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handoutMasterIdLst>
    <p:handoutMasterId r:id="rId54"/>
  </p:handoutMasterIdLst>
  <p:sldIdLst>
    <p:sldId id="464" r:id="rId2"/>
    <p:sldId id="574" r:id="rId3"/>
    <p:sldId id="577" r:id="rId4"/>
    <p:sldId id="560" r:id="rId5"/>
    <p:sldId id="267" r:id="rId6"/>
    <p:sldId id="559" r:id="rId7"/>
    <p:sldId id="580" r:id="rId8"/>
    <p:sldId id="584" r:id="rId9"/>
    <p:sldId id="562" r:id="rId10"/>
    <p:sldId id="484" r:id="rId11"/>
    <p:sldId id="581" r:id="rId12"/>
    <p:sldId id="541" r:id="rId13"/>
    <p:sldId id="543" r:id="rId14"/>
    <p:sldId id="590" r:id="rId15"/>
    <p:sldId id="460" r:id="rId16"/>
    <p:sldId id="583" r:id="rId17"/>
    <p:sldId id="564" r:id="rId18"/>
    <p:sldId id="565" r:id="rId19"/>
    <p:sldId id="555" r:id="rId20"/>
    <p:sldId id="594" r:id="rId21"/>
    <p:sldId id="585" r:id="rId22"/>
    <p:sldId id="533" r:id="rId23"/>
    <p:sldId id="587" r:id="rId24"/>
    <p:sldId id="578" r:id="rId25"/>
    <p:sldId id="592" r:id="rId26"/>
    <p:sldId id="545" r:id="rId27"/>
    <p:sldId id="547" r:id="rId28"/>
    <p:sldId id="593" r:id="rId29"/>
    <p:sldId id="591" r:id="rId30"/>
    <p:sldId id="468" r:id="rId31"/>
    <p:sldId id="551" r:id="rId32"/>
    <p:sldId id="563" r:id="rId33"/>
    <p:sldId id="799" r:id="rId34"/>
    <p:sldId id="588" r:id="rId35"/>
    <p:sldId id="572" r:id="rId36"/>
    <p:sldId id="798" r:id="rId37"/>
    <p:sldId id="586" r:id="rId38"/>
    <p:sldId id="276" r:id="rId39"/>
    <p:sldId id="491" r:id="rId40"/>
    <p:sldId id="800" r:id="rId41"/>
    <p:sldId id="536" r:id="rId42"/>
    <p:sldId id="537" r:id="rId43"/>
    <p:sldId id="513" r:id="rId44"/>
    <p:sldId id="595" r:id="rId45"/>
    <p:sldId id="538" r:id="rId46"/>
    <p:sldId id="589" r:id="rId47"/>
    <p:sldId id="529" r:id="rId48"/>
    <p:sldId id="550" r:id="rId49"/>
    <p:sldId id="549" r:id="rId50"/>
    <p:sldId id="482" r:id="rId51"/>
    <p:sldId id="557" r:id="rId52"/>
  </p:sldIdLst>
  <p:sldSz cx="9144000" cy="5143500" type="screen16x9"/>
  <p:notesSz cx="6858000" cy="9144000"/>
  <p:defaultTextStyle>
    <a:defPPr>
      <a:defRPr lang="en-US"/>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41079FDE-C4C8-5840-A4FE-BB1697590A09}">
          <p14:sldIdLst/>
        </p14:section>
        <p14:section name="Section 1" id="{E498D95A-B609-A848-B564-128B97424DF9}">
          <p14:sldIdLst>
            <p14:sldId id="464"/>
            <p14:sldId id="574"/>
            <p14:sldId id="577"/>
            <p14:sldId id="560"/>
            <p14:sldId id="267"/>
            <p14:sldId id="559"/>
            <p14:sldId id="580"/>
            <p14:sldId id="584"/>
            <p14:sldId id="562"/>
            <p14:sldId id="484"/>
            <p14:sldId id="581"/>
            <p14:sldId id="541"/>
            <p14:sldId id="543"/>
            <p14:sldId id="590"/>
            <p14:sldId id="460"/>
            <p14:sldId id="583"/>
            <p14:sldId id="564"/>
            <p14:sldId id="565"/>
            <p14:sldId id="555"/>
            <p14:sldId id="594"/>
            <p14:sldId id="585"/>
            <p14:sldId id="533"/>
            <p14:sldId id="587"/>
            <p14:sldId id="578"/>
            <p14:sldId id="592"/>
            <p14:sldId id="545"/>
            <p14:sldId id="547"/>
            <p14:sldId id="593"/>
            <p14:sldId id="591"/>
            <p14:sldId id="468"/>
            <p14:sldId id="551"/>
            <p14:sldId id="563"/>
            <p14:sldId id="799"/>
            <p14:sldId id="588"/>
            <p14:sldId id="572"/>
            <p14:sldId id="798"/>
            <p14:sldId id="586"/>
            <p14:sldId id="276"/>
            <p14:sldId id="491"/>
            <p14:sldId id="800"/>
            <p14:sldId id="536"/>
            <p14:sldId id="537"/>
            <p14:sldId id="513"/>
            <p14:sldId id="595"/>
            <p14:sldId id="538"/>
            <p14:sldId id="589"/>
            <p14:sldId id="529"/>
            <p14:sldId id="550"/>
            <p14:sldId id="549"/>
            <p14:sldId id="482"/>
            <p14:sldId id="5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berius Ignat" initials="TI" lastIdx="1" clrIdx="0">
    <p:extLst>
      <p:ext uri="{19B8F6BF-5375-455C-9EA6-DF929625EA0E}">
        <p15:presenceInfo xmlns:p15="http://schemas.microsoft.com/office/powerpoint/2012/main" userId="62c391c3463ac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323D2C"/>
    <a:srgbClr val="8A00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3192" autoAdjust="0"/>
    <p:restoredTop sz="76615" autoAdjust="0"/>
  </p:normalViewPr>
  <p:slideViewPr>
    <p:cSldViewPr snapToGrid="0">
      <p:cViewPr varScale="1">
        <p:scale>
          <a:sx n="115" d="100"/>
          <a:sy n="115" d="100"/>
        </p:scale>
        <p:origin x="344" y="336"/>
      </p:cViewPr>
      <p:guideLst/>
    </p:cSldViewPr>
  </p:slideViewPr>
  <p:notesTextViewPr>
    <p:cViewPr>
      <p:scale>
        <a:sx n="100" d="100"/>
        <a:sy n="100" d="100"/>
      </p:scale>
      <p:origin x="0" y="0"/>
    </p:cViewPr>
  </p:notesTextViewPr>
  <p:sorterViewPr>
    <p:cViewPr>
      <p:scale>
        <a:sx n="100" d="100"/>
        <a:sy n="100" d="100"/>
      </p:scale>
      <p:origin x="0" y="-6908"/>
    </p:cViewPr>
  </p:sorterViewPr>
  <p:notesViewPr>
    <p:cSldViewPr snapToGrid="0">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9B97E-D027-D746-9412-D8EA54B90B54}" type="doc">
      <dgm:prSet loTypeId="urn:microsoft.com/office/officeart/2005/8/layout/vList3" loCatId="" qsTypeId="urn:microsoft.com/office/officeart/2005/8/quickstyle/3d9" qsCatId="3D" csTypeId="urn:microsoft.com/office/officeart/2005/8/colors/accent0_3" csCatId="mainScheme" phldr="1"/>
      <dgm:spPr/>
      <dgm:t>
        <a:bodyPr/>
        <a:lstStyle/>
        <a:p>
          <a:endParaRPr lang="en-GB"/>
        </a:p>
      </dgm:t>
    </dgm:pt>
    <dgm:pt modelId="{38C25C13-5550-3C4B-B73C-2387AFF71F73}">
      <dgm:prSet phldrT="[Text]" custT="1"/>
      <dgm:spPr/>
      <dgm:t>
        <a:bodyPr/>
        <a:lstStyle/>
        <a:p>
          <a:r>
            <a:rPr lang="en-GB" sz="1800" dirty="0"/>
            <a:t>Rewards and incentives</a:t>
          </a:r>
        </a:p>
      </dgm:t>
    </dgm:pt>
    <dgm:pt modelId="{372E83A7-DECE-DA45-898F-203542119498}" type="parTrans" cxnId="{2C12779B-F966-074E-9093-A936D60BDC0E}">
      <dgm:prSet/>
      <dgm:spPr/>
      <dgm:t>
        <a:bodyPr/>
        <a:lstStyle/>
        <a:p>
          <a:endParaRPr lang="en-GB" sz="1600"/>
        </a:p>
      </dgm:t>
    </dgm:pt>
    <dgm:pt modelId="{38F25D4E-43F4-F64C-AEBA-12900B8F3C84}" type="sibTrans" cxnId="{2C12779B-F966-074E-9093-A936D60BDC0E}">
      <dgm:prSet/>
      <dgm:spPr/>
      <dgm:t>
        <a:bodyPr/>
        <a:lstStyle/>
        <a:p>
          <a:endParaRPr lang="en-GB" sz="1600"/>
        </a:p>
      </dgm:t>
    </dgm:pt>
    <dgm:pt modelId="{64C0693B-8FE6-4848-B02E-7A17B6304BD3}">
      <dgm:prSet phldrT="[Text]" custT="1"/>
      <dgm:spPr/>
      <dgm:t>
        <a:bodyPr/>
        <a:lstStyle/>
        <a:p>
          <a:pPr>
            <a:buFont typeface="Arial" panose="020B0604020202020204" pitchFamily="34" charset="0"/>
            <a:buChar char="•"/>
          </a:pPr>
          <a:r>
            <a:rPr lang="de-DE" sz="1800"/>
            <a:t>FAIR Data </a:t>
          </a:r>
          <a:endParaRPr lang="en-GB" sz="1800" dirty="0"/>
        </a:p>
      </dgm:t>
    </dgm:pt>
    <dgm:pt modelId="{AAD8A4F1-BD90-444B-89EA-C69E4FCE1D8A}" type="parTrans" cxnId="{342D2436-A20B-2244-8555-7B113D8A517D}">
      <dgm:prSet/>
      <dgm:spPr/>
      <dgm:t>
        <a:bodyPr/>
        <a:lstStyle/>
        <a:p>
          <a:endParaRPr lang="en-GB" sz="1600"/>
        </a:p>
      </dgm:t>
    </dgm:pt>
    <dgm:pt modelId="{023B79CC-2136-2B43-B6BC-938B7C328A87}" type="sibTrans" cxnId="{342D2436-A20B-2244-8555-7B113D8A517D}">
      <dgm:prSet/>
      <dgm:spPr/>
      <dgm:t>
        <a:bodyPr/>
        <a:lstStyle/>
        <a:p>
          <a:endParaRPr lang="en-GB" sz="1600"/>
        </a:p>
      </dgm:t>
    </dgm:pt>
    <dgm:pt modelId="{A4F70491-C91E-304C-89BD-515FC34837FD}">
      <dgm:prSet phldrT="[Text]" custT="1"/>
      <dgm:spPr/>
      <dgm:t>
        <a:bodyPr/>
        <a:lstStyle/>
        <a:p>
          <a:pPr>
            <a:buFont typeface="Arial" panose="020B0604020202020204" pitchFamily="34" charset="0"/>
            <a:buChar char="•"/>
          </a:pPr>
          <a:r>
            <a:rPr lang="de-DE" sz="1800"/>
            <a:t>Research Integrity </a:t>
          </a:r>
          <a:endParaRPr lang="en-GB" sz="1800" dirty="0"/>
        </a:p>
      </dgm:t>
    </dgm:pt>
    <dgm:pt modelId="{C7BF3459-3840-2049-A45F-0A6547A9D077}" type="parTrans" cxnId="{C937FD4B-EE81-9E48-B631-FDDA10347E3C}">
      <dgm:prSet/>
      <dgm:spPr/>
      <dgm:t>
        <a:bodyPr/>
        <a:lstStyle/>
        <a:p>
          <a:endParaRPr lang="en-GB" sz="1600"/>
        </a:p>
      </dgm:t>
    </dgm:pt>
    <dgm:pt modelId="{4228EC9F-2ED5-F640-A764-520B32F8D040}" type="sibTrans" cxnId="{C937FD4B-EE81-9E48-B631-FDDA10347E3C}">
      <dgm:prSet/>
      <dgm:spPr/>
      <dgm:t>
        <a:bodyPr/>
        <a:lstStyle/>
        <a:p>
          <a:endParaRPr lang="en-GB" sz="1600"/>
        </a:p>
      </dgm:t>
    </dgm:pt>
    <dgm:pt modelId="{30DB9D19-99CE-3743-AF5A-3976C3BD2168}">
      <dgm:prSet custT="1"/>
      <dgm:spPr/>
      <dgm:t>
        <a:bodyPr/>
        <a:lstStyle/>
        <a:p>
          <a:pPr>
            <a:buFont typeface="Arial" panose="020B0604020202020204" pitchFamily="34" charset="0"/>
            <a:buChar char="•"/>
          </a:pPr>
          <a:r>
            <a:rPr lang="de-DE" sz="1800"/>
            <a:t>Research Indicators and Next-Generation Metrics </a:t>
          </a:r>
          <a:endParaRPr lang="en-GB" sz="1800" dirty="0"/>
        </a:p>
      </dgm:t>
    </dgm:pt>
    <dgm:pt modelId="{2F48131A-57A1-C348-A912-BB45D7D6B447}" type="parTrans" cxnId="{88211C45-2D04-674A-A594-D046A55BE08D}">
      <dgm:prSet/>
      <dgm:spPr/>
      <dgm:t>
        <a:bodyPr/>
        <a:lstStyle/>
        <a:p>
          <a:endParaRPr lang="en-GB" sz="1600"/>
        </a:p>
      </dgm:t>
    </dgm:pt>
    <dgm:pt modelId="{522BDCC5-ACEC-944A-99EB-896073E56C10}" type="sibTrans" cxnId="{88211C45-2D04-674A-A594-D046A55BE08D}">
      <dgm:prSet/>
      <dgm:spPr/>
      <dgm:t>
        <a:bodyPr/>
        <a:lstStyle/>
        <a:p>
          <a:endParaRPr lang="en-GB" sz="1600"/>
        </a:p>
      </dgm:t>
    </dgm:pt>
    <dgm:pt modelId="{D209316C-1214-794A-8F76-78357B00C05D}">
      <dgm:prSet custT="1"/>
      <dgm:spPr/>
      <dgm:t>
        <a:bodyPr/>
        <a:lstStyle/>
        <a:p>
          <a:pPr>
            <a:buFont typeface="Arial" panose="020B0604020202020204" pitchFamily="34" charset="0"/>
            <a:buChar char="•"/>
          </a:pPr>
          <a:r>
            <a:rPr lang="de-DE" sz="1800"/>
            <a:t>Future of Scholarly Communication </a:t>
          </a:r>
          <a:endParaRPr lang="en-GB" sz="1800" dirty="0"/>
        </a:p>
      </dgm:t>
    </dgm:pt>
    <dgm:pt modelId="{7FB0E68A-ACCE-2647-A555-A9D53E9E7834}" type="parTrans" cxnId="{29E523B0-62E9-D844-B6C7-C559F8921117}">
      <dgm:prSet/>
      <dgm:spPr/>
      <dgm:t>
        <a:bodyPr/>
        <a:lstStyle/>
        <a:p>
          <a:endParaRPr lang="en-GB" sz="1600"/>
        </a:p>
      </dgm:t>
    </dgm:pt>
    <dgm:pt modelId="{3988BFA4-9F08-0E45-A2E6-176AD21080C9}" type="sibTrans" cxnId="{29E523B0-62E9-D844-B6C7-C559F8921117}">
      <dgm:prSet/>
      <dgm:spPr/>
      <dgm:t>
        <a:bodyPr/>
        <a:lstStyle/>
        <a:p>
          <a:endParaRPr lang="en-GB" sz="1600"/>
        </a:p>
      </dgm:t>
    </dgm:pt>
    <dgm:pt modelId="{3063CA0B-BBA9-7340-AE33-59838712AD9C}">
      <dgm:prSet custT="1"/>
      <dgm:spPr/>
      <dgm:t>
        <a:bodyPr/>
        <a:lstStyle/>
        <a:p>
          <a:pPr>
            <a:buFont typeface="Arial" panose="020B0604020202020204" pitchFamily="34" charset="0"/>
            <a:buChar char="•"/>
          </a:pPr>
          <a:r>
            <a:rPr lang="de-DE" sz="1800"/>
            <a:t>European Open Science Cloud </a:t>
          </a:r>
          <a:endParaRPr lang="en-GB" sz="1800" dirty="0"/>
        </a:p>
      </dgm:t>
    </dgm:pt>
    <dgm:pt modelId="{063A1612-DE5F-AE4E-8F86-314CF2A052C8}" type="parTrans" cxnId="{B0874C41-3FD8-954E-96A2-00DA52B01DE6}">
      <dgm:prSet/>
      <dgm:spPr/>
      <dgm:t>
        <a:bodyPr/>
        <a:lstStyle/>
        <a:p>
          <a:endParaRPr lang="en-GB" sz="1600"/>
        </a:p>
      </dgm:t>
    </dgm:pt>
    <dgm:pt modelId="{1E87F525-C158-C440-A05D-3F53551C5377}" type="sibTrans" cxnId="{B0874C41-3FD8-954E-96A2-00DA52B01DE6}">
      <dgm:prSet/>
      <dgm:spPr/>
      <dgm:t>
        <a:bodyPr/>
        <a:lstStyle/>
        <a:p>
          <a:endParaRPr lang="en-GB" sz="1600"/>
        </a:p>
      </dgm:t>
    </dgm:pt>
    <dgm:pt modelId="{A8E855DB-0A9A-F841-B8B1-0B5F2773FDAE}">
      <dgm:prSet phldrT="[Text]" custT="1"/>
      <dgm:spPr/>
      <dgm:t>
        <a:bodyPr/>
        <a:lstStyle/>
        <a:p>
          <a:pPr>
            <a:buFont typeface="Arial" panose="020B0604020202020204" pitchFamily="34" charset="0"/>
            <a:buChar char="•"/>
          </a:pPr>
          <a:r>
            <a:rPr lang="de-DE" sz="1800"/>
            <a:t>Skills and Education </a:t>
          </a:r>
          <a:endParaRPr lang="en-GB" sz="1800" dirty="0"/>
        </a:p>
      </dgm:t>
    </dgm:pt>
    <dgm:pt modelId="{8F864FCD-E422-1D4E-96FD-24403CBC6ED9}" type="parTrans" cxnId="{F56057EB-3F90-204D-B637-6E77DE63B227}">
      <dgm:prSet/>
      <dgm:spPr/>
      <dgm:t>
        <a:bodyPr/>
        <a:lstStyle/>
        <a:p>
          <a:endParaRPr lang="en-GB" sz="1600"/>
        </a:p>
      </dgm:t>
    </dgm:pt>
    <dgm:pt modelId="{D68718F4-8FE5-D942-8F50-EFFAE29291F8}" type="sibTrans" cxnId="{F56057EB-3F90-204D-B637-6E77DE63B227}">
      <dgm:prSet/>
      <dgm:spPr/>
      <dgm:t>
        <a:bodyPr/>
        <a:lstStyle/>
        <a:p>
          <a:endParaRPr lang="en-GB" sz="1600"/>
        </a:p>
      </dgm:t>
    </dgm:pt>
    <dgm:pt modelId="{D89B52EB-0614-4C48-B4AA-C63259C0293A}">
      <dgm:prSet phldrT="[Text]" custT="1"/>
      <dgm:spPr/>
      <dgm:t>
        <a:bodyPr/>
        <a:lstStyle/>
        <a:p>
          <a:pPr>
            <a:buFont typeface="Arial" panose="020B0604020202020204" pitchFamily="34" charset="0"/>
            <a:buChar char="•"/>
          </a:pPr>
          <a:r>
            <a:rPr lang="de-DE" sz="1800"/>
            <a:t>Citizen Science </a:t>
          </a:r>
          <a:endParaRPr lang="en-GB" sz="1800" dirty="0"/>
        </a:p>
      </dgm:t>
    </dgm:pt>
    <dgm:pt modelId="{2BA14A1E-247D-CC48-8E35-2115DA6CEE1B}" type="parTrans" cxnId="{CC5F3E9C-24B5-2448-B134-1E4405766F71}">
      <dgm:prSet/>
      <dgm:spPr/>
      <dgm:t>
        <a:bodyPr/>
        <a:lstStyle/>
        <a:p>
          <a:endParaRPr lang="en-GB" sz="1600"/>
        </a:p>
      </dgm:t>
    </dgm:pt>
    <dgm:pt modelId="{5B4F3D35-ACB8-2E4C-A120-84A9EA087E71}" type="sibTrans" cxnId="{CC5F3E9C-24B5-2448-B134-1E4405766F71}">
      <dgm:prSet/>
      <dgm:spPr/>
      <dgm:t>
        <a:bodyPr/>
        <a:lstStyle/>
        <a:p>
          <a:endParaRPr lang="en-GB" sz="1600"/>
        </a:p>
      </dgm:t>
    </dgm:pt>
    <dgm:pt modelId="{BCF8F98B-C941-0E4A-A3F6-D427993FD336}" type="pres">
      <dgm:prSet presAssocID="{0659B97E-D027-D746-9412-D8EA54B90B54}" presName="linearFlow" presStyleCnt="0">
        <dgm:presLayoutVars>
          <dgm:dir/>
          <dgm:resizeHandles val="exact"/>
        </dgm:presLayoutVars>
      </dgm:prSet>
      <dgm:spPr/>
    </dgm:pt>
    <dgm:pt modelId="{698CBA17-B4FD-5542-959F-47273DF8E688}" type="pres">
      <dgm:prSet presAssocID="{38C25C13-5550-3C4B-B73C-2387AFF71F73}" presName="composite" presStyleCnt="0"/>
      <dgm:spPr/>
    </dgm:pt>
    <dgm:pt modelId="{BED82467-8F14-D64F-B822-B05E7E3C4512}" type="pres">
      <dgm:prSet presAssocID="{38C25C13-5550-3C4B-B73C-2387AFF71F73}" presName="imgShp" presStyleLbl="fgImgPlace1" presStyleIdx="0" presStyleCnt="8" custLinFactNeighborX="-12714" custLinFactNeighborY="1634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DE4D5D5-B86E-884A-86F9-3A205CCFFE79}" type="pres">
      <dgm:prSet presAssocID="{38C25C13-5550-3C4B-B73C-2387AFF71F73}" presName="txShp" presStyleLbl="node1" presStyleIdx="0" presStyleCnt="8">
        <dgm:presLayoutVars>
          <dgm:bulletEnabled val="1"/>
        </dgm:presLayoutVars>
      </dgm:prSet>
      <dgm:spPr/>
    </dgm:pt>
    <dgm:pt modelId="{0E2F4C8E-FC39-BD47-866B-1D001756E3AC}" type="pres">
      <dgm:prSet presAssocID="{38F25D4E-43F4-F64C-AEBA-12900B8F3C84}" presName="spacing" presStyleCnt="0"/>
      <dgm:spPr/>
    </dgm:pt>
    <dgm:pt modelId="{D178D2AC-61AE-8D49-9771-F270D3F973DF}" type="pres">
      <dgm:prSet presAssocID="{30DB9D19-99CE-3743-AF5A-3976C3BD2168}" presName="composite" presStyleCnt="0"/>
      <dgm:spPr/>
    </dgm:pt>
    <dgm:pt modelId="{9BE654CC-95C9-4946-B9FE-DE2586A6E7E5}" type="pres">
      <dgm:prSet presAssocID="{30DB9D19-99CE-3743-AF5A-3976C3BD2168}" presName="imgShp" presStyleLbl="fgImgPlace1" presStyleIdx="1"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82CCBFF-3E40-2B44-B416-10B7763166BD}" type="pres">
      <dgm:prSet presAssocID="{30DB9D19-99CE-3743-AF5A-3976C3BD2168}" presName="txShp" presStyleLbl="node1" presStyleIdx="1" presStyleCnt="8">
        <dgm:presLayoutVars>
          <dgm:bulletEnabled val="1"/>
        </dgm:presLayoutVars>
      </dgm:prSet>
      <dgm:spPr/>
    </dgm:pt>
    <dgm:pt modelId="{262B5A76-AC7E-6E4C-A344-9741B9EBC257}" type="pres">
      <dgm:prSet presAssocID="{522BDCC5-ACEC-944A-99EB-896073E56C10}" presName="spacing" presStyleCnt="0"/>
      <dgm:spPr/>
    </dgm:pt>
    <dgm:pt modelId="{8F7EE224-4413-BC48-B0A9-7186BF0B9243}" type="pres">
      <dgm:prSet presAssocID="{D209316C-1214-794A-8F76-78357B00C05D}" presName="composite" presStyleCnt="0"/>
      <dgm:spPr/>
    </dgm:pt>
    <dgm:pt modelId="{389D48AB-3EA7-D047-9088-D26DF4A471E6}" type="pres">
      <dgm:prSet presAssocID="{D209316C-1214-794A-8F76-78357B00C05D}" presName="imgShp" presStyleLbl="fgImgPlace1" presStyleIdx="2"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E532475-C4E1-734F-8A5C-774D4CFB11AF}" type="pres">
      <dgm:prSet presAssocID="{D209316C-1214-794A-8F76-78357B00C05D}" presName="txShp" presStyleLbl="node1" presStyleIdx="2" presStyleCnt="8">
        <dgm:presLayoutVars>
          <dgm:bulletEnabled val="1"/>
        </dgm:presLayoutVars>
      </dgm:prSet>
      <dgm:spPr/>
    </dgm:pt>
    <dgm:pt modelId="{70CB2F77-D96C-EE4F-8605-2AB1BCE469D7}" type="pres">
      <dgm:prSet presAssocID="{3988BFA4-9F08-0E45-A2E6-176AD21080C9}" presName="spacing" presStyleCnt="0"/>
      <dgm:spPr/>
    </dgm:pt>
    <dgm:pt modelId="{355E939F-2625-9B4B-8B26-A9BCFCB7D881}" type="pres">
      <dgm:prSet presAssocID="{3063CA0B-BBA9-7340-AE33-59838712AD9C}" presName="composite" presStyleCnt="0"/>
      <dgm:spPr/>
    </dgm:pt>
    <dgm:pt modelId="{3A10BB6D-7A52-8B46-A3D8-649260965A39}" type="pres">
      <dgm:prSet presAssocID="{3063CA0B-BBA9-7340-AE33-59838712AD9C}" presName="imgShp" presStyleLbl="fgImgPlace1" presStyleIdx="3"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1235A21-071D-8942-A556-69EFF45AFC5F}" type="pres">
      <dgm:prSet presAssocID="{3063CA0B-BBA9-7340-AE33-59838712AD9C}" presName="txShp" presStyleLbl="node1" presStyleIdx="3" presStyleCnt="8">
        <dgm:presLayoutVars>
          <dgm:bulletEnabled val="1"/>
        </dgm:presLayoutVars>
      </dgm:prSet>
      <dgm:spPr/>
    </dgm:pt>
    <dgm:pt modelId="{27A8BCD8-1878-044C-8AAA-511F2B3D38E1}" type="pres">
      <dgm:prSet presAssocID="{1E87F525-C158-C440-A05D-3F53551C5377}" presName="spacing" presStyleCnt="0"/>
      <dgm:spPr/>
    </dgm:pt>
    <dgm:pt modelId="{ECFB7536-404C-524A-8393-D4CA86C3822B}" type="pres">
      <dgm:prSet presAssocID="{64C0693B-8FE6-4848-B02E-7A17B6304BD3}" presName="composite" presStyleCnt="0"/>
      <dgm:spPr/>
    </dgm:pt>
    <dgm:pt modelId="{47FA2070-B0AF-F543-A7D7-ABCF5276D8EB}" type="pres">
      <dgm:prSet presAssocID="{64C0693B-8FE6-4848-B02E-7A17B6304BD3}" presName="imgShp" presStyleLbl="fgImgPlace1" presStyleIdx="4"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B6C0C27-958A-E844-A91A-2279D0120824}" type="pres">
      <dgm:prSet presAssocID="{64C0693B-8FE6-4848-B02E-7A17B6304BD3}" presName="txShp" presStyleLbl="node1" presStyleIdx="4" presStyleCnt="8">
        <dgm:presLayoutVars>
          <dgm:bulletEnabled val="1"/>
        </dgm:presLayoutVars>
      </dgm:prSet>
      <dgm:spPr/>
    </dgm:pt>
    <dgm:pt modelId="{3E0D05FF-470D-1E48-BE44-D5FB5C881701}" type="pres">
      <dgm:prSet presAssocID="{023B79CC-2136-2B43-B6BC-938B7C328A87}" presName="spacing" presStyleCnt="0"/>
      <dgm:spPr/>
    </dgm:pt>
    <dgm:pt modelId="{2B160302-A9AB-1347-98E8-4C0EE24EE38A}" type="pres">
      <dgm:prSet presAssocID="{A4F70491-C91E-304C-89BD-515FC34837FD}" presName="composite" presStyleCnt="0"/>
      <dgm:spPr/>
    </dgm:pt>
    <dgm:pt modelId="{DD36CDA9-BBC1-384F-85BD-8503531ECFB0}" type="pres">
      <dgm:prSet presAssocID="{A4F70491-C91E-304C-89BD-515FC34837FD}" presName="imgShp" presStyleLbl="fgImgPlace1" presStyleIdx="5"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F699861-B4FB-924C-8839-8E7F8EAB4DBB}" type="pres">
      <dgm:prSet presAssocID="{A4F70491-C91E-304C-89BD-515FC34837FD}" presName="txShp" presStyleLbl="node1" presStyleIdx="5" presStyleCnt="8">
        <dgm:presLayoutVars>
          <dgm:bulletEnabled val="1"/>
        </dgm:presLayoutVars>
      </dgm:prSet>
      <dgm:spPr/>
    </dgm:pt>
    <dgm:pt modelId="{80556C08-3634-894C-B933-D5432DE36BEE}" type="pres">
      <dgm:prSet presAssocID="{4228EC9F-2ED5-F640-A764-520B32F8D040}" presName="spacing" presStyleCnt="0"/>
      <dgm:spPr/>
    </dgm:pt>
    <dgm:pt modelId="{BC26AFD4-424B-1246-A0A3-D68BB84F0DF4}" type="pres">
      <dgm:prSet presAssocID="{A8E855DB-0A9A-F841-B8B1-0B5F2773FDAE}" presName="composite" presStyleCnt="0"/>
      <dgm:spPr/>
    </dgm:pt>
    <dgm:pt modelId="{10A71FDD-1804-9D41-ACD1-87619248C501}" type="pres">
      <dgm:prSet presAssocID="{A8E855DB-0A9A-F841-B8B1-0B5F2773FDAE}" presName="imgShp" presStyleLbl="fgImgPlace1" presStyleIdx="6"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28FB47C-93E4-8A43-AF61-B6990090A3C3}" type="pres">
      <dgm:prSet presAssocID="{A8E855DB-0A9A-F841-B8B1-0B5F2773FDAE}" presName="txShp" presStyleLbl="node1" presStyleIdx="6" presStyleCnt="8">
        <dgm:presLayoutVars>
          <dgm:bulletEnabled val="1"/>
        </dgm:presLayoutVars>
      </dgm:prSet>
      <dgm:spPr/>
    </dgm:pt>
    <dgm:pt modelId="{B19FC3AD-8534-994A-99D7-C0EBDF5B4BFD}" type="pres">
      <dgm:prSet presAssocID="{D68718F4-8FE5-D942-8F50-EFFAE29291F8}" presName="spacing" presStyleCnt="0"/>
      <dgm:spPr/>
    </dgm:pt>
    <dgm:pt modelId="{C9A524F0-2DD2-A54B-87D8-3BF9EB2BC700}" type="pres">
      <dgm:prSet presAssocID="{D89B52EB-0614-4C48-B4AA-C63259C0293A}" presName="composite" presStyleCnt="0"/>
      <dgm:spPr/>
    </dgm:pt>
    <dgm:pt modelId="{E547838E-35B6-EB4F-9046-2336A4E3A02A}" type="pres">
      <dgm:prSet presAssocID="{D89B52EB-0614-4C48-B4AA-C63259C0293A}" presName="imgShp" presStyleLbl="fgImgPlace1" presStyleIdx="7"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0CB919B-6137-0F42-B29E-A27A1562C06B}" type="pres">
      <dgm:prSet presAssocID="{D89B52EB-0614-4C48-B4AA-C63259C0293A}" presName="txShp" presStyleLbl="node1" presStyleIdx="7" presStyleCnt="8">
        <dgm:presLayoutVars>
          <dgm:bulletEnabled val="1"/>
        </dgm:presLayoutVars>
      </dgm:prSet>
      <dgm:spPr/>
    </dgm:pt>
  </dgm:ptLst>
  <dgm:cxnLst>
    <dgm:cxn modelId="{F6A5DC03-01AC-BA4E-8FBA-671E69EBB132}" type="presOf" srcId="{30DB9D19-99CE-3743-AF5A-3976C3BD2168}" destId="{382CCBFF-3E40-2B44-B416-10B7763166BD}" srcOrd="0" destOrd="0" presId="urn:microsoft.com/office/officeart/2005/8/layout/vList3"/>
    <dgm:cxn modelId="{34ED4A04-F9E2-344F-B110-49F860DC6AE6}" type="presOf" srcId="{D209316C-1214-794A-8F76-78357B00C05D}" destId="{1E532475-C4E1-734F-8A5C-774D4CFB11AF}" srcOrd="0" destOrd="0" presId="urn:microsoft.com/office/officeart/2005/8/layout/vList3"/>
    <dgm:cxn modelId="{ECA4D30F-0F25-DA47-82AC-EFC28633B7B5}" type="presOf" srcId="{38C25C13-5550-3C4B-B73C-2387AFF71F73}" destId="{1DE4D5D5-B86E-884A-86F9-3A205CCFFE79}" srcOrd="0" destOrd="0" presId="urn:microsoft.com/office/officeart/2005/8/layout/vList3"/>
    <dgm:cxn modelId="{DF2FD51A-3081-3D4C-A00D-23E070E23400}" type="presOf" srcId="{A4F70491-C91E-304C-89BD-515FC34837FD}" destId="{DF699861-B4FB-924C-8839-8E7F8EAB4DBB}" srcOrd="0" destOrd="0" presId="urn:microsoft.com/office/officeart/2005/8/layout/vList3"/>
    <dgm:cxn modelId="{17E6811B-FB18-424D-9ADC-4E41BBD4BF9D}" type="presOf" srcId="{A8E855DB-0A9A-F841-B8B1-0B5F2773FDAE}" destId="{C28FB47C-93E4-8A43-AF61-B6990090A3C3}" srcOrd="0" destOrd="0" presId="urn:microsoft.com/office/officeart/2005/8/layout/vList3"/>
    <dgm:cxn modelId="{5DDAC12C-72CC-EC4B-BE61-60E45FF21354}" type="presOf" srcId="{D89B52EB-0614-4C48-B4AA-C63259C0293A}" destId="{00CB919B-6137-0F42-B29E-A27A1562C06B}" srcOrd="0" destOrd="0" presId="urn:microsoft.com/office/officeart/2005/8/layout/vList3"/>
    <dgm:cxn modelId="{9BE78D34-CDB0-4645-985D-1CB4DBBFE215}" type="presOf" srcId="{0659B97E-D027-D746-9412-D8EA54B90B54}" destId="{BCF8F98B-C941-0E4A-A3F6-D427993FD336}" srcOrd="0" destOrd="0" presId="urn:microsoft.com/office/officeart/2005/8/layout/vList3"/>
    <dgm:cxn modelId="{342D2436-A20B-2244-8555-7B113D8A517D}" srcId="{0659B97E-D027-D746-9412-D8EA54B90B54}" destId="{64C0693B-8FE6-4848-B02E-7A17B6304BD3}" srcOrd="4" destOrd="0" parTransId="{AAD8A4F1-BD90-444B-89EA-C69E4FCE1D8A}" sibTransId="{023B79CC-2136-2B43-B6BC-938B7C328A87}"/>
    <dgm:cxn modelId="{B0874C41-3FD8-954E-96A2-00DA52B01DE6}" srcId="{0659B97E-D027-D746-9412-D8EA54B90B54}" destId="{3063CA0B-BBA9-7340-AE33-59838712AD9C}" srcOrd="3" destOrd="0" parTransId="{063A1612-DE5F-AE4E-8F86-314CF2A052C8}" sibTransId="{1E87F525-C158-C440-A05D-3F53551C5377}"/>
    <dgm:cxn modelId="{88211C45-2D04-674A-A594-D046A55BE08D}" srcId="{0659B97E-D027-D746-9412-D8EA54B90B54}" destId="{30DB9D19-99CE-3743-AF5A-3976C3BD2168}" srcOrd="1" destOrd="0" parTransId="{2F48131A-57A1-C348-A912-BB45D7D6B447}" sibTransId="{522BDCC5-ACEC-944A-99EB-896073E56C10}"/>
    <dgm:cxn modelId="{C937FD4B-EE81-9E48-B631-FDDA10347E3C}" srcId="{0659B97E-D027-D746-9412-D8EA54B90B54}" destId="{A4F70491-C91E-304C-89BD-515FC34837FD}" srcOrd="5" destOrd="0" parTransId="{C7BF3459-3840-2049-A45F-0A6547A9D077}" sibTransId="{4228EC9F-2ED5-F640-A764-520B32F8D040}"/>
    <dgm:cxn modelId="{A2AA1D82-D0B4-094F-8D2F-64CEB2823C66}" type="presOf" srcId="{3063CA0B-BBA9-7340-AE33-59838712AD9C}" destId="{71235A21-071D-8942-A556-69EFF45AFC5F}" srcOrd="0" destOrd="0" presId="urn:microsoft.com/office/officeart/2005/8/layout/vList3"/>
    <dgm:cxn modelId="{2C12779B-F966-074E-9093-A936D60BDC0E}" srcId="{0659B97E-D027-D746-9412-D8EA54B90B54}" destId="{38C25C13-5550-3C4B-B73C-2387AFF71F73}" srcOrd="0" destOrd="0" parTransId="{372E83A7-DECE-DA45-898F-203542119498}" sibTransId="{38F25D4E-43F4-F64C-AEBA-12900B8F3C84}"/>
    <dgm:cxn modelId="{714FE79B-A0A1-C54A-AF60-499A38A2E741}" type="presOf" srcId="{64C0693B-8FE6-4848-B02E-7A17B6304BD3}" destId="{2B6C0C27-958A-E844-A91A-2279D0120824}" srcOrd="0" destOrd="0" presId="urn:microsoft.com/office/officeart/2005/8/layout/vList3"/>
    <dgm:cxn modelId="{CC5F3E9C-24B5-2448-B134-1E4405766F71}" srcId="{0659B97E-D027-D746-9412-D8EA54B90B54}" destId="{D89B52EB-0614-4C48-B4AA-C63259C0293A}" srcOrd="7" destOrd="0" parTransId="{2BA14A1E-247D-CC48-8E35-2115DA6CEE1B}" sibTransId="{5B4F3D35-ACB8-2E4C-A120-84A9EA087E71}"/>
    <dgm:cxn modelId="{29E523B0-62E9-D844-B6C7-C559F8921117}" srcId="{0659B97E-D027-D746-9412-D8EA54B90B54}" destId="{D209316C-1214-794A-8F76-78357B00C05D}" srcOrd="2" destOrd="0" parTransId="{7FB0E68A-ACCE-2647-A555-A9D53E9E7834}" sibTransId="{3988BFA4-9F08-0E45-A2E6-176AD21080C9}"/>
    <dgm:cxn modelId="{F56057EB-3F90-204D-B637-6E77DE63B227}" srcId="{0659B97E-D027-D746-9412-D8EA54B90B54}" destId="{A8E855DB-0A9A-F841-B8B1-0B5F2773FDAE}" srcOrd="6" destOrd="0" parTransId="{8F864FCD-E422-1D4E-96FD-24403CBC6ED9}" sibTransId="{D68718F4-8FE5-D942-8F50-EFFAE29291F8}"/>
    <dgm:cxn modelId="{F2D48FF0-A075-5D43-9994-29EBC449231B}" type="presParOf" srcId="{BCF8F98B-C941-0E4A-A3F6-D427993FD336}" destId="{698CBA17-B4FD-5542-959F-47273DF8E688}" srcOrd="0" destOrd="0" presId="urn:microsoft.com/office/officeart/2005/8/layout/vList3"/>
    <dgm:cxn modelId="{4365B194-B6BD-F940-81A3-C95A7445352C}" type="presParOf" srcId="{698CBA17-B4FD-5542-959F-47273DF8E688}" destId="{BED82467-8F14-D64F-B822-B05E7E3C4512}" srcOrd="0" destOrd="0" presId="urn:microsoft.com/office/officeart/2005/8/layout/vList3"/>
    <dgm:cxn modelId="{209EFDF5-0BF5-7645-8C67-791E84B0F41F}" type="presParOf" srcId="{698CBA17-B4FD-5542-959F-47273DF8E688}" destId="{1DE4D5D5-B86E-884A-86F9-3A205CCFFE79}" srcOrd="1" destOrd="0" presId="urn:microsoft.com/office/officeart/2005/8/layout/vList3"/>
    <dgm:cxn modelId="{2A6CC26D-B4A9-E740-8CD5-0F2CA8C967FF}" type="presParOf" srcId="{BCF8F98B-C941-0E4A-A3F6-D427993FD336}" destId="{0E2F4C8E-FC39-BD47-866B-1D001756E3AC}" srcOrd="1" destOrd="0" presId="urn:microsoft.com/office/officeart/2005/8/layout/vList3"/>
    <dgm:cxn modelId="{7A1F89F7-89E7-924E-9C1E-416E1D77080A}" type="presParOf" srcId="{BCF8F98B-C941-0E4A-A3F6-D427993FD336}" destId="{D178D2AC-61AE-8D49-9771-F270D3F973DF}" srcOrd="2" destOrd="0" presId="urn:microsoft.com/office/officeart/2005/8/layout/vList3"/>
    <dgm:cxn modelId="{85817D44-130D-0B45-A327-067C7CA9E375}" type="presParOf" srcId="{D178D2AC-61AE-8D49-9771-F270D3F973DF}" destId="{9BE654CC-95C9-4946-B9FE-DE2586A6E7E5}" srcOrd="0" destOrd="0" presId="urn:microsoft.com/office/officeart/2005/8/layout/vList3"/>
    <dgm:cxn modelId="{C98AB32D-EF1F-1644-A351-012EC1D58F2A}" type="presParOf" srcId="{D178D2AC-61AE-8D49-9771-F270D3F973DF}" destId="{382CCBFF-3E40-2B44-B416-10B7763166BD}" srcOrd="1" destOrd="0" presId="urn:microsoft.com/office/officeart/2005/8/layout/vList3"/>
    <dgm:cxn modelId="{AC1C02EE-E6A3-124E-8ACB-F7FE13CCF2CB}" type="presParOf" srcId="{BCF8F98B-C941-0E4A-A3F6-D427993FD336}" destId="{262B5A76-AC7E-6E4C-A344-9741B9EBC257}" srcOrd="3" destOrd="0" presId="urn:microsoft.com/office/officeart/2005/8/layout/vList3"/>
    <dgm:cxn modelId="{EF876272-1FA5-B046-8F6B-1487CF3F7A15}" type="presParOf" srcId="{BCF8F98B-C941-0E4A-A3F6-D427993FD336}" destId="{8F7EE224-4413-BC48-B0A9-7186BF0B9243}" srcOrd="4" destOrd="0" presId="urn:microsoft.com/office/officeart/2005/8/layout/vList3"/>
    <dgm:cxn modelId="{23C17C96-CDD6-D64B-9401-63290515E0AF}" type="presParOf" srcId="{8F7EE224-4413-BC48-B0A9-7186BF0B9243}" destId="{389D48AB-3EA7-D047-9088-D26DF4A471E6}" srcOrd="0" destOrd="0" presId="urn:microsoft.com/office/officeart/2005/8/layout/vList3"/>
    <dgm:cxn modelId="{D6976B15-8713-4E47-A007-C580FA24E01D}" type="presParOf" srcId="{8F7EE224-4413-BC48-B0A9-7186BF0B9243}" destId="{1E532475-C4E1-734F-8A5C-774D4CFB11AF}" srcOrd="1" destOrd="0" presId="urn:microsoft.com/office/officeart/2005/8/layout/vList3"/>
    <dgm:cxn modelId="{F5F51F78-310A-E84D-9344-2C57FC9BA017}" type="presParOf" srcId="{BCF8F98B-C941-0E4A-A3F6-D427993FD336}" destId="{70CB2F77-D96C-EE4F-8605-2AB1BCE469D7}" srcOrd="5" destOrd="0" presId="urn:microsoft.com/office/officeart/2005/8/layout/vList3"/>
    <dgm:cxn modelId="{A9054407-035C-DA41-9F01-EF401FE66BF0}" type="presParOf" srcId="{BCF8F98B-C941-0E4A-A3F6-D427993FD336}" destId="{355E939F-2625-9B4B-8B26-A9BCFCB7D881}" srcOrd="6" destOrd="0" presId="urn:microsoft.com/office/officeart/2005/8/layout/vList3"/>
    <dgm:cxn modelId="{6CE913AC-48F9-1B45-925E-745D2B82016B}" type="presParOf" srcId="{355E939F-2625-9B4B-8B26-A9BCFCB7D881}" destId="{3A10BB6D-7A52-8B46-A3D8-649260965A39}" srcOrd="0" destOrd="0" presId="urn:microsoft.com/office/officeart/2005/8/layout/vList3"/>
    <dgm:cxn modelId="{00910F2C-2138-0248-B36A-9CC0A3B8166F}" type="presParOf" srcId="{355E939F-2625-9B4B-8B26-A9BCFCB7D881}" destId="{71235A21-071D-8942-A556-69EFF45AFC5F}" srcOrd="1" destOrd="0" presId="urn:microsoft.com/office/officeart/2005/8/layout/vList3"/>
    <dgm:cxn modelId="{81B1FBF7-C5A6-C84C-9713-703CF8B8E84D}" type="presParOf" srcId="{BCF8F98B-C941-0E4A-A3F6-D427993FD336}" destId="{27A8BCD8-1878-044C-8AAA-511F2B3D38E1}" srcOrd="7" destOrd="0" presId="urn:microsoft.com/office/officeart/2005/8/layout/vList3"/>
    <dgm:cxn modelId="{5C950388-7364-D341-86BC-FB2D58BC813D}" type="presParOf" srcId="{BCF8F98B-C941-0E4A-A3F6-D427993FD336}" destId="{ECFB7536-404C-524A-8393-D4CA86C3822B}" srcOrd="8" destOrd="0" presId="urn:microsoft.com/office/officeart/2005/8/layout/vList3"/>
    <dgm:cxn modelId="{2F1BF7A8-6650-8F44-A12B-498C6969317B}" type="presParOf" srcId="{ECFB7536-404C-524A-8393-D4CA86C3822B}" destId="{47FA2070-B0AF-F543-A7D7-ABCF5276D8EB}" srcOrd="0" destOrd="0" presId="urn:microsoft.com/office/officeart/2005/8/layout/vList3"/>
    <dgm:cxn modelId="{FCC83DEE-7654-5D42-9D56-94818A45066A}" type="presParOf" srcId="{ECFB7536-404C-524A-8393-D4CA86C3822B}" destId="{2B6C0C27-958A-E844-A91A-2279D0120824}" srcOrd="1" destOrd="0" presId="urn:microsoft.com/office/officeart/2005/8/layout/vList3"/>
    <dgm:cxn modelId="{7D3775B0-A69E-5D48-90E8-885E84488B24}" type="presParOf" srcId="{BCF8F98B-C941-0E4A-A3F6-D427993FD336}" destId="{3E0D05FF-470D-1E48-BE44-D5FB5C881701}" srcOrd="9" destOrd="0" presId="urn:microsoft.com/office/officeart/2005/8/layout/vList3"/>
    <dgm:cxn modelId="{67EBD461-CC98-9346-8EDC-D06EBBA1B9C4}" type="presParOf" srcId="{BCF8F98B-C941-0E4A-A3F6-D427993FD336}" destId="{2B160302-A9AB-1347-98E8-4C0EE24EE38A}" srcOrd="10" destOrd="0" presId="urn:microsoft.com/office/officeart/2005/8/layout/vList3"/>
    <dgm:cxn modelId="{1A55469D-E21C-3D4B-BF7D-77E7D650194A}" type="presParOf" srcId="{2B160302-A9AB-1347-98E8-4C0EE24EE38A}" destId="{DD36CDA9-BBC1-384F-85BD-8503531ECFB0}" srcOrd="0" destOrd="0" presId="urn:microsoft.com/office/officeart/2005/8/layout/vList3"/>
    <dgm:cxn modelId="{5DECE6C9-CFC2-E142-A519-73C66F4F1BD9}" type="presParOf" srcId="{2B160302-A9AB-1347-98E8-4C0EE24EE38A}" destId="{DF699861-B4FB-924C-8839-8E7F8EAB4DBB}" srcOrd="1" destOrd="0" presId="urn:microsoft.com/office/officeart/2005/8/layout/vList3"/>
    <dgm:cxn modelId="{E5D9C0F6-B903-014B-B7F4-BE58AF3EB948}" type="presParOf" srcId="{BCF8F98B-C941-0E4A-A3F6-D427993FD336}" destId="{80556C08-3634-894C-B933-D5432DE36BEE}" srcOrd="11" destOrd="0" presId="urn:microsoft.com/office/officeart/2005/8/layout/vList3"/>
    <dgm:cxn modelId="{AEDCB762-60DC-E045-AA4A-1CC812D0FBD4}" type="presParOf" srcId="{BCF8F98B-C941-0E4A-A3F6-D427993FD336}" destId="{BC26AFD4-424B-1246-A0A3-D68BB84F0DF4}" srcOrd="12" destOrd="0" presId="urn:microsoft.com/office/officeart/2005/8/layout/vList3"/>
    <dgm:cxn modelId="{4DF757D8-1280-9B43-9693-13C6C67D160A}" type="presParOf" srcId="{BC26AFD4-424B-1246-A0A3-D68BB84F0DF4}" destId="{10A71FDD-1804-9D41-ACD1-87619248C501}" srcOrd="0" destOrd="0" presId="urn:microsoft.com/office/officeart/2005/8/layout/vList3"/>
    <dgm:cxn modelId="{9195F50F-FCEC-0A4C-88D7-8317FFF9212C}" type="presParOf" srcId="{BC26AFD4-424B-1246-A0A3-D68BB84F0DF4}" destId="{C28FB47C-93E4-8A43-AF61-B6990090A3C3}" srcOrd="1" destOrd="0" presId="urn:microsoft.com/office/officeart/2005/8/layout/vList3"/>
    <dgm:cxn modelId="{B95A747A-3B46-864B-9279-C6C6FBA159A3}" type="presParOf" srcId="{BCF8F98B-C941-0E4A-A3F6-D427993FD336}" destId="{B19FC3AD-8534-994A-99D7-C0EBDF5B4BFD}" srcOrd="13" destOrd="0" presId="urn:microsoft.com/office/officeart/2005/8/layout/vList3"/>
    <dgm:cxn modelId="{BCEA59F9-EB85-1E4A-9BB5-A9C3034EE37F}" type="presParOf" srcId="{BCF8F98B-C941-0E4A-A3F6-D427993FD336}" destId="{C9A524F0-2DD2-A54B-87D8-3BF9EB2BC700}" srcOrd="14" destOrd="0" presId="urn:microsoft.com/office/officeart/2005/8/layout/vList3"/>
    <dgm:cxn modelId="{E5666FEB-DA4B-9940-B74F-F27FD68FE26A}" type="presParOf" srcId="{C9A524F0-2DD2-A54B-87D8-3BF9EB2BC700}" destId="{E547838E-35B6-EB4F-9046-2336A4E3A02A}" srcOrd="0" destOrd="0" presId="urn:microsoft.com/office/officeart/2005/8/layout/vList3"/>
    <dgm:cxn modelId="{A9992BF5-407A-8F47-8D54-6DBF263F862F}" type="presParOf" srcId="{C9A524F0-2DD2-A54B-87D8-3BF9EB2BC700}" destId="{00CB919B-6137-0F42-B29E-A27A1562C06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9B97E-D027-D746-9412-D8EA54B90B54}" type="doc">
      <dgm:prSet loTypeId="urn:microsoft.com/office/officeart/2005/8/layout/vList3" loCatId="" qsTypeId="urn:microsoft.com/office/officeart/2005/8/quickstyle/3d9" qsCatId="3D" csTypeId="urn:microsoft.com/office/officeart/2005/8/colors/accent0_3" csCatId="mainScheme" phldr="1"/>
      <dgm:spPr/>
      <dgm:t>
        <a:bodyPr/>
        <a:lstStyle/>
        <a:p>
          <a:endParaRPr lang="en-GB"/>
        </a:p>
      </dgm:t>
    </dgm:pt>
    <dgm:pt modelId="{38C25C13-5550-3C4B-B73C-2387AFF71F73}">
      <dgm:prSet phldrT="[Text]" custT="1"/>
      <dgm:spPr/>
      <dgm:t>
        <a:bodyPr/>
        <a:lstStyle/>
        <a:p>
          <a:r>
            <a:rPr lang="en-GB" sz="1800" dirty="0"/>
            <a:t>Rewards and incentives</a:t>
          </a:r>
        </a:p>
      </dgm:t>
    </dgm:pt>
    <dgm:pt modelId="{372E83A7-DECE-DA45-898F-203542119498}" type="parTrans" cxnId="{2C12779B-F966-074E-9093-A936D60BDC0E}">
      <dgm:prSet/>
      <dgm:spPr/>
      <dgm:t>
        <a:bodyPr/>
        <a:lstStyle/>
        <a:p>
          <a:endParaRPr lang="en-GB" sz="1600"/>
        </a:p>
      </dgm:t>
    </dgm:pt>
    <dgm:pt modelId="{38F25D4E-43F4-F64C-AEBA-12900B8F3C84}" type="sibTrans" cxnId="{2C12779B-F966-074E-9093-A936D60BDC0E}">
      <dgm:prSet/>
      <dgm:spPr/>
      <dgm:t>
        <a:bodyPr/>
        <a:lstStyle/>
        <a:p>
          <a:endParaRPr lang="en-GB" sz="1600"/>
        </a:p>
      </dgm:t>
    </dgm:pt>
    <dgm:pt modelId="{64C0693B-8FE6-4848-B02E-7A17B6304BD3}">
      <dgm:prSet phldrT="[Text]" custT="1"/>
      <dgm:spPr/>
      <dgm:t>
        <a:bodyPr/>
        <a:lstStyle/>
        <a:p>
          <a:pPr>
            <a:buFont typeface="Arial" panose="020B0604020202020204" pitchFamily="34" charset="0"/>
            <a:buChar char="•"/>
          </a:pPr>
          <a:r>
            <a:rPr lang="de-DE" sz="1800"/>
            <a:t>FAIR Data </a:t>
          </a:r>
          <a:endParaRPr lang="en-GB" sz="1800" dirty="0"/>
        </a:p>
      </dgm:t>
    </dgm:pt>
    <dgm:pt modelId="{AAD8A4F1-BD90-444B-89EA-C69E4FCE1D8A}" type="parTrans" cxnId="{342D2436-A20B-2244-8555-7B113D8A517D}">
      <dgm:prSet/>
      <dgm:spPr/>
      <dgm:t>
        <a:bodyPr/>
        <a:lstStyle/>
        <a:p>
          <a:endParaRPr lang="en-GB" sz="1600"/>
        </a:p>
      </dgm:t>
    </dgm:pt>
    <dgm:pt modelId="{023B79CC-2136-2B43-B6BC-938B7C328A87}" type="sibTrans" cxnId="{342D2436-A20B-2244-8555-7B113D8A517D}">
      <dgm:prSet/>
      <dgm:spPr/>
      <dgm:t>
        <a:bodyPr/>
        <a:lstStyle/>
        <a:p>
          <a:endParaRPr lang="en-GB" sz="1600"/>
        </a:p>
      </dgm:t>
    </dgm:pt>
    <dgm:pt modelId="{A4F70491-C91E-304C-89BD-515FC34837FD}">
      <dgm:prSet phldrT="[Text]" custT="1"/>
      <dgm:spPr/>
      <dgm:t>
        <a:bodyPr/>
        <a:lstStyle/>
        <a:p>
          <a:pPr>
            <a:buFont typeface="Arial" panose="020B0604020202020204" pitchFamily="34" charset="0"/>
            <a:buChar char="•"/>
          </a:pPr>
          <a:r>
            <a:rPr lang="de-DE" sz="1800"/>
            <a:t>Research Integrity </a:t>
          </a:r>
          <a:endParaRPr lang="en-GB" sz="1800" dirty="0"/>
        </a:p>
      </dgm:t>
    </dgm:pt>
    <dgm:pt modelId="{C7BF3459-3840-2049-A45F-0A6547A9D077}" type="parTrans" cxnId="{C937FD4B-EE81-9E48-B631-FDDA10347E3C}">
      <dgm:prSet/>
      <dgm:spPr/>
      <dgm:t>
        <a:bodyPr/>
        <a:lstStyle/>
        <a:p>
          <a:endParaRPr lang="en-GB" sz="1600"/>
        </a:p>
      </dgm:t>
    </dgm:pt>
    <dgm:pt modelId="{4228EC9F-2ED5-F640-A764-520B32F8D040}" type="sibTrans" cxnId="{C937FD4B-EE81-9E48-B631-FDDA10347E3C}">
      <dgm:prSet/>
      <dgm:spPr/>
      <dgm:t>
        <a:bodyPr/>
        <a:lstStyle/>
        <a:p>
          <a:endParaRPr lang="en-GB" sz="1600"/>
        </a:p>
      </dgm:t>
    </dgm:pt>
    <dgm:pt modelId="{30DB9D19-99CE-3743-AF5A-3976C3BD2168}">
      <dgm:prSet custT="1"/>
      <dgm:spPr/>
      <dgm:t>
        <a:bodyPr/>
        <a:lstStyle/>
        <a:p>
          <a:pPr>
            <a:buFont typeface="Arial" panose="020B0604020202020204" pitchFamily="34" charset="0"/>
            <a:buChar char="•"/>
          </a:pPr>
          <a:r>
            <a:rPr lang="de-DE" sz="1800"/>
            <a:t>Research Indicators and Next-Generation Metrics </a:t>
          </a:r>
          <a:endParaRPr lang="en-GB" sz="1800" dirty="0"/>
        </a:p>
      </dgm:t>
    </dgm:pt>
    <dgm:pt modelId="{2F48131A-57A1-C348-A912-BB45D7D6B447}" type="parTrans" cxnId="{88211C45-2D04-674A-A594-D046A55BE08D}">
      <dgm:prSet/>
      <dgm:spPr/>
      <dgm:t>
        <a:bodyPr/>
        <a:lstStyle/>
        <a:p>
          <a:endParaRPr lang="en-GB" sz="1600"/>
        </a:p>
      </dgm:t>
    </dgm:pt>
    <dgm:pt modelId="{522BDCC5-ACEC-944A-99EB-896073E56C10}" type="sibTrans" cxnId="{88211C45-2D04-674A-A594-D046A55BE08D}">
      <dgm:prSet/>
      <dgm:spPr/>
      <dgm:t>
        <a:bodyPr/>
        <a:lstStyle/>
        <a:p>
          <a:endParaRPr lang="en-GB" sz="1600"/>
        </a:p>
      </dgm:t>
    </dgm:pt>
    <dgm:pt modelId="{D209316C-1214-794A-8F76-78357B00C05D}">
      <dgm:prSet custT="1"/>
      <dgm:spPr/>
      <dgm:t>
        <a:bodyPr/>
        <a:lstStyle/>
        <a:p>
          <a:pPr>
            <a:buFont typeface="Arial" panose="020B0604020202020204" pitchFamily="34" charset="0"/>
            <a:buChar char="•"/>
          </a:pPr>
          <a:r>
            <a:rPr lang="de-DE" sz="1800"/>
            <a:t>Future of Scholarly Communication </a:t>
          </a:r>
          <a:endParaRPr lang="en-GB" sz="1800" dirty="0"/>
        </a:p>
      </dgm:t>
    </dgm:pt>
    <dgm:pt modelId="{7FB0E68A-ACCE-2647-A555-A9D53E9E7834}" type="parTrans" cxnId="{29E523B0-62E9-D844-B6C7-C559F8921117}">
      <dgm:prSet/>
      <dgm:spPr/>
      <dgm:t>
        <a:bodyPr/>
        <a:lstStyle/>
        <a:p>
          <a:endParaRPr lang="en-GB" sz="1600"/>
        </a:p>
      </dgm:t>
    </dgm:pt>
    <dgm:pt modelId="{3988BFA4-9F08-0E45-A2E6-176AD21080C9}" type="sibTrans" cxnId="{29E523B0-62E9-D844-B6C7-C559F8921117}">
      <dgm:prSet/>
      <dgm:spPr/>
      <dgm:t>
        <a:bodyPr/>
        <a:lstStyle/>
        <a:p>
          <a:endParaRPr lang="en-GB" sz="1600"/>
        </a:p>
      </dgm:t>
    </dgm:pt>
    <dgm:pt modelId="{3063CA0B-BBA9-7340-AE33-59838712AD9C}">
      <dgm:prSet custT="1"/>
      <dgm:spPr/>
      <dgm:t>
        <a:bodyPr/>
        <a:lstStyle/>
        <a:p>
          <a:pPr>
            <a:buFont typeface="Arial" panose="020B0604020202020204" pitchFamily="34" charset="0"/>
            <a:buChar char="•"/>
          </a:pPr>
          <a:r>
            <a:rPr lang="de-DE" sz="1800"/>
            <a:t>European Open Science Cloud </a:t>
          </a:r>
          <a:endParaRPr lang="en-GB" sz="1800" dirty="0"/>
        </a:p>
      </dgm:t>
    </dgm:pt>
    <dgm:pt modelId="{063A1612-DE5F-AE4E-8F86-314CF2A052C8}" type="parTrans" cxnId="{B0874C41-3FD8-954E-96A2-00DA52B01DE6}">
      <dgm:prSet/>
      <dgm:spPr/>
      <dgm:t>
        <a:bodyPr/>
        <a:lstStyle/>
        <a:p>
          <a:endParaRPr lang="en-GB" sz="1600"/>
        </a:p>
      </dgm:t>
    </dgm:pt>
    <dgm:pt modelId="{1E87F525-C158-C440-A05D-3F53551C5377}" type="sibTrans" cxnId="{B0874C41-3FD8-954E-96A2-00DA52B01DE6}">
      <dgm:prSet/>
      <dgm:spPr/>
      <dgm:t>
        <a:bodyPr/>
        <a:lstStyle/>
        <a:p>
          <a:endParaRPr lang="en-GB" sz="1600"/>
        </a:p>
      </dgm:t>
    </dgm:pt>
    <dgm:pt modelId="{A8E855DB-0A9A-F841-B8B1-0B5F2773FDAE}">
      <dgm:prSet phldrT="[Text]" custT="1"/>
      <dgm:spPr/>
      <dgm:t>
        <a:bodyPr/>
        <a:lstStyle/>
        <a:p>
          <a:pPr>
            <a:buFont typeface="Arial" panose="020B0604020202020204" pitchFamily="34" charset="0"/>
            <a:buChar char="•"/>
          </a:pPr>
          <a:r>
            <a:rPr lang="de-DE" sz="1800"/>
            <a:t>Skills and Education </a:t>
          </a:r>
          <a:endParaRPr lang="en-GB" sz="1800" dirty="0"/>
        </a:p>
      </dgm:t>
    </dgm:pt>
    <dgm:pt modelId="{8F864FCD-E422-1D4E-96FD-24403CBC6ED9}" type="parTrans" cxnId="{F56057EB-3F90-204D-B637-6E77DE63B227}">
      <dgm:prSet/>
      <dgm:spPr/>
      <dgm:t>
        <a:bodyPr/>
        <a:lstStyle/>
        <a:p>
          <a:endParaRPr lang="en-GB" sz="1600"/>
        </a:p>
      </dgm:t>
    </dgm:pt>
    <dgm:pt modelId="{D68718F4-8FE5-D942-8F50-EFFAE29291F8}" type="sibTrans" cxnId="{F56057EB-3F90-204D-B637-6E77DE63B227}">
      <dgm:prSet/>
      <dgm:spPr/>
      <dgm:t>
        <a:bodyPr/>
        <a:lstStyle/>
        <a:p>
          <a:endParaRPr lang="en-GB" sz="1600"/>
        </a:p>
      </dgm:t>
    </dgm:pt>
    <dgm:pt modelId="{D89B52EB-0614-4C48-B4AA-C63259C0293A}">
      <dgm:prSet phldrT="[Text]" custT="1"/>
      <dgm:spPr/>
      <dgm:t>
        <a:bodyPr/>
        <a:lstStyle/>
        <a:p>
          <a:pPr>
            <a:buFont typeface="Arial" panose="020B0604020202020204" pitchFamily="34" charset="0"/>
            <a:buChar char="•"/>
          </a:pPr>
          <a:r>
            <a:rPr lang="de-DE" sz="1800"/>
            <a:t>Citizen Science </a:t>
          </a:r>
          <a:endParaRPr lang="en-GB" sz="1800" dirty="0"/>
        </a:p>
      </dgm:t>
    </dgm:pt>
    <dgm:pt modelId="{2BA14A1E-247D-CC48-8E35-2115DA6CEE1B}" type="parTrans" cxnId="{CC5F3E9C-24B5-2448-B134-1E4405766F71}">
      <dgm:prSet/>
      <dgm:spPr/>
      <dgm:t>
        <a:bodyPr/>
        <a:lstStyle/>
        <a:p>
          <a:endParaRPr lang="en-GB" sz="1600"/>
        </a:p>
      </dgm:t>
    </dgm:pt>
    <dgm:pt modelId="{5B4F3D35-ACB8-2E4C-A120-84A9EA087E71}" type="sibTrans" cxnId="{CC5F3E9C-24B5-2448-B134-1E4405766F71}">
      <dgm:prSet/>
      <dgm:spPr/>
      <dgm:t>
        <a:bodyPr/>
        <a:lstStyle/>
        <a:p>
          <a:endParaRPr lang="en-GB" sz="1600"/>
        </a:p>
      </dgm:t>
    </dgm:pt>
    <dgm:pt modelId="{BCF8F98B-C941-0E4A-A3F6-D427993FD336}" type="pres">
      <dgm:prSet presAssocID="{0659B97E-D027-D746-9412-D8EA54B90B54}" presName="linearFlow" presStyleCnt="0">
        <dgm:presLayoutVars>
          <dgm:dir/>
          <dgm:resizeHandles val="exact"/>
        </dgm:presLayoutVars>
      </dgm:prSet>
      <dgm:spPr/>
    </dgm:pt>
    <dgm:pt modelId="{698CBA17-B4FD-5542-959F-47273DF8E688}" type="pres">
      <dgm:prSet presAssocID="{38C25C13-5550-3C4B-B73C-2387AFF71F73}" presName="composite" presStyleCnt="0"/>
      <dgm:spPr/>
    </dgm:pt>
    <dgm:pt modelId="{BED82467-8F14-D64F-B822-B05E7E3C4512}" type="pres">
      <dgm:prSet presAssocID="{38C25C13-5550-3C4B-B73C-2387AFF71F73}" presName="imgShp" presStyleLbl="fgImgPlace1" presStyleIdx="0" presStyleCnt="8" custLinFactNeighborX="-12714" custLinFactNeighborY="1634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DE4D5D5-B86E-884A-86F9-3A205CCFFE79}" type="pres">
      <dgm:prSet presAssocID="{38C25C13-5550-3C4B-B73C-2387AFF71F73}" presName="txShp" presStyleLbl="node1" presStyleIdx="0" presStyleCnt="8">
        <dgm:presLayoutVars>
          <dgm:bulletEnabled val="1"/>
        </dgm:presLayoutVars>
      </dgm:prSet>
      <dgm:spPr/>
    </dgm:pt>
    <dgm:pt modelId="{0E2F4C8E-FC39-BD47-866B-1D001756E3AC}" type="pres">
      <dgm:prSet presAssocID="{38F25D4E-43F4-F64C-AEBA-12900B8F3C84}" presName="spacing" presStyleCnt="0"/>
      <dgm:spPr/>
    </dgm:pt>
    <dgm:pt modelId="{D178D2AC-61AE-8D49-9771-F270D3F973DF}" type="pres">
      <dgm:prSet presAssocID="{30DB9D19-99CE-3743-AF5A-3976C3BD2168}" presName="composite" presStyleCnt="0"/>
      <dgm:spPr/>
    </dgm:pt>
    <dgm:pt modelId="{9BE654CC-95C9-4946-B9FE-DE2586A6E7E5}" type="pres">
      <dgm:prSet presAssocID="{30DB9D19-99CE-3743-AF5A-3976C3BD2168}" presName="imgShp" presStyleLbl="fgImgPlace1" presStyleIdx="1"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82CCBFF-3E40-2B44-B416-10B7763166BD}" type="pres">
      <dgm:prSet presAssocID="{30DB9D19-99CE-3743-AF5A-3976C3BD2168}" presName="txShp" presStyleLbl="node1" presStyleIdx="1" presStyleCnt="8">
        <dgm:presLayoutVars>
          <dgm:bulletEnabled val="1"/>
        </dgm:presLayoutVars>
      </dgm:prSet>
      <dgm:spPr/>
    </dgm:pt>
    <dgm:pt modelId="{262B5A76-AC7E-6E4C-A344-9741B9EBC257}" type="pres">
      <dgm:prSet presAssocID="{522BDCC5-ACEC-944A-99EB-896073E56C10}" presName="spacing" presStyleCnt="0"/>
      <dgm:spPr/>
    </dgm:pt>
    <dgm:pt modelId="{8F7EE224-4413-BC48-B0A9-7186BF0B9243}" type="pres">
      <dgm:prSet presAssocID="{D209316C-1214-794A-8F76-78357B00C05D}" presName="composite" presStyleCnt="0"/>
      <dgm:spPr/>
    </dgm:pt>
    <dgm:pt modelId="{389D48AB-3EA7-D047-9088-D26DF4A471E6}" type="pres">
      <dgm:prSet presAssocID="{D209316C-1214-794A-8F76-78357B00C05D}" presName="imgShp" presStyleLbl="fgImgPlace1" presStyleIdx="2"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E532475-C4E1-734F-8A5C-774D4CFB11AF}" type="pres">
      <dgm:prSet presAssocID="{D209316C-1214-794A-8F76-78357B00C05D}" presName="txShp" presStyleLbl="node1" presStyleIdx="2" presStyleCnt="8">
        <dgm:presLayoutVars>
          <dgm:bulletEnabled val="1"/>
        </dgm:presLayoutVars>
      </dgm:prSet>
      <dgm:spPr/>
    </dgm:pt>
    <dgm:pt modelId="{70CB2F77-D96C-EE4F-8605-2AB1BCE469D7}" type="pres">
      <dgm:prSet presAssocID="{3988BFA4-9F08-0E45-A2E6-176AD21080C9}" presName="spacing" presStyleCnt="0"/>
      <dgm:spPr/>
    </dgm:pt>
    <dgm:pt modelId="{355E939F-2625-9B4B-8B26-A9BCFCB7D881}" type="pres">
      <dgm:prSet presAssocID="{3063CA0B-BBA9-7340-AE33-59838712AD9C}" presName="composite" presStyleCnt="0"/>
      <dgm:spPr/>
    </dgm:pt>
    <dgm:pt modelId="{3A10BB6D-7A52-8B46-A3D8-649260965A39}" type="pres">
      <dgm:prSet presAssocID="{3063CA0B-BBA9-7340-AE33-59838712AD9C}" presName="imgShp" presStyleLbl="fgImgPlace1" presStyleIdx="3"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1235A21-071D-8942-A556-69EFF45AFC5F}" type="pres">
      <dgm:prSet presAssocID="{3063CA0B-BBA9-7340-AE33-59838712AD9C}" presName="txShp" presStyleLbl="node1" presStyleIdx="3" presStyleCnt="8">
        <dgm:presLayoutVars>
          <dgm:bulletEnabled val="1"/>
        </dgm:presLayoutVars>
      </dgm:prSet>
      <dgm:spPr/>
    </dgm:pt>
    <dgm:pt modelId="{27A8BCD8-1878-044C-8AAA-511F2B3D38E1}" type="pres">
      <dgm:prSet presAssocID="{1E87F525-C158-C440-A05D-3F53551C5377}" presName="spacing" presStyleCnt="0"/>
      <dgm:spPr/>
    </dgm:pt>
    <dgm:pt modelId="{ECFB7536-404C-524A-8393-D4CA86C3822B}" type="pres">
      <dgm:prSet presAssocID="{64C0693B-8FE6-4848-B02E-7A17B6304BD3}" presName="composite" presStyleCnt="0"/>
      <dgm:spPr/>
    </dgm:pt>
    <dgm:pt modelId="{47FA2070-B0AF-F543-A7D7-ABCF5276D8EB}" type="pres">
      <dgm:prSet presAssocID="{64C0693B-8FE6-4848-B02E-7A17B6304BD3}" presName="imgShp" presStyleLbl="fgImgPlace1" presStyleIdx="4"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B6C0C27-958A-E844-A91A-2279D0120824}" type="pres">
      <dgm:prSet presAssocID="{64C0693B-8FE6-4848-B02E-7A17B6304BD3}" presName="txShp" presStyleLbl="node1" presStyleIdx="4" presStyleCnt="8">
        <dgm:presLayoutVars>
          <dgm:bulletEnabled val="1"/>
        </dgm:presLayoutVars>
      </dgm:prSet>
      <dgm:spPr/>
    </dgm:pt>
    <dgm:pt modelId="{3E0D05FF-470D-1E48-BE44-D5FB5C881701}" type="pres">
      <dgm:prSet presAssocID="{023B79CC-2136-2B43-B6BC-938B7C328A87}" presName="spacing" presStyleCnt="0"/>
      <dgm:spPr/>
    </dgm:pt>
    <dgm:pt modelId="{2B160302-A9AB-1347-98E8-4C0EE24EE38A}" type="pres">
      <dgm:prSet presAssocID="{A4F70491-C91E-304C-89BD-515FC34837FD}" presName="composite" presStyleCnt="0"/>
      <dgm:spPr/>
    </dgm:pt>
    <dgm:pt modelId="{DD36CDA9-BBC1-384F-85BD-8503531ECFB0}" type="pres">
      <dgm:prSet presAssocID="{A4F70491-C91E-304C-89BD-515FC34837FD}" presName="imgShp" presStyleLbl="fgImgPlace1" presStyleIdx="5"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F699861-B4FB-924C-8839-8E7F8EAB4DBB}" type="pres">
      <dgm:prSet presAssocID="{A4F70491-C91E-304C-89BD-515FC34837FD}" presName="txShp" presStyleLbl="node1" presStyleIdx="5" presStyleCnt="8">
        <dgm:presLayoutVars>
          <dgm:bulletEnabled val="1"/>
        </dgm:presLayoutVars>
      </dgm:prSet>
      <dgm:spPr/>
    </dgm:pt>
    <dgm:pt modelId="{80556C08-3634-894C-B933-D5432DE36BEE}" type="pres">
      <dgm:prSet presAssocID="{4228EC9F-2ED5-F640-A764-520B32F8D040}" presName="spacing" presStyleCnt="0"/>
      <dgm:spPr/>
    </dgm:pt>
    <dgm:pt modelId="{BC26AFD4-424B-1246-A0A3-D68BB84F0DF4}" type="pres">
      <dgm:prSet presAssocID="{A8E855DB-0A9A-F841-B8B1-0B5F2773FDAE}" presName="composite" presStyleCnt="0"/>
      <dgm:spPr/>
    </dgm:pt>
    <dgm:pt modelId="{10A71FDD-1804-9D41-ACD1-87619248C501}" type="pres">
      <dgm:prSet presAssocID="{A8E855DB-0A9A-F841-B8B1-0B5F2773FDAE}" presName="imgShp" presStyleLbl="fgImgPlace1" presStyleIdx="6"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28FB47C-93E4-8A43-AF61-B6990090A3C3}" type="pres">
      <dgm:prSet presAssocID="{A8E855DB-0A9A-F841-B8B1-0B5F2773FDAE}" presName="txShp" presStyleLbl="node1" presStyleIdx="6" presStyleCnt="8">
        <dgm:presLayoutVars>
          <dgm:bulletEnabled val="1"/>
        </dgm:presLayoutVars>
      </dgm:prSet>
      <dgm:spPr/>
    </dgm:pt>
    <dgm:pt modelId="{B19FC3AD-8534-994A-99D7-C0EBDF5B4BFD}" type="pres">
      <dgm:prSet presAssocID="{D68718F4-8FE5-D942-8F50-EFFAE29291F8}" presName="spacing" presStyleCnt="0"/>
      <dgm:spPr/>
    </dgm:pt>
    <dgm:pt modelId="{C9A524F0-2DD2-A54B-87D8-3BF9EB2BC700}" type="pres">
      <dgm:prSet presAssocID="{D89B52EB-0614-4C48-B4AA-C63259C0293A}" presName="composite" presStyleCnt="0"/>
      <dgm:spPr/>
    </dgm:pt>
    <dgm:pt modelId="{E547838E-35B6-EB4F-9046-2336A4E3A02A}" type="pres">
      <dgm:prSet presAssocID="{D89B52EB-0614-4C48-B4AA-C63259C0293A}" presName="imgShp" presStyleLbl="fgImgPlace1" presStyleIdx="7"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0CB919B-6137-0F42-B29E-A27A1562C06B}" type="pres">
      <dgm:prSet presAssocID="{D89B52EB-0614-4C48-B4AA-C63259C0293A}" presName="txShp" presStyleLbl="node1" presStyleIdx="7" presStyleCnt="8">
        <dgm:presLayoutVars>
          <dgm:bulletEnabled val="1"/>
        </dgm:presLayoutVars>
      </dgm:prSet>
      <dgm:spPr/>
    </dgm:pt>
  </dgm:ptLst>
  <dgm:cxnLst>
    <dgm:cxn modelId="{F6A5DC03-01AC-BA4E-8FBA-671E69EBB132}" type="presOf" srcId="{30DB9D19-99CE-3743-AF5A-3976C3BD2168}" destId="{382CCBFF-3E40-2B44-B416-10B7763166BD}" srcOrd="0" destOrd="0" presId="urn:microsoft.com/office/officeart/2005/8/layout/vList3"/>
    <dgm:cxn modelId="{34ED4A04-F9E2-344F-B110-49F860DC6AE6}" type="presOf" srcId="{D209316C-1214-794A-8F76-78357B00C05D}" destId="{1E532475-C4E1-734F-8A5C-774D4CFB11AF}" srcOrd="0" destOrd="0" presId="urn:microsoft.com/office/officeart/2005/8/layout/vList3"/>
    <dgm:cxn modelId="{ECA4D30F-0F25-DA47-82AC-EFC28633B7B5}" type="presOf" srcId="{38C25C13-5550-3C4B-B73C-2387AFF71F73}" destId="{1DE4D5D5-B86E-884A-86F9-3A205CCFFE79}" srcOrd="0" destOrd="0" presId="urn:microsoft.com/office/officeart/2005/8/layout/vList3"/>
    <dgm:cxn modelId="{DF2FD51A-3081-3D4C-A00D-23E070E23400}" type="presOf" srcId="{A4F70491-C91E-304C-89BD-515FC34837FD}" destId="{DF699861-B4FB-924C-8839-8E7F8EAB4DBB}" srcOrd="0" destOrd="0" presId="urn:microsoft.com/office/officeart/2005/8/layout/vList3"/>
    <dgm:cxn modelId="{17E6811B-FB18-424D-9ADC-4E41BBD4BF9D}" type="presOf" srcId="{A8E855DB-0A9A-F841-B8B1-0B5F2773FDAE}" destId="{C28FB47C-93E4-8A43-AF61-B6990090A3C3}" srcOrd="0" destOrd="0" presId="urn:microsoft.com/office/officeart/2005/8/layout/vList3"/>
    <dgm:cxn modelId="{5DDAC12C-72CC-EC4B-BE61-60E45FF21354}" type="presOf" srcId="{D89B52EB-0614-4C48-B4AA-C63259C0293A}" destId="{00CB919B-6137-0F42-B29E-A27A1562C06B}" srcOrd="0" destOrd="0" presId="urn:microsoft.com/office/officeart/2005/8/layout/vList3"/>
    <dgm:cxn modelId="{9BE78D34-CDB0-4645-985D-1CB4DBBFE215}" type="presOf" srcId="{0659B97E-D027-D746-9412-D8EA54B90B54}" destId="{BCF8F98B-C941-0E4A-A3F6-D427993FD336}" srcOrd="0" destOrd="0" presId="urn:microsoft.com/office/officeart/2005/8/layout/vList3"/>
    <dgm:cxn modelId="{342D2436-A20B-2244-8555-7B113D8A517D}" srcId="{0659B97E-D027-D746-9412-D8EA54B90B54}" destId="{64C0693B-8FE6-4848-B02E-7A17B6304BD3}" srcOrd="4" destOrd="0" parTransId="{AAD8A4F1-BD90-444B-89EA-C69E4FCE1D8A}" sibTransId="{023B79CC-2136-2B43-B6BC-938B7C328A87}"/>
    <dgm:cxn modelId="{B0874C41-3FD8-954E-96A2-00DA52B01DE6}" srcId="{0659B97E-D027-D746-9412-D8EA54B90B54}" destId="{3063CA0B-BBA9-7340-AE33-59838712AD9C}" srcOrd="3" destOrd="0" parTransId="{063A1612-DE5F-AE4E-8F86-314CF2A052C8}" sibTransId="{1E87F525-C158-C440-A05D-3F53551C5377}"/>
    <dgm:cxn modelId="{88211C45-2D04-674A-A594-D046A55BE08D}" srcId="{0659B97E-D027-D746-9412-D8EA54B90B54}" destId="{30DB9D19-99CE-3743-AF5A-3976C3BD2168}" srcOrd="1" destOrd="0" parTransId="{2F48131A-57A1-C348-A912-BB45D7D6B447}" sibTransId="{522BDCC5-ACEC-944A-99EB-896073E56C10}"/>
    <dgm:cxn modelId="{C937FD4B-EE81-9E48-B631-FDDA10347E3C}" srcId="{0659B97E-D027-D746-9412-D8EA54B90B54}" destId="{A4F70491-C91E-304C-89BD-515FC34837FD}" srcOrd="5" destOrd="0" parTransId="{C7BF3459-3840-2049-A45F-0A6547A9D077}" sibTransId="{4228EC9F-2ED5-F640-A764-520B32F8D040}"/>
    <dgm:cxn modelId="{A2AA1D82-D0B4-094F-8D2F-64CEB2823C66}" type="presOf" srcId="{3063CA0B-BBA9-7340-AE33-59838712AD9C}" destId="{71235A21-071D-8942-A556-69EFF45AFC5F}" srcOrd="0" destOrd="0" presId="urn:microsoft.com/office/officeart/2005/8/layout/vList3"/>
    <dgm:cxn modelId="{2C12779B-F966-074E-9093-A936D60BDC0E}" srcId="{0659B97E-D027-D746-9412-D8EA54B90B54}" destId="{38C25C13-5550-3C4B-B73C-2387AFF71F73}" srcOrd="0" destOrd="0" parTransId="{372E83A7-DECE-DA45-898F-203542119498}" sibTransId="{38F25D4E-43F4-F64C-AEBA-12900B8F3C84}"/>
    <dgm:cxn modelId="{714FE79B-A0A1-C54A-AF60-499A38A2E741}" type="presOf" srcId="{64C0693B-8FE6-4848-B02E-7A17B6304BD3}" destId="{2B6C0C27-958A-E844-A91A-2279D0120824}" srcOrd="0" destOrd="0" presId="urn:microsoft.com/office/officeart/2005/8/layout/vList3"/>
    <dgm:cxn modelId="{CC5F3E9C-24B5-2448-B134-1E4405766F71}" srcId="{0659B97E-D027-D746-9412-D8EA54B90B54}" destId="{D89B52EB-0614-4C48-B4AA-C63259C0293A}" srcOrd="7" destOrd="0" parTransId="{2BA14A1E-247D-CC48-8E35-2115DA6CEE1B}" sibTransId="{5B4F3D35-ACB8-2E4C-A120-84A9EA087E71}"/>
    <dgm:cxn modelId="{29E523B0-62E9-D844-B6C7-C559F8921117}" srcId="{0659B97E-D027-D746-9412-D8EA54B90B54}" destId="{D209316C-1214-794A-8F76-78357B00C05D}" srcOrd="2" destOrd="0" parTransId="{7FB0E68A-ACCE-2647-A555-A9D53E9E7834}" sibTransId="{3988BFA4-9F08-0E45-A2E6-176AD21080C9}"/>
    <dgm:cxn modelId="{F56057EB-3F90-204D-B637-6E77DE63B227}" srcId="{0659B97E-D027-D746-9412-D8EA54B90B54}" destId="{A8E855DB-0A9A-F841-B8B1-0B5F2773FDAE}" srcOrd="6" destOrd="0" parTransId="{8F864FCD-E422-1D4E-96FD-24403CBC6ED9}" sibTransId="{D68718F4-8FE5-D942-8F50-EFFAE29291F8}"/>
    <dgm:cxn modelId="{F2D48FF0-A075-5D43-9994-29EBC449231B}" type="presParOf" srcId="{BCF8F98B-C941-0E4A-A3F6-D427993FD336}" destId="{698CBA17-B4FD-5542-959F-47273DF8E688}" srcOrd="0" destOrd="0" presId="urn:microsoft.com/office/officeart/2005/8/layout/vList3"/>
    <dgm:cxn modelId="{4365B194-B6BD-F940-81A3-C95A7445352C}" type="presParOf" srcId="{698CBA17-B4FD-5542-959F-47273DF8E688}" destId="{BED82467-8F14-D64F-B822-B05E7E3C4512}" srcOrd="0" destOrd="0" presId="urn:microsoft.com/office/officeart/2005/8/layout/vList3"/>
    <dgm:cxn modelId="{209EFDF5-0BF5-7645-8C67-791E84B0F41F}" type="presParOf" srcId="{698CBA17-B4FD-5542-959F-47273DF8E688}" destId="{1DE4D5D5-B86E-884A-86F9-3A205CCFFE79}" srcOrd="1" destOrd="0" presId="urn:microsoft.com/office/officeart/2005/8/layout/vList3"/>
    <dgm:cxn modelId="{2A6CC26D-B4A9-E740-8CD5-0F2CA8C967FF}" type="presParOf" srcId="{BCF8F98B-C941-0E4A-A3F6-D427993FD336}" destId="{0E2F4C8E-FC39-BD47-866B-1D001756E3AC}" srcOrd="1" destOrd="0" presId="urn:microsoft.com/office/officeart/2005/8/layout/vList3"/>
    <dgm:cxn modelId="{7A1F89F7-89E7-924E-9C1E-416E1D77080A}" type="presParOf" srcId="{BCF8F98B-C941-0E4A-A3F6-D427993FD336}" destId="{D178D2AC-61AE-8D49-9771-F270D3F973DF}" srcOrd="2" destOrd="0" presId="urn:microsoft.com/office/officeart/2005/8/layout/vList3"/>
    <dgm:cxn modelId="{85817D44-130D-0B45-A327-067C7CA9E375}" type="presParOf" srcId="{D178D2AC-61AE-8D49-9771-F270D3F973DF}" destId="{9BE654CC-95C9-4946-B9FE-DE2586A6E7E5}" srcOrd="0" destOrd="0" presId="urn:microsoft.com/office/officeart/2005/8/layout/vList3"/>
    <dgm:cxn modelId="{C98AB32D-EF1F-1644-A351-012EC1D58F2A}" type="presParOf" srcId="{D178D2AC-61AE-8D49-9771-F270D3F973DF}" destId="{382CCBFF-3E40-2B44-B416-10B7763166BD}" srcOrd="1" destOrd="0" presId="urn:microsoft.com/office/officeart/2005/8/layout/vList3"/>
    <dgm:cxn modelId="{AC1C02EE-E6A3-124E-8ACB-F7FE13CCF2CB}" type="presParOf" srcId="{BCF8F98B-C941-0E4A-A3F6-D427993FD336}" destId="{262B5A76-AC7E-6E4C-A344-9741B9EBC257}" srcOrd="3" destOrd="0" presId="urn:microsoft.com/office/officeart/2005/8/layout/vList3"/>
    <dgm:cxn modelId="{EF876272-1FA5-B046-8F6B-1487CF3F7A15}" type="presParOf" srcId="{BCF8F98B-C941-0E4A-A3F6-D427993FD336}" destId="{8F7EE224-4413-BC48-B0A9-7186BF0B9243}" srcOrd="4" destOrd="0" presId="urn:microsoft.com/office/officeart/2005/8/layout/vList3"/>
    <dgm:cxn modelId="{23C17C96-CDD6-D64B-9401-63290515E0AF}" type="presParOf" srcId="{8F7EE224-4413-BC48-B0A9-7186BF0B9243}" destId="{389D48AB-3EA7-D047-9088-D26DF4A471E6}" srcOrd="0" destOrd="0" presId="urn:microsoft.com/office/officeart/2005/8/layout/vList3"/>
    <dgm:cxn modelId="{D6976B15-8713-4E47-A007-C580FA24E01D}" type="presParOf" srcId="{8F7EE224-4413-BC48-B0A9-7186BF0B9243}" destId="{1E532475-C4E1-734F-8A5C-774D4CFB11AF}" srcOrd="1" destOrd="0" presId="urn:microsoft.com/office/officeart/2005/8/layout/vList3"/>
    <dgm:cxn modelId="{F5F51F78-310A-E84D-9344-2C57FC9BA017}" type="presParOf" srcId="{BCF8F98B-C941-0E4A-A3F6-D427993FD336}" destId="{70CB2F77-D96C-EE4F-8605-2AB1BCE469D7}" srcOrd="5" destOrd="0" presId="urn:microsoft.com/office/officeart/2005/8/layout/vList3"/>
    <dgm:cxn modelId="{A9054407-035C-DA41-9F01-EF401FE66BF0}" type="presParOf" srcId="{BCF8F98B-C941-0E4A-A3F6-D427993FD336}" destId="{355E939F-2625-9B4B-8B26-A9BCFCB7D881}" srcOrd="6" destOrd="0" presId="urn:microsoft.com/office/officeart/2005/8/layout/vList3"/>
    <dgm:cxn modelId="{6CE913AC-48F9-1B45-925E-745D2B82016B}" type="presParOf" srcId="{355E939F-2625-9B4B-8B26-A9BCFCB7D881}" destId="{3A10BB6D-7A52-8B46-A3D8-649260965A39}" srcOrd="0" destOrd="0" presId="urn:microsoft.com/office/officeart/2005/8/layout/vList3"/>
    <dgm:cxn modelId="{00910F2C-2138-0248-B36A-9CC0A3B8166F}" type="presParOf" srcId="{355E939F-2625-9B4B-8B26-A9BCFCB7D881}" destId="{71235A21-071D-8942-A556-69EFF45AFC5F}" srcOrd="1" destOrd="0" presId="urn:microsoft.com/office/officeart/2005/8/layout/vList3"/>
    <dgm:cxn modelId="{81B1FBF7-C5A6-C84C-9713-703CF8B8E84D}" type="presParOf" srcId="{BCF8F98B-C941-0E4A-A3F6-D427993FD336}" destId="{27A8BCD8-1878-044C-8AAA-511F2B3D38E1}" srcOrd="7" destOrd="0" presId="urn:microsoft.com/office/officeart/2005/8/layout/vList3"/>
    <dgm:cxn modelId="{5C950388-7364-D341-86BC-FB2D58BC813D}" type="presParOf" srcId="{BCF8F98B-C941-0E4A-A3F6-D427993FD336}" destId="{ECFB7536-404C-524A-8393-D4CA86C3822B}" srcOrd="8" destOrd="0" presId="urn:microsoft.com/office/officeart/2005/8/layout/vList3"/>
    <dgm:cxn modelId="{2F1BF7A8-6650-8F44-A12B-498C6969317B}" type="presParOf" srcId="{ECFB7536-404C-524A-8393-D4CA86C3822B}" destId="{47FA2070-B0AF-F543-A7D7-ABCF5276D8EB}" srcOrd="0" destOrd="0" presId="urn:microsoft.com/office/officeart/2005/8/layout/vList3"/>
    <dgm:cxn modelId="{FCC83DEE-7654-5D42-9D56-94818A45066A}" type="presParOf" srcId="{ECFB7536-404C-524A-8393-D4CA86C3822B}" destId="{2B6C0C27-958A-E844-A91A-2279D0120824}" srcOrd="1" destOrd="0" presId="urn:microsoft.com/office/officeart/2005/8/layout/vList3"/>
    <dgm:cxn modelId="{7D3775B0-A69E-5D48-90E8-885E84488B24}" type="presParOf" srcId="{BCF8F98B-C941-0E4A-A3F6-D427993FD336}" destId="{3E0D05FF-470D-1E48-BE44-D5FB5C881701}" srcOrd="9" destOrd="0" presId="urn:microsoft.com/office/officeart/2005/8/layout/vList3"/>
    <dgm:cxn modelId="{67EBD461-CC98-9346-8EDC-D06EBBA1B9C4}" type="presParOf" srcId="{BCF8F98B-C941-0E4A-A3F6-D427993FD336}" destId="{2B160302-A9AB-1347-98E8-4C0EE24EE38A}" srcOrd="10" destOrd="0" presId="urn:microsoft.com/office/officeart/2005/8/layout/vList3"/>
    <dgm:cxn modelId="{1A55469D-E21C-3D4B-BF7D-77E7D650194A}" type="presParOf" srcId="{2B160302-A9AB-1347-98E8-4C0EE24EE38A}" destId="{DD36CDA9-BBC1-384F-85BD-8503531ECFB0}" srcOrd="0" destOrd="0" presId="urn:microsoft.com/office/officeart/2005/8/layout/vList3"/>
    <dgm:cxn modelId="{5DECE6C9-CFC2-E142-A519-73C66F4F1BD9}" type="presParOf" srcId="{2B160302-A9AB-1347-98E8-4C0EE24EE38A}" destId="{DF699861-B4FB-924C-8839-8E7F8EAB4DBB}" srcOrd="1" destOrd="0" presId="urn:microsoft.com/office/officeart/2005/8/layout/vList3"/>
    <dgm:cxn modelId="{E5D9C0F6-B903-014B-B7F4-BE58AF3EB948}" type="presParOf" srcId="{BCF8F98B-C941-0E4A-A3F6-D427993FD336}" destId="{80556C08-3634-894C-B933-D5432DE36BEE}" srcOrd="11" destOrd="0" presId="urn:microsoft.com/office/officeart/2005/8/layout/vList3"/>
    <dgm:cxn modelId="{AEDCB762-60DC-E045-AA4A-1CC812D0FBD4}" type="presParOf" srcId="{BCF8F98B-C941-0E4A-A3F6-D427993FD336}" destId="{BC26AFD4-424B-1246-A0A3-D68BB84F0DF4}" srcOrd="12" destOrd="0" presId="urn:microsoft.com/office/officeart/2005/8/layout/vList3"/>
    <dgm:cxn modelId="{4DF757D8-1280-9B43-9693-13C6C67D160A}" type="presParOf" srcId="{BC26AFD4-424B-1246-A0A3-D68BB84F0DF4}" destId="{10A71FDD-1804-9D41-ACD1-87619248C501}" srcOrd="0" destOrd="0" presId="urn:microsoft.com/office/officeart/2005/8/layout/vList3"/>
    <dgm:cxn modelId="{9195F50F-FCEC-0A4C-88D7-8317FFF9212C}" type="presParOf" srcId="{BC26AFD4-424B-1246-A0A3-D68BB84F0DF4}" destId="{C28FB47C-93E4-8A43-AF61-B6990090A3C3}" srcOrd="1" destOrd="0" presId="urn:microsoft.com/office/officeart/2005/8/layout/vList3"/>
    <dgm:cxn modelId="{B95A747A-3B46-864B-9279-C6C6FBA159A3}" type="presParOf" srcId="{BCF8F98B-C941-0E4A-A3F6-D427993FD336}" destId="{B19FC3AD-8534-994A-99D7-C0EBDF5B4BFD}" srcOrd="13" destOrd="0" presId="urn:microsoft.com/office/officeart/2005/8/layout/vList3"/>
    <dgm:cxn modelId="{BCEA59F9-EB85-1E4A-9BB5-A9C3034EE37F}" type="presParOf" srcId="{BCF8F98B-C941-0E4A-A3F6-D427993FD336}" destId="{C9A524F0-2DD2-A54B-87D8-3BF9EB2BC700}" srcOrd="14" destOrd="0" presId="urn:microsoft.com/office/officeart/2005/8/layout/vList3"/>
    <dgm:cxn modelId="{E5666FEB-DA4B-9940-B74F-F27FD68FE26A}" type="presParOf" srcId="{C9A524F0-2DD2-A54B-87D8-3BF9EB2BC700}" destId="{E547838E-35B6-EB4F-9046-2336A4E3A02A}" srcOrd="0" destOrd="0" presId="urn:microsoft.com/office/officeart/2005/8/layout/vList3"/>
    <dgm:cxn modelId="{A9992BF5-407A-8F47-8D54-6DBF263F862F}" type="presParOf" srcId="{C9A524F0-2DD2-A54B-87D8-3BF9EB2BC700}" destId="{00CB919B-6137-0F42-B29E-A27A1562C06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D5D5-B86E-884A-86F9-3A205CCFFE79}">
      <dsp:nvSpPr>
        <dsp:cNvPr id="0" name=""/>
        <dsp:cNvSpPr/>
      </dsp:nvSpPr>
      <dsp:spPr>
        <a:xfrm rot="10800000">
          <a:off x="1855092" y="392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GB" sz="1800" kern="1200" dirty="0"/>
            <a:t>Rewards and incentives</a:t>
          </a:r>
        </a:p>
      </dsp:txBody>
      <dsp:txXfrm rot="10800000">
        <a:off x="2008592" y="3926"/>
        <a:ext cx="6602075" cy="614002"/>
      </dsp:txXfrm>
    </dsp:sp>
    <dsp:sp modelId="{BED82467-8F14-D64F-B822-B05E7E3C4512}">
      <dsp:nvSpPr>
        <dsp:cNvPr id="0" name=""/>
        <dsp:cNvSpPr/>
      </dsp:nvSpPr>
      <dsp:spPr>
        <a:xfrm>
          <a:off x="1470027" y="104291"/>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382CCBFF-3E40-2B44-B416-10B7763166BD}">
      <dsp:nvSpPr>
        <dsp:cNvPr id="0" name=""/>
        <dsp:cNvSpPr/>
      </dsp:nvSpPr>
      <dsp:spPr>
        <a:xfrm rot="10800000">
          <a:off x="1855092" y="801213"/>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Research Indicators and Next-Generation Metrics </a:t>
          </a:r>
          <a:endParaRPr lang="en-GB" sz="1800" kern="1200" dirty="0"/>
        </a:p>
      </dsp:txBody>
      <dsp:txXfrm rot="10800000">
        <a:off x="2008592" y="801213"/>
        <a:ext cx="6602075" cy="614002"/>
      </dsp:txXfrm>
    </dsp:sp>
    <dsp:sp modelId="{9BE654CC-95C9-4946-B9FE-DE2586A6E7E5}">
      <dsp:nvSpPr>
        <dsp:cNvPr id="0" name=""/>
        <dsp:cNvSpPr/>
      </dsp:nvSpPr>
      <dsp:spPr>
        <a:xfrm>
          <a:off x="1548091" y="801213"/>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1E532475-C4E1-734F-8A5C-774D4CFB11AF}">
      <dsp:nvSpPr>
        <dsp:cNvPr id="0" name=""/>
        <dsp:cNvSpPr/>
      </dsp:nvSpPr>
      <dsp:spPr>
        <a:xfrm rot="10800000">
          <a:off x="1855092" y="1598499"/>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Future of Scholarly Communication </a:t>
          </a:r>
          <a:endParaRPr lang="en-GB" sz="1800" kern="1200" dirty="0"/>
        </a:p>
      </dsp:txBody>
      <dsp:txXfrm rot="10800000">
        <a:off x="2008592" y="1598499"/>
        <a:ext cx="6602075" cy="614002"/>
      </dsp:txXfrm>
    </dsp:sp>
    <dsp:sp modelId="{389D48AB-3EA7-D047-9088-D26DF4A471E6}">
      <dsp:nvSpPr>
        <dsp:cNvPr id="0" name=""/>
        <dsp:cNvSpPr/>
      </dsp:nvSpPr>
      <dsp:spPr>
        <a:xfrm>
          <a:off x="1548091" y="1598499"/>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71235A21-071D-8942-A556-69EFF45AFC5F}">
      <dsp:nvSpPr>
        <dsp:cNvPr id="0" name=""/>
        <dsp:cNvSpPr/>
      </dsp:nvSpPr>
      <dsp:spPr>
        <a:xfrm rot="10800000">
          <a:off x="1855092" y="239578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European Open Science Cloud </a:t>
          </a:r>
          <a:endParaRPr lang="en-GB" sz="1800" kern="1200" dirty="0"/>
        </a:p>
      </dsp:txBody>
      <dsp:txXfrm rot="10800000">
        <a:off x="2008592" y="2395786"/>
        <a:ext cx="6602075" cy="614002"/>
      </dsp:txXfrm>
    </dsp:sp>
    <dsp:sp modelId="{3A10BB6D-7A52-8B46-A3D8-649260965A39}">
      <dsp:nvSpPr>
        <dsp:cNvPr id="0" name=""/>
        <dsp:cNvSpPr/>
      </dsp:nvSpPr>
      <dsp:spPr>
        <a:xfrm>
          <a:off x="1548091" y="2395786"/>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2B6C0C27-958A-E844-A91A-2279D0120824}">
      <dsp:nvSpPr>
        <dsp:cNvPr id="0" name=""/>
        <dsp:cNvSpPr/>
      </dsp:nvSpPr>
      <dsp:spPr>
        <a:xfrm rot="10800000">
          <a:off x="1855092" y="3193073"/>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FAIR Data </a:t>
          </a:r>
          <a:endParaRPr lang="en-GB" sz="1800" kern="1200" dirty="0"/>
        </a:p>
      </dsp:txBody>
      <dsp:txXfrm rot="10800000">
        <a:off x="2008592" y="3193073"/>
        <a:ext cx="6602075" cy="614002"/>
      </dsp:txXfrm>
    </dsp:sp>
    <dsp:sp modelId="{47FA2070-B0AF-F543-A7D7-ABCF5276D8EB}">
      <dsp:nvSpPr>
        <dsp:cNvPr id="0" name=""/>
        <dsp:cNvSpPr/>
      </dsp:nvSpPr>
      <dsp:spPr>
        <a:xfrm>
          <a:off x="1548091" y="3193073"/>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DF699861-B4FB-924C-8839-8E7F8EAB4DBB}">
      <dsp:nvSpPr>
        <dsp:cNvPr id="0" name=""/>
        <dsp:cNvSpPr/>
      </dsp:nvSpPr>
      <dsp:spPr>
        <a:xfrm rot="10800000">
          <a:off x="1855092" y="3990359"/>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Research Integrity </a:t>
          </a:r>
          <a:endParaRPr lang="en-GB" sz="1800" kern="1200" dirty="0"/>
        </a:p>
      </dsp:txBody>
      <dsp:txXfrm rot="10800000">
        <a:off x="2008592" y="3990359"/>
        <a:ext cx="6602075" cy="614002"/>
      </dsp:txXfrm>
    </dsp:sp>
    <dsp:sp modelId="{DD36CDA9-BBC1-384F-85BD-8503531ECFB0}">
      <dsp:nvSpPr>
        <dsp:cNvPr id="0" name=""/>
        <dsp:cNvSpPr/>
      </dsp:nvSpPr>
      <dsp:spPr>
        <a:xfrm>
          <a:off x="1548091" y="3990359"/>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C28FB47C-93E4-8A43-AF61-B6990090A3C3}">
      <dsp:nvSpPr>
        <dsp:cNvPr id="0" name=""/>
        <dsp:cNvSpPr/>
      </dsp:nvSpPr>
      <dsp:spPr>
        <a:xfrm rot="10800000">
          <a:off x="1855092" y="478764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Skills and Education </a:t>
          </a:r>
          <a:endParaRPr lang="en-GB" sz="1800" kern="1200" dirty="0"/>
        </a:p>
      </dsp:txBody>
      <dsp:txXfrm rot="10800000">
        <a:off x="2008592" y="4787646"/>
        <a:ext cx="6602075" cy="614002"/>
      </dsp:txXfrm>
    </dsp:sp>
    <dsp:sp modelId="{10A71FDD-1804-9D41-ACD1-87619248C501}">
      <dsp:nvSpPr>
        <dsp:cNvPr id="0" name=""/>
        <dsp:cNvSpPr/>
      </dsp:nvSpPr>
      <dsp:spPr>
        <a:xfrm>
          <a:off x="1548091" y="4787646"/>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00CB919B-6137-0F42-B29E-A27A1562C06B}">
      <dsp:nvSpPr>
        <dsp:cNvPr id="0" name=""/>
        <dsp:cNvSpPr/>
      </dsp:nvSpPr>
      <dsp:spPr>
        <a:xfrm rot="10800000">
          <a:off x="1855092" y="5584932"/>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Citizen Science </a:t>
          </a:r>
          <a:endParaRPr lang="en-GB" sz="1800" kern="1200" dirty="0"/>
        </a:p>
      </dsp:txBody>
      <dsp:txXfrm rot="10800000">
        <a:off x="2008592" y="5584932"/>
        <a:ext cx="6602075" cy="614002"/>
      </dsp:txXfrm>
    </dsp:sp>
    <dsp:sp modelId="{E547838E-35B6-EB4F-9046-2336A4E3A02A}">
      <dsp:nvSpPr>
        <dsp:cNvPr id="0" name=""/>
        <dsp:cNvSpPr/>
      </dsp:nvSpPr>
      <dsp:spPr>
        <a:xfrm>
          <a:off x="1548091" y="5584932"/>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D5D5-B86E-884A-86F9-3A205CCFFE79}">
      <dsp:nvSpPr>
        <dsp:cNvPr id="0" name=""/>
        <dsp:cNvSpPr/>
      </dsp:nvSpPr>
      <dsp:spPr>
        <a:xfrm rot="10800000">
          <a:off x="1855092" y="392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GB" sz="1800" kern="1200" dirty="0"/>
            <a:t>Rewards and incentives</a:t>
          </a:r>
        </a:p>
      </dsp:txBody>
      <dsp:txXfrm rot="10800000">
        <a:off x="2008592" y="3926"/>
        <a:ext cx="6602075" cy="614002"/>
      </dsp:txXfrm>
    </dsp:sp>
    <dsp:sp modelId="{BED82467-8F14-D64F-B822-B05E7E3C4512}">
      <dsp:nvSpPr>
        <dsp:cNvPr id="0" name=""/>
        <dsp:cNvSpPr/>
      </dsp:nvSpPr>
      <dsp:spPr>
        <a:xfrm>
          <a:off x="1470027" y="104291"/>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382CCBFF-3E40-2B44-B416-10B7763166BD}">
      <dsp:nvSpPr>
        <dsp:cNvPr id="0" name=""/>
        <dsp:cNvSpPr/>
      </dsp:nvSpPr>
      <dsp:spPr>
        <a:xfrm rot="10800000">
          <a:off x="1855092" y="801213"/>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Research Indicators and Next-Generation Metrics </a:t>
          </a:r>
          <a:endParaRPr lang="en-GB" sz="1800" kern="1200" dirty="0"/>
        </a:p>
      </dsp:txBody>
      <dsp:txXfrm rot="10800000">
        <a:off x="2008592" y="801213"/>
        <a:ext cx="6602075" cy="614002"/>
      </dsp:txXfrm>
    </dsp:sp>
    <dsp:sp modelId="{9BE654CC-95C9-4946-B9FE-DE2586A6E7E5}">
      <dsp:nvSpPr>
        <dsp:cNvPr id="0" name=""/>
        <dsp:cNvSpPr/>
      </dsp:nvSpPr>
      <dsp:spPr>
        <a:xfrm>
          <a:off x="1548091" y="801213"/>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1E532475-C4E1-734F-8A5C-774D4CFB11AF}">
      <dsp:nvSpPr>
        <dsp:cNvPr id="0" name=""/>
        <dsp:cNvSpPr/>
      </dsp:nvSpPr>
      <dsp:spPr>
        <a:xfrm rot="10800000">
          <a:off x="1855092" y="1598499"/>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Future of Scholarly Communication </a:t>
          </a:r>
          <a:endParaRPr lang="en-GB" sz="1800" kern="1200" dirty="0"/>
        </a:p>
      </dsp:txBody>
      <dsp:txXfrm rot="10800000">
        <a:off x="2008592" y="1598499"/>
        <a:ext cx="6602075" cy="614002"/>
      </dsp:txXfrm>
    </dsp:sp>
    <dsp:sp modelId="{389D48AB-3EA7-D047-9088-D26DF4A471E6}">
      <dsp:nvSpPr>
        <dsp:cNvPr id="0" name=""/>
        <dsp:cNvSpPr/>
      </dsp:nvSpPr>
      <dsp:spPr>
        <a:xfrm>
          <a:off x="1548091" y="1598499"/>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71235A21-071D-8942-A556-69EFF45AFC5F}">
      <dsp:nvSpPr>
        <dsp:cNvPr id="0" name=""/>
        <dsp:cNvSpPr/>
      </dsp:nvSpPr>
      <dsp:spPr>
        <a:xfrm rot="10800000">
          <a:off x="1855092" y="239578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European Open Science Cloud </a:t>
          </a:r>
          <a:endParaRPr lang="en-GB" sz="1800" kern="1200" dirty="0"/>
        </a:p>
      </dsp:txBody>
      <dsp:txXfrm rot="10800000">
        <a:off x="2008592" y="2395786"/>
        <a:ext cx="6602075" cy="614002"/>
      </dsp:txXfrm>
    </dsp:sp>
    <dsp:sp modelId="{3A10BB6D-7A52-8B46-A3D8-649260965A39}">
      <dsp:nvSpPr>
        <dsp:cNvPr id="0" name=""/>
        <dsp:cNvSpPr/>
      </dsp:nvSpPr>
      <dsp:spPr>
        <a:xfrm>
          <a:off x="1548091" y="2395786"/>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2B6C0C27-958A-E844-A91A-2279D0120824}">
      <dsp:nvSpPr>
        <dsp:cNvPr id="0" name=""/>
        <dsp:cNvSpPr/>
      </dsp:nvSpPr>
      <dsp:spPr>
        <a:xfrm rot="10800000">
          <a:off x="1855092" y="3193073"/>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FAIR Data </a:t>
          </a:r>
          <a:endParaRPr lang="en-GB" sz="1800" kern="1200" dirty="0"/>
        </a:p>
      </dsp:txBody>
      <dsp:txXfrm rot="10800000">
        <a:off x="2008592" y="3193073"/>
        <a:ext cx="6602075" cy="614002"/>
      </dsp:txXfrm>
    </dsp:sp>
    <dsp:sp modelId="{47FA2070-B0AF-F543-A7D7-ABCF5276D8EB}">
      <dsp:nvSpPr>
        <dsp:cNvPr id="0" name=""/>
        <dsp:cNvSpPr/>
      </dsp:nvSpPr>
      <dsp:spPr>
        <a:xfrm>
          <a:off x="1548091" y="3193073"/>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DF699861-B4FB-924C-8839-8E7F8EAB4DBB}">
      <dsp:nvSpPr>
        <dsp:cNvPr id="0" name=""/>
        <dsp:cNvSpPr/>
      </dsp:nvSpPr>
      <dsp:spPr>
        <a:xfrm rot="10800000">
          <a:off x="1855092" y="3990359"/>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Research Integrity </a:t>
          </a:r>
          <a:endParaRPr lang="en-GB" sz="1800" kern="1200" dirty="0"/>
        </a:p>
      </dsp:txBody>
      <dsp:txXfrm rot="10800000">
        <a:off x="2008592" y="3990359"/>
        <a:ext cx="6602075" cy="614002"/>
      </dsp:txXfrm>
    </dsp:sp>
    <dsp:sp modelId="{DD36CDA9-BBC1-384F-85BD-8503531ECFB0}">
      <dsp:nvSpPr>
        <dsp:cNvPr id="0" name=""/>
        <dsp:cNvSpPr/>
      </dsp:nvSpPr>
      <dsp:spPr>
        <a:xfrm>
          <a:off x="1548091" y="3990359"/>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C28FB47C-93E4-8A43-AF61-B6990090A3C3}">
      <dsp:nvSpPr>
        <dsp:cNvPr id="0" name=""/>
        <dsp:cNvSpPr/>
      </dsp:nvSpPr>
      <dsp:spPr>
        <a:xfrm rot="10800000">
          <a:off x="1855092" y="4787646"/>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Skills and Education </a:t>
          </a:r>
          <a:endParaRPr lang="en-GB" sz="1800" kern="1200" dirty="0"/>
        </a:p>
      </dsp:txBody>
      <dsp:txXfrm rot="10800000">
        <a:off x="2008592" y="4787646"/>
        <a:ext cx="6602075" cy="614002"/>
      </dsp:txXfrm>
    </dsp:sp>
    <dsp:sp modelId="{10A71FDD-1804-9D41-ACD1-87619248C501}">
      <dsp:nvSpPr>
        <dsp:cNvPr id="0" name=""/>
        <dsp:cNvSpPr/>
      </dsp:nvSpPr>
      <dsp:spPr>
        <a:xfrm>
          <a:off x="1548091" y="4787646"/>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00CB919B-6137-0F42-B29E-A27A1562C06B}">
      <dsp:nvSpPr>
        <dsp:cNvPr id="0" name=""/>
        <dsp:cNvSpPr/>
      </dsp:nvSpPr>
      <dsp:spPr>
        <a:xfrm rot="10800000">
          <a:off x="1855092" y="5584932"/>
          <a:ext cx="6755575" cy="614002"/>
        </a:xfrm>
        <a:prstGeom prst="homePlate">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758" tIns="68580" rIns="128016" bIns="68580" numCol="1" spcCol="1270" anchor="ctr" anchorCtr="0">
          <a:noAutofit/>
          <a:sp3d extrusionH="28000" prstMaterial="matte"/>
        </a:bodyPr>
        <a:lstStyle/>
        <a:p>
          <a:pPr marL="0" lvl="0" indent="0" algn="ctr" defTabSz="800100">
            <a:lnSpc>
              <a:spcPct val="90000"/>
            </a:lnSpc>
            <a:spcBef>
              <a:spcPct val="0"/>
            </a:spcBef>
            <a:spcAft>
              <a:spcPct val="35000"/>
            </a:spcAft>
            <a:buFont typeface="Arial" panose="020B0604020202020204" pitchFamily="34" charset="0"/>
            <a:buNone/>
          </a:pPr>
          <a:r>
            <a:rPr lang="de-DE" sz="1800" kern="1200"/>
            <a:t>Citizen Science </a:t>
          </a:r>
          <a:endParaRPr lang="en-GB" sz="1800" kern="1200" dirty="0"/>
        </a:p>
      </dsp:txBody>
      <dsp:txXfrm rot="10800000">
        <a:off x="2008592" y="5584932"/>
        <a:ext cx="6602075" cy="614002"/>
      </dsp:txXfrm>
    </dsp:sp>
    <dsp:sp modelId="{E547838E-35B6-EB4F-9046-2336A4E3A02A}">
      <dsp:nvSpPr>
        <dsp:cNvPr id="0" name=""/>
        <dsp:cNvSpPr/>
      </dsp:nvSpPr>
      <dsp:spPr>
        <a:xfrm>
          <a:off x="1548091" y="5584932"/>
          <a:ext cx="614002" cy="614002"/>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142E13-42EB-D646-97EA-2FF467C83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Tiberius Ignat, Scientific Knowledge Services (www.knowledge.services)</a:t>
            </a:r>
          </a:p>
        </p:txBody>
      </p:sp>
      <p:sp>
        <p:nvSpPr>
          <p:cNvPr id="3" name="Date Placeholder 2">
            <a:extLst>
              <a:ext uri="{FF2B5EF4-FFF2-40B4-BE49-F238E27FC236}">
                <a16:creationId xmlns:a16="http://schemas.microsoft.com/office/drawing/2014/main" id="{D1A330EA-60AC-2242-904B-DC2C80F0BC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de-DE"/>
              <a:t>28.11.19</a:t>
            </a:r>
            <a:endParaRPr lang="en-GB"/>
          </a:p>
        </p:txBody>
      </p:sp>
      <p:sp>
        <p:nvSpPr>
          <p:cNvPr id="4" name="Footer Placeholder 3">
            <a:extLst>
              <a:ext uri="{FF2B5EF4-FFF2-40B4-BE49-F238E27FC236}">
                <a16:creationId xmlns:a16="http://schemas.microsoft.com/office/drawing/2014/main" id="{44B7C749-D77D-3043-9768-AFBAE5EF6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Open Science - Seachange in Research</a:t>
            </a:r>
          </a:p>
        </p:txBody>
      </p:sp>
      <p:sp>
        <p:nvSpPr>
          <p:cNvPr id="5" name="Slide Number Placeholder 4">
            <a:extLst>
              <a:ext uri="{FF2B5EF4-FFF2-40B4-BE49-F238E27FC236}">
                <a16:creationId xmlns:a16="http://schemas.microsoft.com/office/drawing/2014/main" id="{8339DFDA-3258-524F-89C5-0D8DB9CEA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3A0A5-6768-E343-A93C-B122F3560DAD}" type="slidenum">
              <a:rPr lang="en-GB" smtClean="0"/>
              <a:t>‹#›</a:t>
            </a:fld>
            <a:endParaRPr lang="en-GB"/>
          </a:p>
        </p:txBody>
      </p:sp>
    </p:spTree>
    <p:extLst>
      <p:ext uri="{BB962C8B-B14F-4D97-AF65-F5344CB8AC3E}">
        <p14:creationId xmlns:p14="http://schemas.microsoft.com/office/powerpoint/2010/main" val="5760807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r>
              <a:rPr lang="de-DE"/>
              <a:t>Tiberius Ignat, Scientific Knowledge Services (www.knowledge.services)</a:t>
            </a:r>
          </a:p>
        </p:txBody>
      </p:sp>
      <p:sp>
        <p:nvSpPr>
          <p:cNvPr id="3" name="Datumsplatzhalt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r>
              <a:rPr lang="de-DE"/>
              <a:t>28.11.19</a:t>
            </a: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Open Science - Seachange in Research</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63C2B-690F-4BCB-B4A1-FC196DF2CC99}" type="slidenum">
              <a:rPr lang="de-DE" smtClean="0"/>
              <a:t>‹#›</a:t>
            </a:fld>
            <a:endParaRPr lang="de-DE"/>
          </a:p>
        </p:txBody>
      </p:sp>
    </p:spTree>
    <p:extLst>
      <p:ext uri="{BB962C8B-B14F-4D97-AF65-F5344CB8AC3E}">
        <p14:creationId xmlns:p14="http://schemas.microsoft.com/office/powerpoint/2010/main" val="364661326"/>
      </p:ext>
    </p:extLst>
  </p:cSld>
  <p:clrMap bg1="lt1" tx1="dk1" bg2="lt2" tx2="dk2" accent1="accent1" accent2="accent2" accent3="accent3" accent4="accent4" accent5="accent5" accent6="accent6" hlink="hlink" folHlink="folHlink"/>
  <p:hf/>
  <p:notesStyle>
    <a:lvl1pPr marL="0" algn="l" defTabSz="685722" rtl="0" eaLnBrk="1" latinLnBrk="0" hangingPunct="1">
      <a:defRPr sz="900" kern="1200">
        <a:solidFill>
          <a:schemeClr val="tx1"/>
        </a:solidFill>
        <a:latin typeface="+mn-lt"/>
        <a:ea typeface="+mn-ea"/>
        <a:cs typeface="+mn-cs"/>
      </a:defRPr>
    </a:lvl1pPr>
    <a:lvl2pPr marL="342861" algn="l" defTabSz="685722" rtl="0" eaLnBrk="1" latinLnBrk="0" hangingPunct="1">
      <a:defRPr sz="900" kern="1200">
        <a:solidFill>
          <a:schemeClr val="tx1"/>
        </a:solidFill>
        <a:latin typeface="+mn-lt"/>
        <a:ea typeface="+mn-ea"/>
        <a:cs typeface="+mn-cs"/>
      </a:defRPr>
    </a:lvl2pPr>
    <a:lvl3pPr marL="685722" algn="l" defTabSz="685722" rtl="0" eaLnBrk="1" latinLnBrk="0" hangingPunct="1">
      <a:defRPr sz="900" kern="1200">
        <a:solidFill>
          <a:schemeClr val="tx1"/>
        </a:solidFill>
        <a:latin typeface="+mn-lt"/>
        <a:ea typeface="+mn-ea"/>
        <a:cs typeface="+mn-cs"/>
      </a:defRPr>
    </a:lvl3pPr>
    <a:lvl4pPr marL="1028583" algn="l" defTabSz="685722" rtl="0" eaLnBrk="1" latinLnBrk="0" hangingPunct="1">
      <a:defRPr sz="900" kern="1200">
        <a:solidFill>
          <a:schemeClr val="tx1"/>
        </a:solidFill>
        <a:latin typeface="+mn-lt"/>
        <a:ea typeface="+mn-ea"/>
        <a:cs typeface="+mn-cs"/>
      </a:defRPr>
    </a:lvl4pPr>
    <a:lvl5pPr marL="1371444" algn="l" defTabSz="685722" rtl="0" eaLnBrk="1" latinLnBrk="0" hangingPunct="1">
      <a:defRPr sz="900" kern="1200">
        <a:solidFill>
          <a:schemeClr val="tx1"/>
        </a:solidFill>
        <a:latin typeface="+mn-lt"/>
        <a:ea typeface="+mn-ea"/>
        <a:cs typeface="+mn-cs"/>
      </a:defRPr>
    </a:lvl5pPr>
    <a:lvl6pPr marL="1714305" algn="l" defTabSz="685722" rtl="0" eaLnBrk="1" latinLnBrk="0" hangingPunct="1">
      <a:defRPr sz="900" kern="1200">
        <a:solidFill>
          <a:schemeClr val="tx1"/>
        </a:solidFill>
        <a:latin typeface="+mn-lt"/>
        <a:ea typeface="+mn-ea"/>
        <a:cs typeface="+mn-cs"/>
      </a:defRPr>
    </a:lvl6pPr>
    <a:lvl7pPr marL="2057166" algn="l" defTabSz="685722" rtl="0" eaLnBrk="1" latinLnBrk="0" hangingPunct="1">
      <a:defRPr sz="900" kern="1200">
        <a:solidFill>
          <a:schemeClr val="tx1"/>
        </a:solidFill>
        <a:latin typeface="+mn-lt"/>
        <a:ea typeface="+mn-ea"/>
        <a:cs typeface="+mn-cs"/>
      </a:defRPr>
    </a:lvl7pPr>
    <a:lvl8pPr marL="2400027" algn="l" defTabSz="685722" rtl="0" eaLnBrk="1" latinLnBrk="0" hangingPunct="1">
      <a:defRPr sz="900" kern="1200">
        <a:solidFill>
          <a:schemeClr val="tx1"/>
        </a:solidFill>
        <a:latin typeface="+mn-lt"/>
        <a:ea typeface="+mn-ea"/>
        <a:cs typeface="+mn-cs"/>
      </a:defRPr>
    </a:lvl8pPr>
    <a:lvl9pPr marL="2742888" algn="l" defTabSz="68572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c.europa.eu/research/participants/data/ref/h2020/grants_manual/hi/oa_pilot/h2020-hi-oa-data-mgt_en.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Service-level_agreement#cite_note-KearneyServ11-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ce.utoronto.ca/people/man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458788"/>
            <a:ext cx="5484813" cy="3086100"/>
          </a:xfrm>
        </p:spPr>
      </p:sp>
      <p:sp>
        <p:nvSpPr>
          <p:cNvPr id="3" name="Notizenplatzhalter 2"/>
          <p:cNvSpPr>
            <a:spLocks noGrp="1"/>
          </p:cNvSpPr>
          <p:nvPr>
            <p:ph type="body" idx="1"/>
          </p:nvPr>
        </p:nvSpPr>
        <p:spPr>
          <a:xfrm>
            <a:off x="685800" y="4003673"/>
            <a:ext cx="5486400" cy="4294166"/>
          </a:xfrm>
        </p:spPr>
        <p:txBody>
          <a:bodyPr/>
          <a:lstStyle/>
          <a:p>
            <a:pPr rtl="0"/>
            <a:r>
              <a:rPr lang="en" sz="1400" b="0" dirty="0">
                <a:effectLst/>
              </a:rPr>
              <a:t>What do we mean when we talk about Open Science. </a:t>
            </a:r>
          </a:p>
          <a:p>
            <a:pPr rtl="0"/>
            <a:r>
              <a:rPr lang="en" sz="1400" b="0" dirty="0">
                <a:effectLst/>
              </a:rPr>
              <a:t>I have one short answer to that: </a:t>
            </a:r>
            <a:endParaRPr lang="de-DE" sz="1400" b="0" dirty="0">
              <a:effectLs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1400" b="0" dirty="0">
                <a:effectLst/>
              </a:rPr>
              <a:t>[CLICK] </a:t>
            </a:r>
          </a:p>
          <a:p>
            <a:pPr rtl="0"/>
            <a:r>
              <a:rPr lang="en" sz="1400" b="0" dirty="0">
                <a:effectLst/>
              </a:rPr>
              <a:t>Open Science means a </a:t>
            </a:r>
            <a:r>
              <a:rPr lang="en" sz="1400" b="0" dirty="0" err="1">
                <a:effectLst/>
              </a:rPr>
              <a:t>seachange</a:t>
            </a:r>
            <a:r>
              <a:rPr lang="en" sz="1400" b="0" dirty="0">
                <a:effectLst/>
              </a:rPr>
              <a:t> in research! I will support my answer with 6 perspectives and a set of conclusions. I try to leave 5 minutes for questions. Please feel invited!</a:t>
            </a:r>
          </a:p>
        </p:txBody>
      </p:sp>
      <p:sp>
        <p:nvSpPr>
          <p:cNvPr id="4" name="Foliennummernplatzhalter 3"/>
          <p:cNvSpPr>
            <a:spLocks noGrp="1"/>
          </p:cNvSpPr>
          <p:nvPr>
            <p:ph type="sldNum" sz="quarter" idx="5"/>
          </p:nvPr>
        </p:nvSpPr>
        <p:spPr>
          <a:xfrm>
            <a:off x="6172199" y="8685213"/>
            <a:ext cx="684213" cy="458787"/>
          </a:xfrm>
        </p:spPr>
        <p:txBody>
          <a:bodyPr/>
          <a:lstStyle/>
          <a:p>
            <a:fld id="{AB963C2B-690F-4BCB-B4A1-FC196DF2CC99}" type="slidenum">
              <a:rPr lang="de-DE" sz="1600" i="1" smtClean="0">
                <a:solidFill>
                  <a:srgbClr val="FF0000"/>
                </a:solidFill>
                <a:latin typeface="Algerian" pitchFamily="82" charset="77"/>
              </a:rPr>
              <a:t>1</a:t>
            </a:fld>
            <a:endParaRPr lang="de-DE" sz="1600" i="1" dirty="0">
              <a:solidFill>
                <a:srgbClr val="FF0000"/>
              </a:solidFill>
              <a:latin typeface="Algerian" pitchFamily="82" charset="77"/>
            </a:endParaRPr>
          </a:p>
        </p:txBody>
      </p:sp>
      <p:sp>
        <p:nvSpPr>
          <p:cNvPr id="5" name="Date Placeholder 4">
            <a:extLst>
              <a:ext uri="{FF2B5EF4-FFF2-40B4-BE49-F238E27FC236}">
                <a16:creationId xmlns:a16="http://schemas.microsoft.com/office/drawing/2014/main" id="{92F52992-197E-D34C-B978-7C047F3F42CE}"/>
              </a:ext>
            </a:extLst>
          </p:cNvPr>
          <p:cNvSpPr>
            <a:spLocks noGrp="1"/>
          </p:cNvSpPr>
          <p:nvPr>
            <p:ph type="dt" idx="1"/>
          </p:nvPr>
        </p:nvSpPr>
        <p:spPr>
          <a:xfrm>
            <a:off x="5663821" y="3"/>
            <a:ext cx="1192592" cy="458788"/>
          </a:xfrm>
        </p:spPr>
        <p:txBody>
          <a:bodyPr/>
          <a:lstStyle/>
          <a:p>
            <a:r>
              <a:rPr lang="de-DE" i="1" dirty="0">
                <a:solidFill>
                  <a:srgbClr val="FF0000"/>
                </a:solidFill>
                <a:latin typeface="Algerian" pitchFamily="82" charset="77"/>
              </a:rPr>
              <a:t>28.11.19</a:t>
            </a:r>
          </a:p>
        </p:txBody>
      </p:sp>
      <p:sp>
        <p:nvSpPr>
          <p:cNvPr id="6" name="Footer Placeholder 5">
            <a:extLst>
              <a:ext uri="{FF2B5EF4-FFF2-40B4-BE49-F238E27FC236}">
                <a16:creationId xmlns:a16="http://schemas.microsoft.com/office/drawing/2014/main" id="{F70F25D0-5A45-A947-803B-AD9DC86916C4}"/>
              </a:ext>
            </a:extLst>
          </p:cNvPr>
          <p:cNvSpPr>
            <a:spLocks noGrp="1"/>
          </p:cNvSpPr>
          <p:nvPr>
            <p:ph type="ftr" sz="quarter" idx="4"/>
          </p:nvPr>
        </p:nvSpPr>
        <p:spPr>
          <a:xfrm>
            <a:off x="-1" y="8857400"/>
            <a:ext cx="6482687" cy="286600"/>
          </a:xfrm>
        </p:spPr>
        <p:txBody>
          <a:bodyPr/>
          <a:lstStyle/>
          <a:p>
            <a:pPr algn="ctr"/>
            <a:r>
              <a:rPr lang="de-DE" sz="1100" i="1" dirty="0">
                <a:solidFill>
                  <a:srgbClr val="7030A0"/>
                </a:solidFill>
              </a:rPr>
              <a:t> Open Science: A </a:t>
            </a:r>
            <a:r>
              <a:rPr lang="de-DE" sz="1100" i="1" dirty="0" err="1">
                <a:solidFill>
                  <a:srgbClr val="7030A0"/>
                </a:solidFill>
              </a:rPr>
              <a:t>Seachange</a:t>
            </a:r>
            <a:r>
              <a:rPr lang="de-DE" sz="1100" i="1" dirty="0">
                <a:solidFill>
                  <a:srgbClr val="7030A0"/>
                </a:solidFill>
              </a:rPr>
              <a:t> in Research | Tiberius </a:t>
            </a:r>
            <a:r>
              <a:rPr lang="de-DE" sz="1100" i="1" dirty="0" err="1">
                <a:solidFill>
                  <a:srgbClr val="7030A0"/>
                </a:solidFill>
              </a:rPr>
              <a:t>Ignat</a:t>
            </a:r>
            <a:r>
              <a:rPr lang="de-DE" sz="1100" i="1" dirty="0">
                <a:solidFill>
                  <a:srgbClr val="7030A0"/>
                </a:solidFill>
              </a:rPr>
              <a:t> (</a:t>
            </a:r>
            <a:r>
              <a:rPr lang="de-DE" sz="1100" i="1" dirty="0" err="1">
                <a:solidFill>
                  <a:srgbClr val="7030A0"/>
                </a:solidFill>
              </a:rPr>
              <a:t>linkedin.com</a:t>
            </a:r>
            <a:r>
              <a:rPr lang="de-DE" sz="1100" i="1" dirty="0">
                <a:solidFill>
                  <a:srgbClr val="7030A0"/>
                </a:solidFill>
              </a:rPr>
              <a:t>/in/</a:t>
            </a:r>
            <a:r>
              <a:rPr lang="de-DE" sz="1100" i="1" dirty="0" err="1">
                <a:solidFill>
                  <a:srgbClr val="7030A0"/>
                </a:solidFill>
              </a:rPr>
              <a:t>tiberiusignat</a:t>
            </a:r>
            <a:r>
              <a:rPr lang="de-DE" sz="1100" i="1" dirty="0">
                <a:solidFill>
                  <a:srgbClr val="7030A0"/>
                </a:solidFill>
              </a:rPr>
              <a:t>) 2019 | CC BY-NC</a:t>
            </a:r>
          </a:p>
        </p:txBody>
      </p:sp>
      <p:sp>
        <p:nvSpPr>
          <p:cNvPr id="7" name="Header Placeholder 6">
            <a:extLst>
              <a:ext uri="{FF2B5EF4-FFF2-40B4-BE49-F238E27FC236}">
                <a16:creationId xmlns:a16="http://schemas.microsoft.com/office/drawing/2014/main" id="{73875A27-2F99-1544-B01B-1EEB61E7DEC1}"/>
              </a:ext>
            </a:extLst>
          </p:cNvPr>
          <p:cNvSpPr>
            <a:spLocks noGrp="1"/>
          </p:cNvSpPr>
          <p:nvPr>
            <p:ph type="hdr" sz="quarter"/>
          </p:nvPr>
        </p:nvSpPr>
        <p:spPr>
          <a:xfrm>
            <a:off x="-1" y="0"/>
            <a:ext cx="4572001" cy="286603"/>
          </a:xfrm>
        </p:spPr>
        <p:txBody>
          <a:bodyPr/>
          <a:lstStyle/>
          <a:p>
            <a:pPr algn="ctr"/>
            <a:r>
              <a:rPr lang="de-DE" sz="1100" i="1" dirty="0">
                <a:solidFill>
                  <a:srgbClr val="7030A0"/>
                </a:solidFill>
              </a:rPr>
              <a:t>Tiberius </a:t>
            </a:r>
            <a:r>
              <a:rPr lang="de-DE" sz="1100" i="1" dirty="0" err="1">
                <a:solidFill>
                  <a:srgbClr val="7030A0"/>
                </a:solidFill>
              </a:rPr>
              <a:t>Ignat</a:t>
            </a:r>
            <a:r>
              <a:rPr lang="de-DE" sz="1100" i="1" dirty="0">
                <a:solidFill>
                  <a:srgbClr val="7030A0"/>
                </a:solidFill>
              </a:rPr>
              <a:t>, Scientific Knowledge Services (</a:t>
            </a:r>
            <a:r>
              <a:rPr lang="de-DE" sz="1100" i="1" dirty="0" err="1">
                <a:solidFill>
                  <a:srgbClr val="7030A0"/>
                </a:solidFill>
              </a:rPr>
              <a:t>www.knowledge.services</a:t>
            </a:r>
            <a:r>
              <a:rPr lang="de-DE" sz="1100" i="1" dirty="0">
                <a:solidFill>
                  <a:srgbClr val="7030A0"/>
                </a:solidFill>
              </a:rPr>
              <a:t>)</a:t>
            </a:r>
          </a:p>
        </p:txBody>
      </p:sp>
    </p:spTree>
    <p:extLst>
      <p:ext uri="{BB962C8B-B14F-4D97-AF65-F5344CB8AC3E}">
        <p14:creationId xmlns:p14="http://schemas.microsoft.com/office/powerpoint/2010/main" val="29738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err="1">
                <a:solidFill>
                  <a:schemeClr val="tx1"/>
                </a:solidFill>
                <a:effectLst/>
                <a:latin typeface="+mn-lt"/>
                <a:ea typeface="+mn-ea"/>
                <a:cs typeface="+mn-cs"/>
              </a:rPr>
              <a:t>Here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Europe‘s</a:t>
            </a:r>
            <a:r>
              <a:rPr lang="de-DE" sz="900" kern="1200" dirty="0">
                <a:solidFill>
                  <a:schemeClr val="tx1"/>
                </a:solidFill>
                <a:effectLst/>
                <a:latin typeface="+mn-lt"/>
                <a:ea typeface="+mn-ea"/>
                <a:cs typeface="+mn-cs"/>
              </a:rPr>
              <a:t> top-down </a:t>
            </a:r>
            <a:r>
              <a:rPr lang="de-DE" sz="900" kern="1200" dirty="0" err="1">
                <a:solidFill>
                  <a:schemeClr val="tx1"/>
                </a:solidFill>
                <a:effectLst/>
                <a:latin typeface="+mn-lt"/>
                <a:ea typeface="+mn-ea"/>
                <a:cs typeface="+mn-cs"/>
              </a:rPr>
              <a:t>approach</a:t>
            </a:r>
            <a:r>
              <a:rPr lang="de-DE" sz="90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1" kern="1200" dirty="0">
                <a:solidFill>
                  <a:schemeClr val="tx1"/>
                </a:solidFill>
                <a:effectLst/>
                <a:latin typeface="+mn-lt"/>
                <a:ea typeface="+mn-ea"/>
                <a:cs typeface="+mn-cs"/>
              </a:rPr>
              <a:t>In 2014</a:t>
            </a:r>
            <a:r>
              <a:rPr lang="de-DE" sz="900" kern="1200" dirty="0">
                <a:solidFill>
                  <a:schemeClr val="tx1"/>
                </a:solidFill>
                <a:effectLst/>
                <a:latin typeface="+mn-lt"/>
                <a:ea typeface="+mn-ea"/>
                <a:cs typeface="+mn-cs"/>
              </a:rPr>
              <a:t>, The European </a:t>
            </a:r>
            <a:r>
              <a:rPr lang="de-DE" sz="900" kern="1200" dirty="0" err="1">
                <a:solidFill>
                  <a:schemeClr val="tx1"/>
                </a:solidFill>
                <a:effectLst/>
                <a:latin typeface="+mn-lt"/>
                <a:ea typeface="+mn-ea"/>
                <a:cs typeface="+mn-cs"/>
              </a:rPr>
              <a:t>Commission</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ordered</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public</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consultations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for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reforming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science</a:t>
            </a:r>
            <a:r>
              <a:rPr lang="de-DE" sz="900" kern="120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err="1">
                <a:solidFill>
                  <a:schemeClr val="tx1"/>
                </a:solidFill>
                <a:effectLst/>
                <a:latin typeface="+mn-lt"/>
                <a:ea typeface="+mn-ea"/>
                <a:cs typeface="+mn-cs"/>
              </a:rPr>
              <a:t>Right</a:t>
            </a:r>
            <a:r>
              <a:rPr lang="de-DE" sz="900" kern="1200" dirty="0">
                <a:solidFill>
                  <a:schemeClr val="tx1"/>
                </a:solidFill>
                <a:effectLst/>
                <a:latin typeface="+mn-lt"/>
                <a:ea typeface="+mn-ea"/>
                <a:cs typeface="+mn-cs"/>
              </a:rPr>
              <a:t> in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introduction</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their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background</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document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Commission</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stated</a:t>
            </a:r>
            <a:r>
              <a:rPr lang="de-DE" sz="90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a:solidFill>
                  <a:schemeClr val="tx1"/>
                </a:solidFill>
                <a:effectLst/>
                <a:latin typeface="+mn-lt"/>
                <a:ea typeface="+mn-ea"/>
                <a:cs typeface="+mn-cs"/>
              </a:rPr>
              <a:t>“The </a:t>
            </a:r>
            <a:r>
              <a:rPr lang="de-DE" sz="900" kern="1200" dirty="0" err="1">
                <a:solidFill>
                  <a:schemeClr val="tx1"/>
                </a:solidFill>
                <a:effectLst/>
                <a:latin typeface="+mn-lt"/>
                <a:ea typeface="+mn-ea"/>
                <a:cs typeface="+mn-cs"/>
              </a:rPr>
              <a:t>impact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these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trends</a:t>
            </a:r>
            <a:r>
              <a:rPr lang="de-DE" sz="900" kern="1200" dirty="0">
                <a:solidFill>
                  <a:schemeClr val="tx1"/>
                </a:solidFill>
                <a:effectLst/>
                <a:latin typeface="+mn-lt"/>
                <a:ea typeface="+mn-ea"/>
                <a:cs typeface="+mn-cs"/>
              </a:rPr>
              <a:t>* </a:t>
            </a:r>
            <a:r>
              <a:rPr lang="de-DE" sz="900" i="1" kern="1200" dirty="0">
                <a:solidFill>
                  <a:schemeClr val="tx1"/>
                </a:solidFill>
                <a:effectLst/>
                <a:latin typeface="+mn-lt"/>
                <a:ea typeface="+mn-ea"/>
                <a:cs typeface="+mn-cs"/>
              </a:rPr>
              <a:t>(digital </a:t>
            </a:r>
            <a:r>
              <a:rPr lang="de-DE" sz="900" i="1" kern="1200" dirty="0" err="1">
                <a:solidFill>
                  <a:schemeClr val="tx1"/>
                </a:solidFill>
                <a:effectLst/>
                <a:latin typeface="+mn-lt"/>
                <a:ea typeface="+mn-ea"/>
                <a:cs typeface="+mn-cs"/>
              </a:rPr>
              <a:t>technologies</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globalisation</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of</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research</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societal</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demands</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for</a:t>
            </a:r>
            <a:r>
              <a:rPr lang="de-DE" sz="900" i="1" kern="1200" dirty="0">
                <a:solidFill>
                  <a:schemeClr val="tx1"/>
                </a:solidFill>
                <a:effectLst/>
                <a:latin typeface="+mn-lt"/>
                <a:ea typeface="+mn-ea"/>
                <a:cs typeface="+mn-cs"/>
              </a:rPr>
              <a:t> </a:t>
            </a:r>
            <a:r>
              <a:rPr lang="de-DE" sz="900" i="1" kern="1200" dirty="0" err="1">
                <a:solidFill>
                  <a:schemeClr val="tx1"/>
                </a:solidFill>
                <a:effectLst/>
                <a:latin typeface="+mn-lt"/>
                <a:ea typeface="+mn-ea"/>
                <a:cs typeface="+mn-cs"/>
              </a:rPr>
              <a:t>science</a:t>
            </a:r>
            <a:r>
              <a:rPr lang="de-DE" sz="900" i="1" kern="1200" dirty="0">
                <a:solidFill>
                  <a:schemeClr val="tx1"/>
                </a:solidFill>
                <a:effectLst/>
                <a:latin typeface="+mn-lt"/>
                <a:ea typeface="+mn-ea"/>
                <a:cs typeface="+mn-cs"/>
              </a:rPr>
              <a: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already</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vizible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and</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addresses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some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most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burning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issues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science</a:t>
            </a:r>
            <a:r>
              <a:rPr lang="de-DE" sz="900" kern="1200" dirty="0">
                <a:solidFill>
                  <a:schemeClr val="tx1"/>
                </a:solidFill>
                <a:effectLst/>
                <a:latin typeface="+mn-lt"/>
                <a:ea typeface="+mn-ea"/>
                <a:cs typeface="+mn-cs"/>
              </a:rPr>
              <a:t>, such </a:t>
            </a:r>
            <a:r>
              <a:rPr lang="de-DE" sz="900" kern="1200" dirty="0" err="1">
                <a:solidFill>
                  <a:schemeClr val="tx1"/>
                </a:solidFill>
                <a:effectLst/>
                <a:latin typeface="+mn-lt"/>
                <a:ea typeface="+mn-ea"/>
                <a:cs typeface="+mn-cs"/>
              </a:rPr>
              <a:t>as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slowness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publication</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process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increasing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criticism</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existing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peer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review</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system</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and</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challenge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reproducing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research</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results</a:t>
            </a:r>
            <a:r>
              <a:rPr lang="de-DE" sz="900" kern="1200" dirty="0">
                <a:solidFill>
                  <a:schemeClr val="tx1"/>
                </a:solidFill>
                <a:effectLst/>
                <a:latin typeface="+mn-lt"/>
                <a:ea typeface="+mn-ea"/>
                <a:cs typeface="+mn-cs"/>
              </a:rPr>
              <a:t> due </a:t>
            </a:r>
            <a:r>
              <a:rPr lang="de-DE" sz="900" kern="1200" dirty="0" err="1">
                <a:solidFill>
                  <a:schemeClr val="tx1"/>
                </a:solidFill>
                <a:effectLst/>
                <a:latin typeface="+mn-lt"/>
                <a:ea typeface="+mn-ea"/>
                <a:cs typeface="+mn-cs"/>
              </a:rPr>
              <a:t>to</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lack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available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data</a:t>
            </a:r>
            <a:r>
              <a:rPr lang="de-DE" sz="90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a:solidFill>
                  <a:schemeClr val="tx1"/>
                </a:solidFill>
                <a:effectLst/>
                <a:latin typeface="+mn-lt"/>
                <a:ea typeface="+mn-ea"/>
                <a:cs typeface="+mn-cs"/>
              </a:rPr>
              <a:t>These </a:t>
            </a:r>
            <a:r>
              <a:rPr lang="de-DE" sz="900" kern="1200" dirty="0" err="1">
                <a:solidFill>
                  <a:schemeClr val="tx1"/>
                </a:solidFill>
                <a:effectLst/>
                <a:latin typeface="+mn-lt"/>
                <a:ea typeface="+mn-ea"/>
                <a:cs typeface="+mn-cs"/>
              </a:rPr>
              <a:t>issues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are</a:t>
            </a:r>
            <a:r>
              <a:rPr lang="de-DE" sz="900" kern="1200" dirty="0">
                <a:solidFill>
                  <a:schemeClr val="tx1"/>
                </a:solidFill>
                <a:effectLst/>
                <a:latin typeface="+mn-lt"/>
                <a:ea typeface="+mn-ea"/>
                <a:cs typeface="+mn-cs"/>
              </a:rPr>
              <a:t> still </a:t>
            </a:r>
            <a:r>
              <a:rPr lang="de-DE" sz="900" kern="1200" dirty="0" err="1">
                <a:solidFill>
                  <a:schemeClr val="tx1"/>
                </a:solidFill>
                <a:effectLst/>
                <a:latin typeface="+mn-lt"/>
                <a:ea typeface="+mn-ea"/>
                <a:cs typeface="+mn-cs"/>
              </a:rPr>
              <a:t>burning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today</a:t>
            </a:r>
            <a:r>
              <a:rPr lang="de-DE" sz="900" kern="1200" dirty="0">
                <a:solidFill>
                  <a:schemeClr val="tx1"/>
                </a:solidFill>
                <a:effectLst/>
                <a:latin typeface="+mn-lt"/>
                <a:ea typeface="+mn-ea"/>
                <a:cs typeface="+mn-cs"/>
              </a:rPr>
              <a:t>.</a:t>
            </a:r>
            <a:endParaRPr lang="de-DE" dirty="0"/>
          </a:p>
          <a:p>
            <a:endParaRPr lang="en-US" dirty="0">
              <a:solidFill>
                <a:srgbClr val="FFFF00"/>
              </a:solidFill>
              <a:latin typeface="Oriya MN" pitchFamily="2" charset="0"/>
              <a:cs typeface="Oriya MN" pitchFamily="2" charset="0"/>
            </a:endParaRPr>
          </a:p>
          <a:p>
            <a:r>
              <a:rPr lang="en-GB" dirty="0"/>
              <a:t>======</a:t>
            </a:r>
          </a:p>
          <a:p>
            <a:r>
              <a:rPr lang="en-GB" dirty="0"/>
              <a:t>INFO</a:t>
            </a:r>
          </a:p>
          <a:p>
            <a:r>
              <a:rPr lang="en-GB" dirty="0"/>
              <a:t>For “these trends”: These changes in the dynamics of science and research are enabled by </a:t>
            </a:r>
            <a:r>
              <a:rPr lang="en-GB" b="1" dirty="0"/>
              <a:t>digital technologies </a:t>
            </a:r>
            <a:r>
              <a:rPr lang="en-GB" dirty="0"/>
              <a:t>and driven by </a:t>
            </a:r>
            <a:r>
              <a:rPr lang="en-GB" b="1" dirty="0"/>
              <a:t>the globalisation of the scientific community</a:t>
            </a:r>
            <a:r>
              <a:rPr lang="en-GB" dirty="0"/>
              <a:t>, as well as </a:t>
            </a:r>
            <a:r>
              <a:rPr lang="en-GB" b="1" dirty="0"/>
              <a:t>the increasing societal demand to address the Grand Challenges of our times</a:t>
            </a:r>
            <a:r>
              <a:rPr lang="en-GB" dirty="0"/>
              <a:t>.</a:t>
            </a:r>
          </a:p>
        </p:txBody>
      </p:sp>
      <p:sp>
        <p:nvSpPr>
          <p:cNvPr id="4" name="Slide Number Placeholder 3"/>
          <p:cNvSpPr>
            <a:spLocks noGrp="1"/>
          </p:cNvSpPr>
          <p:nvPr>
            <p:ph type="sldNum" sz="quarter" idx="5"/>
          </p:nvPr>
        </p:nvSpPr>
        <p:spPr/>
        <p:txBody>
          <a:bodyPr/>
          <a:lstStyle/>
          <a:p>
            <a:fld id="{AB963C2B-690F-4BCB-B4A1-FC196DF2CC99}" type="slidenum">
              <a:rPr lang="de-DE" smtClean="0"/>
              <a:t>10</a:t>
            </a:fld>
            <a:endParaRPr lang="de-DE"/>
          </a:p>
        </p:txBody>
      </p:sp>
      <p:sp>
        <p:nvSpPr>
          <p:cNvPr id="5" name="Date Placeholder 4">
            <a:extLst>
              <a:ext uri="{FF2B5EF4-FFF2-40B4-BE49-F238E27FC236}">
                <a16:creationId xmlns:a16="http://schemas.microsoft.com/office/drawing/2014/main" id="{93A70143-DD6F-AC44-B03A-340B3790E073}"/>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DCF3B1C1-D670-BF40-BA87-3651AAE023F4}"/>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54F122B1-F3BC-C144-9473-0EB3542B62D5}"/>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53635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GB" dirty="0"/>
              <a:t>Open Science long existed in Europe, before 2014.</a:t>
            </a:r>
          </a:p>
          <a:p>
            <a:r>
              <a:rPr lang="en-GB" dirty="0"/>
              <a:t>However, I find relevant to bring up to you the chronology of the Open Science Policy Platform (OSPP from now on), a high-level expert group that informs EC, European Council and national organisations.</a:t>
            </a:r>
          </a:p>
          <a:p>
            <a:endParaRPr lang="en-GB" dirty="0"/>
          </a:p>
          <a:p>
            <a:r>
              <a:rPr lang="en-GB" dirty="0"/>
              <a:t>It started in 2014 with a public consultation </a:t>
            </a:r>
          </a:p>
          <a:p>
            <a:r>
              <a:rPr lang="en-GB" dirty="0"/>
              <a:t>In 2015: The Competitiveness Council welcomed the development of an Open Science Agenda</a:t>
            </a:r>
          </a:p>
          <a:p>
            <a:r>
              <a:rPr lang="en-GB" dirty="0"/>
              <a:t>2016, the launch of Open Science Policy Platform (OSPP) by Commissioner Moedas and chaired by </a:t>
            </a:r>
            <a:r>
              <a:rPr lang="en-GB" dirty="0" err="1"/>
              <a:t>Dr.</a:t>
            </a:r>
            <a:r>
              <a:rPr lang="en-GB" dirty="0"/>
              <a:t> Eva Mendez from Madrid.</a:t>
            </a:r>
          </a:p>
          <a:p>
            <a:r>
              <a:rPr lang="en-GB" dirty="0"/>
              <a:t>In 2018: OSPP releases their set of guidelines - Integrated Advice of the OSPP - and it receives a new mandate</a:t>
            </a:r>
          </a:p>
          <a:p>
            <a:endParaRPr lang="en-GB" dirty="0"/>
          </a:p>
          <a:p>
            <a:endParaRPr lang="en-GB" dirty="0"/>
          </a:p>
        </p:txBody>
      </p:sp>
      <p:sp>
        <p:nvSpPr>
          <p:cNvPr id="4" name="Slide Number Placeholder 3"/>
          <p:cNvSpPr>
            <a:spLocks noGrp="1"/>
          </p:cNvSpPr>
          <p:nvPr>
            <p:ph type="sldNum" sz="quarter" idx="5"/>
          </p:nvPr>
        </p:nvSpPr>
        <p:spPr/>
        <p:txBody>
          <a:bodyPr/>
          <a:lstStyle/>
          <a:p>
            <a:fld id="{AB963C2B-690F-4BCB-B4A1-FC196DF2CC99}" type="slidenum">
              <a:rPr lang="de-DE" smtClean="0"/>
              <a:t>11</a:t>
            </a:fld>
            <a:endParaRPr lang="de-DE"/>
          </a:p>
        </p:txBody>
      </p:sp>
      <p:sp>
        <p:nvSpPr>
          <p:cNvPr id="5" name="Date Placeholder 4">
            <a:extLst>
              <a:ext uri="{FF2B5EF4-FFF2-40B4-BE49-F238E27FC236}">
                <a16:creationId xmlns:a16="http://schemas.microsoft.com/office/drawing/2014/main" id="{A45596BA-3B29-6E44-94A0-9404FF7592F8}"/>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534A23C6-C9C9-1D4C-B656-406B63346C57}"/>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8907D48C-7257-0E43-9EE4-AF7F5482BD88}"/>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47754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And here it comes one of my favorite definition of Open Science: </a:t>
            </a:r>
          </a:p>
          <a:p>
            <a:r>
              <a:rPr lang="en-US" dirty="0"/>
              <a:t>For OSPP,</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1" kern="1200" dirty="0">
                <a:solidFill>
                  <a:schemeClr val="tx1"/>
                </a:solidFill>
                <a:effectLst/>
                <a:latin typeface="+mn-lt"/>
                <a:ea typeface="+mn-ea"/>
                <a:cs typeface="+mn-cs"/>
              </a:rPr>
              <a:t>Open Science </a:t>
            </a:r>
            <a:r>
              <a:rPr lang="de-DE" sz="900" b="1" kern="1200" dirty="0" err="1">
                <a:solidFill>
                  <a:schemeClr val="tx1"/>
                </a:solidFill>
                <a:effectLst/>
                <a:latin typeface="+mn-lt"/>
                <a:ea typeface="+mn-ea"/>
                <a:cs typeface="+mn-cs"/>
              </a:rPr>
              <a:t>is</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scholarly</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research</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that</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is</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collaborative</a:t>
            </a:r>
            <a:r>
              <a:rPr lang="de-DE" sz="900" b="1" kern="1200" dirty="0">
                <a:solidFill>
                  <a:schemeClr val="tx1"/>
                </a:solidFill>
                <a:effectLst/>
                <a:latin typeface="+mn-lt"/>
                <a:ea typeface="+mn-ea"/>
                <a:cs typeface="+mn-cs"/>
              </a:rPr>
              <a:t>, transparent </a:t>
            </a:r>
            <a:r>
              <a:rPr lang="de-DE" sz="900" b="1" kern="1200" dirty="0" err="1">
                <a:solidFill>
                  <a:schemeClr val="tx1"/>
                </a:solidFill>
                <a:effectLst/>
                <a:latin typeface="+mn-lt"/>
                <a:ea typeface="+mn-ea"/>
                <a:cs typeface="+mn-cs"/>
              </a:rPr>
              <a:t>and</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reproducible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and</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whose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outputs</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are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publicly</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available</a:t>
            </a:r>
            <a:r>
              <a:rPr lang="de-DE" sz="900" b="1" kern="120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1" kern="1200" dirty="0">
                <a:solidFill>
                  <a:schemeClr val="tx1"/>
                </a:solidFill>
                <a:effectLst/>
                <a:latin typeface="+mn-lt"/>
                <a:ea typeface="+mn-ea"/>
                <a:cs typeface="+mn-cs"/>
              </a:rPr>
              <a:t>[CLICK] …. </a:t>
            </a:r>
            <a:r>
              <a:rPr lang="de-DE" sz="900" b="1" kern="1200" dirty="0" err="1">
                <a:solidFill>
                  <a:schemeClr val="tx1"/>
                </a:solidFill>
                <a:effectLst/>
                <a:latin typeface="+mn-lt"/>
                <a:ea typeface="+mn-ea"/>
                <a:cs typeface="+mn-cs"/>
              </a:rPr>
              <a:t>and</a:t>
            </a:r>
            <a:r>
              <a:rPr lang="de-DE" sz="900" b="1" kern="1200" dirty="0">
                <a:solidFill>
                  <a:schemeClr val="tx1"/>
                </a:solidFill>
                <a:effectLst/>
                <a:latin typeface="+mn-lt"/>
                <a:ea typeface="+mn-ea"/>
                <a:cs typeface="+mn-cs"/>
              </a:rPr>
              <a:t> I </a:t>
            </a:r>
            <a:r>
              <a:rPr lang="de-DE" sz="900" b="1" kern="1200" dirty="0" err="1">
                <a:solidFill>
                  <a:schemeClr val="tx1"/>
                </a:solidFill>
                <a:effectLst/>
                <a:latin typeface="+mn-lt"/>
                <a:ea typeface="+mn-ea"/>
                <a:cs typeface="+mn-cs"/>
              </a:rPr>
              <a:t>stop</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here</a:t>
            </a:r>
            <a:r>
              <a:rPr lang="de-DE" sz="900" b="1" kern="1200" dirty="0">
                <a:solidFill>
                  <a:schemeClr val="tx1"/>
                </a:solidFill>
                <a:effectLst/>
                <a:latin typeface="+mn-lt"/>
                <a:ea typeface="+mn-ea"/>
                <a:cs typeface="+mn-cs"/>
              </a:rPr>
              <a:t>. I </a:t>
            </a:r>
            <a:r>
              <a:rPr lang="de-DE" sz="900" b="1" kern="1200" dirty="0" err="1">
                <a:solidFill>
                  <a:schemeClr val="tx1"/>
                </a:solidFill>
                <a:effectLst/>
                <a:latin typeface="+mn-lt"/>
                <a:ea typeface="+mn-ea"/>
                <a:cs typeface="+mn-cs"/>
              </a:rPr>
              <a:t>don‘t</a:t>
            </a:r>
            <a:r>
              <a:rPr lang="de-DE" sz="900" b="1" kern="1200" dirty="0">
                <a:solidFill>
                  <a:schemeClr val="tx1"/>
                </a:solidFill>
                <a:effectLst/>
                <a:latin typeface="+mn-lt"/>
                <a:ea typeface="+mn-ea"/>
                <a:cs typeface="+mn-cs"/>
              </a:rPr>
              <a:t> like </a:t>
            </a:r>
            <a:r>
              <a:rPr lang="de-DE" sz="900" b="1" kern="1200" dirty="0" err="1">
                <a:solidFill>
                  <a:schemeClr val="tx1"/>
                </a:solidFill>
                <a:effectLst/>
                <a:latin typeface="+mn-lt"/>
                <a:ea typeface="+mn-ea"/>
                <a:cs typeface="+mn-cs"/>
              </a:rPr>
              <a:t>the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rest</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which</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suggest</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that</a:t>
            </a:r>
            <a:r>
              <a:rPr lang="de-DE" sz="900" b="1" kern="1200" dirty="0">
                <a:solidFill>
                  <a:schemeClr val="tx1"/>
                </a:solidFill>
                <a:effectLst/>
                <a:latin typeface="+mn-lt"/>
                <a:ea typeface="+mn-ea"/>
                <a:cs typeface="+mn-cs"/>
              </a:rPr>
              <a:t> EU </a:t>
            </a:r>
            <a:r>
              <a:rPr lang="de-DE" sz="900" b="1" kern="1200" dirty="0" err="1">
                <a:solidFill>
                  <a:schemeClr val="tx1"/>
                </a:solidFill>
                <a:effectLst/>
                <a:latin typeface="+mn-lt"/>
                <a:ea typeface="+mn-ea"/>
                <a:cs typeface="+mn-cs"/>
              </a:rPr>
              <a:t>is</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embarking</a:t>
            </a:r>
            <a:r>
              <a:rPr lang="de-DE" sz="900" b="1" kern="1200" dirty="0">
                <a:solidFill>
                  <a:schemeClr val="tx1"/>
                </a:solidFill>
                <a:effectLst/>
                <a:latin typeface="+mn-lt"/>
                <a:ea typeface="+mn-ea"/>
                <a:cs typeface="+mn-cs"/>
              </a:rPr>
              <a:t> on </a:t>
            </a:r>
            <a:r>
              <a:rPr lang="de-DE" sz="900" b="1" kern="1200" dirty="0" err="1">
                <a:solidFill>
                  <a:schemeClr val="tx1"/>
                </a:solidFill>
                <a:effectLst/>
                <a:latin typeface="+mn-lt"/>
                <a:ea typeface="+mn-ea"/>
                <a:cs typeface="+mn-cs"/>
              </a:rPr>
              <a:t>the</a:t>
            </a:r>
            <a:r>
              <a:rPr lang="de-DE" sz="900" b="1" kern="1200" dirty="0">
                <a:solidFill>
                  <a:schemeClr val="tx1"/>
                </a:solidFill>
                <a:effectLst/>
                <a:latin typeface="+mn-lt"/>
                <a:ea typeface="+mn-ea"/>
                <a:cs typeface="+mn-cs"/>
              </a:rPr>
              <a:t> Open Science </a:t>
            </a:r>
            <a:r>
              <a:rPr lang="de-DE" sz="900" b="1" kern="1200" dirty="0" err="1">
                <a:solidFill>
                  <a:schemeClr val="tx1"/>
                </a:solidFill>
                <a:effectLst/>
                <a:latin typeface="+mn-lt"/>
                <a:ea typeface="+mn-ea"/>
                <a:cs typeface="+mn-cs"/>
              </a:rPr>
              <a:t>journey</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to</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win</a:t>
            </a:r>
            <a:r>
              <a:rPr lang="de-DE" sz="900" b="1" kern="1200" dirty="0">
                <a:solidFill>
                  <a:schemeClr val="tx1"/>
                </a:solidFill>
                <a:effectLst/>
                <a:latin typeface="+mn-lt"/>
                <a:ea typeface="+mn-ea"/>
                <a:cs typeface="+mn-cs"/>
              </a:rPr>
              <a:t> a </a:t>
            </a:r>
            <a:r>
              <a:rPr lang="de-DE" sz="900" b="1" kern="1200" dirty="0" err="1">
                <a:solidFill>
                  <a:schemeClr val="tx1"/>
                </a:solidFill>
                <a:effectLst/>
                <a:latin typeface="+mn-lt"/>
                <a:ea typeface="+mn-ea"/>
                <a:cs typeface="+mn-cs"/>
              </a:rPr>
              <a:t>competition</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against</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the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rest</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of</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the</a:t>
            </a:r>
            <a:r>
              <a:rPr lang="de-DE" sz="900" b="1" kern="1200" dirty="0">
                <a:solidFill>
                  <a:schemeClr val="tx1"/>
                </a:solidFill>
                <a:effectLst/>
                <a:latin typeface="+mn-lt"/>
                <a:ea typeface="+mn-ea"/>
                <a:cs typeface="+mn-cs"/>
              </a:rPr>
              <a:t> </a:t>
            </a:r>
            <a:r>
              <a:rPr lang="de-DE" sz="900" b="1" kern="1200" dirty="0" err="1">
                <a:solidFill>
                  <a:schemeClr val="tx1"/>
                </a:solidFill>
                <a:effectLst/>
                <a:latin typeface="+mn-lt"/>
                <a:ea typeface="+mn-ea"/>
                <a:cs typeface="+mn-cs"/>
              </a:rPr>
              <a:t>world</a:t>
            </a:r>
            <a:r>
              <a:rPr lang="de-DE" sz="900" b="1"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900" b="1"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1"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12</a:t>
            </a:fld>
            <a:endParaRPr lang="de-DE"/>
          </a:p>
        </p:txBody>
      </p:sp>
      <p:sp>
        <p:nvSpPr>
          <p:cNvPr id="5" name="Date Placeholder 4">
            <a:extLst>
              <a:ext uri="{FF2B5EF4-FFF2-40B4-BE49-F238E27FC236}">
                <a16:creationId xmlns:a16="http://schemas.microsoft.com/office/drawing/2014/main" id="{91865D56-BC98-E842-B471-07452033768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2C29DFBF-C5E1-DE4D-94C3-E841535B2F2F}"/>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9FB7B1D-451F-714C-A1E2-508FC0760BFD}"/>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64460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What OSPP did? They released in 2018 a set of recommendations for what they identified as ”The 8 ambitions for Open Science”.</a:t>
            </a:r>
          </a:p>
          <a:p>
            <a:r>
              <a:rPr lang="en-US" dirty="0"/>
              <a:t>They put these ambitions in the context of some stakeholders, displayed here on the bottom.</a:t>
            </a:r>
          </a:p>
        </p:txBody>
      </p:sp>
      <p:sp>
        <p:nvSpPr>
          <p:cNvPr id="4" name="Slide Number Placeholder 3"/>
          <p:cNvSpPr>
            <a:spLocks noGrp="1"/>
          </p:cNvSpPr>
          <p:nvPr>
            <p:ph type="sldNum" sz="quarter" idx="5"/>
          </p:nvPr>
        </p:nvSpPr>
        <p:spPr/>
        <p:txBody>
          <a:bodyPr/>
          <a:lstStyle/>
          <a:p>
            <a:fld id="{AB963C2B-690F-4BCB-B4A1-FC196DF2CC99}" type="slidenum">
              <a:rPr lang="de-DE" smtClean="0"/>
              <a:t>13</a:t>
            </a:fld>
            <a:endParaRPr lang="de-DE"/>
          </a:p>
        </p:txBody>
      </p:sp>
      <p:sp>
        <p:nvSpPr>
          <p:cNvPr id="5" name="Date Placeholder 4">
            <a:extLst>
              <a:ext uri="{FF2B5EF4-FFF2-40B4-BE49-F238E27FC236}">
                <a16:creationId xmlns:a16="http://schemas.microsoft.com/office/drawing/2014/main" id="{F01FD774-0B11-8543-A97F-8F0839E081BD}"/>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D698B31A-66E5-8F4E-A014-F778EE210D58}"/>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9523658E-B8FE-DA4D-824F-A5155F92061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774919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Let me zoom-in: </a:t>
            </a:r>
          </a:p>
          <a:p>
            <a:r>
              <a:rPr lang="en-US" dirty="0"/>
              <a:t>these are the 8 ambitions that European Commission set for a cultural and structural change to Open Science.</a:t>
            </a:r>
          </a:p>
          <a:p>
            <a:r>
              <a:rPr lang="en-US" dirty="0"/>
              <a:t>Each of these ambitions could also be understood as a Strategic Direction for delivering Open Science.</a:t>
            </a:r>
          </a:p>
          <a:p>
            <a:r>
              <a:rPr lang="en-US" dirty="0"/>
              <a:t>The European Commission is now sending a clear message to all research communities. </a:t>
            </a:r>
          </a:p>
          <a:p>
            <a:r>
              <a:rPr lang="en-US" dirty="0"/>
              <a:t>[CLICK] Press the Open button! Join us in this journey! …and discover a new world of research.</a:t>
            </a:r>
          </a:p>
          <a:p>
            <a:endParaRPr lang="en-US" dirty="0"/>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14</a:t>
            </a:fld>
            <a:endParaRPr lang="de-DE"/>
          </a:p>
        </p:txBody>
      </p:sp>
      <p:sp>
        <p:nvSpPr>
          <p:cNvPr id="5" name="Date Placeholder 4">
            <a:extLst>
              <a:ext uri="{FF2B5EF4-FFF2-40B4-BE49-F238E27FC236}">
                <a16:creationId xmlns:a16="http://schemas.microsoft.com/office/drawing/2014/main" id="{496FE653-CF4A-1D4E-98CB-D5B86F0EB664}"/>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A33926F6-B257-CA4B-BFAB-68AE4BA047CC}"/>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7576C3F-7DC0-3D4F-981A-4E18363A4C43}"/>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801962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GB" dirty="0"/>
              <a:t>But Europe is moving also bottom-up in its transformation to Open Science.</a:t>
            </a:r>
          </a:p>
          <a:p>
            <a:r>
              <a:rPr lang="en-GB" dirty="0"/>
              <a:t>Here is the example of UK’s first fully Open Access Press: UCL Press.</a:t>
            </a:r>
          </a:p>
          <a:p>
            <a:r>
              <a:rPr lang="en-GB" dirty="0"/>
              <a:t>Through their press, they reached over 2.5 million </a:t>
            </a:r>
            <a:r>
              <a:rPr lang="en-GB" baseline="0" dirty="0"/>
              <a:t>book and journal downloads since launch in June 2015</a:t>
            </a:r>
          </a:p>
          <a:p>
            <a:r>
              <a:rPr lang="en-GB" baseline="0" dirty="0"/>
              <a:t>Compare this figure with the conventional sales of monographs which reach 300 copies.– for the most successful titles!</a:t>
            </a:r>
          </a:p>
        </p:txBody>
      </p:sp>
      <p:sp>
        <p:nvSpPr>
          <p:cNvPr id="4" name="Slide Number Placeholder 3"/>
          <p:cNvSpPr>
            <a:spLocks noGrp="1"/>
          </p:cNvSpPr>
          <p:nvPr>
            <p:ph type="sldNum" sz="quarter" idx="10"/>
          </p:nvPr>
        </p:nvSpPr>
        <p:spPr/>
        <p:txBody>
          <a:bodyPr/>
          <a:lstStyle/>
          <a:p>
            <a:fld id="{E81635AA-76DE-438E-8867-3656EEDC4A88}" type="slidenum">
              <a:rPr lang="en-GB" smtClean="0"/>
              <a:t>15</a:t>
            </a:fld>
            <a:endParaRPr lang="en-GB" dirty="0"/>
          </a:p>
        </p:txBody>
      </p:sp>
      <p:sp>
        <p:nvSpPr>
          <p:cNvPr id="5" name="Date Placeholder 4">
            <a:extLst>
              <a:ext uri="{FF2B5EF4-FFF2-40B4-BE49-F238E27FC236}">
                <a16:creationId xmlns:a16="http://schemas.microsoft.com/office/drawing/2014/main" id="{6B7FDC5C-C705-1849-A5A6-ACDE950BE4A7}"/>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9CAB0ED0-3047-FE48-944C-E3CEE8682DEC}"/>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7011E734-3129-6F47-8837-9FB3C6CB11C9}"/>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57261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de-DE" sz="900" b="0" i="0" kern="1200" dirty="0">
                <a:solidFill>
                  <a:schemeClr val="tx1"/>
                </a:solidFill>
                <a:effectLst/>
                <a:latin typeface="+mn-lt"/>
                <a:ea typeface="+mn-ea"/>
                <a:cs typeface="+mn-cs"/>
              </a:rPr>
              <a:t>I </a:t>
            </a:r>
            <a:r>
              <a:rPr lang="de-DE" sz="900" b="0" i="0" kern="1200" dirty="0" err="1">
                <a:solidFill>
                  <a:schemeClr val="tx1"/>
                </a:solidFill>
                <a:effectLst/>
                <a:latin typeface="+mn-lt"/>
                <a:ea typeface="+mn-ea"/>
                <a:cs typeface="+mn-cs"/>
              </a:rPr>
              <a:t>can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continue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European </a:t>
            </a:r>
            <a:r>
              <a:rPr lang="de-DE" sz="900" b="0" i="0" kern="1200" dirty="0" err="1">
                <a:solidFill>
                  <a:schemeClr val="tx1"/>
                </a:solidFill>
                <a:effectLst/>
                <a:latin typeface="+mn-lt"/>
                <a:ea typeface="+mn-ea"/>
                <a:cs typeface="+mn-cs"/>
              </a:rPr>
              <a:t>examples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best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practice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with</a:t>
            </a:r>
            <a:r>
              <a:rPr lang="de-DE" sz="900" b="0" i="0" kern="1200" dirty="0">
                <a:solidFill>
                  <a:schemeClr val="tx1"/>
                </a:solidFill>
                <a:effectLst/>
                <a:latin typeface="+mn-lt"/>
                <a:ea typeface="+mn-ea"/>
                <a:cs typeface="+mn-cs"/>
              </a:rPr>
              <a:t> TU Delft Data Stewards Champions Programme, </a:t>
            </a:r>
            <a:r>
              <a:rPr lang="de-DE" sz="900" b="0" i="0" kern="1200" dirty="0" err="1">
                <a:solidFill>
                  <a:schemeClr val="tx1"/>
                </a:solidFill>
                <a:effectLst/>
                <a:latin typeface="+mn-lt"/>
                <a:ea typeface="+mn-ea"/>
                <a:cs typeface="+mn-cs"/>
              </a:rPr>
              <a:t>Leiden‘s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GoFAIR</a:t>
            </a:r>
            <a:r>
              <a:rPr lang="de-DE" sz="900" b="0" i="0" kern="1200" dirty="0">
                <a:solidFill>
                  <a:schemeClr val="tx1"/>
                </a:solidFill>
                <a:effectLst/>
                <a:latin typeface="+mn-lt"/>
                <a:ea typeface="+mn-ea"/>
                <a:cs typeface="+mn-cs"/>
              </a:rPr>
              <a:t> Initiative </a:t>
            </a:r>
            <a:r>
              <a:rPr lang="de-DE" sz="900" b="0" i="0" kern="1200" dirty="0" err="1">
                <a:solidFill>
                  <a:schemeClr val="tx1"/>
                </a:solidFill>
                <a:effectLst/>
                <a:latin typeface="+mn-lt"/>
                <a:ea typeface="+mn-ea"/>
                <a:cs typeface="+mn-cs"/>
              </a:rPr>
              <a:t>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Hungarian</a:t>
            </a:r>
            <a:r>
              <a:rPr lang="de-DE" sz="900" b="0" i="0" kern="1200" dirty="0">
                <a:solidFill>
                  <a:schemeClr val="tx1"/>
                </a:solidFill>
                <a:effectLst/>
                <a:latin typeface="+mn-lt"/>
                <a:ea typeface="+mn-ea"/>
                <a:cs typeface="+mn-cs"/>
              </a:rPr>
              <a:t> EISZ </a:t>
            </a:r>
            <a:r>
              <a:rPr lang="de-DE" sz="900" b="0" i="0" kern="1200" dirty="0" err="1">
                <a:solidFill>
                  <a:schemeClr val="tx1"/>
                </a:solidFill>
                <a:effectLst/>
                <a:latin typeface="+mn-lt"/>
                <a:ea typeface="+mn-ea"/>
                <a:cs typeface="+mn-cs"/>
              </a:rPr>
              <a:t>Consortium</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negotiated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contracts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with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publishers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which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now</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cover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over</a:t>
            </a:r>
            <a:r>
              <a:rPr lang="de-DE" sz="900" b="0" i="0" kern="1200" dirty="0">
                <a:solidFill>
                  <a:schemeClr val="tx1"/>
                </a:solidFill>
                <a:effectLst/>
                <a:latin typeface="+mn-lt"/>
                <a:ea typeface="+mn-ea"/>
                <a:cs typeface="+mn-cs"/>
              </a:rPr>
              <a:t> 80%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needs</a:t>
            </a:r>
            <a:r>
              <a:rPr lang="de-DE" sz="900" b="0" i="0" kern="1200" dirty="0">
                <a:solidFill>
                  <a:schemeClr val="tx1"/>
                </a:solidFill>
                <a:effectLst/>
                <a:latin typeface="+mn-lt"/>
                <a:ea typeface="+mn-ea"/>
                <a:cs typeface="+mn-cs"/>
              </a:rPr>
              <a:t>!</a:t>
            </a:r>
          </a:p>
          <a:p>
            <a:r>
              <a:rPr lang="de-DE" sz="900" b="0" i="0" kern="1200" dirty="0">
                <a:solidFill>
                  <a:schemeClr val="tx1"/>
                </a:solidFill>
                <a:effectLst/>
                <a:latin typeface="+mn-lt"/>
                <a:ea typeface="+mn-ea"/>
                <a:cs typeface="+mn-cs"/>
              </a:rPr>
              <a:t>Open Knowledge </a:t>
            </a:r>
            <a:r>
              <a:rPr lang="de-DE" sz="900" b="0" i="0" kern="1200" dirty="0" err="1">
                <a:solidFill>
                  <a:schemeClr val="tx1"/>
                </a:solidFill>
                <a:effectLst/>
                <a:latin typeface="+mn-lt"/>
                <a:ea typeface="+mn-ea"/>
                <a:cs typeface="+mn-cs"/>
              </a:rPr>
              <a:t>Maps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a:t>
            </a:r>
            <a:r>
              <a:rPr lang="de-DE" sz="900" b="0" i="0" kern="1200" dirty="0">
                <a:solidFill>
                  <a:schemeClr val="tx1"/>
                </a:solidFill>
                <a:effectLst/>
                <a:latin typeface="+mn-lt"/>
                <a:ea typeface="+mn-ea"/>
                <a:cs typeface="+mn-cs"/>
              </a:rPr>
              <a:t>-designs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knowledge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discovery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service</a:t>
            </a:r>
            <a:r>
              <a:rPr lang="de-DE" sz="900" b="0" i="0" kern="1200" dirty="0">
                <a:solidFill>
                  <a:schemeClr val="tx1"/>
                </a:solidFill>
                <a:effectLst/>
                <a:latin typeface="+mn-lt"/>
                <a:ea typeface="+mn-ea"/>
                <a:cs typeface="+mn-cs"/>
              </a:rPr>
              <a:t>. DOAJ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well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known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The UK </a:t>
            </a:r>
            <a:r>
              <a:rPr lang="de-DE" sz="900" b="0" i="0" kern="1200" dirty="0" err="1">
                <a:solidFill>
                  <a:schemeClr val="tx1"/>
                </a:solidFill>
                <a:effectLst/>
                <a:latin typeface="+mn-lt"/>
                <a:ea typeface="+mn-ea"/>
                <a:cs typeface="+mn-cs"/>
              </a:rPr>
              <a:t>Reproducibility</a:t>
            </a:r>
            <a:r>
              <a:rPr lang="de-DE" sz="900" b="0" i="0" kern="1200" dirty="0">
                <a:solidFill>
                  <a:schemeClr val="tx1"/>
                </a:solidFill>
                <a:effectLst/>
                <a:latin typeface="+mn-lt"/>
                <a:ea typeface="+mn-ea"/>
                <a:cs typeface="+mn-cs"/>
              </a:rPr>
              <a:t> Network </a:t>
            </a:r>
            <a:r>
              <a:rPr lang="de-DE" sz="900" b="0" i="0" kern="1200" dirty="0" err="1">
                <a:solidFill>
                  <a:schemeClr val="tx1"/>
                </a:solidFill>
                <a:effectLst/>
                <a:latin typeface="+mn-lt"/>
                <a:ea typeface="+mn-ea"/>
                <a:cs typeface="+mn-cs"/>
              </a:rPr>
              <a:t>tackles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Reproducibility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Crisis</a:t>
            </a:r>
            <a:r>
              <a:rPr lang="de-DE" sz="9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AB963C2B-690F-4BCB-B4A1-FC196DF2CC99}" type="slidenum">
              <a:rPr lang="de-DE" smtClean="0"/>
              <a:t>16</a:t>
            </a:fld>
            <a:endParaRPr lang="de-DE"/>
          </a:p>
        </p:txBody>
      </p:sp>
      <p:sp>
        <p:nvSpPr>
          <p:cNvPr id="5" name="Date Placeholder 4">
            <a:extLst>
              <a:ext uri="{FF2B5EF4-FFF2-40B4-BE49-F238E27FC236}">
                <a16:creationId xmlns:a16="http://schemas.microsoft.com/office/drawing/2014/main" id="{8E70BF16-2611-9F43-979D-207B90D6E7DB}"/>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03075D5A-474F-FB41-848E-D423C291DE76}"/>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E222ED23-35F6-E84C-9E0B-282C79FF43D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423795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r>
              <a:rPr lang="en" sz="1200" b="0" dirty="0">
                <a:effectLst/>
              </a:rPr>
              <a:t>Let’s see now how our colleagues are doing over the Atlantic.</a:t>
            </a:r>
          </a:p>
          <a:p>
            <a:pPr rtl="0"/>
            <a:r>
              <a:rPr lang="en" sz="1200" b="0" dirty="0">
                <a:effectLst/>
              </a:rPr>
              <a:t>One big difference is that USA doesn’t have a federal top-down approach. </a:t>
            </a:r>
          </a:p>
          <a:p>
            <a:pPr rtl="0"/>
            <a:r>
              <a:rPr lang="en" sz="1200" b="0" i="1" dirty="0">
                <a:effectLst/>
              </a:rPr>
              <a:t>Some similar to top-down approach could be found in founders’ policies, like Gates Foundation or the National Institute of Health</a:t>
            </a:r>
          </a:p>
          <a:p>
            <a:pPr rtl="0"/>
            <a:r>
              <a:rPr lang="de-DE" sz="1200" b="0" i="1" dirty="0">
                <a:effectLst/>
              </a:rPr>
              <a:t>A </a:t>
            </a:r>
            <a:r>
              <a:rPr lang="de-DE" sz="1200" b="0" i="1" dirty="0" err="1">
                <a:effectLst/>
              </a:rPr>
              <a:t>part</a:t>
            </a:r>
            <a:r>
              <a:rPr lang="de-DE" sz="1200" b="0" i="1" dirty="0">
                <a:effectLst/>
              </a:rPr>
              <a:t> </a:t>
            </a:r>
            <a:r>
              <a:rPr lang="de-DE" sz="1200" b="0" i="1" dirty="0" err="1">
                <a:effectLst/>
              </a:rPr>
              <a:t>of</a:t>
            </a:r>
            <a:r>
              <a:rPr lang="de-DE" sz="1200" b="0" i="1" dirty="0">
                <a:effectLst/>
              </a:rPr>
              <a:t> </a:t>
            </a:r>
            <a:r>
              <a:rPr lang="de-DE" sz="1200" b="0" i="1" dirty="0" err="1">
                <a:effectLst/>
              </a:rPr>
              <a:t>the</a:t>
            </a:r>
            <a:r>
              <a:rPr lang="de-DE" sz="1200" b="0" i="1" dirty="0">
                <a:effectLst/>
              </a:rPr>
              <a:t> U.S. Department </a:t>
            </a:r>
            <a:r>
              <a:rPr lang="de-DE" sz="1200" b="0" i="1" dirty="0" err="1">
                <a:effectLst/>
              </a:rPr>
              <a:t>of</a:t>
            </a:r>
            <a:r>
              <a:rPr lang="de-DE" sz="1200" b="0" i="1" dirty="0">
                <a:effectLst/>
              </a:rPr>
              <a:t> </a:t>
            </a:r>
            <a:r>
              <a:rPr lang="de-DE" sz="1200" b="0" i="1" dirty="0" err="1">
                <a:effectLst/>
              </a:rPr>
              <a:t>Health</a:t>
            </a:r>
            <a:r>
              <a:rPr lang="de-DE" sz="1200" b="0" i="1" dirty="0">
                <a:effectLst/>
              </a:rPr>
              <a:t> </a:t>
            </a:r>
            <a:r>
              <a:rPr lang="de-DE" sz="1200" b="0" i="1" dirty="0" err="1">
                <a:effectLst/>
              </a:rPr>
              <a:t>and</a:t>
            </a:r>
            <a:r>
              <a:rPr lang="de-DE" sz="1200" b="0" i="1" dirty="0">
                <a:effectLst/>
              </a:rPr>
              <a:t> Human Services, NIH </a:t>
            </a:r>
            <a:r>
              <a:rPr lang="de-DE" sz="1200" b="0" i="1" dirty="0" err="1">
                <a:effectLst/>
              </a:rPr>
              <a:t>is</a:t>
            </a:r>
            <a:r>
              <a:rPr lang="de-DE" sz="1200" b="0" i="1" dirty="0">
                <a:effectLst/>
              </a:rPr>
              <a:t> </a:t>
            </a:r>
            <a:r>
              <a:rPr lang="de-DE" sz="1200" b="0" i="1" dirty="0" err="1">
                <a:effectLst/>
              </a:rPr>
              <a:t>the</a:t>
            </a:r>
            <a:r>
              <a:rPr lang="de-DE" sz="1200" b="0" i="1" dirty="0">
                <a:effectLst/>
              </a:rPr>
              <a:t> </a:t>
            </a:r>
            <a:r>
              <a:rPr lang="de-DE" sz="1200" b="0" i="1" dirty="0" err="1">
                <a:effectLst/>
              </a:rPr>
              <a:t>largest</a:t>
            </a:r>
            <a:r>
              <a:rPr lang="de-DE" sz="1200" b="0" i="1" dirty="0">
                <a:effectLst/>
              </a:rPr>
              <a:t> </a:t>
            </a:r>
            <a:r>
              <a:rPr lang="de-DE" sz="1200" b="0" i="1" dirty="0" err="1">
                <a:effectLst/>
              </a:rPr>
              <a:t>biomedical</a:t>
            </a:r>
            <a:r>
              <a:rPr lang="de-DE" sz="1200" b="0" i="1" dirty="0">
                <a:effectLst/>
              </a:rPr>
              <a:t> </a:t>
            </a:r>
            <a:r>
              <a:rPr lang="de-DE" sz="1200" b="0" i="1" dirty="0" err="1">
                <a:effectLst/>
              </a:rPr>
              <a:t>research</a:t>
            </a:r>
            <a:r>
              <a:rPr lang="de-DE" sz="1200" b="0" i="1" dirty="0">
                <a:effectLst/>
              </a:rPr>
              <a:t> </a:t>
            </a:r>
            <a:r>
              <a:rPr lang="de-DE" sz="1200" b="0" i="1" dirty="0" err="1">
                <a:effectLst/>
              </a:rPr>
              <a:t>agency</a:t>
            </a:r>
            <a:r>
              <a:rPr lang="de-DE" sz="1200" b="0" i="1" dirty="0">
                <a:effectLst/>
              </a:rPr>
              <a:t> in </a:t>
            </a:r>
            <a:r>
              <a:rPr lang="de-DE" sz="1200" b="0" i="1" dirty="0" err="1">
                <a:effectLst/>
              </a:rPr>
              <a:t>the</a:t>
            </a:r>
            <a:r>
              <a:rPr lang="de-DE" sz="1200" b="0" i="1" dirty="0">
                <a:effectLst/>
              </a:rPr>
              <a:t> </a:t>
            </a:r>
            <a:r>
              <a:rPr lang="de-DE" sz="1200" b="0" i="1" dirty="0" err="1">
                <a:effectLst/>
              </a:rPr>
              <a:t>world</a:t>
            </a:r>
            <a:endParaRPr lang="de-DE" sz="1200" b="0" i="1" dirty="0">
              <a:effectLst/>
            </a:endParaRPr>
          </a:p>
          <a:p>
            <a:pPr rtl="0"/>
            <a:r>
              <a:rPr lang="de-DE" sz="1200" b="0" i="1" dirty="0">
                <a:effectLst/>
              </a:rPr>
              <a:t>The NIH Public Access </a:t>
            </a:r>
            <a:r>
              <a:rPr lang="de-DE" sz="1200" b="0" i="1" dirty="0" err="1">
                <a:effectLst/>
              </a:rPr>
              <a:t>Policy</a:t>
            </a:r>
            <a:r>
              <a:rPr lang="de-DE" sz="1200" b="0" i="1" dirty="0">
                <a:effectLst/>
              </a:rPr>
              <a:t> </a:t>
            </a:r>
            <a:r>
              <a:rPr lang="de-DE" sz="1200" b="0" i="1" dirty="0" err="1">
                <a:effectLst/>
              </a:rPr>
              <a:t>is</a:t>
            </a:r>
            <a:r>
              <a:rPr lang="de-DE" sz="1200" b="0" i="1" dirty="0">
                <a:effectLst/>
              </a:rPr>
              <a:t> an open </a:t>
            </a:r>
            <a:r>
              <a:rPr lang="de-DE" sz="1200" b="0" i="1" dirty="0" err="1">
                <a:effectLst/>
              </a:rPr>
              <a:t>access</a:t>
            </a:r>
            <a:r>
              <a:rPr lang="de-DE" sz="1200" b="0" i="1" dirty="0">
                <a:effectLst/>
              </a:rPr>
              <a:t> </a:t>
            </a:r>
            <a:r>
              <a:rPr lang="de-DE" sz="1200" b="0" i="1" dirty="0" err="1">
                <a:effectLst/>
              </a:rPr>
              <a:t>mandate</a:t>
            </a:r>
            <a:r>
              <a:rPr lang="de-DE" sz="1200" b="0" i="1" dirty="0">
                <a:effectLst/>
              </a:rPr>
              <a:t>, </a:t>
            </a:r>
            <a:r>
              <a:rPr lang="de-DE" sz="1200" b="0" i="1" dirty="0" err="1">
                <a:effectLst/>
              </a:rPr>
              <a:t>drafted</a:t>
            </a:r>
            <a:r>
              <a:rPr lang="de-DE" sz="1200" b="0" i="1" dirty="0">
                <a:effectLst/>
              </a:rPr>
              <a:t> in 2004 </a:t>
            </a:r>
            <a:r>
              <a:rPr lang="de-DE" sz="1200" b="0" i="1" dirty="0" err="1">
                <a:effectLst/>
              </a:rPr>
              <a:t>and</a:t>
            </a:r>
            <a:r>
              <a:rPr lang="de-DE" sz="1200" b="0" i="1" dirty="0">
                <a:effectLst/>
              </a:rPr>
              <a:t> </a:t>
            </a:r>
            <a:r>
              <a:rPr lang="de-DE" sz="1200" b="0" i="1" dirty="0" err="1">
                <a:effectLst/>
              </a:rPr>
              <a:t>mandated</a:t>
            </a:r>
            <a:r>
              <a:rPr lang="de-DE" sz="1200" b="0" i="1" dirty="0">
                <a:effectLst/>
              </a:rPr>
              <a:t> in 2008,[1] </a:t>
            </a:r>
            <a:r>
              <a:rPr lang="de-DE" sz="1200" b="0" i="1" dirty="0" err="1">
                <a:effectLst/>
              </a:rPr>
              <a:t>requiring</a:t>
            </a:r>
            <a:r>
              <a:rPr lang="de-DE" sz="1200" b="0" i="1" dirty="0">
                <a:effectLst/>
              </a:rPr>
              <a:t> </a:t>
            </a:r>
            <a:r>
              <a:rPr lang="de-DE" sz="1200" b="0" i="1" dirty="0" err="1">
                <a:effectLst/>
              </a:rPr>
              <a:t>that</a:t>
            </a:r>
            <a:r>
              <a:rPr lang="de-DE" sz="1200" b="0" i="1" dirty="0">
                <a:effectLst/>
              </a:rPr>
              <a:t> </a:t>
            </a:r>
            <a:r>
              <a:rPr lang="de-DE" sz="1200" b="0" i="1" dirty="0" err="1">
                <a:effectLst/>
              </a:rPr>
              <a:t>research</a:t>
            </a:r>
            <a:r>
              <a:rPr lang="de-DE" sz="1200" b="0" i="1" dirty="0">
                <a:effectLst/>
              </a:rPr>
              <a:t> </a:t>
            </a:r>
            <a:r>
              <a:rPr lang="de-DE" sz="1200" b="0" i="1" dirty="0" err="1">
                <a:effectLst/>
              </a:rPr>
              <a:t>papers</a:t>
            </a:r>
            <a:r>
              <a:rPr lang="de-DE" sz="1200" b="0" i="1" dirty="0">
                <a:effectLst/>
              </a:rPr>
              <a:t> </a:t>
            </a:r>
            <a:r>
              <a:rPr lang="de-DE" sz="1200" b="0" i="1" dirty="0" err="1">
                <a:effectLst/>
              </a:rPr>
              <a:t>describing</a:t>
            </a:r>
            <a:r>
              <a:rPr lang="de-DE" sz="1200" b="0" i="1" dirty="0">
                <a:effectLst/>
              </a:rPr>
              <a:t> </a:t>
            </a:r>
            <a:r>
              <a:rPr lang="de-DE" sz="1200" b="0" i="1" dirty="0" err="1">
                <a:effectLst/>
              </a:rPr>
              <a:t>research</a:t>
            </a:r>
            <a:r>
              <a:rPr lang="de-DE" sz="1200" b="0" i="1" dirty="0">
                <a:effectLst/>
              </a:rPr>
              <a:t> </a:t>
            </a:r>
            <a:r>
              <a:rPr lang="de-DE" sz="1200" b="0" i="1" dirty="0" err="1">
                <a:effectLst/>
              </a:rPr>
              <a:t>funded</a:t>
            </a:r>
            <a:r>
              <a:rPr lang="de-DE" sz="1200" b="0" i="1" dirty="0">
                <a:effectLst/>
              </a:rPr>
              <a:t> </a:t>
            </a:r>
            <a:r>
              <a:rPr lang="de-DE" sz="1200" b="0" i="1" dirty="0" err="1">
                <a:effectLst/>
              </a:rPr>
              <a:t>by</a:t>
            </a:r>
            <a:r>
              <a:rPr lang="de-DE" sz="1200" b="0" i="1" dirty="0">
                <a:effectLst/>
              </a:rPr>
              <a:t> </a:t>
            </a:r>
            <a:r>
              <a:rPr lang="de-DE" sz="1200" b="0" i="1" dirty="0" err="1">
                <a:effectLst/>
              </a:rPr>
              <a:t>the</a:t>
            </a:r>
            <a:r>
              <a:rPr lang="de-DE" sz="1200" b="0" i="1" dirty="0">
                <a:effectLst/>
              </a:rPr>
              <a:t> National Institutes </a:t>
            </a:r>
            <a:r>
              <a:rPr lang="de-DE" sz="1200" b="0" i="1" dirty="0" err="1">
                <a:effectLst/>
              </a:rPr>
              <a:t>of</a:t>
            </a:r>
            <a:r>
              <a:rPr lang="de-DE" sz="1200" b="0" i="1" dirty="0">
                <a:effectLst/>
              </a:rPr>
              <a:t> </a:t>
            </a:r>
            <a:r>
              <a:rPr lang="de-DE" sz="1200" b="0" i="1" dirty="0" err="1">
                <a:effectLst/>
              </a:rPr>
              <a:t>Health</a:t>
            </a:r>
            <a:r>
              <a:rPr lang="de-DE" sz="1200" b="0" i="1" dirty="0">
                <a:effectLst/>
              </a:rPr>
              <a:t> must </a:t>
            </a:r>
            <a:r>
              <a:rPr lang="de-DE" sz="1200" b="0" i="1" dirty="0" err="1">
                <a:effectLst/>
              </a:rPr>
              <a:t>be</a:t>
            </a:r>
            <a:r>
              <a:rPr lang="de-DE" sz="1200" b="0" i="1" dirty="0">
                <a:effectLst/>
              </a:rPr>
              <a:t> </a:t>
            </a:r>
            <a:r>
              <a:rPr lang="de-DE" sz="1200" b="0" i="1" dirty="0" err="1">
                <a:effectLst/>
              </a:rPr>
              <a:t>available</a:t>
            </a:r>
            <a:r>
              <a:rPr lang="de-DE" sz="1200" b="0" i="1" dirty="0">
                <a:effectLst/>
              </a:rPr>
              <a:t> </a:t>
            </a:r>
            <a:r>
              <a:rPr lang="de-DE" sz="1200" b="0" i="1" dirty="0" err="1">
                <a:effectLst/>
              </a:rPr>
              <a:t>to</a:t>
            </a:r>
            <a:r>
              <a:rPr lang="de-DE" sz="1200" b="0" i="1" dirty="0">
                <a:effectLst/>
              </a:rPr>
              <a:t> </a:t>
            </a:r>
            <a:r>
              <a:rPr lang="de-DE" sz="1200" b="0" i="1" dirty="0" err="1">
                <a:effectLst/>
              </a:rPr>
              <a:t>the</a:t>
            </a:r>
            <a:r>
              <a:rPr lang="de-DE" sz="1200" b="0" i="1" dirty="0">
                <a:effectLst/>
              </a:rPr>
              <a:t> </a:t>
            </a:r>
            <a:r>
              <a:rPr lang="de-DE" sz="1200" b="0" i="1" dirty="0" err="1">
                <a:effectLst/>
              </a:rPr>
              <a:t>public</a:t>
            </a:r>
            <a:r>
              <a:rPr lang="de-DE" sz="1200" b="0" i="1" dirty="0">
                <a:effectLst/>
              </a:rPr>
              <a:t> </a:t>
            </a:r>
            <a:r>
              <a:rPr lang="de-DE" sz="1200" b="0" i="1" dirty="0" err="1">
                <a:effectLst/>
              </a:rPr>
              <a:t>free</a:t>
            </a:r>
            <a:r>
              <a:rPr lang="de-DE" sz="1200" b="0" i="1" dirty="0">
                <a:effectLst/>
              </a:rPr>
              <a:t> </a:t>
            </a:r>
            <a:r>
              <a:rPr lang="de-DE" sz="1200" b="0" i="1" dirty="0" err="1">
                <a:effectLst/>
              </a:rPr>
              <a:t>through</a:t>
            </a:r>
            <a:r>
              <a:rPr lang="de-DE" sz="1200" b="0" i="1" dirty="0">
                <a:effectLst/>
              </a:rPr>
              <a:t> </a:t>
            </a:r>
            <a:r>
              <a:rPr lang="de-DE" sz="1200" b="0" i="1" dirty="0" err="1">
                <a:effectLst/>
              </a:rPr>
              <a:t>PubMed</a:t>
            </a:r>
            <a:r>
              <a:rPr lang="de-DE" sz="1200" b="0" i="1" dirty="0">
                <a:effectLst/>
              </a:rPr>
              <a:t> Central </a:t>
            </a:r>
            <a:r>
              <a:rPr lang="de-DE" sz="1200" b="0" i="1" dirty="0" err="1">
                <a:effectLst/>
              </a:rPr>
              <a:t>within</a:t>
            </a:r>
            <a:r>
              <a:rPr lang="de-DE" sz="1200" b="0" i="1" dirty="0">
                <a:effectLst/>
              </a:rPr>
              <a:t> 12 </a:t>
            </a:r>
            <a:r>
              <a:rPr lang="de-DE" sz="1200" b="0" i="1" dirty="0" err="1">
                <a:effectLst/>
              </a:rPr>
              <a:t>months</a:t>
            </a:r>
            <a:r>
              <a:rPr lang="de-DE" sz="1200" b="0" i="1" dirty="0">
                <a:effectLst/>
              </a:rPr>
              <a:t> </a:t>
            </a:r>
            <a:r>
              <a:rPr lang="de-DE" sz="1200" b="0" i="1" dirty="0" err="1">
                <a:effectLst/>
              </a:rPr>
              <a:t>of</a:t>
            </a:r>
            <a:r>
              <a:rPr lang="de-DE" sz="1200" b="0" i="1" dirty="0">
                <a:effectLst/>
              </a:rPr>
              <a:t> </a:t>
            </a:r>
            <a:r>
              <a:rPr lang="de-DE" sz="1200" b="0" i="1" dirty="0" err="1">
                <a:effectLst/>
              </a:rPr>
              <a:t>publication</a:t>
            </a:r>
            <a:endParaRPr lang="en" sz="1200" b="0" i="1"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17</a:t>
            </a:fld>
            <a:endParaRPr lang="de-DE"/>
          </a:p>
        </p:txBody>
      </p:sp>
      <p:sp>
        <p:nvSpPr>
          <p:cNvPr id="5" name="Date Placeholder 4">
            <a:extLst>
              <a:ext uri="{FF2B5EF4-FFF2-40B4-BE49-F238E27FC236}">
                <a16:creationId xmlns:a16="http://schemas.microsoft.com/office/drawing/2014/main" id="{8F4E24CD-699F-3643-86F1-1F20FA615B5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1329FF29-6734-304D-9FA5-A2A82CFC84D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DA9EE62A-4AE6-5642-A62C-E6D42EEAC5A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417599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Therefore</a:t>
            </a:r>
            <a:r>
              <a:rPr lang="de-DE" sz="1200" b="0" i="0" kern="1200" dirty="0">
                <a:solidFill>
                  <a:schemeClr val="tx1"/>
                </a:solidFill>
                <a:effectLst/>
                <a:latin typeface="+mn-lt"/>
                <a:ea typeface="+mn-ea"/>
                <a:cs typeface="+mn-cs"/>
              </a:rPr>
              <a:t>, on US front I will </a:t>
            </a:r>
            <a:r>
              <a:rPr lang="de-DE" sz="1200" b="0" i="0" kern="1200" dirty="0" err="1">
                <a:solidFill>
                  <a:schemeClr val="tx1"/>
                </a:solidFill>
                <a:effectLst/>
                <a:latin typeface="+mn-lt"/>
                <a:ea typeface="+mn-ea"/>
                <a:cs typeface="+mn-cs"/>
              </a:rPr>
              <a:t>start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with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Center </a:t>
            </a:r>
            <a:r>
              <a:rPr lang="de-DE" sz="1200" b="0" i="0" kern="1200" dirty="0" err="1">
                <a:solidFill>
                  <a:schemeClr val="tx1"/>
                </a:solidFill>
                <a:effectLst/>
                <a:latin typeface="+mn-lt"/>
                <a:ea typeface="+mn-ea"/>
                <a:cs typeface="+mn-cs"/>
              </a:rPr>
              <a:t>for</a:t>
            </a:r>
            <a:r>
              <a:rPr lang="de-DE" sz="1200" b="0" i="0" kern="1200" dirty="0">
                <a:solidFill>
                  <a:schemeClr val="tx1"/>
                </a:solidFill>
                <a:effectLst/>
                <a:latin typeface="+mn-lt"/>
                <a:ea typeface="+mn-ea"/>
                <a:cs typeface="+mn-cs"/>
              </a:rPr>
              <a:t> Open Science </a:t>
            </a:r>
            <a:r>
              <a:rPr lang="de-DE" sz="1200" b="0" i="0" kern="1200" dirty="0" err="1">
                <a:solidFill>
                  <a:schemeClr val="tx1"/>
                </a:solidFill>
                <a:effectLst/>
                <a:latin typeface="+mn-lt"/>
                <a:ea typeface="+mn-ea"/>
                <a:cs typeface="+mn-cs"/>
              </a:rPr>
              <a:t>which</a:t>
            </a:r>
            <a:r>
              <a:rPr lang="de-DE" sz="1200" b="0" i="0" kern="1200" dirty="0">
                <a:solidFill>
                  <a:schemeClr val="tx1"/>
                </a:solidFill>
                <a:effectLst/>
                <a:latin typeface="+mn-lt"/>
                <a:ea typeface="+mn-ea"/>
                <a:cs typeface="+mn-cs"/>
              </a:rPr>
              <a:t> I </a:t>
            </a:r>
            <a:r>
              <a:rPr lang="de-DE" sz="1200" b="0" i="0" kern="1200" dirty="0" err="1">
                <a:solidFill>
                  <a:schemeClr val="tx1"/>
                </a:solidFill>
                <a:effectLst/>
                <a:latin typeface="+mn-lt"/>
                <a:ea typeface="+mn-ea"/>
                <a:cs typeface="+mn-cs"/>
              </a:rPr>
              <a:t>appreciate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very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much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Their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definition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Open Science </a:t>
            </a:r>
            <a:r>
              <a:rPr lang="de-DE" sz="1200" b="0" i="0" kern="1200" dirty="0" err="1">
                <a:solidFill>
                  <a:schemeClr val="tx1"/>
                </a:solidFill>
                <a:effectLst/>
                <a:latin typeface="+mn-lt"/>
                <a:ea typeface="+mn-ea"/>
                <a:cs typeface="+mn-cs"/>
              </a:rPr>
              <a:t>goes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straightforward</a:t>
            </a:r>
            <a:r>
              <a:rPr lang="de-DE" sz="1200" b="0" i="0" kern="1200" dirty="0">
                <a:solidFill>
                  <a:schemeClr val="tx1"/>
                </a:solidFill>
                <a:effectLst/>
                <a:latin typeface="+mn-lt"/>
                <a:ea typeface="+mn-ea"/>
                <a:cs typeface="+mn-cs"/>
              </a:rPr>
              <a:t>: Show </a:t>
            </a:r>
            <a:r>
              <a:rPr lang="de-DE" sz="1200" b="0" i="0" kern="1200" dirty="0" err="1">
                <a:solidFill>
                  <a:schemeClr val="tx1"/>
                </a:solidFill>
                <a:effectLst/>
                <a:latin typeface="+mn-lt"/>
                <a:ea typeface="+mn-ea"/>
                <a:cs typeface="+mn-cs"/>
              </a:rPr>
              <a:t>your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work</a:t>
            </a:r>
            <a:r>
              <a:rPr lang="de-DE" sz="1200" b="0" i="0" kern="1200" dirty="0">
                <a:solidFill>
                  <a:schemeClr val="tx1"/>
                </a:solidFill>
                <a:effectLst/>
                <a:latin typeface="+mn-lt"/>
                <a:ea typeface="+mn-ea"/>
                <a:cs typeface="+mn-cs"/>
              </a:rPr>
              <a:t>! Share </a:t>
            </a:r>
            <a:r>
              <a:rPr lang="de-DE" sz="1200" b="0" i="0" kern="1200" dirty="0" err="1">
                <a:solidFill>
                  <a:schemeClr val="tx1"/>
                </a:solidFill>
                <a:effectLst/>
                <a:latin typeface="+mn-lt"/>
                <a:ea typeface="+mn-ea"/>
                <a:cs typeface="+mn-cs"/>
              </a:rPr>
              <a:t>your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work</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Advance</a:t>
            </a:r>
            <a:r>
              <a:rPr lang="de-DE" sz="1200" b="0" i="0" kern="1200" dirty="0">
                <a:solidFill>
                  <a:schemeClr val="tx1"/>
                </a:solidFill>
                <a:effectLst/>
                <a:latin typeface="+mn-lt"/>
                <a:ea typeface="+mn-ea"/>
                <a:cs typeface="+mn-cs"/>
              </a:rPr>
              <a:t> Science!</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Their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approach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strongly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related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Reproducibility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Crises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a:t>
            </a:r>
            <a:r>
              <a:rPr lang="de-DE" sz="900" b="0" i="0" kern="1200" dirty="0" err="1">
                <a:solidFill>
                  <a:schemeClr val="tx1"/>
                </a:solidFill>
                <a:effectLst/>
                <a:latin typeface="+mn-lt"/>
                <a:ea typeface="+mn-ea"/>
                <a:cs typeface="+mn-cs"/>
              </a:rPr>
              <a:t>hey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believe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vision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achievable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because</a:t>
            </a:r>
            <a:r>
              <a:rPr lang="de-DE" sz="900" b="0" i="0" kern="1200" dirty="0">
                <a:solidFill>
                  <a:schemeClr val="tx1"/>
                </a:solidFill>
                <a:effectLst/>
                <a:latin typeface="+mn-lt"/>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900" b="0" i="0" kern="1200" dirty="0" err="1">
                <a:solidFill>
                  <a:schemeClr val="tx1"/>
                </a:solidFill>
                <a:effectLst/>
                <a:latin typeface="+mn-lt"/>
                <a:ea typeface="+mn-ea"/>
                <a:cs typeface="+mn-cs"/>
              </a:rPr>
              <a:t>openness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integrity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reproducibility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shared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values</a:t>
            </a:r>
            <a:r>
              <a:rPr lang="de-DE" sz="900" b="0" i="0" kern="1200" dirty="0">
                <a:solidFill>
                  <a:schemeClr val="tx1"/>
                </a:solidFill>
                <a:effectLst/>
                <a:latin typeface="+mn-lt"/>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technological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capacity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available</a:t>
            </a:r>
            <a:r>
              <a:rPr lang="de-DE" sz="900" b="0" i="0" kern="1200" dirty="0">
                <a:solidFill>
                  <a:schemeClr val="tx1"/>
                </a:solidFill>
                <a:effectLst/>
                <a:latin typeface="+mn-lt"/>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business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promote </a:t>
            </a:r>
            <a:r>
              <a:rPr lang="de-DE" sz="900" b="0" i="0" kern="1200" dirty="0" err="1">
                <a:solidFill>
                  <a:schemeClr val="tx1"/>
                </a:solidFill>
                <a:effectLst/>
                <a:latin typeface="+mn-lt"/>
                <a:ea typeface="+mn-ea"/>
                <a:cs typeface="+mn-cs"/>
              </a:rPr>
              <a:t>openness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exist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already</a:t>
            </a:r>
            <a:r>
              <a:rPr lang="de-DE" sz="900" b="0" i="0" kern="1200" dirty="0">
                <a:solidFill>
                  <a:schemeClr val="tx1"/>
                </a:solidFill>
                <a:effectLst/>
                <a:latin typeface="+mn-lt"/>
                <a:ea typeface="+mn-ea"/>
                <a:cs typeface="+mn-cs"/>
              </a:rPr>
              <a:t>.</a:t>
            </a:r>
            <a:endParaRPr lang="de-DE" sz="1200" b="0" i="0" kern="1200" dirty="0">
              <a:solidFill>
                <a:schemeClr val="tx1"/>
              </a:solidFill>
              <a:effectLst/>
              <a:latin typeface="+mn-lt"/>
              <a:ea typeface="+mn-ea"/>
              <a:cs typeface="+mn-cs"/>
            </a:endParaRPr>
          </a:p>
          <a:p>
            <a:pPr rtl="0"/>
            <a:r>
              <a:rPr lang="de-DE" sz="1200" b="0" dirty="0">
                <a:effectLst/>
              </a:rPr>
              <a:t>[CLICK] </a:t>
            </a:r>
            <a:r>
              <a:rPr lang="en" sz="1200" b="0" dirty="0">
                <a:effectLst/>
              </a:rPr>
              <a:t>The Open Science Framework is a collection of tools that they develop to enable Open Science through all scientific phases, which they represent in this wheel.</a:t>
            </a:r>
          </a:p>
        </p:txBody>
      </p:sp>
      <p:sp>
        <p:nvSpPr>
          <p:cNvPr id="4" name="Foliennummernplatzhalter 3"/>
          <p:cNvSpPr>
            <a:spLocks noGrp="1"/>
          </p:cNvSpPr>
          <p:nvPr>
            <p:ph type="sldNum" sz="quarter" idx="5"/>
          </p:nvPr>
        </p:nvSpPr>
        <p:spPr/>
        <p:txBody>
          <a:bodyPr/>
          <a:lstStyle/>
          <a:p>
            <a:fld id="{AB963C2B-690F-4BCB-B4A1-FC196DF2CC99}" type="slidenum">
              <a:rPr lang="de-DE" smtClean="0"/>
              <a:t>18</a:t>
            </a:fld>
            <a:endParaRPr lang="de-DE"/>
          </a:p>
        </p:txBody>
      </p:sp>
      <p:sp>
        <p:nvSpPr>
          <p:cNvPr id="5" name="Date Placeholder 4">
            <a:extLst>
              <a:ext uri="{FF2B5EF4-FFF2-40B4-BE49-F238E27FC236}">
                <a16:creationId xmlns:a16="http://schemas.microsoft.com/office/drawing/2014/main" id="{5B18C3A7-8480-3E43-AC8E-F4C0CD484B1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7867CCA7-8F09-5442-8458-4AE9C0532A25}"/>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6F4321CA-6E7D-4244-AA17-865D537C9819}"/>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55823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The same as Europe, USA is working on multiple fronts of Open Science, almost all of them bottom-up, independent of the federal bodies.</a:t>
            </a:r>
          </a:p>
          <a:p>
            <a:r>
              <a:rPr lang="en-US" dirty="0"/>
              <a:t>Here is just a small number of other Open Science initiatives in USA:</a:t>
            </a:r>
          </a:p>
          <a:p>
            <a:pPr marL="228600" indent="-228600">
              <a:buFont typeface="+mj-lt"/>
              <a:buAutoNum type="arabicPeriod"/>
            </a:pPr>
            <a:r>
              <a:rPr lang="en-US" dirty="0" err="1"/>
              <a:t>SciStarter</a:t>
            </a:r>
            <a:r>
              <a:rPr lang="en-US" dirty="0"/>
              <a:t> and Arizona State University are accelerating Citizen Science</a:t>
            </a:r>
          </a:p>
          <a:p>
            <a:pPr marL="228600" indent="-228600">
              <a:buFont typeface="+mj-lt"/>
              <a:buAutoNum type="arabicPeriod"/>
            </a:pPr>
            <a:r>
              <a:rPr lang="en-US" dirty="0"/>
              <a:t>University of California is taking a leading position and inspires the other US universities how to negotiate with publishers</a:t>
            </a:r>
          </a:p>
          <a:p>
            <a:pPr marL="228600" indent="-228600">
              <a:buFont typeface="+mj-lt"/>
              <a:buAutoNum type="arabicPeriod"/>
            </a:pPr>
            <a:r>
              <a:rPr lang="en-US" dirty="0"/>
              <a:t>University of Harvard through their Office for Scholarly </a:t>
            </a:r>
            <a:r>
              <a:rPr lang="en-US" dirty="0" err="1"/>
              <a:t>Communitcation</a:t>
            </a:r>
            <a:r>
              <a:rPr lang="en-US" dirty="0"/>
              <a:t> is inspiring the world how to reform the contracts that authors sign with publishers.</a:t>
            </a:r>
          </a:p>
          <a:p>
            <a:pPr marL="228600" indent="-228600">
              <a:buFont typeface="+mj-lt"/>
              <a:buAutoNum type="arabicPeriod"/>
            </a:pPr>
            <a:endParaRPr lang="en-US" dirty="0"/>
          </a:p>
          <a:p>
            <a:pPr marL="0" indent="0">
              <a:buFont typeface="+mj-lt"/>
              <a:buNone/>
            </a:pPr>
            <a:r>
              <a:rPr lang="en-US" dirty="0"/>
              <a:t>====</a:t>
            </a:r>
          </a:p>
          <a:p>
            <a:pPr marL="0" indent="0">
              <a:buFont typeface="+mj-lt"/>
              <a:buNone/>
            </a:pPr>
            <a:r>
              <a:rPr lang="en-US" dirty="0"/>
              <a:t>Other Examples</a:t>
            </a:r>
            <a:r>
              <a:rPr lang="en-US" dirty="0">
                <a:sym typeface="Wingdings" pitchFamily="2" charset="2"/>
              </a:rPr>
              <a:t> (not illustrated in this slide)</a:t>
            </a:r>
            <a:endParaRPr lang="en-US" dirty="0"/>
          </a:p>
          <a:p>
            <a:pPr marL="0" indent="0">
              <a:buFont typeface="+mj-lt"/>
              <a:buNone/>
            </a:pPr>
            <a:endParaRPr lang="en-US" dirty="0"/>
          </a:p>
          <a:p>
            <a:pPr marL="228600" indent="-228600">
              <a:buFont typeface="+mj-lt"/>
              <a:buAutoNum type="arabicPeriod"/>
            </a:pPr>
            <a:r>
              <a:rPr lang="en-US" dirty="0"/>
              <a:t>Better known, </a:t>
            </a:r>
            <a:r>
              <a:rPr lang="en-US" dirty="0" err="1"/>
              <a:t>PubMedCentral</a:t>
            </a:r>
            <a:r>
              <a:rPr lang="en-US" dirty="0"/>
              <a:t> is a digital infrastructure that is part of the US National Institute of Health Open Access Policy where authors are mandated to deposit their papers after no later than 12 month from the date of publication</a:t>
            </a:r>
          </a:p>
          <a:p>
            <a:pPr marL="228600" indent="-228600">
              <a:buFont typeface="+mj-lt"/>
              <a:buAutoNum type="arabicPeriod"/>
            </a:pPr>
            <a:r>
              <a:rPr lang="en-US" dirty="0" err="1"/>
              <a:t>arXiv</a:t>
            </a:r>
            <a:r>
              <a:rPr lang="en-US" dirty="0"/>
              <a:t>: a repository of electronic preprints approved for posting after moderation, but not full peer review. </a:t>
            </a:r>
          </a:p>
          <a:p>
            <a:pPr marL="228600" indent="-228600">
              <a:buFont typeface="+mj-lt"/>
              <a:buAutoNum type="arabicPeriod"/>
            </a:pPr>
            <a:r>
              <a:rPr lang="en-US" dirty="0"/>
              <a:t>MIT released a framework </a:t>
            </a:r>
          </a:p>
          <a:p>
            <a:pPr marL="228600" indent="-228600">
              <a:buFont typeface="+mj-lt"/>
              <a:buAutoNum type="arabicPeriod"/>
            </a:pPr>
            <a:r>
              <a:rPr lang="en-US" dirty="0"/>
              <a:t>McGill’s </a:t>
            </a:r>
            <a:r>
              <a:rPr lang="en-US" b="1" i="1" dirty="0"/>
              <a:t>The Neuro Institute </a:t>
            </a:r>
            <a:r>
              <a:rPr lang="en-US" b="0" i="0" dirty="0"/>
              <a:t>is developing a 300 million Canadian Dollars </a:t>
            </a:r>
            <a:r>
              <a:rPr lang="en-US" b="0" i="0" dirty="0" err="1"/>
              <a:t>programme</a:t>
            </a:r>
            <a:r>
              <a:rPr lang="en-US" b="0" i="0" dirty="0"/>
              <a:t> for Open Science.</a:t>
            </a:r>
            <a:endParaRPr lang="en-US" b="1" i="1" dirty="0"/>
          </a:p>
          <a:p>
            <a:pPr marL="228600" indent="-228600">
              <a:buFont typeface="+mj-lt"/>
              <a:buAutoNum type="arabicPeriod"/>
            </a:pPr>
            <a:endParaRPr lang="en-US" dirty="0"/>
          </a:p>
          <a:p>
            <a:pPr marL="0" indent="0">
              <a:buFont typeface="+mj-lt"/>
              <a:buNone/>
            </a:pPr>
            <a:r>
              <a:rPr lang="en-US" b="1" dirty="0" err="1"/>
              <a:t>arXiv</a:t>
            </a:r>
            <a:r>
              <a:rPr lang="en-US" b="1" dirty="0"/>
              <a:t>: </a:t>
            </a:r>
            <a:r>
              <a:rPr lang="en-US" dirty="0"/>
              <a:t>a repository of electronic preprints (known as e-prints) approved for posting after moderation, but not full peer review. It consists of scientific papers in the fields of mathematics, physics, astronomy, electrical engineering, computer science, quantitative biology, statistics, mathematical finance and economics, which can be accessed online. In many fields of mathematics and physics, almost all scientific papers are self-archived on the </a:t>
            </a:r>
            <a:r>
              <a:rPr lang="en-US" dirty="0" err="1"/>
              <a:t>arXiv</a:t>
            </a:r>
            <a:r>
              <a:rPr lang="en-US" dirty="0"/>
              <a:t> repository.</a:t>
            </a:r>
          </a:p>
        </p:txBody>
      </p:sp>
      <p:sp>
        <p:nvSpPr>
          <p:cNvPr id="4" name="Slide Number Placeholder 3"/>
          <p:cNvSpPr>
            <a:spLocks noGrp="1"/>
          </p:cNvSpPr>
          <p:nvPr>
            <p:ph type="sldNum" sz="quarter" idx="5"/>
          </p:nvPr>
        </p:nvSpPr>
        <p:spPr/>
        <p:txBody>
          <a:bodyPr/>
          <a:lstStyle/>
          <a:p>
            <a:fld id="{AB963C2B-690F-4BCB-B4A1-FC196DF2CC99}" type="slidenum">
              <a:rPr lang="de-DE" smtClean="0"/>
              <a:t>19</a:t>
            </a:fld>
            <a:endParaRPr lang="de-DE"/>
          </a:p>
        </p:txBody>
      </p:sp>
      <p:sp>
        <p:nvSpPr>
          <p:cNvPr id="5" name="Date Placeholder 4">
            <a:extLst>
              <a:ext uri="{FF2B5EF4-FFF2-40B4-BE49-F238E27FC236}">
                <a16:creationId xmlns:a16="http://schemas.microsoft.com/office/drawing/2014/main" id="{B5A1B893-48C0-224C-B774-EC09157AFBCD}"/>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3F70FB3F-794C-B14F-A6BF-D3B1B71E299D}"/>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AE67ED32-E929-AF41-8BAC-2F4E3CBEDFD1}"/>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33405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dirty="0" err="1"/>
              <a:t>Here</a:t>
            </a:r>
            <a:r>
              <a:rPr lang="de-DE" dirty="0"/>
              <a:t> </a:t>
            </a:r>
            <a:r>
              <a:rPr lang="de-DE" dirty="0" err="1"/>
              <a:t>is</a:t>
            </a:r>
            <a:r>
              <a:rPr lang="de-DE" dirty="0"/>
              <a:t> </a:t>
            </a:r>
            <a:r>
              <a:rPr lang="de-DE" dirty="0" err="1"/>
              <a:t>the</a:t>
            </a:r>
            <a:r>
              <a:rPr lang="de-DE" dirty="0"/>
              <a:t> </a:t>
            </a:r>
            <a:r>
              <a:rPr lang="de-DE" dirty="0" err="1"/>
              <a:t>agenda</a:t>
            </a:r>
            <a:r>
              <a:rPr lang="de-DE" dirty="0"/>
              <a:t> </a:t>
            </a:r>
            <a:r>
              <a:rPr lang="de-DE" dirty="0" err="1"/>
              <a:t>of</a:t>
            </a:r>
            <a:r>
              <a:rPr lang="de-DE" dirty="0"/>
              <a:t> </a:t>
            </a:r>
            <a:r>
              <a:rPr lang="de-DE" dirty="0" err="1"/>
              <a:t>my</a:t>
            </a:r>
            <a:r>
              <a:rPr lang="de-DE" dirty="0"/>
              <a:t> </a:t>
            </a:r>
            <a:r>
              <a:rPr lang="de-DE" dirty="0" err="1"/>
              <a:t>presentation</a:t>
            </a:r>
            <a:r>
              <a:rPr lang="de-DE" dirty="0"/>
              <a:t>.</a:t>
            </a:r>
          </a:p>
          <a:p>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will </a:t>
            </a:r>
            <a:r>
              <a:rPr lang="de-DE" sz="900" b="0" i="0" kern="1200" dirty="0" err="1">
                <a:solidFill>
                  <a:schemeClr val="tx1"/>
                </a:solidFill>
                <a:effectLst/>
                <a:latin typeface="+mn-lt"/>
                <a:ea typeface="+mn-ea"/>
                <a:cs typeface="+mn-cs"/>
              </a:rPr>
              <a:t>cover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context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definitions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examples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OS </a:t>
            </a:r>
            <a:r>
              <a:rPr lang="de-DE" sz="900" b="0" i="0" kern="1200" dirty="0" err="1">
                <a:solidFill>
                  <a:schemeClr val="tx1"/>
                </a:solidFill>
                <a:effectLst/>
                <a:latin typeface="+mn-lt"/>
                <a:ea typeface="+mn-ea"/>
                <a:cs typeface="+mn-cs"/>
              </a:rPr>
              <a:t>across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sectors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matter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some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fresh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perspectives</a:t>
            </a:r>
            <a:r>
              <a:rPr lang="de-DE" sz="900" b="0" i="0" kern="1200" dirty="0">
                <a:solidFill>
                  <a:schemeClr val="tx1"/>
                </a:solidFill>
                <a:effectLst/>
                <a:latin typeface="+mn-lt"/>
                <a:ea typeface="+mn-ea"/>
                <a:cs typeface="+mn-cs"/>
              </a:rPr>
              <a:t> (The Gestalt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The </a:t>
            </a:r>
            <a:r>
              <a:rPr lang="de-DE" sz="900" b="0" i="0" kern="1200" dirty="0" err="1">
                <a:solidFill>
                  <a:schemeClr val="tx1"/>
                </a:solidFill>
                <a:effectLst/>
                <a:latin typeface="+mn-lt"/>
                <a:ea typeface="+mn-ea"/>
                <a:cs typeface="+mn-cs"/>
              </a:rPr>
              <a:t>Hazards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will </a:t>
            </a:r>
            <a:r>
              <a:rPr lang="de-DE" sz="900" b="0" i="0" kern="1200" dirty="0" err="1">
                <a:solidFill>
                  <a:schemeClr val="tx1"/>
                </a:solidFill>
                <a:effectLst/>
                <a:latin typeface="+mn-lt"/>
                <a:ea typeface="+mn-ea"/>
                <a:cs typeface="+mn-cs"/>
              </a:rPr>
              <a:t>look</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deep</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roots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transformation</a:t>
            </a:r>
            <a:r>
              <a:rPr lang="de-DE" sz="900" b="0" i="0" kern="1200" dirty="0">
                <a:solidFill>
                  <a:schemeClr val="tx1"/>
                </a:solidFill>
                <a:effectLst/>
                <a:latin typeface="+mn-lt"/>
                <a:ea typeface="+mn-ea"/>
                <a:cs typeface="+mn-cs"/>
              </a:rPr>
              <a:t>.</a:t>
            </a:r>
          </a:p>
        </p:txBody>
      </p:sp>
      <p:sp>
        <p:nvSpPr>
          <p:cNvPr id="4" name="Foliennummernplatzhalter 3"/>
          <p:cNvSpPr>
            <a:spLocks noGrp="1"/>
          </p:cNvSpPr>
          <p:nvPr>
            <p:ph type="sldNum" sz="quarter" idx="5"/>
          </p:nvPr>
        </p:nvSpPr>
        <p:spPr/>
        <p:txBody>
          <a:bodyPr/>
          <a:lstStyle/>
          <a:p>
            <a:fld id="{AB963C2B-690F-4BCB-B4A1-FC196DF2CC99}" type="slidenum">
              <a:rPr lang="de-DE" smtClean="0"/>
              <a:t>2</a:t>
            </a:fld>
            <a:endParaRPr lang="de-DE"/>
          </a:p>
        </p:txBody>
      </p:sp>
      <p:sp>
        <p:nvSpPr>
          <p:cNvPr id="5" name="Date Placeholder 4">
            <a:extLst>
              <a:ext uri="{FF2B5EF4-FFF2-40B4-BE49-F238E27FC236}">
                <a16:creationId xmlns:a16="http://schemas.microsoft.com/office/drawing/2014/main" id="{9197822B-97BF-4F4A-A238-28F8030CA705}"/>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11E1CBA7-7C31-D541-A755-F2D65232B88B}"/>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A7629530-7558-0E4B-AA46-B6A376FF2635}"/>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90322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Open Science at The Neuro (the Montreal Neurological Institute and Hospital) deserves a separate attention!</a:t>
            </a:r>
          </a:p>
          <a:p>
            <a:r>
              <a:rPr lang="en-US" dirty="0"/>
              <a:t>In 1934, Dr. Wilder Penfield had the unique vision to advance medicine through patient-</a:t>
            </a:r>
            <a:r>
              <a:rPr lang="en-US" dirty="0" err="1"/>
              <a:t>centred</a:t>
            </a:r>
            <a:r>
              <a:rPr lang="en-US" dirty="0"/>
              <a:t> science. Today, The Neuro continues to lead scientific innovation as the first academic institute to develop and adopt Open Science.</a:t>
            </a:r>
          </a:p>
          <a:p>
            <a:endParaRPr lang="en-US" dirty="0"/>
          </a:p>
          <a:p>
            <a:r>
              <a:rPr lang="en-US" dirty="0"/>
              <a:t>I only have a few minutes to talk with you today, but if you want to see how an entire academic institution </a:t>
            </a:r>
            <a:r>
              <a:rPr lang="en-US" b="1" i="1" dirty="0"/>
              <a:t>and</a:t>
            </a:r>
            <a:r>
              <a:rPr lang="en-US" dirty="0"/>
              <a:t> a hospital is acting completely on an Open Science landscape, please go and visit that link, turn the notifications off on your computer, have something to drink for 2 hours and study!</a:t>
            </a:r>
          </a:p>
          <a:p>
            <a:r>
              <a:rPr lang="en-US" dirty="0"/>
              <a:t> </a:t>
            </a:r>
          </a:p>
          <a:p>
            <a:r>
              <a:rPr lang="en-US" dirty="0"/>
              <a:t>============</a:t>
            </a:r>
          </a:p>
          <a:p>
            <a:r>
              <a:rPr lang="en-US" dirty="0"/>
              <a:t>INFO</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r>
              <a:rPr lang="en-US" dirty="0"/>
              <a:t>The Neuro’s Tanenbaum Open Science Institute (TOSI) was created to:</a:t>
            </a:r>
          </a:p>
          <a:p>
            <a:pPr marL="171450" indent="-171450">
              <a:buFont typeface="Arial" panose="020B0604020202020204" pitchFamily="34" charset="0"/>
              <a:buChar char="•"/>
            </a:pPr>
            <a:r>
              <a:rPr lang="en-US" dirty="0"/>
              <a:t>Speed up discovery in neuroscience through open partnerships, collaboration and sharing</a:t>
            </a:r>
          </a:p>
          <a:p>
            <a:pPr marL="171450" indent="-171450">
              <a:buFont typeface="Arial" panose="020B0604020202020204" pitchFamily="34" charset="0"/>
              <a:buChar char="•"/>
            </a:pPr>
            <a:r>
              <a:rPr lang="en-US" dirty="0"/>
              <a:t>Establish best practices globally</a:t>
            </a:r>
          </a:p>
          <a:p>
            <a:pPr marL="171450" indent="-171450">
              <a:buFont typeface="Arial" panose="020B0604020202020204" pitchFamily="34" charset="0"/>
              <a:buChar char="•"/>
            </a:pPr>
            <a:r>
              <a:rPr lang="en-US" dirty="0"/>
              <a:t>Benefit patients affected by neurological diseases by delivering new and improved treatments.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a living lab for Open Science, The Neuro is expanding and measuring their research impact, is developing sharing tools and infrastructure, and is encouraging the scientific community to embrace this new way of doing research.</a:t>
            </a:r>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20</a:t>
            </a:fld>
            <a:endParaRPr lang="de-DE"/>
          </a:p>
        </p:txBody>
      </p:sp>
      <p:sp>
        <p:nvSpPr>
          <p:cNvPr id="5" name="Date Placeholder 4">
            <a:extLst>
              <a:ext uri="{FF2B5EF4-FFF2-40B4-BE49-F238E27FC236}">
                <a16:creationId xmlns:a16="http://schemas.microsoft.com/office/drawing/2014/main" id="{5D69689F-930C-E342-AFD1-B3BA84847F71}"/>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0EE34B6D-D2D7-F44E-9181-B89FF49C4FA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58B2CE13-E502-2A48-AC93-886F875D041D}"/>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045340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r>
              <a:rPr lang="en" sz="1200" b="0" dirty="0">
                <a:effectLst/>
              </a:rPr>
              <a:t>But is Open Science an apanage for public institutions? Definitely NO. Let’s an example!</a:t>
            </a:r>
          </a:p>
        </p:txBody>
      </p:sp>
      <p:sp>
        <p:nvSpPr>
          <p:cNvPr id="4" name="Foliennummernplatzhalter 3"/>
          <p:cNvSpPr>
            <a:spLocks noGrp="1"/>
          </p:cNvSpPr>
          <p:nvPr>
            <p:ph type="sldNum" sz="quarter" idx="5"/>
          </p:nvPr>
        </p:nvSpPr>
        <p:spPr/>
        <p:txBody>
          <a:bodyPr/>
          <a:lstStyle/>
          <a:p>
            <a:fld id="{AB963C2B-690F-4BCB-B4A1-FC196DF2CC99}" type="slidenum">
              <a:rPr lang="de-DE" smtClean="0"/>
              <a:t>21</a:t>
            </a:fld>
            <a:endParaRPr lang="de-DE"/>
          </a:p>
        </p:txBody>
      </p:sp>
      <p:sp>
        <p:nvSpPr>
          <p:cNvPr id="5" name="Date Placeholder 4">
            <a:extLst>
              <a:ext uri="{FF2B5EF4-FFF2-40B4-BE49-F238E27FC236}">
                <a16:creationId xmlns:a16="http://schemas.microsoft.com/office/drawing/2014/main" id="{E8206A58-ED03-0740-A779-DEA07BF3A8B2}"/>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2F707B87-E470-D543-A07E-FE5CC8434AD4}"/>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CA07C21B-6D15-4942-B305-35B434F37053}"/>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0700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a:xfrm>
            <a:off x="1" y="4400549"/>
            <a:ext cx="6714698" cy="3600451"/>
          </a:xfrm>
        </p:spPr>
        <p:txBody>
          <a:bodyPr/>
          <a:lstStyle/>
          <a:p>
            <a:pPr fontAlgn="base"/>
            <a:r>
              <a:rPr lang="de-DE" sz="1000" b="0" i="0" kern="1200" dirty="0">
                <a:solidFill>
                  <a:schemeClr val="tx1"/>
                </a:solidFill>
                <a:effectLst/>
                <a:latin typeface="+mn-lt"/>
                <a:ea typeface="+mn-ea"/>
                <a:cs typeface="+mn-cs"/>
              </a:rPr>
              <a:t>Open Science </a:t>
            </a:r>
            <a:r>
              <a:rPr lang="de-DE" sz="1000" b="0" i="0" kern="1200" dirty="0" err="1">
                <a:solidFill>
                  <a:schemeClr val="tx1"/>
                </a:solidFill>
                <a:effectLst/>
                <a:latin typeface="+mn-lt"/>
                <a:ea typeface="+mn-ea"/>
                <a:cs typeface="+mn-cs"/>
              </a:rPr>
              <a:t>is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public</a:t>
            </a:r>
            <a:r>
              <a:rPr lang="de-DE" sz="1000" b="0" i="0" kern="1200" dirty="0">
                <a:solidFill>
                  <a:schemeClr val="tx1"/>
                </a:solidFill>
                <a:effectLst/>
                <a:latin typeface="+mn-lt"/>
                <a:ea typeface="+mn-ea"/>
                <a:cs typeface="+mn-cs"/>
              </a:rPr>
              <a:t>, private, non-</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profit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-profit </a:t>
            </a:r>
            <a:r>
              <a:rPr lang="de-DE" sz="1000" b="0" i="0" kern="1200" dirty="0" err="1">
                <a:solidFill>
                  <a:schemeClr val="tx1"/>
                </a:solidFill>
                <a:effectLst/>
                <a:latin typeface="+mn-lt"/>
                <a:ea typeface="+mn-ea"/>
                <a:cs typeface="+mn-cs"/>
              </a:rPr>
              <a:t>research</a:t>
            </a:r>
            <a:r>
              <a:rPr lang="de-DE" sz="1000" b="0" i="0" kern="1200" dirty="0">
                <a:solidFill>
                  <a:schemeClr val="tx1"/>
                </a:solidFill>
                <a:effectLst/>
                <a:latin typeface="+mn-lt"/>
                <a:ea typeface="+mn-ea"/>
                <a:cs typeface="+mn-cs"/>
              </a:rPr>
              <a:t>!</a:t>
            </a:r>
          </a:p>
          <a:p>
            <a:pPr fontAlgn="base"/>
            <a:r>
              <a:rPr lang="de-DE" sz="1000" b="0" i="0" kern="1200" dirty="0" err="1">
                <a:solidFill>
                  <a:schemeClr val="tx1"/>
                </a:solidFill>
                <a:effectLst/>
                <a:latin typeface="+mn-lt"/>
                <a:ea typeface="+mn-ea"/>
                <a:cs typeface="+mn-cs"/>
              </a:rPr>
              <a:t>Structural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Genomics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Consortium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is</a:t>
            </a:r>
            <a:r>
              <a:rPr lang="de-DE" sz="1000" b="0" i="0" kern="1200" dirty="0">
                <a:solidFill>
                  <a:schemeClr val="tx1"/>
                </a:solidFill>
                <a:effectLst/>
                <a:latin typeface="+mn-lt"/>
                <a:ea typeface="+mn-ea"/>
                <a:cs typeface="+mn-cs"/>
              </a:rPr>
              <a:t> a Public Private </a:t>
            </a:r>
            <a:r>
              <a:rPr lang="de-DE" sz="1000" b="0" i="0" kern="1200" dirty="0" err="1">
                <a:solidFill>
                  <a:schemeClr val="tx1"/>
                </a:solidFill>
                <a:effectLst/>
                <a:latin typeface="+mn-lt"/>
                <a:ea typeface="+mn-ea"/>
                <a:cs typeface="+mn-cs"/>
              </a:rPr>
              <a:t>Partnership</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that</a:t>
            </a:r>
            <a:r>
              <a:rPr lang="de-DE" sz="1000" b="0" i="0" kern="1200" dirty="0">
                <a:solidFill>
                  <a:schemeClr val="tx1"/>
                </a:solidFill>
                <a:effectLst/>
                <a:latin typeface="+mn-lt"/>
                <a:ea typeface="+mn-ea"/>
                <a:cs typeface="+mn-cs"/>
              </a:rPr>
              <a:t> was </a:t>
            </a:r>
            <a:r>
              <a:rPr lang="de-DE" sz="1000" b="0" i="0" kern="1200" dirty="0" err="1">
                <a:solidFill>
                  <a:schemeClr val="tx1"/>
                </a:solidFill>
                <a:effectLst/>
                <a:latin typeface="+mn-lt"/>
                <a:ea typeface="+mn-ea"/>
                <a:cs typeface="+mn-cs"/>
              </a:rPr>
              <a:t>created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as</a:t>
            </a:r>
            <a:r>
              <a:rPr lang="de-DE" sz="1000" b="0" i="0" kern="1200" dirty="0">
                <a:solidFill>
                  <a:schemeClr val="tx1"/>
                </a:solidFill>
                <a:effectLst/>
                <a:latin typeface="+mn-lt"/>
                <a:ea typeface="+mn-ea"/>
                <a:cs typeface="+mn-cs"/>
              </a:rPr>
              <a:t> a </a:t>
            </a:r>
            <a:r>
              <a:rPr lang="de-DE" sz="1000" b="0" i="0" kern="1200" dirty="0" err="1">
                <a:solidFill>
                  <a:schemeClr val="tx1"/>
                </a:solidFill>
                <a:effectLst/>
                <a:latin typeface="+mn-lt"/>
                <a:ea typeface="+mn-ea"/>
                <a:cs typeface="+mn-cs"/>
              </a:rPr>
              <a:t>collaboration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between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academia</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public</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funders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industry</a:t>
            </a:r>
            <a:r>
              <a:rPr lang="de-DE" sz="1000" b="0" i="0" kern="1200" dirty="0">
                <a:solidFill>
                  <a:schemeClr val="tx1"/>
                </a:solidFill>
                <a:effectLst/>
                <a:latin typeface="+mn-lt"/>
                <a:ea typeface="+mn-ea"/>
                <a:cs typeface="+mn-cs"/>
              </a:rPr>
              <a:t> - </a:t>
            </a:r>
            <a:r>
              <a:rPr lang="de-DE" sz="1000" b="0" i="0" kern="1200" dirty="0" err="1">
                <a:solidFill>
                  <a:schemeClr val="tx1"/>
                </a:solidFill>
                <a:effectLst/>
                <a:latin typeface="+mn-lt"/>
                <a:ea typeface="+mn-ea"/>
                <a:cs typeface="+mn-cs"/>
              </a:rPr>
              <a:t>nine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big</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pharma</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companies</a:t>
            </a:r>
            <a:r>
              <a:rPr lang="de-DE" sz="1000" b="0" i="0" kern="1200" dirty="0">
                <a:solidFill>
                  <a:schemeClr val="tx1"/>
                </a:solidFill>
                <a:effectLst/>
                <a:latin typeface="+mn-lt"/>
                <a:ea typeface="+mn-ea"/>
                <a:cs typeface="+mn-cs"/>
              </a:rPr>
              <a:t>!</a:t>
            </a:r>
          </a:p>
          <a:p>
            <a:pPr fontAlgn="base"/>
            <a:r>
              <a:rPr lang="de-DE" sz="1000" b="0" i="0" kern="1200" dirty="0" err="1">
                <a:solidFill>
                  <a:schemeClr val="tx1"/>
                </a:solidFill>
                <a:effectLst/>
                <a:latin typeface="+mn-lt"/>
                <a:ea typeface="+mn-ea"/>
                <a:cs typeface="+mn-cs"/>
              </a:rPr>
              <a:t>They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use</a:t>
            </a:r>
            <a:r>
              <a:rPr lang="de-DE" sz="1000" b="0" i="0" kern="1200" dirty="0">
                <a:solidFill>
                  <a:schemeClr val="tx1"/>
                </a:solidFill>
                <a:effectLst/>
                <a:latin typeface="+mn-lt"/>
                <a:ea typeface="+mn-ea"/>
                <a:cs typeface="+mn-cs"/>
              </a:rPr>
              <a:t> Open Science </a:t>
            </a:r>
            <a:r>
              <a:rPr lang="de-DE" sz="1000" b="0" i="0" kern="1200" dirty="0" err="1">
                <a:solidFill>
                  <a:schemeClr val="tx1"/>
                </a:solidFill>
                <a:effectLst/>
                <a:latin typeface="+mn-lt"/>
                <a:ea typeface="+mn-ea"/>
                <a:cs typeface="+mn-cs"/>
              </a:rPr>
              <a:t>methods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enable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consistent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data</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accelerate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reliable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discoveries</a:t>
            </a:r>
            <a:r>
              <a:rPr lang="de-DE" sz="1000" b="0" i="0" kern="1200" dirty="0">
                <a:solidFill>
                  <a:schemeClr val="tx1"/>
                </a:solidFill>
                <a:effectLst/>
                <a:latin typeface="+mn-lt"/>
                <a:ea typeface="+mn-ea"/>
                <a:cs typeface="+mn-cs"/>
              </a:rPr>
              <a:t>!</a:t>
            </a:r>
          </a:p>
          <a:p>
            <a:pPr fontAlgn="base"/>
            <a:r>
              <a:rPr lang="de-DE" sz="1000" b="0" i="0" kern="1200" dirty="0" err="1">
                <a:solidFill>
                  <a:schemeClr val="tx1"/>
                </a:solidFill>
                <a:effectLst/>
                <a:latin typeface="+mn-lt"/>
                <a:ea typeface="+mn-ea"/>
                <a:cs typeface="+mn-cs"/>
              </a:rPr>
              <a:t>Why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institutions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started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this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collaboration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Because</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results</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tools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molecules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developed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by</a:t>
            </a:r>
            <a:r>
              <a:rPr lang="de-DE" sz="1000" b="0" i="0" kern="1200" dirty="0">
                <a:solidFill>
                  <a:schemeClr val="tx1"/>
                </a:solidFill>
                <a:effectLst/>
                <a:latin typeface="+mn-lt"/>
                <a:ea typeface="+mn-ea"/>
                <a:cs typeface="+mn-cs"/>
              </a:rPr>
              <a:t> SGC </a:t>
            </a:r>
            <a:r>
              <a:rPr lang="de-DE" sz="1000" b="0" i="0" kern="1200" dirty="0" err="1">
                <a:solidFill>
                  <a:schemeClr val="tx1"/>
                </a:solidFill>
                <a:effectLst/>
                <a:latin typeface="+mn-lt"/>
                <a:ea typeface="+mn-ea"/>
                <a:cs typeface="+mn-cs"/>
              </a:rPr>
              <a:t>are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made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available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free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anyone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willing</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work</a:t>
            </a:r>
            <a:r>
              <a:rPr lang="de-DE" sz="1000" b="0" i="0" kern="1200" dirty="0">
                <a:solidFill>
                  <a:schemeClr val="tx1"/>
                </a:solidFill>
                <a:effectLst/>
                <a:latin typeface="+mn-lt"/>
                <a:ea typeface="+mn-ea"/>
                <a:cs typeface="+mn-cs"/>
              </a:rPr>
              <a:t> on </a:t>
            </a:r>
            <a:r>
              <a:rPr lang="de-DE" sz="1000" b="0" i="0" kern="1200" dirty="0" err="1">
                <a:solidFill>
                  <a:schemeClr val="tx1"/>
                </a:solidFill>
                <a:effectLst/>
                <a:latin typeface="+mn-lt"/>
                <a:ea typeface="+mn-ea"/>
                <a:cs typeface="+mn-cs"/>
              </a:rPr>
              <a:t>them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academics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this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means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new</a:t>
            </a:r>
            <a:r>
              <a:rPr lang="de-DE" sz="1000" b="0" i="0" kern="1200" dirty="0">
                <a:solidFill>
                  <a:schemeClr val="tx1"/>
                </a:solidFill>
                <a:effectLst/>
                <a:latin typeface="+mn-lt"/>
                <a:ea typeface="+mn-ea"/>
                <a:cs typeface="+mn-cs"/>
              </a:rPr>
              <a:t>, robust </a:t>
            </a:r>
            <a:r>
              <a:rPr lang="de-DE" sz="1000" b="0" i="0" kern="1200" dirty="0" err="1">
                <a:solidFill>
                  <a:schemeClr val="tx1"/>
                </a:solidFill>
                <a:effectLst/>
                <a:latin typeface="+mn-lt"/>
                <a:ea typeface="+mn-ea"/>
                <a:cs typeface="+mn-cs"/>
              </a:rPr>
              <a:t>research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Pharma</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companies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benefit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because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get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chance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take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new</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molecules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turn </a:t>
            </a:r>
            <a:r>
              <a:rPr lang="de-DE" sz="1000" b="0" i="0" kern="1200" dirty="0" err="1">
                <a:solidFill>
                  <a:schemeClr val="tx1"/>
                </a:solidFill>
                <a:effectLst/>
                <a:latin typeface="+mn-lt"/>
                <a:ea typeface="+mn-ea"/>
                <a:cs typeface="+mn-cs"/>
              </a:rPr>
              <a:t>them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into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successful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drugs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Clinicians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patients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motivated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collaboration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brings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hope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new</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medicines</a:t>
            </a:r>
            <a:r>
              <a:rPr lang="de-DE" sz="1000" b="0" i="0" kern="1200" dirty="0">
                <a:solidFill>
                  <a:schemeClr val="tx1"/>
                </a:solidFill>
                <a:effectLst/>
                <a:latin typeface="+mn-lt"/>
                <a:ea typeface="+mn-ea"/>
                <a:cs typeface="+mn-cs"/>
              </a:rPr>
              <a:t>. </a:t>
            </a:r>
          </a:p>
          <a:p>
            <a:pPr fontAlgn="base"/>
            <a:endParaRPr lang="de-DE" sz="1000" b="0" i="0" kern="1200" dirty="0">
              <a:solidFill>
                <a:schemeClr val="tx1"/>
              </a:solidFill>
              <a:effectLst/>
              <a:latin typeface="+mn-lt"/>
              <a:ea typeface="+mn-ea"/>
              <a:cs typeface="+mn-cs"/>
            </a:endParaRPr>
          </a:p>
          <a:p>
            <a:pPr fontAlgn="base"/>
            <a:r>
              <a:rPr lang="de-DE" sz="1000" b="0" i="0" kern="1200" dirty="0">
                <a:solidFill>
                  <a:schemeClr val="tx1"/>
                </a:solidFill>
                <a:effectLst/>
                <a:latin typeface="+mn-lt"/>
                <a:ea typeface="+mn-ea"/>
                <a:cs typeface="+mn-cs"/>
              </a:rPr>
              <a:t>I </a:t>
            </a:r>
            <a:r>
              <a:rPr lang="de-DE" sz="1000" b="0" i="0" kern="1200" dirty="0" err="1">
                <a:solidFill>
                  <a:schemeClr val="tx1"/>
                </a:solidFill>
                <a:effectLst/>
                <a:latin typeface="+mn-lt"/>
                <a:ea typeface="+mn-ea"/>
                <a:cs typeface="+mn-cs"/>
              </a:rPr>
              <a:t>have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many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example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of</a:t>
            </a:r>
            <a:r>
              <a:rPr lang="de-DE" sz="1000" b="0" i="0" kern="1200" dirty="0">
                <a:solidFill>
                  <a:schemeClr val="tx1"/>
                </a:solidFill>
                <a:effectLst/>
                <a:latin typeface="+mn-lt"/>
                <a:ea typeface="+mn-ea"/>
                <a:cs typeface="+mn-cs"/>
              </a:rPr>
              <a:t> Open Science </a:t>
            </a:r>
            <a:r>
              <a:rPr lang="de-DE" sz="1000" b="0" i="0" kern="1200" dirty="0" err="1">
                <a:solidFill>
                  <a:schemeClr val="tx1"/>
                </a:solidFill>
                <a:effectLst/>
                <a:latin typeface="+mn-lt"/>
                <a:ea typeface="+mn-ea"/>
                <a:cs typeface="+mn-cs"/>
              </a:rPr>
              <a:t>existing</a:t>
            </a:r>
            <a:r>
              <a:rPr lang="de-DE" sz="1000" b="0" i="0" kern="1200" dirty="0">
                <a:solidFill>
                  <a:schemeClr val="tx1"/>
                </a:solidFill>
                <a:effectLst/>
                <a:latin typeface="+mn-lt"/>
                <a:ea typeface="+mn-ea"/>
                <a:cs typeface="+mn-cs"/>
              </a:rPr>
              <a:t> in private </a:t>
            </a:r>
            <a:r>
              <a:rPr lang="de-DE" sz="1000" b="0" i="0" kern="1200" dirty="0" err="1">
                <a:solidFill>
                  <a:schemeClr val="tx1"/>
                </a:solidFill>
                <a:effectLst/>
                <a:latin typeface="+mn-lt"/>
                <a:ea typeface="+mn-ea"/>
                <a:cs typeface="+mn-cs"/>
              </a:rPr>
              <a:t>institution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you</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interested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please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engage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with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me</a:t>
            </a:r>
            <a:r>
              <a:rPr lang="de-DE" sz="1000" b="0" i="0" kern="1200" dirty="0">
                <a:solidFill>
                  <a:schemeClr val="tx1"/>
                </a:solidFill>
                <a:effectLst/>
                <a:latin typeface="+mn-lt"/>
                <a:ea typeface="+mn-ea"/>
                <a:cs typeface="+mn-cs"/>
              </a:rPr>
              <a:t>!</a:t>
            </a:r>
          </a:p>
          <a:p>
            <a:pPr fontAlgn="base"/>
            <a:endParaRPr lang="de-DE" sz="1000" b="1" i="0" kern="1200" dirty="0">
              <a:solidFill>
                <a:schemeClr val="tx1"/>
              </a:solidFill>
              <a:effectLst/>
              <a:latin typeface="+mn-lt"/>
              <a:ea typeface="+mn-ea"/>
              <a:cs typeface="+mn-cs"/>
            </a:endParaRPr>
          </a:p>
          <a:p>
            <a:pPr fontAlgn="base"/>
            <a:endParaRPr lang="de-DE" sz="1000" b="0" i="0" kern="1200" dirty="0">
              <a:solidFill>
                <a:schemeClr val="tx1"/>
              </a:solidFill>
              <a:effectLst/>
              <a:latin typeface="+mn-lt"/>
              <a:ea typeface="+mn-ea"/>
              <a:cs typeface="+mn-cs"/>
            </a:endParaRPr>
          </a:p>
          <a:p>
            <a:pPr fontAlgn="base"/>
            <a:r>
              <a:rPr lang="de-DE" sz="1000" b="0" i="0" kern="1200" dirty="0">
                <a:solidFill>
                  <a:schemeClr val="tx1"/>
                </a:solidFill>
                <a:effectLst/>
                <a:latin typeface="+mn-lt"/>
                <a:ea typeface="+mn-ea"/>
                <a:cs typeface="+mn-cs"/>
              </a:rPr>
              <a:t>=======</a:t>
            </a:r>
          </a:p>
          <a:p>
            <a:pPr fontAlgn="base"/>
            <a:r>
              <a:rPr lang="de-DE" sz="1000" b="0" i="0" kern="1200" dirty="0">
                <a:solidFill>
                  <a:schemeClr val="tx1"/>
                </a:solidFill>
                <a:effectLst/>
                <a:latin typeface="+mn-lt"/>
                <a:ea typeface="+mn-ea"/>
                <a:cs typeface="+mn-cs"/>
              </a:rPr>
              <a:t>INFO</a:t>
            </a:r>
          </a:p>
          <a:p>
            <a:pPr fontAlgn="base"/>
            <a:endParaRPr lang="de-DE" sz="1000" b="0" i="0" kern="1200" dirty="0">
              <a:solidFill>
                <a:schemeClr val="tx1"/>
              </a:solidFill>
              <a:effectLst/>
              <a:latin typeface="+mn-lt"/>
              <a:ea typeface="+mn-ea"/>
              <a:cs typeface="+mn-cs"/>
            </a:endParaRPr>
          </a:p>
          <a:p>
            <a:pPr fontAlgn="base"/>
            <a:r>
              <a:rPr lang="de-DE" sz="1000" b="0" i="0" kern="1200" dirty="0">
                <a:solidFill>
                  <a:schemeClr val="tx1"/>
                </a:solidFill>
                <a:effectLst/>
                <a:latin typeface="+mn-lt"/>
                <a:ea typeface="+mn-ea"/>
                <a:cs typeface="+mn-cs"/>
              </a:rPr>
              <a:t>Resources </a:t>
            </a:r>
            <a:r>
              <a:rPr lang="de-DE" sz="1000" b="0" i="0" kern="1200" dirty="0" err="1">
                <a:solidFill>
                  <a:schemeClr val="tx1"/>
                </a:solidFill>
                <a:effectLst/>
                <a:latin typeface="+mn-lt"/>
                <a:ea typeface="+mn-ea"/>
                <a:cs typeface="+mn-cs"/>
              </a:rPr>
              <a:t>from</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partners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being</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pooled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make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processes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efficient</a:t>
            </a:r>
            <a:r>
              <a:rPr lang="de-DE" sz="1000" b="0" i="0" kern="1200" dirty="0">
                <a:solidFill>
                  <a:schemeClr val="tx1"/>
                </a:solidFill>
                <a:effectLst/>
                <a:latin typeface="+mn-lt"/>
                <a:ea typeface="+mn-ea"/>
                <a:cs typeface="+mn-cs"/>
              </a:rPr>
              <a:t>. In </a:t>
            </a:r>
            <a:r>
              <a:rPr lang="de-DE" sz="1000" b="0" i="0" kern="1200" dirty="0" err="1">
                <a:solidFill>
                  <a:schemeClr val="tx1"/>
                </a:solidFill>
                <a:effectLst/>
                <a:latin typeface="+mn-lt"/>
                <a:ea typeface="+mn-ea"/>
                <a:cs typeface="+mn-cs"/>
              </a:rPr>
              <a:t>addition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consortium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works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only</a:t>
            </a:r>
            <a:r>
              <a:rPr lang="de-DE" sz="1000" b="0" i="0" kern="1200" dirty="0">
                <a:solidFill>
                  <a:schemeClr val="tx1"/>
                </a:solidFill>
                <a:effectLst/>
                <a:latin typeface="+mn-lt"/>
                <a:ea typeface="+mn-ea"/>
                <a:cs typeface="+mn-cs"/>
              </a:rPr>
              <a:t> on </a:t>
            </a:r>
            <a:r>
              <a:rPr lang="de-DE" sz="1000" b="0" i="0" kern="1200" dirty="0" err="1">
                <a:solidFill>
                  <a:schemeClr val="tx1"/>
                </a:solidFill>
                <a:effectLst/>
                <a:latin typeface="+mn-lt"/>
                <a:ea typeface="+mn-ea"/>
                <a:cs typeface="+mn-cs"/>
              </a:rPr>
              <a:t>novel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ideas</a:t>
            </a:r>
            <a:r>
              <a:rPr lang="de-DE" sz="1000" b="0" i="0" kern="1200" dirty="0">
                <a:solidFill>
                  <a:schemeClr val="tx1"/>
                </a:solidFill>
                <a:effectLst/>
                <a:latin typeface="+mn-lt"/>
                <a:ea typeface="+mn-ea"/>
                <a:cs typeface="+mn-cs"/>
              </a:rPr>
              <a:t> – </a:t>
            </a:r>
            <a:r>
              <a:rPr lang="de-DE" sz="1000" b="0" i="0" kern="1200" dirty="0" err="1">
                <a:solidFill>
                  <a:schemeClr val="tx1"/>
                </a:solidFill>
                <a:effectLst/>
                <a:latin typeface="+mn-lt"/>
                <a:ea typeface="+mn-ea"/>
                <a:cs typeface="+mn-cs"/>
              </a:rPr>
              <a:t>novel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targets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which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are</a:t>
            </a:r>
            <a:r>
              <a:rPr lang="de-DE" sz="1000" b="0" i="0" kern="1200" dirty="0">
                <a:solidFill>
                  <a:schemeClr val="tx1"/>
                </a:solidFill>
                <a:effectLst/>
                <a:latin typeface="+mn-lt"/>
                <a:ea typeface="+mn-ea"/>
                <a:cs typeface="+mn-cs"/>
              </a:rPr>
              <a:t> not </a:t>
            </a:r>
            <a:r>
              <a:rPr lang="de-DE" sz="1000" b="0" i="0" kern="1200" dirty="0" err="1">
                <a:solidFill>
                  <a:schemeClr val="tx1"/>
                </a:solidFill>
                <a:effectLst/>
                <a:latin typeface="+mn-lt"/>
                <a:ea typeface="+mn-ea"/>
                <a:cs typeface="+mn-cs"/>
              </a:rPr>
              <a:t>explored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elsewhere</a:t>
            </a:r>
            <a:r>
              <a:rPr lang="de-DE" sz="1000" b="0" i="0" kern="1200" dirty="0">
                <a:solidFill>
                  <a:schemeClr val="tx1"/>
                </a:solidFill>
                <a:effectLst/>
                <a:latin typeface="+mn-lt"/>
                <a:ea typeface="+mn-ea"/>
                <a:cs typeface="+mn-cs"/>
              </a:rPr>
              <a:t>. </a:t>
            </a:r>
            <a:r>
              <a:rPr lang="de-DE" sz="1000" b="1" i="0" kern="1200" dirty="0">
                <a:solidFill>
                  <a:schemeClr val="tx1"/>
                </a:solidFill>
                <a:effectLst/>
                <a:latin typeface="+mn-lt"/>
                <a:ea typeface="+mn-ea"/>
                <a:cs typeface="+mn-cs"/>
              </a:rPr>
              <a:t>The </a:t>
            </a:r>
            <a:r>
              <a:rPr lang="de-DE" sz="1000" b="1" i="0" kern="1200" dirty="0" err="1">
                <a:solidFill>
                  <a:schemeClr val="tx1"/>
                </a:solidFill>
                <a:effectLst/>
                <a:latin typeface="+mn-lt"/>
                <a:ea typeface="+mn-ea"/>
                <a:cs typeface="+mn-cs"/>
              </a:rPr>
              <a:t>consortium</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purifies</a:t>
            </a:r>
            <a:r>
              <a:rPr lang="de-DE" sz="1000" b="1" i="0" kern="1200" dirty="0">
                <a:solidFill>
                  <a:schemeClr val="tx1"/>
                </a:solidFill>
                <a:effectLst/>
                <a:latin typeface="+mn-lt"/>
                <a:ea typeface="+mn-ea"/>
                <a:cs typeface="+mn-cs"/>
              </a:rPr>
              <a:t> human </a:t>
            </a:r>
            <a:r>
              <a:rPr lang="de-DE" sz="1000" b="1" i="0" kern="1200" dirty="0" err="1">
                <a:solidFill>
                  <a:schemeClr val="tx1"/>
                </a:solidFill>
                <a:effectLst/>
                <a:latin typeface="+mn-lt"/>
                <a:ea typeface="+mn-ea"/>
                <a:cs typeface="+mn-cs"/>
              </a:rPr>
              <a:t>proteins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builds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assays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works</a:t>
            </a:r>
            <a:r>
              <a:rPr lang="de-DE" sz="1000" b="1" i="0" kern="1200" dirty="0">
                <a:solidFill>
                  <a:schemeClr val="tx1"/>
                </a:solidFill>
                <a:effectLst/>
                <a:latin typeface="+mn-lt"/>
                <a:ea typeface="+mn-ea"/>
                <a:cs typeface="+mn-cs"/>
              </a:rPr>
              <a:t> out 3D </a:t>
            </a:r>
            <a:r>
              <a:rPr lang="de-DE" sz="1000" b="1" i="0" kern="1200" dirty="0" err="1">
                <a:solidFill>
                  <a:schemeClr val="tx1"/>
                </a:solidFill>
                <a:effectLst/>
                <a:latin typeface="+mn-lt"/>
                <a:ea typeface="+mn-ea"/>
                <a:cs typeface="+mn-cs"/>
              </a:rPr>
              <a:t>structures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and</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creates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tools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highly</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specific</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inhibitors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against</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these</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new</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targets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And</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how</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to</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identify</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these</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novel</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targets</a:t>
            </a:r>
            <a:r>
              <a:rPr lang="de-DE" sz="1000" b="1" i="0" kern="1200" dirty="0">
                <a:solidFill>
                  <a:schemeClr val="tx1"/>
                </a:solidFill>
                <a:effectLst/>
                <a:latin typeface="+mn-lt"/>
                <a:ea typeface="+mn-ea"/>
                <a:cs typeface="+mn-cs"/>
              </a:rPr>
              <a:t>?</a:t>
            </a:r>
            <a:r>
              <a:rPr lang="de-DE" sz="1000" b="0" i="0" kern="1200" dirty="0">
                <a:solidFill>
                  <a:schemeClr val="tx1"/>
                </a:solidFill>
                <a:effectLst/>
                <a:latin typeface="+mn-lt"/>
                <a:ea typeface="+mn-ea"/>
                <a:cs typeface="+mn-cs"/>
              </a:rPr>
              <a:t> </a:t>
            </a:r>
            <a:r>
              <a:rPr lang="de-DE" sz="1000" b="1" i="0" kern="1200" dirty="0">
                <a:solidFill>
                  <a:schemeClr val="tx1"/>
                </a:solidFill>
                <a:effectLst/>
                <a:latin typeface="+mn-lt"/>
                <a:ea typeface="+mn-ea"/>
                <a:cs typeface="+mn-cs"/>
              </a:rPr>
              <a:t>Members </a:t>
            </a:r>
            <a:r>
              <a:rPr lang="de-DE" sz="1000" b="1" i="0" kern="1200" dirty="0" err="1">
                <a:solidFill>
                  <a:schemeClr val="tx1"/>
                </a:solidFill>
                <a:effectLst/>
                <a:latin typeface="+mn-lt"/>
                <a:ea typeface="+mn-ea"/>
                <a:cs typeface="+mn-cs"/>
              </a:rPr>
              <a:t>of</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the</a:t>
            </a:r>
            <a:r>
              <a:rPr lang="de-DE" sz="1000" b="1" i="0" kern="1200" dirty="0">
                <a:solidFill>
                  <a:schemeClr val="tx1"/>
                </a:solidFill>
                <a:effectLst/>
                <a:latin typeface="+mn-lt"/>
                <a:ea typeface="+mn-ea"/>
                <a:cs typeface="+mn-cs"/>
              </a:rPr>
              <a:t> SGC </a:t>
            </a:r>
            <a:r>
              <a:rPr lang="de-DE" sz="1000" b="1" i="0" kern="1200" dirty="0" err="1">
                <a:solidFill>
                  <a:schemeClr val="tx1"/>
                </a:solidFill>
                <a:effectLst/>
                <a:latin typeface="+mn-lt"/>
                <a:ea typeface="+mn-ea"/>
                <a:cs typeface="+mn-cs"/>
              </a:rPr>
              <a:t>consortium</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work</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with</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committees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composed</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of</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experts</a:t>
            </a:r>
            <a:r>
              <a:rPr lang="de-DE" sz="1000" b="1" i="0" kern="1200" dirty="0">
                <a:solidFill>
                  <a:schemeClr val="tx1"/>
                </a:solidFill>
                <a:effectLst/>
                <a:latin typeface="+mn-lt"/>
                <a:ea typeface="+mn-ea"/>
                <a:cs typeface="+mn-cs"/>
              </a:rPr>
              <a:t> in </a:t>
            </a:r>
            <a:r>
              <a:rPr lang="de-DE" sz="1000" b="1" i="0" kern="1200" dirty="0" err="1">
                <a:solidFill>
                  <a:schemeClr val="tx1"/>
                </a:solidFill>
                <a:effectLst/>
                <a:latin typeface="+mn-lt"/>
                <a:ea typeface="+mn-ea"/>
                <a:cs typeface="+mn-cs"/>
              </a:rPr>
              <a:t>academia</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industry</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and</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clinicians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who</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donate</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their</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free</a:t>
            </a:r>
            <a:r>
              <a:rPr lang="de-DE" sz="1000" b="1" i="0" kern="1200" dirty="0">
                <a:solidFill>
                  <a:schemeClr val="tx1"/>
                </a:solidFill>
                <a:effectLst/>
                <a:latin typeface="+mn-lt"/>
                <a:ea typeface="+mn-ea"/>
                <a:cs typeface="+mn-cs"/>
              </a:rPr>
              <a:t> time </a:t>
            </a:r>
            <a:r>
              <a:rPr lang="de-DE" sz="1000" b="1" i="0" kern="1200" dirty="0" err="1">
                <a:solidFill>
                  <a:schemeClr val="tx1"/>
                </a:solidFill>
                <a:effectLst/>
                <a:latin typeface="+mn-lt"/>
                <a:ea typeface="+mn-ea"/>
                <a:cs typeface="+mn-cs"/>
              </a:rPr>
              <a:t>to</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help</a:t>
            </a:r>
            <a:r>
              <a:rPr lang="de-DE" sz="1000" b="1" i="0" kern="1200" dirty="0">
                <a:solidFill>
                  <a:schemeClr val="tx1"/>
                </a:solidFill>
                <a:effectLst/>
                <a:latin typeface="+mn-lt"/>
                <a:ea typeface="+mn-ea"/>
                <a:cs typeface="+mn-cs"/>
              </a:rPr>
              <a:t> SGC </a:t>
            </a:r>
            <a:r>
              <a:rPr lang="de-DE" sz="1000" b="1" i="0" kern="1200" dirty="0" err="1">
                <a:solidFill>
                  <a:schemeClr val="tx1"/>
                </a:solidFill>
                <a:effectLst/>
                <a:latin typeface="+mn-lt"/>
                <a:ea typeface="+mn-ea"/>
                <a:cs typeface="+mn-cs"/>
              </a:rPr>
              <a:t>decide</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which</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new</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targets</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to</a:t>
            </a:r>
            <a:r>
              <a:rPr lang="de-DE" sz="1000" b="1" i="0" kern="1200" dirty="0">
                <a:solidFill>
                  <a:schemeClr val="tx1"/>
                </a:solidFill>
                <a:effectLst/>
                <a:latin typeface="+mn-lt"/>
                <a:ea typeface="+mn-ea"/>
                <a:cs typeface="+mn-cs"/>
              </a:rPr>
              <a:t> </a:t>
            </a:r>
            <a:r>
              <a:rPr lang="de-DE" sz="1000" b="1" i="0" kern="1200" dirty="0" err="1">
                <a:solidFill>
                  <a:schemeClr val="tx1"/>
                </a:solidFill>
                <a:effectLst/>
                <a:latin typeface="+mn-lt"/>
                <a:ea typeface="+mn-ea"/>
                <a:cs typeface="+mn-cs"/>
              </a:rPr>
              <a:t>work</a:t>
            </a:r>
            <a:r>
              <a:rPr lang="de-DE" sz="1000" b="1" i="0" kern="1200" dirty="0">
                <a:solidFill>
                  <a:schemeClr val="tx1"/>
                </a:solidFill>
                <a:effectLst/>
                <a:latin typeface="+mn-lt"/>
                <a:ea typeface="+mn-ea"/>
                <a:cs typeface="+mn-cs"/>
              </a:rPr>
              <a:t> on.</a:t>
            </a:r>
            <a:r>
              <a:rPr lang="de-DE" sz="1000" b="0" i="0" kern="1200" dirty="0">
                <a:solidFill>
                  <a:schemeClr val="tx1"/>
                </a:solidFill>
                <a:effectLst/>
                <a:latin typeface="+mn-lt"/>
                <a:ea typeface="+mn-ea"/>
                <a:cs typeface="+mn-cs"/>
              </a:rPr>
              <a:t> Patient </a:t>
            </a:r>
            <a:r>
              <a:rPr lang="de-DE" sz="1000" b="0" i="0" kern="1200" dirty="0" err="1">
                <a:solidFill>
                  <a:schemeClr val="tx1"/>
                </a:solidFill>
                <a:effectLst/>
                <a:latin typeface="+mn-lt"/>
                <a:ea typeface="+mn-ea"/>
                <a:cs typeface="+mn-cs"/>
              </a:rPr>
              <a:t>groups</a:t>
            </a:r>
            <a:r>
              <a:rPr lang="de-DE" sz="1000" b="0" i="0" kern="1200" dirty="0">
                <a:solidFill>
                  <a:schemeClr val="tx1"/>
                </a:solidFill>
                <a:effectLst/>
                <a:latin typeface="+mn-lt"/>
                <a:ea typeface="+mn-ea"/>
                <a:cs typeface="+mn-cs"/>
              </a:rPr>
              <a:t> not </a:t>
            </a:r>
            <a:r>
              <a:rPr lang="de-DE" sz="1000" b="0" i="0" kern="1200" dirty="0" err="1">
                <a:solidFill>
                  <a:schemeClr val="tx1"/>
                </a:solidFill>
                <a:effectLst/>
                <a:latin typeface="+mn-lt"/>
                <a:ea typeface="+mn-ea"/>
                <a:cs typeface="+mn-cs"/>
              </a:rPr>
              <a:t>only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provide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precious</a:t>
            </a:r>
            <a:r>
              <a:rPr lang="de-DE" sz="1000" b="0" i="0" kern="1200" dirty="0">
                <a:solidFill>
                  <a:schemeClr val="tx1"/>
                </a:solidFill>
                <a:effectLst/>
                <a:latin typeface="+mn-lt"/>
                <a:ea typeface="+mn-ea"/>
                <a:cs typeface="+mn-cs"/>
              </a:rPr>
              <a:t> human material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work</a:t>
            </a:r>
            <a:r>
              <a:rPr lang="de-DE" sz="1000" b="0" i="0" kern="1200" dirty="0">
                <a:solidFill>
                  <a:schemeClr val="tx1"/>
                </a:solidFill>
                <a:effectLst/>
                <a:latin typeface="+mn-lt"/>
                <a:ea typeface="+mn-ea"/>
                <a:cs typeface="+mn-cs"/>
              </a:rPr>
              <a:t> on (</a:t>
            </a:r>
            <a:r>
              <a:rPr lang="de-DE" sz="1000" b="0" i="0" kern="1200" dirty="0" err="1">
                <a:solidFill>
                  <a:schemeClr val="tx1"/>
                </a:solidFill>
                <a:effectLst/>
                <a:latin typeface="+mn-lt"/>
                <a:ea typeface="+mn-ea"/>
                <a:cs typeface="+mn-cs"/>
              </a:rPr>
              <a:t>patient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tissue</a:t>
            </a:r>
            <a:r>
              <a:rPr lang="de-DE" sz="1000" b="0" i="0" kern="1200" dirty="0">
                <a:solidFill>
                  <a:schemeClr val="tx1"/>
                </a:solidFill>
                <a:effectLst/>
                <a:latin typeface="+mn-lt"/>
                <a:ea typeface="+mn-ea"/>
                <a:cs typeface="+mn-cs"/>
              </a:rPr>
              <a:t>) but also </a:t>
            </a:r>
            <a:r>
              <a:rPr lang="de-DE" sz="1000" b="0" i="0" kern="1200" dirty="0" err="1">
                <a:solidFill>
                  <a:schemeClr val="tx1"/>
                </a:solidFill>
                <a:effectLst/>
                <a:latin typeface="+mn-lt"/>
                <a:ea typeface="+mn-ea"/>
                <a:cs typeface="+mn-cs"/>
              </a:rPr>
              <a:t>help</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identify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experts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know</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well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which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labs</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over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world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work</a:t>
            </a:r>
            <a:r>
              <a:rPr lang="de-DE" sz="1000" b="0" i="0" kern="1200" dirty="0">
                <a:solidFill>
                  <a:schemeClr val="tx1"/>
                </a:solidFill>
                <a:effectLst/>
                <a:latin typeface="+mn-lt"/>
                <a:ea typeface="+mn-ea"/>
                <a:cs typeface="+mn-cs"/>
              </a:rPr>
              <a:t> on </a:t>
            </a:r>
            <a:r>
              <a:rPr lang="de-DE" sz="1000" b="0" i="0" kern="1200" dirty="0" err="1">
                <a:solidFill>
                  <a:schemeClr val="tx1"/>
                </a:solidFill>
                <a:effectLst/>
                <a:latin typeface="+mn-lt"/>
                <a:ea typeface="+mn-ea"/>
                <a:cs typeface="+mn-cs"/>
              </a:rPr>
              <a:t>cures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their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disease</a:t>
            </a:r>
            <a:r>
              <a:rPr lang="de-DE" sz="10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963C2B-690F-4BCB-B4A1-FC196DF2CC99}" type="slidenum">
              <a:rPr lang="de-DE" smtClean="0"/>
              <a:t>22</a:t>
            </a:fld>
            <a:endParaRPr lang="de-DE"/>
          </a:p>
        </p:txBody>
      </p:sp>
      <p:sp>
        <p:nvSpPr>
          <p:cNvPr id="5" name="Date Placeholder 4">
            <a:extLst>
              <a:ext uri="{FF2B5EF4-FFF2-40B4-BE49-F238E27FC236}">
                <a16:creationId xmlns:a16="http://schemas.microsoft.com/office/drawing/2014/main" id="{1F32EEDD-45CA-764A-9E1B-4B30E1DF59D1}"/>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6985DCCC-CF91-134E-AF8F-95D2860B0902}"/>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8E57A344-5A0C-5F4C-81B4-1C0C10C2697C}"/>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358056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endParaRPr lang="en" sz="1200" b="0"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23</a:t>
            </a:fld>
            <a:endParaRPr lang="de-DE"/>
          </a:p>
        </p:txBody>
      </p:sp>
      <p:sp>
        <p:nvSpPr>
          <p:cNvPr id="5" name="Date Placeholder 4">
            <a:extLst>
              <a:ext uri="{FF2B5EF4-FFF2-40B4-BE49-F238E27FC236}">
                <a16:creationId xmlns:a16="http://schemas.microsoft.com/office/drawing/2014/main" id="{5B4D4C00-9D97-7542-81D6-E925489CB94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DD7CE573-05A3-0C41-908B-2345FDEBA6E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86B05B82-C286-3240-A083-86A0D2B4AD4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9452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en-US" sz="1200" dirty="0"/>
              <a:t>Back in Europe, in 2014. Background Document, ”Science 2.0”</a:t>
            </a:r>
          </a:p>
          <a:p>
            <a:r>
              <a:rPr lang="en-US" sz="1200" dirty="0"/>
              <a:t>The paper has another important statement which deserves a closer attention. I quote:</a:t>
            </a:r>
          </a:p>
          <a:p>
            <a:r>
              <a:rPr lang="en-US" sz="1200" dirty="0"/>
              <a:t>[CLICK] </a:t>
            </a:r>
          </a:p>
          <a:p>
            <a:r>
              <a:rPr lang="en-US" sz="1200" b="1" dirty="0"/>
              <a:t>Science 2.0’ is a holistic approach, therefore, is much more than only one of its features (such as Open Access) and represents a paradigm shift in the modus operandi of research and science, impacting the entire scientific process.</a:t>
            </a:r>
          </a:p>
          <a:p>
            <a:endParaRPr lang="en-US" sz="1200" dirty="0"/>
          </a:p>
          <a:p>
            <a:endParaRPr lang="en-US" sz="1200" dirty="0"/>
          </a:p>
          <a:p>
            <a:pPr rtl="0"/>
            <a:endParaRPr lang="en" sz="1200" b="0"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24</a:t>
            </a:fld>
            <a:endParaRPr lang="de-DE"/>
          </a:p>
        </p:txBody>
      </p:sp>
      <p:sp>
        <p:nvSpPr>
          <p:cNvPr id="5" name="Date Placeholder 4">
            <a:extLst>
              <a:ext uri="{FF2B5EF4-FFF2-40B4-BE49-F238E27FC236}">
                <a16:creationId xmlns:a16="http://schemas.microsoft.com/office/drawing/2014/main" id="{EE135ED4-49A5-8E42-A4CF-8ABEA565FDB7}"/>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7209E795-D32B-5346-AAE9-A46151E54A22}"/>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53D26A8D-586E-E74C-A3B4-28A1B6998A57}"/>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687731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sz="900" dirty="0"/>
              <a:t>Now let’s pay a closer attention to the OSPP elements! None of the European ambitions for Open Science are </a:t>
            </a:r>
            <a:r>
              <a:rPr lang="en-US" sz="900" dirty="0" err="1"/>
              <a:t>explicitely</a:t>
            </a:r>
            <a:r>
              <a:rPr lang="en-US" sz="900" dirty="0"/>
              <a:t> referring to open methods, or to open outputs.</a:t>
            </a:r>
          </a:p>
          <a:p>
            <a:r>
              <a:rPr lang="en-US" sz="900" dirty="0"/>
              <a:t>For publishing, the ambition is formulated as “Future of Scholarly Communication”.</a:t>
            </a:r>
          </a:p>
          <a:p>
            <a:r>
              <a:rPr lang="en-US" sz="900" dirty="0"/>
              <a:t>Research Data? The corresponding ambition is FAIR Data, and not Open Research Data.</a:t>
            </a:r>
          </a:p>
          <a:p>
            <a:endParaRPr lang="en-US" sz="900" dirty="0"/>
          </a:p>
          <a:p>
            <a:r>
              <a:rPr lang="en-US" sz="900" dirty="0"/>
              <a:t>Why?</a:t>
            </a:r>
          </a:p>
          <a:p>
            <a:r>
              <a:rPr lang="en-US" sz="900" dirty="0"/>
              <a:t>I don’t know the reason, but for me is clear that the definition is looking to Open Science as a whole, not through individual elements.</a:t>
            </a:r>
          </a:p>
          <a:p>
            <a:r>
              <a:rPr lang="en-US" sz="900" dirty="0"/>
              <a:t>We will most probably have Open Science delivered through a number of elements that are not fully open science on their own. </a:t>
            </a:r>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25</a:t>
            </a:fld>
            <a:endParaRPr lang="de-DE"/>
          </a:p>
        </p:txBody>
      </p:sp>
      <p:sp>
        <p:nvSpPr>
          <p:cNvPr id="5" name="Date Placeholder 4">
            <a:extLst>
              <a:ext uri="{FF2B5EF4-FFF2-40B4-BE49-F238E27FC236}">
                <a16:creationId xmlns:a16="http://schemas.microsoft.com/office/drawing/2014/main" id="{1A050F42-1083-8D4C-8BEE-E4FD20564A83}"/>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0C8EBA39-D6FB-0C46-981F-2FF894666FE4}"/>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E9746C09-1E88-DC4F-B1F7-508E393ABB3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329029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As an early element of Open Science, Scholarly communication gave to the world the concept of Open Access.</a:t>
            </a:r>
          </a:p>
          <a:p>
            <a:endParaRPr lang="en-US" dirty="0"/>
          </a:p>
          <a:p>
            <a:r>
              <a:rPr lang="en-US" dirty="0"/>
              <a:t>Let’s take closer look to Future of Scholarly Communication, year 2020</a:t>
            </a:r>
          </a:p>
          <a:p>
            <a:r>
              <a:rPr lang="en-US" b="1" dirty="0"/>
              <a:t>This image shows a recent metaphor </a:t>
            </a:r>
            <a:r>
              <a:rPr lang="en-US" dirty="0"/>
              <a:t>to Open Access. Artists performing a show, apparently opened to the public.</a:t>
            </a:r>
          </a:p>
          <a:p>
            <a:r>
              <a:rPr lang="en-US" dirty="0"/>
              <a:t>Is it fully open for all?</a:t>
            </a:r>
          </a:p>
          <a:p>
            <a:r>
              <a:rPr lang="en-US" dirty="0"/>
              <a:t>Do you see this guy here? He doesn’t seem to have the same access to the show as many others. His access is blocked, because of his location (behind a pillar). </a:t>
            </a:r>
          </a:p>
          <a:p>
            <a:r>
              <a:rPr lang="en-US" dirty="0"/>
              <a:t>Further on, much better access seems to have those that sit in the first lines of the crowd while certain difficulties to enjoy the show seem to have those sitting far in the back. Their location is not optimal for fully enjoying the show.</a:t>
            </a:r>
          </a:p>
          <a:p>
            <a:r>
              <a:rPr lang="en-US" dirty="0"/>
              <a:t>[CLICK]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Why I present this metaphor? You should know that policy makers are now informally discussing about restricting ability to view open-access journal articles in nations that have not responded with policies to remove paywalls. Our immediate future could be More Open Science, but not necessary a Complete Open Science.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Gestalt of Open Science means achieving Open Science even when not all elements are compliant to a Complete Open Science ideology.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You all probably know by now about </a:t>
            </a:r>
            <a:r>
              <a:rPr lang="en-US" b="1" i="1" dirty="0"/>
              <a:t>The Budapest Open Access Initiative </a:t>
            </a:r>
            <a:r>
              <a:rPr lang="en-US" i="1" dirty="0"/>
              <a:t>(2002), the </a:t>
            </a:r>
            <a:r>
              <a:rPr lang="en-US" b="1" i="1" dirty="0"/>
              <a:t>Bethesda Statement </a:t>
            </a:r>
            <a:r>
              <a:rPr lang="en-US" i="1" dirty="0"/>
              <a:t>on Open Access Publishing (2003), </a:t>
            </a:r>
            <a:r>
              <a:rPr lang="en-US" b="1" i="1" dirty="0"/>
              <a:t>The Berlin Declaration on Open Access to Knowledge </a:t>
            </a:r>
            <a:r>
              <a:rPr lang="en-US" i="1" dirty="0"/>
              <a:t>in the Sciences and Humanities (2003) and about the more recent </a:t>
            </a:r>
            <a:r>
              <a:rPr lang="en-US" b="1" i="1" dirty="0"/>
              <a:t>OA2020 Initiative of Max Plank</a:t>
            </a:r>
            <a:r>
              <a:rPr lang="en-US" i="1" dirty="0"/>
              <a:t> and </a:t>
            </a:r>
            <a:r>
              <a:rPr lang="en-US" b="1" i="1" dirty="0"/>
              <a:t>Plan S of </a:t>
            </a:r>
            <a:r>
              <a:rPr lang="en-US" b="1" i="1" dirty="0" err="1"/>
              <a:t>cOAlitionS</a:t>
            </a:r>
            <a:r>
              <a:rPr lang="en-US" i="1" dirty="0"/>
              <a:t>.</a:t>
            </a:r>
          </a:p>
        </p:txBody>
      </p:sp>
      <p:sp>
        <p:nvSpPr>
          <p:cNvPr id="4" name="Slide Number Placeholder 3"/>
          <p:cNvSpPr>
            <a:spLocks noGrp="1"/>
          </p:cNvSpPr>
          <p:nvPr>
            <p:ph type="sldNum" sz="quarter" idx="5"/>
          </p:nvPr>
        </p:nvSpPr>
        <p:spPr/>
        <p:txBody>
          <a:bodyPr/>
          <a:lstStyle/>
          <a:p>
            <a:fld id="{AB963C2B-690F-4BCB-B4A1-FC196DF2CC99}" type="slidenum">
              <a:rPr lang="de-DE" smtClean="0"/>
              <a:t>26</a:t>
            </a:fld>
            <a:endParaRPr lang="de-DE"/>
          </a:p>
        </p:txBody>
      </p:sp>
      <p:sp>
        <p:nvSpPr>
          <p:cNvPr id="5" name="Date Placeholder 4">
            <a:extLst>
              <a:ext uri="{FF2B5EF4-FFF2-40B4-BE49-F238E27FC236}">
                <a16:creationId xmlns:a16="http://schemas.microsoft.com/office/drawing/2014/main" id="{494F25BA-CDE7-B34D-A274-B01332A29CAB}"/>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648DA486-7164-BE4F-85BB-071D3F9D9B38}"/>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BFF6FC8D-6CB8-DD49-865D-72AA246E335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084569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err="1">
                <a:solidFill>
                  <a:schemeClr val="tx1"/>
                </a:solidFill>
                <a:effectLst/>
                <a:latin typeface="+mn-lt"/>
                <a:ea typeface="+mn-ea"/>
                <a:cs typeface="+mn-cs"/>
              </a:rPr>
              <a:t>Another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example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for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understading</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Gestalt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Open Science </a:t>
            </a:r>
            <a:r>
              <a:rPr lang="de-DE" sz="900" kern="1200" dirty="0" err="1">
                <a:solidFill>
                  <a:schemeClr val="tx1"/>
                </a:solidFill>
                <a:effectLst/>
                <a:latin typeface="+mn-lt"/>
                <a:ea typeface="+mn-ea"/>
                <a:cs typeface="+mn-cs"/>
              </a:rPr>
              <a:t>stays</a:t>
            </a:r>
            <a:r>
              <a:rPr lang="de-DE" sz="900" kern="1200" dirty="0">
                <a:solidFill>
                  <a:schemeClr val="tx1"/>
                </a:solidFill>
                <a:effectLst/>
                <a:latin typeface="+mn-lt"/>
                <a:ea typeface="+mn-ea"/>
                <a:cs typeface="+mn-cs"/>
              </a:rPr>
              <a:t> in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Open Research Data Pilot.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a:t>
            </a:r>
            <a:r>
              <a:rPr lang="de-DE" sz="900" kern="1200" dirty="0">
                <a:solidFill>
                  <a:schemeClr val="tx1"/>
                </a:solidFill>
                <a:effectLst/>
                <a:latin typeface="+mn-lt"/>
                <a:ea typeface="+mn-ea"/>
                <a:cs typeface="+mn-cs"/>
              </a:rPr>
              <a:t>The </a:t>
            </a:r>
            <a:r>
              <a:rPr lang="de-DE" sz="900" kern="1200" dirty="0" err="1">
                <a:solidFill>
                  <a:schemeClr val="tx1"/>
                </a:solidFill>
                <a:effectLst/>
                <a:latin typeface="+mn-lt"/>
                <a:ea typeface="+mn-ea"/>
                <a:cs typeface="+mn-cs"/>
              </a:rPr>
              <a:t>Commission</a:t>
            </a:r>
            <a:r>
              <a:rPr lang="de-DE" sz="900" kern="1200" dirty="0">
                <a:solidFill>
                  <a:schemeClr val="tx1"/>
                </a:solidFill>
                <a:effectLst/>
                <a:latin typeface="+mn-lt"/>
                <a:ea typeface="+mn-ea"/>
                <a:cs typeface="+mn-cs"/>
              </a:rPr>
              <a:t> was </a:t>
            </a:r>
            <a:r>
              <a:rPr lang="de-DE" sz="900" kern="1200" dirty="0" err="1">
                <a:solidFill>
                  <a:schemeClr val="tx1"/>
                </a:solidFill>
                <a:effectLst/>
                <a:latin typeface="+mn-lt"/>
                <a:ea typeface="+mn-ea"/>
                <a:cs typeface="+mn-cs"/>
              </a:rPr>
              <a:t>running</a:t>
            </a:r>
            <a:r>
              <a:rPr lang="de-DE" sz="900" kern="1200" dirty="0">
                <a:solidFill>
                  <a:schemeClr val="tx1"/>
                </a:solidFill>
                <a:effectLst/>
                <a:latin typeface="+mn-lt"/>
                <a:ea typeface="+mn-ea"/>
                <a:cs typeface="+mn-cs"/>
              </a:rPr>
              <a:t> a flexible </a:t>
            </a:r>
            <a:r>
              <a:rPr lang="de-DE" sz="900" kern="1200" dirty="0" err="1">
                <a:solidFill>
                  <a:schemeClr val="tx1"/>
                </a:solidFill>
                <a:effectLst/>
                <a:latin typeface="+mn-lt"/>
                <a:ea typeface="+mn-ea"/>
                <a:cs typeface="+mn-cs"/>
              </a:rPr>
              <a:t>pilot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under</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Horizon</a:t>
            </a:r>
            <a:r>
              <a:rPr lang="de-DE" sz="900" kern="1200" dirty="0">
                <a:solidFill>
                  <a:schemeClr val="tx1"/>
                </a:solidFill>
                <a:effectLst/>
                <a:latin typeface="+mn-lt"/>
                <a:ea typeface="+mn-ea"/>
                <a:cs typeface="+mn-cs"/>
              </a:rPr>
              <a:t> 2020 </a:t>
            </a:r>
            <a:r>
              <a:rPr lang="de-DE" sz="900" kern="1200" dirty="0" err="1">
                <a:solidFill>
                  <a:schemeClr val="tx1"/>
                </a:solidFill>
                <a:effectLst/>
                <a:latin typeface="+mn-lt"/>
                <a:ea typeface="+mn-ea"/>
                <a:cs typeface="+mn-cs"/>
              </a:rPr>
              <a:t>called</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Open Research Data Pilot (ORD </a:t>
            </a:r>
            <a:r>
              <a:rPr lang="de-DE" sz="900" kern="1200" dirty="0" err="1">
                <a:solidFill>
                  <a:schemeClr val="tx1"/>
                </a:solidFill>
                <a:effectLst/>
                <a:latin typeface="+mn-lt"/>
                <a:ea typeface="+mn-ea"/>
                <a:cs typeface="+mn-cs"/>
              </a:rPr>
              <a:t>pilot</a:t>
            </a:r>
            <a:r>
              <a:rPr lang="de-DE" sz="90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kern="1200" dirty="0" err="1">
                <a:solidFill>
                  <a:schemeClr val="tx1"/>
                </a:solidFill>
                <a:effectLst/>
                <a:latin typeface="+mn-lt"/>
                <a:ea typeface="+mn-ea"/>
                <a:cs typeface="+mn-cs"/>
              </a:rPr>
              <a:t>Here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is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the</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requirement</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of</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this</a:t>
            </a:r>
            <a:r>
              <a:rPr lang="de-DE" sz="900" kern="1200" dirty="0">
                <a:solidFill>
                  <a:schemeClr val="tx1"/>
                </a:solidFill>
                <a:effectLst/>
                <a:latin typeface="+mn-lt"/>
                <a:ea typeface="+mn-ea"/>
                <a:cs typeface="+mn-cs"/>
              </a:rPr>
              <a:t> </a:t>
            </a:r>
            <a:r>
              <a:rPr lang="de-DE" sz="900" kern="1200" dirty="0" err="1">
                <a:solidFill>
                  <a:schemeClr val="tx1"/>
                </a:solidFill>
                <a:effectLst/>
                <a:latin typeface="+mn-lt"/>
                <a:ea typeface="+mn-ea"/>
                <a:cs typeface="+mn-cs"/>
              </a:rPr>
              <a:t>pilot</a:t>
            </a:r>
            <a:r>
              <a:rPr lang="de-DE" sz="900" kern="1200" dirty="0">
                <a:solidFill>
                  <a:schemeClr val="tx1"/>
                </a:solidFill>
                <a:effectLst/>
                <a:latin typeface="+mn-lt"/>
                <a:ea typeface="+mn-ea"/>
                <a:cs typeface="+mn-cs"/>
              </a:rPr>
              <a:t>. I </a:t>
            </a:r>
            <a:r>
              <a:rPr lang="de-DE" sz="900" kern="1200" dirty="0" err="1">
                <a:solidFill>
                  <a:schemeClr val="tx1"/>
                </a:solidFill>
                <a:effectLst/>
                <a:latin typeface="+mn-lt"/>
                <a:ea typeface="+mn-ea"/>
                <a:cs typeface="+mn-cs"/>
              </a:rPr>
              <a:t>quote</a:t>
            </a:r>
            <a:r>
              <a:rPr lang="de-DE" sz="90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a:t>
            </a:r>
            <a:r>
              <a:rPr lang="de-DE" dirty="0" err="1"/>
              <a:t>Participating</a:t>
            </a:r>
            <a:r>
              <a:rPr lang="de-DE" dirty="0"/>
              <a:t> in </a:t>
            </a:r>
            <a:r>
              <a:rPr lang="de-DE" dirty="0" err="1"/>
              <a:t>the</a:t>
            </a:r>
            <a:r>
              <a:rPr lang="de-DE" dirty="0"/>
              <a:t> Pilot </a:t>
            </a:r>
            <a:r>
              <a:rPr lang="de-DE" dirty="0" err="1"/>
              <a:t>does</a:t>
            </a:r>
            <a:r>
              <a:rPr lang="de-DE" dirty="0"/>
              <a:t> not </a:t>
            </a:r>
            <a:r>
              <a:rPr lang="de-DE" dirty="0" err="1"/>
              <a:t>necessarily</a:t>
            </a:r>
            <a:r>
              <a:rPr lang="de-DE" dirty="0"/>
              <a:t> </a:t>
            </a:r>
            <a:r>
              <a:rPr lang="de-DE" dirty="0" err="1"/>
              <a:t>mean</a:t>
            </a:r>
            <a:r>
              <a:rPr lang="de-DE" dirty="0"/>
              <a:t> </a:t>
            </a:r>
            <a:r>
              <a:rPr lang="de-DE" dirty="0" err="1"/>
              <a:t>opening</a:t>
            </a:r>
            <a:r>
              <a:rPr lang="de-DE" dirty="0"/>
              <a:t> </a:t>
            </a:r>
            <a:r>
              <a:rPr lang="de-DE" dirty="0" err="1"/>
              <a:t>up</a:t>
            </a:r>
            <a:r>
              <a:rPr lang="de-DE" dirty="0"/>
              <a:t> all </a:t>
            </a:r>
            <a:r>
              <a:rPr lang="de-DE" dirty="0" err="1"/>
              <a:t>your</a:t>
            </a:r>
            <a:r>
              <a:rPr lang="de-DE" dirty="0"/>
              <a:t> </a:t>
            </a:r>
            <a:r>
              <a:rPr lang="de-DE" dirty="0" err="1"/>
              <a:t>research</a:t>
            </a:r>
            <a:r>
              <a:rPr lang="de-DE" dirty="0"/>
              <a:t> </a:t>
            </a:r>
            <a:r>
              <a:rPr lang="de-DE" dirty="0" err="1"/>
              <a:t>data</a:t>
            </a:r>
            <a:r>
              <a:rPr lang="de-DE" dirty="0"/>
              <a:t>. </a:t>
            </a:r>
            <a:r>
              <a:rPr lang="de-DE" dirty="0" err="1"/>
              <a:t>Rather</a:t>
            </a:r>
            <a:r>
              <a:rPr lang="de-DE" dirty="0"/>
              <a:t>, </a:t>
            </a:r>
            <a:r>
              <a:rPr lang="de-DE" dirty="0" err="1"/>
              <a:t>the</a:t>
            </a:r>
            <a:r>
              <a:rPr lang="de-DE" dirty="0"/>
              <a:t> </a:t>
            </a:r>
            <a:r>
              <a:rPr lang="de-DE" dirty="0" err="1"/>
              <a:t>pilot</a:t>
            </a:r>
            <a:r>
              <a:rPr lang="de-DE" dirty="0"/>
              <a:t> </a:t>
            </a:r>
            <a:r>
              <a:rPr lang="de-DE" dirty="0" err="1"/>
              <a:t>follows</a:t>
            </a:r>
            <a:r>
              <a:rPr lang="de-DE" dirty="0"/>
              <a:t> </a:t>
            </a:r>
            <a:r>
              <a:rPr lang="de-DE" dirty="0" err="1"/>
              <a:t>the</a:t>
            </a:r>
            <a:r>
              <a:rPr lang="de-DE" dirty="0"/>
              <a:t> </a:t>
            </a:r>
            <a:r>
              <a:rPr lang="de-DE" dirty="0" err="1"/>
              <a:t>principle</a:t>
            </a:r>
            <a:r>
              <a:rPr lang="de-DE" dirty="0"/>
              <a:t> "</a:t>
            </a:r>
            <a:r>
              <a:rPr lang="de-DE" dirty="0" err="1"/>
              <a:t>as</a:t>
            </a:r>
            <a:r>
              <a:rPr lang="de-DE" dirty="0"/>
              <a:t> open </a:t>
            </a:r>
            <a:r>
              <a:rPr lang="de-DE" dirty="0" err="1"/>
              <a:t>as</a:t>
            </a:r>
            <a:r>
              <a:rPr lang="de-DE" dirty="0"/>
              <a:t> </a:t>
            </a:r>
            <a:r>
              <a:rPr lang="de-DE" dirty="0" err="1"/>
              <a:t>possible</a:t>
            </a:r>
            <a:r>
              <a:rPr lang="de-DE" dirty="0"/>
              <a:t>, </a:t>
            </a:r>
            <a:r>
              <a:rPr lang="de-DE" dirty="0" err="1"/>
              <a:t>as</a:t>
            </a:r>
            <a:r>
              <a:rPr lang="de-DE" dirty="0"/>
              <a:t> </a:t>
            </a:r>
            <a:r>
              <a:rPr lang="de-DE" dirty="0" err="1"/>
              <a:t>closed</a:t>
            </a:r>
            <a:r>
              <a:rPr lang="de-DE" dirty="0"/>
              <a:t> </a:t>
            </a:r>
            <a:r>
              <a:rPr lang="de-DE" dirty="0" err="1"/>
              <a:t>as</a:t>
            </a:r>
            <a:r>
              <a:rPr lang="de-DE" dirty="0"/>
              <a:t> </a:t>
            </a:r>
            <a:r>
              <a:rPr lang="de-DE" dirty="0" err="1"/>
              <a:t>necessary</a:t>
            </a:r>
            <a:r>
              <a:rPr lang="de-DE" dirty="0"/>
              <a:t>" </a:t>
            </a:r>
            <a:r>
              <a:rPr lang="de-DE" dirty="0" err="1"/>
              <a:t>and</a:t>
            </a:r>
            <a:r>
              <a:rPr lang="de-DE" dirty="0"/>
              <a:t> </a:t>
            </a:r>
            <a:r>
              <a:rPr lang="de-DE" dirty="0" err="1"/>
              <a:t>focuses</a:t>
            </a:r>
            <a:r>
              <a:rPr lang="de-DE" dirty="0"/>
              <a:t> on </a:t>
            </a:r>
            <a:r>
              <a:rPr lang="de-DE" dirty="0" err="1"/>
              <a:t>encouraging</a:t>
            </a:r>
            <a:r>
              <a:rPr lang="de-DE" dirty="0"/>
              <a:t> </a:t>
            </a:r>
            <a:r>
              <a:rPr lang="de-DE" dirty="0" err="1"/>
              <a:t>sound</a:t>
            </a:r>
            <a:r>
              <a:rPr lang="de-DE" dirty="0"/>
              <a:t> </a:t>
            </a:r>
            <a:r>
              <a:rPr lang="de-DE" dirty="0" err="1"/>
              <a:t>data</a:t>
            </a:r>
            <a:r>
              <a:rPr lang="de-DE" dirty="0"/>
              <a:t> </a:t>
            </a:r>
            <a:r>
              <a:rPr lang="de-DE" dirty="0" err="1"/>
              <a:t>management</a:t>
            </a:r>
            <a:r>
              <a:rPr lang="de-DE" dirty="0"/>
              <a:t> </a:t>
            </a:r>
            <a:r>
              <a:rPr lang="de-DE" dirty="0" err="1"/>
              <a:t>as</a:t>
            </a:r>
            <a:r>
              <a:rPr lang="de-DE" dirty="0"/>
              <a:t> an essential </a:t>
            </a:r>
            <a:r>
              <a:rPr lang="de-DE" dirty="0" err="1"/>
              <a:t>part</a:t>
            </a:r>
            <a:r>
              <a:rPr lang="de-DE" dirty="0"/>
              <a:t> </a:t>
            </a:r>
            <a:r>
              <a:rPr lang="de-DE" dirty="0" err="1"/>
              <a:t>of</a:t>
            </a:r>
            <a:r>
              <a:rPr lang="de-DE" dirty="0"/>
              <a:t> </a:t>
            </a:r>
            <a:r>
              <a:rPr lang="de-DE" dirty="0" err="1"/>
              <a:t>research</a:t>
            </a:r>
            <a:r>
              <a:rPr lang="de-DE" dirty="0"/>
              <a:t> </a:t>
            </a:r>
            <a:r>
              <a:rPr lang="de-DE" dirty="0" err="1"/>
              <a:t>best</a:t>
            </a:r>
            <a:r>
              <a:rPr lang="de-DE" dirty="0"/>
              <a:t> </a:t>
            </a:r>
            <a:r>
              <a:rPr lang="de-DE" dirty="0" err="1"/>
              <a:t>practice</a:t>
            </a: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Again</a:t>
            </a:r>
            <a:r>
              <a:rPr lang="de-DE" dirty="0"/>
              <a:t>: </a:t>
            </a:r>
            <a:r>
              <a:rPr lang="en-US" dirty="0"/>
              <a:t>The Gestalt of Open Science means achieving Open Science even when not all elements are compliant to a Complete Open Science ideology.</a:t>
            </a:r>
            <a:endParaRPr lang="de-DE" dirty="0"/>
          </a:p>
          <a:p>
            <a:endParaRPr lang="de-DE" dirty="0">
              <a:hlinkClick r:id="rId3"/>
            </a:endParaRPr>
          </a:p>
          <a:p>
            <a:r>
              <a:rPr lang="de-DE" dirty="0">
                <a:hlinkClick r:id="rId3"/>
              </a:rPr>
              <a:t>-----------</a:t>
            </a:r>
          </a:p>
          <a:p>
            <a:r>
              <a:rPr lang="de-DE" dirty="0">
                <a:hlinkClick r:id="rId3"/>
              </a:rPr>
              <a:t>INFO:</a:t>
            </a:r>
          </a:p>
          <a:p>
            <a:r>
              <a:rPr lang="de-DE" dirty="0">
                <a:hlinkClick r:id="rId3"/>
              </a:rPr>
              <a:t>https://ec.europa.eu/research/participants/data/ref/h2020/grants_manual/hi/oa_pilot/h2020-hi-oa-data-mgt_en.pdf</a:t>
            </a:r>
            <a:endParaRPr lang="de-DE" dirty="0"/>
          </a:p>
          <a:p>
            <a:endParaRPr lang="de-DE" dirty="0"/>
          </a:p>
          <a:p>
            <a:r>
              <a:rPr lang="de-DE" dirty="0"/>
              <a:t>EUROPEAN COMMISSION </a:t>
            </a:r>
            <a:r>
              <a:rPr lang="de-DE" dirty="0" err="1"/>
              <a:t>Directorate</a:t>
            </a:r>
            <a:r>
              <a:rPr lang="de-DE" dirty="0"/>
              <a:t>-General </a:t>
            </a:r>
            <a:r>
              <a:rPr lang="de-DE" dirty="0" err="1"/>
              <a:t>for</a:t>
            </a:r>
            <a:r>
              <a:rPr lang="de-DE" dirty="0"/>
              <a:t> Research &amp; Innovation H2020 Programme Guidelines on FAIR Data Management in </a:t>
            </a:r>
            <a:r>
              <a:rPr lang="de-DE" dirty="0" err="1"/>
              <a:t>Horizon</a:t>
            </a:r>
            <a:r>
              <a:rPr lang="de-DE" dirty="0"/>
              <a:t> 2020 Version 3.0 26 </a:t>
            </a:r>
            <a:r>
              <a:rPr lang="de-DE" dirty="0" err="1"/>
              <a:t>July</a:t>
            </a:r>
            <a:r>
              <a:rPr lang="de-DE" dirty="0"/>
              <a:t> 2016</a:t>
            </a:r>
          </a:p>
          <a:p>
            <a:endParaRPr lang="de-DE" dirty="0"/>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27</a:t>
            </a:fld>
            <a:endParaRPr lang="de-DE"/>
          </a:p>
        </p:txBody>
      </p:sp>
      <p:sp>
        <p:nvSpPr>
          <p:cNvPr id="5" name="Date Placeholder 4">
            <a:extLst>
              <a:ext uri="{FF2B5EF4-FFF2-40B4-BE49-F238E27FC236}">
                <a16:creationId xmlns:a16="http://schemas.microsoft.com/office/drawing/2014/main" id="{EC2EC6AE-C216-4945-98BC-311F3F782B62}"/>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A4D53A81-1E0F-6D4E-8F14-F5517E60C3D3}"/>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A846B89D-83F8-2D44-9089-8907B964B009}"/>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669061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what Gestalt means? A</a:t>
            </a:r>
            <a:r>
              <a:rPr lang="en-GB" dirty="0">
                <a:latin typeface="Oriya MN" pitchFamily="2" charset="0"/>
                <a:cs typeface="Oriya MN" pitchFamily="2" charset="0"/>
              </a:rPr>
              <a:t>n organized whole that is perceived as more than the sum of its parts</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The Gestalt of Open Science that I want to introduce to you </a:t>
            </a:r>
            <a:r>
              <a:rPr lang="en-GB" i="1" dirty="0"/>
              <a:t>is based on the principles of grouping from Psychology and it</a:t>
            </a:r>
            <a:r>
              <a:rPr lang="en-GB" dirty="0"/>
              <a:t> means that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Open Science is a</a:t>
            </a:r>
            <a:r>
              <a:rPr lang="en-GB" sz="900" dirty="0">
                <a:latin typeface="Oriya MN" pitchFamily="2" charset="0"/>
                <a:cs typeface="Oriya MN" pitchFamily="2" charset="0"/>
              </a:rPr>
              <a:t> new research system that is more than the sum of its parts. Even if its parts, in their individuality could mean “as open as possible, as closed as necessary”, the whole (The Open Science) means in the end a system that is collaborative, transparent and reproducible and whose outputs are publicly available.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latin typeface="Oriya MN" pitchFamily="2" charset="0"/>
                <a:cs typeface="Oriya MN" pitchFamily="2" charset="0"/>
              </a:rPr>
              <a:t>[CLICK]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latin typeface="Oriya MN" pitchFamily="2" charset="0"/>
                <a:cs typeface="Oriya MN" pitchFamily="2" charset="0"/>
              </a:rPr>
              <a:t>The Gestalt of Open Science is the meta-principle that applies to all definitions of Open Science, no matter if we speak about spinning wheels or mushrooms.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AB963C2B-690F-4BCB-B4A1-FC196DF2CC99}" type="slidenum">
              <a:rPr lang="de-DE" smtClean="0"/>
              <a:t>28</a:t>
            </a:fld>
            <a:endParaRPr lang="de-DE"/>
          </a:p>
        </p:txBody>
      </p:sp>
      <p:sp>
        <p:nvSpPr>
          <p:cNvPr id="5" name="Date Placeholder 4">
            <a:extLst>
              <a:ext uri="{FF2B5EF4-FFF2-40B4-BE49-F238E27FC236}">
                <a16:creationId xmlns:a16="http://schemas.microsoft.com/office/drawing/2014/main" id="{309DC7B7-A172-4A46-9AD1-7844647762F8}"/>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C9E7EF45-6FFF-2A40-A710-D744CE928CC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39686BA4-F223-7349-85FC-12B1A4019BE5}"/>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0522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err="1">
                <a:solidFill>
                  <a:schemeClr val="tx1"/>
                </a:solidFill>
                <a:effectLst/>
                <a:latin typeface="+mn-lt"/>
                <a:ea typeface="+mn-ea"/>
                <a:cs typeface="+mn-cs"/>
              </a:rPr>
              <a:t>Any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responsible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person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promoting</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should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recognize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have</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spagetti</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Open Science.</a:t>
            </a:r>
          </a:p>
          <a:p>
            <a:r>
              <a:rPr lang="de-DE" sz="900" b="0" i="0" kern="1200" dirty="0" err="1">
                <a:solidFill>
                  <a:schemeClr val="tx1"/>
                </a:solidFill>
                <a:effectLst/>
                <a:latin typeface="+mn-lt"/>
                <a:ea typeface="+mn-ea"/>
                <a:cs typeface="+mn-cs"/>
              </a:rPr>
              <a:t>It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delicious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healthy</a:t>
            </a:r>
            <a:r>
              <a:rPr lang="de-DE" sz="900" b="0" i="0" kern="1200" dirty="0">
                <a:solidFill>
                  <a:schemeClr val="tx1"/>
                </a:solidFill>
                <a:effectLst/>
                <a:latin typeface="+mn-lt"/>
                <a:ea typeface="+mn-ea"/>
                <a:cs typeface="+mn-cs"/>
              </a:rPr>
              <a:t>, but </a:t>
            </a:r>
            <a:r>
              <a:rPr lang="de-DE" sz="900" b="0" i="0" kern="1200" dirty="0" err="1">
                <a:solidFill>
                  <a:schemeClr val="tx1"/>
                </a:solidFill>
                <a:effectLst/>
                <a:latin typeface="+mn-lt"/>
                <a:ea typeface="+mn-ea"/>
                <a:cs typeface="+mn-cs"/>
              </a:rPr>
              <a:t>hard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tackle</a:t>
            </a:r>
            <a:r>
              <a:rPr lang="de-DE" sz="900" b="0" i="0" kern="1200" dirty="0">
                <a:solidFill>
                  <a:schemeClr val="tx1"/>
                </a:solidFill>
                <a:effectLst/>
                <a:latin typeface="+mn-lt"/>
                <a:ea typeface="+mn-ea"/>
                <a:cs typeface="+mn-cs"/>
              </a:rPr>
              <a:t>.</a:t>
            </a:r>
          </a:p>
          <a:p>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said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time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look</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hazards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Open Science.</a:t>
            </a:r>
          </a:p>
          <a:p>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29</a:t>
            </a:fld>
            <a:endParaRPr lang="de-DE"/>
          </a:p>
        </p:txBody>
      </p:sp>
      <p:sp>
        <p:nvSpPr>
          <p:cNvPr id="5" name="Date Placeholder 4">
            <a:extLst>
              <a:ext uri="{FF2B5EF4-FFF2-40B4-BE49-F238E27FC236}">
                <a16:creationId xmlns:a16="http://schemas.microsoft.com/office/drawing/2014/main" id="{A8364814-FE92-E141-A6DA-EA00F42EECB5}"/>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B962FCDE-2C85-654D-8C53-5ADA9476C13A}"/>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040CAB94-A57C-E74F-B9E3-5161D092E38D}"/>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67840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774700"/>
            <a:ext cx="5486400" cy="3086100"/>
          </a:xfrm>
        </p:spPr>
      </p:sp>
      <p:sp>
        <p:nvSpPr>
          <p:cNvPr id="3" name="Notizenplatzhalter 2"/>
          <p:cNvSpPr>
            <a:spLocks noGrp="1"/>
          </p:cNvSpPr>
          <p:nvPr>
            <p:ph type="body" idx="1"/>
          </p:nvPr>
        </p:nvSpPr>
        <p:spPr/>
        <p:txBody>
          <a:bodyPr/>
          <a:lstStyle/>
          <a:p>
            <a:r>
              <a:rPr lang="de-DE" sz="900" b="0" i="0" kern="1200" dirty="0">
                <a:solidFill>
                  <a:schemeClr val="tx1"/>
                </a:solidFill>
                <a:effectLst/>
                <a:latin typeface="+mn-lt"/>
                <a:ea typeface="+mn-ea"/>
                <a:cs typeface="+mn-cs"/>
              </a:rPr>
              <a:t>First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start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context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definitions</a:t>
            </a:r>
            <a:endParaRPr lang="de-DE" sz="9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a:t>
            </a:fld>
            <a:endParaRPr lang="de-DE"/>
          </a:p>
        </p:txBody>
      </p:sp>
      <p:sp>
        <p:nvSpPr>
          <p:cNvPr id="5" name="Date Placeholder 4">
            <a:extLst>
              <a:ext uri="{FF2B5EF4-FFF2-40B4-BE49-F238E27FC236}">
                <a16:creationId xmlns:a16="http://schemas.microsoft.com/office/drawing/2014/main" id="{393A4158-6984-D841-8941-D4BAF4D6E9A0}"/>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87E4CAF1-6CB9-C743-B9A6-F6ACB4CC9E2D}"/>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AB2049B-2D57-B042-AF7D-EAD5DBE46928}"/>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843356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en-US" b="1" dirty="0"/>
              <a:t>Like everything else, Open Science is not protected against hazards. These could be, in my view:</a:t>
            </a:r>
          </a:p>
          <a:p>
            <a:pPr marL="171450" indent="-171450">
              <a:buFont typeface="Arial" panose="020B0604020202020204" pitchFamily="34" charset="0"/>
              <a:buChar char="•"/>
            </a:pPr>
            <a:r>
              <a:rPr lang="en-US" b="0" dirty="0"/>
              <a:t>Its own Failure. If we fail now, we will not have another shot in a foreseen future.</a:t>
            </a:r>
          </a:p>
          <a:p>
            <a:pPr marL="171450" indent="-171450">
              <a:buFont typeface="Arial" panose="020B0604020202020204" pitchFamily="34" charset="0"/>
              <a:buChar char="•"/>
            </a:pPr>
            <a:r>
              <a:rPr lang="en-US" b="0" dirty="0"/>
              <a:t>To become an exclusive movement of public research that continues to enlarge the disconnection with Society.</a:t>
            </a:r>
          </a:p>
          <a:p>
            <a:pPr marL="171450" indent="-171450">
              <a:buFont typeface="Arial" panose="020B0604020202020204" pitchFamily="34" charset="0"/>
              <a:buChar char="•"/>
            </a:pPr>
            <a:r>
              <a:rPr lang="en-US" b="0" dirty="0"/>
              <a:t>To associate ”Open” with ”Ignore”, especially when it comes to resources that are needed implement it.</a:t>
            </a:r>
          </a:p>
          <a:p>
            <a:pPr marL="171450" indent="-171450">
              <a:buFont typeface="Arial" panose="020B0604020202020204" pitchFamily="34" charset="0"/>
              <a:buChar char="•"/>
            </a:pPr>
            <a:r>
              <a:rPr lang="en-US" b="0" dirty="0"/>
              <a:t>To build blocks of ’net beneficiaries’ that rarely move to ’contributors’ side.</a:t>
            </a:r>
          </a:p>
          <a:p>
            <a:endParaRPr lang="en-US" b="1" dirty="0"/>
          </a:p>
          <a:p>
            <a:pPr marL="0" indent="0">
              <a:buFont typeface="Arial" panose="020B0604020202020204" pitchFamily="34" charset="0"/>
              <a:buNone/>
            </a:pPr>
            <a:r>
              <a:rPr lang="de-DE" b="0" i="1" dirty="0"/>
              <a:t>All </a:t>
            </a:r>
            <a:r>
              <a:rPr lang="de-DE" b="0" i="1" dirty="0" err="1"/>
              <a:t>these</a:t>
            </a:r>
            <a:r>
              <a:rPr lang="de-DE" b="0" i="1" dirty="0"/>
              <a:t> </a:t>
            </a:r>
            <a:r>
              <a:rPr lang="de-DE" b="0" i="1" dirty="0" err="1"/>
              <a:t>hazards</a:t>
            </a:r>
            <a:r>
              <a:rPr lang="de-DE" b="0" i="1" dirty="0"/>
              <a:t> </a:t>
            </a:r>
            <a:r>
              <a:rPr lang="de-DE" b="0" i="1" dirty="0" err="1"/>
              <a:t>are</a:t>
            </a:r>
            <a:r>
              <a:rPr lang="de-DE" b="0" i="1" dirty="0"/>
              <a:t> </a:t>
            </a:r>
            <a:r>
              <a:rPr lang="de-DE" b="0" i="1" dirty="0" err="1"/>
              <a:t>amplified</a:t>
            </a:r>
            <a:r>
              <a:rPr lang="de-DE" b="0" i="1" dirty="0"/>
              <a:t> </a:t>
            </a:r>
            <a:r>
              <a:rPr lang="de-DE" b="0" i="1" dirty="0" err="1"/>
              <a:t>if</a:t>
            </a:r>
            <a:r>
              <a:rPr lang="de-DE" b="0" i="1" dirty="0"/>
              <a:t> </a:t>
            </a:r>
            <a:r>
              <a:rPr lang="de-DE" b="0" i="1" dirty="0" err="1"/>
              <a:t>research</a:t>
            </a:r>
            <a:r>
              <a:rPr lang="de-DE" b="0" i="1" dirty="0"/>
              <a:t> </a:t>
            </a:r>
            <a:r>
              <a:rPr lang="de-DE" b="0" i="1" dirty="0" err="1"/>
              <a:t>organizations</a:t>
            </a:r>
            <a:r>
              <a:rPr lang="de-DE" b="0" i="1" dirty="0"/>
              <a:t> </a:t>
            </a:r>
            <a:r>
              <a:rPr lang="de-DE" b="0" i="1" dirty="0" err="1"/>
              <a:t>want</a:t>
            </a:r>
            <a:r>
              <a:rPr lang="de-DE" b="0" i="1" dirty="0"/>
              <a:t> </a:t>
            </a:r>
            <a:r>
              <a:rPr lang="de-DE" b="0" i="1" dirty="0" err="1"/>
              <a:t>to</a:t>
            </a:r>
            <a:r>
              <a:rPr lang="de-DE" b="0" i="1" dirty="0"/>
              <a:t> </a:t>
            </a:r>
            <a:r>
              <a:rPr lang="de-DE" b="0" i="1" dirty="0" err="1"/>
              <a:t>deliver</a:t>
            </a:r>
            <a:r>
              <a:rPr lang="de-DE" b="0" i="1" dirty="0"/>
              <a:t> Open Science </a:t>
            </a:r>
            <a:r>
              <a:rPr lang="de-DE" b="0" i="1" dirty="0" err="1"/>
              <a:t>as</a:t>
            </a:r>
            <a:r>
              <a:rPr lang="de-DE" b="0" i="1" dirty="0"/>
              <a:t> a fashionable </a:t>
            </a:r>
            <a:r>
              <a:rPr lang="de-DE" b="0" i="1" dirty="0" err="1"/>
              <a:t>set</a:t>
            </a:r>
            <a:r>
              <a:rPr lang="de-DE" b="0" i="1" dirty="0"/>
              <a:t> </a:t>
            </a:r>
            <a:r>
              <a:rPr lang="de-DE" b="0" i="1" dirty="0" err="1"/>
              <a:t>of</a:t>
            </a:r>
            <a:r>
              <a:rPr lang="de-DE" b="0" i="1" dirty="0"/>
              <a:t> </a:t>
            </a:r>
            <a:r>
              <a:rPr lang="de-DE" b="0" i="1" dirty="0" err="1"/>
              <a:t>tools</a:t>
            </a:r>
            <a:r>
              <a:rPr lang="de-DE" b="0" i="1" dirty="0"/>
              <a:t>, </a:t>
            </a:r>
            <a:r>
              <a:rPr lang="de-DE" b="0" i="1" dirty="0" err="1"/>
              <a:t>instead</a:t>
            </a:r>
            <a:r>
              <a:rPr lang="de-DE" b="0" i="1" dirty="0"/>
              <a:t> </a:t>
            </a:r>
            <a:r>
              <a:rPr lang="de-DE" b="0" i="1" dirty="0" err="1"/>
              <a:t>of</a:t>
            </a:r>
            <a:r>
              <a:rPr lang="de-DE" b="0" i="1" dirty="0"/>
              <a:t> a </a:t>
            </a:r>
            <a:r>
              <a:rPr lang="de-DE" b="0" i="1" dirty="0" err="1"/>
              <a:t>cultural</a:t>
            </a:r>
            <a:r>
              <a:rPr lang="de-DE" b="0" i="1" dirty="0"/>
              <a:t> </a:t>
            </a:r>
            <a:r>
              <a:rPr lang="de-DE" b="0" i="1" dirty="0" err="1"/>
              <a:t>change</a:t>
            </a:r>
            <a:r>
              <a:rPr lang="de-DE" b="0" i="1" dirty="0"/>
              <a:t>.</a:t>
            </a:r>
            <a:endParaRPr lang="en-US" b="0" i="1" dirty="0"/>
          </a:p>
        </p:txBody>
      </p:sp>
      <p:sp>
        <p:nvSpPr>
          <p:cNvPr id="4" name="Foliennummernplatzhalter 3"/>
          <p:cNvSpPr>
            <a:spLocks noGrp="1"/>
          </p:cNvSpPr>
          <p:nvPr>
            <p:ph type="sldNum" sz="quarter" idx="5"/>
          </p:nvPr>
        </p:nvSpPr>
        <p:spPr/>
        <p:txBody>
          <a:bodyPr/>
          <a:lstStyle/>
          <a:p>
            <a:fld id="{AB963C2B-690F-4BCB-B4A1-FC196DF2CC99}" type="slidenum">
              <a:rPr lang="de-DE" smtClean="0"/>
              <a:t>30</a:t>
            </a:fld>
            <a:endParaRPr lang="de-DE"/>
          </a:p>
        </p:txBody>
      </p:sp>
      <p:sp>
        <p:nvSpPr>
          <p:cNvPr id="5" name="Date Placeholder 4">
            <a:extLst>
              <a:ext uri="{FF2B5EF4-FFF2-40B4-BE49-F238E27FC236}">
                <a16:creationId xmlns:a16="http://schemas.microsoft.com/office/drawing/2014/main" id="{EA5B7729-2AD7-0745-9146-291BD39ECEE6}"/>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26940942-85C7-1943-8917-6D7F1EE04984}"/>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91D4B796-6103-E043-BC8C-1E82802F506C}"/>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52599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Maybe it’s good to say what IS NOT Open Science!</a:t>
            </a:r>
          </a:p>
          <a:p>
            <a:r>
              <a:rPr lang="en-US" dirty="0"/>
              <a:t>[CLICK] </a:t>
            </a:r>
          </a:p>
          <a:p>
            <a:r>
              <a:rPr lang="en-US" dirty="0"/>
              <a:t>Firstly, it is not a sugarcoat for Open Access. Open Science hasn’t been invented to make a nice, sweet coat for Open Access. </a:t>
            </a:r>
            <a:r>
              <a:rPr lang="en-US" i="1" dirty="0"/>
              <a:t>Open Access is only 1 element, in my opinion perfectly equal in importance with all the other elements of Open Science</a:t>
            </a:r>
            <a:r>
              <a:rPr lang="en-US" dirty="0"/>
              <a:t>.</a:t>
            </a:r>
          </a:p>
          <a:p>
            <a:r>
              <a:rPr lang="en-US" dirty="0"/>
              <a:t>[CLICK] </a:t>
            </a:r>
          </a:p>
          <a:p>
            <a:r>
              <a:rPr lang="en-US" dirty="0"/>
              <a:t>Open Science is neither a snake oil. It doesn’t promise a cure to all problems in research! </a:t>
            </a:r>
          </a:p>
          <a:p>
            <a:r>
              <a:rPr lang="en-US" dirty="0"/>
              <a:t>It only proposes a new set of methods, as an evolution from current good practices and – possible – as a way to restrict research biases.</a:t>
            </a:r>
          </a:p>
          <a:p>
            <a:endParaRPr lang="en-US" dirty="0"/>
          </a:p>
          <a:p>
            <a:r>
              <a:rPr lang="en-US" dirty="0"/>
              <a:t>======</a:t>
            </a:r>
          </a:p>
          <a:p>
            <a:r>
              <a:rPr lang="en-US" i="1" dirty="0"/>
              <a:t>INFO</a:t>
            </a:r>
          </a:p>
          <a:p>
            <a:r>
              <a:rPr lang="en-US" i="1" dirty="0"/>
              <a:t>In Wild West, a cohort “well intended” persons were promising a miraculous cure based on snake oil that could reverse all diseases. Moreover, the cure with their snake-oil didn’t accept any substitute. Snake-oil was the answer to all problems. Let me say clearly: Open Science is not that snake-oil! </a:t>
            </a:r>
          </a:p>
        </p:txBody>
      </p:sp>
      <p:sp>
        <p:nvSpPr>
          <p:cNvPr id="4" name="Slide Number Placeholder 3"/>
          <p:cNvSpPr>
            <a:spLocks noGrp="1"/>
          </p:cNvSpPr>
          <p:nvPr>
            <p:ph type="sldNum" sz="quarter" idx="5"/>
          </p:nvPr>
        </p:nvSpPr>
        <p:spPr/>
        <p:txBody>
          <a:bodyPr/>
          <a:lstStyle/>
          <a:p>
            <a:fld id="{AB963C2B-690F-4BCB-B4A1-FC196DF2CC99}" type="slidenum">
              <a:rPr lang="de-DE" smtClean="0"/>
              <a:t>31</a:t>
            </a:fld>
            <a:endParaRPr lang="de-DE"/>
          </a:p>
        </p:txBody>
      </p:sp>
      <p:sp>
        <p:nvSpPr>
          <p:cNvPr id="5" name="Date Placeholder 4">
            <a:extLst>
              <a:ext uri="{FF2B5EF4-FFF2-40B4-BE49-F238E27FC236}">
                <a16:creationId xmlns:a16="http://schemas.microsoft.com/office/drawing/2014/main" id="{2CCA156A-06EF-8E44-AE1B-6A608820DA4A}"/>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922680F1-4E82-A448-A557-57800D47FD4F}"/>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34EF3BC4-8E73-2D4C-A833-7239C4FC4292}"/>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210890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endParaRPr lang="en" sz="1200" b="0"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32</a:t>
            </a:fld>
            <a:endParaRPr lang="de-DE"/>
          </a:p>
        </p:txBody>
      </p:sp>
      <p:sp>
        <p:nvSpPr>
          <p:cNvPr id="5" name="Date Placeholder 4">
            <a:extLst>
              <a:ext uri="{FF2B5EF4-FFF2-40B4-BE49-F238E27FC236}">
                <a16:creationId xmlns:a16="http://schemas.microsoft.com/office/drawing/2014/main" id="{74A9A7F3-9044-B240-92B5-5754B9C26FB8}"/>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E058A798-75A8-6C42-ABC7-D0A27CC4A605}"/>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FD49531E-FB01-7247-ACFE-714BDA8E6978}"/>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972744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a:solidFill>
                  <a:schemeClr val="tx1"/>
                </a:solidFill>
                <a:effectLst/>
                <a:latin typeface="+mn-lt"/>
                <a:ea typeface="+mn-ea"/>
                <a:cs typeface="+mn-cs"/>
              </a:rPr>
              <a:t>This </a:t>
            </a:r>
            <a:r>
              <a:rPr lang="de-DE" sz="900" b="0" i="0" kern="1200" dirty="0" err="1">
                <a:solidFill>
                  <a:schemeClr val="tx1"/>
                </a:solidFill>
                <a:effectLst/>
                <a:latin typeface="+mn-lt"/>
                <a:ea typeface="+mn-ea"/>
                <a:cs typeface="+mn-cs"/>
              </a:rPr>
              <a:t>slide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probably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everything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an </a:t>
            </a:r>
            <a:r>
              <a:rPr lang="de-DE" sz="900" b="0" i="0" kern="1200" dirty="0" err="1">
                <a:solidFill>
                  <a:schemeClr val="tx1"/>
                </a:solidFill>
                <a:effectLst/>
                <a:latin typeface="+mn-lt"/>
                <a:ea typeface="+mn-ea"/>
                <a:cs typeface="+mn-cs"/>
              </a:rPr>
              <a:t>act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responsibility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not a </a:t>
            </a:r>
            <a:r>
              <a:rPr lang="de-DE" sz="900" b="0" i="0" kern="1200" dirty="0" err="1">
                <a:solidFill>
                  <a:schemeClr val="tx1"/>
                </a:solidFill>
                <a:effectLst/>
                <a:latin typeface="+mn-lt"/>
                <a:ea typeface="+mn-ea"/>
                <a:cs typeface="+mn-cs"/>
              </a:rPr>
              <a:t>trend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not an </a:t>
            </a:r>
            <a:r>
              <a:rPr lang="de-DE" sz="900" b="0" i="0" kern="1200" dirty="0" err="1">
                <a:solidFill>
                  <a:schemeClr val="tx1"/>
                </a:solidFill>
                <a:effectLst/>
                <a:latin typeface="+mn-lt"/>
                <a:ea typeface="+mn-ea"/>
                <a:cs typeface="+mn-cs"/>
              </a:rPr>
              <a:t>option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not a </a:t>
            </a:r>
            <a:r>
              <a:rPr lang="de-DE" sz="900" b="0" i="0" kern="1200" dirty="0" err="1">
                <a:solidFill>
                  <a:schemeClr val="tx1"/>
                </a:solidFill>
                <a:effectLst/>
                <a:latin typeface="+mn-lt"/>
                <a:ea typeface="+mn-ea"/>
                <a:cs typeface="+mn-cs"/>
              </a:rPr>
              <a:t>model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a must!</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Keep </a:t>
            </a:r>
            <a:r>
              <a:rPr lang="de-DE" sz="900" b="0" i="0" kern="1200" dirty="0" err="1">
                <a:solidFill>
                  <a:schemeClr val="tx1"/>
                </a:solidFill>
                <a:effectLst/>
                <a:latin typeface="+mn-lt"/>
                <a:ea typeface="+mn-ea"/>
                <a:cs typeface="+mn-cs"/>
              </a:rPr>
              <a:t>this</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mind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moment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Responsibility</a:t>
            </a:r>
            <a:r>
              <a:rPr lang="de-DE" sz="900" b="0" i="0" kern="1200" dirty="0">
                <a:solidFill>
                  <a:schemeClr val="tx1"/>
                </a:solidFill>
                <a:effectLst/>
                <a:latin typeface="+mn-lt"/>
                <a:ea typeface="+mn-ea"/>
                <a:cs typeface="+mn-cs"/>
              </a:rPr>
              <a:t>!</a:t>
            </a:r>
          </a:p>
          <a:p>
            <a:endParaRPr lang="de-DE" sz="900" b="0" i="1" kern="1200" dirty="0">
              <a:solidFill>
                <a:schemeClr val="tx1"/>
              </a:solidFill>
              <a:effectLst/>
              <a:latin typeface="+mn-lt"/>
              <a:ea typeface="+mn-ea"/>
              <a:cs typeface="+mn-cs"/>
            </a:endParaRPr>
          </a:p>
          <a:p>
            <a:r>
              <a:rPr lang="de-DE" sz="900" b="0" i="1" kern="1200" dirty="0">
                <a:solidFill>
                  <a:schemeClr val="tx1"/>
                </a:solidFill>
                <a:effectLst/>
                <a:latin typeface="+mn-lt"/>
                <a:ea typeface="+mn-ea"/>
                <a:cs typeface="+mn-cs"/>
              </a:rPr>
              <a:t>=========</a:t>
            </a:r>
          </a:p>
          <a:p>
            <a:r>
              <a:rPr lang="de-DE" sz="900" b="0" i="1" kern="1200" dirty="0">
                <a:solidFill>
                  <a:schemeClr val="tx1"/>
                </a:solidFill>
                <a:effectLst/>
                <a:latin typeface="+mn-lt"/>
                <a:ea typeface="+mn-ea"/>
                <a:cs typeface="+mn-cs"/>
              </a:rPr>
              <a:t>Never </a:t>
            </a:r>
            <a:r>
              <a:rPr lang="de-DE" sz="900" b="0" i="1" kern="1200" dirty="0" err="1">
                <a:solidFill>
                  <a:schemeClr val="tx1"/>
                </a:solidFill>
                <a:effectLst/>
                <a:latin typeface="+mn-lt"/>
                <a:ea typeface="+mn-ea"/>
                <a:cs typeface="+mn-cs"/>
              </a:rPr>
              <a:t>disount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this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understanding</a:t>
            </a:r>
            <a:r>
              <a:rPr lang="de-DE" sz="900" b="0" i="1" kern="1200" dirty="0">
                <a:solidFill>
                  <a:schemeClr val="tx1"/>
                </a:solidFill>
                <a:effectLst/>
                <a:latin typeface="+mn-lt"/>
                <a:ea typeface="+mn-ea"/>
                <a:cs typeface="+mn-cs"/>
              </a:rPr>
              <a:t>!</a:t>
            </a:r>
          </a:p>
          <a:p>
            <a:r>
              <a:rPr lang="de-DE" sz="900" b="0" i="1" kern="1200" dirty="0" err="1">
                <a:solidFill>
                  <a:schemeClr val="tx1"/>
                </a:solidFill>
                <a:effectLst/>
                <a:latin typeface="+mn-lt"/>
                <a:ea typeface="+mn-ea"/>
                <a:cs typeface="+mn-cs"/>
              </a:rPr>
              <a:t>It‘s</a:t>
            </a:r>
            <a:r>
              <a:rPr lang="de-DE" sz="900" b="0" i="1" kern="1200" dirty="0">
                <a:solidFill>
                  <a:schemeClr val="tx1"/>
                </a:solidFill>
                <a:effectLst/>
                <a:latin typeface="+mn-lt"/>
                <a:ea typeface="+mn-ea"/>
                <a:cs typeface="+mn-cs"/>
              </a:rPr>
              <a:t> a </a:t>
            </a:r>
            <a:r>
              <a:rPr lang="de-DE" sz="900" b="0" i="1" kern="1200" dirty="0" err="1">
                <a:solidFill>
                  <a:schemeClr val="tx1"/>
                </a:solidFill>
                <a:effectLst/>
                <a:latin typeface="+mn-lt"/>
                <a:ea typeface="+mn-ea"/>
                <a:cs typeface="+mn-cs"/>
              </a:rPr>
              <a:t>direct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relation</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between</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these</a:t>
            </a:r>
            <a:r>
              <a:rPr lang="de-DE" sz="900" b="0" i="1" kern="1200" dirty="0">
                <a:solidFill>
                  <a:schemeClr val="tx1"/>
                </a:solidFill>
                <a:effectLst/>
                <a:latin typeface="+mn-lt"/>
                <a:ea typeface="+mn-ea"/>
                <a:cs typeface="+mn-cs"/>
              </a:rPr>
              <a:t> 2 </a:t>
            </a:r>
            <a:r>
              <a:rPr lang="de-DE" sz="900" b="0" i="1" kern="1200" dirty="0" err="1">
                <a:solidFill>
                  <a:schemeClr val="tx1"/>
                </a:solidFill>
                <a:effectLst/>
                <a:latin typeface="+mn-lt"/>
                <a:ea typeface="+mn-ea"/>
                <a:cs typeface="+mn-cs"/>
              </a:rPr>
              <a:t>concepts</a:t>
            </a:r>
            <a:r>
              <a:rPr lang="de-DE" sz="900" b="0" i="1" kern="1200" dirty="0">
                <a:solidFill>
                  <a:schemeClr val="tx1"/>
                </a:solidFill>
                <a:effectLst/>
                <a:latin typeface="+mn-lt"/>
                <a:ea typeface="+mn-ea"/>
                <a:cs typeface="+mn-cs"/>
              </a:rPr>
              <a:t>:</a:t>
            </a:r>
          </a:p>
          <a:p>
            <a:pPr marL="171450" indent="-171450">
              <a:buFont typeface="Arial" panose="020B0604020202020204" pitchFamily="34" charset="0"/>
              <a:buChar char="•"/>
            </a:pPr>
            <a:r>
              <a:rPr lang="de-DE" sz="900" b="0" i="1" kern="1200" dirty="0" err="1">
                <a:solidFill>
                  <a:schemeClr val="tx1"/>
                </a:solidFill>
                <a:effectLst/>
                <a:latin typeface="+mn-lt"/>
                <a:ea typeface="+mn-ea"/>
                <a:cs typeface="+mn-cs"/>
              </a:rPr>
              <a:t>If</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are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sustainable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can</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take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a:t>
            </a:r>
          </a:p>
          <a:p>
            <a:pPr marL="171450" indent="-171450">
              <a:buFont typeface="Arial" panose="020B0604020202020204" pitchFamily="34" charset="0"/>
              <a:buChar char="•"/>
            </a:pPr>
            <a:r>
              <a:rPr lang="de-DE" sz="900" b="0" i="1" kern="1200" dirty="0" err="1">
                <a:solidFill>
                  <a:schemeClr val="tx1"/>
                </a:solidFill>
                <a:effectLst/>
                <a:latin typeface="+mn-lt"/>
                <a:ea typeface="+mn-ea"/>
                <a:cs typeface="+mn-cs"/>
              </a:rPr>
              <a:t>If</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are</a:t>
            </a:r>
            <a:r>
              <a:rPr lang="de-DE" sz="900" b="0" i="1" kern="1200" dirty="0">
                <a:solidFill>
                  <a:schemeClr val="tx1"/>
                </a:solidFill>
                <a:effectLst/>
                <a:latin typeface="+mn-lt"/>
                <a:ea typeface="+mn-ea"/>
                <a:cs typeface="+mn-cs"/>
              </a:rPr>
              <a:t> not </a:t>
            </a:r>
            <a:r>
              <a:rPr lang="de-DE" sz="900" b="0" i="1" kern="1200" dirty="0" err="1">
                <a:solidFill>
                  <a:schemeClr val="tx1"/>
                </a:solidFill>
                <a:effectLst/>
                <a:latin typeface="+mn-lt"/>
                <a:ea typeface="+mn-ea"/>
                <a:cs typeface="+mn-cs"/>
              </a:rPr>
              <a:t>sustainable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can‘t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take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cannot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offer</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your</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services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to</a:t>
            </a:r>
            <a:r>
              <a:rPr lang="de-DE" sz="900" b="0" i="1" kern="1200" dirty="0">
                <a:solidFill>
                  <a:schemeClr val="tx1"/>
                </a:solidFill>
                <a:effectLst/>
                <a:latin typeface="+mn-lt"/>
                <a:ea typeface="+mn-ea"/>
                <a:cs typeface="+mn-cs"/>
              </a:rPr>
              <a:t> hold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a:t>
            </a:r>
          </a:p>
          <a:p>
            <a:pPr marL="171450" indent="-171450">
              <a:buFont typeface="Arial" panose="020B0604020202020204" pitchFamily="34" charset="0"/>
              <a:buChar char="•"/>
            </a:pPr>
            <a:r>
              <a:rPr lang="de-DE" sz="900" b="0" i="1" kern="1200" dirty="0">
                <a:solidFill>
                  <a:schemeClr val="tx1"/>
                </a:solidFill>
                <a:effectLst/>
                <a:latin typeface="+mn-lt"/>
                <a:ea typeface="+mn-ea"/>
                <a:cs typeface="+mn-cs"/>
              </a:rPr>
              <a:t>The </a:t>
            </a:r>
            <a:r>
              <a:rPr lang="de-DE" sz="900" b="0" i="1" kern="1200" dirty="0" err="1">
                <a:solidFill>
                  <a:schemeClr val="tx1"/>
                </a:solidFill>
                <a:effectLst/>
                <a:latin typeface="+mn-lt"/>
                <a:ea typeface="+mn-ea"/>
                <a:cs typeface="+mn-cs"/>
              </a:rPr>
              <a:t>more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sustainable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are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more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can</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take</a:t>
            </a:r>
            <a:endParaRPr lang="de-DE" sz="900" b="0"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900" b="0" i="1" kern="1200" dirty="0">
                <a:solidFill>
                  <a:schemeClr val="tx1"/>
                </a:solidFill>
                <a:effectLst/>
                <a:latin typeface="+mn-lt"/>
                <a:ea typeface="+mn-ea"/>
                <a:cs typeface="+mn-cs"/>
              </a:rPr>
              <a:t>The </a:t>
            </a:r>
            <a:r>
              <a:rPr lang="de-DE" sz="900" b="0" i="1" kern="1200" dirty="0" err="1">
                <a:solidFill>
                  <a:schemeClr val="tx1"/>
                </a:solidFill>
                <a:effectLst/>
                <a:latin typeface="+mn-lt"/>
                <a:ea typeface="+mn-ea"/>
                <a:cs typeface="+mn-cs"/>
              </a:rPr>
              <a:t>less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sustainable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are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less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take</a:t>
            </a:r>
            <a:r>
              <a:rPr lang="de-DE" sz="900" b="0" i="1" kern="1200" dirty="0">
                <a:solidFill>
                  <a:schemeClr val="tx1"/>
                </a:solidFill>
                <a:effectLst/>
                <a:latin typeface="+mn-lt"/>
                <a:ea typeface="+mn-ea"/>
                <a:cs typeface="+mn-cs"/>
              </a:rPr>
              <a:t>.</a:t>
            </a:r>
          </a:p>
          <a:p>
            <a:pPr marL="171450" indent="-171450">
              <a:buFont typeface="Arial" panose="020B0604020202020204" pitchFamily="34" charset="0"/>
              <a:buChar char="•"/>
            </a:pPr>
            <a:r>
              <a:rPr lang="de-DE" sz="900" b="0" i="1" kern="1200" dirty="0" err="1">
                <a:solidFill>
                  <a:schemeClr val="tx1"/>
                </a:solidFill>
                <a:effectLst/>
                <a:latin typeface="+mn-lt"/>
                <a:ea typeface="+mn-ea"/>
                <a:cs typeface="+mn-cs"/>
              </a:rPr>
              <a:t>If</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are</a:t>
            </a:r>
            <a:r>
              <a:rPr lang="de-DE" sz="900" b="0" i="1" kern="1200" dirty="0">
                <a:solidFill>
                  <a:schemeClr val="tx1"/>
                </a:solidFill>
                <a:effectLst/>
                <a:latin typeface="+mn-lt"/>
                <a:ea typeface="+mn-ea"/>
                <a:cs typeface="+mn-cs"/>
              </a:rPr>
              <a:t> not </a:t>
            </a:r>
            <a:r>
              <a:rPr lang="de-DE" sz="900" b="0" i="1" kern="1200" dirty="0" err="1">
                <a:solidFill>
                  <a:schemeClr val="tx1"/>
                </a:solidFill>
                <a:effectLst/>
                <a:latin typeface="+mn-lt"/>
                <a:ea typeface="+mn-ea"/>
                <a:cs typeface="+mn-cs"/>
              </a:rPr>
              <a:t>sustainable</a:t>
            </a:r>
            <a:r>
              <a:rPr lang="de-DE" sz="900" b="0" i="1" kern="1200" dirty="0">
                <a:solidFill>
                  <a:schemeClr val="tx1"/>
                </a:solidFill>
                <a:effectLst/>
                <a:latin typeface="+mn-lt"/>
                <a:ea typeface="+mn-ea"/>
                <a:cs typeface="+mn-cs"/>
              </a:rPr>
              <a:t> but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go</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toward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that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stage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still </a:t>
            </a:r>
            <a:r>
              <a:rPr lang="de-DE" sz="900" b="0" i="1" kern="1200" dirty="0" err="1">
                <a:solidFill>
                  <a:schemeClr val="tx1"/>
                </a:solidFill>
                <a:effectLst/>
                <a:latin typeface="+mn-lt"/>
                <a:ea typeface="+mn-ea"/>
                <a:cs typeface="+mn-cs"/>
              </a:rPr>
              <a:t>can‘t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take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responsibilities</a:t>
            </a:r>
            <a:r>
              <a:rPr lang="de-DE" sz="900" b="0" i="1" kern="1200" dirty="0">
                <a:solidFill>
                  <a:schemeClr val="tx1"/>
                </a:solidFill>
                <a:effectLst/>
                <a:latin typeface="+mn-lt"/>
                <a:ea typeface="+mn-ea"/>
                <a:cs typeface="+mn-cs"/>
              </a:rPr>
              <a:t>, but </a:t>
            </a:r>
            <a:r>
              <a:rPr lang="de-DE" sz="900" b="0" i="1" kern="1200" dirty="0" err="1">
                <a:solidFill>
                  <a:schemeClr val="tx1"/>
                </a:solidFill>
                <a:effectLst/>
                <a:latin typeface="+mn-lt"/>
                <a:ea typeface="+mn-ea"/>
                <a:cs typeface="+mn-cs"/>
              </a:rPr>
              <a:t>you</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go</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toward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that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position</a:t>
            </a:r>
            <a:endParaRPr lang="de-DE" sz="900" b="0" i="1" kern="1200" dirty="0">
              <a:solidFill>
                <a:schemeClr val="tx1"/>
              </a:solidFill>
              <a:effectLst/>
              <a:latin typeface="+mn-lt"/>
              <a:ea typeface="+mn-ea"/>
              <a:cs typeface="+mn-cs"/>
            </a:endParaRPr>
          </a:p>
          <a:p>
            <a:pPr marL="0" indent="0">
              <a:buFont typeface="Arial" panose="020B0604020202020204" pitchFamily="34" charset="0"/>
              <a:buNone/>
            </a:pPr>
            <a:endParaRPr lang="de-DE" sz="900" b="0" i="0" kern="1200" dirty="0">
              <a:solidFill>
                <a:schemeClr val="tx1"/>
              </a:solidFill>
              <a:effectLst/>
              <a:latin typeface="+mn-lt"/>
              <a:ea typeface="+mn-ea"/>
              <a:cs typeface="+mn-cs"/>
            </a:endParaRPr>
          </a:p>
          <a:p>
            <a:pPr marL="0" indent="0">
              <a:buFont typeface="Arial" panose="020B0604020202020204" pitchFamily="34" charset="0"/>
              <a:buNone/>
            </a:pPr>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will </a:t>
            </a:r>
            <a:r>
              <a:rPr lang="de-DE" sz="900" b="0" i="0" kern="1200" dirty="0" err="1">
                <a:solidFill>
                  <a:schemeClr val="tx1"/>
                </a:solidFill>
                <a:effectLst/>
                <a:latin typeface="+mn-lt"/>
                <a:ea typeface="+mn-ea"/>
                <a:cs typeface="+mn-cs"/>
              </a:rPr>
              <a:t>come</a:t>
            </a:r>
            <a:r>
              <a:rPr lang="de-DE" sz="900" b="0" i="0" kern="1200" dirty="0">
                <a:solidFill>
                  <a:schemeClr val="tx1"/>
                </a:solidFill>
                <a:effectLst/>
                <a:latin typeface="+mn-lt"/>
                <a:ea typeface="+mn-ea"/>
                <a:cs typeface="+mn-cs"/>
              </a:rPr>
              <a:t> back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understanding</a:t>
            </a:r>
            <a:r>
              <a:rPr lang="de-DE" sz="900" b="0" i="0" kern="1200" dirty="0">
                <a:solidFill>
                  <a:schemeClr val="tx1"/>
                </a:solidFill>
                <a:effectLst/>
                <a:latin typeface="+mn-lt"/>
                <a:ea typeface="+mn-ea"/>
                <a:cs typeface="+mn-cs"/>
              </a:rPr>
              <a:t>!</a:t>
            </a:r>
          </a:p>
        </p:txBody>
      </p:sp>
      <p:sp>
        <p:nvSpPr>
          <p:cNvPr id="4" name="Foliennummernplatzhalter 3"/>
          <p:cNvSpPr>
            <a:spLocks noGrp="1"/>
          </p:cNvSpPr>
          <p:nvPr>
            <p:ph type="sldNum" sz="quarter" idx="5"/>
          </p:nvPr>
        </p:nvSpPr>
        <p:spPr/>
        <p:txBody>
          <a:bodyPr/>
          <a:lstStyle/>
          <a:p>
            <a:fld id="{AB963C2B-690F-4BCB-B4A1-FC196DF2CC99}" type="slidenum">
              <a:rPr lang="de-DE" smtClean="0"/>
              <a:t>33</a:t>
            </a:fld>
            <a:endParaRPr lang="de-DE"/>
          </a:p>
        </p:txBody>
      </p:sp>
      <p:sp>
        <p:nvSpPr>
          <p:cNvPr id="5" name="Date Placeholder 4">
            <a:extLst>
              <a:ext uri="{FF2B5EF4-FFF2-40B4-BE49-F238E27FC236}">
                <a16:creationId xmlns:a16="http://schemas.microsoft.com/office/drawing/2014/main" id="{8643D519-E446-4C49-BF9E-FDCC756B414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70A00D3A-D5FF-D841-9E30-C024AEBBEB9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7E51B9A1-5847-264B-8D09-FCCDA2DC96F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37227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err="1">
                <a:effectLst/>
                <a:ea typeface="+mn-ea"/>
                <a:cs typeface="+mn-cs"/>
              </a:rPr>
              <a:t>When</a:t>
            </a:r>
            <a:r>
              <a:rPr lang="de-DE" sz="900" b="0" i="0" kern="1200" dirty="0">
                <a:effectLst/>
                <a:ea typeface="+mn-ea"/>
                <a:cs typeface="+mn-cs"/>
              </a:rPr>
              <a:t> </a:t>
            </a:r>
            <a:r>
              <a:rPr lang="de-DE" sz="900" b="0" i="0" kern="1200" dirty="0" err="1">
                <a:effectLst/>
                <a:ea typeface="+mn-ea"/>
                <a:cs typeface="+mn-cs"/>
              </a:rPr>
              <a:t>we</a:t>
            </a:r>
            <a:r>
              <a:rPr lang="de-DE" sz="900" b="0" i="0" kern="1200" dirty="0">
                <a:effectLst/>
                <a:ea typeface="+mn-ea"/>
                <a:cs typeface="+mn-cs"/>
              </a:rPr>
              <a:t> </a:t>
            </a:r>
            <a:r>
              <a:rPr lang="de-DE" sz="900" b="0" i="0" kern="1200" dirty="0" err="1">
                <a:effectLst/>
                <a:ea typeface="+mn-ea"/>
                <a:cs typeface="+mn-cs"/>
              </a:rPr>
              <a:t>speak</a:t>
            </a:r>
            <a:r>
              <a:rPr lang="de-DE" sz="900" b="0" i="0" kern="1200" dirty="0">
                <a:effectLst/>
                <a:ea typeface="+mn-ea"/>
                <a:cs typeface="+mn-cs"/>
              </a:rPr>
              <a:t> </a:t>
            </a:r>
            <a:r>
              <a:rPr lang="de-DE" sz="900" b="0" i="0" kern="1200" dirty="0" err="1">
                <a:effectLst/>
                <a:ea typeface="+mn-ea"/>
                <a:cs typeface="+mn-cs"/>
              </a:rPr>
              <a:t>about</a:t>
            </a:r>
            <a:r>
              <a:rPr lang="de-DE" sz="900" b="0" i="0" kern="1200" dirty="0">
                <a:effectLst/>
                <a:ea typeface="+mn-ea"/>
                <a:cs typeface="+mn-cs"/>
              </a:rPr>
              <a:t> </a:t>
            </a:r>
            <a:r>
              <a:rPr lang="de-DE" sz="900" b="0" i="0" kern="1200" dirty="0" err="1">
                <a:effectLst/>
                <a:ea typeface="+mn-ea"/>
                <a:cs typeface="+mn-cs"/>
              </a:rPr>
              <a:t>sustainability</a:t>
            </a:r>
            <a:r>
              <a:rPr lang="de-DE" sz="900" b="0" i="0" kern="1200" dirty="0">
                <a:effectLst/>
                <a:ea typeface="+mn-ea"/>
                <a:cs typeface="+mn-cs"/>
              </a:rPr>
              <a:t> in Open Science, </a:t>
            </a:r>
            <a:r>
              <a:rPr lang="de-DE" sz="900" b="0" i="0" kern="1200" dirty="0" err="1">
                <a:effectLst/>
                <a:ea typeface="+mn-ea"/>
                <a:cs typeface="+mn-cs"/>
              </a:rPr>
              <a:t>we</a:t>
            </a:r>
            <a:r>
              <a:rPr lang="de-DE" sz="900" b="0" i="0" kern="1200" dirty="0">
                <a:effectLst/>
                <a:ea typeface="+mn-ea"/>
                <a:cs typeface="+mn-cs"/>
              </a:rPr>
              <a:t> </a:t>
            </a:r>
            <a:r>
              <a:rPr lang="de-DE" sz="900" b="0" i="0" kern="1200" dirty="0" err="1">
                <a:effectLst/>
                <a:ea typeface="+mn-ea"/>
                <a:cs typeface="+mn-cs"/>
              </a:rPr>
              <a:t>have</a:t>
            </a:r>
            <a:r>
              <a:rPr lang="de-DE" sz="900" b="0" i="0" kern="1200" dirty="0">
                <a:effectLst/>
                <a:ea typeface="+mn-ea"/>
                <a:cs typeface="+mn-cs"/>
              </a:rPr>
              <a:t> 2 fundamental </a:t>
            </a:r>
            <a:r>
              <a:rPr lang="de-DE" sz="900" b="0" i="0" kern="1200" dirty="0" err="1">
                <a:effectLst/>
                <a:ea typeface="+mn-ea"/>
                <a:cs typeface="+mn-cs"/>
              </a:rPr>
              <a:t>questions</a:t>
            </a:r>
            <a:r>
              <a:rPr lang="de-DE" sz="900" b="0" i="0" kern="1200" dirty="0">
                <a:effectLst/>
                <a:ea typeface="+mn-ea"/>
                <a:cs typeface="+mn-cs"/>
              </a:rPr>
              <a:t>:</a:t>
            </a:r>
          </a:p>
          <a:p>
            <a:r>
              <a:rPr lang="de-DE" sz="900" b="0" i="0" kern="1200" dirty="0">
                <a:effectLst/>
                <a:ea typeface="+mn-ea"/>
                <a:cs typeface="+mn-cs"/>
              </a:rPr>
              <a:t>The </a:t>
            </a:r>
            <a:r>
              <a:rPr lang="de-DE" sz="900" b="0" i="0" kern="1200" dirty="0" err="1">
                <a:effectLst/>
                <a:ea typeface="+mn-ea"/>
                <a:cs typeface="+mn-cs"/>
              </a:rPr>
              <a:t>first</a:t>
            </a:r>
            <a:r>
              <a:rPr lang="de-DE" sz="900" b="0" i="0" kern="1200" dirty="0">
                <a:effectLst/>
                <a:ea typeface="+mn-ea"/>
                <a:cs typeface="+mn-cs"/>
              </a:rPr>
              <a:t> </a:t>
            </a:r>
            <a:r>
              <a:rPr lang="de-DE" sz="900" b="0" i="0" kern="1200" dirty="0" err="1">
                <a:effectLst/>
                <a:ea typeface="+mn-ea"/>
                <a:cs typeface="+mn-cs"/>
              </a:rPr>
              <a:t>one</a:t>
            </a:r>
            <a:r>
              <a:rPr lang="de-DE" sz="900" b="0" i="0" kern="1200" dirty="0">
                <a:effectLst/>
                <a:ea typeface="+mn-ea"/>
                <a:cs typeface="+mn-cs"/>
              </a:rPr>
              <a:t> </a:t>
            </a:r>
            <a:r>
              <a:rPr lang="de-DE" sz="900" b="0" i="0" kern="1200" dirty="0" err="1">
                <a:effectLst/>
                <a:ea typeface="+mn-ea"/>
                <a:cs typeface="+mn-cs"/>
              </a:rPr>
              <a:t>is</a:t>
            </a:r>
            <a:r>
              <a:rPr lang="de-DE" sz="900" b="0" i="0" kern="1200" dirty="0">
                <a:effectLst/>
                <a:ea typeface="+mn-ea"/>
                <a:cs typeface="+mn-cs"/>
              </a:rPr>
              <a:t> </a:t>
            </a:r>
            <a:r>
              <a:rPr lang="de-DE" sz="900" b="0" i="0" kern="1200" dirty="0" err="1">
                <a:effectLst/>
                <a:ea typeface="+mn-ea"/>
                <a:cs typeface="+mn-cs"/>
              </a:rPr>
              <a:t>what</a:t>
            </a:r>
            <a:r>
              <a:rPr lang="de-DE" sz="900" b="0" i="0" kern="1200" dirty="0">
                <a:effectLst/>
                <a:ea typeface="+mn-ea"/>
                <a:cs typeface="+mn-cs"/>
              </a:rPr>
              <a:t> </a:t>
            </a:r>
            <a:r>
              <a:rPr lang="de-DE" sz="900" b="0" i="0" kern="1200" dirty="0" err="1">
                <a:effectLst/>
                <a:ea typeface="+mn-ea"/>
                <a:cs typeface="+mn-cs"/>
              </a:rPr>
              <a:t>return</a:t>
            </a:r>
            <a:r>
              <a:rPr lang="de-DE" sz="900" b="0" i="0" kern="1200" dirty="0">
                <a:effectLst/>
                <a:ea typeface="+mn-ea"/>
                <a:cs typeface="+mn-cs"/>
              </a:rPr>
              <a:t> </a:t>
            </a:r>
            <a:r>
              <a:rPr lang="de-DE" sz="900" b="0" i="0" kern="1200" dirty="0" err="1">
                <a:effectLst/>
                <a:ea typeface="+mn-ea"/>
                <a:cs typeface="+mn-cs"/>
              </a:rPr>
              <a:t>should</a:t>
            </a:r>
            <a:r>
              <a:rPr lang="de-DE" sz="900" b="0" i="0" kern="1200" dirty="0">
                <a:effectLst/>
                <a:ea typeface="+mn-ea"/>
                <a:cs typeface="+mn-cs"/>
              </a:rPr>
              <a:t> </a:t>
            </a:r>
            <a:r>
              <a:rPr lang="de-DE" sz="900" b="0" i="0" kern="1200" dirty="0" err="1">
                <a:effectLst/>
                <a:ea typeface="+mn-ea"/>
                <a:cs typeface="+mn-cs"/>
              </a:rPr>
              <a:t>expect</a:t>
            </a:r>
            <a:r>
              <a:rPr lang="de-DE" sz="900" b="0" i="0" kern="1200" dirty="0">
                <a:effectLst/>
                <a:ea typeface="+mn-ea"/>
                <a:cs typeface="+mn-cs"/>
              </a:rPr>
              <a:t> </a:t>
            </a:r>
            <a:r>
              <a:rPr lang="de-DE" sz="900" b="0" i="0" kern="1200" dirty="0" err="1">
                <a:effectLst/>
                <a:ea typeface="+mn-ea"/>
                <a:cs typeface="+mn-cs"/>
              </a:rPr>
              <a:t>funders</a:t>
            </a:r>
            <a:r>
              <a:rPr lang="de-DE" sz="900" b="0" i="0" kern="1200" dirty="0">
                <a:effectLst/>
                <a:ea typeface="+mn-ea"/>
                <a:cs typeface="+mn-cs"/>
              </a:rPr>
              <a:t> </a:t>
            </a:r>
            <a:r>
              <a:rPr lang="de-DE" sz="900" b="0" i="0" kern="1200" dirty="0" err="1">
                <a:effectLst/>
                <a:ea typeface="+mn-ea"/>
                <a:cs typeface="+mn-cs"/>
              </a:rPr>
              <a:t>and</a:t>
            </a:r>
            <a:r>
              <a:rPr lang="de-DE" sz="900" b="0" i="0" kern="1200" dirty="0">
                <a:effectLst/>
                <a:ea typeface="+mn-ea"/>
                <a:cs typeface="+mn-cs"/>
              </a:rPr>
              <a:t> </a:t>
            </a:r>
            <a:r>
              <a:rPr lang="de-DE" sz="900" b="0" i="0" kern="1200" dirty="0" err="1">
                <a:effectLst/>
                <a:ea typeface="+mn-ea"/>
                <a:cs typeface="+mn-cs"/>
              </a:rPr>
              <a:t>institutions</a:t>
            </a:r>
            <a:r>
              <a:rPr lang="de-DE" sz="900" b="0" i="0" kern="1200" dirty="0">
                <a:effectLst/>
                <a:ea typeface="+mn-ea"/>
                <a:cs typeface="+mn-cs"/>
              </a:rPr>
              <a:t>?</a:t>
            </a:r>
          </a:p>
          <a:p>
            <a:r>
              <a:rPr lang="de-DE" sz="900" b="0" i="0" kern="1200" dirty="0" err="1">
                <a:effectLst/>
                <a:ea typeface="+mn-ea"/>
                <a:cs typeface="+mn-cs"/>
              </a:rPr>
              <a:t>Why</a:t>
            </a:r>
            <a:r>
              <a:rPr lang="de-DE" sz="900" b="0" i="0" kern="1200" dirty="0">
                <a:effectLst/>
                <a:ea typeface="+mn-ea"/>
                <a:cs typeface="+mn-cs"/>
              </a:rPr>
              <a:t> do </a:t>
            </a:r>
            <a:r>
              <a:rPr lang="de-DE" sz="900" b="0" i="0" kern="1200" dirty="0" err="1">
                <a:effectLst/>
                <a:ea typeface="+mn-ea"/>
                <a:cs typeface="+mn-cs"/>
              </a:rPr>
              <a:t>we</a:t>
            </a:r>
            <a:r>
              <a:rPr lang="de-DE" sz="900" b="0" i="0" kern="1200" dirty="0">
                <a:effectLst/>
                <a:ea typeface="+mn-ea"/>
                <a:cs typeface="+mn-cs"/>
              </a:rPr>
              <a:t> </a:t>
            </a:r>
            <a:r>
              <a:rPr lang="de-DE" sz="900" b="0" i="0" kern="1200" dirty="0" err="1">
                <a:effectLst/>
                <a:ea typeface="+mn-ea"/>
                <a:cs typeface="+mn-cs"/>
              </a:rPr>
              <a:t>want</a:t>
            </a:r>
            <a:r>
              <a:rPr lang="de-DE" sz="900" b="0" i="0" kern="1200" dirty="0">
                <a:effectLst/>
                <a:ea typeface="+mn-ea"/>
                <a:cs typeface="+mn-cs"/>
              </a:rPr>
              <a:t> Open Science?</a:t>
            </a:r>
          </a:p>
          <a:p>
            <a:r>
              <a:rPr lang="de-DE" sz="900" b="0" i="0" kern="1200" dirty="0" err="1">
                <a:effectLst/>
                <a:ea typeface="+mn-ea"/>
                <a:cs typeface="+mn-cs"/>
              </a:rPr>
              <a:t>Please</a:t>
            </a:r>
            <a:r>
              <a:rPr lang="de-DE" sz="900" b="0" i="0" kern="1200" dirty="0">
                <a:effectLst/>
                <a:ea typeface="+mn-ea"/>
                <a:cs typeface="+mn-cs"/>
              </a:rPr>
              <a:t> </a:t>
            </a:r>
            <a:r>
              <a:rPr lang="de-DE" sz="900" b="0" i="0" kern="1200" dirty="0" err="1">
                <a:effectLst/>
                <a:ea typeface="+mn-ea"/>
                <a:cs typeface="+mn-cs"/>
              </a:rPr>
              <a:t>be</a:t>
            </a:r>
            <a:r>
              <a:rPr lang="de-DE" sz="900" b="0" i="0" kern="1200" dirty="0">
                <a:effectLst/>
                <a:ea typeface="+mn-ea"/>
                <a:cs typeface="+mn-cs"/>
              </a:rPr>
              <a:t> </a:t>
            </a:r>
            <a:r>
              <a:rPr lang="de-DE" sz="900" b="0" i="0" kern="1200" dirty="0" err="1">
                <a:effectLst/>
                <a:ea typeface="+mn-ea"/>
                <a:cs typeface="+mn-cs"/>
              </a:rPr>
              <a:t>aware</a:t>
            </a:r>
            <a:r>
              <a:rPr lang="de-DE" sz="900" b="0" i="0" kern="1200" dirty="0">
                <a:effectLst/>
                <a:ea typeface="+mn-ea"/>
                <a:cs typeface="+mn-cs"/>
              </a:rPr>
              <a:t> </a:t>
            </a:r>
            <a:r>
              <a:rPr lang="de-DE" sz="900" b="0" i="0" kern="1200" dirty="0" err="1">
                <a:effectLst/>
                <a:ea typeface="+mn-ea"/>
                <a:cs typeface="+mn-cs"/>
              </a:rPr>
              <a:t>that</a:t>
            </a:r>
            <a:r>
              <a:rPr lang="de-DE" sz="900" b="0" i="0" kern="1200" dirty="0">
                <a:effectLst/>
                <a:ea typeface="+mn-ea"/>
                <a:cs typeface="+mn-cs"/>
              </a:rPr>
              <a:t> </a:t>
            </a:r>
            <a:r>
              <a:rPr lang="de-DE" sz="900" b="0" i="0" kern="1200" dirty="0" err="1">
                <a:effectLst/>
                <a:ea typeface="+mn-ea"/>
                <a:cs typeface="+mn-cs"/>
              </a:rPr>
              <a:t>there</a:t>
            </a:r>
            <a:r>
              <a:rPr lang="de-DE" sz="900" b="0" i="0" kern="1200" dirty="0">
                <a:effectLst/>
                <a:ea typeface="+mn-ea"/>
                <a:cs typeface="+mn-cs"/>
              </a:rPr>
              <a:t> </a:t>
            </a:r>
            <a:r>
              <a:rPr lang="de-DE" sz="900" b="0" i="0" kern="1200" dirty="0" err="1">
                <a:effectLst/>
                <a:ea typeface="+mn-ea"/>
                <a:cs typeface="+mn-cs"/>
              </a:rPr>
              <a:t>are</a:t>
            </a:r>
            <a:r>
              <a:rPr lang="de-DE" sz="900" b="0" i="0" kern="1200" dirty="0">
                <a:effectLst/>
                <a:ea typeface="+mn-ea"/>
                <a:cs typeface="+mn-cs"/>
              </a:rPr>
              <a:t> different </a:t>
            </a:r>
            <a:r>
              <a:rPr lang="de-DE" sz="900" b="0" i="0" kern="1200" dirty="0" err="1">
                <a:effectLst/>
                <a:ea typeface="+mn-ea"/>
                <a:cs typeface="+mn-cs"/>
              </a:rPr>
              <a:t>perspectives</a:t>
            </a:r>
            <a:r>
              <a:rPr lang="de-DE" sz="900" b="0" i="0" kern="1200" dirty="0">
                <a:effectLst/>
                <a:ea typeface="+mn-ea"/>
                <a:cs typeface="+mn-cs"/>
              </a:rPr>
              <a:t> </a:t>
            </a:r>
            <a:r>
              <a:rPr lang="de-DE" sz="900" b="0" i="0" kern="1200" dirty="0" err="1">
                <a:effectLst/>
                <a:ea typeface="+mn-ea"/>
                <a:cs typeface="+mn-cs"/>
              </a:rPr>
              <a:t>to</a:t>
            </a:r>
            <a:r>
              <a:rPr lang="de-DE" sz="900" b="0" i="0" kern="1200" dirty="0">
                <a:effectLst/>
                <a:ea typeface="+mn-ea"/>
                <a:cs typeface="+mn-cs"/>
              </a:rPr>
              <a:t> form </a:t>
            </a:r>
            <a:r>
              <a:rPr lang="de-DE" sz="900" b="0" i="0" kern="1200" dirty="0" err="1">
                <a:effectLst/>
                <a:ea typeface="+mn-ea"/>
                <a:cs typeface="+mn-cs"/>
              </a:rPr>
              <a:t>these</a:t>
            </a:r>
            <a:r>
              <a:rPr lang="de-DE" sz="900" b="0" i="0" kern="1200" dirty="0">
                <a:effectLst/>
                <a:ea typeface="+mn-ea"/>
                <a:cs typeface="+mn-cs"/>
              </a:rPr>
              <a:t> </a:t>
            </a:r>
            <a:r>
              <a:rPr lang="de-DE" sz="900" b="0" i="0" kern="1200" dirty="0" err="1">
                <a:effectLst/>
                <a:ea typeface="+mn-ea"/>
                <a:cs typeface="+mn-cs"/>
              </a:rPr>
              <a:t>expectations</a:t>
            </a:r>
            <a:r>
              <a:rPr lang="de-DE" sz="900" b="0" i="0" kern="1200" dirty="0">
                <a:effectLst/>
                <a:ea typeface="+mn-ea"/>
                <a:cs typeface="+mn-cs"/>
              </a:rPr>
              <a:t>. </a:t>
            </a:r>
            <a:r>
              <a:rPr lang="de-DE" sz="900" b="0" i="0" kern="1200" dirty="0" err="1">
                <a:effectLst/>
                <a:ea typeface="+mn-ea"/>
                <a:cs typeface="+mn-cs"/>
              </a:rPr>
              <a:t>For</a:t>
            </a:r>
            <a:r>
              <a:rPr lang="de-DE" sz="900" b="0" i="0" kern="1200" dirty="0">
                <a:effectLst/>
                <a:ea typeface="+mn-ea"/>
                <a:cs typeface="+mn-cs"/>
              </a:rPr>
              <a:t> </a:t>
            </a:r>
            <a:r>
              <a:rPr lang="de-DE" sz="900" b="0" i="0" kern="1200" dirty="0" err="1">
                <a:effectLst/>
                <a:ea typeface="+mn-ea"/>
                <a:cs typeface="+mn-cs"/>
              </a:rPr>
              <a:t>example</a:t>
            </a:r>
            <a:r>
              <a:rPr lang="de-DE" sz="900" b="0" i="0" kern="1200" dirty="0">
                <a:effectLst/>
                <a:ea typeface="+mn-ea"/>
                <a:cs typeface="+mn-cs"/>
              </a:rPr>
              <a:t>, </a:t>
            </a:r>
            <a:r>
              <a:rPr lang="de-DE" sz="900" b="0" i="0" kern="1200" dirty="0" err="1">
                <a:effectLst/>
                <a:ea typeface="+mn-ea"/>
                <a:cs typeface="+mn-cs"/>
              </a:rPr>
              <a:t>while</a:t>
            </a:r>
            <a:r>
              <a:rPr lang="de-DE" sz="900" b="0" i="0" kern="1200" dirty="0">
                <a:effectLst/>
                <a:ea typeface="+mn-ea"/>
                <a:cs typeface="+mn-cs"/>
              </a:rPr>
              <a:t> </a:t>
            </a:r>
            <a:r>
              <a:rPr lang="de-DE" sz="900" b="0" i="0" kern="1200" dirty="0" err="1">
                <a:effectLst/>
                <a:ea typeface="+mn-ea"/>
                <a:cs typeface="+mn-cs"/>
              </a:rPr>
              <a:t>many</a:t>
            </a:r>
            <a:r>
              <a:rPr lang="de-DE" sz="900" b="0" i="0" kern="1200" dirty="0">
                <a:effectLst/>
                <a:ea typeface="+mn-ea"/>
                <a:cs typeface="+mn-cs"/>
              </a:rPr>
              <a:t> </a:t>
            </a:r>
            <a:r>
              <a:rPr lang="de-DE" sz="900" b="0" i="0" kern="1200" dirty="0" err="1">
                <a:effectLst/>
                <a:ea typeface="+mn-ea"/>
                <a:cs typeface="+mn-cs"/>
              </a:rPr>
              <a:t>libraries</a:t>
            </a:r>
            <a:r>
              <a:rPr lang="de-DE" sz="900" b="0" i="0" kern="1200" dirty="0">
                <a:effectLst/>
                <a:ea typeface="+mn-ea"/>
                <a:cs typeface="+mn-cs"/>
              </a:rPr>
              <a:t> </a:t>
            </a:r>
            <a:r>
              <a:rPr lang="de-DE" sz="900" b="0" i="0" kern="1200" dirty="0" err="1">
                <a:effectLst/>
                <a:ea typeface="+mn-ea"/>
                <a:cs typeface="+mn-cs"/>
              </a:rPr>
              <a:t>think</a:t>
            </a:r>
            <a:r>
              <a:rPr lang="de-DE" sz="900" b="0" i="0" kern="1200" dirty="0">
                <a:effectLst/>
                <a:ea typeface="+mn-ea"/>
                <a:cs typeface="+mn-cs"/>
              </a:rPr>
              <a:t> </a:t>
            </a:r>
            <a:r>
              <a:rPr lang="de-DE" sz="900" b="0" i="0" kern="1200" dirty="0" err="1">
                <a:effectLst/>
                <a:ea typeface="+mn-ea"/>
                <a:cs typeface="+mn-cs"/>
              </a:rPr>
              <a:t>that</a:t>
            </a:r>
            <a:r>
              <a:rPr lang="de-DE" sz="900" b="0" i="0" kern="1200" dirty="0">
                <a:effectLst/>
                <a:ea typeface="+mn-ea"/>
                <a:cs typeface="+mn-cs"/>
              </a:rPr>
              <a:t> Open Science </a:t>
            </a:r>
            <a:r>
              <a:rPr lang="de-DE" sz="900" b="0" i="0" kern="1200" dirty="0" err="1">
                <a:effectLst/>
                <a:ea typeface="+mn-ea"/>
                <a:cs typeface="+mn-cs"/>
              </a:rPr>
              <a:t>is</a:t>
            </a:r>
            <a:r>
              <a:rPr lang="de-DE" sz="900" b="0" i="0" kern="1200" dirty="0">
                <a:effectLst/>
                <a:ea typeface="+mn-ea"/>
                <a:cs typeface="+mn-cs"/>
              </a:rPr>
              <a:t> a </a:t>
            </a:r>
            <a:r>
              <a:rPr lang="de-DE" sz="900" b="1" i="0" kern="1200" dirty="0" err="1">
                <a:effectLst/>
                <a:ea typeface="+mn-ea"/>
                <a:cs typeface="+mn-cs"/>
              </a:rPr>
              <a:t>moral</a:t>
            </a:r>
            <a:r>
              <a:rPr lang="de-DE" sz="900" b="1" i="0" kern="1200" dirty="0">
                <a:effectLst/>
                <a:ea typeface="+mn-ea"/>
                <a:cs typeface="+mn-cs"/>
              </a:rPr>
              <a:t> </a:t>
            </a:r>
            <a:r>
              <a:rPr lang="de-DE" sz="900" b="1" i="0" kern="1200" dirty="0" err="1">
                <a:effectLst/>
                <a:ea typeface="+mn-ea"/>
                <a:cs typeface="+mn-cs"/>
              </a:rPr>
              <a:t>reparation</a:t>
            </a:r>
            <a:r>
              <a:rPr lang="de-DE" sz="900" b="0" i="0" kern="1200" dirty="0">
                <a:effectLst/>
                <a:ea typeface="+mn-ea"/>
                <a:cs typeface="+mn-cs"/>
              </a:rPr>
              <a:t>, a </a:t>
            </a:r>
            <a:r>
              <a:rPr lang="de-DE" sz="900" b="0" i="0" kern="1200" dirty="0" err="1">
                <a:effectLst/>
                <a:ea typeface="+mn-ea"/>
                <a:cs typeface="+mn-cs"/>
              </a:rPr>
              <a:t>lot</a:t>
            </a:r>
            <a:r>
              <a:rPr lang="de-DE" sz="900" b="0" i="0" kern="1200" dirty="0">
                <a:effectLst/>
                <a:ea typeface="+mn-ea"/>
                <a:cs typeface="+mn-cs"/>
              </a:rPr>
              <a:t> </a:t>
            </a:r>
            <a:r>
              <a:rPr lang="de-DE" sz="900" b="0" i="0" kern="1200" dirty="0" err="1">
                <a:effectLst/>
                <a:ea typeface="+mn-ea"/>
                <a:cs typeface="+mn-cs"/>
              </a:rPr>
              <a:t>of</a:t>
            </a:r>
            <a:r>
              <a:rPr lang="de-DE" sz="900" b="0" i="0" kern="1200" dirty="0">
                <a:effectLst/>
                <a:ea typeface="+mn-ea"/>
                <a:cs typeface="+mn-cs"/>
              </a:rPr>
              <a:t> </a:t>
            </a:r>
            <a:r>
              <a:rPr lang="de-DE" sz="900" b="0" i="0" kern="1200" dirty="0" err="1">
                <a:effectLst/>
                <a:ea typeface="+mn-ea"/>
                <a:cs typeface="+mn-cs"/>
              </a:rPr>
              <a:t>funders</a:t>
            </a:r>
            <a:r>
              <a:rPr lang="de-DE" sz="900" b="0" i="0" kern="1200" dirty="0">
                <a:effectLst/>
                <a:ea typeface="+mn-ea"/>
                <a:cs typeface="+mn-cs"/>
              </a:rPr>
              <a:t> </a:t>
            </a:r>
            <a:r>
              <a:rPr lang="de-DE" sz="900" b="0" i="0" kern="1200" dirty="0" err="1">
                <a:effectLst/>
                <a:ea typeface="+mn-ea"/>
                <a:cs typeface="+mn-cs"/>
              </a:rPr>
              <a:t>think</a:t>
            </a:r>
            <a:r>
              <a:rPr lang="de-DE" sz="900" b="0" i="0" kern="1200" dirty="0">
                <a:effectLst/>
                <a:ea typeface="+mn-ea"/>
                <a:cs typeface="+mn-cs"/>
              </a:rPr>
              <a:t> </a:t>
            </a:r>
            <a:r>
              <a:rPr lang="de-DE" sz="900" b="0" i="0" kern="1200" dirty="0" err="1">
                <a:effectLst/>
                <a:ea typeface="+mn-ea"/>
                <a:cs typeface="+mn-cs"/>
              </a:rPr>
              <a:t>differently</a:t>
            </a:r>
            <a:r>
              <a:rPr lang="de-DE" sz="900" b="0" i="0" kern="1200" dirty="0">
                <a:effectLst/>
                <a:ea typeface="+mn-ea"/>
                <a:cs typeface="+mn-cs"/>
              </a:rPr>
              <a:t>. Not </a:t>
            </a:r>
            <a:r>
              <a:rPr lang="de-DE" sz="900" b="0" i="0" kern="1200" dirty="0" err="1">
                <a:effectLst/>
                <a:ea typeface="+mn-ea"/>
                <a:cs typeface="+mn-cs"/>
              </a:rPr>
              <a:t>opposite</a:t>
            </a:r>
            <a:r>
              <a:rPr lang="de-DE" sz="900" b="0" i="0" kern="1200" dirty="0">
                <a:effectLst/>
                <a:ea typeface="+mn-ea"/>
                <a:cs typeface="+mn-cs"/>
              </a:rPr>
              <a:t>, but </a:t>
            </a:r>
            <a:r>
              <a:rPr lang="de-DE" sz="900" b="0" i="0" kern="1200" dirty="0" err="1">
                <a:effectLst/>
                <a:ea typeface="+mn-ea"/>
                <a:cs typeface="+mn-cs"/>
              </a:rPr>
              <a:t>differently</a:t>
            </a:r>
            <a:r>
              <a:rPr lang="de-DE" sz="900" b="0" i="0" kern="1200" dirty="0">
                <a:effectLst/>
                <a:ea typeface="+mn-ea"/>
                <a:cs typeface="+mn-cs"/>
              </a:rPr>
              <a:t>: </a:t>
            </a:r>
            <a:r>
              <a:rPr lang="de-DE" sz="900" b="0" i="0" kern="1200" dirty="0" err="1">
                <a:effectLst/>
                <a:ea typeface="+mn-ea"/>
                <a:cs typeface="+mn-cs"/>
              </a:rPr>
              <a:t>that</a:t>
            </a:r>
            <a:r>
              <a:rPr lang="de-DE" sz="900" b="0" i="0" kern="1200" dirty="0">
                <a:effectLst/>
                <a:ea typeface="+mn-ea"/>
                <a:cs typeface="+mn-cs"/>
              </a:rPr>
              <a:t> Open Science </a:t>
            </a:r>
            <a:r>
              <a:rPr lang="de-DE" sz="900" b="0" i="0" kern="1200" dirty="0" err="1">
                <a:effectLst/>
                <a:ea typeface="+mn-ea"/>
                <a:cs typeface="+mn-cs"/>
              </a:rPr>
              <a:t>is</a:t>
            </a:r>
            <a:r>
              <a:rPr lang="de-DE" sz="900" b="0" i="0" kern="1200" dirty="0">
                <a:effectLst/>
                <a:ea typeface="+mn-ea"/>
                <a:cs typeface="+mn-cs"/>
              </a:rPr>
              <a:t> </a:t>
            </a:r>
            <a:r>
              <a:rPr lang="de-DE" sz="900" b="1" i="0" kern="1200" dirty="0">
                <a:effectLst/>
                <a:ea typeface="+mn-ea"/>
                <a:cs typeface="+mn-cs"/>
              </a:rPr>
              <a:t>a </a:t>
            </a:r>
            <a:r>
              <a:rPr lang="de-DE" sz="900" b="1" i="0" kern="1200" dirty="0" err="1">
                <a:effectLst/>
                <a:ea typeface="+mn-ea"/>
                <a:cs typeface="+mn-cs"/>
              </a:rPr>
              <a:t>way</a:t>
            </a:r>
            <a:r>
              <a:rPr lang="de-DE" sz="900" b="1" i="0" kern="1200" dirty="0">
                <a:effectLst/>
                <a:ea typeface="+mn-ea"/>
                <a:cs typeface="+mn-cs"/>
              </a:rPr>
              <a:t> </a:t>
            </a:r>
            <a:r>
              <a:rPr lang="de-DE" sz="900" b="1" i="0" kern="1200" dirty="0" err="1">
                <a:effectLst/>
                <a:ea typeface="+mn-ea"/>
                <a:cs typeface="+mn-cs"/>
              </a:rPr>
              <a:t>to</a:t>
            </a:r>
            <a:r>
              <a:rPr lang="de-DE" sz="900" b="1" i="0" kern="1200" dirty="0">
                <a:effectLst/>
                <a:ea typeface="+mn-ea"/>
                <a:cs typeface="+mn-cs"/>
              </a:rPr>
              <a:t> </a:t>
            </a:r>
            <a:r>
              <a:rPr lang="de-DE" sz="900" b="1" i="0" kern="1200" dirty="0" err="1">
                <a:effectLst/>
                <a:ea typeface="+mn-ea"/>
                <a:cs typeface="+mn-cs"/>
              </a:rPr>
              <a:t>boost</a:t>
            </a:r>
            <a:r>
              <a:rPr lang="de-DE" sz="900" b="1" i="0" kern="1200" dirty="0">
                <a:effectLst/>
                <a:ea typeface="+mn-ea"/>
                <a:cs typeface="+mn-cs"/>
              </a:rPr>
              <a:t> </a:t>
            </a:r>
            <a:r>
              <a:rPr lang="de-DE" sz="900" b="1" i="0" kern="1200" dirty="0" err="1">
                <a:effectLst/>
                <a:ea typeface="+mn-ea"/>
                <a:cs typeface="+mn-cs"/>
              </a:rPr>
              <a:t>the</a:t>
            </a:r>
            <a:r>
              <a:rPr lang="de-DE" sz="900" b="1" i="0" kern="1200" dirty="0">
                <a:effectLst/>
                <a:ea typeface="+mn-ea"/>
                <a:cs typeface="+mn-cs"/>
              </a:rPr>
              <a:t> </a:t>
            </a:r>
            <a:r>
              <a:rPr lang="de-DE" sz="900" b="1" i="0" kern="1200" dirty="0" err="1">
                <a:effectLst/>
                <a:ea typeface="+mn-ea"/>
                <a:cs typeface="+mn-cs"/>
              </a:rPr>
              <a:t>sustainable</a:t>
            </a:r>
            <a:r>
              <a:rPr lang="de-DE" sz="900" b="1" i="0" kern="1200" dirty="0">
                <a:effectLst/>
                <a:ea typeface="+mn-ea"/>
                <a:cs typeface="+mn-cs"/>
              </a:rPr>
              <a:t> </a:t>
            </a:r>
            <a:r>
              <a:rPr lang="de-DE" sz="900" b="1" i="0" kern="1200" dirty="0" err="1">
                <a:effectLst/>
                <a:ea typeface="+mn-ea"/>
                <a:cs typeface="+mn-cs"/>
              </a:rPr>
              <a:t>prosperity</a:t>
            </a:r>
            <a:r>
              <a:rPr lang="de-DE" sz="900" b="0" i="0" kern="1200" dirty="0">
                <a:effectLst/>
                <a:ea typeface="+mn-ea"/>
                <a:cs typeface="+mn-cs"/>
              </a:rPr>
              <a:t>. </a:t>
            </a:r>
            <a:r>
              <a:rPr lang="de-DE" sz="900" b="0" i="0" kern="1200" dirty="0" err="1">
                <a:effectLst/>
                <a:ea typeface="+mn-ea"/>
                <a:cs typeface="+mn-cs"/>
              </a:rPr>
              <a:t>They</a:t>
            </a:r>
            <a:r>
              <a:rPr lang="de-DE" sz="900" b="0" i="0" kern="1200" dirty="0">
                <a:effectLst/>
                <a:ea typeface="+mn-ea"/>
                <a:cs typeface="+mn-cs"/>
              </a:rPr>
              <a:t> </a:t>
            </a:r>
            <a:r>
              <a:rPr lang="de-DE" sz="900" b="0" i="0" kern="1200" dirty="0" err="1">
                <a:effectLst/>
                <a:ea typeface="+mn-ea"/>
                <a:cs typeface="+mn-cs"/>
              </a:rPr>
              <a:t>see</a:t>
            </a:r>
            <a:r>
              <a:rPr lang="de-DE" sz="900" b="0" i="0" kern="1200" dirty="0">
                <a:effectLst/>
                <a:ea typeface="+mn-ea"/>
                <a:cs typeface="+mn-cs"/>
              </a:rPr>
              <a:t> Open Science </a:t>
            </a:r>
            <a:r>
              <a:rPr lang="de-DE" sz="900" b="0" i="0" kern="1200" dirty="0" err="1">
                <a:effectLst/>
                <a:ea typeface="+mn-ea"/>
                <a:cs typeface="+mn-cs"/>
              </a:rPr>
              <a:t>as</a:t>
            </a:r>
            <a:r>
              <a:rPr lang="de-DE" sz="900" b="0" i="0" kern="1200" dirty="0">
                <a:effectLst/>
                <a:ea typeface="+mn-ea"/>
                <a:cs typeface="+mn-cs"/>
              </a:rPr>
              <a:t> </a:t>
            </a:r>
            <a:r>
              <a:rPr lang="de-DE" sz="900" b="1" i="0" kern="1200" dirty="0">
                <a:effectLst/>
                <a:ea typeface="+mn-ea"/>
                <a:cs typeface="+mn-cs"/>
              </a:rPr>
              <a:t>a </a:t>
            </a:r>
            <a:r>
              <a:rPr lang="de-DE" sz="900" b="1" i="0" kern="1200" dirty="0" err="1">
                <a:effectLst/>
                <a:ea typeface="+mn-ea"/>
                <a:cs typeface="+mn-cs"/>
              </a:rPr>
              <a:t>way</a:t>
            </a:r>
            <a:r>
              <a:rPr lang="de-DE" sz="900" b="1" i="0" kern="1200" dirty="0">
                <a:effectLst/>
                <a:ea typeface="+mn-ea"/>
                <a:cs typeface="+mn-cs"/>
              </a:rPr>
              <a:t> </a:t>
            </a:r>
            <a:r>
              <a:rPr lang="de-DE" sz="900" b="1" i="0" kern="1200" dirty="0" err="1">
                <a:effectLst/>
                <a:ea typeface="+mn-ea"/>
                <a:cs typeface="+mn-cs"/>
              </a:rPr>
              <a:t>to</a:t>
            </a:r>
            <a:r>
              <a:rPr lang="de-DE" sz="900" b="1" i="0" kern="1200" dirty="0">
                <a:effectLst/>
                <a:ea typeface="+mn-ea"/>
                <a:cs typeface="+mn-cs"/>
              </a:rPr>
              <a:t> </a:t>
            </a:r>
            <a:r>
              <a:rPr lang="de-DE" sz="900" b="1" i="0" kern="1200" dirty="0" err="1">
                <a:effectLst/>
                <a:ea typeface="+mn-ea"/>
                <a:cs typeface="+mn-cs"/>
              </a:rPr>
              <a:t>achieve</a:t>
            </a:r>
            <a:r>
              <a:rPr lang="de-DE" sz="900" b="1" i="0" kern="1200" dirty="0">
                <a:effectLst/>
                <a:ea typeface="+mn-ea"/>
                <a:cs typeface="+mn-cs"/>
              </a:rPr>
              <a:t> a </a:t>
            </a:r>
            <a:r>
              <a:rPr lang="de-DE" sz="900" b="1" i="0" kern="1200" dirty="0" err="1">
                <a:effectLst/>
                <a:ea typeface="+mn-ea"/>
                <a:cs typeface="+mn-cs"/>
              </a:rPr>
              <a:t>better</a:t>
            </a:r>
            <a:r>
              <a:rPr lang="de-DE" sz="900" b="1" i="0" kern="1200" dirty="0">
                <a:effectLst/>
                <a:ea typeface="+mn-ea"/>
                <a:cs typeface="+mn-cs"/>
              </a:rPr>
              <a:t> </a:t>
            </a:r>
            <a:r>
              <a:rPr lang="de-DE" sz="900" b="1" i="0" kern="1200" dirty="0" err="1">
                <a:effectLst/>
                <a:ea typeface="+mn-ea"/>
                <a:cs typeface="+mn-cs"/>
              </a:rPr>
              <a:t>return</a:t>
            </a:r>
            <a:r>
              <a:rPr lang="de-DE" sz="900" b="1" i="0" kern="1200" dirty="0">
                <a:effectLst/>
                <a:ea typeface="+mn-ea"/>
                <a:cs typeface="+mn-cs"/>
              </a:rPr>
              <a:t> </a:t>
            </a:r>
            <a:r>
              <a:rPr lang="de-DE" sz="900" b="1" i="0" kern="1200" dirty="0" err="1">
                <a:effectLst/>
                <a:ea typeface="+mn-ea"/>
                <a:cs typeface="+mn-cs"/>
              </a:rPr>
              <a:t>of</a:t>
            </a:r>
            <a:r>
              <a:rPr lang="de-DE" sz="900" b="1" i="0" kern="1200" dirty="0">
                <a:effectLst/>
                <a:ea typeface="+mn-ea"/>
                <a:cs typeface="+mn-cs"/>
              </a:rPr>
              <a:t> </a:t>
            </a:r>
            <a:r>
              <a:rPr lang="de-DE" sz="900" b="1" i="0" kern="1200" dirty="0" err="1">
                <a:effectLst/>
                <a:ea typeface="+mn-ea"/>
                <a:cs typeface="+mn-cs"/>
              </a:rPr>
              <a:t>their</a:t>
            </a:r>
            <a:r>
              <a:rPr lang="de-DE" sz="900" b="1" i="0" kern="1200" dirty="0">
                <a:effectLst/>
                <a:ea typeface="+mn-ea"/>
                <a:cs typeface="+mn-cs"/>
              </a:rPr>
              <a:t> </a:t>
            </a:r>
            <a:r>
              <a:rPr lang="de-DE" sz="900" b="1" i="0" kern="1200" dirty="0" err="1">
                <a:effectLst/>
                <a:ea typeface="+mn-ea"/>
                <a:cs typeface="+mn-cs"/>
              </a:rPr>
              <a:t>investments</a:t>
            </a:r>
            <a:r>
              <a:rPr lang="de-DE" sz="900" b="0" i="0" kern="1200" dirty="0">
                <a:effectLst/>
                <a:ea typeface="+mn-ea"/>
                <a:cs typeface="+mn-cs"/>
              </a:rPr>
              <a:t>.</a:t>
            </a:r>
          </a:p>
          <a:p>
            <a:r>
              <a:rPr lang="de-DE" sz="900" b="0" i="0" kern="1200" dirty="0">
                <a:effectLst/>
                <a:ea typeface="+mn-ea"/>
                <a:cs typeface="+mn-cs"/>
              </a:rPr>
              <a:t>[CLICK] </a:t>
            </a:r>
          </a:p>
          <a:p>
            <a:r>
              <a:rPr lang="de-DE" sz="900" b="0" i="0" kern="1200" dirty="0" err="1">
                <a:effectLst/>
                <a:ea typeface="+mn-ea"/>
                <a:cs typeface="+mn-cs"/>
              </a:rPr>
              <a:t>My</a:t>
            </a:r>
            <a:r>
              <a:rPr lang="de-DE" sz="900" b="0" i="0" kern="1200" dirty="0">
                <a:effectLst/>
                <a:ea typeface="+mn-ea"/>
                <a:cs typeface="+mn-cs"/>
              </a:rPr>
              <a:t> </a:t>
            </a:r>
            <a:r>
              <a:rPr lang="de-DE" sz="900" b="0" i="0" kern="1200" dirty="0" err="1">
                <a:effectLst/>
                <a:ea typeface="+mn-ea"/>
                <a:cs typeface="+mn-cs"/>
              </a:rPr>
              <a:t>idea</a:t>
            </a:r>
            <a:r>
              <a:rPr lang="de-DE" sz="900" b="0" i="0" kern="1200" dirty="0">
                <a:effectLst/>
                <a:ea typeface="+mn-ea"/>
                <a:cs typeface="+mn-cs"/>
              </a:rPr>
              <a:t> </a:t>
            </a:r>
            <a:r>
              <a:rPr lang="de-DE" sz="900" b="0" i="0" kern="1200" dirty="0" err="1">
                <a:effectLst/>
                <a:ea typeface="+mn-ea"/>
                <a:cs typeface="+mn-cs"/>
              </a:rPr>
              <a:t>about</a:t>
            </a:r>
            <a:r>
              <a:rPr lang="de-DE" sz="900" b="0" i="0" kern="1200" dirty="0">
                <a:effectLst/>
                <a:ea typeface="+mn-ea"/>
                <a:cs typeface="+mn-cs"/>
              </a:rPr>
              <a:t> </a:t>
            </a:r>
            <a:r>
              <a:rPr lang="de-DE" sz="900" b="0" i="0" kern="1200" dirty="0" err="1">
                <a:effectLst/>
                <a:ea typeface="+mn-ea"/>
                <a:cs typeface="+mn-cs"/>
              </a:rPr>
              <a:t>the</a:t>
            </a:r>
            <a:r>
              <a:rPr lang="de-DE" sz="900" b="0" i="0" kern="1200" dirty="0">
                <a:effectLst/>
                <a:ea typeface="+mn-ea"/>
                <a:cs typeface="+mn-cs"/>
              </a:rPr>
              <a:t> </a:t>
            </a:r>
            <a:r>
              <a:rPr lang="de-DE" sz="900" b="0" i="0" kern="1200" dirty="0" err="1">
                <a:effectLst/>
                <a:ea typeface="+mn-ea"/>
                <a:cs typeface="+mn-cs"/>
              </a:rPr>
              <a:t>outcome</a:t>
            </a:r>
            <a:r>
              <a:rPr lang="de-DE" sz="900" b="0" i="0" kern="1200" dirty="0">
                <a:effectLst/>
                <a:ea typeface="+mn-ea"/>
                <a:cs typeface="+mn-cs"/>
              </a:rPr>
              <a:t> </a:t>
            </a:r>
            <a:r>
              <a:rPr lang="de-DE" sz="900" b="0" i="0" kern="1200" dirty="0" err="1">
                <a:effectLst/>
                <a:ea typeface="+mn-ea"/>
                <a:cs typeface="+mn-cs"/>
              </a:rPr>
              <a:t>of</a:t>
            </a:r>
            <a:r>
              <a:rPr lang="de-DE" sz="900" b="0" i="0" kern="1200" dirty="0">
                <a:effectLst/>
                <a:ea typeface="+mn-ea"/>
                <a:cs typeface="+mn-cs"/>
              </a:rPr>
              <a:t> Open Science </a:t>
            </a:r>
            <a:r>
              <a:rPr lang="de-DE" sz="900" b="0" i="0" kern="1200" dirty="0" err="1">
                <a:effectLst/>
                <a:ea typeface="+mn-ea"/>
                <a:cs typeface="+mn-cs"/>
              </a:rPr>
              <a:t>is</a:t>
            </a:r>
            <a:endParaRPr lang="de-DE" sz="900" b="0" i="0" kern="1200" dirty="0">
              <a:effectLst/>
              <a:ea typeface="+mn-ea"/>
              <a:cs typeface="+mn-cs"/>
            </a:endParaRPr>
          </a:p>
          <a:p>
            <a:pPr marL="342900" indent="-342900">
              <a:lnSpc>
                <a:spcPct val="150000"/>
              </a:lnSpc>
              <a:spcBef>
                <a:spcPts val="0"/>
              </a:spcBef>
              <a:buFont typeface="Arial" panose="020B0604020202020204" pitchFamily="34" charset="0"/>
              <a:buChar char="•"/>
            </a:pPr>
            <a:r>
              <a:rPr lang="de-DE" sz="900" dirty="0">
                <a:ea typeface="Arial"/>
                <a:cs typeface="Oriya MN" pitchFamily="2" charset="0"/>
                <a:sym typeface="Arial"/>
              </a:rPr>
              <a:t>Quality, </a:t>
            </a:r>
            <a:r>
              <a:rPr lang="de-DE" sz="900" dirty="0" err="1">
                <a:ea typeface="Arial"/>
                <a:cs typeface="Oriya MN" pitchFamily="2" charset="0"/>
                <a:sym typeface="Arial"/>
              </a:rPr>
              <a:t>healty</a:t>
            </a:r>
            <a:r>
              <a:rPr lang="de-DE" sz="900" dirty="0">
                <a:ea typeface="Arial"/>
                <a:cs typeface="Oriya MN" pitchFamily="2" charset="0"/>
                <a:sym typeface="Arial"/>
              </a:rPr>
              <a:t> OS </a:t>
            </a:r>
            <a:r>
              <a:rPr lang="de-DE" sz="900" dirty="0" err="1">
                <a:ea typeface="Arial"/>
                <a:cs typeface="Oriya MN" pitchFamily="2" charset="0"/>
                <a:sym typeface="Arial"/>
              </a:rPr>
              <a:t>systems</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err="1">
                <a:ea typeface="Arial"/>
                <a:cs typeface="Oriya MN" pitchFamily="2" charset="0"/>
                <a:sym typeface="Arial"/>
              </a:rPr>
              <a:t>Reproducible</a:t>
            </a:r>
            <a:r>
              <a:rPr lang="de-DE" sz="900" dirty="0">
                <a:ea typeface="Arial"/>
                <a:cs typeface="Oriya MN" pitchFamily="2" charset="0"/>
                <a:sym typeface="Arial"/>
              </a:rPr>
              <a:t> Science</a:t>
            </a:r>
          </a:p>
          <a:p>
            <a:pPr marL="342900" indent="-342900">
              <a:lnSpc>
                <a:spcPct val="150000"/>
              </a:lnSpc>
              <a:spcBef>
                <a:spcPts val="0"/>
              </a:spcBef>
              <a:buFont typeface="Arial" panose="020B0604020202020204" pitchFamily="34" charset="0"/>
              <a:buChar char="•"/>
            </a:pPr>
            <a:r>
              <a:rPr lang="de-DE" sz="900" dirty="0" err="1">
                <a:ea typeface="Arial"/>
                <a:cs typeface="Oriya MN" pitchFamily="2" charset="0"/>
                <a:sym typeface="Arial"/>
              </a:rPr>
              <a:t>Faster</a:t>
            </a:r>
            <a:r>
              <a:rPr lang="de-DE" sz="900" dirty="0">
                <a:ea typeface="Arial"/>
                <a:cs typeface="Oriya MN" pitchFamily="2" charset="0"/>
                <a:sym typeface="Arial"/>
              </a:rPr>
              <a:t>, </a:t>
            </a:r>
            <a:r>
              <a:rPr lang="de-DE" sz="900" dirty="0" err="1">
                <a:ea typeface="Arial"/>
                <a:cs typeface="Oriya MN" pitchFamily="2" charset="0"/>
                <a:sym typeface="Arial"/>
              </a:rPr>
              <a:t>reliable</a:t>
            </a:r>
            <a:r>
              <a:rPr lang="de-DE" sz="900" dirty="0">
                <a:ea typeface="Arial"/>
                <a:cs typeface="Oriya MN" pitchFamily="2" charset="0"/>
                <a:sym typeface="Arial"/>
              </a:rPr>
              <a:t> </a:t>
            </a:r>
            <a:r>
              <a:rPr lang="de-DE" sz="900" dirty="0" err="1">
                <a:ea typeface="Arial"/>
                <a:cs typeface="Oriya MN" pitchFamily="2" charset="0"/>
                <a:sym typeface="Arial"/>
              </a:rPr>
              <a:t>discoveries</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err="1">
                <a:ea typeface="Arial"/>
                <a:cs typeface="Oriya MN" pitchFamily="2" charset="0"/>
                <a:sym typeface="Arial"/>
              </a:rPr>
              <a:t>Meaningful</a:t>
            </a:r>
            <a:r>
              <a:rPr lang="de-DE" sz="900" dirty="0">
                <a:ea typeface="Arial"/>
                <a:cs typeface="Oriya MN" pitchFamily="2" charset="0"/>
                <a:sym typeface="Arial"/>
              </a:rPr>
              <a:t> </a:t>
            </a:r>
            <a:r>
              <a:rPr lang="de-DE" sz="900" dirty="0" err="1">
                <a:ea typeface="Arial"/>
                <a:cs typeface="Oriya MN" pitchFamily="2" charset="0"/>
                <a:sym typeface="Arial"/>
              </a:rPr>
              <a:t>translational</a:t>
            </a:r>
            <a:r>
              <a:rPr lang="de-DE" sz="900" dirty="0">
                <a:ea typeface="Arial"/>
                <a:cs typeface="Oriya MN" pitchFamily="2" charset="0"/>
                <a:sym typeface="Arial"/>
              </a:rPr>
              <a:t> </a:t>
            </a:r>
            <a:r>
              <a:rPr lang="de-DE" sz="900" dirty="0" err="1">
                <a:ea typeface="Arial"/>
                <a:cs typeface="Oriya MN" pitchFamily="2" charset="0"/>
                <a:sym typeface="Arial"/>
              </a:rPr>
              <a:t>science</a:t>
            </a:r>
            <a:r>
              <a:rPr lang="de-DE" sz="900" dirty="0">
                <a:ea typeface="Arial"/>
                <a:cs typeface="Oriya MN" pitchFamily="2" charset="0"/>
                <a:sym typeface="Arial"/>
              </a:rPr>
              <a:t>, </a:t>
            </a:r>
          </a:p>
          <a:p>
            <a:pPr marL="342900" indent="-342900">
              <a:lnSpc>
                <a:spcPct val="150000"/>
              </a:lnSpc>
              <a:spcBef>
                <a:spcPts val="0"/>
              </a:spcBef>
              <a:buFont typeface="Arial" panose="020B0604020202020204" pitchFamily="34" charset="0"/>
              <a:buChar char="•"/>
            </a:pPr>
            <a:r>
              <a:rPr lang="de-DE" sz="900" dirty="0">
                <a:ea typeface="Arial"/>
                <a:cs typeface="Oriya MN" pitchFamily="2" charset="0"/>
                <a:sym typeface="Arial"/>
              </a:rPr>
              <a:t>Wider </a:t>
            </a:r>
            <a:r>
              <a:rPr lang="de-DE" sz="900" dirty="0" err="1">
                <a:ea typeface="Arial"/>
                <a:cs typeface="Oriya MN" pitchFamily="2" charset="0"/>
                <a:sym typeface="Arial"/>
              </a:rPr>
              <a:t>dissemination</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a:ea typeface="Arial"/>
                <a:cs typeface="Oriya MN" pitchFamily="2" charset="0"/>
                <a:sym typeface="Arial"/>
              </a:rPr>
              <a:t>International </a:t>
            </a:r>
            <a:r>
              <a:rPr lang="de-DE" sz="900" dirty="0" err="1">
                <a:ea typeface="Arial"/>
                <a:cs typeface="Oriya MN" pitchFamily="2" charset="0"/>
                <a:sym typeface="Arial"/>
              </a:rPr>
              <a:t>Collaborations</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err="1">
                <a:ea typeface="Arial"/>
                <a:cs typeface="Oriya MN" pitchFamily="2" charset="0"/>
                <a:sym typeface="Arial"/>
              </a:rPr>
              <a:t>Better</a:t>
            </a:r>
            <a:r>
              <a:rPr lang="de-DE" sz="900" dirty="0">
                <a:ea typeface="Arial"/>
                <a:cs typeface="Oriya MN" pitchFamily="2" charset="0"/>
                <a:sym typeface="Arial"/>
              </a:rPr>
              <a:t> </a:t>
            </a:r>
            <a:r>
              <a:rPr lang="de-DE" sz="900" dirty="0" err="1">
                <a:ea typeface="Arial"/>
                <a:cs typeface="Oriya MN" pitchFamily="2" charset="0"/>
                <a:sym typeface="Arial"/>
              </a:rPr>
              <a:t>education</a:t>
            </a:r>
            <a:r>
              <a:rPr lang="de-DE" sz="900" dirty="0">
                <a:ea typeface="Arial"/>
                <a:cs typeface="Oriya MN" pitchFamily="2" charset="0"/>
                <a:sym typeface="Arial"/>
              </a:rPr>
              <a:t> </a:t>
            </a:r>
            <a:r>
              <a:rPr lang="de-DE" sz="900" dirty="0" err="1">
                <a:ea typeface="Arial"/>
                <a:cs typeface="Oriya MN" pitchFamily="2" charset="0"/>
                <a:sym typeface="Arial"/>
              </a:rPr>
              <a:t>through</a:t>
            </a:r>
            <a:r>
              <a:rPr lang="de-DE" sz="900" dirty="0">
                <a:ea typeface="Arial"/>
                <a:cs typeface="Oriya MN" pitchFamily="2" charset="0"/>
                <a:sym typeface="Arial"/>
              </a:rPr>
              <a:t> </a:t>
            </a:r>
            <a:r>
              <a:rPr lang="de-DE" sz="900" dirty="0" err="1">
                <a:ea typeface="Arial"/>
                <a:cs typeface="Oriya MN" pitchFamily="2" charset="0"/>
                <a:sym typeface="Arial"/>
              </a:rPr>
              <a:t>practice</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a:ea typeface="Arial"/>
                <a:cs typeface="Oriya MN" pitchFamily="2" charset="0"/>
                <a:sym typeface="Arial"/>
              </a:rPr>
              <a:t>Collective </a:t>
            </a:r>
            <a:r>
              <a:rPr lang="de-DE" sz="900" dirty="0" err="1">
                <a:ea typeface="Arial"/>
                <a:cs typeface="Oriya MN" pitchFamily="2" charset="0"/>
                <a:sym typeface="Arial"/>
              </a:rPr>
              <a:t>inteligence</a:t>
            </a:r>
            <a:endParaRPr lang="de-DE" sz="900" dirty="0">
              <a:ea typeface="Arial"/>
              <a:cs typeface="Oriya MN" pitchFamily="2" charset="0"/>
              <a:sym typeface="Arial"/>
            </a:endParaRPr>
          </a:p>
          <a:p>
            <a:pPr marL="342900" indent="-342900">
              <a:lnSpc>
                <a:spcPct val="150000"/>
              </a:lnSpc>
              <a:spcBef>
                <a:spcPts val="0"/>
              </a:spcBef>
              <a:buFont typeface="Arial" panose="020B0604020202020204" pitchFamily="34" charset="0"/>
              <a:buChar char="•"/>
            </a:pPr>
            <a:r>
              <a:rPr lang="de-DE" sz="900" dirty="0">
                <a:ea typeface="Arial"/>
                <a:cs typeface="Oriya MN" pitchFamily="2" charset="0"/>
                <a:sym typeface="Arial"/>
              </a:rPr>
              <a:t>Man-</a:t>
            </a:r>
            <a:r>
              <a:rPr lang="de-DE" sz="900" dirty="0" err="1">
                <a:ea typeface="Arial"/>
                <a:cs typeface="Oriya MN" pitchFamily="2" charset="0"/>
                <a:sym typeface="Arial"/>
              </a:rPr>
              <a:t>machine</a:t>
            </a:r>
            <a:r>
              <a:rPr lang="de-DE" sz="900" dirty="0">
                <a:ea typeface="Arial"/>
                <a:cs typeface="Oriya MN" pitchFamily="2" charset="0"/>
                <a:sym typeface="Arial"/>
              </a:rPr>
              <a:t> </a:t>
            </a:r>
            <a:r>
              <a:rPr lang="de-DE" sz="900" dirty="0" err="1">
                <a:ea typeface="Arial"/>
                <a:cs typeface="Oriya MN" pitchFamily="2" charset="0"/>
                <a:sym typeface="Arial"/>
              </a:rPr>
              <a:t>collaborations</a:t>
            </a:r>
            <a:endParaRPr lang="de-DE" sz="900" b="0" i="0" kern="1200" dirty="0">
              <a:effectLst/>
            </a:endParaRPr>
          </a:p>
          <a:p>
            <a:r>
              <a:rPr lang="de-DE" sz="900" b="0" i="0" kern="1200" dirty="0" err="1">
                <a:effectLst/>
                <a:ea typeface="+mn-ea"/>
                <a:cs typeface="+mn-cs"/>
              </a:rPr>
              <a:t>Therefore</a:t>
            </a:r>
            <a:r>
              <a:rPr lang="de-DE" sz="900" b="0" i="0" kern="1200" dirty="0">
                <a:effectLst/>
                <a:ea typeface="+mn-ea"/>
                <a:cs typeface="+mn-cs"/>
              </a:rPr>
              <a:t>, </a:t>
            </a:r>
            <a:r>
              <a:rPr lang="de-DE" sz="900" b="0" i="0" kern="1200" dirty="0" err="1">
                <a:effectLst/>
                <a:ea typeface="+mn-ea"/>
                <a:cs typeface="+mn-cs"/>
              </a:rPr>
              <a:t>funders</a:t>
            </a:r>
            <a:r>
              <a:rPr lang="de-DE" sz="900" b="0" i="0" kern="1200" dirty="0">
                <a:effectLst/>
                <a:ea typeface="+mn-ea"/>
                <a:cs typeface="+mn-cs"/>
              </a:rPr>
              <a:t> </a:t>
            </a:r>
            <a:r>
              <a:rPr lang="de-DE" sz="900" b="0" i="0" kern="1200" dirty="0" err="1">
                <a:effectLst/>
                <a:ea typeface="+mn-ea"/>
                <a:cs typeface="+mn-cs"/>
              </a:rPr>
              <a:t>should</a:t>
            </a:r>
            <a:r>
              <a:rPr lang="de-DE" sz="900" b="0" i="0" kern="1200" dirty="0">
                <a:effectLst/>
                <a:ea typeface="+mn-ea"/>
                <a:cs typeface="+mn-cs"/>
              </a:rPr>
              <a:t> </a:t>
            </a:r>
            <a:r>
              <a:rPr lang="de-DE" sz="900" b="0" i="0" kern="1200" dirty="0" err="1">
                <a:effectLst/>
                <a:ea typeface="+mn-ea"/>
                <a:cs typeface="+mn-cs"/>
              </a:rPr>
              <a:t>make</a:t>
            </a:r>
            <a:r>
              <a:rPr lang="de-DE" sz="900" b="0" i="0" kern="1200" dirty="0">
                <a:effectLst/>
                <a:ea typeface="+mn-ea"/>
                <a:cs typeface="+mn-cs"/>
              </a:rPr>
              <a:t> </a:t>
            </a:r>
            <a:r>
              <a:rPr lang="de-DE" sz="900" b="0" i="0" kern="1200" dirty="0" err="1">
                <a:effectLst/>
                <a:ea typeface="+mn-ea"/>
                <a:cs typeface="+mn-cs"/>
              </a:rPr>
              <a:t>available</a:t>
            </a:r>
            <a:r>
              <a:rPr lang="de-DE" sz="900" b="0" i="0" kern="1200" dirty="0">
                <a:effectLst/>
                <a:ea typeface="+mn-ea"/>
                <a:cs typeface="+mn-cs"/>
              </a:rPr>
              <a:t> </a:t>
            </a:r>
            <a:r>
              <a:rPr lang="de-DE" sz="900" b="0" i="0" kern="1200" dirty="0" err="1">
                <a:effectLst/>
                <a:ea typeface="+mn-ea"/>
                <a:cs typeface="+mn-cs"/>
              </a:rPr>
              <a:t>financial</a:t>
            </a:r>
            <a:r>
              <a:rPr lang="de-DE" sz="900" b="0" i="0" kern="1200" dirty="0">
                <a:effectLst/>
                <a:ea typeface="+mn-ea"/>
                <a:cs typeface="+mn-cs"/>
              </a:rPr>
              <a:t> </a:t>
            </a:r>
            <a:r>
              <a:rPr lang="de-DE" sz="900" b="0" i="0" kern="1200" dirty="0" err="1">
                <a:effectLst/>
                <a:ea typeface="+mn-ea"/>
                <a:cs typeface="+mn-cs"/>
              </a:rPr>
              <a:t>arrangements</a:t>
            </a:r>
            <a:r>
              <a:rPr lang="de-DE" sz="900" b="0" i="0" kern="1200" dirty="0">
                <a:effectLst/>
                <a:ea typeface="+mn-ea"/>
                <a:cs typeface="+mn-cs"/>
              </a:rPr>
              <a:t> </a:t>
            </a:r>
            <a:r>
              <a:rPr lang="de-DE" sz="900" b="0" i="0" kern="1200" dirty="0" err="1">
                <a:effectLst/>
                <a:ea typeface="+mn-ea"/>
                <a:cs typeface="+mn-cs"/>
              </a:rPr>
              <a:t>that</a:t>
            </a:r>
            <a:r>
              <a:rPr lang="de-DE" sz="900" b="0" i="0" kern="1200" dirty="0">
                <a:effectLst/>
                <a:ea typeface="+mn-ea"/>
                <a:cs typeface="+mn-cs"/>
              </a:rPr>
              <a:t> </a:t>
            </a:r>
            <a:r>
              <a:rPr lang="de-DE" sz="900" b="0" i="0" kern="1200" dirty="0" err="1">
                <a:effectLst/>
                <a:ea typeface="+mn-ea"/>
                <a:cs typeface="+mn-cs"/>
              </a:rPr>
              <a:t>allows</a:t>
            </a:r>
            <a:r>
              <a:rPr lang="de-DE" sz="900" b="0" i="0" kern="1200" dirty="0">
                <a:effectLst/>
                <a:ea typeface="+mn-ea"/>
                <a:cs typeface="+mn-cs"/>
              </a:rPr>
              <a:t> </a:t>
            </a:r>
            <a:r>
              <a:rPr lang="de-DE" sz="900" b="0" i="0" kern="1200" dirty="0" err="1">
                <a:effectLst/>
                <a:ea typeface="+mn-ea"/>
                <a:cs typeface="+mn-cs"/>
              </a:rPr>
              <a:t>the</a:t>
            </a:r>
            <a:r>
              <a:rPr lang="de-DE" sz="900" b="0" i="0" kern="1200" dirty="0">
                <a:effectLst/>
                <a:ea typeface="+mn-ea"/>
                <a:cs typeface="+mn-cs"/>
              </a:rPr>
              <a:t> </a:t>
            </a:r>
            <a:r>
              <a:rPr lang="de-DE" sz="900" b="0" i="0" kern="1200" dirty="0" err="1">
                <a:effectLst/>
                <a:ea typeface="+mn-ea"/>
                <a:cs typeface="+mn-cs"/>
              </a:rPr>
              <a:t>organisations</a:t>
            </a:r>
            <a:r>
              <a:rPr lang="de-DE" sz="900" b="0" i="0" kern="1200" dirty="0">
                <a:effectLst/>
                <a:ea typeface="+mn-ea"/>
                <a:cs typeface="+mn-cs"/>
              </a:rPr>
              <a:t> </a:t>
            </a:r>
            <a:r>
              <a:rPr lang="de-DE" sz="900" b="0" i="0" kern="1200" dirty="0" err="1">
                <a:effectLst/>
                <a:ea typeface="+mn-ea"/>
                <a:cs typeface="+mn-cs"/>
              </a:rPr>
              <a:t>to</a:t>
            </a:r>
            <a:r>
              <a:rPr lang="de-DE" sz="900" b="0" i="0" kern="1200" dirty="0">
                <a:effectLst/>
                <a:ea typeface="+mn-ea"/>
                <a:cs typeface="+mn-cs"/>
              </a:rPr>
              <a:t> </a:t>
            </a:r>
            <a:r>
              <a:rPr lang="de-DE" sz="900" b="0" i="0" kern="1200" dirty="0" err="1">
                <a:effectLst/>
                <a:ea typeface="+mn-ea"/>
                <a:cs typeface="+mn-cs"/>
              </a:rPr>
              <a:t>build</a:t>
            </a:r>
            <a:r>
              <a:rPr lang="de-DE" sz="900" b="0" i="0" kern="1200" dirty="0">
                <a:effectLst/>
                <a:ea typeface="+mn-ea"/>
                <a:cs typeface="+mn-cs"/>
              </a:rPr>
              <a:t> </a:t>
            </a:r>
            <a:r>
              <a:rPr lang="de-DE" sz="900" b="0" i="0" kern="1200" dirty="0" err="1">
                <a:effectLst/>
                <a:ea typeface="+mn-ea"/>
                <a:cs typeface="+mn-cs"/>
              </a:rPr>
              <a:t>sustainability</a:t>
            </a:r>
            <a:r>
              <a:rPr lang="de-DE" sz="900" b="0" i="0" kern="1200" dirty="0">
                <a:effectLst/>
                <a:ea typeface="+mn-ea"/>
                <a:cs typeface="+mn-cs"/>
              </a:rPr>
              <a:t> </a:t>
            </a:r>
            <a:r>
              <a:rPr lang="de-DE" sz="900" b="0" i="0" kern="1200" dirty="0" err="1">
                <a:effectLst/>
                <a:ea typeface="+mn-ea"/>
                <a:cs typeface="+mn-cs"/>
              </a:rPr>
              <a:t>for</a:t>
            </a:r>
            <a:r>
              <a:rPr lang="de-DE" sz="900" b="0" i="0" kern="1200" dirty="0">
                <a:effectLst/>
                <a:ea typeface="+mn-ea"/>
                <a:cs typeface="+mn-cs"/>
              </a:rPr>
              <a:t> such </a:t>
            </a:r>
            <a:r>
              <a:rPr lang="de-DE" sz="900" b="0" i="0" kern="1200" dirty="0" err="1">
                <a:effectLst/>
                <a:ea typeface="+mn-ea"/>
                <a:cs typeface="+mn-cs"/>
              </a:rPr>
              <a:t>outcomes</a:t>
            </a:r>
            <a:r>
              <a:rPr lang="de-DE" sz="900" b="0" i="0" kern="1200" dirty="0">
                <a:effectLst/>
                <a:ea typeface="+mn-ea"/>
                <a:cs typeface="+mn-cs"/>
              </a:rPr>
              <a:t>.</a:t>
            </a:r>
          </a:p>
          <a:p>
            <a:r>
              <a:rPr lang="de-DE" sz="900" b="0" i="0" kern="1200" dirty="0">
                <a:effectLst/>
                <a:ea typeface="+mn-ea"/>
                <a:cs typeface="+mn-cs"/>
              </a:rPr>
              <a:t>-----------</a:t>
            </a:r>
            <a:endParaRPr lang="de-DE" sz="900" b="1" i="0" kern="1200" dirty="0">
              <a:effectLst/>
              <a:ea typeface="+mn-ea"/>
              <a:cs typeface="+mn-cs"/>
            </a:endParaRPr>
          </a:p>
          <a:p>
            <a:endParaRPr lang="de-DE" sz="900" b="0" i="0" kern="1200" dirty="0">
              <a:effectLst/>
              <a:ea typeface="+mn-ea"/>
              <a:cs typeface="+mn-cs"/>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34</a:t>
            </a:fld>
            <a:endParaRPr lang="de-DE"/>
          </a:p>
        </p:txBody>
      </p:sp>
      <p:sp>
        <p:nvSpPr>
          <p:cNvPr id="5" name="Date Placeholder 4">
            <a:extLst>
              <a:ext uri="{FF2B5EF4-FFF2-40B4-BE49-F238E27FC236}">
                <a16:creationId xmlns:a16="http://schemas.microsoft.com/office/drawing/2014/main" id="{5058F991-085A-EE4F-89FC-E11F1C7DC7F7}"/>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1AF20AFC-79D7-574D-96DB-6F948FD847A2}"/>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F71790B2-E3AF-0640-9E21-A99486BE1D09}"/>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436518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a:solidFill>
                  <a:schemeClr val="tx1"/>
                </a:solidFill>
                <a:effectLst/>
                <a:latin typeface="+mn-lt"/>
                <a:ea typeface="+mn-ea"/>
                <a:cs typeface="+mn-cs"/>
              </a:rPr>
              <a:t>The </a:t>
            </a:r>
            <a:r>
              <a:rPr lang="de-DE" sz="900" b="0" i="0" kern="1200" dirty="0" err="1">
                <a:solidFill>
                  <a:schemeClr val="tx1"/>
                </a:solidFill>
                <a:effectLst/>
                <a:latin typeface="+mn-lt"/>
                <a:ea typeface="+mn-ea"/>
                <a:cs typeface="+mn-cs"/>
              </a:rPr>
              <a:t>second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question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tools</a:t>
            </a:r>
            <a:r>
              <a:rPr lang="de-DE" sz="900" b="0" i="0" kern="1200" dirty="0">
                <a:solidFill>
                  <a:schemeClr val="tx1"/>
                </a:solidFill>
                <a:effectLst/>
                <a:latin typeface="+mn-lt"/>
                <a:ea typeface="+mn-ea"/>
                <a:cs typeface="+mn-cs"/>
              </a:rPr>
              <a:t>.</a:t>
            </a:r>
          </a:p>
          <a:p>
            <a:r>
              <a:rPr lang="de-DE" sz="900" b="0" i="0" kern="1200" dirty="0" err="1">
                <a:solidFill>
                  <a:schemeClr val="tx1"/>
                </a:solidFill>
                <a:effectLst/>
                <a:latin typeface="+mn-lt"/>
                <a:ea typeface="+mn-ea"/>
                <a:cs typeface="+mn-cs"/>
              </a:rPr>
              <a:t>Here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number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exploring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tools</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[CLICK] </a:t>
            </a:r>
            <a:r>
              <a:rPr lang="de-DE" sz="900" b="0" i="0" kern="1200" dirty="0" err="1">
                <a:solidFill>
                  <a:schemeClr val="tx1"/>
                </a:solidFill>
                <a:effectLst/>
                <a:latin typeface="+mn-lt"/>
                <a:ea typeface="+mn-ea"/>
                <a:cs typeface="+mn-cs"/>
              </a:rPr>
              <a:t>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general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idea</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community-led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efforts</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my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example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here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Invest</a:t>
            </a:r>
            <a:r>
              <a:rPr lang="de-DE" sz="900" b="1" i="0" kern="1200" dirty="0">
                <a:solidFill>
                  <a:schemeClr val="tx1"/>
                </a:solidFill>
                <a:effectLst/>
                <a:latin typeface="+mn-lt"/>
                <a:ea typeface="+mn-ea"/>
                <a:cs typeface="+mn-cs"/>
              </a:rPr>
              <a:t> in Open Infrastructure </a:t>
            </a:r>
            <a:r>
              <a:rPr lang="de-DE" sz="900" b="0" i="0" kern="1200" dirty="0" err="1">
                <a:solidFill>
                  <a:schemeClr val="tx1"/>
                </a:solidFill>
                <a:effectLst/>
                <a:latin typeface="+mn-lt"/>
                <a:ea typeface="+mn-ea"/>
                <a:cs typeface="+mn-cs"/>
              </a:rPr>
              <a:t>or</a:t>
            </a:r>
            <a:r>
              <a:rPr lang="de-DE" sz="900" b="0" i="0" kern="1200" dirty="0">
                <a:solidFill>
                  <a:schemeClr val="tx1"/>
                </a:solidFill>
                <a:effectLst/>
                <a:latin typeface="+mn-lt"/>
                <a:ea typeface="+mn-ea"/>
                <a:cs typeface="+mn-cs"/>
              </a:rPr>
              <a:t> </a:t>
            </a:r>
            <a:r>
              <a:rPr lang="de-DE" sz="900" b="1" i="0" kern="1200" dirty="0">
                <a:solidFill>
                  <a:schemeClr val="tx1"/>
                </a:solidFill>
                <a:effectLst/>
                <a:latin typeface="+mn-lt"/>
                <a:ea typeface="+mn-ea"/>
                <a:cs typeface="+mn-cs"/>
              </a:rPr>
              <a:t>SCOSS </a:t>
            </a:r>
            <a:r>
              <a:rPr lang="de-DE" sz="900" b="0" i="0" kern="1200" dirty="0">
                <a:solidFill>
                  <a:schemeClr val="tx1"/>
                </a:solidFill>
                <a:effectLst/>
                <a:latin typeface="+mn-lt"/>
                <a:ea typeface="+mn-ea"/>
                <a:cs typeface="+mn-cs"/>
              </a:rPr>
              <a:t>(</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Coalition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Open Science Services).</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[CLICK] </a:t>
            </a:r>
            <a:r>
              <a:rPr lang="de-DE" sz="900" b="0" i="0" kern="1200" dirty="0" err="1">
                <a:solidFill>
                  <a:schemeClr val="tx1"/>
                </a:solidFill>
                <a:effectLst/>
                <a:latin typeface="+mn-lt"/>
                <a:ea typeface="+mn-ea"/>
                <a:cs typeface="+mn-cs"/>
              </a:rPr>
              <a:t>Another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shaped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around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membership</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Here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examples</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[CLICK] </a:t>
            </a:r>
            <a:r>
              <a:rPr lang="de-DE" sz="900" b="0" i="0" kern="1200" dirty="0" err="1">
                <a:solidFill>
                  <a:schemeClr val="tx1"/>
                </a:solidFill>
                <a:effectLst/>
                <a:latin typeface="+mn-lt"/>
                <a:ea typeface="+mn-ea"/>
                <a:cs typeface="+mn-cs"/>
              </a:rPr>
              <a:t>Another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model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suggesting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using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resources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already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exist</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system</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turn </a:t>
            </a:r>
            <a:r>
              <a:rPr lang="de-DE" sz="900" b="0" i="0" kern="1200" dirty="0" err="1">
                <a:solidFill>
                  <a:schemeClr val="tx1"/>
                </a:solidFill>
                <a:effectLst/>
                <a:latin typeface="+mn-lt"/>
                <a:ea typeface="+mn-ea"/>
                <a:cs typeface="+mn-cs"/>
              </a:rPr>
              <a:t>them</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support</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tools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either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direct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spendings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long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term</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investments</a:t>
            </a:r>
            <a:r>
              <a:rPr lang="de-DE" sz="900" b="0" i="0" kern="1200" dirty="0">
                <a:solidFill>
                  <a:schemeClr val="tx1"/>
                </a:solidFill>
                <a:effectLst/>
                <a:latin typeface="+mn-lt"/>
                <a:ea typeface="+mn-ea"/>
                <a:cs typeface="+mn-cs"/>
              </a:rPr>
              <a:t>. </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35</a:t>
            </a:fld>
            <a:endParaRPr lang="de-DE"/>
          </a:p>
        </p:txBody>
      </p:sp>
      <p:sp>
        <p:nvSpPr>
          <p:cNvPr id="5" name="Date Placeholder 4">
            <a:extLst>
              <a:ext uri="{FF2B5EF4-FFF2-40B4-BE49-F238E27FC236}">
                <a16:creationId xmlns:a16="http://schemas.microsoft.com/office/drawing/2014/main" id="{A7F6CEFA-FF8A-A54A-ACD8-76C09089FB2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A51F37E6-66C7-364E-93FC-51A2A404874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D18E648B-E3D2-8745-9C36-EB4C0B524DE7}"/>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422949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Responsibility</a:t>
            </a:r>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a:p>
            <a:r>
              <a:rPr lang="de-DE" sz="900" b="0" i="0" kern="1200" dirty="0" err="1">
                <a:solidFill>
                  <a:schemeClr val="tx1"/>
                </a:solidFill>
                <a:effectLst/>
                <a:latin typeface="+mn-lt"/>
                <a:ea typeface="+mn-ea"/>
                <a:cs typeface="+mn-cs"/>
              </a:rPr>
              <a:t>If</a:t>
            </a:r>
            <a:r>
              <a:rPr lang="de-DE" sz="900" b="0" i="0" kern="1200" dirty="0">
                <a:solidFill>
                  <a:schemeClr val="tx1"/>
                </a:solidFill>
                <a:effectLst/>
                <a:latin typeface="+mn-lt"/>
                <a:ea typeface="+mn-ea"/>
                <a:cs typeface="+mn-cs"/>
              </a:rPr>
              <a:t> Open Science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promise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better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sustainability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part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promise</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[CLICK] On </a:t>
            </a:r>
            <a:r>
              <a:rPr lang="de-DE" sz="900" b="0" i="0" kern="1200" dirty="0" err="1">
                <a:solidFill>
                  <a:schemeClr val="tx1"/>
                </a:solidFill>
                <a:effectLst/>
                <a:latin typeface="+mn-lt"/>
                <a:ea typeface="+mn-ea"/>
                <a:cs typeface="+mn-cs"/>
              </a:rPr>
              <a:t>contrary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building</a:t>
            </a:r>
            <a:r>
              <a:rPr lang="de-DE" sz="900" b="0" i="0" kern="1200" dirty="0">
                <a:solidFill>
                  <a:schemeClr val="tx1"/>
                </a:solidFill>
                <a:effectLst/>
                <a:latin typeface="+mn-lt"/>
                <a:ea typeface="+mn-ea"/>
                <a:cs typeface="+mn-cs"/>
              </a:rPr>
              <a:t> an </a:t>
            </a:r>
            <a:r>
              <a:rPr lang="de-DE" sz="900" b="0" i="0" kern="1200" dirty="0" err="1">
                <a:solidFill>
                  <a:schemeClr val="tx1"/>
                </a:solidFill>
                <a:effectLst/>
                <a:latin typeface="+mn-lt"/>
                <a:ea typeface="+mn-ea"/>
                <a:cs typeface="+mn-cs"/>
              </a:rPr>
              <a:t>unsustainable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infrastructure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which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not </a:t>
            </a:r>
            <a:r>
              <a:rPr lang="de-DE" sz="900" b="0" i="0" kern="1200" dirty="0" err="1">
                <a:solidFill>
                  <a:schemeClr val="tx1"/>
                </a:solidFill>
                <a:effectLst/>
                <a:latin typeface="+mn-lt"/>
                <a:ea typeface="+mn-ea"/>
                <a:cs typeface="+mn-cs"/>
              </a:rPr>
              <a:t>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offer</a:t>
            </a:r>
            <a:r>
              <a:rPr lang="de-DE" sz="900" b="0" i="0" kern="1200" dirty="0">
                <a:solidFill>
                  <a:schemeClr val="tx1"/>
                </a:solidFill>
                <a:effectLst/>
                <a:latin typeface="+mn-lt"/>
                <a:ea typeface="+mn-ea"/>
                <a:cs typeface="+mn-cs"/>
              </a:rPr>
              <a:t> a Service Level Agreement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an </a:t>
            </a:r>
            <a:r>
              <a:rPr lang="de-DE" sz="900" b="0" i="0" kern="1200" dirty="0" err="1">
                <a:solidFill>
                  <a:schemeClr val="tx1"/>
                </a:solidFill>
                <a:effectLst/>
                <a:latin typeface="+mn-lt"/>
                <a:ea typeface="+mn-ea"/>
                <a:cs typeface="+mn-cs"/>
              </a:rPr>
              <a:t>act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irresponsibility</a:t>
            </a:r>
            <a:r>
              <a:rPr lang="de-DE" sz="900" b="0" i="0" kern="1200" dirty="0">
                <a:solidFill>
                  <a:schemeClr val="tx1"/>
                </a:solidFill>
                <a:effectLst/>
                <a:latin typeface="+mn-lt"/>
                <a:ea typeface="+mn-ea"/>
                <a:cs typeface="+mn-cs"/>
              </a:rPr>
              <a:t>!</a:t>
            </a:r>
          </a:p>
          <a:p>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typical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groups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communities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don‘t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take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accountability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own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actions</a:t>
            </a:r>
            <a:r>
              <a:rPr lang="de-DE" sz="900" b="0" i="0" kern="1200" dirty="0">
                <a:solidFill>
                  <a:schemeClr val="tx1"/>
                </a:solidFill>
                <a:effectLst/>
                <a:latin typeface="+mn-lt"/>
                <a:ea typeface="+mn-ea"/>
                <a:cs typeface="+mn-cs"/>
              </a:rPr>
              <a:t>. </a:t>
            </a:r>
          </a:p>
          <a:p>
            <a:r>
              <a:rPr lang="de-DE" sz="900" b="1" i="0" kern="1200" dirty="0" err="1">
                <a:solidFill>
                  <a:schemeClr val="tx1"/>
                </a:solidFill>
                <a:effectLst/>
                <a:latin typeface="+mn-lt"/>
                <a:ea typeface="+mn-ea"/>
                <a:cs typeface="+mn-cs"/>
              </a:rPr>
              <a:t>Our</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community</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should</a:t>
            </a:r>
            <a:r>
              <a:rPr lang="de-DE" sz="900" b="1" i="0" kern="1200" dirty="0">
                <a:solidFill>
                  <a:schemeClr val="tx1"/>
                </a:solidFill>
                <a:effectLst/>
                <a:latin typeface="+mn-lt"/>
                <a:ea typeface="+mn-ea"/>
                <a:cs typeface="+mn-cs"/>
              </a:rPr>
              <a:t> not </a:t>
            </a:r>
            <a:r>
              <a:rPr lang="de-DE" sz="900" b="1" i="0" kern="1200" dirty="0" err="1">
                <a:solidFill>
                  <a:schemeClr val="tx1"/>
                </a:solidFill>
                <a:effectLst/>
                <a:latin typeface="+mn-lt"/>
                <a:ea typeface="+mn-ea"/>
                <a:cs typeface="+mn-cs"/>
              </a:rPr>
              <a:t>act</a:t>
            </a:r>
            <a:r>
              <a:rPr lang="de-DE" sz="900" b="1" i="0" kern="1200" dirty="0">
                <a:solidFill>
                  <a:schemeClr val="tx1"/>
                </a:solidFill>
                <a:effectLst/>
                <a:latin typeface="+mn-lt"/>
                <a:ea typeface="+mn-ea"/>
                <a:cs typeface="+mn-cs"/>
              </a:rPr>
              <a:t> like </a:t>
            </a:r>
            <a:r>
              <a:rPr lang="de-DE" sz="900" b="1" i="0" kern="1200" dirty="0" err="1">
                <a:solidFill>
                  <a:schemeClr val="tx1"/>
                </a:solidFill>
                <a:effectLst/>
                <a:latin typeface="+mn-lt"/>
                <a:ea typeface="+mn-ea"/>
                <a:cs typeface="+mn-cs"/>
              </a:rPr>
              <a:t>that</a:t>
            </a:r>
            <a:r>
              <a:rPr lang="de-DE" sz="900" b="1"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a:t>
            </a:r>
          </a:p>
          <a:p>
            <a:r>
              <a:rPr lang="de-DE" sz="900" b="1" i="0" kern="1200" dirty="0">
                <a:solidFill>
                  <a:schemeClr val="tx1"/>
                </a:solidFill>
                <a:effectLst/>
                <a:latin typeface="+mn-lt"/>
                <a:ea typeface="+mn-ea"/>
                <a:cs typeface="+mn-cs"/>
              </a:rPr>
              <a:t>INFO</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A </a:t>
            </a:r>
            <a:r>
              <a:rPr lang="de-DE" sz="900" b="1" i="0" kern="1200" dirty="0">
                <a:solidFill>
                  <a:schemeClr val="tx1"/>
                </a:solidFill>
                <a:effectLst/>
                <a:latin typeface="+mn-lt"/>
                <a:ea typeface="+mn-ea"/>
                <a:cs typeface="+mn-cs"/>
              </a:rPr>
              <a:t>service-level </a:t>
            </a:r>
            <a:r>
              <a:rPr lang="de-DE" sz="900" b="1" i="0" kern="1200" dirty="0" err="1">
                <a:solidFill>
                  <a:schemeClr val="tx1"/>
                </a:solidFill>
                <a:effectLst/>
                <a:latin typeface="+mn-lt"/>
                <a:ea typeface="+mn-ea"/>
                <a:cs typeface="+mn-cs"/>
              </a:rPr>
              <a:t>agreement</a:t>
            </a:r>
            <a:r>
              <a:rPr lang="de-DE" sz="900" b="0" i="0" kern="1200" dirty="0">
                <a:solidFill>
                  <a:schemeClr val="tx1"/>
                </a:solidFill>
                <a:effectLst/>
                <a:latin typeface="+mn-lt"/>
                <a:ea typeface="+mn-ea"/>
                <a:cs typeface="+mn-cs"/>
              </a:rPr>
              <a:t> (</a:t>
            </a:r>
            <a:r>
              <a:rPr lang="de-DE" sz="900" b="1" i="0" kern="1200" dirty="0">
                <a:solidFill>
                  <a:schemeClr val="tx1"/>
                </a:solidFill>
                <a:effectLst/>
                <a:latin typeface="+mn-lt"/>
                <a:ea typeface="+mn-ea"/>
                <a:cs typeface="+mn-cs"/>
              </a:rPr>
              <a:t>SLA</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commitment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between</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service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provider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client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Particular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aspects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service</a:t>
            </a:r>
            <a:r>
              <a:rPr lang="de-DE" sz="900" b="0" i="0" kern="1200" dirty="0">
                <a:solidFill>
                  <a:schemeClr val="tx1"/>
                </a:solidFill>
                <a:effectLst/>
                <a:latin typeface="+mn-lt"/>
                <a:ea typeface="+mn-ea"/>
                <a:cs typeface="+mn-cs"/>
              </a:rPr>
              <a:t> – </a:t>
            </a:r>
            <a:r>
              <a:rPr lang="de-DE" sz="900" b="0" i="0" kern="1200" dirty="0" err="1">
                <a:solidFill>
                  <a:schemeClr val="tx1"/>
                </a:solidFill>
                <a:effectLst/>
                <a:latin typeface="+mn-lt"/>
                <a:ea typeface="+mn-ea"/>
                <a:cs typeface="+mn-cs"/>
              </a:rPr>
              <a:t>quality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availability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responsibilities</a:t>
            </a:r>
            <a:r>
              <a:rPr lang="de-DE" sz="900" b="0" i="0" kern="1200" dirty="0">
                <a:solidFill>
                  <a:schemeClr val="tx1"/>
                </a:solidFill>
                <a:effectLst/>
                <a:latin typeface="+mn-lt"/>
                <a:ea typeface="+mn-ea"/>
                <a:cs typeface="+mn-cs"/>
              </a:rPr>
              <a:t> –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agreed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between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service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provider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service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user</a:t>
            </a:r>
            <a:r>
              <a:rPr lang="de-DE" sz="900" b="0" i="0" kern="1200" dirty="0">
                <a:solidFill>
                  <a:schemeClr val="tx1"/>
                </a:solidFill>
                <a:effectLst/>
                <a:latin typeface="+mn-lt"/>
                <a:ea typeface="+mn-ea"/>
                <a:cs typeface="+mn-cs"/>
              </a:rPr>
              <a:t>.</a:t>
            </a:r>
            <a:r>
              <a:rPr lang="de-DE" sz="900" b="0" i="0" u="none" strike="noStrike" kern="1200" baseline="30000" dirty="0">
                <a:solidFill>
                  <a:schemeClr val="tx1"/>
                </a:solidFill>
                <a:effectLst/>
                <a:latin typeface="+mn-lt"/>
                <a:ea typeface="+mn-ea"/>
                <a:cs typeface="+mn-cs"/>
                <a:hlinkClick r:id="rId3"/>
              </a:rPr>
              <a:t>[1]</a:t>
            </a:r>
            <a:r>
              <a:rPr lang="de-DE" sz="900" b="0" i="0" kern="1200" dirty="0">
                <a:solidFill>
                  <a:schemeClr val="tx1"/>
                </a:solidFill>
                <a:effectLst/>
                <a:latin typeface="+mn-lt"/>
                <a:ea typeface="+mn-ea"/>
                <a:cs typeface="+mn-cs"/>
              </a:rPr>
              <a:t> The </a:t>
            </a:r>
            <a:r>
              <a:rPr lang="de-DE" sz="900" b="0" i="0" kern="1200" dirty="0" err="1">
                <a:solidFill>
                  <a:schemeClr val="tx1"/>
                </a:solidFill>
                <a:effectLst/>
                <a:latin typeface="+mn-lt"/>
                <a:ea typeface="+mn-ea"/>
                <a:cs typeface="+mn-cs"/>
              </a:rPr>
              <a:t>most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common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component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an SLA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services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provided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customer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agreed</a:t>
            </a:r>
            <a:r>
              <a:rPr lang="de-DE" sz="900" b="0" i="0" kern="1200" dirty="0">
                <a:solidFill>
                  <a:schemeClr val="tx1"/>
                </a:solidFill>
                <a:effectLst/>
                <a:latin typeface="+mn-lt"/>
                <a:ea typeface="+mn-ea"/>
                <a:cs typeface="+mn-cs"/>
              </a:rPr>
              <a:t> upon in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contract</a:t>
            </a:r>
            <a:r>
              <a:rPr lang="de-DE" sz="900" b="0" i="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AB963C2B-690F-4BCB-B4A1-FC196DF2CC99}" type="slidenum">
              <a:rPr lang="de-DE" smtClean="0"/>
              <a:t>36</a:t>
            </a:fld>
            <a:endParaRPr lang="de-DE"/>
          </a:p>
        </p:txBody>
      </p:sp>
      <p:sp>
        <p:nvSpPr>
          <p:cNvPr id="5" name="Date Placeholder 4">
            <a:extLst>
              <a:ext uri="{FF2B5EF4-FFF2-40B4-BE49-F238E27FC236}">
                <a16:creationId xmlns:a16="http://schemas.microsoft.com/office/drawing/2014/main" id="{013E0F97-72E2-CA49-BA97-FC5B3BCA0BD8}"/>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1C36458B-FE10-8845-AB9E-80811A027A2C}"/>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8F13875B-4A04-F14A-9721-305F88DCA71C}"/>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4239481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 sz="1200" b="0" dirty="0">
                <a:effectLst/>
              </a:rPr>
              <a:t>We move not to see the </a:t>
            </a:r>
            <a:r>
              <a:rPr lang="de-DE" sz="1200" dirty="0" err="1">
                <a:ea typeface="Arial"/>
                <a:cs typeface="Oriya MN" pitchFamily="2" charset="0"/>
                <a:sym typeface="Arial"/>
              </a:rPr>
              <a:t>Deep</a:t>
            </a:r>
            <a:r>
              <a:rPr lang="de-DE" sz="1200" dirty="0">
                <a:ea typeface="Arial"/>
                <a:cs typeface="Oriya MN" pitchFamily="2" charset="0"/>
                <a:sym typeface="Arial"/>
              </a:rPr>
              <a:t> Root </a:t>
            </a:r>
            <a:r>
              <a:rPr lang="de-DE" sz="1200" dirty="0" err="1">
                <a:ea typeface="Arial"/>
                <a:cs typeface="Oriya MN" pitchFamily="2" charset="0"/>
                <a:sym typeface="Arial"/>
              </a:rPr>
              <a:t>of</a:t>
            </a:r>
            <a:r>
              <a:rPr lang="de-DE" sz="1200" dirty="0">
                <a:ea typeface="Arial"/>
                <a:cs typeface="Oriya MN" pitchFamily="2" charset="0"/>
                <a:sym typeface="Arial"/>
              </a:rPr>
              <a:t> Open Science Transformation. </a:t>
            </a:r>
            <a:r>
              <a:rPr lang="de-DE" sz="1200" dirty="0" err="1">
                <a:ea typeface="Arial"/>
                <a:cs typeface="Oriya MN" pitchFamily="2" charset="0"/>
                <a:sym typeface="Arial"/>
              </a:rPr>
              <a:t>What</a:t>
            </a:r>
            <a:r>
              <a:rPr lang="de-DE" sz="1200" dirty="0">
                <a:ea typeface="Arial"/>
                <a:cs typeface="Oriya MN" pitchFamily="2" charset="0"/>
                <a:sym typeface="Arial"/>
              </a:rPr>
              <a:t> </a:t>
            </a:r>
            <a:r>
              <a:rPr lang="de-DE" sz="1200" dirty="0" err="1">
                <a:ea typeface="Arial"/>
                <a:cs typeface="Oriya MN" pitchFamily="2" charset="0"/>
                <a:sym typeface="Arial"/>
              </a:rPr>
              <a:t>could</a:t>
            </a:r>
            <a:r>
              <a:rPr lang="de-DE" sz="1200" dirty="0">
                <a:ea typeface="Arial"/>
                <a:cs typeface="Oriya MN" pitchFamily="2" charset="0"/>
                <a:sym typeface="Arial"/>
              </a:rPr>
              <a:t> </a:t>
            </a:r>
            <a:r>
              <a:rPr lang="de-DE" sz="1200" dirty="0" err="1">
                <a:ea typeface="Arial"/>
                <a:cs typeface="Oriya MN" pitchFamily="2" charset="0"/>
                <a:sym typeface="Arial"/>
              </a:rPr>
              <a:t>be</a:t>
            </a:r>
            <a:r>
              <a:rPr lang="de-DE" sz="1200" dirty="0">
                <a:ea typeface="Arial"/>
                <a:cs typeface="Oriya MN" pitchFamily="2" charset="0"/>
                <a:sym typeface="Arial"/>
              </a:rPr>
              <a:t> </a:t>
            </a:r>
            <a:r>
              <a:rPr lang="de-DE" sz="1200" dirty="0" err="1">
                <a:ea typeface="Arial"/>
                <a:cs typeface="Oriya MN" pitchFamily="2" charset="0"/>
                <a:sym typeface="Arial"/>
              </a:rPr>
              <a:t>the</a:t>
            </a:r>
            <a:r>
              <a:rPr lang="de-DE" sz="1200" dirty="0">
                <a:ea typeface="Arial"/>
                <a:cs typeface="Oriya MN" pitchFamily="2" charset="0"/>
                <a:sym typeface="Arial"/>
              </a:rPr>
              <a:t> </a:t>
            </a:r>
            <a:r>
              <a:rPr lang="de-DE" sz="1200" dirty="0" err="1">
                <a:ea typeface="Arial"/>
                <a:cs typeface="Oriya MN" pitchFamily="2" charset="0"/>
                <a:sym typeface="Arial"/>
              </a:rPr>
              <a:t>capillars</a:t>
            </a:r>
            <a:r>
              <a:rPr lang="de-DE" sz="1200" dirty="0">
                <a:ea typeface="Arial"/>
                <a:cs typeface="Oriya MN" pitchFamily="2" charset="0"/>
                <a:sym typeface="Arial"/>
              </a:rPr>
              <a:t> </a:t>
            </a:r>
            <a:r>
              <a:rPr lang="de-DE" sz="1200" dirty="0" err="1">
                <a:ea typeface="Arial"/>
                <a:cs typeface="Oriya MN" pitchFamily="2" charset="0"/>
                <a:sym typeface="Arial"/>
              </a:rPr>
              <a:t>that</a:t>
            </a:r>
            <a:r>
              <a:rPr lang="de-DE" sz="1200" dirty="0">
                <a:ea typeface="Arial"/>
                <a:cs typeface="Oriya MN" pitchFamily="2" charset="0"/>
                <a:sym typeface="Arial"/>
              </a:rPr>
              <a:t> </a:t>
            </a:r>
            <a:r>
              <a:rPr lang="de-DE" sz="1200" dirty="0" err="1">
                <a:ea typeface="Arial"/>
                <a:cs typeface="Oriya MN" pitchFamily="2" charset="0"/>
                <a:sym typeface="Arial"/>
              </a:rPr>
              <a:t>could</a:t>
            </a:r>
            <a:r>
              <a:rPr lang="de-DE" sz="1200" dirty="0">
                <a:ea typeface="Arial"/>
                <a:cs typeface="Oriya MN" pitchFamily="2" charset="0"/>
                <a:sym typeface="Arial"/>
              </a:rPr>
              <a:t> </a:t>
            </a:r>
            <a:r>
              <a:rPr lang="de-DE" sz="1200" dirty="0" err="1">
                <a:ea typeface="Arial"/>
                <a:cs typeface="Oriya MN" pitchFamily="2" charset="0"/>
                <a:sym typeface="Arial"/>
              </a:rPr>
              <a:t>grow</a:t>
            </a:r>
            <a:r>
              <a:rPr lang="de-DE" sz="1200" dirty="0">
                <a:ea typeface="Arial"/>
                <a:cs typeface="Oriya MN" pitchFamily="2" charset="0"/>
                <a:sym typeface="Arial"/>
              </a:rPr>
              <a:t> </a:t>
            </a:r>
            <a:r>
              <a:rPr lang="de-DE" sz="1200" dirty="0" err="1">
                <a:ea typeface="Arial"/>
                <a:cs typeface="Oriya MN" pitchFamily="2" charset="0"/>
                <a:sym typeface="Arial"/>
              </a:rPr>
              <a:t>and</a:t>
            </a:r>
            <a:r>
              <a:rPr lang="de-DE" sz="1200" dirty="0">
                <a:ea typeface="Arial"/>
                <a:cs typeface="Oriya MN" pitchFamily="2" charset="0"/>
                <a:sym typeface="Arial"/>
              </a:rPr>
              <a:t> </a:t>
            </a:r>
            <a:r>
              <a:rPr lang="de-DE" sz="1200" dirty="0" err="1">
                <a:ea typeface="Arial"/>
                <a:cs typeface="Oriya MN" pitchFamily="2" charset="0"/>
                <a:sym typeface="Arial"/>
              </a:rPr>
              <a:t>sustain</a:t>
            </a:r>
            <a:r>
              <a:rPr lang="de-DE" sz="1200" dirty="0">
                <a:ea typeface="Arial"/>
                <a:cs typeface="Oriya MN" pitchFamily="2" charset="0"/>
                <a:sym typeface="Arial"/>
              </a:rPr>
              <a:t> a </a:t>
            </a:r>
            <a:r>
              <a:rPr lang="de-DE" sz="1200" dirty="0" err="1">
                <a:ea typeface="Arial"/>
                <a:cs typeface="Oriya MN" pitchFamily="2" charset="0"/>
                <a:sym typeface="Arial"/>
              </a:rPr>
              <a:t>new</a:t>
            </a:r>
            <a:r>
              <a:rPr lang="de-DE" sz="1200" dirty="0">
                <a:ea typeface="Arial"/>
                <a:cs typeface="Oriya MN" pitchFamily="2" charset="0"/>
                <a:sym typeface="Arial"/>
              </a:rPr>
              <a:t> </a:t>
            </a:r>
            <a:r>
              <a:rPr lang="de-DE" sz="1200" dirty="0" err="1">
                <a:ea typeface="Arial"/>
                <a:cs typeface="Oriya MN" pitchFamily="2" charset="0"/>
                <a:sym typeface="Arial"/>
              </a:rPr>
              <a:t>system</a:t>
            </a:r>
            <a:r>
              <a:rPr lang="de-DE" sz="1200" dirty="0">
                <a:ea typeface="Arial"/>
                <a:cs typeface="Oriya MN" pitchFamily="2" charset="0"/>
                <a:sym typeface="Arial"/>
              </a:rPr>
              <a:t> </a:t>
            </a:r>
            <a:r>
              <a:rPr lang="de-DE" sz="1200" dirty="0" err="1">
                <a:ea typeface="Arial"/>
                <a:cs typeface="Oriya MN" pitchFamily="2" charset="0"/>
                <a:sym typeface="Arial"/>
              </a:rPr>
              <a:t>for</a:t>
            </a:r>
            <a:r>
              <a:rPr lang="de-DE" sz="1200" dirty="0">
                <a:ea typeface="Arial"/>
                <a:cs typeface="Oriya MN" pitchFamily="2" charset="0"/>
                <a:sym typeface="Arial"/>
              </a:rPr>
              <a:t> </a:t>
            </a:r>
            <a:r>
              <a:rPr lang="de-DE" sz="1200" dirty="0" err="1">
                <a:ea typeface="Arial"/>
                <a:cs typeface="Oriya MN" pitchFamily="2" charset="0"/>
                <a:sym typeface="Arial"/>
              </a:rPr>
              <a:t>research</a:t>
            </a:r>
            <a:r>
              <a:rPr lang="de-DE" sz="1200" dirty="0">
                <a:ea typeface="Arial"/>
                <a:cs typeface="Oriya MN" pitchFamily="2" charset="0"/>
                <a:sym typeface="Arial"/>
              </a:rPr>
              <a:t>?</a:t>
            </a:r>
          </a:p>
          <a:p>
            <a:pPr rtl="0"/>
            <a:endParaRPr lang="en" sz="1200" b="0"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37</a:t>
            </a:fld>
            <a:endParaRPr lang="de-DE"/>
          </a:p>
        </p:txBody>
      </p:sp>
      <p:sp>
        <p:nvSpPr>
          <p:cNvPr id="5" name="Date Placeholder 4">
            <a:extLst>
              <a:ext uri="{FF2B5EF4-FFF2-40B4-BE49-F238E27FC236}">
                <a16:creationId xmlns:a16="http://schemas.microsoft.com/office/drawing/2014/main" id="{0BFF5537-0A33-5347-85EC-2413C9155B5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83B14162-EE19-7E49-B405-0F9E338AD659}"/>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C94C73F4-3412-D640-B1D8-554A48D79FF6}"/>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424925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de-DE" b="0" kern="1200" dirty="0" err="1">
                <a:effectLst/>
                <a:ea typeface="+mn-ea"/>
                <a:cs typeface="+mn-cs"/>
              </a:rPr>
              <a:t>Here</a:t>
            </a:r>
            <a:r>
              <a:rPr lang="de-DE" b="0" kern="1200" dirty="0">
                <a:effectLst/>
                <a:ea typeface="+mn-ea"/>
                <a:cs typeface="+mn-cs"/>
              </a:rPr>
              <a:t> </a:t>
            </a:r>
            <a:r>
              <a:rPr lang="de-DE" b="0" kern="1200" dirty="0" err="1">
                <a:effectLst/>
                <a:ea typeface="+mn-ea"/>
                <a:cs typeface="+mn-cs"/>
              </a:rPr>
              <a:t>is</a:t>
            </a:r>
            <a:r>
              <a:rPr lang="de-DE" b="0" kern="1200" dirty="0">
                <a:effectLst/>
                <a:ea typeface="+mn-ea"/>
                <a:cs typeface="+mn-cs"/>
              </a:rPr>
              <a:t> </a:t>
            </a:r>
            <a:r>
              <a:rPr lang="de-DE" b="0" kern="1200" dirty="0" err="1">
                <a:effectLst/>
                <a:ea typeface="+mn-ea"/>
                <a:cs typeface="+mn-cs"/>
              </a:rPr>
              <a:t>the</a:t>
            </a:r>
            <a:r>
              <a:rPr lang="de-DE" b="0" kern="1200" dirty="0">
                <a:effectLst/>
                <a:ea typeface="+mn-ea"/>
                <a:cs typeface="+mn-cs"/>
              </a:rPr>
              <a:t> </a:t>
            </a:r>
            <a:r>
              <a:rPr lang="de-DE" b="0" kern="1200" dirty="0" err="1">
                <a:effectLst/>
                <a:ea typeface="+mn-ea"/>
                <a:cs typeface="+mn-cs"/>
              </a:rPr>
              <a:t>root</a:t>
            </a:r>
            <a:r>
              <a:rPr lang="de-DE" b="0" kern="1200" dirty="0">
                <a:effectLst/>
                <a:ea typeface="+mn-ea"/>
                <a:cs typeface="+mn-cs"/>
              </a:rPr>
              <a:t> </a:t>
            </a:r>
            <a:r>
              <a:rPr lang="de-DE" b="0" kern="1200" dirty="0" err="1">
                <a:effectLst/>
                <a:ea typeface="+mn-ea"/>
                <a:cs typeface="+mn-cs"/>
              </a:rPr>
              <a:t>for</a:t>
            </a:r>
            <a:r>
              <a:rPr lang="de-DE" b="0" kern="1200" dirty="0">
                <a:effectLst/>
                <a:ea typeface="+mn-ea"/>
                <a:cs typeface="+mn-cs"/>
              </a:rPr>
              <a:t> </a:t>
            </a:r>
            <a:r>
              <a:rPr lang="de-DE" b="0" kern="1200" dirty="0" err="1">
                <a:effectLst/>
                <a:ea typeface="+mn-ea"/>
                <a:cs typeface="+mn-cs"/>
              </a:rPr>
              <a:t>many</a:t>
            </a:r>
            <a:r>
              <a:rPr lang="de-DE" b="0" kern="1200" dirty="0">
                <a:effectLst/>
                <a:ea typeface="+mn-ea"/>
                <a:cs typeface="+mn-cs"/>
              </a:rPr>
              <a:t>: The Research </a:t>
            </a:r>
            <a:r>
              <a:rPr lang="de-DE" b="0" kern="1200" dirty="0" err="1">
                <a:effectLst/>
                <a:ea typeface="+mn-ea"/>
                <a:cs typeface="+mn-cs"/>
              </a:rPr>
              <a:t>Metrics</a:t>
            </a:r>
            <a:r>
              <a:rPr lang="de-DE" b="0" kern="1200" dirty="0">
                <a:effectLst/>
                <a:ea typeface="+mn-ea"/>
                <a:cs typeface="+mn-cs"/>
              </a:rPr>
              <a:t>!</a:t>
            </a:r>
          </a:p>
          <a:p>
            <a:r>
              <a:rPr lang="de-DE" b="0" kern="1200" dirty="0" err="1">
                <a:effectLst/>
                <a:ea typeface="+mn-ea"/>
                <a:cs typeface="+mn-cs"/>
              </a:rPr>
              <a:t>It</a:t>
            </a:r>
            <a:r>
              <a:rPr lang="de-DE" b="0" kern="1200" dirty="0">
                <a:effectLst/>
                <a:ea typeface="+mn-ea"/>
                <a:cs typeface="+mn-cs"/>
              </a:rPr>
              <a:t> </a:t>
            </a:r>
            <a:r>
              <a:rPr lang="de-DE" b="0" kern="1200" dirty="0" err="1">
                <a:effectLst/>
                <a:ea typeface="+mn-ea"/>
                <a:cs typeface="+mn-cs"/>
              </a:rPr>
              <a:t>is</a:t>
            </a:r>
            <a:r>
              <a:rPr lang="de-DE" b="0" kern="1200" dirty="0">
                <a:effectLst/>
                <a:ea typeface="+mn-ea"/>
                <a:cs typeface="+mn-cs"/>
              </a:rPr>
              <a:t> </a:t>
            </a:r>
            <a:r>
              <a:rPr lang="de-DE" b="0" kern="1200" dirty="0" err="1">
                <a:effectLst/>
                <a:ea typeface="+mn-ea"/>
                <a:cs typeface="+mn-cs"/>
              </a:rPr>
              <a:t>well</a:t>
            </a:r>
            <a:r>
              <a:rPr lang="de-DE" b="0" kern="1200" dirty="0">
                <a:effectLst/>
                <a:ea typeface="+mn-ea"/>
                <a:cs typeface="+mn-cs"/>
              </a:rPr>
              <a:t> </a:t>
            </a:r>
            <a:r>
              <a:rPr lang="de-DE" b="0" kern="1200" dirty="0" err="1">
                <a:effectLst/>
                <a:ea typeface="+mn-ea"/>
                <a:cs typeface="+mn-cs"/>
              </a:rPr>
              <a:t>known</a:t>
            </a:r>
            <a:r>
              <a:rPr lang="de-DE" b="0" kern="1200" dirty="0">
                <a:effectLst/>
                <a:ea typeface="+mn-ea"/>
                <a:cs typeface="+mn-cs"/>
              </a:rPr>
              <a:t> </a:t>
            </a:r>
            <a:r>
              <a:rPr lang="de-DE" b="0" kern="1200" dirty="0" err="1">
                <a:effectLst/>
                <a:ea typeface="+mn-ea"/>
                <a:cs typeface="+mn-cs"/>
              </a:rPr>
              <a:t>the</a:t>
            </a:r>
            <a:r>
              <a:rPr lang="de-DE" b="0" kern="1200" dirty="0">
                <a:effectLst/>
                <a:ea typeface="+mn-ea"/>
                <a:cs typeface="+mn-cs"/>
              </a:rPr>
              <a:t> </a:t>
            </a:r>
            <a:r>
              <a:rPr lang="de-DE" b="0" kern="1200" dirty="0" err="1">
                <a:effectLst/>
                <a:ea typeface="+mn-ea"/>
                <a:cs typeface="+mn-cs"/>
              </a:rPr>
              <a:t>fact</a:t>
            </a:r>
            <a:r>
              <a:rPr lang="de-DE" b="0" kern="1200" dirty="0">
                <a:effectLst/>
                <a:ea typeface="+mn-ea"/>
                <a:cs typeface="+mn-cs"/>
              </a:rPr>
              <a:t> </a:t>
            </a:r>
            <a:r>
              <a:rPr lang="de-DE" b="0" kern="1200" dirty="0" err="1">
                <a:effectLst/>
                <a:ea typeface="+mn-ea"/>
                <a:cs typeface="+mn-cs"/>
              </a:rPr>
              <a:t>that</a:t>
            </a:r>
            <a:r>
              <a:rPr lang="de-DE" b="0" kern="1200" dirty="0">
                <a:effectLst/>
                <a:ea typeface="+mn-ea"/>
                <a:cs typeface="+mn-cs"/>
              </a:rPr>
              <a:t> </a:t>
            </a:r>
            <a:r>
              <a:rPr lang="de-DE" b="0" kern="1200" dirty="0" err="1">
                <a:effectLst/>
                <a:ea typeface="+mn-ea"/>
                <a:cs typeface="+mn-cs"/>
              </a:rPr>
              <a:t>research</a:t>
            </a:r>
            <a:r>
              <a:rPr lang="de-DE" b="0" kern="1200" dirty="0">
                <a:effectLst/>
                <a:ea typeface="+mn-ea"/>
                <a:cs typeface="+mn-cs"/>
              </a:rPr>
              <a:t> </a:t>
            </a:r>
            <a:r>
              <a:rPr lang="de-DE" b="0" kern="1200" dirty="0" err="1">
                <a:effectLst/>
                <a:ea typeface="+mn-ea"/>
                <a:cs typeface="+mn-cs"/>
              </a:rPr>
              <a:t>organisations</a:t>
            </a:r>
            <a:r>
              <a:rPr lang="de-DE" b="0" kern="1200" dirty="0">
                <a:effectLst/>
                <a:ea typeface="+mn-ea"/>
                <a:cs typeface="+mn-cs"/>
              </a:rPr>
              <a:t> </a:t>
            </a:r>
            <a:r>
              <a:rPr lang="de-DE" b="0" kern="1200" dirty="0" err="1">
                <a:effectLst/>
                <a:ea typeface="+mn-ea"/>
                <a:cs typeface="+mn-cs"/>
              </a:rPr>
              <a:t>are</a:t>
            </a:r>
            <a:r>
              <a:rPr lang="de-DE" b="0" kern="1200" dirty="0">
                <a:effectLst/>
                <a:ea typeface="+mn-ea"/>
                <a:cs typeface="+mn-cs"/>
              </a:rPr>
              <a:t> </a:t>
            </a:r>
            <a:r>
              <a:rPr lang="de-DE" b="0" kern="1200" dirty="0" err="1">
                <a:effectLst/>
                <a:ea typeface="+mn-ea"/>
                <a:cs typeface="+mn-cs"/>
              </a:rPr>
              <a:t>struggling</a:t>
            </a:r>
            <a:r>
              <a:rPr lang="de-DE" b="0" kern="1200" dirty="0">
                <a:effectLst/>
                <a:ea typeface="+mn-ea"/>
                <a:cs typeface="+mn-cs"/>
              </a:rPr>
              <a:t> </a:t>
            </a:r>
            <a:r>
              <a:rPr lang="de-DE" b="0" kern="1200" dirty="0" err="1">
                <a:effectLst/>
                <a:ea typeface="+mn-ea"/>
                <a:cs typeface="+mn-cs"/>
              </a:rPr>
              <a:t>to</a:t>
            </a:r>
            <a:r>
              <a:rPr lang="de-DE" b="0" kern="1200" dirty="0">
                <a:effectLst/>
                <a:ea typeface="+mn-ea"/>
                <a:cs typeface="+mn-cs"/>
              </a:rPr>
              <a:t> </a:t>
            </a:r>
            <a:r>
              <a:rPr lang="de-DE" b="0" kern="1200" dirty="0" err="1">
                <a:effectLst/>
                <a:ea typeface="+mn-ea"/>
                <a:cs typeface="+mn-cs"/>
              </a:rPr>
              <a:t>re</a:t>
            </a:r>
            <a:r>
              <a:rPr lang="de-DE" b="0" kern="1200" dirty="0">
                <a:effectLst/>
                <a:ea typeface="+mn-ea"/>
                <a:cs typeface="+mn-cs"/>
              </a:rPr>
              <a:t>-design </a:t>
            </a:r>
            <a:r>
              <a:rPr lang="de-DE" b="0" kern="1200" dirty="0" err="1">
                <a:effectLst/>
                <a:ea typeface="+mn-ea"/>
                <a:cs typeface="+mn-cs"/>
              </a:rPr>
              <a:t>their</a:t>
            </a:r>
            <a:r>
              <a:rPr lang="de-DE" b="0" kern="1200" dirty="0">
                <a:effectLst/>
                <a:ea typeface="+mn-ea"/>
                <a:cs typeface="+mn-cs"/>
              </a:rPr>
              <a:t> </a:t>
            </a:r>
            <a:r>
              <a:rPr lang="de-DE" b="0" kern="1200" dirty="0" err="1">
                <a:effectLst/>
                <a:ea typeface="+mn-ea"/>
                <a:cs typeface="+mn-cs"/>
              </a:rPr>
              <a:t>metrics</a:t>
            </a:r>
            <a:r>
              <a:rPr lang="de-DE" b="0" kern="1200" dirty="0">
                <a:effectLst/>
                <a:ea typeface="+mn-ea"/>
                <a:cs typeface="+mn-cs"/>
              </a:rPr>
              <a:t> in </a:t>
            </a:r>
            <a:r>
              <a:rPr lang="de-DE" b="0" kern="1200" dirty="0" err="1">
                <a:effectLst/>
                <a:ea typeface="+mn-ea"/>
                <a:cs typeface="+mn-cs"/>
              </a:rPr>
              <a:t>order</a:t>
            </a:r>
            <a:r>
              <a:rPr lang="de-DE" b="0" kern="1200" dirty="0">
                <a:effectLst/>
                <a:ea typeface="+mn-ea"/>
                <a:cs typeface="+mn-cs"/>
              </a:rPr>
              <a:t> </a:t>
            </a:r>
            <a:r>
              <a:rPr lang="de-DE" b="0" kern="1200" dirty="0" err="1">
                <a:effectLst/>
                <a:ea typeface="+mn-ea"/>
                <a:cs typeface="+mn-cs"/>
              </a:rPr>
              <a:t>to</a:t>
            </a:r>
            <a:r>
              <a:rPr lang="de-DE" b="0" kern="1200" dirty="0">
                <a:effectLst/>
                <a:ea typeface="+mn-ea"/>
                <a:cs typeface="+mn-cs"/>
              </a:rPr>
              <a:t> </a:t>
            </a:r>
            <a:r>
              <a:rPr lang="de-DE" b="0" kern="1200" dirty="0" err="1">
                <a:effectLst/>
                <a:ea typeface="+mn-ea"/>
                <a:cs typeface="+mn-cs"/>
              </a:rPr>
              <a:t>measure</a:t>
            </a:r>
            <a:r>
              <a:rPr lang="de-DE" b="0" kern="1200" dirty="0">
                <a:effectLst/>
                <a:ea typeface="+mn-ea"/>
                <a:cs typeface="+mn-cs"/>
              </a:rPr>
              <a:t> </a:t>
            </a:r>
            <a:r>
              <a:rPr lang="de-DE" b="0" kern="1200" dirty="0" err="1">
                <a:effectLst/>
                <a:ea typeface="+mn-ea"/>
                <a:cs typeface="+mn-cs"/>
              </a:rPr>
              <a:t>their</a:t>
            </a:r>
            <a:r>
              <a:rPr lang="de-DE" b="0" kern="1200" dirty="0">
                <a:effectLst/>
                <a:ea typeface="+mn-ea"/>
                <a:cs typeface="+mn-cs"/>
              </a:rPr>
              <a:t> </a:t>
            </a:r>
            <a:r>
              <a:rPr lang="de-DE" b="0" kern="1200" dirty="0" err="1">
                <a:effectLst/>
                <a:ea typeface="+mn-ea"/>
                <a:cs typeface="+mn-cs"/>
              </a:rPr>
              <a:t>activity</a:t>
            </a:r>
            <a:r>
              <a:rPr lang="de-DE" b="0" kern="1200" dirty="0">
                <a:effectLst/>
                <a:ea typeface="+mn-ea"/>
                <a:cs typeface="+mn-cs"/>
              </a:rPr>
              <a:t> </a:t>
            </a:r>
            <a:r>
              <a:rPr lang="de-DE" b="0" kern="1200" dirty="0" err="1">
                <a:effectLst/>
                <a:ea typeface="+mn-ea"/>
                <a:cs typeface="+mn-cs"/>
              </a:rPr>
              <a:t>more</a:t>
            </a:r>
            <a:r>
              <a:rPr lang="de-DE" b="0" kern="1200" dirty="0">
                <a:effectLst/>
                <a:ea typeface="+mn-ea"/>
                <a:cs typeface="+mn-cs"/>
              </a:rPr>
              <a:t> </a:t>
            </a:r>
            <a:r>
              <a:rPr lang="de-DE" b="0" kern="1200" dirty="0" err="1">
                <a:effectLst/>
                <a:ea typeface="+mn-ea"/>
                <a:cs typeface="+mn-cs"/>
              </a:rPr>
              <a:t>eloquently</a:t>
            </a:r>
            <a:r>
              <a:rPr lang="de-DE" b="0" kern="1200" dirty="0">
                <a:effectLst/>
                <a:ea typeface="+mn-ea"/>
                <a:cs typeface="+mn-cs"/>
              </a:rPr>
              <a:t>, </a:t>
            </a:r>
            <a:r>
              <a:rPr lang="de-DE" b="0" kern="1200" dirty="0" err="1">
                <a:effectLst/>
                <a:ea typeface="+mn-ea"/>
                <a:cs typeface="+mn-cs"/>
              </a:rPr>
              <a:t>to</a:t>
            </a:r>
            <a:r>
              <a:rPr lang="de-DE" b="0" kern="1200" dirty="0">
                <a:effectLst/>
                <a:ea typeface="+mn-ea"/>
                <a:cs typeface="+mn-cs"/>
              </a:rPr>
              <a:t> </a:t>
            </a:r>
            <a:r>
              <a:rPr lang="de-DE" b="0" kern="1200" dirty="0" err="1">
                <a:effectLst/>
                <a:ea typeface="+mn-ea"/>
                <a:cs typeface="+mn-cs"/>
              </a:rPr>
              <a:t>measure</a:t>
            </a:r>
            <a:r>
              <a:rPr lang="de-DE" b="0" kern="1200" dirty="0">
                <a:effectLst/>
                <a:ea typeface="+mn-ea"/>
                <a:cs typeface="+mn-cs"/>
              </a:rPr>
              <a:t> </a:t>
            </a:r>
            <a:r>
              <a:rPr lang="de-DE" b="0" kern="1200" dirty="0" err="1">
                <a:effectLst/>
                <a:ea typeface="+mn-ea"/>
                <a:cs typeface="+mn-cs"/>
              </a:rPr>
              <a:t>their</a:t>
            </a:r>
            <a:r>
              <a:rPr lang="de-DE" b="0" kern="1200" dirty="0">
                <a:effectLst/>
                <a:ea typeface="+mn-ea"/>
                <a:cs typeface="+mn-cs"/>
              </a:rPr>
              <a:t> </a:t>
            </a:r>
            <a:r>
              <a:rPr lang="de-DE" b="0" kern="1200" dirty="0" err="1">
                <a:effectLst/>
                <a:ea typeface="+mn-ea"/>
                <a:cs typeface="+mn-cs"/>
              </a:rPr>
              <a:t>impact</a:t>
            </a:r>
            <a:r>
              <a:rPr lang="de-DE" b="0" kern="1200" dirty="0">
                <a:effectLst/>
                <a:ea typeface="+mn-ea"/>
                <a:cs typeface="+mn-cs"/>
              </a:rPr>
              <a:t> in </a:t>
            </a:r>
            <a:r>
              <a:rPr lang="de-DE" b="0" kern="1200" dirty="0" err="1">
                <a:effectLst/>
                <a:ea typeface="+mn-ea"/>
                <a:cs typeface="+mn-cs"/>
              </a:rPr>
              <a:t>society</a:t>
            </a:r>
            <a:r>
              <a:rPr lang="de-DE" b="0" kern="1200" dirty="0">
                <a:effectLst/>
                <a:ea typeface="+mn-ea"/>
                <a:cs typeface="+mn-cs"/>
              </a:rPr>
              <a:t> </a:t>
            </a:r>
            <a:r>
              <a:rPr lang="de-DE" b="0" kern="1200" dirty="0" err="1">
                <a:effectLst/>
                <a:ea typeface="+mn-ea"/>
                <a:cs typeface="+mn-cs"/>
              </a:rPr>
              <a:t>and</a:t>
            </a:r>
            <a:r>
              <a:rPr lang="de-DE" b="0" kern="1200" dirty="0">
                <a:effectLst/>
                <a:ea typeface="+mn-ea"/>
                <a:cs typeface="+mn-cs"/>
              </a:rPr>
              <a:t> </a:t>
            </a:r>
            <a:r>
              <a:rPr lang="de-DE" b="0" kern="1200" dirty="0" err="1">
                <a:effectLst/>
                <a:ea typeface="+mn-ea"/>
                <a:cs typeface="+mn-cs"/>
              </a:rPr>
              <a:t>move</a:t>
            </a:r>
            <a:r>
              <a:rPr lang="de-DE" b="0" kern="1200" dirty="0">
                <a:effectLst/>
                <a:ea typeface="+mn-ea"/>
                <a:cs typeface="+mn-cs"/>
              </a:rPr>
              <a:t> </a:t>
            </a:r>
            <a:r>
              <a:rPr lang="de-DE" b="0" kern="1200" dirty="0" err="1">
                <a:effectLst/>
                <a:ea typeface="+mn-ea"/>
                <a:cs typeface="+mn-cs"/>
              </a:rPr>
              <a:t>away</a:t>
            </a:r>
            <a:r>
              <a:rPr lang="de-DE" b="0" kern="1200" dirty="0">
                <a:effectLst/>
                <a:ea typeface="+mn-ea"/>
                <a:cs typeface="+mn-cs"/>
              </a:rPr>
              <a:t> </a:t>
            </a:r>
            <a:r>
              <a:rPr lang="de-DE" b="0" kern="1200" dirty="0" err="1">
                <a:effectLst/>
                <a:ea typeface="+mn-ea"/>
                <a:cs typeface="+mn-cs"/>
              </a:rPr>
              <a:t>from</a:t>
            </a:r>
            <a:r>
              <a:rPr lang="de-DE" b="0" kern="1200" dirty="0">
                <a:effectLst/>
                <a:ea typeface="+mn-ea"/>
                <a:cs typeface="+mn-cs"/>
              </a:rPr>
              <a:t> a </a:t>
            </a:r>
            <a:r>
              <a:rPr lang="de-DE" b="0" kern="1200" dirty="0" err="1">
                <a:effectLst/>
                <a:ea typeface="+mn-ea"/>
                <a:cs typeface="+mn-cs"/>
              </a:rPr>
              <a:t>system</a:t>
            </a:r>
            <a:r>
              <a:rPr lang="de-DE" b="0" kern="1200" dirty="0">
                <a:effectLst/>
                <a:ea typeface="+mn-ea"/>
                <a:cs typeface="+mn-cs"/>
              </a:rPr>
              <a:t> </a:t>
            </a:r>
            <a:r>
              <a:rPr lang="de-DE" b="0" kern="1200" dirty="0" err="1">
                <a:effectLst/>
                <a:ea typeface="+mn-ea"/>
                <a:cs typeface="+mn-cs"/>
              </a:rPr>
              <a:t>that</a:t>
            </a:r>
            <a:r>
              <a:rPr lang="de-DE" b="0" kern="1200" dirty="0">
                <a:effectLst/>
                <a:ea typeface="+mn-ea"/>
                <a:cs typeface="+mn-cs"/>
              </a:rPr>
              <a:t> </a:t>
            </a:r>
            <a:r>
              <a:rPr lang="de-DE" b="0" kern="1200" dirty="0" err="1">
                <a:effectLst/>
                <a:ea typeface="+mn-ea"/>
                <a:cs typeface="+mn-cs"/>
              </a:rPr>
              <a:t>puts</a:t>
            </a:r>
            <a:r>
              <a:rPr lang="de-DE" b="0" kern="1200" dirty="0">
                <a:effectLst/>
                <a:ea typeface="+mn-ea"/>
                <a:cs typeface="+mn-cs"/>
              </a:rPr>
              <a:t> </a:t>
            </a:r>
            <a:r>
              <a:rPr lang="de-DE" b="0" kern="1200" dirty="0" err="1">
                <a:effectLst/>
                <a:ea typeface="+mn-ea"/>
                <a:cs typeface="+mn-cs"/>
              </a:rPr>
              <a:t>too</a:t>
            </a:r>
            <a:r>
              <a:rPr lang="de-DE" b="0" kern="1200" dirty="0">
                <a:effectLst/>
                <a:ea typeface="+mn-ea"/>
                <a:cs typeface="+mn-cs"/>
              </a:rPr>
              <a:t> </a:t>
            </a:r>
            <a:r>
              <a:rPr lang="de-DE" b="0" kern="1200" dirty="0" err="1">
                <a:effectLst/>
                <a:ea typeface="+mn-ea"/>
                <a:cs typeface="+mn-cs"/>
              </a:rPr>
              <a:t>much</a:t>
            </a:r>
            <a:r>
              <a:rPr lang="de-DE" b="0" kern="1200" dirty="0">
                <a:effectLst/>
                <a:ea typeface="+mn-ea"/>
                <a:cs typeface="+mn-cs"/>
              </a:rPr>
              <a:t> </a:t>
            </a:r>
            <a:r>
              <a:rPr lang="de-DE" b="0" kern="1200" dirty="0" err="1">
                <a:effectLst/>
                <a:ea typeface="+mn-ea"/>
                <a:cs typeface="+mn-cs"/>
              </a:rPr>
              <a:t>weight</a:t>
            </a:r>
            <a:r>
              <a:rPr lang="de-DE" b="0" kern="1200" dirty="0">
                <a:effectLst/>
                <a:ea typeface="+mn-ea"/>
                <a:cs typeface="+mn-cs"/>
              </a:rPr>
              <a:t> on </a:t>
            </a:r>
            <a:r>
              <a:rPr lang="de-DE" b="0" kern="1200" dirty="0" err="1">
                <a:effectLst/>
                <a:ea typeface="+mn-ea"/>
                <a:cs typeface="+mn-cs"/>
              </a:rPr>
              <a:t>publications</a:t>
            </a:r>
            <a:r>
              <a:rPr lang="de-DE" b="0" kern="1200" dirty="0">
                <a:effectLst/>
                <a:ea typeface="+mn-ea"/>
                <a:cs typeface="+mn-cs"/>
              </a:rPr>
              <a:t>.</a:t>
            </a:r>
          </a:p>
          <a:p>
            <a:r>
              <a:rPr lang="en-US" dirty="0"/>
              <a:t>A </a:t>
            </a:r>
            <a:r>
              <a:rPr lang="en-US" dirty="0" err="1"/>
              <a:t>metrix</a:t>
            </a:r>
            <a:r>
              <a:rPr lang="en-US" dirty="0"/>
              <a:t> of metrics is proposed by Prof. Bernard Rentier, Rector Emeritus of University of Liege (Belgium).</a:t>
            </a:r>
          </a:p>
          <a:p>
            <a:r>
              <a:rPr lang="de-DE" dirty="0" err="1"/>
              <a:t>Again</a:t>
            </a:r>
            <a:r>
              <a:rPr lang="de-DE" dirty="0"/>
              <a:t>, I </a:t>
            </a:r>
            <a:r>
              <a:rPr lang="de-DE" dirty="0" err="1"/>
              <a:t>don‘t</a:t>
            </a:r>
            <a:r>
              <a:rPr lang="de-DE" dirty="0"/>
              <a:t> </a:t>
            </a:r>
            <a:r>
              <a:rPr lang="de-DE" dirty="0" err="1"/>
              <a:t>have</a:t>
            </a:r>
            <a:r>
              <a:rPr lang="de-DE" dirty="0"/>
              <a:t> </a:t>
            </a:r>
            <a:r>
              <a:rPr lang="de-DE" dirty="0" err="1"/>
              <a:t>enough</a:t>
            </a:r>
            <a:r>
              <a:rPr lang="de-DE" dirty="0"/>
              <a:t> time </a:t>
            </a:r>
            <a:r>
              <a:rPr lang="de-DE" dirty="0" err="1"/>
              <a:t>to</a:t>
            </a:r>
            <a:r>
              <a:rPr lang="de-DE" dirty="0"/>
              <a:t> </a:t>
            </a:r>
            <a:r>
              <a:rPr lang="de-DE" dirty="0" err="1"/>
              <a:t>insist</a:t>
            </a:r>
            <a:r>
              <a:rPr lang="de-DE" dirty="0"/>
              <a:t> on </a:t>
            </a:r>
            <a:r>
              <a:rPr lang="de-DE" dirty="0" err="1"/>
              <a:t>this</a:t>
            </a:r>
            <a:r>
              <a:rPr lang="de-DE" dirty="0"/>
              <a:t> but,</a:t>
            </a:r>
          </a:p>
          <a:p>
            <a:r>
              <a:rPr lang="en-US" dirty="0"/>
              <a:t>[CLICK] </a:t>
            </a:r>
          </a:p>
          <a:p>
            <a:r>
              <a:rPr lang="en-US" dirty="0"/>
              <a:t>If you find useful Prof. Rentier’s ideas and assessment framework, I suggest you read his book </a:t>
            </a:r>
            <a:r>
              <a:rPr lang="en-US" b="1" i="1" dirty="0"/>
              <a:t>Open Science, The Challenge of Transparency </a:t>
            </a:r>
            <a:r>
              <a:rPr lang="en-US" dirty="0"/>
              <a:t>published at Académie </a:t>
            </a:r>
            <a:r>
              <a:rPr lang="en-US" dirty="0" err="1"/>
              <a:t>royale</a:t>
            </a:r>
            <a:r>
              <a:rPr lang="en-US" dirty="0"/>
              <a:t> de </a:t>
            </a:r>
            <a:r>
              <a:rPr lang="en-US" dirty="0" err="1"/>
              <a:t>Belgique</a:t>
            </a:r>
            <a:r>
              <a:rPr lang="en-US" dirty="0"/>
              <a:t> in March 2019.</a:t>
            </a:r>
          </a:p>
          <a:p>
            <a:endParaRPr lang="en-US" dirty="0"/>
          </a:p>
          <a:p>
            <a:r>
              <a:rPr lang="en-US" dirty="0"/>
              <a:t>=======</a:t>
            </a:r>
          </a:p>
          <a:p>
            <a:r>
              <a:rPr lang="en-US" dirty="0"/>
              <a:t>INFO</a:t>
            </a:r>
          </a:p>
          <a:p>
            <a:r>
              <a:rPr lang="en-US" dirty="0"/>
              <a:t>His metrics is formed around six areas of assessment:</a:t>
            </a:r>
          </a:p>
          <a:p>
            <a:pPr marL="171450" indent="-171450">
              <a:buFont typeface="Arial" panose="020B0604020202020204" pitchFamily="34" charset="0"/>
              <a:buChar char="•"/>
            </a:pPr>
            <a:r>
              <a:rPr lang="en-US" dirty="0"/>
              <a:t>Research output</a:t>
            </a:r>
          </a:p>
          <a:p>
            <a:pPr marL="171450" indent="-171450">
              <a:buFont typeface="Arial" panose="020B0604020202020204" pitchFamily="34" charset="0"/>
              <a:buChar char="•"/>
            </a:pPr>
            <a:r>
              <a:rPr lang="en-US" dirty="0"/>
              <a:t>Research Process</a:t>
            </a:r>
          </a:p>
          <a:p>
            <a:pPr marL="171450" indent="-171450">
              <a:buFont typeface="Arial" panose="020B0604020202020204" pitchFamily="34" charset="0"/>
              <a:buChar char="•"/>
            </a:pPr>
            <a:r>
              <a:rPr lang="en-US" dirty="0"/>
              <a:t>Service &amp; Leadership</a:t>
            </a:r>
          </a:p>
          <a:p>
            <a:pPr marL="171450" indent="-171450">
              <a:buFont typeface="Arial" panose="020B0604020202020204" pitchFamily="34" charset="0"/>
              <a:buChar char="•"/>
            </a:pPr>
            <a:r>
              <a:rPr lang="en-US" dirty="0"/>
              <a:t>Research Impact</a:t>
            </a:r>
          </a:p>
          <a:p>
            <a:pPr marL="171450" indent="-171450">
              <a:buFont typeface="Arial" panose="020B0604020202020204" pitchFamily="34" charset="0"/>
              <a:buChar char="•"/>
            </a:pPr>
            <a:r>
              <a:rPr lang="en-US" dirty="0"/>
              <a:t>Teaching and supervision</a:t>
            </a:r>
          </a:p>
          <a:p>
            <a:pPr marL="171450" indent="-171450">
              <a:buFont typeface="Arial" panose="020B0604020202020204" pitchFamily="34" charset="0"/>
              <a:buChar char="•"/>
            </a:pPr>
            <a:r>
              <a:rPr lang="en-US" dirty="0"/>
              <a:t>Professional Experience</a:t>
            </a:r>
          </a:p>
        </p:txBody>
      </p:sp>
      <p:sp>
        <p:nvSpPr>
          <p:cNvPr id="4" name="Slide Number Placeholder 3"/>
          <p:cNvSpPr>
            <a:spLocks noGrp="1"/>
          </p:cNvSpPr>
          <p:nvPr>
            <p:ph type="sldNum" sz="quarter" idx="5"/>
          </p:nvPr>
        </p:nvSpPr>
        <p:spPr/>
        <p:txBody>
          <a:bodyPr/>
          <a:lstStyle/>
          <a:p>
            <a:fld id="{AB963C2B-690F-4BCB-B4A1-FC196DF2CC99}" type="slidenum">
              <a:rPr lang="de-DE" smtClean="0"/>
              <a:t>38</a:t>
            </a:fld>
            <a:endParaRPr lang="de-DE"/>
          </a:p>
        </p:txBody>
      </p:sp>
      <p:sp>
        <p:nvSpPr>
          <p:cNvPr id="5" name="Date Placeholder 4">
            <a:extLst>
              <a:ext uri="{FF2B5EF4-FFF2-40B4-BE49-F238E27FC236}">
                <a16:creationId xmlns:a16="http://schemas.microsoft.com/office/drawing/2014/main" id="{C508A876-0DAA-BF4F-B8CB-88DEB7471997}"/>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DC21C994-4042-A343-ACE0-A3C332B4942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29D5B1EC-5B57-8943-A6CE-67A681B67D4A}"/>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163818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kern="1200" dirty="0" err="1">
                <a:solidFill>
                  <a:schemeClr val="tx1"/>
                </a:solidFill>
                <a:effectLst/>
                <a:latin typeface="+mn-lt"/>
                <a:ea typeface="+mn-ea"/>
                <a:cs typeface="+mn-cs"/>
              </a:rPr>
              <a:t>What</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looks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strange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to</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me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is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why</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there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is</a:t>
            </a:r>
            <a:r>
              <a:rPr lang="de-DE" sz="900" b="0" kern="1200" dirty="0">
                <a:solidFill>
                  <a:schemeClr val="tx1"/>
                </a:solidFill>
                <a:effectLst/>
                <a:latin typeface="+mn-lt"/>
                <a:ea typeface="+mn-ea"/>
                <a:cs typeface="+mn-cs"/>
              </a:rPr>
              <a:t> not </a:t>
            </a:r>
            <a:r>
              <a:rPr lang="de-DE" sz="900" b="0" kern="1200" dirty="0" err="1">
                <a:solidFill>
                  <a:schemeClr val="tx1"/>
                </a:solidFill>
                <a:effectLst/>
                <a:latin typeface="+mn-lt"/>
                <a:ea typeface="+mn-ea"/>
                <a:cs typeface="+mn-cs"/>
              </a:rPr>
              <a:t>enough</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action</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to</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align</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these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new</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metrics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with</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the</a:t>
            </a:r>
            <a:r>
              <a:rPr lang="de-DE" sz="900" b="0" kern="1200" dirty="0">
                <a:solidFill>
                  <a:schemeClr val="tx1"/>
                </a:solidFill>
                <a:effectLst/>
                <a:latin typeface="+mn-lt"/>
                <a:ea typeface="+mn-ea"/>
                <a:cs typeface="+mn-cs"/>
              </a:rPr>
              <a:t> SDG </a:t>
            </a:r>
            <a:r>
              <a:rPr lang="de-DE" sz="900" b="0" kern="1200" dirty="0" err="1">
                <a:solidFill>
                  <a:schemeClr val="tx1"/>
                </a:solidFill>
                <a:effectLst/>
                <a:latin typeface="+mn-lt"/>
                <a:ea typeface="+mn-ea"/>
                <a:cs typeface="+mn-cs"/>
              </a:rPr>
              <a:t>indicators</a:t>
            </a:r>
            <a:r>
              <a:rPr lang="de-DE" sz="900" b="0" kern="1200" dirty="0">
                <a:solidFill>
                  <a:schemeClr val="tx1"/>
                </a:solidFill>
                <a:effectLst/>
                <a:latin typeface="+mn-lt"/>
                <a:ea typeface="+mn-ea"/>
                <a:cs typeface="+mn-cs"/>
              </a:rPr>
              <a:t>!</a:t>
            </a:r>
          </a:p>
          <a:p>
            <a:r>
              <a:rPr lang="de-DE" sz="900" b="0" kern="1200" dirty="0">
                <a:solidFill>
                  <a:schemeClr val="tx1"/>
                </a:solidFill>
                <a:effectLst/>
                <a:latin typeface="+mn-lt"/>
                <a:ea typeface="+mn-ea"/>
                <a:cs typeface="+mn-cs"/>
              </a:rPr>
              <a:t>[CLICK] </a:t>
            </a:r>
          </a:p>
          <a:p>
            <a:r>
              <a:rPr lang="de-DE" sz="900" b="0" kern="1200" dirty="0" err="1">
                <a:solidFill>
                  <a:schemeClr val="tx1"/>
                </a:solidFill>
                <a:effectLst/>
                <a:latin typeface="+mn-lt"/>
                <a:ea typeface="+mn-ea"/>
                <a:cs typeface="+mn-cs"/>
              </a:rPr>
              <a:t>There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are</a:t>
            </a:r>
            <a:r>
              <a:rPr lang="de-DE" sz="900" b="0" kern="1200" dirty="0">
                <a:solidFill>
                  <a:schemeClr val="tx1"/>
                </a:solidFill>
                <a:effectLst/>
                <a:latin typeface="+mn-lt"/>
                <a:ea typeface="+mn-ea"/>
                <a:cs typeface="+mn-cs"/>
              </a:rPr>
              <a:t> 232 well-</a:t>
            </a:r>
            <a:r>
              <a:rPr lang="de-DE" sz="900" b="0" kern="1200" dirty="0" err="1">
                <a:solidFill>
                  <a:schemeClr val="tx1"/>
                </a:solidFill>
                <a:effectLst/>
                <a:latin typeface="+mn-lt"/>
                <a:ea typeface="+mn-ea"/>
                <a:cs typeface="+mn-cs"/>
              </a:rPr>
              <a:t>defined</a:t>
            </a:r>
            <a:r>
              <a:rPr lang="de-DE" sz="900" b="0" kern="1200" dirty="0">
                <a:solidFill>
                  <a:schemeClr val="tx1"/>
                </a:solidFill>
                <a:effectLst/>
                <a:latin typeface="+mn-lt"/>
                <a:ea typeface="+mn-ea"/>
                <a:cs typeface="+mn-cs"/>
              </a:rPr>
              <a:t> SDG </a:t>
            </a:r>
            <a:r>
              <a:rPr lang="de-DE" sz="900" b="0" kern="1200" dirty="0" err="1">
                <a:solidFill>
                  <a:schemeClr val="tx1"/>
                </a:solidFill>
                <a:effectLst/>
                <a:latin typeface="+mn-lt"/>
                <a:ea typeface="+mn-ea"/>
                <a:cs typeface="+mn-cs"/>
              </a:rPr>
              <a:t>Indicators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published</a:t>
            </a:r>
            <a:r>
              <a:rPr lang="de-DE" sz="900" b="0" kern="1200" dirty="0">
                <a:solidFill>
                  <a:schemeClr val="tx1"/>
                </a:solidFill>
                <a:effectLst/>
                <a:latin typeface="+mn-lt"/>
                <a:ea typeface="+mn-ea"/>
                <a:cs typeface="+mn-cs"/>
              </a:rPr>
              <a:t> on </a:t>
            </a:r>
            <a:r>
              <a:rPr lang="de-DE" sz="900" b="0" kern="1200" dirty="0" err="1">
                <a:solidFill>
                  <a:schemeClr val="tx1"/>
                </a:solidFill>
                <a:effectLst/>
                <a:latin typeface="+mn-lt"/>
                <a:ea typeface="+mn-ea"/>
                <a:cs typeface="+mn-cs"/>
              </a:rPr>
              <a:t>the</a:t>
            </a:r>
            <a:r>
              <a:rPr lang="de-DE" sz="900" b="0" kern="1200" dirty="0">
                <a:solidFill>
                  <a:schemeClr val="tx1"/>
                </a:solidFill>
                <a:effectLst/>
                <a:latin typeface="+mn-lt"/>
                <a:ea typeface="+mn-ea"/>
                <a:cs typeface="+mn-cs"/>
              </a:rPr>
              <a:t> UN web-page.</a:t>
            </a:r>
          </a:p>
          <a:p>
            <a:r>
              <a:rPr lang="de-DE" sz="900" b="0" kern="1200" dirty="0" err="1">
                <a:solidFill>
                  <a:schemeClr val="tx1"/>
                </a:solidFill>
                <a:effectLst/>
                <a:latin typeface="+mn-lt"/>
                <a:ea typeface="+mn-ea"/>
                <a:cs typeface="+mn-cs"/>
              </a:rPr>
              <a:t>Why</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there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are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no</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notable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efforts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to</a:t>
            </a:r>
            <a:r>
              <a:rPr lang="de-DE" sz="900" b="0" kern="1200" dirty="0">
                <a:solidFill>
                  <a:schemeClr val="tx1"/>
                </a:solidFill>
                <a:effectLst/>
                <a:latin typeface="+mn-lt"/>
                <a:ea typeface="+mn-ea"/>
                <a:cs typeface="+mn-cs"/>
              </a:rPr>
              <a:t> design a </a:t>
            </a:r>
            <a:r>
              <a:rPr lang="de-DE" sz="900" b="0" kern="1200" dirty="0" err="1">
                <a:solidFill>
                  <a:schemeClr val="tx1"/>
                </a:solidFill>
                <a:effectLst/>
                <a:latin typeface="+mn-lt"/>
                <a:ea typeface="+mn-ea"/>
                <a:cs typeface="+mn-cs"/>
              </a:rPr>
              <a:t>series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of</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research</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metrics</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that</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are</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aligned</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with</a:t>
            </a:r>
            <a:r>
              <a:rPr lang="de-DE" sz="900" b="0" kern="1200" dirty="0">
                <a:solidFill>
                  <a:schemeClr val="tx1"/>
                </a:solidFill>
                <a:effectLst/>
                <a:latin typeface="+mn-lt"/>
                <a:ea typeface="+mn-ea"/>
                <a:cs typeface="+mn-cs"/>
              </a:rPr>
              <a:t> </a:t>
            </a:r>
            <a:r>
              <a:rPr lang="de-DE" sz="900" b="0" kern="1200" dirty="0" err="1">
                <a:solidFill>
                  <a:schemeClr val="tx1"/>
                </a:solidFill>
                <a:effectLst/>
                <a:latin typeface="+mn-lt"/>
                <a:ea typeface="+mn-ea"/>
                <a:cs typeface="+mn-cs"/>
              </a:rPr>
              <a:t>the</a:t>
            </a:r>
            <a:r>
              <a:rPr lang="de-DE" sz="900" b="0" kern="1200" dirty="0">
                <a:solidFill>
                  <a:schemeClr val="tx1"/>
                </a:solidFill>
                <a:effectLst/>
                <a:latin typeface="+mn-lt"/>
                <a:ea typeface="+mn-ea"/>
                <a:cs typeface="+mn-cs"/>
              </a:rPr>
              <a:t> global SGD </a:t>
            </a:r>
            <a:r>
              <a:rPr lang="de-DE" sz="900" b="0" kern="1200" dirty="0" err="1">
                <a:solidFill>
                  <a:schemeClr val="tx1"/>
                </a:solidFill>
                <a:effectLst/>
                <a:latin typeface="+mn-lt"/>
                <a:ea typeface="+mn-ea"/>
                <a:cs typeface="+mn-cs"/>
              </a:rPr>
              <a:t>effort</a:t>
            </a:r>
            <a:r>
              <a:rPr lang="de-DE" sz="900" b="0" kern="1200" dirty="0">
                <a:solidFill>
                  <a:schemeClr val="tx1"/>
                </a:solidFill>
                <a:effectLst/>
                <a:latin typeface="+mn-lt"/>
                <a:ea typeface="+mn-ea"/>
                <a:cs typeface="+mn-cs"/>
              </a:rPr>
              <a:t>?</a:t>
            </a:r>
          </a:p>
          <a:p>
            <a:endParaRPr lang="de-DE" sz="900" b="0" kern="1200" dirty="0">
              <a:solidFill>
                <a:schemeClr val="tx1"/>
              </a:solidFill>
              <a:effectLst/>
              <a:latin typeface="+mn-lt"/>
              <a:ea typeface="+mn-ea"/>
              <a:cs typeface="+mn-cs"/>
            </a:endParaRPr>
          </a:p>
          <a:p>
            <a:r>
              <a:rPr lang="de-DE" sz="900" b="0" kern="1200" dirty="0">
                <a:solidFill>
                  <a:schemeClr val="tx1"/>
                </a:solidFill>
                <a:effectLst/>
                <a:latin typeface="+mn-lt"/>
                <a:ea typeface="+mn-ea"/>
                <a:cs typeface="+mn-cs"/>
              </a:rPr>
              <a:t>========</a:t>
            </a:r>
          </a:p>
          <a:p>
            <a:r>
              <a:rPr lang="de-DE" sz="900" b="0" i="1" kern="1200" dirty="0" err="1">
                <a:solidFill>
                  <a:schemeClr val="tx1"/>
                </a:solidFill>
                <a:effectLst/>
                <a:latin typeface="+mn-lt"/>
                <a:ea typeface="+mn-ea"/>
                <a:cs typeface="+mn-cs"/>
              </a:rPr>
              <a:t>Is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maybe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because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Reseach</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is</a:t>
            </a:r>
            <a:r>
              <a:rPr lang="de-DE" sz="900" b="0" i="1" kern="1200" dirty="0">
                <a:solidFill>
                  <a:schemeClr val="tx1"/>
                </a:solidFill>
                <a:effectLst/>
                <a:latin typeface="+mn-lt"/>
                <a:ea typeface="+mn-ea"/>
                <a:cs typeface="+mn-cs"/>
              </a:rPr>
              <a:t> still an </a:t>
            </a:r>
            <a:r>
              <a:rPr lang="de-DE" sz="900" b="0" i="1" kern="1200" dirty="0" err="1">
                <a:solidFill>
                  <a:schemeClr val="tx1"/>
                </a:solidFill>
                <a:effectLst/>
                <a:latin typeface="+mn-lt"/>
                <a:ea typeface="+mn-ea"/>
                <a:cs typeface="+mn-cs"/>
              </a:rPr>
              <a:t>Ivory</a:t>
            </a:r>
            <a:r>
              <a:rPr lang="de-DE" sz="900" b="0" i="1" kern="1200" dirty="0">
                <a:solidFill>
                  <a:schemeClr val="tx1"/>
                </a:solidFill>
                <a:effectLst/>
                <a:latin typeface="+mn-lt"/>
                <a:ea typeface="+mn-ea"/>
                <a:cs typeface="+mn-cs"/>
              </a:rPr>
              <a:t> Tower </a:t>
            </a:r>
            <a:r>
              <a:rPr lang="de-DE" sz="900" b="0" i="1" kern="1200" dirty="0" err="1">
                <a:solidFill>
                  <a:schemeClr val="tx1"/>
                </a:solidFill>
                <a:effectLst/>
                <a:latin typeface="+mn-lt"/>
                <a:ea typeface="+mn-ea"/>
                <a:cs typeface="+mn-cs"/>
              </a:rPr>
              <a:t>which</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grew</a:t>
            </a:r>
            <a:r>
              <a:rPr lang="de-DE" sz="900" b="0" i="1" kern="1200" dirty="0">
                <a:solidFill>
                  <a:schemeClr val="tx1"/>
                </a:solidFill>
                <a:effectLst/>
                <a:latin typeface="+mn-lt"/>
                <a:ea typeface="+mn-ea"/>
                <a:cs typeface="+mn-cs"/>
              </a:rPr>
              <a:t> in an </a:t>
            </a:r>
            <a:r>
              <a:rPr lang="de-DE" sz="900" b="0" i="1" kern="1200" dirty="0" err="1">
                <a:solidFill>
                  <a:schemeClr val="tx1"/>
                </a:solidFill>
                <a:effectLst/>
                <a:latin typeface="+mn-lt"/>
                <a:ea typeface="+mn-ea"/>
                <a:cs typeface="+mn-cs"/>
              </a:rPr>
              <a:t>Ivory</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Fortress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that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refuses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to</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connect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with</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of</a:t>
            </a:r>
            <a:r>
              <a:rPr lang="de-DE" sz="900" b="0" i="1" kern="1200" dirty="0">
                <a:solidFill>
                  <a:schemeClr val="tx1"/>
                </a:solidFill>
                <a:effectLst/>
                <a:latin typeface="+mn-lt"/>
                <a:ea typeface="+mn-ea"/>
                <a:cs typeface="+mn-cs"/>
              </a:rPr>
              <a:t> Society? </a:t>
            </a:r>
          </a:p>
          <a:p>
            <a:r>
              <a:rPr lang="de-DE" sz="900" b="0" i="1" kern="1200" dirty="0">
                <a:solidFill>
                  <a:schemeClr val="tx1"/>
                </a:solidFill>
                <a:effectLst/>
                <a:latin typeface="+mn-lt"/>
                <a:ea typeface="+mn-ea"/>
                <a:cs typeface="+mn-cs"/>
              </a:rPr>
              <a:t>Will Open Science break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walls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of</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Ivory</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Fortress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and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connect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it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to</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rest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of</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world</a:t>
            </a:r>
            <a:r>
              <a:rPr lang="de-DE" sz="900" b="0" i="1" kern="1200" dirty="0">
                <a:solidFill>
                  <a:schemeClr val="tx1"/>
                </a:solidFill>
                <a:effectLst/>
                <a:latin typeface="+mn-lt"/>
                <a:ea typeface="+mn-ea"/>
                <a:cs typeface="+mn-cs"/>
              </a:rPr>
              <a:t>?</a:t>
            </a:r>
          </a:p>
          <a:p>
            <a:r>
              <a:rPr lang="de-DE" sz="900" b="0" i="1" kern="1200" dirty="0" err="1">
                <a:solidFill>
                  <a:schemeClr val="tx1"/>
                </a:solidFill>
                <a:effectLst/>
                <a:latin typeface="+mn-lt"/>
                <a:ea typeface="+mn-ea"/>
                <a:cs typeface="+mn-cs"/>
              </a:rPr>
              <a:t>One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good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start</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could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be</a:t>
            </a:r>
            <a:r>
              <a:rPr lang="de-DE" sz="900" b="0" i="1" kern="1200" dirty="0">
                <a:solidFill>
                  <a:schemeClr val="tx1"/>
                </a:solidFill>
                <a:effectLst/>
                <a:latin typeface="+mn-lt"/>
                <a:ea typeface="+mn-ea"/>
                <a:cs typeface="+mn-cs"/>
              </a:rPr>
              <a:t> a </a:t>
            </a:r>
            <a:r>
              <a:rPr lang="de-DE" sz="900" b="0" i="1" kern="1200" dirty="0" err="1">
                <a:solidFill>
                  <a:schemeClr val="tx1"/>
                </a:solidFill>
                <a:effectLst/>
                <a:latin typeface="+mn-lt"/>
                <a:ea typeface="+mn-ea"/>
                <a:cs typeface="+mn-cs"/>
              </a:rPr>
              <a:t>bridge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between</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new</a:t>
            </a:r>
            <a:r>
              <a:rPr lang="de-DE" sz="900" b="0" i="1" kern="1200" dirty="0">
                <a:solidFill>
                  <a:schemeClr val="tx1"/>
                </a:solidFill>
                <a:effectLst/>
                <a:latin typeface="+mn-lt"/>
                <a:ea typeface="+mn-ea"/>
                <a:cs typeface="+mn-cs"/>
              </a:rPr>
              <a:t> Research </a:t>
            </a:r>
            <a:r>
              <a:rPr lang="de-DE" sz="900" b="0" i="1" kern="1200" dirty="0" err="1">
                <a:solidFill>
                  <a:schemeClr val="tx1"/>
                </a:solidFill>
                <a:effectLst/>
                <a:latin typeface="+mn-lt"/>
                <a:ea typeface="+mn-ea"/>
                <a:cs typeface="+mn-cs"/>
              </a:rPr>
              <a:t>metrics</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and</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other</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societal</a:t>
            </a:r>
            <a:r>
              <a:rPr lang="de-DE" sz="900" b="0" i="1" kern="1200" dirty="0">
                <a:solidFill>
                  <a:schemeClr val="tx1"/>
                </a:solidFill>
                <a:effectLst/>
                <a:latin typeface="+mn-lt"/>
                <a:ea typeface="+mn-ea"/>
                <a:cs typeface="+mn-cs"/>
              </a:rPr>
              <a:t> </a:t>
            </a:r>
            <a:r>
              <a:rPr lang="de-DE" sz="900" b="0" i="1" kern="1200" dirty="0" err="1">
                <a:solidFill>
                  <a:schemeClr val="tx1"/>
                </a:solidFill>
                <a:effectLst/>
                <a:latin typeface="+mn-lt"/>
                <a:ea typeface="+mn-ea"/>
                <a:cs typeface="+mn-cs"/>
              </a:rPr>
              <a:t>metrics</a:t>
            </a:r>
            <a:r>
              <a:rPr lang="de-DE" sz="900" b="0" i="1" kern="1200" dirty="0">
                <a:solidFill>
                  <a:schemeClr val="tx1"/>
                </a:solidFill>
                <a:effectLst/>
                <a:latin typeface="+mn-lt"/>
                <a:ea typeface="+mn-ea"/>
                <a:cs typeface="+mn-cs"/>
              </a:rPr>
              <a:t> like </a:t>
            </a:r>
            <a:r>
              <a:rPr lang="de-DE" sz="900" b="0" i="1" kern="1200" dirty="0" err="1">
                <a:solidFill>
                  <a:schemeClr val="tx1"/>
                </a:solidFill>
                <a:effectLst/>
                <a:latin typeface="+mn-lt"/>
                <a:ea typeface="+mn-ea"/>
                <a:cs typeface="+mn-cs"/>
              </a:rPr>
              <a:t>the</a:t>
            </a:r>
            <a:r>
              <a:rPr lang="de-DE" sz="900" b="0" i="1" kern="1200" dirty="0">
                <a:solidFill>
                  <a:schemeClr val="tx1"/>
                </a:solidFill>
                <a:effectLst/>
                <a:latin typeface="+mn-lt"/>
                <a:ea typeface="+mn-ea"/>
                <a:cs typeface="+mn-cs"/>
              </a:rPr>
              <a:t> SDG </a:t>
            </a:r>
            <a:r>
              <a:rPr lang="de-DE" sz="900" b="0" i="1" kern="1200" dirty="0" err="1">
                <a:solidFill>
                  <a:schemeClr val="tx1"/>
                </a:solidFill>
                <a:effectLst/>
                <a:latin typeface="+mn-lt"/>
                <a:ea typeface="+mn-ea"/>
                <a:cs typeface="+mn-cs"/>
              </a:rPr>
              <a:t>ones</a:t>
            </a:r>
            <a:r>
              <a:rPr lang="de-DE" sz="900" b="0" i="1" kern="1200" dirty="0">
                <a:solidFill>
                  <a:schemeClr val="tx1"/>
                </a:solidFill>
                <a:effectLst/>
                <a:latin typeface="+mn-lt"/>
                <a:ea typeface="+mn-ea"/>
                <a:cs typeface="+mn-cs"/>
              </a:rPr>
              <a:t>.</a:t>
            </a:r>
          </a:p>
          <a:p>
            <a:endParaRPr lang="de-DE" sz="900" b="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39</a:t>
            </a:fld>
            <a:endParaRPr lang="de-DE"/>
          </a:p>
        </p:txBody>
      </p:sp>
      <p:sp>
        <p:nvSpPr>
          <p:cNvPr id="5" name="Date Placeholder 4">
            <a:extLst>
              <a:ext uri="{FF2B5EF4-FFF2-40B4-BE49-F238E27FC236}">
                <a16:creationId xmlns:a16="http://schemas.microsoft.com/office/drawing/2014/main" id="{81DC3EFC-75A6-D246-A6A7-76A39C7075E0}"/>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5AEB1D08-2C80-4441-BF0D-55E4C0EB0BD6}"/>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3B15CF7B-AE0B-B947-B379-035A28382319}"/>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88079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Meet</a:t>
            </a:r>
            <a:r>
              <a:rPr lang="de-DE" dirty="0"/>
              <a:t> Prof. Steve Mann </a:t>
            </a:r>
            <a:r>
              <a:rPr lang="de-DE" dirty="0" err="1"/>
              <a:t>from</a:t>
            </a:r>
            <a:r>
              <a:rPr lang="de-DE" dirty="0"/>
              <a:t> Toronto. He </a:t>
            </a:r>
            <a:r>
              <a:rPr lang="de-DE" dirty="0" err="1"/>
              <a:t>coining</a:t>
            </a:r>
            <a:r>
              <a:rPr lang="de-DE" dirty="0"/>
              <a:t> </a:t>
            </a:r>
            <a:r>
              <a:rPr lang="de-DE" dirty="0" err="1"/>
              <a:t>the</a:t>
            </a:r>
            <a:r>
              <a:rPr lang="de-DE" dirty="0"/>
              <a:t> </a:t>
            </a:r>
            <a:r>
              <a:rPr lang="de-DE" dirty="0" err="1"/>
              <a:t>term</a:t>
            </a:r>
            <a:r>
              <a:rPr lang="de-DE" dirty="0"/>
              <a:t> Open Science, back in 1998. </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In </a:t>
            </a:r>
            <a:r>
              <a:rPr lang="de-DE" dirty="0" err="1"/>
              <a:t>one</a:t>
            </a:r>
            <a:r>
              <a:rPr lang="de-DE" dirty="0"/>
              <a:t> </a:t>
            </a:r>
            <a:r>
              <a:rPr lang="de-DE" dirty="0" err="1"/>
              <a:t>of</a:t>
            </a:r>
            <a:r>
              <a:rPr lang="de-DE" dirty="0"/>
              <a:t> </a:t>
            </a:r>
            <a:r>
              <a:rPr lang="de-DE" dirty="0" err="1"/>
              <a:t>his</a:t>
            </a:r>
            <a:r>
              <a:rPr lang="de-DE" dirty="0"/>
              <a:t> </a:t>
            </a:r>
            <a:r>
              <a:rPr lang="de-DE" dirty="0" err="1"/>
              <a:t>articles</a:t>
            </a:r>
            <a:r>
              <a:rPr lang="de-DE" dirty="0"/>
              <a:t> </a:t>
            </a:r>
            <a:r>
              <a:rPr lang="de-DE" dirty="0" err="1"/>
              <a:t>about</a:t>
            </a:r>
            <a:r>
              <a:rPr lang="de-DE" dirty="0"/>
              <a:t> </a:t>
            </a:r>
            <a:r>
              <a:rPr lang="de-DE" dirty="0" err="1"/>
              <a:t>Surveillance</a:t>
            </a:r>
            <a:r>
              <a:rPr lang="de-DE" dirty="0"/>
              <a:t>, </a:t>
            </a:r>
            <a:r>
              <a:rPr lang="de-DE" dirty="0" err="1"/>
              <a:t>Sousveillance</a:t>
            </a:r>
            <a:r>
              <a:rPr lang="de-DE" dirty="0"/>
              <a:t>, </a:t>
            </a:r>
            <a:r>
              <a:rPr lang="de-DE" dirty="0" err="1"/>
              <a:t>and</a:t>
            </a:r>
            <a:r>
              <a:rPr lang="de-DE" dirty="0"/>
              <a:t> </a:t>
            </a:r>
            <a:r>
              <a:rPr lang="de-DE" dirty="0" err="1"/>
              <a:t>Metaveillance</a:t>
            </a:r>
            <a:r>
              <a:rPr lang="de-DE" dirty="0"/>
              <a:t>, Prof. Mann </a:t>
            </a:r>
            <a:r>
              <a:rPr lang="de-DE" dirty="0" err="1"/>
              <a:t>says</a:t>
            </a:r>
            <a:r>
              <a:rPr lang="de-DE" dirty="0"/>
              <a:t>: </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0" dirty="0">
                <a:effectLst/>
              </a:rPr>
              <a:t>[CLICK] </a:t>
            </a:r>
            <a:r>
              <a:rPr lang="de-DE" dirty="0"/>
              <a:t>“Science </a:t>
            </a:r>
            <a:r>
              <a:rPr lang="de-DE" dirty="0" err="1"/>
              <a:t>is</a:t>
            </a:r>
            <a:r>
              <a:rPr lang="de-DE" dirty="0"/>
              <a:t> a human </a:t>
            </a:r>
            <a:r>
              <a:rPr lang="de-DE" dirty="0" err="1"/>
              <a:t>endeavour</a:t>
            </a:r>
            <a:r>
              <a:rPr lang="de-DE" dirty="0"/>
              <a:t> in </a:t>
            </a:r>
            <a:r>
              <a:rPr lang="de-DE" dirty="0" err="1"/>
              <a:t>which</a:t>
            </a:r>
            <a:r>
              <a:rPr lang="de-DE" dirty="0"/>
              <a:t> </a:t>
            </a:r>
            <a:r>
              <a:rPr lang="de-DE" dirty="0" err="1"/>
              <a:t>we</a:t>
            </a:r>
            <a:r>
              <a:rPr lang="de-DE" dirty="0"/>
              <a:t> </a:t>
            </a:r>
            <a:r>
              <a:rPr lang="de-DE" dirty="0" err="1"/>
              <a:t>attempt</a:t>
            </a:r>
            <a:r>
              <a:rPr lang="de-DE" dirty="0"/>
              <a:t> </a:t>
            </a:r>
            <a:r>
              <a:rPr lang="de-DE" dirty="0" err="1"/>
              <a:t>to</a:t>
            </a:r>
            <a:r>
              <a:rPr lang="de-DE" dirty="0"/>
              <a:t> </a:t>
            </a:r>
            <a:r>
              <a:rPr lang="de-DE" dirty="0" err="1"/>
              <a:t>go</a:t>
            </a:r>
            <a:r>
              <a:rPr lang="de-DE" dirty="0"/>
              <a:t> </a:t>
            </a:r>
            <a:r>
              <a:rPr lang="de-DE" dirty="0" err="1"/>
              <a:t>wherever</a:t>
            </a:r>
            <a:r>
              <a:rPr lang="de-DE" dirty="0"/>
              <a:t> </a:t>
            </a:r>
            <a:r>
              <a:rPr lang="de-DE" dirty="0" err="1"/>
              <a:t>the</a:t>
            </a:r>
            <a:r>
              <a:rPr lang="de-DE" dirty="0"/>
              <a:t> </a:t>
            </a:r>
            <a:r>
              <a:rPr lang="de-DE" dirty="0" err="1"/>
              <a:t>truth</a:t>
            </a:r>
            <a:r>
              <a:rPr lang="de-DE" dirty="0"/>
              <a:t> </a:t>
            </a:r>
            <a:r>
              <a:rPr lang="de-DE" dirty="0" err="1"/>
              <a:t>may</a:t>
            </a:r>
            <a:r>
              <a:rPr lang="de-DE" dirty="0"/>
              <a:t> </a:t>
            </a:r>
            <a:r>
              <a:rPr lang="de-DE" dirty="0" err="1"/>
              <a:t>lead</a:t>
            </a:r>
            <a:r>
              <a:rPr lang="de-DE" dirty="0"/>
              <a:t> </a:t>
            </a:r>
            <a:r>
              <a:rPr lang="de-DE" dirty="0" err="1"/>
              <a:t>us</a:t>
            </a:r>
            <a:r>
              <a:rPr lang="de-DE" dirty="0"/>
              <a:t>, in </a:t>
            </a:r>
            <a:r>
              <a:rPr lang="de-DE" dirty="0" err="1"/>
              <a:t>pursuit</a:t>
            </a:r>
            <a:r>
              <a:rPr lang="de-DE" dirty="0"/>
              <a:t> </a:t>
            </a:r>
            <a:r>
              <a:rPr lang="de-DE" dirty="0" err="1"/>
              <a:t>of</a:t>
            </a:r>
            <a:r>
              <a:rPr lang="de-DE" dirty="0"/>
              <a:t> </a:t>
            </a:r>
            <a:r>
              <a:rPr lang="de-DE" dirty="0" err="1"/>
              <a:t>new</a:t>
            </a:r>
            <a:r>
              <a:rPr lang="de-DE" dirty="0"/>
              <a:t> </a:t>
            </a:r>
            <a:r>
              <a:rPr lang="de-DE" dirty="0" err="1"/>
              <a:t>discoveries</a:t>
            </a:r>
            <a:r>
              <a:rPr lang="de-DE" dirty="0"/>
              <a:t>“. The </a:t>
            </a:r>
            <a:r>
              <a:rPr lang="de-DE" dirty="0" err="1"/>
              <a:t>term</a:t>
            </a:r>
            <a:r>
              <a:rPr lang="de-DE" dirty="0"/>
              <a:t> </a:t>
            </a:r>
            <a:r>
              <a:rPr lang="de-DE" dirty="0" err="1"/>
              <a:t>OpenScience</a:t>
            </a:r>
            <a:r>
              <a:rPr lang="de-DE" dirty="0"/>
              <a:t> was </a:t>
            </a:r>
            <a:r>
              <a:rPr lang="de-DE" dirty="0" err="1"/>
              <a:t>coined</a:t>
            </a:r>
            <a:r>
              <a:rPr lang="de-DE" dirty="0"/>
              <a:t> </a:t>
            </a:r>
            <a:r>
              <a:rPr lang="de-DE" dirty="0" err="1"/>
              <a:t>by</a:t>
            </a:r>
            <a:r>
              <a:rPr lang="de-DE" dirty="0"/>
              <a:t> </a:t>
            </a:r>
            <a:r>
              <a:rPr lang="de-DE" dirty="0" err="1"/>
              <a:t>him</a:t>
            </a:r>
            <a:r>
              <a:rPr lang="de-DE" dirty="0"/>
              <a:t> </a:t>
            </a:r>
            <a:r>
              <a:rPr lang="de-DE" dirty="0" err="1"/>
              <a:t>to</a:t>
            </a:r>
            <a:r>
              <a:rPr lang="de-DE" dirty="0"/>
              <a:t> </a:t>
            </a:r>
            <a:r>
              <a:rPr lang="de-DE" dirty="0" err="1"/>
              <a:t>emphasize</a:t>
            </a:r>
            <a:r>
              <a:rPr lang="de-DE" dirty="0"/>
              <a:t> </a:t>
            </a:r>
            <a:r>
              <a:rPr lang="de-DE" dirty="0" err="1"/>
              <a:t>this</a:t>
            </a:r>
            <a:r>
              <a:rPr lang="de-DE" dirty="0"/>
              <a:t> </a:t>
            </a:r>
            <a:r>
              <a:rPr lang="de-DE" dirty="0" err="1"/>
              <a:t>need</a:t>
            </a:r>
            <a:r>
              <a:rPr lang="de-DE" dirty="0"/>
              <a:t> </a:t>
            </a:r>
            <a:r>
              <a:rPr lang="de-DE" dirty="0" err="1"/>
              <a:t>for</a:t>
            </a:r>
            <a:r>
              <a:rPr lang="de-DE" dirty="0"/>
              <a:t> </a:t>
            </a:r>
            <a:r>
              <a:rPr lang="de-DE" dirty="0" err="1"/>
              <a:t>truth</a:t>
            </a:r>
            <a:r>
              <a:rPr lang="de-DE" dirty="0"/>
              <a:t> </a:t>
            </a:r>
            <a:r>
              <a:rPr lang="de-DE" dirty="0" err="1"/>
              <a:t>and</a:t>
            </a:r>
            <a:r>
              <a:rPr lang="de-DE" dirty="0"/>
              <a:t> open </a:t>
            </a:r>
            <a:r>
              <a:rPr lang="de-DE" dirty="0" err="1"/>
              <a:t>disclosure</a:t>
            </a:r>
            <a:r>
              <a:rPr lang="de-DE" dirty="0"/>
              <a:t> … „</a:t>
            </a:r>
            <a:r>
              <a:rPr lang="de-DE" dirty="0" err="1"/>
              <a:t>and</a:t>
            </a:r>
            <a:r>
              <a:rPr lang="de-DE" dirty="0"/>
              <a:t> </a:t>
            </a:r>
            <a:r>
              <a:rPr lang="de-DE" dirty="0" err="1"/>
              <a:t>if</a:t>
            </a:r>
            <a:r>
              <a:rPr lang="de-DE" dirty="0"/>
              <a:t> </a:t>
            </a:r>
            <a:r>
              <a:rPr lang="de-DE" dirty="0" err="1"/>
              <a:t>surveillance</a:t>
            </a:r>
            <a:r>
              <a:rPr lang="de-DE" dirty="0"/>
              <a:t> </a:t>
            </a:r>
            <a:r>
              <a:rPr lang="de-DE" dirty="0" err="1"/>
              <a:t>cannot</a:t>
            </a:r>
            <a:r>
              <a:rPr lang="de-DE" dirty="0"/>
              <a:t> </a:t>
            </a:r>
            <a:r>
              <a:rPr lang="de-DE" dirty="0" err="1"/>
              <a:t>deliver</a:t>
            </a:r>
            <a:r>
              <a:rPr lang="de-DE" dirty="0"/>
              <a:t> on </a:t>
            </a:r>
            <a:r>
              <a:rPr lang="de-DE" dirty="0" err="1"/>
              <a:t>that</a:t>
            </a:r>
            <a:r>
              <a:rPr lang="de-DE" dirty="0"/>
              <a:t> </a:t>
            </a:r>
            <a:r>
              <a:rPr lang="de-DE" dirty="0" err="1"/>
              <a:t>promise</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look</a:t>
            </a:r>
            <a:r>
              <a:rPr lang="de-DE" dirty="0"/>
              <a:t> at </a:t>
            </a:r>
            <a:r>
              <a:rPr lang="de-DE" dirty="0" err="1"/>
              <a:t>other</a:t>
            </a:r>
            <a:r>
              <a:rPr lang="de-DE" dirty="0"/>
              <a:t> </a:t>
            </a:r>
            <a:r>
              <a:rPr lang="de-DE" dirty="0" err="1"/>
              <a:t>veillances</a:t>
            </a:r>
            <a:r>
              <a:rPr lang="de-DE" dirty="0"/>
              <a:t>!“ – he </a:t>
            </a:r>
            <a:r>
              <a:rPr lang="de-DE" dirty="0" err="1"/>
              <a:t>said</a:t>
            </a:r>
            <a:r>
              <a:rPr lang="de-DE" dirty="0"/>
              <a:t> </a:t>
            </a:r>
            <a:r>
              <a:rPr lang="de-DE" dirty="0" err="1"/>
              <a:t>and</a:t>
            </a:r>
            <a:r>
              <a:rPr lang="de-DE" dirty="0"/>
              <a:t> </a:t>
            </a:r>
            <a:r>
              <a:rPr lang="de-DE" dirty="0" err="1"/>
              <a:t>came</a:t>
            </a:r>
            <a:r>
              <a:rPr lang="de-DE" dirty="0"/>
              <a:t> </a:t>
            </a:r>
            <a:r>
              <a:rPr lang="de-DE" dirty="0" err="1"/>
              <a:t>up</a:t>
            </a:r>
            <a:r>
              <a:rPr lang="de-DE" dirty="0"/>
              <a:t> </a:t>
            </a:r>
            <a:r>
              <a:rPr lang="de-DE" dirty="0" err="1"/>
              <a:t>with</a:t>
            </a:r>
            <a:r>
              <a:rPr lang="de-DE" dirty="0"/>
              <a:t> </a:t>
            </a:r>
            <a:r>
              <a:rPr lang="de-DE" dirty="0" err="1"/>
              <a:t>the</a:t>
            </a:r>
            <a:r>
              <a:rPr lang="de-DE" dirty="0"/>
              <a:t> </a:t>
            </a:r>
            <a:r>
              <a:rPr lang="de-DE" dirty="0" err="1"/>
              <a:t>idea</a:t>
            </a:r>
            <a:r>
              <a:rPr lang="de-DE" dirty="0"/>
              <a:t> </a:t>
            </a:r>
            <a:r>
              <a:rPr lang="de-DE" dirty="0" err="1"/>
              <a:t>of</a:t>
            </a:r>
            <a:r>
              <a:rPr lang="de-DE" dirty="0"/>
              <a:t> Open Science.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Among</a:t>
            </a:r>
            <a:r>
              <a:rPr lang="de-DE" dirty="0"/>
              <a:t> </a:t>
            </a:r>
            <a:r>
              <a:rPr lang="de-DE" dirty="0" err="1"/>
              <a:t>others</a:t>
            </a:r>
            <a:r>
              <a:rPr lang="de-DE" dirty="0"/>
              <a:t>, Steve Mann </a:t>
            </a:r>
            <a:r>
              <a:rPr lang="de-DE" dirty="0" err="1"/>
              <a:t>has</a:t>
            </a:r>
            <a:r>
              <a:rPr lang="de-DE" dirty="0"/>
              <a:t> </a:t>
            </a:r>
            <a:r>
              <a:rPr lang="de-DE" dirty="0" err="1"/>
              <a:t>been</a:t>
            </a:r>
            <a:r>
              <a:rPr lang="de-DE" dirty="0"/>
              <a:t> </a:t>
            </a:r>
            <a:r>
              <a:rPr lang="de-DE" dirty="0" err="1"/>
              <a:t>recognized</a:t>
            </a:r>
            <a:r>
              <a:rPr lang="de-DE" dirty="0"/>
              <a:t> </a:t>
            </a:r>
            <a:r>
              <a:rPr lang="de-DE" dirty="0" err="1"/>
              <a:t>as</a:t>
            </a:r>
            <a:r>
              <a:rPr lang="de-DE" dirty="0"/>
              <a:t> “</a:t>
            </a:r>
            <a:r>
              <a:rPr lang="de-DE" dirty="0" err="1"/>
              <a:t>the</a:t>
            </a:r>
            <a:r>
              <a:rPr lang="de-DE" dirty="0"/>
              <a:t> </a:t>
            </a:r>
            <a:r>
              <a:rPr lang="de-DE" dirty="0" err="1"/>
              <a:t>father</a:t>
            </a:r>
            <a:r>
              <a:rPr lang="de-DE" dirty="0"/>
              <a:t> </a:t>
            </a:r>
            <a:r>
              <a:rPr lang="de-DE" dirty="0" err="1"/>
              <a:t>of</a:t>
            </a:r>
            <a:r>
              <a:rPr lang="de-DE" dirty="0"/>
              <a:t> </a:t>
            </a:r>
            <a:r>
              <a:rPr lang="de-DE" dirty="0" err="1"/>
              <a:t>wearable</a:t>
            </a:r>
            <a:r>
              <a:rPr lang="de-DE" dirty="0"/>
              <a:t> </a:t>
            </a:r>
            <a:r>
              <a:rPr lang="de-DE" dirty="0" err="1"/>
              <a:t>computing</a:t>
            </a:r>
            <a:r>
              <a:rPr lang="de-DE" dirty="0"/>
              <a:t>” </a:t>
            </a:r>
            <a:r>
              <a:rPr lang="de-DE" dirty="0" err="1"/>
              <a:t>and</a:t>
            </a:r>
            <a:r>
              <a:rPr lang="de-DE" dirty="0"/>
              <a:t> “</a:t>
            </a:r>
            <a:r>
              <a:rPr lang="de-DE" dirty="0" err="1"/>
              <a:t>the</a:t>
            </a:r>
            <a:r>
              <a:rPr lang="de-DE" dirty="0"/>
              <a:t> </a:t>
            </a:r>
            <a:r>
              <a:rPr lang="de-DE" dirty="0" err="1"/>
              <a:t>father</a:t>
            </a:r>
            <a:r>
              <a:rPr lang="de-DE" dirty="0"/>
              <a:t> </a:t>
            </a:r>
            <a:r>
              <a:rPr lang="de-DE" dirty="0" err="1"/>
              <a:t>of</a:t>
            </a:r>
            <a:r>
              <a:rPr lang="de-DE" dirty="0"/>
              <a:t> </a:t>
            </a:r>
            <a:r>
              <a:rPr lang="de-DE" dirty="0" err="1"/>
              <a:t>wearable</a:t>
            </a:r>
            <a:r>
              <a:rPr lang="de-DE" dirty="0"/>
              <a:t> </a:t>
            </a:r>
            <a:r>
              <a:rPr lang="de-DE" dirty="0" err="1"/>
              <a:t>augmented</a:t>
            </a:r>
            <a:r>
              <a:rPr lang="de-DE" dirty="0"/>
              <a:t> </a:t>
            </a:r>
            <a:r>
              <a:rPr lang="de-DE" dirty="0" err="1"/>
              <a:t>reality</a:t>
            </a: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Info:</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a:t>
            </a:r>
            <a:r>
              <a:rPr lang="de-DE" dirty="0">
                <a:hlinkClick r:id="rId3"/>
              </a:rPr>
              <a:t>https://www.ece.utoronto.ca/people/mann-s/</a:t>
            </a:r>
            <a:r>
              <a:rPr lang="de-DE" dirty="0"/>
              <a:t>).</a:t>
            </a:r>
          </a:p>
          <a:p>
            <a:endParaRPr lang="de-DE" dirty="0"/>
          </a:p>
          <a:p>
            <a:r>
              <a:rPr lang="de-DE" dirty="0"/>
              <a:t>2016 IEEE Conference on Computer Vision </a:t>
            </a:r>
            <a:r>
              <a:rPr lang="de-DE" dirty="0" err="1"/>
              <a:t>and</a:t>
            </a:r>
            <a:r>
              <a:rPr lang="de-DE" dirty="0"/>
              <a:t> Pattern Recognition Workshops </a:t>
            </a:r>
          </a:p>
          <a:p>
            <a:r>
              <a:rPr lang="de-DE" dirty="0"/>
              <a:t>978-1-5090-1437-8/16 $31.00 © 2016 IEEE </a:t>
            </a:r>
          </a:p>
          <a:p>
            <a:r>
              <a:rPr lang="de-DE" dirty="0"/>
              <a:t>DOI 10.1109/CVPRW.2016.177 </a:t>
            </a:r>
          </a:p>
        </p:txBody>
      </p:sp>
      <p:sp>
        <p:nvSpPr>
          <p:cNvPr id="4" name="Slide Number Placeholder 3"/>
          <p:cNvSpPr>
            <a:spLocks noGrp="1"/>
          </p:cNvSpPr>
          <p:nvPr>
            <p:ph type="sldNum" sz="quarter" idx="5"/>
          </p:nvPr>
        </p:nvSpPr>
        <p:spPr/>
        <p:txBody>
          <a:bodyPr/>
          <a:lstStyle/>
          <a:p>
            <a:fld id="{AB963C2B-690F-4BCB-B4A1-FC196DF2CC99}" type="slidenum">
              <a:rPr lang="de-DE" smtClean="0"/>
              <a:t>4</a:t>
            </a:fld>
            <a:endParaRPr lang="de-DE"/>
          </a:p>
        </p:txBody>
      </p:sp>
      <p:sp>
        <p:nvSpPr>
          <p:cNvPr id="5" name="Date Placeholder 4">
            <a:extLst>
              <a:ext uri="{FF2B5EF4-FFF2-40B4-BE49-F238E27FC236}">
                <a16:creationId xmlns:a16="http://schemas.microsoft.com/office/drawing/2014/main" id="{4588E9A4-217C-5041-8B46-9E555D2AE4D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6547047D-1895-E041-8416-F9EB206946D3}"/>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A8E1D564-6075-4C4C-83C8-B9834BFDA74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724101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dirty="0">
                <a:effectLst/>
              </a:rPr>
              <a:t>Are </a:t>
            </a:r>
            <a:r>
              <a:rPr lang="de-DE" sz="1200" b="0" dirty="0" err="1">
                <a:effectLst/>
              </a:rPr>
              <a:t>the</a:t>
            </a:r>
            <a:r>
              <a:rPr lang="de-DE" sz="1200" b="0" dirty="0">
                <a:effectLst/>
              </a:rPr>
              <a:t> </a:t>
            </a:r>
            <a:r>
              <a:rPr lang="de-DE" sz="1200" b="0" dirty="0" err="1">
                <a:effectLst/>
              </a:rPr>
              <a:t>new</a:t>
            </a:r>
            <a:r>
              <a:rPr lang="de-DE" sz="1200" b="0" dirty="0">
                <a:effectLst/>
              </a:rPr>
              <a:t> </a:t>
            </a:r>
            <a:r>
              <a:rPr lang="de-DE" sz="1200" b="0" dirty="0" err="1">
                <a:effectLst/>
              </a:rPr>
              <a:t>metrics</a:t>
            </a:r>
            <a:r>
              <a:rPr lang="de-DE" sz="1200" b="0" dirty="0">
                <a:effectLst/>
              </a:rPr>
              <a:t> </a:t>
            </a:r>
            <a:r>
              <a:rPr lang="de-DE" sz="1200" b="0" dirty="0" err="1">
                <a:effectLst/>
              </a:rPr>
              <a:t>indeed</a:t>
            </a:r>
            <a:r>
              <a:rPr lang="de-DE" sz="1200" b="0" dirty="0">
                <a:effectLst/>
              </a:rPr>
              <a:t>, </a:t>
            </a:r>
            <a:r>
              <a:rPr lang="de-DE" sz="1200" b="0" dirty="0" err="1">
                <a:effectLst/>
              </a:rPr>
              <a:t>the</a:t>
            </a:r>
            <a:r>
              <a:rPr lang="de-DE" sz="1200" b="0" dirty="0">
                <a:effectLst/>
              </a:rPr>
              <a:t> </a:t>
            </a:r>
            <a:r>
              <a:rPr lang="de-DE" sz="1200" b="0" dirty="0" err="1">
                <a:effectLst/>
              </a:rPr>
              <a:t>deep</a:t>
            </a:r>
            <a:r>
              <a:rPr lang="de-DE" sz="1200" b="0" dirty="0">
                <a:effectLst/>
              </a:rPr>
              <a:t> </a:t>
            </a:r>
            <a:r>
              <a:rPr lang="de-DE" sz="1200" b="0" dirty="0" err="1">
                <a:effectLst/>
              </a:rPr>
              <a:t>root</a:t>
            </a:r>
            <a:r>
              <a:rPr lang="de-DE" sz="1200" b="0" dirty="0">
                <a:effectLst/>
              </a:rPr>
              <a:t> </a:t>
            </a:r>
            <a:r>
              <a:rPr lang="de-DE" sz="1200" b="0" dirty="0" err="1">
                <a:effectLst/>
              </a:rPr>
              <a:t>of</a:t>
            </a:r>
            <a:r>
              <a:rPr lang="de-DE" sz="1200" b="0" dirty="0">
                <a:effectLst/>
              </a:rPr>
              <a:t> Open Science? I </a:t>
            </a:r>
            <a:r>
              <a:rPr lang="de-DE" sz="1200" b="0" dirty="0" err="1">
                <a:effectLst/>
              </a:rPr>
              <a:t>have</a:t>
            </a:r>
            <a:r>
              <a:rPr lang="de-DE" sz="1200" b="0" dirty="0">
                <a:effectLst/>
              </a:rPr>
              <a:t> a </a:t>
            </a:r>
            <a:r>
              <a:rPr lang="de-DE" sz="1200" b="0" dirty="0" err="1">
                <a:effectLst/>
              </a:rPr>
              <a:t>little</a:t>
            </a:r>
            <a:r>
              <a:rPr lang="de-DE" sz="1200" b="0" dirty="0">
                <a:effectLst/>
              </a:rPr>
              <a:t> </a:t>
            </a:r>
            <a:r>
              <a:rPr lang="de-DE" sz="1200" b="0" dirty="0" err="1">
                <a:effectLst/>
              </a:rPr>
              <a:t>doubt</a:t>
            </a:r>
            <a:r>
              <a:rPr lang="de-DE" sz="1200" b="0" dirty="0">
                <a:effectLst/>
              </a:rPr>
              <a:t> </a:t>
            </a:r>
            <a:r>
              <a:rPr lang="de-DE" sz="1200" b="0" dirty="0" err="1">
                <a:effectLst/>
              </a:rPr>
              <a:t>about</a:t>
            </a:r>
            <a:r>
              <a:rPr lang="de-DE" sz="1200" b="0" dirty="0">
                <a:effectLst/>
              </a:rPr>
              <a:t> </a:t>
            </a:r>
            <a:r>
              <a:rPr lang="de-DE" sz="1200" b="0" dirty="0" err="1">
                <a:effectLst/>
              </a:rPr>
              <a:t>that</a:t>
            </a:r>
            <a:r>
              <a:rPr lang="de-DE" sz="1200" b="0" dirty="0">
                <a:effectLst/>
              </a:rPr>
              <a:t>….I </a:t>
            </a:r>
            <a:r>
              <a:rPr lang="de-DE" sz="1200" b="0" dirty="0" err="1">
                <a:effectLst/>
              </a:rPr>
              <a:t>have</a:t>
            </a:r>
            <a:r>
              <a:rPr lang="de-DE" sz="1200" b="0" dirty="0">
                <a:effectLst/>
              </a:rPr>
              <a:t> a </a:t>
            </a:r>
            <a:r>
              <a:rPr lang="de-DE" sz="1200" b="0" dirty="0" err="1">
                <a:effectLst/>
              </a:rPr>
              <a:t>feeling</a:t>
            </a:r>
            <a:r>
              <a:rPr lang="de-DE" sz="1200" b="0" dirty="0">
                <a:effectLst/>
              </a:rPr>
              <a:t> </a:t>
            </a:r>
            <a:r>
              <a:rPr lang="de-DE" sz="1200" b="0" dirty="0" err="1">
                <a:effectLst/>
              </a:rPr>
              <a:t>that</a:t>
            </a:r>
            <a:r>
              <a:rPr lang="de-DE" sz="1200" b="0" dirty="0">
                <a:effectLst/>
              </a:rPr>
              <a:t> </a:t>
            </a:r>
            <a:r>
              <a:rPr lang="de-DE" sz="1200" b="0" dirty="0" err="1">
                <a:effectLst/>
              </a:rPr>
              <a:t>is</a:t>
            </a:r>
            <a:r>
              <a:rPr lang="de-DE" sz="1200" b="0" dirty="0">
                <a:effectLst/>
              </a:rPr>
              <a:t> </a:t>
            </a:r>
            <a:r>
              <a:rPr lang="de-DE" sz="1200" b="0" dirty="0" err="1">
                <a:effectLst/>
              </a:rPr>
              <a:t>something</a:t>
            </a:r>
            <a:r>
              <a:rPr lang="de-DE" sz="1200" b="0" dirty="0">
                <a:effectLst/>
              </a:rPr>
              <a:t> </a:t>
            </a:r>
            <a:r>
              <a:rPr lang="de-DE" sz="1200" b="0" dirty="0" err="1">
                <a:effectLst/>
              </a:rPr>
              <a:t>deeper</a:t>
            </a:r>
            <a:r>
              <a:rPr lang="de-DE" sz="1200" b="0" dirty="0">
                <a:effectLst/>
              </a:rPr>
              <a:t> in </a:t>
            </a:r>
            <a:r>
              <a:rPr lang="de-DE" sz="1200" b="0" dirty="0" err="1">
                <a:effectLst/>
              </a:rPr>
              <a:t>the</a:t>
            </a:r>
            <a:r>
              <a:rPr lang="de-DE" sz="1200" b="0" dirty="0">
                <a:effectLst/>
              </a:rPr>
              <a:t> </a:t>
            </a:r>
            <a:r>
              <a:rPr lang="de-DE" sz="1200" b="0" dirty="0" err="1">
                <a:effectLst/>
              </a:rPr>
              <a:t>ground</a:t>
            </a:r>
            <a:r>
              <a:rPr lang="de-DE" sz="1200" b="0" dirty="0">
                <a:effectLst/>
              </a:rPr>
              <a:t>….</a:t>
            </a:r>
            <a:r>
              <a:rPr lang="de-DE" sz="1200" b="0" dirty="0" err="1">
                <a:effectLst/>
              </a:rPr>
              <a:t>Maybe</a:t>
            </a:r>
            <a:r>
              <a:rPr lang="de-DE" sz="1200" b="0" dirty="0">
                <a:effectLst/>
              </a:rPr>
              <a:t> </a:t>
            </a:r>
            <a:r>
              <a:rPr lang="de-DE" sz="1200" b="0" dirty="0" err="1">
                <a:effectLst/>
              </a:rPr>
              <a:t>less</a:t>
            </a:r>
            <a:r>
              <a:rPr lang="de-DE" sz="1200" b="0" dirty="0">
                <a:effectLst/>
              </a:rPr>
              <a:t> </a:t>
            </a:r>
            <a:r>
              <a:rPr lang="de-DE" sz="1200" b="0" dirty="0" err="1">
                <a:effectLst/>
              </a:rPr>
              <a:t>visible</a:t>
            </a:r>
            <a:r>
              <a:rPr lang="de-DE" sz="1200" b="0" dirty="0">
                <a:effectLst/>
              </a:rPr>
              <a:t>, but essential, like </a:t>
            </a:r>
            <a:r>
              <a:rPr lang="de-DE" sz="1200" b="0" dirty="0" err="1">
                <a:effectLst/>
              </a:rPr>
              <a:t>the</a:t>
            </a:r>
            <a:r>
              <a:rPr lang="de-DE" sz="1200" b="0" dirty="0">
                <a:effectLst/>
              </a:rPr>
              <a:t> </a:t>
            </a:r>
            <a:r>
              <a:rPr lang="de-DE" sz="1200" b="0" dirty="0" err="1">
                <a:effectLst/>
              </a:rPr>
              <a:t>moisture</a:t>
            </a:r>
            <a:r>
              <a:rPr lang="de-DE" sz="1200" b="0" dirty="0">
                <a:effectLst/>
              </a:rPr>
              <a:t> </a:t>
            </a:r>
            <a:r>
              <a:rPr lang="de-DE" sz="1200" b="0" dirty="0" err="1">
                <a:effectLst/>
              </a:rPr>
              <a:t>and</a:t>
            </a:r>
            <a:r>
              <a:rPr lang="de-DE" sz="1200" b="0" dirty="0">
                <a:effectLst/>
              </a:rPr>
              <a:t> </a:t>
            </a:r>
            <a:r>
              <a:rPr lang="de-DE" sz="1200" b="0" dirty="0" err="1">
                <a:effectLst/>
              </a:rPr>
              <a:t>the</a:t>
            </a:r>
            <a:r>
              <a:rPr lang="de-DE" sz="1200" b="0" dirty="0">
                <a:effectLst/>
              </a:rPr>
              <a:t> </a:t>
            </a:r>
            <a:r>
              <a:rPr lang="de-DE" sz="1200" b="0" dirty="0" err="1">
                <a:effectLst/>
              </a:rPr>
              <a:t>minerals</a:t>
            </a:r>
            <a:r>
              <a:rPr lang="de-DE" sz="1200" b="0" dirty="0">
                <a:effectLst/>
              </a:rPr>
              <a:t> in </a:t>
            </a:r>
            <a:r>
              <a:rPr lang="de-DE" sz="1200" b="0" dirty="0" err="1">
                <a:effectLst/>
              </a:rPr>
              <a:t>soil</a:t>
            </a:r>
            <a:r>
              <a:rPr lang="de-DE" sz="1200" b="0" dirty="0">
                <a:effectLst/>
              </a:rPr>
              <a:t>.</a:t>
            </a:r>
          </a:p>
        </p:txBody>
      </p:sp>
      <p:sp>
        <p:nvSpPr>
          <p:cNvPr id="4" name="Foliennummernplatzhalter 3"/>
          <p:cNvSpPr>
            <a:spLocks noGrp="1"/>
          </p:cNvSpPr>
          <p:nvPr>
            <p:ph type="sldNum" sz="quarter" idx="5"/>
          </p:nvPr>
        </p:nvSpPr>
        <p:spPr/>
        <p:txBody>
          <a:bodyPr/>
          <a:lstStyle/>
          <a:p>
            <a:fld id="{AB963C2B-690F-4BCB-B4A1-FC196DF2CC99}" type="slidenum">
              <a:rPr lang="de-DE" smtClean="0"/>
              <a:t>40</a:t>
            </a:fld>
            <a:endParaRPr lang="de-DE"/>
          </a:p>
        </p:txBody>
      </p:sp>
      <p:sp>
        <p:nvSpPr>
          <p:cNvPr id="5" name="Date Placeholder 4">
            <a:extLst>
              <a:ext uri="{FF2B5EF4-FFF2-40B4-BE49-F238E27FC236}">
                <a16:creationId xmlns:a16="http://schemas.microsoft.com/office/drawing/2014/main" id="{1EDF5E8E-F0FA-2F40-BC23-CA702A725DB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6C089D78-437D-8042-A519-B82D548EB7F8}"/>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FE278A5C-03C3-8849-B0E4-A477174B82F1}"/>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775889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de-DE" sz="900" b="0" i="0" kern="1200" dirty="0" err="1">
                <a:solidFill>
                  <a:schemeClr val="tx1"/>
                </a:solidFill>
                <a:effectLst/>
                <a:latin typeface="+mn-lt"/>
                <a:ea typeface="+mn-ea"/>
                <a:cs typeface="+mn-cs"/>
              </a:rPr>
              <a:t>Perheps</a:t>
            </a:r>
            <a:r>
              <a:rPr lang="de-DE" sz="900" b="0" i="0" kern="1200" dirty="0">
                <a:solidFill>
                  <a:schemeClr val="tx1"/>
                </a:solidFill>
                <a:effectLst/>
                <a:latin typeface="+mn-lt"/>
                <a:ea typeface="+mn-ea"/>
                <a:cs typeface="+mn-cs"/>
              </a:rPr>
              <a:t> an </a:t>
            </a:r>
            <a:r>
              <a:rPr lang="de-DE" sz="900" b="0" i="0" kern="1200" dirty="0" err="1">
                <a:solidFill>
                  <a:schemeClr val="tx1"/>
                </a:solidFill>
                <a:effectLst/>
                <a:latin typeface="+mn-lt"/>
                <a:ea typeface="+mn-ea"/>
                <a:cs typeface="+mn-cs"/>
              </a:rPr>
              <a:t>anonymous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academic</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writer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some</a:t>
            </a:r>
            <a:r>
              <a:rPr lang="de-DE" sz="900" b="0" i="0" kern="1200" dirty="0">
                <a:solidFill>
                  <a:schemeClr val="tx1"/>
                </a:solidFill>
                <a:effectLst/>
                <a:latin typeface="+mn-lt"/>
                <a:ea typeface="+mn-ea"/>
                <a:cs typeface="+mn-cs"/>
              </a:rPr>
              <a:t> light </a:t>
            </a:r>
            <a:r>
              <a:rPr lang="de-DE" sz="900" b="0" i="0" kern="1200" dirty="0" err="1">
                <a:solidFill>
                  <a:schemeClr val="tx1"/>
                </a:solidFill>
                <a:effectLst/>
                <a:latin typeface="+mn-lt"/>
                <a:ea typeface="+mn-ea"/>
                <a:cs typeface="+mn-cs"/>
              </a:rPr>
              <a:t>into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dark</a:t>
            </a:r>
            <a:r>
              <a:rPr lang="de-DE" sz="900" b="0" i="0" kern="1200" dirty="0">
                <a:solidFill>
                  <a:schemeClr val="tx1"/>
                </a:solidFill>
                <a:effectLst/>
                <a:latin typeface="+mn-lt"/>
                <a:ea typeface="+mn-ea"/>
                <a:cs typeface="+mn-cs"/>
              </a:rPr>
              <a:t>. </a:t>
            </a:r>
          </a:p>
          <a:p>
            <a:r>
              <a:rPr lang="de-DE" sz="900" b="0" i="0" kern="1200" dirty="0">
                <a:solidFill>
                  <a:schemeClr val="tx1"/>
                </a:solidFill>
                <a:effectLst/>
                <a:latin typeface="+mn-lt"/>
                <a:ea typeface="+mn-ea"/>
                <a:cs typeface="+mn-cs"/>
              </a:rPr>
              <a:t>This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2 </a:t>
            </a:r>
            <a:r>
              <a:rPr lang="de-DE" sz="900" b="0" i="0" kern="1200" dirty="0" err="1">
                <a:solidFill>
                  <a:schemeClr val="tx1"/>
                </a:solidFill>
                <a:effectLst/>
                <a:latin typeface="+mn-lt"/>
                <a:ea typeface="+mn-ea"/>
                <a:cs typeface="+mn-cs"/>
              </a:rPr>
              <a:t>articles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published</a:t>
            </a:r>
            <a:r>
              <a:rPr lang="de-DE" sz="900" b="0" i="0" kern="1200" dirty="0">
                <a:solidFill>
                  <a:schemeClr val="tx1"/>
                </a:solidFill>
                <a:effectLst/>
                <a:latin typeface="+mn-lt"/>
                <a:ea typeface="+mn-ea"/>
                <a:cs typeface="+mn-cs"/>
              </a:rPr>
              <a:t> in The Guardian in 2018 </a:t>
            </a:r>
            <a:r>
              <a:rPr lang="de-DE" sz="900" b="0" i="0" kern="1200" dirty="0" err="1">
                <a:solidFill>
                  <a:schemeClr val="tx1"/>
                </a:solidFill>
                <a:effectLst/>
                <a:latin typeface="+mn-lt"/>
                <a:ea typeface="+mn-ea"/>
                <a:cs typeface="+mn-cs"/>
              </a:rPr>
              <a:t>which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serve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as</a:t>
            </a:r>
            <a:r>
              <a:rPr lang="de-DE" sz="900" b="0" i="0" kern="1200" dirty="0">
                <a:solidFill>
                  <a:schemeClr val="tx1"/>
                </a:solidFill>
                <a:effectLst/>
                <a:latin typeface="+mn-lt"/>
                <a:ea typeface="+mn-ea"/>
                <a:cs typeface="+mn-cs"/>
              </a:rPr>
              <a:t> an </a:t>
            </a:r>
            <a:r>
              <a:rPr lang="de-DE" sz="900" b="0" i="0" kern="1200" dirty="0" err="1">
                <a:solidFill>
                  <a:schemeClr val="tx1"/>
                </a:solidFill>
                <a:effectLst/>
                <a:latin typeface="+mn-lt"/>
                <a:ea typeface="+mn-ea"/>
                <a:cs typeface="+mn-cs"/>
              </a:rPr>
              <a:t>example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exclusively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driven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by</a:t>
            </a:r>
            <a:r>
              <a:rPr lang="de-DE" sz="900" b="0" i="0" kern="1200" dirty="0">
                <a:solidFill>
                  <a:schemeClr val="tx1"/>
                </a:solidFill>
                <a:effectLst/>
                <a:latin typeface="+mn-lt"/>
                <a:ea typeface="+mn-ea"/>
                <a:cs typeface="+mn-cs"/>
              </a:rPr>
              <a:t> just 1 </a:t>
            </a:r>
            <a:r>
              <a:rPr lang="de-DE" sz="900" b="0" i="0" kern="1200" dirty="0" err="1">
                <a:solidFill>
                  <a:schemeClr val="tx1"/>
                </a:solidFill>
                <a:effectLst/>
                <a:latin typeface="+mn-lt"/>
                <a:ea typeface="+mn-ea"/>
                <a:cs typeface="+mn-cs"/>
              </a:rPr>
              <a:t>set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priciples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nurturing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discoveries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innovations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inventions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mighty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principes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Competition</a:t>
            </a:r>
            <a:r>
              <a:rPr lang="de-DE" sz="900" b="0" i="0" kern="1200" dirty="0">
                <a:solidFill>
                  <a:schemeClr val="tx1"/>
                </a:solidFill>
                <a:effectLst/>
                <a:latin typeface="+mn-lt"/>
                <a:ea typeface="+mn-ea"/>
                <a:cs typeface="+mn-cs"/>
              </a:rPr>
              <a:t>.</a:t>
            </a:r>
          </a:p>
          <a:p>
            <a:r>
              <a:rPr lang="de-DE" sz="900" b="0" i="0" kern="1200" dirty="0">
                <a:solidFill>
                  <a:schemeClr val="tx1"/>
                </a:solidFill>
                <a:effectLst/>
                <a:latin typeface="+mn-lt"/>
                <a:ea typeface="+mn-ea"/>
                <a:cs typeface="+mn-cs"/>
              </a:rPr>
              <a:t>This </a:t>
            </a:r>
            <a:r>
              <a:rPr lang="de-DE" sz="900" b="0" i="0" kern="1200" dirty="0" err="1">
                <a:solidFill>
                  <a:schemeClr val="tx1"/>
                </a:solidFill>
                <a:effectLst/>
                <a:latin typeface="+mn-lt"/>
                <a:ea typeface="+mn-ea"/>
                <a:cs typeface="+mn-cs"/>
              </a:rPr>
              <a:t>exclusive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priciples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apparently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guides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current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methods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builds</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strange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behaviour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researchers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need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first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want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first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they</a:t>
            </a:r>
            <a:r>
              <a:rPr lang="de-DE" sz="900" b="0" i="0" kern="1200" dirty="0">
                <a:solidFill>
                  <a:schemeClr val="tx1"/>
                </a:solidFill>
                <a:effectLst/>
                <a:latin typeface="+mn-lt"/>
                <a:ea typeface="+mn-ea"/>
                <a:cs typeface="+mn-cs"/>
              </a:rPr>
              <a:t> must </a:t>
            </a:r>
            <a:r>
              <a:rPr lang="de-DE" sz="900" b="0" i="0" kern="1200" dirty="0" err="1">
                <a:solidFill>
                  <a:schemeClr val="tx1"/>
                </a:solidFill>
                <a:effectLst/>
                <a:latin typeface="+mn-lt"/>
                <a:ea typeface="+mn-ea"/>
                <a:cs typeface="+mn-cs"/>
              </a:rPr>
              <a:t>keep</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work</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secret</a:t>
            </a:r>
            <a:r>
              <a:rPr lang="de-DE" sz="900" b="0" i="0" kern="1200" dirty="0">
                <a:solidFill>
                  <a:schemeClr val="tx1"/>
                </a:solidFill>
                <a:effectLst/>
                <a:latin typeface="+mn-lt"/>
                <a:ea typeface="+mn-ea"/>
                <a:cs typeface="+mn-cs"/>
              </a:rPr>
              <a:t>!</a:t>
            </a:r>
          </a:p>
          <a:p>
            <a:r>
              <a:rPr lang="de-DE" sz="900" b="0" i="0" kern="1200" dirty="0" err="1">
                <a:solidFill>
                  <a:schemeClr val="tx1"/>
                </a:solidFill>
                <a:effectLst/>
                <a:latin typeface="+mn-lt"/>
                <a:ea typeface="+mn-ea"/>
                <a:cs typeface="+mn-cs"/>
              </a:rPr>
              <a:t>It‘s</a:t>
            </a:r>
            <a:r>
              <a:rPr lang="de-DE" sz="900" b="0" i="0" kern="1200" dirty="0">
                <a:solidFill>
                  <a:schemeClr val="tx1"/>
                </a:solidFill>
                <a:effectLst/>
                <a:latin typeface="+mn-lt"/>
                <a:ea typeface="+mn-ea"/>
                <a:cs typeface="+mn-cs"/>
              </a:rPr>
              <a:t> not </a:t>
            </a:r>
            <a:r>
              <a:rPr lang="de-DE" sz="900" b="0" i="0" kern="1200" dirty="0" err="1">
                <a:solidFill>
                  <a:schemeClr val="tx1"/>
                </a:solidFill>
                <a:effectLst/>
                <a:latin typeface="+mn-lt"/>
                <a:ea typeface="+mn-ea"/>
                <a:cs typeface="+mn-cs"/>
              </a:rPr>
              <a:t>here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place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examin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article</a:t>
            </a:r>
            <a:r>
              <a:rPr lang="de-DE" sz="900" b="0" i="0" kern="1200" dirty="0">
                <a:solidFill>
                  <a:schemeClr val="tx1"/>
                </a:solidFill>
                <a:effectLst/>
                <a:latin typeface="+mn-lt"/>
                <a:ea typeface="+mn-ea"/>
                <a:cs typeface="+mn-cs"/>
              </a:rPr>
              <a:t>, but I </a:t>
            </a:r>
            <a:r>
              <a:rPr lang="de-DE" sz="900" b="0" i="0" kern="1200" dirty="0" err="1">
                <a:solidFill>
                  <a:schemeClr val="tx1"/>
                </a:solidFill>
                <a:effectLst/>
                <a:latin typeface="+mn-lt"/>
                <a:ea typeface="+mn-ea"/>
                <a:cs typeface="+mn-cs"/>
              </a:rPr>
              <a:t>linked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slides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a:t>
            </a:r>
            <a:r>
              <a:rPr lang="de-DE" sz="900" b="0" i="0" kern="1200" dirty="0">
                <a:solidFill>
                  <a:schemeClr val="tx1"/>
                </a:solidFill>
                <a:effectLst/>
                <a:latin typeface="+mn-lt"/>
                <a:ea typeface="+mn-ea"/>
                <a:cs typeface="+mn-cs"/>
              </a:rPr>
              <a:t>, so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can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read</a:t>
            </a:r>
            <a:r>
              <a:rPr lang="de-DE" sz="900" b="0" i="0" kern="1200" dirty="0">
                <a:solidFill>
                  <a:schemeClr val="tx1"/>
                </a:solidFill>
                <a:effectLst/>
                <a:latin typeface="+mn-lt"/>
                <a:ea typeface="+mn-ea"/>
                <a:cs typeface="+mn-cs"/>
              </a:rPr>
              <a:t> it. </a:t>
            </a:r>
            <a:r>
              <a:rPr lang="de-DE" sz="900" b="0" i="0" kern="1200" dirty="0" err="1">
                <a:solidFill>
                  <a:schemeClr val="tx1"/>
                </a:solidFill>
                <a:effectLst/>
                <a:latin typeface="+mn-lt"/>
                <a:ea typeface="+mn-ea"/>
                <a:cs typeface="+mn-cs"/>
              </a:rPr>
              <a:t>Please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engage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with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t>
            </a:r>
            <a:r>
              <a:rPr lang="de-DE" sz="900" b="0" i="0" kern="1200" dirty="0">
                <a:solidFill>
                  <a:schemeClr val="tx1"/>
                </a:solidFill>
                <a:effectLst/>
                <a:latin typeface="+mn-lt"/>
                <a:ea typeface="+mn-ea"/>
                <a:cs typeface="+mn-cs"/>
              </a:rPr>
              <a:t> after </a:t>
            </a:r>
            <a:r>
              <a:rPr lang="de-DE" sz="900" b="0" i="0" kern="1200" dirty="0" err="1">
                <a:solidFill>
                  <a:schemeClr val="tx1"/>
                </a:solidFill>
                <a:effectLst/>
                <a:latin typeface="+mn-lt"/>
                <a:ea typeface="+mn-ea"/>
                <a:cs typeface="+mn-cs"/>
              </a:rPr>
              <a:t>your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reading</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41</a:t>
            </a:fld>
            <a:endParaRPr lang="de-DE"/>
          </a:p>
        </p:txBody>
      </p:sp>
      <p:sp>
        <p:nvSpPr>
          <p:cNvPr id="5" name="Date Placeholder 4">
            <a:extLst>
              <a:ext uri="{FF2B5EF4-FFF2-40B4-BE49-F238E27FC236}">
                <a16:creationId xmlns:a16="http://schemas.microsoft.com/office/drawing/2014/main" id="{23CE9A56-59DD-574F-B566-981E05C397F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2C136960-FCA6-9A46-B5C5-2D8B29198FF1}"/>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D16A6C30-7DD1-554B-B875-12252E6B65DD}"/>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858709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second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article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published</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Guardian, not </a:t>
            </a:r>
            <a:r>
              <a:rPr lang="de-DE" sz="900" b="0" i="0" kern="1200" dirty="0" err="1">
                <a:solidFill>
                  <a:schemeClr val="tx1"/>
                </a:solidFill>
                <a:effectLst/>
                <a:latin typeface="+mn-lt"/>
                <a:ea typeface="+mn-ea"/>
                <a:cs typeface="+mn-cs"/>
              </a:rPr>
              <a:t>long</a:t>
            </a:r>
            <a:r>
              <a:rPr lang="de-DE" sz="900" b="0" i="0" kern="1200" dirty="0">
                <a:solidFill>
                  <a:schemeClr val="tx1"/>
                </a:solidFill>
                <a:effectLst/>
                <a:latin typeface="+mn-lt"/>
                <a:ea typeface="+mn-ea"/>
                <a:cs typeface="+mn-cs"/>
              </a:rPr>
              <a:t> after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anonymous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article</a:t>
            </a:r>
            <a:r>
              <a:rPr lang="de-DE" sz="900" b="0" i="0" kern="1200" dirty="0">
                <a:solidFill>
                  <a:schemeClr val="tx1"/>
                </a:solidFill>
                <a:effectLst/>
                <a:latin typeface="+mn-lt"/>
                <a:ea typeface="+mn-ea"/>
                <a:cs typeface="+mn-cs"/>
              </a:rPr>
              <a:t>. </a:t>
            </a:r>
          </a:p>
          <a:p>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Margaret </a:t>
            </a:r>
            <a:r>
              <a:rPr lang="de-DE" sz="900" b="0" i="0" kern="1200" dirty="0" err="1">
                <a:solidFill>
                  <a:schemeClr val="tx1"/>
                </a:solidFill>
                <a:effectLst/>
                <a:latin typeface="+mn-lt"/>
                <a:ea typeface="+mn-ea"/>
                <a:cs typeface="+mn-cs"/>
              </a:rPr>
              <a:t>Heffernan</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well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known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entrepreneur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author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injection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competition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higher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education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dangerous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Students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places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grades, </a:t>
            </a:r>
            <a:r>
              <a:rPr lang="de-DE" sz="900" b="0" i="0" kern="1200" dirty="0" err="1">
                <a:solidFill>
                  <a:schemeClr val="tx1"/>
                </a:solidFill>
                <a:effectLst/>
                <a:latin typeface="+mn-lt"/>
                <a:ea typeface="+mn-ea"/>
                <a:cs typeface="+mn-cs"/>
              </a:rPr>
              <a:t>academics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jobs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publication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spaces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funding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Everyone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ranked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everywhere</a:t>
            </a:r>
            <a:r>
              <a:rPr lang="de-DE" sz="900" b="0" i="0" kern="1200" dirty="0">
                <a:solidFill>
                  <a:schemeClr val="tx1"/>
                </a:solidFill>
                <a:effectLst/>
                <a:latin typeface="+mn-lt"/>
                <a:ea typeface="+mn-ea"/>
                <a:cs typeface="+mn-cs"/>
              </a:rPr>
              <a:t>.”</a:t>
            </a:r>
          </a:p>
          <a:p>
            <a:r>
              <a:rPr lang="de-DE" sz="900" b="0" i="0" kern="1200" dirty="0">
                <a:solidFill>
                  <a:schemeClr val="tx1"/>
                </a:solidFill>
                <a:effectLst/>
                <a:latin typeface="+mn-lt"/>
                <a:ea typeface="+mn-ea"/>
                <a:cs typeface="+mn-cs"/>
              </a:rPr>
              <a:t>“This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happens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systems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under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competitive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pressure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says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Winning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becomes</a:t>
            </a:r>
            <a:r>
              <a:rPr lang="de-DE" sz="900" b="0" i="0" kern="1200" dirty="0">
                <a:solidFill>
                  <a:schemeClr val="tx1"/>
                </a:solidFill>
                <a:effectLst/>
                <a:latin typeface="+mn-lt"/>
                <a:ea typeface="+mn-ea"/>
                <a:cs typeface="+mn-cs"/>
              </a:rPr>
              <a:t> so </a:t>
            </a:r>
            <a:r>
              <a:rPr lang="de-DE" sz="900" b="0" i="0" kern="1200" dirty="0" err="1">
                <a:solidFill>
                  <a:schemeClr val="tx1"/>
                </a:solidFill>
                <a:effectLst/>
                <a:latin typeface="+mn-lt"/>
                <a:ea typeface="+mn-ea"/>
                <a:cs typeface="+mn-cs"/>
              </a:rPr>
              <a:t>important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can’t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right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way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find </a:t>
            </a:r>
            <a:r>
              <a:rPr lang="de-DE" sz="900" b="0" i="0" kern="1200" dirty="0" err="1">
                <a:solidFill>
                  <a:schemeClr val="tx1"/>
                </a:solidFill>
                <a:effectLst/>
                <a:latin typeface="+mn-lt"/>
                <a:ea typeface="+mn-ea"/>
                <a:cs typeface="+mn-cs"/>
              </a:rPr>
              <a:t>other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ways</a:t>
            </a:r>
            <a:r>
              <a:rPr lang="de-DE" sz="900" b="0" i="0" kern="1200" dirty="0">
                <a:solidFill>
                  <a:schemeClr val="tx1"/>
                </a:solidFill>
                <a:effectLst/>
                <a:latin typeface="+mn-lt"/>
                <a:ea typeface="+mn-ea"/>
                <a:cs typeface="+mn-cs"/>
              </a:rPr>
              <a:t>. </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Rankings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particularly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pernicious</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Heffernan’s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eyes</a:t>
            </a:r>
            <a:r>
              <a:rPr lang="de-DE" sz="900" b="0"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Leaders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determined</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to</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improve</a:t>
            </a:r>
            <a:r>
              <a:rPr lang="de-DE" sz="900" b="1" i="0" kern="1200" dirty="0">
                <a:solidFill>
                  <a:schemeClr val="tx1"/>
                </a:solidFill>
                <a:effectLst/>
                <a:latin typeface="+mn-lt"/>
                <a:ea typeface="+mn-ea"/>
                <a:cs typeface="+mn-cs"/>
              </a:rPr>
              <a:t> in </a:t>
            </a:r>
            <a:r>
              <a:rPr lang="de-DE" sz="900" b="1" i="0" kern="1200" dirty="0" err="1">
                <a:solidFill>
                  <a:schemeClr val="tx1"/>
                </a:solidFill>
                <a:effectLst/>
                <a:latin typeface="+mn-lt"/>
                <a:ea typeface="+mn-ea"/>
                <a:cs typeface="+mn-cs"/>
              </a:rPr>
              <a:t>rankings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absorb</a:t>
            </a:r>
            <a:r>
              <a:rPr lang="de-DE" sz="900" b="1" i="0" kern="1200" dirty="0">
                <a:solidFill>
                  <a:schemeClr val="tx1"/>
                </a:solidFill>
                <a:effectLst/>
                <a:latin typeface="+mn-lt"/>
                <a:ea typeface="+mn-ea"/>
                <a:cs typeface="+mn-cs"/>
              </a:rPr>
              <a:t> an </a:t>
            </a:r>
            <a:r>
              <a:rPr lang="de-DE" sz="900" b="1" i="0" kern="1200" dirty="0" err="1">
                <a:solidFill>
                  <a:schemeClr val="tx1"/>
                </a:solidFill>
                <a:effectLst/>
                <a:latin typeface="+mn-lt"/>
                <a:ea typeface="+mn-ea"/>
                <a:cs typeface="+mn-cs"/>
              </a:rPr>
              <a:t>external</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set</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of</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values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rather</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than</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creating</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their</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own</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definition</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of</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success</a:t>
            </a:r>
            <a:r>
              <a:rPr lang="de-DE" sz="900" b="1"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B963C2B-690F-4BCB-B4A1-FC196DF2CC99}" type="slidenum">
              <a:rPr lang="de-DE" smtClean="0"/>
              <a:t>42</a:t>
            </a:fld>
            <a:endParaRPr lang="de-DE"/>
          </a:p>
        </p:txBody>
      </p:sp>
      <p:sp>
        <p:nvSpPr>
          <p:cNvPr id="5" name="Date Placeholder 4">
            <a:extLst>
              <a:ext uri="{FF2B5EF4-FFF2-40B4-BE49-F238E27FC236}">
                <a16:creationId xmlns:a16="http://schemas.microsoft.com/office/drawing/2014/main" id="{57ECCA50-D7CE-AD42-BC9F-CA4A2A8D95FC}"/>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F0B4DCF6-F55F-4A40-9F02-07C1F9E5A405}"/>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D64C45EF-EF78-F345-BB79-0FECEE078FC1}"/>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299345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de-DE" sz="900" b="0" i="0" kern="1200" dirty="0" err="1">
                <a:solidFill>
                  <a:schemeClr val="tx1"/>
                </a:solidFill>
                <a:effectLst/>
                <a:latin typeface="+mn-lt"/>
                <a:ea typeface="+mn-ea"/>
                <a:cs typeface="+mn-cs"/>
              </a:rPr>
              <a:t>Indeed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measure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success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someone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else's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definition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it. </a:t>
            </a:r>
            <a:r>
              <a:rPr lang="de-DE" sz="900" b="0" i="0" kern="1200" dirty="0" err="1">
                <a:solidFill>
                  <a:schemeClr val="tx1"/>
                </a:solidFill>
                <a:effectLst/>
                <a:latin typeface="+mn-lt"/>
                <a:ea typeface="+mn-ea"/>
                <a:cs typeface="+mn-cs"/>
              </a:rPr>
              <a:t>When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collaborate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achieve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meaningful</a:t>
            </a:r>
            <a:r>
              <a:rPr lang="de-DE" sz="900" b="0" i="0" kern="1200" dirty="0">
                <a:solidFill>
                  <a:schemeClr val="tx1"/>
                </a:solidFill>
                <a:effectLst/>
                <a:latin typeface="+mn-lt"/>
                <a:ea typeface="+mn-ea"/>
                <a:cs typeface="+mn-cs"/>
              </a:rPr>
              <a:t>, transformative </a:t>
            </a:r>
            <a:r>
              <a:rPr lang="de-DE" sz="900" b="0" i="0" kern="1200" dirty="0" err="1">
                <a:solidFill>
                  <a:schemeClr val="tx1"/>
                </a:solidFill>
                <a:effectLst/>
                <a:latin typeface="+mn-lt"/>
                <a:ea typeface="+mn-ea"/>
                <a:cs typeface="+mn-cs"/>
              </a:rPr>
              <a:t>results</a:t>
            </a:r>
            <a:r>
              <a:rPr lang="de-DE" sz="900" b="0" i="0" kern="1200" dirty="0">
                <a:solidFill>
                  <a:schemeClr val="tx1"/>
                </a:solidFill>
                <a:effectLst/>
                <a:latin typeface="+mn-lt"/>
                <a:ea typeface="+mn-ea"/>
                <a:cs typeface="+mn-cs"/>
              </a:rPr>
              <a:t>.</a:t>
            </a:r>
          </a:p>
          <a:p>
            <a:pPr marL="0" marR="0" lvl="0" indent="0" algn="l" defTabSz="685800" rtl="0" eaLnBrk="1" fontAlgn="base" latinLnBrk="0" hangingPunct="1">
              <a:lnSpc>
                <a:spcPct val="100000"/>
              </a:lnSpc>
              <a:spcBef>
                <a:spcPts val="0"/>
              </a:spcBef>
              <a:spcAft>
                <a:spcPts val="0"/>
              </a:spcAft>
              <a:buClrTx/>
              <a:buSzTx/>
              <a:buFontTx/>
              <a:buNone/>
              <a:tabLst/>
              <a:defRPr/>
            </a:pPr>
            <a:endParaRPr lang="de-DE" sz="900" b="0" i="0" kern="1200" dirty="0">
              <a:solidFill>
                <a:schemeClr val="tx1"/>
              </a:solidFill>
              <a:effectLst/>
              <a:latin typeface="+mn-lt"/>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43</a:t>
            </a:fld>
            <a:endParaRPr lang="de-DE"/>
          </a:p>
        </p:txBody>
      </p:sp>
      <p:sp>
        <p:nvSpPr>
          <p:cNvPr id="5" name="Date Placeholder 4">
            <a:extLst>
              <a:ext uri="{FF2B5EF4-FFF2-40B4-BE49-F238E27FC236}">
                <a16:creationId xmlns:a16="http://schemas.microsoft.com/office/drawing/2014/main" id="{8915FBF7-7A93-164E-8AAC-E62976480D69}"/>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DBEF1807-D944-FC41-AF0B-DD6F6413A23F}"/>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189862B4-B215-9C48-8A12-EFA64A04F848}"/>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291091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The game changer for Open Science is a set of metrics that rewards the Collaboration</a:t>
            </a:r>
          </a:p>
          <a:p>
            <a:r>
              <a:rPr lang="en-US" dirty="0"/>
              <a:t>[CLICK] </a:t>
            </a:r>
          </a:p>
          <a:p>
            <a:r>
              <a:rPr lang="en-US" dirty="0"/>
              <a:t>Not only for measuring how much open is your work, but also what collaboration potential is offered through the built-in connectors.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An example of bringing the Collaboration in the system is setting pre-competition collaborations.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Invite research teams to collaborate for identifying target molecules!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Invite them to compete for developing drugs!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Funders to launch calls for collaborations, as much as they launch calls for competitions.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i="1" dirty="0"/>
              <a:t>Measure the act of collaborating!</a:t>
            </a:r>
          </a:p>
          <a:p>
            <a:endParaRPr lang="en-US" dirty="0"/>
          </a:p>
        </p:txBody>
      </p:sp>
      <p:sp>
        <p:nvSpPr>
          <p:cNvPr id="4" name="Slide Number Placeholder 3"/>
          <p:cNvSpPr>
            <a:spLocks noGrp="1"/>
          </p:cNvSpPr>
          <p:nvPr>
            <p:ph type="sldNum" sz="quarter" idx="5"/>
          </p:nvPr>
        </p:nvSpPr>
        <p:spPr/>
        <p:txBody>
          <a:bodyPr/>
          <a:lstStyle/>
          <a:p>
            <a:fld id="{AB963C2B-690F-4BCB-B4A1-FC196DF2CC99}" type="slidenum">
              <a:rPr lang="de-DE" smtClean="0"/>
              <a:t>44</a:t>
            </a:fld>
            <a:endParaRPr lang="de-DE"/>
          </a:p>
        </p:txBody>
      </p:sp>
      <p:sp>
        <p:nvSpPr>
          <p:cNvPr id="5" name="Date Placeholder 4">
            <a:extLst>
              <a:ext uri="{FF2B5EF4-FFF2-40B4-BE49-F238E27FC236}">
                <a16:creationId xmlns:a16="http://schemas.microsoft.com/office/drawing/2014/main" id="{6896ACE0-DA20-1143-B439-4BC2E57E8ECA}"/>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CF584E54-3515-BD43-BD6C-497F3BCFD69F}"/>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5640160-5420-8B40-8101-481710A77D8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462872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dirty="0"/>
              <a:t>Nothing from what I say means that I am against competition.</a:t>
            </a:r>
          </a:p>
          <a:p>
            <a:r>
              <a:rPr lang="en-US" dirty="0"/>
              <a:t>Competition is good, in a context of Collaboration!</a:t>
            </a:r>
          </a:p>
        </p:txBody>
      </p:sp>
      <p:sp>
        <p:nvSpPr>
          <p:cNvPr id="4" name="Slide Number Placeholder 3"/>
          <p:cNvSpPr>
            <a:spLocks noGrp="1"/>
          </p:cNvSpPr>
          <p:nvPr>
            <p:ph type="sldNum" sz="quarter" idx="5"/>
          </p:nvPr>
        </p:nvSpPr>
        <p:spPr/>
        <p:txBody>
          <a:bodyPr/>
          <a:lstStyle/>
          <a:p>
            <a:fld id="{AB963C2B-690F-4BCB-B4A1-FC196DF2CC99}" type="slidenum">
              <a:rPr lang="de-DE" smtClean="0"/>
              <a:t>45</a:t>
            </a:fld>
            <a:endParaRPr lang="de-DE"/>
          </a:p>
        </p:txBody>
      </p:sp>
      <p:sp>
        <p:nvSpPr>
          <p:cNvPr id="5" name="Date Placeholder 4">
            <a:extLst>
              <a:ext uri="{FF2B5EF4-FFF2-40B4-BE49-F238E27FC236}">
                <a16:creationId xmlns:a16="http://schemas.microsoft.com/office/drawing/2014/main" id="{E03F5D4D-A481-CD44-A2FD-ECD956EA0DEE}"/>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B80A7A5B-3D86-6547-A390-3A982348480F}"/>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CAE3B407-07EE-FF4A-96A2-9BD7C86FE4F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975609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endParaRPr lang="en" sz="1200" b="0" dirty="0">
              <a:effectLst/>
            </a:endParaRPr>
          </a:p>
        </p:txBody>
      </p:sp>
      <p:sp>
        <p:nvSpPr>
          <p:cNvPr id="4" name="Foliennummernplatzhalter 3"/>
          <p:cNvSpPr>
            <a:spLocks noGrp="1"/>
          </p:cNvSpPr>
          <p:nvPr>
            <p:ph type="sldNum" sz="quarter" idx="5"/>
          </p:nvPr>
        </p:nvSpPr>
        <p:spPr/>
        <p:txBody>
          <a:bodyPr/>
          <a:lstStyle/>
          <a:p>
            <a:fld id="{AB963C2B-690F-4BCB-B4A1-FC196DF2CC99}" type="slidenum">
              <a:rPr lang="de-DE" smtClean="0"/>
              <a:t>46</a:t>
            </a:fld>
            <a:endParaRPr lang="de-DE"/>
          </a:p>
        </p:txBody>
      </p:sp>
      <p:sp>
        <p:nvSpPr>
          <p:cNvPr id="5" name="Date Placeholder 4">
            <a:extLst>
              <a:ext uri="{FF2B5EF4-FFF2-40B4-BE49-F238E27FC236}">
                <a16:creationId xmlns:a16="http://schemas.microsoft.com/office/drawing/2014/main" id="{46274379-0248-C04D-8B22-1997C990E704}"/>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E8366D91-D485-EC45-90F6-2EE76C9AA879}"/>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2146CED3-C9F3-F548-993F-4807B6F23C41}"/>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050489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fontAlgn="base"/>
            <a:r>
              <a:rPr lang="de-DE" sz="1000" b="0" i="0" kern="1200" dirty="0">
                <a:solidFill>
                  <a:schemeClr val="tx1"/>
                </a:solidFill>
                <a:effectLst/>
                <a:latin typeface="+mn-lt"/>
                <a:ea typeface="+mn-ea"/>
                <a:cs typeface="+mn-cs"/>
              </a:rPr>
              <a:t>First: </a:t>
            </a:r>
            <a:r>
              <a:rPr lang="de-DE" sz="1000" b="0" i="0" kern="1200" dirty="0" err="1">
                <a:solidFill>
                  <a:schemeClr val="tx1"/>
                </a:solidFill>
                <a:effectLst/>
                <a:latin typeface="+mn-lt"/>
                <a:ea typeface="+mn-ea"/>
                <a:cs typeface="+mn-cs"/>
              </a:rPr>
              <a:t>we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need</a:t>
            </a:r>
            <a:r>
              <a:rPr lang="de-DE" sz="1000" b="0" i="0" kern="1200" dirty="0">
                <a:solidFill>
                  <a:schemeClr val="tx1"/>
                </a:solidFill>
                <a:effectLst/>
                <a:latin typeface="+mn-lt"/>
                <a:ea typeface="+mn-ea"/>
                <a:cs typeface="+mn-cs"/>
              </a:rPr>
              <a:t> an „open“ </a:t>
            </a:r>
            <a:r>
              <a:rPr lang="de-DE" sz="1000" b="0" i="0" kern="1200" dirty="0" err="1">
                <a:solidFill>
                  <a:schemeClr val="tx1"/>
                </a:solidFill>
                <a:effectLst/>
                <a:latin typeface="+mn-lt"/>
                <a:ea typeface="+mn-ea"/>
                <a:cs typeface="+mn-cs"/>
              </a:rPr>
              <a:t>system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that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builds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research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communities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instead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research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machines</a:t>
            </a:r>
            <a:r>
              <a:rPr lang="de-DE" sz="1000" b="0" i="0" kern="1200" dirty="0">
                <a:solidFill>
                  <a:schemeClr val="tx1"/>
                </a:solidFill>
                <a:effectLst/>
                <a:latin typeface="+mn-lt"/>
                <a:ea typeface="+mn-ea"/>
                <a:cs typeface="+mn-cs"/>
              </a:rPr>
              <a:t>, </a:t>
            </a:r>
          </a:p>
          <a:p>
            <a:pPr fontAlgn="base"/>
            <a:r>
              <a:rPr lang="de-DE" sz="1000" b="0" i="0" kern="1200" dirty="0">
                <a:solidFill>
                  <a:schemeClr val="tx1"/>
                </a:solidFill>
                <a:effectLst/>
                <a:latin typeface="+mn-lt"/>
                <a:ea typeface="+mn-ea"/>
                <a:cs typeface="+mn-cs"/>
              </a:rPr>
              <a:t>A </a:t>
            </a:r>
            <a:r>
              <a:rPr lang="de-DE" sz="1000" b="0" i="0" kern="1200" dirty="0" err="1">
                <a:solidFill>
                  <a:schemeClr val="tx1"/>
                </a:solidFill>
                <a:effectLst/>
                <a:latin typeface="+mn-lt"/>
                <a:ea typeface="+mn-ea"/>
                <a:cs typeface="+mn-cs"/>
              </a:rPr>
              <a:t>system</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that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measures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both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our</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ability</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compete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and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collaborate</a:t>
            </a:r>
            <a:r>
              <a:rPr lang="de-DE" sz="1000" b="0" i="0" kern="1200" dirty="0">
                <a:solidFill>
                  <a:schemeClr val="tx1"/>
                </a:solidFill>
                <a:effectLst/>
                <a:latin typeface="+mn-lt"/>
                <a:ea typeface="+mn-ea"/>
                <a:cs typeface="+mn-cs"/>
              </a:rPr>
              <a:t>.</a:t>
            </a:r>
          </a:p>
          <a:p>
            <a:pPr fontAlgn="base"/>
            <a:endParaRPr lang="de-DE" sz="1000" b="0" i="0" kern="1200" dirty="0">
              <a:solidFill>
                <a:schemeClr val="tx1"/>
              </a:solidFill>
              <a:effectLst/>
              <a:latin typeface="+mn-lt"/>
              <a:ea typeface="+mn-ea"/>
              <a:cs typeface="+mn-cs"/>
            </a:endParaRPr>
          </a:p>
          <a:p>
            <a:pPr fontAlgn="base"/>
            <a:r>
              <a:rPr lang="de-DE" sz="1000" b="0" i="0" kern="1200" dirty="0">
                <a:solidFill>
                  <a:schemeClr val="tx1"/>
                </a:solidFill>
                <a:effectLst/>
                <a:latin typeface="+mn-lt"/>
                <a:ea typeface="+mn-ea"/>
                <a:cs typeface="+mn-cs"/>
              </a:rPr>
              <a:t>----------------</a:t>
            </a:r>
          </a:p>
          <a:p>
            <a:pPr fontAlgn="base"/>
            <a:r>
              <a:rPr lang="de-DE" sz="1000" b="0" i="0" kern="1200" dirty="0">
                <a:solidFill>
                  <a:schemeClr val="tx1"/>
                </a:solidFill>
                <a:effectLst/>
                <a:latin typeface="+mn-lt"/>
                <a:ea typeface="+mn-ea"/>
                <a:cs typeface="+mn-cs"/>
              </a:rPr>
              <a:t>INFO:</a:t>
            </a:r>
          </a:p>
          <a:p>
            <a:pPr fontAlgn="base"/>
            <a:r>
              <a:rPr lang="de-DE" sz="1000" b="0" i="0" kern="1200" dirty="0" err="1">
                <a:solidFill>
                  <a:schemeClr val="tx1"/>
                </a:solidFill>
                <a:effectLst/>
                <a:latin typeface="+mn-lt"/>
                <a:ea typeface="+mn-ea"/>
                <a:cs typeface="+mn-cs"/>
              </a:rPr>
              <a:t>Competition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made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possible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creation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well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oiled</a:t>
            </a:r>
            <a:r>
              <a:rPr lang="de-DE" sz="1000" b="0" i="0" kern="1200" dirty="0">
                <a:solidFill>
                  <a:schemeClr val="tx1"/>
                </a:solidFill>
                <a:effectLst/>
                <a:latin typeface="+mn-lt"/>
                <a:ea typeface="+mn-ea"/>
                <a:cs typeface="+mn-cs"/>
              </a:rPr>
              <a:t> </a:t>
            </a:r>
            <a:r>
              <a:rPr lang="de-DE" sz="1000" b="1" i="1" kern="1200" dirty="0">
                <a:solidFill>
                  <a:schemeClr val="tx1"/>
                </a:solidFill>
                <a:effectLst/>
                <a:latin typeface="+mn-lt"/>
                <a:ea typeface="+mn-ea"/>
                <a:cs typeface="+mn-cs"/>
              </a:rPr>
              <a:t>Research Machines</a:t>
            </a:r>
            <a:r>
              <a:rPr lang="de-DE" sz="1000" b="0" i="0" kern="1200" dirty="0">
                <a:solidFill>
                  <a:schemeClr val="tx1"/>
                </a:solidFill>
                <a:effectLst/>
                <a:latin typeface="+mn-lt"/>
                <a:ea typeface="+mn-ea"/>
                <a:cs typeface="+mn-cs"/>
              </a:rPr>
              <a:t>. But </a:t>
            </a:r>
            <a:r>
              <a:rPr lang="de-DE" sz="1000" b="0" i="0" kern="1200" dirty="0" err="1">
                <a:solidFill>
                  <a:schemeClr val="tx1"/>
                </a:solidFill>
                <a:effectLst/>
                <a:latin typeface="+mn-lt"/>
                <a:ea typeface="+mn-ea"/>
                <a:cs typeface="+mn-cs"/>
              </a:rPr>
              <a:t>if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aspire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for</a:t>
            </a:r>
            <a:r>
              <a:rPr lang="de-DE" sz="1000" b="0" i="0" kern="1200" dirty="0">
                <a:solidFill>
                  <a:schemeClr val="tx1"/>
                </a:solidFill>
                <a:effectLst/>
                <a:latin typeface="+mn-lt"/>
                <a:ea typeface="+mn-ea"/>
                <a:cs typeface="+mn-cs"/>
              </a:rPr>
              <a:t> </a:t>
            </a:r>
            <a:r>
              <a:rPr lang="de-DE" sz="1000" b="1" i="1" kern="1200" dirty="0">
                <a:solidFill>
                  <a:schemeClr val="tx1"/>
                </a:solidFill>
                <a:effectLst/>
                <a:latin typeface="+mn-lt"/>
                <a:ea typeface="+mn-ea"/>
                <a:cs typeface="+mn-cs"/>
              </a:rPr>
              <a:t>Research Communities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add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something</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more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need</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raise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principle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collaboration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Collaboration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meet</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eye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level</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Competition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Then</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we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have</a:t>
            </a:r>
            <a:r>
              <a:rPr lang="de-DE" sz="1000" b="0" i="0" kern="1200" dirty="0">
                <a:solidFill>
                  <a:schemeClr val="tx1"/>
                </a:solidFill>
                <a:effectLst/>
                <a:latin typeface="+mn-lt"/>
                <a:ea typeface="+mn-ea"/>
                <a:cs typeface="+mn-cs"/>
              </a:rPr>
              <a:t> a </a:t>
            </a:r>
            <a:r>
              <a:rPr lang="de-DE" sz="1000" b="0" i="0" kern="1200" dirty="0" err="1">
                <a:solidFill>
                  <a:schemeClr val="tx1"/>
                </a:solidFill>
                <a:effectLst/>
                <a:latin typeface="+mn-lt"/>
                <a:ea typeface="+mn-ea"/>
                <a:cs typeface="+mn-cs"/>
              </a:rPr>
              <a:t>chance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to</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create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research</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communities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across</a:t>
            </a:r>
            <a:r>
              <a:rPr lang="de-DE" sz="1000" b="0" i="0" kern="1200" dirty="0">
                <a:solidFill>
                  <a:schemeClr val="tx1"/>
                </a:solidFill>
                <a:effectLst/>
                <a:latin typeface="+mn-lt"/>
                <a:ea typeface="+mn-ea"/>
                <a:cs typeface="+mn-cs"/>
              </a:rPr>
              <a:t> all </a:t>
            </a:r>
            <a:r>
              <a:rPr lang="de-DE" sz="1000" b="0" i="0" kern="1200" dirty="0" err="1">
                <a:solidFill>
                  <a:schemeClr val="tx1"/>
                </a:solidFill>
                <a:effectLst/>
                <a:latin typeface="+mn-lt"/>
                <a:ea typeface="+mn-ea"/>
                <a:cs typeface="+mn-cs"/>
              </a:rPr>
              <a:t>walks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of</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life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people</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careers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sectors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disciplines</a:t>
            </a:r>
            <a:r>
              <a:rPr lang="de-DE" sz="1000" b="0" i="0" kern="1200" dirty="0">
                <a:solidFill>
                  <a:schemeClr val="tx1"/>
                </a:solidFill>
                <a:effectLst/>
                <a:latin typeface="+mn-lt"/>
                <a:ea typeface="+mn-ea"/>
                <a:cs typeface="+mn-cs"/>
              </a:rPr>
              <a:t>, </a:t>
            </a:r>
            <a:r>
              <a:rPr lang="de-DE" sz="1000" b="0" i="0" kern="1200" dirty="0" err="1">
                <a:solidFill>
                  <a:schemeClr val="tx1"/>
                </a:solidFill>
                <a:effectLst/>
                <a:latin typeface="+mn-lt"/>
                <a:ea typeface="+mn-ea"/>
                <a:cs typeface="+mn-cs"/>
              </a:rPr>
              <a:t>ambitions</a:t>
            </a:r>
            <a:r>
              <a:rPr lang="de-DE" sz="1000" b="0" i="0" kern="1200" dirty="0">
                <a:solidFill>
                  <a:schemeClr val="tx1"/>
                </a:solidFill>
                <a:effectLst/>
                <a:latin typeface="+mn-lt"/>
                <a:ea typeface="+mn-ea"/>
                <a:cs typeface="+mn-cs"/>
              </a:rPr>
              <a:t>.</a:t>
            </a:r>
          </a:p>
          <a:p>
            <a:pPr fontAlgn="base"/>
            <a:r>
              <a:rPr lang="de-DE" sz="1000" b="1" i="1" kern="1200" dirty="0">
                <a:solidFill>
                  <a:schemeClr val="tx1"/>
                </a:solidFill>
                <a:effectLst/>
                <a:latin typeface="+mn-lt"/>
                <a:ea typeface="+mn-ea"/>
                <a:cs typeface="+mn-cs"/>
              </a:rPr>
              <a:t>Through </a:t>
            </a:r>
            <a:r>
              <a:rPr lang="de-DE" sz="1000" b="1" i="1" kern="1200" dirty="0" err="1">
                <a:solidFill>
                  <a:schemeClr val="tx1"/>
                </a:solidFill>
                <a:effectLst/>
                <a:latin typeface="+mn-lt"/>
                <a:ea typeface="+mn-ea"/>
                <a:cs typeface="+mn-cs"/>
              </a:rPr>
              <a:t>research</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communities</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we</a:t>
            </a:r>
            <a:r>
              <a:rPr lang="de-DE" sz="1000" b="1" i="1" kern="1200" dirty="0">
                <a:solidFill>
                  <a:schemeClr val="tx1"/>
                </a:solidFill>
                <a:effectLst/>
                <a:latin typeface="+mn-lt"/>
                <a:ea typeface="+mn-ea"/>
                <a:cs typeface="+mn-cs"/>
              </a:rPr>
              <a:t> will </a:t>
            </a:r>
            <a:r>
              <a:rPr lang="de-DE" sz="1000" b="1" i="1" kern="1200" dirty="0" err="1">
                <a:solidFill>
                  <a:schemeClr val="tx1"/>
                </a:solidFill>
                <a:effectLst/>
                <a:latin typeface="+mn-lt"/>
                <a:ea typeface="+mn-ea"/>
                <a:cs typeface="+mn-cs"/>
              </a:rPr>
              <a:t>be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able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to</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attract</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talents</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build</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characters</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and</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encourage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great</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ideas</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that</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don't</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need</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to</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be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chopped-and-twisted</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for</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the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purpose</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of</a:t>
            </a:r>
            <a:r>
              <a:rPr lang="de-DE" sz="1000" b="1" i="1" kern="1200" dirty="0">
                <a:solidFill>
                  <a:schemeClr val="tx1"/>
                </a:solidFill>
                <a:effectLst/>
                <a:latin typeface="+mn-lt"/>
                <a:ea typeface="+mn-ea"/>
                <a:cs typeface="+mn-cs"/>
              </a:rPr>
              <a:t> a </a:t>
            </a:r>
            <a:r>
              <a:rPr lang="de-DE" sz="1000" b="1" i="1" kern="1200" dirty="0" err="1">
                <a:solidFill>
                  <a:schemeClr val="tx1"/>
                </a:solidFill>
                <a:effectLst/>
                <a:latin typeface="+mn-lt"/>
                <a:ea typeface="+mn-ea"/>
                <a:cs typeface="+mn-cs"/>
              </a:rPr>
              <a:t>call</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for</a:t>
            </a:r>
            <a:r>
              <a:rPr lang="de-DE" sz="1000" b="1" i="1" kern="1200" dirty="0">
                <a:solidFill>
                  <a:schemeClr val="tx1"/>
                </a:solidFill>
                <a:effectLst/>
                <a:latin typeface="+mn-lt"/>
                <a:ea typeface="+mn-ea"/>
                <a:cs typeface="+mn-cs"/>
              </a:rPr>
              <a:t> </a:t>
            </a:r>
            <a:r>
              <a:rPr lang="de-DE" sz="1000" b="1" i="1" kern="1200" dirty="0" err="1">
                <a:solidFill>
                  <a:schemeClr val="tx1"/>
                </a:solidFill>
                <a:effectLst/>
                <a:latin typeface="+mn-lt"/>
                <a:ea typeface="+mn-ea"/>
                <a:cs typeface="+mn-cs"/>
              </a:rPr>
              <a:t>projects</a:t>
            </a:r>
            <a:r>
              <a:rPr lang="de-DE" sz="1000" b="1" i="1" kern="1200" dirty="0">
                <a:solidFill>
                  <a:schemeClr val="tx1"/>
                </a:solidFill>
                <a:effectLst/>
                <a:latin typeface="+mn-lt"/>
                <a:ea typeface="+mn-ea"/>
                <a:cs typeface="+mn-cs"/>
              </a:rPr>
              <a:t>.</a:t>
            </a:r>
            <a:endParaRPr lang="de-DE" sz="1000" b="0" i="0" kern="1200" dirty="0">
              <a:solidFill>
                <a:schemeClr val="tx1"/>
              </a:solidFill>
              <a:effectLst/>
              <a:latin typeface="+mn-lt"/>
              <a:ea typeface="+mn-ea"/>
              <a:cs typeface="+mn-cs"/>
            </a:endParaRPr>
          </a:p>
          <a:p>
            <a:pPr fontAlgn="base"/>
            <a:endParaRPr lang="en-US" sz="1000" dirty="0"/>
          </a:p>
        </p:txBody>
      </p:sp>
      <p:sp>
        <p:nvSpPr>
          <p:cNvPr id="4" name="Slide Number Placeholder 3"/>
          <p:cNvSpPr>
            <a:spLocks noGrp="1"/>
          </p:cNvSpPr>
          <p:nvPr>
            <p:ph type="sldNum" sz="quarter" idx="5"/>
          </p:nvPr>
        </p:nvSpPr>
        <p:spPr/>
        <p:txBody>
          <a:bodyPr/>
          <a:lstStyle/>
          <a:p>
            <a:fld id="{AB963C2B-690F-4BCB-B4A1-FC196DF2CC99}" type="slidenum">
              <a:rPr lang="de-DE" smtClean="0"/>
              <a:t>47</a:t>
            </a:fld>
            <a:endParaRPr lang="de-DE"/>
          </a:p>
        </p:txBody>
      </p:sp>
      <p:sp>
        <p:nvSpPr>
          <p:cNvPr id="5" name="Date Placeholder 4">
            <a:extLst>
              <a:ext uri="{FF2B5EF4-FFF2-40B4-BE49-F238E27FC236}">
                <a16:creationId xmlns:a16="http://schemas.microsoft.com/office/drawing/2014/main" id="{4FA6EEE3-06EF-E14E-A0FB-64FC47F136D6}"/>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9F231405-F2DB-4042-9B33-FBF7A65A0BF8}"/>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88E32E2C-F24B-564C-95C2-75593972FFDB}"/>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627911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a:xfrm>
            <a:off x="685800" y="4400549"/>
            <a:ext cx="5486400" cy="3600451"/>
          </a:xfrm>
        </p:spPr>
        <p:txBody>
          <a:bodyPr/>
          <a:lstStyle/>
          <a:p>
            <a:pPr algn="l">
              <a:lnSpc>
                <a:spcPct val="100000"/>
              </a:lnSpc>
              <a:spcBef>
                <a:spcPts val="0"/>
              </a:spcBef>
            </a:pPr>
            <a:r>
              <a:rPr lang="en" sz="1200" dirty="0">
                <a:latin typeface="Oriya MN" pitchFamily="2" charset="0"/>
                <a:ea typeface="Arial"/>
                <a:cs typeface="Oriya MN" pitchFamily="2" charset="0"/>
                <a:sym typeface="Arial"/>
              </a:rPr>
              <a:t>Second: without rewards for collaboration in research, Open Science is less vibrant, disadvantaged and a </a:t>
            </a:r>
            <a:r>
              <a:rPr lang="en" sz="1200" u="sng" dirty="0">
                <a:latin typeface="Oriya MN" pitchFamily="2" charset="0"/>
                <a:ea typeface="Arial"/>
                <a:cs typeface="Oriya MN" pitchFamily="2" charset="0"/>
                <a:sym typeface="Arial"/>
              </a:rPr>
              <a:t>reversible</a:t>
            </a:r>
            <a:r>
              <a:rPr lang="en" sz="1200" dirty="0">
                <a:latin typeface="Oriya MN" pitchFamily="2" charset="0"/>
                <a:ea typeface="Arial"/>
                <a:cs typeface="Oriya MN" pitchFamily="2" charset="0"/>
                <a:sym typeface="Arial"/>
              </a:rPr>
              <a:t> movement. </a:t>
            </a:r>
          </a:p>
        </p:txBody>
      </p:sp>
      <p:sp>
        <p:nvSpPr>
          <p:cNvPr id="4" name="Foliennummernplatzhalter 3"/>
          <p:cNvSpPr>
            <a:spLocks noGrp="1"/>
          </p:cNvSpPr>
          <p:nvPr>
            <p:ph type="sldNum" sz="quarter" idx="5"/>
          </p:nvPr>
        </p:nvSpPr>
        <p:spPr/>
        <p:txBody>
          <a:bodyPr/>
          <a:lstStyle/>
          <a:p>
            <a:fld id="{AB963C2B-690F-4BCB-B4A1-FC196DF2CC99}" type="slidenum">
              <a:rPr lang="de-DE" smtClean="0"/>
              <a:t>48</a:t>
            </a:fld>
            <a:endParaRPr lang="de-DE"/>
          </a:p>
        </p:txBody>
      </p:sp>
      <p:sp>
        <p:nvSpPr>
          <p:cNvPr id="5" name="Date Placeholder 4">
            <a:extLst>
              <a:ext uri="{FF2B5EF4-FFF2-40B4-BE49-F238E27FC236}">
                <a16:creationId xmlns:a16="http://schemas.microsoft.com/office/drawing/2014/main" id="{7569DC58-1E18-D74A-A4D5-8181D6B1ED4B}"/>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641AA96E-31C4-4E43-87E2-0F311BE26C20}"/>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C8C22AFC-49B6-2046-9574-696F9ED1F4B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464589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a:xfrm>
            <a:off x="300251" y="4400549"/>
            <a:ext cx="6556161" cy="4102006"/>
          </a:xfrm>
        </p:spPr>
        <p:txBody>
          <a:bodyPr/>
          <a:lstStyle/>
          <a:p>
            <a:pPr algn="l">
              <a:lnSpc>
                <a:spcPct val="100000"/>
              </a:lnSpc>
              <a:spcBef>
                <a:spcPts val="0"/>
              </a:spcBef>
            </a:pPr>
            <a:r>
              <a:rPr lang="en" sz="1000" dirty="0">
                <a:latin typeface="Oriya MN" pitchFamily="2" charset="0"/>
                <a:ea typeface="Arial"/>
                <a:cs typeface="Oriya MN" pitchFamily="2" charset="0"/>
                <a:sym typeface="Arial"/>
              </a:rPr>
              <a:t>Third: The goals for Open Science should exceed the academic environment and they should refer directly to the benefits of our society.</a:t>
            </a:r>
          </a:p>
          <a:p>
            <a:pPr algn="l">
              <a:lnSpc>
                <a:spcPct val="100000"/>
              </a:lnSpc>
              <a:spcBef>
                <a:spcPts val="0"/>
              </a:spcBef>
            </a:pPr>
            <a:r>
              <a:rPr lang="de-DE" sz="1000" dirty="0">
                <a:latin typeface="Oriya MN" pitchFamily="2" charset="0"/>
                <a:ea typeface="Arial"/>
                <a:cs typeface="Oriya MN" pitchFamily="2" charset="0"/>
                <a:sym typeface="Arial"/>
              </a:rPr>
              <a:t>[CLICK] </a:t>
            </a:r>
            <a:r>
              <a:rPr lang="en" sz="1000" dirty="0">
                <a:latin typeface="Oriya MN" pitchFamily="2" charset="0"/>
                <a:ea typeface="Arial"/>
                <a:cs typeface="Oriya MN" pitchFamily="2" charset="0"/>
                <a:sym typeface="Arial"/>
              </a:rPr>
              <a:t>British people say, “The proof of the pudding is in the eating”.</a:t>
            </a:r>
          </a:p>
          <a:p>
            <a:pPr algn="l">
              <a:lnSpc>
                <a:spcPct val="100000"/>
              </a:lnSpc>
              <a:spcBef>
                <a:spcPts val="0"/>
              </a:spcBef>
            </a:pPr>
            <a:r>
              <a:rPr lang="de-DE" sz="1000" b="1" dirty="0">
                <a:latin typeface="Oriya MN" pitchFamily="2" charset="0"/>
                <a:ea typeface="Arial"/>
                <a:cs typeface="Oriya MN" pitchFamily="2" charset="0"/>
                <a:sym typeface="Arial"/>
              </a:rPr>
              <a:t>[CLICK] </a:t>
            </a:r>
            <a:r>
              <a:rPr lang="en" sz="1000" b="1" dirty="0">
                <a:latin typeface="Oriya MN" pitchFamily="2" charset="0"/>
                <a:ea typeface="Arial"/>
                <a:cs typeface="Oriya MN" pitchFamily="2" charset="0"/>
                <a:sym typeface="Arial"/>
              </a:rPr>
              <a:t>Open Science will prove its role if it helps to accelerate the discovery</a:t>
            </a:r>
            <a:r>
              <a:rPr lang="en" sz="1000" dirty="0">
                <a:latin typeface="Oriya MN" pitchFamily="2" charset="0"/>
                <a:ea typeface="Arial"/>
                <a:cs typeface="Oriya MN" pitchFamily="2" charset="0"/>
                <a:sym typeface="Arial"/>
              </a:rPr>
              <a:t>, the innovation and the inventions.</a:t>
            </a:r>
          </a:p>
          <a:p>
            <a:pPr lvl="1" algn="l">
              <a:lnSpc>
                <a:spcPct val="100000"/>
              </a:lnSpc>
              <a:spcBef>
                <a:spcPts val="0"/>
              </a:spcBef>
            </a:pPr>
            <a:r>
              <a:rPr lang="en" sz="1000" i="1" dirty="0">
                <a:latin typeface="Oriya MN" pitchFamily="2" charset="0"/>
                <a:ea typeface="Arial"/>
                <a:cs typeface="Oriya MN" pitchFamily="2" charset="0"/>
                <a:sym typeface="Arial"/>
              </a:rPr>
              <a:t>And when I say “discovery, innovation and invention”, I also mean science to contribute on reaching the SDG goals.</a:t>
            </a:r>
          </a:p>
          <a:p>
            <a:pPr algn="l">
              <a:lnSpc>
                <a:spcPct val="100000"/>
              </a:lnSpc>
              <a:spcBef>
                <a:spcPts val="0"/>
              </a:spcBef>
            </a:pPr>
            <a:r>
              <a:rPr lang="de-DE" sz="1000" b="1" dirty="0">
                <a:latin typeface="Oriya MN" pitchFamily="2" charset="0"/>
                <a:ea typeface="Arial"/>
                <a:cs typeface="Oriya MN" pitchFamily="2" charset="0"/>
                <a:sym typeface="Arial"/>
              </a:rPr>
              <a:t>[CLICK] </a:t>
            </a:r>
            <a:r>
              <a:rPr lang="en" sz="1000" b="1" dirty="0">
                <a:latin typeface="Oriya MN" pitchFamily="2" charset="0"/>
                <a:ea typeface="Arial"/>
                <a:cs typeface="Oriya MN" pitchFamily="2" charset="0"/>
                <a:sym typeface="Arial"/>
              </a:rPr>
              <a:t>Secondly, Open Science to support in a direct way the complex processes of building high levels of Technology </a:t>
            </a:r>
            <a:r>
              <a:rPr lang="en" sz="1000" b="1" dirty="0" err="1">
                <a:latin typeface="Oriya MN" pitchFamily="2" charset="0"/>
                <a:ea typeface="Arial"/>
                <a:cs typeface="Oriya MN" pitchFamily="2" charset="0"/>
                <a:sym typeface="Arial"/>
              </a:rPr>
              <a:t>Rediness</a:t>
            </a:r>
            <a:r>
              <a:rPr lang="en" sz="1000" b="1" dirty="0">
                <a:latin typeface="Oriya MN" pitchFamily="2" charset="0"/>
                <a:ea typeface="Arial"/>
                <a:cs typeface="Oriya MN" pitchFamily="2" charset="0"/>
                <a:sym typeface="Arial"/>
              </a:rPr>
              <a:t> and Manufacturing Readiness</a:t>
            </a:r>
            <a:r>
              <a:rPr lang="en" sz="1000" dirty="0">
                <a:latin typeface="Oriya MN" pitchFamily="2" charset="0"/>
                <a:ea typeface="Arial"/>
                <a:cs typeface="Oriya MN" pitchFamily="2" charset="0"/>
                <a:sym typeface="Arial"/>
              </a:rPr>
              <a:t>. Such readiness levels are today the ultimate goals to could help the humankind be prepared to solving the Grand </a:t>
            </a:r>
            <a:r>
              <a:rPr lang="en" sz="1000" dirty="0" err="1">
                <a:latin typeface="Oriya MN" pitchFamily="2" charset="0"/>
                <a:ea typeface="Arial"/>
                <a:cs typeface="Oriya MN" pitchFamily="2" charset="0"/>
                <a:sym typeface="Arial"/>
              </a:rPr>
              <a:t>Chall</a:t>
            </a:r>
            <a:r>
              <a:rPr lang="de-DE" sz="1000" dirty="0" err="1">
                <a:latin typeface="Oriya MN" pitchFamily="2" charset="0"/>
                <a:ea typeface="Arial"/>
                <a:cs typeface="Oriya MN" pitchFamily="2" charset="0"/>
                <a:sym typeface="Arial"/>
              </a:rPr>
              <a:t>e</a:t>
            </a:r>
            <a:r>
              <a:rPr lang="en" sz="1000" dirty="0" err="1">
                <a:latin typeface="Oriya MN" pitchFamily="2" charset="0"/>
                <a:ea typeface="Arial"/>
                <a:cs typeface="Oriya MN" pitchFamily="2" charset="0"/>
                <a:sym typeface="Arial"/>
              </a:rPr>
              <a:t>nges</a:t>
            </a:r>
            <a:r>
              <a:rPr lang="en" sz="1000" dirty="0">
                <a:latin typeface="Oriya MN" pitchFamily="2" charset="0"/>
                <a:ea typeface="Arial"/>
                <a:cs typeface="Oriya MN" pitchFamily="2" charset="0"/>
                <a:sym typeface="Arial"/>
              </a:rPr>
              <a:t>. </a:t>
            </a:r>
          </a:p>
          <a:p>
            <a:pPr lvl="1" algn="l">
              <a:lnSpc>
                <a:spcPct val="100000"/>
              </a:lnSpc>
              <a:spcBef>
                <a:spcPts val="0"/>
              </a:spcBef>
            </a:pPr>
            <a:r>
              <a:rPr lang="en" sz="1000" i="1" dirty="0">
                <a:latin typeface="Oriya MN" pitchFamily="2" charset="0"/>
                <a:ea typeface="Arial"/>
                <a:cs typeface="Oriya MN" pitchFamily="2" charset="0"/>
                <a:sym typeface="Arial"/>
              </a:rPr>
              <a:t>If you ask me, all other buzz-trends like Artificial Intelligence, Brain-computer interfaces, Blockchain, Smart Specializations, </a:t>
            </a:r>
            <a:r>
              <a:rPr lang="en" sz="1000" i="1" dirty="0" err="1">
                <a:latin typeface="Oriya MN" pitchFamily="2" charset="0"/>
                <a:ea typeface="Arial"/>
                <a:cs typeface="Oriya MN" pitchFamily="2" charset="0"/>
                <a:sym typeface="Arial"/>
              </a:rPr>
              <a:t>etc</a:t>
            </a:r>
            <a:r>
              <a:rPr lang="en" sz="1000" i="1" dirty="0">
                <a:latin typeface="Oriya MN" pitchFamily="2" charset="0"/>
                <a:ea typeface="Arial"/>
                <a:cs typeface="Oriya MN" pitchFamily="2" charset="0"/>
                <a:sym typeface="Arial"/>
              </a:rPr>
              <a:t> are just possible meanings for delivering the required levels of Technology Readiness and Manufacturing Readiness in all their potential and ultimately to reach sustainability and to make our Planet a better place.</a:t>
            </a:r>
          </a:p>
          <a:p>
            <a:pPr algn="l">
              <a:lnSpc>
                <a:spcPct val="100000"/>
              </a:lnSpc>
              <a:spcBef>
                <a:spcPts val="0"/>
              </a:spcBef>
            </a:pPr>
            <a:r>
              <a:rPr lang="de-DE" sz="1000" b="1" dirty="0">
                <a:latin typeface="Oriya MN" pitchFamily="2" charset="0"/>
                <a:ea typeface="Arial"/>
                <a:cs typeface="Oriya MN" pitchFamily="2" charset="0"/>
                <a:sym typeface="Arial"/>
              </a:rPr>
              <a:t>[CLICK] </a:t>
            </a:r>
            <a:r>
              <a:rPr lang="en" sz="1000" b="1" dirty="0">
                <a:latin typeface="Oriya MN" pitchFamily="2" charset="0"/>
                <a:ea typeface="Arial"/>
                <a:cs typeface="Oriya MN" pitchFamily="2" charset="0"/>
                <a:sym typeface="Arial"/>
              </a:rPr>
              <a:t>Not last, Open Science to increase the scientific literacy of people </a:t>
            </a:r>
            <a:r>
              <a:rPr lang="en" sz="1000" dirty="0">
                <a:latin typeface="Oriya MN" pitchFamily="2" charset="0"/>
                <a:ea typeface="Arial"/>
                <a:cs typeface="Oriya MN" pitchFamily="2" charset="0"/>
                <a:sym typeface="Arial"/>
              </a:rPr>
              <a:t>and help create a real knowledge society where there is no room for fake news or h</a:t>
            </a:r>
            <a:r>
              <a:rPr lang="de-DE" sz="1000" dirty="0" err="1">
                <a:latin typeface="Oriya MN" pitchFamily="2" charset="0"/>
                <a:ea typeface="Arial"/>
                <a:cs typeface="Oriya MN" pitchFamily="2" charset="0"/>
                <a:sym typeface="Arial"/>
              </a:rPr>
              <a:t>y</a:t>
            </a:r>
            <a:r>
              <a:rPr lang="en" sz="1000" dirty="0" err="1">
                <a:latin typeface="Oriya MN" pitchFamily="2" charset="0"/>
                <a:ea typeface="Arial"/>
                <a:cs typeface="Oriya MN" pitchFamily="2" charset="0"/>
                <a:sym typeface="Arial"/>
              </a:rPr>
              <a:t>steria</a:t>
            </a:r>
            <a:r>
              <a:rPr lang="en" sz="1000" dirty="0">
                <a:latin typeface="Oriya MN" pitchFamily="2" charset="0"/>
                <a:ea typeface="Arial"/>
                <a:cs typeface="Oriya MN" pitchFamily="2" charset="0"/>
                <a:sym typeface="Arial"/>
              </a:rPr>
              <a:t>; a society in which we are able to take evidence-based decisions for quality, sustainable leaving. </a:t>
            </a:r>
          </a:p>
          <a:p>
            <a:pPr lvl="1" algn="l">
              <a:lnSpc>
                <a:spcPct val="100000"/>
              </a:lnSpc>
              <a:spcBef>
                <a:spcPts val="0"/>
              </a:spcBef>
            </a:pPr>
            <a:r>
              <a:rPr lang="en" sz="1000" i="1" dirty="0">
                <a:latin typeface="Oriya MN" pitchFamily="2" charset="0"/>
                <a:ea typeface="Arial"/>
                <a:cs typeface="Oriya MN" pitchFamily="2" charset="0"/>
                <a:sym typeface="Arial"/>
              </a:rPr>
              <a:t>As you know, Science and Society are acting on different principles. Science works with evidence, Society works (for the luckiest of us) with democracy. But Evidence and Democracy are not always good bedfellows. Democracies around the worlds are constantly challenged by the populist discourse which is not promoting the evident course of action, but the </a:t>
            </a:r>
            <a:r>
              <a:rPr lang="en" sz="1000" i="1" u="sng" dirty="0">
                <a:latin typeface="Oriya MN" pitchFamily="2" charset="0"/>
                <a:ea typeface="Arial"/>
                <a:cs typeface="Oriya MN" pitchFamily="2" charset="0"/>
                <a:sym typeface="Arial"/>
              </a:rPr>
              <a:t>easiest</a:t>
            </a:r>
            <a:r>
              <a:rPr lang="en" sz="1000" i="1" dirty="0">
                <a:latin typeface="Oriya MN" pitchFamily="2" charset="0"/>
                <a:ea typeface="Arial"/>
                <a:cs typeface="Oriya MN" pitchFamily="2" charset="0"/>
                <a:sym typeface="Arial"/>
              </a:rPr>
              <a:t> course of actions, subject to misleading. An increased level of scientific literacy (which Open Science can deliver, if rightly approached) will strengthen democracies around the world by giving to the population the opportunity to be informed about the evidence that we can produce and – through citizen science – to contribute building that evidence.</a:t>
            </a:r>
          </a:p>
        </p:txBody>
      </p:sp>
      <p:sp>
        <p:nvSpPr>
          <p:cNvPr id="4" name="Foliennummernplatzhalter 3"/>
          <p:cNvSpPr>
            <a:spLocks noGrp="1"/>
          </p:cNvSpPr>
          <p:nvPr>
            <p:ph type="sldNum" sz="quarter" idx="5"/>
          </p:nvPr>
        </p:nvSpPr>
        <p:spPr/>
        <p:txBody>
          <a:bodyPr/>
          <a:lstStyle/>
          <a:p>
            <a:fld id="{AB963C2B-690F-4BCB-B4A1-FC196DF2CC99}" type="slidenum">
              <a:rPr lang="de-DE" smtClean="0"/>
              <a:t>49</a:t>
            </a:fld>
            <a:endParaRPr lang="de-DE"/>
          </a:p>
        </p:txBody>
      </p:sp>
      <p:sp>
        <p:nvSpPr>
          <p:cNvPr id="5" name="Date Placeholder 4">
            <a:extLst>
              <a:ext uri="{FF2B5EF4-FFF2-40B4-BE49-F238E27FC236}">
                <a16:creationId xmlns:a16="http://schemas.microsoft.com/office/drawing/2014/main" id="{2EAF772B-E330-784C-8073-F0095CC48623}"/>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3C4577FF-C0DB-FB46-AAEC-B4A43E3144C4}"/>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7CF32C89-48B8-D74A-B178-3529A1EAA6FC}"/>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1547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rtl="0"/>
            <a:r>
              <a:rPr lang="de-DE" sz="900" b="0" i="0" kern="1200" dirty="0">
                <a:solidFill>
                  <a:schemeClr val="tx1"/>
                </a:solidFill>
                <a:effectLst/>
                <a:latin typeface="+mn-lt"/>
                <a:ea typeface="+mn-ea"/>
                <a:cs typeface="+mn-cs"/>
              </a:rPr>
              <a:t>Are </a:t>
            </a:r>
            <a:r>
              <a:rPr lang="de-DE" sz="900" b="0" i="0" kern="1200" dirty="0" err="1">
                <a:solidFill>
                  <a:schemeClr val="tx1"/>
                </a:solidFill>
                <a:effectLst/>
                <a:latin typeface="+mn-lt"/>
                <a:ea typeface="+mn-ea"/>
                <a:cs typeface="+mn-cs"/>
              </a:rPr>
              <a:t>you</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familiar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wirth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Reproducibility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Crisis</a:t>
            </a:r>
            <a:r>
              <a:rPr lang="de-DE" sz="900" b="0" i="0" kern="1200" dirty="0">
                <a:solidFill>
                  <a:schemeClr val="tx1"/>
                </a:solidFill>
                <a:effectLst/>
                <a:latin typeface="+mn-lt"/>
                <a:ea typeface="+mn-ea"/>
                <a:cs typeface="+mn-cs"/>
              </a:rPr>
              <a:t>?</a:t>
            </a:r>
          </a:p>
          <a:p>
            <a:pPr rtl="0"/>
            <a:r>
              <a:rPr lang="de-DE" sz="900" b="0" i="0" kern="1200" dirty="0">
                <a:solidFill>
                  <a:schemeClr val="tx1"/>
                </a:solidFill>
                <a:effectLst/>
                <a:latin typeface="+mn-lt"/>
                <a:ea typeface="+mn-ea"/>
                <a:cs typeface="+mn-cs"/>
              </a:rPr>
              <a:t>Nature </a:t>
            </a:r>
            <a:r>
              <a:rPr lang="de-DE" sz="900" b="0" i="0" kern="1200" dirty="0" err="1">
                <a:solidFill>
                  <a:schemeClr val="tx1"/>
                </a:solidFill>
                <a:effectLst/>
                <a:latin typeface="+mn-lt"/>
                <a:ea typeface="+mn-ea"/>
                <a:cs typeface="+mn-cs"/>
              </a:rPr>
              <a:t>published</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study</a:t>
            </a:r>
            <a:r>
              <a:rPr lang="de-DE" sz="900" b="0" i="0" kern="1200" dirty="0">
                <a:solidFill>
                  <a:schemeClr val="tx1"/>
                </a:solidFill>
                <a:effectLst/>
                <a:latin typeface="+mn-lt"/>
                <a:ea typeface="+mn-ea"/>
                <a:cs typeface="+mn-cs"/>
              </a:rPr>
              <a:t> in 2016 </a:t>
            </a:r>
            <a:r>
              <a:rPr lang="de-DE" sz="900" b="0" i="0" kern="1200" dirty="0" err="1">
                <a:solidFill>
                  <a:schemeClr val="tx1"/>
                </a:solidFill>
                <a:effectLst/>
                <a:latin typeface="+mn-lt"/>
                <a:ea typeface="+mn-ea"/>
                <a:cs typeface="+mn-cs"/>
              </a:rPr>
              <a:t>showing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than</a:t>
            </a:r>
            <a:r>
              <a:rPr lang="de-DE" sz="900" b="0" i="0" kern="1200" dirty="0">
                <a:solidFill>
                  <a:schemeClr val="tx1"/>
                </a:solidFill>
                <a:effectLst/>
                <a:latin typeface="+mn-lt"/>
                <a:ea typeface="+mn-ea"/>
                <a:cs typeface="+mn-cs"/>
              </a:rPr>
              <a:t> 70%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researchers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tried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failed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reproduce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another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scientist's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experiments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than</a:t>
            </a:r>
            <a:r>
              <a:rPr lang="de-DE" sz="900" b="0" i="0" kern="1200" dirty="0">
                <a:solidFill>
                  <a:schemeClr val="tx1"/>
                </a:solidFill>
                <a:effectLst/>
                <a:latin typeface="+mn-lt"/>
                <a:ea typeface="+mn-ea"/>
                <a:cs typeface="+mn-cs"/>
              </a:rPr>
              <a:t> half </a:t>
            </a:r>
            <a:r>
              <a:rPr lang="de-DE" sz="900" b="0" i="0" kern="1200" dirty="0" err="1">
                <a:solidFill>
                  <a:schemeClr val="tx1"/>
                </a:solidFill>
                <a:effectLst/>
                <a:latin typeface="+mn-lt"/>
                <a:ea typeface="+mn-ea"/>
                <a:cs typeface="+mn-cs"/>
              </a:rPr>
              <a:t>have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failed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reproduce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1" i="0" u="sng" kern="1200" dirty="0" err="1">
                <a:solidFill>
                  <a:schemeClr val="tx1"/>
                </a:solidFill>
                <a:effectLst/>
                <a:latin typeface="+mn-lt"/>
                <a:ea typeface="+mn-ea"/>
                <a:cs typeface="+mn-cs"/>
              </a:rPr>
              <a:t>own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experiments</a:t>
            </a:r>
            <a:r>
              <a:rPr lang="de-DE" sz="900" b="0" i="0" kern="1200" dirty="0">
                <a:solidFill>
                  <a:schemeClr val="tx1"/>
                </a:solidFill>
                <a:effectLst/>
                <a:latin typeface="+mn-lt"/>
                <a:ea typeface="+mn-ea"/>
                <a:cs typeface="+mn-cs"/>
              </a:rPr>
              <a:t>. These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figures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surveying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over</a:t>
            </a:r>
            <a:r>
              <a:rPr lang="de-DE" sz="900" b="0" i="0" kern="1200" dirty="0">
                <a:solidFill>
                  <a:schemeClr val="tx1"/>
                </a:solidFill>
                <a:effectLst/>
                <a:latin typeface="+mn-lt"/>
                <a:ea typeface="+mn-ea"/>
                <a:cs typeface="+mn-cs"/>
              </a:rPr>
              <a:t> 1,500 </a:t>
            </a:r>
            <a:r>
              <a:rPr lang="de-DE" sz="900" b="0" i="0" kern="1200" dirty="0" err="1">
                <a:solidFill>
                  <a:schemeClr val="tx1"/>
                </a:solidFill>
                <a:effectLst/>
                <a:latin typeface="+mn-lt"/>
                <a:ea typeface="+mn-ea"/>
                <a:cs typeface="+mn-cs"/>
              </a:rPr>
              <a:t>researchers</a:t>
            </a:r>
            <a:r>
              <a:rPr lang="de-DE" sz="900" b="0" i="0" kern="1200" dirty="0">
                <a:solidFill>
                  <a:schemeClr val="tx1"/>
                </a:solidFill>
                <a:effectLst/>
                <a:latin typeface="+mn-lt"/>
                <a:ea typeface="+mn-ea"/>
                <a:cs typeface="+mn-cs"/>
              </a:rPr>
              <a:t>.</a:t>
            </a:r>
          </a:p>
          <a:p>
            <a:pPr rtl="0"/>
            <a:endParaRPr lang="de-DE" sz="900" b="0" i="0" kern="1200" dirty="0">
              <a:solidFill>
                <a:schemeClr val="tx1"/>
              </a:solidFill>
              <a:effectLst/>
              <a:latin typeface="+mn-lt"/>
              <a:ea typeface="+mn-ea"/>
              <a:cs typeface="+mn-cs"/>
            </a:endParaRPr>
          </a:p>
          <a:p>
            <a:pPr rtl="0"/>
            <a:r>
              <a:rPr lang="de-DE" sz="900" b="0" i="0" kern="1200" dirty="0">
                <a:solidFill>
                  <a:schemeClr val="tx1"/>
                </a:solidFill>
                <a:effectLst/>
                <a:latin typeface="+mn-lt"/>
                <a:ea typeface="+mn-ea"/>
                <a:cs typeface="+mn-cs"/>
              </a:rPr>
              <a:t>====</a:t>
            </a:r>
          </a:p>
          <a:p>
            <a:pPr rtl="0"/>
            <a:r>
              <a:rPr lang="de-DE" sz="900" b="0" i="0" kern="1200" dirty="0">
                <a:solidFill>
                  <a:schemeClr val="tx1"/>
                </a:solidFill>
                <a:effectLst/>
                <a:latin typeface="+mn-lt"/>
                <a:ea typeface="+mn-ea"/>
                <a:cs typeface="+mn-cs"/>
              </a:rPr>
              <a:t>INFO</a:t>
            </a:r>
          </a:p>
          <a:p>
            <a:r>
              <a:rPr lang="de-DE" dirty="0"/>
              <a:t>Nature</a:t>
            </a:r>
            <a:r>
              <a:rPr lang="de-DE" sz="900" b="0" i="0" kern="1200" dirty="0">
                <a:solidFill>
                  <a:schemeClr val="tx1"/>
                </a:solidFill>
                <a:effectLst/>
                <a:latin typeface="+mn-lt"/>
                <a:ea typeface="+mn-ea"/>
                <a:cs typeface="+mn-cs"/>
              </a:rPr>
              <a:t> </a:t>
            </a:r>
            <a:r>
              <a:rPr lang="de-DE" dirty="0"/>
              <a:t>533,</a:t>
            </a:r>
            <a:r>
              <a:rPr lang="de-DE" sz="900" b="0" i="0" kern="1200" dirty="0">
                <a:solidFill>
                  <a:schemeClr val="tx1"/>
                </a:solidFill>
                <a:effectLst/>
                <a:latin typeface="+mn-lt"/>
                <a:ea typeface="+mn-ea"/>
                <a:cs typeface="+mn-cs"/>
              </a:rPr>
              <a:t> </a:t>
            </a:r>
            <a:r>
              <a:rPr lang="de-DE" dirty="0"/>
              <a:t>452–454</a:t>
            </a:r>
            <a:r>
              <a:rPr lang="de-DE" sz="900" b="0" i="0" kern="1200" dirty="0">
                <a:solidFill>
                  <a:schemeClr val="tx1"/>
                </a:solidFill>
                <a:effectLst/>
                <a:latin typeface="+mn-lt"/>
                <a:ea typeface="+mn-ea"/>
                <a:cs typeface="+mn-cs"/>
              </a:rPr>
              <a:t> </a:t>
            </a:r>
            <a:r>
              <a:rPr lang="de-DE" dirty="0"/>
              <a:t>(26 May 2016)</a:t>
            </a:r>
            <a:r>
              <a:rPr lang="de-DE" sz="900" b="0" i="0" kern="1200" dirty="0">
                <a:solidFill>
                  <a:schemeClr val="tx1"/>
                </a:solidFill>
                <a:effectLst/>
                <a:latin typeface="+mn-lt"/>
                <a:ea typeface="+mn-ea"/>
                <a:cs typeface="+mn-cs"/>
              </a:rPr>
              <a:t> </a:t>
            </a:r>
            <a:r>
              <a:rPr lang="de-DE" dirty="0"/>
              <a:t>doi:10.1038/533452a</a:t>
            </a:r>
          </a:p>
          <a:p>
            <a:endParaRPr lang="de-DE" dirty="0"/>
          </a:p>
          <a:p>
            <a:endParaRPr lang="de-DE" dirty="0"/>
          </a:p>
          <a:p>
            <a:endParaRPr lang="en-US" dirty="0"/>
          </a:p>
        </p:txBody>
      </p:sp>
      <p:sp>
        <p:nvSpPr>
          <p:cNvPr id="4" name="Slide Number Placeholder 3"/>
          <p:cNvSpPr>
            <a:spLocks noGrp="1"/>
          </p:cNvSpPr>
          <p:nvPr>
            <p:ph type="sldNum" sz="quarter" idx="5"/>
          </p:nvPr>
        </p:nvSpPr>
        <p:spPr/>
        <p:txBody>
          <a:bodyPr/>
          <a:lstStyle/>
          <a:p>
            <a:fld id="{AEB3C8D1-A98D-0344-81E2-40EEF404DF13}" type="slidenum">
              <a:rPr lang="en-US" smtClean="0"/>
              <a:t>5</a:t>
            </a:fld>
            <a:endParaRPr lang="en-US"/>
          </a:p>
        </p:txBody>
      </p:sp>
      <p:sp>
        <p:nvSpPr>
          <p:cNvPr id="5" name="Date Placeholder 4">
            <a:extLst>
              <a:ext uri="{FF2B5EF4-FFF2-40B4-BE49-F238E27FC236}">
                <a16:creationId xmlns:a16="http://schemas.microsoft.com/office/drawing/2014/main" id="{5F8FB70F-0D1B-A74B-976E-6F03185C9FDA}"/>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F59478E5-522F-D543-868F-594830E03E8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64A90F9A-75EC-0842-ABE3-AB0772173B31}"/>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402469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US" sz="1200" i="0" dirty="0">
                <a:solidFill>
                  <a:schemeClr val="tx1"/>
                </a:solidFill>
                <a:latin typeface="+mn-lt"/>
              </a:rPr>
              <a:t>Before I open the floor for questions, I would like to mention a series of advocacy events that we are producing in collaboration with UCL Press and LIBER (The European Association of Research Libraries)</a:t>
            </a:r>
          </a:p>
          <a:p>
            <a:r>
              <a:rPr lang="en-US" sz="1200" i="0" dirty="0">
                <a:solidFill>
                  <a:schemeClr val="tx1"/>
                </a:solidFill>
                <a:latin typeface="+mn-lt"/>
              </a:rPr>
              <a:t>It is a series that started 5 years ago and grew to this. [CLICK] [CLICK] [CLICK] [CLICK] </a:t>
            </a:r>
          </a:p>
          <a:p>
            <a:r>
              <a:rPr lang="en-US" sz="1200" i="0" dirty="0">
                <a:solidFill>
                  <a:schemeClr val="tx1"/>
                </a:solidFill>
                <a:latin typeface="+mn-lt"/>
              </a:rPr>
              <a:t>Please note the diversity of locations: North-South, East-West.</a:t>
            </a:r>
          </a:p>
          <a:p>
            <a:r>
              <a:rPr lang="en-US" sz="1200" i="0" dirty="0">
                <a:solidFill>
                  <a:schemeClr val="tx1"/>
                </a:solidFill>
                <a:latin typeface="+mn-lt"/>
              </a:rPr>
              <a:t>We would like to keep this diversity, but we cannot do it alone. Your support is required. We are looking to </a:t>
            </a:r>
            <a:r>
              <a:rPr lang="en-US" sz="1200" i="0" dirty="0" err="1">
                <a:solidFill>
                  <a:schemeClr val="tx1"/>
                </a:solidFill>
                <a:latin typeface="+mn-lt"/>
              </a:rPr>
              <a:t>organisations</a:t>
            </a:r>
            <a:r>
              <a:rPr lang="en-US" sz="1200" i="0" dirty="0">
                <a:solidFill>
                  <a:schemeClr val="tx1"/>
                </a:solidFill>
                <a:latin typeface="+mn-lt"/>
              </a:rPr>
              <a:t> that want to host such deep conversation workshops and be involved in organizing their own chapter.</a:t>
            </a:r>
          </a:p>
        </p:txBody>
      </p:sp>
      <p:sp>
        <p:nvSpPr>
          <p:cNvPr id="4" name="Slide Number Placeholder 3"/>
          <p:cNvSpPr>
            <a:spLocks noGrp="1"/>
          </p:cNvSpPr>
          <p:nvPr>
            <p:ph type="sldNum" sz="quarter" idx="5"/>
          </p:nvPr>
        </p:nvSpPr>
        <p:spPr/>
        <p:txBody>
          <a:bodyPr/>
          <a:lstStyle/>
          <a:p>
            <a:fld id="{597D6AC1-0E1B-8F4B-A4CF-043FE479B4B5}" type="slidenum">
              <a:rPr lang="en-US" smtClean="0"/>
              <a:t>50</a:t>
            </a:fld>
            <a:endParaRPr lang="en-US"/>
          </a:p>
        </p:txBody>
      </p:sp>
      <p:sp>
        <p:nvSpPr>
          <p:cNvPr id="5" name="Date Placeholder 4">
            <a:extLst>
              <a:ext uri="{FF2B5EF4-FFF2-40B4-BE49-F238E27FC236}">
                <a16:creationId xmlns:a16="http://schemas.microsoft.com/office/drawing/2014/main" id="{BA43DB71-A3AD-2F4C-8062-D5E98DCDB6E5}"/>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9F5C6062-FB3A-664B-9359-0313F9B98DE1}"/>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1439429-6F3A-4247-A103-5F4E5197983E}"/>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52208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AEB3C8D1-A98D-0344-81E2-40EEF404DF13}" type="slidenum">
              <a:rPr lang="en-US" smtClean="0"/>
              <a:t>51</a:t>
            </a:fld>
            <a:endParaRPr lang="en-US"/>
          </a:p>
        </p:txBody>
      </p:sp>
      <p:sp>
        <p:nvSpPr>
          <p:cNvPr id="5" name="Date Placeholder 4">
            <a:extLst>
              <a:ext uri="{FF2B5EF4-FFF2-40B4-BE49-F238E27FC236}">
                <a16:creationId xmlns:a16="http://schemas.microsoft.com/office/drawing/2014/main" id="{14941C52-BF8C-F547-AA05-89F44BBCD45B}"/>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FE1021C3-EC28-1A4C-870B-D12FBB6C17F6}"/>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386A743C-E898-9849-BEF4-06057A3F02AE}"/>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146029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de-DE" sz="900" b="1" i="0" kern="1200" dirty="0" err="1">
                <a:solidFill>
                  <a:schemeClr val="tx1"/>
                </a:solidFill>
                <a:effectLst/>
                <a:latin typeface="+mn-lt"/>
                <a:ea typeface="+mn-ea"/>
                <a:cs typeface="+mn-cs"/>
              </a:rPr>
              <a:t>What</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is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the</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cause</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of</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this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crisis</a:t>
            </a:r>
            <a:r>
              <a:rPr lang="de-DE" sz="900" b="1" i="0" kern="1200" dirty="0">
                <a:solidFill>
                  <a:schemeClr val="tx1"/>
                </a:solidFill>
                <a:effectLst/>
                <a:latin typeface="+mn-lt"/>
                <a:ea typeface="+mn-ea"/>
                <a:cs typeface="+mn-cs"/>
              </a:rPr>
              <a:t>?</a:t>
            </a:r>
          </a:p>
          <a:p>
            <a:r>
              <a:rPr lang="de-DE" sz="900" b="0" i="0" kern="1200" dirty="0">
                <a:solidFill>
                  <a:schemeClr val="tx1"/>
                </a:solidFill>
                <a:effectLst/>
                <a:latin typeface="+mn-lt"/>
                <a:ea typeface="+mn-ea"/>
                <a:cs typeface="+mn-cs"/>
              </a:rPr>
              <a:t>More </a:t>
            </a:r>
            <a:r>
              <a:rPr lang="de-DE" sz="900" b="0" i="0" kern="1200" dirty="0" err="1">
                <a:solidFill>
                  <a:schemeClr val="tx1"/>
                </a:solidFill>
                <a:effectLst/>
                <a:latin typeface="+mn-lt"/>
                <a:ea typeface="+mn-ea"/>
                <a:cs typeface="+mn-cs"/>
              </a:rPr>
              <a:t>than</a:t>
            </a:r>
            <a:r>
              <a:rPr lang="de-DE" sz="900" b="0" i="0" kern="1200" dirty="0">
                <a:solidFill>
                  <a:schemeClr val="tx1"/>
                </a:solidFill>
                <a:effectLst/>
                <a:latin typeface="+mn-lt"/>
                <a:ea typeface="+mn-ea"/>
                <a:cs typeface="+mn-cs"/>
              </a:rPr>
              <a:t> 60%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respondents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said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pressure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publish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selective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reporting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most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important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factors</a:t>
            </a:r>
            <a:r>
              <a:rPr lang="de-DE" sz="900" b="0" i="0" kern="1200" dirty="0">
                <a:solidFill>
                  <a:schemeClr val="tx1"/>
                </a:solidFill>
                <a:effectLst/>
                <a:latin typeface="+mn-lt"/>
                <a:ea typeface="+mn-ea"/>
                <a:cs typeface="+mn-cs"/>
              </a:rPr>
              <a:t>.</a:t>
            </a:r>
          </a:p>
          <a:p>
            <a:r>
              <a:rPr lang="de-DE" sz="900" b="0" i="0" kern="1200" dirty="0" err="1">
                <a:solidFill>
                  <a:schemeClr val="tx1"/>
                </a:solidFill>
                <a:effectLst/>
                <a:latin typeface="+mn-lt"/>
                <a:ea typeface="+mn-ea"/>
                <a:cs typeface="+mn-cs"/>
              </a:rPr>
              <a:t>If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look</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closer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these</a:t>
            </a:r>
            <a:r>
              <a:rPr lang="de-DE" sz="900" b="0" i="0" kern="1200" dirty="0">
                <a:solidFill>
                  <a:schemeClr val="tx1"/>
                </a:solidFill>
                <a:effectLst/>
                <a:latin typeface="+mn-lt"/>
                <a:ea typeface="+mn-ea"/>
                <a:cs typeface="+mn-cs"/>
              </a:rPr>
              <a:t> 2 </a:t>
            </a:r>
            <a:r>
              <a:rPr lang="de-DE" sz="900" b="0" i="0" kern="1200" dirty="0" err="1">
                <a:solidFill>
                  <a:schemeClr val="tx1"/>
                </a:solidFill>
                <a:effectLst/>
                <a:latin typeface="+mn-lt"/>
                <a:ea typeface="+mn-ea"/>
                <a:cs typeface="+mn-cs"/>
              </a:rPr>
              <a:t>reasons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further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confirmed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by</a:t>
            </a:r>
            <a:r>
              <a:rPr lang="de-DE" sz="900" b="0" i="0" kern="1200" dirty="0">
                <a:solidFill>
                  <a:schemeClr val="tx1"/>
                </a:solidFill>
                <a:effectLst/>
                <a:latin typeface="+mn-lt"/>
                <a:ea typeface="+mn-ea"/>
                <a:cs typeface="+mn-cs"/>
              </a:rPr>
              <a:t> </a:t>
            </a:r>
            <a:r>
              <a:rPr lang="de-DE" sz="900" b="0" dirty="0">
                <a:effectLst/>
              </a:rPr>
              <a:t>[CLICK] </a:t>
            </a:r>
            <a:r>
              <a:rPr lang="de-DE" sz="900" b="0" i="0" kern="1200" dirty="0">
                <a:solidFill>
                  <a:schemeClr val="tx1"/>
                </a:solidFill>
                <a:effectLst/>
                <a:latin typeface="+mn-lt"/>
                <a:ea typeface="+mn-ea"/>
                <a:cs typeface="+mn-cs"/>
              </a:rPr>
              <a:t>2 </a:t>
            </a:r>
            <a:r>
              <a:rPr lang="de-DE" sz="900" b="0" i="0" kern="1200" dirty="0" err="1">
                <a:solidFill>
                  <a:schemeClr val="tx1"/>
                </a:solidFill>
                <a:effectLst/>
                <a:latin typeface="+mn-lt"/>
                <a:ea typeface="+mn-ea"/>
                <a:cs typeface="+mn-cs"/>
              </a:rPr>
              <a:t>other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reasons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which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closely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related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them</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row</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data</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unavailable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insufficient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peer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review</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I </a:t>
            </a:r>
            <a:r>
              <a:rPr lang="de-DE" sz="900" b="0" i="0" kern="1200" dirty="0" err="1">
                <a:solidFill>
                  <a:schemeClr val="tx1"/>
                </a:solidFill>
                <a:effectLst/>
                <a:latin typeface="+mn-lt"/>
                <a:ea typeface="+mn-ea"/>
                <a:cs typeface="+mn-cs"/>
              </a:rPr>
              <a:t>share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opinion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some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academics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all </a:t>
            </a:r>
            <a:r>
              <a:rPr lang="de-DE" sz="900" b="0" i="0" kern="1200" dirty="0" err="1">
                <a:solidFill>
                  <a:schemeClr val="tx1"/>
                </a:solidFill>
                <a:effectLst/>
                <a:latin typeface="+mn-lt"/>
                <a:ea typeface="+mn-ea"/>
                <a:cs typeface="+mn-cs"/>
              </a:rPr>
              <a:t>these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factors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intensified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common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competition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grants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positions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growing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burden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bureaucracy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researchers</a:t>
            </a:r>
            <a:r>
              <a:rPr lang="de-DE" sz="900" b="0" i="0" kern="1200" dirty="0">
                <a:solidFill>
                  <a:schemeClr val="tx1"/>
                </a:solidFill>
                <a:effectLst/>
                <a:latin typeface="+mn-lt"/>
                <a:ea typeface="+mn-ea"/>
                <a:cs typeface="+mn-cs"/>
              </a:rPr>
              <a:t>. </a:t>
            </a:r>
          </a:p>
          <a:p>
            <a:r>
              <a:rPr lang="de-DE" sz="900" b="1" i="0" kern="1200" dirty="0" err="1">
                <a:solidFill>
                  <a:schemeClr val="tx1"/>
                </a:solidFill>
                <a:effectLst/>
                <a:latin typeface="+mn-lt"/>
                <a:ea typeface="+mn-ea"/>
                <a:cs typeface="+mn-cs"/>
              </a:rPr>
              <a:t>For</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many</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this</a:t>
            </a:r>
            <a:r>
              <a:rPr lang="de-DE" sz="900" b="1" i="0" kern="1200" dirty="0">
                <a:solidFill>
                  <a:schemeClr val="tx1"/>
                </a:solidFill>
                <a:effectLst/>
                <a:latin typeface="+mn-lt"/>
                <a:ea typeface="+mn-ea"/>
                <a:cs typeface="+mn-cs"/>
              </a:rPr>
              <a:t> was </a:t>
            </a:r>
            <a:r>
              <a:rPr lang="de-DE" sz="900" b="1" i="0" kern="1200" dirty="0" err="1">
                <a:solidFill>
                  <a:schemeClr val="tx1"/>
                </a:solidFill>
                <a:effectLst/>
                <a:latin typeface="+mn-lt"/>
                <a:ea typeface="+mn-ea"/>
                <a:cs typeface="+mn-cs"/>
              </a:rPr>
              <a:t>the</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main</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reason</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to</a:t>
            </a:r>
            <a:r>
              <a:rPr lang="de-DE" sz="900" b="1" i="0" kern="1200" dirty="0">
                <a:solidFill>
                  <a:schemeClr val="tx1"/>
                </a:solidFill>
                <a:effectLst/>
                <a:latin typeface="+mn-lt"/>
                <a:ea typeface="+mn-ea"/>
                <a:cs typeface="+mn-cs"/>
              </a:rPr>
              <a:t> open </a:t>
            </a:r>
            <a:r>
              <a:rPr lang="de-DE" sz="900" b="1" i="0" kern="1200" dirty="0" err="1">
                <a:solidFill>
                  <a:schemeClr val="tx1"/>
                </a:solidFill>
                <a:effectLst/>
                <a:latin typeface="+mn-lt"/>
                <a:ea typeface="+mn-ea"/>
                <a:cs typeface="+mn-cs"/>
              </a:rPr>
              <a:t>science</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It</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is</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very</a:t>
            </a:r>
            <a:r>
              <a:rPr lang="de-DE" sz="900" b="1" i="0" kern="1200" dirty="0">
                <a:solidFill>
                  <a:schemeClr val="tx1"/>
                </a:solidFill>
                <a:effectLst/>
                <a:latin typeface="+mn-lt"/>
                <a:ea typeface="+mn-ea"/>
                <a:cs typeface="+mn-cs"/>
              </a:rPr>
              <a:t> IMPORTANT </a:t>
            </a:r>
            <a:r>
              <a:rPr lang="de-DE" sz="900" b="1" i="0" kern="1200" dirty="0" err="1">
                <a:solidFill>
                  <a:schemeClr val="tx1"/>
                </a:solidFill>
                <a:effectLst/>
                <a:latin typeface="+mn-lt"/>
                <a:ea typeface="+mn-ea"/>
                <a:cs typeface="+mn-cs"/>
              </a:rPr>
              <a:t>to</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have</a:t>
            </a:r>
            <a:r>
              <a:rPr lang="de-DE" sz="900" b="1" i="0" kern="1200" dirty="0">
                <a:solidFill>
                  <a:schemeClr val="tx1"/>
                </a:solidFill>
                <a:effectLst/>
                <a:latin typeface="+mn-lt"/>
                <a:ea typeface="+mn-ea"/>
                <a:cs typeface="+mn-cs"/>
              </a:rPr>
              <a:t> in </a:t>
            </a:r>
            <a:r>
              <a:rPr lang="de-DE" sz="900" b="1" i="0" kern="1200" dirty="0" err="1">
                <a:solidFill>
                  <a:schemeClr val="tx1"/>
                </a:solidFill>
                <a:effectLst/>
                <a:latin typeface="+mn-lt"/>
                <a:ea typeface="+mn-ea"/>
                <a:cs typeface="+mn-cs"/>
              </a:rPr>
              <a:t>mind</a:t>
            </a:r>
            <a:r>
              <a:rPr lang="de-DE" sz="900" b="1" i="0" kern="1200" dirty="0">
                <a:solidFill>
                  <a:schemeClr val="tx1"/>
                </a:solidFill>
                <a:effectLst/>
                <a:latin typeface="+mn-lt"/>
                <a:ea typeface="+mn-ea"/>
                <a:cs typeface="+mn-cs"/>
              </a:rPr>
              <a:t> </a:t>
            </a:r>
            <a:r>
              <a:rPr lang="de-DE" sz="900" b="1" i="0" kern="1200" dirty="0" err="1">
                <a:solidFill>
                  <a:schemeClr val="tx1"/>
                </a:solidFill>
                <a:effectLst/>
                <a:latin typeface="+mn-lt"/>
                <a:ea typeface="+mn-ea"/>
                <a:cs typeface="+mn-cs"/>
              </a:rPr>
              <a:t>this</a:t>
            </a:r>
            <a:r>
              <a:rPr lang="de-DE" sz="900" b="1" i="0" kern="1200" dirty="0">
                <a:solidFill>
                  <a:schemeClr val="tx1"/>
                </a:solidFill>
                <a:effectLst/>
                <a:latin typeface="+mn-lt"/>
                <a:ea typeface="+mn-ea"/>
                <a:cs typeface="+mn-cs"/>
              </a:rPr>
              <a:t> CONTEXT!</a:t>
            </a:r>
          </a:p>
          <a:p>
            <a:endParaRPr lang="de-DE" sz="900" b="0" i="0" kern="1200" dirty="0">
              <a:solidFill>
                <a:schemeClr val="tx1"/>
              </a:solidFill>
              <a:effectLst/>
              <a:latin typeface="+mn-lt"/>
              <a:ea typeface="+mn-ea"/>
              <a:cs typeface="+mn-cs"/>
            </a:endParaRPr>
          </a:p>
          <a:p>
            <a:endParaRPr lang="de-DE" sz="900" b="0" i="0" kern="1200" dirty="0">
              <a:solidFill>
                <a:schemeClr val="tx1"/>
              </a:solidFill>
              <a:effectLst/>
              <a:latin typeface="+mn-lt"/>
              <a:ea typeface="+mn-ea"/>
              <a:cs typeface="+mn-cs"/>
            </a:endParaRPr>
          </a:p>
          <a:p>
            <a:r>
              <a:rPr lang="de-DE" sz="900" b="0" i="0" kern="1200" dirty="0">
                <a:solidFill>
                  <a:schemeClr val="tx1"/>
                </a:solidFill>
                <a:effectLst/>
                <a:latin typeface="+mn-lt"/>
                <a:ea typeface="+mn-ea"/>
                <a:cs typeface="+mn-cs"/>
              </a:rPr>
              <a:t>------------------------</a:t>
            </a:r>
          </a:p>
          <a:p>
            <a:r>
              <a:rPr lang="de-DE" sz="900" b="0" i="0" kern="1200" dirty="0">
                <a:solidFill>
                  <a:schemeClr val="tx1"/>
                </a:solidFill>
                <a:effectLst/>
                <a:latin typeface="+mn-lt"/>
                <a:ea typeface="+mn-ea"/>
                <a:cs typeface="+mn-cs"/>
              </a:rPr>
              <a:t>Extra INFO:</a:t>
            </a:r>
          </a:p>
          <a:p>
            <a:r>
              <a:rPr lang="de-DE" sz="900" b="0" i="0" kern="1200" dirty="0">
                <a:solidFill>
                  <a:schemeClr val="tx1"/>
                </a:solidFill>
                <a:effectLst/>
                <a:latin typeface="+mn-lt"/>
                <a:ea typeface="+mn-ea"/>
                <a:cs typeface="+mn-cs"/>
              </a:rPr>
              <a:t>I </a:t>
            </a:r>
            <a:r>
              <a:rPr lang="de-DE" sz="900" b="0" i="0" kern="1200" dirty="0" err="1">
                <a:solidFill>
                  <a:schemeClr val="tx1"/>
                </a:solidFill>
                <a:effectLst/>
                <a:latin typeface="+mn-lt"/>
                <a:ea typeface="+mn-ea"/>
                <a:cs typeface="+mn-cs"/>
              </a:rPr>
              <a:t>share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opinion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Judith </a:t>
            </a:r>
            <a:r>
              <a:rPr lang="de-DE" sz="900" b="0" i="0" kern="1200" dirty="0" err="1">
                <a:solidFill>
                  <a:schemeClr val="tx1"/>
                </a:solidFill>
                <a:effectLst/>
                <a:latin typeface="+mn-lt"/>
                <a:ea typeface="+mn-ea"/>
                <a:cs typeface="+mn-cs"/>
              </a:rPr>
              <a:t>Kimble</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developmental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biologist</a:t>
            </a:r>
            <a:r>
              <a:rPr lang="de-DE" sz="900" b="0" i="0" kern="1200" dirty="0">
                <a:solidFill>
                  <a:schemeClr val="tx1"/>
                </a:solidFill>
                <a:effectLst/>
                <a:latin typeface="+mn-lt"/>
                <a:ea typeface="+mn-ea"/>
                <a:cs typeface="+mn-cs"/>
              </a:rPr>
              <a:t>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University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Wisconsin–Madison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all </a:t>
            </a:r>
            <a:r>
              <a:rPr lang="de-DE" sz="900" b="0" i="0" kern="1200" dirty="0" err="1">
                <a:solidFill>
                  <a:schemeClr val="tx1"/>
                </a:solidFill>
                <a:effectLst/>
                <a:latin typeface="+mn-lt"/>
                <a:ea typeface="+mn-ea"/>
                <a:cs typeface="+mn-cs"/>
              </a:rPr>
              <a:t>these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factors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exacerbated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common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forces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competition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grants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positions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growing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burden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bureaucracy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that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takes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away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from</a:t>
            </a:r>
            <a:r>
              <a:rPr lang="de-DE" sz="900" b="0" i="0" kern="1200" dirty="0">
                <a:solidFill>
                  <a:schemeClr val="tx1"/>
                </a:solidFill>
                <a:effectLst/>
                <a:latin typeface="+mn-lt"/>
                <a:ea typeface="+mn-ea"/>
                <a:cs typeface="+mn-cs"/>
              </a:rPr>
              <a:t> time </a:t>
            </a:r>
            <a:r>
              <a:rPr lang="de-DE" sz="900" b="0" i="0" kern="1200" dirty="0" err="1">
                <a:solidFill>
                  <a:schemeClr val="tx1"/>
                </a:solidFill>
                <a:effectLst/>
                <a:latin typeface="+mn-lt"/>
                <a:ea typeface="+mn-ea"/>
                <a:cs typeface="+mn-cs"/>
              </a:rPr>
              <a:t>spent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doing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designing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a:t>
            </a:r>
            <a:r>
              <a:rPr lang="de-DE" sz="900" b="0" i="0" kern="1200" dirty="0">
                <a:solidFill>
                  <a:schemeClr val="tx1"/>
                </a:solidFill>
                <a:effectLst/>
                <a:latin typeface="+mn-lt"/>
                <a:ea typeface="+mn-ea"/>
                <a:cs typeface="+mn-cs"/>
              </a:rPr>
              <a:t>.</a:t>
            </a:r>
          </a:p>
          <a:p>
            <a:endParaRPr lang="de-DE" sz="900" b="0" i="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Everyone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stretched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thinner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days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says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cost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extends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beyond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particular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project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graduate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students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train</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labs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where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senior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members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have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little</a:t>
            </a:r>
            <a:r>
              <a:rPr lang="de-DE" sz="900" b="0" i="0" kern="1200" dirty="0">
                <a:solidFill>
                  <a:schemeClr val="tx1"/>
                </a:solidFill>
                <a:effectLst/>
                <a:latin typeface="+mn-lt"/>
                <a:ea typeface="+mn-ea"/>
                <a:cs typeface="+mn-cs"/>
              </a:rPr>
              <a:t> time </a:t>
            </a:r>
            <a:r>
              <a:rPr lang="de-DE" sz="900" b="0" i="0" kern="1200" dirty="0" err="1">
                <a:solidFill>
                  <a:schemeClr val="tx1"/>
                </a:solidFill>
                <a:effectLst/>
                <a:latin typeface="+mn-lt"/>
                <a:ea typeface="+mn-ea"/>
                <a:cs typeface="+mn-cs"/>
              </a:rPr>
              <a:t>for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juniors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may</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go</a:t>
            </a:r>
            <a:r>
              <a:rPr lang="de-DE" sz="900" b="0" i="0" kern="1200" dirty="0">
                <a:solidFill>
                  <a:schemeClr val="tx1"/>
                </a:solidFill>
                <a:effectLst/>
                <a:latin typeface="+mn-lt"/>
                <a:ea typeface="+mn-ea"/>
                <a:cs typeface="+mn-cs"/>
              </a:rPr>
              <a:t> on </a:t>
            </a:r>
            <a:r>
              <a:rPr lang="de-DE" sz="900" b="0" i="0" kern="1200" dirty="0" err="1">
                <a:solidFill>
                  <a:schemeClr val="tx1"/>
                </a:solidFill>
                <a:effectLst/>
                <a:latin typeface="+mn-lt"/>
                <a:ea typeface="+mn-ea"/>
                <a:cs typeface="+mn-cs"/>
              </a:rPr>
              <a:t>to</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establish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their</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own</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labs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without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having</a:t>
            </a:r>
            <a:r>
              <a:rPr lang="de-DE" sz="900" b="0" i="0" kern="1200" dirty="0">
                <a:solidFill>
                  <a:schemeClr val="tx1"/>
                </a:solidFill>
                <a:effectLst/>
                <a:latin typeface="+mn-lt"/>
                <a:ea typeface="+mn-ea"/>
                <a:cs typeface="+mn-cs"/>
              </a:rPr>
              <a:t> a </a:t>
            </a:r>
            <a:r>
              <a:rPr lang="de-DE" sz="900" b="0" i="0" kern="1200" dirty="0" err="1">
                <a:solidFill>
                  <a:schemeClr val="tx1"/>
                </a:solidFill>
                <a:effectLst/>
                <a:latin typeface="+mn-lt"/>
                <a:ea typeface="+mn-ea"/>
                <a:cs typeface="+mn-cs"/>
              </a:rPr>
              <a:t>model</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of</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how</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training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mentoring</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should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work</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They</a:t>
            </a:r>
            <a:r>
              <a:rPr lang="de-DE" sz="900" b="0" i="0" kern="1200" dirty="0">
                <a:solidFill>
                  <a:schemeClr val="tx1"/>
                </a:solidFill>
                <a:effectLst/>
                <a:latin typeface="+mn-lt"/>
                <a:ea typeface="+mn-ea"/>
                <a:cs typeface="+mn-cs"/>
              </a:rPr>
              <a:t> will </a:t>
            </a:r>
            <a:r>
              <a:rPr lang="de-DE" sz="900" b="0" i="0" kern="1200" dirty="0" err="1">
                <a:solidFill>
                  <a:schemeClr val="tx1"/>
                </a:solidFill>
                <a:effectLst/>
                <a:latin typeface="+mn-lt"/>
                <a:ea typeface="+mn-ea"/>
                <a:cs typeface="+mn-cs"/>
              </a:rPr>
              <a:t>go</a:t>
            </a:r>
            <a:r>
              <a:rPr lang="de-DE" sz="900" b="0" i="0" kern="1200" dirty="0">
                <a:solidFill>
                  <a:schemeClr val="tx1"/>
                </a:solidFill>
                <a:effectLst/>
                <a:latin typeface="+mn-lt"/>
                <a:ea typeface="+mn-ea"/>
                <a:cs typeface="+mn-cs"/>
              </a:rPr>
              <a:t> off </a:t>
            </a:r>
            <a:r>
              <a:rPr lang="de-DE" sz="900" b="0" i="0" kern="1200" dirty="0" err="1">
                <a:solidFill>
                  <a:schemeClr val="tx1"/>
                </a:solidFill>
                <a:effectLst/>
                <a:latin typeface="+mn-lt"/>
                <a:ea typeface="+mn-ea"/>
                <a:cs typeface="+mn-cs"/>
              </a:rPr>
              <a:t>and</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make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it</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worse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Kimble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says</a:t>
            </a:r>
            <a:r>
              <a:rPr lang="de-DE" sz="9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AEB3C8D1-A98D-0344-81E2-40EEF404DF13}" type="slidenum">
              <a:rPr lang="en-US" smtClean="0"/>
              <a:t>6</a:t>
            </a:fld>
            <a:endParaRPr lang="en-US"/>
          </a:p>
        </p:txBody>
      </p:sp>
      <p:sp>
        <p:nvSpPr>
          <p:cNvPr id="5" name="Date Placeholder 4">
            <a:extLst>
              <a:ext uri="{FF2B5EF4-FFF2-40B4-BE49-F238E27FC236}">
                <a16:creationId xmlns:a16="http://schemas.microsoft.com/office/drawing/2014/main" id="{8A8718C1-FA3B-974E-A173-2BF7FB2420E5}"/>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70238137-BE85-6A4C-9591-1A582728FC07}"/>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CEF7C6E6-E0E3-C04E-A09F-4207EF3D148A}"/>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85802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latin typeface="Oriya MN" pitchFamily="2" charset="0"/>
                <a:cs typeface="Oriya MN" pitchFamily="2" charset="0"/>
              </a:rPr>
              <a:t>Open Science Definition?</a:t>
            </a:r>
            <a:r>
              <a:rPr lang="en-GB" sz="900" dirty="0">
                <a:latin typeface="Oriya MN" pitchFamily="2" charset="0"/>
                <a:cs typeface="Oriya MN" pitchFamily="2" charset="0"/>
              </a:rPr>
              <a:t> it seems we can never run out of many! Here is just a hand of them which I could grab in minute of desk research.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latin typeface="Oriya MN" pitchFamily="2" charset="0"/>
                <a:cs typeface="Oriya MN" pitchFamily="2" charset="0"/>
              </a:rPr>
              <a:t>No matter we speak about The European Open Science Monitor, FOSTER Taxonomy, OSPP ambitions, Centre for Open Science wheel or Open Science </a:t>
            </a:r>
            <a:r>
              <a:rPr lang="en-GB" sz="900" dirty="0" err="1">
                <a:latin typeface="Oriya MN" pitchFamily="2" charset="0"/>
                <a:cs typeface="Oriya MN" pitchFamily="2" charset="0"/>
              </a:rPr>
              <a:t>Mushrom</a:t>
            </a:r>
            <a:r>
              <a:rPr lang="en-GB" sz="900" dirty="0">
                <a:latin typeface="Oriya MN" pitchFamily="2" charset="0"/>
                <a:cs typeface="Oriya MN" pitchFamily="2" charset="0"/>
              </a:rPr>
              <a:t>, everybody </a:t>
            </a:r>
            <a:r>
              <a:rPr lang="en-GB" sz="900" dirty="0" err="1">
                <a:latin typeface="Oriya MN" pitchFamily="2" charset="0"/>
                <a:cs typeface="Oriya MN" pitchFamily="2" charset="0"/>
              </a:rPr>
              <a:t>clamis</a:t>
            </a:r>
            <a:r>
              <a:rPr lang="en-GB" sz="900" dirty="0">
                <a:latin typeface="Oriya MN" pitchFamily="2" charset="0"/>
                <a:cs typeface="Oriya MN" pitchFamily="2" charset="0"/>
              </a:rPr>
              <a:t> a definition.</a:t>
            </a:r>
            <a:endParaRPr lang="en-GB" dirty="0"/>
          </a:p>
          <a:p>
            <a:r>
              <a:rPr lang="en-GB" dirty="0"/>
              <a:t>But it </a:t>
            </a:r>
            <a:r>
              <a:rPr lang="en-GB" dirty="0" err="1"/>
              <a:t>should’t</a:t>
            </a:r>
            <a:r>
              <a:rPr lang="en-GB" dirty="0"/>
              <a:t> bother us! Since ”Science” doesn’t have a universal </a:t>
            </a:r>
            <a:r>
              <a:rPr lang="en-GB" dirty="0" err="1"/>
              <a:t>defintion</a:t>
            </a:r>
            <a:r>
              <a:rPr lang="en-GB" dirty="0"/>
              <a:t>, why should we try to have one for Open Science?</a:t>
            </a:r>
          </a:p>
          <a:p>
            <a:r>
              <a:rPr lang="en-GB" b="1" dirty="0"/>
              <a:t>So, let’s celebrate the diversity! </a:t>
            </a:r>
            <a:r>
              <a:rPr lang="de-DE" sz="900" b="0" dirty="0">
                <a:effectLst/>
              </a:rPr>
              <a:t>[CLICK] </a:t>
            </a:r>
            <a:endParaRPr lang="en-GB" b="1" dirty="0"/>
          </a:p>
          <a:p>
            <a:r>
              <a:rPr lang="en-GB" dirty="0"/>
              <a:t>I favour a definition, but that doesn’t mean I exclude the others. </a:t>
            </a:r>
          </a:p>
        </p:txBody>
      </p:sp>
      <p:sp>
        <p:nvSpPr>
          <p:cNvPr id="4" name="Slide Number Placeholder 3"/>
          <p:cNvSpPr>
            <a:spLocks noGrp="1"/>
          </p:cNvSpPr>
          <p:nvPr>
            <p:ph type="sldNum" sz="quarter" idx="5"/>
          </p:nvPr>
        </p:nvSpPr>
        <p:spPr/>
        <p:txBody>
          <a:bodyPr/>
          <a:lstStyle/>
          <a:p>
            <a:fld id="{AB963C2B-690F-4BCB-B4A1-FC196DF2CC99}" type="slidenum">
              <a:rPr lang="de-DE" smtClean="0"/>
              <a:t>7</a:t>
            </a:fld>
            <a:endParaRPr lang="de-DE"/>
          </a:p>
        </p:txBody>
      </p:sp>
      <p:sp>
        <p:nvSpPr>
          <p:cNvPr id="5" name="Date Placeholder 4">
            <a:extLst>
              <a:ext uri="{FF2B5EF4-FFF2-40B4-BE49-F238E27FC236}">
                <a16:creationId xmlns:a16="http://schemas.microsoft.com/office/drawing/2014/main" id="{84A732F8-8259-5C41-9B44-DD0B73C8E13D}"/>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70B288CD-9D24-664F-8968-70032589319E}"/>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417270D8-7CA3-1A40-BC23-62450B1E7D60}"/>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2418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r>
              <a:rPr lang="de-DE" sz="900" b="0" i="0" kern="1200" dirty="0" err="1">
                <a:solidFill>
                  <a:schemeClr val="tx1"/>
                </a:solidFill>
                <a:effectLst/>
                <a:latin typeface="+mn-lt"/>
                <a:ea typeface="+mn-ea"/>
                <a:cs typeface="+mn-cs"/>
              </a:rPr>
              <a:t>Let‘s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examine</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now</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how</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public</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research</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doing</a:t>
            </a:r>
            <a:r>
              <a:rPr lang="de-DE" sz="900" b="0" i="0" kern="1200" dirty="0">
                <a:solidFill>
                  <a:schemeClr val="tx1"/>
                </a:solidFill>
                <a:effectLst/>
                <a:latin typeface="+mn-lt"/>
                <a:ea typeface="+mn-ea"/>
                <a:cs typeface="+mn-cs"/>
              </a:rPr>
              <a:t> in </a:t>
            </a:r>
            <a:r>
              <a:rPr lang="de-DE" sz="900" b="0" i="0" kern="1200" dirty="0" err="1">
                <a:solidFill>
                  <a:schemeClr val="tx1"/>
                </a:solidFill>
                <a:effectLst/>
                <a:latin typeface="+mn-lt"/>
                <a:ea typeface="+mn-ea"/>
                <a:cs typeface="+mn-cs"/>
              </a:rPr>
              <a:t>this</a:t>
            </a:r>
            <a:r>
              <a:rPr lang="de-DE" sz="900" b="0" i="0" kern="1200" dirty="0">
                <a:solidFill>
                  <a:schemeClr val="tx1"/>
                </a:solidFill>
                <a:effectLst/>
                <a:latin typeface="+mn-lt"/>
                <a:ea typeface="+mn-ea"/>
                <a:cs typeface="+mn-cs"/>
              </a:rPr>
              <a:t> </a:t>
            </a:r>
            <a:r>
              <a:rPr lang="de-DE" sz="900" b="0" i="0" kern="1200" dirty="0" err="1">
                <a:solidFill>
                  <a:schemeClr val="tx1"/>
                </a:solidFill>
                <a:effectLst/>
                <a:latin typeface="+mn-lt"/>
                <a:ea typeface="+mn-ea"/>
                <a:cs typeface="+mn-cs"/>
              </a:rPr>
              <a:t>landscape</a:t>
            </a:r>
            <a:r>
              <a:rPr lang="de-DE" sz="900" b="0" i="0" kern="1200" dirty="0">
                <a:solidFill>
                  <a:schemeClr val="tx1"/>
                </a:solidFill>
                <a:effectLst/>
                <a:latin typeface="+mn-lt"/>
                <a:ea typeface="+mn-ea"/>
                <a:cs typeface="+mn-cs"/>
              </a:rPr>
              <a:t>.</a:t>
            </a:r>
          </a:p>
        </p:txBody>
      </p:sp>
      <p:sp>
        <p:nvSpPr>
          <p:cNvPr id="4" name="Foliennummernplatzhalter 3"/>
          <p:cNvSpPr>
            <a:spLocks noGrp="1"/>
          </p:cNvSpPr>
          <p:nvPr>
            <p:ph type="sldNum" sz="quarter" idx="5"/>
          </p:nvPr>
        </p:nvSpPr>
        <p:spPr/>
        <p:txBody>
          <a:bodyPr/>
          <a:lstStyle/>
          <a:p>
            <a:fld id="{AB963C2B-690F-4BCB-B4A1-FC196DF2CC99}" type="slidenum">
              <a:rPr lang="de-DE" smtClean="0"/>
              <a:t>8</a:t>
            </a:fld>
            <a:endParaRPr lang="de-DE"/>
          </a:p>
        </p:txBody>
      </p:sp>
      <p:sp>
        <p:nvSpPr>
          <p:cNvPr id="5" name="Date Placeholder 4">
            <a:extLst>
              <a:ext uri="{FF2B5EF4-FFF2-40B4-BE49-F238E27FC236}">
                <a16:creationId xmlns:a16="http://schemas.microsoft.com/office/drawing/2014/main" id="{97BBCD37-CF1C-834A-8F81-682ED2C511C7}"/>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3BEA32DC-4E76-D641-AA24-93E2B4FFC641}"/>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23163BFB-BC0F-0A4B-B899-D857D0B245D5}"/>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17349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1143000"/>
            <a:ext cx="5484812" cy="3086100"/>
          </a:xfrm>
        </p:spPr>
      </p:sp>
      <p:sp>
        <p:nvSpPr>
          <p:cNvPr id="3" name="Notizenplatzhalter 2"/>
          <p:cNvSpPr>
            <a:spLocks noGrp="1"/>
          </p:cNvSpPr>
          <p:nvPr>
            <p:ph type="body" idx="1"/>
          </p:nvPr>
        </p:nvSpPr>
        <p:spPr/>
        <p:txBody>
          <a:bodyPr/>
          <a:lstStyle/>
          <a:p>
            <a:pPr rtl="0"/>
            <a:r>
              <a:rPr lang="en" sz="1200" b="0" dirty="0">
                <a:effectLst/>
              </a:rPr>
              <a:t>How are we doing in Europe?</a:t>
            </a:r>
          </a:p>
        </p:txBody>
      </p:sp>
      <p:sp>
        <p:nvSpPr>
          <p:cNvPr id="4" name="Foliennummernplatzhalter 3"/>
          <p:cNvSpPr>
            <a:spLocks noGrp="1"/>
          </p:cNvSpPr>
          <p:nvPr>
            <p:ph type="sldNum" sz="quarter" idx="5"/>
          </p:nvPr>
        </p:nvSpPr>
        <p:spPr/>
        <p:txBody>
          <a:bodyPr/>
          <a:lstStyle/>
          <a:p>
            <a:fld id="{AB963C2B-690F-4BCB-B4A1-FC196DF2CC99}" type="slidenum">
              <a:rPr lang="de-DE" smtClean="0"/>
              <a:t>9</a:t>
            </a:fld>
            <a:endParaRPr lang="de-DE"/>
          </a:p>
        </p:txBody>
      </p:sp>
      <p:sp>
        <p:nvSpPr>
          <p:cNvPr id="5" name="Date Placeholder 4">
            <a:extLst>
              <a:ext uri="{FF2B5EF4-FFF2-40B4-BE49-F238E27FC236}">
                <a16:creationId xmlns:a16="http://schemas.microsoft.com/office/drawing/2014/main" id="{9D6168DF-921C-2D4E-83DC-EB97E71C838B}"/>
              </a:ext>
            </a:extLst>
          </p:cNvPr>
          <p:cNvSpPr>
            <a:spLocks noGrp="1"/>
          </p:cNvSpPr>
          <p:nvPr>
            <p:ph type="dt" idx="1"/>
          </p:nvPr>
        </p:nvSpPr>
        <p:spPr/>
        <p:txBody>
          <a:bodyPr/>
          <a:lstStyle/>
          <a:p>
            <a:r>
              <a:rPr lang="de-DE"/>
              <a:t>28.11.19</a:t>
            </a:r>
          </a:p>
        </p:txBody>
      </p:sp>
      <p:sp>
        <p:nvSpPr>
          <p:cNvPr id="6" name="Footer Placeholder 5">
            <a:extLst>
              <a:ext uri="{FF2B5EF4-FFF2-40B4-BE49-F238E27FC236}">
                <a16:creationId xmlns:a16="http://schemas.microsoft.com/office/drawing/2014/main" id="{A5247D5A-B8D4-7447-A33D-18BD5F836D16}"/>
              </a:ext>
            </a:extLst>
          </p:cNvPr>
          <p:cNvSpPr>
            <a:spLocks noGrp="1"/>
          </p:cNvSpPr>
          <p:nvPr>
            <p:ph type="ftr" sz="quarter" idx="4"/>
          </p:nvPr>
        </p:nvSpPr>
        <p:spPr/>
        <p:txBody>
          <a:bodyPr/>
          <a:lstStyle/>
          <a:p>
            <a:r>
              <a:rPr lang="de-DE"/>
              <a:t>Open Science - Seachange in Research</a:t>
            </a:r>
          </a:p>
        </p:txBody>
      </p:sp>
      <p:sp>
        <p:nvSpPr>
          <p:cNvPr id="7" name="Header Placeholder 6">
            <a:extLst>
              <a:ext uri="{FF2B5EF4-FFF2-40B4-BE49-F238E27FC236}">
                <a16:creationId xmlns:a16="http://schemas.microsoft.com/office/drawing/2014/main" id="{226E21DA-5E05-A24E-A6DD-059DCC646754}"/>
              </a:ext>
            </a:extLst>
          </p:cNvPr>
          <p:cNvSpPr>
            <a:spLocks noGrp="1"/>
          </p:cNvSpPr>
          <p:nvPr>
            <p:ph type="hdr" sz="quarter"/>
          </p:nvPr>
        </p:nvSpPr>
        <p:spPr/>
        <p:txBody>
          <a:bodyPr/>
          <a:lstStyle/>
          <a:p>
            <a:r>
              <a:rPr lang="de-DE"/>
              <a:t>Tiberius Ignat, Scientific Knowledge Services (www.knowledge.services)</a:t>
            </a:r>
          </a:p>
        </p:txBody>
      </p:sp>
    </p:spTree>
    <p:extLst>
      <p:ext uri="{BB962C8B-B14F-4D97-AF65-F5344CB8AC3E}">
        <p14:creationId xmlns:p14="http://schemas.microsoft.com/office/powerpoint/2010/main" val="322736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2"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2" y="2701528"/>
            <a:ext cx="6858000" cy="1241822"/>
          </a:xfrm>
        </p:spPr>
        <p:txBody>
          <a:bodyPr/>
          <a:lstStyle>
            <a:lvl1pPr marL="0" indent="0" algn="ctr">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0E1B1B-C1D6-412F-8080-14094ACD1ABD}" type="datetimeFigureOut">
              <a:rPr lang="de-DE" smtClean="0"/>
              <a:t>29.11.19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73429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E1B1B-C1D6-412F-8080-14094ACD1ABD}" type="datetimeFigureOut">
              <a:rPr lang="de-DE" smtClean="0"/>
              <a:t>29.11.19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328235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E1B1B-C1D6-412F-8080-14094ACD1ABD}" type="datetimeFigureOut">
              <a:rPr lang="de-DE" smtClean="0"/>
              <a:t>29.11.19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183984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126" name="Texte niveau 1…"/>
          <p:cNvSpPr txBox="1">
            <a:spLocks noGrp="1"/>
          </p:cNvSpPr>
          <p:nvPr>
            <p:ph type="body" idx="1"/>
          </p:nvPr>
        </p:nvSpPr>
        <p:spPr>
          <a:xfrm>
            <a:off x="669729" y="669729"/>
            <a:ext cx="7804548" cy="3804047"/>
          </a:xfrm>
          <a:prstGeom prst="rect">
            <a:avLst/>
          </a:prstGeom>
        </p:spPr>
        <p:txBody>
          <a:bodyPr/>
          <a:lstStyle>
            <a:lvl1pPr>
              <a:buClrTx/>
              <a:buSzPct val="75000"/>
              <a:defRPr sz="2004">
                <a:latin typeface="Helvetica Light"/>
                <a:ea typeface="Helvetica Light"/>
                <a:cs typeface="Helvetica Light"/>
                <a:sym typeface="Helvetica Light"/>
              </a:defRPr>
            </a:lvl1pPr>
            <a:lvl2pPr>
              <a:buClrTx/>
              <a:buSzPct val="75000"/>
              <a:defRPr sz="2004">
                <a:latin typeface="Helvetica Light"/>
                <a:ea typeface="Helvetica Light"/>
                <a:cs typeface="Helvetica Light"/>
                <a:sym typeface="Helvetica Light"/>
              </a:defRPr>
            </a:lvl2pPr>
            <a:lvl3pPr>
              <a:buClrTx/>
              <a:buSzPct val="75000"/>
              <a:defRPr sz="2004">
                <a:latin typeface="Helvetica Light"/>
                <a:ea typeface="Helvetica Light"/>
                <a:cs typeface="Helvetica Light"/>
                <a:sym typeface="Helvetica Light"/>
              </a:defRPr>
            </a:lvl3pPr>
            <a:lvl4pPr>
              <a:buClrTx/>
              <a:buSzPct val="75000"/>
              <a:defRPr sz="2004">
                <a:latin typeface="Helvetica Light"/>
                <a:ea typeface="Helvetica Light"/>
                <a:cs typeface="Helvetica Light"/>
                <a:sym typeface="Helvetica Light"/>
              </a:defRPr>
            </a:lvl4pPr>
            <a:lvl5pPr>
              <a:buClrTx/>
              <a:buSzPct val="75000"/>
              <a:defRPr sz="2004">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27" name="Numéro de diapositive"/>
          <p:cNvSpPr txBox="1">
            <a:spLocks noGrp="1"/>
          </p:cNvSpPr>
          <p:nvPr>
            <p:ph type="sldNum" sz="quarter" idx="2"/>
          </p:nvPr>
        </p:nvSpPr>
        <p:spPr>
          <a:xfrm>
            <a:off x="4437982" y="4882308"/>
            <a:ext cx="259104" cy="200918"/>
          </a:xfrm>
          <a:prstGeom prst="rect">
            <a:avLst/>
          </a:prstGeom>
        </p:spPr>
        <p:txBody>
          <a:bodyPr/>
          <a:lstStyle>
            <a:lvl1pPr>
              <a:defRPr sz="949">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1145402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E1B1B-C1D6-412F-8080-14094ACD1ABD}" type="datetimeFigureOut">
              <a:rPr lang="de-DE" smtClean="0"/>
              <a:t>29.11.19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96153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8" indent="0">
              <a:buNone/>
              <a:defRPr sz="1350">
                <a:solidFill>
                  <a:schemeClr val="tx1">
                    <a:tint val="75000"/>
                  </a:schemeClr>
                </a:solidFill>
              </a:defRPr>
            </a:lvl3pPr>
            <a:lvl4pPr marL="1028713" indent="0">
              <a:buNone/>
              <a:defRPr sz="1200">
                <a:solidFill>
                  <a:schemeClr val="tx1">
                    <a:tint val="75000"/>
                  </a:schemeClr>
                </a:solidFill>
              </a:defRPr>
            </a:lvl4pPr>
            <a:lvl5pPr marL="1371617" indent="0">
              <a:buNone/>
              <a:defRPr sz="1200">
                <a:solidFill>
                  <a:schemeClr val="tx1">
                    <a:tint val="75000"/>
                  </a:schemeClr>
                </a:solidFill>
              </a:defRPr>
            </a:lvl5pPr>
            <a:lvl6pPr marL="1714521" indent="0">
              <a:buNone/>
              <a:defRPr sz="1200">
                <a:solidFill>
                  <a:schemeClr val="tx1">
                    <a:tint val="75000"/>
                  </a:schemeClr>
                </a:solidFill>
              </a:defRPr>
            </a:lvl6pPr>
            <a:lvl7pPr marL="2057426" indent="0">
              <a:buNone/>
              <a:defRPr sz="1200">
                <a:solidFill>
                  <a:schemeClr val="tx1">
                    <a:tint val="75000"/>
                  </a:schemeClr>
                </a:solidFill>
              </a:defRPr>
            </a:lvl7pPr>
            <a:lvl8pPr marL="2400330" indent="0">
              <a:buNone/>
              <a:defRPr sz="1200">
                <a:solidFill>
                  <a:schemeClr val="tx1">
                    <a:tint val="75000"/>
                  </a:schemeClr>
                </a:solidFill>
              </a:defRPr>
            </a:lvl8pPr>
            <a:lvl9pPr marL="274323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0E1B1B-C1D6-412F-8080-14094ACD1ABD}" type="datetimeFigureOut">
              <a:rPr lang="de-DE" smtClean="0"/>
              <a:t>29.11.19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166031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1"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1"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0E1B1B-C1D6-412F-8080-14094ACD1ABD}" type="datetimeFigureOut">
              <a:rPr lang="de-DE" smtClean="0"/>
              <a:t>29.11.19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52547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1" indent="0">
              <a:buNone/>
              <a:defRPr sz="1200" b="1"/>
            </a:lvl6pPr>
            <a:lvl7pPr marL="2057426" indent="0">
              <a:buNone/>
              <a:defRPr sz="1200" b="1"/>
            </a:lvl7pPr>
            <a:lvl8pPr marL="2400330" indent="0">
              <a:buNone/>
              <a:defRPr sz="1200" b="1"/>
            </a:lvl8pPr>
            <a:lvl9pPr marL="274323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0" cy="617934"/>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1" indent="0">
              <a:buNone/>
              <a:defRPr sz="1200" b="1"/>
            </a:lvl6pPr>
            <a:lvl7pPr marL="2057426" indent="0">
              <a:buNone/>
              <a:defRPr sz="1200" b="1"/>
            </a:lvl7pPr>
            <a:lvl8pPr marL="2400330" indent="0">
              <a:buNone/>
              <a:defRPr sz="1200" b="1"/>
            </a:lvl8pPr>
            <a:lvl9pPr marL="274323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0E1B1B-C1D6-412F-8080-14094ACD1ABD}" type="datetimeFigureOut">
              <a:rPr lang="de-DE" smtClean="0"/>
              <a:t>29.11.19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2792976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0E1B1B-C1D6-412F-8080-14094ACD1ABD}" type="datetimeFigureOut">
              <a:rPr lang="de-DE" smtClean="0"/>
              <a:t>29.11.19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22466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E1B1B-C1D6-412F-8080-14094ACD1ABD}" type="datetimeFigureOut">
              <a:rPr lang="de-DE" smtClean="0"/>
              <a:t>29.11.19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95564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1" indent="0">
              <a:buNone/>
              <a:defRPr sz="750"/>
            </a:lvl6pPr>
            <a:lvl7pPr marL="2057426" indent="0">
              <a:buNone/>
              <a:defRPr sz="750"/>
            </a:lvl7pPr>
            <a:lvl8pPr marL="2400330" indent="0">
              <a:buNone/>
              <a:defRPr sz="750"/>
            </a:lvl8pPr>
            <a:lvl9pPr marL="2743234"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0E1B1B-C1D6-412F-8080-14094ACD1ABD}" type="datetimeFigureOut">
              <a:rPr lang="de-DE" smtClean="0"/>
              <a:t>29.11.19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294870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1" indent="0">
              <a:buNone/>
              <a:defRPr sz="1500"/>
            </a:lvl6pPr>
            <a:lvl7pPr marL="2057426" indent="0">
              <a:buNone/>
              <a:defRPr sz="1500"/>
            </a:lvl7pPr>
            <a:lvl8pPr marL="2400330" indent="0">
              <a:buNone/>
              <a:defRPr sz="1500"/>
            </a:lvl8pPr>
            <a:lvl9pPr marL="2743234"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1" indent="0">
              <a:buNone/>
              <a:defRPr sz="750"/>
            </a:lvl6pPr>
            <a:lvl7pPr marL="2057426" indent="0">
              <a:buNone/>
              <a:defRPr sz="750"/>
            </a:lvl7pPr>
            <a:lvl8pPr marL="2400330" indent="0">
              <a:buNone/>
              <a:defRPr sz="750"/>
            </a:lvl8pPr>
            <a:lvl9pPr marL="2743234"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0E1B1B-C1D6-412F-8080-14094ACD1ABD}" type="datetimeFigureOut">
              <a:rPr lang="de-DE" smtClean="0"/>
              <a:t>29.11.19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A919966-E1DC-4C15-BF1F-0A38C9064D02}" type="slidenum">
              <a:rPr lang="de-DE" smtClean="0"/>
              <a:t>‹#›</a:t>
            </a:fld>
            <a:endParaRPr lang="de-DE"/>
          </a:p>
        </p:txBody>
      </p:sp>
    </p:spTree>
    <p:extLst>
      <p:ext uri="{BB962C8B-B14F-4D97-AF65-F5344CB8AC3E}">
        <p14:creationId xmlns:p14="http://schemas.microsoft.com/office/powerpoint/2010/main" val="339441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3"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1"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0E1B1B-C1D6-412F-8080-14094ACD1ABD}" type="datetimeFigureOut">
              <a:rPr lang="de-DE" smtClean="0"/>
              <a:t>29.11.19</a:t>
            </a:fld>
            <a:endParaRPr lang="de-DE"/>
          </a:p>
        </p:txBody>
      </p:sp>
      <p:sp>
        <p:nvSpPr>
          <p:cNvPr id="5" name="Footer Placeholder 4"/>
          <p:cNvSpPr>
            <a:spLocks noGrp="1"/>
          </p:cNvSpPr>
          <p:nvPr>
            <p:ph type="ftr" sz="quarter" idx="3"/>
          </p:nvPr>
        </p:nvSpPr>
        <p:spPr>
          <a:xfrm>
            <a:off x="3028953"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1" y="4767264"/>
            <a:ext cx="2057401"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919966-E1DC-4C15-BF1F-0A38C9064D02}" type="slidenum">
              <a:rPr lang="de-DE" smtClean="0"/>
              <a:t>‹#›</a:t>
            </a:fld>
            <a:endParaRPr lang="de-DE"/>
          </a:p>
        </p:txBody>
      </p:sp>
    </p:spTree>
    <p:extLst>
      <p:ext uri="{BB962C8B-B14F-4D97-AF65-F5344CB8AC3E}">
        <p14:creationId xmlns:p14="http://schemas.microsoft.com/office/powerpoint/2010/main" val="60163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6" indent="-171452" algn="l" defTabSz="68580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1" indent="-171452" algn="l" defTabSz="68580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5"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69"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4"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7"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8" rtl="0" eaLnBrk="1" latinLnBrk="0" hangingPunct="1">
        <a:defRPr sz="1350" kern="1200">
          <a:solidFill>
            <a:schemeClr val="tx1"/>
          </a:solidFill>
          <a:latin typeface="+mn-lt"/>
          <a:ea typeface="+mn-ea"/>
          <a:cs typeface="+mn-cs"/>
        </a:defRPr>
      </a:lvl1pPr>
      <a:lvl2pPr marL="342905" algn="l" defTabSz="685808" rtl="0" eaLnBrk="1" latinLnBrk="0" hangingPunct="1">
        <a:defRPr sz="1350" kern="1200">
          <a:solidFill>
            <a:schemeClr val="tx1"/>
          </a:solidFill>
          <a:latin typeface="+mn-lt"/>
          <a:ea typeface="+mn-ea"/>
          <a:cs typeface="+mn-cs"/>
        </a:defRPr>
      </a:lvl2pPr>
      <a:lvl3pPr marL="685808" algn="l" defTabSz="685808" rtl="0" eaLnBrk="1" latinLnBrk="0" hangingPunct="1">
        <a:defRPr sz="1350" kern="1200">
          <a:solidFill>
            <a:schemeClr val="tx1"/>
          </a:solidFill>
          <a:latin typeface="+mn-lt"/>
          <a:ea typeface="+mn-ea"/>
          <a:cs typeface="+mn-cs"/>
        </a:defRPr>
      </a:lvl3pPr>
      <a:lvl4pPr marL="1028713" algn="l" defTabSz="685808" rtl="0" eaLnBrk="1" latinLnBrk="0" hangingPunct="1">
        <a:defRPr sz="1350" kern="1200">
          <a:solidFill>
            <a:schemeClr val="tx1"/>
          </a:solidFill>
          <a:latin typeface="+mn-lt"/>
          <a:ea typeface="+mn-ea"/>
          <a:cs typeface="+mn-cs"/>
        </a:defRPr>
      </a:lvl4pPr>
      <a:lvl5pPr marL="1371617" algn="l" defTabSz="685808" rtl="0" eaLnBrk="1" latinLnBrk="0" hangingPunct="1">
        <a:defRPr sz="1350" kern="1200">
          <a:solidFill>
            <a:schemeClr val="tx1"/>
          </a:solidFill>
          <a:latin typeface="+mn-lt"/>
          <a:ea typeface="+mn-ea"/>
          <a:cs typeface="+mn-cs"/>
        </a:defRPr>
      </a:lvl5pPr>
      <a:lvl6pPr marL="1714521" algn="l" defTabSz="685808" rtl="0" eaLnBrk="1" latinLnBrk="0" hangingPunct="1">
        <a:defRPr sz="1350" kern="1200">
          <a:solidFill>
            <a:schemeClr val="tx1"/>
          </a:solidFill>
          <a:latin typeface="+mn-lt"/>
          <a:ea typeface="+mn-ea"/>
          <a:cs typeface="+mn-cs"/>
        </a:defRPr>
      </a:lvl6pPr>
      <a:lvl7pPr marL="2057426" algn="l" defTabSz="685808" rtl="0" eaLnBrk="1" latinLnBrk="0" hangingPunct="1">
        <a:defRPr sz="1350" kern="1200">
          <a:solidFill>
            <a:schemeClr val="tx1"/>
          </a:solidFill>
          <a:latin typeface="+mn-lt"/>
          <a:ea typeface="+mn-ea"/>
          <a:cs typeface="+mn-cs"/>
        </a:defRPr>
      </a:lvl7pPr>
      <a:lvl8pPr marL="2400330" algn="l" defTabSz="685808" rtl="0" eaLnBrk="1" latinLnBrk="0" hangingPunct="1">
        <a:defRPr sz="1350" kern="1200">
          <a:solidFill>
            <a:schemeClr val="tx1"/>
          </a:solidFill>
          <a:latin typeface="+mn-lt"/>
          <a:ea typeface="+mn-ea"/>
          <a:cs typeface="+mn-cs"/>
        </a:defRPr>
      </a:lvl8pPr>
      <a:lvl9pPr marL="2743234" algn="l" defTabSz="68580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www.linkedin.com/in/tiberiusignat" TargetMode="External"/><Relationship Id="rId4" Type="http://schemas.openxmlformats.org/officeDocument/2006/relationships/image" Target="../media/image17.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hyperlink" Target="http://www.linkedin.com/in/tiberiusigna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linkedin.com/in/tiberiusignat" TargetMode="External"/><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hyperlink" Target="https://www.mcgill.ca/neuro/open-scie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hyperlink" Target="http://www.linkedin.com/in/tiberiusignat"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emf"/><Relationship Id="rId26" Type="http://schemas.openxmlformats.org/officeDocument/2006/relationships/image" Target="../media/image79.png"/><Relationship Id="rId3" Type="http://schemas.openxmlformats.org/officeDocument/2006/relationships/hyperlink" Target="http://www.linkedin.com/in/tiberiusignat" TargetMode="External"/><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78.png"/><Relationship Id="rId2" Type="http://schemas.openxmlformats.org/officeDocument/2006/relationships/notesSlide" Target="../notesSlides/notesSlide35.xml"/><Relationship Id="rId16" Type="http://schemas.openxmlformats.org/officeDocument/2006/relationships/image" Target="../media/image71.png"/><Relationship Id="rId20" Type="http://schemas.openxmlformats.org/officeDocument/2006/relationships/image" Target="../media/image74.jpeg"/><Relationship Id="rId29"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7.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27.emf"/><Relationship Id="rId28" Type="http://schemas.openxmlformats.org/officeDocument/2006/relationships/image" Target="../media/image81.png"/><Relationship Id="rId10" Type="http://schemas.openxmlformats.org/officeDocument/2006/relationships/image" Target="../media/image65.png"/><Relationship Id="rId19"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6.svg"/><Relationship Id="rId27" Type="http://schemas.openxmlformats.org/officeDocument/2006/relationships/image" Target="../media/image80.svg"/><Relationship Id="rId30" Type="http://schemas.openxmlformats.org/officeDocument/2006/relationships/image" Target="../media/image59.svg"/></Relationships>
</file>

<file path=ppt/slides/_rels/slide36.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4.jpg"/><Relationship Id="rId4" Type="http://schemas.openxmlformats.org/officeDocument/2006/relationships/hyperlink" Target="http://www.linkedin.com/in/tiberiusigna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linkedin.com/in/tiberiusignat" TargetMode="External"/><Relationship Id="rId5" Type="http://schemas.openxmlformats.org/officeDocument/2006/relationships/hyperlink" Target="https://www.theguardian.com/higher-education-network/2018/jun/15/is-competition-driving-innovation-or-damaging-scientific-research?CMP=higher_education_network&amp;subid=25712975" TargetMode="Externa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linkedin.com/in/tiberiusignat" TargetMode="External"/><Relationship Id="rId4" Type="http://schemas.openxmlformats.org/officeDocument/2006/relationships/hyperlink" Target="https://www.theguardian.com/education/2018/nov/29/margaret-heffernan-the-more-academics-compete-the-fewer-ideas-they-sha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linkedin.com/in/tiberiusignat" TargetMode="Externa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linkedin.com/in/tiberiusignat" TargetMode="External"/><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7"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www.linkedin.com/in/tiberiusignat"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jpeg"/><Relationship Id="rId7" Type="http://schemas.openxmlformats.org/officeDocument/2006/relationships/hyperlink" Target="http://www.linkedin.com/in/tiberiusignat"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mailto:tiberius@scientificknowledgeservices.com" TargetMode="External"/><Relationship Id="rId5" Type="http://schemas.openxmlformats.org/officeDocument/2006/relationships/hyperlink" Target="http://www.knowledge.services/" TargetMode="Externa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hyperlink" Target="http://www.linkedin.com/in/tiberiusignat" TargetMode="External"/><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nature.com/articles/d41586-019-00067-3"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linkedin.com/in/tiberiusigna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7" name="Picture 6" descr="A person in a dark room&#10;&#10;Description automatically generated">
            <a:extLst>
              <a:ext uri="{FF2B5EF4-FFF2-40B4-BE49-F238E27FC236}">
                <a16:creationId xmlns:a16="http://schemas.microsoft.com/office/drawing/2014/main" id="{297464E1-A823-5045-95DF-3704FF7D6A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8830" y="-613791"/>
            <a:ext cx="5006340" cy="7509510"/>
          </a:xfrm>
          <a:prstGeom prst="rect">
            <a:avLst/>
          </a:prstGeom>
          <a:effectLst>
            <a:softEdge rad="139700"/>
          </a:effectLst>
        </p:spPr>
      </p:pic>
      <p:sp>
        <p:nvSpPr>
          <p:cNvPr id="5" name="Shape 309">
            <a:extLst>
              <a:ext uri="{FF2B5EF4-FFF2-40B4-BE49-F238E27FC236}">
                <a16:creationId xmlns:a16="http://schemas.microsoft.com/office/drawing/2014/main" id="{12440265-9415-4DAE-AF06-834D364EE360}"/>
              </a:ext>
            </a:extLst>
          </p:cNvPr>
          <p:cNvSpPr txBox="1">
            <a:spLocks noGrp="1"/>
          </p:cNvSpPr>
          <p:nvPr>
            <p:ph type="title"/>
          </p:nvPr>
        </p:nvSpPr>
        <p:spPr>
          <a:xfrm>
            <a:off x="1649936" y="3976702"/>
            <a:ext cx="5844133" cy="1068072"/>
          </a:xfrm>
          <a:prstGeom prst="rect">
            <a:avLst/>
          </a:prstGeom>
          <a:noFill/>
          <a:ln>
            <a:noFill/>
          </a:ln>
        </p:spPr>
        <p:txBody>
          <a:bodyPr spcFirstLastPara="1" vert="horz" wrap="square" lIns="68569" tIns="34275" rIns="68569" bIns="34275" rtlCol="0" anchor="t" anchorCtr="0">
            <a:noAutofit/>
          </a:bodyPr>
          <a:lstStyle/>
          <a:p>
            <a:pPr algn="ctr">
              <a:spcBef>
                <a:spcPts val="0"/>
              </a:spcBef>
            </a:pPr>
            <a:r>
              <a:rPr lang="en" sz="4000" b="1" dirty="0">
                <a:solidFill>
                  <a:srgbClr val="00FA00"/>
                </a:solidFill>
                <a:latin typeface="Oriya MN" pitchFamily="2" charset="0"/>
                <a:ea typeface="Arial"/>
                <a:cs typeface="Oriya MN" pitchFamily="2" charset="0"/>
                <a:sym typeface="Arial"/>
              </a:rPr>
              <a:t>Open Science </a:t>
            </a:r>
            <a:br>
              <a:rPr lang="en" sz="4000" b="1" dirty="0">
                <a:solidFill>
                  <a:srgbClr val="00FA00"/>
                </a:solidFill>
                <a:latin typeface="Oriya MN" pitchFamily="2" charset="0"/>
                <a:ea typeface="Arial"/>
                <a:cs typeface="Oriya MN" pitchFamily="2" charset="0"/>
                <a:sym typeface="Arial"/>
              </a:rPr>
            </a:br>
            <a:r>
              <a:rPr lang="en" sz="4000" b="1" dirty="0" err="1">
                <a:solidFill>
                  <a:srgbClr val="00FA00"/>
                </a:solidFill>
                <a:latin typeface="Oriya MN" pitchFamily="2" charset="0"/>
                <a:ea typeface="Arial"/>
                <a:cs typeface="Oriya MN" pitchFamily="2" charset="0"/>
                <a:sym typeface="Arial"/>
              </a:rPr>
              <a:t>Seachange</a:t>
            </a:r>
            <a:r>
              <a:rPr lang="en" sz="4000" b="1" dirty="0">
                <a:solidFill>
                  <a:srgbClr val="00FA00"/>
                </a:solidFill>
                <a:latin typeface="Oriya MN" pitchFamily="2" charset="0"/>
                <a:ea typeface="Arial"/>
                <a:cs typeface="Oriya MN" pitchFamily="2" charset="0"/>
                <a:sym typeface="Arial"/>
              </a:rPr>
              <a:t> in Research</a:t>
            </a:r>
            <a:endParaRPr lang="de-DE" sz="4000" b="1" dirty="0">
              <a:solidFill>
                <a:srgbClr val="00FA00"/>
              </a:solidFill>
              <a:latin typeface="Oriya MN" pitchFamily="2" charset="0"/>
              <a:ea typeface="Arial"/>
              <a:cs typeface="Oriya MN" pitchFamily="2" charset="0"/>
              <a:sym typeface="Arial"/>
            </a:endParaRPr>
          </a:p>
        </p:txBody>
      </p:sp>
      <p:sp>
        <p:nvSpPr>
          <p:cNvPr id="9" name="TextBox 8">
            <a:extLst>
              <a:ext uri="{FF2B5EF4-FFF2-40B4-BE49-F238E27FC236}">
                <a16:creationId xmlns:a16="http://schemas.microsoft.com/office/drawing/2014/main" id="{4D503992-7E36-BF47-A931-1A77E70FB1F0}"/>
              </a:ext>
            </a:extLst>
          </p:cNvPr>
          <p:cNvSpPr txBox="1"/>
          <p:nvPr/>
        </p:nvSpPr>
        <p:spPr>
          <a:xfrm>
            <a:off x="7432071" y="4937052"/>
            <a:ext cx="1726755" cy="215444"/>
          </a:xfrm>
          <a:prstGeom prst="rect">
            <a:avLst/>
          </a:prstGeom>
          <a:noFill/>
        </p:spPr>
        <p:txBody>
          <a:bodyPr wrap="none" rtlCol="0">
            <a:spAutoFit/>
          </a:bodyPr>
          <a:lstStyle/>
          <a:p>
            <a:r>
              <a:rPr lang="en-US" sz="800" i="1" dirty="0">
                <a:solidFill>
                  <a:schemeClr val="bg2">
                    <a:lumMod val="25000"/>
                  </a:schemeClr>
                </a:solidFill>
              </a:rPr>
              <a:t>Photo by Richard </a:t>
            </a:r>
            <a:r>
              <a:rPr lang="en-US" sz="800" i="1" dirty="0" err="1">
                <a:solidFill>
                  <a:schemeClr val="bg2">
                    <a:lumMod val="25000"/>
                  </a:schemeClr>
                </a:solidFill>
              </a:rPr>
              <a:t>Jaimes</a:t>
            </a:r>
            <a:r>
              <a:rPr lang="en-US" sz="800" i="1" dirty="0">
                <a:solidFill>
                  <a:schemeClr val="bg2">
                    <a:lumMod val="25000"/>
                  </a:schemeClr>
                </a:solidFill>
              </a:rPr>
              <a:t> on </a:t>
            </a:r>
            <a:r>
              <a:rPr lang="en-US" sz="800" i="1" dirty="0" err="1">
                <a:solidFill>
                  <a:schemeClr val="bg2">
                    <a:lumMod val="25000"/>
                  </a:schemeClr>
                </a:solidFill>
              </a:rPr>
              <a:t>Unsplash</a:t>
            </a:r>
            <a:endParaRPr lang="en-US" sz="800" i="1" dirty="0">
              <a:solidFill>
                <a:schemeClr val="bg2">
                  <a:lumMod val="25000"/>
                </a:schemeClr>
              </a:solidFill>
            </a:endParaRPr>
          </a:p>
        </p:txBody>
      </p:sp>
      <p:sp>
        <p:nvSpPr>
          <p:cNvPr id="2" name="TextBox 1">
            <a:extLst>
              <a:ext uri="{FF2B5EF4-FFF2-40B4-BE49-F238E27FC236}">
                <a16:creationId xmlns:a16="http://schemas.microsoft.com/office/drawing/2014/main" id="{BC4D74AE-1396-E848-8ADB-F8B5DC886FFD}"/>
              </a:ext>
            </a:extLst>
          </p:cNvPr>
          <p:cNvSpPr txBox="1"/>
          <p:nvPr/>
        </p:nvSpPr>
        <p:spPr>
          <a:xfrm>
            <a:off x="953308" y="3787463"/>
            <a:ext cx="7237385" cy="1446550"/>
          </a:xfrm>
          <a:prstGeom prst="rect">
            <a:avLst/>
          </a:prstGeom>
          <a:solidFill>
            <a:schemeClr val="tx1">
              <a:alpha val="79000"/>
            </a:schemeClr>
          </a:solidFill>
          <a:effectLst>
            <a:softEdge rad="101600"/>
          </a:effectLst>
        </p:spPr>
        <p:txBody>
          <a:bodyPr wrap="square" rtlCol="0">
            <a:spAutoFit/>
          </a:bodyPr>
          <a:lstStyle/>
          <a:p>
            <a:pPr algn="ctr"/>
            <a:r>
              <a:rPr lang="de-DE" sz="4400" b="1" dirty="0" err="1">
                <a:solidFill>
                  <a:schemeClr val="bg2">
                    <a:lumMod val="75000"/>
                  </a:schemeClr>
                </a:solidFill>
              </a:rPr>
              <a:t>What</a:t>
            </a:r>
            <a:r>
              <a:rPr lang="de-DE" sz="4400" b="1" dirty="0">
                <a:solidFill>
                  <a:schemeClr val="bg2">
                    <a:lumMod val="75000"/>
                  </a:schemeClr>
                </a:solidFill>
              </a:rPr>
              <a:t> do </a:t>
            </a:r>
            <a:r>
              <a:rPr lang="de-DE" sz="4400" b="1" dirty="0" err="1">
                <a:solidFill>
                  <a:schemeClr val="bg2">
                    <a:lumMod val="75000"/>
                  </a:schemeClr>
                </a:solidFill>
              </a:rPr>
              <a:t>we</a:t>
            </a:r>
            <a:r>
              <a:rPr lang="de-DE" sz="4400" b="1" dirty="0">
                <a:solidFill>
                  <a:schemeClr val="bg2">
                    <a:lumMod val="75000"/>
                  </a:schemeClr>
                </a:solidFill>
              </a:rPr>
              <a:t> </a:t>
            </a:r>
            <a:r>
              <a:rPr lang="de-DE" sz="4400" b="1" dirty="0" err="1">
                <a:solidFill>
                  <a:schemeClr val="bg2">
                    <a:lumMod val="75000"/>
                  </a:schemeClr>
                </a:solidFill>
              </a:rPr>
              <a:t>mean</a:t>
            </a:r>
            <a:r>
              <a:rPr lang="de-DE" sz="4400" b="1" dirty="0">
                <a:solidFill>
                  <a:schemeClr val="bg2">
                    <a:lumMod val="75000"/>
                  </a:schemeClr>
                </a:solidFill>
              </a:rPr>
              <a:t> </a:t>
            </a:r>
            <a:r>
              <a:rPr lang="de-DE" sz="4400" b="1" dirty="0" err="1">
                <a:solidFill>
                  <a:schemeClr val="bg2">
                    <a:lumMod val="75000"/>
                  </a:schemeClr>
                </a:solidFill>
              </a:rPr>
              <a:t>when</a:t>
            </a:r>
            <a:r>
              <a:rPr lang="de-DE" sz="4400" b="1" dirty="0">
                <a:solidFill>
                  <a:schemeClr val="bg2">
                    <a:lumMod val="75000"/>
                  </a:schemeClr>
                </a:solidFill>
              </a:rPr>
              <a:t> </a:t>
            </a:r>
            <a:r>
              <a:rPr lang="de-DE" sz="4400" b="1" dirty="0" err="1">
                <a:solidFill>
                  <a:schemeClr val="bg2">
                    <a:lumMod val="75000"/>
                  </a:schemeClr>
                </a:solidFill>
              </a:rPr>
              <a:t>we</a:t>
            </a:r>
            <a:r>
              <a:rPr lang="de-DE" sz="4400" b="1" dirty="0">
                <a:solidFill>
                  <a:schemeClr val="bg2">
                    <a:lumMod val="75000"/>
                  </a:schemeClr>
                </a:solidFill>
              </a:rPr>
              <a:t> </a:t>
            </a:r>
            <a:r>
              <a:rPr lang="de-DE" sz="4400" b="1" dirty="0" err="1">
                <a:solidFill>
                  <a:schemeClr val="bg2">
                    <a:lumMod val="75000"/>
                  </a:schemeClr>
                </a:solidFill>
              </a:rPr>
              <a:t>talk</a:t>
            </a:r>
            <a:r>
              <a:rPr lang="de-DE" sz="4400" b="1" dirty="0">
                <a:solidFill>
                  <a:schemeClr val="bg2">
                    <a:lumMod val="75000"/>
                  </a:schemeClr>
                </a:solidFill>
              </a:rPr>
              <a:t> </a:t>
            </a:r>
            <a:r>
              <a:rPr lang="de-DE" sz="4400" b="1" dirty="0" err="1">
                <a:solidFill>
                  <a:schemeClr val="bg2">
                    <a:lumMod val="75000"/>
                  </a:schemeClr>
                </a:solidFill>
              </a:rPr>
              <a:t>about</a:t>
            </a:r>
            <a:r>
              <a:rPr lang="de-DE" sz="4400" b="1" dirty="0">
                <a:solidFill>
                  <a:schemeClr val="bg2">
                    <a:lumMod val="75000"/>
                  </a:schemeClr>
                </a:solidFill>
              </a:rPr>
              <a:t> Open Science?</a:t>
            </a:r>
            <a:endParaRPr lang="en-GB" sz="4400" dirty="0">
              <a:solidFill>
                <a:schemeClr val="bg2">
                  <a:lumMod val="75000"/>
                </a:schemeClr>
              </a:solidFill>
            </a:endParaRPr>
          </a:p>
        </p:txBody>
      </p:sp>
      <p:pic>
        <p:nvPicPr>
          <p:cNvPr id="8" name="Shape 310">
            <a:extLst>
              <a:ext uri="{FF2B5EF4-FFF2-40B4-BE49-F238E27FC236}">
                <a16:creationId xmlns:a16="http://schemas.microsoft.com/office/drawing/2014/main" id="{80C80A80-8997-2B4F-9756-108DC9FD769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8271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hoto, sitting, dog, large&#10;&#10;Description automatically generated">
            <a:extLst>
              <a:ext uri="{FF2B5EF4-FFF2-40B4-BE49-F238E27FC236}">
                <a16:creationId xmlns:a16="http://schemas.microsoft.com/office/drawing/2014/main" id="{1EFB0353-F481-D843-A7D4-8D5DF562DC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9380" y="3609493"/>
            <a:ext cx="2265242" cy="1510162"/>
          </a:xfrm>
          <a:prstGeom prst="rect">
            <a:avLst/>
          </a:prstGeom>
          <a:effectLst>
            <a:softEdge rad="203200"/>
          </a:effectLst>
        </p:spPr>
      </p:pic>
      <p:pic>
        <p:nvPicPr>
          <p:cNvPr id="17" name="Picture 16" descr="A blurry photo of a fire&#10;&#10;Description automatically generated">
            <a:extLst>
              <a:ext uri="{FF2B5EF4-FFF2-40B4-BE49-F238E27FC236}">
                <a16:creationId xmlns:a16="http://schemas.microsoft.com/office/drawing/2014/main" id="{3724CFC2-4EA1-1442-A208-6626AF87C8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296" y="3502319"/>
            <a:ext cx="2952798" cy="1590978"/>
          </a:xfrm>
          <a:prstGeom prst="rect">
            <a:avLst/>
          </a:prstGeom>
        </p:spPr>
      </p:pic>
      <p:sp>
        <p:nvSpPr>
          <p:cNvPr id="2" name="Title 1"/>
          <p:cNvSpPr>
            <a:spLocks noGrp="1"/>
          </p:cNvSpPr>
          <p:nvPr>
            <p:ph type="title"/>
          </p:nvPr>
        </p:nvSpPr>
        <p:spPr>
          <a:xfrm>
            <a:off x="1095244" y="136988"/>
            <a:ext cx="7323859" cy="994172"/>
          </a:xfrm>
        </p:spPr>
        <p:txBody>
          <a:bodyPr>
            <a:normAutofit fontScale="90000"/>
          </a:bodyPr>
          <a:lstStyle/>
          <a:p>
            <a:r>
              <a:rPr lang="en-GB" dirty="0">
                <a:solidFill>
                  <a:srgbClr val="FFFF00"/>
                </a:solidFill>
                <a:latin typeface="Oriya MN" pitchFamily="2" charset="0"/>
                <a:cs typeface="Oriya MN" pitchFamily="2" charset="0"/>
              </a:rPr>
              <a:t>The Making of European Open Science</a:t>
            </a:r>
          </a:p>
        </p:txBody>
      </p:sp>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latin typeface="Oriya MN" pitchFamily="2" charset="0"/>
                <a:cs typeface="Oriya MN" pitchFamily="2" charset="0"/>
              </a:rPr>
              <a:t> Open Science: A </a:t>
            </a:r>
            <a:r>
              <a:rPr lang="en-US" sz="600" dirty="0" err="1">
                <a:solidFill>
                  <a:schemeClr val="bg2">
                    <a:lumMod val="25000"/>
                  </a:schemeClr>
                </a:solidFill>
                <a:latin typeface="Oriya MN" pitchFamily="2" charset="0"/>
                <a:cs typeface="Oriya MN" pitchFamily="2" charset="0"/>
              </a:rPr>
              <a:t>Seachange</a:t>
            </a:r>
            <a:r>
              <a:rPr lang="en-US" sz="600" dirty="0">
                <a:solidFill>
                  <a:schemeClr val="bg2">
                    <a:lumMod val="25000"/>
                  </a:schemeClr>
                </a:solidFill>
                <a:latin typeface="Oriya MN" pitchFamily="2" charset="0"/>
                <a:cs typeface="Oriya MN" pitchFamily="2" charset="0"/>
              </a:rPr>
              <a:t> in Research | Tiberius </a:t>
            </a:r>
            <a:r>
              <a:rPr lang="en-US" sz="600" dirty="0" err="1">
                <a:solidFill>
                  <a:schemeClr val="bg2">
                    <a:lumMod val="25000"/>
                  </a:schemeClr>
                </a:solidFill>
                <a:latin typeface="Oriya MN" pitchFamily="2" charset="0"/>
                <a:cs typeface="Oriya MN" pitchFamily="2" charset="0"/>
              </a:rPr>
              <a:t>Ignat</a:t>
            </a:r>
            <a:r>
              <a:rPr lang="en-US" sz="600" dirty="0">
                <a:solidFill>
                  <a:schemeClr val="bg2">
                    <a:lumMod val="25000"/>
                  </a:schemeClr>
                </a:solidFill>
                <a:latin typeface="Oriya MN" pitchFamily="2" charset="0"/>
                <a:cs typeface="Oriya MN" pitchFamily="2" charset="0"/>
              </a:rPr>
              <a:t> </a:t>
            </a:r>
            <a:r>
              <a:rPr lang="en-US" sz="600" dirty="0">
                <a:solidFill>
                  <a:schemeClr val="bg2">
                    <a:lumMod val="25000"/>
                  </a:schemeClr>
                </a:solidFill>
                <a:latin typeface="Oriya MN" pitchFamily="2" charset="0"/>
                <a:cs typeface="Oriya MN" pitchFamily="2" charset="0"/>
                <a:hlinkClick r:id="rId5">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latin typeface="Oriya MN" pitchFamily="2" charset="0"/>
                <a:cs typeface="Oriya MN" pitchFamily="2" charset="0"/>
              </a:rPr>
              <a:t>) 2019 | CC BY-NC</a:t>
            </a:r>
            <a:endParaRPr lang="de-DE" sz="600" dirty="0">
              <a:solidFill>
                <a:schemeClr val="bg2">
                  <a:lumMod val="25000"/>
                </a:schemeClr>
              </a:solidFill>
              <a:latin typeface="Oriya MN" pitchFamily="2" charset="0"/>
              <a:cs typeface="Oriya MN" pitchFamily="2" charset="0"/>
            </a:endParaRPr>
          </a:p>
        </p:txBody>
      </p:sp>
      <p:pic>
        <p:nvPicPr>
          <p:cNvPr id="8" name="Picture 7" descr="A screenshot of a cell phone&#10;&#10;Description automatically generated">
            <a:extLst>
              <a:ext uri="{FF2B5EF4-FFF2-40B4-BE49-F238E27FC236}">
                <a16:creationId xmlns:a16="http://schemas.microsoft.com/office/drawing/2014/main" id="{497F3F0D-FC4F-224C-8F3B-0DE92D3000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4477" y="962077"/>
            <a:ext cx="5142752" cy="1911085"/>
          </a:xfrm>
          <a:prstGeom prst="rect">
            <a:avLst/>
          </a:prstGeom>
          <a:effectLst>
            <a:softEdge rad="165100"/>
          </a:effectLst>
        </p:spPr>
      </p:pic>
      <p:pic>
        <p:nvPicPr>
          <p:cNvPr id="10" name="Picture 9" descr="A picture containing knife&#10;&#10;Description automatically generated">
            <a:extLst>
              <a:ext uri="{FF2B5EF4-FFF2-40B4-BE49-F238E27FC236}">
                <a16:creationId xmlns:a16="http://schemas.microsoft.com/office/drawing/2014/main" id="{11E56349-D775-864F-93D8-115DDDD14E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4651" y="2190381"/>
            <a:ext cx="8662409" cy="1272257"/>
          </a:xfrm>
          <a:prstGeom prst="rect">
            <a:avLst/>
          </a:prstGeom>
          <a:effectLst>
            <a:softEdge rad="127000"/>
          </a:effectLst>
        </p:spPr>
      </p:pic>
      <p:sp>
        <p:nvSpPr>
          <p:cNvPr id="11" name="Content Placeholder 2">
            <a:extLst>
              <a:ext uri="{FF2B5EF4-FFF2-40B4-BE49-F238E27FC236}">
                <a16:creationId xmlns:a16="http://schemas.microsoft.com/office/drawing/2014/main" id="{F333B356-0F1B-9849-8551-D6FCF2982841}"/>
              </a:ext>
            </a:extLst>
          </p:cNvPr>
          <p:cNvSpPr txBox="1">
            <a:spLocks/>
          </p:cNvSpPr>
          <p:nvPr/>
        </p:nvSpPr>
        <p:spPr>
          <a:xfrm>
            <a:off x="628650" y="4013658"/>
            <a:ext cx="1842248" cy="994172"/>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400"/>
              </a:spcAft>
              <a:buNone/>
            </a:pPr>
            <a:r>
              <a:rPr lang="de-DE" sz="1800" dirty="0">
                <a:solidFill>
                  <a:srgbClr val="FFFF00"/>
                </a:solidFill>
              </a:rPr>
              <a:t> </a:t>
            </a:r>
            <a:endParaRPr lang="en-GB" dirty="0">
              <a:solidFill>
                <a:srgbClr val="FFFF00"/>
              </a:solidFill>
              <a:latin typeface="Oriya MN" pitchFamily="2" charset="0"/>
              <a:cs typeface="Oriya MN" pitchFamily="2" charset="0"/>
            </a:endParaRPr>
          </a:p>
        </p:txBody>
      </p:sp>
      <p:sp>
        <p:nvSpPr>
          <p:cNvPr id="13" name="Oval 12">
            <a:extLst>
              <a:ext uri="{FF2B5EF4-FFF2-40B4-BE49-F238E27FC236}">
                <a16:creationId xmlns:a16="http://schemas.microsoft.com/office/drawing/2014/main" id="{E0EA4C89-F04F-9C41-91F3-414656DCB919}"/>
              </a:ext>
            </a:extLst>
          </p:cNvPr>
          <p:cNvSpPr/>
          <p:nvPr/>
        </p:nvSpPr>
        <p:spPr>
          <a:xfrm>
            <a:off x="223118" y="3575781"/>
            <a:ext cx="2386467" cy="1430733"/>
          </a:xfrm>
          <a:prstGeom prst="ellipse">
            <a:avLst/>
          </a:prstGeom>
          <a:solidFill>
            <a:srgbClr val="FF0000">
              <a:alpha val="79000"/>
            </a:srgb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00"/>
                </a:solidFill>
              </a:rPr>
              <a:t>The </a:t>
            </a:r>
            <a:r>
              <a:rPr lang="de-DE" dirty="0" err="1">
                <a:solidFill>
                  <a:srgbClr val="FFFF00"/>
                </a:solidFill>
              </a:rPr>
              <a:t>slowness</a:t>
            </a:r>
            <a:r>
              <a:rPr lang="de-DE" dirty="0">
                <a:solidFill>
                  <a:srgbClr val="FFFF00"/>
                </a:solidFill>
              </a:rPr>
              <a:t> </a:t>
            </a:r>
            <a:r>
              <a:rPr lang="de-DE" dirty="0" err="1">
                <a:solidFill>
                  <a:srgbClr val="FFFF00"/>
                </a:solidFill>
              </a:rPr>
              <a:t>of</a:t>
            </a:r>
            <a:r>
              <a:rPr lang="de-DE" dirty="0">
                <a:solidFill>
                  <a:srgbClr val="FFFF00"/>
                </a:solidFill>
              </a:rPr>
              <a:t> </a:t>
            </a:r>
            <a:r>
              <a:rPr lang="de-DE" dirty="0" err="1">
                <a:solidFill>
                  <a:srgbClr val="FFFF00"/>
                </a:solidFill>
              </a:rPr>
              <a:t>the</a:t>
            </a:r>
            <a:r>
              <a:rPr lang="de-DE" dirty="0">
                <a:solidFill>
                  <a:srgbClr val="FFFF00"/>
                </a:solidFill>
              </a:rPr>
              <a:t> </a:t>
            </a:r>
            <a:r>
              <a:rPr lang="de-DE" dirty="0" err="1">
                <a:solidFill>
                  <a:srgbClr val="FFFF00"/>
                </a:solidFill>
              </a:rPr>
              <a:t>publication</a:t>
            </a:r>
            <a:r>
              <a:rPr lang="de-DE" dirty="0">
                <a:solidFill>
                  <a:srgbClr val="FFFF00"/>
                </a:solidFill>
              </a:rPr>
              <a:t> </a:t>
            </a:r>
            <a:r>
              <a:rPr lang="de-DE" dirty="0" err="1">
                <a:solidFill>
                  <a:srgbClr val="FFFF00"/>
                </a:solidFill>
              </a:rPr>
              <a:t>process</a:t>
            </a:r>
            <a:endParaRPr lang="en-GB" dirty="0">
              <a:solidFill>
                <a:srgbClr val="FFFF00"/>
              </a:solidFill>
            </a:endParaRPr>
          </a:p>
        </p:txBody>
      </p:sp>
      <p:sp>
        <p:nvSpPr>
          <p:cNvPr id="14" name="Regular Pentagon 13">
            <a:extLst>
              <a:ext uri="{FF2B5EF4-FFF2-40B4-BE49-F238E27FC236}">
                <a16:creationId xmlns:a16="http://schemas.microsoft.com/office/drawing/2014/main" id="{E48ED6A1-DBDD-0641-B6ED-B66125DE03F0}"/>
              </a:ext>
            </a:extLst>
          </p:cNvPr>
          <p:cNvSpPr/>
          <p:nvPr/>
        </p:nvSpPr>
        <p:spPr>
          <a:xfrm>
            <a:off x="3282276" y="3408218"/>
            <a:ext cx="2715491" cy="1598294"/>
          </a:xfrm>
          <a:prstGeom prst="pentagon">
            <a:avLst/>
          </a:prstGeom>
          <a:solidFill>
            <a:srgbClr val="FF0000">
              <a:alpha val="69000"/>
            </a:srgbClr>
          </a:solidFill>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rgbClr val="FFFF00"/>
                </a:solidFill>
              </a:rPr>
              <a:t>The increasing criticism of the existing peer review system</a:t>
            </a:r>
          </a:p>
        </p:txBody>
      </p:sp>
      <p:pic>
        <p:nvPicPr>
          <p:cNvPr id="7" name="Picture 6" descr="A dark forest with yellow sunset&#10;&#10;Description automatically generated">
            <a:extLst>
              <a:ext uri="{FF2B5EF4-FFF2-40B4-BE49-F238E27FC236}">
                <a16:creationId xmlns:a16="http://schemas.microsoft.com/office/drawing/2014/main" id="{FCA0072C-68CA-2844-A345-A41E90C223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97766" y="3375841"/>
            <a:ext cx="3400196" cy="2009027"/>
          </a:xfrm>
          <a:prstGeom prst="rect">
            <a:avLst/>
          </a:prstGeom>
          <a:effectLst>
            <a:softEdge rad="304800"/>
          </a:effectLst>
        </p:spPr>
      </p:pic>
      <p:sp>
        <p:nvSpPr>
          <p:cNvPr id="15" name="Rectangle 14">
            <a:extLst>
              <a:ext uri="{FF2B5EF4-FFF2-40B4-BE49-F238E27FC236}">
                <a16:creationId xmlns:a16="http://schemas.microsoft.com/office/drawing/2014/main" id="{1D32662E-A77A-4944-83E3-85B66FDDB8CF}"/>
              </a:ext>
            </a:extLst>
          </p:cNvPr>
          <p:cNvSpPr/>
          <p:nvPr/>
        </p:nvSpPr>
        <p:spPr>
          <a:xfrm>
            <a:off x="6617278" y="3577001"/>
            <a:ext cx="2303607" cy="1430733"/>
          </a:xfrm>
          <a:prstGeom prst="rect">
            <a:avLst/>
          </a:prstGeom>
          <a:solidFill>
            <a:srgbClr val="FF0000">
              <a:alpha val="68000"/>
            </a:srgb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The challenge of reproducing research results due to the lack of available data</a:t>
            </a:r>
          </a:p>
        </p:txBody>
      </p:sp>
      <p:pic>
        <p:nvPicPr>
          <p:cNvPr id="18" name="Shape 310">
            <a:extLst>
              <a:ext uri="{FF2B5EF4-FFF2-40B4-BE49-F238E27FC236}">
                <a16:creationId xmlns:a16="http://schemas.microsoft.com/office/drawing/2014/main" id="{9CE22992-44C8-5245-8FBA-64CF202D5327}"/>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8975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FFFF00"/>
                </a:solidFill>
                <a:latin typeface="Oriya MN" pitchFamily="2" charset="0"/>
                <a:cs typeface="Oriya MN" pitchFamily="2" charset="0"/>
              </a:rPr>
              <a:t>The Making of European Open Science</a:t>
            </a:r>
          </a:p>
        </p:txBody>
      </p:sp>
      <p:sp>
        <p:nvSpPr>
          <p:cNvPr id="3" name="Content Placeholder 2"/>
          <p:cNvSpPr>
            <a:spLocks noGrp="1"/>
          </p:cNvSpPr>
          <p:nvPr>
            <p:ph idx="1"/>
          </p:nvPr>
        </p:nvSpPr>
        <p:spPr>
          <a:xfrm>
            <a:off x="628653" y="1268017"/>
            <a:ext cx="8279823" cy="3456384"/>
          </a:xfrm>
        </p:spPr>
        <p:txBody>
          <a:bodyPr anchor="t">
            <a:noAutofit/>
          </a:bodyPr>
          <a:lstStyle/>
          <a:p>
            <a:pPr>
              <a:lnSpc>
                <a:spcPct val="100000"/>
              </a:lnSpc>
              <a:spcAft>
                <a:spcPts val="400"/>
              </a:spcAft>
            </a:pPr>
            <a:r>
              <a:rPr lang="en-US" sz="1800" dirty="0">
                <a:solidFill>
                  <a:srgbClr val="FFFF00"/>
                </a:solidFill>
                <a:latin typeface="Oriya MN" pitchFamily="2" charset="0"/>
                <a:cs typeface="Oriya MN" pitchFamily="2" charset="0"/>
              </a:rPr>
              <a:t>2014: Public consultation on “Science 2.0: Science in Transition”</a:t>
            </a:r>
          </a:p>
          <a:p>
            <a:pPr>
              <a:lnSpc>
                <a:spcPct val="100000"/>
              </a:lnSpc>
              <a:spcAft>
                <a:spcPts val="400"/>
              </a:spcAft>
            </a:pPr>
            <a:r>
              <a:rPr lang="en-US" sz="1800" dirty="0">
                <a:solidFill>
                  <a:srgbClr val="FFFF00"/>
                </a:solidFill>
                <a:latin typeface="Oriya MN" pitchFamily="2" charset="0"/>
                <a:cs typeface="Oriya MN" pitchFamily="2" charset="0"/>
              </a:rPr>
              <a:t>2015: The Competitiveness Council (an EU Council) welcomed the development of an Open Science Agenda</a:t>
            </a:r>
          </a:p>
          <a:p>
            <a:pPr>
              <a:lnSpc>
                <a:spcPct val="100000"/>
              </a:lnSpc>
              <a:spcAft>
                <a:spcPts val="400"/>
              </a:spcAft>
            </a:pPr>
            <a:r>
              <a:rPr lang="en-US" sz="1800" dirty="0">
                <a:solidFill>
                  <a:srgbClr val="FFFF00"/>
                </a:solidFill>
                <a:latin typeface="Oriya MN" pitchFamily="2" charset="0"/>
                <a:cs typeface="Oriya MN" pitchFamily="2" charset="0"/>
              </a:rPr>
              <a:t>2016: Launch of Open Science Policy Platform (OSPP</a:t>
            </a:r>
            <a:r>
              <a:rPr lang="en-US" sz="1800" i="1" dirty="0">
                <a:solidFill>
                  <a:srgbClr val="FFFF00"/>
                </a:solidFill>
                <a:latin typeface="Oriya MN" pitchFamily="2" charset="0"/>
                <a:cs typeface="Oriya MN" pitchFamily="2" charset="0"/>
              </a:rPr>
              <a:t>) </a:t>
            </a:r>
            <a:r>
              <a:rPr lang="en-US" sz="1800" dirty="0">
                <a:solidFill>
                  <a:srgbClr val="FFFF00"/>
                </a:solidFill>
                <a:latin typeface="Oriya MN" pitchFamily="2" charset="0"/>
                <a:cs typeface="Oriya MN" pitchFamily="2" charset="0"/>
              </a:rPr>
              <a:t>by Commissioner Moedas and chaired by Dr. Eva Mendez (UC3M, YERUN)</a:t>
            </a:r>
          </a:p>
          <a:p>
            <a:pPr>
              <a:lnSpc>
                <a:spcPct val="100000"/>
              </a:lnSpc>
              <a:spcAft>
                <a:spcPts val="400"/>
              </a:spcAft>
            </a:pPr>
            <a:r>
              <a:rPr lang="en-US" sz="1800" dirty="0">
                <a:solidFill>
                  <a:srgbClr val="FFFF00"/>
                </a:solidFill>
                <a:latin typeface="Oriya MN" pitchFamily="2" charset="0"/>
                <a:cs typeface="Oriya MN" pitchFamily="2" charset="0"/>
              </a:rPr>
              <a:t>2018: OSPP releases “Integrated Advice of the Open Science Policy Platform”  to inform the Competitiveness Council</a:t>
            </a:r>
          </a:p>
          <a:p>
            <a:pPr>
              <a:lnSpc>
                <a:spcPct val="100000"/>
              </a:lnSpc>
              <a:spcAft>
                <a:spcPts val="400"/>
              </a:spcAft>
            </a:pPr>
            <a:r>
              <a:rPr lang="en-US" sz="1800" dirty="0">
                <a:solidFill>
                  <a:srgbClr val="FFFF00"/>
                </a:solidFill>
                <a:latin typeface="Oriya MN" pitchFamily="2" charset="0"/>
                <a:cs typeface="Oriya MN" pitchFamily="2" charset="0"/>
              </a:rPr>
              <a:t>2018–2020: 2</a:t>
            </a:r>
            <a:r>
              <a:rPr lang="en-US" sz="1800" baseline="30000" dirty="0">
                <a:solidFill>
                  <a:srgbClr val="FFFF00"/>
                </a:solidFill>
                <a:latin typeface="Oriya MN" pitchFamily="2" charset="0"/>
                <a:cs typeface="Oriya MN" pitchFamily="2" charset="0"/>
              </a:rPr>
              <a:t>nd</a:t>
            </a:r>
            <a:r>
              <a:rPr lang="en-US" sz="1800" dirty="0">
                <a:solidFill>
                  <a:srgbClr val="FFFF00"/>
                </a:solidFill>
                <a:latin typeface="Oriya MN" pitchFamily="2" charset="0"/>
                <a:cs typeface="Oriya MN" pitchFamily="2" charset="0"/>
              </a:rPr>
              <a:t> mandate of the OSPP</a:t>
            </a:r>
          </a:p>
          <a:p>
            <a:pPr lvl="1">
              <a:lnSpc>
                <a:spcPct val="100000"/>
              </a:lnSpc>
              <a:spcAft>
                <a:spcPts val="400"/>
              </a:spcAft>
            </a:pPr>
            <a:r>
              <a:rPr lang="en-US" dirty="0">
                <a:solidFill>
                  <a:srgbClr val="FFFF00"/>
                </a:solidFill>
                <a:latin typeface="Oriya MN" pitchFamily="2" charset="0"/>
                <a:cs typeface="Oriya MN" pitchFamily="2" charset="0"/>
              </a:rPr>
              <a:t>Outreach and implementation of Open Science policies &amp; practices</a:t>
            </a:r>
          </a:p>
        </p:txBody>
      </p:sp>
      <p:sp>
        <p:nvSpPr>
          <p:cNvPr id="5" name="TextBox 4">
            <a:extLst>
              <a:ext uri="{FF2B5EF4-FFF2-40B4-BE49-F238E27FC236}">
                <a16:creationId xmlns:a16="http://schemas.microsoft.com/office/drawing/2014/main" id="{D72FEAED-9913-8248-A3FD-5AF14A3B9AC1}"/>
              </a:ext>
            </a:extLst>
          </p:cNvPr>
          <p:cNvSpPr txBox="1"/>
          <p:nvPr/>
        </p:nvSpPr>
        <p:spPr>
          <a:xfrm>
            <a:off x="2558545" y="4890222"/>
            <a:ext cx="6585457" cy="215444"/>
          </a:xfrm>
          <a:prstGeom prst="rect">
            <a:avLst/>
          </a:prstGeom>
          <a:noFill/>
        </p:spPr>
        <p:txBody>
          <a:bodyPr wrap="none" rtlCol="0">
            <a:spAutoFit/>
          </a:bodyPr>
          <a:lstStyle/>
          <a:p>
            <a:r>
              <a:rPr lang="en-US" sz="800" dirty="0">
                <a:solidFill>
                  <a:schemeClr val="accent4">
                    <a:lumMod val="75000"/>
                  </a:schemeClr>
                </a:solidFill>
                <a:latin typeface="Oriya MN" pitchFamily="2" charset="0"/>
                <a:cs typeface="Oriya MN" pitchFamily="2" charset="0"/>
              </a:rPr>
              <a:t>Credit: </a:t>
            </a:r>
            <a:r>
              <a:rPr lang="en-US" sz="800" dirty="0" err="1">
                <a:solidFill>
                  <a:schemeClr val="accent4">
                    <a:lumMod val="75000"/>
                  </a:schemeClr>
                </a:solidFill>
                <a:latin typeface="Oriya MN" pitchFamily="2" charset="0"/>
                <a:cs typeface="Oriya MN" pitchFamily="2" charset="0"/>
              </a:rPr>
              <a:t>Kristiina</a:t>
            </a:r>
            <a:r>
              <a:rPr lang="en-US" sz="800" dirty="0">
                <a:solidFill>
                  <a:schemeClr val="accent4">
                    <a:lumMod val="75000"/>
                  </a:schemeClr>
                </a:solidFill>
                <a:latin typeface="Oriya MN" pitchFamily="2" charset="0"/>
                <a:cs typeface="Oriya MN" pitchFamily="2" charset="0"/>
              </a:rPr>
              <a:t> </a:t>
            </a:r>
            <a:r>
              <a:rPr lang="en-US" sz="800" dirty="0" err="1">
                <a:solidFill>
                  <a:schemeClr val="accent4">
                    <a:lumMod val="75000"/>
                  </a:schemeClr>
                </a:solidFill>
                <a:latin typeface="Oriya MN" pitchFamily="2" charset="0"/>
                <a:cs typeface="Oriya MN" pitchFamily="2" charset="0"/>
              </a:rPr>
              <a:t>Hormia-Poutanen</a:t>
            </a:r>
            <a:r>
              <a:rPr lang="en-US" sz="800" dirty="0">
                <a:solidFill>
                  <a:schemeClr val="accent4">
                    <a:lumMod val="75000"/>
                  </a:schemeClr>
                </a:solidFill>
                <a:latin typeface="Oriya MN" pitchFamily="2" charset="0"/>
                <a:cs typeface="Oriya MN" pitchFamily="2" charset="0"/>
              </a:rPr>
              <a:t>, National Library of Finland, Adviser of LIBER, Member of OSPP, DCHE, and DORA Advisory Board</a:t>
            </a:r>
          </a:p>
        </p:txBody>
      </p:sp>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latin typeface="Oriya MN" pitchFamily="2" charset="0"/>
                <a:cs typeface="Oriya MN" pitchFamily="2" charset="0"/>
              </a:rPr>
              <a:t> Open Science: A </a:t>
            </a:r>
            <a:r>
              <a:rPr lang="en-US" sz="600" dirty="0" err="1">
                <a:solidFill>
                  <a:schemeClr val="bg2">
                    <a:lumMod val="25000"/>
                  </a:schemeClr>
                </a:solidFill>
                <a:latin typeface="Oriya MN" pitchFamily="2" charset="0"/>
                <a:cs typeface="Oriya MN" pitchFamily="2" charset="0"/>
              </a:rPr>
              <a:t>Seachange</a:t>
            </a:r>
            <a:r>
              <a:rPr lang="en-US" sz="600" dirty="0">
                <a:solidFill>
                  <a:schemeClr val="bg2">
                    <a:lumMod val="25000"/>
                  </a:schemeClr>
                </a:solidFill>
                <a:latin typeface="Oriya MN" pitchFamily="2" charset="0"/>
                <a:cs typeface="Oriya MN" pitchFamily="2" charset="0"/>
              </a:rPr>
              <a:t> in Research | Tiberius </a:t>
            </a:r>
            <a:r>
              <a:rPr lang="en-US" sz="600" dirty="0" err="1">
                <a:solidFill>
                  <a:schemeClr val="bg2">
                    <a:lumMod val="25000"/>
                  </a:schemeClr>
                </a:solidFill>
                <a:latin typeface="Oriya MN" pitchFamily="2" charset="0"/>
                <a:cs typeface="Oriya MN" pitchFamily="2" charset="0"/>
              </a:rPr>
              <a:t>Ignat</a:t>
            </a:r>
            <a:r>
              <a:rPr lang="en-US" sz="600" dirty="0">
                <a:solidFill>
                  <a:schemeClr val="bg2">
                    <a:lumMod val="25000"/>
                  </a:schemeClr>
                </a:solidFill>
                <a:latin typeface="Oriya MN" pitchFamily="2" charset="0"/>
                <a:cs typeface="Oriya MN" pitchFamily="2" charset="0"/>
              </a:rPr>
              <a:t> </a:t>
            </a:r>
            <a:r>
              <a:rPr lang="en-US" sz="600" dirty="0">
                <a:solidFill>
                  <a:schemeClr val="bg2">
                    <a:lumMod val="25000"/>
                  </a:schemeClr>
                </a:solidFill>
                <a:latin typeface="Oriya MN" pitchFamily="2" charset="0"/>
                <a:cs typeface="Oriya MN" pitchFamily="2" charset="0"/>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latin typeface="Oriya MN" pitchFamily="2" charset="0"/>
                <a:cs typeface="Oriya MN" pitchFamily="2" charset="0"/>
              </a:rPr>
              <a:t>) 2019 | CC BY-NC</a:t>
            </a:r>
            <a:endParaRPr lang="de-DE" sz="600" dirty="0">
              <a:solidFill>
                <a:schemeClr val="bg2">
                  <a:lumMod val="25000"/>
                </a:schemeClr>
              </a:solidFill>
              <a:latin typeface="Oriya MN" pitchFamily="2" charset="0"/>
              <a:cs typeface="Oriya MN" pitchFamily="2" charset="0"/>
            </a:endParaRPr>
          </a:p>
        </p:txBody>
      </p:sp>
    </p:spTree>
    <p:extLst>
      <p:ext uri="{BB962C8B-B14F-4D97-AF65-F5344CB8AC3E}">
        <p14:creationId xmlns:p14="http://schemas.microsoft.com/office/powerpoint/2010/main" val="10563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5" name="Content Placeholder 4" descr="A picture containing bird&#10;&#10;Description automatically generated">
            <a:extLst>
              <a:ext uri="{FF2B5EF4-FFF2-40B4-BE49-F238E27FC236}">
                <a16:creationId xmlns:a16="http://schemas.microsoft.com/office/drawing/2014/main" id="{0F4CC728-7742-4241-91D0-1DAA765A4FCF}"/>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52831" y="759809"/>
            <a:ext cx="7638343" cy="3262312"/>
          </a:xfrm>
          <a:effectLst>
            <a:softEdge rad="254000"/>
          </a:effectLst>
        </p:spPr>
      </p:pic>
      <p:sp>
        <p:nvSpPr>
          <p:cNvPr id="2" name="TextBox 1">
            <a:extLst>
              <a:ext uri="{FF2B5EF4-FFF2-40B4-BE49-F238E27FC236}">
                <a16:creationId xmlns:a16="http://schemas.microsoft.com/office/drawing/2014/main" id="{5C828E82-43B0-CE42-860A-E2CF9669DB62}"/>
              </a:ext>
            </a:extLst>
          </p:cNvPr>
          <p:cNvSpPr txBox="1"/>
          <p:nvPr/>
        </p:nvSpPr>
        <p:spPr>
          <a:xfrm>
            <a:off x="2138684" y="4557865"/>
            <a:ext cx="7038978" cy="323165"/>
          </a:xfrm>
          <a:prstGeom prst="rect">
            <a:avLst/>
          </a:prstGeom>
          <a:noFill/>
        </p:spPr>
        <p:txBody>
          <a:bodyPr wrap="none" rtlCol="0">
            <a:spAutoFit/>
          </a:bodyPr>
          <a:lstStyle/>
          <a:p>
            <a:pPr lvl="1"/>
            <a:r>
              <a:rPr lang="en-US" sz="1500" b="1" i="1" dirty="0">
                <a:solidFill>
                  <a:srgbClr val="FFFF00"/>
                </a:solidFill>
                <a:latin typeface="Oriya MN" pitchFamily="2" charset="0"/>
                <a:cs typeface="Oriya MN" pitchFamily="2" charset="0"/>
              </a:rPr>
              <a:t>Integrated Advice of the  EU’s Open Science Policy Platform (OSPP)</a:t>
            </a:r>
          </a:p>
        </p:txBody>
      </p:sp>
      <p:sp>
        <p:nvSpPr>
          <p:cNvPr id="3" name="Rectangle 2">
            <a:extLst>
              <a:ext uri="{FF2B5EF4-FFF2-40B4-BE49-F238E27FC236}">
                <a16:creationId xmlns:a16="http://schemas.microsoft.com/office/drawing/2014/main" id="{620550F3-C4A6-1143-8679-CC0AD3976C4D}"/>
              </a:ext>
            </a:extLst>
          </p:cNvPr>
          <p:cNvSpPr/>
          <p:nvPr/>
        </p:nvSpPr>
        <p:spPr>
          <a:xfrm>
            <a:off x="4728118" y="2085281"/>
            <a:ext cx="2921620" cy="86979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C3BDC1F-D17C-154B-A1EF-6177C5E2A26A}"/>
              </a:ext>
            </a:extLst>
          </p:cNvPr>
          <p:cNvSpPr/>
          <p:nvPr/>
        </p:nvSpPr>
        <p:spPr>
          <a:xfrm>
            <a:off x="1217463" y="2336306"/>
            <a:ext cx="3510655" cy="6187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7CC9C47-6B3F-D448-8F01-F464C7A3FDCE}"/>
              </a:ext>
            </a:extLst>
          </p:cNvPr>
          <p:cNvSpPr/>
          <p:nvPr/>
        </p:nvSpPr>
        <p:spPr>
          <a:xfrm>
            <a:off x="1217464" y="2955074"/>
            <a:ext cx="4068215" cy="3048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hape 310">
            <a:extLst>
              <a:ext uri="{FF2B5EF4-FFF2-40B4-BE49-F238E27FC236}">
                <a16:creationId xmlns:a16="http://schemas.microsoft.com/office/drawing/2014/main" id="{53C89A99-A5F3-EF4F-BF9B-F044699530B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28208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13" name="Picture 12" descr="A screenshot of a cell phone&#10;&#10;Description automatically generated">
            <a:extLst>
              <a:ext uri="{FF2B5EF4-FFF2-40B4-BE49-F238E27FC236}">
                <a16:creationId xmlns:a16="http://schemas.microsoft.com/office/drawing/2014/main" id="{2E50ECA1-18C6-A24B-9CE5-BE157CAD27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5925" y="8799"/>
            <a:ext cx="5772150" cy="4707661"/>
          </a:xfrm>
          <a:prstGeom prst="rect">
            <a:avLst/>
          </a:prstGeom>
          <a:effectLst>
            <a:softEdge rad="127000"/>
          </a:effectLst>
        </p:spPr>
      </p:pic>
      <p:sp>
        <p:nvSpPr>
          <p:cNvPr id="4" name="TextBox 3">
            <a:extLst>
              <a:ext uri="{FF2B5EF4-FFF2-40B4-BE49-F238E27FC236}">
                <a16:creationId xmlns:a16="http://schemas.microsoft.com/office/drawing/2014/main" id="{ACD18EFC-4BE4-0544-89D7-4CFE501B9FFC}"/>
              </a:ext>
            </a:extLst>
          </p:cNvPr>
          <p:cNvSpPr txBox="1"/>
          <p:nvPr/>
        </p:nvSpPr>
        <p:spPr>
          <a:xfrm>
            <a:off x="2003189" y="4811541"/>
            <a:ext cx="7038978" cy="323165"/>
          </a:xfrm>
          <a:prstGeom prst="rect">
            <a:avLst/>
          </a:prstGeom>
          <a:noFill/>
        </p:spPr>
        <p:txBody>
          <a:bodyPr wrap="none" rtlCol="0">
            <a:spAutoFit/>
          </a:bodyPr>
          <a:lstStyle/>
          <a:p>
            <a:pPr lvl="1"/>
            <a:r>
              <a:rPr lang="en-US" sz="1500" b="1" i="1" dirty="0">
                <a:solidFill>
                  <a:srgbClr val="FFFF00"/>
                </a:solidFill>
                <a:latin typeface="Oriya MN" pitchFamily="2" charset="0"/>
                <a:cs typeface="Oriya MN" pitchFamily="2" charset="0"/>
              </a:rPr>
              <a:t>Integrated Advice of the  EU’s Open Science Policy Platform (OSPP)</a:t>
            </a:r>
          </a:p>
        </p:txBody>
      </p:sp>
      <p:pic>
        <p:nvPicPr>
          <p:cNvPr id="5" name="Shape 310">
            <a:extLst>
              <a:ext uri="{FF2B5EF4-FFF2-40B4-BE49-F238E27FC236}">
                <a16:creationId xmlns:a16="http://schemas.microsoft.com/office/drawing/2014/main" id="{5ADD9CCC-94B6-8A42-807E-82F84BFA698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42073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1ADB5E8-B04E-F848-9720-A8ED7F8D3FD6}"/>
              </a:ext>
            </a:extLst>
          </p:cNvPr>
          <p:cNvGraphicFramePr/>
          <p:nvPr>
            <p:extLst>
              <p:ext uri="{D42A27DB-BD31-4B8C-83A1-F6EECF244321}">
                <p14:modId xmlns:p14="http://schemas.microsoft.com/office/powerpoint/2010/main" val="850445720"/>
              </p:ext>
            </p:extLst>
          </p:nvPr>
        </p:nvGraphicFramePr>
        <p:xfrm>
          <a:off x="-691373" y="-1159724"/>
          <a:ext cx="10158760" cy="6202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8">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sp>
        <p:nvSpPr>
          <p:cNvPr id="4" name="TextBox 3">
            <a:extLst>
              <a:ext uri="{FF2B5EF4-FFF2-40B4-BE49-F238E27FC236}">
                <a16:creationId xmlns:a16="http://schemas.microsoft.com/office/drawing/2014/main" id="{59B789FB-F37D-3044-AFCA-A22CB3EA82FC}"/>
              </a:ext>
            </a:extLst>
          </p:cNvPr>
          <p:cNvSpPr txBox="1"/>
          <p:nvPr/>
        </p:nvSpPr>
        <p:spPr>
          <a:xfrm>
            <a:off x="4887749" y="4534923"/>
            <a:ext cx="4433137" cy="553998"/>
          </a:xfrm>
          <a:prstGeom prst="rect">
            <a:avLst/>
          </a:prstGeom>
          <a:noFill/>
        </p:spPr>
        <p:txBody>
          <a:bodyPr wrap="none" rtlCol="0">
            <a:spAutoFit/>
          </a:bodyPr>
          <a:lstStyle/>
          <a:p>
            <a:pPr lvl="1"/>
            <a:r>
              <a:rPr lang="en-US" sz="1500" b="1" i="1" dirty="0">
                <a:solidFill>
                  <a:srgbClr val="FFFF00"/>
                </a:solidFill>
                <a:latin typeface="Oriya MN" pitchFamily="2" charset="0"/>
                <a:cs typeface="Oriya MN" pitchFamily="2" charset="0"/>
              </a:rPr>
              <a:t>The set of actionable recommendations</a:t>
            </a:r>
          </a:p>
          <a:p>
            <a:pPr lvl="1"/>
            <a:r>
              <a:rPr lang="en-US" sz="1500" b="1" i="1" dirty="0">
                <a:solidFill>
                  <a:srgbClr val="FFFF00"/>
                </a:solidFill>
                <a:latin typeface="Oriya MN" pitchFamily="2" charset="0"/>
                <a:cs typeface="Oriya MN" pitchFamily="2" charset="0"/>
              </a:rPr>
              <a:t>Integrated Advice of the  EU’s OSPP</a:t>
            </a:r>
          </a:p>
        </p:txBody>
      </p:sp>
      <p:pic>
        <p:nvPicPr>
          <p:cNvPr id="5" name="Picture 4" descr="A close up of a sign&#10;&#10;Description automatically generated">
            <a:extLst>
              <a:ext uri="{FF2B5EF4-FFF2-40B4-BE49-F238E27FC236}">
                <a16:creationId xmlns:a16="http://schemas.microsoft.com/office/drawing/2014/main" id="{CF994355-79DD-C341-87D6-A096B364D5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945" y="3972628"/>
            <a:ext cx="1647472" cy="1407840"/>
          </a:xfrm>
          <a:prstGeom prst="rect">
            <a:avLst/>
          </a:prstGeom>
          <a:effectLst>
            <a:softEdge rad="355600"/>
          </a:effectLst>
        </p:spPr>
      </p:pic>
      <p:sp>
        <p:nvSpPr>
          <p:cNvPr id="7" name="Rectangle 6">
            <a:extLst>
              <a:ext uri="{FF2B5EF4-FFF2-40B4-BE49-F238E27FC236}">
                <a16:creationId xmlns:a16="http://schemas.microsoft.com/office/drawing/2014/main" id="{0E2F159C-5413-3C45-B1DE-B36AB036DEDF}"/>
              </a:ext>
            </a:extLst>
          </p:cNvPr>
          <p:cNvSpPr/>
          <p:nvPr/>
        </p:nvSpPr>
        <p:spPr>
          <a:xfrm>
            <a:off x="79014" y="3880622"/>
            <a:ext cx="879993" cy="215444"/>
          </a:xfrm>
          <a:prstGeom prst="rect">
            <a:avLst/>
          </a:prstGeom>
        </p:spPr>
        <p:txBody>
          <a:bodyPr wrap="square">
            <a:spAutoFit/>
          </a:bodyPr>
          <a:lstStyle/>
          <a:p>
            <a:r>
              <a:rPr lang="en-US" sz="800" b="1" i="1" dirty="0">
                <a:solidFill>
                  <a:srgbClr val="FFFF00"/>
                </a:solidFill>
                <a:latin typeface="Oriya MN" pitchFamily="2" charset="0"/>
                <a:cs typeface="Oriya MN" pitchFamily="2" charset="0"/>
              </a:rPr>
              <a:t>Press to Open</a:t>
            </a:r>
          </a:p>
        </p:txBody>
      </p:sp>
      <p:pic>
        <p:nvPicPr>
          <p:cNvPr id="9" name="Shape 310">
            <a:extLst>
              <a:ext uri="{FF2B5EF4-FFF2-40B4-BE49-F238E27FC236}">
                <a16:creationId xmlns:a16="http://schemas.microsoft.com/office/drawing/2014/main" id="{11E5F99F-2112-9541-A9FA-1A77811B9BD6}"/>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522625" y="2"/>
            <a:ext cx="621377" cy="308259"/>
          </a:xfrm>
          <a:prstGeom prst="rect">
            <a:avLst/>
          </a:prstGeom>
          <a:noFill/>
          <a:ln>
            <a:noFill/>
          </a:ln>
        </p:spPr>
      </p:pic>
    </p:spTree>
    <p:extLst>
      <p:ext uri="{BB962C8B-B14F-4D97-AF65-F5344CB8AC3E}">
        <p14:creationId xmlns:p14="http://schemas.microsoft.com/office/powerpoint/2010/main" val="14314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repeatCount="indefinite" fill="hold" nodeType="afterEffect">
                                  <p:stCondLst>
                                    <p:cond delay="0"/>
                                  </p:stCondLst>
                                  <p:childTnLst>
                                    <p:animScale>
                                      <p:cBhvr>
                                        <p:cTn id="9" dur="2000" fill="hold"/>
                                        <p:tgtEl>
                                          <p:spTgt spid="5"/>
                                        </p:tgtEl>
                                      </p:cBhvr>
                                      <p:by x="150000" y="150000"/>
                                    </p:animScale>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ubtitle 2"/>
          <p:cNvSpPr txBox="1">
            <a:spLocks/>
          </p:cNvSpPr>
          <p:nvPr/>
        </p:nvSpPr>
        <p:spPr>
          <a:xfrm>
            <a:off x="2757778" y="3691102"/>
            <a:ext cx="5057296" cy="1260292"/>
          </a:xfrm>
          <a:prstGeom prst="rect">
            <a:avLst/>
          </a:prstGeom>
          <a:solidFill>
            <a:srgbClr val="C00000">
              <a:alpha val="79000"/>
            </a:srgbClr>
          </a:solidFill>
          <a:ln>
            <a:solidFill>
              <a:schemeClr val="bg1">
                <a:lumMod val="65000"/>
              </a:schemeClr>
            </a:solidFill>
          </a:ln>
        </p:spPr>
        <p:txBody>
          <a:bodyPr vert="horz" lIns="68580" tIns="34290" rIns="68580" bIns="34290" rtlCol="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60000"/>
              </a:lnSpc>
              <a:buNone/>
            </a:pPr>
            <a:endParaRPr lang="en-US" sz="3000" b="1" dirty="0">
              <a:solidFill>
                <a:srgbClr val="FFFF00"/>
              </a:solidFill>
              <a:latin typeface="Oriya MN" pitchFamily="2" charset="0"/>
              <a:cs typeface="Oriya MN" pitchFamily="2" charset="0"/>
            </a:endParaRPr>
          </a:p>
          <a:p>
            <a:pPr marL="0" indent="0" algn="ctr">
              <a:lnSpc>
                <a:spcPct val="60000"/>
              </a:lnSpc>
              <a:buNone/>
            </a:pPr>
            <a:r>
              <a:rPr lang="en-US" sz="3000" b="1" dirty="0">
                <a:solidFill>
                  <a:srgbClr val="FFFF00"/>
                </a:solidFill>
                <a:latin typeface="Oriya MN" pitchFamily="2" charset="0"/>
                <a:cs typeface="Oriya MN" pitchFamily="2" charset="0"/>
              </a:rPr>
              <a:t>UCL Press downloads</a:t>
            </a:r>
          </a:p>
          <a:p>
            <a:pPr marL="0" indent="0" algn="ctr">
              <a:lnSpc>
                <a:spcPct val="60000"/>
              </a:lnSpc>
              <a:buNone/>
            </a:pPr>
            <a:r>
              <a:rPr lang="en-US" sz="3000" b="1" dirty="0">
                <a:solidFill>
                  <a:srgbClr val="FFFF00"/>
                </a:solidFill>
                <a:latin typeface="Oriya MN" pitchFamily="2" charset="0"/>
                <a:cs typeface="Oriya MN" pitchFamily="2" charset="0"/>
              </a:rPr>
              <a:t>since June 2015 </a:t>
            </a:r>
            <a:br>
              <a:rPr lang="en-US" sz="3000" b="1" dirty="0">
                <a:solidFill>
                  <a:srgbClr val="FFFF00"/>
                </a:solidFill>
                <a:latin typeface="Oriya MN" pitchFamily="2" charset="0"/>
                <a:cs typeface="Oriya MN" pitchFamily="2" charset="0"/>
              </a:rPr>
            </a:br>
            <a:endParaRPr lang="en-US" sz="3000" b="1" dirty="0">
              <a:solidFill>
                <a:srgbClr val="FFFF00"/>
              </a:solidFill>
              <a:latin typeface="Oriya MN" pitchFamily="2" charset="0"/>
              <a:cs typeface="Oriya MN" pitchFamily="2" charset="0"/>
            </a:endParaRPr>
          </a:p>
        </p:txBody>
      </p:sp>
      <p:pic>
        <p:nvPicPr>
          <p:cNvPr id="12" name="Picture 11"/>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032755" y="684320"/>
            <a:ext cx="6782321" cy="3006782"/>
          </a:xfrm>
          <a:prstGeom prst="rect">
            <a:avLst/>
          </a:prstGeom>
        </p:spPr>
      </p:pic>
      <p:grpSp>
        <p:nvGrpSpPr>
          <p:cNvPr id="6" name="Group 5"/>
          <p:cNvGrpSpPr/>
          <p:nvPr/>
        </p:nvGrpSpPr>
        <p:grpSpPr>
          <a:xfrm>
            <a:off x="1032753" y="2734210"/>
            <a:ext cx="1946884" cy="2369688"/>
            <a:chOff x="722445" y="1248165"/>
            <a:chExt cx="4082260" cy="4195822"/>
          </a:xfrm>
        </p:grpSpPr>
        <p:sp>
          <p:nvSpPr>
            <p:cNvPr id="4" name="TextBox 3"/>
            <p:cNvSpPr txBox="1"/>
            <p:nvPr/>
          </p:nvSpPr>
          <p:spPr>
            <a:xfrm>
              <a:off x="728039" y="1248165"/>
              <a:ext cx="4076666" cy="919613"/>
            </a:xfrm>
            <a:prstGeom prst="rect">
              <a:avLst/>
            </a:prstGeom>
            <a:noFill/>
          </p:spPr>
          <p:txBody>
            <a:bodyPr wrap="square" rtlCol="0">
              <a:spAutoFit/>
            </a:bodyPr>
            <a:lstStyle/>
            <a:p>
              <a:pPr algn="ctr"/>
              <a:r>
                <a:rPr lang="en-GB" sz="2775" b="1" dirty="0"/>
                <a:t>2.5 million</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2445" y="2174240"/>
              <a:ext cx="3617062" cy="3269747"/>
            </a:xfrm>
            <a:prstGeom prst="rect">
              <a:avLst/>
            </a:prstGeom>
          </p:spPr>
        </p:pic>
      </p:grpSp>
      <p:sp>
        <p:nvSpPr>
          <p:cNvPr id="8" name="TextBox 7"/>
          <p:cNvSpPr txBox="1"/>
          <p:nvPr/>
        </p:nvSpPr>
        <p:spPr>
          <a:xfrm>
            <a:off x="5717664" y="684323"/>
            <a:ext cx="2097410" cy="946413"/>
          </a:xfrm>
          <a:prstGeom prst="rect">
            <a:avLst/>
          </a:prstGeom>
          <a:solidFill>
            <a:srgbClr val="C00000"/>
          </a:solidFill>
        </p:spPr>
        <p:txBody>
          <a:bodyPr wrap="square" rtlCol="0">
            <a:spAutoFit/>
          </a:bodyPr>
          <a:lstStyle/>
          <a:p>
            <a:pPr algn="ctr"/>
            <a:r>
              <a:rPr lang="en-GB" sz="2775" b="1" dirty="0">
                <a:solidFill>
                  <a:srgbClr val="FFFF00"/>
                </a:solidFill>
                <a:latin typeface="Oriya MN" pitchFamily="2" charset="0"/>
                <a:cs typeface="Oriya MN" pitchFamily="2" charset="0"/>
              </a:rPr>
              <a:t>233 countries</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3812" y="1720820"/>
            <a:ext cx="818598" cy="556784"/>
          </a:xfrm>
          <a:prstGeom prst="rect">
            <a:avLst/>
          </a:prstGeom>
        </p:spPr>
      </p:pic>
      <p:sp>
        <p:nvSpPr>
          <p:cNvPr id="11" name="Title 3"/>
          <p:cNvSpPr>
            <a:spLocks noGrp="1"/>
          </p:cNvSpPr>
          <p:nvPr>
            <p:ph type="title"/>
          </p:nvPr>
        </p:nvSpPr>
        <p:spPr>
          <a:xfrm>
            <a:off x="1433814" y="190162"/>
            <a:ext cx="6240747" cy="500475"/>
          </a:xfrm>
        </p:spPr>
        <p:txBody>
          <a:bodyPr>
            <a:normAutofit fontScale="90000"/>
          </a:bodyPr>
          <a:lstStyle/>
          <a:p>
            <a:r>
              <a:rPr lang="en-GB" b="1" dirty="0">
                <a:solidFill>
                  <a:srgbClr val="FFFF00"/>
                </a:solidFill>
                <a:latin typeface="Oriya MN" pitchFamily="2" charset="0"/>
                <a:cs typeface="Oriya MN" pitchFamily="2" charset="0"/>
              </a:rPr>
              <a:t>Alternative Publishing Platforms </a:t>
            </a:r>
            <a:endParaRPr lang="en-US" b="1" dirty="0">
              <a:solidFill>
                <a:srgbClr val="FFFF00"/>
              </a:solidFill>
              <a:latin typeface="Oriya MN" pitchFamily="2" charset="0"/>
              <a:cs typeface="Oriya MN" pitchFamily="2" charset="0"/>
            </a:endParaRPr>
          </a:p>
        </p:txBody>
      </p:sp>
      <p:pic>
        <p:nvPicPr>
          <p:cNvPr id="13" name="Shape 310">
            <a:extLst>
              <a:ext uri="{FF2B5EF4-FFF2-40B4-BE49-F238E27FC236}">
                <a16:creationId xmlns:a16="http://schemas.microsoft.com/office/drawing/2014/main" id="{6F4A578D-AC3B-E448-960A-516259AC59F0}"/>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22625" y="4835243"/>
            <a:ext cx="621377" cy="308259"/>
          </a:xfrm>
          <a:prstGeom prst="rect">
            <a:avLst/>
          </a:prstGeom>
          <a:noFill/>
          <a:ln>
            <a:noFill/>
          </a:ln>
        </p:spPr>
      </p:pic>
    </p:spTree>
    <p:extLst>
      <p:ext uri="{BB962C8B-B14F-4D97-AF65-F5344CB8AC3E}">
        <p14:creationId xmlns:p14="http://schemas.microsoft.com/office/powerpoint/2010/main" val="1235726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8" name="Picture 7" descr="A close up of a sign&#10;&#10;Description automatically generated">
            <a:extLst>
              <a:ext uri="{FF2B5EF4-FFF2-40B4-BE49-F238E27FC236}">
                <a16:creationId xmlns:a16="http://schemas.microsoft.com/office/drawing/2014/main" id="{0CCF2C42-3080-FD41-A87F-457E768154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4518">
            <a:off x="4587574" y="243924"/>
            <a:ext cx="2170250" cy="2170250"/>
          </a:xfrm>
          <a:prstGeom prst="rect">
            <a:avLst/>
          </a:prstGeom>
          <a:effectLst>
            <a:softEdge rad="355600"/>
          </a:effectLst>
        </p:spPr>
      </p:pic>
      <p:pic>
        <p:nvPicPr>
          <p:cNvPr id="3" name="Picture 2" descr="A picture containing food&#10;&#10;Description automatically generated">
            <a:extLst>
              <a:ext uri="{FF2B5EF4-FFF2-40B4-BE49-F238E27FC236}">
                <a16:creationId xmlns:a16="http://schemas.microsoft.com/office/drawing/2014/main" id="{AED260D6-B6F2-014E-9E84-34B1C8E47F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321251">
            <a:off x="7029902" y="307726"/>
            <a:ext cx="2113141" cy="2113141"/>
          </a:xfrm>
          <a:prstGeom prst="rect">
            <a:avLst/>
          </a:prstGeom>
          <a:effectLst>
            <a:softEdge rad="127000"/>
          </a:effectLst>
        </p:spPr>
      </p:pic>
      <p:pic>
        <p:nvPicPr>
          <p:cNvPr id="7" name="Picture 6" descr="A picture containing drawing&#10;&#10;Description automatically generated">
            <a:extLst>
              <a:ext uri="{FF2B5EF4-FFF2-40B4-BE49-F238E27FC236}">
                <a16:creationId xmlns:a16="http://schemas.microsoft.com/office/drawing/2014/main" id="{EC3DB1B5-1AA6-BA4D-B1EE-2BF35843C2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33914">
            <a:off x="41090" y="2805091"/>
            <a:ext cx="2329614" cy="2329614"/>
          </a:xfrm>
          <a:prstGeom prst="rect">
            <a:avLst/>
          </a:prstGeom>
          <a:effectLst>
            <a:softEdge rad="152400"/>
          </a:effectLst>
        </p:spPr>
      </p:pic>
      <p:pic>
        <p:nvPicPr>
          <p:cNvPr id="11" name="Picture 10" descr="A picture containing object, clock&#10;&#10;Description automatically generated">
            <a:extLst>
              <a:ext uri="{FF2B5EF4-FFF2-40B4-BE49-F238E27FC236}">
                <a16:creationId xmlns:a16="http://schemas.microsoft.com/office/drawing/2014/main" id="{8F8352AF-B546-5744-913F-9113B8424B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566287">
            <a:off x="4632086" y="3494670"/>
            <a:ext cx="4427854" cy="1238397"/>
          </a:xfrm>
          <a:prstGeom prst="rect">
            <a:avLst/>
          </a:prstGeom>
        </p:spPr>
      </p:pic>
      <p:pic>
        <p:nvPicPr>
          <p:cNvPr id="15" name="Picture 14" descr="A picture containing photo, sitting, white, different&#10;&#10;Description automatically generated">
            <a:extLst>
              <a:ext uri="{FF2B5EF4-FFF2-40B4-BE49-F238E27FC236}">
                <a16:creationId xmlns:a16="http://schemas.microsoft.com/office/drawing/2014/main" id="{BEC712A8-E4B0-BF4D-8CB9-BC8709C90AA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52702">
            <a:off x="226992" y="210290"/>
            <a:ext cx="2672576" cy="1926626"/>
          </a:xfrm>
          <a:prstGeom prst="rect">
            <a:avLst/>
          </a:prstGeom>
          <a:effectLst>
            <a:softEdge rad="63500"/>
          </a:effectLst>
        </p:spPr>
      </p:pic>
      <p:pic>
        <p:nvPicPr>
          <p:cNvPr id="13" name="Picture 12">
            <a:extLst>
              <a:ext uri="{FF2B5EF4-FFF2-40B4-BE49-F238E27FC236}">
                <a16:creationId xmlns:a16="http://schemas.microsoft.com/office/drawing/2014/main" id="{6AF19145-CFC0-2640-BFFE-691CB5382DD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20999497">
            <a:off x="2633272" y="2535350"/>
            <a:ext cx="2483205" cy="1547848"/>
          </a:xfrm>
          <a:prstGeom prst="rect">
            <a:avLst/>
          </a:prstGeom>
          <a:effectLst>
            <a:softEdge rad="63500"/>
          </a:effectLst>
        </p:spPr>
      </p:pic>
    </p:spTree>
    <p:extLst>
      <p:ext uri="{BB962C8B-B14F-4D97-AF65-F5344CB8AC3E}">
        <p14:creationId xmlns:p14="http://schemas.microsoft.com/office/powerpoint/2010/main" val="27917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5" name="Shape 309">
            <a:extLst>
              <a:ext uri="{FF2B5EF4-FFF2-40B4-BE49-F238E27FC236}">
                <a16:creationId xmlns:a16="http://schemas.microsoft.com/office/drawing/2014/main" id="{12440265-9415-4DAE-AF06-834D364EE360}"/>
              </a:ext>
            </a:extLst>
          </p:cNvPr>
          <p:cNvSpPr txBox="1">
            <a:spLocks noGrp="1"/>
          </p:cNvSpPr>
          <p:nvPr>
            <p:ph type="title"/>
          </p:nvPr>
        </p:nvSpPr>
        <p:spPr>
          <a:xfrm>
            <a:off x="1649936" y="1805003"/>
            <a:ext cx="5844133" cy="1068072"/>
          </a:xfrm>
          <a:prstGeom prst="rect">
            <a:avLst/>
          </a:prstGeom>
          <a:noFill/>
          <a:ln>
            <a:noFill/>
          </a:ln>
        </p:spPr>
        <p:txBody>
          <a:bodyPr spcFirstLastPara="1" vert="horz" wrap="square" lIns="68569" tIns="34275" rIns="68569" bIns="34275" rtlCol="0" anchor="t" anchorCtr="0">
            <a:noAutofit/>
          </a:bodyPr>
          <a:lstStyle/>
          <a:p>
            <a:pPr algn="ctr">
              <a:spcBef>
                <a:spcPts val="0"/>
              </a:spcBef>
            </a:pPr>
            <a:r>
              <a:rPr lang="en" sz="4000" b="1" dirty="0">
                <a:solidFill>
                  <a:srgbClr val="00FA00"/>
                </a:solidFill>
                <a:latin typeface="Oriya MN" pitchFamily="2" charset="0"/>
                <a:ea typeface="Arial"/>
                <a:cs typeface="Oriya MN" pitchFamily="2" charset="0"/>
                <a:sym typeface="Arial"/>
              </a:rPr>
              <a:t>Open Science </a:t>
            </a:r>
            <a:br>
              <a:rPr lang="en" sz="4000" b="1" dirty="0">
                <a:solidFill>
                  <a:srgbClr val="00FA00"/>
                </a:solidFill>
                <a:latin typeface="Oriya MN" pitchFamily="2" charset="0"/>
                <a:ea typeface="Arial"/>
                <a:cs typeface="Oriya MN" pitchFamily="2" charset="0"/>
                <a:sym typeface="Arial"/>
              </a:rPr>
            </a:br>
            <a:r>
              <a:rPr lang="en" sz="4000" b="1" dirty="0">
                <a:solidFill>
                  <a:srgbClr val="00FA00"/>
                </a:solidFill>
                <a:latin typeface="Oriya MN" pitchFamily="2" charset="0"/>
                <a:ea typeface="Arial"/>
                <a:cs typeface="Oriya MN" pitchFamily="2" charset="0"/>
                <a:sym typeface="Arial"/>
              </a:rPr>
              <a:t>in USA &amp; Canada</a:t>
            </a:r>
            <a:endParaRPr lang="de-DE" sz="4000" b="1" dirty="0">
              <a:solidFill>
                <a:srgbClr val="00FA00"/>
              </a:solidFill>
              <a:latin typeface="Oriya MN" pitchFamily="2" charset="0"/>
              <a:ea typeface="Arial"/>
              <a:cs typeface="Oriya MN" pitchFamily="2" charset="0"/>
              <a:sym typeface="Arial"/>
            </a:endParaRPr>
          </a:p>
        </p:txBody>
      </p:sp>
      <p:pic>
        <p:nvPicPr>
          <p:cNvPr id="4" name="Shape 310">
            <a:extLst>
              <a:ext uri="{FF2B5EF4-FFF2-40B4-BE49-F238E27FC236}">
                <a16:creationId xmlns:a16="http://schemas.microsoft.com/office/drawing/2014/main" id="{14199276-9443-DF43-9B49-3CE85F1F92C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7836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3" name="Title 2">
            <a:extLst>
              <a:ext uri="{FF2B5EF4-FFF2-40B4-BE49-F238E27FC236}">
                <a16:creationId xmlns:a16="http://schemas.microsoft.com/office/drawing/2014/main" id="{9A4387C2-2AE5-384E-90AF-93FA77C79F62}"/>
              </a:ext>
            </a:extLst>
          </p:cNvPr>
          <p:cNvSpPr>
            <a:spLocks noGrp="1"/>
          </p:cNvSpPr>
          <p:nvPr>
            <p:ph type="title"/>
          </p:nvPr>
        </p:nvSpPr>
        <p:spPr/>
        <p:txBody>
          <a:bodyPr/>
          <a:lstStyle/>
          <a:p>
            <a:endParaRPr lang="en-US"/>
          </a:p>
        </p:txBody>
      </p:sp>
      <p:pic>
        <p:nvPicPr>
          <p:cNvPr id="7" name="Picture 6" descr="A sign in front of a cloudy sky&#10;&#10;Description automatically generated">
            <a:extLst>
              <a:ext uri="{FF2B5EF4-FFF2-40B4-BE49-F238E27FC236}">
                <a16:creationId xmlns:a16="http://schemas.microsoft.com/office/drawing/2014/main" id="{642F359C-3C43-214C-8FB7-1FEA271B9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425" y="557216"/>
            <a:ext cx="10473636" cy="3751635"/>
          </a:xfrm>
          <a:prstGeom prst="rect">
            <a:avLst/>
          </a:prstGeom>
        </p:spPr>
      </p:pic>
      <p:pic>
        <p:nvPicPr>
          <p:cNvPr id="10" name="Picture 9" descr="A picture containing device&#10;&#10;Description automatically generated">
            <a:extLst>
              <a:ext uri="{FF2B5EF4-FFF2-40B4-BE49-F238E27FC236}">
                <a16:creationId xmlns:a16="http://schemas.microsoft.com/office/drawing/2014/main" id="{8BEB6E89-D4F4-1440-BA9D-AEE2B382EF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2476" y="389114"/>
            <a:ext cx="5205539" cy="4365275"/>
          </a:xfrm>
          <a:prstGeom prst="rect">
            <a:avLst/>
          </a:prstGeom>
          <a:noFill/>
          <a:effectLst>
            <a:softEdge rad="825500"/>
          </a:effectLst>
        </p:spPr>
      </p:pic>
      <p:pic>
        <p:nvPicPr>
          <p:cNvPr id="12" name="Picture 11" descr="A close up of a logo&#10;&#10;Description automatically generated">
            <a:extLst>
              <a:ext uri="{FF2B5EF4-FFF2-40B4-BE49-F238E27FC236}">
                <a16:creationId xmlns:a16="http://schemas.microsoft.com/office/drawing/2014/main" id="{3305C964-C535-944D-B0BF-2D46EF5A0D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155" y="650507"/>
            <a:ext cx="1905000" cy="1143000"/>
          </a:xfrm>
          <a:prstGeom prst="rect">
            <a:avLst/>
          </a:prstGeom>
        </p:spPr>
      </p:pic>
      <p:pic>
        <p:nvPicPr>
          <p:cNvPr id="8" name="Shape 310">
            <a:extLst>
              <a:ext uri="{FF2B5EF4-FFF2-40B4-BE49-F238E27FC236}">
                <a16:creationId xmlns:a16="http://schemas.microsoft.com/office/drawing/2014/main" id="{D0A6C687-2116-A048-9133-F94088B7637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22625" y="4835243"/>
            <a:ext cx="621377" cy="308259"/>
          </a:xfrm>
          <a:prstGeom prst="rect">
            <a:avLst/>
          </a:prstGeom>
          <a:noFill/>
          <a:ln>
            <a:noFill/>
          </a:ln>
        </p:spPr>
      </p:pic>
    </p:spTree>
    <p:extLst>
      <p:ext uri="{BB962C8B-B14F-4D97-AF65-F5344CB8AC3E}">
        <p14:creationId xmlns:p14="http://schemas.microsoft.com/office/powerpoint/2010/main" val="16465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7" name="Picture 6" descr="A screenshot of a cell phone&#10;&#10;Description automatically generated">
            <a:extLst>
              <a:ext uri="{FF2B5EF4-FFF2-40B4-BE49-F238E27FC236}">
                <a16:creationId xmlns:a16="http://schemas.microsoft.com/office/drawing/2014/main" id="{CED2ADB1-EDD2-8243-AC1D-326D5F813D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7079" y="1553279"/>
            <a:ext cx="1635709" cy="212080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133BD8B-5D37-9C44-A25D-107F8B8917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6997" y="1506987"/>
            <a:ext cx="3639601" cy="2120809"/>
          </a:xfrm>
          <a:prstGeom prst="rect">
            <a:avLst/>
          </a:prstGeom>
        </p:spPr>
      </p:pic>
      <p:pic>
        <p:nvPicPr>
          <p:cNvPr id="21" name="Picture 20" descr="A person that is standing in the grass&#10;&#10;Description automatically generated">
            <a:extLst>
              <a:ext uri="{FF2B5EF4-FFF2-40B4-BE49-F238E27FC236}">
                <a16:creationId xmlns:a16="http://schemas.microsoft.com/office/drawing/2014/main" id="{3F89E105-500A-7449-BEB6-7D56FECB97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3222" y="1500510"/>
            <a:ext cx="2966908" cy="2226338"/>
          </a:xfrm>
          <a:prstGeom prst="rect">
            <a:avLst/>
          </a:prstGeom>
        </p:spPr>
      </p:pic>
      <p:pic>
        <p:nvPicPr>
          <p:cNvPr id="8" name="Shape 310">
            <a:extLst>
              <a:ext uri="{FF2B5EF4-FFF2-40B4-BE49-F238E27FC236}">
                <a16:creationId xmlns:a16="http://schemas.microsoft.com/office/drawing/2014/main" id="{1F4D8C61-8BD1-AC44-B8DE-0664DAC3EFB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22625" y="4835243"/>
            <a:ext cx="621377" cy="308259"/>
          </a:xfrm>
          <a:prstGeom prst="rect">
            <a:avLst/>
          </a:prstGeom>
          <a:noFill/>
          <a:ln>
            <a:noFill/>
          </a:ln>
        </p:spPr>
      </p:pic>
    </p:spTree>
    <p:extLst>
      <p:ext uri="{BB962C8B-B14F-4D97-AF65-F5344CB8AC3E}">
        <p14:creationId xmlns:p14="http://schemas.microsoft.com/office/powerpoint/2010/main" val="40209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erson in a dark room&#10;&#10;Description automatically generated">
            <a:extLst>
              <a:ext uri="{FF2B5EF4-FFF2-40B4-BE49-F238E27FC236}">
                <a16:creationId xmlns:a16="http://schemas.microsoft.com/office/drawing/2014/main" id="{C9A209C5-F219-FA42-851A-196B0C2A7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8829" y="-170445"/>
            <a:ext cx="5006340" cy="7509510"/>
          </a:xfrm>
          <a:prstGeom prst="rect">
            <a:avLst/>
          </a:prstGeom>
          <a:solidFill>
            <a:schemeClr val="tx1">
              <a:alpha val="69000"/>
            </a:schemeClr>
          </a:solidFill>
          <a:effectLst>
            <a:softEdge rad="88900"/>
          </a:effectLst>
        </p:spPr>
      </p:pic>
      <p:sp>
        <p:nvSpPr>
          <p:cNvPr id="7" name="Shape 309">
            <a:extLst>
              <a:ext uri="{FF2B5EF4-FFF2-40B4-BE49-F238E27FC236}">
                <a16:creationId xmlns:a16="http://schemas.microsoft.com/office/drawing/2014/main" id="{B19611AA-8C21-8B4F-BCAC-D748009DA7E3}"/>
              </a:ext>
            </a:extLst>
          </p:cNvPr>
          <p:cNvSpPr txBox="1">
            <a:spLocks/>
          </p:cNvSpPr>
          <p:nvPr/>
        </p:nvSpPr>
        <p:spPr>
          <a:xfrm>
            <a:off x="568463" y="426843"/>
            <a:ext cx="7622606" cy="578479"/>
          </a:xfrm>
          <a:prstGeom prst="rect">
            <a:avLst/>
          </a:prstGeom>
          <a:solidFill>
            <a:schemeClr val="tx1">
              <a:alpha val="84000"/>
            </a:schemeClr>
          </a:solid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5" name="Shape 309">
            <a:extLst>
              <a:ext uri="{FF2B5EF4-FFF2-40B4-BE49-F238E27FC236}">
                <a16:creationId xmlns:a16="http://schemas.microsoft.com/office/drawing/2014/main" id="{5D5CE61B-A38F-854B-BB0D-1EE1EBB63AB0}"/>
              </a:ext>
            </a:extLst>
          </p:cNvPr>
          <p:cNvSpPr txBox="1">
            <a:spLocks/>
          </p:cNvSpPr>
          <p:nvPr/>
        </p:nvSpPr>
        <p:spPr>
          <a:xfrm>
            <a:off x="691854" y="1319264"/>
            <a:ext cx="7375829" cy="3231140"/>
          </a:xfrm>
          <a:prstGeom prst="rect">
            <a:avLst/>
          </a:prstGeom>
          <a:solidFill>
            <a:schemeClr val="tx1">
              <a:alpha val="69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rgbClr val="00FA00"/>
                </a:solidFill>
                <a:latin typeface="Oriya MN" pitchFamily="2" charset="0"/>
                <a:ea typeface="Arial"/>
                <a:cs typeface="Oriya MN" pitchFamily="2" charset="0"/>
                <a:sym typeface="Arial"/>
              </a:rPr>
              <a:t>Context</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and</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Definitions</a:t>
            </a:r>
            <a:endParaRPr lang="de-DE" sz="2000" dirty="0">
              <a:solidFill>
                <a:srgbClr val="00FA00"/>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rgbClr val="00FA00"/>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rgbClr val="00FA00"/>
                </a:solidFill>
                <a:latin typeface="Oriya MN" pitchFamily="2" charset="0"/>
                <a:ea typeface="Arial"/>
                <a:cs typeface="Oriya MN" pitchFamily="2" charset="0"/>
                <a:sym typeface="Arial"/>
              </a:rPr>
              <a:t>Open Science in Public-Private </a:t>
            </a:r>
            <a:r>
              <a:rPr lang="de-DE" sz="2000" dirty="0" err="1">
                <a:solidFill>
                  <a:srgbClr val="00FA00"/>
                </a:solidFill>
                <a:latin typeface="Oriya MN" pitchFamily="2" charset="0"/>
                <a:ea typeface="Arial"/>
                <a:cs typeface="Oriya MN" pitchFamily="2" charset="0"/>
                <a:sym typeface="Arial"/>
              </a:rPr>
              <a:t>Partnerships</a:t>
            </a:r>
            <a:r>
              <a:rPr lang="de-DE" sz="2000" dirty="0">
                <a:solidFill>
                  <a:srgbClr val="00FA00"/>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rgbClr val="00FA00"/>
                </a:solidFill>
                <a:latin typeface="Oriya MN" pitchFamily="2" charset="0"/>
                <a:ea typeface="Arial"/>
                <a:cs typeface="Oriya MN" pitchFamily="2" charset="0"/>
                <a:sym typeface="Arial"/>
              </a:rPr>
              <a:t>The Gestalt </a:t>
            </a:r>
            <a:r>
              <a:rPr lang="de-DE" sz="2000" dirty="0" err="1">
                <a:solidFill>
                  <a:srgbClr val="00FA00"/>
                </a:solidFill>
                <a:latin typeface="Oriya MN" pitchFamily="2" charset="0"/>
                <a:ea typeface="Arial"/>
                <a:cs typeface="Oriya MN" pitchFamily="2" charset="0"/>
                <a:sym typeface="Arial"/>
              </a:rPr>
              <a:t>and</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the</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Hazards</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of</a:t>
            </a:r>
            <a:r>
              <a:rPr lang="de-DE" sz="2000" dirty="0">
                <a:solidFill>
                  <a:srgbClr val="00FA00"/>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rgbClr val="00FA00"/>
                </a:solidFill>
                <a:latin typeface="Oriya MN" pitchFamily="2" charset="0"/>
                <a:ea typeface="Arial"/>
                <a:cs typeface="Oriya MN" pitchFamily="2" charset="0"/>
                <a:sym typeface="Arial"/>
              </a:rPr>
              <a:t>The </a:t>
            </a:r>
            <a:r>
              <a:rPr lang="de-DE" sz="2000" dirty="0" err="1">
                <a:solidFill>
                  <a:srgbClr val="00FA00"/>
                </a:solidFill>
                <a:latin typeface="Oriya MN" pitchFamily="2" charset="0"/>
                <a:ea typeface="Arial"/>
                <a:cs typeface="Oriya MN" pitchFamily="2" charset="0"/>
                <a:sym typeface="Arial"/>
              </a:rPr>
              <a:t>Sustainability</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of</a:t>
            </a:r>
            <a:r>
              <a:rPr lang="de-DE" sz="2000" dirty="0">
                <a:solidFill>
                  <a:srgbClr val="00FA00"/>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rgbClr val="00FA00"/>
                </a:solidFill>
                <a:latin typeface="Oriya MN" pitchFamily="2" charset="0"/>
                <a:ea typeface="Arial"/>
                <a:cs typeface="Oriya MN" pitchFamily="2" charset="0"/>
                <a:sym typeface="Arial"/>
              </a:rPr>
              <a:t>The </a:t>
            </a:r>
            <a:r>
              <a:rPr lang="de-DE" sz="2000" dirty="0" err="1">
                <a:solidFill>
                  <a:srgbClr val="00FA00"/>
                </a:solidFill>
                <a:latin typeface="Oriya MN" pitchFamily="2" charset="0"/>
                <a:ea typeface="Arial"/>
                <a:cs typeface="Oriya MN" pitchFamily="2" charset="0"/>
                <a:sym typeface="Arial"/>
              </a:rPr>
              <a:t>Deep</a:t>
            </a:r>
            <a:r>
              <a:rPr lang="de-DE" sz="2000" dirty="0">
                <a:solidFill>
                  <a:srgbClr val="00FA00"/>
                </a:solidFill>
                <a:latin typeface="Oriya MN" pitchFamily="2" charset="0"/>
                <a:ea typeface="Arial"/>
                <a:cs typeface="Oriya MN" pitchFamily="2" charset="0"/>
                <a:sym typeface="Arial"/>
              </a:rPr>
              <a:t> Root </a:t>
            </a:r>
            <a:r>
              <a:rPr lang="de-DE" sz="2000" dirty="0" err="1">
                <a:solidFill>
                  <a:srgbClr val="00FA00"/>
                </a:solidFill>
                <a:latin typeface="Oriya MN" pitchFamily="2" charset="0"/>
                <a:ea typeface="Arial"/>
                <a:cs typeface="Oriya MN" pitchFamily="2" charset="0"/>
                <a:sym typeface="Arial"/>
              </a:rPr>
              <a:t>of</a:t>
            </a:r>
            <a:r>
              <a:rPr lang="de-DE" sz="2000" dirty="0">
                <a:solidFill>
                  <a:srgbClr val="00FA00"/>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rgbClr val="00FA00"/>
                </a:solidFill>
                <a:latin typeface="Oriya MN" pitchFamily="2" charset="0"/>
                <a:ea typeface="Arial"/>
                <a:cs typeface="Oriya MN" pitchFamily="2" charset="0"/>
                <a:sym typeface="Arial"/>
              </a:rPr>
              <a:t>Conclusions</a:t>
            </a:r>
          </a:p>
        </p:txBody>
      </p:sp>
      <p:pic>
        <p:nvPicPr>
          <p:cNvPr id="9" name="Shape 310">
            <a:extLst>
              <a:ext uri="{FF2B5EF4-FFF2-40B4-BE49-F238E27FC236}">
                <a16:creationId xmlns:a16="http://schemas.microsoft.com/office/drawing/2014/main" id="{72CCAD8C-D085-8F4A-A39E-2C7F4D62887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49520" y="4835243"/>
            <a:ext cx="621377" cy="308259"/>
          </a:xfrm>
          <a:prstGeom prst="rect">
            <a:avLst/>
          </a:prstGeom>
          <a:noFill/>
          <a:ln>
            <a:noFill/>
          </a:ln>
        </p:spPr>
      </p:pic>
    </p:spTree>
    <p:extLst>
      <p:ext uri="{BB962C8B-B14F-4D97-AF65-F5344CB8AC3E}">
        <p14:creationId xmlns:p14="http://schemas.microsoft.com/office/powerpoint/2010/main" val="2565606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sp>
        <p:nvSpPr>
          <p:cNvPr id="22" name="TextBox 21">
            <a:extLst>
              <a:ext uri="{FF2B5EF4-FFF2-40B4-BE49-F238E27FC236}">
                <a16:creationId xmlns:a16="http://schemas.microsoft.com/office/drawing/2014/main" id="{668D19AD-3421-5741-89C5-1F8BEB1FAD43}"/>
              </a:ext>
            </a:extLst>
          </p:cNvPr>
          <p:cNvSpPr txBox="1"/>
          <p:nvPr/>
        </p:nvSpPr>
        <p:spPr>
          <a:xfrm>
            <a:off x="914066" y="2999680"/>
            <a:ext cx="7315868" cy="1938992"/>
          </a:xfrm>
          <a:prstGeom prst="rect">
            <a:avLst/>
          </a:prstGeom>
          <a:noFill/>
        </p:spPr>
        <p:txBody>
          <a:bodyPr wrap="square" rtlCol="0">
            <a:spAutoFit/>
          </a:bodyPr>
          <a:lstStyle/>
          <a:p>
            <a:pPr algn="ctr"/>
            <a:r>
              <a:rPr lang="de-DE" sz="2000" b="1" dirty="0">
                <a:solidFill>
                  <a:srgbClr val="FFFF00"/>
                </a:solidFill>
                <a:hlinkClick r:id="rId4">
                  <a:extLst>
                    <a:ext uri="{A12FA001-AC4F-418D-AE19-62706E023703}">
                      <ahyp:hlinkClr xmlns:ahyp="http://schemas.microsoft.com/office/drawing/2018/hyperlinkcolor" val="tx"/>
                    </a:ext>
                  </a:extLst>
                </a:hlinkClick>
              </a:rPr>
              <a:t>https://www.mcgill.ca/neuro/open-science</a:t>
            </a:r>
            <a:endParaRPr lang="de-DE" sz="2000" b="1" dirty="0">
              <a:solidFill>
                <a:srgbClr val="FFFF00"/>
              </a:solidFill>
            </a:endParaRPr>
          </a:p>
          <a:p>
            <a:pPr algn="ctr"/>
            <a:endParaRPr lang="de-DE" sz="2000" b="1" dirty="0">
              <a:solidFill>
                <a:srgbClr val="FFFF00"/>
              </a:solidFill>
            </a:endParaRPr>
          </a:p>
          <a:p>
            <a:pPr marL="3086178" lvl="6" indent="-342909">
              <a:buFont typeface="Arial" panose="020B0604020202020204" pitchFamily="34" charset="0"/>
              <a:buChar char="•"/>
            </a:pPr>
            <a:r>
              <a:rPr lang="de-DE" sz="2000" b="1" dirty="0" err="1">
                <a:solidFill>
                  <a:srgbClr val="FFFF00"/>
                </a:solidFill>
              </a:rPr>
              <a:t>Principles</a:t>
            </a:r>
            <a:endParaRPr lang="de-DE" sz="2000" b="1" dirty="0">
              <a:solidFill>
                <a:srgbClr val="FFFF00"/>
              </a:solidFill>
            </a:endParaRPr>
          </a:p>
          <a:p>
            <a:pPr marL="3086178" lvl="6" indent="-342909">
              <a:buFont typeface="Arial" panose="020B0604020202020204" pitchFamily="34" charset="0"/>
              <a:buChar char="•"/>
            </a:pPr>
            <a:r>
              <a:rPr lang="de-DE" sz="2000" b="1" dirty="0" err="1">
                <a:solidFill>
                  <a:srgbClr val="FFFF00"/>
                </a:solidFill>
              </a:rPr>
              <a:t>Platforms</a:t>
            </a:r>
            <a:endParaRPr lang="de-DE" sz="2000" b="1" dirty="0">
              <a:solidFill>
                <a:srgbClr val="FFFF00"/>
              </a:solidFill>
            </a:endParaRPr>
          </a:p>
          <a:p>
            <a:pPr marL="3086178" lvl="6" indent="-342909">
              <a:buFont typeface="Arial" panose="020B0604020202020204" pitchFamily="34" charset="0"/>
              <a:buChar char="•"/>
            </a:pPr>
            <a:r>
              <a:rPr lang="de-DE" sz="2000" b="1" dirty="0">
                <a:solidFill>
                  <a:srgbClr val="FFFF00"/>
                </a:solidFill>
              </a:rPr>
              <a:t>Assessment</a:t>
            </a:r>
          </a:p>
          <a:p>
            <a:pPr marL="3086178" lvl="6" indent="-342909">
              <a:buFont typeface="Arial" panose="020B0604020202020204" pitchFamily="34" charset="0"/>
              <a:buChar char="•"/>
            </a:pPr>
            <a:r>
              <a:rPr lang="de-DE" sz="2000" b="1" dirty="0">
                <a:solidFill>
                  <a:srgbClr val="FFFF00"/>
                </a:solidFill>
              </a:rPr>
              <a:t>People </a:t>
            </a:r>
            <a:r>
              <a:rPr lang="de-DE" sz="2000" b="1" dirty="0" err="1">
                <a:solidFill>
                  <a:srgbClr val="FFFF00"/>
                </a:solidFill>
              </a:rPr>
              <a:t>and</a:t>
            </a:r>
            <a:r>
              <a:rPr lang="de-DE" sz="2000" b="1" dirty="0">
                <a:solidFill>
                  <a:srgbClr val="FFFF00"/>
                </a:solidFill>
              </a:rPr>
              <a:t> </a:t>
            </a:r>
            <a:r>
              <a:rPr lang="de-DE" sz="2000" b="1" dirty="0" err="1">
                <a:solidFill>
                  <a:srgbClr val="FFFF00"/>
                </a:solidFill>
              </a:rPr>
              <a:t>mandates</a:t>
            </a:r>
            <a:endParaRPr lang="en-GB" sz="2000" b="1" dirty="0">
              <a:solidFill>
                <a:srgbClr val="FFFF00"/>
              </a:solidFill>
            </a:endParaRPr>
          </a:p>
        </p:txBody>
      </p:sp>
      <p:pic>
        <p:nvPicPr>
          <p:cNvPr id="3" name="Picture 2" descr="A picture containing flower&#10;&#10;Description automatically generated">
            <a:extLst>
              <a:ext uri="{FF2B5EF4-FFF2-40B4-BE49-F238E27FC236}">
                <a16:creationId xmlns:a16="http://schemas.microsoft.com/office/drawing/2014/main" id="{BBD1FC26-6149-5B43-9842-B084B164BD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066" y="657925"/>
            <a:ext cx="7315868" cy="1650381"/>
          </a:xfrm>
          <a:prstGeom prst="rect">
            <a:avLst/>
          </a:prstGeom>
          <a:solidFill>
            <a:schemeClr val="bg1"/>
          </a:solidFill>
          <a:effectLst>
            <a:glow rad="228600">
              <a:srgbClr val="00FA00"/>
            </a:glow>
            <a:softEdge rad="0"/>
          </a:effectLst>
        </p:spPr>
      </p:pic>
      <p:pic>
        <p:nvPicPr>
          <p:cNvPr id="10" name="Shape 310">
            <a:extLst>
              <a:ext uri="{FF2B5EF4-FFF2-40B4-BE49-F238E27FC236}">
                <a16:creationId xmlns:a16="http://schemas.microsoft.com/office/drawing/2014/main" id="{981F302A-E16E-2940-B359-1DCDB451832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522625" y="4835243"/>
            <a:ext cx="621377" cy="308259"/>
          </a:xfrm>
          <a:prstGeom prst="rect">
            <a:avLst/>
          </a:prstGeom>
          <a:noFill/>
          <a:ln>
            <a:noFill/>
          </a:ln>
        </p:spPr>
      </p:pic>
    </p:spTree>
    <p:extLst>
      <p:ext uri="{BB962C8B-B14F-4D97-AF65-F5344CB8AC3E}">
        <p14:creationId xmlns:p14="http://schemas.microsoft.com/office/powerpoint/2010/main" val="393880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sunset over a city&#10;&#10;Description automatically generated">
            <a:extLst>
              <a:ext uri="{FF2B5EF4-FFF2-40B4-BE49-F238E27FC236}">
                <a16:creationId xmlns:a16="http://schemas.microsoft.com/office/drawing/2014/main" id="{59B6DF71-8A04-594F-84FF-D7D5DA1B97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715" y="-399772"/>
            <a:ext cx="7715250" cy="5143500"/>
          </a:xfrm>
          <a:prstGeom prst="rect">
            <a:avLst/>
          </a:prstGeom>
          <a:solidFill>
            <a:schemeClr val="tx1"/>
          </a:solidFill>
          <a:effectLst>
            <a:softEdge rad="5461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16" name="Shape 309">
            <a:extLst>
              <a:ext uri="{FF2B5EF4-FFF2-40B4-BE49-F238E27FC236}">
                <a16:creationId xmlns:a16="http://schemas.microsoft.com/office/drawing/2014/main" id="{CB21FD08-E5CC-8A4C-B759-22DFB9639581}"/>
              </a:ext>
            </a:extLst>
          </p:cNvPr>
          <p:cNvSpPr txBox="1">
            <a:spLocks/>
          </p:cNvSpPr>
          <p:nvPr/>
        </p:nvSpPr>
        <p:spPr>
          <a:xfrm>
            <a:off x="647679" y="547463"/>
            <a:ext cx="7622606" cy="578479"/>
          </a:xfrm>
          <a:prstGeom prst="rect">
            <a:avLst/>
          </a:prstGeom>
          <a:no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17" name="Shape 309">
            <a:extLst>
              <a:ext uri="{FF2B5EF4-FFF2-40B4-BE49-F238E27FC236}">
                <a16:creationId xmlns:a16="http://schemas.microsoft.com/office/drawing/2014/main" id="{8253320E-E36C-A247-BD11-A8DE6513016A}"/>
              </a:ext>
            </a:extLst>
          </p:cNvPr>
          <p:cNvSpPr txBox="1">
            <a:spLocks/>
          </p:cNvSpPr>
          <p:nvPr/>
        </p:nvSpPr>
        <p:spPr>
          <a:xfrm>
            <a:off x="691854" y="1319264"/>
            <a:ext cx="7375829" cy="3231140"/>
          </a:xfrm>
          <a:prstGeom prst="rect">
            <a:avLst/>
          </a:prstGeom>
          <a:solidFill>
            <a:schemeClr val="tx1">
              <a:alpha val="51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chemeClr val="tx2">
                    <a:lumMod val="75000"/>
                  </a:schemeClr>
                </a:solidFill>
                <a:latin typeface="Oriya MN" pitchFamily="2" charset="0"/>
                <a:ea typeface="Arial"/>
                <a:cs typeface="Oriya MN" pitchFamily="2" charset="0"/>
                <a:sym typeface="Arial"/>
              </a:rPr>
              <a:t>Context</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Definitions</a:t>
            </a:r>
            <a:endParaRPr lang="de-DE" sz="2000" dirty="0">
              <a:solidFill>
                <a:schemeClr val="tx2">
                  <a:lumMod val="7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rgbClr val="FFFF00"/>
                </a:solidFill>
                <a:latin typeface="Oriya MN" pitchFamily="2" charset="0"/>
                <a:ea typeface="Arial"/>
                <a:cs typeface="Oriya MN" pitchFamily="2" charset="0"/>
                <a:sym typeface="Arial"/>
              </a:rPr>
              <a:t>Open Science in Public-Private </a:t>
            </a:r>
            <a:r>
              <a:rPr lang="de-DE" sz="2000" dirty="0" err="1">
                <a:solidFill>
                  <a:srgbClr val="FFFF00"/>
                </a:solidFill>
                <a:latin typeface="Oriya MN" pitchFamily="2" charset="0"/>
                <a:ea typeface="Arial"/>
                <a:cs typeface="Oriya MN" pitchFamily="2" charset="0"/>
                <a:sym typeface="Arial"/>
              </a:rPr>
              <a:t>Partnerships</a:t>
            </a:r>
            <a:r>
              <a:rPr lang="de-DE" sz="2000" dirty="0">
                <a:solidFill>
                  <a:srgbClr val="FFFF00"/>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bg2">
                    <a:lumMod val="25000"/>
                  </a:schemeClr>
                </a:solidFill>
                <a:latin typeface="Oriya MN" pitchFamily="2" charset="0"/>
                <a:ea typeface="Arial"/>
                <a:cs typeface="Oriya MN" pitchFamily="2" charset="0"/>
                <a:sym typeface="Arial"/>
              </a:rPr>
              <a:t>The Gestalt </a:t>
            </a:r>
            <a:r>
              <a:rPr lang="de-DE" sz="2000" dirty="0" err="1">
                <a:solidFill>
                  <a:schemeClr val="bg2">
                    <a:lumMod val="25000"/>
                  </a:schemeClr>
                </a:solidFill>
                <a:latin typeface="Oriya MN" pitchFamily="2" charset="0"/>
                <a:ea typeface="Arial"/>
                <a:cs typeface="Oriya MN" pitchFamily="2" charset="0"/>
                <a:sym typeface="Arial"/>
              </a:rPr>
              <a:t>and</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the</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Hazards</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of</a:t>
            </a:r>
            <a:r>
              <a:rPr lang="de-DE" sz="2000" dirty="0">
                <a:solidFill>
                  <a:schemeClr val="bg2">
                    <a:lumMod val="2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Sustainability</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tx2">
                    <a:lumMod val="75000"/>
                  </a:schemeClr>
                </a:solidFill>
                <a:latin typeface="Oriya MN" pitchFamily="2" charset="0"/>
                <a:ea typeface="Arial"/>
                <a:cs typeface="Oriya MN" pitchFamily="2" charset="0"/>
                <a:sym typeface="Arial"/>
              </a:rPr>
              <a:t>Conclusions</a:t>
            </a:r>
          </a:p>
        </p:txBody>
      </p:sp>
      <p:pic>
        <p:nvPicPr>
          <p:cNvPr id="7" name="Shape 310">
            <a:extLst>
              <a:ext uri="{FF2B5EF4-FFF2-40B4-BE49-F238E27FC236}">
                <a16:creationId xmlns:a16="http://schemas.microsoft.com/office/drawing/2014/main" id="{7BE9C419-DCA6-4540-8EFA-EA9B2B88CFA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88967" y="4835243"/>
            <a:ext cx="621377" cy="308259"/>
          </a:xfrm>
          <a:prstGeom prst="rect">
            <a:avLst/>
          </a:prstGeom>
          <a:noFill/>
          <a:ln>
            <a:noFill/>
          </a:ln>
        </p:spPr>
      </p:pic>
    </p:spTree>
    <p:extLst>
      <p:ext uri="{BB962C8B-B14F-4D97-AF65-F5344CB8AC3E}">
        <p14:creationId xmlns:p14="http://schemas.microsoft.com/office/powerpoint/2010/main" val="715610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Untertitel 2">
            <a:extLst>
              <a:ext uri="{FF2B5EF4-FFF2-40B4-BE49-F238E27FC236}">
                <a16:creationId xmlns:a16="http://schemas.microsoft.com/office/drawing/2014/main" id="{22712E2B-DCA8-1C46-858A-FC61C9D9A990}"/>
              </a:ext>
            </a:extLst>
          </p:cNvPr>
          <p:cNvSpPr txBox="1"/>
          <p:nvPr/>
        </p:nvSpPr>
        <p:spPr>
          <a:xfrm>
            <a:off x="501043" y="843297"/>
            <a:ext cx="7798897" cy="836037"/>
          </a:xfrm>
          <a:prstGeom prst="rect">
            <a:avLst/>
          </a:prstGeom>
          <a:noFill/>
          <a:ln cap="flat">
            <a:noFill/>
          </a:ln>
        </p:spPr>
        <p:txBody>
          <a:bodyPr vert="horz" wrap="square" lIns="51435" tIns="25718" rIns="51435" bIns="25718" anchor="t" anchorCtr="1" compatLnSpc="1">
            <a:noAutofit/>
          </a:bodyPr>
          <a:lstStyle/>
          <a:p>
            <a:pPr algn="ctr" defTabSz="514363">
              <a:lnSpc>
                <a:spcPct val="90000"/>
              </a:lnSpc>
              <a:spcBef>
                <a:spcPts val="563"/>
              </a:spcBef>
              <a:defRPr sz="1800" b="0" i="0" u="none" strike="noStrike" kern="0" cap="none" spc="0" baseline="0">
                <a:solidFill>
                  <a:srgbClr val="000000"/>
                </a:solidFill>
                <a:uFillTx/>
              </a:defRPr>
            </a:pPr>
            <a:r>
              <a:rPr lang="de-DE" dirty="0" err="1">
                <a:solidFill>
                  <a:srgbClr val="FFFF00"/>
                </a:solidFill>
              </a:rPr>
              <a:t>Openness</a:t>
            </a:r>
            <a:r>
              <a:rPr lang="de-DE" dirty="0">
                <a:solidFill>
                  <a:srgbClr val="FFFF00"/>
                </a:solidFill>
              </a:rPr>
              <a:t> </a:t>
            </a:r>
            <a:r>
              <a:rPr lang="de-DE" dirty="0" err="1">
                <a:solidFill>
                  <a:srgbClr val="FFFF00"/>
                </a:solidFill>
              </a:rPr>
              <a:t>and</a:t>
            </a:r>
            <a:r>
              <a:rPr lang="de-DE" dirty="0">
                <a:solidFill>
                  <a:srgbClr val="FFFF00"/>
                </a:solidFill>
              </a:rPr>
              <a:t> </a:t>
            </a:r>
            <a:r>
              <a:rPr lang="de-DE" dirty="0" err="1">
                <a:solidFill>
                  <a:srgbClr val="FFFF00"/>
                </a:solidFill>
              </a:rPr>
              <a:t>Commercialisation</a:t>
            </a:r>
            <a:r>
              <a:rPr lang="de-DE" dirty="0">
                <a:solidFill>
                  <a:srgbClr val="FFFF00"/>
                </a:solidFill>
              </a:rPr>
              <a:t>: </a:t>
            </a:r>
            <a:r>
              <a:rPr lang="de-DE" dirty="0" err="1">
                <a:solidFill>
                  <a:srgbClr val="FFFF00"/>
                </a:solidFill>
              </a:rPr>
              <a:t>could</a:t>
            </a:r>
            <a:r>
              <a:rPr lang="de-DE" dirty="0">
                <a:solidFill>
                  <a:srgbClr val="FFFF00"/>
                </a:solidFill>
              </a:rPr>
              <a:t> </a:t>
            </a:r>
            <a:r>
              <a:rPr lang="de-DE" dirty="0" err="1">
                <a:solidFill>
                  <a:srgbClr val="FFFF00"/>
                </a:solidFill>
              </a:rPr>
              <a:t>the</a:t>
            </a:r>
            <a:r>
              <a:rPr lang="de-DE" dirty="0">
                <a:solidFill>
                  <a:srgbClr val="FFFF00"/>
                </a:solidFill>
              </a:rPr>
              <a:t> </a:t>
            </a:r>
            <a:r>
              <a:rPr lang="de-DE" dirty="0" err="1">
                <a:solidFill>
                  <a:srgbClr val="FFFF00"/>
                </a:solidFill>
              </a:rPr>
              <a:t>two</a:t>
            </a:r>
            <a:r>
              <a:rPr lang="de-DE" dirty="0">
                <a:solidFill>
                  <a:srgbClr val="FFFF00"/>
                </a:solidFill>
              </a:rPr>
              <a:t> </a:t>
            </a:r>
            <a:r>
              <a:rPr lang="de-DE" dirty="0" err="1">
                <a:solidFill>
                  <a:srgbClr val="FFFF00"/>
                </a:solidFill>
              </a:rPr>
              <a:t>go</a:t>
            </a:r>
            <a:r>
              <a:rPr lang="de-DE" dirty="0">
                <a:solidFill>
                  <a:srgbClr val="FFFF00"/>
                </a:solidFill>
              </a:rPr>
              <a:t> </a:t>
            </a:r>
            <a:r>
              <a:rPr lang="de-DE" dirty="0" err="1">
                <a:solidFill>
                  <a:srgbClr val="FFFF00"/>
                </a:solidFill>
              </a:rPr>
              <a:t>together</a:t>
            </a:r>
            <a:r>
              <a:rPr lang="de-DE" dirty="0">
                <a:solidFill>
                  <a:srgbClr val="FFFF00"/>
                </a:solidFill>
              </a:rPr>
              <a:t>?</a:t>
            </a:r>
          </a:p>
          <a:p>
            <a:pPr algn="ctr" defTabSz="514363">
              <a:lnSpc>
                <a:spcPct val="90000"/>
              </a:lnSpc>
              <a:spcBef>
                <a:spcPts val="563"/>
              </a:spcBef>
              <a:defRPr sz="1800" b="0" i="0" u="none" strike="noStrike" kern="0" cap="none" spc="0" baseline="0">
                <a:solidFill>
                  <a:srgbClr val="000000"/>
                </a:solidFill>
                <a:uFillTx/>
              </a:defRPr>
            </a:pPr>
            <a:r>
              <a:rPr lang="de-DE" sz="6600" dirty="0">
                <a:solidFill>
                  <a:srgbClr val="FFFF00"/>
                </a:solidFill>
                <a:latin typeface="Calibri"/>
              </a:rPr>
              <a:t>SGC Picture</a:t>
            </a:r>
          </a:p>
        </p:txBody>
      </p:sp>
      <p:pic>
        <p:nvPicPr>
          <p:cNvPr id="3" name="Picture 2" descr="A screenshot of a cell phone&#10;&#10;Description automatically generated">
            <a:extLst>
              <a:ext uri="{FF2B5EF4-FFF2-40B4-BE49-F238E27FC236}">
                <a16:creationId xmlns:a16="http://schemas.microsoft.com/office/drawing/2014/main" id="{8B5FF3BD-6B59-9A45-9E95-8596915902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959" y="454747"/>
            <a:ext cx="8128000" cy="4234008"/>
          </a:xfrm>
          <a:prstGeom prst="rect">
            <a:avLst/>
          </a:prstGeom>
          <a:effectLst>
            <a:softEdge rad="114300"/>
          </a:effectLst>
        </p:spPr>
      </p:pic>
      <p:sp>
        <p:nvSpPr>
          <p:cNvPr id="4" name="Untertitel 2">
            <a:extLst>
              <a:ext uri="{FF2B5EF4-FFF2-40B4-BE49-F238E27FC236}">
                <a16:creationId xmlns:a16="http://schemas.microsoft.com/office/drawing/2014/main" id="{792ADDD1-8A35-444F-9C79-65081DE1955C}"/>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5" name="Shape 310">
            <a:extLst>
              <a:ext uri="{FF2B5EF4-FFF2-40B4-BE49-F238E27FC236}">
                <a16:creationId xmlns:a16="http://schemas.microsoft.com/office/drawing/2014/main" id="{6D93403B-4A3E-6F40-8F62-9ED5F84768F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25622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sunset over a city&#10;&#10;Description automatically generated">
            <a:extLst>
              <a:ext uri="{FF2B5EF4-FFF2-40B4-BE49-F238E27FC236}">
                <a16:creationId xmlns:a16="http://schemas.microsoft.com/office/drawing/2014/main" id="{59B6DF71-8A04-594F-84FF-D7D5DA1B97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715" y="-399772"/>
            <a:ext cx="7715250" cy="5143500"/>
          </a:xfrm>
          <a:prstGeom prst="rect">
            <a:avLst/>
          </a:prstGeom>
          <a:solidFill>
            <a:schemeClr val="tx1"/>
          </a:solidFill>
          <a:effectLst>
            <a:softEdge rad="5461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16" name="Shape 309">
            <a:extLst>
              <a:ext uri="{FF2B5EF4-FFF2-40B4-BE49-F238E27FC236}">
                <a16:creationId xmlns:a16="http://schemas.microsoft.com/office/drawing/2014/main" id="{CB21FD08-E5CC-8A4C-B759-22DFB9639581}"/>
              </a:ext>
            </a:extLst>
          </p:cNvPr>
          <p:cNvSpPr txBox="1">
            <a:spLocks/>
          </p:cNvSpPr>
          <p:nvPr/>
        </p:nvSpPr>
        <p:spPr>
          <a:xfrm>
            <a:off x="647679" y="547463"/>
            <a:ext cx="7622606" cy="578479"/>
          </a:xfrm>
          <a:prstGeom prst="rect">
            <a:avLst/>
          </a:prstGeom>
          <a:no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17" name="Shape 309">
            <a:extLst>
              <a:ext uri="{FF2B5EF4-FFF2-40B4-BE49-F238E27FC236}">
                <a16:creationId xmlns:a16="http://schemas.microsoft.com/office/drawing/2014/main" id="{8253320E-E36C-A247-BD11-A8DE6513016A}"/>
              </a:ext>
            </a:extLst>
          </p:cNvPr>
          <p:cNvSpPr txBox="1">
            <a:spLocks/>
          </p:cNvSpPr>
          <p:nvPr/>
        </p:nvSpPr>
        <p:spPr>
          <a:xfrm>
            <a:off x="691854" y="1319264"/>
            <a:ext cx="7375829" cy="3231140"/>
          </a:xfrm>
          <a:prstGeom prst="rect">
            <a:avLst/>
          </a:prstGeom>
          <a:solidFill>
            <a:schemeClr val="tx1">
              <a:alpha val="51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chemeClr val="tx2">
                    <a:lumMod val="75000"/>
                  </a:schemeClr>
                </a:solidFill>
                <a:latin typeface="Oriya MN" pitchFamily="2" charset="0"/>
                <a:ea typeface="Arial"/>
                <a:cs typeface="Oriya MN" pitchFamily="2" charset="0"/>
                <a:sym typeface="Arial"/>
              </a:rPr>
              <a:t>Context</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Definitions</a:t>
            </a:r>
            <a:endParaRPr lang="de-DE" sz="2000" dirty="0">
              <a:solidFill>
                <a:schemeClr val="tx2">
                  <a:lumMod val="7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Public-Private </a:t>
            </a:r>
            <a:r>
              <a:rPr lang="de-DE" sz="2000" dirty="0" err="1">
                <a:solidFill>
                  <a:schemeClr val="tx2">
                    <a:lumMod val="75000"/>
                  </a:schemeClr>
                </a:solidFill>
                <a:latin typeface="Oriya MN" pitchFamily="2" charset="0"/>
                <a:ea typeface="Arial"/>
                <a:cs typeface="Oriya MN" pitchFamily="2" charset="0"/>
                <a:sym typeface="Arial"/>
              </a:rPr>
              <a:t>Partnerships</a:t>
            </a:r>
            <a:r>
              <a:rPr lang="de-DE" sz="2000" dirty="0">
                <a:solidFill>
                  <a:schemeClr val="tx2">
                    <a:lumMod val="7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rgbClr val="FFFF00"/>
                </a:solidFill>
                <a:latin typeface="Oriya MN" pitchFamily="2" charset="0"/>
                <a:ea typeface="Arial"/>
                <a:cs typeface="Oriya MN" pitchFamily="2" charset="0"/>
                <a:sym typeface="Arial"/>
              </a:rPr>
              <a:t>The Gestalt </a:t>
            </a:r>
            <a:r>
              <a:rPr lang="de-DE" sz="2000" dirty="0" err="1">
                <a:solidFill>
                  <a:srgbClr val="FFFF00"/>
                </a:solidFill>
                <a:latin typeface="Oriya MN" pitchFamily="2" charset="0"/>
                <a:ea typeface="Arial"/>
                <a:cs typeface="Oriya MN" pitchFamily="2" charset="0"/>
                <a:sym typeface="Arial"/>
              </a:rPr>
              <a:t>and</a:t>
            </a:r>
            <a:r>
              <a:rPr lang="de-DE" sz="2000" dirty="0">
                <a:solidFill>
                  <a:srgbClr val="FFFF00"/>
                </a:solidFill>
                <a:latin typeface="Oriya MN" pitchFamily="2" charset="0"/>
                <a:ea typeface="Arial"/>
                <a:cs typeface="Oriya MN" pitchFamily="2" charset="0"/>
                <a:sym typeface="Arial"/>
              </a:rPr>
              <a:t> </a:t>
            </a:r>
            <a:r>
              <a:rPr lang="de-DE" sz="2000" dirty="0" err="1">
                <a:solidFill>
                  <a:srgbClr val="FFFF00"/>
                </a:solidFill>
                <a:latin typeface="Oriya MN" pitchFamily="2" charset="0"/>
                <a:ea typeface="Arial"/>
                <a:cs typeface="Oriya MN" pitchFamily="2" charset="0"/>
                <a:sym typeface="Arial"/>
              </a:rPr>
              <a:t>the</a:t>
            </a:r>
            <a:r>
              <a:rPr lang="de-DE" sz="2000" dirty="0">
                <a:solidFill>
                  <a:srgbClr val="FFFF00"/>
                </a:solidFill>
                <a:latin typeface="Oriya MN" pitchFamily="2" charset="0"/>
                <a:ea typeface="Arial"/>
                <a:cs typeface="Oriya MN" pitchFamily="2" charset="0"/>
                <a:sym typeface="Arial"/>
              </a:rPr>
              <a:t> </a:t>
            </a:r>
            <a:r>
              <a:rPr lang="de-DE" sz="2000" dirty="0" err="1">
                <a:solidFill>
                  <a:srgbClr val="FFFF00"/>
                </a:solidFill>
                <a:latin typeface="Oriya MN" pitchFamily="2" charset="0"/>
                <a:ea typeface="Arial"/>
                <a:cs typeface="Oriya MN" pitchFamily="2" charset="0"/>
                <a:sym typeface="Arial"/>
              </a:rPr>
              <a:t>Hazards</a:t>
            </a:r>
            <a:r>
              <a:rPr lang="de-DE" sz="2000" dirty="0">
                <a:solidFill>
                  <a:srgbClr val="FFFF00"/>
                </a:solidFill>
                <a:latin typeface="Oriya MN" pitchFamily="2" charset="0"/>
                <a:ea typeface="Arial"/>
                <a:cs typeface="Oriya MN" pitchFamily="2" charset="0"/>
                <a:sym typeface="Arial"/>
              </a:rPr>
              <a:t> </a:t>
            </a:r>
            <a:r>
              <a:rPr lang="de-DE" sz="2000" dirty="0" err="1">
                <a:solidFill>
                  <a:srgbClr val="FFFF00"/>
                </a:solidFill>
                <a:latin typeface="Oriya MN" pitchFamily="2" charset="0"/>
                <a:ea typeface="Arial"/>
                <a:cs typeface="Oriya MN" pitchFamily="2" charset="0"/>
                <a:sym typeface="Arial"/>
              </a:rPr>
              <a:t>of</a:t>
            </a:r>
            <a:r>
              <a:rPr lang="de-DE" sz="2000" dirty="0">
                <a:solidFill>
                  <a:srgbClr val="FFFF00"/>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Sustainability</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tx2">
                    <a:lumMod val="75000"/>
                  </a:schemeClr>
                </a:solidFill>
                <a:latin typeface="Oriya MN" pitchFamily="2" charset="0"/>
                <a:ea typeface="Arial"/>
                <a:cs typeface="Oriya MN" pitchFamily="2" charset="0"/>
                <a:sym typeface="Arial"/>
              </a:rPr>
              <a:t>Conclusions</a:t>
            </a:r>
          </a:p>
        </p:txBody>
      </p:sp>
      <p:pic>
        <p:nvPicPr>
          <p:cNvPr id="7" name="Shape 310">
            <a:extLst>
              <a:ext uri="{FF2B5EF4-FFF2-40B4-BE49-F238E27FC236}">
                <a16:creationId xmlns:a16="http://schemas.microsoft.com/office/drawing/2014/main" id="{6CF663EC-CFF2-2C46-A61C-9D51E15702F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22625" y="4826447"/>
            <a:ext cx="621377" cy="308259"/>
          </a:xfrm>
          <a:prstGeom prst="rect">
            <a:avLst/>
          </a:prstGeom>
          <a:noFill/>
          <a:ln>
            <a:noFill/>
          </a:ln>
        </p:spPr>
      </p:pic>
    </p:spTree>
    <p:extLst>
      <p:ext uri="{BB962C8B-B14F-4D97-AF65-F5344CB8AC3E}">
        <p14:creationId xmlns:p14="http://schemas.microsoft.com/office/powerpoint/2010/main" val="138530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9" name="TextBox 8">
            <a:extLst>
              <a:ext uri="{FF2B5EF4-FFF2-40B4-BE49-F238E27FC236}">
                <a16:creationId xmlns:a16="http://schemas.microsoft.com/office/drawing/2014/main" id="{4D503992-7E36-BF47-A931-1A77E70FB1F0}"/>
              </a:ext>
            </a:extLst>
          </p:cNvPr>
          <p:cNvSpPr txBox="1"/>
          <p:nvPr/>
        </p:nvSpPr>
        <p:spPr>
          <a:xfrm>
            <a:off x="7432071" y="4937052"/>
            <a:ext cx="1726755" cy="215444"/>
          </a:xfrm>
          <a:prstGeom prst="rect">
            <a:avLst/>
          </a:prstGeom>
          <a:noFill/>
        </p:spPr>
        <p:txBody>
          <a:bodyPr wrap="none" rtlCol="0">
            <a:spAutoFit/>
          </a:bodyPr>
          <a:lstStyle/>
          <a:p>
            <a:r>
              <a:rPr lang="en-US" sz="800" i="1" dirty="0">
                <a:solidFill>
                  <a:schemeClr val="bg2">
                    <a:lumMod val="25000"/>
                  </a:schemeClr>
                </a:solidFill>
              </a:rPr>
              <a:t>Photo by Richard </a:t>
            </a:r>
            <a:r>
              <a:rPr lang="en-US" sz="800" i="1" dirty="0" err="1">
                <a:solidFill>
                  <a:schemeClr val="bg2">
                    <a:lumMod val="25000"/>
                  </a:schemeClr>
                </a:solidFill>
              </a:rPr>
              <a:t>Jaimes</a:t>
            </a:r>
            <a:r>
              <a:rPr lang="en-US" sz="800" i="1" dirty="0">
                <a:solidFill>
                  <a:schemeClr val="bg2">
                    <a:lumMod val="25000"/>
                  </a:schemeClr>
                </a:solidFill>
              </a:rPr>
              <a:t> on </a:t>
            </a:r>
            <a:r>
              <a:rPr lang="en-US" sz="800" i="1" dirty="0" err="1">
                <a:solidFill>
                  <a:schemeClr val="bg2">
                    <a:lumMod val="25000"/>
                  </a:schemeClr>
                </a:solidFill>
              </a:rPr>
              <a:t>Unsplash</a:t>
            </a:r>
            <a:endParaRPr lang="en-US" sz="800" i="1" dirty="0">
              <a:solidFill>
                <a:schemeClr val="bg2">
                  <a:lumMod val="25000"/>
                </a:schemeClr>
              </a:solidFill>
            </a:endParaRPr>
          </a:p>
        </p:txBody>
      </p:sp>
      <p:sp>
        <p:nvSpPr>
          <p:cNvPr id="3" name="Title 2">
            <a:extLst>
              <a:ext uri="{FF2B5EF4-FFF2-40B4-BE49-F238E27FC236}">
                <a16:creationId xmlns:a16="http://schemas.microsoft.com/office/drawing/2014/main" id="{34F7A53E-9363-124F-91C1-58552293D3DF}"/>
              </a:ext>
            </a:extLst>
          </p:cNvPr>
          <p:cNvSpPr>
            <a:spLocks noGrp="1"/>
          </p:cNvSpPr>
          <p:nvPr>
            <p:ph type="title"/>
          </p:nvPr>
        </p:nvSpPr>
        <p:spPr/>
        <p:txBody>
          <a:bodyPr/>
          <a:lstStyle/>
          <a:p>
            <a:endParaRPr lang="en-GB"/>
          </a:p>
        </p:txBody>
      </p:sp>
      <p:pic>
        <p:nvPicPr>
          <p:cNvPr id="7" name="Picture 6" descr="A screenshot of a cell phone&#10;&#10;Description automatically generated">
            <a:extLst>
              <a:ext uri="{FF2B5EF4-FFF2-40B4-BE49-F238E27FC236}">
                <a16:creationId xmlns:a16="http://schemas.microsoft.com/office/drawing/2014/main" id="{F6BCD7D5-6067-3441-82C4-C8A7B5B0FC1C}"/>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2217214" y="2875505"/>
            <a:ext cx="5092700" cy="1892300"/>
          </a:xfrm>
          <a:prstGeom prst="rect">
            <a:avLst/>
          </a:prstGeom>
          <a:effectLst>
            <a:softEdge rad="139700"/>
          </a:effectLst>
        </p:spPr>
      </p:pic>
      <p:pic>
        <p:nvPicPr>
          <p:cNvPr id="10" name="Picture 9" descr="A screenshot of a cell phone&#10;&#10;Description automatically generated">
            <a:extLst>
              <a:ext uri="{FF2B5EF4-FFF2-40B4-BE49-F238E27FC236}">
                <a16:creationId xmlns:a16="http://schemas.microsoft.com/office/drawing/2014/main" id="{D9B654CC-9421-AC45-AC67-562DB76024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487" y="273844"/>
            <a:ext cx="7316155" cy="2718738"/>
          </a:xfrm>
          <a:prstGeom prst="rect">
            <a:avLst/>
          </a:prstGeom>
          <a:effectLst>
            <a:softEdge rad="203200"/>
          </a:effectLst>
        </p:spPr>
      </p:pic>
      <p:sp>
        <p:nvSpPr>
          <p:cNvPr id="13" name="TextBox 12">
            <a:extLst>
              <a:ext uri="{FF2B5EF4-FFF2-40B4-BE49-F238E27FC236}">
                <a16:creationId xmlns:a16="http://schemas.microsoft.com/office/drawing/2014/main" id="{1CCCD7C2-7216-7045-A04E-F93805E8DA16}"/>
              </a:ext>
            </a:extLst>
          </p:cNvPr>
          <p:cNvSpPr txBox="1"/>
          <p:nvPr/>
        </p:nvSpPr>
        <p:spPr>
          <a:xfrm rot="1186530">
            <a:off x="6341818" y="1629999"/>
            <a:ext cx="1577316" cy="769441"/>
          </a:xfrm>
          <a:custGeom>
            <a:avLst/>
            <a:gdLst>
              <a:gd name="connsiteX0" fmla="*/ 0 w 1577316"/>
              <a:gd name="connsiteY0" fmla="*/ 0 h 769441"/>
              <a:gd name="connsiteX1" fmla="*/ 1577316 w 1577316"/>
              <a:gd name="connsiteY1" fmla="*/ 0 h 769441"/>
              <a:gd name="connsiteX2" fmla="*/ 1577316 w 1577316"/>
              <a:gd name="connsiteY2" fmla="*/ 769441 h 769441"/>
              <a:gd name="connsiteX3" fmla="*/ 0 w 1577316"/>
              <a:gd name="connsiteY3" fmla="*/ 769441 h 769441"/>
              <a:gd name="connsiteX4" fmla="*/ 0 w 1577316"/>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16" h="769441" extrusionOk="0">
                <a:moveTo>
                  <a:pt x="0" y="0"/>
                </a:moveTo>
                <a:cubicBezTo>
                  <a:pt x="236041" y="75916"/>
                  <a:pt x="1394947" y="-122162"/>
                  <a:pt x="1577316" y="0"/>
                </a:cubicBezTo>
                <a:cubicBezTo>
                  <a:pt x="1566124" y="367057"/>
                  <a:pt x="1575508" y="671081"/>
                  <a:pt x="1577316" y="769441"/>
                </a:cubicBezTo>
                <a:cubicBezTo>
                  <a:pt x="917335" y="791900"/>
                  <a:pt x="217649" y="694115"/>
                  <a:pt x="0" y="769441"/>
                </a:cubicBezTo>
                <a:cubicBezTo>
                  <a:pt x="-43889" y="483290"/>
                  <a:pt x="13842" y="259799"/>
                  <a:pt x="0" y="0"/>
                </a:cubicBezTo>
                <a:close/>
              </a:path>
            </a:pathLst>
          </a:custGeom>
          <a:noFill/>
          <a:ln w="22225">
            <a:solidFill>
              <a:srgbClr val="FF000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GB" sz="4400" dirty="0">
                <a:latin typeface="Algerian" panose="020F0502020204030204" pitchFamily="34" charset="0"/>
                <a:cs typeface="Algerian" panose="020F0502020204030204" pitchFamily="34" charset="0"/>
              </a:rPr>
              <a:t>2014</a:t>
            </a:r>
          </a:p>
        </p:txBody>
      </p:sp>
      <p:sp>
        <p:nvSpPr>
          <p:cNvPr id="14" name="TextBox 13">
            <a:extLst>
              <a:ext uri="{FF2B5EF4-FFF2-40B4-BE49-F238E27FC236}">
                <a16:creationId xmlns:a16="http://schemas.microsoft.com/office/drawing/2014/main" id="{D5273235-0B0A-6642-9991-C8ADA3016515}"/>
              </a:ext>
            </a:extLst>
          </p:cNvPr>
          <p:cNvSpPr txBox="1"/>
          <p:nvPr/>
        </p:nvSpPr>
        <p:spPr>
          <a:xfrm>
            <a:off x="1011778" y="1979310"/>
            <a:ext cx="7316155" cy="3046988"/>
          </a:xfrm>
          <a:prstGeom prst="rect">
            <a:avLst/>
          </a:prstGeom>
          <a:solidFill>
            <a:schemeClr val="tx1">
              <a:alpha val="74000"/>
            </a:schemeClr>
          </a:solidFill>
        </p:spPr>
        <p:txBody>
          <a:bodyPr wrap="square" rtlCol="0">
            <a:spAutoFit/>
          </a:bodyPr>
          <a:lstStyle/>
          <a:p>
            <a:r>
              <a:rPr lang="de-DE" sz="3200" dirty="0">
                <a:solidFill>
                  <a:srgbClr val="FFFF00"/>
                </a:solidFill>
              </a:rPr>
              <a:t>‘Science 2.0’ </a:t>
            </a:r>
            <a:r>
              <a:rPr lang="de-DE" sz="3200" dirty="0" err="1">
                <a:solidFill>
                  <a:srgbClr val="FFFF00"/>
                </a:solidFill>
              </a:rPr>
              <a:t>as</a:t>
            </a:r>
            <a:r>
              <a:rPr lang="de-DE" sz="3200" dirty="0">
                <a:solidFill>
                  <a:srgbClr val="FFFF00"/>
                </a:solidFill>
              </a:rPr>
              <a:t> a </a:t>
            </a:r>
            <a:r>
              <a:rPr lang="de-DE" sz="3200" i="1" dirty="0" err="1">
                <a:solidFill>
                  <a:srgbClr val="FFFF00"/>
                </a:solidFill>
              </a:rPr>
              <a:t>holistic</a:t>
            </a:r>
            <a:r>
              <a:rPr lang="de-DE" sz="3200" i="1" dirty="0">
                <a:solidFill>
                  <a:srgbClr val="FFFF00"/>
                </a:solidFill>
              </a:rPr>
              <a:t> </a:t>
            </a:r>
            <a:r>
              <a:rPr lang="de-DE" sz="3200" i="1" dirty="0" err="1">
                <a:solidFill>
                  <a:srgbClr val="FFFF00"/>
                </a:solidFill>
              </a:rPr>
              <a:t>approach</a:t>
            </a:r>
            <a:r>
              <a:rPr lang="de-DE" sz="3200" dirty="0">
                <a:solidFill>
                  <a:srgbClr val="FFFF00"/>
                </a:solidFill>
              </a:rPr>
              <a:t>, </a:t>
            </a:r>
            <a:r>
              <a:rPr lang="de-DE" sz="3200" dirty="0" err="1">
                <a:solidFill>
                  <a:srgbClr val="FFFF00"/>
                </a:solidFill>
              </a:rPr>
              <a:t>therefore</a:t>
            </a:r>
            <a:r>
              <a:rPr lang="de-DE" sz="3200" dirty="0">
                <a:solidFill>
                  <a:srgbClr val="FFFF00"/>
                </a:solidFill>
              </a:rPr>
              <a:t>, </a:t>
            </a:r>
            <a:r>
              <a:rPr lang="de-DE" sz="3200" dirty="0" err="1">
                <a:solidFill>
                  <a:srgbClr val="FFFF00"/>
                </a:solidFill>
              </a:rPr>
              <a:t>is</a:t>
            </a:r>
            <a:r>
              <a:rPr lang="de-DE" sz="3200" dirty="0">
                <a:solidFill>
                  <a:srgbClr val="FFFF00"/>
                </a:solidFill>
              </a:rPr>
              <a:t> </a:t>
            </a:r>
            <a:r>
              <a:rPr lang="de-DE" sz="3200" dirty="0" err="1">
                <a:solidFill>
                  <a:srgbClr val="FFFF00"/>
                </a:solidFill>
              </a:rPr>
              <a:t>much</a:t>
            </a:r>
            <a:r>
              <a:rPr lang="de-DE" sz="3200" dirty="0">
                <a:solidFill>
                  <a:srgbClr val="FFFF00"/>
                </a:solidFill>
              </a:rPr>
              <a:t> </a:t>
            </a:r>
            <a:r>
              <a:rPr lang="de-DE" sz="3200" dirty="0" err="1">
                <a:solidFill>
                  <a:srgbClr val="FFFF00"/>
                </a:solidFill>
              </a:rPr>
              <a:t>more</a:t>
            </a:r>
            <a:r>
              <a:rPr lang="de-DE" sz="3200" dirty="0">
                <a:solidFill>
                  <a:srgbClr val="FFFF00"/>
                </a:solidFill>
              </a:rPr>
              <a:t> </a:t>
            </a:r>
            <a:r>
              <a:rPr lang="de-DE" sz="3200" dirty="0" err="1">
                <a:solidFill>
                  <a:srgbClr val="FFFF00"/>
                </a:solidFill>
              </a:rPr>
              <a:t>than</a:t>
            </a:r>
            <a:r>
              <a:rPr lang="de-DE" sz="3200" dirty="0">
                <a:solidFill>
                  <a:srgbClr val="FFFF00"/>
                </a:solidFill>
              </a:rPr>
              <a:t> </a:t>
            </a:r>
            <a:r>
              <a:rPr lang="de-DE" sz="3200" dirty="0" err="1">
                <a:solidFill>
                  <a:srgbClr val="FFFF00"/>
                </a:solidFill>
              </a:rPr>
              <a:t>only</a:t>
            </a:r>
            <a:r>
              <a:rPr lang="de-DE" sz="3200" dirty="0">
                <a:solidFill>
                  <a:srgbClr val="FFFF00"/>
                </a:solidFill>
              </a:rPr>
              <a:t> </a:t>
            </a:r>
            <a:r>
              <a:rPr lang="de-DE" sz="3200" dirty="0" err="1">
                <a:solidFill>
                  <a:srgbClr val="FFFF00"/>
                </a:solidFill>
              </a:rPr>
              <a:t>one</a:t>
            </a:r>
            <a:r>
              <a:rPr lang="de-DE" sz="3200" dirty="0">
                <a:solidFill>
                  <a:srgbClr val="FFFF00"/>
                </a:solidFill>
              </a:rPr>
              <a:t> </a:t>
            </a:r>
            <a:r>
              <a:rPr lang="de-DE" sz="3200" dirty="0" err="1">
                <a:solidFill>
                  <a:srgbClr val="FFFF00"/>
                </a:solidFill>
              </a:rPr>
              <a:t>of</a:t>
            </a:r>
            <a:r>
              <a:rPr lang="de-DE" sz="3200" dirty="0">
                <a:solidFill>
                  <a:srgbClr val="FFFF00"/>
                </a:solidFill>
              </a:rPr>
              <a:t> </a:t>
            </a:r>
            <a:r>
              <a:rPr lang="de-DE" sz="3200" dirty="0" err="1">
                <a:solidFill>
                  <a:srgbClr val="FFFF00"/>
                </a:solidFill>
              </a:rPr>
              <a:t>its</a:t>
            </a:r>
            <a:r>
              <a:rPr lang="de-DE" sz="3200" dirty="0">
                <a:solidFill>
                  <a:srgbClr val="FFFF00"/>
                </a:solidFill>
              </a:rPr>
              <a:t> </a:t>
            </a:r>
            <a:r>
              <a:rPr lang="de-DE" sz="3200" dirty="0" err="1">
                <a:solidFill>
                  <a:srgbClr val="FFFF00"/>
                </a:solidFill>
              </a:rPr>
              <a:t>features</a:t>
            </a:r>
            <a:r>
              <a:rPr lang="de-DE" sz="3200" dirty="0">
                <a:solidFill>
                  <a:srgbClr val="FFFF00"/>
                </a:solidFill>
              </a:rPr>
              <a:t> (such </a:t>
            </a:r>
            <a:r>
              <a:rPr lang="de-DE" sz="3200" dirty="0" err="1">
                <a:solidFill>
                  <a:srgbClr val="FFFF00"/>
                </a:solidFill>
              </a:rPr>
              <a:t>as</a:t>
            </a:r>
            <a:r>
              <a:rPr lang="de-DE" sz="3200" dirty="0">
                <a:solidFill>
                  <a:srgbClr val="FFFF00"/>
                </a:solidFill>
              </a:rPr>
              <a:t> Open Access) </a:t>
            </a:r>
            <a:r>
              <a:rPr lang="de-DE" sz="3200" dirty="0" err="1">
                <a:solidFill>
                  <a:srgbClr val="FFFF00"/>
                </a:solidFill>
              </a:rPr>
              <a:t>and</a:t>
            </a:r>
            <a:r>
              <a:rPr lang="de-DE" sz="3200" dirty="0">
                <a:solidFill>
                  <a:srgbClr val="FFFF00"/>
                </a:solidFill>
              </a:rPr>
              <a:t> </a:t>
            </a:r>
            <a:r>
              <a:rPr lang="de-DE" sz="3200" dirty="0" err="1">
                <a:solidFill>
                  <a:srgbClr val="FFFF00"/>
                </a:solidFill>
              </a:rPr>
              <a:t>represents</a:t>
            </a:r>
            <a:r>
              <a:rPr lang="de-DE" sz="3200" dirty="0">
                <a:solidFill>
                  <a:srgbClr val="FFFF00"/>
                </a:solidFill>
              </a:rPr>
              <a:t> </a:t>
            </a:r>
            <a:r>
              <a:rPr lang="de-DE" sz="3200" i="1" dirty="0">
                <a:solidFill>
                  <a:srgbClr val="FFFF00"/>
                </a:solidFill>
              </a:rPr>
              <a:t>a </a:t>
            </a:r>
            <a:r>
              <a:rPr lang="de-DE" sz="3200" i="1" dirty="0" err="1">
                <a:solidFill>
                  <a:srgbClr val="FFFF00"/>
                </a:solidFill>
              </a:rPr>
              <a:t>paradigm</a:t>
            </a:r>
            <a:r>
              <a:rPr lang="de-DE" sz="3200" i="1" dirty="0">
                <a:solidFill>
                  <a:srgbClr val="FFFF00"/>
                </a:solidFill>
              </a:rPr>
              <a:t> </a:t>
            </a:r>
            <a:r>
              <a:rPr lang="de-DE" sz="3200" i="1" dirty="0" err="1">
                <a:solidFill>
                  <a:srgbClr val="FFFF00"/>
                </a:solidFill>
              </a:rPr>
              <a:t>shift</a:t>
            </a:r>
            <a:r>
              <a:rPr lang="de-DE" sz="3200" i="1" dirty="0">
                <a:solidFill>
                  <a:srgbClr val="FFFF00"/>
                </a:solidFill>
              </a:rPr>
              <a:t> in </a:t>
            </a:r>
            <a:r>
              <a:rPr lang="de-DE" sz="3200" i="1" dirty="0" err="1">
                <a:solidFill>
                  <a:srgbClr val="FFFF00"/>
                </a:solidFill>
              </a:rPr>
              <a:t>the</a:t>
            </a:r>
            <a:r>
              <a:rPr lang="de-DE" sz="3200" i="1" dirty="0">
                <a:solidFill>
                  <a:srgbClr val="FFFF00"/>
                </a:solidFill>
              </a:rPr>
              <a:t> </a:t>
            </a:r>
            <a:r>
              <a:rPr lang="de-DE" sz="3200" i="1" dirty="0" err="1">
                <a:solidFill>
                  <a:srgbClr val="FFFF00"/>
                </a:solidFill>
              </a:rPr>
              <a:t>modus</a:t>
            </a:r>
            <a:r>
              <a:rPr lang="de-DE" sz="3200" i="1" dirty="0">
                <a:solidFill>
                  <a:srgbClr val="FFFF00"/>
                </a:solidFill>
              </a:rPr>
              <a:t> </a:t>
            </a:r>
            <a:r>
              <a:rPr lang="de-DE" sz="3200" i="1" dirty="0" err="1">
                <a:solidFill>
                  <a:srgbClr val="FFFF00"/>
                </a:solidFill>
              </a:rPr>
              <a:t>operandi</a:t>
            </a:r>
            <a:r>
              <a:rPr lang="de-DE" sz="3200" i="1" dirty="0">
                <a:solidFill>
                  <a:srgbClr val="FFFF00"/>
                </a:solidFill>
              </a:rPr>
              <a:t> </a:t>
            </a:r>
            <a:r>
              <a:rPr lang="de-DE" sz="3200" i="1" dirty="0" err="1">
                <a:solidFill>
                  <a:srgbClr val="FFFF00"/>
                </a:solidFill>
              </a:rPr>
              <a:t>of</a:t>
            </a:r>
            <a:r>
              <a:rPr lang="de-DE" sz="3200" i="1" dirty="0">
                <a:solidFill>
                  <a:srgbClr val="FFFF00"/>
                </a:solidFill>
              </a:rPr>
              <a:t> </a:t>
            </a:r>
            <a:r>
              <a:rPr lang="de-DE" sz="3200" i="1" dirty="0" err="1">
                <a:solidFill>
                  <a:srgbClr val="FFFF00"/>
                </a:solidFill>
              </a:rPr>
              <a:t>research</a:t>
            </a:r>
            <a:r>
              <a:rPr lang="de-DE" sz="3200" i="1" dirty="0">
                <a:solidFill>
                  <a:srgbClr val="FFFF00"/>
                </a:solidFill>
              </a:rPr>
              <a:t> </a:t>
            </a:r>
            <a:r>
              <a:rPr lang="de-DE" sz="3200" i="1" dirty="0" err="1">
                <a:solidFill>
                  <a:srgbClr val="FFFF00"/>
                </a:solidFill>
              </a:rPr>
              <a:t>and</a:t>
            </a:r>
            <a:r>
              <a:rPr lang="de-DE" sz="3200" i="1" dirty="0">
                <a:solidFill>
                  <a:srgbClr val="FFFF00"/>
                </a:solidFill>
              </a:rPr>
              <a:t> </a:t>
            </a:r>
            <a:r>
              <a:rPr lang="de-DE" sz="3200" i="1" dirty="0" err="1">
                <a:solidFill>
                  <a:srgbClr val="FFFF00"/>
                </a:solidFill>
              </a:rPr>
              <a:t>science</a:t>
            </a:r>
            <a:r>
              <a:rPr lang="de-DE" sz="3200" i="1" dirty="0">
                <a:solidFill>
                  <a:srgbClr val="FFFF00"/>
                </a:solidFill>
              </a:rPr>
              <a:t> </a:t>
            </a:r>
            <a:r>
              <a:rPr lang="de-DE" sz="3200" dirty="0" err="1">
                <a:solidFill>
                  <a:srgbClr val="FFFF00"/>
                </a:solidFill>
              </a:rPr>
              <a:t>impacting</a:t>
            </a:r>
            <a:r>
              <a:rPr lang="de-DE" sz="3200" dirty="0">
                <a:solidFill>
                  <a:srgbClr val="FFFF00"/>
                </a:solidFill>
              </a:rPr>
              <a:t> </a:t>
            </a:r>
            <a:r>
              <a:rPr lang="de-DE" sz="3200" dirty="0" err="1">
                <a:solidFill>
                  <a:srgbClr val="FFFF00"/>
                </a:solidFill>
              </a:rPr>
              <a:t>the</a:t>
            </a:r>
            <a:r>
              <a:rPr lang="de-DE" sz="3200" dirty="0">
                <a:solidFill>
                  <a:srgbClr val="FFFF00"/>
                </a:solidFill>
              </a:rPr>
              <a:t> </a:t>
            </a:r>
            <a:r>
              <a:rPr lang="de-DE" sz="3200" dirty="0" err="1">
                <a:solidFill>
                  <a:srgbClr val="FFFF00"/>
                </a:solidFill>
              </a:rPr>
              <a:t>entire</a:t>
            </a:r>
            <a:r>
              <a:rPr lang="de-DE" sz="3200" dirty="0">
                <a:solidFill>
                  <a:srgbClr val="FFFF00"/>
                </a:solidFill>
              </a:rPr>
              <a:t> </a:t>
            </a:r>
            <a:r>
              <a:rPr lang="de-DE" sz="3200" dirty="0" err="1">
                <a:solidFill>
                  <a:srgbClr val="FFFF00"/>
                </a:solidFill>
              </a:rPr>
              <a:t>scientific</a:t>
            </a:r>
            <a:r>
              <a:rPr lang="de-DE" sz="3200" dirty="0">
                <a:solidFill>
                  <a:srgbClr val="FFFF00"/>
                </a:solidFill>
              </a:rPr>
              <a:t> </a:t>
            </a:r>
            <a:r>
              <a:rPr lang="de-DE" sz="3200" dirty="0" err="1">
                <a:solidFill>
                  <a:srgbClr val="FFFF00"/>
                </a:solidFill>
              </a:rPr>
              <a:t>process</a:t>
            </a:r>
            <a:r>
              <a:rPr lang="de-DE" sz="3200" dirty="0">
                <a:solidFill>
                  <a:srgbClr val="FFFF00"/>
                </a:solidFill>
              </a:rPr>
              <a:t>. </a:t>
            </a:r>
          </a:p>
        </p:txBody>
      </p:sp>
      <p:pic>
        <p:nvPicPr>
          <p:cNvPr id="11" name="Shape 310">
            <a:extLst>
              <a:ext uri="{FF2B5EF4-FFF2-40B4-BE49-F238E27FC236}">
                <a16:creationId xmlns:a16="http://schemas.microsoft.com/office/drawing/2014/main" id="{CC424FEE-916C-964D-96B5-06F6C13AB28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7196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1ADB5E8-B04E-F848-9720-A8ED7F8D3FD6}"/>
              </a:ext>
            </a:extLst>
          </p:cNvPr>
          <p:cNvGraphicFramePr/>
          <p:nvPr/>
        </p:nvGraphicFramePr>
        <p:xfrm>
          <a:off x="-691373" y="-1159724"/>
          <a:ext cx="10158760" cy="6202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8">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sp>
        <p:nvSpPr>
          <p:cNvPr id="4" name="TextBox 3">
            <a:extLst>
              <a:ext uri="{FF2B5EF4-FFF2-40B4-BE49-F238E27FC236}">
                <a16:creationId xmlns:a16="http://schemas.microsoft.com/office/drawing/2014/main" id="{59B789FB-F37D-3044-AFCA-A22CB3EA82FC}"/>
              </a:ext>
            </a:extLst>
          </p:cNvPr>
          <p:cNvSpPr txBox="1"/>
          <p:nvPr/>
        </p:nvSpPr>
        <p:spPr>
          <a:xfrm>
            <a:off x="4887749" y="4534923"/>
            <a:ext cx="4433137" cy="553998"/>
          </a:xfrm>
          <a:prstGeom prst="rect">
            <a:avLst/>
          </a:prstGeom>
          <a:noFill/>
        </p:spPr>
        <p:txBody>
          <a:bodyPr wrap="none" rtlCol="0">
            <a:spAutoFit/>
          </a:bodyPr>
          <a:lstStyle/>
          <a:p>
            <a:pPr lvl="1"/>
            <a:r>
              <a:rPr lang="en-US" sz="1500" b="1" i="1" dirty="0">
                <a:solidFill>
                  <a:srgbClr val="FFFF00"/>
                </a:solidFill>
                <a:latin typeface="Oriya MN" pitchFamily="2" charset="0"/>
                <a:cs typeface="Oriya MN" pitchFamily="2" charset="0"/>
              </a:rPr>
              <a:t>The set of actionable recommendations</a:t>
            </a:r>
          </a:p>
          <a:p>
            <a:pPr lvl="1"/>
            <a:r>
              <a:rPr lang="en-US" sz="1500" b="1" i="1" dirty="0">
                <a:solidFill>
                  <a:srgbClr val="FFFF00"/>
                </a:solidFill>
                <a:latin typeface="Oriya MN" pitchFamily="2" charset="0"/>
                <a:cs typeface="Oriya MN" pitchFamily="2" charset="0"/>
              </a:rPr>
              <a:t>Integrated Advice of the  EU’s OSPP</a:t>
            </a:r>
          </a:p>
        </p:txBody>
      </p:sp>
      <p:pic>
        <p:nvPicPr>
          <p:cNvPr id="5" name="Picture 4" descr="A close up of a sign&#10;&#10;Description automatically generated">
            <a:extLst>
              <a:ext uri="{FF2B5EF4-FFF2-40B4-BE49-F238E27FC236}">
                <a16:creationId xmlns:a16="http://schemas.microsoft.com/office/drawing/2014/main" id="{CF994355-79DD-C341-87D6-A096B364D5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945" y="3972628"/>
            <a:ext cx="1647472" cy="1407840"/>
          </a:xfrm>
          <a:prstGeom prst="rect">
            <a:avLst/>
          </a:prstGeom>
          <a:effectLst>
            <a:softEdge rad="355600"/>
          </a:effectLst>
        </p:spPr>
      </p:pic>
      <p:sp>
        <p:nvSpPr>
          <p:cNvPr id="7" name="Rectangle 6">
            <a:extLst>
              <a:ext uri="{FF2B5EF4-FFF2-40B4-BE49-F238E27FC236}">
                <a16:creationId xmlns:a16="http://schemas.microsoft.com/office/drawing/2014/main" id="{0E2F159C-5413-3C45-B1DE-B36AB036DEDF}"/>
              </a:ext>
            </a:extLst>
          </p:cNvPr>
          <p:cNvSpPr/>
          <p:nvPr/>
        </p:nvSpPr>
        <p:spPr>
          <a:xfrm>
            <a:off x="79014" y="3880622"/>
            <a:ext cx="879993" cy="215444"/>
          </a:xfrm>
          <a:prstGeom prst="rect">
            <a:avLst/>
          </a:prstGeom>
        </p:spPr>
        <p:txBody>
          <a:bodyPr wrap="square">
            <a:spAutoFit/>
          </a:bodyPr>
          <a:lstStyle/>
          <a:p>
            <a:r>
              <a:rPr lang="en-US" sz="800" b="1" i="1" dirty="0">
                <a:solidFill>
                  <a:srgbClr val="FFFF00"/>
                </a:solidFill>
                <a:latin typeface="Oriya MN" pitchFamily="2" charset="0"/>
                <a:cs typeface="Oriya MN" pitchFamily="2" charset="0"/>
              </a:rPr>
              <a:t>Press to Open</a:t>
            </a:r>
          </a:p>
        </p:txBody>
      </p:sp>
      <p:pic>
        <p:nvPicPr>
          <p:cNvPr id="8" name="Shape 310">
            <a:extLst>
              <a:ext uri="{FF2B5EF4-FFF2-40B4-BE49-F238E27FC236}">
                <a16:creationId xmlns:a16="http://schemas.microsoft.com/office/drawing/2014/main" id="{22A7BF2D-5590-E949-A660-203BCB2AC4CB}"/>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522625" y="32280"/>
            <a:ext cx="621377" cy="308259"/>
          </a:xfrm>
          <a:prstGeom prst="rect">
            <a:avLst/>
          </a:prstGeom>
          <a:noFill/>
          <a:ln>
            <a:noFill/>
          </a:ln>
        </p:spPr>
      </p:pic>
    </p:spTree>
    <p:extLst>
      <p:ext uri="{BB962C8B-B14F-4D97-AF65-F5344CB8AC3E}">
        <p14:creationId xmlns:p14="http://schemas.microsoft.com/office/powerpoint/2010/main" val="1178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4" name="Picture 3" descr="A group of people sitting on a bench&#10;&#10;Description automatically generated">
            <a:extLst>
              <a:ext uri="{FF2B5EF4-FFF2-40B4-BE49-F238E27FC236}">
                <a16:creationId xmlns:a16="http://schemas.microsoft.com/office/drawing/2014/main" id="{77D90736-B04A-4843-A52F-2E45E0F88D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8850" y="10644"/>
            <a:ext cx="7446305" cy="4948190"/>
          </a:xfrm>
          <a:prstGeom prst="rect">
            <a:avLst/>
          </a:prstGeom>
          <a:effectLst>
            <a:softEdge rad="254000"/>
          </a:effectLst>
        </p:spPr>
      </p:pic>
      <p:sp>
        <p:nvSpPr>
          <p:cNvPr id="2" name="TextBox 1">
            <a:extLst>
              <a:ext uri="{FF2B5EF4-FFF2-40B4-BE49-F238E27FC236}">
                <a16:creationId xmlns:a16="http://schemas.microsoft.com/office/drawing/2014/main" id="{90CBD117-00F1-CF4E-850B-DDA04CA09DBD}"/>
              </a:ext>
            </a:extLst>
          </p:cNvPr>
          <p:cNvSpPr txBox="1"/>
          <p:nvPr/>
        </p:nvSpPr>
        <p:spPr>
          <a:xfrm>
            <a:off x="7753878" y="4774168"/>
            <a:ext cx="1398203" cy="369332"/>
          </a:xfrm>
          <a:prstGeom prst="rect">
            <a:avLst/>
          </a:prstGeom>
          <a:noFill/>
        </p:spPr>
        <p:txBody>
          <a:bodyPr wrap="none" rtlCol="0">
            <a:spAutoFit/>
          </a:bodyPr>
          <a:lstStyle/>
          <a:p>
            <a:r>
              <a:rPr lang="en-US" i="1" dirty="0">
                <a:solidFill>
                  <a:srgbClr val="FFFF00"/>
                </a:solidFill>
              </a:rPr>
              <a:t>Image: Getty</a:t>
            </a:r>
          </a:p>
        </p:txBody>
      </p:sp>
      <p:pic>
        <p:nvPicPr>
          <p:cNvPr id="5" name="Picture 4" descr="A screenshot of a cell phone&#10;&#10;Description automatically generated">
            <a:extLst>
              <a:ext uri="{FF2B5EF4-FFF2-40B4-BE49-F238E27FC236}">
                <a16:creationId xmlns:a16="http://schemas.microsoft.com/office/drawing/2014/main" id="{D73118B6-3BFE-C248-B44A-1E3B64EE5D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503" y="2016681"/>
            <a:ext cx="3912161" cy="3024204"/>
          </a:xfrm>
          <a:prstGeom prst="rect">
            <a:avLst/>
          </a:prstGeom>
          <a:effectLst>
            <a:softEdge rad="139700"/>
          </a:effectLst>
        </p:spPr>
      </p:pic>
      <p:pic>
        <p:nvPicPr>
          <p:cNvPr id="7" name="Shape 310">
            <a:extLst>
              <a:ext uri="{FF2B5EF4-FFF2-40B4-BE49-F238E27FC236}">
                <a16:creationId xmlns:a16="http://schemas.microsoft.com/office/drawing/2014/main" id="{B6888332-CC71-BA4D-A4EF-60D3C7E95DDE}"/>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522625" y="10646"/>
            <a:ext cx="621377" cy="308259"/>
          </a:xfrm>
          <a:prstGeom prst="rect">
            <a:avLst/>
          </a:prstGeom>
          <a:noFill/>
          <a:ln>
            <a:noFill/>
          </a:ln>
        </p:spPr>
      </p:pic>
    </p:spTree>
    <p:extLst>
      <p:ext uri="{BB962C8B-B14F-4D97-AF65-F5344CB8AC3E}">
        <p14:creationId xmlns:p14="http://schemas.microsoft.com/office/powerpoint/2010/main" val="239768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4" name="Picture 3" descr="A screenshot of a cell phone&#10;&#10;Description automatically generated">
            <a:extLst>
              <a:ext uri="{FF2B5EF4-FFF2-40B4-BE49-F238E27FC236}">
                <a16:creationId xmlns:a16="http://schemas.microsoft.com/office/drawing/2014/main" id="{0163C64E-441D-F041-835A-95B466BA0F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5038" y="0"/>
            <a:ext cx="3673929" cy="5143500"/>
          </a:xfrm>
          <a:prstGeom prst="rect">
            <a:avLst/>
          </a:prstGeom>
          <a:effectLst>
            <a:softEdge rad="139700"/>
          </a:effectLst>
        </p:spPr>
      </p:pic>
      <p:pic>
        <p:nvPicPr>
          <p:cNvPr id="7" name="Picture 6" descr="A screenshot of a cell phone&#10;&#10;Description automatically generated">
            <a:extLst>
              <a:ext uri="{FF2B5EF4-FFF2-40B4-BE49-F238E27FC236}">
                <a16:creationId xmlns:a16="http://schemas.microsoft.com/office/drawing/2014/main" id="{59B59FA6-9A7F-DD44-B813-93FAAA722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649" y="2237536"/>
            <a:ext cx="8394700" cy="1676400"/>
          </a:xfrm>
          <a:prstGeom prst="rect">
            <a:avLst/>
          </a:prstGeom>
          <a:effectLst>
            <a:softEdge rad="304800"/>
          </a:effectLst>
        </p:spPr>
      </p:pic>
      <p:pic>
        <p:nvPicPr>
          <p:cNvPr id="9" name="Shape 310">
            <a:extLst>
              <a:ext uri="{FF2B5EF4-FFF2-40B4-BE49-F238E27FC236}">
                <a16:creationId xmlns:a16="http://schemas.microsoft.com/office/drawing/2014/main" id="{710826F4-DBE3-7140-897C-1ED169827F7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4527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86A6-01F7-1142-BEF2-51E492DB16B0}"/>
              </a:ext>
            </a:extLst>
          </p:cNvPr>
          <p:cNvSpPr>
            <a:spLocks noGrp="1"/>
          </p:cNvSpPr>
          <p:nvPr>
            <p:ph type="title"/>
          </p:nvPr>
        </p:nvSpPr>
        <p:spPr>
          <a:xfrm>
            <a:off x="3676306" y="162094"/>
            <a:ext cx="1782041" cy="994172"/>
          </a:xfrm>
        </p:spPr>
        <p:txBody>
          <a:bodyPr/>
          <a:lstStyle/>
          <a:p>
            <a:pPr algn="ctr"/>
            <a:r>
              <a:rPr lang="en-GB" dirty="0">
                <a:solidFill>
                  <a:srgbClr val="FFC000"/>
                </a:solidFill>
                <a:latin typeface="Oriya MN" pitchFamily="2" charset="0"/>
                <a:cs typeface="Oriya MN" pitchFamily="2" charset="0"/>
              </a:rPr>
              <a:t>Gestalt</a:t>
            </a:r>
          </a:p>
        </p:txBody>
      </p:sp>
      <p:sp>
        <p:nvSpPr>
          <p:cNvPr id="5" name="TextBox 4">
            <a:extLst>
              <a:ext uri="{FF2B5EF4-FFF2-40B4-BE49-F238E27FC236}">
                <a16:creationId xmlns:a16="http://schemas.microsoft.com/office/drawing/2014/main" id="{27D44109-5DE0-F441-A7EA-873C8F9EF0A5}"/>
              </a:ext>
            </a:extLst>
          </p:cNvPr>
          <p:cNvSpPr txBox="1"/>
          <p:nvPr/>
        </p:nvSpPr>
        <p:spPr>
          <a:xfrm>
            <a:off x="628652" y="933714"/>
            <a:ext cx="7877349" cy="369332"/>
          </a:xfrm>
          <a:prstGeom prst="rect">
            <a:avLst/>
          </a:prstGeom>
          <a:noFill/>
        </p:spPr>
        <p:txBody>
          <a:bodyPr wrap="none" rtlCol="0">
            <a:spAutoFit/>
          </a:bodyPr>
          <a:lstStyle/>
          <a:p>
            <a:r>
              <a:rPr lang="en-GB" dirty="0">
                <a:solidFill>
                  <a:srgbClr val="FFC000"/>
                </a:solidFill>
                <a:latin typeface="Oriya MN" pitchFamily="2" charset="0"/>
                <a:cs typeface="Oriya MN" pitchFamily="2" charset="0"/>
              </a:rPr>
              <a:t>an organized whole that is perceived as more than the sum of its parts</a:t>
            </a:r>
          </a:p>
        </p:txBody>
      </p:sp>
      <p:sp>
        <p:nvSpPr>
          <p:cNvPr id="6" name="Title 1">
            <a:extLst>
              <a:ext uri="{FF2B5EF4-FFF2-40B4-BE49-F238E27FC236}">
                <a16:creationId xmlns:a16="http://schemas.microsoft.com/office/drawing/2014/main" id="{E3FA17BE-26D5-5E4B-A105-87EBF9A1D8DD}"/>
              </a:ext>
            </a:extLst>
          </p:cNvPr>
          <p:cNvSpPr txBox="1">
            <a:spLocks/>
          </p:cNvSpPr>
          <p:nvPr/>
        </p:nvSpPr>
        <p:spPr>
          <a:xfrm>
            <a:off x="628650" y="2074665"/>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4400" dirty="0">
                <a:solidFill>
                  <a:srgbClr val="FFFF00"/>
                </a:solidFill>
                <a:latin typeface="Oriya MN" pitchFamily="2" charset="0"/>
                <a:cs typeface="Oriya MN" pitchFamily="2" charset="0"/>
              </a:rPr>
              <a:t>The Gestalt of Open Science</a:t>
            </a:r>
          </a:p>
        </p:txBody>
      </p:sp>
      <p:sp>
        <p:nvSpPr>
          <p:cNvPr id="7" name="TextBox 6">
            <a:extLst>
              <a:ext uri="{FF2B5EF4-FFF2-40B4-BE49-F238E27FC236}">
                <a16:creationId xmlns:a16="http://schemas.microsoft.com/office/drawing/2014/main" id="{BCCCB35C-4AF2-224B-8688-8992D55F710B}"/>
              </a:ext>
            </a:extLst>
          </p:cNvPr>
          <p:cNvSpPr txBox="1"/>
          <p:nvPr/>
        </p:nvSpPr>
        <p:spPr>
          <a:xfrm>
            <a:off x="180110" y="2958002"/>
            <a:ext cx="8963890" cy="461665"/>
          </a:xfrm>
          <a:prstGeom prst="rect">
            <a:avLst/>
          </a:prstGeom>
          <a:noFill/>
        </p:spPr>
        <p:txBody>
          <a:bodyPr wrap="square" rtlCol="0">
            <a:spAutoFit/>
          </a:bodyPr>
          <a:lstStyle/>
          <a:p>
            <a:r>
              <a:rPr lang="en-GB" sz="2400" dirty="0">
                <a:solidFill>
                  <a:srgbClr val="FFFF00"/>
                </a:solidFill>
                <a:latin typeface="Oriya MN" pitchFamily="2" charset="0"/>
                <a:cs typeface="Oriya MN" pitchFamily="2" charset="0"/>
              </a:rPr>
              <a:t>a new research system that is more than the sum of its parts</a:t>
            </a:r>
          </a:p>
        </p:txBody>
      </p:sp>
      <p:pic>
        <p:nvPicPr>
          <p:cNvPr id="9" name="Picture 8" descr="A close up of a sign&#10;&#10;Description automatically generated">
            <a:extLst>
              <a:ext uri="{FF2B5EF4-FFF2-40B4-BE49-F238E27FC236}">
                <a16:creationId xmlns:a16="http://schemas.microsoft.com/office/drawing/2014/main" id="{312096B7-50CB-BB44-91DA-6303ACFD2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843" y="4209789"/>
            <a:ext cx="814079" cy="840501"/>
          </a:xfrm>
          <a:prstGeom prst="rect">
            <a:avLst/>
          </a:prstGeom>
        </p:spPr>
      </p:pic>
      <p:pic>
        <p:nvPicPr>
          <p:cNvPr id="10" name="Picture 9" descr="A picture containing text, food&#10;&#10;Description automatically generated">
            <a:extLst>
              <a:ext uri="{FF2B5EF4-FFF2-40B4-BE49-F238E27FC236}">
                <a16:creationId xmlns:a16="http://schemas.microsoft.com/office/drawing/2014/main" id="{A0C70ECE-F799-BE48-AC01-382FF95A1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9080" y="4303001"/>
            <a:ext cx="899729" cy="66590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09B8EE8-A4F5-1244-8A05-80552F58D9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1874" y="4294867"/>
            <a:ext cx="1140257" cy="701132"/>
          </a:xfrm>
          <a:prstGeom prst="rect">
            <a:avLst/>
          </a:prstGeom>
          <a:solidFill>
            <a:schemeClr val="tx1"/>
          </a:solidFill>
          <a:effectLst>
            <a:softEdge rad="25400"/>
          </a:effectLst>
        </p:spPr>
      </p:pic>
      <p:pic>
        <p:nvPicPr>
          <p:cNvPr id="12" name="Content Placeholder 10" descr="A close up of a map&#10;&#10;Description automatically generated">
            <a:extLst>
              <a:ext uri="{FF2B5EF4-FFF2-40B4-BE49-F238E27FC236}">
                <a16:creationId xmlns:a16="http://schemas.microsoft.com/office/drawing/2014/main" id="{0D89A72E-71A8-614A-8EAE-8BC1A30D60DA}"/>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2033269" y="4302999"/>
            <a:ext cx="1140257" cy="628642"/>
          </a:xfrm>
          <a:effectLst>
            <a:softEdge rad="0"/>
          </a:effectLst>
        </p:spPr>
      </p:pic>
      <p:pic>
        <p:nvPicPr>
          <p:cNvPr id="13" name="Picture 12" descr="A picture containing device&#10;&#10;Description automatically generated">
            <a:extLst>
              <a:ext uri="{FF2B5EF4-FFF2-40B4-BE49-F238E27FC236}">
                <a16:creationId xmlns:a16="http://schemas.microsoft.com/office/drawing/2014/main" id="{E62EB52F-0A08-9C4D-8C37-C8362464DF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39459" y="4197071"/>
            <a:ext cx="1002288" cy="840501"/>
          </a:xfrm>
          <a:prstGeom prst="rect">
            <a:avLst/>
          </a:prstGeom>
          <a:noFill/>
          <a:effectLst>
            <a:softEdge rad="50800"/>
          </a:effectLst>
        </p:spPr>
      </p:pic>
      <p:pic>
        <p:nvPicPr>
          <p:cNvPr id="14" name="Shape 310">
            <a:extLst>
              <a:ext uri="{FF2B5EF4-FFF2-40B4-BE49-F238E27FC236}">
                <a16:creationId xmlns:a16="http://schemas.microsoft.com/office/drawing/2014/main" id="{10E39512-9F48-1744-8193-B9B512788DB8}"/>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5395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750" fill="hold"/>
                                        <p:tgtEl>
                                          <p:spTgt spid="2"/>
                                        </p:tgtEl>
                                      </p:cBhvr>
                                      <p:by x="60000" y="60000"/>
                                    </p:animScale>
                                  </p:childTnLst>
                                </p:cTn>
                              </p:par>
                              <p:par>
                                <p:cTn id="7" presetID="6" presetClass="emph" presetSubtype="0" fill="hold" grpId="0" nodeType="withEffect">
                                  <p:stCondLst>
                                    <p:cond delay="0"/>
                                  </p:stCondLst>
                                  <p:childTnLst>
                                    <p:animScale>
                                      <p:cBhvr>
                                        <p:cTn id="8" dur="750" fill="hold"/>
                                        <p:tgtEl>
                                          <p:spTgt spid="5"/>
                                        </p:tgtEl>
                                      </p:cBhvr>
                                      <p:by x="60000" y="60000"/>
                                    </p:animScale>
                                  </p:childTnLst>
                                </p:cTn>
                              </p:par>
                            </p:childTnLst>
                          </p:cTn>
                        </p:par>
                        <p:par>
                          <p:cTn id="9" fill="hold">
                            <p:stCondLst>
                              <p:cond delay="75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75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able, sitting, food, glass&#10;&#10;Description automatically generated">
            <a:extLst>
              <a:ext uri="{FF2B5EF4-FFF2-40B4-BE49-F238E27FC236}">
                <a16:creationId xmlns:a16="http://schemas.microsoft.com/office/drawing/2014/main" id="{426CB316-3CDD-BC4F-83FD-270FE3BA09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663799" y="-2026687"/>
            <a:ext cx="7252791" cy="9628599"/>
          </a:xfrm>
          <a:prstGeom prst="rect">
            <a:avLst/>
          </a:prstGeom>
        </p:spPr>
      </p:pic>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992177" y="2569524"/>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5" name="Shape 309">
            <a:extLst>
              <a:ext uri="{FF2B5EF4-FFF2-40B4-BE49-F238E27FC236}">
                <a16:creationId xmlns:a16="http://schemas.microsoft.com/office/drawing/2014/main" id="{5D5CE61B-A38F-854B-BB0D-1EE1EBB63AB0}"/>
              </a:ext>
            </a:extLst>
          </p:cNvPr>
          <p:cNvSpPr txBox="1">
            <a:spLocks/>
          </p:cNvSpPr>
          <p:nvPr/>
        </p:nvSpPr>
        <p:spPr>
          <a:xfrm>
            <a:off x="884086" y="263787"/>
            <a:ext cx="7375829" cy="578479"/>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800" dirty="0">
                <a:solidFill>
                  <a:srgbClr val="00FA00"/>
                </a:solidFill>
                <a:latin typeface="Oriya MN" pitchFamily="2" charset="0"/>
                <a:ea typeface="Arial"/>
                <a:cs typeface="Oriya MN" pitchFamily="2" charset="0"/>
                <a:sym typeface="Arial"/>
              </a:rPr>
              <a:t>The Open Science Spagetti</a:t>
            </a:r>
            <a:endParaRPr lang="en" sz="2800" dirty="0">
              <a:solidFill>
                <a:srgbClr val="00FA00"/>
              </a:solidFill>
              <a:latin typeface="Oriya MN" pitchFamily="2" charset="0"/>
              <a:ea typeface="Arial"/>
              <a:cs typeface="Oriya MN" pitchFamily="2" charset="0"/>
              <a:sym typeface="Arial"/>
            </a:endParaRPr>
          </a:p>
        </p:txBody>
      </p:sp>
      <p:sp>
        <p:nvSpPr>
          <p:cNvPr id="6" name="TextBox 5">
            <a:extLst>
              <a:ext uri="{FF2B5EF4-FFF2-40B4-BE49-F238E27FC236}">
                <a16:creationId xmlns:a16="http://schemas.microsoft.com/office/drawing/2014/main" id="{AEAA5B98-ECF9-4C4F-956F-8FF5E86D6336}"/>
              </a:ext>
            </a:extLst>
          </p:cNvPr>
          <p:cNvSpPr txBox="1"/>
          <p:nvPr/>
        </p:nvSpPr>
        <p:spPr>
          <a:xfrm>
            <a:off x="7432069" y="4937052"/>
            <a:ext cx="1460656" cy="215444"/>
          </a:xfrm>
          <a:prstGeom prst="rect">
            <a:avLst/>
          </a:prstGeom>
          <a:noFill/>
        </p:spPr>
        <p:txBody>
          <a:bodyPr wrap="none" rtlCol="0">
            <a:spAutoFit/>
          </a:bodyPr>
          <a:lstStyle/>
          <a:p>
            <a:r>
              <a:rPr lang="en-US" sz="800" i="1" dirty="0">
                <a:solidFill>
                  <a:schemeClr val="bg2">
                    <a:lumMod val="25000"/>
                  </a:schemeClr>
                </a:solidFill>
              </a:rPr>
              <a:t>Photo by Mae Mu on </a:t>
            </a:r>
            <a:r>
              <a:rPr lang="en-US" sz="800" i="1" dirty="0" err="1">
                <a:solidFill>
                  <a:schemeClr val="bg2">
                    <a:lumMod val="25000"/>
                  </a:schemeClr>
                </a:solidFill>
              </a:rPr>
              <a:t>Unsplash</a:t>
            </a:r>
            <a:endParaRPr lang="en-US" sz="800" i="1" dirty="0">
              <a:solidFill>
                <a:schemeClr val="bg2">
                  <a:lumMod val="25000"/>
                </a:schemeClr>
              </a:solidFill>
            </a:endParaRPr>
          </a:p>
        </p:txBody>
      </p:sp>
      <p:pic>
        <p:nvPicPr>
          <p:cNvPr id="7" name="Shape 310">
            <a:extLst>
              <a:ext uri="{FF2B5EF4-FFF2-40B4-BE49-F238E27FC236}">
                <a16:creationId xmlns:a16="http://schemas.microsoft.com/office/drawing/2014/main" id="{D81C29FB-66B4-194C-943D-643C58344F2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11150"/>
            <a:ext cx="621377" cy="308259"/>
          </a:xfrm>
          <a:prstGeom prst="rect">
            <a:avLst/>
          </a:prstGeom>
          <a:noFill/>
          <a:ln>
            <a:noFill/>
          </a:ln>
        </p:spPr>
      </p:pic>
    </p:spTree>
    <p:extLst>
      <p:ext uri="{BB962C8B-B14F-4D97-AF65-F5344CB8AC3E}">
        <p14:creationId xmlns:p14="http://schemas.microsoft.com/office/powerpoint/2010/main" val="218199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erson in a dark room&#10;&#10;Description automatically generated">
            <a:extLst>
              <a:ext uri="{FF2B5EF4-FFF2-40B4-BE49-F238E27FC236}">
                <a16:creationId xmlns:a16="http://schemas.microsoft.com/office/drawing/2014/main" id="{C9A209C5-F219-FA42-851A-196B0C2A7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8829" y="-170445"/>
            <a:ext cx="5006340" cy="7509510"/>
          </a:xfrm>
          <a:prstGeom prst="rect">
            <a:avLst/>
          </a:prstGeom>
          <a:solidFill>
            <a:schemeClr val="tx1">
              <a:alpha val="69000"/>
            </a:schemeClr>
          </a:solidFill>
          <a:effectLst>
            <a:softEdge rad="88900"/>
          </a:effectLst>
        </p:spPr>
      </p:pic>
      <p:sp>
        <p:nvSpPr>
          <p:cNvPr id="7" name="Shape 309">
            <a:extLst>
              <a:ext uri="{FF2B5EF4-FFF2-40B4-BE49-F238E27FC236}">
                <a16:creationId xmlns:a16="http://schemas.microsoft.com/office/drawing/2014/main" id="{B19611AA-8C21-8B4F-BCAC-D748009DA7E3}"/>
              </a:ext>
            </a:extLst>
          </p:cNvPr>
          <p:cNvSpPr txBox="1">
            <a:spLocks/>
          </p:cNvSpPr>
          <p:nvPr/>
        </p:nvSpPr>
        <p:spPr>
          <a:xfrm>
            <a:off x="568463" y="426843"/>
            <a:ext cx="7622606" cy="578479"/>
          </a:xfrm>
          <a:prstGeom prst="rect">
            <a:avLst/>
          </a:prstGeom>
          <a:solidFill>
            <a:schemeClr val="tx1">
              <a:alpha val="84000"/>
            </a:schemeClr>
          </a:solid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6" name="Shape 309">
            <a:extLst>
              <a:ext uri="{FF2B5EF4-FFF2-40B4-BE49-F238E27FC236}">
                <a16:creationId xmlns:a16="http://schemas.microsoft.com/office/drawing/2014/main" id="{4A136401-A90A-244F-A2E4-9A914C4AFDBE}"/>
              </a:ext>
            </a:extLst>
          </p:cNvPr>
          <p:cNvSpPr txBox="1">
            <a:spLocks/>
          </p:cNvSpPr>
          <p:nvPr/>
        </p:nvSpPr>
        <p:spPr>
          <a:xfrm>
            <a:off x="691854" y="1319264"/>
            <a:ext cx="7375829" cy="3231140"/>
          </a:xfrm>
          <a:prstGeom prst="rect">
            <a:avLst/>
          </a:prstGeom>
          <a:solidFill>
            <a:schemeClr val="tx1">
              <a:alpha val="69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rgbClr val="00FA00"/>
                </a:solidFill>
                <a:latin typeface="Oriya MN" pitchFamily="2" charset="0"/>
                <a:ea typeface="Arial"/>
                <a:cs typeface="Oriya MN" pitchFamily="2" charset="0"/>
                <a:sym typeface="Arial"/>
              </a:rPr>
              <a:t>Context</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and</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Definitions</a:t>
            </a:r>
            <a:endParaRPr lang="de-DE" sz="2000" dirty="0">
              <a:solidFill>
                <a:srgbClr val="00FA00"/>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Public-Private </a:t>
            </a:r>
            <a:r>
              <a:rPr lang="de-DE" sz="2000" dirty="0" err="1">
                <a:solidFill>
                  <a:schemeClr val="tx2">
                    <a:lumMod val="75000"/>
                  </a:schemeClr>
                </a:solidFill>
                <a:latin typeface="Oriya MN" pitchFamily="2" charset="0"/>
                <a:ea typeface="Arial"/>
                <a:cs typeface="Oriya MN" pitchFamily="2" charset="0"/>
                <a:sym typeface="Arial"/>
              </a:rPr>
              <a:t>Partnerships</a:t>
            </a:r>
            <a:r>
              <a:rPr lang="de-DE" sz="2000" dirty="0">
                <a:solidFill>
                  <a:schemeClr val="tx2">
                    <a:lumMod val="7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Gestalt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the</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Hazards</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Sustainability</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tx2">
                    <a:lumMod val="75000"/>
                  </a:schemeClr>
                </a:solidFill>
                <a:latin typeface="Oriya MN" pitchFamily="2" charset="0"/>
                <a:ea typeface="Arial"/>
                <a:cs typeface="Oriya MN" pitchFamily="2" charset="0"/>
                <a:sym typeface="Arial"/>
              </a:rPr>
              <a:t>Conclusions</a:t>
            </a:r>
          </a:p>
        </p:txBody>
      </p:sp>
      <p:pic>
        <p:nvPicPr>
          <p:cNvPr id="10" name="Shape 310">
            <a:extLst>
              <a:ext uri="{FF2B5EF4-FFF2-40B4-BE49-F238E27FC236}">
                <a16:creationId xmlns:a16="http://schemas.microsoft.com/office/drawing/2014/main" id="{181C4ECE-D9A5-B74A-9198-0105E4610E2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49520" y="4835243"/>
            <a:ext cx="621377" cy="308259"/>
          </a:xfrm>
          <a:prstGeom prst="rect">
            <a:avLst/>
          </a:prstGeom>
          <a:noFill/>
          <a:ln>
            <a:noFill/>
          </a:ln>
        </p:spPr>
      </p:pic>
    </p:spTree>
    <p:extLst>
      <p:ext uri="{BB962C8B-B14F-4D97-AF65-F5344CB8AC3E}">
        <p14:creationId xmlns:p14="http://schemas.microsoft.com/office/powerpoint/2010/main" val="4019396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hape 309">
            <a:extLst>
              <a:ext uri="{FF2B5EF4-FFF2-40B4-BE49-F238E27FC236}">
                <a16:creationId xmlns:a16="http://schemas.microsoft.com/office/drawing/2014/main" id="{12440265-9415-4DAE-AF06-834D364EE360}"/>
              </a:ext>
            </a:extLst>
          </p:cNvPr>
          <p:cNvSpPr txBox="1">
            <a:spLocks noGrp="1"/>
          </p:cNvSpPr>
          <p:nvPr>
            <p:ph type="title"/>
          </p:nvPr>
        </p:nvSpPr>
        <p:spPr>
          <a:xfrm>
            <a:off x="590312" y="364135"/>
            <a:ext cx="7963381" cy="1371601"/>
          </a:xfrm>
          <a:prstGeom prst="rect">
            <a:avLst/>
          </a:prstGeom>
          <a:noFill/>
          <a:ln>
            <a:noFill/>
          </a:ln>
        </p:spPr>
        <p:txBody>
          <a:bodyPr spcFirstLastPara="1" vert="horz" wrap="square" lIns="68569" tIns="34275" rIns="68569" bIns="34275" rtlCol="0" anchor="t" anchorCtr="0">
            <a:noAutofit/>
          </a:bodyPr>
          <a:lstStyle/>
          <a:p>
            <a:pPr algn="ctr">
              <a:lnSpc>
                <a:spcPct val="100000"/>
              </a:lnSpc>
              <a:spcBef>
                <a:spcPts val="0"/>
              </a:spcBef>
            </a:pPr>
            <a:r>
              <a:rPr lang="en" sz="4500" b="1" dirty="0">
                <a:solidFill>
                  <a:srgbClr val="00FA00"/>
                </a:solidFill>
                <a:latin typeface="Oriya MN" pitchFamily="2" charset="0"/>
                <a:ea typeface="Arial"/>
                <a:cs typeface="Oriya MN" pitchFamily="2" charset="0"/>
                <a:sym typeface="Arial"/>
              </a:rPr>
              <a:t>Hazards of Open Science</a:t>
            </a:r>
            <a:endParaRPr lang="de-DE" sz="3200" b="1" dirty="0">
              <a:solidFill>
                <a:srgbClr val="00FA00"/>
              </a:solidFill>
              <a:latin typeface="Oriya MN" pitchFamily="2" charset="0"/>
              <a:ea typeface="Arial"/>
              <a:cs typeface="Oriya MN" pitchFamily="2" charset="0"/>
              <a:sym typeface="Arial"/>
            </a:endParaRPr>
          </a:p>
        </p:txBody>
      </p:sp>
      <p:sp>
        <p:nvSpPr>
          <p:cNvPr id="7" name="Shape 309">
            <a:extLst>
              <a:ext uri="{FF2B5EF4-FFF2-40B4-BE49-F238E27FC236}">
                <a16:creationId xmlns:a16="http://schemas.microsoft.com/office/drawing/2014/main" id="{B19611AA-8C21-8B4F-BCAC-D748009DA7E3}"/>
              </a:ext>
            </a:extLst>
          </p:cNvPr>
          <p:cNvSpPr txBox="1">
            <a:spLocks/>
          </p:cNvSpPr>
          <p:nvPr/>
        </p:nvSpPr>
        <p:spPr>
          <a:xfrm>
            <a:off x="590312" y="1543672"/>
            <a:ext cx="7963381" cy="3259825"/>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9" indent="-342909">
              <a:lnSpc>
                <a:spcPct val="100000"/>
              </a:lnSpc>
              <a:spcBef>
                <a:spcPts val="0"/>
              </a:spcBef>
              <a:spcAft>
                <a:spcPts val="1200"/>
              </a:spcAft>
              <a:buFont typeface="Arial" panose="020B0604020202020204" pitchFamily="34" charset="0"/>
              <a:buChar char="•"/>
            </a:pPr>
            <a:r>
              <a:rPr lang="en" sz="2000" b="1" dirty="0">
                <a:solidFill>
                  <a:srgbClr val="00FA00"/>
                </a:solidFill>
                <a:latin typeface="Oriya MN" pitchFamily="2" charset="0"/>
                <a:ea typeface="Arial"/>
                <a:cs typeface="Oriya MN" pitchFamily="2" charset="0"/>
                <a:sym typeface="Arial"/>
              </a:rPr>
              <a:t>Failure (not delivering a radical and positive change, not attracting our biggest talents and nurture diverse communities).</a:t>
            </a:r>
          </a:p>
          <a:p>
            <a:pPr marL="342909" indent="-342909">
              <a:lnSpc>
                <a:spcPct val="100000"/>
              </a:lnSpc>
              <a:spcBef>
                <a:spcPts val="0"/>
              </a:spcBef>
              <a:spcAft>
                <a:spcPts val="1200"/>
              </a:spcAft>
              <a:buFont typeface="Arial" panose="020B0604020202020204" pitchFamily="34" charset="0"/>
              <a:buChar char="•"/>
            </a:pPr>
            <a:r>
              <a:rPr lang="en" sz="2000" b="1" dirty="0">
                <a:solidFill>
                  <a:srgbClr val="00FA00"/>
                </a:solidFill>
                <a:latin typeface="Oriya MN" pitchFamily="2" charset="0"/>
                <a:ea typeface="Arial"/>
                <a:cs typeface="Oriya MN" pitchFamily="2" charset="0"/>
                <a:sym typeface="Arial"/>
              </a:rPr>
              <a:t>To become an exclusive movement of public research that continues to enlarge the disconnection with Society.</a:t>
            </a:r>
          </a:p>
          <a:p>
            <a:pPr marL="342909" indent="-342909">
              <a:lnSpc>
                <a:spcPct val="100000"/>
              </a:lnSpc>
              <a:spcBef>
                <a:spcPts val="0"/>
              </a:spcBef>
              <a:spcAft>
                <a:spcPts val="1200"/>
              </a:spcAft>
              <a:buFont typeface="Arial" panose="020B0604020202020204" pitchFamily="34" charset="0"/>
              <a:buChar char="•"/>
            </a:pPr>
            <a:r>
              <a:rPr lang="en" sz="2000" b="1" dirty="0">
                <a:solidFill>
                  <a:srgbClr val="00FA00"/>
                </a:solidFill>
                <a:latin typeface="Oriya MN" pitchFamily="2" charset="0"/>
                <a:ea typeface="Arial"/>
                <a:cs typeface="Oriya MN" pitchFamily="2" charset="0"/>
                <a:sym typeface="Arial"/>
              </a:rPr>
              <a:t>To associate ”Open” with ”Ignore”, especially when it comes to resources that are needed to perform ’open’ methods.</a:t>
            </a:r>
          </a:p>
          <a:p>
            <a:pPr marL="342909" indent="-342909">
              <a:lnSpc>
                <a:spcPct val="100000"/>
              </a:lnSpc>
              <a:spcBef>
                <a:spcPts val="0"/>
              </a:spcBef>
              <a:spcAft>
                <a:spcPts val="1200"/>
              </a:spcAft>
              <a:buFont typeface="Arial" panose="020B0604020202020204" pitchFamily="34" charset="0"/>
              <a:buChar char="•"/>
            </a:pPr>
            <a:r>
              <a:rPr lang="en" sz="2000" b="1" dirty="0">
                <a:solidFill>
                  <a:srgbClr val="00FA00"/>
                </a:solidFill>
                <a:latin typeface="Oriya MN" pitchFamily="2" charset="0"/>
                <a:ea typeface="Arial"/>
                <a:cs typeface="Oriya MN" pitchFamily="2" charset="0"/>
                <a:sym typeface="Arial"/>
              </a:rPr>
              <a:t>To build blocks of ’net beneficiaries’ that rarely move to ’contributors’ side.</a:t>
            </a:r>
          </a:p>
          <a:p>
            <a:pPr marL="342909" indent="-342909">
              <a:lnSpc>
                <a:spcPct val="100000"/>
              </a:lnSpc>
              <a:spcBef>
                <a:spcPts val="0"/>
              </a:spcBef>
              <a:spcAft>
                <a:spcPts val="1200"/>
              </a:spcAft>
              <a:buFont typeface="Arial" panose="020B0604020202020204" pitchFamily="34" charset="0"/>
              <a:buChar char="•"/>
            </a:pPr>
            <a:endParaRPr lang="en" sz="2000" b="1" dirty="0">
              <a:solidFill>
                <a:srgbClr val="00FA00"/>
              </a:solidFill>
              <a:latin typeface="Oriya MN" pitchFamily="2" charset="0"/>
              <a:ea typeface="Arial"/>
              <a:cs typeface="Oriya MN" pitchFamily="2" charset="0"/>
              <a:sym typeface="Arial"/>
            </a:endParaRPr>
          </a:p>
        </p:txBody>
      </p:sp>
      <p:sp>
        <p:nvSpPr>
          <p:cNvPr id="4" name="Untertitel 2">
            <a:extLst>
              <a:ext uri="{FF2B5EF4-FFF2-40B4-BE49-F238E27FC236}">
                <a16:creationId xmlns:a16="http://schemas.microsoft.com/office/drawing/2014/main" id="{8D13A057-849E-8344-986D-786ECF91507F}"/>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Tree>
    <p:extLst>
      <p:ext uri="{BB962C8B-B14F-4D97-AF65-F5344CB8AC3E}">
        <p14:creationId xmlns:p14="http://schemas.microsoft.com/office/powerpoint/2010/main" val="39351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5" name="Content Placeholder 4" descr="A cake made to look like a flower&#10;&#10;Description automatically generated">
            <a:extLst>
              <a:ext uri="{FF2B5EF4-FFF2-40B4-BE49-F238E27FC236}">
                <a16:creationId xmlns:a16="http://schemas.microsoft.com/office/drawing/2014/main" id="{ED2F8025-7077-114E-8D09-33D27D8F978A}"/>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961468" y="1625643"/>
            <a:ext cx="3350854" cy="2916237"/>
          </a:xfrm>
        </p:spPr>
      </p:pic>
      <p:sp>
        <p:nvSpPr>
          <p:cNvPr id="9" name="TextBox 8">
            <a:extLst>
              <a:ext uri="{FF2B5EF4-FFF2-40B4-BE49-F238E27FC236}">
                <a16:creationId xmlns:a16="http://schemas.microsoft.com/office/drawing/2014/main" id="{54637168-CCA8-114E-8201-B3A1F68E6F09}"/>
              </a:ext>
            </a:extLst>
          </p:cNvPr>
          <p:cNvSpPr txBox="1"/>
          <p:nvPr/>
        </p:nvSpPr>
        <p:spPr>
          <a:xfrm>
            <a:off x="1928813" y="185807"/>
            <a:ext cx="5864106" cy="707886"/>
          </a:xfrm>
          <a:prstGeom prst="rect">
            <a:avLst/>
          </a:prstGeom>
          <a:noFill/>
        </p:spPr>
        <p:txBody>
          <a:bodyPr wrap="none" rtlCol="0">
            <a:spAutoFit/>
          </a:bodyPr>
          <a:lstStyle/>
          <a:p>
            <a:r>
              <a:rPr lang="en-US" sz="4000" b="1" dirty="0">
                <a:solidFill>
                  <a:srgbClr val="FFFF00"/>
                </a:solidFill>
              </a:rPr>
              <a:t>What IS NOT Open Science</a:t>
            </a:r>
          </a:p>
        </p:txBody>
      </p:sp>
      <p:pic>
        <p:nvPicPr>
          <p:cNvPr id="12" name="Picture 11" descr="A close up of a bottle&#10;&#10;Description automatically generated">
            <a:extLst>
              <a:ext uri="{FF2B5EF4-FFF2-40B4-BE49-F238E27FC236}">
                <a16:creationId xmlns:a16="http://schemas.microsoft.com/office/drawing/2014/main" id="{C0C0CA04-9DA0-7043-84FD-BFC80D1A91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384" y="1234676"/>
            <a:ext cx="3129760" cy="3129760"/>
          </a:xfrm>
          <a:prstGeom prst="rect">
            <a:avLst/>
          </a:prstGeom>
        </p:spPr>
      </p:pic>
      <p:sp>
        <p:nvSpPr>
          <p:cNvPr id="13" name="TextBox 12">
            <a:extLst>
              <a:ext uri="{FF2B5EF4-FFF2-40B4-BE49-F238E27FC236}">
                <a16:creationId xmlns:a16="http://schemas.microsoft.com/office/drawing/2014/main" id="{8DAD070F-FD80-5B47-AFE8-B21D870A6CB1}"/>
              </a:ext>
            </a:extLst>
          </p:cNvPr>
          <p:cNvSpPr txBox="1"/>
          <p:nvPr/>
        </p:nvSpPr>
        <p:spPr>
          <a:xfrm>
            <a:off x="5296422" y="4364438"/>
            <a:ext cx="3205686" cy="461665"/>
          </a:xfrm>
          <a:prstGeom prst="rect">
            <a:avLst/>
          </a:prstGeom>
          <a:noFill/>
        </p:spPr>
        <p:txBody>
          <a:bodyPr wrap="none" rtlCol="0">
            <a:spAutoFit/>
          </a:bodyPr>
          <a:lstStyle/>
          <a:p>
            <a:r>
              <a:rPr lang="en-US" sz="2400" dirty="0">
                <a:solidFill>
                  <a:srgbClr val="FFFF00"/>
                </a:solidFill>
              </a:rPr>
              <a:t>A Snake Oil for Research</a:t>
            </a:r>
          </a:p>
        </p:txBody>
      </p:sp>
      <p:sp>
        <p:nvSpPr>
          <p:cNvPr id="14" name="TextBox 13">
            <a:extLst>
              <a:ext uri="{FF2B5EF4-FFF2-40B4-BE49-F238E27FC236}">
                <a16:creationId xmlns:a16="http://schemas.microsoft.com/office/drawing/2014/main" id="{4FC6C2B2-2510-B142-8106-2F7C300CB49E}"/>
              </a:ext>
            </a:extLst>
          </p:cNvPr>
          <p:cNvSpPr txBox="1"/>
          <p:nvPr/>
        </p:nvSpPr>
        <p:spPr>
          <a:xfrm>
            <a:off x="497082" y="4356899"/>
            <a:ext cx="3716402" cy="461665"/>
          </a:xfrm>
          <a:prstGeom prst="rect">
            <a:avLst/>
          </a:prstGeom>
          <a:noFill/>
        </p:spPr>
        <p:txBody>
          <a:bodyPr wrap="none" rtlCol="0">
            <a:spAutoFit/>
          </a:bodyPr>
          <a:lstStyle/>
          <a:p>
            <a:r>
              <a:rPr lang="en-US" sz="2400" dirty="0">
                <a:solidFill>
                  <a:srgbClr val="FFFF00"/>
                </a:solidFill>
              </a:rPr>
              <a:t>A sugarcoat for Open Access</a:t>
            </a:r>
          </a:p>
        </p:txBody>
      </p:sp>
      <p:pic>
        <p:nvPicPr>
          <p:cNvPr id="10" name="Shape 310">
            <a:extLst>
              <a:ext uri="{FF2B5EF4-FFF2-40B4-BE49-F238E27FC236}">
                <a16:creationId xmlns:a16="http://schemas.microsoft.com/office/drawing/2014/main" id="{CBD4D2DB-7EA1-C446-9FE0-1371AD1C805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63691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3"/>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B6DF71-8A04-594F-84FF-D7D5DA1B97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73715" y="-37155"/>
            <a:ext cx="7715250" cy="4418266"/>
          </a:xfrm>
          <a:prstGeom prst="rect">
            <a:avLst/>
          </a:prstGeom>
          <a:solidFill>
            <a:schemeClr val="tx1"/>
          </a:solidFill>
          <a:effectLst>
            <a:softEdge rad="10922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9" name="TextBox 8">
            <a:extLst>
              <a:ext uri="{FF2B5EF4-FFF2-40B4-BE49-F238E27FC236}">
                <a16:creationId xmlns:a16="http://schemas.microsoft.com/office/drawing/2014/main" id="{4D503992-7E36-BF47-A931-1A77E70FB1F0}"/>
              </a:ext>
            </a:extLst>
          </p:cNvPr>
          <p:cNvSpPr txBox="1"/>
          <p:nvPr/>
        </p:nvSpPr>
        <p:spPr>
          <a:xfrm>
            <a:off x="7108684" y="4965727"/>
            <a:ext cx="1683474" cy="215444"/>
          </a:xfrm>
          <a:prstGeom prst="rect">
            <a:avLst/>
          </a:prstGeom>
          <a:noFill/>
        </p:spPr>
        <p:txBody>
          <a:bodyPr wrap="none" rtlCol="0">
            <a:spAutoFit/>
          </a:bodyPr>
          <a:lstStyle/>
          <a:p>
            <a:r>
              <a:rPr lang="en-US" sz="800" i="1" dirty="0">
                <a:solidFill>
                  <a:schemeClr val="bg2">
                    <a:lumMod val="25000"/>
                  </a:schemeClr>
                </a:solidFill>
              </a:rPr>
              <a:t>Photo by Noah </a:t>
            </a:r>
            <a:r>
              <a:rPr lang="en-US" sz="800" i="1" dirty="0" err="1">
                <a:solidFill>
                  <a:schemeClr val="bg2">
                    <a:lumMod val="25000"/>
                  </a:schemeClr>
                </a:solidFill>
              </a:rPr>
              <a:t>Buscher</a:t>
            </a:r>
            <a:r>
              <a:rPr lang="en-US" sz="800" i="1" dirty="0">
                <a:solidFill>
                  <a:schemeClr val="bg2">
                    <a:lumMod val="25000"/>
                  </a:schemeClr>
                </a:solidFill>
              </a:rPr>
              <a:t> on </a:t>
            </a:r>
            <a:r>
              <a:rPr lang="en-US" sz="800" i="1" dirty="0" err="1">
                <a:solidFill>
                  <a:schemeClr val="bg2">
                    <a:lumMod val="25000"/>
                  </a:schemeClr>
                </a:solidFill>
              </a:rPr>
              <a:t>Unsplash</a:t>
            </a:r>
            <a:endParaRPr lang="en-US" sz="800" i="1" dirty="0">
              <a:solidFill>
                <a:schemeClr val="bg2">
                  <a:lumMod val="25000"/>
                </a:schemeClr>
              </a:solidFill>
            </a:endParaRPr>
          </a:p>
        </p:txBody>
      </p:sp>
      <p:sp>
        <p:nvSpPr>
          <p:cNvPr id="16" name="Shape 309">
            <a:extLst>
              <a:ext uri="{FF2B5EF4-FFF2-40B4-BE49-F238E27FC236}">
                <a16:creationId xmlns:a16="http://schemas.microsoft.com/office/drawing/2014/main" id="{CB21FD08-E5CC-8A4C-B759-22DFB9639581}"/>
              </a:ext>
            </a:extLst>
          </p:cNvPr>
          <p:cNvSpPr txBox="1">
            <a:spLocks/>
          </p:cNvSpPr>
          <p:nvPr/>
        </p:nvSpPr>
        <p:spPr>
          <a:xfrm>
            <a:off x="647679" y="547463"/>
            <a:ext cx="7622606" cy="578479"/>
          </a:xfrm>
          <a:prstGeom prst="rect">
            <a:avLst/>
          </a:prstGeom>
          <a:no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17" name="Shape 309">
            <a:extLst>
              <a:ext uri="{FF2B5EF4-FFF2-40B4-BE49-F238E27FC236}">
                <a16:creationId xmlns:a16="http://schemas.microsoft.com/office/drawing/2014/main" id="{8253320E-E36C-A247-BD11-A8DE6513016A}"/>
              </a:ext>
            </a:extLst>
          </p:cNvPr>
          <p:cNvSpPr txBox="1">
            <a:spLocks/>
          </p:cNvSpPr>
          <p:nvPr/>
        </p:nvSpPr>
        <p:spPr>
          <a:xfrm>
            <a:off x="691854" y="1319264"/>
            <a:ext cx="7375829" cy="3231140"/>
          </a:xfrm>
          <a:prstGeom prst="rect">
            <a:avLst/>
          </a:prstGeom>
          <a:solidFill>
            <a:schemeClr val="tx1">
              <a:alpha val="51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chemeClr val="tx2">
                    <a:lumMod val="75000"/>
                  </a:schemeClr>
                </a:solidFill>
                <a:latin typeface="Oriya MN" pitchFamily="2" charset="0"/>
                <a:ea typeface="Arial"/>
                <a:cs typeface="Oriya MN" pitchFamily="2" charset="0"/>
                <a:sym typeface="Arial"/>
              </a:rPr>
              <a:t>Context</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Definitions</a:t>
            </a:r>
            <a:endParaRPr lang="de-DE" sz="2000" dirty="0">
              <a:solidFill>
                <a:schemeClr val="tx2">
                  <a:lumMod val="7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Public-Private </a:t>
            </a:r>
            <a:r>
              <a:rPr lang="de-DE" sz="2000" dirty="0" err="1">
                <a:solidFill>
                  <a:schemeClr val="tx2">
                    <a:lumMod val="75000"/>
                  </a:schemeClr>
                </a:solidFill>
                <a:latin typeface="Oriya MN" pitchFamily="2" charset="0"/>
                <a:ea typeface="Arial"/>
                <a:cs typeface="Oriya MN" pitchFamily="2" charset="0"/>
                <a:sym typeface="Arial"/>
              </a:rPr>
              <a:t>Partnerships</a:t>
            </a:r>
            <a:r>
              <a:rPr lang="de-DE" sz="2000" dirty="0">
                <a:solidFill>
                  <a:schemeClr val="tx2">
                    <a:lumMod val="7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Gestalt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the</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Hazards</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rgbClr val="FFFF00"/>
                </a:solidFill>
                <a:latin typeface="Oriya MN" pitchFamily="2" charset="0"/>
                <a:ea typeface="Arial"/>
                <a:cs typeface="Oriya MN" pitchFamily="2" charset="0"/>
                <a:sym typeface="Arial"/>
              </a:rPr>
              <a:t>The </a:t>
            </a:r>
            <a:r>
              <a:rPr lang="de-DE" sz="2000" dirty="0" err="1">
                <a:solidFill>
                  <a:srgbClr val="FFFF00"/>
                </a:solidFill>
                <a:latin typeface="Oriya MN" pitchFamily="2" charset="0"/>
                <a:ea typeface="Arial"/>
                <a:cs typeface="Oriya MN" pitchFamily="2" charset="0"/>
                <a:sym typeface="Arial"/>
              </a:rPr>
              <a:t>Sustainability</a:t>
            </a:r>
            <a:r>
              <a:rPr lang="de-DE" sz="2000" dirty="0">
                <a:solidFill>
                  <a:srgbClr val="FFFF00"/>
                </a:solidFill>
                <a:latin typeface="Oriya MN" pitchFamily="2" charset="0"/>
                <a:ea typeface="Arial"/>
                <a:cs typeface="Oriya MN" pitchFamily="2" charset="0"/>
                <a:sym typeface="Arial"/>
              </a:rPr>
              <a:t> </a:t>
            </a:r>
            <a:r>
              <a:rPr lang="de-DE" sz="2000" dirty="0" err="1">
                <a:solidFill>
                  <a:srgbClr val="FFFF00"/>
                </a:solidFill>
                <a:latin typeface="Oriya MN" pitchFamily="2" charset="0"/>
                <a:ea typeface="Arial"/>
                <a:cs typeface="Oriya MN" pitchFamily="2" charset="0"/>
                <a:sym typeface="Arial"/>
              </a:rPr>
              <a:t>of</a:t>
            </a:r>
            <a:r>
              <a:rPr lang="de-DE" sz="2000" dirty="0">
                <a:solidFill>
                  <a:srgbClr val="FFFF00"/>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tx2">
                    <a:lumMod val="75000"/>
                  </a:schemeClr>
                </a:solidFill>
                <a:latin typeface="Oriya MN" pitchFamily="2" charset="0"/>
                <a:ea typeface="Arial"/>
                <a:cs typeface="Oriya MN" pitchFamily="2" charset="0"/>
                <a:sym typeface="Arial"/>
              </a:rPr>
              <a:t>Conclusions</a:t>
            </a:r>
          </a:p>
        </p:txBody>
      </p:sp>
      <p:pic>
        <p:nvPicPr>
          <p:cNvPr id="7" name="Shape 310">
            <a:extLst>
              <a:ext uri="{FF2B5EF4-FFF2-40B4-BE49-F238E27FC236}">
                <a16:creationId xmlns:a16="http://schemas.microsoft.com/office/drawing/2014/main" id="{C33A270C-1CC0-A245-ADF4-F94F3BAA57C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22625" y="4872914"/>
            <a:ext cx="621377" cy="308259"/>
          </a:xfrm>
          <a:prstGeom prst="rect">
            <a:avLst/>
          </a:prstGeom>
          <a:noFill/>
          <a:ln>
            <a:noFill/>
          </a:ln>
        </p:spPr>
      </p:pic>
    </p:spTree>
    <p:extLst>
      <p:ext uri="{BB962C8B-B14F-4D97-AF65-F5344CB8AC3E}">
        <p14:creationId xmlns:p14="http://schemas.microsoft.com/office/powerpoint/2010/main" val="181130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6" name="Shape 309">
            <a:extLst>
              <a:ext uri="{FF2B5EF4-FFF2-40B4-BE49-F238E27FC236}">
                <a16:creationId xmlns:a16="http://schemas.microsoft.com/office/drawing/2014/main" id="{60383543-ACA4-124A-BA80-A1BC6206810C}"/>
              </a:ext>
            </a:extLst>
          </p:cNvPr>
          <p:cNvSpPr txBox="1">
            <a:spLocks/>
          </p:cNvSpPr>
          <p:nvPr/>
        </p:nvSpPr>
        <p:spPr>
          <a:xfrm>
            <a:off x="884088" y="2154763"/>
            <a:ext cx="7375829" cy="833981"/>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600" b="1" dirty="0" err="1">
                <a:solidFill>
                  <a:srgbClr val="00FA00"/>
                </a:solidFill>
                <a:latin typeface="Oriya MN" pitchFamily="2" charset="0"/>
                <a:ea typeface="Arial"/>
                <a:cs typeface="Oriya MN" pitchFamily="2" charset="0"/>
                <a:sym typeface="Arial"/>
              </a:rPr>
              <a:t>Sustainability</a:t>
            </a:r>
            <a:r>
              <a:rPr lang="de-DE" sz="3600" b="1" dirty="0">
                <a:solidFill>
                  <a:srgbClr val="00FA00"/>
                </a:solidFill>
                <a:latin typeface="Oriya MN" pitchFamily="2" charset="0"/>
                <a:ea typeface="Arial"/>
                <a:cs typeface="Oriya MN" pitchFamily="2" charset="0"/>
                <a:sym typeface="Arial"/>
              </a:rPr>
              <a:t> = </a:t>
            </a:r>
            <a:r>
              <a:rPr lang="de-DE" sz="3600" b="1" dirty="0" err="1">
                <a:solidFill>
                  <a:srgbClr val="00FA00"/>
                </a:solidFill>
                <a:latin typeface="Oriya MN" pitchFamily="2" charset="0"/>
                <a:ea typeface="Arial"/>
                <a:cs typeface="Oriya MN" pitchFamily="2" charset="0"/>
                <a:sym typeface="Arial"/>
              </a:rPr>
              <a:t>Responsibility</a:t>
            </a:r>
            <a:endParaRPr lang="en" sz="3600" b="1" dirty="0">
              <a:solidFill>
                <a:srgbClr val="00FA00"/>
              </a:solidFill>
              <a:latin typeface="Oriya MN" pitchFamily="2" charset="0"/>
              <a:ea typeface="Arial"/>
              <a:cs typeface="Oriya MN" pitchFamily="2" charset="0"/>
              <a:sym typeface="Arial"/>
            </a:endParaRPr>
          </a:p>
        </p:txBody>
      </p:sp>
      <p:pic>
        <p:nvPicPr>
          <p:cNvPr id="4" name="Shape 310">
            <a:extLst>
              <a:ext uri="{FF2B5EF4-FFF2-40B4-BE49-F238E27FC236}">
                <a16:creationId xmlns:a16="http://schemas.microsoft.com/office/drawing/2014/main" id="{40D6EE95-0877-F04A-A073-84D886708DE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3400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50000" autoRev="1" fill="hold" grpId="0" nodeType="withEffect">
                                  <p:stCondLst>
                                    <p:cond delay="0"/>
                                  </p:stCondLst>
                                  <p:childTnLst>
                                    <p:animScale>
                                      <p:cBhvr>
                                        <p:cTn id="6" dur="2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6" name="Shape 309">
            <a:extLst>
              <a:ext uri="{FF2B5EF4-FFF2-40B4-BE49-F238E27FC236}">
                <a16:creationId xmlns:a16="http://schemas.microsoft.com/office/drawing/2014/main" id="{60383543-ACA4-124A-BA80-A1BC6206810C}"/>
              </a:ext>
            </a:extLst>
          </p:cNvPr>
          <p:cNvSpPr txBox="1">
            <a:spLocks/>
          </p:cNvSpPr>
          <p:nvPr/>
        </p:nvSpPr>
        <p:spPr>
          <a:xfrm>
            <a:off x="1130765" y="334722"/>
            <a:ext cx="7375829" cy="1335356"/>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800" dirty="0">
                <a:solidFill>
                  <a:srgbClr val="00FA00"/>
                </a:solidFill>
                <a:latin typeface="Oriya MN" pitchFamily="2" charset="0"/>
                <a:ea typeface="Arial"/>
                <a:cs typeface="Oriya MN" pitchFamily="2" charset="0"/>
                <a:sym typeface="Arial"/>
              </a:rPr>
              <a:t>The Return </a:t>
            </a:r>
            <a:r>
              <a:rPr lang="de-DE" sz="2800" dirty="0" err="1">
                <a:solidFill>
                  <a:srgbClr val="00FA00"/>
                </a:solidFill>
                <a:latin typeface="Oriya MN" pitchFamily="2" charset="0"/>
                <a:ea typeface="Arial"/>
                <a:cs typeface="Oriya MN" pitchFamily="2" charset="0"/>
                <a:sym typeface="Arial"/>
              </a:rPr>
              <a:t>of</a:t>
            </a:r>
            <a:r>
              <a:rPr lang="de-DE" sz="2800" dirty="0">
                <a:solidFill>
                  <a:srgbClr val="00FA00"/>
                </a:solidFill>
                <a:latin typeface="Oriya MN" pitchFamily="2" charset="0"/>
                <a:ea typeface="Arial"/>
                <a:cs typeface="Oriya MN" pitchFamily="2" charset="0"/>
                <a:sym typeface="Arial"/>
              </a:rPr>
              <a:t> Open Science Investments: </a:t>
            </a:r>
            <a:r>
              <a:rPr lang="de-DE" sz="2800" dirty="0" err="1">
                <a:solidFill>
                  <a:srgbClr val="00FA00"/>
                </a:solidFill>
                <a:latin typeface="Oriya MN" pitchFamily="2" charset="0"/>
                <a:ea typeface="Arial"/>
                <a:cs typeface="Oriya MN" pitchFamily="2" charset="0"/>
                <a:sym typeface="Arial"/>
              </a:rPr>
              <a:t>what</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funders</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and</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institutions</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should</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expect</a:t>
            </a:r>
            <a:r>
              <a:rPr lang="de-DE" sz="2800" dirty="0">
                <a:solidFill>
                  <a:srgbClr val="00FA00"/>
                </a:solidFill>
                <a:latin typeface="Oriya MN" pitchFamily="2" charset="0"/>
                <a:ea typeface="Arial"/>
                <a:cs typeface="Oriya MN" pitchFamily="2" charset="0"/>
                <a:sym typeface="Arial"/>
              </a:rPr>
              <a:t> </a:t>
            </a:r>
            <a:endParaRPr lang="en" sz="2800" dirty="0">
              <a:solidFill>
                <a:srgbClr val="00FA00"/>
              </a:solidFill>
              <a:latin typeface="Oriya MN" pitchFamily="2" charset="0"/>
              <a:ea typeface="Arial"/>
              <a:cs typeface="Oriya MN" pitchFamily="2" charset="0"/>
              <a:sym typeface="Arial"/>
            </a:endParaRPr>
          </a:p>
        </p:txBody>
      </p:sp>
      <p:pic>
        <p:nvPicPr>
          <p:cNvPr id="4" name="Shape 310">
            <a:extLst>
              <a:ext uri="{FF2B5EF4-FFF2-40B4-BE49-F238E27FC236}">
                <a16:creationId xmlns:a16="http://schemas.microsoft.com/office/drawing/2014/main" id="{40D6EE95-0877-F04A-A073-84D886708DE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
        <p:nvSpPr>
          <p:cNvPr id="7" name="Shape 309">
            <a:extLst>
              <a:ext uri="{FF2B5EF4-FFF2-40B4-BE49-F238E27FC236}">
                <a16:creationId xmlns:a16="http://schemas.microsoft.com/office/drawing/2014/main" id="{8F9772F7-502C-5947-973B-D57593C67592}"/>
              </a:ext>
            </a:extLst>
          </p:cNvPr>
          <p:cNvSpPr txBox="1">
            <a:spLocks/>
          </p:cNvSpPr>
          <p:nvPr/>
        </p:nvSpPr>
        <p:spPr>
          <a:xfrm>
            <a:off x="504781" y="1954330"/>
            <a:ext cx="8134443" cy="2854451"/>
          </a:xfrm>
          <a:prstGeom prst="rect">
            <a:avLst/>
          </a:prstGeom>
          <a:solidFill>
            <a:schemeClr val="tx1"/>
          </a:solidFill>
          <a:ln>
            <a:noFill/>
          </a:ln>
          <a:effectLst>
            <a:glow rad="190500">
              <a:srgbClr val="FFFF00">
                <a:alpha val="40000"/>
              </a:srgbClr>
            </a:glow>
            <a:softEdge rad="76200"/>
          </a:effectLst>
        </p:spPr>
        <p:txBody>
          <a:bodyPr spcFirstLastPara="1" vert="horz" wrap="square" lIns="68569" tIns="34275" rIns="68569" bIns="34275" numCol="2"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9" indent="-342909">
              <a:lnSpc>
                <a:spcPct val="150000"/>
              </a:lnSpc>
              <a:spcBef>
                <a:spcPts val="0"/>
              </a:spcBef>
              <a:buFont typeface="Arial" panose="020B0604020202020204" pitchFamily="34" charset="0"/>
              <a:buChar char="•"/>
            </a:pPr>
            <a:r>
              <a:rPr lang="de-DE" sz="2000" dirty="0">
                <a:solidFill>
                  <a:srgbClr val="00FA00"/>
                </a:solidFill>
                <a:latin typeface="Oriya MN" pitchFamily="2" charset="0"/>
                <a:ea typeface="Arial"/>
                <a:cs typeface="Oriya MN" pitchFamily="2" charset="0"/>
                <a:sym typeface="Arial"/>
              </a:rPr>
              <a:t>Quality, </a:t>
            </a:r>
            <a:r>
              <a:rPr lang="de-DE" sz="2000" dirty="0" err="1">
                <a:solidFill>
                  <a:srgbClr val="00FA00"/>
                </a:solidFill>
                <a:latin typeface="Oriya MN" pitchFamily="2" charset="0"/>
                <a:ea typeface="Arial"/>
                <a:cs typeface="Oriya MN" pitchFamily="2" charset="0"/>
                <a:sym typeface="Arial"/>
              </a:rPr>
              <a:t>healty</a:t>
            </a:r>
            <a:r>
              <a:rPr lang="de-DE" sz="2000" dirty="0">
                <a:solidFill>
                  <a:srgbClr val="00FA00"/>
                </a:solidFill>
                <a:latin typeface="Oriya MN" pitchFamily="2" charset="0"/>
                <a:ea typeface="Arial"/>
                <a:cs typeface="Oriya MN" pitchFamily="2" charset="0"/>
                <a:sym typeface="Arial"/>
              </a:rPr>
              <a:t> OS </a:t>
            </a:r>
            <a:r>
              <a:rPr lang="de-DE" sz="2000" dirty="0" err="1">
                <a:solidFill>
                  <a:srgbClr val="00FA00"/>
                </a:solidFill>
                <a:latin typeface="Oriya MN" pitchFamily="2" charset="0"/>
                <a:ea typeface="Arial"/>
                <a:cs typeface="Oriya MN" pitchFamily="2" charset="0"/>
                <a:sym typeface="Arial"/>
              </a:rPr>
              <a:t>systems</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err="1">
                <a:solidFill>
                  <a:srgbClr val="00FA00"/>
                </a:solidFill>
                <a:latin typeface="Oriya MN" pitchFamily="2" charset="0"/>
                <a:ea typeface="Arial"/>
                <a:cs typeface="Oriya MN" pitchFamily="2" charset="0"/>
                <a:sym typeface="Arial"/>
              </a:rPr>
              <a:t>Reproducible</a:t>
            </a:r>
            <a:r>
              <a:rPr lang="de-DE" sz="2000" dirty="0">
                <a:solidFill>
                  <a:srgbClr val="00FA00"/>
                </a:solidFill>
                <a:latin typeface="Oriya MN" pitchFamily="2" charset="0"/>
                <a:ea typeface="Arial"/>
                <a:cs typeface="Oriya MN" pitchFamily="2" charset="0"/>
                <a:sym typeface="Arial"/>
              </a:rPr>
              <a:t> Science</a:t>
            </a:r>
          </a:p>
          <a:p>
            <a:pPr marL="342909" indent="-342909">
              <a:lnSpc>
                <a:spcPct val="150000"/>
              </a:lnSpc>
              <a:spcBef>
                <a:spcPts val="0"/>
              </a:spcBef>
              <a:buFont typeface="Arial" panose="020B0604020202020204" pitchFamily="34" charset="0"/>
              <a:buChar char="•"/>
            </a:pPr>
            <a:r>
              <a:rPr lang="de-DE" sz="2000" dirty="0" err="1">
                <a:solidFill>
                  <a:srgbClr val="00FA00"/>
                </a:solidFill>
                <a:latin typeface="Oriya MN" pitchFamily="2" charset="0"/>
                <a:ea typeface="Arial"/>
                <a:cs typeface="Oriya MN" pitchFamily="2" charset="0"/>
                <a:sym typeface="Arial"/>
              </a:rPr>
              <a:t>Faster</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reliable</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discoveries</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err="1">
                <a:solidFill>
                  <a:srgbClr val="00FA00"/>
                </a:solidFill>
                <a:latin typeface="Oriya MN" pitchFamily="2" charset="0"/>
                <a:ea typeface="Arial"/>
                <a:cs typeface="Oriya MN" pitchFamily="2" charset="0"/>
                <a:sym typeface="Arial"/>
              </a:rPr>
              <a:t>Meaningful</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translational</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science</a:t>
            </a:r>
            <a:r>
              <a:rPr lang="de-DE" sz="2000" dirty="0">
                <a:solidFill>
                  <a:srgbClr val="00FA00"/>
                </a:solidFill>
                <a:latin typeface="Oriya MN" pitchFamily="2" charset="0"/>
                <a:ea typeface="Arial"/>
                <a:cs typeface="Oriya MN" pitchFamily="2" charset="0"/>
                <a:sym typeface="Arial"/>
              </a:rPr>
              <a:t>, </a:t>
            </a:r>
          </a:p>
          <a:p>
            <a:pPr marL="342909" indent="-342909">
              <a:lnSpc>
                <a:spcPct val="150000"/>
              </a:lnSpc>
              <a:spcBef>
                <a:spcPts val="0"/>
              </a:spcBef>
              <a:buFont typeface="Arial" panose="020B0604020202020204" pitchFamily="34" charset="0"/>
              <a:buChar char="•"/>
            </a:pPr>
            <a:r>
              <a:rPr lang="de-DE" sz="2000" dirty="0">
                <a:solidFill>
                  <a:srgbClr val="00FA00"/>
                </a:solidFill>
                <a:latin typeface="Oriya MN" pitchFamily="2" charset="0"/>
                <a:ea typeface="Arial"/>
                <a:cs typeface="Oriya MN" pitchFamily="2" charset="0"/>
                <a:sym typeface="Arial"/>
              </a:rPr>
              <a:t>Wider </a:t>
            </a:r>
            <a:r>
              <a:rPr lang="de-DE" sz="2000" dirty="0" err="1">
                <a:solidFill>
                  <a:srgbClr val="00FA00"/>
                </a:solidFill>
                <a:latin typeface="Oriya MN" pitchFamily="2" charset="0"/>
                <a:ea typeface="Arial"/>
                <a:cs typeface="Oriya MN" pitchFamily="2" charset="0"/>
                <a:sym typeface="Arial"/>
              </a:rPr>
              <a:t>dissemination</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a:solidFill>
                  <a:srgbClr val="00FA00"/>
                </a:solidFill>
                <a:latin typeface="Oriya MN" pitchFamily="2" charset="0"/>
                <a:ea typeface="Arial"/>
                <a:cs typeface="Oriya MN" pitchFamily="2" charset="0"/>
                <a:sym typeface="Arial"/>
              </a:rPr>
              <a:t>International </a:t>
            </a:r>
            <a:r>
              <a:rPr lang="de-DE" sz="2000" dirty="0" err="1">
                <a:solidFill>
                  <a:srgbClr val="00FA00"/>
                </a:solidFill>
                <a:latin typeface="Oriya MN" pitchFamily="2" charset="0"/>
                <a:ea typeface="Arial"/>
                <a:cs typeface="Oriya MN" pitchFamily="2" charset="0"/>
                <a:sym typeface="Arial"/>
              </a:rPr>
              <a:t>Collaborations</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err="1">
                <a:solidFill>
                  <a:srgbClr val="00FA00"/>
                </a:solidFill>
                <a:latin typeface="Oriya MN" pitchFamily="2" charset="0"/>
                <a:ea typeface="Arial"/>
                <a:cs typeface="Oriya MN" pitchFamily="2" charset="0"/>
                <a:sym typeface="Arial"/>
              </a:rPr>
              <a:t>Better</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education</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through</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practice</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a:solidFill>
                  <a:srgbClr val="00FA00"/>
                </a:solidFill>
                <a:latin typeface="Oriya MN" pitchFamily="2" charset="0"/>
                <a:ea typeface="Arial"/>
                <a:cs typeface="Oriya MN" pitchFamily="2" charset="0"/>
                <a:sym typeface="Arial"/>
              </a:rPr>
              <a:t>Collective </a:t>
            </a:r>
            <a:r>
              <a:rPr lang="de-DE" sz="2000" dirty="0" err="1">
                <a:solidFill>
                  <a:srgbClr val="00FA00"/>
                </a:solidFill>
                <a:latin typeface="Oriya MN" pitchFamily="2" charset="0"/>
                <a:ea typeface="Arial"/>
                <a:cs typeface="Oriya MN" pitchFamily="2" charset="0"/>
                <a:sym typeface="Arial"/>
              </a:rPr>
              <a:t>inteligence</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r>
              <a:rPr lang="de-DE" sz="2000" dirty="0">
                <a:solidFill>
                  <a:srgbClr val="00FA00"/>
                </a:solidFill>
                <a:latin typeface="Oriya MN" pitchFamily="2" charset="0"/>
                <a:ea typeface="Arial"/>
                <a:cs typeface="Oriya MN" pitchFamily="2" charset="0"/>
                <a:sym typeface="Arial"/>
              </a:rPr>
              <a:t>Man-</a:t>
            </a:r>
            <a:r>
              <a:rPr lang="de-DE" sz="2000" dirty="0" err="1">
                <a:solidFill>
                  <a:srgbClr val="00FA00"/>
                </a:solidFill>
                <a:latin typeface="Oriya MN" pitchFamily="2" charset="0"/>
                <a:ea typeface="Arial"/>
                <a:cs typeface="Oriya MN" pitchFamily="2" charset="0"/>
                <a:sym typeface="Arial"/>
              </a:rPr>
              <a:t>machine</a:t>
            </a:r>
            <a:r>
              <a:rPr lang="de-DE" sz="2000" dirty="0">
                <a:solidFill>
                  <a:srgbClr val="00FA00"/>
                </a:solidFill>
                <a:latin typeface="Oriya MN" pitchFamily="2" charset="0"/>
                <a:ea typeface="Arial"/>
                <a:cs typeface="Oriya MN" pitchFamily="2" charset="0"/>
                <a:sym typeface="Arial"/>
              </a:rPr>
              <a:t> </a:t>
            </a:r>
            <a:r>
              <a:rPr lang="de-DE" sz="2000" dirty="0" err="1">
                <a:solidFill>
                  <a:srgbClr val="00FA00"/>
                </a:solidFill>
                <a:latin typeface="Oriya MN" pitchFamily="2" charset="0"/>
                <a:ea typeface="Arial"/>
                <a:cs typeface="Oriya MN" pitchFamily="2" charset="0"/>
                <a:sym typeface="Arial"/>
              </a:rPr>
              <a:t>collaborations</a:t>
            </a:r>
            <a:endParaRPr lang="de-DE" sz="2000" dirty="0">
              <a:solidFill>
                <a:srgbClr val="00FA00"/>
              </a:solidFill>
              <a:latin typeface="Oriya MN" pitchFamily="2" charset="0"/>
              <a:ea typeface="Arial"/>
              <a:cs typeface="Oriya MN" pitchFamily="2" charset="0"/>
              <a:sym typeface="Arial"/>
            </a:endParaRPr>
          </a:p>
          <a:p>
            <a:pPr marL="342909" indent="-342909">
              <a:lnSpc>
                <a:spcPct val="150000"/>
              </a:lnSpc>
              <a:spcBef>
                <a:spcPts val="0"/>
              </a:spcBef>
              <a:buFont typeface="Arial" panose="020B0604020202020204" pitchFamily="34" charset="0"/>
              <a:buChar char="•"/>
            </a:pPr>
            <a:endParaRPr lang="de-DE" sz="2000" dirty="0">
              <a:solidFill>
                <a:srgbClr val="00FA00"/>
              </a:solidFill>
              <a:latin typeface="Oriya MN" pitchFamily="2" charset="0"/>
              <a:ea typeface="Arial"/>
              <a:cs typeface="Oriya MN" pitchFamily="2" charset="0"/>
              <a:sym typeface="Arial"/>
            </a:endParaRPr>
          </a:p>
        </p:txBody>
      </p:sp>
      <p:pic>
        <p:nvPicPr>
          <p:cNvPr id="9" name="Graphic 8" descr="Question mark">
            <a:extLst>
              <a:ext uri="{FF2B5EF4-FFF2-40B4-BE49-F238E27FC236}">
                <a16:creationId xmlns:a16="http://schemas.microsoft.com/office/drawing/2014/main" id="{C7D74C81-B11B-4744-9E8B-5F2E6547596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727796">
            <a:off x="8182021" y="113213"/>
            <a:ext cx="914400" cy="914400"/>
          </a:xfrm>
          <a:prstGeom prst="rect">
            <a:avLst/>
          </a:prstGeom>
        </p:spPr>
      </p:pic>
    </p:spTree>
    <p:extLst>
      <p:ext uri="{BB962C8B-B14F-4D97-AF65-F5344CB8AC3E}">
        <p14:creationId xmlns:p14="http://schemas.microsoft.com/office/powerpoint/2010/main" val="310101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a:effectLst>
            <a:softEdge rad="12700"/>
          </a:effectLst>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5" name="Shape 309">
            <a:extLst>
              <a:ext uri="{FF2B5EF4-FFF2-40B4-BE49-F238E27FC236}">
                <a16:creationId xmlns:a16="http://schemas.microsoft.com/office/drawing/2014/main" id="{5D5CE61B-A38F-854B-BB0D-1EE1EBB63AB0}"/>
              </a:ext>
            </a:extLst>
          </p:cNvPr>
          <p:cNvSpPr txBox="1">
            <a:spLocks/>
          </p:cNvSpPr>
          <p:nvPr/>
        </p:nvSpPr>
        <p:spPr>
          <a:xfrm>
            <a:off x="1058749" y="308262"/>
            <a:ext cx="7375829" cy="578479"/>
          </a:xfrm>
          <a:prstGeom prst="rect">
            <a:avLst/>
          </a:prstGeom>
          <a:noFill/>
          <a:ln>
            <a:noFill/>
          </a:ln>
          <a:effectLst>
            <a:softEdge rad="127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800" dirty="0" err="1">
                <a:solidFill>
                  <a:srgbClr val="00FA00"/>
                </a:solidFill>
                <a:latin typeface="Oriya MN" pitchFamily="2" charset="0"/>
                <a:ea typeface="Arial"/>
                <a:cs typeface="Oriya MN" pitchFamily="2" charset="0"/>
                <a:sym typeface="Arial"/>
              </a:rPr>
              <a:t>Sustainability</a:t>
            </a:r>
            <a:r>
              <a:rPr lang="de-DE" sz="2800" dirty="0">
                <a:solidFill>
                  <a:srgbClr val="00FA00"/>
                </a:solidFill>
                <a:latin typeface="Oriya MN" pitchFamily="2" charset="0"/>
                <a:ea typeface="Arial"/>
                <a:cs typeface="Oriya MN" pitchFamily="2" charset="0"/>
                <a:sym typeface="Arial"/>
              </a:rPr>
              <a:t> </a:t>
            </a:r>
            <a:r>
              <a:rPr lang="de-DE" sz="2800" dirty="0" err="1">
                <a:solidFill>
                  <a:srgbClr val="00FA00"/>
                </a:solidFill>
                <a:latin typeface="Oriya MN" pitchFamily="2" charset="0"/>
                <a:ea typeface="Arial"/>
                <a:cs typeface="Oriya MN" pitchFamily="2" charset="0"/>
                <a:sym typeface="Arial"/>
              </a:rPr>
              <a:t>for</a:t>
            </a:r>
            <a:r>
              <a:rPr lang="de-DE" sz="2800" dirty="0">
                <a:solidFill>
                  <a:srgbClr val="00FA00"/>
                </a:solidFill>
                <a:latin typeface="Oriya MN" pitchFamily="2" charset="0"/>
                <a:ea typeface="Arial"/>
                <a:cs typeface="Oriya MN" pitchFamily="2" charset="0"/>
                <a:sym typeface="Arial"/>
              </a:rPr>
              <a:t> Open Science Tools</a:t>
            </a:r>
            <a:endParaRPr lang="en" sz="2800" dirty="0">
              <a:solidFill>
                <a:srgbClr val="00FA00"/>
              </a:solidFill>
              <a:latin typeface="Oriya MN" pitchFamily="2" charset="0"/>
              <a:ea typeface="Arial"/>
              <a:cs typeface="Oriya MN" pitchFamily="2" charset="0"/>
              <a:sym typeface="Arial"/>
            </a:endParaRPr>
          </a:p>
        </p:txBody>
      </p:sp>
      <p:pic>
        <p:nvPicPr>
          <p:cNvPr id="4" name="Shape 310">
            <a:extLst>
              <a:ext uri="{FF2B5EF4-FFF2-40B4-BE49-F238E27FC236}">
                <a16:creationId xmlns:a16="http://schemas.microsoft.com/office/drawing/2014/main" id="{C93F3512-77B7-0E4B-9C08-377056C2370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a:effectLst>
            <a:softEdge rad="12700"/>
          </a:effectLst>
        </p:spPr>
      </p:pic>
      <p:pic>
        <p:nvPicPr>
          <p:cNvPr id="8" name="Picture 7" descr="A screenshot of a cell phone&#10;&#10;Description automatically generated">
            <a:extLst>
              <a:ext uri="{FF2B5EF4-FFF2-40B4-BE49-F238E27FC236}">
                <a16:creationId xmlns:a16="http://schemas.microsoft.com/office/drawing/2014/main" id="{8F27862A-9DFF-334F-B98E-17FD29AF98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51559" y="1441218"/>
            <a:ext cx="2298070" cy="739379"/>
          </a:xfrm>
          <a:prstGeom prst="rect">
            <a:avLst/>
          </a:prstGeom>
          <a:solidFill>
            <a:schemeClr val="accent4">
              <a:lumMod val="75000"/>
            </a:schemeClr>
          </a:solidFill>
          <a:effectLst>
            <a:softEdge rad="38100"/>
          </a:effectLst>
        </p:spPr>
      </p:pic>
      <p:pic>
        <p:nvPicPr>
          <p:cNvPr id="9" name="Google Shape;103;p29">
            <a:extLst>
              <a:ext uri="{FF2B5EF4-FFF2-40B4-BE49-F238E27FC236}">
                <a16:creationId xmlns:a16="http://schemas.microsoft.com/office/drawing/2014/main" id="{367F3DD8-14AE-B549-B53A-7576CABBCA3E}"/>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53973" y="960810"/>
            <a:ext cx="2666353" cy="399234"/>
          </a:xfrm>
          <a:prstGeom prst="rect">
            <a:avLst/>
          </a:prstGeom>
          <a:noFill/>
          <a:ln>
            <a:noFill/>
          </a:ln>
          <a:effectLst>
            <a:outerShdw blurRad="142875" dist="19050" dir="5400000" algn="bl" rotWithShape="0">
              <a:srgbClr val="000000">
                <a:alpha val="50000"/>
              </a:srgbClr>
            </a:outerShdw>
            <a:softEdge rad="12700"/>
          </a:effectLst>
        </p:spPr>
      </p:pic>
      <p:pic>
        <p:nvPicPr>
          <p:cNvPr id="10" name="Picture 9">
            <a:extLst>
              <a:ext uri="{FF2B5EF4-FFF2-40B4-BE49-F238E27FC236}">
                <a16:creationId xmlns:a16="http://schemas.microsoft.com/office/drawing/2014/main" id="{50409952-8BFF-2F4C-94AC-6E3E52D4E9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4792" y="1858270"/>
            <a:ext cx="1184717" cy="531380"/>
          </a:xfrm>
          <a:prstGeom prst="rect">
            <a:avLst/>
          </a:prstGeom>
          <a:solidFill>
            <a:schemeClr val="bg1"/>
          </a:solidFill>
          <a:effectLst>
            <a:softEdge rad="12700"/>
          </a:effectLst>
        </p:spPr>
      </p:pic>
      <p:pic>
        <p:nvPicPr>
          <p:cNvPr id="11" name="Picture 10" descr="SPARC.png">
            <a:extLst>
              <a:ext uri="{FF2B5EF4-FFF2-40B4-BE49-F238E27FC236}">
                <a16:creationId xmlns:a16="http://schemas.microsoft.com/office/drawing/2014/main" id="{2CC5E7AB-2C2F-9745-B63F-57A42AF723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9847" y="3203188"/>
            <a:ext cx="774131" cy="192673"/>
          </a:xfrm>
          <a:prstGeom prst="rect">
            <a:avLst/>
          </a:prstGeom>
          <a:solidFill>
            <a:schemeClr val="bg1"/>
          </a:solidFill>
          <a:effectLst>
            <a:softEdge rad="12700"/>
          </a:effectLst>
        </p:spPr>
      </p:pic>
      <p:pic>
        <p:nvPicPr>
          <p:cNvPr id="12" name="Picture 11">
            <a:extLst>
              <a:ext uri="{FF2B5EF4-FFF2-40B4-BE49-F238E27FC236}">
                <a16:creationId xmlns:a16="http://schemas.microsoft.com/office/drawing/2014/main" id="{8CEA3344-EB58-BD4D-9E6A-272E060864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59159" y="3613295"/>
            <a:ext cx="409013" cy="409013"/>
          </a:xfrm>
          <a:prstGeom prst="rect">
            <a:avLst/>
          </a:prstGeom>
          <a:solidFill>
            <a:schemeClr val="bg1"/>
          </a:solidFill>
          <a:effectLst>
            <a:softEdge rad="12700"/>
          </a:effectLst>
        </p:spPr>
      </p:pic>
      <p:pic>
        <p:nvPicPr>
          <p:cNvPr id="13" name="Picture 12">
            <a:extLst>
              <a:ext uri="{FF2B5EF4-FFF2-40B4-BE49-F238E27FC236}">
                <a16:creationId xmlns:a16="http://schemas.microsoft.com/office/drawing/2014/main" id="{0355B9F2-AC41-FA4B-A861-457426E493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045" y="3585264"/>
            <a:ext cx="451559" cy="529507"/>
          </a:xfrm>
          <a:prstGeom prst="rect">
            <a:avLst/>
          </a:prstGeom>
          <a:solidFill>
            <a:schemeClr val="bg1"/>
          </a:solidFill>
          <a:effectLst>
            <a:softEdge rad="12700"/>
          </a:effectLst>
        </p:spPr>
      </p:pic>
      <p:pic>
        <p:nvPicPr>
          <p:cNvPr id="14" name="Picture 13">
            <a:extLst>
              <a:ext uri="{FF2B5EF4-FFF2-40B4-BE49-F238E27FC236}">
                <a16:creationId xmlns:a16="http://schemas.microsoft.com/office/drawing/2014/main" id="{8DB9CC10-FB3E-9D4D-9385-10FE8D93EA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0816" y="3739668"/>
            <a:ext cx="579134" cy="301671"/>
          </a:xfrm>
          <a:prstGeom prst="rect">
            <a:avLst/>
          </a:prstGeom>
          <a:solidFill>
            <a:schemeClr val="bg1"/>
          </a:solidFill>
          <a:effectLst>
            <a:softEdge rad="12700"/>
          </a:effectLst>
        </p:spPr>
      </p:pic>
      <p:pic>
        <p:nvPicPr>
          <p:cNvPr id="15" name="Picture 14">
            <a:extLst>
              <a:ext uri="{FF2B5EF4-FFF2-40B4-BE49-F238E27FC236}">
                <a16:creationId xmlns:a16="http://schemas.microsoft.com/office/drawing/2014/main" id="{5B827CBF-F6F8-494F-A20F-5F1E1B889D1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6488" y="2539702"/>
            <a:ext cx="894109" cy="342373"/>
          </a:xfrm>
          <a:prstGeom prst="rect">
            <a:avLst/>
          </a:prstGeom>
          <a:solidFill>
            <a:schemeClr val="bg1"/>
          </a:solidFill>
          <a:effectLst>
            <a:softEdge rad="12700"/>
          </a:effectLst>
        </p:spPr>
      </p:pic>
      <p:pic>
        <p:nvPicPr>
          <p:cNvPr id="16" name="Picture 15">
            <a:extLst>
              <a:ext uri="{FF2B5EF4-FFF2-40B4-BE49-F238E27FC236}">
                <a16:creationId xmlns:a16="http://schemas.microsoft.com/office/drawing/2014/main" id="{53CA8A61-22AD-A244-B41A-7D4D3F3DC57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2322" y="3066873"/>
            <a:ext cx="616424" cy="308212"/>
          </a:xfrm>
          <a:prstGeom prst="rect">
            <a:avLst/>
          </a:prstGeom>
          <a:solidFill>
            <a:schemeClr val="bg1"/>
          </a:solidFill>
          <a:effectLst>
            <a:softEdge rad="12700"/>
          </a:effectLst>
        </p:spPr>
      </p:pic>
      <p:pic>
        <p:nvPicPr>
          <p:cNvPr id="17" name="Picture 16">
            <a:extLst>
              <a:ext uri="{FF2B5EF4-FFF2-40B4-BE49-F238E27FC236}">
                <a16:creationId xmlns:a16="http://schemas.microsoft.com/office/drawing/2014/main" id="{7468B39A-9C17-5846-85D0-3FCDEA7D4DE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92673" y="2511363"/>
            <a:ext cx="408858" cy="399049"/>
          </a:xfrm>
          <a:prstGeom prst="rect">
            <a:avLst/>
          </a:prstGeom>
          <a:solidFill>
            <a:schemeClr val="bg1"/>
          </a:solidFill>
          <a:effectLst>
            <a:softEdge rad="12700"/>
          </a:effectLst>
        </p:spPr>
      </p:pic>
      <p:pic>
        <p:nvPicPr>
          <p:cNvPr id="18" name="Picture 17">
            <a:extLst>
              <a:ext uri="{FF2B5EF4-FFF2-40B4-BE49-F238E27FC236}">
                <a16:creationId xmlns:a16="http://schemas.microsoft.com/office/drawing/2014/main" id="{A3117313-A553-1C41-8936-7BB0AC075B9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19748" y="3032121"/>
            <a:ext cx="534804" cy="534804"/>
          </a:xfrm>
          <a:prstGeom prst="rect">
            <a:avLst/>
          </a:prstGeom>
          <a:solidFill>
            <a:schemeClr val="bg1"/>
          </a:solidFill>
          <a:effectLst>
            <a:softEdge rad="12700"/>
          </a:effectLst>
        </p:spPr>
      </p:pic>
      <p:pic>
        <p:nvPicPr>
          <p:cNvPr id="19" name="Picture 18">
            <a:extLst>
              <a:ext uri="{FF2B5EF4-FFF2-40B4-BE49-F238E27FC236}">
                <a16:creationId xmlns:a16="http://schemas.microsoft.com/office/drawing/2014/main" id="{D5D18F15-8F27-AF48-99A7-B2AB7546A65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563" y="4304172"/>
            <a:ext cx="2082103" cy="260534"/>
          </a:xfrm>
          <a:prstGeom prst="rect">
            <a:avLst/>
          </a:prstGeom>
          <a:solidFill>
            <a:schemeClr val="bg1"/>
          </a:solidFill>
          <a:effectLst>
            <a:softEdge rad="12700"/>
          </a:effectLst>
        </p:spPr>
      </p:pic>
      <p:pic>
        <p:nvPicPr>
          <p:cNvPr id="20" name="Picture 19">
            <a:extLst>
              <a:ext uri="{FF2B5EF4-FFF2-40B4-BE49-F238E27FC236}">
                <a16:creationId xmlns:a16="http://schemas.microsoft.com/office/drawing/2014/main" id="{C0823684-20D4-5940-9E60-FC888BAE4DA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28590" y="2591077"/>
            <a:ext cx="849311" cy="231039"/>
          </a:xfrm>
          <a:prstGeom prst="rect">
            <a:avLst/>
          </a:prstGeom>
          <a:solidFill>
            <a:schemeClr val="bg1"/>
          </a:solidFill>
          <a:effectLst>
            <a:softEdge rad="12700"/>
          </a:effectLst>
        </p:spPr>
      </p:pic>
      <p:pic>
        <p:nvPicPr>
          <p:cNvPr id="21" name="Afbeelding 5" descr="SparcEurope_logo_rgb_.ai">
            <a:extLst>
              <a:ext uri="{FF2B5EF4-FFF2-40B4-BE49-F238E27FC236}">
                <a16:creationId xmlns:a16="http://schemas.microsoft.com/office/drawing/2014/main" id="{98C060D2-90FF-9F46-9C6B-CCCAC0B77377}"/>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606480" y="3706702"/>
            <a:ext cx="696144" cy="354230"/>
          </a:xfrm>
          <a:prstGeom prst="rect">
            <a:avLst/>
          </a:prstGeom>
          <a:solidFill>
            <a:schemeClr val="bg1"/>
          </a:solidFill>
          <a:ln>
            <a:noFill/>
          </a:ln>
          <a:effectLst>
            <a:softEdge rad="127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A picture containing food&#10;&#10;Description automatically generated">
            <a:extLst>
              <a:ext uri="{FF2B5EF4-FFF2-40B4-BE49-F238E27FC236}">
                <a16:creationId xmlns:a16="http://schemas.microsoft.com/office/drawing/2014/main" id="{A7FE4B73-E2A6-DC4A-B50C-D6CDB1C6299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572000" y="1272041"/>
            <a:ext cx="1004628" cy="1004628"/>
          </a:xfrm>
          <a:prstGeom prst="rect">
            <a:avLst/>
          </a:prstGeom>
          <a:effectLst>
            <a:softEdge rad="38100"/>
          </a:effectLst>
        </p:spPr>
      </p:pic>
      <p:pic>
        <p:nvPicPr>
          <p:cNvPr id="23" name="Picture 22" descr="A picture containing drawing&#10;&#10;Description automatically generated">
            <a:extLst>
              <a:ext uri="{FF2B5EF4-FFF2-40B4-BE49-F238E27FC236}">
                <a16:creationId xmlns:a16="http://schemas.microsoft.com/office/drawing/2014/main" id="{BC0ED494-6D87-0941-B923-BED3C0132C1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572002" y="2631048"/>
            <a:ext cx="1004629" cy="1004629"/>
          </a:xfrm>
          <a:prstGeom prst="rect">
            <a:avLst/>
          </a:prstGeom>
          <a:effectLst>
            <a:softEdge rad="38100"/>
          </a:effectLst>
        </p:spPr>
      </p:pic>
      <p:cxnSp>
        <p:nvCxnSpPr>
          <p:cNvPr id="26" name="Straight Connector 25">
            <a:extLst>
              <a:ext uri="{FF2B5EF4-FFF2-40B4-BE49-F238E27FC236}">
                <a16:creationId xmlns:a16="http://schemas.microsoft.com/office/drawing/2014/main" id="{BE570CCA-41AF-AF4D-9C89-9F22EBB94CCD}"/>
              </a:ext>
            </a:extLst>
          </p:cNvPr>
          <p:cNvCxnSpPr/>
          <p:nvPr/>
        </p:nvCxnSpPr>
        <p:spPr>
          <a:xfrm>
            <a:off x="3779520" y="1360047"/>
            <a:ext cx="0" cy="2939391"/>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C9864A-7F59-E945-8B91-2C3BE9BC7A97}"/>
              </a:ext>
            </a:extLst>
          </p:cNvPr>
          <p:cNvCxnSpPr/>
          <p:nvPr/>
        </p:nvCxnSpPr>
        <p:spPr>
          <a:xfrm>
            <a:off x="6260592" y="1352420"/>
            <a:ext cx="0" cy="2939391"/>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D811D85-CB5C-9A42-9B15-1AA3C087EB6C}"/>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238" y="2376394"/>
            <a:ext cx="1295400" cy="660400"/>
          </a:xfrm>
          <a:prstGeom prst="rect">
            <a:avLst/>
          </a:prstGeom>
        </p:spPr>
      </p:pic>
      <p:pic>
        <p:nvPicPr>
          <p:cNvPr id="33" name="Picture 32">
            <a:extLst>
              <a:ext uri="{FF2B5EF4-FFF2-40B4-BE49-F238E27FC236}">
                <a16:creationId xmlns:a16="http://schemas.microsoft.com/office/drawing/2014/main" id="{E1D2DC4A-11E6-6746-B008-2612A0BFB5EC}"/>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948916" y="2475337"/>
            <a:ext cx="818598" cy="556784"/>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14F7B6C7-9261-F344-92D0-BE2F9EDCC29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650736" y="3316172"/>
            <a:ext cx="2190465" cy="324220"/>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AEF53B4D-B3B1-724F-A856-10DE060338A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650736" y="3794486"/>
            <a:ext cx="2211105" cy="373212"/>
          </a:xfrm>
          <a:prstGeom prst="rect">
            <a:avLst/>
          </a:prstGeom>
        </p:spPr>
      </p:pic>
      <p:pic>
        <p:nvPicPr>
          <p:cNvPr id="37" name="Graphic 36">
            <a:extLst>
              <a:ext uri="{FF2B5EF4-FFF2-40B4-BE49-F238E27FC236}">
                <a16:creationId xmlns:a16="http://schemas.microsoft.com/office/drawing/2014/main" id="{487B97EA-B608-7C49-8DFA-1D91E7F29986}"/>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109341" y="4336106"/>
            <a:ext cx="1384300" cy="457200"/>
          </a:xfrm>
          <a:prstGeom prst="rect">
            <a:avLst/>
          </a:prstGeom>
        </p:spPr>
      </p:pic>
      <p:pic>
        <p:nvPicPr>
          <p:cNvPr id="39" name="Picture 38">
            <a:extLst>
              <a:ext uri="{FF2B5EF4-FFF2-40B4-BE49-F238E27FC236}">
                <a16:creationId xmlns:a16="http://schemas.microsoft.com/office/drawing/2014/main" id="{5542CC7D-2B8A-A349-8433-161FE3409FE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586253" y="4060933"/>
            <a:ext cx="1071259" cy="578480"/>
          </a:xfrm>
          <a:prstGeom prst="rect">
            <a:avLst/>
          </a:prstGeom>
        </p:spPr>
      </p:pic>
      <p:pic>
        <p:nvPicPr>
          <p:cNvPr id="40" name="Graphic 39" descr="Question mark">
            <a:extLst>
              <a:ext uri="{FF2B5EF4-FFF2-40B4-BE49-F238E27FC236}">
                <a16:creationId xmlns:a16="http://schemas.microsoft.com/office/drawing/2014/main" id="{B98CC82B-39BB-2B4B-B3CD-501751C5CC25}"/>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727796">
            <a:off x="8112610" y="85882"/>
            <a:ext cx="914400" cy="914400"/>
          </a:xfrm>
          <a:prstGeom prst="rect">
            <a:avLst/>
          </a:prstGeom>
        </p:spPr>
      </p:pic>
    </p:spTree>
    <p:extLst>
      <p:ext uri="{BB962C8B-B14F-4D97-AF65-F5344CB8AC3E}">
        <p14:creationId xmlns:p14="http://schemas.microsoft.com/office/powerpoint/2010/main" val="104605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6" name="Shape 309">
            <a:extLst>
              <a:ext uri="{FF2B5EF4-FFF2-40B4-BE49-F238E27FC236}">
                <a16:creationId xmlns:a16="http://schemas.microsoft.com/office/drawing/2014/main" id="{60383543-ACA4-124A-BA80-A1BC6206810C}"/>
              </a:ext>
            </a:extLst>
          </p:cNvPr>
          <p:cNvSpPr txBox="1">
            <a:spLocks/>
          </p:cNvSpPr>
          <p:nvPr/>
        </p:nvSpPr>
        <p:spPr>
          <a:xfrm>
            <a:off x="884085" y="308261"/>
            <a:ext cx="7375829" cy="833981"/>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600" b="1" dirty="0" err="1">
                <a:solidFill>
                  <a:srgbClr val="00FA00"/>
                </a:solidFill>
                <a:latin typeface="Oriya MN" pitchFamily="2" charset="0"/>
                <a:ea typeface="Arial"/>
                <a:cs typeface="Oriya MN" pitchFamily="2" charset="0"/>
                <a:sym typeface="Arial"/>
              </a:rPr>
              <a:t>Sustainability</a:t>
            </a:r>
            <a:r>
              <a:rPr lang="de-DE" sz="3600" b="1" dirty="0">
                <a:solidFill>
                  <a:srgbClr val="00FA00"/>
                </a:solidFill>
                <a:latin typeface="Oriya MN" pitchFamily="2" charset="0"/>
                <a:ea typeface="Arial"/>
                <a:cs typeface="Oriya MN" pitchFamily="2" charset="0"/>
                <a:sym typeface="Arial"/>
              </a:rPr>
              <a:t> = </a:t>
            </a:r>
            <a:r>
              <a:rPr lang="de-DE" sz="3600" b="1" dirty="0" err="1">
                <a:solidFill>
                  <a:srgbClr val="00FA00"/>
                </a:solidFill>
                <a:latin typeface="Oriya MN" pitchFamily="2" charset="0"/>
                <a:ea typeface="Arial"/>
                <a:cs typeface="Oriya MN" pitchFamily="2" charset="0"/>
                <a:sym typeface="Arial"/>
              </a:rPr>
              <a:t>Responsibility</a:t>
            </a:r>
            <a:endParaRPr lang="en" sz="3600" b="1" dirty="0">
              <a:solidFill>
                <a:srgbClr val="00FA00"/>
              </a:solidFill>
              <a:latin typeface="Oriya MN" pitchFamily="2" charset="0"/>
              <a:ea typeface="Arial"/>
              <a:cs typeface="Oriya MN" pitchFamily="2" charset="0"/>
              <a:sym typeface="Arial"/>
            </a:endParaRPr>
          </a:p>
        </p:txBody>
      </p:sp>
      <p:pic>
        <p:nvPicPr>
          <p:cNvPr id="4" name="Shape 310">
            <a:extLst>
              <a:ext uri="{FF2B5EF4-FFF2-40B4-BE49-F238E27FC236}">
                <a16:creationId xmlns:a16="http://schemas.microsoft.com/office/drawing/2014/main" id="{40D6EE95-0877-F04A-A073-84D886708DE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
        <p:nvSpPr>
          <p:cNvPr id="5" name="Shape 309">
            <a:extLst>
              <a:ext uri="{FF2B5EF4-FFF2-40B4-BE49-F238E27FC236}">
                <a16:creationId xmlns:a16="http://schemas.microsoft.com/office/drawing/2014/main" id="{9FD5D2AF-3F58-9B4E-B354-AE8A256D5130}"/>
              </a:ext>
            </a:extLst>
          </p:cNvPr>
          <p:cNvSpPr txBox="1">
            <a:spLocks/>
          </p:cNvSpPr>
          <p:nvPr/>
        </p:nvSpPr>
        <p:spPr>
          <a:xfrm>
            <a:off x="85345" y="1600466"/>
            <a:ext cx="8973311" cy="1106158"/>
          </a:xfrm>
          <a:prstGeom prst="rect">
            <a:avLst/>
          </a:prstGeom>
          <a:solidFill>
            <a:schemeClr val="tx1"/>
          </a:solidFill>
          <a:ln>
            <a:noFill/>
          </a:ln>
          <a:effectLst>
            <a:glow rad="228600">
              <a:srgbClr val="00B050"/>
            </a:glow>
            <a:softEdge rad="63500"/>
          </a:effectLst>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200" dirty="0">
                <a:solidFill>
                  <a:srgbClr val="00FA00"/>
                </a:solidFill>
                <a:latin typeface="Oriya MN" pitchFamily="2" charset="0"/>
                <a:ea typeface="Arial"/>
                <a:cs typeface="Oriya MN" pitchFamily="2" charset="0"/>
                <a:sym typeface="Arial"/>
              </a:rPr>
              <a:t>Open Science </a:t>
            </a:r>
            <a:r>
              <a:rPr lang="de-DE" sz="2200" dirty="0" err="1">
                <a:solidFill>
                  <a:srgbClr val="00FA00"/>
                </a:solidFill>
                <a:latin typeface="Oriya MN" pitchFamily="2" charset="0"/>
                <a:ea typeface="Arial"/>
                <a:cs typeface="Oriya MN" pitchFamily="2" charset="0"/>
                <a:sym typeface="Arial"/>
              </a:rPr>
              <a:t>is</a:t>
            </a:r>
            <a:r>
              <a:rPr lang="de-DE" sz="2200" dirty="0">
                <a:solidFill>
                  <a:srgbClr val="00FA00"/>
                </a:solidFill>
                <a:latin typeface="Oriya MN" pitchFamily="2" charset="0"/>
                <a:ea typeface="Arial"/>
                <a:cs typeface="Oriya MN" pitchFamily="2" charset="0"/>
                <a:sym typeface="Arial"/>
              </a:rPr>
              <a:t> a </a:t>
            </a:r>
            <a:r>
              <a:rPr lang="de-DE" sz="2200" dirty="0" err="1">
                <a:solidFill>
                  <a:srgbClr val="00FA00"/>
                </a:solidFill>
                <a:latin typeface="Oriya MN" pitchFamily="2" charset="0"/>
                <a:ea typeface="Arial"/>
                <a:cs typeface="Oriya MN" pitchFamily="2" charset="0"/>
                <a:sym typeface="Arial"/>
              </a:rPr>
              <a:t>promise</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for</a:t>
            </a:r>
            <a:r>
              <a:rPr lang="de-DE" sz="2200" dirty="0">
                <a:solidFill>
                  <a:srgbClr val="00FA00"/>
                </a:solidFill>
                <a:latin typeface="Oriya MN" pitchFamily="2" charset="0"/>
                <a:ea typeface="Arial"/>
                <a:cs typeface="Oriya MN" pitchFamily="2" charset="0"/>
                <a:sym typeface="Arial"/>
              </a:rPr>
              <a:t> a </a:t>
            </a:r>
            <a:r>
              <a:rPr lang="de-DE" sz="2200" dirty="0" err="1">
                <a:solidFill>
                  <a:srgbClr val="00FA00"/>
                </a:solidFill>
                <a:latin typeface="Oriya MN" pitchFamily="2" charset="0"/>
                <a:ea typeface="Arial"/>
                <a:cs typeface="Oriya MN" pitchFamily="2" charset="0"/>
                <a:sym typeface="Arial"/>
              </a:rPr>
              <a:t>better</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research</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environment</a:t>
            </a:r>
            <a:r>
              <a:rPr lang="de-DE" sz="2200" dirty="0">
                <a:solidFill>
                  <a:srgbClr val="00FA00"/>
                </a:solidFill>
                <a:latin typeface="Oriya MN" pitchFamily="2" charset="0"/>
                <a:ea typeface="Arial"/>
                <a:cs typeface="Oriya MN" pitchFamily="2" charset="0"/>
                <a:sym typeface="Arial"/>
              </a:rPr>
              <a:t>.</a:t>
            </a:r>
          </a:p>
          <a:p>
            <a:pPr algn="ctr">
              <a:lnSpc>
                <a:spcPct val="100000"/>
              </a:lnSpc>
              <a:spcBef>
                <a:spcPts val="0"/>
              </a:spcBef>
            </a:pPr>
            <a:r>
              <a:rPr lang="de-DE" sz="2200" dirty="0" err="1">
                <a:solidFill>
                  <a:srgbClr val="00FA00"/>
                </a:solidFill>
                <a:latin typeface="Oriya MN" pitchFamily="2" charset="0"/>
                <a:ea typeface="Arial"/>
                <a:cs typeface="Oriya MN" pitchFamily="2" charset="0"/>
                <a:sym typeface="Arial"/>
              </a:rPr>
              <a:t>Sustainability</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is</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part</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of</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the</a:t>
            </a:r>
            <a:r>
              <a:rPr lang="de-DE" sz="2200" dirty="0">
                <a:solidFill>
                  <a:srgbClr val="00FA00"/>
                </a:solidFill>
                <a:latin typeface="Oriya MN" pitchFamily="2" charset="0"/>
                <a:ea typeface="Arial"/>
                <a:cs typeface="Oriya MN" pitchFamily="2" charset="0"/>
                <a:sym typeface="Arial"/>
              </a:rPr>
              <a:t> </a:t>
            </a:r>
            <a:r>
              <a:rPr lang="de-DE" sz="2200" dirty="0" err="1">
                <a:solidFill>
                  <a:srgbClr val="00FA00"/>
                </a:solidFill>
                <a:latin typeface="Oriya MN" pitchFamily="2" charset="0"/>
                <a:ea typeface="Arial"/>
                <a:cs typeface="Oriya MN" pitchFamily="2" charset="0"/>
                <a:sym typeface="Arial"/>
              </a:rPr>
              <a:t>promise</a:t>
            </a:r>
            <a:r>
              <a:rPr lang="de-DE" sz="2200" dirty="0">
                <a:solidFill>
                  <a:srgbClr val="00FA00"/>
                </a:solidFill>
                <a:latin typeface="Oriya MN" pitchFamily="2" charset="0"/>
                <a:ea typeface="Arial"/>
                <a:cs typeface="Oriya MN" pitchFamily="2" charset="0"/>
                <a:sym typeface="Arial"/>
              </a:rPr>
              <a:t>.</a:t>
            </a:r>
          </a:p>
        </p:txBody>
      </p:sp>
      <p:sp>
        <p:nvSpPr>
          <p:cNvPr id="8" name="Shape 309">
            <a:extLst>
              <a:ext uri="{FF2B5EF4-FFF2-40B4-BE49-F238E27FC236}">
                <a16:creationId xmlns:a16="http://schemas.microsoft.com/office/drawing/2014/main" id="{0CB3BB0E-6B2B-7049-9A83-8DB1EDA7B824}"/>
              </a:ext>
            </a:extLst>
          </p:cNvPr>
          <p:cNvSpPr txBox="1">
            <a:spLocks/>
          </p:cNvSpPr>
          <p:nvPr/>
        </p:nvSpPr>
        <p:spPr>
          <a:xfrm>
            <a:off x="48769" y="3367585"/>
            <a:ext cx="9058654" cy="1335356"/>
          </a:xfrm>
          <a:prstGeom prst="rect">
            <a:avLst/>
          </a:prstGeom>
          <a:solidFill>
            <a:schemeClr val="tx1"/>
          </a:solidFill>
          <a:ln>
            <a:noFill/>
          </a:ln>
          <a:effectLst>
            <a:glow rad="127000">
              <a:srgbClr val="FF0000"/>
            </a:glow>
            <a:softEdge rad="635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1900" dirty="0">
                <a:solidFill>
                  <a:srgbClr val="00FA00"/>
                </a:solidFill>
                <a:latin typeface="Oriya MN" pitchFamily="2" charset="0"/>
                <a:ea typeface="Arial"/>
                <a:cs typeface="Oriya MN" pitchFamily="2" charset="0"/>
                <a:sym typeface="Arial"/>
              </a:rPr>
              <a:t>Building an </a:t>
            </a:r>
            <a:r>
              <a:rPr lang="de-DE" sz="1900" dirty="0" err="1">
                <a:solidFill>
                  <a:srgbClr val="00FA00"/>
                </a:solidFill>
                <a:latin typeface="Oriya MN" pitchFamily="2" charset="0"/>
                <a:ea typeface="Arial"/>
                <a:cs typeface="Oriya MN" pitchFamily="2" charset="0"/>
                <a:sym typeface="Arial"/>
              </a:rPr>
              <a:t>unsustainable</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infrastructure</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or</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without</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offerring</a:t>
            </a:r>
            <a:r>
              <a:rPr lang="de-DE" sz="1900" dirty="0">
                <a:solidFill>
                  <a:srgbClr val="00FA00"/>
                </a:solidFill>
                <a:latin typeface="Oriya MN" pitchFamily="2" charset="0"/>
                <a:ea typeface="Arial"/>
                <a:cs typeface="Oriya MN" pitchFamily="2" charset="0"/>
                <a:sym typeface="Arial"/>
              </a:rPr>
              <a:t> Service Level Agreements (SLA) </a:t>
            </a:r>
            <a:r>
              <a:rPr lang="de-DE" sz="1900" dirty="0" err="1">
                <a:solidFill>
                  <a:srgbClr val="00FA00"/>
                </a:solidFill>
                <a:latin typeface="Oriya MN" pitchFamily="2" charset="0"/>
                <a:ea typeface="Arial"/>
                <a:cs typeface="Oriya MN" pitchFamily="2" charset="0"/>
                <a:sym typeface="Arial"/>
              </a:rPr>
              <a:t>is</a:t>
            </a:r>
            <a:r>
              <a:rPr lang="de-DE" sz="1900" dirty="0">
                <a:solidFill>
                  <a:srgbClr val="00FA00"/>
                </a:solidFill>
                <a:latin typeface="Oriya MN" pitchFamily="2" charset="0"/>
                <a:ea typeface="Arial"/>
                <a:cs typeface="Oriya MN" pitchFamily="2" charset="0"/>
                <a:sym typeface="Arial"/>
              </a:rPr>
              <a:t> an </a:t>
            </a:r>
            <a:r>
              <a:rPr lang="de-DE" sz="1900" dirty="0" err="1">
                <a:solidFill>
                  <a:srgbClr val="00FA00"/>
                </a:solidFill>
                <a:latin typeface="Oriya MN" pitchFamily="2" charset="0"/>
                <a:ea typeface="Arial"/>
                <a:cs typeface="Oriya MN" pitchFamily="2" charset="0"/>
                <a:sym typeface="Arial"/>
              </a:rPr>
              <a:t>act</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of</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irresponsibility</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which</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builds</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untrustworthiness</a:t>
            </a:r>
            <a:r>
              <a:rPr lang="de-DE" sz="1900" dirty="0">
                <a:solidFill>
                  <a:srgbClr val="00FA00"/>
                </a:solidFill>
                <a:latin typeface="Oriya MN" pitchFamily="2" charset="0"/>
                <a:ea typeface="Arial"/>
                <a:cs typeface="Oriya MN" pitchFamily="2" charset="0"/>
                <a:sym typeface="Arial"/>
              </a:rPr>
              <a:t>. </a:t>
            </a:r>
          </a:p>
          <a:p>
            <a:pPr algn="ctr">
              <a:lnSpc>
                <a:spcPct val="100000"/>
              </a:lnSpc>
              <a:spcBef>
                <a:spcPts val="0"/>
              </a:spcBef>
            </a:pPr>
            <a:r>
              <a:rPr lang="de-DE" sz="1900" dirty="0" err="1">
                <a:solidFill>
                  <a:srgbClr val="00FA00"/>
                </a:solidFill>
                <a:latin typeface="Oriya MN" pitchFamily="2" charset="0"/>
                <a:ea typeface="Arial"/>
                <a:cs typeface="Oriya MN" pitchFamily="2" charset="0"/>
                <a:sym typeface="Arial"/>
              </a:rPr>
              <a:t>It‘s</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typical</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for</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groups</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and</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communities</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that</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don‘t</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take</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accountability</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for</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for</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their</a:t>
            </a:r>
            <a:r>
              <a:rPr lang="de-DE" sz="1900" dirty="0">
                <a:solidFill>
                  <a:srgbClr val="00FA00"/>
                </a:solidFill>
                <a:latin typeface="Oriya MN" pitchFamily="2" charset="0"/>
                <a:ea typeface="Arial"/>
                <a:cs typeface="Oriya MN" pitchFamily="2" charset="0"/>
                <a:sym typeface="Arial"/>
              </a:rPr>
              <a:t> </a:t>
            </a:r>
            <a:r>
              <a:rPr lang="de-DE" sz="1900" dirty="0" err="1">
                <a:solidFill>
                  <a:srgbClr val="00FA00"/>
                </a:solidFill>
                <a:latin typeface="Oriya MN" pitchFamily="2" charset="0"/>
                <a:ea typeface="Arial"/>
                <a:cs typeface="Oriya MN" pitchFamily="2" charset="0"/>
                <a:sym typeface="Arial"/>
              </a:rPr>
              <a:t>actions</a:t>
            </a:r>
            <a:r>
              <a:rPr lang="de-DE" sz="1900" dirty="0">
                <a:solidFill>
                  <a:srgbClr val="00FA00"/>
                </a:solidFill>
                <a:latin typeface="Oriya MN" pitchFamily="2" charset="0"/>
                <a:ea typeface="Arial"/>
                <a:cs typeface="Oriya MN" pitchFamily="2" charset="0"/>
                <a:sym typeface="Arial"/>
              </a:rPr>
              <a:t>.</a:t>
            </a:r>
          </a:p>
          <a:p>
            <a:pPr algn="ctr">
              <a:lnSpc>
                <a:spcPct val="100000"/>
              </a:lnSpc>
              <a:spcBef>
                <a:spcPts val="0"/>
              </a:spcBef>
            </a:pPr>
            <a:endParaRPr lang="de-DE" sz="1900" dirty="0">
              <a:solidFill>
                <a:srgbClr val="00FA00"/>
              </a:solidFill>
              <a:latin typeface="Oriya MN" pitchFamily="2" charset="0"/>
              <a:ea typeface="Arial"/>
              <a:cs typeface="Oriya MN" pitchFamily="2" charset="0"/>
              <a:sym typeface="Arial"/>
            </a:endParaRPr>
          </a:p>
        </p:txBody>
      </p:sp>
    </p:spTree>
    <p:extLst>
      <p:ext uri="{BB962C8B-B14F-4D97-AF65-F5344CB8AC3E}">
        <p14:creationId xmlns:p14="http://schemas.microsoft.com/office/powerpoint/2010/main" val="192309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50000" autoRev="1" fill="hold" grpId="0" nodeType="withEffect">
                                  <p:stCondLst>
                                    <p:cond delay="0"/>
                                  </p:stCondLst>
                                  <p:childTnLst>
                                    <p:animScale>
                                      <p:cBhvr>
                                        <p:cTn id="6" dur="2000" fill="hold"/>
                                        <p:tgtEl>
                                          <p:spTgt spid="6"/>
                                        </p:tgtEl>
                                      </p:cBhvr>
                                      <p:by x="120000" y="12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tree in a forest&#10;&#10;Description automatically generated">
            <a:extLst>
              <a:ext uri="{FF2B5EF4-FFF2-40B4-BE49-F238E27FC236}">
                <a16:creationId xmlns:a16="http://schemas.microsoft.com/office/drawing/2014/main" id="{EBDE097C-095A-E844-BF31-D429BE1599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0"/>
            <a:ext cx="7715250" cy="5143500"/>
          </a:xfrm>
          <a:prstGeom prst="rect">
            <a:avLst/>
          </a:prstGeom>
          <a:effectLst>
            <a:softEdge rad="12446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16" name="Shape 309">
            <a:extLst>
              <a:ext uri="{FF2B5EF4-FFF2-40B4-BE49-F238E27FC236}">
                <a16:creationId xmlns:a16="http://schemas.microsoft.com/office/drawing/2014/main" id="{CB21FD08-E5CC-8A4C-B759-22DFB9639581}"/>
              </a:ext>
            </a:extLst>
          </p:cNvPr>
          <p:cNvSpPr txBox="1">
            <a:spLocks/>
          </p:cNvSpPr>
          <p:nvPr/>
        </p:nvSpPr>
        <p:spPr>
          <a:xfrm>
            <a:off x="647679" y="547463"/>
            <a:ext cx="7622606" cy="578479"/>
          </a:xfrm>
          <a:prstGeom prst="rect">
            <a:avLst/>
          </a:prstGeom>
          <a:no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17" name="Shape 309">
            <a:extLst>
              <a:ext uri="{FF2B5EF4-FFF2-40B4-BE49-F238E27FC236}">
                <a16:creationId xmlns:a16="http://schemas.microsoft.com/office/drawing/2014/main" id="{8253320E-E36C-A247-BD11-A8DE6513016A}"/>
              </a:ext>
            </a:extLst>
          </p:cNvPr>
          <p:cNvSpPr txBox="1">
            <a:spLocks/>
          </p:cNvSpPr>
          <p:nvPr/>
        </p:nvSpPr>
        <p:spPr>
          <a:xfrm>
            <a:off x="691854" y="1319264"/>
            <a:ext cx="7375829" cy="3231140"/>
          </a:xfrm>
          <a:prstGeom prst="rect">
            <a:avLst/>
          </a:prstGeom>
          <a:solidFill>
            <a:schemeClr val="tx1">
              <a:alpha val="76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chemeClr val="bg2">
                    <a:lumMod val="25000"/>
                  </a:schemeClr>
                </a:solidFill>
                <a:latin typeface="Oriya MN" pitchFamily="2" charset="0"/>
                <a:ea typeface="Arial"/>
                <a:cs typeface="Oriya MN" pitchFamily="2" charset="0"/>
                <a:sym typeface="Arial"/>
              </a:rPr>
              <a:t>Context</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and</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Definitions</a:t>
            </a:r>
            <a:endParaRPr lang="de-DE" sz="2000" dirty="0">
              <a:solidFill>
                <a:schemeClr val="bg2">
                  <a:lumMod val="2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bg2">
                    <a:lumMod val="2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bg2">
                    <a:lumMod val="25000"/>
                  </a:schemeClr>
                </a:solidFill>
                <a:latin typeface="Oriya MN" pitchFamily="2" charset="0"/>
                <a:ea typeface="Arial"/>
                <a:cs typeface="Oriya MN" pitchFamily="2" charset="0"/>
                <a:sym typeface="Arial"/>
              </a:rPr>
              <a:t>Open Science in Public-Private </a:t>
            </a:r>
            <a:r>
              <a:rPr lang="de-DE" sz="2000" dirty="0" err="1">
                <a:solidFill>
                  <a:schemeClr val="bg2">
                    <a:lumMod val="25000"/>
                  </a:schemeClr>
                </a:solidFill>
                <a:latin typeface="Oriya MN" pitchFamily="2" charset="0"/>
                <a:ea typeface="Arial"/>
                <a:cs typeface="Oriya MN" pitchFamily="2" charset="0"/>
                <a:sym typeface="Arial"/>
              </a:rPr>
              <a:t>Partnerships</a:t>
            </a:r>
            <a:r>
              <a:rPr lang="de-DE" sz="2000" dirty="0">
                <a:solidFill>
                  <a:schemeClr val="bg2">
                    <a:lumMod val="2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bg2">
                    <a:lumMod val="25000"/>
                  </a:schemeClr>
                </a:solidFill>
                <a:latin typeface="Oriya MN" pitchFamily="2" charset="0"/>
                <a:ea typeface="Arial"/>
                <a:cs typeface="Oriya MN" pitchFamily="2" charset="0"/>
                <a:sym typeface="Arial"/>
              </a:rPr>
              <a:t>The </a:t>
            </a:r>
            <a:r>
              <a:rPr lang="de-DE" sz="2000" dirty="0" err="1">
                <a:solidFill>
                  <a:schemeClr val="bg2">
                    <a:lumMod val="25000"/>
                  </a:schemeClr>
                </a:solidFill>
                <a:latin typeface="Oriya MN" pitchFamily="2" charset="0"/>
                <a:ea typeface="Arial"/>
                <a:cs typeface="Oriya MN" pitchFamily="2" charset="0"/>
                <a:sym typeface="Arial"/>
              </a:rPr>
              <a:t>Sustainability</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of</a:t>
            </a:r>
            <a:r>
              <a:rPr lang="de-DE" sz="2000" dirty="0">
                <a:solidFill>
                  <a:schemeClr val="bg2">
                    <a:lumMod val="2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bg2">
                    <a:lumMod val="25000"/>
                  </a:schemeClr>
                </a:solidFill>
                <a:latin typeface="Oriya MN" pitchFamily="2" charset="0"/>
                <a:ea typeface="Arial"/>
                <a:cs typeface="Oriya MN" pitchFamily="2" charset="0"/>
                <a:sym typeface="Arial"/>
              </a:rPr>
              <a:t>The Gestalt </a:t>
            </a:r>
            <a:r>
              <a:rPr lang="de-DE" sz="2000" dirty="0" err="1">
                <a:solidFill>
                  <a:schemeClr val="bg2">
                    <a:lumMod val="25000"/>
                  </a:schemeClr>
                </a:solidFill>
                <a:latin typeface="Oriya MN" pitchFamily="2" charset="0"/>
                <a:ea typeface="Arial"/>
                <a:cs typeface="Oriya MN" pitchFamily="2" charset="0"/>
                <a:sym typeface="Arial"/>
              </a:rPr>
              <a:t>and</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the</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Hazards</a:t>
            </a:r>
            <a:r>
              <a:rPr lang="de-DE" sz="2000" dirty="0">
                <a:solidFill>
                  <a:schemeClr val="bg2">
                    <a:lumMod val="25000"/>
                  </a:schemeClr>
                </a:solidFill>
                <a:latin typeface="Oriya MN" pitchFamily="2" charset="0"/>
                <a:ea typeface="Arial"/>
                <a:cs typeface="Oriya MN" pitchFamily="2" charset="0"/>
                <a:sym typeface="Arial"/>
              </a:rPr>
              <a:t> </a:t>
            </a:r>
            <a:r>
              <a:rPr lang="de-DE" sz="2000" dirty="0" err="1">
                <a:solidFill>
                  <a:schemeClr val="bg2">
                    <a:lumMod val="25000"/>
                  </a:schemeClr>
                </a:solidFill>
                <a:latin typeface="Oriya MN" pitchFamily="2" charset="0"/>
                <a:ea typeface="Arial"/>
                <a:cs typeface="Oriya MN" pitchFamily="2" charset="0"/>
                <a:sym typeface="Arial"/>
              </a:rPr>
              <a:t>of</a:t>
            </a:r>
            <a:r>
              <a:rPr lang="de-DE" sz="2000" dirty="0">
                <a:solidFill>
                  <a:schemeClr val="bg2">
                    <a:lumMod val="2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rgbClr val="FFFF00"/>
                </a:solidFill>
                <a:latin typeface="Oriya MN" pitchFamily="2" charset="0"/>
                <a:ea typeface="Arial"/>
                <a:cs typeface="Oriya MN" pitchFamily="2" charset="0"/>
                <a:sym typeface="Arial"/>
              </a:rPr>
              <a:t>The </a:t>
            </a:r>
            <a:r>
              <a:rPr lang="de-DE" sz="2000" dirty="0" err="1">
                <a:solidFill>
                  <a:srgbClr val="FFFF00"/>
                </a:solidFill>
                <a:latin typeface="Oriya MN" pitchFamily="2" charset="0"/>
                <a:ea typeface="Arial"/>
                <a:cs typeface="Oriya MN" pitchFamily="2" charset="0"/>
                <a:sym typeface="Arial"/>
              </a:rPr>
              <a:t>Deep</a:t>
            </a:r>
            <a:r>
              <a:rPr lang="de-DE" sz="2000" dirty="0">
                <a:solidFill>
                  <a:srgbClr val="FFFF00"/>
                </a:solidFill>
                <a:latin typeface="Oriya MN" pitchFamily="2" charset="0"/>
                <a:ea typeface="Arial"/>
                <a:cs typeface="Oriya MN" pitchFamily="2" charset="0"/>
                <a:sym typeface="Arial"/>
              </a:rPr>
              <a:t> Root </a:t>
            </a:r>
            <a:r>
              <a:rPr lang="de-DE" sz="2000" dirty="0" err="1">
                <a:solidFill>
                  <a:srgbClr val="FFFF00"/>
                </a:solidFill>
                <a:latin typeface="Oriya MN" pitchFamily="2" charset="0"/>
                <a:ea typeface="Arial"/>
                <a:cs typeface="Oriya MN" pitchFamily="2" charset="0"/>
                <a:sym typeface="Arial"/>
              </a:rPr>
              <a:t>of</a:t>
            </a:r>
            <a:r>
              <a:rPr lang="de-DE" sz="2000" dirty="0">
                <a:solidFill>
                  <a:srgbClr val="FFFF00"/>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bg2">
                    <a:lumMod val="25000"/>
                  </a:schemeClr>
                </a:solidFill>
                <a:latin typeface="Oriya MN" pitchFamily="2" charset="0"/>
                <a:ea typeface="Arial"/>
                <a:cs typeface="Oriya MN" pitchFamily="2" charset="0"/>
                <a:sym typeface="Arial"/>
              </a:rPr>
              <a:t>Conclusions</a:t>
            </a:r>
          </a:p>
        </p:txBody>
      </p:sp>
      <p:pic>
        <p:nvPicPr>
          <p:cNvPr id="8" name="Shape 310">
            <a:extLst>
              <a:ext uri="{FF2B5EF4-FFF2-40B4-BE49-F238E27FC236}">
                <a16:creationId xmlns:a16="http://schemas.microsoft.com/office/drawing/2014/main" id="{6BCFDFF3-B692-6C48-A27A-26D0E701538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22625" y="4868806"/>
            <a:ext cx="621377" cy="308259"/>
          </a:xfrm>
          <a:prstGeom prst="rect">
            <a:avLst/>
          </a:prstGeom>
          <a:noFill/>
          <a:ln>
            <a:noFill/>
          </a:ln>
        </p:spPr>
      </p:pic>
    </p:spTree>
    <p:extLst>
      <p:ext uri="{BB962C8B-B14F-4D97-AF65-F5344CB8AC3E}">
        <p14:creationId xmlns:p14="http://schemas.microsoft.com/office/powerpoint/2010/main" val="1531034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2" name="Research output…"/>
          <p:cNvSpPr txBox="1">
            <a:spLocks noGrp="1"/>
          </p:cNvSpPr>
          <p:nvPr>
            <p:ph type="body" idx="1"/>
          </p:nvPr>
        </p:nvSpPr>
        <p:spPr>
          <a:xfrm>
            <a:off x="413361" y="424987"/>
            <a:ext cx="8730641" cy="3707705"/>
          </a:xfrm>
          <a:prstGeom prst="rect">
            <a:avLst/>
          </a:prstGeom>
        </p:spPr>
        <p:txBody>
          <a:bodyPr numCol="2" spcCol="563049">
            <a:normAutofit fontScale="55000" lnSpcReduction="20000"/>
          </a:bodyPr>
          <a:lstStyle/>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r>
              <a:rPr dirty="0">
                <a:solidFill>
                  <a:srgbClr val="FFFF00"/>
                </a:solidFill>
              </a:rPr>
              <a:t>Research output</a:t>
            </a:r>
          </a:p>
          <a:p>
            <a:pPr marL="834924" lvl="3" indent="-173942" defTabSz="482175">
              <a:spcBef>
                <a:spcPts val="0"/>
              </a:spcBef>
              <a:defRPr sz="2820"/>
            </a:pPr>
            <a:r>
              <a:rPr dirty="0">
                <a:solidFill>
                  <a:srgbClr val="FFFF00"/>
                </a:solidFill>
              </a:rPr>
              <a:t>Research activity</a:t>
            </a:r>
          </a:p>
          <a:p>
            <a:pPr marL="834924" lvl="3" indent="-173942" defTabSz="482175">
              <a:spcBef>
                <a:spcPts val="0"/>
              </a:spcBef>
              <a:defRPr sz="2820"/>
            </a:pPr>
            <a:r>
              <a:rPr dirty="0">
                <a:solidFill>
                  <a:srgbClr val="FFFF00"/>
                </a:solidFill>
              </a:rPr>
              <a:t>Publications</a:t>
            </a:r>
          </a:p>
          <a:p>
            <a:pPr marL="834924" lvl="3" indent="-173942" defTabSz="482175">
              <a:spcBef>
                <a:spcPts val="0"/>
              </a:spcBef>
              <a:defRPr sz="2820"/>
            </a:pPr>
            <a:r>
              <a:rPr dirty="0">
                <a:solidFill>
                  <a:srgbClr val="FFFF00"/>
                </a:solidFill>
              </a:rPr>
              <a:t>Datasets</a:t>
            </a:r>
          </a:p>
          <a:p>
            <a:pPr marL="834924" lvl="3" indent="-173942" defTabSz="482175">
              <a:spcBef>
                <a:spcPts val="0"/>
              </a:spcBef>
              <a:defRPr sz="2820"/>
            </a:pPr>
            <a:r>
              <a:rPr dirty="0">
                <a:solidFill>
                  <a:srgbClr val="FFFF00"/>
                </a:solidFill>
              </a:rPr>
              <a:t>Open source</a:t>
            </a:r>
          </a:p>
          <a:p>
            <a:pPr marL="834924" lvl="3" indent="-173942" defTabSz="482175">
              <a:spcBef>
                <a:spcPts val="0"/>
              </a:spcBef>
              <a:defRPr sz="2820"/>
            </a:pPr>
            <a:r>
              <a:rPr dirty="0">
                <a:solidFill>
                  <a:srgbClr val="FFFF00"/>
                </a:solidFill>
              </a:rPr>
              <a:t>Funding</a:t>
            </a: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endParaRPr lang="de-DE" dirty="0">
              <a:solidFill>
                <a:srgbClr val="FFFF00"/>
              </a:solidFill>
            </a:endParaRP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r>
              <a:rPr dirty="0">
                <a:solidFill>
                  <a:srgbClr val="FFFF00"/>
                </a:solidFill>
              </a:rPr>
              <a:t>Research Process</a:t>
            </a:r>
          </a:p>
          <a:p>
            <a:pPr marL="834924" lvl="3" indent="-173942" defTabSz="482175">
              <a:spcBef>
                <a:spcPts val="0"/>
              </a:spcBef>
              <a:defRPr sz="2820"/>
            </a:pPr>
            <a:r>
              <a:rPr dirty="0">
                <a:solidFill>
                  <a:srgbClr val="FFFF00"/>
                </a:solidFill>
              </a:rPr>
              <a:t>Stakeholder engagement/citizen science</a:t>
            </a:r>
          </a:p>
          <a:p>
            <a:pPr marL="834924" lvl="3" indent="-173942" defTabSz="482175">
              <a:spcBef>
                <a:spcPts val="0"/>
              </a:spcBef>
              <a:defRPr sz="2820"/>
            </a:pPr>
            <a:r>
              <a:rPr dirty="0">
                <a:solidFill>
                  <a:srgbClr val="FFFF00"/>
                </a:solidFill>
              </a:rPr>
              <a:t>Collaboration &amp; </a:t>
            </a:r>
            <a:r>
              <a:rPr dirty="0" err="1">
                <a:solidFill>
                  <a:srgbClr val="FFFF00"/>
                </a:solidFill>
              </a:rPr>
              <a:t>interdisciplinarité</a:t>
            </a:r>
            <a:endParaRPr dirty="0">
              <a:solidFill>
                <a:srgbClr val="FFFF00"/>
              </a:solidFill>
            </a:endParaRPr>
          </a:p>
          <a:p>
            <a:pPr marL="834924" lvl="3" indent="-173942" defTabSz="482175">
              <a:spcBef>
                <a:spcPts val="0"/>
              </a:spcBef>
              <a:defRPr sz="2820"/>
            </a:pPr>
            <a:r>
              <a:rPr dirty="0">
                <a:solidFill>
                  <a:srgbClr val="FFFF00"/>
                </a:solidFill>
              </a:rPr>
              <a:t>Research integrity</a:t>
            </a:r>
          </a:p>
          <a:p>
            <a:pPr marL="834924" lvl="3" indent="-173942" defTabSz="482175">
              <a:spcBef>
                <a:spcPts val="0"/>
              </a:spcBef>
              <a:defRPr sz="2820"/>
            </a:pPr>
            <a:r>
              <a:rPr dirty="0">
                <a:solidFill>
                  <a:srgbClr val="FFFF00"/>
                </a:solidFill>
              </a:rPr>
              <a:t>Risk management</a:t>
            </a: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endParaRPr lang="de-DE" dirty="0">
              <a:solidFill>
                <a:srgbClr val="FFFF00"/>
              </a:solidFill>
            </a:endParaRP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r>
              <a:rPr dirty="0">
                <a:solidFill>
                  <a:srgbClr val="FFFF00"/>
                </a:solidFill>
              </a:rPr>
              <a:t>Service &amp; Leadership</a:t>
            </a:r>
          </a:p>
          <a:p>
            <a:pPr marL="834924" lvl="3" indent="-173942" defTabSz="482175">
              <a:spcBef>
                <a:spcPts val="0"/>
              </a:spcBef>
              <a:defRPr sz="2820"/>
            </a:pPr>
            <a:r>
              <a:rPr dirty="0">
                <a:solidFill>
                  <a:srgbClr val="FFFF00"/>
                </a:solidFill>
              </a:rPr>
              <a:t>Leadership</a:t>
            </a:r>
          </a:p>
          <a:p>
            <a:pPr marL="834924" lvl="3" indent="-173942" defTabSz="482175">
              <a:spcBef>
                <a:spcPts val="0"/>
              </a:spcBef>
              <a:defRPr sz="2820"/>
            </a:pPr>
            <a:r>
              <a:rPr dirty="0">
                <a:solidFill>
                  <a:srgbClr val="FFFF00"/>
                </a:solidFill>
              </a:rPr>
              <a:t>Academic standing</a:t>
            </a:r>
          </a:p>
          <a:p>
            <a:pPr marL="834924" lvl="3" indent="-173942" defTabSz="482175">
              <a:spcBef>
                <a:spcPts val="0"/>
              </a:spcBef>
              <a:defRPr sz="2820"/>
            </a:pPr>
            <a:r>
              <a:rPr dirty="0">
                <a:solidFill>
                  <a:srgbClr val="FFFF00"/>
                </a:solidFill>
              </a:rPr>
              <a:t>Peer review</a:t>
            </a:r>
          </a:p>
          <a:p>
            <a:pPr marL="834924" lvl="3" indent="-173942" defTabSz="482175">
              <a:spcBef>
                <a:spcPts val="0"/>
              </a:spcBef>
              <a:defRPr sz="2820"/>
            </a:pPr>
            <a:r>
              <a:rPr dirty="0">
                <a:solidFill>
                  <a:srgbClr val="FFFF00"/>
                </a:solidFill>
              </a:rPr>
              <a:t>Networking</a:t>
            </a: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r>
              <a:rPr dirty="0">
                <a:solidFill>
                  <a:srgbClr val="FFFF00"/>
                </a:solidFill>
              </a:rPr>
              <a:t>Research Impact</a:t>
            </a:r>
          </a:p>
          <a:p>
            <a:pPr marL="834924" lvl="3" indent="-173942" defTabSz="482175">
              <a:spcBef>
                <a:spcPts val="0"/>
              </a:spcBef>
              <a:defRPr sz="2820"/>
            </a:pPr>
            <a:r>
              <a:rPr dirty="0">
                <a:solidFill>
                  <a:srgbClr val="FFFF00"/>
                </a:solidFill>
              </a:rPr>
              <a:t>Communication &amp; dissemination </a:t>
            </a:r>
          </a:p>
          <a:p>
            <a:pPr marL="834924" lvl="3" indent="-173942" defTabSz="482175">
              <a:spcBef>
                <a:spcPts val="0"/>
              </a:spcBef>
              <a:defRPr sz="2820"/>
            </a:pPr>
            <a:r>
              <a:rPr dirty="0">
                <a:solidFill>
                  <a:srgbClr val="FFFF00"/>
                </a:solidFill>
              </a:rPr>
              <a:t>IP (patents, licenses)</a:t>
            </a:r>
          </a:p>
          <a:p>
            <a:pPr marL="834924" lvl="3" indent="-173942" defTabSz="482175">
              <a:spcBef>
                <a:spcPts val="0"/>
              </a:spcBef>
              <a:defRPr sz="2820"/>
            </a:pPr>
            <a:r>
              <a:rPr dirty="0">
                <a:solidFill>
                  <a:srgbClr val="FFFF00"/>
                </a:solidFill>
              </a:rPr>
              <a:t>Societal impact</a:t>
            </a:r>
          </a:p>
          <a:p>
            <a:pPr marL="834924" lvl="3" indent="-173942" defTabSz="482175">
              <a:spcBef>
                <a:spcPts val="0"/>
              </a:spcBef>
              <a:defRPr sz="2820"/>
            </a:pPr>
            <a:r>
              <a:rPr dirty="0">
                <a:solidFill>
                  <a:srgbClr val="FFFF00"/>
                </a:solidFill>
              </a:rPr>
              <a:t>Knowledge exchange</a:t>
            </a: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endParaRPr lang="de-DE" dirty="0">
              <a:solidFill>
                <a:srgbClr val="FFFF00"/>
              </a:solidFill>
            </a:endParaRP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endParaRPr lang="de-DE" dirty="0">
              <a:solidFill>
                <a:srgbClr val="FFFF00"/>
              </a:solidFill>
            </a:endParaRPr>
          </a:p>
          <a:p>
            <a:pPr marL="339933" indent="-339933" defTabSz="482175">
              <a:spcBef>
                <a:spcPts val="0"/>
              </a:spcBef>
              <a:buSzPct val="100000"/>
              <a:buAutoNum type="arabicPeriod"/>
              <a:defRPr sz="3572" b="1">
                <a:solidFill>
                  <a:srgbClr val="FFF994"/>
                </a:solidFill>
                <a:latin typeface="Helvetica"/>
                <a:ea typeface="Helvetica"/>
                <a:cs typeface="Helvetica"/>
                <a:sym typeface="Helvetica"/>
              </a:defRPr>
            </a:pPr>
            <a:r>
              <a:rPr dirty="0">
                <a:solidFill>
                  <a:srgbClr val="FFFF00"/>
                </a:solidFill>
              </a:rPr>
              <a:t>Teaching and supervision</a:t>
            </a:r>
          </a:p>
          <a:p>
            <a:pPr marL="834924" lvl="3" indent="-173942" defTabSz="482175">
              <a:spcBef>
                <a:spcPts val="0"/>
              </a:spcBef>
              <a:defRPr sz="2820"/>
            </a:pPr>
            <a:r>
              <a:rPr dirty="0">
                <a:solidFill>
                  <a:srgbClr val="FFFF00"/>
                </a:solidFill>
              </a:rPr>
              <a:t>Teaching</a:t>
            </a:r>
          </a:p>
          <a:p>
            <a:pPr marL="834924" lvl="3" indent="-173942" defTabSz="482175">
              <a:spcBef>
                <a:spcPts val="0"/>
              </a:spcBef>
              <a:defRPr sz="2820"/>
            </a:pPr>
            <a:r>
              <a:rPr dirty="0">
                <a:solidFill>
                  <a:srgbClr val="FFFF00"/>
                </a:solidFill>
              </a:rPr>
              <a:t>Mentoring</a:t>
            </a:r>
          </a:p>
          <a:p>
            <a:pPr marL="834924" lvl="3" indent="-173942" defTabSz="482175">
              <a:spcBef>
                <a:spcPts val="0"/>
              </a:spcBef>
              <a:defRPr sz="2820"/>
            </a:pPr>
            <a:r>
              <a:rPr dirty="0">
                <a:solidFill>
                  <a:srgbClr val="FFFF00"/>
                </a:solidFill>
              </a:rPr>
              <a:t>Supervision</a:t>
            </a:r>
          </a:p>
          <a:p>
            <a:pPr marL="339933" indent="-339933" defTabSz="482175">
              <a:spcBef>
                <a:spcPts val="0"/>
              </a:spcBef>
              <a:buSzPct val="100000"/>
              <a:buAutoNum type="arabicPeriod"/>
              <a:defRPr sz="3572">
                <a:solidFill>
                  <a:srgbClr val="FFF994"/>
                </a:solidFill>
              </a:defRPr>
            </a:pPr>
            <a:endParaRPr lang="de-DE" b="1" dirty="0">
              <a:solidFill>
                <a:srgbClr val="FFFF00"/>
              </a:solidFill>
              <a:latin typeface="Helvetica"/>
              <a:ea typeface="Helvetica"/>
              <a:cs typeface="Helvetica"/>
              <a:sym typeface="Helvetica"/>
            </a:endParaRPr>
          </a:p>
          <a:p>
            <a:pPr marL="339933" indent="-339933" defTabSz="482175">
              <a:spcBef>
                <a:spcPts val="0"/>
              </a:spcBef>
              <a:buSzPct val="100000"/>
              <a:buAutoNum type="arabicPeriod"/>
              <a:defRPr sz="3572">
                <a:solidFill>
                  <a:srgbClr val="FFF994"/>
                </a:solidFill>
              </a:defRPr>
            </a:pPr>
            <a:endParaRPr lang="de-DE" b="1" dirty="0">
              <a:solidFill>
                <a:srgbClr val="FFFF00"/>
              </a:solidFill>
              <a:latin typeface="Helvetica"/>
              <a:ea typeface="Helvetica"/>
              <a:cs typeface="Helvetica"/>
              <a:sym typeface="Helvetica"/>
            </a:endParaRPr>
          </a:p>
          <a:p>
            <a:pPr marL="339933" indent="-339933" defTabSz="482175">
              <a:spcBef>
                <a:spcPts val="0"/>
              </a:spcBef>
              <a:buSzPct val="100000"/>
              <a:buAutoNum type="arabicPeriod"/>
              <a:defRPr sz="3572">
                <a:solidFill>
                  <a:srgbClr val="FFF994"/>
                </a:solidFill>
              </a:defRPr>
            </a:pPr>
            <a:r>
              <a:rPr b="1" dirty="0">
                <a:solidFill>
                  <a:srgbClr val="FFFF00"/>
                </a:solidFill>
                <a:latin typeface="Helvetica"/>
                <a:ea typeface="Helvetica"/>
                <a:cs typeface="Helvetica"/>
                <a:sym typeface="Helvetica"/>
              </a:rPr>
              <a:t>Professional Experience</a:t>
            </a:r>
            <a:r>
              <a:rPr dirty="0">
                <a:solidFill>
                  <a:srgbClr val="FFFF00"/>
                </a:solidFill>
              </a:rPr>
              <a:t> </a:t>
            </a:r>
          </a:p>
          <a:p>
            <a:pPr marL="834924" lvl="3" indent="-173942" defTabSz="482175">
              <a:spcBef>
                <a:spcPts val="0"/>
              </a:spcBef>
              <a:defRPr sz="2820"/>
            </a:pPr>
            <a:r>
              <a:rPr dirty="0">
                <a:solidFill>
                  <a:srgbClr val="FFFF00"/>
                </a:solidFill>
              </a:rPr>
              <a:t>Continuing professional development</a:t>
            </a:r>
          </a:p>
          <a:p>
            <a:pPr marL="834924" lvl="3" indent="-173942" defTabSz="482175">
              <a:spcBef>
                <a:spcPts val="0"/>
              </a:spcBef>
              <a:defRPr sz="2820"/>
            </a:pPr>
            <a:r>
              <a:rPr dirty="0">
                <a:solidFill>
                  <a:srgbClr val="FFFF00"/>
                </a:solidFill>
              </a:rPr>
              <a:t>Project management</a:t>
            </a:r>
          </a:p>
          <a:p>
            <a:pPr marL="834924" lvl="3" indent="-173942" defTabSz="482175">
              <a:spcBef>
                <a:spcPts val="0"/>
              </a:spcBef>
              <a:defRPr sz="2820"/>
            </a:pPr>
            <a:r>
              <a:rPr dirty="0">
                <a:solidFill>
                  <a:srgbClr val="FFFF00"/>
                </a:solidFill>
              </a:rPr>
              <a:t>Personal qualities</a:t>
            </a:r>
          </a:p>
        </p:txBody>
      </p:sp>
      <p:pic>
        <p:nvPicPr>
          <p:cNvPr id="5" name="Picture 4" descr="A person looking at the camera&#10;&#10;Description automatically generated">
            <a:extLst>
              <a:ext uri="{FF2B5EF4-FFF2-40B4-BE49-F238E27FC236}">
                <a16:creationId xmlns:a16="http://schemas.microsoft.com/office/drawing/2014/main" id="{78E306BA-4A4E-E447-A06F-B7CF9942E0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2698" y="3552633"/>
            <a:ext cx="1123949" cy="1745940"/>
          </a:xfrm>
          <a:prstGeom prst="rect">
            <a:avLst/>
          </a:prstGeom>
        </p:spPr>
      </p:pic>
      <p:sp>
        <p:nvSpPr>
          <p:cNvPr id="6" name="TextBox 5">
            <a:extLst>
              <a:ext uri="{FF2B5EF4-FFF2-40B4-BE49-F238E27FC236}">
                <a16:creationId xmlns:a16="http://schemas.microsoft.com/office/drawing/2014/main" id="{0A90A9E0-5D98-2F49-8379-401C4E772E52}"/>
              </a:ext>
            </a:extLst>
          </p:cNvPr>
          <p:cNvSpPr txBox="1"/>
          <p:nvPr/>
        </p:nvSpPr>
        <p:spPr>
          <a:xfrm>
            <a:off x="2488032" y="4712746"/>
            <a:ext cx="3793283" cy="369332"/>
          </a:xfrm>
          <a:prstGeom prst="rect">
            <a:avLst/>
          </a:prstGeom>
          <a:noFill/>
        </p:spPr>
        <p:txBody>
          <a:bodyPr wrap="none" rtlCol="0">
            <a:spAutoFit/>
          </a:bodyPr>
          <a:lstStyle/>
          <a:p>
            <a:r>
              <a:rPr lang="de-DE" dirty="0">
                <a:solidFill>
                  <a:srgbClr val="FFC000"/>
                </a:solidFill>
              </a:rPr>
              <a:t>Prof. </a:t>
            </a:r>
            <a:r>
              <a:rPr lang="de-DE" b="1" dirty="0">
                <a:solidFill>
                  <a:srgbClr val="FFC000"/>
                </a:solidFill>
              </a:rPr>
              <a:t>BERNARD RENTIER | OAI11 2019</a:t>
            </a:r>
            <a:endParaRPr lang="en-US" dirty="0">
              <a:solidFill>
                <a:srgbClr val="FFC000"/>
              </a:solidFill>
            </a:endParaRPr>
          </a:p>
        </p:txBody>
      </p:sp>
      <p:sp>
        <p:nvSpPr>
          <p:cNvPr id="7" name="Untertitel 2">
            <a:extLst>
              <a:ext uri="{FF2B5EF4-FFF2-40B4-BE49-F238E27FC236}">
                <a16:creationId xmlns:a16="http://schemas.microsoft.com/office/drawing/2014/main" id="{84A22AE1-2D1D-EC4A-A407-E32D97823073}"/>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3" name="Picture 2" descr="A close up of a sign&#10;&#10;Description automatically generated">
            <a:extLst>
              <a:ext uri="{FF2B5EF4-FFF2-40B4-BE49-F238E27FC236}">
                <a16:creationId xmlns:a16="http://schemas.microsoft.com/office/drawing/2014/main" id="{A40F7400-5634-0B4C-B856-B1A6959EA0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62484">
            <a:off x="6517466" y="1213735"/>
            <a:ext cx="2252004" cy="3655852"/>
          </a:xfrm>
          <a:prstGeom prst="rect">
            <a:avLst/>
          </a:prstGeom>
          <a:solidFill>
            <a:schemeClr val="tx1"/>
          </a:solidFill>
          <a:effectLst>
            <a:softEdge rad="165100"/>
          </a:effectLst>
        </p:spPr>
      </p:pic>
    </p:spTree>
    <p:extLst>
      <p:ext uri="{BB962C8B-B14F-4D97-AF65-F5344CB8AC3E}">
        <p14:creationId xmlns:p14="http://schemas.microsoft.com/office/powerpoint/2010/main" val="2141082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50" fill="hold"/>
                                        <p:tgtEl>
                                          <p:spTgt spid="212"/>
                                        </p:tgtEl>
                                      </p:cBhvr>
                                      <p:by x="80000" y="80000"/>
                                    </p:animScale>
                                  </p:childTnLst>
                                </p:cTn>
                              </p:par>
                            </p:childTnLst>
                          </p:cTn>
                        </p:par>
                        <p:par>
                          <p:cTn id="7" fill="hold">
                            <p:stCondLst>
                              <p:cond delay="250"/>
                            </p:stCondLst>
                            <p:childTnLst>
                              <p:par>
                                <p:cTn id="8" presetID="42" presetClass="path" presetSubtype="0" accel="50000" decel="50000" fill="hold" grpId="1" nodeType="afterEffect">
                                  <p:stCondLst>
                                    <p:cond delay="0"/>
                                  </p:stCondLst>
                                  <p:childTnLst>
                                    <p:animMotion origin="layout" path="M 5.55556E-7 -1.23457E-6 L -0.13507 -0.00123 " pathEditMode="relative" rAng="0" ptsTypes="AA">
                                      <p:cBhvr>
                                        <p:cTn id="9" dur="750" fill="hold"/>
                                        <p:tgtEl>
                                          <p:spTgt spid="212"/>
                                        </p:tgtEl>
                                        <p:attrNameLst>
                                          <p:attrName>ppt_x</p:attrName>
                                          <p:attrName>ppt_y</p:attrName>
                                        </p:attrNameLst>
                                      </p:cBhvr>
                                      <p:rCtr x="-6753" y="-62"/>
                                    </p:animMotion>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2"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4" name="Picture 3" descr="A screenshot of a cell phone&#10;&#10;Description automatically generated">
            <a:extLst>
              <a:ext uri="{FF2B5EF4-FFF2-40B4-BE49-F238E27FC236}">
                <a16:creationId xmlns:a16="http://schemas.microsoft.com/office/drawing/2014/main" id="{925E6EDD-C12F-3C42-89EC-3F9DDD729D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225" y="1454299"/>
            <a:ext cx="7829550" cy="3303931"/>
          </a:xfrm>
          <a:prstGeom prst="rect">
            <a:avLst/>
          </a:prstGeom>
          <a:solidFill>
            <a:schemeClr val="tx1"/>
          </a:solidFill>
          <a:effectLst>
            <a:softEdge rad="127000"/>
          </a:effectLst>
        </p:spPr>
      </p:pic>
      <p:pic>
        <p:nvPicPr>
          <p:cNvPr id="9" name="Picture 8" descr="A picture containing clock, sign&#10;&#10;Description automatically generated">
            <a:extLst>
              <a:ext uri="{FF2B5EF4-FFF2-40B4-BE49-F238E27FC236}">
                <a16:creationId xmlns:a16="http://schemas.microsoft.com/office/drawing/2014/main" id="{9E09CEB1-1BEA-704E-AB0E-97D4FEB1B9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3345" y="385276"/>
            <a:ext cx="5357315" cy="980661"/>
          </a:xfrm>
          <a:prstGeom prst="rect">
            <a:avLst/>
          </a:prstGeom>
        </p:spPr>
      </p:pic>
      <p:pic>
        <p:nvPicPr>
          <p:cNvPr id="5" name="Shape 310">
            <a:extLst>
              <a:ext uri="{FF2B5EF4-FFF2-40B4-BE49-F238E27FC236}">
                <a16:creationId xmlns:a16="http://schemas.microsoft.com/office/drawing/2014/main" id="{C9927D06-19F2-C248-A66B-91C67AFC84DD}"/>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7301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68DBDC24-7A93-D64C-8CBB-5C87AC85BA56}"/>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a:solidFill>
                  <a:schemeClr val="bg2">
                    <a:lumMod val="25000"/>
                  </a:schemeClr>
                </a:solidFill>
              </a:rPr>
              <a:t> Open Science: A Seachange in Research | Tiberius Ignat </a:t>
            </a:r>
            <a:r>
              <a:rPr lang="en-US" sz="60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a:solidFill>
                  <a:schemeClr val="bg2">
                    <a:lumMod val="25000"/>
                  </a:schemeClr>
                </a:solidFill>
              </a:rPr>
              <a:t>) 2019 | CC BY-NC</a:t>
            </a:r>
            <a:endParaRPr lang="de-DE" sz="600" dirty="0">
              <a:solidFill>
                <a:schemeClr val="bg2">
                  <a:lumMod val="25000"/>
                </a:schemeClr>
              </a:solidFill>
            </a:endParaRPr>
          </a:p>
        </p:txBody>
      </p:sp>
      <p:pic>
        <p:nvPicPr>
          <p:cNvPr id="5" name="Content Placeholder 4">
            <a:extLst>
              <a:ext uri="{FF2B5EF4-FFF2-40B4-BE49-F238E27FC236}">
                <a16:creationId xmlns:a16="http://schemas.microsoft.com/office/drawing/2014/main" id="{B6F0E4B3-A8FD-8142-BF70-DD8666660A82}"/>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700215" y="857252"/>
            <a:ext cx="5730345" cy="4297759"/>
          </a:xfrm>
          <a:effectLst>
            <a:softEdge rad="101600"/>
          </a:effectLst>
        </p:spPr>
      </p:pic>
      <p:sp>
        <p:nvSpPr>
          <p:cNvPr id="7" name="TextBox 6">
            <a:extLst>
              <a:ext uri="{FF2B5EF4-FFF2-40B4-BE49-F238E27FC236}">
                <a16:creationId xmlns:a16="http://schemas.microsoft.com/office/drawing/2014/main" id="{10666D65-D8D5-9A4E-8F21-7DECF1E5EDE7}"/>
              </a:ext>
            </a:extLst>
          </p:cNvPr>
          <p:cNvSpPr txBox="1"/>
          <p:nvPr/>
        </p:nvSpPr>
        <p:spPr>
          <a:xfrm>
            <a:off x="3043240" y="414339"/>
            <a:ext cx="3769237" cy="369332"/>
          </a:xfrm>
          <a:prstGeom prst="rect">
            <a:avLst/>
          </a:prstGeom>
          <a:noFill/>
        </p:spPr>
        <p:txBody>
          <a:bodyPr wrap="none" rtlCol="0">
            <a:spAutoFit/>
          </a:bodyPr>
          <a:lstStyle/>
          <a:p>
            <a:r>
              <a:rPr lang="en-US" dirty="0"/>
              <a:t>Open Science was probably coined by </a:t>
            </a:r>
          </a:p>
        </p:txBody>
      </p:sp>
      <p:sp>
        <p:nvSpPr>
          <p:cNvPr id="9" name="TextBox 8">
            <a:extLst>
              <a:ext uri="{FF2B5EF4-FFF2-40B4-BE49-F238E27FC236}">
                <a16:creationId xmlns:a16="http://schemas.microsoft.com/office/drawing/2014/main" id="{1301EC6B-50D4-F34A-B674-504F0A891E7E}"/>
              </a:ext>
            </a:extLst>
          </p:cNvPr>
          <p:cNvSpPr txBox="1"/>
          <p:nvPr/>
        </p:nvSpPr>
        <p:spPr>
          <a:xfrm>
            <a:off x="600209" y="183508"/>
            <a:ext cx="7943582" cy="461665"/>
          </a:xfrm>
          <a:prstGeom prst="rect">
            <a:avLst/>
          </a:prstGeom>
          <a:noFill/>
        </p:spPr>
        <p:txBody>
          <a:bodyPr wrap="square" rtlCol="0">
            <a:spAutoFit/>
          </a:bodyPr>
          <a:lstStyle/>
          <a:p>
            <a:r>
              <a:rPr lang="en-US" sz="2400" dirty="0">
                <a:solidFill>
                  <a:srgbClr val="FFFF00"/>
                </a:solidFill>
              </a:rPr>
              <a:t>Prof. Steve Mann is credited for coining the term Open Science</a:t>
            </a:r>
          </a:p>
        </p:txBody>
      </p:sp>
      <p:sp>
        <p:nvSpPr>
          <p:cNvPr id="2" name="TextBox 1">
            <a:extLst>
              <a:ext uri="{FF2B5EF4-FFF2-40B4-BE49-F238E27FC236}">
                <a16:creationId xmlns:a16="http://schemas.microsoft.com/office/drawing/2014/main" id="{01E39E56-B17F-6146-B3B8-B476B9E2D696}"/>
              </a:ext>
            </a:extLst>
          </p:cNvPr>
          <p:cNvSpPr txBox="1"/>
          <p:nvPr/>
        </p:nvSpPr>
        <p:spPr>
          <a:xfrm>
            <a:off x="293491" y="4286252"/>
            <a:ext cx="8543791" cy="830997"/>
          </a:xfrm>
          <a:prstGeom prst="rect">
            <a:avLst/>
          </a:prstGeom>
          <a:solidFill>
            <a:schemeClr val="tx1"/>
          </a:solidFill>
        </p:spPr>
        <p:txBody>
          <a:bodyPr wrap="square" rtlCol="0">
            <a:spAutoFit/>
          </a:bodyPr>
          <a:lstStyle/>
          <a:p>
            <a:pPr algn="ctr"/>
            <a:r>
              <a:rPr lang="de-DE" sz="2400" b="1" dirty="0">
                <a:solidFill>
                  <a:srgbClr val="FFFF00"/>
                </a:solidFill>
              </a:rPr>
              <a:t>“Science </a:t>
            </a:r>
            <a:r>
              <a:rPr lang="de-DE" sz="2400" b="1" dirty="0" err="1">
                <a:solidFill>
                  <a:srgbClr val="FFFF00"/>
                </a:solidFill>
              </a:rPr>
              <a:t>is</a:t>
            </a:r>
            <a:r>
              <a:rPr lang="de-DE" sz="2400" b="1" dirty="0">
                <a:solidFill>
                  <a:srgbClr val="FFFF00"/>
                </a:solidFill>
              </a:rPr>
              <a:t> a human </a:t>
            </a:r>
            <a:r>
              <a:rPr lang="de-DE" sz="2400" b="1" dirty="0" err="1">
                <a:solidFill>
                  <a:srgbClr val="FFFF00"/>
                </a:solidFill>
              </a:rPr>
              <a:t>endeavour</a:t>
            </a:r>
            <a:r>
              <a:rPr lang="de-DE" sz="2400" b="1" dirty="0">
                <a:solidFill>
                  <a:srgbClr val="FFFF00"/>
                </a:solidFill>
              </a:rPr>
              <a:t> in </a:t>
            </a:r>
            <a:r>
              <a:rPr lang="de-DE" sz="2400" b="1" dirty="0" err="1">
                <a:solidFill>
                  <a:srgbClr val="FFFF00"/>
                </a:solidFill>
              </a:rPr>
              <a:t>which</a:t>
            </a:r>
            <a:r>
              <a:rPr lang="de-DE" sz="2400" b="1" dirty="0">
                <a:solidFill>
                  <a:srgbClr val="FFFF00"/>
                </a:solidFill>
              </a:rPr>
              <a:t> </a:t>
            </a:r>
            <a:r>
              <a:rPr lang="de-DE" sz="2400" b="1" dirty="0" err="1">
                <a:solidFill>
                  <a:srgbClr val="FFFF00"/>
                </a:solidFill>
              </a:rPr>
              <a:t>we</a:t>
            </a:r>
            <a:r>
              <a:rPr lang="de-DE" sz="2400" b="1" dirty="0">
                <a:solidFill>
                  <a:srgbClr val="FFFF00"/>
                </a:solidFill>
              </a:rPr>
              <a:t> </a:t>
            </a:r>
            <a:r>
              <a:rPr lang="de-DE" sz="2400" b="1" dirty="0" err="1">
                <a:solidFill>
                  <a:srgbClr val="FFFF00"/>
                </a:solidFill>
              </a:rPr>
              <a:t>attempt</a:t>
            </a:r>
            <a:r>
              <a:rPr lang="de-DE" sz="2400" b="1" dirty="0">
                <a:solidFill>
                  <a:srgbClr val="FFFF00"/>
                </a:solidFill>
              </a:rPr>
              <a:t> </a:t>
            </a:r>
            <a:r>
              <a:rPr lang="de-DE" sz="2400" b="1" dirty="0" err="1">
                <a:solidFill>
                  <a:srgbClr val="FFFF00"/>
                </a:solidFill>
              </a:rPr>
              <a:t>to</a:t>
            </a:r>
            <a:r>
              <a:rPr lang="de-DE" sz="2400" b="1" dirty="0">
                <a:solidFill>
                  <a:srgbClr val="FFFF00"/>
                </a:solidFill>
              </a:rPr>
              <a:t> </a:t>
            </a:r>
            <a:r>
              <a:rPr lang="de-DE" sz="2400" b="1" dirty="0" err="1">
                <a:solidFill>
                  <a:srgbClr val="FFFF00"/>
                </a:solidFill>
              </a:rPr>
              <a:t>go</a:t>
            </a:r>
            <a:r>
              <a:rPr lang="de-DE" sz="2400" b="1" dirty="0">
                <a:solidFill>
                  <a:srgbClr val="FFFF00"/>
                </a:solidFill>
              </a:rPr>
              <a:t> </a:t>
            </a:r>
            <a:r>
              <a:rPr lang="de-DE" sz="2400" b="1" dirty="0" err="1">
                <a:solidFill>
                  <a:srgbClr val="FFFF00"/>
                </a:solidFill>
              </a:rPr>
              <a:t>wherever</a:t>
            </a:r>
            <a:r>
              <a:rPr lang="de-DE" sz="2400" b="1" dirty="0">
                <a:solidFill>
                  <a:srgbClr val="FFFF00"/>
                </a:solidFill>
              </a:rPr>
              <a:t> </a:t>
            </a:r>
            <a:r>
              <a:rPr lang="de-DE" sz="2400" b="1" dirty="0" err="1">
                <a:solidFill>
                  <a:srgbClr val="FFFF00"/>
                </a:solidFill>
              </a:rPr>
              <a:t>the</a:t>
            </a:r>
            <a:r>
              <a:rPr lang="de-DE" sz="2400" b="1" dirty="0">
                <a:solidFill>
                  <a:srgbClr val="FFFF00"/>
                </a:solidFill>
              </a:rPr>
              <a:t> </a:t>
            </a:r>
            <a:r>
              <a:rPr lang="de-DE" sz="2400" b="1" dirty="0" err="1">
                <a:solidFill>
                  <a:srgbClr val="FFFF00"/>
                </a:solidFill>
              </a:rPr>
              <a:t>truth</a:t>
            </a:r>
            <a:r>
              <a:rPr lang="de-DE" sz="2400" b="1" dirty="0">
                <a:solidFill>
                  <a:srgbClr val="FFFF00"/>
                </a:solidFill>
              </a:rPr>
              <a:t> </a:t>
            </a:r>
            <a:r>
              <a:rPr lang="de-DE" sz="2400" b="1" dirty="0" err="1">
                <a:solidFill>
                  <a:srgbClr val="FFFF00"/>
                </a:solidFill>
              </a:rPr>
              <a:t>may</a:t>
            </a:r>
            <a:r>
              <a:rPr lang="de-DE" sz="2400" b="1" dirty="0">
                <a:solidFill>
                  <a:srgbClr val="FFFF00"/>
                </a:solidFill>
              </a:rPr>
              <a:t> </a:t>
            </a:r>
            <a:r>
              <a:rPr lang="de-DE" sz="2400" b="1" dirty="0" err="1">
                <a:solidFill>
                  <a:srgbClr val="FFFF00"/>
                </a:solidFill>
              </a:rPr>
              <a:t>lead</a:t>
            </a:r>
            <a:r>
              <a:rPr lang="de-DE" sz="2400" b="1" dirty="0">
                <a:solidFill>
                  <a:srgbClr val="FFFF00"/>
                </a:solidFill>
              </a:rPr>
              <a:t> </a:t>
            </a:r>
            <a:r>
              <a:rPr lang="de-DE" sz="2400" b="1" dirty="0" err="1">
                <a:solidFill>
                  <a:srgbClr val="FFFF00"/>
                </a:solidFill>
              </a:rPr>
              <a:t>us</a:t>
            </a:r>
            <a:r>
              <a:rPr lang="de-DE" sz="2400" b="1" dirty="0">
                <a:solidFill>
                  <a:srgbClr val="FFFF00"/>
                </a:solidFill>
              </a:rPr>
              <a:t>, in </a:t>
            </a:r>
            <a:r>
              <a:rPr lang="de-DE" sz="2400" b="1" dirty="0" err="1">
                <a:solidFill>
                  <a:srgbClr val="FFFF00"/>
                </a:solidFill>
              </a:rPr>
              <a:t>pursuit</a:t>
            </a:r>
            <a:r>
              <a:rPr lang="de-DE" sz="2400" b="1" dirty="0">
                <a:solidFill>
                  <a:srgbClr val="FFFF00"/>
                </a:solidFill>
              </a:rPr>
              <a:t> </a:t>
            </a:r>
            <a:r>
              <a:rPr lang="de-DE" sz="2400" b="1" dirty="0" err="1">
                <a:solidFill>
                  <a:srgbClr val="FFFF00"/>
                </a:solidFill>
              </a:rPr>
              <a:t>of</a:t>
            </a:r>
            <a:r>
              <a:rPr lang="de-DE" sz="2400" b="1" dirty="0">
                <a:solidFill>
                  <a:srgbClr val="FFFF00"/>
                </a:solidFill>
              </a:rPr>
              <a:t> </a:t>
            </a:r>
            <a:r>
              <a:rPr lang="de-DE" sz="2400" b="1" dirty="0" err="1">
                <a:solidFill>
                  <a:srgbClr val="FFFF00"/>
                </a:solidFill>
              </a:rPr>
              <a:t>new</a:t>
            </a:r>
            <a:r>
              <a:rPr lang="de-DE" sz="2400" b="1" dirty="0">
                <a:solidFill>
                  <a:srgbClr val="FFFF00"/>
                </a:solidFill>
              </a:rPr>
              <a:t> </a:t>
            </a:r>
            <a:r>
              <a:rPr lang="de-DE" sz="2400" b="1" dirty="0" err="1">
                <a:solidFill>
                  <a:srgbClr val="FFFF00"/>
                </a:solidFill>
              </a:rPr>
              <a:t>discoveries</a:t>
            </a:r>
            <a:r>
              <a:rPr lang="de-DE" sz="2400" b="1" dirty="0">
                <a:solidFill>
                  <a:srgbClr val="FFFF00"/>
                </a:solidFill>
              </a:rPr>
              <a:t>“</a:t>
            </a:r>
            <a:endParaRPr lang="en-US" sz="2400" b="1" dirty="0">
              <a:solidFill>
                <a:srgbClr val="FFFF00"/>
              </a:solidFill>
            </a:endParaRPr>
          </a:p>
        </p:txBody>
      </p:sp>
      <p:pic>
        <p:nvPicPr>
          <p:cNvPr id="8" name="Shape 310">
            <a:extLst>
              <a:ext uri="{FF2B5EF4-FFF2-40B4-BE49-F238E27FC236}">
                <a16:creationId xmlns:a16="http://schemas.microsoft.com/office/drawing/2014/main" id="{78001F74-F8CB-4F40-B0CC-6B3ADD53234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42712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tree in a forest&#10;&#10;Description automatically generated">
            <a:extLst>
              <a:ext uri="{FF2B5EF4-FFF2-40B4-BE49-F238E27FC236}">
                <a16:creationId xmlns:a16="http://schemas.microsoft.com/office/drawing/2014/main" id="{EBDE097C-095A-E844-BF31-D429BE1599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0"/>
            <a:ext cx="7715250" cy="5143500"/>
          </a:xfrm>
          <a:prstGeom prst="rect">
            <a:avLst/>
          </a:prstGeom>
          <a:effectLst>
            <a:softEdge rad="12446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8" name="Shape 310">
            <a:extLst>
              <a:ext uri="{FF2B5EF4-FFF2-40B4-BE49-F238E27FC236}">
                <a16:creationId xmlns:a16="http://schemas.microsoft.com/office/drawing/2014/main" id="{6BCFDFF3-B692-6C48-A27A-26D0E701538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22625" y="4868806"/>
            <a:ext cx="621377" cy="308259"/>
          </a:xfrm>
          <a:prstGeom prst="rect">
            <a:avLst/>
          </a:prstGeom>
          <a:noFill/>
          <a:ln>
            <a:noFill/>
          </a:ln>
        </p:spPr>
      </p:pic>
    </p:spTree>
    <p:extLst>
      <p:ext uri="{BB962C8B-B14F-4D97-AF65-F5344CB8AC3E}">
        <p14:creationId xmlns:p14="http://schemas.microsoft.com/office/powerpoint/2010/main" val="354833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nodeType="withEffect">
                                  <p:stCondLst>
                                    <p:cond delay="2500"/>
                                  </p:stCondLst>
                                  <p:childTnLst>
                                    <p:animScale>
                                      <p:cBhvr>
                                        <p:cTn id="6" dur="5000" fill="hold"/>
                                        <p:tgtEl>
                                          <p:spTgt spid="7"/>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1F34-843A-5140-8039-D6652E15501A}"/>
              </a:ext>
            </a:extLst>
          </p:cNvPr>
          <p:cNvSpPr>
            <a:spLocks noGrp="1"/>
          </p:cNvSpPr>
          <p:nvPr>
            <p:ph type="title"/>
          </p:nvPr>
        </p:nvSpPr>
        <p:spPr/>
        <p:txBody>
          <a:bodyPr/>
          <a:lstStyle/>
          <a:p>
            <a:endParaRPr lang="en-US"/>
          </a:p>
        </p:txBody>
      </p:sp>
      <p:pic>
        <p:nvPicPr>
          <p:cNvPr id="9" name="Content Placeholder 8" descr="A screenshot of a social media post of a person&#10;&#10;Description automatically generated">
            <a:extLst>
              <a:ext uri="{FF2B5EF4-FFF2-40B4-BE49-F238E27FC236}">
                <a16:creationId xmlns:a16="http://schemas.microsoft.com/office/drawing/2014/main" id="{DB69FE02-8A7C-1C49-8940-6697BA89D74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41704" y="154772"/>
            <a:ext cx="5206999" cy="4833961"/>
          </a:xfrm>
          <a:effectLst>
            <a:softEdge rad="88900"/>
          </a:effectLst>
        </p:spPr>
      </p:pic>
      <p:pic>
        <p:nvPicPr>
          <p:cNvPr id="11" name="Picture 10" descr="A screenshot of a cell phone&#10;&#10;Description automatically generated">
            <a:extLst>
              <a:ext uri="{FF2B5EF4-FFF2-40B4-BE49-F238E27FC236}">
                <a16:creationId xmlns:a16="http://schemas.microsoft.com/office/drawing/2014/main" id="{95B447B4-34CC-2D49-A3E2-A77E63795E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1" y="273049"/>
            <a:ext cx="2705100" cy="2298700"/>
          </a:xfrm>
          <a:prstGeom prst="rect">
            <a:avLst/>
          </a:prstGeom>
          <a:effectLst>
            <a:softEdge rad="76200"/>
          </a:effectLst>
        </p:spPr>
      </p:pic>
      <p:sp>
        <p:nvSpPr>
          <p:cNvPr id="13" name="TextBox 12">
            <a:hlinkClick r:id="rId5"/>
            <a:extLst>
              <a:ext uri="{FF2B5EF4-FFF2-40B4-BE49-F238E27FC236}">
                <a16:creationId xmlns:a16="http://schemas.microsoft.com/office/drawing/2014/main" id="{4C093A57-2D03-BE47-A18E-C462BF336A1D}"/>
              </a:ext>
            </a:extLst>
          </p:cNvPr>
          <p:cNvSpPr txBox="1"/>
          <p:nvPr/>
        </p:nvSpPr>
        <p:spPr>
          <a:xfrm>
            <a:off x="971551" y="2761950"/>
            <a:ext cx="1752600" cy="923330"/>
          </a:xfrm>
          <a:prstGeom prst="rect">
            <a:avLst/>
          </a:prstGeom>
          <a:noFill/>
        </p:spPr>
        <p:txBody>
          <a:bodyPr wrap="square" rtlCol="0">
            <a:spAutoFit/>
          </a:bodyPr>
          <a:lstStyle/>
          <a:p>
            <a:r>
              <a:rPr lang="en-US" dirty="0">
                <a:solidFill>
                  <a:srgbClr val="FFFF00"/>
                </a:solidFill>
              </a:rPr>
              <a:t>The Guardian</a:t>
            </a:r>
          </a:p>
          <a:p>
            <a:r>
              <a:rPr lang="en-US" dirty="0">
                <a:solidFill>
                  <a:srgbClr val="FFFF00"/>
                </a:solidFill>
              </a:rPr>
              <a:t>June 15</a:t>
            </a:r>
            <a:r>
              <a:rPr lang="en-US" baseline="30000" dirty="0">
                <a:solidFill>
                  <a:srgbClr val="FFFF00"/>
                </a:solidFill>
              </a:rPr>
              <a:t>th</a:t>
            </a:r>
            <a:r>
              <a:rPr lang="en-US" dirty="0">
                <a:solidFill>
                  <a:srgbClr val="FFFF00"/>
                </a:solidFill>
              </a:rPr>
              <a:t>, 2018</a:t>
            </a:r>
          </a:p>
          <a:p>
            <a:r>
              <a:rPr lang="en-US" dirty="0">
                <a:solidFill>
                  <a:srgbClr val="FFFF00"/>
                </a:solidFill>
              </a:rPr>
              <a:t>(click for link)</a:t>
            </a:r>
          </a:p>
        </p:txBody>
      </p:sp>
      <p:sp>
        <p:nvSpPr>
          <p:cNvPr id="6" name="Untertitel 2">
            <a:extLst>
              <a:ext uri="{FF2B5EF4-FFF2-40B4-BE49-F238E27FC236}">
                <a16:creationId xmlns:a16="http://schemas.microsoft.com/office/drawing/2014/main" id="{EAE4ED98-FBFC-BE40-AF0A-949311740BCC}"/>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6">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7" name="Shape 310">
            <a:extLst>
              <a:ext uri="{FF2B5EF4-FFF2-40B4-BE49-F238E27FC236}">
                <a16:creationId xmlns:a16="http://schemas.microsoft.com/office/drawing/2014/main" id="{236EA8C6-D03E-B847-AF61-A5B48F2A2565}"/>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624" y="4869658"/>
            <a:ext cx="621377" cy="308259"/>
          </a:xfrm>
          <a:prstGeom prst="rect">
            <a:avLst/>
          </a:prstGeom>
          <a:noFill/>
          <a:ln>
            <a:noFill/>
          </a:ln>
        </p:spPr>
      </p:pic>
    </p:spTree>
    <p:extLst>
      <p:ext uri="{BB962C8B-B14F-4D97-AF65-F5344CB8AC3E}">
        <p14:creationId xmlns:p14="http://schemas.microsoft.com/office/powerpoint/2010/main" val="135997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515D-6AC7-7F47-92F3-FB10B073CBE9}"/>
              </a:ext>
            </a:extLst>
          </p:cNvPr>
          <p:cNvSpPr>
            <a:spLocks noGrp="1"/>
          </p:cNvSpPr>
          <p:nvPr>
            <p:ph type="title"/>
          </p:nvPr>
        </p:nvSpPr>
        <p:spPr/>
        <p:txBody>
          <a:bodyPr/>
          <a:lstStyle/>
          <a:p>
            <a:endParaRPr lang="en-US"/>
          </a:p>
        </p:txBody>
      </p:sp>
      <p:pic>
        <p:nvPicPr>
          <p:cNvPr id="5" name="Content Placeholder 4" descr="A person posing for the camera&#10;&#10;Description automatically generated">
            <a:extLst>
              <a:ext uri="{FF2B5EF4-FFF2-40B4-BE49-F238E27FC236}">
                <a16:creationId xmlns:a16="http://schemas.microsoft.com/office/drawing/2014/main" id="{3588E6C2-0A97-F14B-8DA2-ED4A598AD63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43300" y="40882"/>
            <a:ext cx="5156200" cy="5061736"/>
          </a:xfrm>
          <a:solidFill>
            <a:schemeClr val="tx1"/>
          </a:solidFill>
          <a:effectLst>
            <a:softEdge rad="76200"/>
          </a:effectLst>
        </p:spPr>
      </p:pic>
      <p:sp>
        <p:nvSpPr>
          <p:cNvPr id="6" name="TextBox 5">
            <a:hlinkClick r:id="rId4"/>
            <a:extLst>
              <a:ext uri="{FF2B5EF4-FFF2-40B4-BE49-F238E27FC236}">
                <a16:creationId xmlns:a16="http://schemas.microsoft.com/office/drawing/2014/main" id="{2E61BE58-CF97-F44B-A287-87468E85B80B}"/>
              </a:ext>
            </a:extLst>
          </p:cNvPr>
          <p:cNvSpPr txBox="1"/>
          <p:nvPr/>
        </p:nvSpPr>
        <p:spPr>
          <a:xfrm>
            <a:off x="1135568" y="3217602"/>
            <a:ext cx="2203449" cy="923330"/>
          </a:xfrm>
          <a:prstGeom prst="rect">
            <a:avLst/>
          </a:prstGeom>
          <a:noFill/>
        </p:spPr>
        <p:txBody>
          <a:bodyPr wrap="square" rtlCol="0">
            <a:spAutoFit/>
          </a:bodyPr>
          <a:lstStyle/>
          <a:p>
            <a:r>
              <a:rPr lang="en-US" dirty="0">
                <a:solidFill>
                  <a:srgbClr val="FFFF00"/>
                </a:solidFill>
              </a:rPr>
              <a:t>The Guardian</a:t>
            </a:r>
          </a:p>
          <a:p>
            <a:r>
              <a:rPr lang="en-US" dirty="0">
                <a:solidFill>
                  <a:srgbClr val="FFFF00"/>
                </a:solidFill>
              </a:rPr>
              <a:t>November 28</a:t>
            </a:r>
            <a:r>
              <a:rPr lang="en-US" baseline="30000" dirty="0">
                <a:solidFill>
                  <a:srgbClr val="FFFF00"/>
                </a:solidFill>
              </a:rPr>
              <a:t>h</a:t>
            </a:r>
            <a:r>
              <a:rPr lang="en-US" dirty="0">
                <a:solidFill>
                  <a:srgbClr val="FFFF00"/>
                </a:solidFill>
              </a:rPr>
              <a:t>, 2018</a:t>
            </a:r>
          </a:p>
          <a:p>
            <a:r>
              <a:rPr lang="en-US" dirty="0">
                <a:solidFill>
                  <a:srgbClr val="FFFF00"/>
                </a:solidFill>
              </a:rPr>
              <a:t>(click for link)</a:t>
            </a:r>
          </a:p>
        </p:txBody>
      </p:sp>
      <p:sp>
        <p:nvSpPr>
          <p:cNvPr id="7" name="Untertitel 2">
            <a:extLst>
              <a:ext uri="{FF2B5EF4-FFF2-40B4-BE49-F238E27FC236}">
                <a16:creationId xmlns:a16="http://schemas.microsoft.com/office/drawing/2014/main" id="{7BFA529C-E3ED-4F49-9912-E382E3DA8E72}"/>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5">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8" name="Shape 310">
            <a:extLst>
              <a:ext uri="{FF2B5EF4-FFF2-40B4-BE49-F238E27FC236}">
                <a16:creationId xmlns:a16="http://schemas.microsoft.com/office/drawing/2014/main" id="{A3574169-BF6B-C64A-9590-5EE33EC7F1A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709" y="4896715"/>
            <a:ext cx="621377" cy="308259"/>
          </a:xfrm>
          <a:prstGeom prst="rect">
            <a:avLst/>
          </a:prstGeom>
          <a:noFill/>
          <a:ln>
            <a:noFill/>
          </a:ln>
        </p:spPr>
      </p:pic>
    </p:spTree>
    <p:extLst>
      <p:ext uri="{BB962C8B-B14F-4D97-AF65-F5344CB8AC3E}">
        <p14:creationId xmlns:p14="http://schemas.microsoft.com/office/powerpoint/2010/main" val="3389437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holding, grass, young&#10;&#10;Description automatically generated">
            <a:extLst>
              <a:ext uri="{FF2B5EF4-FFF2-40B4-BE49-F238E27FC236}">
                <a16:creationId xmlns:a16="http://schemas.microsoft.com/office/drawing/2014/main" id="{C454E718-38C4-BD42-AA1F-3A804C2D55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9728" y="503108"/>
            <a:ext cx="4364736" cy="3552706"/>
          </a:xfrm>
          <a:prstGeom prst="rect">
            <a:avLst/>
          </a:prstGeom>
          <a:effectLst>
            <a:softEdge rad="368300"/>
          </a:effectLst>
        </p:spPr>
      </p:pic>
      <p:pic>
        <p:nvPicPr>
          <p:cNvPr id="7" name="Picture 6" descr="A picture containing water, outdoor, large, black&#10;&#10;Description automatically generated">
            <a:extLst>
              <a:ext uri="{FF2B5EF4-FFF2-40B4-BE49-F238E27FC236}">
                <a16:creationId xmlns:a16="http://schemas.microsoft.com/office/drawing/2014/main" id="{F8D80206-F320-1349-99B0-1C0CB6F2FD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3751" y="-698594"/>
            <a:ext cx="3489962" cy="5785172"/>
          </a:xfrm>
          <a:prstGeom prst="rect">
            <a:avLst/>
          </a:prstGeom>
          <a:effectLst>
            <a:softEdge rad="990600"/>
          </a:effectLst>
        </p:spPr>
      </p:pic>
      <p:sp>
        <p:nvSpPr>
          <p:cNvPr id="13" name="TextBox 12">
            <a:extLst>
              <a:ext uri="{FF2B5EF4-FFF2-40B4-BE49-F238E27FC236}">
                <a16:creationId xmlns:a16="http://schemas.microsoft.com/office/drawing/2014/main" id="{8698FAB2-3AA1-C54F-A3E2-FBF5A346ECD1}"/>
              </a:ext>
            </a:extLst>
          </p:cNvPr>
          <p:cNvSpPr txBox="1"/>
          <p:nvPr/>
        </p:nvSpPr>
        <p:spPr>
          <a:xfrm>
            <a:off x="5609058" y="4963513"/>
            <a:ext cx="3600666" cy="215444"/>
          </a:xfrm>
          <a:prstGeom prst="rect">
            <a:avLst/>
          </a:prstGeom>
          <a:noFill/>
        </p:spPr>
        <p:txBody>
          <a:bodyPr wrap="none" rtlCol="0">
            <a:spAutoFit/>
          </a:bodyPr>
          <a:lstStyle/>
          <a:p>
            <a:r>
              <a:rPr lang="en-US" sz="800" i="1" dirty="0">
                <a:solidFill>
                  <a:schemeClr val="bg2">
                    <a:lumMod val="25000"/>
                  </a:schemeClr>
                </a:solidFill>
              </a:rPr>
              <a:t>Photos by Matheus Ferrero, Jeffrey F, YIFEI </a:t>
            </a:r>
            <a:r>
              <a:rPr lang="en-US" sz="800" i="1" dirty="0" err="1">
                <a:solidFill>
                  <a:schemeClr val="bg2">
                    <a:lumMod val="25000"/>
                  </a:schemeClr>
                </a:solidFill>
              </a:rPr>
              <a:t>CHENand</a:t>
            </a:r>
            <a:r>
              <a:rPr lang="en-US" sz="800" i="1" dirty="0">
                <a:solidFill>
                  <a:schemeClr val="bg2">
                    <a:lumMod val="25000"/>
                  </a:schemeClr>
                </a:solidFill>
              </a:rPr>
              <a:t> Matteo </a:t>
            </a:r>
            <a:r>
              <a:rPr lang="en-US" sz="800" i="1" dirty="0" err="1">
                <a:solidFill>
                  <a:schemeClr val="bg2">
                    <a:lumMod val="25000"/>
                  </a:schemeClr>
                </a:solidFill>
              </a:rPr>
              <a:t>Vistocco</a:t>
            </a:r>
            <a:r>
              <a:rPr lang="en-US" sz="800" i="1" dirty="0">
                <a:solidFill>
                  <a:schemeClr val="bg2">
                    <a:lumMod val="25000"/>
                  </a:schemeClr>
                </a:solidFill>
              </a:rPr>
              <a:t> on </a:t>
            </a:r>
            <a:r>
              <a:rPr lang="en-US" sz="800" i="1" dirty="0" err="1">
                <a:solidFill>
                  <a:schemeClr val="bg2">
                    <a:lumMod val="25000"/>
                  </a:schemeClr>
                </a:solidFill>
              </a:rPr>
              <a:t>Unsplash</a:t>
            </a:r>
            <a:endParaRPr lang="en-US" sz="800" i="1" dirty="0">
              <a:solidFill>
                <a:schemeClr val="bg2">
                  <a:lumMod val="25000"/>
                </a:schemeClr>
              </a:solidFill>
            </a:endParaRPr>
          </a:p>
        </p:txBody>
      </p:sp>
      <p:sp>
        <p:nvSpPr>
          <p:cNvPr id="2" name="TextBox 1">
            <a:extLst>
              <a:ext uri="{FF2B5EF4-FFF2-40B4-BE49-F238E27FC236}">
                <a16:creationId xmlns:a16="http://schemas.microsoft.com/office/drawing/2014/main" id="{239CB2FF-C69D-7143-82A7-04788FD79EDC}"/>
              </a:ext>
            </a:extLst>
          </p:cNvPr>
          <p:cNvSpPr txBox="1"/>
          <p:nvPr/>
        </p:nvSpPr>
        <p:spPr>
          <a:xfrm>
            <a:off x="506676" y="4471118"/>
            <a:ext cx="8130653" cy="584775"/>
          </a:xfrm>
          <a:prstGeom prst="rect">
            <a:avLst/>
          </a:prstGeom>
          <a:noFill/>
        </p:spPr>
        <p:txBody>
          <a:bodyPr wrap="square" rtlCol="0">
            <a:spAutoFit/>
          </a:bodyPr>
          <a:lstStyle/>
          <a:p>
            <a:pPr defTabSz="482175">
              <a:buSzPct val="100000"/>
              <a:defRPr sz="3572" b="1">
                <a:solidFill>
                  <a:srgbClr val="FFF994"/>
                </a:solidFill>
                <a:latin typeface="Helvetica"/>
                <a:ea typeface="Helvetica"/>
                <a:cs typeface="Helvetica"/>
                <a:sym typeface="Helvetica"/>
              </a:defRPr>
            </a:pPr>
            <a:r>
              <a:rPr lang="de-DE" sz="1600" dirty="0" err="1">
                <a:solidFill>
                  <a:srgbClr val="FFFF00"/>
                </a:solidFill>
              </a:rPr>
              <a:t>When</a:t>
            </a:r>
            <a:r>
              <a:rPr lang="de-DE" sz="1600" dirty="0">
                <a:solidFill>
                  <a:srgbClr val="FFFF00"/>
                </a:solidFill>
              </a:rPr>
              <a:t> </a:t>
            </a:r>
            <a:r>
              <a:rPr lang="de-DE" sz="1600" dirty="0" err="1">
                <a:solidFill>
                  <a:srgbClr val="FFFF00"/>
                </a:solidFill>
              </a:rPr>
              <a:t>you</a:t>
            </a:r>
            <a:r>
              <a:rPr lang="de-DE" sz="1600" dirty="0">
                <a:solidFill>
                  <a:srgbClr val="FFFF00"/>
                </a:solidFill>
              </a:rPr>
              <a:t> </a:t>
            </a:r>
            <a:r>
              <a:rPr lang="de-DE" sz="1600" dirty="0" err="1">
                <a:solidFill>
                  <a:srgbClr val="FFFF00"/>
                </a:solidFill>
              </a:rPr>
              <a:t>compete</a:t>
            </a:r>
            <a:r>
              <a:rPr lang="de-DE" sz="1600" dirty="0">
                <a:solidFill>
                  <a:srgbClr val="FFFF00"/>
                </a:solidFill>
              </a:rPr>
              <a:t>, </a:t>
            </a:r>
            <a:r>
              <a:rPr lang="de-DE" sz="1600" dirty="0" err="1">
                <a:solidFill>
                  <a:srgbClr val="FFFF00"/>
                </a:solidFill>
              </a:rPr>
              <a:t>you</a:t>
            </a:r>
            <a:r>
              <a:rPr lang="de-DE" sz="1600" dirty="0">
                <a:solidFill>
                  <a:srgbClr val="FFFF00"/>
                </a:solidFill>
              </a:rPr>
              <a:t> </a:t>
            </a:r>
            <a:r>
              <a:rPr lang="de-DE" sz="1600" dirty="0" err="1">
                <a:solidFill>
                  <a:srgbClr val="FFFF00"/>
                </a:solidFill>
              </a:rPr>
              <a:t>measure</a:t>
            </a:r>
            <a:r>
              <a:rPr lang="de-DE" sz="1600" dirty="0">
                <a:solidFill>
                  <a:srgbClr val="FFFF00"/>
                </a:solidFill>
              </a:rPr>
              <a:t> </a:t>
            </a:r>
            <a:r>
              <a:rPr lang="de-DE" sz="1600" dirty="0" err="1">
                <a:solidFill>
                  <a:srgbClr val="FFFF00"/>
                </a:solidFill>
              </a:rPr>
              <a:t>your</a:t>
            </a:r>
            <a:r>
              <a:rPr lang="de-DE" sz="1600" dirty="0">
                <a:solidFill>
                  <a:srgbClr val="FFFF00"/>
                </a:solidFill>
              </a:rPr>
              <a:t> </a:t>
            </a:r>
            <a:r>
              <a:rPr lang="de-DE" sz="1600" dirty="0" err="1">
                <a:solidFill>
                  <a:srgbClr val="FFFF00"/>
                </a:solidFill>
              </a:rPr>
              <a:t>success</a:t>
            </a:r>
            <a:r>
              <a:rPr lang="de-DE" sz="1600" dirty="0">
                <a:solidFill>
                  <a:srgbClr val="FFFF00"/>
                </a:solidFill>
              </a:rPr>
              <a:t> </a:t>
            </a:r>
            <a:r>
              <a:rPr lang="de-DE" sz="1600" dirty="0" err="1">
                <a:solidFill>
                  <a:srgbClr val="FFFF00"/>
                </a:solidFill>
              </a:rPr>
              <a:t>by</a:t>
            </a:r>
            <a:r>
              <a:rPr lang="de-DE" sz="1600" dirty="0">
                <a:solidFill>
                  <a:srgbClr val="FFFF00"/>
                </a:solidFill>
              </a:rPr>
              <a:t> </a:t>
            </a:r>
            <a:r>
              <a:rPr lang="de-DE" sz="1600" dirty="0" err="1">
                <a:solidFill>
                  <a:srgbClr val="FFFF00"/>
                </a:solidFill>
              </a:rPr>
              <a:t>someone</a:t>
            </a:r>
            <a:r>
              <a:rPr lang="de-DE" sz="1600" dirty="0">
                <a:solidFill>
                  <a:srgbClr val="FFFF00"/>
                </a:solidFill>
              </a:rPr>
              <a:t> </a:t>
            </a:r>
            <a:r>
              <a:rPr lang="de-DE" sz="1600" dirty="0" err="1">
                <a:solidFill>
                  <a:srgbClr val="FFFF00"/>
                </a:solidFill>
              </a:rPr>
              <a:t>else's</a:t>
            </a:r>
            <a:r>
              <a:rPr lang="de-DE" sz="1600" dirty="0">
                <a:solidFill>
                  <a:srgbClr val="FFFF00"/>
                </a:solidFill>
              </a:rPr>
              <a:t> </a:t>
            </a:r>
            <a:r>
              <a:rPr lang="de-DE" sz="1600" dirty="0" err="1">
                <a:solidFill>
                  <a:srgbClr val="FFFF00"/>
                </a:solidFill>
              </a:rPr>
              <a:t>definition</a:t>
            </a:r>
            <a:r>
              <a:rPr lang="de-DE" sz="1600" dirty="0">
                <a:solidFill>
                  <a:srgbClr val="FFFF00"/>
                </a:solidFill>
              </a:rPr>
              <a:t> </a:t>
            </a:r>
            <a:r>
              <a:rPr lang="de-DE" sz="1600" dirty="0" err="1">
                <a:solidFill>
                  <a:srgbClr val="FFFF00"/>
                </a:solidFill>
              </a:rPr>
              <a:t>of</a:t>
            </a:r>
            <a:r>
              <a:rPr lang="de-DE" sz="1600" dirty="0">
                <a:solidFill>
                  <a:srgbClr val="FFFF00"/>
                </a:solidFill>
              </a:rPr>
              <a:t> it.</a:t>
            </a:r>
          </a:p>
          <a:p>
            <a:pPr defTabSz="482175">
              <a:buSzPct val="100000"/>
              <a:defRPr sz="3572" b="1">
                <a:solidFill>
                  <a:srgbClr val="FFF994"/>
                </a:solidFill>
                <a:latin typeface="Helvetica"/>
                <a:ea typeface="Helvetica"/>
                <a:cs typeface="Helvetica"/>
                <a:sym typeface="Helvetica"/>
              </a:defRPr>
            </a:pPr>
            <a:r>
              <a:rPr lang="de-DE" sz="1600" dirty="0" err="1">
                <a:solidFill>
                  <a:srgbClr val="FFFF00"/>
                </a:solidFill>
              </a:rPr>
              <a:t>When</a:t>
            </a:r>
            <a:r>
              <a:rPr lang="de-DE" sz="1600" dirty="0">
                <a:solidFill>
                  <a:srgbClr val="FFFF00"/>
                </a:solidFill>
              </a:rPr>
              <a:t> </a:t>
            </a:r>
            <a:r>
              <a:rPr lang="de-DE" sz="1600" dirty="0" err="1">
                <a:solidFill>
                  <a:srgbClr val="FFFF00"/>
                </a:solidFill>
              </a:rPr>
              <a:t>you</a:t>
            </a:r>
            <a:r>
              <a:rPr lang="de-DE" sz="1600" dirty="0">
                <a:solidFill>
                  <a:srgbClr val="FFFF00"/>
                </a:solidFill>
              </a:rPr>
              <a:t> </a:t>
            </a:r>
            <a:r>
              <a:rPr lang="de-DE" sz="1600" dirty="0" err="1">
                <a:solidFill>
                  <a:srgbClr val="FFFF00"/>
                </a:solidFill>
              </a:rPr>
              <a:t>collaborate</a:t>
            </a:r>
            <a:r>
              <a:rPr lang="de-DE" sz="1600" dirty="0">
                <a:solidFill>
                  <a:srgbClr val="FFFF00"/>
                </a:solidFill>
              </a:rPr>
              <a:t>, </a:t>
            </a:r>
            <a:r>
              <a:rPr lang="de-DE" sz="1600" dirty="0" err="1">
                <a:solidFill>
                  <a:srgbClr val="FFFF00"/>
                </a:solidFill>
              </a:rPr>
              <a:t>you</a:t>
            </a:r>
            <a:r>
              <a:rPr lang="de-DE" sz="1600" dirty="0">
                <a:solidFill>
                  <a:srgbClr val="FFFF00"/>
                </a:solidFill>
              </a:rPr>
              <a:t> </a:t>
            </a:r>
            <a:r>
              <a:rPr lang="de-DE" sz="1600" dirty="0" err="1">
                <a:solidFill>
                  <a:srgbClr val="FFFF00"/>
                </a:solidFill>
              </a:rPr>
              <a:t>achieve</a:t>
            </a:r>
            <a:r>
              <a:rPr lang="de-DE" sz="1600" dirty="0">
                <a:solidFill>
                  <a:srgbClr val="FFFF00"/>
                </a:solidFill>
              </a:rPr>
              <a:t> </a:t>
            </a:r>
            <a:r>
              <a:rPr lang="de-DE" sz="1600" dirty="0" err="1">
                <a:solidFill>
                  <a:srgbClr val="FFFF00"/>
                </a:solidFill>
              </a:rPr>
              <a:t>meaningful</a:t>
            </a:r>
            <a:r>
              <a:rPr lang="de-DE" sz="1600" dirty="0">
                <a:solidFill>
                  <a:srgbClr val="FFFF00"/>
                </a:solidFill>
              </a:rPr>
              <a:t>, transformative </a:t>
            </a:r>
            <a:r>
              <a:rPr lang="de-DE" sz="1600" dirty="0" err="1">
                <a:solidFill>
                  <a:srgbClr val="FFFF00"/>
                </a:solidFill>
              </a:rPr>
              <a:t>results</a:t>
            </a:r>
            <a:r>
              <a:rPr lang="de-DE" sz="1600" dirty="0">
                <a:solidFill>
                  <a:srgbClr val="FFFF00"/>
                </a:solidFill>
              </a:rPr>
              <a:t>.</a:t>
            </a:r>
          </a:p>
        </p:txBody>
      </p:sp>
      <p:sp>
        <p:nvSpPr>
          <p:cNvPr id="6" name="Untertitel 2">
            <a:extLst>
              <a:ext uri="{FF2B5EF4-FFF2-40B4-BE49-F238E27FC236}">
                <a16:creationId xmlns:a16="http://schemas.microsoft.com/office/drawing/2014/main" id="{4C31ABC7-CA6F-194D-BAF6-BBD1C2978D0A}"/>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5">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11" name="Shape 310">
            <a:extLst>
              <a:ext uri="{FF2B5EF4-FFF2-40B4-BE49-F238E27FC236}">
                <a16:creationId xmlns:a16="http://schemas.microsoft.com/office/drawing/2014/main" id="{1B6A1EA3-6EBC-A74B-9C9A-30A590AE1E1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30226"/>
            <a:ext cx="621377" cy="308259"/>
          </a:xfrm>
          <a:prstGeom prst="rect">
            <a:avLst/>
          </a:prstGeom>
          <a:noFill/>
          <a:ln>
            <a:noFill/>
          </a:ln>
        </p:spPr>
      </p:pic>
    </p:spTree>
    <p:extLst>
      <p:ext uri="{BB962C8B-B14F-4D97-AF65-F5344CB8AC3E}">
        <p14:creationId xmlns:p14="http://schemas.microsoft.com/office/powerpoint/2010/main" val="127912617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A71C-7D40-394A-AE1B-7D03BAA1ABEE}"/>
              </a:ext>
            </a:extLst>
          </p:cNvPr>
          <p:cNvSpPr>
            <a:spLocks noGrp="1"/>
          </p:cNvSpPr>
          <p:nvPr>
            <p:ph type="title"/>
          </p:nvPr>
        </p:nvSpPr>
        <p:spPr>
          <a:xfrm>
            <a:off x="79014" y="680225"/>
            <a:ext cx="8976731" cy="3055434"/>
          </a:xfrm>
          <a:solidFill>
            <a:schemeClr val="tx1"/>
          </a:solidFill>
          <a:effectLst>
            <a:glow rad="228600">
              <a:schemeClr val="accent6">
                <a:satMod val="175000"/>
                <a:alpha val="40000"/>
              </a:schemeClr>
            </a:glow>
            <a:softEdge rad="165100"/>
          </a:effectLst>
        </p:spPr>
        <p:txBody>
          <a:bodyPr anchor="ctr">
            <a:noAutofit/>
          </a:bodyPr>
          <a:lstStyle/>
          <a:p>
            <a:pPr algn="ctr"/>
            <a:r>
              <a:rPr lang="en-US" sz="4400" b="1" dirty="0">
                <a:solidFill>
                  <a:srgbClr val="00FA00"/>
                </a:solidFill>
                <a:latin typeface="Oriya MN" pitchFamily="2" charset="0"/>
                <a:cs typeface="Oriya MN" pitchFamily="2" charset="0"/>
              </a:rPr>
              <a:t>The game changer for Open Science is a set of metrics that rewards the Collaboration</a:t>
            </a:r>
          </a:p>
        </p:txBody>
      </p:sp>
      <p:sp>
        <p:nvSpPr>
          <p:cNvPr id="3" name="Untertitel 2">
            <a:extLst>
              <a:ext uri="{FF2B5EF4-FFF2-40B4-BE49-F238E27FC236}">
                <a16:creationId xmlns:a16="http://schemas.microsoft.com/office/drawing/2014/main" id="{8E95C599-BDF9-F44B-810D-D8900596D0BC}"/>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rgbClr val="FFFF00"/>
                </a:solidFill>
              </a:rPr>
              <a:t> Open Science: A </a:t>
            </a:r>
            <a:r>
              <a:rPr lang="en-US" sz="600" dirty="0" err="1">
                <a:solidFill>
                  <a:srgbClr val="FFFF00"/>
                </a:solidFill>
              </a:rPr>
              <a:t>Seachange</a:t>
            </a:r>
            <a:r>
              <a:rPr lang="en-US" sz="600" dirty="0">
                <a:solidFill>
                  <a:srgbClr val="FFFF00"/>
                </a:solidFill>
              </a:rPr>
              <a:t> in Research | Tiberius </a:t>
            </a:r>
            <a:r>
              <a:rPr lang="en-US" sz="600" dirty="0" err="1">
                <a:solidFill>
                  <a:srgbClr val="FFFF00"/>
                </a:solidFill>
              </a:rPr>
              <a:t>Ignat</a:t>
            </a:r>
            <a:r>
              <a:rPr lang="en-US" sz="600" dirty="0">
                <a:solidFill>
                  <a:srgbClr val="FFFF00"/>
                </a:solidFill>
              </a:rPr>
              <a:t> </a:t>
            </a:r>
            <a:r>
              <a:rPr lang="en-US" sz="600" dirty="0">
                <a:solidFill>
                  <a:srgbClr val="FFFF00"/>
                </a:solidFill>
                <a:hlinkClick r:id="rId3">
                  <a:extLst>
                    <a:ext uri="{A12FA001-AC4F-418D-AE19-62706E023703}">
                      <ahyp:hlinkClr xmlns:ahyp="http://schemas.microsoft.com/office/drawing/2018/hyperlinkcolor" val="tx"/>
                    </a:ext>
                  </a:extLst>
                </a:hlinkClick>
              </a:rPr>
              <a:t>(linkedin.com/in/tiberiusignat</a:t>
            </a:r>
            <a:r>
              <a:rPr lang="en-US" sz="600" dirty="0">
                <a:solidFill>
                  <a:srgbClr val="FFFF00"/>
                </a:solidFill>
              </a:rPr>
              <a:t>) 2019 | CC BY-NC</a:t>
            </a:r>
            <a:endParaRPr lang="de-DE" sz="600" dirty="0">
              <a:solidFill>
                <a:srgbClr val="FFFF00"/>
              </a:solidFill>
            </a:endParaRPr>
          </a:p>
        </p:txBody>
      </p:sp>
      <p:sp>
        <p:nvSpPr>
          <p:cNvPr id="4" name="Title 1">
            <a:extLst>
              <a:ext uri="{FF2B5EF4-FFF2-40B4-BE49-F238E27FC236}">
                <a16:creationId xmlns:a16="http://schemas.microsoft.com/office/drawing/2014/main" id="{DA490B49-43BC-434E-B320-4F49DFD9D33B}"/>
              </a:ext>
            </a:extLst>
          </p:cNvPr>
          <p:cNvSpPr txBox="1">
            <a:spLocks/>
          </p:cNvSpPr>
          <p:nvPr/>
        </p:nvSpPr>
        <p:spPr>
          <a:xfrm>
            <a:off x="181185" y="4019551"/>
            <a:ext cx="3865718" cy="998961"/>
          </a:xfrm>
          <a:prstGeom prst="rect">
            <a:avLst/>
          </a:prstGeom>
          <a:solidFill>
            <a:schemeClr val="tx1"/>
          </a:solidFill>
          <a:effectLst>
            <a:glow rad="228600">
              <a:schemeClr val="accent6">
                <a:satMod val="175000"/>
                <a:alpha val="40000"/>
              </a:schemeClr>
            </a:glow>
            <a:softEdge rad="165100"/>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rgbClr val="00FA00"/>
                </a:solidFill>
                <a:latin typeface="Oriya MN" pitchFamily="2" charset="0"/>
                <a:cs typeface="Oriya MN" pitchFamily="2" charset="0"/>
              </a:rPr>
              <a:t>Degree of Openness</a:t>
            </a:r>
          </a:p>
        </p:txBody>
      </p:sp>
      <p:sp>
        <p:nvSpPr>
          <p:cNvPr id="6" name="Title 1">
            <a:extLst>
              <a:ext uri="{FF2B5EF4-FFF2-40B4-BE49-F238E27FC236}">
                <a16:creationId xmlns:a16="http://schemas.microsoft.com/office/drawing/2014/main" id="{2ADC011E-F3B6-C74B-A1C4-7EE6A319D86B}"/>
              </a:ext>
            </a:extLst>
          </p:cNvPr>
          <p:cNvSpPr txBox="1">
            <a:spLocks/>
          </p:cNvSpPr>
          <p:nvPr/>
        </p:nvSpPr>
        <p:spPr>
          <a:xfrm>
            <a:off x="4326673" y="4019551"/>
            <a:ext cx="4636142" cy="998961"/>
          </a:xfrm>
          <a:prstGeom prst="rect">
            <a:avLst/>
          </a:prstGeom>
          <a:solidFill>
            <a:schemeClr val="tx1"/>
          </a:solidFill>
          <a:effectLst>
            <a:glow rad="228600">
              <a:schemeClr val="accent6">
                <a:satMod val="175000"/>
                <a:alpha val="40000"/>
              </a:schemeClr>
            </a:glow>
            <a:softEdge rad="165100"/>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rgbClr val="00FA00"/>
                </a:solidFill>
                <a:latin typeface="Oriya MN" pitchFamily="2" charset="0"/>
                <a:cs typeface="Oriya MN" pitchFamily="2" charset="0"/>
              </a:rPr>
              <a:t>Collaboration through  connectivity</a:t>
            </a:r>
          </a:p>
        </p:txBody>
      </p:sp>
      <p:pic>
        <p:nvPicPr>
          <p:cNvPr id="7" name="Shape 310">
            <a:extLst>
              <a:ext uri="{FF2B5EF4-FFF2-40B4-BE49-F238E27FC236}">
                <a16:creationId xmlns:a16="http://schemas.microsoft.com/office/drawing/2014/main" id="{2EC625F2-DB2F-DA4A-9967-DF6DAE5652C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6236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A71C-7D40-394A-AE1B-7D03BAA1ABEE}"/>
              </a:ext>
            </a:extLst>
          </p:cNvPr>
          <p:cNvSpPr>
            <a:spLocks noGrp="1"/>
          </p:cNvSpPr>
          <p:nvPr>
            <p:ph type="title"/>
          </p:nvPr>
        </p:nvSpPr>
        <p:spPr>
          <a:xfrm>
            <a:off x="83637" y="1215486"/>
            <a:ext cx="8976731" cy="2219867"/>
          </a:xfrm>
          <a:solidFill>
            <a:schemeClr val="tx1"/>
          </a:solidFill>
          <a:effectLst>
            <a:glow rad="228600">
              <a:schemeClr val="accent6">
                <a:satMod val="175000"/>
                <a:alpha val="40000"/>
              </a:schemeClr>
            </a:glow>
            <a:softEdge rad="165100"/>
          </a:effectLst>
        </p:spPr>
        <p:txBody>
          <a:bodyPr anchor="ctr">
            <a:noAutofit/>
          </a:bodyPr>
          <a:lstStyle/>
          <a:p>
            <a:pPr algn="ctr"/>
            <a:r>
              <a:rPr lang="en-US" sz="4400" b="1" dirty="0">
                <a:solidFill>
                  <a:srgbClr val="00FA00"/>
                </a:solidFill>
                <a:latin typeface="Oriya MN" pitchFamily="2" charset="0"/>
                <a:cs typeface="Oriya MN" pitchFamily="2" charset="0"/>
              </a:rPr>
              <a:t>Competition is good …</a:t>
            </a:r>
            <a:br>
              <a:rPr lang="en-US" sz="4400" b="1" dirty="0">
                <a:solidFill>
                  <a:srgbClr val="00FA00"/>
                </a:solidFill>
                <a:latin typeface="Oriya MN" pitchFamily="2" charset="0"/>
                <a:cs typeface="Oriya MN" pitchFamily="2" charset="0"/>
              </a:rPr>
            </a:br>
            <a:r>
              <a:rPr lang="en-US" sz="4400" b="1" dirty="0">
                <a:solidFill>
                  <a:srgbClr val="00FA00"/>
                </a:solidFill>
                <a:latin typeface="Oriya MN" pitchFamily="2" charset="0"/>
                <a:cs typeface="Oriya MN" pitchFamily="2" charset="0"/>
              </a:rPr>
              <a:t>…when it follows </a:t>
            </a:r>
            <a:br>
              <a:rPr lang="en-US" sz="4400" b="1" dirty="0">
                <a:solidFill>
                  <a:srgbClr val="00FA00"/>
                </a:solidFill>
                <a:latin typeface="Oriya MN" pitchFamily="2" charset="0"/>
                <a:cs typeface="Oriya MN" pitchFamily="2" charset="0"/>
              </a:rPr>
            </a:br>
            <a:r>
              <a:rPr lang="en-US" sz="4400" b="1" dirty="0">
                <a:solidFill>
                  <a:srgbClr val="00FA00"/>
                </a:solidFill>
                <a:latin typeface="Oriya MN" pitchFamily="2" charset="0"/>
                <a:cs typeface="Oriya MN" pitchFamily="2" charset="0"/>
              </a:rPr>
              <a:t>pre-competitive Collaboration!</a:t>
            </a:r>
          </a:p>
        </p:txBody>
      </p:sp>
      <p:sp>
        <p:nvSpPr>
          <p:cNvPr id="3" name="Untertitel 2">
            <a:extLst>
              <a:ext uri="{FF2B5EF4-FFF2-40B4-BE49-F238E27FC236}">
                <a16:creationId xmlns:a16="http://schemas.microsoft.com/office/drawing/2014/main" id="{8E95C599-BDF9-F44B-810D-D8900596D0BC}"/>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4" name="Shape 310">
            <a:extLst>
              <a:ext uri="{FF2B5EF4-FFF2-40B4-BE49-F238E27FC236}">
                <a16:creationId xmlns:a16="http://schemas.microsoft.com/office/drawing/2014/main" id="{D45F499D-D168-064E-8E7E-D7695D0A121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435499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B6DF71-8A04-594F-84FF-D7D5DA1B97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73715" y="-335671"/>
            <a:ext cx="7715250" cy="5015299"/>
          </a:xfrm>
          <a:prstGeom prst="rect">
            <a:avLst/>
          </a:prstGeom>
          <a:solidFill>
            <a:schemeClr val="tx1"/>
          </a:solidFill>
          <a:effectLst>
            <a:softEdge rad="5461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9" name="TextBox 8">
            <a:extLst>
              <a:ext uri="{FF2B5EF4-FFF2-40B4-BE49-F238E27FC236}">
                <a16:creationId xmlns:a16="http://schemas.microsoft.com/office/drawing/2014/main" id="{4D503992-7E36-BF47-A931-1A77E70FB1F0}"/>
              </a:ext>
            </a:extLst>
          </p:cNvPr>
          <p:cNvSpPr txBox="1"/>
          <p:nvPr/>
        </p:nvSpPr>
        <p:spPr>
          <a:xfrm>
            <a:off x="6786252" y="4928056"/>
            <a:ext cx="1726755" cy="215444"/>
          </a:xfrm>
          <a:prstGeom prst="rect">
            <a:avLst/>
          </a:prstGeom>
          <a:noFill/>
        </p:spPr>
        <p:txBody>
          <a:bodyPr wrap="none" rtlCol="0">
            <a:spAutoFit/>
          </a:bodyPr>
          <a:lstStyle/>
          <a:p>
            <a:r>
              <a:rPr lang="en-US" sz="800" i="1" dirty="0">
                <a:solidFill>
                  <a:schemeClr val="bg2">
                    <a:lumMod val="25000"/>
                  </a:schemeClr>
                </a:solidFill>
              </a:rPr>
              <a:t>Photo by Richard </a:t>
            </a:r>
            <a:r>
              <a:rPr lang="en-US" sz="800" i="1" dirty="0" err="1">
                <a:solidFill>
                  <a:schemeClr val="bg2">
                    <a:lumMod val="25000"/>
                  </a:schemeClr>
                </a:solidFill>
              </a:rPr>
              <a:t>Jaimes</a:t>
            </a:r>
            <a:r>
              <a:rPr lang="en-US" sz="800" i="1" dirty="0">
                <a:solidFill>
                  <a:schemeClr val="bg2">
                    <a:lumMod val="25000"/>
                  </a:schemeClr>
                </a:solidFill>
              </a:rPr>
              <a:t> on </a:t>
            </a:r>
            <a:r>
              <a:rPr lang="en-US" sz="800" i="1" dirty="0" err="1">
                <a:solidFill>
                  <a:schemeClr val="bg2">
                    <a:lumMod val="25000"/>
                  </a:schemeClr>
                </a:solidFill>
              </a:rPr>
              <a:t>Unsplash</a:t>
            </a:r>
            <a:endParaRPr lang="en-US" sz="800" i="1" dirty="0">
              <a:solidFill>
                <a:schemeClr val="bg2">
                  <a:lumMod val="25000"/>
                </a:schemeClr>
              </a:solidFill>
            </a:endParaRPr>
          </a:p>
        </p:txBody>
      </p:sp>
      <p:sp>
        <p:nvSpPr>
          <p:cNvPr id="16" name="Shape 309">
            <a:extLst>
              <a:ext uri="{FF2B5EF4-FFF2-40B4-BE49-F238E27FC236}">
                <a16:creationId xmlns:a16="http://schemas.microsoft.com/office/drawing/2014/main" id="{CB21FD08-E5CC-8A4C-B759-22DFB9639581}"/>
              </a:ext>
            </a:extLst>
          </p:cNvPr>
          <p:cNvSpPr txBox="1">
            <a:spLocks/>
          </p:cNvSpPr>
          <p:nvPr/>
        </p:nvSpPr>
        <p:spPr>
          <a:xfrm>
            <a:off x="647679" y="547463"/>
            <a:ext cx="7622606" cy="578479"/>
          </a:xfrm>
          <a:prstGeom prst="rect">
            <a:avLst/>
          </a:prstGeom>
          <a:no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17" name="Shape 309">
            <a:extLst>
              <a:ext uri="{FF2B5EF4-FFF2-40B4-BE49-F238E27FC236}">
                <a16:creationId xmlns:a16="http://schemas.microsoft.com/office/drawing/2014/main" id="{8253320E-E36C-A247-BD11-A8DE6513016A}"/>
              </a:ext>
            </a:extLst>
          </p:cNvPr>
          <p:cNvSpPr txBox="1">
            <a:spLocks/>
          </p:cNvSpPr>
          <p:nvPr/>
        </p:nvSpPr>
        <p:spPr>
          <a:xfrm>
            <a:off x="691854" y="1319264"/>
            <a:ext cx="7375829" cy="3231140"/>
          </a:xfrm>
          <a:prstGeom prst="rect">
            <a:avLst/>
          </a:prstGeom>
          <a:solidFill>
            <a:schemeClr val="tx1">
              <a:alpha val="79000"/>
            </a:schemeClr>
          </a:solidFill>
          <a:ln>
            <a:noFill/>
          </a:ln>
          <a:effectLst>
            <a:softEdge rad="4318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0"/>
              </a:spcBef>
              <a:buFont typeface="+mj-lt"/>
              <a:buAutoNum type="arabicPeriod"/>
            </a:pPr>
            <a:r>
              <a:rPr lang="de-DE" sz="2000" dirty="0" err="1">
                <a:solidFill>
                  <a:schemeClr val="tx2">
                    <a:lumMod val="75000"/>
                  </a:schemeClr>
                </a:solidFill>
                <a:latin typeface="Oriya MN" pitchFamily="2" charset="0"/>
                <a:ea typeface="Arial"/>
                <a:cs typeface="Oriya MN" pitchFamily="2" charset="0"/>
                <a:sym typeface="Arial"/>
              </a:rPr>
              <a:t>Context</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Definitions</a:t>
            </a:r>
            <a:endParaRPr lang="de-DE" sz="2000" dirty="0">
              <a:solidFill>
                <a:schemeClr val="tx2">
                  <a:lumMod val="7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Public-Private </a:t>
            </a:r>
            <a:r>
              <a:rPr lang="de-DE" sz="2000" dirty="0" err="1">
                <a:solidFill>
                  <a:schemeClr val="tx2">
                    <a:lumMod val="75000"/>
                  </a:schemeClr>
                </a:solidFill>
                <a:latin typeface="Oriya MN" pitchFamily="2" charset="0"/>
                <a:ea typeface="Arial"/>
                <a:cs typeface="Oriya MN" pitchFamily="2" charset="0"/>
                <a:sym typeface="Arial"/>
              </a:rPr>
              <a:t>Partnerships</a:t>
            </a:r>
            <a:r>
              <a:rPr lang="de-DE" sz="2000" dirty="0">
                <a:solidFill>
                  <a:schemeClr val="tx2">
                    <a:lumMod val="7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Sustainability</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Gestalt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the</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Hazards</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rgbClr val="FFFF00"/>
                </a:solidFill>
                <a:latin typeface="Oriya MN" pitchFamily="2" charset="0"/>
                <a:ea typeface="Arial"/>
                <a:cs typeface="Oriya MN" pitchFamily="2" charset="0"/>
                <a:sym typeface="Arial"/>
              </a:rPr>
              <a:t>Conclusions</a:t>
            </a:r>
          </a:p>
        </p:txBody>
      </p:sp>
      <p:pic>
        <p:nvPicPr>
          <p:cNvPr id="7" name="Shape 310">
            <a:extLst>
              <a:ext uri="{FF2B5EF4-FFF2-40B4-BE49-F238E27FC236}">
                <a16:creationId xmlns:a16="http://schemas.microsoft.com/office/drawing/2014/main" id="{4C38713B-6668-AA47-BE99-F22F195C310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22625" y="4826447"/>
            <a:ext cx="621377" cy="308259"/>
          </a:xfrm>
          <a:prstGeom prst="rect">
            <a:avLst/>
          </a:prstGeom>
          <a:noFill/>
          <a:ln>
            <a:noFill/>
          </a:ln>
        </p:spPr>
      </p:pic>
    </p:spTree>
    <p:extLst>
      <p:ext uri="{BB962C8B-B14F-4D97-AF65-F5344CB8AC3E}">
        <p14:creationId xmlns:p14="http://schemas.microsoft.com/office/powerpoint/2010/main" val="1064417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CB2FF-C69D-7143-82A7-04788FD79EDC}"/>
              </a:ext>
            </a:extLst>
          </p:cNvPr>
          <p:cNvSpPr txBox="1"/>
          <p:nvPr/>
        </p:nvSpPr>
        <p:spPr>
          <a:xfrm>
            <a:off x="622303" y="4305691"/>
            <a:ext cx="7899399" cy="400110"/>
          </a:xfrm>
          <a:prstGeom prst="rect">
            <a:avLst/>
          </a:prstGeom>
          <a:noFill/>
        </p:spPr>
        <p:txBody>
          <a:bodyPr wrap="square" rtlCol="0">
            <a:spAutoFit/>
          </a:bodyPr>
          <a:lstStyle/>
          <a:p>
            <a:pPr defTabSz="482175">
              <a:buSzPct val="100000"/>
              <a:defRPr sz="3572" b="1">
                <a:solidFill>
                  <a:srgbClr val="FFF994"/>
                </a:solidFill>
                <a:latin typeface="Helvetica"/>
                <a:ea typeface="Helvetica"/>
                <a:cs typeface="Helvetica"/>
                <a:sym typeface="Helvetica"/>
              </a:defRPr>
            </a:pPr>
            <a:r>
              <a:rPr lang="de-DE" sz="2000" dirty="0">
                <a:solidFill>
                  <a:srgbClr val="FFFF00"/>
                </a:solidFill>
              </a:rPr>
              <a:t>Research </a:t>
            </a:r>
            <a:r>
              <a:rPr lang="de-DE" sz="2000" dirty="0" err="1">
                <a:solidFill>
                  <a:srgbClr val="FFFF00"/>
                </a:solidFill>
              </a:rPr>
              <a:t>communities</a:t>
            </a:r>
            <a:r>
              <a:rPr lang="de-DE" sz="2000" dirty="0">
                <a:solidFill>
                  <a:srgbClr val="FFFF00"/>
                </a:solidFill>
              </a:rPr>
              <a:t> </a:t>
            </a:r>
            <a:r>
              <a:rPr lang="de-DE" sz="2000" dirty="0" err="1">
                <a:solidFill>
                  <a:srgbClr val="FFFF00"/>
                </a:solidFill>
              </a:rPr>
              <a:t>instead</a:t>
            </a:r>
            <a:r>
              <a:rPr lang="de-DE" sz="2000" dirty="0">
                <a:solidFill>
                  <a:srgbClr val="FFFF00"/>
                </a:solidFill>
              </a:rPr>
              <a:t> </a:t>
            </a:r>
            <a:r>
              <a:rPr lang="de-DE" sz="2000" dirty="0" err="1">
                <a:solidFill>
                  <a:srgbClr val="FFFF00"/>
                </a:solidFill>
              </a:rPr>
              <a:t>of</a:t>
            </a:r>
            <a:r>
              <a:rPr lang="de-DE" sz="2000" dirty="0">
                <a:solidFill>
                  <a:srgbClr val="FFFF00"/>
                </a:solidFill>
              </a:rPr>
              <a:t> well-</a:t>
            </a:r>
            <a:r>
              <a:rPr lang="de-DE" sz="2000" dirty="0" err="1">
                <a:solidFill>
                  <a:srgbClr val="FFFF00"/>
                </a:solidFill>
              </a:rPr>
              <a:t>oiled</a:t>
            </a:r>
            <a:r>
              <a:rPr lang="de-DE" sz="2000" dirty="0">
                <a:solidFill>
                  <a:srgbClr val="FFFF00"/>
                </a:solidFill>
              </a:rPr>
              <a:t> </a:t>
            </a:r>
            <a:r>
              <a:rPr lang="de-DE" sz="2000" dirty="0" err="1">
                <a:solidFill>
                  <a:srgbClr val="FFFF00"/>
                </a:solidFill>
              </a:rPr>
              <a:t>research</a:t>
            </a:r>
            <a:r>
              <a:rPr lang="de-DE" sz="2000" dirty="0">
                <a:solidFill>
                  <a:srgbClr val="FFFF00"/>
                </a:solidFill>
              </a:rPr>
              <a:t> </a:t>
            </a:r>
            <a:r>
              <a:rPr lang="de-DE" sz="2000" dirty="0" err="1">
                <a:solidFill>
                  <a:srgbClr val="FFFF00"/>
                </a:solidFill>
              </a:rPr>
              <a:t>machines</a:t>
            </a:r>
            <a:endParaRPr lang="de-DE" sz="2000" dirty="0">
              <a:solidFill>
                <a:srgbClr val="FFFF00"/>
              </a:solidFill>
            </a:endParaRPr>
          </a:p>
        </p:txBody>
      </p:sp>
      <p:pic>
        <p:nvPicPr>
          <p:cNvPr id="4" name="Picture 3" descr="A group of people in front of a crowd&#10;&#10;Description automatically generated">
            <a:extLst>
              <a:ext uri="{FF2B5EF4-FFF2-40B4-BE49-F238E27FC236}">
                <a16:creationId xmlns:a16="http://schemas.microsoft.com/office/drawing/2014/main" id="{1D4F5D10-C8BB-C143-96C0-7445BF46E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099" y="637755"/>
            <a:ext cx="4572000" cy="3043772"/>
          </a:xfrm>
          <a:prstGeom prst="rect">
            <a:avLst/>
          </a:prstGeom>
          <a:effectLst>
            <a:softEdge rad="330200"/>
          </a:effectLst>
        </p:spPr>
      </p:pic>
      <p:pic>
        <p:nvPicPr>
          <p:cNvPr id="8" name="Picture 7" descr="A picture containing indoor, motorcycle, sitting, black&#10;&#10;Description automatically generated">
            <a:extLst>
              <a:ext uri="{FF2B5EF4-FFF2-40B4-BE49-F238E27FC236}">
                <a16:creationId xmlns:a16="http://schemas.microsoft.com/office/drawing/2014/main" id="{F9B577F2-4378-1143-8F3B-ECED29E7EA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7102" y="632405"/>
            <a:ext cx="4508967" cy="3004804"/>
          </a:xfrm>
          <a:prstGeom prst="rect">
            <a:avLst/>
          </a:prstGeom>
          <a:effectLst>
            <a:softEdge rad="330200"/>
          </a:effectLst>
        </p:spPr>
      </p:pic>
      <p:sp>
        <p:nvSpPr>
          <p:cNvPr id="5" name="Untertitel 2">
            <a:extLst>
              <a:ext uri="{FF2B5EF4-FFF2-40B4-BE49-F238E27FC236}">
                <a16:creationId xmlns:a16="http://schemas.microsoft.com/office/drawing/2014/main" id="{16746479-6222-F84E-A98B-191871D9622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5">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6" name="Shape 310">
            <a:extLst>
              <a:ext uri="{FF2B5EF4-FFF2-40B4-BE49-F238E27FC236}">
                <a16:creationId xmlns:a16="http://schemas.microsoft.com/office/drawing/2014/main" id="{93E27C5B-7DAA-9049-AD8F-3CF391E96B32}"/>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11084760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hape 309">
            <a:extLst>
              <a:ext uri="{FF2B5EF4-FFF2-40B4-BE49-F238E27FC236}">
                <a16:creationId xmlns:a16="http://schemas.microsoft.com/office/drawing/2014/main" id="{B19611AA-8C21-8B4F-BCAC-D748009DA7E3}"/>
              </a:ext>
            </a:extLst>
          </p:cNvPr>
          <p:cNvSpPr txBox="1">
            <a:spLocks/>
          </p:cNvSpPr>
          <p:nvPr/>
        </p:nvSpPr>
        <p:spPr>
          <a:xfrm>
            <a:off x="568712" y="1399141"/>
            <a:ext cx="8006576" cy="2345218"/>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dirty="0">
                <a:solidFill>
                  <a:srgbClr val="00FA00"/>
                </a:solidFill>
                <a:latin typeface="Oriya MN" pitchFamily="2" charset="0"/>
                <a:ea typeface="Arial"/>
                <a:cs typeface="Oriya MN" pitchFamily="2" charset="0"/>
                <a:sym typeface="Arial"/>
              </a:rPr>
              <a:t>Without rewards for collaboration in research, </a:t>
            </a:r>
          </a:p>
          <a:p>
            <a:pPr algn="ctr">
              <a:lnSpc>
                <a:spcPct val="100000"/>
              </a:lnSpc>
              <a:spcBef>
                <a:spcPts val="0"/>
              </a:spcBef>
            </a:pPr>
            <a:r>
              <a:rPr lang="en" sz="2800" dirty="0">
                <a:solidFill>
                  <a:srgbClr val="00FA00"/>
                </a:solidFill>
                <a:latin typeface="Oriya MN" pitchFamily="2" charset="0"/>
                <a:ea typeface="Arial"/>
                <a:cs typeface="Oriya MN" pitchFamily="2" charset="0"/>
                <a:sym typeface="Arial"/>
              </a:rPr>
              <a:t>Open Science is less vibrant, disadvantaged and a </a:t>
            </a:r>
            <a:r>
              <a:rPr lang="en" sz="2800" u="sng" dirty="0">
                <a:solidFill>
                  <a:srgbClr val="00FA00"/>
                </a:solidFill>
                <a:latin typeface="Oriya MN" pitchFamily="2" charset="0"/>
                <a:ea typeface="Arial"/>
                <a:cs typeface="Oriya MN" pitchFamily="2" charset="0"/>
                <a:sym typeface="Arial"/>
              </a:rPr>
              <a:t>reversible</a:t>
            </a:r>
            <a:r>
              <a:rPr lang="en" sz="2800" dirty="0">
                <a:solidFill>
                  <a:srgbClr val="00FA00"/>
                </a:solidFill>
                <a:latin typeface="Oriya MN" pitchFamily="2" charset="0"/>
                <a:ea typeface="Arial"/>
                <a:cs typeface="Oriya MN" pitchFamily="2" charset="0"/>
                <a:sym typeface="Arial"/>
              </a:rPr>
              <a:t> movement. </a:t>
            </a:r>
          </a:p>
        </p:txBody>
      </p:sp>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4" name="Shape 310">
            <a:extLst>
              <a:ext uri="{FF2B5EF4-FFF2-40B4-BE49-F238E27FC236}">
                <a16:creationId xmlns:a16="http://schemas.microsoft.com/office/drawing/2014/main" id="{82F07317-B00D-AE42-A45C-954DD6016D5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421167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hape 309">
            <a:extLst>
              <a:ext uri="{FF2B5EF4-FFF2-40B4-BE49-F238E27FC236}">
                <a16:creationId xmlns:a16="http://schemas.microsoft.com/office/drawing/2014/main" id="{B19611AA-8C21-8B4F-BCAC-D748009DA7E3}"/>
              </a:ext>
            </a:extLst>
          </p:cNvPr>
          <p:cNvSpPr txBox="1">
            <a:spLocks/>
          </p:cNvSpPr>
          <p:nvPr/>
        </p:nvSpPr>
        <p:spPr>
          <a:xfrm>
            <a:off x="73520" y="1826717"/>
            <a:ext cx="2763746" cy="1490069"/>
          </a:xfrm>
          <a:prstGeom prst="rect">
            <a:avLst/>
          </a:prstGeom>
          <a:noFill/>
          <a:ln>
            <a:noFill/>
          </a:ln>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The </a:t>
            </a:r>
            <a:r>
              <a:rPr lang="de-DE" sz="3200" dirty="0" err="1">
                <a:solidFill>
                  <a:srgbClr val="00FA00"/>
                </a:solidFill>
                <a:latin typeface="Oriya MN" pitchFamily="2" charset="0"/>
                <a:ea typeface="Arial"/>
                <a:cs typeface="Oriya MN" pitchFamily="2" charset="0"/>
                <a:sym typeface="Arial"/>
              </a:rPr>
              <a:t>proof</a:t>
            </a:r>
            <a:r>
              <a:rPr lang="de-DE" sz="3200" dirty="0">
                <a:solidFill>
                  <a:srgbClr val="00FA00"/>
                </a:solidFill>
                <a:latin typeface="Oriya MN" pitchFamily="2" charset="0"/>
                <a:ea typeface="Arial"/>
                <a:cs typeface="Oriya MN" pitchFamily="2" charset="0"/>
                <a:sym typeface="Arial"/>
              </a:rPr>
              <a:t> </a:t>
            </a:r>
            <a:r>
              <a:rPr lang="de-DE" sz="3200" dirty="0" err="1">
                <a:solidFill>
                  <a:srgbClr val="00FA00"/>
                </a:solidFill>
                <a:latin typeface="Oriya MN" pitchFamily="2" charset="0"/>
                <a:ea typeface="Arial"/>
                <a:cs typeface="Oriya MN" pitchFamily="2" charset="0"/>
                <a:sym typeface="Arial"/>
              </a:rPr>
              <a:t>of</a:t>
            </a:r>
            <a:r>
              <a:rPr lang="de-DE" sz="3200" dirty="0">
                <a:solidFill>
                  <a:srgbClr val="00FA00"/>
                </a:solidFill>
                <a:latin typeface="Oriya MN" pitchFamily="2" charset="0"/>
                <a:ea typeface="Arial"/>
                <a:cs typeface="Oriya MN" pitchFamily="2" charset="0"/>
                <a:sym typeface="Arial"/>
              </a:rPr>
              <a:t> </a:t>
            </a:r>
            <a:r>
              <a:rPr lang="de-DE" sz="3200" dirty="0" err="1">
                <a:solidFill>
                  <a:srgbClr val="00FA00"/>
                </a:solidFill>
                <a:latin typeface="Oriya MN" pitchFamily="2" charset="0"/>
                <a:ea typeface="Arial"/>
                <a:cs typeface="Oriya MN" pitchFamily="2" charset="0"/>
                <a:sym typeface="Arial"/>
              </a:rPr>
              <a:t>pudding</a:t>
            </a:r>
            <a:r>
              <a:rPr lang="de-DE" sz="3200" dirty="0">
                <a:solidFill>
                  <a:srgbClr val="00FA00"/>
                </a:solidFill>
                <a:latin typeface="Oriya MN" pitchFamily="2" charset="0"/>
                <a:ea typeface="Arial"/>
                <a:cs typeface="Oriya MN" pitchFamily="2" charset="0"/>
                <a:sym typeface="Arial"/>
              </a:rPr>
              <a:t> </a:t>
            </a:r>
            <a:r>
              <a:rPr lang="de-DE" sz="3200" dirty="0" err="1">
                <a:solidFill>
                  <a:srgbClr val="00FA00"/>
                </a:solidFill>
                <a:latin typeface="Oriya MN" pitchFamily="2" charset="0"/>
                <a:ea typeface="Arial"/>
                <a:cs typeface="Oriya MN" pitchFamily="2" charset="0"/>
                <a:sym typeface="Arial"/>
              </a:rPr>
              <a:t>is</a:t>
            </a:r>
            <a:r>
              <a:rPr lang="de-DE" sz="3200" dirty="0">
                <a:solidFill>
                  <a:srgbClr val="00FA00"/>
                </a:solidFill>
                <a:latin typeface="Oriya MN" pitchFamily="2" charset="0"/>
                <a:ea typeface="Arial"/>
                <a:cs typeface="Oriya MN" pitchFamily="2" charset="0"/>
                <a:sym typeface="Arial"/>
              </a:rPr>
              <a:t> in </a:t>
            </a:r>
            <a:r>
              <a:rPr lang="de-DE" sz="3200" dirty="0" err="1">
                <a:solidFill>
                  <a:srgbClr val="00FA00"/>
                </a:solidFill>
                <a:latin typeface="Oriya MN" pitchFamily="2" charset="0"/>
                <a:ea typeface="Arial"/>
                <a:cs typeface="Oriya MN" pitchFamily="2" charset="0"/>
                <a:sym typeface="Arial"/>
              </a:rPr>
              <a:t>the</a:t>
            </a:r>
            <a:r>
              <a:rPr lang="de-DE" sz="3200" dirty="0">
                <a:solidFill>
                  <a:srgbClr val="00FA00"/>
                </a:solidFill>
                <a:latin typeface="Oriya MN" pitchFamily="2" charset="0"/>
                <a:ea typeface="Arial"/>
                <a:cs typeface="Oriya MN" pitchFamily="2" charset="0"/>
                <a:sym typeface="Arial"/>
              </a:rPr>
              <a:t> </a:t>
            </a:r>
            <a:r>
              <a:rPr lang="de-DE" sz="3200" dirty="0" err="1">
                <a:solidFill>
                  <a:srgbClr val="00FA00"/>
                </a:solidFill>
                <a:latin typeface="Oriya MN" pitchFamily="2" charset="0"/>
                <a:ea typeface="Arial"/>
                <a:cs typeface="Oriya MN" pitchFamily="2" charset="0"/>
                <a:sym typeface="Arial"/>
              </a:rPr>
              <a:t>eating</a:t>
            </a:r>
            <a:endParaRPr lang="en" sz="3200" dirty="0">
              <a:solidFill>
                <a:srgbClr val="00FA00"/>
              </a:solidFill>
              <a:latin typeface="Oriya MN" pitchFamily="2" charset="0"/>
              <a:ea typeface="Arial"/>
              <a:cs typeface="Oriya MN" pitchFamily="2" charset="0"/>
              <a:sym typeface="Arial"/>
            </a:endParaRPr>
          </a:p>
        </p:txBody>
      </p:sp>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4" name="Shape 309">
            <a:extLst>
              <a:ext uri="{FF2B5EF4-FFF2-40B4-BE49-F238E27FC236}">
                <a16:creationId xmlns:a16="http://schemas.microsoft.com/office/drawing/2014/main" id="{8C0F40A9-8730-F64F-BF01-AEFE5264716F}"/>
              </a:ext>
            </a:extLst>
          </p:cNvPr>
          <p:cNvSpPr txBox="1">
            <a:spLocks/>
          </p:cNvSpPr>
          <p:nvPr/>
        </p:nvSpPr>
        <p:spPr>
          <a:xfrm>
            <a:off x="3747142" y="151785"/>
            <a:ext cx="5323341" cy="1143000"/>
          </a:xfrm>
          <a:prstGeom prst="rect">
            <a:avLst/>
          </a:prstGeom>
          <a:solidFill>
            <a:schemeClr val="tx1"/>
          </a:solidFill>
          <a:ln>
            <a:noFill/>
          </a:ln>
          <a:effectLst>
            <a:glow rad="76200">
              <a:schemeClr val="accent1">
                <a:lumMod val="40000"/>
                <a:lumOff val="60000"/>
                <a:alpha val="50000"/>
              </a:schemeClr>
            </a:glow>
            <a:softEdge rad="127000"/>
          </a:effectLst>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400" dirty="0">
                <a:solidFill>
                  <a:srgbClr val="00FA00"/>
                </a:solidFill>
                <a:latin typeface="Oriya MN" pitchFamily="2" charset="0"/>
                <a:ea typeface="Arial"/>
                <a:cs typeface="Oriya MN" pitchFamily="2" charset="0"/>
                <a:sym typeface="Arial"/>
              </a:rPr>
              <a:t>Open Science </a:t>
            </a:r>
            <a:r>
              <a:rPr lang="de-DE" sz="2400" dirty="0" err="1">
                <a:solidFill>
                  <a:srgbClr val="00FA00"/>
                </a:solidFill>
                <a:latin typeface="Oriya MN" pitchFamily="2" charset="0"/>
                <a:ea typeface="Arial"/>
                <a:cs typeface="Oriya MN" pitchFamily="2" charset="0"/>
                <a:sym typeface="Arial"/>
              </a:rPr>
              <a:t>to</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accelerate</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discovery</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innovation</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and</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invention</a:t>
            </a:r>
            <a:r>
              <a:rPr lang="de-DE" sz="2400" dirty="0">
                <a:solidFill>
                  <a:srgbClr val="00FA00"/>
                </a:solidFill>
                <a:latin typeface="Oriya MN" pitchFamily="2" charset="0"/>
                <a:ea typeface="Arial"/>
                <a:cs typeface="Oriya MN" pitchFamily="2" charset="0"/>
                <a:sym typeface="Arial"/>
              </a:rPr>
              <a:t>.  </a:t>
            </a:r>
            <a:endParaRPr lang="en" sz="2400" dirty="0">
              <a:solidFill>
                <a:srgbClr val="00FA00"/>
              </a:solidFill>
              <a:latin typeface="Oriya MN" pitchFamily="2" charset="0"/>
              <a:ea typeface="Arial"/>
              <a:cs typeface="Oriya MN" pitchFamily="2" charset="0"/>
              <a:sym typeface="Arial"/>
            </a:endParaRPr>
          </a:p>
        </p:txBody>
      </p:sp>
      <p:sp>
        <p:nvSpPr>
          <p:cNvPr id="5" name="Shape 309">
            <a:extLst>
              <a:ext uri="{FF2B5EF4-FFF2-40B4-BE49-F238E27FC236}">
                <a16:creationId xmlns:a16="http://schemas.microsoft.com/office/drawing/2014/main" id="{74A18B3F-777C-0B40-AFA7-D455D8D054A0}"/>
              </a:ext>
            </a:extLst>
          </p:cNvPr>
          <p:cNvSpPr txBox="1">
            <a:spLocks/>
          </p:cNvSpPr>
          <p:nvPr/>
        </p:nvSpPr>
        <p:spPr>
          <a:xfrm>
            <a:off x="3747142" y="1563066"/>
            <a:ext cx="5323341" cy="2040569"/>
          </a:xfrm>
          <a:prstGeom prst="rect">
            <a:avLst/>
          </a:prstGeom>
          <a:solidFill>
            <a:schemeClr val="tx1"/>
          </a:solidFill>
          <a:ln>
            <a:noFill/>
          </a:ln>
          <a:effectLst>
            <a:glow rad="76200">
              <a:schemeClr val="accent1">
                <a:lumMod val="40000"/>
                <a:lumOff val="60000"/>
                <a:alpha val="50000"/>
              </a:schemeClr>
            </a:glow>
            <a:softEdge rad="127000"/>
          </a:effectLst>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400" dirty="0">
                <a:solidFill>
                  <a:srgbClr val="00FA00"/>
                </a:solidFill>
                <a:latin typeface="Oriya MN" pitchFamily="2" charset="0"/>
                <a:ea typeface="Arial"/>
                <a:cs typeface="Oriya MN" pitchFamily="2" charset="0"/>
                <a:sym typeface="Arial"/>
              </a:rPr>
              <a:t>Open Science </a:t>
            </a:r>
            <a:r>
              <a:rPr lang="de-DE" sz="2400" dirty="0" err="1">
                <a:solidFill>
                  <a:srgbClr val="00FA00"/>
                </a:solidFill>
                <a:latin typeface="Oriya MN" pitchFamily="2" charset="0"/>
                <a:ea typeface="Arial"/>
                <a:cs typeface="Oriya MN" pitchFamily="2" charset="0"/>
                <a:sym typeface="Arial"/>
              </a:rPr>
              <a:t>to</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directly</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support</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the</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society</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for</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increasing</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the</a:t>
            </a:r>
            <a:r>
              <a:rPr lang="de-DE" sz="2400" dirty="0">
                <a:solidFill>
                  <a:srgbClr val="00FA00"/>
                </a:solidFill>
                <a:latin typeface="Oriya MN" pitchFamily="2" charset="0"/>
                <a:ea typeface="Arial"/>
                <a:cs typeface="Oriya MN" pitchFamily="2" charset="0"/>
                <a:sym typeface="Arial"/>
              </a:rPr>
              <a:t> Technology </a:t>
            </a:r>
            <a:r>
              <a:rPr lang="de-DE" sz="2400" dirty="0" err="1">
                <a:solidFill>
                  <a:srgbClr val="00FA00"/>
                </a:solidFill>
                <a:latin typeface="Oriya MN" pitchFamily="2" charset="0"/>
                <a:ea typeface="Arial"/>
                <a:cs typeface="Oriya MN" pitchFamily="2" charset="0"/>
                <a:sym typeface="Arial"/>
              </a:rPr>
              <a:t>Readiness</a:t>
            </a:r>
            <a:r>
              <a:rPr lang="de-DE" sz="2400" dirty="0">
                <a:solidFill>
                  <a:srgbClr val="00FA00"/>
                </a:solidFill>
                <a:latin typeface="Oriya MN" pitchFamily="2" charset="0"/>
                <a:ea typeface="Arial"/>
                <a:cs typeface="Oriya MN" pitchFamily="2" charset="0"/>
                <a:sym typeface="Arial"/>
              </a:rPr>
              <a:t> Level </a:t>
            </a:r>
            <a:r>
              <a:rPr lang="de-DE" sz="2400" dirty="0" err="1">
                <a:solidFill>
                  <a:srgbClr val="00FA00"/>
                </a:solidFill>
                <a:latin typeface="Oriya MN" pitchFamily="2" charset="0"/>
                <a:ea typeface="Arial"/>
                <a:cs typeface="Oriya MN" pitchFamily="2" charset="0"/>
                <a:sym typeface="Arial"/>
              </a:rPr>
              <a:t>and</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the</a:t>
            </a:r>
            <a:r>
              <a:rPr lang="de-DE" sz="2400" dirty="0">
                <a:solidFill>
                  <a:srgbClr val="00FA00"/>
                </a:solidFill>
                <a:latin typeface="Oriya MN" pitchFamily="2" charset="0"/>
                <a:ea typeface="Arial"/>
                <a:cs typeface="Oriya MN" pitchFamily="2" charset="0"/>
                <a:sym typeface="Arial"/>
              </a:rPr>
              <a:t> Manufacturing </a:t>
            </a:r>
            <a:r>
              <a:rPr lang="de-DE" sz="2400" dirty="0" err="1">
                <a:solidFill>
                  <a:srgbClr val="00FA00"/>
                </a:solidFill>
                <a:latin typeface="Oriya MN" pitchFamily="2" charset="0"/>
                <a:ea typeface="Arial"/>
                <a:cs typeface="Oriya MN" pitchFamily="2" charset="0"/>
                <a:sym typeface="Arial"/>
              </a:rPr>
              <a:t>Readiness</a:t>
            </a:r>
            <a:r>
              <a:rPr lang="de-DE" sz="2400" dirty="0">
                <a:solidFill>
                  <a:srgbClr val="00FA00"/>
                </a:solidFill>
                <a:latin typeface="Oriya MN" pitchFamily="2" charset="0"/>
                <a:ea typeface="Arial"/>
                <a:cs typeface="Oriya MN" pitchFamily="2" charset="0"/>
                <a:sym typeface="Arial"/>
              </a:rPr>
              <a:t> Level.</a:t>
            </a:r>
            <a:endParaRPr lang="en" sz="2400" dirty="0">
              <a:solidFill>
                <a:srgbClr val="00FA00"/>
              </a:solidFill>
              <a:latin typeface="Oriya MN" pitchFamily="2" charset="0"/>
              <a:ea typeface="Arial"/>
              <a:cs typeface="Oriya MN" pitchFamily="2" charset="0"/>
              <a:sym typeface="Arial"/>
            </a:endParaRPr>
          </a:p>
        </p:txBody>
      </p:sp>
      <p:sp>
        <p:nvSpPr>
          <p:cNvPr id="6" name="Shape 309">
            <a:extLst>
              <a:ext uri="{FF2B5EF4-FFF2-40B4-BE49-F238E27FC236}">
                <a16:creationId xmlns:a16="http://schemas.microsoft.com/office/drawing/2014/main" id="{62EC37BB-C265-B64D-98E8-43586C1A8E4F}"/>
              </a:ext>
            </a:extLst>
          </p:cNvPr>
          <p:cNvSpPr txBox="1">
            <a:spLocks/>
          </p:cNvSpPr>
          <p:nvPr/>
        </p:nvSpPr>
        <p:spPr>
          <a:xfrm>
            <a:off x="3747143" y="3871913"/>
            <a:ext cx="5323341" cy="1119352"/>
          </a:xfrm>
          <a:prstGeom prst="rect">
            <a:avLst/>
          </a:prstGeom>
          <a:solidFill>
            <a:schemeClr val="tx1"/>
          </a:solidFill>
          <a:ln>
            <a:noFill/>
          </a:ln>
          <a:effectLst>
            <a:glow rad="76200">
              <a:schemeClr val="accent1">
                <a:lumMod val="40000"/>
                <a:lumOff val="60000"/>
                <a:alpha val="50000"/>
              </a:schemeClr>
            </a:glow>
            <a:softEdge rad="127000"/>
          </a:effectLst>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2400" dirty="0">
                <a:solidFill>
                  <a:srgbClr val="00FA00"/>
                </a:solidFill>
                <a:latin typeface="Oriya MN" pitchFamily="2" charset="0"/>
                <a:ea typeface="Arial"/>
                <a:cs typeface="Oriya MN" pitchFamily="2" charset="0"/>
                <a:sym typeface="Arial"/>
              </a:rPr>
              <a:t>Open Science </a:t>
            </a:r>
            <a:r>
              <a:rPr lang="de-DE" sz="2400" dirty="0" err="1">
                <a:solidFill>
                  <a:srgbClr val="00FA00"/>
                </a:solidFill>
                <a:latin typeface="Oriya MN" pitchFamily="2" charset="0"/>
                <a:ea typeface="Arial"/>
                <a:cs typeface="Oriya MN" pitchFamily="2" charset="0"/>
                <a:sym typeface="Arial"/>
              </a:rPr>
              <a:t>to</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increase</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the</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scientific</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literacy</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of</a:t>
            </a:r>
            <a:r>
              <a:rPr lang="de-DE" sz="2400" dirty="0">
                <a:solidFill>
                  <a:srgbClr val="00FA00"/>
                </a:solidFill>
                <a:latin typeface="Oriya MN" pitchFamily="2" charset="0"/>
                <a:ea typeface="Arial"/>
                <a:cs typeface="Oriya MN" pitchFamily="2" charset="0"/>
                <a:sym typeface="Arial"/>
              </a:rPr>
              <a:t> </a:t>
            </a:r>
            <a:r>
              <a:rPr lang="de-DE" sz="2400" dirty="0" err="1">
                <a:solidFill>
                  <a:srgbClr val="00FA00"/>
                </a:solidFill>
                <a:latin typeface="Oriya MN" pitchFamily="2" charset="0"/>
                <a:ea typeface="Arial"/>
                <a:cs typeface="Oriya MN" pitchFamily="2" charset="0"/>
                <a:sym typeface="Arial"/>
              </a:rPr>
              <a:t>people</a:t>
            </a:r>
            <a:r>
              <a:rPr lang="de-DE" sz="2400" dirty="0">
                <a:solidFill>
                  <a:srgbClr val="00FA00"/>
                </a:solidFill>
                <a:latin typeface="Oriya MN" pitchFamily="2" charset="0"/>
                <a:ea typeface="Arial"/>
                <a:cs typeface="Oriya MN" pitchFamily="2" charset="0"/>
                <a:sym typeface="Arial"/>
              </a:rPr>
              <a:t>.</a:t>
            </a:r>
            <a:endParaRPr lang="en" sz="2400" dirty="0">
              <a:solidFill>
                <a:srgbClr val="00FA00"/>
              </a:solidFill>
              <a:latin typeface="Oriya MN" pitchFamily="2" charset="0"/>
              <a:ea typeface="Arial"/>
              <a:cs typeface="Oriya MN" pitchFamily="2" charset="0"/>
              <a:sym typeface="Arial"/>
            </a:endParaRPr>
          </a:p>
        </p:txBody>
      </p:sp>
      <p:grpSp>
        <p:nvGrpSpPr>
          <p:cNvPr id="14" name="Group 13">
            <a:extLst>
              <a:ext uri="{FF2B5EF4-FFF2-40B4-BE49-F238E27FC236}">
                <a16:creationId xmlns:a16="http://schemas.microsoft.com/office/drawing/2014/main" id="{CE3489BE-F9B3-BF49-A6A6-24AE56171A61}"/>
              </a:ext>
            </a:extLst>
          </p:cNvPr>
          <p:cNvGrpSpPr/>
          <p:nvPr/>
        </p:nvGrpSpPr>
        <p:grpSpPr>
          <a:xfrm>
            <a:off x="2877953" y="385763"/>
            <a:ext cx="808235" cy="693745"/>
            <a:chOff x="2747796" y="14289"/>
            <a:chExt cx="1119353" cy="1119353"/>
          </a:xfrm>
        </p:grpSpPr>
        <p:pic>
          <p:nvPicPr>
            <p:cNvPr id="12" name="Picture 11" descr="A close up of a logo&#10;&#10;Description automatically generated">
              <a:extLst>
                <a:ext uri="{FF2B5EF4-FFF2-40B4-BE49-F238E27FC236}">
                  <a16:creationId xmlns:a16="http://schemas.microsoft.com/office/drawing/2014/main" id="{FAACAE94-705B-1140-B4DD-3DC69510C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7796" y="14289"/>
              <a:ext cx="1119353" cy="1119353"/>
            </a:xfrm>
            <a:prstGeom prst="rect">
              <a:avLst/>
            </a:prstGeom>
          </p:spPr>
        </p:pic>
        <p:sp>
          <p:nvSpPr>
            <p:cNvPr id="13" name="TextBox 12">
              <a:extLst>
                <a:ext uri="{FF2B5EF4-FFF2-40B4-BE49-F238E27FC236}">
                  <a16:creationId xmlns:a16="http://schemas.microsoft.com/office/drawing/2014/main" id="{9DBC513B-94CE-564F-8F3C-D5F1FDDC0780}"/>
                </a:ext>
              </a:extLst>
            </p:cNvPr>
            <p:cNvSpPr txBox="1"/>
            <p:nvPr/>
          </p:nvSpPr>
          <p:spPr>
            <a:xfrm>
              <a:off x="2949545" y="283479"/>
              <a:ext cx="741943" cy="546255"/>
            </a:xfrm>
            <a:prstGeom prst="rect">
              <a:avLst/>
            </a:prstGeom>
            <a:noFill/>
          </p:spPr>
          <p:txBody>
            <a:bodyPr wrap="none" rtlCol="0">
              <a:spAutoFit/>
            </a:bodyPr>
            <a:lstStyle/>
            <a:p>
              <a:pPr algn="ctr"/>
              <a:r>
                <a:rPr lang="en-US" sz="1600" dirty="0">
                  <a:solidFill>
                    <a:srgbClr val="FFFF00"/>
                  </a:solidFill>
                </a:rPr>
                <a:t>SDG</a:t>
              </a:r>
            </a:p>
          </p:txBody>
        </p:sp>
      </p:grpSp>
      <p:cxnSp>
        <p:nvCxnSpPr>
          <p:cNvPr id="17" name="Straight Connector 16">
            <a:extLst>
              <a:ext uri="{FF2B5EF4-FFF2-40B4-BE49-F238E27FC236}">
                <a16:creationId xmlns:a16="http://schemas.microsoft.com/office/drawing/2014/main" id="{A57B21B5-6602-9C4E-82EB-2132AA7F4796}"/>
              </a:ext>
            </a:extLst>
          </p:cNvPr>
          <p:cNvCxnSpPr>
            <a:cxnSpLocks/>
          </p:cNvCxnSpPr>
          <p:nvPr/>
        </p:nvCxnSpPr>
        <p:spPr>
          <a:xfrm>
            <a:off x="2832455" y="982938"/>
            <a:ext cx="1" cy="3144129"/>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wheel, clock&#10;&#10;Description automatically generated">
            <a:extLst>
              <a:ext uri="{FF2B5EF4-FFF2-40B4-BE49-F238E27FC236}">
                <a16:creationId xmlns:a16="http://schemas.microsoft.com/office/drawing/2014/main" id="{B2906872-7CD2-C948-AF0E-42B3EC25FA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3654" y="2140664"/>
            <a:ext cx="828675" cy="828675"/>
          </a:xfrm>
          <a:prstGeom prst="rect">
            <a:avLst/>
          </a:prstGeom>
          <a:solidFill>
            <a:schemeClr val="tx1"/>
          </a:solidFill>
          <a:effectLst>
            <a:softEdge rad="177800"/>
          </a:effectLst>
        </p:spPr>
      </p:pic>
      <p:pic>
        <p:nvPicPr>
          <p:cNvPr id="29" name="Picture 28" descr="A picture containing brush&#10;&#10;Description automatically generated">
            <a:extLst>
              <a:ext uri="{FF2B5EF4-FFF2-40B4-BE49-F238E27FC236}">
                <a16:creationId xmlns:a16="http://schemas.microsoft.com/office/drawing/2014/main" id="{9DB141EC-ED70-4D4B-8D64-0DBF2E0A84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581078">
            <a:off x="2962515" y="4084078"/>
            <a:ext cx="730951" cy="736426"/>
          </a:xfrm>
          <a:prstGeom prst="rect">
            <a:avLst/>
          </a:prstGeom>
        </p:spPr>
      </p:pic>
      <p:pic>
        <p:nvPicPr>
          <p:cNvPr id="15" name="Shape 310">
            <a:extLst>
              <a:ext uri="{FF2B5EF4-FFF2-40B4-BE49-F238E27FC236}">
                <a16:creationId xmlns:a16="http://schemas.microsoft.com/office/drawing/2014/main" id="{52FB986F-BFEE-D646-8344-CCE280722663}"/>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6149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6" presetClass="emph" presetSubtype="0" repeatCount="2000" fill="hold" nodeType="afterEffect">
                                  <p:stCondLst>
                                    <p:cond delay="1000"/>
                                  </p:stCondLst>
                                  <p:childTnLst>
                                    <p:animScale>
                                      <p:cBhvr>
                                        <p:cTn id="18" dur="1000" fill="hold"/>
                                        <p:tgtEl>
                                          <p:spTgt spid="1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4"/>
                                        </p:tgtEl>
                                        <p:attrNameLst>
                                          <p:attrName>style.visibility</p:attrName>
                                        </p:attrNameLst>
                                      </p:cBhvr>
                                      <p:to>
                                        <p:strVal val="visible"/>
                                      </p:to>
                                    </p:set>
                                  </p:childTnLst>
                                </p:cTn>
                              </p:par>
                            </p:childTnLst>
                          </p:cTn>
                        </p:par>
                        <p:par>
                          <p:cTn id="26" fill="hold">
                            <p:stCondLst>
                              <p:cond delay="1500"/>
                            </p:stCondLst>
                            <p:childTnLst>
                              <p:par>
                                <p:cTn id="27" presetID="6" presetClass="emph" presetSubtype="0" repeatCount="2000" fill="hold" nodeType="afterEffect">
                                  <p:stCondLst>
                                    <p:cond delay="1000"/>
                                  </p:stCondLst>
                                  <p:childTnLst>
                                    <p:animScale>
                                      <p:cBhvr>
                                        <p:cTn id="28" dur="1000" fill="hold"/>
                                        <p:tgtEl>
                                          <p:spTgt spid="24"/>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1500"/>
                                  </p:stCondLst>
                                  <p:childTnLst>
                                    <p:set>
                                      <p:cBhvr>
                                        <p:cTn id="35" dur="1" fill="hold">
                                          <p:stCondLst>
                                            <p:cond delay="0"/>
                                          </p:stCondLst>
                                        </p:cTn>
                                        <p:tgtEl>
                                          <p:spTgt spid="29"/>
                                        </p:tgtEl>
                                        <p:attrNameLst>
                                          <p:attrName>style.visibility</p:attrName>
                                        </p:attrNameLst>
                                      </p:cBhvr>
                                      <p:to>
                                        <p:strVal val="visible"/>
                                      </p:to>
                                    </p:set>
                                  </p:childTnLst>
                                </p:cTn>
                              </p:par>
                            </p:childTnLst>
                          </p:cTn>
                        </p:par>
                        <p:par>
                          <p:cTn id="36" fill="hold">
                            <p:stCondLst>
                              <p:cond delay="1500"/>
                            </p:stCondLst>
                            <p:childTnLst>
                              <p:par>
                                <p:cTn id="37" presetID="6" presetClass="emph" presetSubtype="0" repeatCount="2000" fill="hold" nodeType="afterEffect">
                                  <p:stCondLst>
                                    <p:cond delay="1000"/>
                                  </p:stCondLst>
                                  <p:childTnLst>
                                    <p:animScale>
                                      <p:cBhvr>
                                        <p:cTn id="38" dur="1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226E511D-B067-B647-A637-915D5FC391B1}"/>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8" name="Picture 7" descr="A close up of text on a white background&#10;&#10;Description automatically generated">
            <a:extLst>
              <a:ext uri="{FF2B5EF4-FFF2-40B4-BE49-F238E27FC236}">
                <a16:creationId xmlns:a16="http://schemas.microsoft.com/office/drawing/2014/main" id="{128B90CA-3D3C-8644-B10C-67F9346123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0077" y="0"/>
            <a:ext cx="5550868" cy="4705022"/>
          </a:xfrm>
          <a:prstGeom prst="rect">
            <a:avLst/>
          </a:prstGeom>
          <a:effectLst>
            <a:softEdge rad="190500"/>
          </a:effectLst>
        </p:spPr>
      </p:pic>
      <p:sp>
        <p:nvSpPr>
          <p:cNvPr id="2" name="TextBox 1">
            <a:extLst>
              <a:ext uri="{FF2B5EF4-FFF2-40B4-BE49-F238E27FC236}">
                <a16:creationId xmlns:a16="http://schemas.microsoft.com/office/drawing/2014/main" id="{BAC3EDBA-0263-B64F-BD92-A96BF93CC71F}"/>
              </a:ext>
            </a:extLst>
          </p:cNvPr>
          <p:cNvSpPr txBox="1"/>
          <p:nvPr/>
        </p:nvSpPr>
        <p:spPr>
          <a:xfrm>
            <a:off x="4405511" y="4705025"/>
            <a:ext cx="4451860" cy="307777"/>
          </a:xfrm>
          <a:prstGeom prst="rect">
            <a:avLst/>
          </a:prstGeom>
          <a:noFill/>
        </p:spPr>
        <p:txBody>
          <a:bodyPr wrap="none" rtlCol="0">
            <a:spAutoFit/>
          </a:bodyPr>
          <a:lstStyle/>
          <a:p>
            <a:r>
              <a:rPr lang="de-DE" sz="1400" i="1" dirty="0">
                <a:solidFill>
                  <a:srgbClr val="FFFF00"/>
                </a:solidFill>
              </a:rPr>
              <a:t>Nature 533, 452–454 (26 May 2016) doi:10.1038/533452a</a:t>
            </a:r>
          </a:p>
        </p:txBody>
      </p:sp>
      <p:pic>
        <p:nvPicPr>
          <p:cNvPr id="5" name="Shape 310">
            <a:extLst>
              <a:ext uri="{FF2B5EF4-FFF2-40B4-BE49-F238E27FC236}">
                <a16:creationId xmlns:a16="http://schemas.microsoft.com/office/drawing/2014/main" id="{4FC2356B-125F-9C41-80A1-D8577E6E5B9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2212877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hape 309">
            <a:extLst>
              <a:ext uri="{FF2B5EF4-FFF2-40B4-BE49-F238E27FC236}">
                <a16:creationId xmlns:a16="http://schemas.microsoft.com/office/drawing/2014/main" id="{C4FC5E66-D584-7B4A-8CB0-B2D5AC0DA481}"/>
              </a:ext>
            </a:extLst>
          </p:cNvPr>
          <p:cNvSpPr txBox="1">
            <a:spLocks/>
          </p:cNvSpPr>
          <p:nvPr/>
        </p:nvSpPr>
        <p:spPr>
          <a:xfrm>
            <a:off x="4" y="168967"/>
            <a:ext cx="9143999" cy="1352265"/>
          </a:xfrm>
          <a:prstGeom prst="rect">
            <a:avLst/>
          </a:prstGeom>
          <a:noFill/>
          <a:ln>
            <a:noFill/>
          </a:ln>
        </p:spPr>
        <p:txBody>
          <a:bodyPr spcFirstLastPara="1" vert="horz" wrap="square" lIns="68569" tIns="34275" rIns="68569" bIns="3427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 sz="4500" b="1" dirty="0">
                <a:solidFill>
                  <a:srgbClr val="00FA00"/>
                </a:solidFill>
                <a:latin typeface="Oriya MN" pitchFamily="2" charset="0"/>
                <a:ea typeface="Arial"/>
                <a:cs typeface="Oriya MN" pitchFamily="2" charset="0"/>
                <a:sym typeface="Arial"/>
              </a:rPr>
              <a:t>Focus on Open Science </a:t>
            </a:r>
          </a:p>
          <a:p>
            <a:pPr algn="l">
              <a:lnSpc>
                <a:spcPct val="100000"/>
              </a:lnSpc>
              <a:spcBef>
                <a:spcPts val="0"/>
              </a:spcBef>
            </a:pPr>
            <a:r>
              <a:rPr lang="en" sz="4500" b="1" dirty="0">
                <a:solidFill>
                  <a:srgbClr val="00FA00"/>
                </a:solidFill>
                <a:latin typeface="Oriya MN" pitchFamily="2" charset="0"/>
                <a:ea typeface="Arial"/>
                <a:cs typeface="Oriya MN" pitchFamily="2" charset="0"/>
                <a:sym typeface="Arial"/>
              </a:rPr>
              <a:t>2015-2019</a:t>
            </a:r>
            <a:endParaRPr lang="de-DE" sz="4500" b="1" dirty="0">
              <a:solidFill>
                <a:srgbClr val="00FA00"/>
              </a:solidFill>
              <a:latin typeface="Oriya MN" pitchFamily="2" charset="0"/>
              <a:ea typeface="Arial"/>
              <a:cs typeface="Oriya MN" pitchFamily="2" charset="0"/>
              <a:sym typeface="Arial"/>
            </a:endParaRPr>
          </a:p>
        </p:txBody>
      </p:sp>
      <p:pic>
        <p:nvPicPr>
          <p:cNvPr id="7" name="Picture 6" descr="A picture containing text, map&#10;&#10;Description automatically generated">
            <a:extLst>
              <a:ext uri="{FF2B5EF4-FFF2-40B4-BE49-F238E27FC236}">
                <a16:creationId xmlns:a16="http://schemas.microsoft.com/office/drawing/2014/main" id="{DBEE65F8-DD27-3440-AA06-9783D61BB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0229" y="965897"/>
            <a:ext cx="4002578" cy="4008643"/>
          </a:xfrm>
          <a:prstGeom prst="rect">
            <a:avLst/>
          </a:prstGeom>
          <a:effectLst>
            <a:softEdge rad="254000"/>
          </a:effectLst>
        </p:spPr>
      </p:pic>
      <p:pic>
        <p:nvPicPr>
          <p:cNvPr id="9" name="Picture 8">
            <a:extLst>
              <a:ext uri="{FF2B5EF4-FFF2-40B4-BE49-F238E27FC236}">
                <a16:creationId xmlns:a16="http://schemas.microsoft.com/office/drawing/2014/main" id="{850ABE7D-0D24-AD45-9E13-AD4315EC16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760" y="3740530"/>
            <a:ext cx="106381" cy="169791"/>
          </a:xfrm>
          <a:prstGeom prst="rect">
            <a:avLst/>
          </a:prstGeom>
        </p:spPr>
      </p:pic>
      <p:pic>
        <p:nvPicPr>
          <p:cNvPr id="10" name="Picture 9">
            <a:extLst>
              <a:ext uri="{FF2B5EF4-FFF2-40B4-BE49-F238E27FC236}">
                <a16:creationId xmlns:a16="http://schemas.microsoft.com/office/drawing/2014/main" id="{134B2A40-9967-4F4A-B45B-96FDF1EC4A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83937" y="3622274"/>
            <a:ext cx="106381" cy="169791"/>
          </a:xfrm>
          <a:prstGeom prst="rect">
            <a:avLst/>
          </a:prstGeom>
        </p:spPr>
      </p:pic>
      <p:pic>
        <p:nvPicPr>
          <p:cNvPr id="11" name="Picture 10">
            <a:extLst>
              <a:ext uri="{FF2B5EF4-FFF2-40B4-BE49-F238E27FC236}">
                <a16:creationId xmlns:a16="http://schemas.microsoft.com/office/drawing/2014/main" id="{74824F92-2165-0E45-B176-D2DDA1464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6141" y="3511105"/>
            <a:ext cx="106381" cy="169791"/>
          </a:xfrm>
          <a:prstGeom prst="rect">
            <a:avLst/>
          </a:prstGeom>
        </p:spPr>
      </p:pic>
      <p:pic>
        <p:nvPicPr>
          <p:cNvPr id="12" name="Picture 11">
            <a:extLst>
              <a:ext uri="{FF2B5EF4-FFF2-40B4-BE49-F238E27FC236}">
                <a16:creationId xmlns:a16="http://schemas.microsoft.com/office/drawing/2014/main" id="{CF6D07F3-7EAE-9941-A269-6354FDBDDA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2936" y="4165249"/>
            <a:ext cx="106381" cy="169791"/>
          </a:xfrm>
          <a:prstGeom prst="rect">
            <a:avLst/>
          </a:prstGeom>
        </p:spPr>
      </p:pic>
      <p:pic>
        <p:nvPicPr>
          <p:cNvPr id="13" name="Picture 12">
            <a:extLst>
              <a:ext uri="{FF2B5EF4-FFF2-40B4-BE49-F238E27FC236}">
                <a16:creationId xmlns:a16="http://schemas.microsoft.com/office/drawing/2014/main" id="{D441A9B3-0379-DE46-8AB7-40A6966B7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3017" y="4183927"/>
            <a:ext cx="106381" cy="169791"/>
          </a:xfrm>
          <a:prstGeom prst="rect">
            <a:avLst/>
          </a:prstGeom>
        </p:spPr>
      </p:pic>
      <p:pic>
        <p:nvPicPr>
          <p:cNvPr id="14" name="Picture 13">
            <a:extLst>
              <a:ext uri="{FF2B5EF4-FFF2-40B4-BE49-F238E27FC236}">
                <a16:creationId xmlns:a16="http://schemas.microsoft.com/office/drawing/2014/main" id="{F38E4CC8-D1CB-9A40-BFD6-F16BC1D454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83937" y="2800426"/>
            <a:ext cx="106381" cy="169791"/>
          </a:xfrm>
          <a:prstGeom prst="rect">
            <a:avLst/>
          </a:prstGeom>
        </p:spPr>
      </p:pic>
      <p:pic>
        <p:nvPicPr>
          <p:cNvPr id="15" name="Picture 14">
            <a:extLst>
              <a:ext uri="{FF2B5EF4-FFF2-40B4-BE49-F238E27FC236}">
                <a16:creationId xmlns:a16="http://schemas.microsoft.com/office/drawing/2014/main" id="{2CDC6DE1-EA67-AB40-82BD-E1F4EA70D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5988" y="3851104"/>
            <a:ext cx="106381" cy="169791"/>
          </a:xfrm>
          <a:prstGeom prst="rect">
            <a:avLst/>
          </a:prstGeom>
        </p:spPr>
      </p:pic>
      <p:pic>
        <p:nvPicPr>
          <p:cNvPr id="16" name="Picture 15">
            <a:extLst>
              <a:ext uri="{FF2B5EF4-FFF2-40B4-BE49-F238E27FC236}">
                <a16:creationId xmlns:a16="http://schemas.microsoft.com/office/drawing/2014/main" id="{B08E4B70-CA4B-4741-BC00-1BF37B87C5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9514" y="2970217"/>
            <a:ext cx="106381" cy="169791"/>
          </a:xfrm>
          <a:prstGeom prst="rect">
            <a:avLst/>
          </a:prstGeom>
        </p:spPr>
      </p:pic>
      <p:pic>
        <p:nvPicPr>
          <p:cNvPr id="17" name="Grafik 6">
            <a:extLst>
              <a:ext uri="{FF2B5EF4-FFF2-40B4-BE49-F238E27FC236}">
                <a16:creationId xmlns:a16="http://schemas.microsoft.com/office/drawing/2014/main" id="{BBCA878C-BE66-744B-BAF8-D3AEA08A6B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6635" y="821254"/>
            <a:ext cx="1412765" cy="1412765"/>
          </a:xfrm>
          <a:prstGeom prst="rect">
            <a:avLst/>
          </a:prstGeom>
          <a:noFill/>
          <a:ln cap="flat">
            <a:noFill/>
          </a:ln>
        </p:spPr>
      </p:pic>
      <p:sp>
        <p:nvSpPr>
          <p:cNvPr id="20" name="TextBox 19">
            <a:extLst>
              <a:ext uri="{FF2B5EF4-FFF2-40B4-BE49-F238E27FC236}">
                <a16:creationId xmlns:a16="http://schemas.microsoft.com/office/drawing/2014/main" id="{AA164A3A-22E5-5A43-A46B-56A9CCE8E6D5}"/>
              </a:ext>
            </a:extLst>
          </p:cNvPr>
          <p:cNvSpPr txBox="1"/>
          <p:nvPr/>
        </p:nvSpPr>
        <p:spPr>
          <a:xfrm>
            <a:off x="100907" y="1527635"/>
            <a:ext cx="4748416" cy="3126497"/>
          </a:xfrm>
          <a:prstGeom prst="rect">
            <a:avLst/>
          </a:prstGeom>
          <a:noFill/>
        </p:spPr>
        <p:txBody>
          <a:bodyPr wrap="square" numCol="2" rtlCol="0">
            <a:spAutoFit/>
          </a:bodyPr>
          <a:lstStyle/>
          <a:p>
            <a:pPr>
              <a:spcAft>
                <a:spcPts val="450"/>
              </a:spcAft>
            </a:pPr>
            <a:r>
              <a:rPr lang="en" sz="2100" i="1" dirty="0">
                <a:solidFill>
                  <a:schemeClr val="accent2">
                    <a:lumMod val="60000"/>
                    <a:lumOff val="40000"/>
                  </a:schemeClr>
                </a:solidFill>
                <a:latin typeface="Oriya MN" pitchFamily="2" charset="0"/>
                <a:cs typeface="Oriya MN" pitchFamily="2" charset="0"/>
              </a:rPr>
              <a:t>Ljubljana: </a:t>
            </a:r>
            <a:r>
              <a:rPr lang="en" sz="1050" i="1" dirty="0">
                <a:solidFill>
                  <a:schemeClr val="accent2">
                    <a:lumMod val="60000"/>
                    <a:lumOff val="40000"/>
                  </a:schemeClr>
                </a:solidFill>
                <a:latin typeface="Oriya MN" pitchFamily="2" charset="0"/>
                <a:cs typeface="Oriya MN" pitchFamily="2" charset="0"/>
              </a:rPr>
              <a:t>2015, 2016, 2017, 2018, 2019</a:t>
            </a:r>
          </a:p>
          <a:p>
            <a:pPr>
              <a:spcAft>
                <a:spcPts val="450"/>
              </a:spcAft>
            </a:pPr>
            <a:r>
              <a:rPr lang="en" sz="2100" i="1" dirty="0">
                <a:solidFill>
                  <a:schemeClr val="accent2">
                    <a:lumMod val="60000"/>
                    <a:lumOff val="40000"/>
                  </a:schemeClr>
                </a:solidFill>
                <a:latin typeface="Oriya MN" pitchFamily="2" charset="0"/>
                <a:cs typeface="Oriya MN" pitchFamily="2" charset="0"/>
              </a:rPr>
              <a:t>Budapest: </a:t>
            </a:r>
            <a:r>
              <a:rPr lang="en" sz="1050" i="1" dirty="0">
                <a:solidFill>
                  <a:schemeClr val="accent2">
                    <a:lumMod val="60000"/>
                    <a:lumOff val="40000"/>
                  </a:schemeClr>
                </a:solidFill>
                <a:latin typeface="Oriya MN" pitchFamily="2" charset="0"/>
                <a:cs typeface="Oriya MN" pitchFamily="2" charset="0"/>
              </a:rPr>
              <a:t>2016, 2017, 2018, 2019</a:t>
            </a:r>
          </a:p>
          <a:p>
            <a:pPr>
              <a:spcAft>
                <a:spcPts val="450"/>
              </a:spcAft>
            </a:pPr>
            <a:r>
              <a:rPr lang="en" sz="2100" i="1" dirty="0">
                <a:solidFill>
                  <a:schemeClr val="accent2">
                    <a:lumMod val="60000"/>
                    <a:lumOff val="40000"/>
                  </a:schemeClr>
                </a:solidFill>
                <a:latin typeface="Oriya MN" pitchFamily="2" charset="0"/>
                <a:cs typeface="Oriya MN" pitchFamily="2" charset="0"/>
              </a:rPr>
              <a:t>Vienna: </a:t>
            </a:r>
            <a:r>
              <a:rPr lang="en" sz="1050" i="1" dirty="0">
                <a:solidFill>
                  <a:schemeClr val="accent2">
                    <a:lumMod val="60000"/>
                    <a:lumOff val="40000"/>
                  </a:schemeClr>
                </a:solidFill>
                <a:latin typeface="Oriya MN" pitchFamily="2" charset="0"/>
                <a:cs typeface="Oriya MN" pitchFamily="2" charset="0"/>
              </a:rPr>
              <a:t>2017, 2018</a:t>
            </a:r>
          </a:p>
          <a:p>
            <a:pPr>
              <a:spcAft>
                <a:spcPts val="450"/>
              </a:spcAft>
            </a:pPr>
            <a:r>
              <a:rPr lang="en" sz="2100" i="1" dirty="0">
                <a:solidFill>
                  <a:schemeClr val="accent2">
                    <a:lumMod val="60000"/>
                    <a:lumOff val="40000"/>
                  </a:schemeClr>
                </a:solidFill>
                <a:latin typeface="Oriya MN" pitchFamily="2" charset="0"/>
                <a:cs typeface="Oriya MN" pitchFamily="2" charset="0"/>
              </a:rPr>
              <a:t>Rome: </a:t>
            </a:r>
            <a:r>
              <a:rPr lang="en" sz="1050" i="1" dirty="0">
                <a:solidFill>
                  <a:schemeClr val="accent2">
                    <a:lumMod val="60000"/>
                    <a:lumOff val="40000"/>
                  </a:schemeClr>
                </a:solidFill>
                <a:latin typeface="Oriya MN" pitchFamily="2" charset="0"/>
                <a:cs typeface="Oriya MN" pitchFamily="2" charset="0"/>
              </a:rPr>
              <a:t>2018, 2019</a:t>
            </a:r>
          </a:p>
          <a:p>
            <a:pPr>
              <a:spcAft>
                <a:spcPts val="450"/>
              </a:spcAft>
            </a:pPr>
            <a:r>
              <a:rPr lang="en" sz="2100" i="1" dirty="0">
                <a:solidFill>
                  <a:schemeClr val="accent2">
                    <a:lumMod val="60000"/>
                    <a:lumOff val="40000"/>
                  </a:schemeClr>
                </a:solidFill>
                <a:latin typeface="Oriya MN" pitchFamily="2" charset="0"/>
                <a:cs typeface="Oriya MN" pitchFamily="2" charset="0"/>
              </a:rPr>
              <a:t>Barcelona: </a:t>
            </a:r>
            <a:r>
              <a:rPr lang="en" sz="1050" i="1" dirty="0">
                <a:solidFill>
                  <a:schemeClr val="accent2">
                    <a:lumMod val="60000"/>
                    <a:lumOff val="40000"/>
                  </a:schemeClr>
                </a:solidFill>
                <a:latin typeface="Oriya MN" pitchFamily="2" charset="0"/>
                <a:cs typeface="Oriya MN" pitchFamily="2" charset="0"/>
              </a:rPr>
              <a:t>2018</a:t>
            </a:r>
          </a:p>
          <a:p>
            <a:pPr>
              <a:spcAft>
                <a:spcPts val="450"/>
              </a:spcAft>
            </a:pPr>
            <a:r>
              <a:rPr lang="en" sz="2100" i="1" dirty="0">
                <a:solidFill>
                  <a:schemeClr val="accent2">
                    <a:lumMod val="60000"/>
                    <a:lumOff val="40000"/>
                  </a:schemeClr>
                </a:solidFill>
                <a:latin typeface="Oriya MN" pitchFamily="2" charset="0"/>
                <a:cs typeface="Oriya MN" pitchFamily="2" charset="0"/>
              </a:rPr>
              <a:t>Gdansk: </a:t>
            </a:r>
            <a:r>
              <a:rPr lang="en" sz="1050" i="1" dirty="0">
                <a:solidFill>
                  <a:schemeClr val="accent2">
                    <a:lumMod val="60000"/>
                    <a:lumOff val="40000"/>
                  </a:schemeClr>
                </a:solidFill>
                <a:latin typeface="Oriya MN" pitchFamily="2" charset="0"/>
                <a:cs typeface="Oriya MN" pitchFamily="2" charset="0"/>
              </a:rPr>
              <a:t>2018, 2019</a:t>
            </a:r>
          </a:p>
          <a:p>
            <a:pPr>
              <a:spcAft>
                <a:spcPts val="450"/>
              </a:spcAft>
            </a:pPr>
            <a:r>
              <a:rPr lang="en" sz="2100" i="1" dirty="0">
                <a:solidFill>
                  <a:schemeClr val="accent2">
                    <a:lumMod val="60000"/>
                    <a:lumOff val="40000"/>
                  </a:schemeClr>
                </a:solidFill>
                <a:latin typeface="Oriya MN" pitchFamily="2" charset="0"/>
                <a:cs typeface="Oriya MN" pitchFamily="2" charset="0"/>
              </a:rPr>
              <a:t>Belgrade: </a:t>
            </a:r>
            <a:r>
              <a:rPr lang="en" sz="1050" i="1" dirty="0">
                <a:solidFill>
                  <a:schemeClr val="accent2">
                    <a:lumMod val="60000"/>
                    <a:lumOff val="40000"/>
                  </a:schemeClr>
                </a:solidFill>
                <a:latin typeface="Oriya MN" pitchFamily="2" charset="0"/>
                <a:cs typeface="Oriya MN" pitchFamily="2" charset="0"/>
              </a:rPr>
              <a:t>2018</a:t>
            </a:r>
          </a:p>
        </p:txBody>
      </p:sp>
      <p:pic>
        <p:nvPicPr>
          <p:cNvPr id="27" name="Picture 26">
            <a:extLst>
              <a:ext uri="{FF2B5EF4-FFF2-40B4-BE49-F238E27FC236}">
                <a16:creationId xmlns:a16="http://schemas.microsoft.com/office/drawing/2014/main" id="{CE5EF0B0-F660-8E45-BBA3-404623F18A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760" y="3740530"/>
            <a:ext cx="106381" cy="169791"/>
          </a:xfrm>
          <a:prstGeom prst="rect">
            <a:avLst/>
          </a:prstGeom>
        </p:spPr>
      </p:pic>
      <p:pic>
        <p:nvPicPr>
          <p:cNvPr id="28" name="Picture 27">
            <a:extLst>
              <a:ext uri="{FF2B5EF4-FFF2-40B4-BE49-F238E27FC236}">
                <a16:creationId xmlns:a16="http://schemas.microsoft.com/office/drawing/2014/main" id="{C931FD8F-BB0F-184D-BED1-FF2920F4CB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4934" y="4250145"/>
            <a:ext cx="106381" cy="169791"/>
          </a:xfrm>
          <a:prstGeom prst="rect">
            <a:avLst/>
          </a:prstGeom>
        </p:spPr>
      </p:pic>
      <p:pic>
        <p:nvPicPr>
          <p:cNvPr id="29" name="Picture 28">
            <a:extLst>
              <a:ext uri="{FF2B5EF4-FFF2-40B4-BE49-F238E27FC236}">
                <a16:creationId xmlns:a16="http://schemas.microsoft.com/office/drawing/2014/main" id="{7527F368-8697-5D43-879F-EB2B74C9FB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0535" y="3771163"/>
            <a:ext cx="106381" cy="169791"/>
          </a:xfrm>
          <a:prstGeom prst="rect">
            <a:avLst/>
          </a:prstGeom>
        </p:spPr>
      </p:pic>
      <p:pic>
        <p:nvPicPr>
          <p:cNvPr id="30" name="Picture 29">
            <a:extLst>
              <a:ext uri="{FF2B5EF4-FFF2-40B4-BE49-F238E27FC236}">
                <a16:creationId xmlns:a16="http://schemas.microsoft.com/office/drawing/2014/main" id="{EBE7DDA3-6888-FE41-8B48-61CFB8DF0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6555" y="2758345"/>
            <a:ext cx="106381" cy="169791"/>
          </a:xfrm>
          <a:prstGeom prst="rect">
            <a:avLst/>
          </a:prstGeom>
        </p:spPr>
      </p:pic>
      <p:pic>
        <p:nvPicPr>
          <p:cNvPr id="31" name="Picture 30">
            <a:extLst>
              <a:ext uri="{FF2B5EF4-FFF2-40B4-BE49-F238E27FC236}">
                <a16:creationId xmlns:a16="http://schemas.microsoft.com/office/drawing/2014/main" id="{61DE464F-3BAB-9F4F-BFB3-7D899D4510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2594" y="3152878"/>
            <a:ext cx="106381" cy="169791"/>
          </a:xfrm>
          <a:prstGeom prst="rect">
            <a:avLst/>
          </a:prstGeom>
        </p:spPr>
      </p:pic>
      <p:pic>
        <p:nvPicPr>
          <p:cNvPr id="32" name="Picture 31">
            <a:extLst>
              <a:ext uri="{FF2B5EF4-FFF2-40B4-BE49-F238E27FC236}">
                <a16:creationId xmlns:a16="http://schemas.microsoft.com/office/drawing/2014/main" id="{7B09BCF0-36A9-7E45-B0BD-BF9E5FFC6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0766" y="3856058"/>
            <a:ext cx="106381" cy="169791"/>
          </a:xfrm>
          <a:prstGeom prst="rect">
            <a:avLst/>
          </a:prstGeom>
        </p:spPr>
      </p:pic>
      <p:pic>
        <p:nvPicPr>
          <p:cNvPr id="33" name="Picture 32">
            <a:extLst>
              <a:ext uri="{FF2B5EF4-FFF2-40B4-BE49-F238E27FC236}">
                <a16:creationId xmlns:a16="http://schemas.microsoft.com/office/drawing/2014/main" id="{729DDCED-FCD5-E444-AED2-C507E5F36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2660" y="2768244"/>
            <a:ext cx="106381" cy="169791"/>
          </a:xfrm>
          <a:prstGeom prst="rect">
            <a:avLst/>
          </a:prstGeom>
        </p:spPr>
      </p:pic>
      <p:sp>
        <p:nvSpPr>
          <p:cNvPr id="40" name="Untertitel 2">
            <a:extLst>
              <a:ext uri="{FF2B5EF4-FFF2-40B4-BE49-F238E27FC236}">
                <a16:creationId xmlns:a16="http://schemas.microsoft.com/office/drawing/2014/main" id="{4ABFCFAE-53FE-B04A-ABE8-B15BE0A80D4B}"/>
              </a:ext>
            </a:extLst>
          </p:cNvPr>
          <p:cNvSpPr txBox="1">
            <a:spLocks/>
          </p:cNvSpPr>
          <p:nvPr/>
        </p:nvSpPr>
        <p:spPr>
          <a:xfrm>
            <a:off x="2025491" y="4974538"/>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6">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37" name="Untertitel 2">
            <a:extLst>
              <a:ext uri="{FF2B5EF4-FFF2-40B4-BE49-F238E27FC236}">
                <a16:creationId xmlns:a16="http://schemas.microsoft.com/office/drawing/2014/main" id="{F34F3044-8BC9-E546-B387-3C6A553C68C5}"/>
              </a:ext>
            </a:extLst>
          </p:cNvPr>
          <p:cNvSpPr txBox="1">
            <a:spLocks/>
          </p:cNvSpPr>
          <p:nvPr/>
        </p:nvSpPr>
        <p:spPr>
          <a:xfrm>
            <a:off x="160471" y="4594922"/>
            <a:ext cx="3391136" cy="323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FFFF00"/>
                </a:solidFill>
              </a:rPr>
              <a:t>WWW.FOCUSOPENSCIENCE.ORG</a:t>
            </a:r>
            <a:endParaRPr lang="de-DE" sz="1800" b="1" dirty="0">
              <a:solidFill>
                <a:srgbClr val="FFFF00"/>
              </a:solidFill>
            </a:endParaRPr>
          </a:p>
        </p:txBody>
      </p:sp>
      <p:pic>
        <p:nvPicPr>
          <p:cNvPr id="39" name="Shape 310">
            <a:extLst>
              <a:ext uri="{FF2B5EF4-FFF2-40B4-BE49-F238E27FC236}">
                <a16:creationId xmlns:a16="http://schemas.microsoft.com/office/drawing/2014/main" id="{C56B9D71-9914-E64E-A8EF-DA2EE9226F60}"/>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59497" y="28747"/>
            <a:ext cx="621377" cy="308259"/>
          </a:xfrm>
          <a:prstGeom prst="rect">
            <a:avLst/>
          </a:prstGeom>
          <a:noFill/>
          <a:ln>
            <a:noFill/>
          </a:ln>
        </p:spPr>
      </p:pic>
      <p:sp>
        <p:nvSpPr>
          <p:cNvPr id="24" name="TextBox 23">
            <a:extLst>
              <a:ext uri="{FF2B5EF4-FFF2-40B4-BE49-F238E27FC236}">
                <a16:creationId xmlns:a16="http://schemas.microsoft.com/office/drawing/2014/main" id="{37EAC7B1-B087-BD47-8B97-89FCFE11059D}"/>
              </a:ext>
            </a:extLst>
          </p:cNvPr>
          <p:cNvSpPr txBox="1"/>
          <p:nvPr/>
        </p:nvSpPr>
        <p:spPr>
          <a:xfrm>
            <a:off x="3263978" y="1353119"/>
            <a:ext cx="2995497" cy="3416320"/>
          </a:xfrm>
          <a:prstGeom prst="rect">
            <a:avLst/>
          </a:prstGeom>
          <a:noFill/>
        </p:spPr>
        <p:txBody>
          <a:bodyPr wrap="square" numCol="2" rtlCol="0">
            <a:spAutoFit/>
          </a:bodyPr>
          <a:lstStyle/>
          <a:p>
            <a:pPr>
              <a:spcAft>
                <a:spcPts val="450"/>
              </a:spcAft>
            </a:pPr>
            <a:endParaRPr lang="en" sz="1050" i="1" dirty="0">
              <a:solidFill>
                <a:schemeClr val="accent2">
                  <a:lumMod val="60000"/>
                  <a:lumOff val="40000"/>
                </a:schemeClr>
              </a:solidFill>
              <a:latin typeface="Oriya MN" pitchFamily="2" charset="0"/>
              <a:cs typeface="Oriya MN" pitchFamily="2" charset="0"/>
            </a:endParaRPr>
          </a:p>
          <a:p>
            <a:pPr>
              <a:spcAft>
                <a:spcPts val="450"/>
              </a:spcAft>
            </a:pPr>
            <a:r>
              <a:rPr lang="en" sz="2100" i="1" dirty="0">
                <a:solidFill>
                  <a:schemeClr val="accent2">
                    <a:lumMod val="60000"/>
                    <a:lumOff val="40000"/>
                  </a:schemeClr>
                </a:solidFill>
                <a:latin typeface="Oriya MN" pitchFamily="2" charset="0"/>
                <a:cs typeface="Oriya MN" pitchFamily="2" charset="0"/>
              </a:rPr>
              <a:t>Dublin: </a:t>
            </a:r>
            <a:r>
              <a:rPr lang="en" sz="1050" i="1" dirty="0">
                <a:solidFill>
                  <a:schemeClr val="accent2">
                    <a:lumMod val="60000"/>
                    <a:lumOff val="40000"/>
                  </a:schemeClr>
                </a:solidFill>
                <a:latin typeface="Oriya MN" pitchFamily="2" charset="0"/>
                <a:cs typeface="Oriya MN" pitchFamily="2" charset="0"/>
              </a:rPr>
              <a:t>2018</a:t>
            </a:r>
          </a:p>
          <a:p>
            <a:pPr>
              <a:spcAft>
                <a:spcPts val="450"/>
              </a:spcAft>
            </a:pPr>
            <a:r>
              <a:rPr lang="en" sz="2100" i="1" dirty="0" err="1">
                <a:solidFill>
                  <a:schemeClr val="accent2">
                    <a:lumMod val="60000"/>
                    <a:lumOff val="40000"/>
                  </a:schemeClr>
                </a:solidFill>
                <a:latin typeface="Oriya MN" pitchFamily="2" charset="0"/>
                <a:cs typeface="Oriya MN" pitchFamily="2" charset="0"/>
              </a:rPr>
              <a:t>Korsør</a:t>
            </a:r>
            <a:r>
              <a:rPr lang="en" sz="2100" i="1" dirty="0">
                <a:solidFill>
                  <a:schemeClr val="accent2">
                    <a:lumMod val="60000"/>
                    <a:lumOff val="40000"/>
                  </a:schemeClr>
                </a:solidFill>
                <a:latin typeface="Oriya MN" pitchFamily="2" charset="0"/>
                <a:cs typeface="Oriya MN" pitchFamily="2" charset="0"/>
              </a:rPr>
              <a:t>: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a:solidFill>
                  <a:schemeClr val="accent2">
                    <a:lumMod val="60000"/>
                    <a:lumOff val="40000"/>
                  </a:schemeClr>
                </a:solidFill>
                <a:latin typeface="Oriya MN" pitchFamily="2" charset="0"/>
                <a:cs typeface="Oriya MN" pitchFamily="2" charset="0"/>
              </a:rPr>
              <a:t>Turin: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err="1">
                <a:solidFill>
                  <a:schemeClr val="accent2">
                    <a:lumMod val="60000"/>
                    <a:lumOff val="40000"/>
                  </a:schemeClr>
                </a:solidFill>
                <a:latin typeface="Oriya MN" pitchFamily="2" charset="0"/>
                <a:cs typeface="Oriya MN" pitchFamily="2" charset="0"/>
              </a:rPr>
              <a:t>Lovran</a:t>
            </a:r>
            <a:r>
              <a:rPr lang="en" sz="2100" i="1" dirty="0">
                <a:solidFill>
                  <a:schemeClr val="accent2">
                    <a:lumMod val="60000"/>
                    <a:lumOff val="40000"/>
                  </a:schemeClr>
                </a:solidFill>
                <a:latin typeface="Oriya MN" pitchFamily="2" charset="0"/>
                <a:cs typeface="Oriya MN" pitchFamily="2" charset="0"/>
              </a:rPr>
              <a:t>: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a:solidFill>
                  <a:schemeClr val="accent2">
                    <a:lumMod val="60000"/>
                    <a:lumOff val="40000"/>
                  </a:schemeClr>
                </a:solidFill>
                <a:latin typeface="Oriya MN" pitchFamily="2" charset="0"/>
                <a:cs typeface="Oriya MN" pitchFamily="2" charset="0"/>
              </a:rPr>
              <a:t>London: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a:solidFill>
                  <a:schemeClr val="accent2">
                    <a:lumMod val="60000"/>
                    <a:lumOff val="40000"/>
                  </a:schemeClr>
                </a:solidFill>
                <a:latin typeface="Oriya MN" pitchFamily="2" charset="0"/>
                <a:cs typeface="Oriya MN" pitchFamily="2" charset="0"/>
              </a:rPr>
              <a:t>Madrid: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a:solidFill>
                  <a:schemeClr val="accent2">
                    <a:lumMod val="60000"/>
                    <a:lumOff val="40000"/>
                  </a:schemeClr>
                </a:solidFill>
                <a:latin typeface="Oriya MN" pitchFamily="2" charset="0"/>
                <a:cs typeface="Oriya MN" pitchFamily="2" charset="0"/>
              </a:rPr>
              <a:t>Kaunas: </a:t>
            </a:r>
            <a:r>
              <a:rPr lang="en" sz="1050" i="1" dirty="0">
                <a:solidFill>
                  <a:schemeClr val="accent2">
                    <a:lumMod val="60000"/>
                    <a:lumOff val="40000"/>
                  </a:schemeClr>
                </a:solidFill>
                <a:latin typeface="Oriya MN" pitchFamily="2" charset="0"/>
                <a:cs typeface="Oriya MN" pitchFamily="2" charset="0"/>
              </a:rPr>
              <a:t>2019</a:t>
            </a:r>
          </a:p>
          <a:p>
            <a:pPr>
              <a:spcAft>
                <a:spcPts val="450"/>
              </a:spcAft>
            </a:pPr>
            <a:r>
              <a:rPr lang="en" sz="2100" i="1" dirty="0">
                <a:solidFill>
                  <a:schemeClr val="accent2">
                    <a:lumMod val="60000"/>
                    <a:lumOff val="40000"/>
                  </a:schemeClr>
                </a:solidFill>
                <a:latin typeface="Oriya MN" pitchFamily="2" charset="0"/>
                <a:cs typeface="Oriya MN" pitchFamily="2" charset="0"/>
              </a:rPr>
              <a:t>Graz: </a:t>
            </a:r>
            <a:r>
              <a:rPr lang="en" sz="1050" i="1" dirty="0">
                <a:solidFill>
                  <a:schemeClr val="accent2">
                    <a:lumMod val="60000"/>
                    <a:lumOff val="40000"/>
                  </a:schemeClr>
                </a:solidFill>
                <a:latin typeface="Oriya MN" pitchFamily="2" charset="0"/>
                <a:cs typeface="Oriya MN" pitchFamily="2" charset="0"/>
              </a:rPr>
              <a:t>2019</a:t>
            </a:r>
          </a:p>
        </p:txBody>
      </p:sp>
    </p:spTree>
    <p:extLst>
      <p:ext uri="{BB962C8B-B14F-4D97-AF65-F5344CB8AC3E}">
        <p14:creationId xmlns:p14="http://schemas.microsoft.com/office/powerpoint/2010/main" val="1272778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xEl>
                                              <p:pRg st="2" end="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xEl>
                                              <p:pRg st="5" end="5"/>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xEl>
                                              <p:pRg st="7" end="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microphone&#10;&#10;Description automatically generated">
            <a:extLst>
              <a:ext uri="{FF2B5EF4-FFF2-40B4-BE49-F238E27FC236}">
                <a16:creationId xmlns:a16="http://schemas.microsoft.com/office/drawing/2014/main" id="{FBF6B613-DC2B-B54A-86AD-7728CB3C45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3937466" y="438912"/>
            <a:ext cx="5339993" cy="3950208"/>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effectLst>
            <a:softEdge rad="228600"/>
          </a:effectLst>
        </p:spPr>
      </p:pic>
      <p:pic>
        <p:nvPicPr>
          <p:cNvPr id="5" name="Picture 4" descr="A picture containing food, drawing&#10;&#10;Description automatically generated">
            <a:extLst>
              <a:ext uri="{FF2B5EF4-FFF2-40B4-BE49-F238E27FC236}">
                <a16:creationId xmlns:a16="http://schemas.microsoft.com/office/drawing/2014/main" id="{98295E30-E1E0-8F46-94C5-4800E7C31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668" y="3266094"/>
            <a:ext cx="2510028" cy="2510028"/>
          </a:xfrm>
          <a:prstGeom prst="rect">
            <a:avLst/>
          </a:prstGeom>
        </p:spPr>
      </p:pic>
      <p:sp>
        <p:nvSpPr>
          <p:cNvPr id="10" name="Textfeld 6">
            <a:extLst>
              <a:ext uri="{FF2B5EF4-FFF2-40B4-BE49-F238E27FC236}">
                <a16:creationId xmlns:a16="http://schemas.microsoft.com/office/drawing/2014/main" id="{1C423C53-54F5-0746-9988-5B4594BBEFE5}"/>
              </a:ext>
            </a:extLst>
          </p:cNvPr>
          <p:cNvSpPr txBox="1"/>
          <p:nvPr/>
        </p:nvSpPr>
        <p:spPr>
          <a:xfrm>
            <a:off x="239959" y="1828039"/>
            <a:ext cx="6367500" cy="1754326"/>
          </a:xfrm>
          <a:prstGeom prst="rect">
            <a:avLst/>
          </a:prstGeom>
          <a:noFill/>
        </p:spPr>
        <p:txBody>
          <a:bodyPr wrap="square" rtlCol="0">
            <a:spAutoFit/>
          </a:bodyPr>
          <a:lstStyle/>
          <a:p>
            <a:r>
              <a:rPr lang="en-US" dirty="0">
                <a:solidFill>
                  <a:srgbClr val="00FA00"/>
                </a:solidFill>
              </a:rPr>
              <a:t>Tiberius </a:t>
            </a:r>
            <a:r>
              <a:rPr lang="en-US" dirty="0" err="1">
                <a:solidFill>
                  <a:srgbClr val="00FA00"/>
                </a:solidFill>
              </a:rPr>
              <a:t>Ignat</a:t>
            </a:r>
            <a:endParaRPr lang="en-US" dirty="0">
              <a:solidFill>
                <a:srgbClr val="00FA00"/>
              </a:solidFill>
            </a:endParaRPr>
          </a:p>
          <a:p>
            <a:r>
              <a:rPr lang="en-US" dirty="0">
                <a:solidFill>
                  <a:srgbClr val="00FA00"/>
                </a:solidFill>
              </a:rPr>
              <a:t>Managing Director</a:t>
            </a:r>
          </a:p>
          <a:p>
            <a:r>
              <a:rPr lang="en-US" dirty="0">
                <a:solidFill>
                  <a:srgbClr val="00FA00"/>
                </a:solidFill>
              </a:rPr>
              <a:t>Scientific Knowledge Services</a:t>
            </a:r>
          </a:p>
          <a:p>
            <a:r>
              <a:rPr lang="en-US" dirty="0">
                <a:solidFill>
                  <a:srgbClr val="00FA00"/>
                </a:solidFill>
                <a:hlinkClick r:id="rId5">
                  <a:extLst>
                    <a:ext uri="{A12FA001-AC4F-418D-AE19-62706E023703}">
                      <ahyp:hlinkClr xmlns:ahyp="http://schemas.microsoft.com/office/drawing/2018/hyperlinkcolor" val="tx"/>
                    </a:ext>
                  </a:extLst>
                </a:hlinkClick>
              </a:rPr>
              <a:t>www.knowledge.services</a:t>
            </a:r>
            <a:endParaRPr lang="en-US" dirty="0">
              <a:solidFill>
                <a:srgbClr val="00FA00"/>
              </a:solidFill>
            </a:endParaRPr>
          </a:p>
          <a:p>
            <a:r>
              <a:rPr lang="en-US" dirty="0">
                <a:solidFill>
                  <a:srgbClr val="00FA00"/>
                </a:solidFill>
                <a:hlinkClick r:id="rId6">
                  <a:extLst>
                    <a:ext uri="{A12FA001-AC4F-418D-AE19-62706E023703}">
                      <ahyp:hlinkClr xmlns:ahyp="http://schemas.microsoft.com/office/drawing/2018/hyperlinkcolor" val="tx"/>
                    </a:ext>
                  </a:extLst>
                </a:hlinkClick>
              </a:rPr>
              <a:t>tiberius@scientificknowledgeservices.com</a:t>
            </a:r>
            <a:endParaRPr lang="en-US" dirty="0">
              <a:solidFill>
                <a:srgbClr val="00FA00"/>
              </a:solidFill>
            </a:endParaRPr>
          </a:p>
          <a:p>
            <a:r>
              <a:rPr lang="en-US" dirty="0">
                <a:solidFill>
                  <a:srgbClr val="00FA00"/>
                </a:solidFill>
                <a:hlinkClick r:id="rId7">
                  <a:extLst>
                    <a:ext uri="{A12FA001-AC4F-418D-AE19-62706E023703}">
                      <ahyp:hlinkClr xmlns:ahyp="http://schemas.microsoft.com/office/drawing/2018/hyperlinkcolor" val="tx"/>
                    </a:ext>
                  </a:extLst>
                </a:hlinkClick>
              </a:rPr>
              <a:t>linkedin.com/in/tiberiusignat</a:t>
            </a:r>
            <a:endParaRPr lang="en-US" dirty="0">
              <a:solidFill>
                <a:srgbClr val="00FA00"/>
              </a:solidFill>
            </a:endParaRPr>
          </a:p>
        </p:txBody>
      </p:sp>
      <p:pic>
        <p:nvPicPr>
          <p:cNvPr id="12" name="Shape 310">
            <a:extLst>
              <a:ext uri="{FF2B5EF4-FFF2-40B4-BE49-F238E27FC236}">
                <a16:creationId xmlns:a16="http://schemas.microsoft.com/office/drawing/2014/main" id="{C136F603-CD23-A54E-B446-2772862F31A9}"/>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39912" y="622394"/>
            <a:ext cx="2060448" cy="1022167"/>
          </a:xfrm>
          <a:prstGeom prst="rect">
            <a:avLst/>
          </a:prstGeom>
          <a:noFill/>
          <a:ln>
            <a:noFill/>
          </a:ln>
        </p:spPr>
      </p:pic>
      <p:sp>
        <p:nvSpPr>
          <p:cNvPr id="6" name="Untertitel 2">
            <a:extLst>
              <a:ext uri="{FF2B5EF4-FFF2-40B4-BE49-F238E27FC236}">
                <a16:creationId xmlns:a16="http://schemas.microsoft.com/office/drawing/2014/main" id="{226E511D-B067-B647-A637-915D5FC391B1}"/>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7">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Tree>
    <p:extLst>
      <p:ext uri="{BB962C8B-B14F-4D97-AF65-F5344CB8AC3E}">
        <p14:creationId xmlns:p14="http://schemas.microsoft.com/office/powerpoint/2010/main" val="80704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226E511D-B067-B647-A637-915D5FC391B1}"/>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3">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pic>
        <p:nvPicPr>
          <p:cNvPr id="3" name="Picture 2" descr="A screenshot of a cell phone screen with text&#10;&#10;Description automatically generated">
            <a:extLst>
              <a:ext uri="{FF2B5EF4-FFF2-40B4-BE49-F238E27FC236}">
                <a16:creationId xmlns:a16="http://schemas.microsoft.com/office/drawing/2014/main" id="{06EFABE6-5E73-5D44-81C4-3D0BCD6807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4564" y="41930"/>
            <a:ext cx="3974122" cy="5143500"/>
          </a:xfrm>
          <a:prstGeom prst="rect">
            <a:avLst/>
          </a:prstGeom>
          <a:effectLst>
            <a:softEdge rad="127000"/>
          </a:effectLst>
        </p:spPr>
      </p:pic>
      <p:sp>
        <p:nvSpPr>
          <p:cNvPr id="5" name="TextBox 4">
            <a:extLst>
              <a:ext uri="{FF2B5EF4-FFF2-40B4-BE49-F238E27FC236}">
                <a16:creationId xmlns:a16="http://schemas.microsoft.com/office/drawing/2014/main" id="{5BD1A597-BE0E-1546-8C48-8607BFE38703}"/>
              </a:ext>
            </a:extLst>
          </p:cNvPr>
          <p:cNvSpPr txBox="1"/>
          <p:nvPr/>
        </p:nvSpPr>
        <p:spPr>
          <a:xfrm rot="16200000">
            <a:off x="9889575" y="2459793"/>
            <a:ext cx="4451860" cy="307777"/>
          </a:xfrm>
          <a:prstGeom prst="rect">
            <a:avLst/>
          </a:prstGeom>
          <a:noFill/>
        </p:spPr>
        <p:txBody>
          <a:bodyPr wrap="none" rtlCol="0">
            <a:spAutoFit/>
          </a:bodyPr>
          <a:lstStyle/>
          <a:p>
            <a:r>
              <a:rPr lang="de-DE" sz="1400" i="1" dirty="0">
                <a:solidFill>
                  <a:srgbClr val="FFFF00"/>
                </a:solidFill>
              </a:rPr>
              <a:t>Nature 533, 452–454 (26 May 2016) doi:10.1038/533452a</a:t>
            </a:r>
          </a:p>
        </p:txBody>
      </p:sp>
      <p:sp>
        <p:nvSpPr>
          <p:cNvPr id="7" name="Rounded Rectangle 6">
            <a:extLst>
              <a:ext uri="{FF2B5EF4-FFF2-40B4-BE49-F238E27FC236}">
                <a16:creationId xmlns:a16="http://schemas.microsoft.com/office/drawing/2014/main" id="{9C4A0518-7506-354E-BEA8-7DCE858D8341}"/>
              </a:ext>
            </a:extLst>
          </p:cNvPr>
          <p:cNvSpPr/>
          <p:nvPr/>
        </p:nvSpPr>
        <p:spPr>
          <a:xfrm>
            <a:off x="1842655" y="1011384"/>
            <a:ext cx="4779818" cy="52647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CE95DDC4-CB88-364B-891F-CC0291D3C6FC}"/>
              </a:ext>
            </a:extLst>
          </p:cNvPr>
          <p:cNvSpPr/>
          <p:nvPr/>
        </p:nvSpPr>
        <p:spPr>
          <a:xfrm>
            <a:off x="1842655" y="2937164"/>
            <a:ext cx="4779818" cy="3186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FEFD2149-784F-7B44-B701-C6C226371791}"/>
              </a:ext>
            </a:extLst>
          </p:cNvPr>
          <p:cNvSpPr/>
          <p:nvPr/>
        </p:nvSpPr>
        <p:spPr>
          <a:xfrm>
            <a:off x="1842655" y="3514522"/>
            <a:ext cx="4779818" cy="3186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photo, sitting, white&#10;&#10;Description automatically generated">
            <a:hlinkClick r:id="rId5"/>
            <a:extLst>
              <a:ext uri="{FF2B5EF4-FFF2-40B4-BE49-F238E27FC236}">
                <a16:creationId xmlns:a16="http://schemas.microsoft.com/office/drawing/2014/main" id="{75BEA791-2986-AD46-A80D-D6EF397119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5091" y="3950210"/>
            <a:ext cx="1812935" cy="1018755"/>
          </a:xfrm>
          <a:prstGeom prst="rect">
            <a:avLst/>
          </a:prstGeom>
          <a:effectLst>
            <a:softEdge rad="0"/>
          </a:effectLst>
          <a:scene3d>
            <a:camera prst="orthographicFront">
              <a:rot lat="0" lon="600000" rev="0"/>
            </a:camera>
            <a:lightRig rig="threePt" dir="t"/>
          </a:scene3d>
        </p:spPr>
      </p:pic>
      <p:pic>
        <p:nvPicPr>
          <p:cNvPr id="10" name="Shape 310">
            <a:extLst>
              <a:ext uri="{FF2B5EF4-FFF2-40B4-BE49-F238E27FC236}">
                <a16:creationId xmlns:a16="http://schemas.microsoft.com/office/drawing/2014/main" id="{1E5B9F8C-5631-F942-9388-BC67D8B2FC9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170333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312096B7-50CB-BB44-91DA-6303ACFD2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63" y="585641"/>
            <a:ext cx="2274075" cy="2347883"/>
          </a:xfrm>
          <a:prstGeom prst="rect">
            <a:avLst/>
          </a:prstGeom>
          <a:effectLst>
            <a:softEdge rad="38100"/>
          </a:effectLst>
        </p:spPr>
      </p:pic>
      <p:pic>
        <p:nvPicPr>
          <p:cNvPr id="10" name="Picture 9" descr="A picture containing text, food&#10;&#10;Description automatically generated">
            <a:extLst>
              <a:ext uri="{FF2B5EF4-FFF2-40B4-BE49-F238E27FC236}">
                <a16:creationId xmlns:a16="http://schemas.microsoft.com/office/drawing/2014/main" id="{A0C70ECE-F799-BE48-AC01-382FF95A1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1017" y="655611"/>
            <a:ext cx="3220547" cy="2383568"/>
          </a:xfrm>
          <a:prstGeom prst="rect">
            <a:avLst/>
          </a:prstGeom>
          <a:effectLst>
            <a:softEdge rad="76200"/>
          </a:effectLst>
        </p:spPr>
      </p:pic>
      <p:pic>
        <p:nvPicPr>
          <p:cNvPr id="12" name="Content Placeholder 10" descr="A close up of a map&#10;&#10;Description automatically generated">
            <a:extLst>
              <a:ext uri="{FF2B5EF4-FFF2-40B4-BE49-F238E27FC236}">
                <a16:creationId xmlns:a16="http://schemas.microsoft.com/office/drawing/2014/main" id="{0D89A72E-71A8-614A-8EAE-8BC1A30D60DA}"/>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26024" y="3039181"/>
            <a:ext cx="2962536" cy="1633293"/>
          </a:xfrm>
          <a:effectLst>
            <a:softEdge rad="38100"/>
          </a:effectLst>
        </p:spPr>
      </p:pic>
      <p:grpSp>
        <p:nvGrpSpPr>
          <p:cNvPr id="17" name="Group 16">
            <a:extLst>
              <a:ext uri="{FF2B5EF4-FFF2-40B4-BE49-F238E27FC236}">
                <a16:creationId xmlns:a16="http://schemas.microsoft.com/office/drawing/2014/main" id="{67C9FC5A-7F0E-1E41-8328-07FD61A8DCEB}"/>
              </a:ext>
            </a:extLst>
          </p:cNvPr>
          <p:cNvGrpSpPr/>
          <p:nvPr/>
        </p:nvGrpSpPr>
        <p:grpSpPr>
          <a:xfrm>
            <a:off x="3668754" y="2933521"/>
            <a:ext cx="4990049" cy="2083608"/>
            <a:chOff x="3668751" y="2933522"/>
            <a:chExt cx="4990049" cy="2083608"/>
          </a:xfrm>
        </p:grpSpPr>
        <p:pic>
          <p:nvPicPr>
            <p:cNvPr id="14" name="Content Placeholder 4" descr="A picture containing bird&#10;&#10;Description automatically generated">
              <a:extLst>
                <a:ext uri="{FF2B5EF4-FFF2-40B4-BE49-F238E27FC236}">
                  <a16:creationId xmlns:a16="http://schemas.microsoft.com/office/drawing/2014/main" id="{D7A87445-FFA6-9E4F-BA90-59864390E4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0263" y="2933522"/>
              <a:ext cx="4878537" cy="2083608"/>
            </a:xfrm>
            <a:prstGeom prst="rect">
              <a:avLst/>
            </a:prstGeom>
            <a:effectLst>
              <a:softEdge rad="254000"/>
            </a:effectLst>
          </p:spPr>
        </p:pic>
        <p:sp>
          <p:nvSpPr>
            <p:cNvPr id="15" name="TextBox 14">
              <a:extLst>
                <a:ext uri="{FF2B5EF4-FFF2-40B4-BE49-F238E27FC236}">
                  <a16:creationId xmlns:a16="http://schemas.microsoft.com/office/drawing/2014/main" id="{19E6EAFD-67A7-6B40-A371-3BB4F5AC771E}"/>
                </a:ext>
              </a:extLst>
            </p:cNvPr>
            <p:cNvSpPr txBox="1"/>
            <p:nvPr/>
          </p:nvSpPr>
          <p:spPr>
            <a:xfrm>
              <a:off x="3668751" y="4555769"/>
              <a:ext cx="4878537" cy="261610"/>
            </a:xfrm>
            <a:prstGeom prst="rect">
              <a:avLst/>
            </a:prstGeom>
            <a:noFill/>
          </p:spPr>
          <p:txBody>
            <a:bodyPr wrap="square" rtlCol="0">
              <a:spAutoFit/>
            </a:bodyPr>
            <a:lstStyle/>
            <a:p>
              <a:pPr lvl="1"/>
              <a:r>
                <a:rPr lang="en-US" sz="1100" b="1" i="1" dirty="0">
                  <a:latin typeface="Oriya MN" pitchFamily="2" charset="0"/>
                  <a:cs typeface="Oriya MN" pitchFamily="2" charset="0"/>
                </a:rPr>
                <a:t>“Integrated Advice of the  EU’s Open Science Policy Platform”</a:t>
              </a:r>
            </a:p>
          </p:txBody>
        </p:sp>
      </p:grpSp>
      <p:grpSp>
        <p:nvGrpSpPr>
          <p:cNvPr id="8" name="Group 7">
            <a:extLst>
              <a:ext uri="{FF2B5EF4-FFF2-40B4-BE49-F238E27FC236}">
                <a16:creationId xmlns:a16="http://schemas.microsoft.com/office/drawing/2014/main" id="{8737543D-E7A2-9C4C-B40B-377E3DF8B5D3}"/>
              </a:ext>
            </a:extLst>
          </p:cNvPr>
          <p:cNvGrpSpPr/>
          <p:nvPr/>
        </p:nvGrpSpPr>
        <p:grpSpPr>
          <a:xfrm>
            <a:off x="2956938" y="179856"/>
            <a:ext cx="2657830" cy="2228809"/>
            <a:chOff x="2956938" y="179854"/>
            <a:chExt cx="2657830" cy="2228809"/>
          </a:xfrm>
        </p:grpSpPr>
        <p:pic>
          <p:nvPicPr>
            <p:cNvPr id="13" name="Picture 12" descr="A picture containing device&#10;&#10;Description automatically generated">
              <a:extLst>
                <a:ext uri="{FF2B5EF4-FFF2-40B4-BE49-F238E27FC236}">
                  <a16:creationId xmlns:a16="http://schemas.microsoft.com/office/drawing/2014/main" id="{E62EB52F-0A08-9C4D-8C37-C8362464DF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56938" y="179854"/>
              <a:ext cx="2657830" cy="2228809"/>
            </a:xfrm>
            <a:prstGeom prst="rect">
              <a:avLst/>
            </a:prstGeom>
            <a:noFill/>
            <a:effectLst>
              <a:softEdge rad="228600"/>
            </a:effectLst>
          </p:spPr>
        </p:pic>
        <p:pic>
          <p:nvPicPr>
            <p:cNvPr id="16" name="Picture 15" descr="A close up of a logo&#10;&#10;Description automatically generated">
              <a:extLst>
                <a:ext uri="{FF2B5EF4-FFF2-40B4-BE49-F238E27FC236}">
                  <a16:creationId xmlns:a16="http://schemas.microsoft.com/office/drawing/2014/main" id="{B09E0866-9F12-BE49-9110-16E73637FC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1406" y="1973765"/>
              <a:ext cx="335768" cy="201461"/>
            </a:xfrm>
            <a:prstGeom prst="rect">
              <a:avLst/>
            </a:prstGeom>
          </p:spPr>
        </p:pic>
      </p:grpSp>
      <p:pic>
        <p:nvPicPr>
          <p:cNvPr id="21" name="Picture 20" descr="A plate of food and a cup of coffee&#10;&#10;Description automatically generated">
            <a:extLst>
              <a:ext uri="{FF2B5EF4-FFF2-40B4-BE49-F238E27FC236}">
                <a16:creationId xmlns:a16="http://schemas.microsoft.com/office/drawing/2014/main" id="{3EBA4746-402A-044C-BC68-E73D8AC37C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9413" y="444171"/>
            <a:ext cx="4457748" cy="4128739"/>
          </a:xfrm>
          <a:prstGeom prst="rect">
            <a:avLst/>
          </a:prstGeom>
          <a:effectLst>
            <a:softEdge rad="330200"/>
          </a:effectLst>
        </p:spPr>
      </p:pic>
      <p:pic>
        <p:nvPicPr>
          <p:cNvPr id="22" name="Shape 310">
            <a:extLst>
              <a:ext uri="{FF2B5EF4-FFF2-40B4-BE49-F238E27FC236}">
                <a16:creationId xmlns:a16="http://schemas.microsoft.com/office/drawing/2014/main" id="{BBD5E99A-A13F-FF4A-B55D-1E83B40BD917}"/>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 y="2"/>
            <a:ext cx="621377" cy="308259"/>
          </a:xfrm>
          <a:prstGeom prst="rect">
            <a:avLst/>
          </a:prstGeom>
          <a:noFill/>
          <a:ln>
            <a:noFill/>
          </a:ln>
        </p:spPr>
      </p:pic>
    </p:spTree>
    <p:extLst>
      <p:ext uri="{BB962C8B-B14F-4D97-AF65-F5344CB8AC3E}">
        <p14:creationId xmlns:p14="http://schemas.microsoft.com/office/powerpoint/2010/main" val="39493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large empty room&#10;&#10;Description automatically generated">
            <a:extLst>
              <a:ext uri="{FF2B5EF4-FFF2-40B4-BE49-F238E27FC236}">
                <a16:creationId xmlns:a16="http://schemas.microsoft.com/office/drawing/2014/main" id="{7C70C308-7CBA-8440-8711-C57A7B2B9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 y="0"/>
            <a:ext cx="9142621" cy="5143500"/>
          </a:xfrm>
          <a:prstGeom prst="rect">
            <a:avLst/>
          </a:prstGeom>
          <a:noFill/>
          <a:effectLst>
            <a:softEdge rad="558800"/>
          </a:effectLst>
        </p:spPr>
      </p:pic>
      <p:sp>
        <p:nvSpPr>
          <p:cNvPr id="7" name="Shape 309">
            <a:extLst>
              <a:ext uri="{FF2B5EF4-FFF2-40B4-BE49-F238E27FC236}">
                <a16:creationId xmlns:a16="http://schemas.microsoft.com/office/drawing/2014/main" id="{B19611AA-8C21-8B4F-BCAC-D748009DA7E3}"/>
              </a:ext>
            </a:extLst>
          </p:cNvPr>
          <p:cNvSpPr txBox="1">
            <a:spLocks/>
          </p:cNvSpPr>
          <p:nvPr/>
        </p:nvSpPr>
        <p:spPr>
          <a:xfrm>
            <a:off x="568463" y="426843"/>
            <a:ext cx="7622606" cy="578479"/>
          </a:xfrm>
          <a:prstGeom prst="rect">
            <a:avLst/>
          </a:prstGeom>
          <a:solidFill>
            <a:schemeClr val="tx1">
              <a:alpha val="84000"/>
            </a:schemeClr>
          </a:solidFill>
          <a:ln>
            <a:noFill/>
          </a:ln>
          <a:effectLst>
            <a:softEdge rad="889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de-DE" sz="3200" dirty="0">
                <a:solidFill>
                  <a:srgbClr val="00FA00"/>
                </a:solidFill>
                <a:latin typeface="Oriya MN" pitchFamily="2" charset="0"/>
                <a:ea typeface="Arial"/>
                <a:cs typeface="Oriya MN" pitchFamily="2" charset="0"/>
                <a:sym typeface="Arial"/>
              </a:rPr>
              <a:t>Open Science: </a:t>
            </a:r>
            <a:r>
              <a:rPr lang="de-DE" sz="3200" dirty="0" err="1">
                <a:solidFill>
                  <a:srgbClr val="00FA00"/>
                </a:solidFill>
                <a:latin typeface="Oriya MN" pitchFamily="2" charset="0"/>
                <a:ea typeface="Arial"/>
                <a:cs typeface="Oriya MN" pitchFamily="2" charset="0"/>
                <a:sym typeface="Arial"/>
              </a:rPr>
              <a:t>Seachange</a:t>
            </a:r>
            <a:r>
              <a:rPr lang="de-DE" sz="3200" dirty="0">
                <a:solidFill>
                  <a:srgbClr val="00FA00"/>
                </a:solidFill>
                <a:latin typeface="Oriya MN" pitchFamily="2" charset="0"/>
                <a:ea typeface="Arial"/>
                <a:cs typeface="Oriya MN" pitchFamily="2" charset="0"/>
                <a:sym typeface="Arial"/>
              </a:rPr>
              <a:t> in Research</a:t>
            </a:r>
            <a:endParaRPr lang="en" sz="3200" dirty="0">
              <a:solidFill>
                <a:srgbClr val="00FA00"/>
              </a:solidFill>
              <a:latin typeface="Oriya MN" pitchFamily="2" charset="0"/>
              <a:ea typeface="Arial"/>
              <a:cs typeface="Oriya MN" pitchFamily="2" charset="0"/>
              <a:sym typeface="Arial"/>
            </a:endParaRPr>
          </a:p>
        </p:txBody>
      </p:sp>
      <p:sp>
        <p:nvSpPr>
          <p:cNvPr id="3" name="Untertitel 2">
            <a:extLst>
              <a:ext uri="{FF2B5EF4-FFF2-40B4-BE49-F238E27FC236}">
                <a16:creationId xmlns:a16="http://schemas.microsoft.com/office/drawing/2014/main" id="{132729ED-0E71-B34D-BF91-2BC128B30069}"/>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6" name="Shape 309">
            <a:extLst>
              <a:ext uri="{FF2B5EF4-FFF2-40B4-BE49-F238E27FC236}">
                <a16:creationId xmlns:a16="http://schemas.microsoft.com/office/drawing/2014/main" id="{4A136401-A90A-244F-A2E4-9A914C4AFDBE}"/>
              </a:ext>
            </a:extLst>
          </p:cNvPr>
          <p:cNvSpPr txBox="1">
            <a:spLocks/>
          </p:cNvSpPr>
          <p:nvPr/>
        </p:nvSpPr>
        <p:spPr>
          <a:xfrm>
            <a:off x="760696" y="1054676"/>
            <a:ext cx="7622606" cy="3532908"/>
          </a:xfrm>
          <a:prstGeom prst="rect">
            <a:avLst/>
          </a:prstGeom>
          <a:solidFill>
            <a:schemeClr val="tx1">
              <a:alpha val="85000"/>
            </a:schemeClr>
          </a:solidFill>
          <a:ln>
            <a:noFill/>
          </a:ln>
          <a:effectLst>
            <a:softEdge rad="76200"/>
          </a:effectLst>
        </p:spPr>
        <p:txBody>
          <a:bodyPr spcFirstLastPara="1" vert="horz" wrap="square" lIns="68569" tIns="34275" rIns="68569" bIns="3427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57211" indent="-457211">
              <a:lnSpc>
                <a:spcPct val="150000"/>
              </a:lnSpc>
              <a:spcBef>
                <a:spcPts val="1800"/>
              </a:spcBef>
              <a:buFont typeface="+mj-lt"/>
              <a:buAutoNum type="arabicPeriod"/>
            </a:pPr>
            <a:r>
              <a:rPr lang="de-DE" sz="2000" dirty="0" err="1">
                <a:solidFill>
                  <a:schemeClr val="tx2">
                    <a:lumMod val="75000"/>
                  </a:schemeClr>
                </a:solidFill>
                <a:latin typeface="Oriya MN" pitchFamily="2" charset="0"/>
                <a:ea typeface="Arial"/>
                <a:cs typeface="Oriya MN" pitchFamily="2" charset="0"/>
                <a:sym typeface="Arial"/>
              </a:rPr>
              <a:t>Context</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Definitions</a:t>
            </a:r>
            <a:endParaRPr lang="de-DE" sz="2000" dirty="0">
              <a:solidFill>
                <a:schemeClr val="tx2">
                  <a:lumMod val="75000"/>
                </a:schemeClr>
              </a:solidFill>
              <a:latin typeface="Oriya MN" pitchFamily="2" charset="0"/>
              <a:ea typeface="Arial"/>
              <a:cs typeface="Oriya MN" pitchFamily="2" charset="0"/>
              <a:sym typeface="Arial"/>
            </a:endParaRPr>
          </a:p>
          <a:p>
            <a:pPr marL="457211" indent="-457211">
              <a:lnSpc>
                <a:spcPct val="150000"/>
              </a:lnSpc>
              <a:spcBef>
                <a:spcPts val="0"/>
              </a:spcBef>
              <a:buFont typeface="+mj-lt"/>
              <a:buAutoNum type="arabicPeriod"/>
            </a:pPr>
            <a:r>
              <a:rPr lang="de-DE" sz="2000" dirty="0">
                <a:solidFill>
                  <a:srgbClr val="FFFF00"/>
                </a:solidFill>
                <a:latin typeface="Oriya MN" pitchFamily="2" charset="0"/>
                <a:ea typeface="Arial"/>
                <a:cs typeface="Oriya MN" pitchFamily="2" charset="0"/>
                <a:sym typeface="Arial"/>
              </a:rPr>
              <a:t>Open Science in Public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Open Science in Public-Private </a:t>
            </a:r>
            <a:r>
              <a:rPr lang="de-DE" sz="2000" dirty="0" err="1">
                <a:solidFill>
                  <a:schemeClr val="tx2">
                    <a:lumMod val="75000"/>
                  </a:schemeClr>
                </a:solidFill>
                <a:latin typeface="Oriya MN" pitchFamily="2" charset="0"/>
                <a:ea typeface="Arial"/>
                <a:cs typeface="Oriya MN" pitchFamily="2" charset="0"/>
                <a:sym typeface="Arial"/>
              </a:rPr>
              <a:t>Partnerships</a:t>
            </a:r>
            <a:r>
              <a:rPr lang="de-DE" sz="2000" dirty="0">
                <a:solidFill>
                  <a:schemeClr val="tx2">
                    <a:lumMod val="75000"/>
                  </a:schemeClr>
                </a:solidFill>
                <a:latin typeface="Oriya MN" pitchFamily="2" charset="0"/>
                <a:ea typeface="Arial"/>
                <a:cs typeface="Oriya MN" pitchFamily="2" charset="0"/>
                <a:sym typeface="Arial"/>
              </a:rPr>
              <a:t> (Research)</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Gestalt </a:t>
            </a:r>
            <a:r>
              <a:rPr lang="de-DE" sz="2000" dirty="0" err="1">
                <a:solidFill>
                  <a:schemeClr val="tx2">
                    <a:lumMod val="75000"/>
                  </a:schemeClr>
                </a:solidFill>
                <a:latin typeface="Oriya MN" pitchFamily="2" charset="0"/>
                <a:ea typeface="Arial"/>
                <a:cs typeface="Oriya MN" pitchFamily="2" charset="0"/>
                <a:sym typeface="Arial"/>
              </a:rPr>
              <a:t>and</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the</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Hazards</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Sustainability</a:t>
            </a:r>
            <a:r>
              <a:rPr lang="de-DE" sz="2000" dirty="0">
                <a:solidFill>
                  <a:schemeClr val="tx2">
                    <a:lumMod val="75000"/>
                  </a:schemeClr>
                </a:solidFill>
                <a:latin typeface="Oriya MN" pitchFamily="2" charset="0"/>
                <a:ea typeface="Arial"/>
                <a:cs typeface="Oriya MN" pitchFamily="2" charset="0"/>
                <a:sym typeface="Arial"/>
              </a:rPr>
              <a: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a:t>
            </a:r>
          </a:p>
          <a:p>
            <a:pPr marL="457211" indent="-457211">
              <a:lnSpc>
                <a:spcPct val="150000"/>
              </a:lnSpc>
              <a:spcBef>
                <a:spcPts val="0"/>
              </a:spcBef>
              <a:buFont typeface="+mj-lt"/>
              <a:buAutoNum type="arabicPeriod"/>
            </a:pPr>
            <a:r>
              <a:rPr lang="de-DE" sz="2000" dirty="0">
                <a:solidFill>
                  <a:schemeClr val="tx2">
                    <a:lumMod val="75000"/>
                  </a:schemeClr>
                </a:solidFill>
                <a:latin typeface="Oriya MN" pitchFamily="2" charset="0"/>
                <a:ea typeface="Arial"/>
                <a:cs typeface="Oriya MN" pitchFamily="2" charset="0"/>
                <a:sym typeface="Arial"/>
              </a:rPr>
              <a:t>The </a:t>
            </a:r>
            <a:r>
              <a:rPr lang="de-DE" sz="2000" dirty="0" err="1">
                <a:solidFill>
                  <a:schemeClr val="tx2">
                    <a:lumMod val="75000"/>
                  </a:schemeClr>
                </a:solidFill>
                <a:latin typeface="Oriya MN" pitchFamily="2" charset="0"/>
                <a:ea typeface="Arial"/>
                <a:cs typeface="Oriya MN" pitchFamily="2" charset="0"/>
                <a:sym typeface="Arial"/>
              </a:rPr>
              <a:t>Deep</a:t>
            </a:r>
            <a:r>
              <a:rPr lang="de-DE" sz="2000" dirty="0">
                <a:solidFill>
                  <a:schemeClr val="tx2">
                    <a:lumMod val="75000"/>
                  </a:schemeClr>
                </a:solidFill>
                <a:latin typeface="Oriya MN" pitchFamily="2" charset="0"/>
                <a:ea typeface="Arial"/>
                <a:cs typeface="Oriya MN" pitchFamily="2" charset="0"/>
                <a:sym typeface="Arial"/>
              </a:rPr>
              <a:t> Root </a:t>
            </a:r>
            <a:r>
              <a:rPr lang="de-DE" sz="2000" dirty="0" err="1">
                <a:solidFill>
                  <a:schemeClr val="tx2">
                    <a:lumMod val="75000"/>
                  </a:schemeClr>
                </a:solidFill>
                <a:latin typeface="Oriya MN" pitchFamily="2" charset="0"/>
                <a:ea typeface="Arial"/>
                <a:cs typeface="Oriya MN" pitchFamily="2" charset="0"/>
                <a:sym typeface="Arial"/>
              </a:rPr>
              <a:t>of</a:t>
            </a:r>
            <a:r>
              <a:rPr lang="de-DE" sz="2000" dirty="0">
                <a:solidFill>
                  <a:schemeClr val="tx2">
                    <a:lumMod val="75000"/>
                  </a:schemeClr>
                </a:solidFill>
                <a:latin typeface="Oriya MN" pitchFamily="2" charset="0"/>
                <a:ea typeface="Arial"/>
                <a:cs typeface="Oriya MN" pitchFamily="2" charset="0"/>
                <a:sym typeface="Arial"/>
              </a:rPr>
              <a:t> Open Science Transformation</a:t>
            </a:r>
          </a:p>
          <a:p>
            <a:pPr marL="457211" indent="-457211">
              <a:lnSpc>
                <a:spcPct val="150000"/>
              </a:lnSpc>
              <a:spcBef>
                <a:spcPts val="0"/>
              </a:spcBef>
              <a:buFont typeface="+mj-lt"/>
              <a:buAutoNum type="arabicPeriod"/>
            </a:pPr>
            <a:r>
              <a:rPr lang="en-GB" sz="2000" dirty="0">
                <a:solidFill>
                  <a:schemeClr val="tx2">
                    <a:lumMod val="75000"/>
                  </a:schemeClr>
                </a:solidFill>
                <a:latin typeface="Oriya MN" pitchFamily="2" charset="0"/>
                <a:ea typeface="Arial"/>
                <a:cs typeface="Oriya MN" pitchFamily="2" charset="0"/>
                <a:sym typeface="Arial"/>
              </a:rPr>
              <a:t>Conclusions</a:t>
            </a:r>
          </a:p>
        </p:txBody>
      </p:sp>
      <p:pic>
        <p:nvPicPr>
          <p:cNvPr id="8" name="Shape 310">
            <a:extLst>
              <a:ext uri="{FF2B5EF4-FFF2-40B4-BE49-F238E27FC236}">
                <a16:creationId xmlns:a16="http://schemas.microsoft.com/office/drawing/2014/main" id="{EE758956-4E4C-BC44-8373-010140BD9E3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49520" y="4835243"/>
            <a:ext cx="621377" cy="308259"/>
          </a:xfrm>
          <a:prstGeom prst="rect">
            <a:avLst/>
          </a:prstGeom>
          <a:noFill/>
          <a:ln>
            <a:noFill/>
          </a:ln>
        </p:spPr>
      </p:pic>
    </p:spTree>
    <p:extLst>
      <p:ext uri="{BB962C8B-B14F-4D97-AF65-F5344CB8AC3E}">
        <p14:creationId xmlns:p14="http://schemas.microsoft.com/office/powerpoint/2010/main" val="33683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2551C-1ECB-C94E-A06C-2C4E75115E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293" y="0"/>
            <a:ext cx="8062332" cy="5374888"/>
          </a:xfrm>
          <a:prstGeom prst="rect">
            <a:avLst/>
          </a:prstGeom>
          <a:effectLst>
            <a:softEdge rad="368300"/>
          </a:effectLst>
        </p:spPr>
      </p:pic>
      <p:sp>
        <p:nvSpPr>
          <p:cNvPr id="6" name="Untertitel 2">
            <a:extLst>
              <a:ext uri="{FF2B5EF4-FFF2-40B4-BE49-F238E27FC236}">
                <a16:creationId xmlns:a16="http://schemas.microsoft.com/office/drawing/2014/main" id="{EA724849-9E3D-F840-804F-3232BCDB38B5}"/>
              </a:ext>
            </a:extLst>
          </p:cNvPr>
          <p:cNvSpPr txBox="1">
            <a:spLocks/>
          </p:cNvSpPr>
          <p:nvPr/>
        </p:nvSpPr>
        <p:spPr>
          <a:xfrm rot="16200000">
            <a:off x="-2494965" y="2560727"/>
            <a:ext cx="5042046" cy="1059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 dirty="0">
                <a:solidFill>
                  <a:schemeClr val="bg2">
                    <a:lumMod val="25000"/>
                  </a:schemeClr>
                </a:solidFill>
              </a:rPr>
              <a:t> Open Science: A </a:t>
            </a:r>
            <a:r>
              <a:rPr lang="en-US" sz="600" dirty="0" err="1">
                <a:solidFill>
                  <a:schemeClr val="bg2">
                    <a:lumMod val="25000"/>
                  </a:schemeClr>
                </a:solidFill>
              </a:rPr>
              <a:t>Seachange</a:t>
            </a:r>
            <a:r>
              <a:rPr lang="en-US" sz="600" dirty="0">
                <a:solidFill>
                  <a:schemeClr val="bg2">
                    <a:lumMod val="25000"/>
                  </a:schemeClr>
                </a:solidFill>
              </a:rPr>
              <a:t> in Research | Tiberius </a:t>
            </a:r>
            <a:r>
              <a:rPr lang="en-US" sz="600" dirty="0" err="1">
                <a:solidFill>
                  <a:schemeClr val="bg2">
                    <a:lumMod val="25000"/>
                  </a:schemeClr>
                </a:solidFill>
              </a:rPr>
              <a:t>Ignat</a:t>
            </a:r>
            <a:r>
              <a:rPr lang="en-US" sz="600" dirty="0">
                <a:solidFill>
                  <a:schemeClr val="bg2">
                    <a:lumMod val="25000"/>
                  </a:schemeClr>
                </a:solidFill>
              </a:rPr>
              <a:t> </a:t>
            </a:r>
            <a:r>
              <a:rPr lang="en-US" sz="600" dirty="0">
                <a:solidFill>
                  <a:schemeClr val="bg2">
                    <a:lumMod val="25000"/>
                  </a:schemeClr>
                </a:solidFill>
                <a:hlinkClick r:id="rId4">
                  <a:extLst>
                    <a:ext uri="{A12FA001-AC4F-418D-AE19-62706E023703}">
                      <ahyp:hlinkClr xmlns:ahyp="http://schemas.microsoft.com/office/drawing/2018/hyperlinkcolor" val="tx"/>
                    </a:ext>
                  </a:extLst>
                </a:hlinkClick>
              </a:rPr>
              <a:t>(linkedin.com/in/tiberiusignat</a:t>
            </a:r>
            <a:r>
              <a:rPr lang="en-US" sz="600" dirty="0">
                <a:solidFill>
                  <a:schemeClr val="bg2">
                    <a:lumMod val="25000"/>
                  </a:schemeClr>
                </a:solidFill>
              </a:rPr>
              <a:t>) 2019 | CC BY-NC</a:t>
            </a:r>
            <a:endParaRPr lang="de-DE" sz="600" dirty="0">
              <a:solidFill>
                <a:schemeClr val="bg2">
                  <a:lumMod val="25000"/>
                </a:schemeClr>
              </a:solidFill>
            </a:endParaRPr>
          </a:p>
        </p:txBody>
      </p:sp>
      <p:sp>
        <p:nvSpPr>
          <p:cNvPr id="5" name="Shape 309">
            <a:extLst>
              <a:ext uri="{FF2B5EF4-FFF2-40B4-BE49-F238E27FC236}">
                <a16:creationId xmlns:a16="http://schemas.microsoft.com/office/drawing/2014/main" id="{12440265-9415-4DAE-AF06-834D364EE360}"/>
              </a:ext>
            </a:extLst>
          </p:cNvPr>
          <p:cNvSpPr txBox="1">
            <a:spLocks noGrp="1"/>
          </p:cNvSpPr>
          <p:nvPr>
            <p:ph type="title"/>
          </p:nvPr>
        </p:nvSpPr>
        <p:spPr>
          <a:xfrm>
            <a:off x="591015" y="200722"/>
            <a:ext cx="7838610" cy="4933982"/>
          </a:xfrm>
          <a:prstGeom prst="rect">
            <a:avLst/>
          </a:prstGeom>
          <a:solidFill>
            <a:schemeClr val="tx1">
              <a:alpha val="52000"/>
            </a:schemeClr>
          </a:solidFill>
          <a:ln>
            <a:noFill/>
          </a:ln>
        </p:spPr>
        <p:txBody>
          <a:bodyPr spcFirstLastPara="1" vert="horz" wrap="square" lIns="68569" tIns="34275" rIns="68569" bIns="34275" rtlCol="0" anchor="ctr" anchorCtr="0">
            <a:noAutofit/>
          </a:bodyPr>
          <a:lstStyle/>
          <a:p>
            <a:pPr algn="ctr">
              <a:spcBef>
                <a:spcPts val="0"/>
              </a:spcBef>
            </a:pPr>
            <a:r>
              <a:rPr lang="en" sz="4000" b="1" dirty="0">
                <a:solidFill>
                  <a:srgbClr val="00FA00"/>
                </a:solidFill>
                <a:latin typeface="Oriya MN" pitchFamily="2" charset="0"/>
                <a:ea typeface="Arial"/>
                <a:cs typeface="Oriya MN" pitchFamily="2" charset="0"/>
                <a:sym typeface="Arial"/>
              </a:rPr>
              <a:t>Open Science </a:t>
            </a:r>
            <a:br>
              <a:rPr lang="en" sz="4000" b="1" dirty="0">
                <a:solidFill>
                  <a:srgbClr val="00FA00"/>
                </a:solidFill>
                <a:latin typeface="Oriya MN" pitchFamily="2" charset="0"/>
                <a:ea typeface="Arial"/>
                <a:cs typeface="Oriya MN" pitchFamily="2" charset="0"/>
                <a:sym typeface="Arial"/>
              </a:rPr>
            </a:br>
            <a:r>
              <a:rPr lang="en" sz="4000" b="1" dirty="0">
                <a:solidFill>
                  <a:srgbClr val="00FA00"/>
                </a:solidFill>
                <a:latin typeface="Oriya MN" pitchFamily="2" charset="0"/>
                <a:ea typeface="Arial"/>
                <a:cs typeface="Oriya MN" pitchFamily="2" charset="0"/>
                <a:sym typeface="Arial"/>
              </a:rPr>
              <a:t>in Europe</a:t>
            </a:r>
            <a:endParaRPr lang="de-DE" sz="4000" b="1" dirty="0">
              <a:solidFill>
                <a:srgbClr val="00FA00"/>
              </a:solidFill>
              <a:latin typeface="Oriya MN" pitchFamily="2" charset="0"/>
              <a:ea typeface="Arial"/>
              <a:cs typeface="Oriya MN" pitchFamily="2" charset="0"/>
              <a:sym typeface="Arial"/>
            </a:endParaRPr>
          </a:p>
        </p:txBody>
      </p:sp>
      <p:pic>
        <p:nvPicPr>
          <p:cNvPr id="7" name="Shape 310">
            <a:extLst>
              <a:ext uri="{FF2B5EF4-FFF2-40B4-BE49-F238E27FC236}">
                <a16:creationId xmlns:a16="http://schemas.microsoft.com/office/drawing/2014/main" id="{1DD16CF3-5790-A44B-897D-DA7801E31F5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49520" y="4835243"/>
            <a:ext cx="621377" cy="308259"/>
          </a:xfrm>
          <a:prstGeom prst="rect">
            <a:avLst/>
          </a:prstGeom>
          <a:noFill/>
          <a:ln>
            <a:noFill/>
          </a:ln>
        </p:spPr>
      </p:pic>
    </p:spTree>
    <p:extLst>
      <p:ext uri="{BB962C8B-B14F-4D97-AF65-F5344CB8AC3E}">
        <p14:creationId xmlns:p14="http://schemas.microsoft.com/office/powerpoint/2010/main" val="24275431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38086</TotalTime>
  <Words>9145</Words>
  <Application>Microsoft Macintosh PowerPoint</Application>
  <PresentationFormat>On-screen Show (16:9)</PresentationFormat>
  <Paragraphs>820</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Algerian</vt:lpstr>
      <vt:lpstr>Arial</vt:lpstr>
      <vt:lpstr>Calibri</vt:lpstr>
      <vt:lpstr>Calibri Light</vt:lpstr>
      <vt:lpstr>Helvetica</vt:lpstr>
      <vt:lpstr>Helvetica Light</vt:lpstr>
      <vt:lpstr>Oriya MN</vt:lpstr>
      <vt:lpstr>Office Theme</vt:lpstr>
      <vt:lpstr>Open Science  Seachange in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Science  in Europe</vt:lpstr>
      <vt:lpstr>The Making of European Open Science</vt:lpstr>
      <vt:lpstr>The Making of European Open Science</vt:lpstr>
      <vt:lpstr>PowerPoint Presentation</vt:lpstr>
      <vt:lpstr>PowerPoint Presentation</vt:lpstr>
      <vt:lpstr>PowerPoint Presentation</vt:lpstr>
      <vt:lpstr>Alternative Publishing Platforms </vt:lpstr>
      <vt:lpstr>PowerPoint Presentation</vt:lpstr>
      <vt:lpstr>Open Science  in USA &amp;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Gestalt</vt:lpstr>
      <vt:lpstr>PowerPoint Presentation</vt:lpstr>
      <vt:lpstr>Hazards of Open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game changer for Open Science is a set of metrics that rewards the Collaboration</vt:lpstr>
      <vt:lpstr>Competition is good … …when it follows  pre-competitive Collaboration!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Scientific Knowledge Services (www.knowledge.services)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Open Science: A Seachange in Research</dc:subject>
  <dc:creator>Tiberius Ignat</dc:creator>
  <cp:keywords>Open Science: A Seachange in Research Tiberius Ignat</cp:keywords>
  <dc:description>Open Science: A Seachange in Research | Tiberius Ignat (linkedin.com/in/tiberiusignat) 2019 | CC BY-NC_x000d_
</dc:description>
  <cp:lastModifiedBy>Tiberius Ignat</cp:lastModifiedBy>
  <cp:revision>437</cp:revision>
  <cp:lastPrinted>2019-11-27T12:34:19Z</cp:lastPrinted>
  <dcterms:created xsi:type="dcterms:W3CDTF">2019-04-03T10:07:23Z</dcterms:created>
  <dcterms:modified xsi:type="dcterms:W3CDTF">2019-11-29T12:46:35Z</dcterms:modified>
  <cp:category/>
</cp:coreProperties>
</file>