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iHG5/lfWqSevJiinw0GjU8phq/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91D143-03B1-4378-B95B-CE544F8DC5D4}">
  <a:tblStyle styleId="{2991D143-03B1-4378-B95B-CE544F8DC5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ffd77a71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g2cffd77a718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ffd77a718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3" name="Google Shape;163;g2cffd77a718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cffd77a71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g2cffd77a718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e80213f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20e80213f0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0664580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g2e06645808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ffd77a71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g2cffd77a718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ffd77a71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g2cffd77a718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ffd77a71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6" name="Google Shape;146;g2cffd77a718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0" y="3970338"/>
            <a:ext cx="12192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hyperlink" Target="https://zenodo.org/communities/liboc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Relationship Id="rId4" Type="http://schemas.openxmlformats.org/officeDocument/2006/relationships/hyperlink" Target="https://zenodo.org/communities/libocs/about" TargetMode="External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hyperlink" Target="https://zenodo.org/records/5127534#.YPrkNEBCRhE" TargetMode="External"/><Relationship Id="rId5" Type="http://schemas.openxmlformats.org/officeDocument/2006/relationships/hyperlink" Target="https://scistarter.org/library-training" TargetMode="External"/><Relationship Id="rId6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5" Type="http://schemas.openxmlformats.org/officeDocument/2006/relationships/hyperlink" Target="https://www.mitforschen.org/sites/default/files/grid/2017/11/20/handreichunga5_engl_web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hyperlink" Target="https://nurmenukk.ee/" TargetMode="External"/><Relationship Id="rId11" Type="http://schemas.openxmlformats.org/officeDocument/2006/relationships/image" Target="../media/image3.jpg"/><Relationship Id="rId10" Type="http://schemas.openxmlformats.org/officeDocument/2006/relationships/image" Target="../media/image8.jpg"/><Relationship Id="rId9" Type="http://schemas.openxmlformats.org/officeDocument/2006/relationships/hyperlink" Target="https://ajapaik.ee/" TargetMode="External"/><Relationship Id="rId5" Type="http://schemas.openxmlformats.org/officeDocument/2006/relationships/hyperlink" Target="https://samblikud.ee/algatusest/" TargetMode="External"/><Relationship Id="rId6" Type="http://schemas.openxmlformats.org/officeDocument/2006/relationships/hyperlink" Target="https://www.eoy.ee/aed/" TargetMode="External"/><Relationship Id="rId7" Type="http://schemas.openxmlformats.org/officeDocument/2006/relationships/hyperlink" Target="https://www.ra.ee/vabadussoda" TargetMode="External"/><Relationship Id="rId8" Type="http://schemas.openxmlformats.org/officeDocument/2006/relationships/hyperlink" Target="https://www.ra.ee/vallakohtud/index.php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7.jpg"/><Relationship Id="rId5" Type="http://schemas.openxmlformats.org/officeDocument/2006/relationships/image" Target="../media/image6.jpg"/><Relationship Id="rId6" Type="http://schemas.openxmlformats.org/officeDocument/2006/relationships/hyperlink" Target="https://scistarter.org/library-resources%E2%80%8B" TargetMode="External"/><Relationship Id="rId7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hyperlink" Target="https://www.libocs.ut.ee" TargetMode="External"/><Relationship Id="rId5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hyperlink" Target="https://www.libocs.ut.ee/milestones/" TargetMode="External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828675" y="4138771"/>
            <a:ext cx="9144000" cy="744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4300">
                <a:solidFill>
                  <a:srgbClr val="00A9AB"/>
                </a:solidFill>
              </a:rPr>
              <a:t>Mis on kodanikuteadus? </a:t>
            </a:r>
            <a:endParaRPr b="1" sz="4300">
              <a:solidFill>
                <a:srgbClr val="00A9A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t/>
            </a:r>
            <a:endParaRPr b="1" sz="3600">
              <a:solidFill>
                <a:srgbClr val="00A9A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600">
                <a:solidFill>
                  <a:srgbClr val="00A9AB"/>
                </a:solidFill>
              </a:rPr>
              <a:t>LibOCS projekti tutvustus</a:t>
            </a:r>
            <a:endParaRPr b="1" sz="3600">
              <a:solidFill>
                <a:srgbClr val="00A9A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828675" y="5199535"/>
            <a:ext cx="10048800" cy="11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et-EE" sz="2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Svea Kaseorg</a:t>
            </a:r>
            <a:endParaRPr sz="200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et-EE" sz="2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Tartu Ülikooli raamatukogu</a:t>
            </a:r>
            <a:endParaRPr sz="200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400"/>
              <a:buNone/>
            </a:pPr>
            <a:r>
              <a:rPr lang="et-EE" sz="2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29.05.2024</a:t>
            </a:r>
            <a:endParaRPr sz="200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cffd77a718_0_21"/>
          <p:cNvSpPr txBox="1"/>
          <p:nvPr>
            <p:ph type="ctrTitle"/>
          </p:nvPr>
        </p:nvSpPr>
        <p:spPr>
          <a:xfrm>
            <a:off x="828675" y="83243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A1C5F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CA1C5F"/>
                </a:solidFill>
              </a:rPr>
              <a:t>Uuringute tulemused</a:t>
            </a:r>
            <a:endParaRPr sz="3000"/>
          </a:p>
        </p:txBody>
      </p:sp>
      <p:sp>
        <p:nvSpPr>
          <p:cNvPr id="156" name="Google Shape;156;g2cffd77a718_0_21"/>
          <p:cNvSpPr txBox="1"/>
          <p:nvPr>
            <p:ph idx="1" type="subTitle"/>
          </p:nvPr>
        </p:nvSpPr>
        <p:spPr>
          <a:xfrm>
            <a:off x="828675" y="1764660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rPr b="1" lang="et-EE" sz="204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PR1 Soodustatavad ja takistavad tegurid (3 ümarlauda) </a:t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rPr b="1" lang="et-EE" sz="204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PR2 Mäluasutuste roll kodanikuteaduses (2 uurimust)</a:t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40"/>
              <a:buNone/>
            </a:pPr>
            <a:r>
              <a:t/>
            </a:r>
            <a:endParaRPr b="1" sz="204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40"/>
              <a:buNone/>
            </a:pPr>
            <a:r>
              <a:t/>
            </a:r>
            <a:endParaRPr b="1" sz="204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57" name="Google Shape;157;g2cffd77a718_0_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8" name="Google Shape;158;g2cffd77a718_0_21"/>
          <p:cNvGraphicFramePr/>
          <p:nvPr/>
        </p:nvGraphicFramePr>
        <p:xfrm>
          <a:off x="828675" y="2269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{2991D143-03B1-4378-B95B-CE544F8DC5D4}</a:tableStyleId>
              </a:tblPr>
              <a:tblGrid>
                <a:gridCol w="4763350"/>
                <a:gridCol w="5907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Oskused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00A9A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Spetsiifilised oskused ja teadmised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CA1C5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Koht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00A9A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Ei tea, kust alustada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CA1C5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Võrgustik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00A9A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Pole ülikooli prioriteet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CA1C5F"/>
                    </a:solidFill>
                  </a:tcPr>
                </a:tc>
              </a:tr>
              <a:tr h="119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Usaldusväärsus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00A9A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</a:t>
                      </a: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ähene teadmine raamatukogudest​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solidFill>
                      <a:srgbClr val="CA1C5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Google Shape;159;g2cffd77a718_0_21"/>
          <p:cNvGraphicFramePr/>
          <p:nvPr/>
        </p:nvGraphicFramePr>
        <p:xfrm>
          <a:off x="828675" y="491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{2991D143-03B1-4378-B95B-CE544F8DC5D4}</a:tableStyleId>
              </a:tblPr>
              <a:tblGrid>
                <a:gridCol w="4763350"/>
                <a:gridCol w="59072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Kõik osapooled on huvitatud koostööst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rgbClr val="CA1C5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A9A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-EE" sz="20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Puuduvad oskused, ei tea kust alustada</a:t>
                      </a:r>
                      <a:endParaRPr sz="2000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A1C5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A1C5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A1C5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A1C5F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A1C5F"/>
                    </a:solidFill>
                  </a:tcPr>
                </a:tc>
              </a:tr>
            </a:tbl>
          </a:graphicData>
        </a:graphic>
      </p:graphicFrame>
      <p:sp>
        <p:nvSpPr>
          <p:cNvPr id="160" name="Google Shape;160;g2cffd77a718_0_21"/>
          <p:cNvSpPr txBox="1"/>
          <p:nvPr/>
        </p:nvSpPr>
        <p:spPr>
          <a:xfrm>
            <a:off x="786825" y="6058325"/>
            <a:ext cx="756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https://zenodo.org/communities/libocs</a:t>
            </a:r>
            <a:r>
              <a:rPr lang="et-E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ffd77a718_0_41"/>
          <p:cNvSpPr txBox="1"/>
          <p:nvPr>
            <p:ph type="ctrTitle"/>
          </p:nvPr>
        </p:nvSpPr>
        <p:spPr>
          <a:xfrm>
            <a:off x="828675" y="130333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Kultuurimuutus</a:t>
            </a:r>
            <a:endParaRPr b="1" sz="3000">
              <a:solidFill>
                <a:srgbClr val="00A9AB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t/>
            </a:r>
            <a:endParaRPr b="1" sz="2400">
              <a:solidFill>
                <a:srgbClr val="00A9AB"/>
              </a:solidFill>
            </a:endParaRPr>
          </a:p>
        </p:txBody>
      </p:sp>
      <p:sp>
        <p:nvSpPr>
          <p:cNvPr id="166" name="Google Shape;166;g2cffd77a718_0_41"/>
          <p:cNvSpPr txBox="1"/>
          <p:nvPr>
            <p:ph idx="1" type="subTitle"/>
          </p:nvPr>
        </p:nvSpPr>
        <p:spPr>
          <a:xfrm>
            <a:off x="922875" y="2098560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28453" lvl="0" marL="762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833"/>
              <a:buFont typeface="Arial"/>
              <a:buChar char="●"/>
            </a:pPr>
            <a:r>
              <a:rPr lang="et-EE">
                <a:solidFill>
                  <a:srgbClr val="0D0D0D"/>
                </a:solidFill>
                <a:latin typeface="Verdana"/>
                <a:ea typeface="Verdana"/>
                <a:cs typeface="Verdana"/>
                <a:sym typeface="Verdana"/>
              </a:rPr>
              <a:t>Koostöö ülikoolidega ühiskonna suuremaks kaasamiseks kodanikuteaduse projektidesse</a:t>
            </a:r>
            <a:r>
              <a:rPr lang="et-EE">
                <a:latin typeface="Verdana"/>
                <a:ea typeface="Verdana"/>
                <a:cs typeface="Verdana"/>
                <a:sym typeface="Verdana"/>
              </a:rPr>
              <a:t>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28453" lvl="0" marL="762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833"/>
              <a:buFont typeface="Arial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Raamatukogu on ühenduslüli ülikooli, ühiskonna ja (kodaniku)teaduse vahel​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28453" lvl="0" marL="762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833"/>
              <a:buFont typeface="Arial"/>
              <a:buChar char="●"/>
            </a:pPr>
            <a:r>
              <a:rPr lang="et-EE">
                <a:solidFill>
                  <a:srgbClr val="0D0D0D"/>
                </a:solidFill>
                <a:latin typeface="Verdana"/>
                <a:ea typeface="Verdana"/>
                <a:cs typeface="Verdana"/>
                <a:sym typeface="Verdana"/>
              </a:rPr>
              <a:t>BESPOC mudel (9 moodulit) – ülikoolis üks kontaktpunkt</a:t>
            </a:r>
            <a:r>
              <a:rPr lang="et-EE">
                <a:latin typeface="Verdana"/>
                <a:ea typeface="Verdana"/>
                <a:cs typeface="Verdana"/>
                <a:sym typeface="Verdana"/>
              </a:rPr>
              <a:t>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28453" lvl="0" marL="762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0833"/>
              <a:buFont typeface="Arial"/>
              <a:buChar char="●"/>
            </a:pPr>
            <a:r>
              <a:rPr lang="et-EE">
                <a:solidFill>
                  <a:srgbClr val="0D0D0D"/>
                </a:solidFill>
                <a:latin typeface="Verdana"/>
                <a:ea typeface="Verdana"/>
                <a:cs typeface="Verdana"/>
                <a:sym typeface="Verdana"/>
              </a:rPr>
              <a:t>Samm-sammult rakendamine</a:t>
            </a:r>
            <a:r>
              <a:rPr lang="et-EE">
                <a:latin typeface="Verdana"/>
                <a:ea typeface="Verdana"/>
                <a:cs typeface="Verdana"/>
                <a:sym typeface="Verdana"/>
              </a:rPr>
              <a:t>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67" name="Google Shape;167;g2cffd77a718_0_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"/>
          <p:cNvSpPr txBox="1"/>
          <p:nvPr>
            <p:ph type="ctrTitle"/>
          </p:nvPr>
        </p:nvSpPr>
        <p:spPr>
          <a:xfrm>
            <a:off x="0" y="2900113"/>
            <a:ext cx="12192000" cy="279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400">
                <a:solidFill>
                  <a:srgbClr val="FFFFFF"/>
                </a:solidFill>
              </a:rPr>
              <a:t>Veebileht: </a:t>
            </a:r>
            <a:r>
              <a:rPr lang="et-EE" sz="2400" u="sng">
                <a:solidFill>
                  <a:srgbClr val="FFFFFF"/>
                </a:solidFill>
              </a:rPr>
              <a:t>https://www.libocs.ut.ee/ </a:t>
            </a:r>
            <a:r>
              <a:rPr lang="et-EE" sz="2400">
                <a:solidFill>
                  <a:schemeClr val="dk1"/>
                </a:solidFill>
              </a:rPr>
              <a:t>​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400">
                <a:solidFill>
                  <a:srgbClr val="FFFFFF"/>
                </a:solidFill>
              </a:rPr>
              <a:t>Youtube: </a:t>
            </a:r>
            <a:r>
              <a:rPr lang="et-EE" sz="2400" u="sng">
                <a:solidFill>
                  <a:srgbClr val="FFFFFF"/>
                </a:solidFill>
              </a:rPr>
              <a:t>https://www.youtube.com/@LibOCSproject </a:t>
            </a:r>
            <a:r>
              <a:rPr lang="et-EE" sz="2400">
                <a:solidFill>
                  <a:schemeClr val="dk1"/>
                </a:solidFill>
              </a:rPr>
              <a:t>​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400">
                <a:solidFill>
                  <a:srgbClr val="FFFFFF"/>
                </a:solidFill>
              </a:rPr>
              <a:t>Vimeo channel </a:t>
            </a:r>
            <a:r>
              <a:rPr lang="et-EE" sz="2400" u="sng">
                <a:solidFill>
                  <a:srgbClr val="FFFFFF"/>
                </a:solidFill>
              </a:rPr>
              <a:t>https://vimeo.com/user175381277</a:t>
            </a:r>
            <a:r>
              <a:rPr lang="et-EE" sz="2400">
                <a:solidFill>
                  <a:schemeClr val="dk1"/>
                </a:solidFill>
              </a:rPr>
              <a:t>​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6071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400">
                <a:solidFill>
                  <a:srgbClr val="FFFFFF"/>
                </a:solidFill>
              </a:rPr>
              <a:t>Twitter: (X) #LibOCS </a:t>
            </a:r>
            <a:r>
              <a:rPr lang="et-EE" sz="2400">
                <a:solidFill>
                  <a:schemeClr val="dk1"/>
                </a:solidFill>
              </a:rPr>
              <a:t>​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</a:pPr>
            <a:r>
              <a:rPr lang="et-EE" sz="2400">
                <a:solidFill>
                  <a:srgbClr val="FFFFFF"/>
                </a:solidFill>
              </a:rPr>
              <a:t>Zenodo kollektsioon: </a:t>
            </a:r>
            <a:r>
              <a:rPr lang="et-EE" sz="2400" u="sng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https://zenodo.org/communities/libocs/about</a:t>
            </a:r>
            <a:r>
              <a:rPr lang="et-EE" sz="2400">
                <a:solidFill>
                  <a:srgbClr val="FFFFFF"/>
                </a:solidFill>
              </a:rPr>
              <a:t> </a:t>
            </a:r>
            <a:r>
              <a:rPr lang="et-EE" sz="2400">
                <a:solidFill>
                  <a:schemeClr val="dk1"/>
                </a:solidFill>
              </a:rPr>
              <a:t>​</a:t>
            </a:r>
            <a:endParaRPr sz="2400"/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73" name="Google Shape;17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7275" y="6109325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type="ctrTitle"/>
          </p:nvPr>
        </p:nvSpPr>
        <p:spPr>
          <a:xfrm>
            <a:off x="828675" y="97818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Mis on kodanikuteadus?</a:t>
            </a:r>
            <a:endParaRPr b="1" sz="3000">
              <a:solidFill>
                <a:srgbClr val="00A9A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4"/>
          <p:cNvSpPr txBox="1"/>
          <p:nvPr>
            <p:ph idx="1" type="subTitle"/>
          </p:nvPr>
        </p:nvSpPr>
        <p:spPr>
          <a:xfrm>
            <a:off x="828675" y="2239125"/>
            <a:ext cx="9970800" cy="31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1F1F23"/>
              </a:buClr>
              <a:buSzPts val="2500"/>
              <a:buFont typeface="Verdana"/>
              <a:buChar char="●"/>
            </a:pPr>
            <a:r>
              <a:rPr lang="et-EE" sz="2500">
                <a:solidFill>
                  <a:srgbClr val="1F1F2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Katusmõiste, mis kirjeldab erinevaid viise, kuidas avalikkus osaleb teaduses</a:t>
            </a:r>
            <a:endParaRPr sz="2500">
              <a:solidFill>
                <a:srgbClr val="1F1F2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1F23"/>
              </a:buClr>
              <a:buSzPts val="2500"/>
              <a:buFont typeface="Verdana"/>
              <a:buChar char="●"/>
            </a:pPr>
            <a:r>
              <a:rPr lang="et-EE" sz="2500">
                <a:solidFill>
                  <a:srgbClr val="1F1F2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Mõistena kasutuses 1990ndatest</a:t>
            </a:r>
            <a:endParaRPr sz="2500">
              <a:solidFill>
                <a:srgbClr val="1F1F2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873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F1F23"/>
              </a:buClr>
              <a:buSzPts val="2500"/>
              <a:buFont typeface="Verdana"/>
              <a:buChar char="●"/>
            </a:pPr>
            <a:r>
              <a:rPr lang="et-EE" sz="2500">
                <a:solidFill>
                  <a:srgbClr val="1F1F23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Juured ulatuvad inimkonna ajalukku</a:t>
            </a:r>
            <a:endParaRPr sz="2500">
              <a:solidFill>
                <a:srgbClr val="1F1F2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1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92" name="Google Shape;9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4"/>
          <p:cNvSpPr txBox="1"/>
          <p:nvPr/>
        </p:nvSpPr>
        <p:spPr>
          <a:xfrm>
            <a:off x="495725" y="6298075"/>
            <a:ext cx="4888800" cy="3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(Berti Suman &amp; Alblas 2023, </a:t>
            </a:r>
            <a:r>
              <a:rPr lang="et-E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Bonney et al, 2009</a:t>
            </a:r>
            <a:r>
              <a:rPr lang="et-E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ffd77a718_0_8"/>
          <p:cNvSpPr txBox="1"/>
          <p:nvPr>
            <p:ph type="ctrTitle"/>
          </p:nvPr>
        </p:nvSpPr>
        <p:spPr>
          <a:xfrm>
            <a:off x="828675" y="87963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A1C5F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CA1C5F"/>
                </a:solidFill>
              </a:rPr>
              <a:t>Terminoloogia</a:t>
            </a:r>
            <a:endParaRPr sz="3000"/>
          </a:p>
        </p:txBody>
      </p:sp>
      <p:sp>
        <p:nvSpPr>
          <p:cNvPr id="99" name="Google Shape;99;g2cffd77a718_0_8"/>
          <p:cNvSpPr txBox="1"/>
          <p:nvPr>
            <p:ph idx="1" type="subTitle"/>
          </p:nvPr>
        </p:nvSpPr>
        <p:spPr>
          <a:xfrm>
            <a:off x="1075025" y="1703085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00" name="Google Shape;100;g2cffd77a718_0_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cffd77a718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06675" y="3772325"/>
            <a:ext cx="10287000" cy="24654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2" name="Google Shape;102;g2cffd77a718_0_8"/>
          <p:cNvGraphicFramePr/>
          <p:nvPr/>
        </p:nvGraphicFramePr>
        <p:xfrm>
          <a:off x="1075025" y="162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{2991D143-03B1-4378-B95B-CE544F8DC5D4}</a:tableStyleId>
              </a:tblPr>
              <a:tblGrid>
                <a:gridCol w="5143500"/>
                <a:gridCol w="5143500"/>
              </a:tblGrid>
              <a:tr h="1915750">
                <a:tc>
                  <a:txBody>
                    <a:bodyPr/>
                    <a:lstStyle/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kodanikuteadus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harrastusteadus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huviteadus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ühisloome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rahvateadus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hobiteadus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kaasamine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koosloome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osalusteadus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746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300"/>
                        <a:buFont typeface="Verdana"/>
                        <a:buChar char="●"/>
                      </a:pPr>
                      <a:r>
                        <a:rPr lang="et-EE" sz="23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…</a:t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e80213f0a_0_0"/>
          <p:cNvSpPr txBox="1"/>
          <p:nvPr>
            <p:ph type="ctrTitle"/>
          </p:nvPr>
        </p:nvSpPr>
        <p:spPr>
          <a:xfrm>
            <a:off x="828675" y="75538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Kodanikuteaduse tunnused</a:t>
            </a:r>
            <a:endParaRPr b="1" sz="3000">
              <a:solidFill>
                <a:srgbClr val="00A9AB"/>
              </a:solidFill>
            </a:endParaRPr>
          </a:p>
        </p:txBody>
      </p:sp>
      <p:sp>
        <p:nvSpPr>
          <p:cNvPr id="108" name="Google Shape;108;g20e80213f0a_0_0"/>
          <p:cNvSpPr txBox="1"/>
          <p:nvPr>
            <p:ph idx="1" type="subTitle"/>
          </p:nvPr>
        </p:nvSpPr>
        <p:spPr>
          <a:xfrm>
            <a:off x="828675" y="1653350"/>
            <a:ext cx="10069200" cy="38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Kodanikuteadus on koostöö teadlaste ja tavainimeste vahel;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osaleda võivad kõik;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kõik osalejad jälgivad sama protokolli;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kogutud andmeid aitavad teadlasi nende uurimistöös;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kogutud andmed ja teadustulemused on kättesaadavad ja taaskasutatavad kõigile;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kodanikuteaduse eesmärk on teadusliku maailmavaate kujundamine ühiskonnas.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-3175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Verdana"/>
              <a:buChar char="•"/>
            </a:pPr>
            <a:r>
              <a:rPr lang="et-EE" sz="2000">
                <a:latin typeface="Verdana"/>
                <a:ea typeface="Verdana"/>
                <a:cs typeface="Verdana"/>
                <a:sym typeface="Verdana"/>
              </a:rPr>
              <a:t>Euroopa Harrastusteaduse Assotsiatsioon sõnastatud </a:t>
            </a:r>
            <a:r>
              <a:rPr lang="et-EE" sz="20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harrastusteaduse peamised põhimõtted</a:t>
            </a: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SciStarter</a:t>
            </a:r>
            <a:r>
              <a:rPr lang="et-EE" sz="1200">
                <a:latin typeface="Verdana"/>
                <a:ea typeface="Verdana"/>
                <a:cs typeface="Verdana"/>
                <a:sym typeface="Verdana"/>
              </a:rPr>
              <a:t> </a:t>
            </a:r>
            <a:endParaRPr sz="1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152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80"/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09" name="Google Shape;109;g20e80213f0a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ctrTitle"/>
          </p:nvPr>
        </p:nvSpPr>
        <p:spPr>
          <a:xfrm>
            <a:off x="828675" y="1303338"/>
            <a:ext cx="9144000" cy="744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A1C5F"/>
              </a:buClr>
              <a:buSzPts val="4800"/>
              <a:buFont typeface="Verdana"/>
              <a:buNone/>
            </a:pPr>
            <a:r>
              <a:rPr b="1" lang="et-EE">
                <a:solidFill>
                  <a:srgbClr val="CA1C5F"/>
                </a:solidFill>
              </a:rPr>
              <a:t>Kasu ühiskonnale</a:t>
            </a:r>
            <a:endParaRPr/>
          </a:p>
        </p:txBody>
      </p:sp>
      <p:sp>
        <p:nvSpPr>
          <p:cNvPr id="115" name="Google Shape;115;p5"/>
          <p:cNvSpPr txBox="1"/>
          <p:nvPr>
            <p:ph idx="1" type="subTitle"/>
          </p:nvPr>
        </p:nvSpPr>
        <p:spPr>
          <a:xfrm>
            <a:off x="828675" y="2278360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Teadusesse panustamine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T</a:t>
            </a: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eadusliku maailmavaate kujundamine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Teaduse populariseerimine 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Hariduslik mõju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Kogukondlik mõju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Font typeface="Verdana"/>
              <a:buChar char="●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Innovatsioon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16" name="Google Shape;116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/>
        </p:nvSpPr>
        <p:spPr>
          <a:xfrm>
            <a:off x="889575" y="6349425"/>
            <a:ext cx="3459000" cy="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t-EE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Pettibone et al., 2016</a:t>
            </a:r>
            <a:r>
              <a:rPr lang="et-E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e066458085_0_6"/>
          <p:cNvSpPr txBox="1"/>
          <p:nvPr>
            <p:ph type="ctrTitle"/>
          </p:nvPr>
        </p:nvSpPr>
        <p:spPr>
          <a:xfrm>
            <a:off x="862925" y="1114988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Mõned tuntumad projektid Eestis</a:t>
            </a:r>
            <a:endParaRPr b="1" sz="3000">
              <a:solidFill>
                <a:srgbClr val="00A9A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g2e066458085_0_6"/>
          <p:cNvSpPr txBox="1"/>
          <p:nvPr>
            <p:ph idx="1" type="subTitle"/>
          </p:nvPr>
        </p:nvSpPr>
        <p:spPr>
          <a:xfrm>
            <a:off x="828675" y="2261235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Eesti otsib nurmenukke</a:t>
            </a:r>
            <a:r>
              <a:rPr lang="et-EE" sz="2300">
                <a:latin typeface="Verdana"/>
                <a:ea typeface="Verdana"/>
                <a:cs typeface="Verdana"/>
                <a:sym typeface="Verdana"/>
              </a:rPr>
              <a:t>​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Samblikevaatlus</a:t>
            </a:r>
            <a:r>
              <a:rPr lang="et-EE" sz="2300">
                <a:latin typeface="Verdana"/>
                <a:ea typeface="Verdana"/>
                <a:cs typeface="Verdana"/>
                <a:sym typeface="Verdana"/>
              </a:rPr>
              <a:t>​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Suvine aialinnupäevik</a:t>
            </a:r>
            <a:r>
              <a:rPr lang="et-EE" sz="2300">
                <a:latin typeface="Verdana"/>
                <a:ea typeface="Verdana"/>
                <a:cs typeface="Verdana"/>
                <a:sym typeface="Verdana"/>
              </a:rPr>
              <a:t>​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Vabadussõda</a:t>
            </a:r>
            <a:r>
              <a:rPr lang="et-EE" sz="2300">
                <a:latin typeface="Verdana"/>
                <a:ea typeface="Verdana"/>
                <a:cs typeface="Verdana"/>
                <a:sym typeface="Verdana"/>
              </a:rPr>
              <a:t>​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Vallakohtud</a:t>
            </a:r>
            <a:r>
              <a:rPr lang="et-EE" sz="2300">
                <a:latin typeface="Verdana"/>
                <a:ea typeface="Verdana"/>
                <a:cs typeface="Verdana"/>
                <a:sym typeface="Verdana"/>
              </a:rPr>
              <a:t>​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-EE" sz="23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t-EE" sz="2300" u="sng">
                <a:solidFill>
                  <a:srgbClr val="0563C1"/>
                </a:solidFill>
                <a:latin typeface="Verdana"/>
                <a:ea typeface="Verdana"/>
                <a:cs typeface="Verdana"/>
                <a:sym typeface="Verdana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Ajapaik</a:t>
            </a:r>
            <a:endParaRPr sz="2300" u="sng">
              <a:solidFill>
                <a:srgbClr val="0563C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24" name="Google Shape;124;g2e066458085_0_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76475" y="2442075"/>
            <a:ext cx="3845125" cy="29148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25" name="Google Shape;125;g2e066458085_0_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ffd77a718_0_3"/>
          <p:cNvSpPr txBox="1"/>
          <p:nvPr>
            <p:ph type="ctrTitle"/>
          </p:nvPr>
        </p:nvSpPr>
        <p:spPr>
          <a:xfrm>
            <a:off x="828675" y="960863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Kodanikuteadus raamatukogudes</a:t>
            </a:r>
            <a:endParaRPr b="1" sz="3000">
              <a:solidFill>
                <a:srgbClr val="00A9A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1" name="Google Shape;131;g2cffd77a718_0_3"/>
          <p:cNvSpPr txBox="1"/>
          <p:nvPr>
            <p:ph idx="1" type="subTitle"/>
          </p:nvPr>
        </p:nvSpPr>
        <p:spPr>
          <a:xfrm>
            <a:off x="828675" y="2261235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et-EE">
                <a:latin typeface="Verdana"/>
                <a:ea typeface="Verdana"/>
                <a:cs typeface="Verdana"/>
                <a:sym typeface="Verdana"/>
              </a:rPr>
              <a:t>Võrgustiku kohtumispaik</a:t>
            </a:r>
            <a:r>
              <a:rPr i="1" lang="et-EE">
                <a:latin typeface="Verdana"/>
                <a:ea typeface="Verdana"/>
                <a:cs typeface="Verdana"/>
                <a:sym typeface="Verdana"/>
              </a:rPr>
              <a:t> (hub)</a:t>
            </a:r>
            <a:r>
              <a:rPr lang="et-EE">
                <a:latin typeface="Verdana"/>
                <a:ea typeface="Verdana"/>
                <a:cs typeface="Verdana"/>
                <a:sym typeface="Verdana"/>
              </a:rPr>
              <a:t>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ühendab inimesi 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pakub kohtumispaika​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jagab infot kodanikuteaduse teemal​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laenutab tööriistakomplekte (</a:t>
            </a:r>
            <a:r>
              <a:rPr i="1" lang="et-EE">
                <a:latin typeface="Verdana"/>
                <a:ea typeface="Verdana"/>
                <a:cs typeface="Verdana"/>
                <a:sym typeface="Verdana"/>
              </a:rPr>
              <a:t>CS toolkit</a:t>
            </a:r>
            <a:r>
              <a:rPr lang="et-EE">
                <a:latin typeface="Verdana"/>
                <a:ea typeface="Verdana"/>
                <a:cs typeface="Verdana"/>
                <a:sym typeface="Verdana"/>
              </a:rPr>
              <a:t>)​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koolitab​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31390" lvl="0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2916"/>
              <a:buFont typeface="Verdana"/>
              <a:buChar char="●"/>
            </a:pPr>
            <a:r>
              <a:rPr lang="et-EE">
                <a:latin typeface="Verdana"/>
                <a:ea typeface="Verdana"/>
                <a:cs typeface="Verdana"/>
                <a:sym typeface="Verdana"/>
              </a:rPr>
              <a:t>kasvatab uut lugejaskonda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2" name="Google Shape;132;g2cffd77a718_0_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5375" y="1705475"/>
            <a:ext cx="3743325" cy="280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cffd77a718_0_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89150" y="4667350"/>
            <a:ext cx="20193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2cffd77a718_0_3"/>
          <p:cNvSpPr txBox="1"/>
          <p:nvPr/>
        </p:nvSpPr>
        <p:spPr>
          <a:xfrm>
            <a:off x="6755250" y="63631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cffd77a718_0_3"/>
          <p:cNvSpPr txBox="1"/>
          <p:nvPr/>
        </p:nvSpPr>
        <p:spPr>
          <a:xfrm>
            <a:off x="6446200" y="6452175"/>
            <a:ext cx="2474400" cy="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-EE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https://scistarter.org/library-resources​</a:t>
            </a:r>
            <a:r>
              <a:rPr lang="et-EE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36" name="Google Shape;136;g2cffd77a718_0_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ffd77a718_0_13"/>
          <p:cNvSpPr txBox="1"/>
          <p:nvPr>
            <p:ph type="ctrTitle"/>
          </p:nvPr>
        </p:nvSpPr>
        <p:spPr>
          <a:xfrm>
            <a:off x="828675" y="1500263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A1C5F"/>
              </a:buClr>
              <a:buSzPts val="4800"/>
              <a:buFont typeface="Verdana"/>
              <a:buNone/>
            </a:pPr>
            <a:r>
              <a:rPr b="1" lang="et-EE" sz="2400">
                <a:solidFill>
                  <a:srgbClr val="CA1C5F"/>
                </a:solidFill>
                <a:latin typeface="Verdana"/>
                <a:ea typeface="Verdana"/>
                <a:cs typeface="Verdana"/>
                <a:sym typeface="Verdana"/>
              </a:rPr>
              <a:t>LibOCS:</a:t>
            </a:r>
            <a:r>
              <a:rPr b="1" lang="et-EE" sz="2400">
                <a:solidFill>
                  <a:srgbClr val="CA1C5F"/>
                </a:solidFill>
              </a:rPr>
              <a:t> </a:t>
            </a:r>
            <a:r>
              <a:rPr b="1" lang="et-EE" sz="2400">
                <a:solidFill>
                  <a:srgbClr val="CA1C5F"/>
                </a:solidFill>
                <a:latin typeface="Verdana"/>
                <a:ea typeface="Verdana"/>
                <a:cs typeface="Verdana"/>
                <a:sym typeface="Verdana"/>
              </a:rPr>
              <a:t>Akadeemia ja ühiskonna sidemete tugevdamine läbi avatud kodanikuteaduse Balti teadusraamatukogude toel​</a:t>
            </a:r>
            <a:endParaRPr sz="2400"/>
          </a:p>
        </p:txBody>
      </p:sp>
      <p:sp>
        <p:nvSpPr>
          <p:cNvPr id="142" name="Google Shape;142;g2cffd77a718_0_13"/>
          <p:cNvSpPr txBox="1"/>
          <p:nvPr>
            <p:ph idx="1" type="subTitle"/>
          </p:nvPr>
        </p:nvSpPr>
        <p:spPr>
          <a:xfrm>
            <a:off x="828675" y="2552325"/>
            <a:ext cx="107289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01.01.2022 – 30.06.2024​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Partnerid: TÜ, TalTech, Läti Ülikool, Kaunase Tehnikaülikool, Vytautas Magnus Ülikool, Web2Learn ja Immer Besser GmbH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Projektivälised partnerid Balti rahvaraamatukogud​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Peamine eesmärk: raamatukogude oskused kodanikuteaduse toetamiseks​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t-EE" sz="19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https://www.libocs.ut.ee</a:t>
            </a:r>
            <a:r>
              <a:rPr lang="et-EE" sz="19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  ​ </a:t>
            </a:r>
            <a:endParaRPr sz="190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1905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200"/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43" name="Google Shape;143;g2cffd77a718_0_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cffd77a718_0_26"/>
          <p:cNvSpPr txBox="1"/>
          <p:nvPr>
            <p:ph type="ctrTitle"/>
          </p:nvPr>
        </p:nvSpPr>
        <p:spPr>
          <a:xfrm>
            <a:off x="828675" y="1029363"/>
            <a:ext cx="9144000" cy="7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9AB"/>
              </a:buClr>
              <a:buSzPts val="4800"/>
              <a:buFont typeface="Verdana"/>
              <a:buNone/>
            </a:pPr>
            <a:r>
              <a:rPr b="1" lang="et-EE" sz="3000">
                <a:solidFill>
                  <a:srgbClr val="00A9AB"/>
                </a:solidFill>
              </a:rPr>
              <a:t>Projekti alaeesmärgid</a:t>
            </a:r>
            <a:endParaRPr b="1" sz="3000">
              <a:solidFill>
                <a:srgbClr val="00A9AB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Google Shape;149;g2cffd77a718_0_26"/>
          <p:cNvSpPr txBox="1"/>
          <p:nvPr>
            <p:ph idx="1" type="subTitle"/>
          </p:nvPr>
        </p:nvSpPr>
        <p:spPr>
          <a:xfrm>
            <a:off x="794425" y="2004385"/>
            <a:ext cx="91440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Kaardistada Balti riikide teadusraamatukogude kokkupuude kodanikuteadusega​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Uuringud ja teavituskampaaniad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Kultuurimuutuse käivitamine​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Õppematerjalide loomine ja raamatukoguhoidjate koolitamine​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Avatud juurdepääsuga materjalide koondamine​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-5461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200"/>
              <a:buFont typeface="Verdana"/>
              <a:buChar char="•"/>
            </a:pPr>
            <a:r>
              <a:rPr lang="et-EE" sz="2200">
                <a:latin typeface="Verdana"/>
                <a:ea typeface="Verdana"/>
                <a:cs typeface="Verdana"/>
                <a:sym typeface="Verdana"/>
              </a:rPr>
              <a:t>Mitte ainult raamatukogudele​​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t-EE" sz="1900" u="sng">
                <a:solidFill>
                  <a:schemeClr val="hlink"/>
                </a:solidFill>
                <a:hlinkClick r:id="rId4"/>
              </a:rPr>
              <a:t>https://www.libocs.ut.ee/milestones/</a:t>
            </a:r>
            <a:r>
              <a:rPr lang="et-EE" sz="1900"/>
              <a:t>  </a:t>
            </a:r>
            <a:r>
              <a:rPr lang="et-EE" sz="3000"/>
              <a:t>​</a:t>
            </a:r>
            <a:endParaRPr sz="3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pic>
        <p:nvPicPr>
          <p:cNvPr descr="https://lh4.googleusercontent.com/PwS_f9yqC-S1IsYgUowHd1MLSoCp_qSvy7Epn-hiPgC7O-sCgoZUVfYNkHM1Y6oOimXrrfb3i407oCyBFxxuh-VX4yd-1HvFGtEQZYk9_9JDW47YnSSldjb8lzIUUSP2cuZ7Y_h7fhdUJHYFzbR1u9k6Dez6JAmEkZFJp0WSmkukr2jyq_z9_hjp4A4fMDE663oaEQ=s2048" id="150" name="Google Shape;150;g2cffd77a718_0_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21750" y="6237750"/>
            <a:ext cx="24574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2022-03-01T12:41:24Z</dcterms:created>
  <dc:creator>Lilian Mengel</dc:creator>
</cp:coreProperties>
</file>