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</p:sldMasterIdLst>
  <p:notesMasterIdLst>
    <p:notesMasterId r:id="rId8"/>
  </p:notesMasterIdLst>
  <p:sldIdLst>
    <p:sldId id="278" r:id="rId3"/>
    <p:sldId id="258" r:id="rId4"/>
    <p:sldId id="280" r:id="rId5"/>
    <p:sldId id="282" r:id="rId6"/>
    <p:sldId id="283" r:id="rId7"/>
  </p:sldIdLst>
  <p:sldSz cx="9144000" cy="6858000" type="screen4x3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49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484cee3db2_0_0:notes"/>
          <p:cNvSpPr txBox="1">
            <a:spLocks noGrp="1"/>
          </p:cNvSpPr>
          <p:nvPr>
            <p:ph type="body" idx="1"/>
          </p:nvPr>
        </p:nvSpPr>
        <p:spPr>
          <a:xfrm>
            <a:off x="685480" y="4344135"/>
            <a:ext cx="54870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g484cee3db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43b0bec611_9_27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00" cy="4467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g43b0bec611_9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43b0bec611_9_27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00" cy="4467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g43b0bec611_9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005817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43b0bec611_9_27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00" cy="4467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g43b0bec611_9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60371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43b0bec611_9_27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00" cy="4467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g43b0bec611_9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72815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Diapositiva de título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67279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Título y objetos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0894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Encabezado de secció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89902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Dos objeto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65627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Comparación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8700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Sólo el título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687499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En blanco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986144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Contenido con título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400" cy="11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272334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Imagen con título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34285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Título y texto vertical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 rot="5400000">
            <a:off x="2308950" y="-251550"/>
            <a:ext cx="45261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338383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Título vertical y texto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 rot="5400000">
            <a:off x="4732350" y="2171688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 rot="5400000">
            <a:off x="541350" y="190488"/>
            <a:ext cx="58515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2" name="Google Shape;122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96502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3658262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pf.edu/etic" TargetMode="External"/><Relationship Id="rId3" Type="http://schemas.openxmlformats.org/officeDocument/2006/relationships/image" Target="../media/image4.png"/><Relationship Id="rId7" Type="http://schemas.openxmlformats.org/officeDocument/2006/relationships/hyperlink" Target="https://www.upf.edu/mdm-dtic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pf.edu/web/mdm-dtic/blog/-/blogs/opening-science-to-open-innovation" TargetMode="External"/><Relationship Id="rId3" Type="http://schemas.openxmlformats.org/officeDocument/2006/relationships/image" Target="../media/image4.png"/><Relationship Id="rId7" Type="http://schemas.openxmlformats.org/officeDocument/2006/relationships/hyperlink" Target="https://www.upf.edu/web/mdm-dtic/transfer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upf.edu/web/mdm-dtic/projects" TargetMode="External"/><Relationship Id="rId5" Type="http://schemas.openxmlformats.org/officeDocument/2006/relationships/hyperlink" Target="https://www.upf.edu/web/mdm-dtic/blog/-/blogs/open-s" TargetMode="Externa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3.png"/><Relationship Id="rId18" Type="http://schemas.openxmlformats.org/officeDocument/2006/relationships/image" Target="../media/image15.jpg"/><Relationship Id="rId26" Type="http://schemas.openxmlformats.org/officeDocument/2006/relationships/image" Target="../media/image23.jpg"/><Relationship Id="rId3" Type="http://schemas.openxmlformats.org/officeDocument/2006/relationships/image" Target="../media/image8.png"/><Relationship Id="rId21" Type="http://schemas.openxmlformats.org/officeDocument/2006/relationships/image" Target="../media/image18.jpeg"/><Relationship Id="rId7" Type="http://schemas.openxmlformats.org/officeDocument/2006/relationships/image" Target="../media/image10.jpg"/><Relationship Id="rId12" Type="http://schemas.openxmlformats.org/officeDocument/2006/relationships/hyperlink" Target="https://www.upf.edu/web/mdm-dtic/gender-and-ict" TargetMode="External"/><Relationship Id="rId17" Type="http://schemas.openxmlformats.org/officeDocument/2006/relationships/image" Target="../media/image14.jpg"/><Relationship Id="rId25" Type="http://schemas.openxmlformats.org/officeDocument/2006/relationships/image" Target="../media/image22.jpeg"/><Relationship Id="rId2" Type="http://schemas.openxmlformats.org/officeDocument/2006/relationships/notesSlide" Target="../notesSlides/notesSlide4.xml"/><Relationship Id="rId16" Type="http://schemas.openxmlformats.org/officeDocument/2006/relationships/hyperlink" Target="https://www.upf.edu/web/sounds-of-science/" TargetMode="External"/><Relationship Id="rId20" Type="http://schemas.openxmlformats.org/officeDocument/2006/relationships/image" Target="../media/image17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g"/><Relationship Id="rId11" Type="http://schemas.openxmlformats.org/officeDocument/2006/relationships/hyperlink" Target="https://www.upf.edu/web/mdm-dtic/open-science-day-somm-alliance" TargetMode="External"/><Relationship Id="rId24" Type="http://schemas.openxmlformats.org/officeDocument/2006/relationships/image" Target="../media/image21.jpeg"/><Relationship Id="rId5" Type="http://schemas.openxmlformats.org/officeDocument/2006/relationships/image" Target="../media/image6.png"/><Relationship Id="rId15" Type="http://schemas.openxmlformats.org/officeDocument/2006/relationships/hyperlink" Target="https://www.upf.edu/web/mdm-dtic/social-action" TargetMode="External"/><Relationship Id="rId23" Type="http://schemas.openxmlformats.org/officeDocument/2006/relationships/image" Target="../media/image20.jpeg"/><Relationship Id="rId28" Type="http://schemas.openxmlformats.org/officeDocument/2006/relationships/image" Target="../media/image25.png"/><Relationship Id="rId10" Type="http://schemas.openxmlformats.org/officeDocument/2006/relationships/image" Target="../media/image12.png"/><Relationship Id="rId19" Type="http://schemas.openxmlformats.org/officeDocument/2006/relationships/image" Target="../media/image16.jpg"/><Relationship Id="rId4" Type="http://schemas.openxmlformats.org/officeDocument/2006/relationships/image" Target="../media/image4.png"/><Relationship Id="rId9" Type="http://schemas.openxmlformats.org/officeDocument/2006/relationships/hyperlink" Target="https://www.upf.edu/web/mdm-dtic/reproducibility-in-research" TargetMode="External"/><Relationship Id="rId14" Type="http://schemas.openxmlformats.org/officeDocument/2006/relationships/hyperlink" Target="https://www.upf.edu/web/mdm-dtic/women-in-technology-day" TargetMode="External"/><Relationship Id="rId22" Type="http://schemas.openxmlformats.org/officeDocument/2006/relationships/image" Target="../media/image19.png"/><Relationship Id="rId27" Type="http://schemas.openxmlformats.org/officeDocument/2006/relationships/image" Target="../media/image2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7"/>
          <p:cNvSpPr/>
          <p:nvPr/>
        </p:nvSpPr>
        <p:spPr>
          <a:xfrm>
            <a:off x="680720" y="3213100"/>
            <a:ext cx="7823200" cy="20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/>
            <a:endParaRPr lang="en-GB" sz="2000" dirty="0">
              <a:solidFill>
                <a:srgbClr val="C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 algn="ctr"/>
            <a:r>
              <a:rPr lang="en-GB" sz="2800" dirty="0">
                <a:solidFill>
                  <a:srgbClr val="C00000"/>
                </a:solidFill>
                <a:latin typeface="Georgia"/>
                <a:ea typeface="Georgia"/>
                <a:cs typeface="Georgia"/>
                <a:sym typeface="Georgia"/>
              </a:rPr>
              <a:t>Strategically funding excellence under Open Science principles: the María de </a:t>
            </a:r>
            <a:r>
              <a:rPr lang="en-GB" sz="2800" dirty="0" err="1">
                <a:solidFill>
                  <a:srgbClr val="C00000"/>
                </a:solidFill>
                <a:latin typeface="Georgia"/>
                <a:ea typeface="Georgia"/>
                <a:cs typeface="Georgia"/>
                <a:sym typeface="Georgia"/>
              </a:rPr>
              <a:t>Maeztu</a:t>
            </a:r>
            <a:r>
              <a:rPr lang="en-GB" sz="2800" dirty="0">
                <a:solidFill>
                  <a:srgbClr val="C00000"/>
                </a:solidFill>
                <a:latin typeface="Georgia"/>
                <a:ea typeface="Georgia"/>
                <a:cs typeface="Georgia"/>
                <a:sym typeface="Georgia"/>
              </a:rPr>
              <a:t> DTIC-UPF Strategic Research Program</a:t>
            </a:r>
          </a:p>
          <a:p>
            <a:pPr lvl="0" algn="ctr"/>
            <a:r>
              <a:rPr lang="en-GB" sz="2000" dirty="0">
                <a:solidFill>
                  <a:srgbClr val="C00000"/>
                </a:solidFill>
                <a:latin typeface="Georgia"/>
                <a:ea typeface="Georgia"/>
                <a:cs typeface="Georgia"/>
                <a:sym typeface="Georgia"/>
              </a:rPr>
              <a:t>Aurelio Ruiz, Xavier Serra</a:t>
            </a:r>
          </a:p>
          <a:p>
            <a:pPr lvl="0" algn="ctr"/>
            <a:endParaRPr lang="en-GB" sz="2000" dirty="0">
              <a:solidFill>
                <a:srgbClr val="C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 algn="ctr"/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205" name="Google Shape;205;p37" descr="educacio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27088" y="605473"/>
            <a:ext cx="7516810" cy="2663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p3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95536" y="5631146"/>
            <a:ext cx="5308600" cy="977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95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5"/>
          <p:cNvSpPr txBox="1">
            <a:spLocks noGrp="1"/>
          </p:cNvSpPr>
          <p:nvPr>
            <p:ph type="body" idx="1"/>
          </p:nvPr>
        </p:nvSpPr>
        <p:spPr>
          <a:xfrm>
            <a:off x="182266" y="976072"/>
            <a:ext cx="6045813" cy="1607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indent="-285750">
              <a:lnSpc>
                <a:spcPct val="90000"/>
              </a:lnSpc>
              <a:spcBef>
                <a:spcPts val="480"/>
              </a:spcBef>
              <a:buSzPts val="2400"/>
            </a:pPr>
            <a:r>
              <a:rPr lang="en-GB" sz="1800" b="1" dirty="0">
                <a:solidFill>
                  <a:srgbClr val="C00000"/>
                </a:solidFill>
                <a:latin typeface="Calibri" panose="020F0502020204030204" pitchFamily="34" charset="0"/>
              </a:rPr>
              <a:t>COGNITIVE AND INTELLIGENT SYSTEMS </a:t>
            </a:r>
          </a:p>
          <a:p>
            <a:pPr marL="285750" indent="-285750">
              <a:lnSpc>
                <a:spcPct val="90000"/>
              </a:lnSpc>
              <a:spcBef>
                <a:spcPts val="480"/>
              </a:spcBef>
              <a:buSzPts val="2400"/>
            </a:pPr>
            <a:r>
              <a:rPr lang="en-GB" sz="1800" b="1" dirty="0">
                <a:solidFill>
                  <a:srgbClr val="C00000"/>
                </a:solidFill>
                <a:latin typeface="Calibri" panose="020F0502020204030204" pitchFamily="34" charset="0"/>
              </a:rPr>
              <a:t>COMMUNICATIONS AND NETWORKS</a:t>
            </a:r>
          </a:p>
          <a:p>
            <a:pPr marL="285750" indent="-285750">
              <a:lnSpc>
                <a:spcPct val="90000"/>
              </a:lnSpc>
              <a:spcBef>
                <a:spcPts val="480"/>
              </a:spcBef>
              <a:buSzPts val="2400"/>
            </a:pPr>
            <a:r>
              <a:rPr lang="en-GB" sz="1800" b="1" dirty="0">
                <a:solidFill>
                  <a:srgbClr val="C00000"/>
                </a:solidFill>
                <a:latin typeface="Calibri" panose="020F0502020204030204" pitchFamily="34" charset="0"/>
              </a:rPr>
              <a:t>MULTIMEDIA TECHNOLOGIES</a:t>
            </a:r>
          </a:p>
          <a:p>
            <a:pPr marL="285750" indent="-285750">
              <a:lnSpc>
                <a:spcPct val="90000"/>
              </a:lnSpc>
              <a:spcBef>
                <a:spcPts val="480"/>
              </a:spcBef>
              <a:buSzPts val="2400"/>
            </a:pPr>
            <a:r>
              <a:rPr lang="en-GB" sz="1800" b="1" dirty="0">
                <a:solidFill>
                  <a:srgbClr val="C00000"/>
                </a:solidFill>
                <a:latin typeface="Calibri" panose="020F0502020204030204" pitchFamily="34" charset="0"/>
              </a:rPr>
              <a:t>COMPUTATIONAL BIOLOGY AND</a:t>
            </a:r>
            <a:r>
              <a:rPr lang="en-GB" sz="18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sz="1800" b="1" dirty="0">
                <a:solidFill>
                  <a:srgbClr val="C00000"/>
                </a:solidFill>
                <a:latin typeface="Calibri" panose="020F0502020204030204" pitchFamily="34" charset="0"/>
              </a:rPr>
              <a:t>BIOMEDICAL SYSTEMS</a:t>
            </a:r>
            <a:endParaRPr lang="en-GB" sz="2400" dirty="0"/>
          </a:p>
        </p:txBody>
      </p:sp>
      <p:pic>
        <p:nvPicPr>
          <p:cNvPr id="8" name="Google Shape;132;p18" descr="MdM_Logo.png">
            <a:extLst>
              <a:ext uri="{FF2B5EF4-FFF2-40B4-BE49-F238E27FC236}">
                <a16:creationId xmlns:a16="http://schemas.microsoft.com/office/drawing/2014/main" id="{915062DA-ABD3-4D1B-8B49-9948950F041C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37107" y="3705559"/>
            <a:ext cx="1815045" cy="811807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n 2" descr="Imagen que contiene edificio, gato&#10;&#10;Descripción generada automáticamente">
            <a:extLst>
              <a:ext uri="{FF2B5EF4-FFF2-40B4-BE49-F238E27FC236}">
                <a16:creationId xmlns:a16="http://schemas.microsoft.com/office/drawing/2014/main" id="{338CE712-93DB-4052-9EC6-835234DD22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56649" y="2943776"/>
            <a:ext cx="1205085" cy="1965110"/>
          </a:xfrm>
          <a:prstGeom prst="rect">
            <a:avLst/>
          </a:prstGeom>
        </p:spPr>
      </p:pic>
      <p:pic>
        <p:nvPicPr>
          <p:cNvPr id="24" name="Google Shape;134;p18" descr="DTIC.png">
            <a:extLst>
              <a:ext uri="{FF2B5EF4-FFF2-40B4-BE49-F238E27FC236}">
                <a16:creationId xmlns:a16="http://schemas.microsoft.com/office/drawing/2014/main" id="{923188F5-8871-443B-9820-C7C5668BD457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51636" y="21412"/>
            <a:ext cx="4317804" cy="6926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s://lh4.googleusercontent.com/NPCul1buLQUbQ7IsJ5Wiuh0dTWUmsFC7zq5_sh6TLcBaXV17wkeeFE-u9QAIRrWtKcWCBSfplxMJ2Lqa3U8pS1yw5PqpMtoRWHxK-w8W6ihFSTOSa5iggmDZOlQmuZ8teFQ7d2LIXhI">
            <a:extLst>
              <a:ext uri="{FF2B5EF4-FFF2-40B4-BE49-F238E27FC236}">
                <a16:creationId xmlns:a16="http://schemas.microsoft.com/office/drawing/2014/main" id="{06AD2EF0-45E3-47BA-B461-1756BA6BC5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6862" y="703933"/>
            <a:ext cx="3007138" cy="1810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DEA5A9E5-FA8D-49F0-9E61-F5947E4BC898}"/>
              </a:ext>
            </a:extLst>
          </p:cNvPr>
          <p:cNvSpPr/>
          <p:nvPr/>
        </p:nvSpPr>
        <p:spPr>
          <a:xfrm>
            <a:off x="4276400" y="2539157"/>
            <a:ext cx="519331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</a:rPr>
              <a:t>Scientific articles per Scopus subject area (DTIC-UPF, 2016-2017)</a:t>
            </a:r>
            <a:endParaRPr lang="en-GB" dirty="0"/>
          </a:p>
        </p:txBody>
      </p:sp>
      <p:sp>
        <p:nvSpPr>
          <p:cNvPr id="13" name="Google Shape;101;p15">
            <a:extLst>
              <a:ext uri="{FF2B5EF4-FFF2-40B4-BE49-F238E27FC236}">
                <a16:creationId xmlns:a16="http://schemas.microsoft.com/office/drawing/2014/main" id="{CB3AF3B5-5A0E-4809-B778-6FE786CCD04A}"/>
              </a:ext>
            </a:extLst>
          </p:cNvPr>
          <p:cNvSpPr txBox="1">
            <a:spLocks/>
          </p:cNvSpPr>
          <p:nvPr/>
        </p:nvSpPr>
        <p:spPr>
          <a:xfrm>
            <a:off x="182266" y="3082247"/>
            <a:ext cx="7787279" cy="1336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480"/>
              </a:spcBef>
              <a:buSzPts val="2400"/>
              <a:buFont typeface="Arial"/>
              <a:buNone/>
            </a:pPr>
            <a:r>
              <a:rPr lang="en-GB" sz="2400" dirty="0"/>
              <a:t>María de </a:t>
            </a:r>
            <a:r>
              <a:rPr lang="en-GB" sz="2400" dirty="0" err="1"/>
              <a:t>Maeztu</a:t>
            </a:r>
            <a:r>
              <a:rPr lang="en-GB" sz="2400" dirty="0"/>
              <a:t> DTIC-UPF strategic research program on data-driven knowledge extraction</a:t>
            </a:r>
          </a:p>
          <a:p>
            <a:pPr marL="0" indent="0">
              <a:lnSpc>
                <a:spcPct val="90000"/>
              </a:lnSpc>
              <a:spcBef>
                <a:spcPts val="480"/>
              </a:spcBef>
              <a:buSzPts val="2400"/>
              <a:buFont typeface="Arial"/>
              <a:buNone/>
            </a:pPr>
            <a:r>
              <a:rPr lang="en-GB" sz="2400" dirty="0">
                <a:hlinkClick r:id="rId7"/>
              </a:rPr>
              <a:t>https://www.upf.edu/mdm-dtic</a:t>
            </a:r>
            <a:r>
              <a:rPr lang="en-GB" sz="2400" dirty="0"/>
              <a:t> </a:t>
            </a:r>
          </a:p>
        </p:txBody>
      </p:sp>
      <p:sp>
        <p:nvSpPr>
          <p:cNvPr id="16" name="Google Shape;101;p15">
            <a:extLst>
              <a:ext uri="{FF2B5EF4-FFF2-40B4-BE49-F238E27FC236}">
                <a16:creationId xmlns:a16="http://schemas.microsoft.com/office/drawing/2014/main" id="{6D606B1C-4838-4095-B806-51DF3844640E}"/>
              </a:ext>
            </a:extLst>
          </p:cNvPr>
          <p:cNvSpPr txBox="1">
            <a:spLocks/>
          </p:cNvSpPr>
          <p:nvPr/>
        </p:nvSpPr>
        <p:spPr>
          <a:xfrm>
            <a:off x="538608" y="2393869"/>
            <a:ext cx="3506666" cy="380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480"/>
              </a:spcBef>
              <a:buSzPts val="2400"/>
              <a:buFont typeface="Arial"/>
              <a:buNone/>
            </a:pPr>
            <a:r>
              <a:rPr lang="en-GB" sz="2400" dirty="0">
                <a:hlinkClick r:id="rId8"/>
              </a:rPr>
              <a:t>https://www.upf.edu/etic</a:t>
            </a:r>
            <a:r>
              <a:rPr lang="en-GB" sz="2400" dirty="0"/>
              <a:t> </a:t>
            </a:r>
          </a:p>
        </p:txBody>
      </p:sp>
      <p:sp>
        <p:nvSpPr>
          <p:cNvPr id="18" name="Google Shape;101;p15">
            <a:extLst>
              <a:ext uri="{FF2B5EF4-FFF2-40B4-BE49-F238E27FC236}">
                <a16:creationId xmlns:a16="http://schemas.microsoft.com/office/drawing/2014/main" id="{2B94F073-8BB1-408F-B3A1-1639271A40AC}"/>
              </a:ext>
            </a:extLst>
          </p:cNvPr>
          <p:cNvSpPr txBox="1">
            <a:spLocks/>
          </p:cNvSpPr>
          <p:nvPr/>
        </p:nvSpPr>
        <p:spPr>
          <a:xfrm>
            <a:off x="182266" y="5131230"/>
            <a:ext cx="8992364" cy="1336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25400" marR="0" lvl="0" indent="0" algn="l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  <a:sym typeface="Calibri"/>
              </a:rPr>
              <a:t>Focused on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  <a:sym typeface="Calibri"/>
              </a:rPr>
              <a:t>targeted actions 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  <a:sym typeface="Calibri"/>
              </a:rPr>
              <a:t>aiming at maximising our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  <a:sym typeface="Calibri"/>
              </a:rPr>
              <a:t>impact 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  <a:sym typeface="Calibri"/>
              </a:rPr>
              <a:t>as a research-oriented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  <a:sym typeface="Calibri"/>
              </a:rPr>
              <a:t>university department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  <a:sym typeface="Wingdings" panose="05000000000000000000" pitchFamily="2" charset="2"/>
              </a:rPr>
              <a:t> Not an Open Science project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/>
              <a:sym typeface="Calibri"/>
            </a:endParaRPr>
          </a:p>
          <a:p>
            <a:pPr marL="25400" marR="0" lvl="0" indent="0" algn="l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uiExpand="1" build="p"/>
      <p:bldP spid="4" grpId="0"/>
      <p:bldP spid="13" grpId="0"/>
      <p:bldP spid="16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95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" name="Google Shape;132;p18" descr="MdM_Logo.png">
            <a:extLst>
              <a:ext uri="{FF2B5EF4-FFF2-40B4-BE49-F238E27FC236}">
                <a16:creationId xmlns:a16="http://schemas.microsoft.com/office/drawing/2014/main" id="{915062DA-ABD3-4D1B-8B49-9948950F041C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64437" y="34331"/>
            <a:ext cx="1781804" cy="6926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34;p18" descr="DTIC.png">
            <a:extLst>
              <a:ext uri="{FF2B5EF4-FFF2-40B4-BE49-F238E27FC236}">
                <a16:creationId xmlns:a16="http://schemas.microsoft.com/office/drawing/2014/main" id="{E35368C5-682D-45BE-96B7-966E3E670C7D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1636" y="21412"/>
            <a:ext cx="4317804" cy="692696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01;p15">
            <a:extLst>
              <a:ext uri="{FF2B5EF4-FFF2-40B4-BE49-F238E27FC236}">
                <a16:creationId xmlns:a16="http://schemas.microsoft.com/office/drawing/2014/main" id="{D832A20D-3FA9-4E32-9E39-7C11190CA3B0}"/>
              </a:ext>
            </a:extLst>
          </p:cNvPr>
          <p:cNvSpPr txBox="1">
            <a:spLocks/>
          </p:cNvSpPr>
          <p:nvPr/>
        </p:nvSpPr>
        <p:spPr>
          <a:xfrm>
            <a:off x="75818" y="1016054"/>
            <a:ext cx="8992364" cy="1336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25400" marR="0" lvl="0" indent="0" algn="l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  <a:sym typeface="Calibri"/>
              </a:rPr>
              <a:t>The future of an engineering university department?</a:t>
            </a:r>
          </a:p>
          <a:p>
            <a:pPr marL="457200" marR="0" lvl="0" indent="-431800" algn="l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  <a:sym typeface="Calibri"/>
              </a:rPr>
              <a:t>Global, networked, with large private research labs – agility</a:t>
            </a:r>
          </a:p>
          <a:p>
            <a:pPr marL="457200" marR="0" lvl="0" indent="-431800" algn="l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  <a:sym typeface="Calibri"/>
              </a:rPr>
              <a:t>Impact of ICT / AI: Inclusiveness, ethical relevance, sustainability</a:t>
            </a:r>
          </a:p>
          <a:p>
            <a:pPr marL="457200" marR="0" lvl="0" indent="-431800" algn="l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tabLst/>
              <a:defRPr/>
            </a:pP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/>
              <a:sym typeface="Calibri"/>
            </a:endParaRPr>
          </a:p>
          <a:p>
            <a:pPr marL="25400" marR="0" lvl="0" indent="0" algn="l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/>
              <a:sym typeface="Calibri"/>
            </a:endParaRPr>
          </a:p>
        </p:txBody>
      </p:sp>
      <p:sp>
        <p:nvSpPr>
          <p:cNvPr id="18" name="Google Shape;101;p15">
            <a:extLst>
              <a:ext uri="{FF2B5EF4-FFF2-40B4-BE49-F238E27FC236}">
                <a16:creationId xmlns:a16="http://schemas.microsoft.com/office/drawing/2014/main" id="{68116A01-2230-4447-8336-F4E3D224D425}"/>
              </a:ext>
            </a:extLst>
          </p:cNvPr>
          <p:cNvSpPr txBox="1">
            <a:spLocks/>
          </p:cNvSpPr>
          <p:nvPr/>
        </p:nvSpPr>
        <p:spPr>
          <a:xfrm>
            <a:off x="75818" y="2425664"/>
            <a:ext cx="8992364" cy="1336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25400" marR="0" lvl="0" indent="0" algn="l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Open science as an element of excellence, covering scholarly publishing, data, software, infrastructure, training, incentives, metrics</a:t>
            </a:r>
          </a:p>
          <a:p>
            <a:pPr marL="25400" marR="0" lvl="0" indent="0" algn="l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and public engagement. </a:t>
            </a:r>
          </a:p>
          <a:p>
            <a:pPr marL="25400" marR="0" lvl="0" indent="0" algn="l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Developing a department</a:t>
            </a:r>
            <a:r>
              <a:rPr kumimoji="0" lang="en-GB" sz="14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 of open scholars </a:t>
            </a:r>
            <a:r>
              <a:rPr lang="en-GB" sz="1400" u="sng" dirty="0">
                <a:hlinkClick r:id="rId5"/>
              </a:rPr>
              <a:t>https://www.upf.edu/web/mdm-dtic/blog/-/blogs/open-s</a:t>
            </a:r>
            <a:r>
              <a:rPr lang="en-GB" sz="1400" u="sng" dirty="0"/>
              <a:t> 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sym typeface="Calibri"/>
            </a:endParaRPr>
          </a:p>
        </p:txBody>
      </p:sp>
      <p:sp>
        <p:nvSpPr>
          <p:cNvPr id="9" name="Google Shape;101;p15">
            <a:extLst>
              <a:ext uri="{FF2B5EF4-FFF2-40B4-BE49-F238E27FC236}">
                <a16:creationId xmlns:a16="http://schemas.microsoft.com/office/drawing/2014/main" id="{B2CF8F41-30BE-4FBA-88AA-58F5AFE0E46A}"/>
              </a:ext>
            </a:extLst>
          </p:cNvPr>
          <p:cNvSpPr txBox="1">
            <a:spLocks/>
          </p:cNvSpPr>
          <p:nvPr/>
        </p:nvSpPr>
        <p:spPr>
          <a:xfrm>
            <a:off x="75818" y="4108871"/>
            <a:ext cx="8992364" cy="716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25400" marR="0" lvl="0" indent="0" algn="l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r>
              <a:rPr lang="es-ES" sz="2400" dirty="0">
                <a:solidFill>
                  <a:srgbClr val="000000"/>
                </a:solidFill>
                <a:latin typeface="Calibri" panose="020F0502020204030204" pitchFamily="34" charset="0"/>
              </a:rPr>
              <a:t>1 - C</a:t>
            </a:r>
            <a:r>
              <a:rPr kumimoji="0" lang="es-ES" sz="240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sym typeface="Calibri"/>
              </a:rPr>
              <a:t>ofund</a:t>
            </a:r>
            <a:r>
              <a:rPr kumimoji="0" lang="es-E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sym typeface="Calibri"/>
              </a:rPr>
              <a:t> 18 </a:t>
            </a:r>
            <a:r>
              <a:rPr kumimoji="0" lang="es-ES" sz="240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sym typeface="Calibri"/>
              </a:rPr>
              <a:t>research</a:t>
            </a:r>
            <a:r>
              <a:rPr kumimoji="0" lang="es-E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sym typeface="Calibri"/>
              </a:rPr>
              <a:t> </a:t>
            </a:r>
            <a:r>
              <a:rPr kumimoji="0" lang="es-ES" sz="240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sym typeface="Calibri"/>
              </a:rPr>
              <a:t>projects</a:t>
            </a:r>
            <a:r>
              <a:rPr kumimoji="0" lang="es-E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sym typeface="Calibri"/>
              </a:rPr>
              <a:t> </a:t>
            </a:r>
            <a:r>
              <a:rPr kumimoji="0" lang="es-ES" sz="240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sym typeface="Calibri"/>
              </a:rPr>
              <a:t>promoting</a:t>
            </a:r>
            <a:r>
              <a:rPr kumimoji="0" lang="es-ES" sz="240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sym typeface="Calibri"/>
              </a:rPr>
              <a:t> OS </a:t>
            </a:r>
            <a:r>
              <a:rPr kumimoji="0" lang="es-ES" sz="2400" i="0" u="none" strike="noStrike" kern="0" cap="none" spc="0" normalizeH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sym typeface="Calibri"/>
              </a:rPr>
              <a:t>principles</a:t>
            </a:r>
            <a:r>
              <a:rPr kumimoji="0" lang="es-ES" sz="240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sym typeface="Calibri"/>
              </a:rPr>
              <a:t> (1MEUR)</a:t>
            </a:r>
          </a:p>
          <a:p>
            <a:pPr marL="25400" marR="0" lvl="0" indent="0" algn="l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r>
              <a:rPr lang="es-ES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Call</a:t>
            </a:r>
            <a:r>
              <a:rPr lang="es-ES" sz="1400" dirty="0">
                <a:solidFill>
                  <a:srgbClr val="000000"/>
                </a:solidFill>
                <a:latin typeface="Calibri" panose="020F0502020204030204" pitchFamily="34" charset="0"/>
              </a:rPr>
              <a:t> and </a:t>
            </a:r>
            <a:r>
              <a:rPr lang="es-ES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projects</a:t>
            </a:r>
            <a:r>
              <a:rPr lang="es-ES" sz="2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s-ES" sz="1400" dirty="0">
                <a:solidFill>
                  <a:srgbClr val="000000"/>
                </a:solidFill>
                <a:latin typeface="Calibri" panose="020F0502020204030204" pitchFamily="34" charset="0"/>
                <a:hlinkClick r:id="rId6"/>
              </a:rPr>
              <a:t>https://www.upf.edu/web/mdm-dtic/projects</a:t>
            </a:r>
            <a:endParaRPr lang="es-ES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5400" marR="0" lvl="0" indent="0" algn="l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r>
              <a:rPr lang="es-ES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Evaluation</a:t>
            </a:r>
            <a:r>
              <a:rPr lang="es-ES" sz="1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s-ES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criteria</a:t>
            </a:r>
            <a:r>
              <a:rPr lang="es-ES" sz="1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s-ES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including</a:t>
            </a:r>
            <a:r>
              <a:rPr lang="es-ES" sz="1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s-ES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number</a:t>
            </a:r>
            <a:r>
              <a:rPr lang="es-ES" sz="1400" dirty="0">
                <a:solidFill>
                  <a:srgbClr val="000000"/>
                </a:solidFill>
                <a:latin typeface="Calibri" panose="020F0502020204030204" pitchFamily="34" charset="0"/>
              </a:rPr>
              <a:t> and </a:t>
            </a:r>
            <a:r>
              <a:rPr lang="es-ES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impact</a:t>
            </a:r>
            <a:r>
              <a:rPr lang="es-ES" sz="1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s-ES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of</a:t>
            </a:r>
            <a:r>
              <a:rPr lang="es-ES" sz="1400" dirty="0">
                <a:solidFill>
                  <a:srgbClr val="000000"/>
                </a:solidFill>
                <a:latin typeface="Calibri" panose="020F0502020204030204" pitchFamily="34" charset="0"/>
              </a:rPr>
              <a:t> accesible and reproducible </a:t>
            </a:r>
            <a:r>
              <a:rPr lang="es-ES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datasets</a:t>
            </a:r>
            <a:r>
              <a:rPr lang="es-ES" sz="1400" dirty="0">
                <a:solidFill>
                  <a:srgbClr val="000000"/>
                </a:solidFill>
                <a:latin typeface="Calibri" panose="020F0502020204030204" pitchFamily="34" charset="0"/>
              </a:rPr>
              <a:t> and software </a:t>
            </a:r>
            <a:r>
              <a:rPr lang="es-ES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tools</a:t>
            </a:r>
            <a:r>
              <a:rPr lang="es-ES" sz="1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kumimoji="0" lang="es-ES" sz="1400" i="0" u="none" strike="noStrike" kern="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sym typeface="Calibri"/>
            </a:endParaRPr>
          </a:p>
          <a:p>
            <a:pPr marL="25400" marR="0" lvl="0" indent="0" algn="l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endParaRPr kumimoji="0" lang="es-ES" sz="2400" i="0" u="none" strike="noStrike" kern="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sym typeface="Calibri"/>
            </a:endParaRPr>
          </a:p>
          <a:p>
            <a:pPr marL="25400" marR="0" lvl="0" indent="0" algn="l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/>
              <a:sym typeface="Calibri"/>
            </a:endParaRPr>
          </a:p>
        </p:txBody>
      </p:sp>
      <p:sp>
        <p:nvSpPr>
          <p:cNvPr id="10" name="Google Shape;101;p15">
            <a:extLst>
              <a:ext uri="{FF2B5EF4-FFF2-40B4-BE49-F238E27FC236}">
                <a16:creationId xmlns:a16="http://schemas.microsoft.com/office/drawing/2014/main" id="{5F34D8FA-B5D6-40BA-BA35-BDDD3DEBBDED}"/>
              </a:ext>
            </a:extLst>
          </p:cNvPr>
          <p:cNvSpPr txBox="1">
            <a:spLocks/>
          </p:cNvSpPr>
          <p:nvPr/>
        </p:nvSpPr>
        <p:spPr>
          <a:xfrm>
            <a:off x="72127" y="5246974"/>
            <a:ext cx="8794626" cy="1336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25400" lvl="0" indent="0">
              <a:spcBef>
                <a:spcPts val="480"/>
              </a:spcBef>
              <a:buClr>
                <a:srgbClr val="000000"/>
              </a:buClr>
              <a:buNone/>
              <a:defRPr/>
            </a:pPr>
            <a:r>
              <a:rPr lang="es-ES" sz="2400" dirty="0">
                <a:solidFill>
                  <a:srgbClr val="000000"/>
                </a:solidFill>
                <a:latin typeface="Calibri" panose="020F0502020204030204" pitchFamily="34" charset="0"/>
              </a:rPr>
              <a:t>2 - </a:t>
            </a:r>
            <a:r>
              <a:rPr lang="es-ES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Support</a:t>
            </a:r>
            <a:r>
              <a:rPr lang="es-ES" sz="2400" dirty="0">
                <a:solidFill>
                  <a:srgbClr val="000000"/>
                </a:solidFill>
                <a:latin typeface="Calibri" panose="020F0502020204030204" pitchFamily="34" charset="0"/>
              </a:rPr>
              <a:t> 4 </a:t>
            </a:r>
            <a:r>
              <a:rPr lang="es-ES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exploitation</a:t>
            </a:r>
            <a:r>
              <a:rPr lang="es-ES" sz="2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s-ES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projects</a:t>
            </a:r>
            <a:r>
              <a:rPr lang="es-ES" sz="2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s-ES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based</a:t>
            </a:r>
            <a:r>
              <a:rPr lang="es-ES" sz="2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s-ES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on</a:t>
            </a:r>
            <a:r>
              <a:rPr lang="es-ES" sz="2400" dirty="0">
                <a:solidFill>
                  <a:srgbClr val="000000"/>
                </a:solidFill>
                <a:latin typeface="Calibri" panose="020F0502020204030204" pitchFamily="34" charset="0"/>
              </a:rPr>
              <a:t> open </a:t>
            </a:r>
            <a:r>
              <a:rPr lang="es-ES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approaches</a:t>
            </a:r>
            <a:r>
              <a:rPr lang="es-ES" sz="2400" dirty="0">
                <a:solidFill>
                  <a:srgbClr val="000000"/>
                </a:solidFill>
                <a:latin typeface="Calibri" panose="020F0502020204030204" pitchFamily="34" charset="0"/>
              </a:rPr>
              <a:t> (200K)</a:t>
            </a:r>
          </a:p>
          <a:p>
            <a:pPr marL="25400" lvl="0" indent="0">
              <a:spcBef>
                <a:spcPts val="480"/>
              </a:spcBef>
              <a:buClr>
                <a:srgbClr val="000000"/>
              </a:buClr>
              <a:buNone/>
              <a:defRPr/>
            </a:pPr>
            <a:r>
              <a:rPr lang="es-ES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Projects</a:t>
            </a:r>
            <a:r>
              <a:rPr lang="es-ES" sz="2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s-ES" sz="1400" dirty="0">
                <a:solidFill>
                  <a:srgbClr val="000000"/>
                </a:solidFill>
                <a:latin typeface="Calibri" panose="020F0502020204030204" pitchFamily="34" charset="0"/>
                <a:hlinkClick r:id="rId7"/>
              </a:rPr>
              <a:t>https://www.upf.edu/web/mdm-dtic/transfer</a:t>
            </a:r>
            <a:endParaRPr lang="es-ES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5400" lvl="0" indent="0">
              <a:spcBef>
                <a:spcPts val="480"/>
              </a:spcBef>
              <a:buClr>
                <a:srgbClr val="000000"/>
              </a:buClr>
              <a:buNone/>
              <a:defRPr/>
            </a:pPr>
            <a:r>
              <a:rPr lang="es-ES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Opening</a:t>
            </a:r>
            <a:r>
              <a:rPr lang="es-ES" sz="1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s-ES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Science</a:t>
            </a:r>
            <a:r>
              <a:rPr lang="es-ES" sz="1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s-ES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to</a:t>
            </a:r>
            <a:r>
              <a:rPr lang="es-ES" sz="1400" dirty="0">
                <a:solidFill>
                  <a:srgbClr val="000000"/>
                </a:solidFill>
                <a:latin typeface="Calibri" panose="020F0502020204030204" pitchFamily="34" charset="0"/>
              </a:rPr>
              <a:t> Open </a:t>
            </a:r>
            <a:r>
              <a:rPr lang="es-ES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Innovation</a:t>
            </a:r>
            <a:r>
              <a:rPr lang="es-ES" sz="1400" dirty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r>
              <a:rPr lang="en-GB" sz="1400" dirty="0">
                <a:hlinkClick r:id="rId8"/>
              </a:rPr>
              <a:t>https://www.upf.edu/web/mdm-dtic/blog/-/blogs/opening-science-to-open-innovation</a:t>
            </a:r>
            <a:r>
              <a:rPr lang="en-GB" sz="1400" dirty="0"/>
              <a:t> </a:t>
            </a:r>
            <a:r>
              <a:rPr lang="es-ES" sz="1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s-ES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003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Imagen 27">
            <a:extLst>
              <a:ext uri="{FF2B5EF4-FFF2-40B4-BE49-F238E27FC236}">
                <a16:creationId xmlns:a16="http://schemas.microsoft.com/office/drawing/2014/main" id="{AC4BB588-C726-4A89-ADB2-5E66343783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9797" y="4902739"/>
            <a:ext cx="1389349" cy="873866"/>
          </a:xfrm>
          <a:prstGeom prst="rect">
            <a:avLst/>
          </a:prstGeom>
        </p:spPr>
      </p:pic>
      <p:sp>
        <p:nvSpPr>
          <p:cNvPr id="100" name="Google Shape;100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95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" name="Google Shape;132;p18" descr="MdM_Logo.png">
            <a:extLst>
              <a:ext uri="{FF2B5EF4-FFF2-40B4-BE49-F238E27FC236}">
                <a16:creationId xmlns:a16="http://schemas.microsoft.com/office/drawing/2014/main" id="{915062DA-ABD3-4D1B-8B49-9948950F041C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964437" y="34331"/>
            <a:ext cx="1781804" cy="6926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34;p18" descr="DTIC.png">
            <a:extLst>
              <a:ext uri="{FF2B5EF4-FFF2-40B4-BE49-F238E27FC236}">
                <a16:creationId xmlns:a16="http://schemas.microsoft.com/office/drawing/2014/main" id="{E35368C5-682D-45BE-96B7-966E3E670C7D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51636" y="21412"/>
            <a:ext cx="4317804" cy="69269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n 3" descr="Imagen que contiene imágenes prediseñadas&#10;&#10;Descripción generada automáticamente">
            <a:extLst>
              <a:ext uri="{FF2B5EF4-FFF2-40B4-BE49-F238E27FC236}">
                <a16:creationId xmlns:a16="http://schemas.microsoft.com/office/drawing/2014/main" id="{9896AEA5-67F8-4D6C-99BE-8D0ED775288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17950" y="1312015"/>
            <a:ext cx="1463170" cy="585268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7D444060-C5EC-4008-9DBA-4379657A543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54547" y="1362321"/>
            <a:ext cx="1108335" cy="64841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6688BF5A-B7CE-41CB-A497-2BBCCFE66BB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7200" y="1362320"/>
            <a:ext cx="1646684" cy="534963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CA67F688-80A9-4629-9B1B-14B54AB53BA2}"/>
              </a:ext>
            </a:extLst>
          </p:cNvPr>
          <p:cNvSpPr/>
          <p:nvPr/>
        </p:nvSpPr>
        <p:spPr>
          <a:xfrm>
            <a:off x="273556" y="2127642"/>
            <a:ext cx="8697724" cy="1300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400" lvl="0">
              <a:spcBef>
                <a:spcPts val="480"/>
              </a:spcBef>
              <a:defRPr/>
            </a:pPr>
            <a:r>
              <a:rPr lang="es-ES" sz="2400" dirty="0">
                <a:latin typeface="Calibri" panose="020F0502020204030204" pitchFamily="34" charset="0"/>
              </a:rPr>
              <a:t>4 – Training, transversal </a:t>
            </a:r>
            <a:r>
              <a:rPr lang="es-ES" sz="2400" dirty="0" err="1">
                <a:latin typeface="Calibri" panose="020F0502020204030204" pitchFamily="34" charset="0"/>
              </a:rPr>
              <a:t>research</a:t>
            </a:r>
            <a:r>
              <a:rPr lang="es-ES" sz="2400" dirty="0">
                <a:latin typeface="Calibri" panose="020F0502020204030204" pitchFamily="34" charset="0"/>
              </a:rPr>
              <a:t> </a:t>
            </a:r>
            <a:r>
              <a:rPr lang="es-ES" sz="2400" dirty="0" err="1">
                <a:latin typeface="Calibri" panose="020F0502020204030204" pitchFamily="34" charset="0"/>
              </a:rPr>
              <a:t>support</a:t>
            </a:r>
            <a:r>
              <a:rPr lang="es-ES" sz="2400" dirty="0">
                <a:latin typeface="Calibri" panose="020F0502020204030204" pitchFamily="34" charset="0"/>
              </a:rPr>
              <a:t>, </a:t>
            </a:r>
            <a:r>
              <a:rPr lang="es-ES" sz="2400" dirty="0" err="1">
                <a:latin typeface="Calibri" panose="020F0502020204030204" pitchFamily="34" charset="0"/>
              </a:rPr>
              <a:t>academic</a:t>
            </a:r>
            <a:r>
              <a:rPr lang="es-ES" sz="2400" dirty="0">
                <a:latin typeface="Calibri" panose="020F0502020204030204" pitchFamily="34" charset="0"/>
              </a:rPr>
              <a:t> “</a:t>
            </a:r>
            <a:r>
              <a:rPr lang="es-ES" sz="2400" dirty="0" err="1">
                <a:latin typeface="Calibri" panose="020F0502020204030204" pitchFamily="34" charset="0"/>
              </a:rPr>
              <a:t>advocacy</a:t>
            </a:r>
            <a:r>
              <a:rPr lang="es-ES" sz="2400" dirty="0">
                <a:latin typeface="Calibri" panose="020F0502020204030204" pitchFamily="34" charset="0"/>
              </a:rPr>
              <a:t>”</a:t>
            </a:r>
          </a:p>
          <a:p>
            <a:pPr marL="25400" lvl="0">
              <a:spcBef>
                <a:spcPts val="480"/>
              </a:spcBef>
              <a:defRPr/>
            </a:pPr>
            <a:r>
              <a:rPr lang="es-ES" dirty="0" err="1">
                <a:latin typeface="Calibri" panose="020F0502020204030204" pitchFamily="34" charset="0"/>
              </a:rPr>
              <a:t>Research</a:t>
            </a:r>
            <a:r>
              <a:rPr lang="es-ES" dirty="0">
                <a:latin typeface="Calibri" panose="020F0502020204030204" pitchFamily="34" charset="0"/>
              </a:rPr>
              <a:t> data </a:t>
            </a:r>
            <a:r>
              <a:rPr lang="es-ES" dirty="0" err="1">
                <a:latin typeface="Calibri" panose="020F0502020204030204" pitchFamily="34" charset="0"/>
              </a:rPr>
              <a:t>management</a:t>
            </a:r>
            <a:r>
              <a:rPr lang="es-ES" dirty="0">
                <a:latin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</a:rPr>
              <a:t>protocol</a:t>
            </a:r>
            <a:r>
              <a:rPr lang="es-ES" dirty="0">
                <a:latin typeface="Calibri" panose="020F0502020204030204" pitchFamily="34" charset="0"/>
              </a:rPr>
              <a:t>, training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  <a:hlinkClick r:id="rId9"/>
              </a:rPr>
              <a:t>https://www.upf.edu/web/mdm-dtic/reproducibility-in-research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5400" lvl="0">
              <a:spcBef>
                <a:spcPts val="480"/>
              </a:spcBef>
              <a:defRPr/>
            </a:pPr>
            <a:r>
              <a:rPr lang="es-ES" dirty="0" err="1">
                <a:latin typeface="Calibri" panose="020F0502020204030204" pitchFamily="34" charset="0"/>
              </a:rPr>
              <a:t>Internal</a:t>
            </a:r>
            <a:r>
              <a:rPr lang="es-ES" dirty="0">
                <a:latin typeface="Calibri" panose="020F0502020204030204" pitchFamily="34" charset="0"/>
              </a:rPr>
              <a:t> / </a:t>
            </a:r>
            <a:r>
              <a:rPr lang="es-ES" dirty="0" err="1">
                <a:latin typeface="Calibri" panose="020F0502020204030204" pitchFamily="34" charset="0"/>
              </a:rPr>
              <a:t>external</a:t>
            </a:r>
            <a:r>
              <a:rPr lang="es-ES" dirty="0">
                <a:latin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</a:rPr>
              <a:t>infrastructures</a:t>
            </a:r>
            <a:endParaRPr lang="es-ES" dirty="0">
              <a:latin typeface="Calibri" panose="020F0502020204030204" pitchFamily="34" charset="0"/>
            </a:endParaRPr>
          </a:p>
          <a:p>
            <a:pPr marL="25400" lvl="0">
              <a:spcBef>
                <a:spcPts val="480"/>
              </a:spcBef>
              <a:defRPr/>
            </a:pPr>
            <a:r>
              <a:rPr lang="es-ES" dirty="0" err="1">
                <a:latin typeface="Calibri" panose="020F0502020204030204" pitchFamily="34" charset="0"/>
              </a:rPr>
              <a:t>Research</a:t>
            </a:r>
            <a:r>
              <a:rPr lang="es-ES" dirty="0">
                <a:latin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</a:rPr>
              <a:t>networks</a:t>
            </a:r>
            <a:r>
              <a:rPr lang="es-ES" dirty="0">
                <a:latin typeface="Calibri" panose="020F0502020204030204" pitchFamily="34" charset="0"/>
              </a:rPr>
              <a:t> (ERC, SOMMA)</a:t>
            </a: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088E5359-BB80-4090-B45D-3193780AB2D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08714" y="2943787"/>
            <a:ext cx="1040946" cy="535343"/>
          </a:xfrm>
          <a:prstGeom prst="rect">
            <a:avLst/>
          </a:prstGeom>
        </p:spPr>
      </p:pic>
      <p:sp>
        <p:nvSpPr>
          <p:cNvPr id="19" name="Rectángulo 18">
            <a:extLst>
              <a:ext uri="{FF2B5EF4-FFF2-40B4-BE49-F238E27FC236}">
                <a16:creationId xmlns:a16="http://schemas.microsoft.com/office/drawing/2014/main" id="{F89E7B65-0425-4EB6-937E-604ED9673A11}"/>
              </a:ext>
            </a:extLst>
          </p:cNvPr>
          <p:cNvSpPr/>
          <p:nvPr/>
        </p:nvSpPr>
        <p:spPr>
          <a:xfrm>
            <a:off x="3184471" y="3635502"/>
            <a:ext cx="666843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400" lvl="0">
              <a:spcBef>
                <a:spcPts val="480"/>
              </a:spcBef>
              <a:defRPr/>
            </a:pPr>
            <a:r>
              <a:rPr lang="es-ES" dirty="0">
                <a:latin typeface="Calibri" panose="020F0502020204030204" pitchFamily="34" charset="0"/>
                <a:hlinkClick r:id="rId11"/>
              </a:rPr>
              <a:t>https://www.upf.edu/web/mdm-dtic/open-science-day-somm-alliance</a:t>
            </a:r>
            <a:r>
              <a:rPr lang="es-ES" dirty="0"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20" name="Google Shape;101;p15">
            <a:extLst>
              <a:ext uri="{FF2B5EF4-FFF2-40B4-BE49-F238E27FC236}">
                <a16:creationId xmlns:a16="http://schemas.microsoft.com/office/drawing/2014/main" id="{D95957F2-B0D7-4507-A25F-5B24DF3A78E8}"/>
              </a:ext>
            </a:extLst>
          </p:cNvPr>
          <p:cNvSpPr txBox="1">
            <a:spLocks/>
          </p:cNvSpPr>
          <p:nvPr/>
        </p:nvSpPr>
        <p:spPr>
          <a:xfrm>
            <a:off x="273556" y="732801"/>
            <a:ext cx="8794626" cy="1336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25400" lvl="0" indent="0">
              <a:spcBef>
                <a:spcPts val="480"/>
              </a:spcBef>
              <a:buClr>
                <a:srgbClr val="000000"/>
              </a:buClr>
              <a:buNone/>
              <a:defRPr/>
            </a:pPr>
            <a:r>
              <a:rPr lang="es-ES" sz="2400" dirty="0">
                <a:solidFill>
                  <a:srgbClr val="000000"/>
                </a:solidFill>
                <a:latin typeface="Calibri" panose="020F0502020204030204" pitchFamily="34" charset="0"/>
              </a:rPr>
              <a:t>3 - </a:t>
            </a:r>
            <a:r>
              <a:rPr lang="es-ES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Promote</a:t>
            </a:r>
            <a:r>
              <a:rPr lang="es-ES" sz="2400" dirty="0">
                <a:solidFill>
                  <a:srgbClr val="000000"/>
                </a:solidFill>
                <a:latin typeface="Calibri" panose="020F0502020204030204" pitchFamily="34" charset="0"/>
              </a:rPr>
              <a:t> transfer and links </a:t>
            </a:r>
            <a:r>
              <a:rPr lang="es-ES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to</a:t>
            </a:r>
            <a:r>
              <a:rPr lang="es-ES" sz="2400" dirty="0">
                <a:solidFill>
                  <a:srgbClr val="000000"/>
                </a:solidFill>
                <a:latin typeface="Calibri" panose="020F0502020204030204" pitchFamily="34" charset="0"/>
              </a:rPr>
              <a:t> open </a:t>
            </a:r>
            <a:r>
              <a:rPr lang="es-ES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initiatives</a:t>
            </a:r>
            <a:r>
              <a:rPr lang="es-ES" sz="2400" dirty="0">
                <a:solidFill>
                  <a:srgbClr val="000000"/>
                </a:solidFill>
                <a:latin typeface="Calibri" panose="020F0502020204030204" pitchFamily="34" charset="0"/>
              </a:rPr>
              <a:t> (50K)</a:t>
            </a:r>
          </a:p>
          <a:p>
            <a:pPr marL="25400" lvl="0" indent="0">
              <a:spcBef>
                <a:spcPts val="480"/>
              </a:spcBef>
              <a:buClr>
                <a:srgbClr val="000000"/>
              </a:buClr>
              <a:buNone/>
              <a:defRPr/>
            </a:pPr>
            <a:endParaRPr lang="es-ES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Google Shape;101;p15">
            <a:extLst>
              <a:ext uri="{FF2B5EF4-FFF2-40B4-BE49-F238E27FC236}">
                <a16:creationId xmlns:a16="http://schemas.microsoft.com/office/drawing/2014/main" id="{B7BAF978-D93B-4CEE-8D52-8CF8A4F379B8}"/>
              </a:ext>
            </a:extLst>
          </p:cNvPr>
          <p:cNvSpPr txBox="1">
            <a:spLocks/>
          </p:cNvSpPr>
          <p:nvPr/>
        </p:nvSpPr>
        <p:spPr>
          <a:xfrm>
            <a:off x="273556" y="3858101"/>
            <a:ext cx="8992364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25400" lvl="0" indent="0">
              <a:spcBef>
                <a:spcPts val="480"/>
              </a:spcBef>
              <a:buClr>
                <a:srgbClr val="000000"/>
              </a:buClr>
              <a:buNone/>
              <a:defRPr/>
            </a:pPr>
            <a:r>
              <a:rPr lang="es-ES" sz="2400" dirty="0">
                <a:solidFill>
                  <a:srgbClr val="000000"/>
                </a:solidFill>
                <a:latin typeface="Calibri" panose="020F0502020204030204" pitchFamily="34" charset="0"/>
              </a:rPr>
              <a:t>5 - </a:t>
            </a:r>
            <a:r>
              <a:rPr lang="es-ES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Public</a:t>
            </a:r>
            <a:r>
              <a:rPr lang="es-ES" sz="2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s-ES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engagement</a:t>
            </a:r>
            <a:r>
              <a:rPr lang="es-ES" sz="2400" dirty="0">
                <a:solidFill>
                  <a:srgbClr val="000000"/>
                </a:solidFill>
                <a:latin typeface="Calibri" panose="020F0502020204030204" pitchFamily="34" charset="0"/>
              </a:rPr>
              <a:t> (</a:t>
            </a:r>
            <a:r>
              <a:rPr lang="es-ES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focus</a:t>
            </a:r>
            <a:r>
              <a:rPr lang="es-ES" sz="2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s-ES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under-represented</a:t>
            </a:r>
            <a:r>
              <a:rPr lang="es-ES" sz="2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s-ES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communities</a:t>
            </a:r>
            <a:r>
              <a:rPr lang="es-ES" sz="240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marL="25400" lvl="0" indent="0">
              <a:spcBef>
                <a:spcPts val="480"/>
              </a:spcBef>
              <a:buClr>
                <a:srgbClr val="000000"/>
              </a:buClr>
              <a:buNone/>
              <a:defRPr/>
            </a:pPr>
            <a:r>
              <a:rPr lang="es-ES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Gender</a:t>
            </a:r>
            <a:r>
              <a:rPr lang="es-ES" sz="1400" dirty="0">
                <a:solidFill>
                  <a:srgbClr val="000000"/>
                </a:solidFill>
                <a:latin typeface="Calibri" panose="020F0502020204030204" pitchFamily="34" charset="0"/>
              </a:rPr>
              <a:t> and ICT </a:t>
            </a:r>
            <a:r>
              <a:rPr lang="en-GB" sz="1400" u="sng" dirty="0">
                <a:solidFill>
                  <a:srgbClr val="0000FF"/>
                </a:solidFill>
                <a:latin typeface="Calibri" panose="020F0502020204030204" pitchFamily="34" charset="0"/>
                <a:cs typeface="Arial"/>
                <a:sym typeface="Arial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https://www.upf.edu/web/mdm-dtic/gender-and-ict</a:t>
            </a: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cs typeface="Arial"/>
                <a:sym typeface="Arial"/>
              </a:rPr>
              <a:t> </a:t>
            </a:r>
            <a:endParaRPr lang="en-GB" sz="14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25400" lvl="0" indent="0">
              <a:spcBef>
                <a:spcPts val="480"/>
              </a:spcBef>
              <a:buClr>
                <a:srgbClr val="000000"/>
              </a:buClr>
              <a:buNone/>
              <a:defRPr/>
            </a:pPr>
            <a:endParaRPr lang="es-ES" sz="2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22" name="Picture 2" descr="https://lh6.googleusercontent.com/Wzt8in8gIX3KyiA_qnVqdZBw-V-RDZ4XgA4bSncRdNXCHtZrnjevAmb3vMW8uuSrjdxfocwxFP3OuSdSZlkj7HaBDSHk1lPt9K7MdfaAfKeA_uMWM7B3NSQ-mynnbKzhR-oudmgRu_w">
            <a:extLst>
              <a:ext uri="{FF2B5EF4-FFF2-40B4-BE49-F238E27FC236}">
                <a16:creationId xmlns:a16="http://schemas.microsoft.com/office/drawing/2014/main" id="{AEC9839E-F0EF-4E36-BCBB-A0FA67EF9C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653" y="4353102"/>
            <a:ext cx="3393440" cy="1546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id="{17B386DB-5522-49C3-A9AD-007E4D25F6D8}"/>
              </a:ext>
            </a:extLst>
          </p:cNvPr>
          <p:cNvSpPr/>
          <p:nvPr/>
        </p:nvSpPr>
        <p:spPr>
          <a:xfrm>
            <a:off x="273556" y="4658765"/>
            <a:ext cx="564601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  <a:hlinkClick r:id="rId14"/>
              </a:rPr>
              <a:t>https://www.upf.edu/web/mdm-dtic/women-in-technology-day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4" name="Google Shape;101;p15">
            <a:extLst>
              <a:ext uri="{FF2B5EF4-FFF2-40B4-BE49-F238E27FC236}">
                <a16:creationId xmlns:a16="http://schemas.microsoft.com/office/drawing/2014/main" id="{A5B08A20-273A-4C7E-97CA-90CE83B5159A}"/>
              </a:ext>
            </a:extLst>
          </p:cNvPr>
          <p:cNvSpPr txBox="1">
            <a:spLocks/>
          </p:cNvSpPr>
          <p:nvPr/>
        </p:nvSpPr>
        <p:spPr>
          <a:xfrm>
            <a:off x="235424" y="4829397"/>
            <a:ext cx="8992364" cy="337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25400" lvl="0" indent="0">
              <a:spcBef>
                <a:spcPts val="480"/>
              </a:spcBef>
              <a:buClr>
                <a:srgbClr val="000000"/>
              </a:buClr>
              <a:buNone/>
              <a:defRPr/>
            </a:pPr>
            <a:r>
              <a:rPr lang="es-ES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Educational</a:t>
            </a:r>
            <a:r>
              <a:rPr lang="es-ES" sz="1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s-ES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projects</a:t>
            </a:r>
            <a:r>
              <a:rPr lang="es-ES" sz="1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2A163146-56D8-425E-A774-067C4E3B8899}"/>
              </a:ext>
            </a:extLst>
          </p:cNvPr>
          <p:cNvSpPr/>
          <p:nvPr/>
        </p:nvSpPr>
        <p:spPr>
          <a:xfrm>
            <a:off x="1885993" y="4898041"/>
            <a:ext cx="40158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  <a:hlinkClick r:id="rId15"/>
              </a:rPr>
              <a:t>https://www.upf.edu/web/mdm-dtic/social-action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7F7AC324-7262-4B29-8E6D-5959A42C2AE9}"/>
              </a:ext>
            </a:extLst>
          </p:cNvPr>
          <p:cNvSpPr/>
          <p:nvPr/>
        </p:nvSpPr>
        <p:spPr>
          <a:xfrm>
            <a:off x="235424" y="6481814"/>
            <a:ext cx="37369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  <a:hlinkClick r:id="rId16"/>
              </a:rPr>
              <a:t>https://www.upf.edu/web/sounds-of-science/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pic>
        <p:nvPicPr>
          <p:cNvPr id="27" name="Imagen 26">
            <a:extLst>
              <a:ext uri="{FF2B5EF4-FFF2-40B4-BE49-F238E27FC236}">
                <a16:creationId xmlns:a16="http://schemas.microsoft.com/office/drawing/2014/main" id="{97D43561-A80D-48F1-B5A2-CBAFBD2CF449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972344" y="6019699"/>
            <a:ext cx="2051486" cy="816889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id="{4A4BC122-1241-4CC9-9811-8836F66F95CC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567535" y="5630717"/>
            <a:ext cx="576465" cy="576465"/>
          </a:xfrm>
          <a:prstGeom prst="rect">
            <a:avLst/>
          </a:prstGeom>
        </p:spPr>
      </p:pic>
      <p:pic>
        <p:nvPicPr>
          <p:cNvPr id="30" name="Imagen 29">
            <a:extLst>
              <a:ext uri="{FF2B5EF4-FFF2-40B4-BE49-F238E27FC236}">
                <a16:creationId xmlns:a16="http://schemas.microsoft.com/office/drawing/2014/main" id="{AAACA087-ABA5-47CC-84AD-8A3E4E60017D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6245081" y="5724425"/>
            <a:ext cx="2345114" cy="337704"/>
          </a:xfrm>
          <a:prstGeom prst="rect">
            <a:avLst/>
          </a:prstGeom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id="{53A250A6-C7A8-4958-B3CB-914F3F4FC629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0041" y="5521405"/>
            <a:ext cx="645129" cy="645129"/>
          </a:xfrm>
          <a:prstGeom prst="rect">
            <a:avLst/>
          </a:prstGeom>
        </p:spPr>
      </p:pic>
      <p:pic>
        <p:nvPicPr>
          <p:cNvPr id="33" name="Picture 15" descr="https://lh3.googleusercontent.com/7GupnZNGbFhbLEJOmpHcbiOgdhlzm1gf3tEBH4l_rT2AzTGuyWspUfVxEmi7KHxv4bmi3V96rXd_biicYPsAAYHhzLv1Zr9rtDa6wRVDfyojcDshepBMjETU8Fn_wyxj_g3av5sqfV0">
            <a:extLst>
              <a:ext uri="{FF2B5EF4-FFF2-40B4-BE49-F238E27FC236}">
                <a16:creationId xmlns:a16="http://schemas.microsoft.com/office/drawing/2014/main" id="{74C15D0A-B9C7-4557-AF60-22DD4A7A19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851" y="5504433"/>
            <a:ext cx="955346" cy="682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3" descr="https://lh4.googleusercontent.com/Y47QSuDlRjwJE5j_bBORDm4MIrelkrLvh5icB8XerU23q-wdYoet2-2FLXjIbk1N8H-kFV5Jn8B40eCiLKWYFSACmkwiCwx0eMeJ-xhHxPSRxG9OuIrmXrzJiJhO1tzzD0TR5lpwZsY">
            <a:extLst>
              <a:ext uri="{FF2B5EF4-FFF2-40B4-BE49-F238E27FC236}">
                <a16:creationId xmlns:a16="http://schemas.microsoft.com/office/drawing/2014/main" id="{894D0C27-E8A1-4DFD-97F0-66FB877106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869" y="5162605"/>
            <a:ext cx="908358" cy="45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4" descr="https://lh6.googleusercontent.com/i44x-FQ466DYrEblhahOZgtWs1BZXbPiLPV4xS54zFGhQkrE1CU3KFsE3XevgJq1F8ibCoF2_WVErmuuEGvk38eRFdbTN_0u0YpTfWv1yWEQikTQLEr3vsLp0r-SHNrChWSqfwHvkEk">
            <a:extLst>
              <a:ext uri="{FF2B5EF4-FFF2-40B4-BE49-F238E27FC236}">
                <a16:creationId xmlns:a16="http://schemas.microsoft.com/office/drawing/2014/main" id="{030703EF-E1D8-4497-801B-3F32703FBF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922" y="5218045"/>
            <a:ext cx="398211" cy="398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11" descr="https://lh5.googleusercontent.com/5V8ymnO0io2IYozDX6Z1olh2_Lbfe423mLut9QcMc81Y7Rt8uVtngUNDNLI9YltfgmDuEhOFtjU7Ku7jEBhbfcmV7XNHQv7e9e3stusQXZF6BLeYmvxGzkk5foDH_91yUpI1-lhyxoY">
            <a:extLst>
              <a:ext uri="{FF2B5EF4-FFF2-40B4-BE49-F238E27FC236}">
                <a16:creationId xmlns:a16="http://schemas.microsoft.com/office/drawing/2014/main" id="{AFE1B2B1-FD3E-4A65-A7B2-3486F2B969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56" y="5151441"/>
            <a:ext cx="1013054" cy="514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13" descr="https://lh3.googleusercontent.com/0YgZutdwrTzuo8Ulqoqe9FOoZ9qlVJEckSZheccxCsw7c_ec7OYyqa1fZxa4yECQrq5zHfoKi5FLq3GJMhhecdKvTnZXliz15msdfFhwkjUhXxYI5P03z9370zORSyXZ06gqcaRIpDI">
            <a:extLst>
              <a:ext uri="{FF2B5EF4-FFF2-40B4-BE49-F238E27FC236}">
                <a16:creationId xmlns:a16="http://schemas.microsoft.com/office/drawing/2014/main" id="{74BEB5AD-6372-4B3A-B801-85DD6E0BAB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933" y="5576523"/>
            <a:ext cx="1041523" cy="58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Imagen 37">
            <a:extLst>
              <a:ext uri="{FF2B5EF4-FFF2-40B4-BE49-F238E27FC236}">
                <a16:creationId xmlns:a16="http://schemas.microsoft.com/office/drawing/2014/main" id="{FF1CC268-7026-4707-BB2F-9265B037C607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1726362" y="5149138"/>
            <a:ext cx="792111" cy="792111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7C3D4DF4-BF45-43E5-8472-BC3D4C009851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3610339" y="2899177"/>
            <a:ext cx="724010" cy="708063"/>
          </a:xfrm>
          <a:prstGeom prst="rect">
            <a:avLst/>
          </a:prstGeom>
        </p:spPr>
      </p:pic>
      <p:pic>
        <p:nvPicPr>
          <p:cNvPr id="40" name="Imagen 39">
            <a:extLst>
              <a:ext uri="{FF2B5EF4-FFF2-40B4-BE49-F238E27FC236}">
                <a16:creationId xmlns:a16="http://schemas.microsoft.com/office/drawing/2014/main" id="{20D856AB-0AA1-4797-B200-F6626FE0B0BC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7064751" y="6253173"/>
            <a:ext cx="1022609" cy="574576"/>
          </a:xfrm>
          <a:prstGeom prst="rect">
            <a:avLst/>
          </a:prstGeom>
        </p:spPr>
      </p:pic>
      <p:sp>
        <p:nvSpPr>
          <p:cNvPr id="41" name="Google Shape;101;p15">
            <a:extLst>
              <a:ext uri="{FF2B5EF4-FFF2-40B4-BE49-F238E27FC236}">
                <a16:creationId xmlns:a16="http://schemas.microsoft.com/office/drawing/2014/main" id="{0EFD9E65-616C-4E12-BCEA-89EF56AC667D}"/>
              </a:ext>
            </a:extLst>
          </p:cNvPr>
          <p:cNvSpPr txBox="1">
            <a:spLocks/>
          </p:cNvSpPr>
          <p:nvPr/>
        </p:nvSpPr>
        <p:spPr>
          <a:xfrm>
            <a:off x="235424" y="6041369"/>
            <a:ext cx="8992364" cy="337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25400" lvl="0" indent="0">
              <a:spcBef>
                <a:spcPts val="480"/>
              </a:spcBef>
              <a:buClr>
                <a:srgbClr val="000000"/>
              </a:buClr>
              <a:buNone/>
              <a:defRPr/>
            </a:pPr>
            <a:r>
              <a:rPr lang="es-ES" sz="1400" dirty="0">
                <a:solidFill>
                  <a:srgbClr val="000000"/>
                </a:solidFill>
                <a:latin typeface="Calibri" panose="020F0502020204030204" pitchFamily="34" charset="0"/>
              </a:rPr>
              <a:t>Crowdsourcing</a:t>
            </a:r>
          </a:p>
        </p:txBody>
      </p:sp>
    </p:spTree>
    <p:extLst>
      <p:ext uri="{BB962C8B-B14F-4D97-AF65-F5344CB8AC3E}">
        <p14:creationId xmlns:p14="http://schemas.microsoft.com/office/powerpoint/2010/main" val="279444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9" grpId="0"/>
      <p:bldP spid="20" grpId="0"/>
      <p:bldP spid="21" grpId="0"/>
      <p:bldP spid="11" grpId="0"/>
      <p:bldP spid="24" grpId="0"/>
      <p:bldP spid="25" grpId="0"/>
      <p:bldP spid="26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95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" name="Google Shape;132;p18" descr="MdM_Logo.png">
            <a:extLst>
              <a:ext uri="{FF2B5EF4-FFF2-40B4-BE49-F238E27FC236}">
                <a16:creationId xmlns:a16="http://schemas.microsoft.com/office/drawing/2014/main" id="{915062DA-ABD3-4D1B-8B49-9948950F041C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64437" y="34331"/>
            <a:ext cx="1781804" cy="692697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01;p15">
            <a:extLst>
              <a:ext uri="{FF2B5EF4-FFF2-40B4-BE49-F238E27FC236}">
                <a16:creationId xmlns:a16="http://schemas.microsoft.com/office/drawing/2014/main" id="{CB3AF3B5-5A0E-4809-B778-6FE786CCD04A}"/>
              </a:ext>
            </a:extLst>
          </p:cNvPr>
          <p:cNvSpPr txBox="1">
            <a:spLocks/>
          </p:cNvSpPr>
          <p:nvPr/>
        </p:nvSpPr>
        <p:spPr>
          <a:xfrm>
            <a:off x="151636" y="1002670"/>
            <a:ext cx="8992364" cy="1336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25400" marR="0" lvl="0" indent="0" algn="l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/>
                <a:sym typeface="Calibri"/>
              </a:rPr>
              <a:t>Conclusions</a:t>
            </a:r>
          </a:p>
          <a:p>
            <a:pPr marL="25400" marR="0" lvl="0" indent="0" algn="l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endParaRPr lang="en-GB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5400" marR="0" lvl="0" indent="0" algn="l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/>
              <a:sym typeface="Calibri"/>
            </a:endParaRPr>
          </a:p>
          <a:p>
            <a:pPr marL="25400" marR="0" lvl="0" indent="0" algn="l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</a:rPr>
              <a:t>Link distribution of funds to OS objectives to increase global impact</a:t>
            </a:r>
          </a:p>
          <a:p>
            <a:pPr>
              <a:spcBef>
                <a:spcPts val="480"/>
              </a:spcBef>
              <a:buClr>
                <a:srgbClr val="000000"/>
              </a:buClr>
            </a:pPr>
            <a:r>
              <a:rPr kumimoji="0" lang="en-GB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sym typeface="Calibri"/>
              </a:rPr>
              <a:t>Success</a:t>
            </a:r>
            <a:r>
              <a:rPr kumimoji="0" lang="en-GB" sz="240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sym typeface="Calibri"/>
              </a:rPr>
              <a:t> in creating and implementing discourse</a:t>
            </a:r>
          </a:p>
          <a:p>
            <a:pPr>
              <a:spcBef>
                <a:spcPts val="480"/>
              </a:spcBef>
              <a:buClr>
                <a:srgbClr val="000000"/>
              </a:buClr>
            </a:pPr>
            <a:r>
              <a:rPr lang="en-GB" sz="2400" baseline="0" dirty="0">
                <a:solidFill>
                  <a:srgbClr val="000000"/>
                </a:solidFill>
                <a:latin typeface="Calibri" panose="020F0502020204030204" pitchFamily="34" charset="0"/>
              </a:rPr>
              <a:t>Ongoing work in aligning all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</a:rPr>
              <a:t> research support to these objectives</a:t>
            </a:r>
          </a:p>
          <a:p>
            <a:pPr>
              <a:spcBef>
                <a:spcPts val="480"/>
              </a:spcBef>
              <a:buClr>
                <a:srgbClr val="000000"/>
              </a:buClr>
            </a:pPr>
            <a:r>
              <a:rPr kumimoji="0" lang="en-GB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sym typeface="Calibri"/>
              </a:rPr>
              <a:t>Pending:</a:t>
            </a:r>
            <a:r>
              <a:rPr kumimoji="0" lang="en-GB" sz="240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sym typeface="Calibri"/>
              </a:rPr>
              <a:t> influencing core internal processes such as faculty recruitment and promotion </a:t>
            </a:r>
            <a:endParaRPr kumimoji="0" lang="en-GB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sym typeface="Calibri"/>
            </a:endParaRPr>
          </a:p>
          <a:p>
            <a:pPr marL="25400" marR="0" lvl="0" indent="0" algn="l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/>
              <a:sym typeface="Calibri"/>
            </a:endParaRPr>
          </a:p>
        </p:txBody>
      </p:sp>
      <p:pic>
        <p:nvPicPr>
          <p:cNvPr id="14" name="Google Shape;134;p18" descr="DTIC.png">
            <a:extLst>
              <a:ext uri="{FF2B5EF4-FFF2-40B4-BE49-F238E27FC236}">
                <a16:creationId xmlns:a16="http://schemas.microsoft.com/office/drawing/2014/main" id="{E35368C5-682D-45BE-96B7-966E3E670C7D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1636" y="21412"/>
            <a:ext cx="4317804" cy="6926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75407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1417</TotalTime>
  <Words>440</Words>
  <Application>Microsoft Office PowerPoint</Application>
  <PresentationFormat>Presentación en pantalla (4:3)</PresentationFormat>
  <Paragraphs>48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Georgia</vt:lpstr>
      <vt:lpstr>Tema de Office</vt:lpstr>
      <vt:lpstr>1_Tema de Office</vt:lpstr>
      <vt:lpstr>Presentación de PowerPoint</vt:lpstr>
      <vt:lpstr>                 </vt:lpstr>
      <vt:lpstr>                 </vt:lpstr>
      <vt:lpstr>                 </vt:lpstr>
      <vt:lpstr>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upf</dc:creator>
  <cp:lastModifiedBy>upf</cp:lastModifiedBy>
  <cp:revision>26</cp:revision>
  <dcterms:modified xsi:type="dcterms:W3CDTF">2019-05-13T09:58:03Z</dcterms:modified>
</cp:coreProperties>
</file>