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Nunito Light"/>
      <p:regular r:id="rId13"/>
      <p:bold r:id="rId14"/>
      <p:italic r:id="rId15"/>
      <p:boldItalic r:id="rId16"/>
    </p:embeddedFont>
    <p:embeddedFont>
      <p:font typeface="Open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NunitoLight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Light-italic.fntdata"/><Relationship Id="rId14" Type="http://schemas.openxmlformats.org/officeDocument/2006/relationships/font" Target="fonts/NunitoLight-bold.fntdata"/><Relationship Id="rId17" Type="http://schemas.openxmlformats.org/officeDocument/2006/relationships/font" Target="fonts/OpenSans-regular.fntdata"/><Relationship Id="rId16" Type="http://schemas.openxmlformats.org/officeDocument/2006/relationships/font" Target="fonts/NunitoLight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italic.fntdata"/><Relationship Id="rId6" Type="http://schemas.openxmlformats.org/officeDocument/2006/relationships/slide" Target="slides/slide1.xml"/><Relationship Id="rId18" Type="http://schemas.openxmlformats.org/officeDocument/2006/relationships/font" Target="fonts/Open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09caf5c3f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09caf5c3f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09caf5c3f9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09caf5c3f9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09caf5c3f9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09caf5c3f9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09caf5c3f9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09caf5c3f9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09caf5c3f9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09caf5c3f9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09caf5c3f9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09caf5c3f9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hyperlink" Target="https://doi.org/10.5281/zenodo.7794655" TargetMode="External"/><Relationship Id="rId5" Type="http://schemas.openxmlformats.org/officeDocument/2006/relationships/hyperlink" Target="https://creativecommons.org/licenses/by-sa/4.0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i.org/10.5281/zenodo.7794655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i.org/10.5281/zenodo.7794655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3.jpg"/><Relationship Id="rId6" Type="http://schemas.openxmlformats.org/officeDocument/2006/relationships/hyperlink" Target="http://www.breathinggames.net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i.org/10.5281/zenodo.7794655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i.org/10.5281/zenodo.7794655" TargetMode="External"/><Relationship Id="rId4" Type="http://schemas.openxmlformats.org/officeDocument/2006/relationships/image" Target="../media/image6.jpg"/><Relationship Id="rId5" Type="http://schemas.openxmlformats.org/officeDocument/2006/relationships/hyperlink" Target="http://www.openviillage.ch" TargetMode="External"/><Relationship Id="rId6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i.org/10.5281/zenodo.7794655" TargetMode="External"/><Relationship Id="rId4" Type="http://schemas.openxmlformats.org/officeDocument/2006/relationships/image" Target="../media/image5.png"/><Relationship Id="rId5" Type="http://schemas.openxmlformats.org/officeDocument/2006/relationships/hyperlink" Target="https://doi.org/10.5281/zenodo.5794264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hyperlink" Target="https://doi.org/10.5281/zenodo.7794655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842" l="1166" r="0" t="0"/>
          <a:stretch/>
        </p:blipFill>
        <p:spPr>
          <a:xfrm>
            <a:off x="180000" y="180000"/>
            <a:ext cx="3351600" cy="47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744000" y="1558400"/>
            <a:ext cx="5220000" cy="15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2DD3C3"/>
                </a:solidFill>
                <a:latin typeface="Nunito Light"/>
                <a:ea typeface="Nunito Light"/>
                <a:cs typeface="Nunito Light"/>
                <a:sym typeface="Nunito Light"/>
              </a:rPr>
              <a:t>How an Individualized PhD </a:t>
            </a:r>
            <a:br>
              <a:rPr lang="en-GB" sz="2000">
                <a:solidFill>
                  <a:srgbClr val="2DD3C3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2000">
                <a:solidFill>
                  <a:srgbClr val="2DD3C3"/>
                </a:solidFill>
                <a:latin typeface="Nunito Light"/>
                <a:ea typeface="Nunito Light"/>
                <a:cs typeface="Nunito Light"/>
                <a:sym typeface="Nunito Light"/>
              </a:rPr>
              <a:t>provided me with the resources to imagine </a:t>
            </a:r>
            <a:br>
              <a:rPr lang="en-GB" sz="2000">
                <a:solidFill>
                  <a:srgbClr val="2DD3C3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2000">
                <a:solidFill>
                  <a:srgbClr val="B9F9F5"/>
                </a:solidFill>
                <a:latin typeface="Nunito Light"/>
                <a:ea typeface="Nunito Light"/>
                <a:cs typeface="Nunito Light"/>
                <a:sym typeface="Nunito Light"/>
              </a:rPr>
              <a:t>a future where all humans could live decently</a:t>
            </a:r>
            <a:r>
              <a:rPr lang="en-GB" sz="2000">
                <a:solidFill>
                  <a:srgbClr val="2DD3C3"/>
                </a:solidFill>
                <a:latin typeface="Nunito Light"/>
                <a:ea typeface="Nunito Light"/>
                <a:cs typeface="Nunito Light"/>
                <a:sym typeface="Nunito Light"/>
              </a:rPr>
              <a:t>, </a:t>
            </a:r>
            <a:br>
              <a:rPr lang="en-GB" sz="2000">
                <a:solidFill>
                  <a:srgbClr val="2DD3C3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2000">
                <a:solidFill>
                  <a:srgbClr val="2DD3C3"/>
                </a:solidFill>
                <a:latin typeface="Nunito Light"/>
                <a:ea typeface="Nunito Light"/>
                <a:cs typeface="Nunito Light"/>
                <a:sym typeface="Nunito Light"/>
              </a:rPr>
              <a:t>and rally people across territories </a:t>
            </a:r>
            <a:br>
              <a:rPr lang="en-GB" sz="2000">
                <a:solidFill>
                  <a:srgbClr val="2DD3C3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2000">
                <a:solidFill>
                  <a:srgbClr val="2DD3C3"/>
                </a:solidFill>
                <a:latin typeface="Nunito Light"/>
                <a:ea typeface="Nunito Light"/>
                <a:cs typeface="Nunito Light"/>
                <a:sym typeface="Nunito Light"/>
              </a:rPr>
              <a:t>to generate $2 million collective value.</a:t>
            </a:r>
            <a:endParaRPr sz="2000">
              <a:solidFill>
                <a:srgbClr val="2DD3C3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744000" y="4055975"/>
            <a:ext cx="52200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B9F9F5"/>
                </a:solidFill>
                <a:latin typeface="Nunito Light"/>
                <a:ea typeface="Nunito Light"/>
                <a:cs typeface="Nunito Light"/>
                <a:sym typeface="Nunito Light"/>
              </a:rPr>
              <a:t>Fabio Balli</a:t>
            </a:r>
            <a:br>
              <a:rPr lang="en-GB" sz="1200">
                <a:solidFill>
                  <a:srgbClr val="B9F9F5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1200">
                <a:solidFill>
                  <a:srgbClr val="2DD3C3"/>
                </a:solidFill>
                <a:latin typeface="Nunito Light"/>
                <a:ea typeface="Nunito Light"/>
                <a:cs typeface="Nunito Light"/>
                <a:sym typeface="Nunito Light"/>
              </a:rPr>
              <a:t>Concordia University, Tiohtià:ke</a:t>
            </a:r>
            <a:br>
              <a:rPr lang="en-GB" sz="1200">
                <a:solidFill>
                  <a:srgbClr val="2DD3C3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1200">
                <a:solidFill>
                  <a:srgbClr val="2DD3C3"/>
                </a:solidFill>
                <a:latin typeface="Nunito Light"/>
                <a:ea typeface="Nunito Light"/>
                <a:cs typeface="Nunito Light"/>
                <a:sym typeface="Nunito Light"/>
              </a:rPr>
              <a:t>INDI </a:t>
            </a:r>
            <a:r>
              <a:rPr lang="en-GB" sz="1200">
                <a:solidFill>
                  <a:srgbClr val="2DD3C3"/>
                </a:solidFill>
                <a:latin typeface="Nunito Light"/>
                <a:ea typeface="Nunito Light"/>
                <a:cs typeface="Nunito Light"/>
                <a:sym typeface="Nunito Light"/>
              </a:rPr>
              <a:t>R</a:t>
            </a:r>
            <a:r>
              <a:rPr lang="en-GB" sz="1200">
                <a:solidFill>
                  <a:srgbClr val="2DD3C3"/>
                </a:solidFill>
                <a:latin typeface="Nunito Light"/>
                <a:ea typeface="Nunito Light"/>
                <a:cs typeface="Nunito Light"/>
                <a:sym typeface="Nunito Light"/>
              </a:rPr>
              <a:t>esearch Day 2023: shifting the Balance</a:t>
            </a:r>
            <a:endParaRPr sz="1200">
              <a:solidFill>
                <a:srgbClr val="2DD3C3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rPr lang="en-GB" sz="1200">
                <a:solidFill>
                  <a:srgbClr val="2DD3C3"/>
                </a:solidFill>
                <a:latin typeface="Nunito Light"/>
                <a:ea typeface="Nunito Light"/>
                <a:cs typeface="Nunito Light"/>
                <a:sym typeface="Nunito Light"/>
              </a:rPr>
              <a:t>Get and cite: </a:t>
            </a:r>
            <a:r>
              <a:rPr lang="en-GB" sz="1200">
                <a:solidFill>
                  <a:srgbClr val="2DD3C3"/>
                </a:solidFill>
                <a:uFill>
                  <a:noFill/>
                </a:uFill>
                <a:latin typeface="Nunito Light"/>
                <a:ea typeface="Nunito Light"/>
                <a:cs typeface="Nunito Light"/>
                <a:sym typeface="Nunito Ligh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doi.org/10.5281/zenodo.7794655</a:t>
            </a:r>
            <a:br>
              <a:rPr lang="en-GB" sz="1200">
                <a:solidFill>
                  <a:srgbClr val="2DD3C3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1200">
                <a:solidFill>
                  <a:srgbClr val="2DD3C3"/>
                </a:solidFill>
                <a:latin typeface="Nunito Light"/>
                <a:ea typeface="Nunito Light"/>
                <a:cs typeface="Nunito Light"/>
                <a:sym typeface="Nunito Light"/>
              </a:rPr>
              <a:t>Licence: </a:t>
            </a:r>
            <a:r>
              <a:rPr lang="en-GB" sz="1200">
                <a:solidFill>
                  <a:srgbClr val="2DD3C3"/>
                </a:solidFill>
                <a:uFill>
                  <a:noFill/>
                </a:uFill>
                <a:latin typeface="Nunito Light"/>
                <a:ea typeface="Nunito Light"/>
                <a:cs typeface="Nunito Light"/>
                <a:sym typeface="Nunito Ligh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ShareAlike 4</a:t>
            </a:r>
            <a:endParaRPr sz="1200">
              <a:solidFill>
                <a:srgbClr val="2DD3C3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180000" y="493575"/>
            <a:ext cx="87840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rgbClr val="2DD3C3"/>
                </a:solidFill>
                <a:latin typeface="Nunito Light"/>
                <a:ea typeface="Nunito Light"/>
                <a:cs typeface="Nunito Light"/>
                <a:sym typeface="Nunito Light"/>
              </a:rPr>
              <a:t>Journey to the PhD, cycles of prototyping, the commons</a:t>
            </a:r>
            <a:endParaRPr sz="2000">
              <a:solidFill>
                <a:srgbClr val="2DD3C3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6661525" y="4796300"/>
            <a:ext cx="23025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800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rPr>
              <a:t>Balli 2023 – </a:t>
            </a:r>
            <a:r>
              <a:rPr lang="en-GB" sz="800">
                <a:solidFill>
                  <a:schemeClr val="dk2"/>
                </a:solidFill>
                <a:uFill>
                  <a:noFill/>
                </a:uFill>
                <a:latin typeface="Nunito Light"/>
                <a:ea typeface="Nunito Light"/>
                <a:cs typeface="Nunito Light"/>
                <a:sym typeface="Nunito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doi.org/10.5281/zenodo.7794655</a:t>
            </a:r>
            <a:endParaRPr sz="800">
              <a:solidFill>
                <a:schemeClr val="dk2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180000" y="-80898"/>
            <a:ext cx="1584000" cy="180000"/>
          </a:xfrm>
          <a:prstGeom prst="homePlate">
            <a:avLst>
              <a:gd fmla="val 50000" name="adj"/>
            </a:avLst>
          </a:prstGeom>
          <a:solidFill>
            <a:srgbClr val="2DD3C3"/>
          </a:solidFill>
          <a:ln cap="flat" cmpd="sng" w="9525">
            <a:solidFill>
              <a:srgbClr val="2DD3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7380000" y="-80898"/>
            <a:ext cx="1584000" cy="180000"/>
          </a:xfrm>
          <a:prstGeom prst="homePlate">
            <a:avLst>
              <a:gd fmla="val 50000" name="adj"/>
            </a:avLst>
          </a:prstGeom>
          <a:noFill/>
          <a:ln cap="flat" cmpd="sng" w="9525">
            <a:solidFill>
              <a:srgbClr val="2DD3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3780000" y="-80898"/>
            <a:ext cx="1584000" cy="180000"/>
          </a:xfrm>
          <a:prstGeom prst="homePlate">
            <a:avLst>
              <a:gd fmla="val 50000" name="adj"/>
            </a:avLst>
          </a:prstGeom>
          <a:noFill/>
          <a:ln cap="flat" cmpd="sng" w="9525">
            <a:solidFill>
              <a:srgbClr val="2DD3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1980000" y="-80898"/>
            <a:ext cx="1584000" cy="180000"/>
          </a:xfrm>
          <a:prstGeom prst="homePlate">
            <a:avLst>
              <a:gd fmla="val 50000" name="adj"/>
            </a:avLst>
          </a:prstGeom>
          <a:noFill/>
          <a:ln cap="flat" cmpd="sng" w="9525">
            <a:solidFill>
              <a:srgbClr val="2DD3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5580000" y="-80898"/>
            <a:ext cx="1584000" cy="180000"/>
          </a:xfrm>
          <a:prstGeom prst="homePlate">
            <a:avLst>
              <a:gd fmla="val 50000" name="adj"/>
            </a:avLst>
          </a:prstGeom>
          <a:noFill/>
          <a:ln cap="flat" cmpd="sng" w="9525">
            <a:solidFill>
              <a:srgbClr val="2DD3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8" name="Google Shape;68;p14"/>
          <p:cNvCxnSpPr/>
          <p:nvPr/>
        </p:nvCxnSpPr>
        <p:spPr>
          <a:xfrm>
            <a:off x="502350" y="2175100"/>
            <a:ext cx="8139300" cy="0"/>
          </a:xfrm>
          <a:prstGeom prst="straightConnector1">
            <a:avLst/>
          </a:prstGeom>
          <a:noFill/>
          <a:ln cap="flat" cmpd="sng" w="38100">
            <a:solidFill>
              <a:srgbClr val="EA9999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69" name="Google Shape;69;p14"/>
          <p:cNvSpPr txBox="1"/>
          <p:nvPr/>
        </p:nvSpPr>
        <p:spPr>
          <a:xfrm>
            <a:off x="502350" y="1782650"/>
            <a:ext cx="23640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EA9999"/>
                </a:solidFill>
                <a:latin typeface="Nunito Light"/>
                <a:ea typeface="Nunito Light"/>
                <a:cs typeface="Nunito Light"/>
                <a:sym typeface="Nunito Light"/>
              </a:rPr>
              <a:t>question, methodology (QM)</a:t>
            </a:r>
            <a:endParaRPr sz="1300">
              <a:solidFill>
                <a:srgbClr val="EA9999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3675750" y="1782650"/>
            <a:ext cx="18006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EA9999"/>
                </a:solidFill>
                <a:latin typeface="Nunito Light"/>
                <a:ea typeface="Nunito Light"/>
                <a:cs typeface="Nunito Light"/>
                <a:sym typeface="Nunito Light"/>
              </a:rPr>
              <a:t>black-box process (P)</a:t>
            </a:r>
            <a:endParaRPr sz="1300">
              <a:solidFill>
                <a:srgbClr val="EA9999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7695150" y="1782650"/>
            <a:ext cx="9465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EA9999"/>
                </a:solidFill>
                <a:latin typeface="Nunito Light"/>
                <a:ea typeface="Nunito Light"/>
                <a:cs typeface="Nunito Light"/>
                <a:sym typeface="Nunito Light"/>
              </a:rPr>
              <a:t>outcome (O)</a:t>
            </a:r>
            <a:endParaRPr sz="1300">
              <a:solidFill>
                <a:srgbClr val="EA9999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cxnSp>
        <p:nvCxnSpPr>
          <p:cNvPr id="72" name="Google Shape;72;p14"/>
          <p:cNvCxnSpPr/>
          <p:nvPr/>
        </p:nvCxnSpPr>
        <p:spPr>
          <a:xfrm rot="10800000">
            <a:off x="510450" y="2033252"/>
            <a:ext cx="0" cy="270000"/>
          </a:xfrm>
          <a:prstGeom prst="straightConnector1">
            <a:avLst/>
          </a:prstGeom>
          <a:noFill/>
          <a:ln cap="flat" cmpd="sng" w="38100">
            <a:solidFill>
              <a:srgbClr val="EA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" name="Google Shape;73;p14"/>
          <p:cNvCxnSpPr/>
          <p:nvPr/>
        </p:nvCxnSpPr>
        <p:spPr>
          <a:xfrm rot="10800000">
            <a:off x="8641650" y="2040102"/>
            <a:ext cx="0" cy="270000"/>
          </a:xfrm>
          <a:prstGeom prst="straightConnector1">
            <a:avLst/>
          </a:prstGeom>
          <a:noFill/>
          <a:ln cap="flat" cmpd="sng" w="38100">
            <a:solidFill>
              <a:srgbClr val="EA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4" name="Google Shape;74;p14"/>
          <p:cNvSpPr txBox="1"/>
          <p:nvPr/>
        </p:nvSpPr>
        <p:spPr>
          <a:xfrm>
            <a:off x="459900" y="1173775"/>
            <a:ext cx="24489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EA9999"/>
                </a:solidFill>
                <a:latin typeface="Nunito Light"/>
                <a:ea typeface="Nunito Light"/>
                <a:cs typeface="Nunito Light"/>
                <a:sym typeface="Nunito Light"/>
              </a:rPr>
              <a:t>sclerotic research</a:t>
            </a:r>
            <a:endParaRPr sz="2000">
              <a:solidFill>
                <a:srgbClr val="EA9999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grpSp>
        <p:nvGrpSpPr>
          <p:cNvPr id="75" name="Google Shape;75;p14"/>
          <p:cNvGrpSpPr/>
          <p:nvPr/>
        </p:nvGrpSpPr>
        <p:grpSpPr>
          <a:xfrm>
            <a:off x="2221748" y="2882625"/>
            <a:ext cx="6438000" cy="1890625"/>
            <a:chOff x="360650" y="2882625"/>
            <a:chExt cx="6438000" cy="1890625"/>
          </a:xfrm>
        </p:grpSpPr>
        <p:cxnSp>
          <p:nvCxnSpPr>
            <p:cNvPr id="76" name="Google Shape;76;p14"/>
            <p:cNvCxnSpPr/>
            <p:nvPr/>
          </p:nvCxnSpPr>
          <p:spPr>
            <a:xfrm rot="10800000">
              <a:off x="510450" y="3267652"/>
              <a:ext cx="0" cy="270000"/>
            </a:xfrm>
            <a:prstGeom prst="straightConnector1">
              <a:avLst/>
            </a:prstGeom>
            <a:noFill/>
            <a:ln cap="flat" cmpd="sng" w="38100">
              <a:solidFill>
                <a:srgbClr val="93C47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" name="Google Shape;77;p14"/>
            <p:cNvCxnSpPr/>
            <p:nvPr/>
          </p:nvCxnSpPr>
          <p:spPr>
            <a:xfrm flipH="1" rot="10800000">
              <a:off x="1235400" y="4491175"/>
              <a:ext cx="243300" cy="119400"/>
            </a:xfrm>
            <a:prstGeom prst="straightConnector1">
              <a:avLst/>
            </a:prstGeom>
            <a:noFill/>
            <a:ln cap="flat" cmpd="sng" w="38100">
              <a:solidFill>
                <a:srgbClr val="93C47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8" name="Google Shape;78;p14"/>
            <p:cNvSpPr/>
            <p:nvPr/>
          </p:nvSpPr>
          <p:spPr>
            <a:xfrm>
              <a:off x="508700" y="3173300"/>
              <a:ext cx="2196275" cy="1531450"/>
            </a:xfrm>
            <a:custGeom>
              <a:rect b="b" l="l" r="r" t="t"/>
              <a:pathLst>
                <a:path extrusionOk="0" h="61258" w="87851">
                  <a:moveTo>
                    <a:pt x="0" y="9690"/>
                  </a:moveTo>
                  <a:cubicBezTo>
                    <a:pt x="3822" y="10336"/>
                    <a:pt x="19379" y="9097"/>
                    <a:pt x="22932" y="13565"/>
                  </a:cubicBezTo>
                  <a:cubicBezTo>
                    <a:pt x="26485" y="18033"/>
                    <a:pt x="18464" y="28745"/>
                    <a:pt x="21317" y="36497"/>
                  </a:cubicBezTo>
                  <a:cubicBezTo>
                    <a:pt x="24170" y="44249"/>
                    <a:pt x="32352" y="56899"/>
                    <a:pt x="40050" y="60075"/>
                  </a:cubicBezTo>
                  <a:cubicBezTo>
                    <a:pt x="47748" y="63251"/>
                    <a:pt x="61689" y="59321"/>
                    <a:pt x="67503" y="55553"/>
                  </a:cubicBezTo>
                  <a:cubicBezTo>
                    <a:pt x="73317" y="51785"/>
                    <a:pt x="72241" y="43657"/>
                    <a:pt x="74932" y="37466"/>
                  </a:cubicBezTo>
                  <a:cubicBezTo>
                    <a:pt x="77624" y="31276"/>
                    <a:pt x="81499" y="24654"/>
                    <a:pt x="83652" y="18410"/>
                  </a:cubicBezTo>
                  <a:cubicBezTo>
                    <a:pt x="85805" y="12166"/>
                    <a:pt x="87151" y="3068"/>
                    <a:pt x="87851" y="0"/>
                  </a:cubicBezTo>
                </a:path>
              </a:pathLst>
            </a:custGeom>
            <a:noFill/>
            <a:ln cap="flat" cmpd="sng" w="38100">
              <a:solidFill>
                <a:srgbClr val="93C47D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79" name="Google Shape;79;p14"/>
            <p:cNvSpPr/>
            <p:nvPr/>
          </p:nvSpPr>
          <p:spPr>
            <a:xfrm>
              <a:off x="2382000" y="3520500"/>
              <a:ext cx="2180125" cy="819050"/>
            </a:xfrm>
            <a:custGeom>
              <a:rect b="b" l="l" r="r" t="t"/>
              <a:pathLst>
                <a:path extrusionOk="0" h="32762" w="87205">
                  <a:moveTo>
                    <a:pt x="0" y="23901"/>
                  </a:moveTo>
                  <a:cubicBezTo>
                    <a:pt x="2099" y="21371"/>
                    <a:pt x="7159" y="10928"/>
                    <a:pt x="12596" y="8721"/>
                  </a:cubicBezTo>
                  <a:cubicBezTo>
                    <a:pt x="18033" y="6514"/>
                    <a:pt x="26538" y="7860"/>
                    <a:pt x="32621" y="10659"/>
                  </a:cubicBezTo>
                  <a:cubicBezTo>
                    <a:pt x="38704" y="13458"/>
                    <a:pt x="47155" y="21856"/>
                    <a:pt x="49093" y="25516"/>
                  </a:cubicBezTo>
                  <a:cubicBezTo>
                    <a:pt x="51031" y="29177"/>
                    <a:pt x="46133" y="31976"/>
                    <a:pt x="44249" y="32622"/>
                  </a:cubicBezTo>
                  <a:cubicBezTo>
                    <a:pt x="42365" y="33268"/>
                    <a:pt x="38004" y="31599"/>
                    <a:pt x="37789" y="29392"/>
                  </a:cubicBezTo>
                  <a:cubicBezTo>
                    <a:pt x="37574" y="27185"/>
                    <a:pt x="38597" y="22447"/>
                    <a:pt x="42957" y="19379"/>
                  </a:cubicBezTo>
                  <a:cubicBezTo>
                    <a:pt x="47317" y="16311"/>
                    <a:pt x="56575" y="14212"/>
                    <a:pt x="63950" y="10982"/>
                  </a:cubicBezTo>
                  <a:cubicBezTo>
                    <a:pt x="71325" y="7752"/>
                    <a:pt x="83329" y="1830"/>
                    <a:pt x="87205" y="0"/>
                  </a:cubicBezTo>
                </a:path>
              </a:pathLst>
            </a:custGeom>
            <a:noFill/>
            <a:ln cap="flat" cmpd="sng" w="38100">
              <a:solidFill>
                <a:srgbClr val="93C47D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80" name="Google Shape;80;p14"/>
            <p:cNvSpPr/>
            <p:nvPr/>
          </p:nvSpPr>
          <p:spPr>
            <a:xfrm>
              <a:off x="3980750" y="2882625"/>
              <a:ext cx="1798475" cy="1608675"/>
            </a:xfrm>
            <a:custGeom>
              <a:rect b="b" l="l" r="r" t="t"/>
              <a:pathLst>
                <a:path extrusionOk="0" h="64347" w="71939">
                  <a:moveTo>
                    <a:pt x="0" y="36820"/>
                  </a:moveTo>
                  <a:cubicBezTo>
                    <a:pt x="4091" y="36551"/>
                    <a:pt x="17441" y="33267"/>
                    <a:pt x="24547" y="35205"/>
                  </a:cubicBezTo>
                  <a:cubicBezTo>
                    <a:pt x="31653" y="37143"/>
                    <a:pt x="38543" y="43602"/>
                    <a:pt x="42634" y="48447"/>
                  </a:cubicBezTo>
                  <a:cubicBezTo>
                    <a:pt x="46725" y="53292"/>
                    <a:pt x="47533" y="65403"/>
                    <a:pt x="49094" y="64273"/>
                  </a:cubicBezTo>
                  <a:cubicBezTo>
                    <a:pt x="50655" y="63143"/>
                    <a:pt x="48341" y="48017"/>
                    <a:pt x="52001" y="41665"/>
                  </a:cubicBezTo>
                  <a:cubicBezTo>
                    <a:pt x="55662" y="35313"/>
                    <a:pt x="68366" y="31706"/>
                    <a:pt x="71057" y="26161"/>
                  </a:cubicBezTo>
                  <a:cubicBezTo>
                    <a:pt x="73749" y="20616"/>
                    <a:pt x="69550" y="12757"/>
                    <a:pt x="68150" y="8397"/>
                  </a:cubicBezTo>
                  <a:cubicBezTo>
                    <a:pt x="66750" y="4037"/>
                    <a:pt x="63574" y="1400"/>
                    <a:pt x="62659" y="0"/>
                  </a:cubicBezTo>
                </a:path>
              </a:pathLst>
            </a:custGeom>
            <a:noFill/>
            <a:ln cap="flat" cmpd="sng" w="38100">
              <a:solidFill>
                <a:srgbClr val="93C47D"/>
              </a:solidFill>
              <a:prstDash val="solid"/>
              <a:round/>
              <a:headEnd len="med" w="med" type="none"/>
              <a:tailEnd len="med" w="med" type="none"/>
            </a:ln>
          </p:spPr>
        </p:sp>
        <p:cxnSp>
          <p:nvCxnSpPr>
            <p:cNvPr id="81" name="Google Shape;81;p14"/>
            <p:cNvCxnSpPr/>
            <p:nvPr/>
          </p:nvCxnSpPr>
          <p:spPr>
            <a:xfrm rot="10800000">
              <a:off x="2527275" y="3359150"/>
              <a:ext cx="298800" cy="43500"/>
            </a:xfrm>
            <a:prstGeom prst="straightConnector1">
              <a:avLst/>
            </a:prstGeom>
            <a:noFill/>
            <a:ln cap="flat" cmpd="sng" w="38100">
              <a:solidFill>
                <a:srgbClr val="93C47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" name="Google Shape;82;p14"/>
            <p:cNvCxnSpPr/>
            <p:nvPr/>
          </p:nvCxnSpPr>
          <p:spPr>
            <a:xfrm>
              <a:off x="3980751" y="3649700"/>
              <a:ext cx="137400" cy="309300"/>
            </a:xfrm>
            <a:prstGeom prst="straightConnector1">
              <a:avLst/>
            </a:prstGeom>
            <a:noFill/>
            <a:ln cap="flat" cmpd="sng" w="38100">
              <a:solidFill>
                <a:srgbClr val="93C47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" name="Google Shape;83;p14"/>
            <p:cNvCxnSpPr/>
            <p:nvPr/>
          </p:nvCxnSpPr>
          <p:spPr>
            <a:xfrm>
              <a:off x="5153951" y="3884876"/>
              <a:ext cx="255900" cy="204300"/>
            </a:xfrm>
            <a:prstGeom prst="straightConnector1">
              <a:avLst/>
            </a:prstGeom>
            <a:noFill/>
            <a:ln cap="flat" cmpd="sng" w="38100">
              <a:solidFill>
                <a:srgbClr val="93C47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" name="Google Shape;84;p14"/>
            <p:cNvCxnSpPr/>
            <p:nvPr/>
          </p:nvCxnSpPr>
          <p:spPr>
            <a:xfrm flipH="1" rot="10800000">
              <a:off x="5531551" y="3116901"/>
              <a:ext cx="290100" cy="56400"/>
            </a:xfrm>
            <a:prstGeom prst="straightConnector1">
              <a:avLst/>
            </a:prstGeom>
            <a:noFill/>
            <a:ln cap="flat" cmpd="sng" w="38100">
              <a:solidFill>
                <a:srgbClr val="93C47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85" name="Google Shape;85;p14"/>
            <p:cNvSpPr/>
            <p:nvPr/>
          </p:nvSpPr>
          <p:spPr>
            <a:xfrm>
              <a:off x="3609325" y="3873108"/>
              <a:ext cx="1356525" cy="123800"/>
            </a:xfrm>
            <a:custGeom>
              <a:rect b="b" l="l" r="r" t="t"/>
              <a:pathLst>
                <a:path extrusionOk="0" h="4952" w="54261">
                  <a:moveTo>
                    <a:pt x="0" y="2369"/>
                  </a:moveTo>
                  <a:cubicBezTo>
                    <a:pt x="2530" y="1992"/>
                    <a:pt x="8774" y="323"/>
                    <a:pt x="15180" y="108"/>
                  </a:cubicBezTo>
                  <a:cubicBezTo>
                    <a:pt x="21586" y="-107"/>
                    <a:pt x="31922" y="270"/>
                    <a:pt x="38435" y="1077"/>
                  </a:cubicBezTo>
                  <a:cubicBezTo>
                    <a:pt x="44949" y="1884"/>
                    <a:pt x="51623" y="4306"/>
                    <a:pt x="54261" y="4952"/>
                  </a:cubicBezTo>
                </a:path>
              </a:pathLst>
            </a:custGeom>
            <a:noFill/>
            <a:ln cap="flat" cmpd="sng" w="38100">
              <a:solidFill>
                <a:srgbClr val="93C47D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86" name="Google Shape;86;p14"/>
            <p:cNvSpPr/>
            <p:nvPr/>
          </p:nvSpPr>
          <p:spPr>
            <a:xfrm>
              <a:off x="1098150" y="3633550"/>
              <a:ext cx="282600" cy="952800"/>
            </a:xfrm>
            <a:custGeom>
              <a:rect b="b" l="l" r="r" t="t"/>
              <a:pathLst>
                <a:path extrusionOk="0" h="38112" w="11304">
                  <a:moveTo>
                    <a:pt x="0" y="0"/>
                  </a:moveTo>
                  <a:cubicBezTo>
                    <a:pt x="108" y="1968"/>
                    <a:pt x="-107" y="7365"/>
                    <a:pt x="646" y="11809"/>
                  </a:cubicBezTo>
                  <a:cubicBezTo>
                    <a:pt x="1400" y="16254"/>
                    <a:pt x="2745" y="22283"/>
                    <a:pt x="4521" y="26667"/>
                  </a:cubicBezTo>
                  <a:cubicBezTo>
                    <a:pt x="6297" y="31051"/>
                    <a:pt x="10174" y="36205"/>
                    <a:pt x="11304" y="38112"/>
                  </a:cubicBezTo>
                </a:path>
              </a:pathLst>
            </a:custGeom>
            <a:noFill/>
            <a:ln cap="flat" cmpd="sng" w="38100">
              <a:solidFill>
                <a:srgbClr val="93C47D"/>
              </a:solidFill>
              <a:prstDash val="solid"/>
              <a:round/>
              <a:headEnd len="med" w="med" type="none"/>
              <a:tailEnd len="med" w="med" type="none"/>
            </a:ln>
          </p:spPr>
        </p:sp>
        <p:cxnSp>
          <p:nvCxnSpPr>
            <p:cNvPr id="87" name="Google Shape;87;p14"/>
            <p:cNvCxnSpPr/>
            <p:nvPr/>
          </p:nvCxnSpPr>
          <p:spPr>
            <a:xfrm rot="10800000">
              <a:off x="2228475" y="4125225"/>
              <a:ext cx="298800" cy="43500"/>
            </a:xfrm>
            <a:prstGeom prst="straightConnector1">
              <a:avLst/>
            </a:prstGeom>
            <a:noFill/>
            <a:ln cap="flat" cmpd="sng" w="38100">
              <a:solidFill>
                <a:srgbClr val="93C47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88" name="Google Shape;88;p14"/>
            <p:cNvSpPr txBox="1"/>
            <p:nvPr/>
          </p:nvSpPr>
          <p:spPr>
            <a:xfrm>
              <a:off x="527700" y="2905225"/>
              <a:ext cx="8886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93C47D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QM</a:t>
              </a:r>
              <a:r>
                <a:rPr baseline="-25000" lang="en-GB" sz="1300">
                  <a:solidFill>
                    <a:srgbClr val="93C47D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1</a:t>
              </a:r>
              <a:r>
                <a:rPr lang="en-GB" sz="1300">
                  <a:solidFill>
                    <a:srgbClr val="93C47D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 P</a:t>
              </a:r>
              <a:r>
                <a:rPr baseline="-25000" lang="en-GB" sz="1300">
                  <a:solidFill>
                    <a:srgbClr val="93C47D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1</a:t>
              </a:r>
              <a:r>
                <a:rPr lang="en-GB" sz="1300">
                  <a:solidFill>
                    <a:srgbClr val="93C47D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 O</a:t>
              </a:r>
              <a:r>
                <a:rPr baseline="-25000" lang="en-GB" sz="1300">
                  <a:solidFill>
                    <a:srgbClr val="93C47D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1</a:t>
              </a:r>
              <a:endParaRPr baseline="-25000" sz="1300">
                <a:solidFill>
                  <a:srgbClr val="93C47D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89" name="Google Shape;89;p14"/>
            <p:cNvSpPr txBox="1"/>
            <p:nvPr/>
          </p:nvSpPr>
          <p:spPr>
            <a:xfrm>
              <a:off x="360650" y="4502050"/>
              <a:ext cx="8886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93C47D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QM</a:t>
              </a:r>
              <a:r>
                <a:rPr baseline="-25000" lang="en-GB" sz="1300">
                  <a:solidFill>
                    <a:srgbClr val="93C47D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2</a:t>
              </a:r>
              <a:r>
                <a:rPr lang="en-GB" sz="1300">
                  <a:solidFill>
                    <a:srgbClr val="93C47D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 </a:t>
              </a:r>
              <a:r>
                <a:rPr lang="en-GB" sz="1300">
                  <a:solidFill>
                    <a:srgbClr val="93C47D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P</a:t>
              </a:r>
              <a:r>
                <a:rPr baseline="-25000" lang="en-GB" sz="1300">
                  <a:solidFill>
                    <a:srgbClr val="93C47D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2</a:t>
              </a:r>
              <a:r>
                <a:rPr lang="en-GB" sz="1300">
                  <a:solidFill>
                    <a:srgbClr val="93C47D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 </a:t>
              </a:r>
              <a:r>
                <a:rPr lang="en-GB" sz="1300">
                  <a:solidFill>
                    <a:srgbClr val="93C47D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O</a:t>
              </a:r>
              <a:r>
                <a:rPr baseline="-25000" lang="en-GB" sz="1300">
                  <a:solidFill>
                    <a:srgbClr val="93C47D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2</a:t>
              </a:r>
              <a:endParaRPr baseline="-25000" sz="1300">
                <a:solidFill>
                  <a:srgbClr val="93C47D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90" name="Google Shape;90;p14"/>
            <p:cNvSpPr txBox="1"/>
            <p:nvPr/>
          </p:nvSpPr>
          <p:spPr>
            <a:xfrm>
              <a:off x="1869575" y="3974350"/>
              <a:ext cx="2826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93C47D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O</a:t>
              </a:r>
              <a:r>
                <a:rPr baseline="-25000" lang="en-GB" sz="1300">
                  <a:solidFill>
                    <a:srgbClr val="93C47D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3</a:t>
              </a:r>
              <a:endParaRPr baseline="-25000" sz="1300">
                <a:solidFill>
                  <a:srgbClr val="93C47D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91" name="Google Shape;91;p14"/>
            <p:cNvSpPr txBox="1"/>
            <p:nvPr/>
          </p:nvSpPr>
          <p:spPr>
            <a:xfrm>
              <a:off x="2018200" y="3213000"/>
              <a:ext cx="4548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93C47D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P</a:t>
              </a:r>
              <a:r>
                <a:rPr baseline="-25000" lang="en-GB" sz="1300">
                  <a:solidFill>
                    <a:srgbClr val="93C47D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3</a:t>
              </a:r>
              <a:r>
                <a:rPr lang="en-GB" sz="1300">
                  <a:solidFill>
                    <a:srgbClr val="93C47D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 </a:t>
              </a:r>
              <a:r>
                <a:rPr lang="en-GB" sz="1300">
                  <a:solidFill>
                    <a:srgbClr val="93C47D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O</a:t>
              </a:r>
              <a:r>
                <a:rPr baseline="-25000" lang="en-GB" sz="1300">
                  <a:solidFill>
                    <a:srgbClr val="93C47D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4</a:t>
              </a:r>
              <a:endParaRPr baseline="-25000" sz="1300">
                <a:solidFill>
                  <a:srgbClr val="93C47D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92" name="Google Shape;92;p14"/>
            <p:cNvSpPr txBox="1"/>
            <p:nvPr/>
          </p:nvSpPr>
          <p:spPr>
            <a:xfrm>
              <a:off x="3609325" y="3307425"/>
              <a:ext cx="7041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93C47D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QM</a:t>
              </a:r>
              <a:r>
                <a:rPr baseline="-25000" lang="en-GB" sz="1300">
                  <a:solidFill>
                    <a:srgbClr val="93C47D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3</a:t>
              </a:r>
              <a:r>
                <a:rPr lang="en-GB" sz="1300">
                  <a:solidFill>
                    <a:srgbClr val="93C47D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 O</a:t>
              </a:r>
              <a:r>
                <a:rPr baseline="-25000" lang="en-GB" sz="1300">
                  <a:solidFill>
                    <a:srgbClr val="93C47D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5</a:t>
              </a:r>
              <a:endParaRPr baseline="-25000" sz="1300">
                <a:solidFill>
                  <a:srgbClr val="93C47D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93" name="Google Shape;93;p14"/>
            <p:cNvSpPr txBox="1"/>
            <p:nvPr/>
          </p:nvSpPr>
          <p:spPr>
            <a:xfrm>
              <a:off x="5531550" y="3974350"/>
              <a:ext cx="7041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93C47D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P</a:t>
              </a:r>
              <a:r>
                <a:rPr baseline="-25000" lang="en-GB" sz="1300">
                  <a:solidFill>
                    <a:srgbClr val="93C47D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4</a:t>
              </a:r>
              <a:r>
                <a:rPr lang="en-GB" sz="1300">
                  <a:solidFill>
                    <a:srgbClr val="93C47D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 </a:t>
              </a:r>
              <a:r>
                <a:rPr lang="en-GB" sz="1300">
                  <a:solidFill>
                    <a:srgbClr val="93C47D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O</a:t>
              </a:r>
              <a:r>
                <a:rPr baseline="-25000" lang="en-GB" sz="1300">
                  <a:solidFill>
                    <a:srgbClr val="93C47D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6</a:t>
              </a:r>
              <a:endParaRPr baseline="-25000" sz="1300">
                <a:solidFill>
                  <a:srgbClr val="93C47D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94" name="Google Shape;94;p14"/>
            <p:cNvSpPr txBox="1"/>
            <p:nvPr/>
          </p:nvSpPr>
          <p:spPr>
            <a:xfrm>
              <a:off x="5910050" y="2939125"/>
              <a:ext cx="8886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>
                  <a:solidFill>
                    <a:srgbClr val="93C47D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QM</a:t>
              </a:r>
              <a:r>
                <a:rPr baseline="-25000" lang="en-GB" sz="1300">
                  <a:solidFill>
                    <a:srgbClr val="93C47D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4</a:t>
              </a:r>
              <a:r>
                <a:rPr lang="en-GB" sz="1300">
                  <a:solidFill>
                    <a:srgbClr val="93C47D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 P</a:t>
              </a:r>
              <a:r>
                <a:rPr baseline="-25000" lang="en-GB" sz="1300">
                  <a:solidFill>
                    <a:srgbClr val="93C47D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5</a:t>
              </a:r>
              <a:r>
                <a:rPr lang="en-GB" sz="1300">
                  <a:solidFill>
                    <a:srgbClr val="93C47D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 O</a:t>
              </a:r>
              <a:r>
                <a:rPr baseline="-25000" lang="en-GB" sz="1300">
                  <a:solidFill>
                    <a:srgbClr val="93C47D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7</a:t>
              </a:r>
              <a:endParaRPr baseline="-25000" sz="1300">
                <a:solidFill>
                  <a:srgbClr val="93C47D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sp>
        <p:nvSpPr>
          <p:cNvPr id="95" name="Google Shape;95;p14"/>
          <p:cNvSpPr txBox="1"/>
          <p:nvPr/>
        </p:nvSpPr>
        <p:spPr>
          <a:xfrm>
            <a:off x="502350" y="3746063"/>
            <a:ext cx="24489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93C47D"/>
                </a:solidFill>
                <a:latin typeface="Nunito Light"/>
                <a:ea typeface="Nunito Light"/>
                <a:cs typeface="Nunito Light"/>
                <a:sym typeface="Nunito Light"/>
              </a:rPr>
              <a:t>lively</a:t>
            </a:r>
            <a:r>
              <a:rPr lang="en-GB" sz="2000">
                <a:solidFill>
                  <a:srgbClr val="93C47D"/>
                </a:solidFill>
                <a:latin typeface="Nunito Light"/>
                <a:ea typeface="Nunito Light"/>
                <a:cs typeface="Nunito Light"/>
                <a:sym typeface="Nunito Light"/>
              </a:rPr>
              <a:t> researching</a:t>
            </a:r>
            <a:endParaRPr sz="2000">
              <a:solidFill>
                <a:srgbClr val="93C47D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180000" y="493575"/>
            <a:ext cx="87840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2DD3C3"/>
                </a:solidFill>
                <a:latin typeface="Nunito Light"/>
                <a:ea typeface="Nunito Light"/>
                <a:cs typeface="Nunito Light"/>
                <a:sym typeface="Nunito Light"/>
              </a:rPr>
              <a:t>Making respiratory health fun: Breathing Games</a:t>
            </a:r>
            <a:endParaRPr sz="2000">
              <a:solidFill>
                <a:srgbClr val="2DD3C3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6661525" y="4796300"/>
            <a:ext cx="23025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800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rPr>
              <a:t>Balli 2023 – </a:t>
            </a:r>
            <a:r>
              <a:rPr lang="en-GB" sz="800">
                <a:solidFill>
                  <a:schemeClr val="dk2"/>
                </a:solidFill>
                <a:uFill>
                  <a:noFill/>
                </a:uFill>
                <a:latin typeface="Nunito Light"/>
                <a:ea typeface="Nunito Light"/>
                <a:cs typeface="Nunito Light"/>
                <a:sym typeface="Nunito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doi.org/10.5281/zenodo.7794655</a:t>
            </a:r>
            <a:endParaRPr sz="800">
              <a:solidFill>
                <a:schemeClr val="dk2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102" name="Google Shape;102;p15"/>
          <p:cNvSpPr/>
          <p:nvPr/>
        </p:nvSpPr>
        <p:spPr>
          <a:xfrm>
            <a:off x="180000" y="-80898"/>
            <a:ext cx="1584000" cy="180000"/>
          </a:xfrm>
          <a:prstGeom prst="homePlate">
            <a:avLst>
              <a:gd fmla="val 50000" name="adj"/>
            </a:avLst>
          </a:prstGeom>
          <a:noFill/>
          <a:ln cap="flat" cmpd="sng" w="9525">
            <a:solidFill>
              <a:srgbClr val="2DD3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7380000" y="-80898"/>
            <a:ext cx="1584000" cy="180000"/>
          </a:xfrm>
          <a:prstGeom prst="homePlate">
            <a:avLst>
              <a:gd fmla="val 50000" name="adj"/>
            </a:avLst>
          </a:prstGeom>
          <a:noFill/>
          <a:ln cap="flat" cmpd="sng" w="9525">
            <a:solidFill>
              <a:srgbClr val="2DD3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5"/>
          <p:cNvSpPr/>
          <p:nvPr/>
        </p:nvSpPr>
        <p:spPr>
          <a:xfrm>
            <a:off x="3780000" y="-80898"/>
            <a:ext cx="1584000" cy="180000"/>
          </a:xfrm>
          <a:prstGeom prst="homePlate">
            <a:avLst>
              <a:gd fmla="val 50000" name="adj"/>
            </a:avLst>
          </a:prstGeom>
          <a:noFill/>
          <a:ln cap="flat" cmpd="sng" w="9525">
            <a:solidFill>
              <a:srgbClr val="2DD3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5"/>
          <p:cNvSpPr/>
          <p:nvPr/>
        </p:nvSpPr>
        <p:spPr>
          <a:xfrm>
            <a:off x="1980000" y="-80898"/>
            <a:ext cx="1584000" cy="180000"/>
          </a:xfrm>
          <a:prstGeom prst="homePlate">
            <a:avLst>
              <a:gd fmla="val 50000" name="adj"/>
            </a:avLst>
          </a:prstGeom>
          <a:solidFill>
            <a:srgbClr val="2DD3C3"/>
          </a:solidFill>
          <a:ln cap="flat" cmpd="sng" w="9525">
            <a:solidFill>
              <a:srgbClr val="2DD3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5"/>
          <p:cNvSpPr/>
          <p:nvPr/>
        </p:nvSpPr>
        <p:spPr>
          <a:xfrm>
            <a:off x="5580000" y="-80898"/>
            <a:ext cx="1584000" cy="180000"/>
          </a:xfrm>
          <a:prstGeom prst="homePlate">
            <a:avLst>
              <a:gd fmla="val 50000" name="adj"/>
            </a:avLst>
          </a:prstGeom>
          <a:noFill/>
          <a:ln cap="flat" cmpd="sng" w="9525">
            <a:solidFill>
              <a:srgbClr val="2DD3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4567">
            <a:off x="5043746" y="1512812"/>
            <a:ext cx="3647335" cy="205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77258">
            <a:off x="370877" y="1452229"/>
            <a:ext cx="4214421" cy="237061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180000" y="4796300"/>
            <a:ext cx="38760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800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rPr>
              <a:t>Source and more: </a:t>
            </a:r>
            <a:r>
              <a:rPr lang="en-GB" sz="800">
                <a:solidFill>
                  <a:schemeClr val="dk2"/>
                </a:solidFill>
                <a:uFill>
                  <a:noFill/>
                </a:uFill>
                <a:latin typeface="Nunito Light"/>
                <a:ea typeface="Nunito Light"/>
                <a:cs typeface="Nunito Light"/>
                <a:sym typeface="Nunito Ligh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www.breathinggames.net</a:t>
            </a:r>
            <a:r>
              <a:rPr lang="en-GB" sz="800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rPr>
              <a:t>, CC BY-SA</a:t>
            </a:r>
            <a:endParaRPr sz="800">
              <a:solidFill>
                <a:schemeClr val="dk2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/>
        </p:nvSpPr>
        <p:spPr>
          <a:xfrm>
            <a:off x="180000" y="493575"/>
            <a:ext cx="87840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2DD3C3"/>
                </a:solidFill>
                <a:latin typeface="Nunito Light"/>
                <a:ea typeface="Nunito Light"/>
                <a:cs typeface="Nunito Light"/>
                <a:sym typeface="Nunito Light"/>
              </a:rPr>
              <a:t>Four levers to build solidarity-driven ecosystems</a:t>
            </a:r>
            <a:endParaRPr sz="2000">
              <a:solidFill>
                <a:srgbClr val="2DD3C3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6661525" y="4796300"/>
            <a:ext cx="23025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800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rPr>
              <a:t>Balli 2023 – </a:t>
            </a:r>
            <a:r>
              <a:rPr lang="en-GB" sz="800">
                <a:solidFill>
                  <a:schemeClr val="dk2"/>
                </a:solidFill>
                <a:uFill>
                  <a:noFill/>
                </a:uFill>
                <a:latin typeface="Nunito Light"/>
                <a:ea typeface="Nunito Light"/>
                <a:cs typeface="Nunito Light"/>
                <a:sym typeface="Nunito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doi.org/10.5281/zenodo.7794655</a:t>
            </a:r>
            <a:endParaRPr sz="800">
              <a:solidFill>
                <a:schemeClr val="dk2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180000" y="-80898"/>
            <a:ext cx="1584000" cy="180000"/>
          </a:xfrm>
          <a:prstGeom prst="homePlate">
            <a:avLst>
              <a:gd fmla="val 50000" name="adj"/>
            </a:avLst>
          </a:prstGeom>
          <a:noFill/>
          <a:ln cap="flat" cmpd="sng" w="9525">
            <a:solidFill>
              <a:srgbClr val="2DD3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6"/>
          <p:cNvSpPr/>
          <p:nvPr/>
        </p:nvSpPr>
        <p:spPr>
          <a:xfrm>
            <a:off x="7380000" y="-80898"/>
            <a:ext cx="1584000" cy="180000"/>
          </a:xfrm>
          <a:prstGeom prst="homePlate">
            <a:avLst>
              <a:gd fmla="val 50000" name="adj"/>
            </a:avLst>
          </a:prstGeom>
          <a:noFill/>
          <a:ln cap="flat" cmpd="sng" w="9525">
            <a:solidFill>
              <a:srgbClr val="2DD3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6"/>
          <p:cNvSpPr/>
          <p:nvPr/>
        </p:nvSpPr>
        <p:spPr>
          <a:xfrm>
            <a:off x="3780000" y="-80898"/>
            <a:ext cx="1584000" cy="180000"/>
          </a:xfrm>
          <a:prstGeom prst="homePlate">
            <a:avLst>
              <a:gd fmla="val 50000" name="adj"/>
            </a:avLst>
          </a:prstGeom>
          <a:solidFill>
            <a:srgbClr val="2DD3C3"/>
          </a:solidFill>
          <a:ln cap="flat" cmpd="sng" w="9525">
            <a:solidFill>
              <a:srgbClr val="2DD3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6"/>
          <p:cNvSpPr/>
          <p:nvPr/>
        </p:nvSpPr>
        <p:spPr>
          <a:xfrm>
            <a:off x="1980000" y="-80898"/>
            <a:ext cx="1584000" cy="180000"/>
          </a:xfrm>
          <a:prstGeom prst="homePlate">
            <a:avLst>
              <a:gd fmla="val 50000" name="adj"/>
            </a:avLst>
          </a:prstGeom>
          <a:noFill/>
          <a:ln cap="flat" cmpd="sng" w="9525">
            <a:solidFill>
              <a:srgbClr val="2DD3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6"/>
          <p:cNvSpPr/>
          <p:nvPr/>
        </p:nvSpPr>
        <p:spPr>
          <a:xfrm>
            <a:off x="5580000" y="-80898"/>
            <a:ext cx="1584000" cy="180000"/>
          </a:xfrm>
          <a:prstGeom prst="homePlate">
            <a:avLst>
              <a:gd fmla="val 50000" name="adj"/>
            </a:avLst>
          </a:prstGeom>
          <a:noFill/>
          <a:ln cap="flat" cmpd="sng" w="9525">
            <a:solidFill>
              <a:srgbClr val="2DD3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984338" y="1148175"/>
            <a:ext cx="2880000" cy="648000"/>
          </a:xfrm>
          <a:prstGeom prst="round2DiagRect">
            <a:avLst>
              <a:gd fmla="val 0" name="adj1"/>
              <a:gd fmla="val 10183" name="adj2"/>
            </a:avLst>
          </a:prstGeom>
          <a:noFill/>
          <a:ln cap="flat" cmpd="sng" w="9525">
            <a:solidFill>
              <a:srgbClr val="B9F9F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B9F9F5"/>
                </a:solidFill>
                <a:latin typeface="Nunito Light"/>
                <a:ea typeface="Nunito Light"/>
                <a:cs typeface="Nunito Light"/>
                <a:sym typeface="Nunito Light"/>
              </a:rPr>
              <a:t>Bringing </a:t>
            </a:r>
            <a:r>
              <a:rPr lang="en-GB" sz="1800">
                <a:solidFill>
                  <a:srgbClr val="B9F9F5"/>
                </a:solidFill>
                <a:latin typeface="Nunito Light"/>
                <a:ea typeface="Nunito Light"/>
                <a:cs typeface="Nunito Light"/>
                <a:sym typeface="Nunito Light"/>
              </a:rPr>
              <a:t>together</a:t>
            </a:r>
            <a:br>
              <a:rPr lang="en-GB" sz="1800">
                <a:solidFill>
                  <a:srgbClr val="B9F9F5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1800">
                <a:solidFill>
                  <a:srgbClr val="B9F9F5"/>
                </a:solidFill>
                <a:latin typeface="Nunito Light"/>
                <a:ea typeface="Nunito Light"/>
                <a:cs typeface="Nunito Light"/>
                <a:sym typeface="Nunito Light"/>
              </a:rPr>
              <a:t>diverse people </a:t>
            </a:r>
            <a:endParaRPr sz="1200">
              <a:solidFill>
                <a:srgbClr val="B9F9F5"/>
              </a:solidFill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2416104" y="1971800"/>
            <a:ext cx="2880000" cy="648000"/>
          </a:xfrm>
          <a:prstGeom prst="round2DiagRect">
            <a:avLst>
              <a:gd fmla="val 0" name="adj1"/>
              <a:gd fmla="val 10183" name="adj2"/>
            </a:avLst>
          </a:prstGeom>
          <a:noFill/>
          <a:ln cap="flat" cmpd="sng" w="9525">
            <a:solidFill>
              <a:srgbClr val="B9F9F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B9F9F5"/>
                </a:solidFill>
                <a:latin typeface="Nunito Light"/>
                <a:ea typeface="Nunito Light"/>
                <a:cs typeface="Nunito Light"/>
                <a:sym typeface="Nunito Light"/>
              </a:rPr>
              <a:t>Generating </a:t>
            </a:r>
            <a:br>
              <a:rPr lang="en-GB" sz="1800">
                <a:solidFill>
                  <a:srgbClr val="B9F9F5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1800">
                <a:solidFill>
                  <a:srgbClr val="B9F9F5"/>
                </a:solidFill>
                <a:latin typeface="Nunito Light"/>
                <a:ea typeface="Nunito Light"/>
                <a:cs typeface="Nunito Light"/>
                <a:sym typeface="Nunito Light"/>
              </a:rPr>
              <a:t>collective value</a:t>
            </a:r>
            <a:endParaRPr sz="1200">
              <a:solidFill>
                <a:srgbClr val="B9F9F5"/>
              </a:solidFill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3839663" y="2865900"/>
            <a:ext cx="2880000" cy="648000"/>
          </a:xfrm>
          <a:prstGeom prst="round2DiagRect">
            <a:avLst>
              <a:gd fmla="val 0" name="adj1"/>
              <a:gd fmla="val 10183" name="adj2"/>
            </a:avLst>
          </a:prstGeom>
          <a:noFill/>
          <a:ln cap="flat" cmpd="sng" w="9525">
            <a:solidFill>
              <a:srgbClr val="B9F9F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B9F9F5"/>
                </a:solidFill>
                <a:latin typeface="Nunito Light"/>
                <a:ea typeface="Nunito Light"/>
                <a:cs typeface="Nunito Light"/>
                <a:sym typeface="Nunito Light"/>
              </a:rPr>
              <a:t>Convergence </a:t>
            </a:r>
            <a:br>
              <a:rPr lang="en-GB" sz="1800">
                <a:solidFill>
                  <a:srgbClr val="B9F9F5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1800">
                <a:solidFill>
                  <a:srgbClr val="B9F9F5"/>
                </a:solidFill>
                <a:latin typeface="Nunito Light"/>
                <a:ea typeface="Nunito Light"/>
                <a:cs typeface="Nunito Light"/>
                <a:sym typeface="Nunito Light"/>
              </a:rPr>
              <a:t>across teams of teams</a:t>
            </a:r>
            <a:endParaRPr sz="1200">
              <a:solidFill>
                <a:srgbClr val="B9F9F5"/>
              </a:solidFill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5279663" y="3760000"/>
            <a:ext cx="2880000" cy="648000"/>
          </a:xfrm>
          <a:prstGeom prst="round2DiagRect">
            <a:avLst>
              <a:gd fmla="val 0" name="adj1"/>
              <a:gd fmla="val 10183" name="adj2"/>
            </a:avLst>
          </a:prstGeom>
          <a:noFill/>
          <a:ln cap="flat" cmpd="sng" w="9525">
            <a:solidFill>
              <a:srgbClr val="B9F9F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B9F9F5"/>
                </a:solidFill>
                <a:latin typeface="Nunito Light"/>
                <a:ea typeface="Nunito Light"/>
                <a:cs typeface="Nunito Light"/>
                <a:sym typeface="Nunito Light"/>
              </a:rPr>
              <a:t>Revisiting narratives </a:t>
            </a:r>
            <a:br>
              <a:rPr lang="en-GB" sz="1800">
                <a:solidFill>
                  <a:srgbClr val="B9F9F5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1800">
                <a:solidFill>
                  <a:srgbClr val="B9F9F5"/>
                </a:solidFill>
                <a:latin typeface="Nunito Light"/>
                <a:ea typeface="Nunito Light"/>
                <a:cs typeface="Nunito Light"/>
                <a:sym typeface="Nunito Light"/>
              </a:rPr>
              <a:t>that perpetuate suffering</a:t>
            </a:r>
            <a:endParaRPr sz="1200">
              <a:solidFill>
                <a:srgbClr val="B9F9F5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/>
        </p:nvSpPr>
        <p:spPr>
          <a:xfrm>
            <a:off x="180000" y="493575"/>
            <a:ext cx="87840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2DD3C3"/>
                </a:solidFill>
                <a:latin typeface="Nunito Light"/>
                <a:ea typeface="Nunito Light"/>
                <a:cs typeface="Nunito Light"/>
                <a:sym typeface="Nunito Light"/>
              </a:rPr>
              <a:t>Festival 'taking care together', 2.2 M collective value created</a:t>
            </a:r>
            <a:endParaRPr sz="2000">
              <a:solidFill>
                <a:srgbClr val="2DD3C3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6661525" y="4796300"/>
            <a:ext cx="23025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800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rPr>
              <a:t>Balli 2023 – </a:t>
            </a:r>
            <a:r>
              <a:rPr lang="en-GB" sz="800">
                <a:solidFill>
                  <a:schemeClr val="dk2"/>
                </a:solidFill>
                <a:uFill>
                  <a:noFill/>
                </a:uFill>
                <a:latin typeface="Nunito Light"/>
                <a:ea typeface="Nunito Light"/>
                <a:cs typeface="Nunito Light"/>
                <a:sym typeface="Nunito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doi.org/10.5281/zenodo.7794655</a:t>
            </a:r>
            <a:endParaRPr sz="800">
              <a:solidFill>
                <a:schemeClr val="dk2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180000" y="-80898"/>
            <a:ext cx="1584000" cy="180000"/>
          </a:xfrm>
          <a:prstGeom prst="homePlate">
            <a:avLst>
              <a:gd fmla="val 50000" name="adj"/>
            </a:avLst>
          </a:prstGeom>
          <a:noFill/>
          <a:ln cap="flat" cmpd="sng" w="9525">
            <a:solidFill>
              <a:srgbClr val="2DD3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7"/>
          <p:cNvSpPr/>
          <p:nvPr/>
        </p:nvSpPr>
        <p:spPr>
          <a:xfrm>
            <a:off x="7380000" y="-80898"/>
            <a:ext cx="1584000" cy="180000"/>
          </a:xfrm>
          <a:prstGeom prst="homePlate">
            <a:avLst>
              <a:gd fmla="val 50000" name="adj"/>
            </a:avLst>
          </a:prstGeom>
          <a:noFill/>
          <a:ln cap="flat" cmpd="sng" w="9525">
            <a:solidFill>
              <a:srgbClr val="2DD3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7"/>
          <p:cNvSpPr/>
          <p:nvPr/>
        </p:nvSpPr>
        <p:spPr>
          <a:xfrm>
            <a:off x="3780000" y="-80898"/>
            <a:ext cx="1584000" cy="180000"/>
          </a:xfrm>
          <a:prstGeom prst="homePlate">
            <a:avLst>
              <a:gd fmla="val 50000" name="adj"/>
            </a:avLst>
          </a:prstGeom>
          <a:noFill/>
          <a:ln cap="flat" cmpd="sng" w="9525">
            <a:solidFill>
              <a:srgbClr val="2DD3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7"/>
          <p:cNvSpPr/>
          <p:nvPr/>
        </p:nvSpPr>
        <p:spPr>
          <a:xfrm>
            <a:off x="1980000" y="-80898"/>
            <a:ext cx="1584000" cy="180000"/>
          </a:xfrm>
          <a:prstGeom prst="homePlate">
            <a:avLst>
              <a:gd fmla="val 50000" name="adj"/>
            </a:avLst>
          </a:prstGeom>
          <a:noFill/>
          <a:ln cap="flat" cmpd="sng" w="9525">
            <a:solidFill>
              <a:srgbClr val="2DD3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7"/>
          <p:cNvSpPr/>
          <p:nvPr/>
        </p:nvSpPr>
        <p:spPr>
          <a:xfrm>
            <a:off x="5580000" y="-80898"/>
            <a:ext cx="1584000" cy="180000"/>
          </a:xfrm>
          <a:prstGeom prst="homePlate">
            <a:avLst>
              <a:gd fmla="val 50000" name="adj"/>
            </a:avLst>
          </a:prstGeom>
          <a:solidFill>
            <a:srgbClr val="2DD3C3"/>
          </a:solidFill>
          <a:ln cap="flat" cmpd="sng" w="9525">
            <a:solidFill>
              <a:srgbClr val="2DD3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5244">
            <a:off x="357801" y="1267499"/>
            <a:ext cx="5294453" cy="297812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 txBox="1"/>
          <p:nvPr/>
        </p:nvSpPr>
        <p:spPr>
          <a:xfrm>
            <a:off x="180000" y="4796300"/>
            <a:ext cx="38760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800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rPr>
              <a:t>Source and more: </a:t>
            </a:r>
            <a:r>
              <a:rPr lang="en-GB" sz="800">
                <a:solidFill>
                  <a:schemeClr val="dk2"/>
                </a:solidFill>
                <a:uFill>
                  <a:noFill/>
                </a:uFill>
                <a:latin typeface="Nunito Light"/>
                <a:ea typeface="Nunito Light"/>
                <a:cs typeface="Nunito Light"/>
                <a:sym typeface="Nunito Ligh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www.openviillage.ch</a:t>
            </a:r>
            <a:r>
              <a:rPr lang="en-GB" sz="800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rPr>
              <a:t>, CC BY-SA</a:t>
            </a:r>
            <a:endParaRPr sz="800">
              <a:solidFill>
                <a:schemeClr val="dk2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pic>
        <p:nvPicPr>
          <p:cNvPr id="138" name="Google Shape;138;p17"/>
          <p:cNvPicPr preferRelativeResize="0"/>
          <p:nvPr/>
        </p:nvPicPr>
        <p:blipFill rotWithShape="1">
          <a:blip r:embed="rId6">
            <a:alphaModFix/>
          </a:blip>
          <a:srcRect b="38437" l="0" r="0" t="42646"/>
          <a:stretch/>
        </p:blipFill>
        <p:spPr>
          <a:xfrm rot="68268">
            <a:off x="4877480" y="1587824"/>
            <a:ext cx="4086521" cy="98392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/>
          <p:nvPr/>
        </p:nvSpPr>
        <p:spPr>
          <a:xfrm>
            <a:off x="180000" y="493575"/>
            <a:ext cx="87840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2DD3C3"/>
                </a:solidFill>
                <a:latin typeface="Nunito Light"/>
                <a:ea typeface="Nunito Light"/>
                <a:cs typeface="Nunito Light"/>
                <a:sym typeface="Nunito Light"/>
              </a:rPr>
              <a:t>How 1000s of people can coordinate their efforts</a:t>
            </a:r>
            <a:endParaRPr sz="2000">
              <a:solidFill>
                <a:srgbClr val="2DD3C3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6661525" y="4796300"/>
            <a:ext cx="23025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800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rPr>
              <a:t>Balli 2023 – </a:t>
            </a:r>
            <a:r>
              <a:rPr lang="en-GB" sz="800">
                <a:solidFill>
                  <a:schemeClr val="dk2"/>
                </a:solidFill>
                <a:uFill>
                  <a:noFill/>
                </a:uFill>
                <a:latin typeface="Nunito Light"/>
                <a:ea typeface="Nunito Light"/>
                <a:cs typeface="Nunito Light"/>
                <a:sym typeface="Nunito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doi.org/10.5281/zenodo.7794655</a:t>
            </a:r>
            <a:endParaRPr sz="800">
              <a:solidFill>
                <a:schemeClr val="dk2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180000" y="-80898"/>
            <a:ext cx="1584000" cy="180000"/>
          </a:xfrm>
          <a:prstGeom prst="homePlate">
            <a:avLst>
              <a:gd fmla="val 50000" name="adj"/>
            </a:avLst>
          </a:prstGeom>
          <a:noFill/>
          <a:ln cap="flat" cmpd="sng" w="9525">
            <a:solidFill>
              <a:srgbClr val="2DD3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8"/>
          <p:cNvSpPr/>
          <p:nvPr/>
        </p:nvSpPr>
        <p:spPr>
          <a:xfrm>
            <a:off x="7380000" y="-80898"/>
            <a:ext cx="1584000" cy="180000"/>
          </a:xfrm>
          <a:prstGeom prst="homePlate">
            <a:avLst>
              <a:gd fmla="val 50000" name="adj"/>
            </a:avLst>
          </a:prstGeom>
          <a:solidFill>
            <a:srgbClr val="2DD3C3"/>
          </a:solidFill>
          <a:ln cap="flat" cmpd="sng" w="9525">
            <a:solidFill>
              <a:srgbClr val="2DD3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8"/>
          <p:cNvSpPr/>
          <p:nvPr/>
        </p:nvSpPr>
        <p:spPr>
          <a:xfrm>
            <a:off x="3780000" y="-80898"/>
            <a:ext cx="1584000" cy="180000"/>
          </a:xfrm>
          <a:prstGeom prst="homePlate">
            <a:avLst>
              <a:gd fmla="val 50000" name="adj"/>
            </a:avLst>
          </a:prstGeom>
          <a:noFill/>
          <a:ln cap="flat" cmpd="sng" w="9525">
            <a:solidFill>
              <a:srgbClr val="2DD3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8"/>
          <p:cNvSpPr/>
          <p:nvPr/>
        </p:nvSpPr>
        <p:spPr>
          <a:xfrm>
            <a:off x="1980000" y="-80898"/>
            <a:ext cx="1584000" cy="180000"/>
          </a:xfrm>
          <a:prstGeom prst="homePlate">
            <a:avLst>
              <a:gd fmla="val 50000" name="adj"/>
            </a:avLst>
          </a:prstGeom>
          <a:noFill/>
          <a:ln cap="flat" cmpd="sng" w="9525">
            <a:solidFill>
              <a:srgbClr val="2DD3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8"/>
          <p:cNvSpPr/>
          <p:nvPr/>
        </p:nvSpPr>
        <p:spPr>
          <a:xfrm>
            <a:off x="5580000" y="-80898"/>
            <a:ext cx="1584000" cy="180000"/>
          </a:xfrm>
          <a:prstGeom prst="homePlate">
            <a:avLst>
              <a:gd fmla="val 50000" name="adj"/>
            </a:avLst>
          </a:prstGeom>
          <a:noFill/>
          <a:ln cap="flat" cmpd="sng" w="9525">
            <a:solidFill>
              <a:srgbClr val="2DD3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0" name="Google Shape;150;p18"/>
          <p:cNvGrpSpPr/>
          <p:nvPr/>
        </p:nvGrpSpPr>
        <p:grpSpPr>
          <a:xfrm>
            <a:off x="280415" y="1238502"/>
            <a:ext cx="3675177" cy="2666499"/>
            <a:chOff x="6459334" y="2578008"/>
            <a:chExt cx="3692532" cy="2656404"/>
          </a:xfrm>
        </p:grpSpPr>
        <p:sp>
          <p:nvSpPr>
            <p:cNvPr id="151" name="Google Shape;151;p18"/>
            <p:cNvSpPr/>
            <p:nvPr/>
          </p:nvSpPr>
          <p:spPr>
            <a:xfrm>
              <a:off x="7209968" y="3293656"/>
              <a:ext cx="2191200" cy="1291500"/>
            </a:xfrm>
            <a:prstGeom prst="round2DiagRect">
              <a:avLst>
                <a:gd fmla="val 0" name="adj1"/>
                <a:gd fmla="val 4355" name="adj2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52" name="Google Shape;152;p18"/>
            <p:cNvCxnSpPr/>
            <p:nvPr/>
          </p:nvCxnSpPr>
          <p:spPr>
            <a:xfrm rot="10800000">
              <a:off x="8305600" y="2924175"/>
              <a:ext cx="0" cy="1943100"/>
            </a:xfrm>
            <a:prstGeom prst="straightConnector1">
              <a:avLst/>
            </a:prstGeom>
            <a:noFill/>
            <a:ln cap="flat" cmpd="sng" w="19050">
              <a:solidFill>
                <a:srgbClr val="666666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sp>
          <p:nvSpPr>
            <p:cNvPr id="153" name="Google Shape;153;p18"/>
            <p:cNvSpPr/>
            <p:nvPr/>
          </p:nvSpPr>
          <p:spPr>
            <a:xfrm>
              <a:off x="6459334" y="2941616"/>
              <a:ext cx="1819500" cy="884700"/>
            </a:xfrm>
            <a:prstGeom prst="downArrow">
              <a:avLst>
                <a:gd fmla="val 81201" name="adj1"/>
                <a:gd fmla="val 32243" name="adj2"/>
              </a:avLst>
            </a:prstGeom>
            <a:solidFill>
              <a:srgbClr val="FFFFFF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8332366" y="3953392"/>
              <a:ext cx="1819500" cy="885000"/>
            </a:xfrm>
            <a:prstGeom prst="upArrow">
              <a:avLst>
                <a:gd fmla="val 81208" name="adj1"/>
                <a:gd fmla="val 33270" name="adj2"/>
              </a:avLst>
            </a:pr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8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" name="Google Shape;155;p18"/>
            <p:cNvSpPr txBox="1"/>
            <p:nvPr/>
          </p:nvSpPr>
          <p:spPr>
            <a:xfrm>
              <a:off x="6625855" y="2578008"/>
              <a:ext cx="1486500" cy="37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The institution</a:t>
              </a:r>
              <a:endParaRPr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Planned frame</a:t>
              </a:r>
              <a:endParaRPr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56" name="Google Shape;156;p18"/>
            <p:cNvGrpSpPr/>
            <p:nvPr/>
          </p:nvGrpSpPr>
          <p:grpSpPr>
            <a:xfrm>
              <a:off x="8461838" y="3942282"/>
              <a:ext cx="1519378" cy="914432"/>
              <a:chOff x="8461838" y="3961332"/>
              <a:chExt cx="1519378" cy="914432"/>
            </a:xfrm>
          </p:grpSpPr>
          <p:sp>
            <p:nvSpPr>
              <p:cNvPr id="157" name="Google Shape;157;p18"/>
              <p:cNvSpPr/>
              <p:nvPr/>
            </p:nvSpPr>
            <p:spPr>
              <a:xfrm rot="2495343">
                <a:off x="8529292" y="4471365"/>
                <a:ext cx="160444" cy="133554"/>
              </a:xfrm>
              <a:prstGeom prst="upArrow">
                <a:avLst>
                  <a:gd fmla="val 48674" name="adj1"/>
                  <a:gd fmla="val 45594" name="adj2"/>
                </a:avLst>
              </a:prstGeom>
              <a:solidFill>
                <a:srgbClr val="FFFFFF"/>
              </a:solidFill>
              <a:ln cap="flat" cmpd="sng" w="9525">
                <a:solidFill>
                  <a:srgbClr val="00A14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266C6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sp>
            <p:nvSpPr>
              <p:cNvPr id="158" name="Google Shape;158;p18"/>
              <p:cNvSpPr/>
              <p:nvPr/>
            </p:nvSpPr>
            <p:spPr>
              <a:xfrm rot="-651214">
                <a:off x="8725880" y="4686217"/>
                <a:ext cx="162507" cy="133379"/>
              </a:xfrm>
              <a:prstGeom prst="upArrow">
                <a:avLst>
                  <a:gd fmla="val 48674" name="adj1"/>
                  <a:gd fmla="val 45594" name="adj2"/>
                </a:avLst>
              </a:prstGeom>
              <a:solidFill>
                <a:srgbClr val="FFFFFF"/>
              </a:solidFill>
              <a:ln cap="flat" cmpd="sng" w="9525">
                <a:solidFill>
                  <a:srgbClr val="CFA4C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266C6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sp>
            <p:nvSpPr>
              <p:cNvPr id="159" name="Google Shape;159;p18"/>
              <p:cNvSpPr/>
              <p:nvPr/>
            </p:nvSpPr>
            <p:spPr>
              <a:xfrm rot="7734688">
                <a:off x="8888048" y="4686922"/>
                <a:ext cx="160002" cy="134664"/>
              </a:xfrm>
              <a:prstGeom prst="upArrow">
                <a:avLst>
                  <a:gd fmla="val 48674" name="adj1"/>
                  <a:gd fmla="val 45594" name="adj2"/>
                </a:avLst>
              </a:prstGeom>
              <a:solidFill>
                <a:srgbClr val="FFFFFF"/>
              </a:solidFill>
              <a:ln cap="flat" cmpd="sng" w="9525">
                <a:solidFill>
                  <a:srgbClr val="2AA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266C6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sp>
            <p:nvSpPr>
              <p:cNvPr id="160" name="Google Shape;160;p18"/>
              <p:cNvSpPr/>
              <p:nvPr/>
            </p:nvSpPr>
            <p:spPr>
              <a:xfrm rot="735886">
                <a:off x="8627435" y="4297714"/>
                <a:ext cx="367180" cy="366754"/>
              </a:xfrm>
              <a:prstGeom prst="upArrow">
                <a:avLst>
                  <a:gd fmla="val 48674" name="adj1"/>
                  <a:gd fmla="val 45594" name="adj2"/>
                </a:avLst>
              </a:prstGeom>
              <a:solidFill>
                <a:srgbClr val="FFFFFF"/>
              </a:solidFill>
              <a:ln cap="flat" cmpd="sng" w="9525">
                <a:solidFill>
                  <a:srgbClr val="2AA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266C6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sp>
            <p:nvSpPr>
              <p:cNvPr id="161" name="Google Shape;161;p18"/>
              <p:cNvSpPr/>
              <p:nvPr/>
            </p:nvSpPr>
            <p:spPr>
              <a:xfrm rot="728945">
                <a:off x="8919087" y="4524534"/>
                <a:ext cx="176759" cy="130420"/>
              </a:xfrm>
              <a:prstGeom prst="upArrow">
                <a:avLst>
                  <a:gd fmla="val 48674" name="adj1"/>
                  <a:gd fmla="val 45594" name="adj2"/>
                </a:avLst>
              </a:prstGeom>
              <a:solidFill>
                <a:srgbClr val="FFFFFF"/>
              </a:solidFill>
              <a:ln cap="flat" cmpd="sng" w="9525">
                <a:solidFill>
                  <a:srgbClr val="F8AE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266C6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sp>
            <p:nvSpPr>
              <p:cNvPr id="162" name="Google Shape;162;p18"/>
              <p:cNvSpPr/>
              <p:nvPr/>
            </p:nvSpPr>
            <p:spPr>
              <a:xfrm rot="731435">
                <a:off x="9028271" y="4732720"/>
                <a:ext cx="137807" cy="86393"/>
              </a:xfrm>
              <a:prstGeom prst="upArrow">
                <a:avLst>
                  <a:gd fmla="val 48674" name="adj1"/>
                  <a:gd fmla="val 45594" name="adj2"/>
                </a:avLst>
              </a:prstGeom>
              <a:solidFill>
                <a:srgbClr val="FFFFFF"/>
              </a:solidFill>
              <a:ln cap="flat" cmpd="sng" w="9525">
                <a:solidFill>
                  <a:srgbClr val="CFA4C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266C6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sp>
            <p:nvSpPr>
              <p:cNvPr id="163" name="Google Shape;163;p18"/>
              <p:cNvSpPr/>
              <p:nvPr/>
            </p:nvSpPr>
            <p:spPr>
              <a:xfrm rot="2673434">
                <a:off x="9079920" y="4607085"/>
                <a:ext cx="137254" cy="86340"/>
              </a:xfrm>
              <a:prstGeom prst="upArrow">
                <a:avLst>
                  <a:gd fmla="val 48674" name="adj1"/>
                  <a:gd fmla="val 45594" name="adj2"/>
                </a:avLst>
              </a:prstGeom>
              <a:solidFill>
                <a:srgbClr val="FFFFFF"/>
              </a:solidFill>
              <a:ln cap="flat" cmpd="sng" w="9525">
                <a:solidFill>
                  <a:srgbClr val="00A14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266C6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sp>
            <p:nvSpPr>
              <p:cNvPr id="164" name="Google Shape;164;p18"/>
              <p:cNvSpPr/>
              <p:nvPr/>
            </p:nvSpPr>
            <p:spPr>
              <a:xfrm rot="731435">
                <a:off x="9363037" y="4732720"/>
                <a:ext cx="137807" cy="86393"/>
              </a:xfrm>
              <a:prstGeom prst="upArrow">
                <a:avLst>
                  <a:gd fmla="val 48674" name="adj1"/>
                  <a:gd fmla="val 45594" name="adj2"/>
                </a:avLst>
              </a:prstGeom>
              <a:solidFill>
                <a:srgbClr val="FFFFFF"/>
              </a:solidFill>
              <a:ln cap="flat" cmpd="sng" w="9525">
                <a:solidFill>
                  <a:srgbClr val="CFA4C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266C6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sp>
            <p:nvSpPr>
              <p:cNvPr id="165" name="Google Shape;165;p18"/>
              <p:cNvSpPr/>
              <p:nvPr/>
            </p:nvSpPr>
            <p:spPr>
              <a:xfrm rot="-1919120">
                <a:off x="9176653" y="4666286"/>
                <a:ext cx="181800" cy="147537"/>
              </a:xfrm>
              <a:prstGeom prst="upArrow">
                <a:avLst>
                  <a:gd fmla="val 48674" name="adj1"/>
                  <a:gd fmla="val 45594" name="adj2"/>
                </a:avLst>
              </a:prstGeom>
              <a:solidFill>
                <a:srgbClr val="FFFFFF"/>
              </a:solidFill>
              <a:ln cap="flat" cmpd="sng" w="9525">
                <a:solidFill>
                  <a:srgbClr val="F8AE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266C6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sp>
            <p:nvSpPr>
              <p:cNvPr id="166" name="Google Shape;166;p18"/>
              <p:cNvSpPr/>
              <p:nvPr/>
            </p:nvSpPr>
            <p:spPr>
              <a:xfrm rot="-651214">
                <a:off x="8521452" y="4273284"/>
                <a:ext cx="162507" cy="133379"/>
              </a:xfrm>
              <a:prstGeom prst="upArrow">
                <a:avLst>
                  <a:gd fmla="val 48674" name="adj1"/>
                  <a:gd fmla="val 45594" name="adj2"/>
                </a:avLst>
              </a:prstGeom>
              <a:solidFill>
                <a:srgbClr val="FFFFFF"/>
              </a:solidFill>
              <a:ln cap="flat" cmpd="sng" w="9525">
                <a:solidFill>
                  <a:srgbClr val="CFA4C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266C6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sp>
            <p:nvSpPr>
              <p:cNvPr id="167" name="Google Shape;167;p18"/>
              <p:cNvSpPr/>
              <p:nvPr/>
            </p:nvSpPr>
            <p:spPr>
              <a:xfrm rot="204235">
                <a:off x="8633579" y="4168058"/>
                <a:ext cx="161685" cy="133129"/>
              </a:xfrm>
              <a:prstGeom prst="upArrow">
                <a:avLst>
                  <a:gd fmla="val 48674" name="adj1"/>
                  <a:gd fmla="val 45594" name="adj2"/>
                </a:avLst>
              </a:prstGeom>
              <a:solidFill>
                <a:srgbClr val="FFFFFF"/>
              </a:solidFill>
              <a:ln cap="flat" cmpd="sng" w="9525">
                <a:solidFill>
                  <a:srgbClr val="F8AE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266C6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sp>
            <p:nvSpPr>
              <p:cNvPr id="168" name="Google Shape;168;p18"/>
              <p:cNvSpPr/>
              <p:nvPr/>
            </p:nvSpPr>
            <p:spPr>
              <a:xfrm rot="1790874">
                <a:off x="8802420" y="4183096"/>
                <a:ext cx="124171" cy="102900"/>
              </a:xfrm>
              <a:prstGeom prst="upArrow">
                <a:avLst>
                  <a:gd fmla="val 48674" name="adj1"/>
                  <a:gd fmla="val 45594" name="adj2"/>
                </a:avLst>
              </a:prstGeom>
              <a:solidFill>
                <a:srgbClr val="FFFFFF"/>
              </a:solidFill>
              <a:ln cap="flat" cmpd="sng" w="9525">
                <a:solidFill>
                  <a:srgbClr val="CFA4C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266C6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sp>
            <p:nvSpPr>
              <p:cNvPr id="169" name="Google Shape;169;p18"/>
              <p:cNvSpPr/>
              <p:nvPr/>
            </p:nvSpPr>
            <p:spPr>
              <a:xfrm rot="1790874">
                <a:off x="8965709" y="4372483"/>
                <a:ext cx="124171" cy="102900"/>
              </a:xfrm>
              <a:prstGeom prst="upArrow">
                <a:avLst>
                  <a:gd fmla="val 48674" name="adj1"/>
                  <a:gd fmla="val 45594" name="adj2"/>
                </a:avLst>
              </a:prstGeom>
              <a:solidFill>
                <a:srgbClr val="FFFFFF"/>
              </a:solidFill>
              <a:ln cap="flat" cmpd="sng" w="9525">
                <a:solidFill>
                  <a:srgbClr val="00A14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266C6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sp>
            <p:nvSpPr>
              <p:cNvPr id="170" name="Google Shape;170;p18"/>
              <p:cNvSpPr/>
              <p:nvPr/>
            </p:nvSpPr>
            <p:spPr>
              <a:xfrm rot="655937">
                <a:off x="9075975" y="4454994"/>
                <a:ext cx="124968" cy="103079"/>
              </a:xfrm>
              <a:prstGeom prst="upArrow">
                <a:avLst>
                  <a:gd fmla="val 48674" name="adj1"/>
                  <a:gd fmla="val 45594" name="adj2"/>
                </a:avLst>
              </a:prstGeom>
              <a:solidFill>
                <a:srgbClr val="FFFFFF"/>
              </a:solidFill>
              <a:ln cap="flat" cmpd="sng" w="9525">
                <a:solidFill>
                  <a:srgbClr val="00A14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266C6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sp>
            <p:nvSpPr>
              <p:cNvPr id="171" name="Google Shape;171;p18"/>
              <p:cNvSpPr/>
              <p:nvPr/>
            </p:nvSpPr>
            <p:spPr>
              <a:xfrm rot="731435">
                <a:off x="8899033" y="4271658"/>
                <a:ext cx="137807" cy="86393"/>
              </a:xfrm>
              <a:prstGeom prst="upArrow">
                <a:avLst>
                  <a:gd fmla="val 48674" name="adj1"/>
                  <a:gd fmla="val 45594" name="adj2"/>
                </a:avLst>
              </a:prstGeom>
              <a:solidFill>
                <a:srgbClr val="FFFFFF"/>
              </a:solidFill>
              <a:ln cap="flat" cmpd="sng" w="9525">
                <a:solidFill>
                  <a:srgbClr val="2AA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266C6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sp>
            <p:nvSpPr>
              <p:cNvPr id="172" name="Google Shape;172;p18"/>
              <p:cNvSpPr/>
              <p:nvPr/>
            </p:nvSpPr>
            <p:spPr>
              <a:xfrm rot="2015150">
                <a:off x="8899292" y="4115384"/>
                <a:ext cx="137205" cy="87127"/>
              </a:xfrm>
              <a:prstGeom prst="upArrow">
                <a:avLst>
                  <a:gd fmla="val 48674" name="adj1"/>
                  <a:gd fmla="val 45594" name="adj2"/>
                </a:avLst>
              </a:prstGeom>
              <a:solidFill>
                <a:srgbClr val="FFFFFF"/>
              </a:solidFill>
              <a:ln cap="flat" cmpd="sng" w="9525">
                <a:solidFill>
                  <a:srgbClr val="00A14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266C6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sp>
            <p:nvSpPr>
              <p:cNvPr id="173" name="Google Shape;173;p18"/>
              <p:cNvSpPr/>
              <p:nvPr/>
            </p:nvSpPr>
            <p:spPr>
              <a:xfrm rot="655110">
                <a:off x="9004718" y="4240354"/>
                <a:ext cx="137794" cy="86252"/>
              </a:xfrm>
              <a:prstGeom prst="upArrow">
                <a:avLst>
                  <a:gd fmla="val 48674" name="adj1"/>
                  <a:gd fmla="val 45594" name="adj2"/>
                </a:avLst>
              </a:prstGeom>
              <a:solidFill>
                <a:srgbClr val="FFFFFF"/>
              </a:solidFill>
              <a:ln cap="flat" cmpd="sng" w="9525">
                <a:solidFill>
                  <a:srgbClr val="F8AE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266C6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sp>
            <p:nvSpPr>
              <p:cNvPr id="174" name="Google Shape;174;p18"/>
              <p:cNvSpPr/>
              <p:nvPr/>
            </p:nvSpPr>
            <p:spPr>
              <a:xfrm rot="2495343">
                <a:off x="9102224" y="4290445"/>
                <a:ext cx="160444" cy="133554"/>
              </a:xfrm>
              <a:prstGeom prst="upArrow">
                <a:avLst>
                  <a:gd fmla="val 48674" name="adj1"/>
                  <a:gd fmla="val 45594" name="adj2"/>
                </a:avLst>
              </a:prstGeom>
              <a:solidFill>
                <a:srgbClr val="FFFFFF"/>
              </a:solidFill>
              <a:ln cap="flat" cmpd="sng" w="9525">
                <a:solidFill>
                  <a:srgbClr val="CFA4C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266C6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sp>
            <p:nvSpPr>
              <p:cNvPr id="175" name="Google Shape;175;p18"/>
              <p:cNvSpPr/>
              <p:nvPr/>
            </p:nvSpPr>
            <p:spPr>
              <a:xfrm rot="-1765145">
                <a:off x="9004372" y="4055999"/>
                <a:ext cx="137420" cy="86746"/>
              </a:xfrm>
              <a:prstGeom prst="upArrow">
                <a:avLst>
                  <a:gd fmla="val 48674" name="adj1"/>
                  <a:gd fmla="val 45594" name="adj2"/>
                </a:avLst>
              </a:prstGeom>
              <a:solidFill>
                <a:srgbClr val="FFFFFF"/>
              </a:solidFill>
              <a:ln cap="flat" cmpd="sng" w="9525">
                <a:solidFill>
                  <a:srgbClr val="CFA4C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266C6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sp>
            <p:nvSpPr>
              <p:cNvPr id="176" name="Google Shape;176;p18"/>
              <p:cNvSpPr/>
              <p:nvPr/>
            </p:nvSpPr>
            <p:spPr>
              <a:xfrm rot="-1032763">
                <a:off x="9079456" y="4171891"/>
                <a:ext cx="137875" cy="86142"/>
              </a:xfrm>
              <a:prstGeom prst="upArrow">
                <a:avLst>
                  <a:gd fmla="val 48674" name="adj1"/>
                  <a:gd fmla="val 45594" name="adj2"/>
                </a:avLst>
              </a:prstGeom>
              <a:solidFill>
                <a:srgbClr val="FFFFFF"/>
              </a:solidFill>
              <a:ln cap="flat" cmpd="sng" w="9525">
                <a:solidFill>
                  <a:srgbClr val="00A14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266C6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sp>
            <p:nvSpPr>
              <p:cNvPr id="177" name="Google Shape;177;p18"/>
              <p:cNvSpPr/>
              <p:nvPr/>
            </p:nvSpPr>
            <p:spPr>
              <a:xfrm rot="-4471394">
                <a:off x="9228626" y="4326137"/>
                <a:ext cx="136033" cy="87541"/>
              </a:xfrm>
              <a:prstGeom prst="upArrow">
                <a:avLst>
                  <a:gd fmla="val 48674" name="adj1"/>
                  <a:gd fmla="val 45594" name="adj2"/>
                </a:avLst>
              </a:prstGeom>
              <a:solidFill>
                <a:srgbClr val="FFFFFF"/>
              </a:solidFill>
              <a:ln cap="flat" cmpd="sng" w="9525">
                <a:solidFill>
                  <a:srgbClr val="00A14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266C6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sp>
            <p:nvSpPr>
              <p:cNvPr id="178" name="Google Shape;178;p18"/>
              <p:cNvSpPr/>
              <p:nvPr/>
            </p:nvSpPr>
            <p:spPr>
              <a:xfrm rot="-9021809">
                <a:off x="9332859" y="4271445"/>
                <a:ext cx="137716" cy="86746"/>
              </a:xfrm>
              <a:prstGeom prst="upArrow">
                <a:avLst>
                  <a:gd fmla="val 48674" name="adj1"/>
                  <a:gd fmla="val 45594" name="adj2"/>
                </a:avLst>
              </a:prstGeom>
              <a:solidFill>
                <a:srgbClr val="FFFFFF"/>
              </a:solidFill>
              <a:ln cap="flat" cmpd="sng" w="9525">
                <a:solidFill>
                  <a:srgbClr val="2AA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266C6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sp>
            <p:nvSpPr>
              <p:cNvPr id="179" name="Google Shape;179;p18"/>
              <p:cNvSpPr/>
              <p:nvPr/>
            </p:nvSpPr>
            <p:spPr>
              <a:xfrm rot="-9021809">
                <a:off x="9460065" y="4105166"/>
                <a:ext cx="137716" cy="86746"/>
              </a:xfrm>
              <a:prstGeom prst="upArrow">
                <a:avLst>
                  <a:gd fmla="val 48674" name="adj1"/>
                  <a:gd fmla="val 45594" name="adj2"/>
                </a:avLst>
              </a:prstGeom>
              <a:solidFill>
                <a:srgbClr val="FFFFFF"/>
              </a:solidFill>
              <a:ln cap="flat" cmpd="sng" w="9525">
                <a:solidFill>
                  <a:srgbClr val="CFA4C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266C6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sp>
            <p:nvSpPr>
              <p:cNvPr id="180" name="Google Shape;180;p18"/>
              <p:cNvSpPr/>
              <p:nvPr/>
            </p:nvSpPr>
            <p:spPr>
              <a:xfrm rot="-4471394">
                <a:off x="9464027" y="4229302"/>
                <a:ext cx="136033" cy="87541"/>
              </a:xfrm>
              <a:prstGeom prst="upArrow">
                <a:avLst>
                  <a:gd fmla="val 48674" name="adj1"/>
                  <a:gd fmla="val 45594" name="adj2"/>
                </a:avLst>
              </a:prstGeom>
              <a:solidFill>
                <a:srgbClr val="FFFFFF"/>
              </a:solidFill>
              <a:ln cap="flat" cmpd="sng" w="9525">
                <a:solidFill>
                  <a:srgbClr val="F8AE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266C6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sp>
            <p:nvSpPr>
              <p:cNvPr id="181" name="Google Shape;181;p18"/>
              <p:cNvSpPr/>
              <p:nvPr/>
            </p:nvSpPr>
            <p:spPr>
              <a:xfrm rot="4488501">
                <a:off x="9395323" y="4336734"/>
                <a:ext cx="285062" cy="297834"/>
              </a:xfrm>
              <a:prstGeom prst="upArrow">
                <a:avLst>
                  <a:gd fmla="val 48674" name="adj1"/>
                  <a:gd fmla="val 45594" name="adj2"/>
                </a:avLst>
              </a:prstGeom>
              <a:solidFill>
                <a:srgbClr val="FFFFFF"/>
              </a:solidFill>
              <a:ln cap="flat" cmpd="sng" w="9525">
                <a:solidFill>
                  <a:srgbClr val="2AA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266C6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sp>
            <p:nvSpPr>
              <p:cNvPr id="182" name="Google Shape;182;p18"/>
              <p:cNvSpPr/>
              <p:nvPr/>
            </p:nvSpPr>
            <p:spPr>
              <a:xfrm rot="655110">
                <a:off x="9587801" y="4171620"/>
                <a:ext cx="137794" cy="86252"/>
              </a:xfrm>
              <a:prstGeom prst="upArrow">
                <a:avLst>
                  <a:gd fmla="val 48674" name="adj1"/>
                  <a:gd fmla="val 45594" name="adj2"/>
                </a:avLst>
              </a:prstGeom>
              <a:solidFill>
                <a:srgbClr val="FFFFFF"/>
              </a:solidFill>
              <a:ln cap="flat" cmpd="sng" w="9525">
                <a:solidFill>
                  <a:srgbClr val="00A14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266C6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sp>
            <p:nvSpPr>
              <p:cNvPr id="183" name="Google Shape;183;p18"/>
              <p:cNvSpPr/>
              <p:nvPr/>
            </p:nvSpPr>
            <p:spPr>
              <a:xfrm rot="-1624029">
                <a:off x="9719717" y="4191090"/>
                <a:ext cx="137792" cy="86419"/>
              </a:xfrm>
              <a:prstGeom prst="upArrow">
                <a:avLst>
                  <a:gd fmla="val 48674" name="adj1"/>
                  <a:gd fmla="val 45594" name="adj2"/>
                </a:avLst>
              </a:prstGeom>
              <a:solidFill>
                <a:srgbClr val="FFFFFF"/>
              </a:solidFill>
              <a:ln cap="flat" cmpd="sng" w="9525">
                <a:solidFill>
                  <a:srgbClr val="CFA4C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266C6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sp>
            <p:nvSpPr>
              <p:cNvPr id="184" name="Google Shape;184;p18"/>
              <p:cNvSpPr/>
              <p:nvPr/>
            </p:nvSpPr>
            <p:spPr>
              <a:xfrm rot="-4033860">
                <a:off x="9587567" y="4276794"/>
                <a:ext cx="141854" cy="120166"/>
              </a:xfrm>
              <a:prstGeom prst="upArrow">
                <a:avLst>
                  <a:gd fmla="val 48674" name="adj1"/>
                  <a:gd fmla="val 45594" name="adj2"/>
                </a:avLst>
              </a:prstGeom>
              <a:solidFill>
                <a:srgbClr val="FFFFFF"/>
              </a:solidFill>
              <a:ln cap="flat" cmpd="sng" w="9525">
                <a:solidFill>
                  <a:srgbClr val="2AA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266C6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sp>
            <p:nvSpPr>
              <p:cNvPr id="185" name="Google Shape;185;p18"/>
              <p:cNvSpPr/>
              <p:nvPr/>
            </p:nvSpPr>
            <p:spPr>
              <a:xfrm rot="7734688">
                <a:off x="9782956" y="4385040"/>
                <a:ext cx="160002" cy="134664"/>
              </a:xfrm>
              <a:prstGeom prst="upArrow">
                <a:avLst>
                  <a:gd fmla="val 48674" name="adj1"/>
                  <a:gd fmla="val 45594" name="adj2"/>
                </a:avLst>
              </a:prstGeom>
              <a:solidFill>
                <a:srgbClr val="FFFFFF"/>
              </a:solidFill>
              <a:ln cap="flat" cmpd="sng" w="9525">
                <a:solidFill>
                  <a:srgbClr val="CFA4C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266C6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sp>
            <p:nvSpPr>
              <p:cNvPr id="186" name="Google Shape;186;p18"/>
              <p:cNvSpPr/>
              <p:nvPr/>
            </p:nvSpPr>
            <p:spPr>
              <a:xfrm rot="-2676454">
                <a:off x="9668868" y="4443440"/>
                <a:ext cx="123888" cy="103524"/>
              </a:xfrm>
              <a:prstGeom prst="upArrow">
                <a:avLst>
                  <a:gd fmla="val 48674" name="adj1"/>
                  <a:gd fmla="val 45594" name="adj2"/>
                </a:avLst>
              </a:prstGeom>
              <a:solidFill>
                <a:srgbClr val="FFFFFF"/>
              </a:solidFill>
              <a:ln cap="flat" cmpd="sng" w="9525">
                <a:solidFill>
                  <a:srgbClr val="F8AE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266C6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sp>
            <p:nvSpPr>
              <p:cNvPr id="187" name="Google Shape;187;p18"/>
              <p:cNvSpPr/>
              <p:nvPr/>
            </p:nvSpPr>
            <p:spPr>
              <a:xfrm rot="1790874">
                <a:off x="9620901" y="4543371"/>
                <a:ext cx="124171" cy="102900"/>
              </a:xfrm>
              <a:prstGeom prst="upArrow">
                <a:avLst>
                  <a:gd fmla="val 48674" name="adj1"/>
                  <a:gd fmla="val 45594" name="adj2"/>
                </a:avLst>
              </a:prstGeom>
              <a:solidFill>
                <a:srgbClr val="FFFFFF"/>
              </a:solidFill>
              <a:ln cap="flat" cmpd="sng" w="9525">
                <a:solidFill>
                  <a:srgbClr val="2AA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266C6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sp>
            <p:nvSpPr>
              <p:cNvPr id="188" name="Google Shape;188;p18"/>
              <p:cNvSpPr/>
              <p:nvPr/>
            </p:nvSpPr>
            <p:spPr>
              <a:xfrm rot="4835021">
                <a:off x="9826687" y="4540891"/>
                <a:ext cx="122855" cy="104511"/>
              </a:xfrm>
              <a:prstGeom prst="upArrow">
                <a:avLst>
                  <a:gd fmla="val 48674" name="adj1"/>
                  <a:gd fmla="val 45594" name="adj2"/>
                </a:avLst>
              </a:prstGeom>
              <a:solidFill>
                <a:srgbClr val="FFFFFF"/>
              </a:solidFill>
              <a:ln cap="flat" cmpd="sng" w="9525">
                <a:solidFill>
                  <a:srgbClr val="F8AE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266C6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sp>
            <p:nvSpPr>
              <p:cNvPr id="189" name="Google Shape;189;p18"/>
              <p:cNvSpPr/>
              <p:nvPr/>
            </p:nvSpPr>
            <p:spPr>
              <a:xfrm rot="-1661301">
                <a:off x="9333215" y="4626222"/>
                <a:ext cx="136874" cy="86313"/>
              </a:xfrm>
              <a:prstGeom prst="upArrow">
                <a:avLst>
                  <a:gd fmla="val 48674" name="adj1"/>
                  <a:gd fmla="val 45594" name="adj2"/>
                </a:avLst>
              </a:prstGeom>
              <a:solidFill>
                <a:srgbClr val="FFFFFF"/>
              </a:solidFill>
              <a:ln cap="flat" cmpd="sng" w="9525">
                <a:solidFill>
                  <a:srgbClr val="F8AE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266C6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sp>
            <p:nvSpPr>
              <p:cNvPr id="190" name="Google Shape;190;p18"/>
              <p:cNvSpPr/>
              <p:nvPr/>
            </p:nvSpPr>
            <p:spPr>
              <a:xfrm rot="655110">
                <a:off x="9610230" y="4663905"/>
                <a:ext cx="137794" cy="86252"/>
              </a:xfrm>
              <a:prstGeom prst="upArrow">
                <a:avLst>
                  <a:gd fmla="val 48674" name="adj1"/>
                  <a:gd fmla="val 45594" name="adj2"/>
                </a:avLst>
              </a:prstGeom>
              <a:solidFill>
                <a:srgbClr val="FFFFFF"/>
              </a:solidFill>
              <a:ln cap="flat" cmpd="sng" w="9525">
                <a:solidFill>
                  <a:srgbClr val="F8AE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266C6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sp>
            <p:nvSpPr>
              <p:cNvPr id="191" name="Google Shape;191;p18"/>
              <p:cNvSpPr/>
              <p:nvPr/>
            </p:nvSpPr>
            <p:spPr>
              <a:xfrm rot="655110">
                <a:off x="9735515" y="4643347"/>
                <a:ext cx="137794" cy="86252"/>
              </a:xfrm>
              <a:prstGeom prst="upArrow">
                <a:avLst>
                  <a:gd fmla="val 48674" name="adj1"/>
                  <a:gd fmla="val 45594" name="adj2"/>
                </a:avLst>
              </a:prstGeom>
              <a:solidFill>
                <a:srgbClr val="FFFFFF"/>
              </a:solidFill>
              <a:ln cap="flat" cmpd="sng" w="9525">
                <a:solidFill>
                  <a:srgbClr val="00A14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266C6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sp>
            <p:nvSpPr>
              <p:cNvPr id="192" name="Google Shape;192;p18"/>
              <p:cNvSpPr/>
              <p:nvPr/>
            </p:nvSpPr>
            <p:spPr>
              <a:xfrm rot="-731435">
                <a:off x="9514449" y="4738511"/>
                <a:ext cx="137807" cy="86328"/>
              </a:xfrm>
              <a:prstGeom prst="upArrow">
                <a:avLst>
                  <a:gd fmla="val 48674" name="adj1"/>
                  <a:gd fmla="val 45594" name="adj2"/>
                </a:avLst>
              </a:prstGeom>
              <a:solidFill>
                <a:srgbClr val="FFFFFF"/>
              </a:solidFill>
              <a:ln cap="flat" cmpd="sng" w="9525">
                <a:solidFill>
                  <a:srgbClr val="2AA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266C6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sp>
            <p:nvSpPr>
              <p:cNvPr id="193" name="Google Shape;193;p18"/>
              <p:cNvSpPr/>
              <p:nvPr/>
            </p:nvSpPr>
            <p:spPr>
              <a:xfrm rot="665832">
                <a:off x="9732099" y="4562458"/>
                <a:ext cx="95078" cy="59600"/>
              </a:xfrm>
              <a:prstGeom prst="upArrow">
                <a:avLst>
                  <a:gd fmla="val 48674" name="adj1"/>
                  <a:gd fmla="val 45594" name="adj2"/>
                </a:avLst>
              </a:prstGeom>
              <a:solidFill>
                <a:srgbClr val="FFFFFF"/>
              </a:solidFill>
              <a:ln cap="flat" cmpd="sng" w="9525">
                <a:solidFill>
                  <a:srgbClr val="CFA4C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266C6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sp>
            <p:nvSpPr>
              <p:cNvPr id="194" name="Google Shape;194;p18"/>
              <p:cNvSpPr/>
              <p:nvPr/>
            </p:nvSpPr>
            <p:spPr>
              <a:xfrm rot="665832">
                <a:off x="9685491" y="4763119"/>
                <a:ext cx="95078" cy="59600"/>
              </a:xfrm>
              <a:prstGeom prst="upArrow">
                <a:avLst>
                  <a:gd fmla="val 48674" name="adj1"/>
                  <a:gd fmla="val 45594" name="adj2"/>
                </a:avLst>
              </a:prstGeom>
              <a:solidFill>
                <a:srgbClr val="FFFFFF"/>
              </a:solidFill>
              <a:ln cap="flat" cmpd="sng" w="9525">
                <a:solidFill>
                  <a:srgbClr val="00A14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266C6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sp>
            <p:nvSpPr>
              <p:cNvPr id="195" name="Google Shape;195;p18"/>
              <p:cNvSpPr/>
              <p:nvPr/>
            </p:nvSpPr>
            <p:spPr>
              <a:xfrm rot="-2682725">
                <a:off x="8508551" y="4617061"/>
                <a:ext cx="211074" cy="216806"/>
              </a:xfrm>
              <a:prstGeom prst="upArrow">
                <a:avLst>
                  <a:gd fmla="val 48674" name="adj1"/>
                  <a:gd fmla="val 45594" name="adj2"/>
                </a:avLst>
              </a:prstGeom>
              <a:solidFill>
                <a:srgbClr val="FFFFFF"/>
              </a:solidFill>
              <a:ln cap="flat" cmpd="sng" w="9525">
                <a:solidFill>
                  <a:srgbClr val="F8AE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266C6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sp>
            <p:nvSpPr>
              <p:cNvPr id="196" name="Google Shape;196;p18"/>
              <p:cNvSpPr/>
              <p:nvPr/>
            </p:nvSpPr>
            <p:spPr>
              <a:xfrm rot="3156830">
                <a:off x="9212486" y="4027867"/>
                <a:ext cx="292992" cy="245228"/>
              </a:xfrm>
              <a:prstGeom prst="upArrow">
                <a:avLst>
                  <a:gd fmla="val 48674" name="adj1"/>
                  <a:gd fmla="val 45594" name="adj2"/>
                </a:avLst>
              </a:prstGeom>
              <a:solidFill>
                <a:srgbClr val="FFFFFF"/>
              </a:solidFill>
              <a:ln cap="flat" cmpd="sng" w="9525">
                <a:solidFill>
                  <a:srgbClr val="00A14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266C6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sp>
            <p:nvSpPr>
              <p:cNvPr id="197" name="Google Shape;197;p18"/>
              <p:cNvSpPr/>
              <p:nvPr/>
            </p:nvSpPr>
            <p:spPr>
              <a:xfrm rot="-4438060">
                <a:off x="9139355" y="4026739"/>
                <a:ext cx="135781" cy="87857"/>
              </a:xfrm>
              <a:prstGeom prst="upArrow">
                <a:avLst>
                  <a:gd fmla="val 48674" name="adj1"/>
                  <a:gd fmla="val 45594" name="adj2"/>
                </a:avLst>
              </a:prstGeom>
              <a:solidFill>
                <a:srgbClr val="FFFFFF"/>
              </a:solidFill>
              <a:ln cap="flat" cmpd="sng" w="9525">
                <a:solidFill>
                  <a:srgbClr val="2AA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266C6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sp>
            <p:nvSpPr>
              <p:cNvPr id="198" name="Google Shape;198;p18"/>
              <p:cNvSpPr/>
              <p:nvPr/>
            </p:nvSpPr>
            <p:spPr>
              <a:xfrm rot="3802352">
                <a:off x="9845385" y="4229813"/>
                <a:ext cx="123163" cy="103716"/>
              </a:xfrm>
              <a:prstGeom prst="upArrow">
                <a:avLst>
                  <a:gd fmla="val 48674" name="adj1"/>
                  <a:gd fmla="val 45594" name="adj2"/>
                </a:avLst>
              </a:prstGeom>
              <a:solidFill>
                <a:srgbClr val="FFFFFF"/>
              </a:solidFill>
              <a:ln cap="flat" cmpd="sng" w="9525">
                <a:solidFill>
                  <a:srgbClr val="F8AE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266C6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sp>
            <p:nvSpPr>
              <p:cNvPr id="199" name="Google Shape;199;p18"/>
              <p:cNvSpPr/>
              <p:nvPr/>
            </p:nvSpPr>
            <p:spPr>
              <a:xfrm rot="1790874">
                <a:off x="9727895" y="4287984"/>
                <a:ext cx="124171" cy="103054"/>
              </a:xfrm>
              <a:prstGeom prst="upArrow">
                <a:avLst>
                  <a:gd fmla="val 48674" name="adj1"/>
                  <a:gd fmla="val 45594" name="adj2"/>
                </a:avLst>
              </a:prstGeom>
              <a:solidFill>
                <a:srgbClr val="FFFFFF"/>
              </a:solidFill>
              <a:ln cap="flat" cmpd="sng" w="9525">
                <a:solidFill>
                  <a:srgbClr val="00A14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266C6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sp>
            <p:nvSpPr>
              <p:cNvPr id="200" name="Google Shape;200;p18"/>
              <p:cNvSpPr/>
              <p:nvPr/>
            </p:nvSpPr>
            <p:spPr>
              <a:xfrm rot="7728166">
                <a:off x="9474958" y="4598352"/>
                <a:ext cx="168996" cy="141741"/>
              </a:xfrm>
              <a:prstGeom prst="upArrow">
                <a:avLst>
                  <a:gd fmla="val 48674" name="adj1"/>
                  <a:gd fmla="val 45594" name="adj2"/>
                </a:avLst>
              </a:prstGeom>
              <a:solidFill>
                <a:srgbClr val="FFFFFF"/>
              </a:solidFill>
              <a:ln cap="flat" cmpd="sng" w="9525">
                <a:solidFill>
                  <a:srgbClr val="2AA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266C6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sp>
            <p:nvSpPr>
              <p:cNvPr id="201" name="Google Shape;201;p18"/>
              <p:cNvSpPr/>
              <p:nvPr/>
            </p:nvSpPr>
            <p:spPr>
              <a:xfrm rot="-4471394">
                <a:off x="9805332" y="4724330"/>
                <a:ext cx="136033" cy="87541"/>
              </a:xfrm>
              <a:prstGeom prst="upArrow">
                <a:avLst>
                  <a:gd fmla="val 48674" name="adj1"/>
                  <a:gd fmla="val 45594" name="adj2"/>
                </a:avLst>
              </a:prstGeom>
              <a:solidFill>
                <a:srgbClr val="FFFFFF"/>
              </a:solidFill>
              <a:ln cap="flat" cmpd="sng" w="9525">
                <a:solidFill>
                  <a:srgbClr val="2AA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266C6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sp>
            <p:nvSpPr>
              <p:cNvPr id="202" name="Google Shape;202;p18"/>
              <p:cNvSpPr/>
              <p:nvPr/>
            </p:nvSpPr>
            <p:spPr>
              <a:xfrm rot="-1926538">
                <a:off x="9183215" y="4444070"/>
                <a:ext cx="211088" cy="215528"/>
              </a:xfrm>
              <a:prstGeom prst="upArrow">
                <a:avLst>
                  <a:gd fmla="val 48674" name="adj1"/>
                  <a:gd fmla="val 45594" name="adj2"/>
                </a:avLst>
              </a:prstGeom>
              <a:solidFill>
                <a:srgbClr val="FFFFFF"/>
              </a:solidFill>
              <a:ln cap="flat" cmpd="sng" w="9525">
                <a:solidFill>
                  <a:srgbClr val="00A14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266C6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</p:grpSp>
        <p:sp>
          <p:nvSpPr>
            <p:cNvPr id="203" name="Google Shape;203;p18"/>
            <p:cNvSpPr txBox="1"/>
            <p:nvPr/>
          </p:nvSpPr>
          <p:spPr>
            <a:xfrm>
              <a:off x="8352925" y="4856113"/>
              <a:ext cx="1778400" cy="37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We the Multitude</a:t>
              </a:r>
              <a:endParaRPr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Emerging popular consensus</a:t>
              </a:r>
              <a:endParaRPr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204" name="Google Shape;204;p18"/>
            <p:cNvGrpSpPr/>
            <p:nvPr/>
          </p:nvGrpSpPr>
          <p:grpSpPr>
            <a:xfrm>
              <a:off x="7357875" y="3746425"/>
              <a:ext cx="1896300" cy="300300"/>
              <a:chOff x="7357875" y="3822625"/>
              <a:chExt cx="1896300" cy="300300"/>
            </a:xfrm>
          </p:grpSpPr>
          <p:sp>
            <p:nvSpPr>
              <p:cNvPr id="205" name="Google Shape;205;p18"/>
              <p:cNvSpPr/>
              <p:nvPr/>
            </p:nvSpPr>
            <p:spPr>
              <a:xfrm>
                <a:off x="8097883" y="3822625"/>
                <a:ext cx="446100" cy="300300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8"/>
              <p:cNvSpPr txBox="1"/>
              <p:nvPr/>
            </p:nvSpPr>
            <p:spPr>
              <a:xfrm rot="-544">
                <a:off x="7357875" y="3880858"/>
                <a:ext cx="1896300" cy="20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GB" sz="1100">
                    <a:latin typeface="Open Sans"/>
                    <a:ea typeface="Open Sans"/>
                    <a:cs typeface="Open Sans"/>
                    <a:sym typeface="Open Sans"/>
                  </a:rPr>
                  <a:t>Democratic dialogue</a:t>
                </a:r>
                <a:endParaRPr sz="11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pic>
          <p:nvPicPr>
            <p:cNvPr id="207" name="Google Shape;207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987600" y="2984400"/>
              <a:ext cx="756001" cy="756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8" name="Google Shape;208;p18"/>
          <p:cNvSpPr txBox="1"/>
          <p:nvPr/>
        </p:nvSpPr>
        <p:spPr>
          <a:xfrm>
            <a:off x="180000" y="4796300"/>
            <a:ext cx="38760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800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rPr>
              <a:t>Source and more: Balli 2021, </a:t>
            </a:r>
            <a:r>
              <a:rPr lang="en-GB" sz="800">
                <a:solidFill>
                  <a:schemeClr val="dk2"/>
                </a:solidFill>
                <a:uFill>
                  <a:noFill/>
                </a:uFill>
                <a:latin typeface="Nunito Light"/>
                <a:ea typeface="Nunito Light"/>
                <a:cs typeface="Nunito Light"/>
                <a:sym typeface="Nunito Ligh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doi.org/10.5281/zenodo.5794264</a:t>
            </a:r>
            <a:r>
              <a:rPr lang="en-GB" sz="800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rPr>
              <a:t>, CC BY-SA</a:t>
            </a:r>
            <a:endParaRPr sz="800">
              <a:solidFill>
                <a:schemeClr val="dk2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209" name="Google Shape;209;p18"/>
          <p:cNvSpPr txBox="1"/>
          <p:nvPr/>
        </p:nvSpPr>
        <p:spPr>
          <a:xfrm>
            <a:off x="4507025" y="1325750"/>
            <a:ext cx="4457100" cy="26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2DD3C3"/>
                </a:solidFill>
                <a:latin typeface="Nunito Light"/>
                <a:ea typeface="Nunito Light"/>
                <a:cs typeface="Nunito Light"/>
                <a:sym typeface="Nunito Light"/>
              </a:rPr>
              <a:t>Imagine ten doctoral students</a:t>
            </a:r>
            <a:br>
              <a:rPr lang="en-GB" sz="2000">
                <a:solidFill>
                  <a:srgbClr val="2DD3C3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2000">
                <a:solidFill>
                  <a:srgbClr val="2DD3C3"/>
                </a:solidFill>
                <a:latin typeface="Nunito Light"/>
                <a:ea typeface="Nunito Light"/>
                <a:cs typeface="Nunito Light"/>
                <a:sym typeface="Nunito Light"/>
              </a:rPr>
              <a:t>agree </a:t>
            </a:r>
            <a:r>
              <a:rPr lang="en-GB" sz="2000">
                <a:solidFill>
                  <a:srgbClr val="2DD3C3"/>
                </a:solidFill>
                <a:latin typeface="Nunito Light"/>
                <a:ea typeface="Nunito Light"/>
                <a:cs typeface="Nunito Light"/>
                <a:sym typeface="Nunito Light"/>
              </a:rPr>
              <a:t>to do only</a:t>
            </a:r>
            <a:r>
              <a:rPr i="1" lang="en-GB" sz="2000">
                <a:solidFill>
                  <a:srgbClr val="2DD3C3"/>
                </a:solidFill>
                <a:latin typeface="Nunito Light"/>
                <a:ea typeface="Nunito Light"/>
                <a:cs typeface="Nunito Light"/>
                <a:sym typeface="Nunito Light"/>
              </a:rPr>
              <a:t> one</a:t>
            </a:r>
            <a:r>
              <a:rPr lang="en-GB" sz="2000">
                <a:solidFill>
                  <a:srgbClr val="2DD3C3"/>
                </a:solidFill>
                <a:latin typeface="Nunito Light"/>
                <a:ea typeface="Nunito Light"/>
                <a:cs typeface="Nunito Light"/>
                <a:sym typeface="Nunito Light"/>
              </a:rPr>
              <a:t> research</a:t>
            </a:r>
            <a:br>
              <a:rPr i="1" lang="en-GB" sz="2000">
                <a:solidFill>
                  <a:srgbClr val="2DD3C3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2000">
                <a:solidFill>
                  <a:srgbClr val="2DD3C3"/>
                </a:solidFill>
                <a:latin typeface="Nunito Light"/>
                <a:ea typeface="Nunito Light"/>
                <a:cs typeface="Nunito Light"/>
                <a:sym typeface="Nunito Light"/>
              </a:rPr>
              <a:t>shared under a CC BY-SA licence</a:t>
            </a:r>
            <a:endParaRPr sz="2000">
              <a:solidFill>
                <a:srgbClr val="2DD3C3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2DD3C3"/>
                </a:solidFill>
                <a:latin typeface="Nunito Light"/>
                <a:ea typeface="Nunito Light"/>
                <a:cs typeface="Nunito Light"/>
                <a:sym typeface="Nunito Light"/>
              </a:rPr>
              <a:t>The </a:t>
            </a:r>
            <a:r>
              <a:rPr i="1" lang="en-GB" sz="2000">
                <a:solidFill>
                  <a:srgbClr val="2DD3C3"/>
                </a:solidFill>
                <a:latin typeface="Nunito Light"/>
                <a:ea typeface="Nunito Light"/>
                <a:cs typeface="Nunito Light"/>
                <a:sym typeface="Nunito Light"/>
              </a:rPr>
              <a:t>collective</a:t>
            </a:r>
            <a:r>
              <a:rPr lang="en-GB" sz="2000">
                <a:solidFill>
                  <a:srgbClr val="2DD3C3"/>
                </a:solidFill>
                <a:latin typeface="Nunito Light"/>
                <a:ea typeface="Nunito Light"/>
                <a:cs typeface="Nunito Light"/>
                <a:sym typeface="Nunito Light"/>
              </a:rPr>
              <a:t> value of their work:</a:t>
            </a:r>
            <a:br>
              <a:rPr lang="en-GB" sz="2000">
                <a:solidFill>
                  <a:srgbClr val="2DD3C3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2000">
                <a:solidFill>
                  <a:srgbClr val="2DD3C3"/>
                </a:solidFill>
                <a:latin typeface="Nunito Light"/>
                <a:ea typeface="Nunito Light"/>
                <a:cs typeface="Nunito Light"/>
                <a:sym typeface="Nunito Light"/>
              </a:rPr>
              <a:t>10 people x 90 credits x 45 h x $</a:t>
            </a:r>
            <a:r>
              <a:rPr lang="en-GB" sz="1000">
                <a:solidFill>
                  <a:srgbClr val="2DD3C3"/>
                </a:solidFill>
                <a:latin typeface="Nunito Light"/>
                <a:ea typeface="Nunito Light"/>
                <a:cs typeface="Nunito Light"/>
                <a:sym typeface="Nunito Light"/>
              </a:rPr>
              <a:t> </a:t>
            </a:r>
            <a:r>
              <a:rPr lang="en-GB" sz="2000">
                <a:solidFill>
                  <a:srgbClr val="2DD3C3"/>
                </a:solidFill>
                <a:latin typeface="Nunito Light"/>
                <a:ea typeface="Nunito Light"/>
                <a:cs typeface="Nunito Light"/>
                <a:sym typeface="Nunito Light"/>
              </a:rPr>
              <a:t>30</a:t>
            </a:r>
            <a:br>
              <a:rPr lang="en-GB" sz="2000">
                <a:solidFill>
                  <a:srgbClr val="2DD3C3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2000">
                <a:solidFill>
                  <a:srgbClr val="2DD3C3"/>
                </a:solidFill>
                <a:latin typeface="Nunito Light"/>
                <a:ea typeface="Nunito Light"/>
                <a:cs typeface="Nunito Light"/>
                <a:sym typeface="Nunito Light"/>
              </a:rPr>
              <a:t>$ 1.2 million dollars</a:t>
            </a:r>
            <a:endParaRPr sz="2000">
              <a:solidFill>
                <a:srgbClr val="2DD3C3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spcBef>
                <a:spcPts val="2500"/>
              </a:spcBef>
              <a:spcAft>
                <a:spcPts val="2500"/>
              </a:spcAft>
              <a:buNone/>
            </a:pPr>
            <a:r>
              <a:rPr lang="en-GB" sz="2000">
                <a:solidFill>
                  <a:srgbClr val="2DD3C3"/>
                </a:solidFill>
                <a:latin typeface="Nunito Light"/>
                <a:ea typeface="Nunito Light"/>
                <a:cs typeface="Nunito Light"/>
                <a:sym typeface="Nunito Light"/>
              </a:rPr>
              <a:t>We create our future.</a:t>
            </a:r>
            <a:endParaRPr sz="2000">
              <a:solidFill>
                <a:srgbClr val="2DD3C3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9"/>
          <p:cNvPicPr preferRelativeResize="0"/>
          <p:nvPr/>
        </p:nvPicPr>
        <p:blipFill rotWithShape="1">
          <a:blip r:embed="rId3">
            <a:alphaModFix/>
          </a:blip>
          <a:srcRect b="842" l="1166" r="0" t="0"/>
          <a:stretch/>
        </p:blipFill>
        <p:spPr>
          <a:xfrm>
            <a:off x="179999" y="180000"/>
            <a:ext cx="3351600" cy="478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9"/>
          <p:cNvSpPr txBox="1"/>
          <p:nvPr/>
        </p:nvSpPr>
        <p:spPr>
          <a:xfrm>
            <a:off x="3754350" y="1820850"/>
            <a:ext cx="1635300" cy="15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2DD3C3"/>
                </a:solidFill>
                <a:latin typeface="Nunito Light"/>
                <a:ea typeface="Nunito Light"/>
                <a:cs typeface="Nunito Light"/>
                <a:sym typeface="Nunito Light"/>
              </a:rPr>
              <a:t>Thank you!</a:t>
            </a:r>
            <a:endParaRPr sz="2000">
              <a:solidFill>
                <a:srgbClr val="2DD3C3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216" name="Google Shape;216;p19"/>
          <p:cNvSpPr txBox="1"/>
          <p:nvPr/>
        </p:nvSpPr>
        <p:spPr>
          <a:xfrm>
            <a:off x="3531600" y="4056000"/>
            <a:ext cx="20808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2DD3C3"/>
                </a:solidFill>
                <a:latin typeface="Nunito Light"/>
                <a:ea typeface="Nunito Light"/>
                <a:cs typeface="Nunito Light"/>
                <a:sym typeface="Nunito Light"/>
              </a:rPr>
              <a:t>Contact and research:</a:t>
            </a:r>
            <a:br>
              <a:rPr lang="en-GB" sz="1000">
                <a:solidFill>
                  <a:srgbClr val="2DD3C3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1000">
                <a:solidFill>
                  <a:srgbClr val="2DD3C3"/>
                </a:solidFill>
                <a:latin typeface="Nunito Light"/>
                <a:ea typeface="Nunito Light"/>
                <a:cs typeface="Nunito Light"/>
                <a:sym typeface="Nunito Light"/>
              </a:rPr>
              <a:t>www.fabioballi.net</a:t>
            </a:r>
            <a:endParaRPr sz="1000">
              <a:solidFill>
                <a:srgbClr val="2DD3C3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-GB" sz="1000">
                <a:solidFill>
                  <a:srgbClr val="2DD3C3"/>
                </a:solidFill>
                <a:latin typeface="Nunito Light"/>
                <a:ea typeface="Nunito Light"/>
                <a:cs typeface="Nunito Light"/>
                <a:sym typeface="Nunito Light"/>
              </a:rPr>
              <a:t>Get this presentation: </a:t>
            </a:r>
            <a:br>
              <a:rPr lang="en-GB" sz="1000">
                <a:solidFill>
                  <a:srgbClr val="2DD3C3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1000">
                <a:solidFill>
                  <a:srgbClr val="2DD3C3"/>
                </a:solidFill>
                <a:uFill>
                  <a:noFill/>
                </a:uFill>
                <a:latin typeface="Nunito Light"/>
                <a:ea typeface="Nunito Light"/>
                <a:cs typeface="Nunito Light"/>
                <a:sym typeface="Nunito Ligh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doi.org/10.5281/zenodo.7794655</a:t>
            </a:r>
            <a:endParaRPr sz="1000">
              <a:solidFill>
                <a:srgbClr val="2DD3C3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pic>
        <p:nvPicPr>
          <p:cNvPr id="217" name="Google Shape;217;p19"/>
          <p:cNvPicPr preferRelativeResize="0"/>
          <p:nvPr/>
        </p:nvPicPr>
        <p:blipFill rotWithShape="1">
          <a:blip r:embed="rId3">
            <a:alphaModFix/>
          </a:blip>
          <a:srcRect b="842" l="1166" r="0" t="0"/>
          <a:stretch/>
        </p:blipFill>
        <p:spPr>
          <a:xfrm rot="10800000">
            <a:off x="5612399" y="177750"/>
            <a:ext cx="3351600" cy="478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