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d6a837f7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d6a837f7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5fc47e25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5fc47e25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5fc47e25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5fc47e25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5fc47e25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5fc47e25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5fc47e251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5fc47e251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5fc47e2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5fc47e2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>
                <a:solidFill>
                  <a:srgbClr val="172B4D"/>
                </a:solidFill>
                <a:highlight>
                  <a:schemeClr val="lt1"/>
                </a:highlight>
              </a:rPr>
              <a:t>Vaatimusten täyttäminen: rahoittaja, etiikka, lainsäädäntö, oman alan hyvät käytännöt, datan uudelleen käytön varmistaminen. PI vastaa näistä!</a:t>
            </a:r>
            <a:endParaRPr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>
                <a:solidFill>
                  <a:srgbClr val="172B4D"/>
                </a:solidFill>
                <a:highlight>
                  <a:schemeClr val="lt1"/>
                </a:highlight>
              </a:rPr>
              <a:t>Meritoituminen; Uran ajattelu, esimerkkinä oleminen, osaamisen lisääminen koko ryhmässä,</a:t>
            </a:r>
            <a:endParaRPr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241b36a5b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241b36a5b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>
                <a:solidFill>
                  <a:srgbClr val="172B4D"/>
                </a:solidFill>
                <a:highlight>
                  <a:schemeClr val="lt1"/>
                </a:highlight>
              </a:rPr>
              <a:t>Vaatimusten täyttäminen: rahoittaja, etiikka, lainsäädäntö, oman alan hyvät käytännöt, datan uudelleen käytön varmistaminen. PI vastaa näistä!</a:t>
            </a:r>
            <a:endParaRPr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>
                <a:solidFill>
                  <a:srgbClr val="172B4D"/>
                </a:solidFill>
                <a:highlight>
                  <a:schemeClr val="lt1"/>
                </a:highlight>
              </a:rPr>
              <a:t>Meritoituminen; Uran ajattelu, esimerkkinä oleminen, osaamisen lisääminen koko ryhmässä,</a:t>
            </a:r>
            <a:endParaRPr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d6a837f7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d6a837f7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87100" y="1204125"/>
            <a:ext cx="8520600" cy="6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700" b="1"/>
              <a:t>Datanhallinnan johtaminen tutkimusprojektissa</a:t>
            </a:r>
            <a:endParaRPr sz="68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816600" y="2834100"/>
            <a:ext cx="751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fi" sz="1400" b="1" dirty="0">
                <a:solidFill>
                  <a:schemeClr val="dk1"/>
                </a:solidFill>
              </a:rPr>
              <a:t>Post-docit ja varttuneemmat tutkijat -työryhmä</a:t>
            </a:r>
            <a:endParaRPr sz="1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fi" sz="1400" dirty="0">
                <a:solidFill>
                  <a:schemeClr val="dk1"/>
                </a:solidFill>
                <a:highlight>
                  <a:srgbClr val="FFFFFF"/>
                </a:highlight>
              </a:rPr>
              <a:t>Anne Karhapää, Siiri Fuchs, Riikka Leppä, Katja Fält, Maria Söderholm, Kaisa Hakkila, Tuija Korhonen, Anna Salmi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00" dirty="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00" dirty="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00" dirty="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00" dirty="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fi" sz="1400" dirty="0">
                <a:solidFill>
                  <a:srgbClr val="172B4D"/>
                </a:solidFill>
                <a:highlight>
                  <a:srgbClr val="FFFFFF"/>
                </a:highlight>
              </a:rPr>
              <a:t>15.4.2021</a:t>
            </a:r>
            <a:endParaRPr sz="1400" dirty="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627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5575" y="4533425"/>
            <a:ext cx="1203300" cy="4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Kalvojen tarkoitus &amp; käyttö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58900" y="1112100"/>
            <a:ext cx="8520600" cy="3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Miksi nämä kalvot?</a:t>
            </a:r>
            <a:endParaRPr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fi" sz="1300">
                <a:solidFill>
                  <a:schemeClr val="dk1"/>
                </a:solidFill>
              </a:rPr>
              <a:t>Tunnistettu tarve: Tällä hetkellä post-doceille ja vastuullisille tutkijoille ei ole tarjolla koulutusta aineistonhallinnan johtamisesta ja suunnittelemisesta kokonaisuutena. 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●"/>
            </a:pPr>
            <a:r>
              <a:rPr lang="fi" sz="13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Kouluttajan osaaminen, kokemus hankkeiden johtamisesta ja auktoriteettiasema on tärkeässä roolissa, kun koulutetaan varttuneempia tutkijoita. 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fi" sz="1300">
                <a:solidFill>
                  <a:schemeClr val="dk1"/>
                </a:solidFill>
              </a:rPr>
              <a:t>Johtamistaidot keventävät PI:n työtaakkaa ja tehostavat hyvien käytäntöjen osaamisen levittämistä tutkimusryhmissä. Näissä kalvoissa tiivistämme askelmerkit siihen, mitä post-doc-tutkijan ja projektin vastuullisen johtajan on syytä tietää aineistonhallinnasta.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Miten käytät kalvoja?</a:t>
            </a:r>
            <a:endParaRPr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fi" sz="1300">
                <a:solidFill>
                  <a:schemeClr val="dk1"/>
                </a:solidFill>
              </a:rPr>
              <a:t>Kalvot toimivat eri kohderyhmille (post-docit, PIt) räätälöitävänä kansallisen tason tukimateriaalina tutkijoiden motivoinnissa ja heille tarjottavassa tuessa ja neuvonnassa aineistonhallintaan liittyviin vastuisiin, rooleihin ja suunnitteluun liittyen tutkimushankkeen eri vaiheissa.</a:t>
            </a:r>
            <a:r>
              <a:rPr lang="fi" sz="1300"/>
              <a:t> 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fi" sz="2200" b="1">
                <a:solidFill>
                  <a:srgbClr val="172B4D"/>
                </a:solidFill>
                <a:highlight>
                  <a:srgbClr val="FFFFFF"/>
                </a:highlight>
              </a:rPr>
              <a:t>Mitä postdocien ja varttuneempien tutkijoiden pitäisi tietää aineistonhallinnasta?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531100" y="2159325"/>
            <a:ext cx="8022000" cy="164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750"/>
              <a:buAutoNum type="arabicPeriod"/>
            </a:pPr>
            <a:r>
              <a:rPr lang="fi" sz="1750">
                <a:solidFill>
                  <a:srgbClr val="172B4D"/>
                </a:solidFill>
                <a:highlight>
                  <a:srgbClr val="FFFFFF"/>
                </a:highlight>
              </a:rPr>
              <a:t>Tuntee aineistonhallinnan perusteet</a:t>
            </a:r>
            <a:endParaRPr sz="17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750"/>
              <a:buAutoNum type="arabicPeriod"/>
            </a:pPr>
            <a:r>
              <a:rPr lang="fi" sz="1750">
                <a:solidFill>
                  <a:srgbClr val="172B4D"/>
                </a:solidFill>
                <a:highlight>
                  <a:srgbClr val="FFFFFF"/>
                </a:highlight>
              </a:rPr>
              <a:t>Osaa johtaa tutkimusta aineistonhallinnan näkökulmasta</a:t>
            </a:r>
            <a:endParaRPr sz="17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750"/>
              <a:buAutoNum type="arabicPeriod"/>
            </a:pPr>
            <a:r>
              <a:rPr lang="fi" sz="1750">
                <a:solidFill>
                  <a:srgbClr val="172B4D"/>
                </a:solidFill>
                <a:highlight>
                  <a:srgbClr val="FFFFFF"/>
                </a:highlight>
              </a:rPr>
              <a:t>Osallistuu oman organisaation aineistonhallintapolitiikan kehittämiseen </a:t>
            </a:r>
            <a:endParaRPr sz="1750">
              <a:solidFill>
                <a:srgbClr val="172B4D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03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2425" algn="l" rtl="0">
              <a:lnSpc>
                <a:spcPct val="150000"/>
              </a:lnSpc>
              <a:spcBef>
                <a:spcPts val="2300"/>
              </a:spcBef>
              <a:spcAft>
                <a:spcPts val="0"/>
              </a:spcAft>
              <a:buClr>
                <a:srgbClr val="172B4D"/>
              </a:buClr>
              <a:buSzPts val="1950"/>
              <a:buAutoNum type="arabicPeriod"/>
            </a:pPr>
            <a:r>
              <a:rPr lang="fi" sz="1950" b="1">
                <a:solidFill>
                  <a:srgbClr val="172B4D"/>
                </a:solidFill>
                <a:highlight>
                  <a:srgbClr val="FFFFFF"/>
                </a:highlight>
              </a:rPr>
              <a:t>Aineistonhallinnan perusteet: Tutkijan osaaminen</a:t>
            </a:r>
            <a:endParaRPr sz="3100" b="1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02325" y="1159475"/>
            <a:ext cx="8520600" cy="38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Ymmärtää hyvän aineistonhallinnan merkityksen kaikissa tutkimuksen elinkaaren vaiheissa ja tu</a:t>
            </a:r>
            <a:r>
              <a:rPr lang="fi" sz="1450">
                <a:solidFill>
                  <a:srgbClr val="172B4D"/>
                </a:solidFill>
                <a:highlight>
                  <a:schemeClr val="lt1"/>
                </a:highlight>
              </a:rPr>
              <a:t>ntee FAIR-periaatteet (löydettävyys, saavutettavuus, yhteentoimivuus ja uudelleenkäytettävyys).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Noudattaa hyviä ja vastuullisia datanhallinnan käytäntöjä kaikilla datanhallinnan osa-alueilla.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Tekee tutkimuksestaan DMP:n ja päivittää sitä tutkimussuunnitelman osana. 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Tuntee oman organisaation linjaukset ja ohjeistukset sekä palvelut.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Tunnistaa ja osaa etsiä apua: 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914400" lvl="1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AutoNum type="alphaL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Keskeiset laki- sekä eettiset vaatimukset datan käsittelyssä ja ymmärtää tietosuojavaatimukset. 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914400" lvl="1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AutoNum type="alphaL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Osaa hallita aineistoaan teknisesti sekä osaa tallentaa ja jakaa dataa tietoturvallisesti. 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On tietoinen avoimen tieteen perusteista ja ymmärtää oman tieteenalansa aineistojen avaamisen mahdollisuudet ja rajoitukset avoimen ja vastuullisen tieteen näkökulmasta.</a:t>
            </a:r>
            <a:endParaRPr sz="14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50"/>
              <a:buFont typeface="Arial"/>
              <a:buAutoNum type="arabicPeriod"/>
            </a:pPr>
            <a:r>
              <a:rPr lang="fi" sz="1450">
                <a:solidFill>
                  <a:srgbClr val="172B4D"/>
                </a:solidFill>
                <a:highlight>
                  <a:srgbClr val="FFFFFF"/>
                </a:highlight>
              </a:rPr>
              <a:t>Osaa ohjata ja neuvoa opiskelijaa yleisesti aineistonhallinnassa ja DMP:n kirjoittamisessa.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950" b="1"/>
              <a:t>2. </a:t>
            </a:r>
            <a:r>
              <a:rPr lang="fi" sz="1950" b="1">
                <a:solidFill>
                  <a:srgbClr val="172B4D"/>
                </a:solidFill>
                <a:highlight>
                  <a:srgbClr val="FFFFFF"/>
                </a:highlight>
              </a:rPr>
              <a:t>Tutkimuksen johtaminen aineistonhallinnan näkökulmasta</a:t>
            </a:r>
            <a:endParaRPr sz="1950" b="1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Johtaa aineistonhallintaa niin että rahoittajien vaatimukset täyttyvät.</a:t>
            </a:r>
            <a:endParaRPr sz="15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Huolehtii tutkimusaineistoihin liittyvistä sopimuksista.</a:t>
            </a:r>
            <a:endParaRPr sz="15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Osaa määritellä datanhallinnan vaatimat resurssit (aika, raha, työkalut ja palvelut).</a:t>
            </a:r>
            <a:endParaRPr sz="15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Osaa roolittaa datanhallinnan tehtävät tutkimusryhmässä.</a:t>
            </a:r>
            <a:endParaRPr sz="15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Sitouttaa tutkimusryhmänsä hyvään aineistonhallintaan ja vastaa siitä, että ryhmällä on pääsy tarvittaviin työvälineisiin.</a:t>
            </a:r>
            <a:endParaRPr sz="1550" i="1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Font typeface="Arial"/>
              <a:buAutoNum type="arabicPeriod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Ottaa huomioon aineistonhallinnan erityispiirteet kotimaisissa ja kansainvälisissä konsortiohankkeissa. </a:t>
            </a:r>
            <a:endParaRPr sz="15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0" i="1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1017725"/>
            <a:ext cx="669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fi" sz="1575" i="1">
                <a:solidFill>
                  <a:srgbClr val="4A86E8"/>
                </a:solidFill>
              </a:rPr>
              <a:t>Hieno suunnitelma ei itsestään toteudu vaan se pitää johtaa!</a:t>
            </a:r>
            <a:r>
              <a:rPr lang="fi" sz="2250" i="1">
                <a:solidFill>
                  <a:srgbClr val="4A86E8"/>
                </a:solidFill>
              </a:rPr>
              <a:t> </a:t>
            </a:r>
            <a:endParaRPr sz="2520" i="1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i" sz="1954" b="1"/>
              <a:t>3. </a:t>
            </a:r>
            <a:r>
              <a:rPr lang="fi" sz="1954" b="1">
                <a:solidFill>
                  <a:srgbClr val="172B4D"/>
                </a:solidFill>
                <a:highlight>
                  <a:srgbClr val="FFFFFF"/>
                </a:highlight>
              </a:rPr>
              <a:t>Oman organisaation aineistonhallintapolitiikan kehittäminen</a:t>
            </a:r>
            <a:endParaRPr sz="1954" b="1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954" b="1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70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550"/>
              <a:buChar char="●"/>
            </a:pPr>
            <a:r>
              <a:rPr lang="fi" sz="1550">
                <a:solidFill>
                  <a:srgbClr val="172B4D"/>
                </a:solidFill>
                <a:highlight>
                  <a:srgbClr val="FFFFFF"/>
                </a:highlight>
              </a:rPr>
              <a:t>Osallistuu oman organisaation data-asioiden kehittämiseen mm. kommentoimalla, tekemällä aloitteita ja nostamalla esiin kehityskohteita sekä puutteita. 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11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Miksi aineistonhallinnan johtaminen on tärkeää 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445300" y="984700"/>
            <a:ext cx="8001600" cy="38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720" b="1">
                <a:solidFill>
                  <a:srgbClr val="172B4D"/>
                </a:solidFill>
                <a:highlight>
                  <a:schemeClr val="lt1"/>
                </a:highlight>
              </a:rPr>
              <a:t>Motivointi</a:t>
            </a:r>
            <a:endParaRPr sz="1720" b="1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Tutkimuksen laatu: huippututkimuksen tekeminen edellyttää hyvää aineistonhallintaa koko datan elinkaaren ajan.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Riskinhallinnan näkökulma: vältetään mahdolliset karikot, kun PI:n johtaa aineistonhallintaa.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Rahoituksen saaminen varmistuu, kun hallitaan tutkimusdataa hyvin, mm. DMP:n tekeminen.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Hankkeen johdon hyvä aineistonhallinnan osaaminen toimii esimerkkinä muille. 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Hyvä aineistonhallinnan johtaminen vähentää PI:n työtaakkaa.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Hyvällä johtamisella tutkimusaineistoon kohdistuvat lainsäädännölliset, eettiset, rahoittajien ja oman organisaation vaatimukset pystytään huomioimaan systemaattisesti ja ennakoiden.</a:t>
            </a:r>
            <a:endParaRPr sz="140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400"/>
              <a:buFont typeface="Arial"/>
              <a:buChar char="●"/>
            </a:pPr>
            <a:r>
              <a:rPr lang="fi" sz="1400">
                <a:solidFill>
                  <a:srgbClr val="172B4D"/>
                </a:solidFill>
                <a:highlight>
                  <a:schemeClr val="lt1"/>
                </a:highlight>
              </a:rPr>
              <a:t>Systemaattinen johtaminen tekee projektityöskentelystä sujuvaa.</a:t>
            </a:r>
            <a:endParaRPr sz="140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11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Miksi aineistonhallinnan johtaminen on tärkeää 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79800" y="1043675"/>
            <a:ext cx="8384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700" b="1">
                <a:solidFill>
                  <a:srgbClr val="172B4D"/>
                </a:solidFill>
                <a:highlight>
                  <a:srgbClr val="FFFFFF"/>
                </a:highlight>
              </a:rPr>
              <a:t>Vaatimukset</a:t>
            </a:r>
            <a:endParaRPr sz="1700" b="1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chemeClr val="dk1"/>
                </a:solidFill>
                <a:highlight>
                  <a:srgbClr val="FFFFFF"/>
                </a:highlight>
              </a:rPr>
              <a:t>PI:llä tulee olla kokonaisnäkemys lainsäädännön vaatimuksista kaikissa projektin vaiheissa.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chemeClr val="dk1"/>
                </a:solidFill>
                <a:highlight>
                  <a:srgbClr val="FFFFFF"/>
                </a:highlight>
              </a:rPr>
              <a:t>Täytetään rahoittajien ja oman organisaation asettamat vaatimukset aineistonhallinnalle: PI:llä on tässä kokonaisvastuu.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fi" sz="1400">
                <a:solidFill>
                  <a:schemeClr val="dk1"/>
                </a:solidFill>
                <a:highlight>
                  <a:srgbClr val="FFFFFF"/>
                </a:highlight>
              </a:rPr>
              <a:t>PI:n kannattaa jakaa omaa vastuutaan muiden hankkeeseen osallistujien kanssa - varsinkin konsortio- tai muuten isoissa hankkeissa.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i" sz="1400">
                <a:solidFill>
                  <a:schemeClr val="dk1"/>
                </a:solidFill>
              </a:rPr>
              <a:t>PI varmistaa, että kaikilla projektissa on tarvittava koulutus siitä aineistonhallinnan osiosta, josta on vastuussa.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Askelmerkit aineistonhallinnan johtamiseen</a:t>
            </a:r>
            <a:endParaRPr i="1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092550"/>
            <a:ext cx="41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350" b="1">
                <a:solidFill>
                  <a:srgbClr val="172B4D"/>
                </a:solidFill>
                <a:highlight>
                  <a:schemeClr val="lt1"/>
                </a:highlight>
              </a:rPr>
              <a:t>Tutkimuksen johtaja</a:t>
            </a:r>
            <a:endParaRPr sz="1350" b="1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1600"/>
              </a:spcBef>
              <a:spcAft>
                <a:spcPts val="0"/>
              </a:spcAft>
              <a:buClr>
                <a:srgbClr val="172B4D"/>
              </a:buClr>
              <a:buSzPts val="1350"/>
              <a:buFont typeface="Arial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chemeClr val="lt1"/>
                </a:highlight>
              </a:rPr>
              <a:t>Ylläpitää omaa datanhallinnan osaamistaan ja varmistaa, että kaikilla hankkeessa on riittävä datanhallinnan osaaminen.</a:t>
            </a:r>
            <a:endParaRPr sz="135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Font typeface="Roboto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chemeClr val="lt1"/>
                </a:highlight>
              </a:rPr>
              <a:t>Vastaa hankkeen DMP:n ylläpitämisestä. </a:t>
            </a:r>
            <a:endParaRPr sz="135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Font typeface="Arial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rgbClr val="FFFFFF"/>
                </a:highlight>
              </a:rPr>
              <a:t>Roolittaa datanhallinnan vastuut eli tutkimuksessa nimetään henkilöt, joilla on vastuu tietystä/tai tietyistä datanhallinnan osa-alueista.</a:t>
            </a:r>
            <a:endParaRPr sz="13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Font typeface="Arial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rgbClr val="FFFFFF"/>
                </a:highlight>
              </a:rPr>
              <a:t>Johtaa yhteisiä aineistonhallinnan käytäntöjä ja datanhallinnasta sopimista.</a:t>
            </a:r>
            <a:endParaRPr sz="13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Font typeface="Roboto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rgbClr val="FFFFFF"/>
                </a:highlight>
              </a:rPr>
              <a:t>Tuntee datanhallinnan tukipalvelut ja käyttää niitä aktiivisesti.</a:t>
            </a:r>
            <a:endParaRPr sz="135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50">
              <a:solidFill>
                <a:srgbClr val="172B4D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4829000" y="1092550"/>
            <a:ext cx="41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350" b="1">
                <a:solidFill>
                  <a:srgbClr val="172B4D"/>
                </a:solidFill>
                <a:highlight>
                  <a:schemeClr val="lt1"/>
                </a:highlight>
              </a:rPr>
              <a:t>Organisaation tukipalvelut</a:t>
            </a:r>
            <a:endParaRPr sz="1350" b="1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1600"/>
              </a:spcBef>
              <a:spcAft>
                <a:spcPts val="0"/>
              </a:spcAft>
              <a:buClr>
                <a:srgbClr val="172B4D"/>
              </a:buClr>
              <a:buSzPts val="1350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chemeClr val="lt1"/>
                </a:highlight>
              </a:rPr>
              <a:t>Tarjoaa tukea tutkimuksen johtamiseen.</a:t>
            </a:r>
            <a:endParaRPr sz="135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chemeClr val="lt1"/>
                </a:highlight>
              </a:rPr>
              <a:t>Huomioi tutkimuksen johtajat (PI:t) koulutustarjonnassa ja tarjoaa koulutusta aineistonhallinnan johtamiseen.</a:t>
            </a:r>
            <a:endParaRPr sz="1350">
              <a:solidFill>
                <a:srgbClr val="172B4D"/>
              </a:solidFill>
              <a:highlight>
                <a:schemeClr val="lt1"/>
              </a:highlight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rgbClr val="172B4D"/>
              </a:buClr>
              <a:buSzPts val="1350"/>
              <a:buAutoNum type="arabicPeriod"/>
            </a:pPr>
            <a:r>
              <a:rPr lang="fi" sz="1350">
                <a:solidFill>
                  <a:srgbClr val="172B4D"/>
                </a:solidFill>
                <a:highlight>
                  <a:schemeClr val="lt1"/>
                </a:highlight>
              </a:rPr>
              <a:t>Tuottaa palveluita ja työkaluja aineistonhallintaan.</a:t>
            </a:r>
            <a:endParaRPr sz="1350">
              <a:solidFill>
                <a:srgbClr val="172B4D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On-screen Show (16:9)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Roboto</vt:lpstr>
      <vt:lpstr>Arial</vt:lpstr>
      <vt:lpstr>Simple Light</vt:lpstr>
      <vt:lpstr>Datanhallinnan johtaminen tutkimusprojektissa</vt:lpstr>
      <vt:lpstr>Kalvojen tarkoitus &amp; käyttö</vt:lpstr>
      <vt:lpstr>Mitä postdocien ja varttuneempien tutkijoiden pitäisi tietää aineistonhallinnasta? </vt:lpstr>
      <vt:lpstr>Aineistonhallinnan perusteet: Tutkijan osaaminen</vt:lpstr>
      <vt:lpstr>2. Tutkimuksen johtaminen aineistonhallinnan näkökulmasta</vt:lpstr>
      <vt:lpstr>3. Oman organisaation aineistonhallintapolitiikan kehittäminen </vt:lpstr>
      <vt:lpstr>Miksi aineistonhallinnan johtaminen on tärkeää </vt:lpstr>
      <vt:lpstr>Miksi aineistonhallinnan johtaminen on tärkeää </vt:lpstr>
      <vt:lpstr>Askelmerkit aineistonhallinnan johtamiseen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Päivi Malinen (TAU)</dc:creator>
  <cp:lastModifiedBy>Jari Friman (TAU)</cp:lastModifiedBy>
  <cp:revision>1</cp:revision>
  <dcterms:modified xsi:type="dcterms:W3CDTF">2024-10-03T09:42:45Z</dcterms:modified>
</cp:coreProperties>
</file>