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/>
    <p:restoredTop sz="94663"/>
  </p:normalViewPr>
  <p:slideViewPr>
    <p:cSldViewPr snapToGrid="0">
      <p:cViewPr varScale="1">
        <p:scale>
          <a:sx n="58" d="100"/>
          <a:sy n="58" d="100"/>
        </p:scale>
        <p:origin x="712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作者和日期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01675">
              <a:lnSpc>
                <a:spcPct val="100000"/>
              </a:lnSpc>
              <a:spcBef>
                <a:spcPts val="0"/>
              </a:spcBef>
              <a:buSzTx/>
              <a:buNone/>
              <a:defRPr sz="3060" b="1"/>
            </a:lvl1pPr>
          </a:lstStyle>
          <a:p>
            <a:r>
              <a:t>作者和日期</a:t>
            </a:r>
          </a:p>
        </p:txBody>
      </p:sp>
      <p:sp>
        <p:nvSpPr>
          <p:cNvPr id="12" name="演示文稿标题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演示文稿标题</a:t>
            </a:r>
          </a:p>
        </p:txBody>
      </p:sp>
      <p:sp>
        <p:nvSpPr>
          <p:cNvPr id="13" name="正文级别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演示文稿副标题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说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正文级别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说明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显著事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正文级别 1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事实信息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726440">
              <a:lnSpc>
                <a:spcPct val="100000"/>
              </a:lnSpc>
              <a:spcBef>
                <a:spcPts val="0"/>
              </a:spcBef>
              <a:buSzTx/>
              <a:buNone/>
              <a:defRPr sz="4840" b="1"/>
            </a:lvl1pPr>
          </a:lstStyle>
          <a:p>
            <a:r>
              <a:t>事实信息</a:t>
            </a:r>
          </a:p>
        </p:txBody>
      </p:sp>
      <p:sp>
        <p:nvSpPr>
          <p:cNvPr id="108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引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属性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01675">
              <a:lnSpc>
                <a:spcPct val="100000"/>
              </a:lnSpc>
              <a:spcBef>
                <a:spcPts val="0"/>
              </a:spcBef>
              <a:buSzTx/>
              <a:buNone/>
              <a:defRPr sz="3060" b="1"/>
            </a:lvl1pPr>
          </a:lstStyle>
          <a:p>
            <a:r>
              <a:t>属性</a:t>
            </a:r>
          </a:p>
        </p:txBody>
      </p:sp>
      <p:sp>
        <p:nvSpPr>
          <p:cNvPr id="116" name="正文级别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“著名引文”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 - 3 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一碗沙拉配有炒饭、水煮蛋和一双筷子"/>
          <p:cNvSpPr>
            <a:spLocks noGrp="1"/>
          </p:cNvSpPr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一碗三文鱼饼、沙拉和鹰嘴豆泥"/>
          <p:cNvSpPr>
            <a:spLocks noGrp="1"/>
          </p:cNvSpPr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一碗宽意大利面配有欧芹黄油、烤榛子和帕尔马干酪"/>
          <p:cNvSpPr>
            <a:spLocks noGrp="1"/>
          </p:cNvSpPr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一碗沙拉配有炒饭、水煮蛋和一双筷子"/>
          <p:cNvSpPr>
            <a:spLocks noGrp="1"/>
          </p:cNvSpPr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与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鳄梨和酸橙"/>
          <p:cNvSpPr>
            <a:spLocks noGrp="1"/>
          </p:cNvSpPr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演示文稿标题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演示文稿标题</a:t>
            </a:r>
          </a:p>
        </p:txBody>
      </p:sp>
      <p:sp>
        <p:nvSpPr>
          <p:cNvPr id="23" name="作者和日期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01675">
              <a:lnSpc>
                <a:spcPct val="100000"/>
              </a:lnSpc>
              <a:spcBef>
                <a:spcPts val="0"/>
              </a:spcBef>
              <a:buSzTx/>
              <a:buNone/>
              <a:defRPr sz="3060" b="1"/>
            </a:lvl1pPr>
          </a:lstStyle>
          <a:p>
            <a:r>
              <a:t>作者和日期</a:t>
            </a:r>
          </a:p>
        </p:txBody>
      </p:sp>
      <p:sp>
        <p:nvSpPr>
          <p:cNvPr id="24" name="正文级别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演示文稿副标题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与照片（备选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一碗三文鱼饼、沙拉和鹰嘴豆泥"/>
          <p:cNvSpPr>
            <a:spLocks noGrp="1"/>
          </p:cNvSpPr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幻灯片标题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r>
              <a:t>幻灯片标题</a:t>
            </a:r>
          </a:p>
        </p:txBody>
      </p:sp>
      <p:sp>
        <p:nvSpPr>
          <p:cNvPr id="34" name="正文级别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幻灯片副标题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与项目符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幻灯片标题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幻灯片标题</a:t>
            </a:r>
          </a:p>
        </p:txBody>
      </p:sp>
      <p:sp>
        <p:nvSpPr>
          <p:cNvPr id="43" name="幻灯片副标题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26440">
              <a:lnSpc>
                <a:spcPct val="100000"/>
              </a:lnSpc>
              <a:spcBef>
                <a:spcPts val="0"/>
              </a:spcBef>
              <a:buSzTx/>
              <a:buNone/>
              <a:defRPr sz="4840" b="1"/>
            </a:lvl1pPr>
          </a:lstStyle>
          <a:p>
            <a:r>
              <a:t>幻灯片副标题</a:t>
            </a:r>
          </a:p>
        </p:txBody>
      </p:sp>
      <p:sp>
        <p:nvSpPr>
          <p:cNvPr id="44" name="正文级别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幻灯片项目符号文本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项目符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正文级别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幻灯片项目符号文本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、项目符号与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幻灯片副标题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26440">
              <a:lnSpc>
                <a:spcPct val="100000"/>
              </a:lnSpc>
              <a:spcBef>
                <a:spcPts val="0"/>
              </a:spcBef>
              <a:buSzTx/>
              <a:buNone/>
              <a:defRPr sz="4840" b="1"/>
            </a:lvl1pPr>
          </a:lstStyle>
          <a:p>
            <a:r>
              <a:t>幻灯片副标题</a:t>
            </a:r>
          </a:p>
        </p:txBody>
      </p:sp>
      <p:sp>
        <p:nvSpPr>
          <p:cNvPr id="61" name="正文级别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幻灯片项目符号文本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一碗宽意大利面配有欧芹黄油、烤榛子和帕尔马干酪"/>
          <p:cNvSpPr>
            <a:spLocks noGrp="1"/>
          </p:cNvSpPr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幻灯片标题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幻灯片标题</a:t>
            </a:r>
          </a:p>
        </p:txBody>
      </p:sp>
      <p:sp>
        <p:nvSpPr>
          <p:cNvPr id="64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章节标题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章节标题</a:t>
            </a:r>
          </a:p>
        </p:txBody>
      </p:sp>
      <p:sp>
        <p:nvSpPr>
          <p:cNvPr id="72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幻灯片标题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r>
              <a:t>幻灯片标题</a:t>
            </a:r>
          </a:p>
        </p:txBody>
      </p:sp>
      <p:sp>
        <p:nvSpPr>
          <p:cNvPr id="80" name="幻灯片副标题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26440">
              <a:lnSpc>
                <a:spcPct val="100000"/>
              </a:lnSpc>
              <a:spcBef>
                <a:spcPts val="0"/>
              </a:spcBef>
              <a:buSzTx/>
              <a:buNone/>
              <a:defRPr sz="4840" b="1"/>
            </a:lvl1pPr>
          </a:lstStyle>
          <a:p>
            <a:r>
              <a:t>幻灯片副标题</a:t>
            </a:r>
          </a:p>
        </p:txBody>
      </p:sp>
      <p:sp>
        <p:nvSpPr>
          <p:cNvPr id="81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议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议程标题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议程标题</a:t>
            </a:r>
          </a:p>
        </p:txBody>
      </p:sp>
      <p:sp>
        <p:nvSpPr>
          <p:cNvPr id="89" name="议程副标题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26440">
              <a:lnSpc>
                <a:spcPct val="100000"/>
              </a:lnSpc>
              <a:spcBef>
                <a:spcPts val="0"/>
              </a:spcBef>
              <a:buSzTx/>
              <a:buNone/>
              <a:defRPr sz="4840" b="1"/>
            </a:lvl1pPr>
          </a:lstStyle>
          <a:p>
            <a:r>
              <a:t>议程副标题</a:t>
            </a:r>
          </a:p>
        </p:txBody>
      </p:sp>
      <p:sp>
        <p:nvSpPr>
          <p:cNvPr id="90" name="正文级别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5pPr>
          </a:lstStyle>
          <a:p>
            <a:r>
              <a:t>议程主题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幻灯片标题</a:t>
            </a:r>
          </a:p>
        </p:txBody>
      </p:sp>
      <p:sp>
        <p:nvSpPr>
          <p:cNvPr id="3" name="正文级别 1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幻灯片项目符号文本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线条"/>
          <p:cNvSpPr/>
          <p:nvPr/>
        </p:nvSpPr>
        <p:spPr>
          <a:xfrm>
            <a:off x="1209081" y="1955827"/>
            <a:ext cx="21965838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pic>
        <p:nvPicPr>
          <p:cNvPr id="152" name="图像" descr="图像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4116442" cy="1626250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Results"/>
          <p:cNvSpPr txBox="1"/>
          <p:nvPr/>
        </p:nvSpPr>
        <p:spPr>
          <a:xfrm>
            <a:off x="4674697" y="360778"/>
            <a:ext cx="18502803" cy="14331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1pPr algn="l">
              <a:lnSpc>
                <a:spcPct val="80000"/>
              </a:lnSpc>
              <a:defRPr sz="8500" b="1" spc="-170">
                <a:solidFill>
                  <a:schemeClr val="accent1">
                    <a:lumOff val="-13575"/>
                  </a:schemeClr>
                </a:solidFill>
              </a:defRPr>
            </a:lvl1pPr>
          </a:lstStyle>
          <a:p>
            <a:r>
              <a:t>Results   </a:t>
            </a:r>
          </a:p>
        </p:txBody>
      </p:sp>
      <p:sp>
        <p:nvSpPr>
          <p:cNvPr id="154" name="Group Meeting 31/10/2022 by Nanchen Dongfang"/>
          <p:cNvSpPr txBox="1"/>
          <p:nvPr/>
        </p:nvSpPr>
        <p:spPr>
          <a:xfrm>
            <a:off x="5147464" y="13254635"/>
            <a:ext cx="14089072" cy="461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t>Group Meeting 31/10/2022 by Nanchen Dongfang</a:t>
            </a:r>
          </a:p>
        </p:txBody>
      </p:sp>
      <p:sp>
        <p:nvSpPr>
          <p:cNvPr id="155" name="Experimental XAS"/>
          <p:cNvSpPr txBox="1"/>
          <p:nvPr/>
        </p:nvSpPr>
        <p:spPr>
          <a:xfrm>
            <a:off x="1209081" y="4054456"/>
            <a:ext cx="3816198" cy="5851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200" b="1">
                <a:solidFill>
                  <a:schemeClr val="accent1">
                    <a:lumOff val="-13575"/>
                  </a:schemeClr>
                </a:solidFill>
              </a:defRPr>
            </a:lvl1pPr>
          </a:lstStyle>
          <a:p>
            <a:r>
              <a:t>Experimental XAS  </a:t>
            </a:r>
          </a:p>
        </p:txBody>
      </p:sp>
      <p:pic>
        <p:nvPicPr>
          <p:cNvPr id="156" name="图像" descr="图像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0031" y="3138825"/>
            <a:ext cx="5848351" cy="5778934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" name="图像" descr="图像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85226" y="3138825"/>
            <a:ext cx="5900414" cy="5778934"/>
          </a:xfrm>
          <a:prstGeom prst="rect">
            <a:avLst/>
          </a:prstGeom>
          <a:ln w="12700">
            <a:miter lim="400000"/>
          </a:ln>
        </p:spPr>
      </p:pic>
      <p:sp>
        <p:nvSpPr>
          <p:cNvPr id="158" name="Simulated XAS"/>
          <p:cNvSpPr txBox="1"/>
          <p:nvPr/>
        </p:nvSpPr>
        <p:spPr>
          <a:xfrm>
            <a:off x="1209081" y="9127479"/>
            <a:ext cx="3207005" cy="5851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200" b="1">
                <a:solidFill>
                  <a:schemeClr val="accent1">
                    <a:lumOff val="-13575"/>
                  </a:schemeClr>
                </a:solidFill>
              </a:defRPr>
            </a:lvl1pPr>
          </a:lstStyle>
          <a:p>
            <a:r>
              <a:t>Simulated XAS  </a:t>
            </a:r>
          </a:p>
        </p:txBody>
      </p:sp>
      <p:pic>
        <p:nvPicPr>
          <p:cNvPr id="159" name="图像" descr="图像"/>
          <p:cNvPicPr>
            <a:picLocks noChangeAspect="1"/>
          </p:cNvPicPr>
          <p:nvPr/>
        </p:nvPicPr>
        <p:blipFill>
          <a:blip r:embed="rId5"/>
          <a:srcRect t="5663"/>
          <a:stretch>
            <a:fillRect/>
          </a:stretch>
        </p:blipFill>
        <p:spPr>
          <a:xfrm>
            <a:off x="6343650" y="8797279"/>
            <a:ext cx="6601339" cy="4393536"/>
          </a:xfrm>
          <a:prstGeom prst="rect">
            <a:avLst/>
          </a:prstGeom>
          <a:ln w="12700">
            <a:miter lim="400000"/>
          </a:ln>
        </p:spPr>
      </p:pic>
      <p:pic>
        <p:nvPicPr>
          <p:cNvPr id="160" name="图像" descr="图像"/>
          <p:cNvPicPr>
            <a:picLocks noChangeAspect="1"/>
          </p:cNvPicPr>
          <p:nvPr/>
        </p:nvPicPr>
        <p:blipFill>
          <a:blip r:embed="rId6"/>
          <a:srcRect t="5250"/>
          <a:stretch>
            <a:fillRect/>
          </a:stretch>
        </p:blipFill>
        <p:spPr>
          <a:xfrm>
            <a:off x="14849307" y="8748841"/>
            <a:ext cx="6572425" cy="4393438"/>
          </a:xfrm>
          <a:prstGeom prst="rect">
            <a:avLst/>
          </a:prstGeom>
          <a:ln w="12700">
            <a:miter lim="400000"/>
          </a:ln>
        </p:spPr>
      </p:pic>
      <p:sp>
        <p:nvSpPr>
          <p:cNvPr id="174" name="What happened on hBN monolayer?"/>
          <p:cNvSpPr txBox="1"/>
          <p:nvPr/>
        </p:nvSpPr>
        <p:spPr>
          <a:xfrm>
            <a:off x="1206500" y="2372962"/>
            <a:ext cx="21971000" cy="9347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>
            <a:lvl1pPr algn="l" defTabSz="825500">
              <a:defRPr sz="5500" b="1">
                <a:solidFill>
                  <a:srgbClr val="000000"/>
                </a:solidFill>
              </a:defRPr>
            </a:lvl1pPr>
          </a:lstStyle>
          <a:p>
            <a:r>
              <a:t>What happened on hBN monolayer? </a:t>
            </a:r>
          </a:p>
        </p:txBody>
      </p:sp>
      <p:sp>
        <p:nvSpPr>
          <p:cNvPr id="175" name="N"/>
          <p:cNvSpPr txBox="1"/>
          <p:nvPr/>
        </p:nvSpPr>
        <p:spPr>
          <a:xfrm>
            <a:off x="11129138" y="3470635"/>
            <a:ext cx="575425" cy="845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solidFill>
                  <a:srgbClr val="000000"/>
                </a:solidFill>
              </a:defRPr>
            </a:lvl1pPr>
          </a:lstStyle>
          <a:p>
            <a:r>
              <a:t>N</a:t>
            </a:r>
          </a:p>
        </p:txBody>
      </p:sp>
      <p:sp>
        <p:nvSpPr>
          <p:cNvPr id="176" name="B"/>
          <p:cNvSpPr txBox="1"/>
          <p:nvPr/>
        </p:nvSpPr>
        <p:spPr>
          <a:xfrm>
            <a:off x="20296498" y="3501462"/>
            <a:ext cx="552400" cy="845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solidFill>
                  <a:srgbClr val="000000"/>
                </a:solidFill>
              </a:defRPr>
            </a:lvl1pPr>
          </a:lstStyle>
          <a:p>
            <a:r>
              <a:t>B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What happened on hBN monolayer?"/>
          <p:cNvSpPr txBox="1"/>
          <p:nvPr/>
        </p:nvSpPr>
        <p:spPr>
          <a:xfrm>
            <a:off x="1206500" y="2372962"/>
            <a:ext cx="21971000" cy="9347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>
            <a:lvl1pPr algn="l" defTabSz="825500">
              <a:defRPr sz="5500" b="1">
                <a:solidFill>
                  <a:srgbClr val="000000"/>
                </a:solidFill>
              </a:defRPr>
            </a:lvl1pPr>
          </a:lstStyle>
          <a:p>
            <a:r>
              <a:t>What happened on hBN monolayer? </a:t>
            </a:r>
          </a:p>
        </p:txBody>
      </p:sp>
      <p:sp>
        <p:nvSpPr>
          <p:cNvPr id="179" name="线条"/>
          <p:cNvSpPr/>
          <p:nvPr/>
        </p:nvSpPr>
        <p:spPr>
          <a:xfrm>
            <a:off x="1209081" y="1955827"/>
            <a:ext cx="21965838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pic>
        <p:nvPicPr>
          <p:cNvPr id="180" name="图像" descr="图像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4116442" cy="1626250"/>
          </a:xfrm>
          <a:prstGeom prst="rect">
            <a:avLst/>
          </a:prstGeom>
          <a:ln w="12700">
            <a:miter lim="400000"/>
          </a:ln>
        </p:spPr>
      </p:pic>
      <p:sp>
        <p:nvSpPr>
          <p:cNvPr id="181" name="Results"/>
          <p:cNvSpPr txBox="1"/>
          <p:nvPr/>
        </p:nvSpPr>
        <p:spPr>
          <a:xfrm>
            <a:off x="4674697" y="360778"/>
            <a:ext cx="18502803" cy="14331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1pPr algn="l">
              <a:lnSpc>
                <a:spcPct val="80000"/>
              </a:lnSpc>
              <a:defRPr sz="8500" b="1" spc="-170">
                <a:solidFill>
                  <a:schemeClr val="accent1">
                    <a:lumOff val="-13575"/>
                  </a:schemeClr>
                </a:solidFill>
              </a:defRPr>
            </a:lvl1pPr>
          </a:lstStyle>
          <a:p>
            <a:r>
              <a:t>Results   </a:t>
            </a:r>
          </a:p>
        </p:txBody>
      </p:sp>
      <p:sp>
        <p:nvSpPr>
          <p:cNvPr id="182" name="Group Meeting 31/10/2022 by Nanchen Dongfang"/>
          <p:cNvSpPr txBox="1"/>
          <p:nvPr/>
        </p:nvSpPr>
        <p:spPr>
          <a:xfrm>
            <a:off x="5147464" y="13254635"/>
            <a:ext cx="14089072" cy="461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t>Group Meeting 31/10/2022 by Nanchen Dongfang</a:t>
            </a:r>
          </a:p>
        </p:txBody>
      </p:sp>
      <p:pic>
        <p:nvPicPr>
          <p:cNvPr id="183" name="图像" descr="图像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6500" y="3712176"/>
            <a:ext cx="16370300" cy="9017001"/>
          </a:xfrm>
          <a:prstGeom prst="rect">
            <a:avLst/>
          </a:prstGeom>
          <a:ln w="12700">
            <a:miter lim="400000"/>
          </a:ln>
        </p:spPr>
      </p:pic>
      <p:sp>
        <p:nvSpPr>
          <p:cNvPr id="184" name="圆形"/>
          <p:cNvSpPr/>
          <p:nvPr/>
        </p:nvSpPr>
        <p:spPr>
          <a:xfrm>
            <a:off x="5179214" y="8408259"/>
            <a:ext cx="1114168" cy="1114168"/>
          </a:xfrm>
          <a:prstGeom prst="ellipse">
            <a:avLst/>
          </a:prstGeom>
          <a:ln w="635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grpSp>
        <p:nvGrpSpPr>
          <p:cNvPr id="190" name="成组"/>
          <p:cNvGrpSpPr/>
          <p:nvPr/>
        </p:nvGrpSpPr>
        <p:grpSpPr>
          <a:xfrm>
            <a:off x="17576799" y="3912120"/>
            <a:ext cx="6620114" cy="6521502"/>
            <a:chOff x="217729" y="0"/>
            <a:chExt cx="6620112" cy="6521501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85" name="方程"/>
                <p:cNvSpPr txBox="1"/>
                <p:nvPr/>
              </p:nvSpPr>
              <p:spPr>
                <a:xfrm>
                  <a:off x="217729" y="0"/>
                  <a:ext cx="6549924" cy="47581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914400" latinLnBrk="1">
                    <a:defRPr sz="1800">
                      <a:solidFill>
                        <a:srgbClr val="000000"/>
                      </a:solidFill>
                    </a:defRP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sz="4000">
                                <a:solidFill>
                                  <a:srgbClr val="5E5E5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sz="4000" i="1">
                                <a:solidFill>
                                  <a:srgbClr val="5E5E5E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sz="4000" i="1">
                                <a:solidFill>
                                  <a:srgbClr val="5E5E5E"/>
                                </a:solidFill>
                                <a:latin typeface="Cambria Math" panose="02040503050406030204" pitchFamily="18" charset="0"/>
                              </a:rPr>
                              <m:t>𝑖𝑛𝑡</m:t>
                            </m:r>
                          </m:sub>
                        </m:sSub>
                        <m:r>
                          <a:rPr sz="4000" i="1">
                            <a:solidFill>
                              <a:srgbClr val="5E5E5E"/>
                            </a:solidFill>
                            <a:latin typeface="Cambria Math" panose="02040503050406030204" pitchFamily="18" charset="0"/>
                          </a:rPr>
                          <m:t>=[</m:t>
                        </m:r>
                        <m:sSub>
                          <m:sSubPr>
                            <m:ctrlPr>
                              <a:rPr sz="4000" i="1">
                                <a:solidFill>
                                  <a:srgbClr val="5E5E5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sz="4000" i="1">
                                <a:solidFill>
                                  <a:srgbClr val="5E5E5E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sz="4000" i="1">
                                <a:solidFill>
                                  <a:srgbClr val="5E5E5E"/>
                                </a:solidFill>
                                <a:latin typeface="Cambria Math" panose="02040503050406030204" pitchFamily="18" charset="0"/>
                              </a:rPr>
                              <m:t>𝑡𝑜𝑡</m:t>
                            </m:r>
                          </m:sub>
                        </m:sSub>
                        <m:r>
                          <a:rPr sz="4000" i="1">
                            <a:solidFill>
                              <a:srgbClr val="5E5E5E"/>
                            </a:solidFill>
                            <a:latin typeface="Cambria Math" panose="02040503050406030204" pitchFamily="18" charset="0"/>
                          </a:rPr>
                          <m:t>−(</m:t>
                        </m:r>
                        <m:sSub>
                          <m:sSubPr>
                            <m:ctrlPr>
                              <a:rPr sz="4000" i="1">
                                <a:solidFill>
                                  <a:srgbClr val="5E5E5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sz="4000" i="1">
                                <a:solidFill>
                                  <a:srgbClr val="5E5E5E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sz="4000" i="1">
                                <a:solidFill>
                                  <a:srgbClr val="5E5E5E"/>
                                </a:solidFill>
                                <a:latin typeface="Cambria Math" panose="02040503050406030204" pitchFamily="18" charset="0"/>
                              </a:rPr>
                              <m:t>𝑠𝑢𝑏</m:t>
                            </m:r>
                          </m:sub>
                        </m:sSub>
                        <m:r>
                          <a:rPr sz="4000" i="1">
                            <a:solidFill>
                              <a:srgbClr val="5E5E5E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sz="4000" i="1">
                                <a:solidFill>
                                  <a:srgbClr val="5E5E5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sz="4000" i="1">
                                <a:solidFill>
                                  <a:srgbClr val="5E5E5E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sz="4000" i="1">
                                <a:solidFill>
                                  <a:srgbClr val="5E5E5E"/>
                                </a:solidFill>
                                <a:latin typeface="Cambria Math" panose="02040503050406030204" pitchFamily="18" charset="0"/>
                              </a:rPr>
                              <m:t>h𝐵𝑁</m:t>
                            </m:r>
                          </m:sub>
                        </m:sSub>
                        <m:r>
                          <a:rPr sz="4000" i="1">
                            <a:solidFill>
                              <a:srgbClr val="5E5E5E"/>
                            </a:solidFill>
                            <a:latin typeface="Cambria Math" panose="02040503050406030204" pitchFamily="18" charset="0"/>
                          </a:rPr>
                          <m:t>)]/</m:t>
                        </m:r>
                        <m:sSub>
                          <m:sSubPr>
                            <m:ctrlPr>
                              <a:rPr sz="4000" i="1">
                                <a:solidFill>
                                  <a:srgbClr val="5E5E5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sz="4000" i="1">
                                <a:solidFill>
                                  <a:srgbClr val="5E5E5E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sz="4000" i="1">
                                <a:solidFill>
                                  <a:srgbClr val="5E5E5E"/>
                                </a:solidFill>
                                <a:latin typeface="Cambria Math" panose="02040503050406030204" pitchFamily="18" charset="0"/>
                              </a:rPr>
                              <m:t>𝐵𝑁</m:t>
                            </m:r>
                          </m:sub>
                        </m:sSub>
                      </m:oMath>
                    </m:oMathPara>
                  </a14:m>
                  <a:endParaRPr sz="4000">
                    <a:solidFill>
                      <a:srgbClr val="5E5E5E"/>
                    </a:solidFill>
                  </a:endParaRPr>
                </a:p>
              </p:txBody>
            </p:sp>
          </mc:Choice>
          <mc:Fallback>
            <p:sp>
              <p:nvSpPr>
                <p:cNvPr id="185" name="方程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7729" y="0"/>
                  <a:ext cx="6549924" cy="475819"/>
                </a:xfrm>
                <a:prstGeom prst="rect">
                  <a:avLst/>
                </a:prstGeom>
                <a:blipFill>
                  <a:blip r:embed="rId4"/>
                  <a:stretch>
                    <a:fillRect l="-2515" r="-16828" b="-76316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6" name="hBN/Cu2-xO/Cu(111)"/>
            <p:cNvSpPr/>
            <p:nvPr/>
          </p:nvSpPr>
          <p:spPr>
            <a:xfrm>
              <a:off x="2909214" y="4862315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4600" b="1">
                  <a:solidFill>
                    <a:schemeClr val="accent1">
                      <a:hueOff val="114395"/>
                      <a:lumOff val="-24975"/>
                    </a:schemeClr>
                  </a:solidFill>
                </a:defRPr>
              </a:pPr>
              <a:r>
                <a:t>hBN/Cu</a:t>
              </a:r>
              <a:r>
                <a:rPr baseline="-5999"/>
                <a:t>2-x</a:t>
              </a:r>
              <a:r>
                <a:t>O/Cu(111) </a:t>
              </a:r>
            </a:p>
          </p:txBody>
        </p:sp>
        <p:sp>
          <p:nvSpPr>
            <p:cNvPr id="187" name="hBN/Cu(111)"/>
            <p:cNvSpPr/>
            <p:nvPr/>
          </p:nvSpPr>
          <p:spPr>
            <a:xfrm>
              <a:off x="1891830" y="1930004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4600" b="1">
                  <a:solidFill>
                    <a:schemeClr val="accent1">
                      <a:hueOff val="114395"/>
                      <a:lumOff val="-24975"/>
                    </a:schemeClr>
                  </a:solidFill>
                </a:defRPr>
              </a:lvl1pPr>
            </a:lstStyle>
            <a:p>
              <a:r>
                <a:t>hBN/Cu(111) 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88" name="方程"/>
                <p:cNvSpPr txBox="1"/>
                <p:nvPr/>
              </p:nvSpPr>
              <p:spPr>
                <a:xfrm>
                  <a:off x="217729" y="2693631"/>
                  <a:ext cx="6353413" cy="504497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914400" latinLnBrk="1">
                    <a:defRPr sz="1800">
                      <a:solidFill>
                        <a:srgbClr val="000000"/>
                      </a:solidFill>
                    </a:defRP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sz="4200">
                                <a:solidFill>
                                  <a:srgbClr val="5E5E5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sz="4200" i="1">
                                <a:solidFill>
                                  <a:srgbClr val="5E5E5E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sz="4200" i="1">
                                <a:solidFill>
                                  <a:srgbClr val="5E5E5E"/>
                                </a:solidFill>
                                <a:latin typeface="Cambria Math" panose="02040503050406030204" pitchFamily="18" charset="0"/>
                              </a:rPr>
                              <m:t>𝑖𝑛𝑡</m:t>
                            </m:r>
                          </m:sub>
                        </m:sSub>
                        <m:r>
                          <a:rPr sz="4200" i="1">
                            <a:solidFill>
                              <a:srgbClr val="5E5E5E"/>
                            </a:solidFill>
                            <a:latin typeface="Cambria Math" panose="02040503050406030204" pitchFamily="18" charset="0"/>
                          </a:rPr>
                          <m:t>=−0.15</m:t>
                        </m:r>
                        <m:r>
                          <a:rPr sz="4200" i="1">
                            <a:solidFill>
                              <a:srgbClr val="5E5E5E"/>
                            </a:solidFill>
                            <a:latin typeface="Cambria Math" panose="02040503050406030204" pitchFamily="18" charset="0"/>
                          </a:rPr>
                          <m:t>𝑒𝑉</m:t>
                        </m:r>
                        <m:r>
                          <a:rPr sz="4200" i="1">
                            <a:solidFill>
                              <a:srgbClr val="5E5E5E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sz="4200" i="1">
                            <a:solidFill>
                              <a:srgbClr val="5E5E5E"/>
                            </a:solidFill>
                            <a:latin typeface="Cambria Math" panose="02040503050406030204" pitchFamily="18" charset="0"/>
                          </a:rPr>
                          <m:t>𝑝𝑒𝑟𝐵𝑁𝑝𝑎𝑖𝑟</m:t>
                        </m:r>
                        <m:r>
                          <a:rPr sz="4200" i="1">
                            <a:solidFill>
                              <a:srgbClr val="5E5E5E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sz="4200">
                    <a:solidFill>
                      <a:srgbClr val="5E5E5E"/>
                    </a:solidFill>
                  </a:endParaRPr>
                </a:p>
              </p:txBody>
            </p:sp>
          </mc:Choice>
          <mc:Fallback>
            <p:sp>
              <p:nvSpPr>
                <p:cNvPr id="188" name="方程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7729" y="2693631"/>
                  <a:ext cx="6353413" cy="504497"/>
                </a:xfrm>
                <a:prstGeom prst="rect">
                  <a:avLst/>
                </a:prstGeom>
                <a:blipFill>
                  <a:blip r:embed="rId5"/>
                  <a:stretch>
                    <a:fillRect l="-2789" r="-8167" b="-75000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89" name="方程"/>
                <p:cNvSpPr txBox="1"/>
                <p:nvPr/>
              </p:nvSpPr>
              <p:spPr>
                <a:xfrm>
                  <a:off x="217729" y="6019139"/>
                  <a:ext cx="6620113" cy="502363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914400" latinLnBrk="1">
                    <a:defRPr sz="1800">
                      <a:solidFill>
                        <a:srgbClr val="000000"/>
                      </a:solidFill>
                    </a:defRP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sz="4200">
                                <a:solidFill>
                                  <a:srgbClr val="5E5E5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sz="4200" i="1">
                                <a:solidFill>
                                  <a:srgbClr val="5E5E5E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sz="4200" i="1">
                                <a:solidFill>
                                  <a:srgbClr val="5E5E5E"/>
                                </a:solidFill>
                                <a:latin typeface="Cambria Math" panose="02040503050406030204" pitchFamily="18" charset="0"/>
                              </a:rPr>
                              <m:t>𝑖𝑛𝑡</m:t>
                            </m:r>
                          </m:sub>
                        </m:sSub>
                        <m:r>
                          <a:rPr sz="4200" i="1">
                            <a:solidFill>
                              <a:srgbClr val="5E5E5E"/>
                            </a:solidFill>
                            <a:latin typeface="Cambria Math" panose="02040503050406030204" pitchFamily="18" charset="0"/>
                          </a:rPr>
                          <m:t>=−0.086</m:t>
                        </m:r>
                        <m:r>
                          <a:rPr sz="4200" i="1">
                            <a:solidFill>
                              <a:srgbClr val="5E5E5E"/>
                            </a:solidFill>
                            <a:latin typeface="Cambria Math" panose="02040503050406030204" pitchFamily="18" charset="0"/>
                          </a:rPr>
                          <m:t>𝑒𝑉</m:t>
                        </m:r>
                        <m:r>
                          <a:rPr sz="4200" i="1">
                            <a:solidFill>
                              <a:srgbClr val="5E5E5E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sz="4200" i="1">
                            <a:solidFill>
                              <a:srgbClr val="5E5E5E"/>
                            </a:solidFill>
                            <a:latin typeface="Cambria Math" panose="02040503050406030204" pitchFamily="18" charset="0"/>
                          </a:rPr>
                          <m:t>𝑝𝑒𝑟𝐵𝑁𝑝𝑎𝑖𝑟</m:t>
                        </m:r>
                        <m:r>
                          <a:rPr sz="4200" i="1">
                            <a:solidFill>
                              <a:srgbClr val="5E5E5E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sz="4200">
                    <a:solidFill>
                      <a:srgbClr val="5E5E5E"/>
                    </a:solidFill>
                  </a:endParaRPr>
                </a:p>
              </p:txBody>
            </p:sp>
          </mc:Choice>
          <mc:Fallback>
            <p:sp>
              <p:nvSpPr>
                <p:cNvPr id="189" name="方程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7729" y="6019139"/>
                  <a:ext cx="6620113" cy="502363"/>
                </a:xfrm>
                <a:prstGeom prst="rect">
                  <a:avLst/>
                </a:prstGeom>
                <a:blipFill>
                  <a:blip r:embed="rId6"/>
                  <a:stretch>
                    <a:fillRect l="-2677" r="-8222" b="-73171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91" name="hBN/Cu(111)"/>
          <p:cNvSpPr txBox="1"/>
          <p:nvPr/>
        </p:nvSpPr>
        <p:spPr>
          <a:xfrm>
            <a:off x="4116440" y="4576313"/>
            <a:ext cx="2583181" cy="585113"/>
          </a:xfrm>
          <a:prstGeom prst="rect">
            <a:avLst/>
          </a:prstGeom>
          <a:solidFill>
            <a:schemeClr val="accent1">
              <a:lumOff val="-13575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825500">
              <a:defRPr sz="3200" b="1" i="1">
                <a:solidFill>
                  <a:srgbClr val="FFFFFF"/>
                </a:solidFill>
              </a:defRPr>
            </a:lvl1pPr>
          </a:lstStyle>
          <a:p>
            <a:r>
              <a:t>hBN/Cu(111)</a:t>
            </a:r>
          </a:p>
        </p:txBody>
      </p:sp>
      <p:sp>
        <p:nvSpPr>
          <p:cNvPr id="192" name="hBN/Cu2-xO/Cu(111)"/>
          <p:cNvSpPr txBox="1"/>
          <p:nvPr/>
        </p:nvSpPr>
        <p:spPr>
          <a:xfrm>
            <a:off x="12108943" y="4576313"/>
            <a:ext cx="4008426" cy="585113"/>
          </a:xfrm>
          <a:prstGeom prst="rect">
            <a:avLst/>
          </a:prstGeom>
          <a:solidFill>
            <a:schemeClr val="accent1">
              <a:lumOff val="-13575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825500">
              <a:defRPr sz="3200" b="1" i="1">
                <a:solidFill>
                  <a:srgbClr val="FFFFFF"/>
                </a:solidFill>
              </a:defRPr>
            </a:pPr>
            <a:r>
              <a:t>hBN/Cu</a:t>
            </a:r>
            <a:r>
              <a:rPr baseline="-5999"/>
              <a:t>2-x</a:t>
            </a:r>
            <a:r>
              <a:t>O/Cu(111)</a:t>
            </a:r>
          </a:p>
        </p:txBody>
      </p:sp>
      <p:sp>
        <p:nvSpPr>
          <p:cNvPr id="193" name="圆形"/>
          <p:cNvSpPr/>
          <p:nvPr/>
        </p:nvSpPr>
        <p:spPr>
          <a:xfrm>
            <a:off x="13369014" y="7975548"/>
            <a:ext cx="1114168" cy="1114168"/>
          </a:xfrm>
          <a:prstGeom prst="ellipse">
            <a:avLst/>
          </a:prstGeom>
          <a:ln w="635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94" name="线条"/>
          <p:cNvSpPr/>
          <p:nvPr/>
        </p:nvSpPr>
        <p:spPr>
          <a:xfrm flipV="1">
            <a:off x="5772116" y="9000458"/>
            <a:ext cx="1" cy="1433164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triangle"/>
            <a:tailEnd type="triangle"/>
          </a:ln>
        </p:spPr>
        <p:txBody>
          <a:bodyPr lIns="50800" tIns="50800" rIns="50800" bIns="50800" anchor="ctr"/>
          <a:lstStyle/>
          <a:p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" grpId="1" animBg="1" advAuto="0"/>
      <p:bldP spid="190" grpId="3" animBg="1" advAuto="0"/>
      <p:bldP spid="193" grpId="2" animBg="1" advAuto="0"/>
    </p:bldLst>
  </p:timing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86</Words>
  <Application>Microsoft Macintosh PowerPoint</Application>
  <PresentationFormat>自定义</PresentationFormat>
  <Paragraphs>17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6" baseType="lpstr">
      <vt:lpstr>Cambria Math</vt:lpstr>
      <vt:lpstr>Helvetica Neue</vt:lpstr>
      <vt:lpstr>Helvetica Neue Medium</vt:lpstr>
      <vt:lpstr>21_BasicWhite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Nanchen Dongfang</cp:lastModifiedBy>
  <cp:revision>1</cp:revision>
  <dcterms:modified xsi:type="dcterms:W3CDTF">2022-11-02T13:50:58Z</dcterms:modified>
</cp:coreProperties>
</file>