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Roboto"/>
      <p:regular r:id="rId56"/>
      <p:bold r:id="rId57"/>
      <p:italic r:id="rId58"/>
      <p:boldItalic r:id="rId59"/>
    </p:embeddedFont>
    <p:embeddedFont>
      <p:font typeface="Proxima Nova"/>
      <p:regular r:id="rId60"/>
      <p:bold r:id="rId61"/>
      <p:italic r:id="rId62"/>
      <p:boldItalic r:id="rId63"/>
    </p:embeddedFont>
    <p:embeddedFont>
      <p:font typeface="Helvetica Neue"/>
      <p:regular r:id="rId64"/>
      <p:bold r:id="rId65"/>
      <p:italic r:id="rId66"/>
      <p:boldItalic r:id="rId67"/>
    </p:embeddedFont>
    <p:embeddedFont>
      <p:font typeface="Oswald"/>
      <p:regular r:id="rId68"/>
      <p:bold r:id="rId69"/>
    </p:embeddedFont>
    <p:embeddedFont>
      <p:font typeface="Gill Sans"/>
      <p:regular r:id="rId70"/>
      <p:bold r:id="rId71"/>
    </p:embeddedFont>
    <p:embeddedFont>
      <p:font typeface="Source Sans Pro"/>
      <p:regular r:id="rId72"/>
      <p:bold r:id="rId73"/>
      <p:italic r:id="rId74"/>
      <p:boldItalic r:id="rId75"/>
    </p:embeddedFont>
    <p:embeddedFont>
      <p:font typeface="Questrial"/>
      <p:regular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SourceSansPro-bold.fntdata"/><Relationship Id="rId72" Type="http://schemas.openxmlformats.org/officeDocument/2006/relationships/font" Target="fonts/SourceSansPro-regular.fntdata"/><Relationship Id="rId31" Type="http://schemas.openxmlformats.org/officeDocument/2006/relationships/slide" Target="slides/slide26.xml"/><Relationship Id="rId75" Type="http://schemas.openxmlformats.org/officeDocument/2006/relationships/font" Target="fonts/SourceSansPro-boldItalic.fntdata"/><Relationship Id="rId30" Type="http://schemas.openxmlformats.org/officeDocument/2006/relationships/slide" Target="slides/slide25.xml"/><Relationship Id="rId74" Type="http://schemas.openxmlformats.org/officeDocument/2006/relationships/font" Target="fonts/SourceSansPro-italic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Questrial-regular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GillSans-bold.fntdata"/><Relationship Id="rId70" Type="http://schemas.openxmlformats.org/officeDocument/2006/relationships/font" Target="fonts/GillSans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roximaNova-italic.fntdata"/><Relationship Id="rId61" Type="http://schemas.openxmlformats.org/officeDocument/2006/relationships/font" Target="fonts/ProximaNova-bold.fntdata"/><Relationship Id="rId20" Type="http://schemas.openxmlformats.org/officeDocument/2006/relationships/slide" Target="slides/slide15.xml"/><Relationship Id="rId64" Type="http://schemas.openxmlformats.org/officeDocument/2006/relationships/font" Target="fonts/HelveticaNeue-regular.fntdata"/><Relationship Id="rId63" Type="http://schemas.openxmlformats.org/officeDocument/2006/relationships/font" Target="fonts/ProximaNova-boldItalic.fntdata"/><Relationship Id="rId22" Type="http://schemas.openxmlformats.org/officeDocument/2006/relationships/slide" Target="slides/slide17.xml"/><Relationship Id="rId66" Type="http://schemas.openxmlformats.org/officeDocument/2006/relationships/font" Target="fonts/HelveticaNeue-italic.fntdata"/><Relationship Id="rId21" Type="http://schemas.openxmlformats.org/officeDocument/2006/relationships/slide" Target="slides/slide16.xml"/><Relationship Id="rId65" Type="http://schemas.openxmlformats.org/officeDocument/2006/relationships/font" Target="fonts/HelveticaNeue-bold.fntdata"/><Relationship Id="rId24" Type="http://schemas.openxmlformats.org/officeDocument/2006/relationships/slide" Target="slides/slide19.xml"/><Relationship Id="rId68" Type="http://schemas.openxmlformats.org/officeDocument/2006/relationships/font" Target="fonts/Oswald-regular.fntdata"/><Relationship Id="rId23" Type="http://schemas.openxmlformats.org/officeDocument/2006/relationships/slide" Target="slides/slide18.xml"/><Relationship Id="rId67" Type="http://schemas.openxmlformats.org/officeDocument/2006/relationships/font" Target="fonts/HelveticaNeue-boldItalic.fntdata"/><Relationship Id="rId60" Type="http://schemas.openxmlformats.org/officeDocument/2006/relationships/font" Target="fonts/ProximaNova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swald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bold.fntdata"/><Relationship Id="rId12" Type="http://schemas.openxmlformats.org/officeDocument/2006/relationships/slide" Target="slides/slide7.xml"/><Relationship Id="rId56" Type="http://schemas.openxmlformats.org/officeDocument/2006/relationships/font" Target="fonts/Roboto-regular.fntdata"/><Relationship Id="rId15" Type="http://schemas.openxmlformats.org/officeDocument/2006/relationships/slide" Target="slides/slide10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9.xml"/><Relationship Id="rId58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5398a33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5398a33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01eaa37ca_0_1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01eaa37ca_0_1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01eaa37ca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01eaa37ca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01eaa37ca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f01eaa37ca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01eaa37ca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f01eaa37ca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01eaa37ca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01eaa37ca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01eaa37ca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01eaa37ca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01eaa37ca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f01eaa37ca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figure out clipping generator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01eaa37ca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01eaa37ca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01eaa37ca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01eaa37ca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improve this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f01eaa37ca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f01eaa37ca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consider replacing with a slide showing that the pieces don’t actually fit together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01eaa37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01eaa37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TODO: flesh out</a:t>
            </a:r>
            <a:endParaRPr b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01eaa37ca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f01eaa37ca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now able to better serve the community of OBO users, and the community of OBO contributors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01eaa37ca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01eaa37ca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f01eaa37ca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f01eaa37ca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f01eaa37ca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f01eaa37ca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more text on right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f01eaa37ca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f01eaa37ca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f01eaa37ca_0_1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f01eaa37ca_0_1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01eaa37ca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01eaa37ca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Unify metabolic modeling TODO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ensure logos + people in acknowledgments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f01eaa37ca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f01eaa37ca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01eaa37ca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01eaa37ca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Joint technical and collaboration approach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f01eaa37ca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f01eaa37ca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dc6d5621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dc6d5621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draw connections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f01eaa37ca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f01eaa37ca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Madlibs for ontologies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f01eaa37ca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f01eaa37ca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f01eaa37ca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f01eaa37ca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ontologies were using OWL differently or not using it at all.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acknowledgments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01eaa37ca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f01eaa37ca_0_7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01eaa37ca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f01eaa37ca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exchange data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f01eaa37ca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f01eaa37ca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f01eaa37ca_0_1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f01eaa37ca_0_1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f0a0a2efb6_6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f0a0a2efb6_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f01eaa37ca_0_1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f01eaa37ca_0_1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define KB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would think as OWL is a KR language….?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f01eaa37ca_0_1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f01eaa37ca_0_1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define KB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01eaa37ca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01eaa37ca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tidy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f01eaa37ca_0_1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f01eaa37ca_0_1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f01eaa37ca_0_1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f01eaa37ca_0_1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f01eaa37ca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f01eaa37ca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exchange data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f01eaa37ca_0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f01eaa37ca_0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Shout out to Rob H who is doing work to unify these perspectives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f01eaa37ca_0_1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f01eaa37ca_0_1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f01eaa37ca_0_9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f01eaa37ca_0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exchange data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f01eaa37ca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f01eaa37ca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f01eaa37ca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f01eaa37ca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f01eaa37ca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f01eaa37ca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like NASA planning a mars mission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f01eaa37ca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f01eaa37ca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exchange data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01eaa37ca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01eaa37ca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Comparison: Amazon has 600m things.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f01eaa37ca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f01eaa37ca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01eaa37ca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01eaa37ca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grabularity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01eaa37c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01eaa37c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01eaa37c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f01eaa37c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01eaa37ca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01eaa37c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some ways this is the easy part as you are such as awesome community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533400" y="228600"/>
            <a:ext cx="8153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rgbClr val="005E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0A45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203200" y="0"/>
            <a:ext cx="8940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hyperlink" Target="https://bit.ly/mungall-icbo-2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51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42.png"/><Relationship Id="rId6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49.png"/><Relationship Id="rId5" Type="http://schemas.openxmlformats.org/officeDocument/2006/relationships/image" Target="../media/image55.png"/><Relationship Id="rId6" Type="http://schemas.openxmlformats.org/officeDocument/2006/relationships/image" Target="../media/image48.png"/><Relationship Id="rId7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ithub.com/INCATools/boomer" TargetMode="External"/><Relationship Id="rId4" Type="http://schemas.openxmlformats.org/officeDocument/2006/relationships/image" Target="../media/image64.png"/><Relationship Id="rId5" Type="http://schemas.openxmlformats.org/officeDocument/2006/relationships/hyperlink" Target="https://github.com/balhoff/whelk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hyperlink" Target="http://geneontology.org/go-cam" TargetMode="External"/><Relationship Id="rId6" Type="http://schemas.openxmlformats.org/officeDocument/2006/relationships/hyperlink" Target="http://rdf.geneontology.org" TargetMode="External"/><Relationship Id="rId7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github.com/OBOFoundry/COB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robot.obolibrary.org/template" TargetMode="External"/><Relationship Id="rId4" Type="http://schemas.openxmlformats.org/officeDocument/2006/relationships/hyperlink" Target="https://github.com/INCATools/dead_simple_owl_design_patterns/" TargetMode="External"/><Relationship Id="rId9" Type="http://schemas.openxmlformats.org/officeDocument/2006/relationships/image" Target="../media/image66.png"/><Relationship Id="rId5" Type="http://schemas.openxmlformats.org/officeDocument/2006/relationships/image" Target="../media/image26.png"/><Relationship Id="rId6" Type="http://schemas.openxmlformats.org/officeDocument/2006/relationships/image" Target="../media/image63.png"/><Relationship Id="rId7" Type="http://schemas.openxmlformats.org/officeDocument/2006/relationships/image" Target="../media/image6.png"/><Relationship Id="rId8" Type="http://schemas.openxmlformats.org/officeDocument/2006/relationships/image" Target="../media/image7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Relationship Id="rId4" Type="http://schemas.openxmlformats.org/officeDocument/2006/relationships/image" Target="../media/image66.png"/><Relationship Id="rId5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1.png"/><Relationship Id="rId10" Type="http://schemas.openxmlformats.org/officeDocument/2006/relationships/image" Target="../media/image69.jp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Relationship Id="rId7" Type="http://schemas.openxmlformats.org/officeDocument/2006/relationships/image" Target="../media/image73.png"/><Relationship Id="rId8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4.png"/><Relationship Id="rId4" Type="http://schemas.openxmlformats.org/officeDocument/2006/relationships/image" Target="../media/image6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84.png"/><Relationship Id="rId5" Type="http://schemas.openxmlformats.org/officeDocument/2006/relationships/image" Target="../media/image26.png"/><Relationship Id="rId6" Type="http://schemas.openxmlformats.org/officeDocument/2006/relationships/image" Target="../media/image75.png"/><Relationship Id="rId7" Type="http://schemas.openxmlformats.org/officeDocument/2006/relationships/image" Target="../media/image86.png"/><Relationship Id="rId8" Type="http://schemas.openxmlformats.org/officeDocument/2006/relationships/image" Target="../media/image77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9.png"/><Relationship Id="rId10" Type="http://schemas.openxmlformats.org/officeDocument/2006/relationships/image" Target="../media/image87.png"/><Relationship Id="rId13" Type="http://schemas.openxmlformats.org/officeDocument/2006/relationships/image" Target="../media/image66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Relationship Id="rId9" Type="http://schemas.openxmlformats.org/officeDocument/2006/relationships/image" Target="../media/image80.png"/><Relationship Id="rId5" Type="http://schemas.openxmlformats.org/officeDocument/2006/relationships/hyperlink" Target="https://linkml.io" TargetMode="External"/><Relationship Id="rId6" Type="http://schemas.openxmlformats.org/officeDocument/2006/relationships/hyperlink" Target="https://github.com/linkml/linkml" TargetMode="External"/><Relationship Id="rId7" Type="http://schemas.openxmlformats.org/officeDocument/2006/relationships/image" Target="../media/image81.png"/><Relationship Id="rId8" Type="http://schemas.openxmlformats.org/officeDocument/2006/relationships/image" Target="../media/image8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5.png"/><Relationship Id="rId4" Type="http://schemas.openxmlformats.org/officeDocument/2006/relationships/image" Target="../media/image87.png"/><Relationship Id="rId5" Type="http://schemas.openxmlformats.org/officeDocument/2006/relationships/image" Target="../media/image26.png"/><Relationship Id="rId6" Type="http://schemas.openxmlformats.org/officeDocument/2006/relationships/image" Target="../media/image96.png"/><Relationship Id="rId7" Type="http://schemas.openxmlformats.org/officeDocument/2006/relationships/hyperlink" Target="https://cancerdhc.github.io/ccdhmodel" TargetMode="External"/><Relationship Id="rId8" Type="http://schemas.openxmlformats.org/officeDocument/2006/relationships/image" Target="../media/image75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99.png"/><Relationship Id="rId12" Type="http://schemas.openxmlformats.org/officeDocument/2006/relationships/hyperlink" Target="https://microbiomedata.github.io/nmdc-schema/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75.png"/><Relationship Id="rId5" Type="http://schemas.openxmlformats.org/officeDocument/2006/relationships/image" Target="../media/image93.png"/><Relationship Id="rId6" Type="http://schemas.openxmlformats.org/officeDocument/2006/relationships/image" Target="../media/image26.png"/><Relationship Id="rId7" Type="http://schemas.openxmlformats.org/officeDocument/2006/relationships/image" Target="../media/image44.png"/><Relationship Id="rId8" Type="http://schemas.openxmlformats.org/officeDocument/2006/relationships/image" Target="../media/image87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47.png"/><Relationship Id="rId9" Type="http://schemas.openxmlformats.org/officeDocument/2006/relationships/image" Target="../media/image114.png"/><Relationship Id="rId5" Type="http://schemas.openxmlformats.org/officeDocument/2006/relationships/image" Target="../media/image31.png"/><Relationship Id="rId6" Type="http://schemas.openxmlformats.org/officeDocument/2006/relationships/image" Target="../media/image90.png"/><Relationship Id="rId7" Type="http://schemas.openxmlformats.org/officeDocument/2006/relationships/image" Target="../media/image101.png"/><Relationship Id="rId8" Type="http://schemas.openxmlformats.org/officeDocument/2006/relationships/image" Target="../media/image9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doi.org/10.1016/j.yjbinx.2019.100002" TargetMode="External"/><Relationship Id="rId4" Type="http://schemas.openxmlformats.org/officeDocument/2006/relationships/image" Target="../media/image92.png"/><Relationship Id="rId5" Type="http://schemas.openxmlformats.org/officeDocument/2006/relationships/image" Target="../media/image95.png"/><Relationship Id="rId6" Type="http://schemas.openxmlformats.org/officeDocument/2006/relationships/image" Target="../media/image10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0.png"/><Relationship Id="rId4" Type="http://schemas.openxmlformats.org/officeDocument/2006/relationships/image" Target="../media/image10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4.png"/><Relationship Id="rId4" Type="http://schemas.openxmlformats.org/officeDocument/2006/relationships/image" Target="../media/image97.png"/><Relationship Id="rId5" Type="http://schemas.openxmlformats.org/officeDocument/2006/relationships/hyperlink" Target="http://ceur-ws.org/Vol-222/krmed2006-p05.pdf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7.png"/><Relationship Id="rId4" Type="http://schemas.openxmlformats.org/officeDocument/2006/relationships/image" Target="../media/image112.png"/><Relationship Id="rId5" Type="http://schemas.openxmlformats.org/officeDocument/2006/relationships/hyperlink" Target="https://douroucouli.wordpress.com/2019/03/14/biological-knowledge-graph-modeling-design-patterns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2.png"/><Relationship Id="rId4" Type="http://schemas.openxmlformats.org/officeDocument/2006/relationships/image" Target="../media/image108.png"/><Relationship Id="rId5" Type="http://schemas.openxmlformats.org/officeDocument/2006/relationships/image" Target="../media/image111.png"/><Relationship Id="rId6" Type="http://schemas.openxmlformats.org/officeDocument/2006/relationships/image" Target="../media/image82.png"/><Relationship Id="rId7" Type="http://schemas.openxmlformats.org/officeDocument/2006/relationships/image" Target="../media/image63.png"/><Relationship Id="rId8" Type="http://schemas.openxmlformats.org/officeDocument/2006/relationships/hyperlink" Target="https://github.com/cmungall/owlstar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5.png"/><Relationship Id="rId4" Type="http://schemas.openxmlformats.org/officeDocument/2006/relationships/image" Target="../media/image103.png"/><Relationship Id="rId5" Type="http://schemas.openxmlformats.org/officeDocument/2006/relationships/hyperlink" Target="https://knowledge-graph-hub.github.io" TargetMode="External"/><Relationship Id="rId6" Type="http://schemas.openxmlformats.org/officeDocument/2006/relationships/hyperlink" Target="https://kgx.readthedocs.io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0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hyperlink" Target="https://biolink.github.io/biolink-model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2.png"/><Relationship Id="rId4" Type="http://schemas.openxmlformats.org/officeDocument/2006/relationships/image" Target="../media/image126.png"/><Relationship Id="rId5" Type="http://schemas.openxmlformats.org/officeDocument/2006/relationships/image" Target="../media/image113.png"/><Relationship Id="rId6" Type="http://schemas.openxmlformats.org/officeDocument/2006/relationships/image" Target="../media/image116.png"/><Relationship Id="rId7" Type="http://schemas.openxmlformats.org/officeDocument/2006/relationships/image" Target="../media/image1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5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4.png"/><Relationship Id="rId10" Type="http://schemas.openxmlformats.org/officeDocument/2006/relationships/image" Target="../media/image123.png"/><Relationship Id="rId13" Type="http://schemas.openxmlformats.org/officeDocument/2006/relationships/image" Target="../media/image71.png"/><Relationship Id="rId1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7.png"/><Relationship Id="rId4" Type="http://schemas.openxmlformats.org/officeDocument/2006/relationships/image" Target="../media/image131.png"/><Relationship Id="rId9" Type="http://schemas.openxmlformats.org/officeDocument/2006/relationships/image" Target="../media/image122.jpg"/><Relationship Id="rId5" Type="http://schemas.openxmlformats.org/officeDocument/2006/relationships/image" Target="../media/image69.jpg"/><Relationship Id="rId6" Type="http://schemas.openxmlformats.org/officeDocument/2006/relationships/image" Target="../media/image117.png"/><Relationship Id="rId7" Type="http://schemas.openxmlformats.org/officeDocument/2006/relationships/image" Target="../media/image121.png"/><Relationship Id="rId8" Type="http://schemas.openxmlformats.org/officeDocument/2006/relationships/image" Target="../media/image1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Relationship Id="rId6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0" y="0"/>
            <a:ext cx="9144000" cy="48579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ctrTitle"/>
          </p:nvPr>
        </p:nvSpPr>
        <p:spPr>
          <a:xfrm>
            <a:off x="311708" y="2606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All Together Now: Piecing together the Knowledge Graph of Life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67" name="Google Shape;67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Chris Mungall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cjmungall@lbl.gov  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68" name="Google Shape;68;p16"/>
          <p:cNvSpPr/>
          <p:nvPr/>
        </p:nvSpPr>
        <p:spPr>
          <a:xfrm>
            <a:off x="7356148" y="3432625"/>
            <a:ext cx="17430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@chrismungall</a:t>
            </a:r>
            <a:endParaRPr sz="18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Twitter_logo_blue.png"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1244" y="3506216"/>
            <a:ext cx="321950" cy="25254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2859075" y="2224625"/>
            <a:ext cx="3587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      ICBO September 2021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144475" y="4147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https://bit.ly/mungall-icbo-21</a:t>
            </a: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10.5281/zenodo.7654903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Early days of bio ontologies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287" name="Google Shape;2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775" y="1179500"/>
            <a:ext cx="3821100" cy="38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6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Standard formats! Hurray!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294" name="Google Shape;2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9877" y="4230199"/>
            <a:ext cx="693553" cy="66921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/>
          <p:nvPr/>
        </p:nvSpPr>
        <p:spPr>
          <a:xfrm>
            <a:off x="414525" y="1199650"/>
            <a:ext cx="2436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W3C Semantic Web Standards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96" name="Google Shape;2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2925" y="2057300"/>
            <a:ext cx="3968893" cy="22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950" y="2121625"/>
            <a:ext cx="3104650" cy="22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/>
          <p:nvPr/>
        </p:nvSpPr>
        <p:spPr>
          <a:xfrm>
            <a:off x="5109225" y="1199650"/>
            <a:ext cx="2436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Web Ontology Language (</a:t>
            </a: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OWL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)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00" y="1336600"/>
            <a:ext cx="6671350" cy="31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7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Standard Formal Ontologies!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306" name="Google Shape;30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2227" y="4077524"/>
            <a:ext cx="693553" cy="6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850" y="1949113"/>
            <a:ext cx="1502825" cy="196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/>
          <p:nvPr/>
        </p:nvSpPr>
        <p:spPr>
          <a:xfrm>
            <a:off x="7271875" y="1017600"/>
            <a:ext cx="1698300" cy="1017600"/>
          </a:xfrm>
          <a:prstGeom prst="wedgeRoundRectCallout">
            <a:avLst>
              <a:gd fmla="val -59596" name="adj1"/>
              <a:gd fmla="val 54954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 approve this ontology</a:t>
            </a:r>
            <a:endParaRPr b="1"/>
          </a:p>
        </p:txBody>
      </p:sp>
      <p:pic>
        <p:nvPicPr>
          <p:cNvPr id="309" name="Google Shape;30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797" y="4077525"/>
            <a:ext cx="1017600" cy="10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97" y="4077525"/>
            <a:ext cx="1017600" cy="101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27"/>
          <p:cNvCxnSpPr/>
          <p:nvPr/>
        </p:nvCxnSpPr>
        <p:spPr>
          <a:xfrm>
            <a:off x="2681622" y="3836625"/>
            <a:ext cx="332400" cy="42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27"/>
          <p:cNvCxnSpPr/>
          <p:nvPr/>
        </p:nvCxnSpPr>
        <p:spPr>
          <a:xfrm>
            <a:off x="446950" y="3870125"/>
            <a:ext cx="751200" cy="408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13" name="Google Shape;31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7197" y="4125900"/>
            <a:ext cx="1017600" cy="101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27"/>
          <p:cNvCxnSpPr/>
          <p:nvPr/>
        </p:nvCxnSpPr>
        <p:spPr>
          <a:xfrm flipH="1">
            <a:off x="4886775" y="3851125"/>
            <a:ext cx="846300" cy="465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27"/>
          <p:cNvCxnSpPr/>
          <p:nvPr/>
        </p:nvCxnSpPr>
        <p:spPr>
          <a:xfrm flipH="1" rot="10800000">
            <a:off x="1711450" y="4830275"/>
            <a:ext cx="922200" cy="9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6" name="Google Shape;316;p27"/>
          <p:cNvSpPr txBox="1"/>
          <p:nvPr/>
        </p:nvSpPr>
        <p:spPr>
          <a:xfrm>
            <a:off x="1711450" y="4526450"/>
            <a:ext cx="693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chemeClr val="dk1"/>
                </a:solidFill>
              </a:rPr>
              <a:t>occupies</a:t>
            </a:r>
            <a:endParaRPr i="1" sz="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8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Orthogonal Ontologies! Magnificent!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323" name="Google Shape;32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2227" y="4077524"/>
            <a:ext cx="693553" cy="6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625" y="1503975"/>
            <a:ext cx="4716603" cy="3201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9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Reviews and Shared Principles!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331" name="Google Shape;33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7750" y="4133750"/>
            <a:ext cx="815351" cy="78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900" y="1217725"/>
            <a:ext cx="6047250" cy="34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0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Interoperable Data FTW!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339" name="Google Shape;339;p30"/>
          <p:cNvSpPr/>
          <p:nvPr/>
        </p:nvSpPr>
        <p:spPr>
          <a:xfrm>
            <a:off x="3254125" y="1403400"/>
            <a:ext cx="2442900" cy="1517400"/>
          </a:xfrm>
          <a:prstGeom prst="wedgeEllipseCallout">
            <a:avLst>
              <a:gd fmla="val -78906" name="adj1"/>
              <a:gd fmla="val 30496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0"/>
          <p:cNvSpPr/>
          <p:nvPr/>
        </p:nvSpPr>
        <p:spPr>
          <a:xfrm>
            <a:off x="3254125" y="1403400"/>
            <a:ext cx="2442900" cy="1517400"/>
          </a:xfrm>
          <a:prstGeom prst="wedgeEllipseCallout">
            <a:avLst>
              <a:gd fmla="val 89064" name="adj1"/>
              <a:gd fmla="val 24208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50" y="1313299"/>
            <a:ext cx="2286300" cy="28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075" y="1288350"/>
            <a:ext cx="2071125" cy="265653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0"/>
          <p:cNvSpPr/>
          <p:nvPr/>
        </p:nvSpPr>
        <p:spPr>
          <a:xfrm>
            <a:off x="4256150" y="4065100"/>
            <a:ext cx="2013900" cy="706800"/>
          </a:xfrm>
          <a:prstGeom prst="wedgeEllipseCallout">
            <a:avLst>
              <a:gd fmla="val 82200" name="adj1"/>
              <a:gd fmla="val -104636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Cool, let’s interoperate!</a:t>
            </a:r>
            <a:endParaRPr/>
          </a:p>
        </p:txBody>
      </p:sp>
      <p:sp>
        <p:nvSpPr>
          <p:cNvPr id="344" name="Google Shape;344;p30"/>
          <p:cNvSpPr/>
          <p:nvPr/>
        </p:nvSpPr>
        <p:spPr>
          <a:xfrm>
            <a:off x="3063275" y="2958648"/>
            <a:ext cx="2672100" cy="1017600"/>
          </a:xfrm>
          <a:prstGeom prst="wedgeEllipseCallout">
            <a:avLst>
              <a:gd fmla="val -80787" name="adj1"/>
              <a:gd fmla="val -5003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Hey, we speak the same language!</a:t>
            </a:r>
            <a:endParaRPr/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150" y="1497675"/>
            <a:ext cx="1328850" cy="13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1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We’re done here, right?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352" name="Google Shape;35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2227" y="4077524"/>
            <a:ext cx="693553" cy="6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000" y="1351275"/>
            <a:ext cx="2562225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8151" y="381725"/>
            <a:ext cx="3305850" cy="46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2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Much has indeed been accomplished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9352" y="4286674"/>
            <a:ext cx="693553" cy="6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197" y="3945900"/>
            <a:ext cx="2779828" cy="5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853" y="1416225"/>
            <a:ext cx="1155525" cy="11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3986" y="1342700"/>
            <a:ext cx="646720" cy="10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0471" y="3734450"/>
            <a:ext cx="1582641" cy="8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8262" y="2782800"/>
            <a:ext cx="1667485" cy="5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2"/>
          <p:cNvSpPr/>
          <p:nvPr/>
        </p:nvSpPr>
        <p:spPr>
          <a:xfrm>
            <a:off x="6969025" y="1088000"/>
            <a:ext cx="23577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Questrial"/>
                <a:ea typeface="Questrial"/>
                <a:cs typeface="Questrial"/>
                <a:sym typeface="Questrial"/>
              </a:rPr>
              <a:t>15k citations/year</a:t>
            </a:r>
            <a:endParaRPr i="1"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Questrial"/>
                <a:ea typeface="Questrial"/>
                <a:cs typeface="Questrial"/>
                <a:sym typeface="Questrial"/>
              </a:rPr>
              <a:t>1 billion annotations</a:t>
            </a:r>
            <a:endParaRPr i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68" name="Google Shape;368;p32"/>
          <p:cNvSpPr/>
          <p:nvPr/>
        </p:nvSpPr>
        <p:spPr>
          <a:xfrm>
            <a:off x="5232228" y="4380300"/>
            <a:ext cx="26400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Questrial"/>
                <a:ea typeface="Questrial"/>
                <a:cs typeface="Questrial"/>
                <a:sym typeface="Questrial"/>
              </a:rPr>
              <a:t>10-1000 billion annotations</a:t>
            </a:r>
            <a:endParaRPr i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69" name="Google Shape;369;p32"/>
          <p:cNvSpPr/>
          <p:nvPr/>
        </p:nvSpPr>
        <p:spPr>
          <a:xfrm>
            <a:off x="1288399" y="4472325"/>
            <a:ext cx="34167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Questrial"/>
                <a:ea typeface="Questrial"/>
                <a:cs typeface="Questrial"/>
                <a:sym typeface="Questrial"/>
              </a:rPr>
              <a:t>Millions of environmental samples annotated</a:t>
            </a:r>
            <a:endParaRPr i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0" name="Google Shape;370;p32"/>
          <p:cNvSpPr/>
          <p:nvPr/>
        </p:nvSpPr>
        <p:spPr>
          <a:xfrm>
            <a:off x="199678" y="1088000"/>
            <a:ext cx="26400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Questrial"/>
                <a:ea typeface="Questrial"/>
                <a:cs typeface="Questrial"/>
                <a:sym typeface="Questrial"/>
              </a:rPr>
              <a:t>Diagnosing rare disease patients</a:t>
            </a:r>
            <a:endParaRPr i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71" name="Google Shape;371;p32"/>
          <p:cNvCxnSpPr/>
          <p:nvPr/>
        </p:nvCxnSpPr>
        <p:spPr>
          <a:xfrm>
            <a:off x="2672025" y="2147725"/>
            <a:ext cx="963900" cy="5916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2" name="Google Shape;372;p32"/>
          <p:cNvCxnSpPr/>
          <p:nvPr/>
        </p:nvCxnSpPr>
        <p:spPr>
          <a:xfrm flipH="1">
            <a:off x="5467900" y="2405375"/>
            <a:ext cx="420000" cy="3150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3" name="Google Shape;373;p32"/>
          <p:cNvCxnSpPr>
            <a:stCxn id="363" idx="2"/>
          </p:cNvCxnSpPr>
          <p:nvPr/>
        </p:nvCxnSpPr>
        <p:spPr>
          <a:xfrm flipH="1">
            <a:off x="6326915" y="2571750"/>
            <a:ext cx="14700" cy="11409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4" name="Google Shape;374;p32"/>
          <p:cNvCxnSpPr/>
          <p:nvPr/>
        </p:nvCxnSpPr>
        <p:spPr>
          <a:xfrm flipH="1" rot="10800000">
            <a:off x="3130075" y="3349975"/>
            <a:ext cx="534300" cy="3723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5" name="Google Shape;375;p32"/>
          <p:cNvCxnSpPr/>
          <p:nvPr/>
        </p:nvCxnSpPr>
        <p:spPr>
          <a:xfrm rot="10800000">
            <a:off x="5048150" y="3445400"/>
            <a:ext cx="400800" cy="3723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76" name="Google Shape;376;p32"/>
          <p:cNvSpPr txBox="1"/>
          <p:nvPr/>
        </p:nvSpPr>
        <p:spPr>
          <a:xfrm>
            <a:off x="2918967" y="1991338"/>
            <a:ext cx="1102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uses</a:t>
            </a:r>
            <a:endParaRPr i="1" sz="900"/>
          </a:p>
        </p:txBody>
      </p:sp>
      <p:cxnSp>
        <p:nvCxnSpPr>
          <p:cNvPr id="377" name="Google Shape;377;p32"/>
          <p:cNvCxnSpPr>
            <a:endCxn id="363" idx="1"/>
          </p:cNvCxnSpPr>
          <p:nvPr/>
        </p:nvCxnSpPr>
        <p:spPr>
          <a:xfrm>
            <a:off x="2709853" y="1740488"/>
            <a:ext cx="3054000" cy="2535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78" name="Google Shape;378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77913" y="2515288"/>
            <a:ext cx="693550" cy="6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" name="Google Shape;379;p32"/>
          <p:cNvCxnSpPr/>
          <p:nvPr/>
        </p:nvCxnSpPr>
        <p:spPr>
          <a:xfrm>
            <a:off x="6816900" y="2339450"/>
            <a:ext cx="209100" cy="3042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80" name="Google Shape;380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55000" y="2438885"/>
            <a:ext cx="1102799" cy="91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32"/>
          <p:cNvCxnSpPr>
            <a:stCxn id="378" idx="3"/>
            <a:endCxn id="380" idx="1"/>
          </p:cNvCxnSpPr>
          <p:nvPr/>
        </p:nvCxnSpPr>
        <p:spPr>
          <a:xfrm>
            <a:off x="7571463" y="2862063"/>
            <a:ext cx="383400" cy="324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82" name="Google Shape;382;p32"/>
          <p:cNvCxnSpPr/>
          <p:nvPr/>
        </p:nvCxnSpPr>
        <p:spPr>
          <a:xfrm flipH="1">
            <a:off x="1340600" y="1978150"/>
            <a:ext cx="589500" cy="5418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83" name="Google Shape;383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7976" y="2368050"/>
            <a:ext cx="966224" cy="84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2"/>
          <p:cNvCxnSpPr/>
          <p:nvPr/>
        </p:nvCxnSpPr>
        <p:spPr>
          <a:xfrm rot="10800000">
            <a:off x="275900" y="2196900"/>
            <a:ext cx="361200" cy="3612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85" name="Google Shape;385;p32"/>
          <p:cNvCxnSpPr/>
          <p:nvPr/>
        </p:nvCxnSpPr>
        <p:spPr>
          <a:xfrm flipH="1">
            <a:off x="199675" y="3071500"/>
            <a:ext cx="532500" cy="4563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86" name="Google Shape;386;p32"/>
          <p:cNvCxnSpPr>
            <a:endCxn id="383" idx="3"/>
          </p:cNvCxnSpPr>
          <p:nvPr/>
        </p:nvCxnSpPr>
        <p:spPr>
          <a:xfrm flipH="1">
            <a:off x="1514200" y="2158975"/>
            <a:ext cx="4401900" cy="6318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87" name="Google Shape;387;p32"/>
          <p:cNvSpPr/>
          <p:nvPr/>
        </p:nvSpPr>
        <p:spPr>
          <a:xfrm>
            <a:off x="392239" y="3249950"/>
            <a:ext cx="12777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Questrial"/>
                <a:ea typeface="Questrial"/>
                <a:cs typeface="Questrial"/>
                <a:sym typeface="Questrial"/>
              </a:rPr>
              <a:t>Analyzing single-cell seq</a:t>
            </a:r>
            <a:endParaRPr i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88" name="Google Shape;388;p32"/>
          <p:cNvCxnSpPr/>
          <p:nvPr/>
        </p:nvCxnSpPr>
        <p:spPr>
          <a:xfrm flipH="1" rot="10800000">
            <a:off x="2671675" y="1103525"/>
            <a:ext cx="351900" cy="4563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89" name="Google Shape;389;p32"/>
          <p:cNvCxnSpPr>
            <a:stCxn id="365" idx="1"/>
          </p:cNvCxnSpPr>
          <p:nvPr/>
        </p:nvCxnSpPr>
        <p:spPr>
          <a:xfrm flipH="1">
            <a:off x="256571" y="4157175"/>
            <a:ext cx="1593900" cy="568500"/>
          </a:xfrm>
          <a:prstGeom prst="straightConnector1">
            <a:avLst/>
          </a:prstGeom>
          <a:noFill/>
          <a:ln cap="flat" cmpd="sng" w="19050">
            <a:solidFill>
              <a:srgbClr val="42ACC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0" name="Google Shape;390;p32"/>
          <p:cNvSpPr/>
          <p:nvPr/>
        </p:nvSpPr>
        <p:spPr>
          <a:xfrm>
            <a:off x="7460975" y="3644750"/>
            <a:ext cx="1155600" cy="568500"/>
          </a:xfrm>
          <a:prstGeom prst="wedgeRoundRectCallout">
            <a:avLst>
              <a:gd fmla="val 36598" name="adj1"/>
              <a:gd fmla="val 83298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You’re welcome!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3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But there is a lot of heavy lifting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397" name="Google Shape;397;p33"/>
          <p:cNvSpPr/>
          <p:nvPr/>
        </p:nvSpPr>
        <p:spPr>
          <a:xfrm>
            <a:off x="268050" y="1537000"/>
            <a:ext cx="2423100" cy="926400"/>
          </a:xfrm>
          <a:prstGeom prst="wedgeRoundRectCallout">
            <a:avLst>
              <a:gd fmla="val 71265" name="adj1"/>
              <a:gd fmla="val 3961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Maintaining ontologies is hard</a:t>
            </a:r>
            <a:endParaRPr sz="1700"/>
          </a:p>
        </p:txBody>
      </p:sp>
      <p:sp>
        <p:nvSpPr>
          <p:cNvPr id="398" name="Google Shape;398;p33"/>
          <p:cNvSpPr/>
          <p:nvPr/>
        </p:nvSpPr>
        <p:spPr>
          <a:xfrm>
            <a:off x="268050" y="2982800"/>
            <a:ext cx="2423100" cy="926400"/>
          </a:xfrm>
          <a:prstGeom prst="wedgeRoundRectCallout">
            <a:avLst>
              <a:gd fmla="val 62829" name="adj1"/>
              <a:gd fmla="val 22003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 spend most of my time cleaning and linking data</a:t>
            </a:r>
            <a:endParaRPr sz="1700"/>
          </a:p>
        </p:txBody>
      </p:sp>
      <p:sp>
        <p:nvSpPr>
          <p:cNvPr id="399" name="Google Shape;399;p33"/>
          <p:cNvSpPr/>
          <p:nvPr/>
        </p:nvSpPr>
        <p:spPr>
          <a:xfrm>
            <a:off x="5506725" y="2691700"/>
            <a:ext cx="2423100" cy="926400"/>
          </a:xfrm>
          <a:prstGeom prst="wedgeRoundRectCallout">
            <a:avLst>
              <a:gd fmla="val -65773" name="adj1"/>
              <a:gd fmla="val 3343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Turns out ontologies aren’t the right tool for everything</a:t>
            </a:r>
            <a:endParaRPr sz="1700"/>
          </a:p>
        </p:txBody>
      </p:sp>
      <p:sp>
        <p:nvSpPr>
          <p:cNvPr id="400" name="Google Shape;400;p33"/>
          <p:cNvSpPr/>
          <p:nvPr/>
        </p:nvSpPr>
        <p:spPr>
          <a:xfrm>
            <a:off x="5678475" y="4098575"/>
            <a:ext cx="2423100" cy="926400"/>
          </a:xfrm>
          <a:prstGeom prst="wedgeRoundRectCallout">
            <a:avLst>
              <a:gd fmla="val -74044" name="adj1"/>
              <a:gd fmla="val -73108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stuff I need is in an external database and not in an ontology</a:t>
            </a:r>
            <a:endParaRPr sz="1700"/>
          </a:p>
        </p:txBody>
      </p:sp>
      <p:sp>
        <p:nvSpPr>
          <p:cNvPr id="401" name="Google Shape;401;p33"/>
          <p:cNvSpPr/>
          <p:nvPr/>
        </p:nvSpPr>
        <p:spPr>
          <a:xfrm>
            <a:off x="334575" y="4261250"/>
            <a:ext cx="2423100" cy="926400"/>
          </a:xfrm>
          <a:prstGeom prst="wedgeRoundRectCallout">
            <a:avLst>
              <a:gd fmla="val 73917" name="adj1"/>
              <a:gd fmla="val -4090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These two ontologies are incompatible</a:t>
            </a:r>
            <a:endParaRPr sz="1700"/>
          </a:p>
        </p:txBody>
      </p:sp>
      <p:pic>
        <p:nvPicPr>
          <p:cNvPr id="402" name="Google Shape;4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925" y="2054600"/>
            <a:ext cx="1416600" cy="2302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3"/>
          <p:cNvSpPr/>
          <p:nvPr/>
        </p:nvSpPr>
        <p:spPr>
          <a:xfrm>
            <a:off x="5286950" y="1536988"/>
            <a:ext cx="2423100" cy="926400"/>
          </a:xfrm>
          <a:prstGeom prst="wedgeRoundRectCallout">
            <a:avLst>
              <a:gd fmla="val -65773" name="adj1"/>
              <a:gd fmla="val 3343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Which ontology do I use? How do I extract what I need?</a:t>
            </a:r>
            <a:endParaRPr sz="1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4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Operationalizing OBO Principles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410" name="Google Shape;4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925" y="1313150"/>
            <a:ext cx="5606150" cy="31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4"/>
          <p:cNvSpPr/>
          <p:nvPr/>
        </p:nvSpPr>
        <p:spPr>
          <a:xfrm>
            <a:off x="39025" y="1498825"/>
            <a:ext cx="2423100" cy="926400"/>
          </a:xfrm>
          <a:prstGeom prst="wedgeRoundRectCallout">
            <a:avLst>
              <a:gd fmla="val 35427" name="adj1"/>
              <a:gd fmla="val 80821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This ontology is awesome</a:t>
            </a:r>
            <a:endParaRPr sz="1700"/>
          </a:p>
        </p:txBody>
      </p:sp>
      <p:sp>
        <p:nvSpPr>
          <p:cNvPr id="412" name="Google Shape;412;p34"/>
          <p:cNvSpPr/>
          <p:nvPr/>
        </p:nvSpPr>
        <p:spPr>
          <a:xfrm>
            <a:off x="6890375" y="4008275"/>
            <a:ext cx="2423100" cy="926400"/>
          </a:xfrm>
          <a:prstGeom prst="wedgeRoundRectCallout">
            <a:avLst>
              <a:gd fmla="val -39387" name="adj1"/>
              <a:gd fmla="val -7338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This ontology sucks</a:t>
            </a:r>
            <a:endParaRPr sz="1700"/>
          </a:p>
        </p:txBody>
      </p:sp>
      <p:sp>
        <p:nvSpPr>
          <p:cNvPr id="413" name="Google Shape;413;p34"/>
          <p:cNvSpPr/>
          <p:nvPr/>
        </p:nvSpPr>
        <p:spPr>
          <a:xfrm>
            <a:off x="6403425" y="1421900"/>
            <a:ext cx="2423100" cy="926400"/>
          </a:xfrm>
          <a:prstGeom prst="wedgeRoundRectCallout">
            <a:avLst>
              <a:gd fmla="val -60642" name="adj1"/>
              <a:gd fmla="val 71888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Half the terms are missing definitions</a:t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222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Outline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grand knowledge challenge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can we organize it all?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can we make it accessible?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it started: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Open Bio Ontologies Dream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it’s going: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is harder than we thought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Solving challenges together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5500" y="2786842"/>
            <a:ext cx="1276000" cy="128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1542" y="2786842"/>
            <a:ext cx="1177332" cy="118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605572" y="2250025"/>
            <a:ext cx="738829" cy="91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709912" y="3874699"/>
            <a:ext cx="702840" cy="89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000"/>
            <a:ext cx="7926001" cy="37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5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Approach</a:t>
            </a:r>
            <a:r>
              <a:rPr lang="en" sz="3900">
                <a:solidFill>
                  <a:srgbClr val="FFFFFF"/>
                </a:solidFill>
              </a:rPr>
              <a:t>: The Dashboard and ODK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421" name="Google Shape;421;p35"/>
          <p:cNvSpPr txBox="1"/>
          <p:nvPr/>
        </p:nvSpPr>
        <p:spPr>
          <a:xfrm>
            <a:off x="6217950" y="47041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 https://doi.org/10.1101/2021.06.01.446587</a:t>
            </a:r>
            <a:endParaRPr/>
          </a:p>
        </p:txBody>
      </p:sp>
      <p:pic>
        <p:nvPicPr>
          <p:cNvPr id="422" name="Google Shape;4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660" y="3726825"/>
            <a:ext cx="3634292" cy="10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/>
          <p:nvPr/>
        </p:nvSpPr>
        <p:spPr>
          <a:xfrm>
            <a:off x="2614775" y="961050"/>
            <a:ext cx="2352600" cy="42306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6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6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coordinating outside OBO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430" name="Google Shape;430;p36"/>
          <p:cNvSpPr/>
          <p:nvPr/>
        </p:nvSpPr>
        <p:spPr>
          <a:xfrm>
            <a:off x="6755775" y="1173175"/>
            <a:ext cx="2457000" cy="14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Questrial"/>
                <a:ea typeface="Questrial"/>
                <a:cs typeface="Questrial"/>
                <a:sym typeface="Questrial"/>
              </a:rPr>
              <a:t>* Many ontologies have overlapping content with other resources.</a:t>
            </a:r>
            <a:endParaRPr i="1" sz="16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Questrial"/>
                <a:ea typeface="Questrial"/>
                <a:cs typeface="Questrial"/>
                <a:sym typeface="Questrial"/>
              </a:rPr>
              <a:t>* How do we reconcile?</a:t>
            </a:r>
            <a:endParaRPr i="1" sz="16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31" name="Google Shape;4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75" y="3484698"/>
            <a:ext cx="1566775" cy="15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825" y="22777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75" y="1467748"/>
            <a:ext cx="1566775" cy="15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250" y="1685801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4675" y="3117476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6"/>
          <p:cNvSpPr txBox="1"/>
          <p:nvPr/>
        </p:nvSpPr>
        <p:spPr>
          <a:xfrm>
            <a:off x="3151632" y="1316504"/>
            <a:ext cx="172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0300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CHO: The OBO cheese ontology</a:t>
            </a:r>
            <a:endParaRPr b="0" i="0" sz="1400" u="none" cap="none" strike="noStrike">
              <a:solidFill>
                <a:srgbClr val="03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6"/>
          <p:cNvSpPr txBox="1"/>
          <p:nvPr/>
        </p:nvSpPr>
        <p:spPr>
          <a:xfrm>
            <a:off x="5222107" y="3415604"/>
            <a:ext cx="172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0300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CheeseTax</a:t>
            </a:r>
            <a:endParaRPr b="0" i="0" sz="1400" u="none" cap="none" strike="noStrike">
              <a:solidFill>
                <a:srgbClr val="03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6"/>
          <p:cNvSpPr txBox="1"/>
          <p:nvPr/>
        </p:nvSpPr>
        <p:spPr>
          <a:xfrm>
            <a:off x="7167082" y="2828154"/>
            <a:ext cx="172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0300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CheeseVoc</a:t>
            </a:r>
            <a:endParaRPr b="0" i="0" sz="1400" u="none" cap="none" strike="noStrike">
              <a:solidFill>
                <a:srgbClr val="03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6"/>
          <p:cNvSpPr txBox="1"/>
          <p:nvPr/>
        </p:nvSpPr>
        <p:spPr>
          <a:xfrm>
            <a:off x="746032" y="1058029"/>
            <a:ext cx="172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0300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CheeseBase</a:t>
            </a:r>
            <a:endParaRPr b="0" i="0" sz="1400" u="none" cap="none" strike="noStrike">
              <a:solidFill>
                <a:srgbClr val="03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6"/>
          <p:cNvSpPr txBox="1"/>
          <p:nvPr/>
        </p:nvSpPr>
        <p:spPr>
          <a:xfrm>
            <a:off x="690982" y="3117479"/>
            <a:ext cx="172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0300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CheeseDB</a:t>
            </a:r>
            <a:endParaRPr b="0" i="0" sz="1400" u="none" cap="none" strike="noStrike">
              <a:solidFill>
                <a:srgbClr val="03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3038" y="4070925"/>
            <a:ext cx="1072575" cy="10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08401" y="1734898"/>
            <a:ext cx="511676" cy="4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7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7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GO and reaction/pathway KBs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449" name="Google Shape;4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76" y="1284700"/>
            <a:ext cx="3933925" cy="344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0" name="Google Shape;450;p37"/>
          <p:cNvSpPr txBox="1"/>
          <p:nvPr/>
        </p:nvSpPr>
        <p:spPr>
          <a:xfrm>
            <a:off x="3192850" y="2522150"/>
            <a:ext cx="120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7"/>
          <p:cNvSpPr/>
          <p:nvPr/>
        </p:nvSpPr>
        <p:spPr>
          <a:xfrm>
            <a:off x="2964525" y="2427000"/>
            <a:ext cx="1209000" cy="765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2" name="Google Shape;452;p37"/>
          <p:cNvGrpSpPr/>
          <p:nvPr/>
        </p:nvGrpSpPr>
        <p:grpSpPr>
          <a:xfrm>
            <a:off x="5583575" y="1161900"/>
            <a:ext cx="2936149" cy="3981601"/>
            <a:chOff x="5583575" y="1161900"/>
            <a:chExt cx="2936149" cy="3981601"/>
          </a:xfrm>
        </p:grpSpPr>
        <p:pic>
          <p:nvPicPr>
            <p:cNvPr id="453" name="Google Shape;453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83575" y="1161900"/>
              <a:ext cx="2936149" cy="398160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454" name="Google Shape;454;p37"/>
            <p:cNvSpPr/>
            <p:nvPr/>
          </p:nvSpPr>
          <p:spPr>
            <a:xfrm>
              <a:off x="5638550" y="3449300"/>
              <a:ext cx="2695500" cy="16941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55" name="Google Shape;45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400" y="961050"/>
            <a:ext cx="926400" cy="9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033" y="1017596"/>
            <a:ext cx="1039987" cy="5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126" y="3309300"/>
            <a:ext cx="2621393" cy="183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8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8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Approach: Technical and collaborative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464" name="Google Shape;4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875" y="2348125"/>
            <a:ext cx="1480750" cy="14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625" y="2348125"/>
            <a:ext cx="1366250" cy="13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448975" y="1725850"/>
            <a:ext cx="850925" cy="10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569900" y="3597100"/>
            <a:ext cx="809475" cy="10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8"/>
          <p:cNvSpPr/>
          <p:nvPr/>
        </p:nvSpPr>
        <p:spPr>
          <a:xfrm>
            <a:off x="219050" y="1368350"/>
            <a:ext cx="2519700" cy="26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Standards: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SSSOM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DDF4C4"/>
                </a:highlight>
                <a:latin typeface="Questrial"/>
                <a:ea typeface="Questrial"/>
                <a:cs typeface="Questrial"/>
                <a:sym typeface="Questrial"/>
              </a:rPr>
              <a:t>S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imple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FCE5CD"/>
                </a:highlight>
                <a:latin typeface="Questrial"/>
                <a:ea typeface="Questrial"/>
                <a:cs typeface="Questrial"/>
                <a:sym typeface="Questrial"/>
              </a:rPr>
              <a:t>S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tandard for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D9D2E9"/>
                </a:highlight>
                <a:latin typeface="Questrial"/>
                <a:ea typeface="Questrial"/>
                <a:cs typeface="Questrial"/>
                <a:sym typeface="Questrial"/>
              </a:rPr>
              <a:t>S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haring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F4CCCC"/>
                </a:highlight>
                <a:latin typeface="Questrial"/>
                <a:ea typeface="Questrial"/>
                <a:cs typeface="Questrial"/>
                <a:sym typeface="Questrial"/>
              </a:rPr>
              <a:t>O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ntology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FFE599"/>
                </a:highlight>
                <a:latin typeface="Questrial"/>
                <a:ea typeface="Questrial"/>
                <a:cs typeface="Questrial"/>
                <a:sym typeface="Questrial"/>
              </a:rPr>
              <a:t>M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appings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Tools: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Boomer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FCE5CD"/>
                </a:highlight>
                <a:latin typeface="Questrial"/>
                <a:ea typeface="Questrial"/>
                <a:cs typeface="Questrial"/>
                <a:sym typeface="Questrial"/>
              </a:rPr>
              <a:t>B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ayesian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FFE599"/>
                </a:highlight>
                <a:latin typeface="Questrial"/>
                <a:ea typeface="Questrial"/>
                <a:cs typeface="Questrial"/>
                <a:sym typeface="Questrial"/>
              </a:rPr>
              <a:t>O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WL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F3F3F3"/>
                </a:highlight>
                <a:latin typeface="Questrial"/>
                <a:ea typeface="Questrial"/>
                <a:cs typeface="Questrial"/>
                <a:sym typeface="Questrial"/>
              </a:rPr>
              <a:t>O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ntology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 u="sng">
                <a:highlight>
                  <a:srgbClr val="EEEEEE"/>
                </a:highlight>
                <a:latin typeface="Questrial"/>
                <a:ea typeface="Questrial"/>
                <a:cs typeface="Questrial"/>
                <a:sym typeface="Questrial"/>
              </a:rPr>
              <a:t>Mer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ging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9" name="Google Shape;469;p38"/>
          <p:cNvSpPr/>
          <p:nvPr/>
        </p:nvSpPr>
        <p:spPr>
          <a:xfrm>
            <a:off x="6700875" y="1434900"/>
            <a:ext cx="2300400" cy="1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Understand complementary curation needs and scope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Joint reconciliation of mappings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Targeted curation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9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9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Boomer reconciles mapping muddles 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476" name="Google Shape;476;p39"/>
          <p:cNvSpPr/>
          <p:nvPr/>
        </p:nvSpPr>
        <p:spPr>
          <a:xfrm>
            <a:off x="1641775" y="4373700"/>
            <a:ext cx="6093600" cy="3357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9"/>
          <p:cNvSpPr txBox="1"/>
          <p:nvPr/>
        </p:nvSpPr>
        <p:spPr>
          <a:xfrm>
            <a:off x="566275" y="3200125"/>
            <a:ext cx="8520600" cy="12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               </a:t>
            </a:r>
            <a:r>
              <a:rPr lang="en" sz="15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⊏  ⊐  ≡  ⋣⋢   ⊏  ⊐  ≡  ⋣⋢   ⊏  ⊐  ≡  ⋣⋢</a:t>
            </a:r>
            <a:endParaRPr sz="15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GO:0000009 EC:2.4.1.232               0.08 0.08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0.04   0.08 0.08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0.08 0.80 0.04</a:t>
            </a:r>
            <a:endParaRPr sz="1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GO:0000010 RHEA:20836                 0.08 0.08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0.08 0.80 0.04  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0.08 0.80 0.04</a:t>
            </a:r>
            <a:endParaRPr sz="1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GO:0000016 EC:3.2.1.108              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0.08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0.04   0.08 0.08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0.04   0.08 0.08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</a:t>
            </a:r>
            <a:endParaRPr sz="1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GO:0000016 METACYC:LACTASE-RXN       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0.08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0.08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0.08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0.04   0.08 0.08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0.80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0.04</a:t>
            </a:r>
            <a:endParaRPr sz="1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RHEA:66549 REACTOME:R-HSA-176646.3   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0.10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0.70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0.15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0.05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0.10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0.70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000000"/>
                </a:solidFill>
                <a:highlight>
                  <a:srgbClr val="DD7E6B"/>
                </a:highlight>
                <a:latin typeface="Consolas"/>
                <a:ea typeface="Consolas"/>
                <a:cs typeface="Consolas"/>
                <a:sym typeface="Consolas"/>
              </a:rPr>
              <a:t>0.15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0.05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0.10 </a:t>
            </a:r>
            <a:r>
              <a:rPr lang="en" sz="1000">
                <a:solidFill>
                  <a:srgbClr val="000000"/>
                </a:solidFill>
                <a:highlight>
                  <a:srgbClr val="93C47D"/>
                </a:highlight>
                <a:latin typeface="Consolas"/>
                <a:ea typeface="Consolas"/>
                <a:cs typeface="Consolas"/>
                <a:sym typeface="Consolas"/>
              </a:rPr>
              <a:t>0.70</a:t>
            </a:r>
            <a:r>
              <a:rPr lang="en" sz="10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0.15 0.05</a:t>
            </a:r>
            <a:endParaRPr i="1" sz="10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8" name="Google Shape;478;p39"/>
          <p:cNvSpPr txBox="1"/>
          <p:nvPr/>
        </p:nvSpPr>
        <p:spPr>
          <a:xfrm>
            <a:off x="3446500" y="4341450"/>
            <a:ext cx="110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0.0002048</a:t>
            </a:r>
            <a:endParaRPr/>
          </a:p>
        </p:txBody>
      </p:sp>
      <p:sp>
        <p:nvSpPr>
          <p:cNvPr id="479" name="Google Shape;479;p39"/>
          <p:cNvSpPr txBox="1"/>
          <p:nvPr/>
        </p:nvSpPr>
        <p:spPr>
          <a:xfrm>
            <a:off x="4947138" y="4341450"/>
            <a:ext cx="110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0.0002048</a:t>
            </a:r>
            <a:endParaRPr/>
          </a:p>
        </p:txBody>
      </p:sp>
      <p:sp>
        <p:nvSpPr>
          <p:cNvPr id="480" name="Google Shape;480;p39"/>
          <p:cNvSpPr txBox="1"/>
          <p:nvPr/>
        </p:nvSpPr>
        <p:spPr>
          <a:xfrm>
            <a:off x="6419475" y="4341450"/>
            <a:ext cx="137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0.0028672  ✅</a:t>
            </a:r>
            <a:endParaRPr/>
          </a:p>
        </p:txBody>
      </p:sp>
      <p:sp>
        <p:nvSpPr>
          <p:cNvPr id="481" name="Google Shape;481;p39"/>
          <p:cNvSpPr txBox="1"/>
          <p:nvPr/>
        </p:nvSpPr>
        <p:spPr>
          <a:xfrm>
            <a:off x="3481900" y="2929775"/>
            <a:ext cx="110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1</a:t>
            </a:r>
            <a:endParaRPr/>
          </a:p>
        </p:txBody>
      </p:sp>
      <p:sp>
        <p:nvSpPr>
          <p:cNvPr id="482" name="Google Shape;482;p39"/>
          <p:cNvSpPr txBox="1"/>
          <p:nvPr/>
        </p:nvSpPr>
        <p:spPr>
          <a:xfrm>
            <a:off x="4947150" y="2929775"/>
            <a:ext cx="110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2</a:t>
            </a:r>
            <a:endParaRPr/>
          </a:p>
        </p:txBody>
      </p:sp>
      <p:sp>
        <p:nvSpPr>
          <p:cNvPr id="483" name="Google Shape;483;p39"/>
          <p:cNvSpPr txBox="1"/>
          <p:nvPr/>
        </p:nvSpPr>
        <p:spPr>
          <a:xfrm>
            <a:off x="6497350" y="2929775"/>
            <a:ext cx="110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3</a:t>
            </a:r>
            <a:endParaRPr/>
          </a:p>
        </p:txBody>
      </p:sp>
      <p:sp>
        <p:nvSpPr>
          <p:cNvPr id="484" name="Google Shape;484;p39"/>
          <p:cNvSpPr txBox="1"/>
          <p:nvPr/>
        </p:nvSpPr>
        <p:spPr>
          <a:xfrm>
            <a:off x="1641775" y="4343100"/>
            <a:ext cx="159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Joint probability:</a:t>
            </a:r>
            <a:endParaRPr/>
          </a:p>
        </p:txBody>
      </p:sp>
      <p:sp>
        <p:nvSpPr>
          <p:cNvPr id="485" name="Google Shape;485;p39"/>
          <p:cNvSpPr txBox="1"/>
          <p:nvPr/>
        </p:nvSpPr>
        <p:spPr>
          <a:xfrm>
            <a:off x="0" y="4743300"/>
            <a:ext cx="370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https://github.com/INCATools/boomer</a:t>
            </a:r>
            <a:r>
              <a:rPr lang="en"/>
              <a:t> </a:t>
            </a:r>
            <a:endParaRPr/>
          </a:p>
        </p:txBody>
      </p:sp>
      <p:sp>
        <p:nvSpPr>
          <p:cNvPr id="486" name="Google Shape;486;p39"/>
          <p:cNvSpPr txBox="1"/>
          <p:nvPr/>
        </p:nvSpPr>
        <p:spPr>
          <a:xfrm>
            <a:off x="47600" y="1155750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Boomer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ayesian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WL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ntology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Mer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ging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87" name="Google Shape;487;p39"/>
          <p:cNvSpPr/>
          <p:nvPr/>
        </p:nvSpPr>
        <p:spPr>
          <a:xfrm>
            <a:off x="2167800" y="1155750"/>
            <a:ext cx="6976200" cy="153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Powered by </a:t>
            </a:r>
            <a:r>
              <a:rPr b="1"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Whelk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i="1" lang="en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scalable Scala OWL reasoner using immutable data structures</a:t>
            </a:r>
            <a:endParaRPr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Probabilistic extension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i="1" lang="en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searches ‘possible OWL worlds’ for more likely coherent explanation</a:t>
            </a:r>
            <a:endParaRPr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Use in reconciliation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i="1" lang="en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finds most likely OWL interpretation of mappings</a:t>
            </a:r>
            <a:endParaRPr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Works in harmony with ontology developers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i="1" lang="en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pinpoints hotspots of concern</a:t>
            </a:r>
            <a:endParaRPr i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88" name="Google Shape;48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2325" y="4114296"/>
            <a:ext cx="671675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9"/>
          <p:cNvSpPr txBox="1"/>
          <p:nvPr/>
        </p:nvSpPr>
        <p:spPr>
          <a:xfrm>
            <a:off x="5324125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https://github.com/balhoff/whelk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0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Mapping Reactome-&gt; GO CAM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496" name="Google Shape;4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4082901"/>
            <a:ext cx="3144726" cy="10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75" y="1035550"/>
            <a:ext cx="4985123" cy="29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0"/>
          <p:cNvSpPr txBox="1"/>
          <p:nvPr/>
        </p:nvSpPr>
        <p:spPr>
          <a:xfrm>
            <a:off x="3242150" y="4467675"/>
            <a:ext cx="547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http://geneontology.org/go-cam</a:t>
            </a:r>
            <a:r>
              <a:rPr lang="en"/>
              <a:t> website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http://rdf.geneontology.org</a:t>
            </a:r>
            <a:r>
              <a:rPr lang="en"/>
              <a:t> SPARQL</a:t>
            </a:r>
            <a:endParaRPr/>
          </a:p>
        </p:txBody>
      </p:sp>
      <p:sp>
        <p:nvSpPr>
          <p:cNvPr id="499" name="Google Shape;499;p40"/>
          <p:cNvSpPr/>
          <p:nvPr/>
        </p:nvSpPr>
        <p:spPr>
          <a:xfrm>
            <a:off x="6197100" y="1292300"/>
            <a:ext cx="2946900" cy="3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Algorithm for mapping BioPAX OWL to GO-CAM OWL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Creation of REACTO ontology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Iterative process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GO curators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Reactome curators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00" name="Google Shape;50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4800" y="3238450"/>
            <a:ext cx="403175" cy="4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4800" y="3641625"/>
            <a:ext cx="403175" cy="40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1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1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Result: Rhea, GO, and Reactome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508" name="Google Shape;508;p41"/>
          <p:cNvSpPr/>
          <p:nvPr/>
        </p:nvSpPr>
        <p:spPr>
          <a:xfrm>
            <a:off x="798725" y="1778500"/>
            <a:ext cx="3308700" cy="2614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Rhea used to create OWL CHEBI definitions for GO catalytic activity hierarchy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Boomer allows for global reconciliation of mappings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Mutual improvement in both resources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Large increase in annotations from Rhea-&gt;GO mappings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1"/>
          <p:cNvSpPr/>
          <p:nvPr/>
        </p:nvSpPr>
        <p:spPr>
          <a:xfrm>
            <a:off x="4839650" y="1778500"/>
            <a:ext cx="3308700" cy="2614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Rhea used to create OWL CHEBI definitions for GO MF terms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Boomer allows for global reconciliation of mappings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Mutual improvement in both resources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Large increase in annotations from Rhea-&gt;GO mappings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375" y="1132738"/>
            <a:ext cx="787100" cy="7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258" y="1274071"/>
            <a:ext cx="1039987" cy="5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5975" y="1066463"/>
            <a:ext cx="787100" cy="7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0045" y="1083670"/>
            <a:ext cx="2755925" cy="6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2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2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Our abstractions are hard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520" name="Google Shape;5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50" y="1594225"/>
            <a:ext cx="4390774" cy="20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9003" y="1360815"/>
            <a:ext cx="3354724" cy="187725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2"/>
          <p:cNvSpPr/>
          <p:nvPr/>
        </p:nvSpPr>
        <p:spPr>
          <a:xfrm>
            <a:off x="337650" y="3406150"/>
            <a:ext cx="3651300" cy="1108200"/>
          </a:xfrm>
          <a:prstGeom prst="roundRect">
            <a:avLst>
              <a:gd fmla="val 16667" name="adj"/>
            </a:avLst>
          </a:prstGeom>
          <a:solidFill>
            <a:srgbClr val="DDF4C4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Questrial"/>
                <a:ea typeface="Questrial"/>
                <a:cs typeface="Questrial"/>
                <a:sym typeface="Questrial"/>
              </a:rPr>
              <a:t>Upper ontologies contain unfamiliar terms and requires care when applying not to fall into traps</a:t>
            </a:r>
            <a:endParaRPr i="1" sz="16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3" name="Google Shape;523;p42"/>
          <p:cNvSpPr/>
          <p:nvPr/>
        </p:nvSpPr>
        <p:spPr>
          <a:xfrm>
            <a:off x="5108700" y="3406150"/>
            <a:ext cx="3813600" cy="1108200"/>
          </a:xfrm>
          <a:prstGeom prst="roundRect">
            <a:avLst>
              <a:gd fmla="val 16667" name="adj"/>
            </a:avLst>
          </a:prstGeom>
          <a:solidFill>
            <a:srgbClr val="DDF4C4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Questrial"/>
                <a:ea typeface="Questrial"/>
                <a:cs typeface="Questrial"/>
                <a:sym typeface="Questrial"/>
              </a:rPr>
              <a:t>OWL is essential for automating construction tasks but mistakes when authoring OWL axioms are very common</a:t>
            </a:r>
            <a:endParaRPr i="1" sz="16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3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3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Solution: Buffer from abstractions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530" name="Google Shape;5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875" y="2348125"/>
            <a:ext cx="1480750" cy="14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625" y="2348125"/>
            <a:ext cx="1366250" cy="13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448975" y="1725850"/>
            <a:ext cx="850925" cy="10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569900" y="3597100"/>
            <a:ext cx="809475" cy="10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3"/>
          <p:cNvSpPr/>
          <p:nvPr/>
        </p:nvSpPr>
        <p:spPr>
          <a:xfrm>
            <a:off x="200025" y="1683750"/>
            <a:ext cx="2300400" cy="1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Buffering upper ontology: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COB: Core Ontology for Biology and Biomedicine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OWL Buffering: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Templated OWL Design Patterns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5" name="Google Shape;535;p43"/>
          <p:cNvSpPr/>
          <p:nvPr/>
        </p:nvSpPr>
        <p:spPr>
          <a:xfrm>
            <a:off x="6843600" y="2052875"/>
            <a:ext cx="2300400" cy="1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Training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23850" lvl="1" marL="914400" marR="0" rtl="0" algn="l">
              <a:spcBef>
                <a:spcPts val="0"/>
              </a:spcBef>
              <a:spcAft>
                <a:spcPts val="0"/>
              </a:spcAft>
              <a:buSzPts val="1500"/>
              <a:buFont typeface="Questrial"/>
              <a:buChar char="○"/>
            </a:pPr>
            <a:r>
              <a:rPr lang="en" sz="1500">
                <a:latin typeface="Questrial"/>
                <a:ea typeface="Questrial"/>
                <a:cs typeface="Questrial"/>
                <a:sym typeface="Questrial"/>
              </a:rPr>
              <a:t>E.g ICBO</a:t>
            </a:r>
            <a:endParaRPr sz="15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Open discussions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Communication (slack)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4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4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An upper ontology buffer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542" name="Google Shape;542;p44"/>
          <p:cNvSpPr/>
          <p:nvPr/>
        </p:nvSpPr>
        <p:spPr>
          <a:xfrm>
            <a:off x="1341298" y="1606104"/>
            <a:ext cx="972300" cy="4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4"/>
          <p:cNvSpPr/>
          <p:nvPr/>
        </p:nvSpPr>
        <p:spPr>
          <a:xfrm>
            <a:off x="830943" y="1643526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subatomic particle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4"/>
          <p:cNvSpPr/>
          <p:nvPr/>
        </p:nvSpPr>
        <p:spPr>
          <a:xfrm>
            <a:off x="3097233" y="1643526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e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lectron </a:t>
            </a:r>
            <a:r>
              <a:rPr lang="en">
                <a:solidFill>
                  <a:schemeClr val="dk1"/>
                </a:solidFill>
              </a:rPr>
              <a:t>(CHEBI)</a:t>
            </a:r>
            <a:endParaRPr/>
          </a:p>
        </p:txBody>
      </p:sp>
      <p:cxnSp>
        <p:nvCxnSpPr>
          <p:cNvPr id="545" name="Google Shape;545;p44"/>
          <p:cNvCxnSpPr>
            <a:stCxn id="543" idx="3"/>
            <a:endCxn id="544" idx="1"/>
          </p:cNvCxnSpPr>
          <p:nvPr/>
        </p:nvCxnSpPr>
        <p:spPr>
          <a:xfrm>
            <a:off x="2798043" y="1776126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546" name="Google Shape;546;p44"/>
          <p:cNvSpPr/>
          <p:nvPr/>
        </p:nvSpPr>
        <p:spPr>
          <a:xfrm>
            <a:off x="830943" y="1995538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atom or 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4"/>
          <p:cNvSpPr/>
          <p:nvPr/>
        </p:nvSpPr>
        <p:spPr>
          <a:xfrm>
            <a:off x="830943" y="2347550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molecular entity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4"/>
          <p:cNvSpPr/>
          <p:nvPr/>
        </p:nvSpPr>
        <p:spPr>
          <a:xfrm>
            <a:off x="830943" y="2699562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macromolecular entity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4"/>
          <p:cNvSpPr/>
          <p:nvPr/>
        </p:nvSpPr>
        <p:spPr>
          <a:xfrm>
            <a:off x="830943" y="3051575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cellular component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4"/>
          <p:cNvSpPr/>
          <p:nvPr/>
        </p:nvSpPr>
        <p:spPr>
          <a:xfrm>
            <a:off x="830943" y="3403587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4"/>
          <p:cNvSpPr/>
          <p:nvPr/>
        </p:nvSpPr>
        <p:spPr>
          <a:xfrm>
            <a:off x="830943" y="3755599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gross anatomical structure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4"/>
          <p:cNvSpPr/>
          <p:nvPr/>
        </p:nvSpPr>
        <p:spPr>
          <a:xfrm>
            <a:off x="830943" y="4107612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organism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4"/>
          <p:cNvSpPr/>
          <p:nvPr/>
        </p:nvSpPr>
        <p:spPr>
          <a:xfrm>
            <a:off x="830943" y="4459624"/>
            <a:ext cx="19671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4"/>
          <p:cNvSpPr/>
          <p:nvPr/>
        </p:nvSpPr>
        <p:spPr>
          <a:xfrm>
            <a:off x="3097233" y="1995538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ickel </a:t>
            </a:r>
            <a:r>
              <a:rPr lang="en">
                <a:solidFill>
                  <a:schemeClr val="dk1"/>
                </a:solidFill>
              </a:rPr>
              <a:t>(CHEBI)</a:t>
            </a:r>
            <a:endParaRPr/>
          </a:p>
        </p:txBody>
      </p:sp>
      <p:sp>
        <p:nvSpPr>
          <p:cNvPr id="555" name="Google Shape;555;p44"/>
          <p:cNvSpPr/>
          <p:nvPr/>
        </p:nvSpPr>
        <p:spPr>
          <a:xfrm>
            <a:off x="3097233" y="2347550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a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spirin (CHEBI</a:t>
            </a:r>
            <a:r>
              <a:rPr lang="en"/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4"/>
          <p:cNvSpPr/>
          <p:nvPr/>
        </p:nvSpPr>
        <p:spPr>
          <a:xfrm>
            <a:off x="3097233" y="2699562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a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ctin (PR)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4"/>
          <p:cNvSpPr/>
          <p:nvPr/>
        </p:nvSpPr>
        <p:spPr>
          <a:xfrm>
            <a:off x="3097233" y="3051575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 nucleus (GO)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4"/>
          <p:cNvSpPr/>
          <p:nvPr/>
        </p:nvSpPr>
        <p:spPr>
          <a:xfrm>
            <a:off x="3097233" y="3403587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acrophage (CL)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4"/>
          <p:cNvSpPr/>
          <p:nvPr/>
        </p:nvSpPr>
        <p:spPr>
          <a:xfrm>
            <a:off x="3097233" y="3755599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l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ung (</a:t>
            </a:r>
            <a:r>
              <a:rPr lang="en"/>
              <a:t>UBERON)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4"/>
          <p:cNvSpPr/>
          <p:nvPr/>
        </p:nvSpPr>
        <p:spPr>
          <a:xfrm>
            <a:off x="3097225" y="4107600"/>
            <a:ext cx="19134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H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uman</a:t>
            </a:r>
            <a:r>
              <a:rPr lang="en"/>
              <a:t> (NCBITaxon)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4"/>
          <p:cNvSpPr/>
          <p:nvPr/>
        </p:nvSpPr>
        <p:spPr>
          <a:xfrm>
            <a:off x="3097233" y="4459624"/>
            <a:ext cx="1821900" cy="265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Cohort (PCO)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44"/>
          <p:cNvCxnSpPr>
            <a:stCxn id="546" idx="3"/>
            <a:endCxn id="554" idx="1"/>
          </p:cNvCxnSpPr>
          <p:nvPr/>
        </p:nvCxnSpPr>
        <p:spPr>
          <a:xfrm>
            <a:off x="2798043" y="2128138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3" name="Google Shape;563;p44"/>
          <p:cNvCxnSpPr>
            <a:stCxn id="547" idx="3"/>
            <a:endCxn id="555" idx="1"/>
          </p:cNvCxnSpPr>
          <p:nvPr/>
        </p:nvCxnSpPr>
        <p:spPr>
          <a:xfrm>
            <a:off x="2798043" y="2480150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4" name="Google Shape;564;p44"/>
          <p:cNvCxnSpPr>
            <a:stCxn id="548" idx="3"/>
            <a:endCxn id="556" idx="1"/>
          </p:cNvCxnSpPr>
          <p:nvPr/>
        </p:nvCxnSpPr>
        <p:spPr>
          <a:xfrm>
            <a:off x="2798043" y="2832162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5" name="Google Shape;565;p44"/>
          <p:cNvCxnSpPr>
            <a:stCxn id="549" idx="3"/>
            <a:endCxn id="557" idx="1"/>
          </p:cNvCxnSpPr>
          <p:nvPr/>
        </p:nvCxnSpPr>
        <p:spPr>
          <a:xfrm>
            <a:off x="2798043" y="3184175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6" name="Google Shape;566;p44"/>
          <p:cNvCxnSpPr>
            <a:stCxn id="550" idx="3"/>
            <a:endCxn id="558" idx="1"/>
          </p:cNvCxnSpPr>
          <p:nvPr/>
        </p:nvCxnSpPr>
        <p:spPr>
          <a:xfrm>
            <a:off x="2798043" y="3536187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7" name="Google Shape;567;p44"/>
          <p:cNvCxnSpPr>
            <a:stCxn id="551" idx="3"/>
            <a:endCxn id="559" idx="1"/>
          </p:cNvCxnSpPr>
          <p:nvPr/>
        </p:nvCxnSpPr>
        <p:spPr>
          <a:xfrm>
            <a:off x="2798043" y="3888199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8" name="Google Shape;568;p44"/>
          <p:cNvCxnSpPr>
            <a:stCxn id="552" idx="3"/>
            <a:endCxn id="560" idx="1"/>
          </p:cNvCxnSpPr>
          <p:nvPr/>
        </p:nvCxnSpPr>
        <p:spPr>
          <a:xfrm>
            <a:off x="2798043" y="4240212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69" name="Google Shape;569;p44"/>
          <p:cNvCxnSpPr>
            <a:stCxn id="553" idx="3"/>
            <a:endCxn id="561" idx="1"/>
          </p:cNvCxnSpPr>
          <p:nvPr/>
        </p:nvCxnSpPr>
        <p:spPr>
          <a:xfrm>
            <a:off x="2798043" y="4592224"/>
            <a:ext cx="2991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570" name="Google Shape;570;p44"/>
          <p:cNvCxnSpPr>
            <a:endCxn id="571" idx="2"/>
          </p:cNvCxnSpPr>
          <p:nvPr/>
        </p:nvCxnSpPr>
        <p:spPr>
          <a:xfrm flipH="1" rot="10800000">
            <a:off x="571428" y="1702674"/>
            <a:ext cx="9600" cy="3246000"/>
          </a:xfrm>
          <a:prstGeom prst="straightConnector1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571" name="Google Shape;571;p44"/>
          <p:cNvSpPr txBox="1"/>
          <p:nvPr/>
        </p:nvSpPr>
        <p:spPr>
          <a:xfrm>
            <a:off x="268128" y="1359174"/>
            <a:ext cx="6258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000"/>
              <a:t>Scale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4"/>
          <p:cNvSpPr txBox="1"/>
          <p:nvPr/>
        </p:nvSpPr>
        <p:spPr>
          <a:xfrm>
            <a:off x="268125" y="5291409"/>
            <a:ext cx="6258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4"/>
          <p:cNvSpPr txBox="1"/>
          <p:nvPr/>
        </p:nvSpPr>
        <p:spPr>
          <a:xfrm>
            <a:off x="3267470" y="1092011"/>
            <a:ext cx="14814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/>
              <a:t>Domain ontology term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4"/>
          <p:cNvSpPr txBox="1"/>
          <p:nvPr/>
        </p:nvSpPr>
        <p:spPr>
          <a:xfrm>
            <a:off x="5511967" y="5459463"/>
            <a:ext cx="17151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4"/>
          <p:cNvSpPr txBox="1"/>
          <p:nvPr/>
        </p:nvSpPr>
        <p:spPr>
          <a:xfrm>
            <a:off x="5314325" y="4459625"/>
            <a:ext cx="349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Get Involved!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https://github.com/OBOFoundry/COB</a:t>
            </a:r>
            <a:r>
              <a:rPr lang="en"/>
              <a:t> </a:t>
            </a:r>
            <a:endParaRPr/>
          </a:p>
        </p:txBody>
      </p:sp>
      <p:sp>
        <p:nvSpPr>
          <p:cNvPr id="576" name="Google Shape;576;p44"/>
          <p:cNvSpPr txBox="1"/>
          <p:nvPr/>
        </p:nvSpPr>
        <p:spPr>
          <a:xfrm>
            <a:off x="1200045" y="1140099"/>
            <a:ext cx="14814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/>
              <a:t>COB term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4"/>
          <p:cNvSpPr/>
          <p:nvPr/>
        </p:nvSpPr>
        <p:spPr>
          <a:xfrm>
            <a:off x="5802025" y="1275575"/>
            <a:ext cx="3091800" cy="17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Common Ontology for Biology/Biomedicine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 (COB)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 </a:t>
            </a: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shared layer of terms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 beneath BFO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(Still compatible!)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COB Workshop at ICBO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1" marL="914400" marR="0" rtl="0" algn="l">
              <a:spcBef>
                <a:spcPts val="0"/>
              </a:spcBef>
              <a:spcAft>
                <a:spcPts val="0"/>
              </a:spcAft>
              <a:buSzPts val="1800"/>
              <a:buFont typeface="Questrial"/>
              <a:buChar char="○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Ready for early adopters!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type="title"/>
          </p:nvPr>
        </p:nvSpPr>
        <p:spPr>
          <a:xfrm>
            <a:off x="187375" y="105450"/>
            <a:ext cx="8520600" cy="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grand challenge: making knowledge computable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0500" y="1260250"/>
            <a:ext cx="3556650" cy="29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0" y="1503349"/>
            <a:ext cx="1694625" cy="139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951" y="3389752"/>
            <a:ext cx="1501775" cy="123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4432" y="1510473"/>
            <a:ext cx="787154" cy="64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4432" y="2353178"/>
            <a:ext cx="787154" cy="64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5909" y="2402678"/>
            <a:ext cx="787154" cy="64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89206" y="1125823"/>
            <a:ext cx="732211" cy="60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0750" y="1838123"/>
            <a:ext cx="1631400" cy="16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 rot="10800000">
            <a:off x="2213900" y="3808250"/>
            <a:ext cx="6107400" cy="820500"/>
          </a:xfrm>
          <a:prstGeom prst="bentArrow">
            <a:avLst>
              <a:gd fmla="val 25000" name="adj1"/>
              <a:gd fmla="val 22093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5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5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Templated OWL Design Patterns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584" name="Google Shape;584;p45"/>
          <p:cNvSpPr txBox="1"/>
          <p:nvPr/>
        </p:nvSpPr>
        <p:spPr>
          <a:xfrm>
            <a:off x="3667375" y="4532375"/>
            <a:ext cx="605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https://robot.obolibrary.org/template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https://github.com/INCATools/dead_simple_owl_design_patterns/</a:t>
            </a:r>
            <a:r>
              <a:rPr lang="en"/>
              <a:t> </a:t>
            </a:r>
            <a:endParaRPr/>
          </a:p>
        </p:txBody>
      </p:sp>
      <p:sp>
        <p:nvSpPr>
          <p:cNvPr id="585" name="Google Shape;585;p45"/>
          <p:cNvSpPr/>
          <p:nvPr/>
        </p:nvSpPr>
        <p:spPr>
          <a:xfrm>
            <a:off x="1813200" y="1708775"/>
            <a:ext cx="3015600" cy="2608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‘Transmembrane transport’ and has-start-location some ___</a:t>
            </a:r>
            <a:r>
              <a:rPr lang="en" sz="900">
                <a:solidFill>
                  <a:srgbClr val="9900FF"/>
                </a:solidFill>
              </a:rPr>
              <a:t>cellular component</a:t>
            </a:r>
            <a:r>
              <a:rPr lang="en" sz="1600"/>
              <a:t> and has-end-location some ___</a:t>
            </a:r>
            <a:r>
              <a:rPr lang="en" sz="900">
                <a:solidFill>
                  <a:srgbClr val="9900FF"/>
                </a:solidFill>
              </a:rPr>
              <a:t>cellular component</a:t>
            </a:r>
            <a:r>
              <a:rPr lang="en" sz="1600"/>
              <a:t> and transports some __</a:t>
            </a:r>
            <a:r>
              <a:rPr lang="en" sz="900">
                <a:solidFill>
                  <a:srgbClr val="9900FF"/>
                </a:solidFill>
              </a:rPr>
              <a:t>molecular entity</a:t>
            </a:r>
            <a:endParaRPr sz="1600"/>
          </a:p>
        </p:txBody>
      </p:sp>
      <p:pic>
        <p:nvPicPr>
          <p:cNvPr id="586" name="Google Shape;58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4925" y="1822488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5"/>
          <p:cNvSpPr/>
          <p:nvPr/>
        </p:nvSpPr>
        <p:spPr>
          <a:xfrm>
            <a:off x="1766675" y="1093175"/>
            <a:ext cx="390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Acts as an OWL buffer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88" name="Google Shape;58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950" y="3961675"/>
            <a:ext cx="728625" cy="72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p45"/>
          <p:cNvCxnSpPr>
            <a:stCxn id="585" idx="1"/>
            <a:endCxn id="588" idx="0"/>
          </p:cNvCxnSpPr>
          <p:nvPr/>
        </p:nvCxnSpPr>
        <p:spPr>
          <a:xfrm flipH="1">
            <a:off x="742200" y="3012875"/>
            <a:ext cx="1071000" cy="948900"/>
          </a:xfrm>
          <a:prstGeom prst="curvedConnector2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90" name="Google Shape;590;p45"/>
          <p:cNvSpPr txBox="1"/>
          <p:nvPr/>
        </p:nvSpPr>
        <p:spPr>
          <a:xfrm>
            <a:off x="95350" y="2925675"/>
            <a:ext cx="114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dct:creator</a:t>
            </a:r>
            <a:endParaRPr i="1" sz="1000"/>
          </a:p>
        </p:txBody>
      </p:sp>
      <p:pic>
        <p:nvPicPr>
          <p:cNvPr id="591" name="Google Shape;59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9676" y="4191000"/>
            <a:ext cx="571125" cy="57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45"/>
          <p:cNvCxnSpPr>
            <a:endCxn id="591" idx="0"/>
          </p:cNvCxnSpPr>
          <p:nvPr/>
        </p:nvCxnSpPr>
        <p:spPr>
          <a:xfrm rot="5400000">
            <a:off x="1056939" y="3441300"/>
            <a:ext cx="1338000" cy="161400"/>
          </a:xfrm>
          <a:prstGeom prst="curvedConnector3">
            <a:avLst>
              <a:gd fmla="val 31964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93" name="Google Shape;593;p45"/>
          <p:cNvSpPr txBox="1"/>
          <p:nvPr/>
        </p:nvSpPr>
        <p:spPr>
          <a:xfrm>
            <a:off x="865750" y="3610475"/>
            <a:ext cx="1140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dct:contributor</a:t>
            </a:r>
            <a:endParaRPr i="1" sz="700"/>
          </a:p>
        </p:txBody>
      </p:sp>
      <p:sp>
        <p:nvSpPr>
          <p:cNvPr id="594" name="Google Shape;594;p45"/>
          <p:cNvSpPr/>
          <p:nvPr/>
        </p:nvSpPr>
        <p:spPr>
          <a:xfrm>
            <a:off x="188725" y="4624100"/>
            <a:ext cx="857100" cy="4725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OWL expert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95" name="Google Shape;595;p45"/>
          <p:cNvSpPr/>
          <p:nvPr/>
        </p:nvSpPr>
        <p:spPr>
          <a:xfrm>
            <a:off x="1434475" y="4690300"/>
            <a:ext cx="1905000" cy="4725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Ontology developer</a:t>
            </a:r>
            <a:r>
              <a:rPr lang="en">
                <a:latin typeface="Questrial"/>
                <a:ea typeface="Questrial"/>
                <a:cs typeface="Questrial"/>
                <a:sym typeface="Questrial"/>
              </a:rPr>
              <a:t> Domain expert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96" name="Google Shape;596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1000" y="1808525"/>
            <a:ext cx="1140600" cy="11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5014" y="3632450"/>
            <a:ext cx="571125" cy="5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5963" y="3610475"/>
            <a:ext cx="503175" cy="50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9" name="Google Shape;599;p45"/>
          <p:cNvCxnSpPr>
            <a:stCxn id="596" idx="2"/>
            <a:endCxn id="597" idx="0"/>
          </p:cNvCxnSpPr>
          <p:nvPr/>
        </p:nvCxnSpPr>
        <p:spPr>
          <a:xfrm rot="5400000">
            <a:off x="5404300" y="3035525"/>
            <a:ext cx="683400" cy="510600"/>
          </a:xfrm>
          <a:prstGeom prst="curvedConnector3">
            <a:avLst>
              <a:gd fmla="val 49994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00" name="Google Shape;600;p45"/>
          <p:cNvCxnSpPr>
            <a:stCxn id="596" idx="2"/>
            <a:endCxn id="598" idx="0"/>
          </p:cNvCxnSpPr>
          <p:nvPr/>
        </p:nvCxnSpPr>
        <p:spPr>
          <a:xfrm flipH="1" rot="-5400000">
            <a:off x="5963650" y="2986775"/>
            <a:ext cx="661500" cy="586200"/>
          </a:xfrm>
          <a:prstGeom prst="curvedConnector3">
            <a:avLst>
              <a:gd fmla="val 49989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01" name="Google Shape;601;p45"/>
          <p:cNvSpPr txBox="1"/>
          <p:nvPr/>
        </p:nvSpPr>
        <p:spPr>
          <a:xfrm>
            <a:off x="5205025" y="3073325"/>
            <a:ext cx="1140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dct:contributor</a:t>
            </a:r>
            <a:endParaRPr i="1" sz="700"/>
          </a:p>
        </p:txBody>
      </p:sp>
      <p:pic>
        <p:nvPicPr>
          <p:cNvPr id="602" name="Google Shape;602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9875" y="2174075"/>
            <a:ext cx="571125" cy="5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0150" y="2093263"/>
            <a:ext cx="968000" cy="5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5"/>
          <p:cNvSpPr/>
          <p:nvPr/>
        </p:nvSpPr>
        <p:spPr>
          <a:xfrm>
            <a:off x="4752050" y="4113650"/>
            <a:ext cx="1071000" cy="4725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Ontology developer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5" name="Google Shape;605;p45"/>
          <p:cNvSpPr/>
          <p:nvPr/>
        </p:nvSpPr>
        <p:spPr>
          <a:xfrm>
            <a:off x="6197450" y="4089747"/>
            <a:ext cx="1071000" cy="3540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Biocurator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6" name="Google Shape;606;p45"/>
          <p:cNvSpPr/>
          <p:nvPr/>
        </p:nvSpPr>
        <p:spPr>
          <a:xfrm>
            <a:off x="6790150" y="1344196"/>
            <a:ext cx="1071000" cy="5031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ROBOT + Elk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6"/>
          <p:cNvSpPr/>
          <p:nvPr/>
        </p:nvSpPr>
        <p:spPr>
          <a:xfrm>
            <a:off x="1974575" y="691700"/>
            <a:ext cx="4531500" cy="4185900"/>
          </a:xfrm>
          <a:prstGeom prst="triangle">
            <a:avLst>
              <a:gd fmla="val 50000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Ontology Users</a:t>
            </a:r>
            <a:endParaRPr b="1" sz="2000"/>
          </a:p>
        </p:txBody>
      </p:sp>
      <p:sp>
        <p:nvSpPr>
          <p:cNvPr id="612" name="Google Shape;612;p46"/>
          <p:cNvSpPr/>
          <p:nvPr/>
        </p:nvSpPr>
        <p:spPr>
          <a:xfrm>
            <a:off x="2764375" y="691700"/>
            <a:ext cx="2971500" cy="2754300"/>
          </a:xfrm>
          <a:prstGeom prst="triangle">
            <a:avLst>
              <a:gd fmla="val 50000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Ontology </a:t>
            </a:r>
            <a:r>
              <a:rPr b="1" lang="en" sz="1900">
                <a:solidFill>
                  <a:srgbClr val="FFFFFF"/>
                </a:solidFill>
              </a:rPr>
              <a:t>Developers</a:t>
            </a:r>
            <a:endParaRPr b="1" sz="1900">
              <a:solidFill>
                <a:srgbClr val="FFFFFF"/>
              </a:solidFill>
            </a:endParaRPr>
          </a:p>
        </p:txBody>
      </p:sp>
      <p:sp>
        <p:nvSpPr>
          <p:cNvPr id="613" name="Google Shape;613;p46"/>
          <p:cNvSpPr/>
          <p:nvPr/>
        </p:nvSpPr>
        <p:spPr>
          <a:xfrm>
            <a:off x="3391325" y="691700"/>
            <a:ext cx="1698000" cy="1540200"/>
          </a:xfrm>
          <a:prstGeom prst="triangle">
            <a:avLst>
              <a:gd fmla="val 50000" name="adj"/>
            </a:avLst>
          </a:prstGeom>
          <a:solidFill>
            <a:srgbClr val="2012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OWL </a:t>
            </a:r>
            <a:r>
              <a:rPr b="1" lang="en">
                <a:solidFill>
                  <a:srgbClr val="FFFFFF"/>
                </a:solidFill>
              </a:rPr>
              <a:t>experts</a:t>
            </a:r>
            <a:endParaRPr b="1" sz="1300">
              <a:solidFill>
                <a:srgbClr val="FFFFFF"/>
              </a:solidFill>
            </a:endParaRPr>
          </a:p>
        </p:txBody>
      </p:sp>
      <p:sp>
        <p:nvSpPr>
          <p:cNvPr id="614" name="Google Shape;614;p46"/>
          <p:cNvSpPr/>
          <p:nvPr/>
        </p:nvSpPr>
        <p:spPr>
          <a:xfrm>
            <a:off x="6081475" y="1264300"/>
            <a:ext cx="2750700" cy="621900"/>
          </a:xfrm>
          <a:prstGeom prst="wedgeRectCallout">
            <a:avLst>
              <a:gd fmla="val -97059" name="adj1"/>
              <a:gd fmla="val 401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Author OWL templates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Create Design Patterns</a:t>
            </a:r>
            <a:endParaRPr/>
          </a:p>
        </p:txBody>
      </p:sp>
      <p:sp>
        <p:nvSpPr>
          <p:cNvPr id="615" name="Google Shape;615;p46"/>
          <p:cNvSpPr/>
          <p:nvPr/>
        </p:nvSpPr>
        <p:spPr>
          <a:xfrm>
            <a:off x="5943275" y="2315075"/>
            <a:ext cx="3119700" cy="621900"/>
          </a:xfrm>
          <a:prstGeom prst="wedgeRectCallout">
            <a:avLst>
              <a:gd fmla="val -81329" name="adj1"/>
              <a:gd fmla="val 486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Implement OWL templates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 against Design Patterns</a:t>
            </a:r>
            <a:endParaRPr/>
          </a:p>
        </p:txBody>
      </p:sp>
      <p:sp>
        <p:nvSpPr>
          <p:cNvPr id="616" name="Google Shape;616;p46"/>
          <p:cNvSpPr/>
          <p:nvPr/>
        </p:nvSpPr>
        <p:spPr>
          <a:xfrm>
            <a:off x="6352350" y="3662025"/>
            <a:ext cx="2384700" cy="621900"/>
          </a:xfrm>
          <a:prstGeom prst="wedgeRectCallout">
            <a:avLst>
              <a:gd fmla="val -81329" name="adj1"/>
              <a:gd fmla="val 486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Consume pre-reasoned hierarchies</a:t>
            </a:r>
            <a:endParaRPr/>
          </a:p>
        </p:txBody>
      </p:sp>
      <p:sp>
        <p:nvSpPr>
          <p:cNvPr id="617" name="Google Shape;617;p46"/>
          <p:cNvSpPr/>
          <p:nvPr/>
        </p:nvSpPr>
        <p:spPr>
          <a:xfrm>
            <a:off x="0" y="0"/>
            <a:ext cx="9144000" cy="6513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Leverage the Expertise Pyramid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19" name="Google Shape;6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3189" y="3662025"/>
            <a:ext cx="571125" cy="5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4313" y="2533063"/>
            <a:ext cx="503175" cy="5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4375" y="1264300"/>
            <a:ext cx="728625" cy="72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p46"/>
          <p:cNvCxnSpPr/>
          <p:nvPr/>
        </p:nvCxnSpPr>
        <p:spPr>
          <a:xfrm flipH="1" rot="10800000">
            <a:off x="941350" y="1322075"/>
            <a:ext cx="1477500" cy="1977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623" name="Google Shape;623;p46"/>
          <p:cNvSpPr txBox="1"/>
          <p:nvPr/>
        </p:nvSpPr>
        <p:spPr>
          <a:xfrm>
            <a:off x="739067" y="1831700"/>
            <a:ext cx="106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Learning</a:t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7"/>
          <p:cNvSpPr/>
          <p:nvPr/>
        </p:nvSpPr>
        <p:spPr>
          <a:xfrm>
            <a:off x="2141148" y="2284074"/>
            <a:ext cx="1185000" cy="2549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pattern-</a:t>
            </a:r>
            <a:br>
              <a:rPr lang="en"/>
            </a:br>
            <a:r>
              <a:rPr lang="en"/>
              <a:t>workshop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47"/>
          <p:cNvSpPr txBox="1"/>
          <p:nvPr/>
        </p:nvSpPr>
        <p:spPr>
          <a:xfrm>
            <a:off x="97825" y="70750"/>
            <a:ext cx="34221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Phenotype</a:t>
            </a:r>
            <a:r>
              <a:rPr b="1" lang="en" sz="26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 OWL pattern reconciliation</a:t>
            </a:r>
            <a:endParaRPr b="1" sz="260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30" name="Google Shape;6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50" y="2956356"/>
            <a:ext cx="1024788" cy="88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263" y="3297446"/>
            <a:ext cx="1088775" cy="949027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47"/>
          <p:cNvSpPr/>
          <p:nvPr/>
        </p:nvSpPr>
        <p:spPr>
          <a:xfrm>
            <a:off x="255500" y="1593600"/>
            <a:ext cx="1507800" cy="820800"/>
          </a:xfrm>
          <a:prstGeom prst="wedgeRectCallout">
            <a:avLst>
              <a:gd fmla="val -9140" name="adj1"/>
              <a:gd fmla="val 96890" name="adj2"/>
            </a:avLst>
          </a:prstGeom>
          <a:solidFill>
            <a:srgbClr val="63D297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We need a pattern for an abnormal biological process in a location.</a:t>
            </a:r>
            <a:endParaRPr sz="1000"/>
          </a:p>
        </p:txBody>
      </p:sp>
      <p:sp>
        <p:nvSpPr>
          <p:cNvPr id="633" name="Google Shape;633;p47"/>
          <p:cNvSpPr/>
          <p:nvPr/>
        </p:nvSpPr>
        <p:spPr>
          <a:xfrm>
            <a:off x="1362054" y="3116457"/>
            <a:ext cx="585300" cy="21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3D297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4" name="Google Shape;6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253" y="4262500"/>
            <a:ext cx="516200" cy="51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253" y="4262497"/>
            <a:ext cx="516201" cy="5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9953" y="2385240"/>
            <a:ext cx="416737" cy="36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6250" y="4323375"/>
            <a:ext cx="822559" cy="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7"/>
          <p:cNvPicPr preferRelativeResize="0"/>
          <p:nvPr/>
        </p:nvPicPr>
        <p:blipFill rotWithShape="1">
          <a:blip r:embed="rId7">
            <a:alphaModFix/>
          </a:blip>
          <a:srcRect b="24115" l="24947" r="0" t="0"/>
          <a:stretch/>
        </p:blipFill>
        <p:spPr>
          <a:xfrm>
            <a:off x="3519960" y="2094650"/>
            <a:ext cx="1323659" cy="1916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9" name="Google Shape;639;p47"/>
          <p:cNvCxnSpPr>
            <a:stCxn id="634" idx="0"/>
          </p:cNvCxnSpPr>
          <p:nvPr/>
        </p:nvCxnSpPr>
        <p:spPr>
          <a:xfrm rot="10800000">
            <a:off x="4573153" y="3935200"/>
            <a:ext cx="208200" cy="327300"/>
          </a:xfrm>
          <a:prstGeom prst="straightConnector1">
            <a:avLst/>
          </a:prstGeom>
          <a:noFill/>
          <a:ln cap="flat" cmpd="sng" w="9525">
            <a:solidFill>
              <a:srgbClr val="4BA17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0" name="Google Shape;640;p47"/>
          <p:cNvCxnSpPr>
            <a:stCxn id="635" idx="0"/>
            <a:endCxn id="638" idx="2"/>
          </p:cNvCxnSpPr>
          <p:nvPr/>
        </p:nvCxnSpPr>
        <p:spPr>
          <a:xfrm flipH="1" rot="10800000">
            <a:off x="3975354" y="4011097"/>
            <a:ext cx="206400" cy="251400"/>
          </a:xfrm>
          <a:prstGeom prst="straightConnector1">
            <a:avLst/>
          </a:prstGeom>
          <a:noFill/>
          <a:ln cap="flat" cmpd="sng" w="9525">
            <a:solidFill>
              <a:srgbClr val="4BA17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1" name="Google Shape;641;p47"/>
          <p:cNvSpPr/>
          <p:nvPr/>
        </p:nvSpPr>
        <p:spPr>
          <a:xfrm>
            <a:off x="5320826" y="2284071"/>
            <a:ext cx="1185000" cy="2532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upheno</a:t>
            </a:r>
            <a:r>
              <a:rPr lang="en"/>
              <a:t>-</a:t>
            </a:r>
            <a:br>
              <a:rPr lang="en"/>
            </a:br>
            <a:r>
              <a:rPr lang="en"/>
              <a:t>dev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2" name="Google Shape;64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089" y="3297436"/>
            <a:ext cx="1088775" cy="94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9631" y="2385251"/>
            <a:ext cx="416737" cy="36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1550" y="4304213"/>
            <a:ext cx="822559" cy="3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7"/>
          <p:cNvSpPr/>
          <p:nvPr/>
        </p:nvSpPr>
        <p:spPr>
          <a:xfrm>
            <a:off x="7537133" y="2300627"/>
            <a:ext cx="1185000" cy="2532900"/>
          </a:xfrm>
          <a:prstGeom prst="roundRect">
            <a:avLst>
              <a:gd fmla="val 16667" name="adj"/>
            </a:avLst>
          </a:prstGeom>
          <a:solidFill>
            <a:srgbClr val="63D29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patterns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248" y="3297446"/>
            <a:ext cx="1088775" cy="94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9086" y="2385240"/>
            <a:ext cx="416737" cy="36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1775" y="4323375"/>
            <a:ext cx="822559" cy="33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47"/>
          <p:cNvCxnSpPr>
            <a:stCxn id="628" idx="0"/>
            <a:endCxn id="641" idx="0"/>
          </p:cNvCxnSpPr>
          <p:nvPr/>
        </p:nvCxnSpPr>
        <p:spPr>
          <a:xfrm flipH="1" rot="-5400000">
            <a:off x="4323198" y="694524"/>
            <a:ext cx="600" cy="3179700"/>
          </a:xfrm>
          <a:prstGeom prst="curvedConnector3">
            <a:avLst>
              <a:gd fmla="val -3968791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50" name="Google Shape;650;p47"/>
          <p:cNvCxnSpPr>
            <a:stCxn id="641" idx="0"/>
            <a:endCxn id="645" idx="0"/>
          </p:cNvCxnSpPr>
          <p:nvPr/>
        </p:nvCxnSpPr>
        <p:spPr>
          <a:xfrm flipH="1" rot="-5400000">
            <a:off x="7013276" y="1184121"/>
            <a:ext cx="16500" cy="2216400"/>
          </a:xfrm>
          <a:prstGeom prst="curvedConnector3">
            <a:avLst>
              <a:gd fmla="val -1443182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651" name="Google Shape;6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407" y="1642488"/>
            <a:ext cx="375775" cy="3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47"/>
          <p:cNvSpPr/>
          <p:nvPr/>
        </p:nvSpPr>
        <p:spPr>
          <a:xfrm>
            <a:off x="4115400" y="891550"/>
            <a:ext cx="1946700" cy="513900"/>
          </a:xfrm>
          <a:prstGeom prst="wedgeRectCallout">
            <a:avLst>
              <a:gd fmla="val -43388" name="adj1"/>
              <a:gd fmla="val 103580" name="adj2"/>
            </a:avLst>
          </a:prstGeom>
          <a:solidFill>
            <a:srgbClr val="63D297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Judging from the comments the pattern is usable now, moving to development stage.</a:t>
            </a:r>
            <a:endParaRPr sz="1000"/>
          </a:p>
        </p:txBody>
      </p:sp>
      <p:pic>
        <p:nvPicPr>
          <p:cNvPr id="653" name="Google Shape;65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00950" y="3741375"/>
            <a:ext cx="417475" cy="4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1925" y="1459363"/>
            <a:ext cx="586500" cy="5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7"/>
          <p:cNvSpPr/>
          <p:nvPr/>
        </p:nvSpPr>
        <p:spPr>
          <a:xfrm>
            <a:off x="7206275" y="903650"/>
            <a:ext cx="1946700" cy="513900"/>
          </a:xfrm>
          <a:prstGeom prst="wedgeRectCallout">
            <a:avLst>
              <a:gd fmla="val -40927" name="adj1"/>
              <a:gd fmla="val 116063" name="adj2"/>
            </a:avLst>
          </a:prstGeom>
          <a:solidFill>
            <a:srgbClr val="63D297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More than 5 community members have rated this pattern as finished.</a:t>
            </a:r>
            <a:endParaRPr sz="1000"/>
          </a:p>
        </p:txBody>
      </p:sp>
      <p:sp>
        <p:nvSpPr>
          <p:cNvPr id="656" name="Google Shape;656;p47"/>
          <p:cNvSpPr/>
          <p:nvPr/>
        </p:nvSpPr>
        <p:spPr>
          <a:xfrm>
            <a:off x="301150" y="4898500"/>
            <a:ext cx="1507800" cy="252000"/>
          </a:xfrm>
          <a:prstGeom prst="rect">
            <a:avLst/>
          </a:prstGeom>
          <a:solidFill>
            <a:srgbClr val="63D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1. Pattern proposal</a:t>
            </a:r>
            <a:endParaRPr sz="1200"/>
          </a:p>
        </p:txBody>
      </p:sp>
      <p:sp>
        <p:nvSpPr>
          <p:cNvPr id="657" name="Google Shape;657;p47"/>
          <p:cNvSpPr/>
          <p:nvPr/>
        </p:nvSpPr>
        <p:spPr>
          <a:xfrm>
            <a:off x="3717250" y="4898500"/>
            <a:ext cx="1611900" cy="252000"/>
          </a:xfrm>
          <a:prstGeom prst="rect">
            <a:avLst/>
          </a:prstGeom>
          <a:solidFill>
            <a:srgbClr val="63D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2. Pattern discussion</a:t>
            </a:r>
            <a:endParaRPr sz="1200"/>
          </a:p>
        </p:txBody>
      </p:sp>
      <p:sp>
        <p:nvSpPr>
          <p:cNvPr id="658" name="Google Shape;658;p47"/>
          <p:cNvSpPr/>
          <p:nvPr/>
        </p:nvSpPr>
        <p:spPr>
          <a:xfrm>
            <a:off x="6334100" y="4898500"/>
            <a:ext cx="1507800" cy="252000"/>
          </a:xfrm>
          <a:prstGeom prst="rect">
            <a:avLst/>
          </a:prstGeom>
          <a:solidFill>
            <a:srgbClr val="63D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3. Pattern review</a:t>
            </a:r>
            <a:endParaRPr sz="1200"/>
          </a:p>
        </p:txBody>
      </p:sp>
      <p:pic>
        <p:nvPicPr>
          <p:cNvPr descr="Monarch_logo_Horizontal_Color.jpg" id="659" name="Google Shape;659;p47"/>
          <p:cNvPicPr preferRelativeResize="0"/>
          <p:nvPr/>
        </p:nvPicPr>
        <p:blipFill rotWithShape="1">
          <a:blip r:embed="rId10">
            <a:alphaModFix/>
          </a:blip>
          <a:srcRect b="19134" l="6002" r="5984" t="14906"/>
          <a:stretch/>
        </p:blipFill>
        <p:spPr>
          <a:xfrm>
            <a:off x="4523250" y="34450"/>
            <a:ext cx="2074607" cy="5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58149" y="34450"/>
            <a:ext cx="2485851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73048" y="-2375"/>
            <a:ext cx="417475" cy="656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xomiser_workflow_2017-10-13L_ppt.png" id="666" name="Google Shape;66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600" y="68690"/>
            <a:ext cx="6378046" cy="5003853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8"/>
          <p:cNvSpPr txBox="1"/>
          <p:nvPr/>
        </p:nvSpPr>
        <p:spPr>
          <a:xfrm>
            <a:off x="6872675" y="227750"/>
            <a:ext cx="21606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Exomiser is a variant prioritization tool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Infers causative gene in an inherited disorder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Uses genome and phenotypic (ontology) information from different species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Deployed in clinical setting and applied on multiple real-world cases (e.g. Genomics England)</a:t>
            </a:r>
            <a:endParaRPr b="1"/>
          </a:p>
        </p:txBody>
      </p:sp>
      <p:pic>
        <p:nvPicPr>
          <p:cNvPr descr="Monarch_logo_Horizontal_Color.jpg" id="668" name="Google Shape;668;p48"/>
          <p:cNvPicPr preferRelativeResize="0"/>
          <p:nvPr/>
        </p:nvPicPr>
        <p:blipFill rotWithShape="1">
          <a:blip r:embed="rId4">
            <a:alphaModFix/>
          </a:blip>
          <a:srcRect b="19134" l="6002" r="5984" t="14906"/>
          <a:stretch/>
        </p:blipFill>
        <p:spPr>
          <a:xfrm>
            <a:off x="5062650" y="4229625"/>
            <a:ext cx="3402875" cy="8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9"/>
          <p:cNvSpPr/>
          <p:nvPr/>
        </p:nvSpPr>
        <p:spPr>
          <a:xfrm>
            <a:off x="5601625" y="3306600"/>
            <a:ext cx="2089800" cy="1792200"/>
          </a:xfrm>
          <a:prstGeom prst="wedgeEllipseCallout">
            <a:avLst>
              <a:gd fmla="val 61874" name="adj1"/>
              <a:gd fmla="val -55898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9"/>
          <p:cNvSpPr/>
          <p:nvPr/>
        </p:nvSpPr>
        <p:spPr>
          <a:xfrm>
            <a:off x="3254125" y="1403400"/>
            <a:ext cx="2442900" cy="1517400"/>
          </a:xfrm>
          <a:prstGeom prst="wedgeEllipseCallout">
            <a:avLst>
              <a:gd fmla="val 89064" name="adj1"/>
              <a:gd fmla="val 24208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9"/>
          <p:cNvSpPr/>
          <p:nvPr/>
        </p:nvSpPr>
        <p:spPr>
          <a:xfrm>
            <a:off x="3254125" y="1403400"/>
            <a:ext cx="2442900" cy="1517400"/>
          </a:xfrm>
          <a:prstGeom prst="wedgeEllipseCallout">
            <a:avLst>
              <a:gd fmla="val -78906" name="adj1"/>
              <a:gd fmla="val 30496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49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49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Terms are not enough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678" name="Google Shape;6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50" y="1313288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200" y="12883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9"/>
          <p:cNvSpPr/>
          <p:nvPr/>
        </p:nvSpPr>
        <p:spPr>
          <a:xfrm>
            <a:off x="1721350" y="3464100"/>
            <a:ext cx="2089800" cy="1792200"/>
          </a:xfrm>
          <a:prstGeom prst="wedgeEllipseCallout">
            <a:avLst>
              <a:gd fmla="val -50628" name="adj1"/>
              <a:gd fmla="val -66477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1" name="Google Shape;68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350" y="3464100"/>
            <a:ext cx="1393125" cy="13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1150" y="1497675"/>
            <a:ext cx="1328850" cy="13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2125" y="3570550"/>
            <a:ext cx="1448225" cy="14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9"/>
          <p:cNvSpPr/>
          <p:nvPr/>
        </p:nvSpPr>
        <p:spPr>
          <a:xfrm>
            <a:off x="3894500" y="3686800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Incompatible</a:t>
            </a:r>
            <a:endParaRPr b="1" sz="180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Schemas !</a:t>
            </a:r>
            <a:endParaRPr b="1" sz="180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85" name="Google Shape;68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1749" y="1622550"/>
            <a:ext cx="515251" cy="5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8899" y="1698875"/>
            <a:ext cx="515251" cy="5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5875" y="3121900"/>
            <a:ext cx="568475" cy="5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0000" y="3121900"/>
            <a:ext cx="568475" cy="5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0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0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Linked Data Modeling Language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695" name="Google Shape;6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075" y="2148700"/>
            <a:ext cx="1448225" cy="14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048263" y="2287762"/>
            <a:ext cx="1900399" cy="16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50"/>
          <p:cNvSpPr/>
          <p:nvPr/>
        </p:nvSpPr>
        <p:spPr>
          <a:xfrm>
            <a:off x="4699075" y="3360038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45F06"/>
                </a:solidFill>
                <a:latin typeface="Questrial"/>
                <a:ea typeface="Questrial"/>
                <a:cs typeface="Questrial"/>
                <a:sym typeface="Questrial"/>
              </a:rPr>
              <a:t>JSON-Schema</a:t>
            </a:r>
            <a:endParaRPr b="1" sz="1800">
              <a:solidFill>
                <a:srgbClr val="B45F0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98" name="Google Shape;698;p50"/>
          <p:cNvSpPr/>
          <p:nvPr/>
        </p:nvSpPr>
        <p:spPr>
          <a:xfrm>
            <a:off x="4413525" y="2316063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33B3"/>
                </a:solidFill>
                <a:latin typeface="Questrial"/>
                <a:ea typeface="Questrial"/>
                <a:cs typeface="Questrial"/>
                <a:sym typeface="Questrial"/>
              </a:rPr>
              <a:t>ShEx</a:t>
            </a:r>
            <a:endParaRPr b="1" sz="1800">
              <a:solidFill>
                <a:srgbClr val="0033B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99" name="Google Shape;699;p50"/>
          <p:cNvSpPr/>
          <p:nvPr/>
        </p:nvSpPr>
        <p:spPr>
          <a:xfrm>
            <a:off x="4699075" y="2723925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33B3"/>
                </a:solidFill>
                <a:latin typeface="Questrial"/>
                <a:ea typeface="Questrial"/>
                <a:cs typeface="Questrial"/>
                <a:sym typeface="Questrial"/>
              </a:rPr>
              <a:t>JSON-LD Contexts</a:t>
            </a:r>
            <a:endParaRPr b="1" sz="1800">
              <a:solidFill>
                <a:srgbClr val="0033B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0" name="Google Shape;700;p50"/>
          <p:cNvSpPr/>
          <p:nvPr/>
        </p:nvSpPr>
        <p:spPr>
          <a:xfrm>
            <a:off x="4413525" y="3810875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Python Dataclasses</a:t>
            </a:r>
            <a:endParaRPr b="1" sz="180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1" name="Google Shape;701;p50"/>
          <p:cNvSpPr/>
          <p:nvPr/>
        </p:nvSpPr>
        <p:spPr>
          <a:xfrm>
            <a:off x="4201125" y="1997988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33B3"/>
                </a:solidFill>
                <a:latin typeface="Questrial"/>
                <a:ea typeface="Questrial"/>
                <a:cs typeface="Questrial"/>
                <a:sym typeface="Questrial"/>
              </a:rPr>
              <a:t>OWL</a:t>
            </a:r>
            <a:endParaRPr b="1" sz="1800">
              <a:solidFill>
                <a:srgbClr val="0033B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2" name="Google Shape;702;p50"/>
          <p:cNvSpPr/>
          <p:nvPr/>
        </p:nvSpPr>
        <p:spPr>
          <a:xfrm>
            <a:off x="56575" y="4335275"/>
            <a:ext cx="37782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5"/>
              </a:rPr>
              <a:t>https://linkml.io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6"/>
              </a:rPr>
              <a:t>https://github.com/linkml/linkml</a:t>
            </a: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03" name="Google Shape;703;p50"/>
          <p:cNvSpPr/>
          <p:nvPr/>
        </p:nvSpPr>
        <p:spPr>
          <a:xfrm>
            <a:off x="6782138" y="1941450"/>
            <a:ext cx="1493700" cy="1295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</a:t>
            </a:r>
            <a:r>
              <a:rPr lang="en"/>
              <a:t> Web Applications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Infrastructure</a:t>
            </a:r>
            <a:endParaRPr/>
          </a:p>
        </p:txBody>
      </p:sp>
      <p:sp>
        <p:nvSpPr>
          <p:cNvPr id="704" name="Google Shape;704;p50"/>
          <p:cNvSpPr/>
          <p:nvPr/>
        </p:nvSpPr>
        <p:spPr>
          <a:xfrm>
            <a:off x="6836025" y="3657225"/>
            <a:ext cx="1622400" cy="1295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“Traditional” </a:t>
            </a:r>
            <a:r>
              <a:rPr lang="en"/>
              <a:t>Applications and Infrastructure</a:t>
            </a:r>
            <a:endParaRPr/>
          </a:p>
        </p:txBody>
      </p:sp>
      <p:pic>
        <p:nvPicPr>
          <p:cNvPr id="705" name="Google Shape;70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58436" y="1973098"/>
            <a:ext cx="672577" cy="7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83713" y="3989428"/>
            <a:ext cx="822013" cy="39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34480" y="3248325"/>
            <a:ext cx="1004582" cy="3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0"/>
          <p:cNvSpPr/>
          <p:nvPr/>
        </p:nvSpPr>
        <p:spPr>
          <a:xfrm>
            <a:off x="4118125" y="4486175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SQL DDL</a:t>
            </a:r>
            <a:endParaRPr b="1" sz="180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09" name="Google Shape;709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5900" y="3596950"/>
            <a:ext cx="1316139" cy="7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32525" y="4619100"/>
            <a:ext cx="524400" cy="5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50"/>
          <p:cNvSpPr/>
          <p:nvPr/>
        </p:nvSpPr>
        <p:spPr>
          <a:xfrm>
            <a:off x="152775" y="1088945"/>
            <a:ext cx="3774900" cy="72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Create datamodels in simple YAML files, optionally annotated using ontologies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2" name="Google Shape;712;p50"/>
          <p:cNvSpPr/>
          <p:nvPr/>
        </p:nvSpPr>
        <p:spPr>
          <a:xfrm>
            <a:off x="4016907" y="1088675"/>
            <a:ext cx="2114700" cy="72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Compile to other frameworks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3" name="Google Shape;713;p50"/>
          <p:cNvSpPr/>
          <p:nvPr/>
        </p:nvSpPr>
        <p:spPr>
          <a:xfrm>
            <a:off x="6343714" y="1088675"/>
            <a:ext cx="2114700" cy="72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Choose the right tools for the job, no lock in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14" name="Google Shape;714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5200" y="2939350"/>
            <a:ext cx="524400" cy="5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0"/>
          <p:cNvSpPr/>
          <p:nvPr/>
        </p:nvSpPr>
        <p:spPr>
          <a:xfrm>
            <a:off x="56575" y="2571747"/>
            <a:ext cx="1071000" cy="3540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Biocurator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6" name="Google Shape;716;p50"/>
          <p:cNvSpPr/>
          <p:nvPr/>
        </p:nvSpPr>
        <p:spPr>
          <a:xfrm>
            <a:off x="56575" y="3530451"/>
            <a:ext cx="1071000" cy="5244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Data Scientist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17" name="Google Shape;717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2638" y="2022438"/>
            <a:ext cx="503175" cy="50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Google Shape;718;p50"/>
          <p:cNvCxnSpPr>
            <a:endCxn id="717" idx="3"/>
          </p:cNvCxnSpPr>
          <p:nvPr/>
        </p:nvCxnSpPr>
        <p:spPr>
          <a:xfrm rot="10800000">
            <a:off x="1065813" y="2274025"/>
            <a:ext cx="766500" cy="4845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19" name="Google Shape;719;p50"/>
          <p:cNvSpPr txBox="1"/>
          <p:nvPr/>
        </p:nvSpPr>
        <p:spPr>
          <a:xfrm>
            <a:off x="1183200" y="2229075"/>
            <a:ext cx="114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dct:creator</a:t>
            </a:r>
            <a:endParaRPr i="1" sz="600"/>
          </a:p>
        </p:txBody>
      </p:sp>
      <p:cxnSp>
        <p:nvCxnSpPr>
          <p:cNvPr id="720" name="Google Shape;720;p50"/>
          <p:cNvCxnSpPr>
            <a:endCxn id="716" idx="3"/>
          </p:cNvCxnSpPr>
          <p:nvPr/>
        </p:nvCxnSpPr>
        <p:spPr>
          <a:xfrm rot="5400000">
            <a:off x="1048675" y="3228651"/>
            <a:ext cx="642900" cy="485100"/>
          </a:xfrm>
          <a:prstGeom prst="curvedConnector2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1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51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Use in cancer data harmonization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727" name="Google Shape;7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25" y="1135025"/>
            <a:ext cx="2828200" cy="28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923" y="1017599"/>
            <a:ext cx="1214002" cy="6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6838" y="2976650"/>
            <a:ext cx="1328850" cy="13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2875" y="4245351"/>
            <a:ext cx="1668525" cy="5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9663" y="2976650"/>
            <a:ext cx="1328850" cy="13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4013" y="2976650"/>
            <a:ext cx="1328850" cy="13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51"/>
          <p:cNvSpPr/>
          <p:nvPr/>
        </p:nvSpPr>
        <p:spPr>
          <a:xfrm>
            <a:off x="3819225" y="4187038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33B3"/>
                </a:solidFill>
                <a:latin typeface="Questrial"/>
                <a:ea typeface="Questrial"/>
                <a:cs typeface="Questrial"/>
                <a:sym typeface="Questrial"/>
              </a:rPr>
              <a:t>Clinical Terminologies</a:t>
            </a:r>
            <a:endParaRPr b="1" sz="1800">
              <a:solidFill>
                <a:srgbClr val="0033B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34" name="Google Shape;734;p51"/>
          <p:cNvSpPr/>
          <p:nvPr/>
        </p:nvSpPr>
        <p:spPr>
          <a:xfrm>
            <a:off x="7321100" y="4237988"/>
            <a:ext cx="1900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33B3"/>
                </a:solidFill>
                <a:latin typeface="Questrial"/>
                <a:ea typeface="Questrial"/>
                <a:cs typeface="Questrial"/>
                <a:sym typeface="Questrial"/>
              </a:rPr>
              <a:t>OBO Ontologies</a:t>
            </a:r>
            <a:endParaRPr b="1" sz="1800">
              <a:solidFill>
                <a:srgbClr val="0033B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35" name="Google Shape;735;p51"/>
          <p:cNvSpPr txBox="1"/>
          <p:nvPr/>
        </p:nvSpPr>
        <p:spPr>
          <a:xfrm>
            <a:off x="38025" y="4420375"/>
            <a:ext cx="348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https://cancerdhc.github.io/ccdhmodel</a:t>
            </a:r>
            <a:r>
              <a:rPr lang="en"/>
              <a:t> </a:t>
            </a:r>
            <a:endParaRPr/>
          </a:p>
        </p:txBody>
      </p:sp>
      <p:pic>
        <p:nvPicPr>
          <p:cNvPr id="736" name="Google Shape;736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9813" y="1528425"/>
            <a:ext cx="1448225" cy="14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51"/>
          <p:cNvSpPr/>
          <p:nvPr/>
        </p:nvSpPr>
        <p:spPr>
          <a:xfrm>
            <a:off x="6343725" y="1088675"/>
            <a:ext cx="2454600" cy="1392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Cancer Research Data Commons (CRDC) Harmonized Data Model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Modeling team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Terminology team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Unified framework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38" name="Google Shape;738;p51"/>
          <p:cNvSpPr/>
          <p:nvPr/>
        </p:nvSpPr>
        <p:spPr>
          <a:xfrm>
            <a:off x="4036625" y="4886475"/>
            <a:ext cx="4761600" cy="2571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                                  SSSOM</a:t>
            </a:r>
            <a:endParaRPr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2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2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Use for microbiome data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745" name="Google Shape;7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51388"/>
            <a:ext cx="3626226" cy="9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25" y="2267600"/>
            <a:ext cx="2837325" cy="11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531176"/>
            <a:ext cx="1776050" cy="5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3463" y="3474925"/>
            <a:ext cx="1328850" cy="13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28193" y="4636725"/>
            <a:ext cx="954124" cy="5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24060" y="1305924"/>
            <a:ext cx="1214002" cy="6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6938" y="2103050"/>
            <a:ext cx="1448225" cy="14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8387" y="1613898"/>
            <a:ext cx="3056073" cy="248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27225" y="4693271"/>
            <a:ext cx="954125" cy="42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9850" y="3474925"/>
            <a:ext cx="1328850" cy="13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2"/>
          <p:cNvSpPr txBox="1"/>
          <p:nvPr/>
        </p:nvSpPr>
        <p:spPr>
          <a:xfrm>
            <a:off x="-8150" y="4693275"/>
            <a:ext cx="40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2"/>
              </a:rPr>
              <a:t>https://microbiomedata.github.io/nmdc-schema/</a:t>
            </a:r>
            <a:r>
              <a:rPr lang="en"/>
              <a:t> </a:t>
            </a:r>
            <a:endParaRPr/>
          </a:p>
        </p:txBody>
      </p:sp>
      <p:sp>
        <p:nvSpPr>
          <p:cNvPr id="756" name="Google Shape;756;p52"/>
          <p:cNvSpPr/>
          <p:nvPr/>
        </p:nvSpPr>
        <p:spPr>
          <a:xfrm>
            <a:off x="260100" y="1088675"/>
            <a:ext cx="3538200" cy="1259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Metadata standards to enable microbiome analysis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Environmental data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Omics data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Font typeface="Questrial"/>
              <a:buChar char="●"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Community development model 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3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53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Knowledgebases in OWL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763" name="Google Shape;76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613" y="2085350"/>
            <a:ext cx="664525" cy="6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613" y="2945387"/>
            <a:ext cx="664525" cy="6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613" y="1225325"/>
            <a:ext cx="664525" cy="6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175" y="1103387"/>
            <a:ext cx="2891575" cy="13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3475" y="3609900"/>
            <a:ext cx="2574300" cy="14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0700" y="3717675"/>
            <a:ext cx="750950" cy="7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53"/>
          <p:cNvSpPr/>
          <p:nvPr/>
        </p:nvSpPr>
        <p:spPr>
          <a:xfrm>
            <a:off x="1873075" y="2085350"/>
            <a:ext cx="2614500" cy="126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            </a:t>
            </a:r>
            <a:r>
              <a:rPr b="1" lang="en"/>
              <a:t>???</a:t>
            </a:r>
            <a:endParaRPr b="1"/>
          </a:p>
        </p:txBody>
      </p:sp>
      <p:pic>
        <p:nvPicPr>
          <p:cNvPr id="770" name="Google Shape;77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825" y="1274274"/>
            <a:ext cx="566625" cy="5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713" y="2097572"/>
            <a:ext cx="598950" cy="5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6825" y="3043263"/>
            <a:ext cx="468750" cy="4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6821" y="3858775"/>
            <a:ext cx="468750" cy="4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938" y="3805412"/>
            <a:ext cx="664525" cy="6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03825" y="1878425"/>
            <a:ext cx="1731475" cy="17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7425" y="1176000"/>
            <a:ext cx="750950" cy="7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3"/>
          <p:cNvSpPr/>
          <p:nvPr/>
        </p:nvSpPr>
        <p:spPr>
          <a:xfrm>
            <a:off x="4858375" y="3858775"/>
            <a:ext cx="1507800" cy="820800"/>
          </a:xfrm>
          <a:prstGeom prst="wedgeRectCallout">
            <a:avLst>
              <a:gd fmla="val -66526" name="adj1"/>
              <a:gd fmla="val 11263" name="adj2"/>
            </a:avLst>
          </a:prstGeom>
          <a:solidFill>
            <a:srgbClr val="63D297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Which OWL constructs are appropriate?</a:t>
            </a:r>
            <a:endParaRPr sz="1000"/>
          </a:p>
        </p:txBody>
      </p:sp>
      <p:sp>
        <p:nvSpPr>
          <p:cNvPr id="778" name="Google Shape;778;p53"/>
          <p:cNvSpPr/>
          <p:nvPr/>
        </p:nvSpPr>
        <p:spPr>
          <a:xfrm>
            <a:off x="4934450" y="1037622"/>
            <a:ext cx="1191900" cy="598800"/>
          </a:xfrm>
          <a:prstGeom prst="wedgeRectCallout">
            <a:avLst>
              <a:gd fmla="val -70083" name="adj1"/>
              <a:gd fmla="val 66863" name="adj2"/>
            </a:avLst>
          </a:prstGeom>
          <a:solidFill>
            <a:srgbClr val="63D297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How to model?</a:t>
            </a:r>
            <a:endParaRPr sz="1000"/>
          </a:p>
        </p:txBody>
      </p:sp>
      <p:sp>
        <p:nvSpPr>
          <p:cNvPr id="779" name="Google Shape;779;p53"/>
          <p:cNvSpPr/>
          <p:nvPr/>
        </p:nvSpPr>
        <p:spPr>
          <a:xfrm>
            <a:off x="0" y="4417600"/>
            <a:ext cx="3900600" cy="70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Knowledgebases (KBs): curated or computed statements relating </a:t>
            </a: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biological</a:t>
            </a:r>
            <a:r>
              <a:rPr i="1" lang="en">
                <a:latin typeface="Questrial"/>
                <a:ea typeface="Questrial"/>
                <a:cs typeface="Questrial"/>
                <a:sym typeface="Questrial"/>
              </a:rPr>
              <a:t> entities (e.g. MODs, DrugBank, ENSEMBL, ...)</a:t>
            </a:r>
            <a:endParaRPr i="1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4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54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Knowledgebases in OWL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786" name="Google Shape;786;p54"/>
          <p:cNvSpPr txBox="1"/>
          <p:nvPr/>
        </p:nvSpPr>
        <p:spPr>
          <a:xfrm>
            <a:off x="237650" y="4748625"/>
            <a:ext cx="370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https://doi.org/10.1016/j.yjbinx.2019.100002</a:t>
            </a:r>
            <a:r>
              <a:rPr lang="en"/>
              <a:t> </a:t>
            </a:r>
            <a:endParaRPr/>
          </a:p>
        </p:txBody>
      </p:sp>
      <p:pic>
        <p:nvPicPr>
          <p:cNvPr id="787" name="Google Shape;78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3863"/>
            <a:ext cx="4639424" cy="210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650" y="3275850"/>
            <a:ext cx="4290749" cy="147277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pic>
      <p:pic>
        <p:nvPicPr>
          <p:cNvPr id="789" name="Google Shape;78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000" y="1170125"/>
            <a:ext cx="3695601" cy="19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type="title"/>
          </p:nvPr>
        </p:nvSpPr>
        <p:spPr>
          <a:xfrm>
            <a:off x="187375" y="105450"/>
            <a:ext cx="8520600" cy="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Data/knowledge is fragmented and inaccessible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4432" y="1510473"/>
            <a:ext cx="787154" cy="64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4432" y="2353178"/>
            <a:ext cx="787154" cy="64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909" y="2402678"/>
            <a:ext cx="787154" cy="64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9206" y="1125823"/>
            <a:ext cx="732211" cy="60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0750" y="1838123"/>
            <a:ext cx="1631400" cy="163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9"/>
          <p:cNvGrpSpPr/>
          <p:nvPr/>
        </p:nvGrpSpPr>
        <p:grpSpPr>
          <a:xfrm>
            <a:off x="3263651" y="1967678"/>
            <a:ext cx="572575" cy="604075"/>
            <a:chOff x="3301826" y="1595153"/>
            <a:chExt cx="572575" cy="604075"/>
          </a:xfrm>
        </p:grpSpPr>
        <p:pic>
          <p:nvPicPr>
            <p:cNvPr id="110" name="Google Shape;11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01826" y="1595153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84409" y="1595153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3750" y="1940082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63742" y="1940082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oogle Shape;114;p19"/>
          <p:cNvGrpSpPr/>
          <p:nvPr/>
        </p:nvGrpSpPr>
        <p:grpSpPr>
          <a:xfrm>
            <a:off x="3368351" y="2634403"/>
            <a:ext cx="572575" cy="604075"/>
            <a:chOff x="3301826" y="1595153"/>
            <a:chExt cx="572575" cy="604075"/>
          </a:xfrm>
        </p:grpSpPr>
        <p:pic>
          <p:nvPicPr>
            <p:cNvPr id="115" name="Google Shape;115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01826" y="1595153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84409" y="1595153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3750" y="1940082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63742" y="1940082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" name="Google Shape;119;p19"/>
          <p:cNvGrpSpPr/>
          <p:nvPr/>
        </p:nvGrpSpPr>
        <p:grpSpPr>
          <a:xfrm>
            <a:off x="3902451" y="1909853"/>
            <a:ext cx="572575" cy="604075"/>
            <a:chOff x="3301826" y="1595153"/>
            <a:chExt cx="572575" cy="604075"/>
          </a:xfrm>
        </p:grpSpPr>
        <p:pic>
          <p:nvPicPr>
            <p:cNvPr id="120" name="Google Shape;12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01826" y="1595153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84409" y="1595153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3750" y="1940082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63742" y="1940082"/>
              <a:ext cx="210660" cy="2591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" name="Google Shape;12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6766" y="1909850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7216" y="1909850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6366" y="2527175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5928" y="2527163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46316" y="3002600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6766" y="3002600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5916" y="3619925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5478" y="3619913"/>
            <a:ext cx="400450" cy="4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100" y="1503349"/>
            <a:ext cx="1694625" cy="139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7951" y="3389752"/>
            <a:ext cx="1501775" cy="12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 rot="10800000">
            <a:off x="2213900" y="3808250"/>
            <a:ext cx="6107400" cy="820500"/>
          </a:xfrm>
          <a:prstGeom prst="bentArrow">
            <a:avLst>
              <a:gd fmla="val 25000" name="adj1"/>
              <a:gd fmla="val 22093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5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55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Knowledgebases in OWL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796" name="Google Shape;7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000"/>
            <a:ext cx="8024076" cy="25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650" y="3836475"/>
            <a:ext cx="8149743" cy="11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6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56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Challenge: Knowledgebases in OWL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804" name="Google Shape;8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000"/>
            <a:ext cx="6949725" cy="26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101" y="3204625"/>
            <a:ext cx="3032449" cy="18155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806" name="Google Shape;806;p56"/>
          <p:cNvSpPr txBox="1"/>
          <p:nvPr/>
        </p:nvSpPr>
        <p:spPr>
          <a:xfrm>
            <a:off x="95075" y="4154725"/>
            <a:ext cx="468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http://ceur-ws.org/Vol-222/krmed2006-p05.pdf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57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57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Approach</a:t>
            </a:r>
            <a:r>
              <a:rPr lang="en" sz="3900">
                <a:solidFill>
                  <a:srgbClr val="FFFFFF"/>
                </a:solidFill>
              </a:rPr>
              <a:t>: Knowledge Graphs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813" name="Google Shape;8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700" y="1208050"/>
            <a:ext cx="5360826" cy="357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8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8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KGs: Same but different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820" name="Google Shape;82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226" y="1142775"/>
            <a:ext cx="4049576" cy="34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8"/>
          <p:cNvPicPr preferRelativeResize="0"/>
          <p:nvPr/>
        </p:nvPicPr>
        <p:blipFill rotWithShape="1">
          <a:blip r:embed="rId4">
            <a:alphaModFix/>
          </a:blip>
          <a:srcRect b="5612" l="7314" r="5705" t="5165"/>
          <a:stretch/>
        </p:blipFill>
        <p:spPr>
          <a:xfrm>
            <a:off x="6576035" y="2101507"/>
            <a:ext cx="966164" cy="837843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822" name="Google Shape;822;p58"/>
          <p:cNvCxnSpPr/>
          <p:nvPr/>
        </p:nvCxnSpPr>
        <p:spPr>
          <a:xfrm rot="10800000">
            <a:off x="6581240" y="2010952"/>
            <a:ext cx="3319" cy="923348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3" name="Google Shape;823;p58"/>
          <p:cNvCxnSpPr/>
          <p:nvPr/>
        </p:nvCxnSpPr>
        <p:spPr>
          <a:xfrm>
            <a:off x="6576415" y="2934300"/>
            <a:ext cx="107957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4" name="Google Shape;824;p58"/>
          <p:cNvSpPr/>
          <p:nvPr/>
        </p:nvSpPr>
        <p:spPr>
          <a:xfrm>
            <a:off x="5810152" y="2156575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58"/>
          <p:cNvSpPr/>
          <p:nvPr/>
        </p:nvSpPr>
        <p:spPr>
          <a:xfrm>
            <a:off x="5810152" y="2377779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58"/>
          <p:cNvSpPr/>
          <p:nvPr/>
        </p:nvSpPr>
        <p:spPr>
          <a:xfrm>
            <a:off x="5810152" y="2598985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58"/>
          <p:cNvSpPr/>
          <p:nvPr/>
        </p:nvSpPr>
        <p:spPr>
          <a:xfrm>
            <a:off x="6050826" y="2158040"/>
            <a:ext cx="135534" cy="117741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58"/>
          <p:cNvSpPr/>
          <p:nvPr/>
        </p:nvSpPr>
        <p:spPr>
          <a:xfrm>
            <a:off x="6050826" y="2379245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58"/>
          <p:cNvSpPr/>
          <p:nvPr/>
        </p:nvSpPr>
        <p:spPr>
          <a:xfrm>
            <a:off x="6050826" y="2600449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58"/>
          <p:cNvSpPr/>
          <p:nvPr/>
        </p:nvSpPr>
        <p:spPr>
          <a:xfrm>
            <a:off x="6291502" y="2595705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58"/>
          <p:cNvSpPr/>
          <p:nvPr/>
        </p:nvSpPr>
        <p:spPr>
          <a:xfrm>
            <a:off x="5569478" y="2156575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58"/>
          <p:cNvSpPr/>
          <p:nvPr/>
        </p:nvSpPr>
        <p:spPr>
          <a:xfrm>
            <a:off x="5569478" y="2601207"/>
            <a:ext cx="135534" cy="117741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3" name="Google Shape;833;p58"/>
          <p:cNvCxnSpPr/>
          <p:nvPr/>
        </p:nvCxnSpPr>
        <p:spPr>
          <a:xfrm>
            <a:off x="5877779" y="2053511"/>
            <a:ext cx="0" cy="102989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4" name="Google Shape;834;p58"/>
          <p:cNvCxnSpPr/>
          <p:nvPr/>
        </p:nvCxnSpPr>
        <p:spPr>
          <a:xfrm>
            <a:off x="5877779" y="2274715"/>
            <a:ext cx="0" cy="102989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5" name="Google Shape;835;p58"/>
          <p:cNvCxnSpPr/>
          <p:nvPr/>
        </p:nvCxnSpPr>
        <p:spPr>
          <a:xfrm>
            <a:off x="5877779" y="2495921"/>
            <a:ext cx="0" cy="102989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6" name="Google Shape;836;p58"/>
          <p:cNvCxnSpPr/>
          <p:nvPr/>
        </p:nvCxnSpPr>
        <p:spPr>
          <a:xfrm>
            <a:off x="6118452" y="2497387"/>
            <a:ext cx="0" cy="102989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58"/>
          <p:cNvCxnSpPr/>
          <p:nvPr/>
        </p:nvCxnSpPr>
        <p:spPr>
          <a:xfrm>
            <a:off x="6166269" y="2480083"/>
            <a:ext cx="144938" cy="132765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58"/>
          <p:cNvCxnSpPr/>
          <p:nvPr/>
        </p:nvCxnSpPr>
        <p:spPr>
          <a:xfrm flipH="1">
            <a:off x="5685023" y="2478620"/>
            <a:ext cx="144938" cy="139868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58"/>
          <p:cNvCxnSpPr/>
          <p:nvPr/>
        </p:nvCxnSpPr>
        <p:spPr>
          <a:xfrm flipH="1">
            <a:off x="5685023" y="2036210"/>
            <a:ext cx="144938" cy="13741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58"/>
          <p:cNvCxnSpPr/>
          <p:nvPr/>
        </p:nvCxnSpPr>
        <p:spPr>
          <a:xfrm>
            <a:off x="5925595" y="2036210"/>
            <a:ext cx="144938" cy="139049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1" name="Google Shape;841;p58"/>
          <p:cNvCxnSpPr/>
          <p:nvPr/>
        </p:nvCxnSpPr>
        <p:spPr>
          <a:xfrm>
            <a:off x="5925595" y="2257415"/>
            <a:ext cx="144938" cy="139049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2" name="Google Shape;842;p58"/>
          <p:cNvSpPr/>
          <p:nvPr/>
        </p:nvSpPr>
        <p:spPr>
          <a:xfrm>
            <a:off x="8242006" y="2082268"/>
            <a:ext cx="135534" cy="117741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58"/>
          <p:cNvSpPr/>
          <p:nvPr/>
        </p:nvSpPr>
        <p:spPr>
          <a:xfrm>
            <a:off x="8698526" y="2435992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58"/>
          <p:cNvSpPr/>
          <p:nvPr/>
        </p:nvSpPr>
        <p:spPr>
          <a:xfrm>
            <a:off x="8491017" y="2510966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58"/>
          <p:cNvSpPr/>
          <p:nvPr/>
        </p:nvSpPr>
        <p:spPr>
          <a:xfrm>
            <a:off x="8283507" y="2623426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58"/>
          <p:cNvSpPr/>
          <p:nvPr/>
        </p:nvSpPr>
        <p:spPr>
          <a:xfrm>
            <a:off x="8491017" y="2698399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58"/>
          <p:cNvSpPr/>
          <p:nvPr/>
        </p:nvSpPr>
        <p:spPr>
          <a:xfrm>
            <a:off x="8740028" y="2623426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58"/>
          <p:cNvSpPr/>
          <p:nvPr/>
        </p:nvSpPr>
        <p:spPr>
          <a:xfrm>
            <a:off x="8906035" y="2361019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58"/>
          <p:cNvSpPr/>
          <p:nvPr/>
        </p:nvSpPr>
        <p:spPr>
          <a:xfrm>
            <a:off x="8089606" y="2474705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0" name="Google Shape;850;p58"/>
          <p:cNvCxnSpPr/>
          <p:nvPr/>
        </p:nvCxnSpPr>
        <p:spPr>
          <a:xfrm>
            <a:off x="7932216" y="2916846"/>
            <a:ext cx="1211785" cy="1912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1" name="Google Shape;851;p58"/>
          <p:cNvCxnSpPr/>
          <p:nvPr/>
        </p:nvCxnSpPr>
        <p:spPr>
          <a:xfrm rot="10800000">
            <a:off x="7928896" y="1938686"/>
            <a:ext cx="3319" cy="98618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2" name="Google Shape;852;p58"/>
          <p:cNvCxnSpPr>
            <a:stCxn id="848" idx="1"/>
            <a:endCxn id="842" idx="6"/>
          </p:cNvCxnSpPr>
          <p:nvPr/>
        </p:nvCxnSpPr>
        <p:spPr>
          <a:xfrm rot="10800000">
            <a:off x="8377484" y="2141261"/>
            <a:ext cx="548400" cy="2370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53" name="Google Shape;853;p58"/>
          <p:cNvSpPr/>
          <p:nvPr/>
        </p:nvSpPr>
        <p:spPr>
          <a:xfrm>
            <a:off x="5537200" y="2860165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58"/>
          <p:cNvSpPr/>
          <p:nvPr/>
        </p:nvSpPr>
        <p:spPr>
          <a:xfrm>
            <a:off x="6050826" y="2866572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58"/>
          <p:cNvSpPr/>
          <p:nvPr/>
        </p:nvSpPr>
        <p:spPr>
          <a:xfrm>
            <a:off x="5809971" y="2990864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6" name="Google Shape;856;p58"/>
          <p:cNvCxnSpPr>
            <a:stCxn id="829" idx="4"/>
            <a:endCxn id="854" idx="0"/>
          </p:cNvCxnSpPr>
          <p:nvPr/>
        </p:nvCxnSpPr>
        <p:spPr>
          <a:xfrm>
            <a:off x="6118593" y="2718190"/>
            <a:ext cx="0" cy="1485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7" name="Google Shape;857;p58"/>
          <p:cNvCxnSpPr>
            <a:stCxn id="826" idx="3"/>
            <a:endCxn id="853" idx="7"/>
          </p:cNvCxnSpPr>
          <p:nvPr/>
        </p:nvCxnSpPr>
        <p:spPr>
          <a:xfrm flipH="1">
            <a:off x="5653000" y="2699483"/>
            <a:ext cx="177000" cy="1779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8" name="Google Shape;858;p58"/>
          <p:cNvCxnSpPr>
            <a:stCxn id="826" idx="4"/>
            <a:endCxn id="855" idx="0"/>
          </p:cNvCxnSpPr>
          <p:nvPr/>
        </p:nvCxnSpPr>
        <p:spPr>
          <a:xfrm flipH="1">
            <a:off x="5877619" y="2716726"/>
            <a:ext cx="300" cy="2742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9" name="Google Shape;859;p58"/>
          <p:cNvCxnSpPr/>
          <p:nvPr/>
        </p:nvCxnSpPr>
        <p:spPr>
          <a:xfrm>
            <a:off x="6198769" y="2344227"/>
            <a:ext cx="298175" cy="4917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60" name="Google Shape;860;p58"/>
          <p:cNvSpPr/>
          <p:nvPr/>
        </p:nvSpPr>
        <p:spPr>
          <a:xfrm>
            <a:off x="7180604" y="2246832"/>
            <a:ext cx="177024" cy="13904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1" name="Google Shape;861;p58"/>
          <p:cNvCxnSpPr/>
          <p:nvPr/>
        </p:nvCxnSpPr>
        <p:spPr>
          <a:xfrm flipH="1" rot="10800000">
            <a:off x="7372441" y="2111843"/>
            <a:ext cx="749309" cy="136863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2" name="Google Shape;862;p58"/>
          <p:cNvCxnSpPr/>
          <p:nvPr/>
        </p:nvCxnSpPr>
        <p:spPr>
          <a:xfrm>
            <a:off x="7368865" y="2385548"/>
            <a:ext cx="809885" cy="345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3" name="Google Shape;863;p58"/>
          <p:cNvSpPr/>
          <p:nvPr/>
        </p:nvSpPr>
        <p:spPr>
          <a:xfrm>
            <a:off x="5809971" y="1948257"/>
            <a:ext cx="135534" cy="117741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58"/>
          <p:cNvSpPr txBox="1"/>
          <p:nvPr/>
        </p:nvSpPr>
        <p:spPr>
          <a:xfrm>
            <a:off x="0" y="4706275"/>
            <a:ext cx="652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https://douroucouli.wordpress.com/2019/03/14/biological-knowledge-graph-modeling-design-patterns</a:t>
            </a:r>
            <a:r>
              <a:rPr lang="en" sz="1100"/>
              <a:t> </a:t>
            </a:r>
            <a:endParaRPr sz="1100"/>
          </a:p>
        </p:txBody>
      </p:sp>
      <p:sp>
        <p:nvSpPr>
          <p:cNvPr id="865" name="Google Shape;865;p58"/>
          <p:cNvSpPr/>
          <p:nvPr/>
        </p:nvSpPr>
        <p:spPr>
          <a:xfrm>
            <a:off x="181400" y="1246925"/>
            <a:ext cx="21471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Edges &gt;&gt; Axioms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66" name="Google Shape;866;p58"/>
          <p:cNvSpPr/>
          <p:nvPr/>
        </p:nvSpPr>
        <p:spPr>
          <a:xfrm>
            <a:off x="5706300" y="1142775"/>
            <a:ext cx="29775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Embedding</a:t>
            </a: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 &gt;&gt; Reasoning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67" name="Google Shape;867;p58"/>
          <p:cNvSpPr/>
          <p:nvPr/>
        </p:nvSpPr>
        <p:spPr>
          <a:xfrm>
            <a:off x="95775" y="3454825"/>
            <a:ext cx="2977500" cy="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TSV &gt;&gt; 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RDFStar</a:t>
            </a: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 &gt;&gt;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RDF/OWL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68" name="Google Shape;868;p58"/>
          <p:cNvSpPr/>
          <p:nvPr/>
        </p:nvSpPr>
        <p:spPr>
          <a:xfrm>
            <a:off x="5569475" y="3238050"/>
            <a:ext cx="3574500" cy="156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Like ontologies, KGs organize knowledge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Difference in </a:t>
            </a:r>
            <a:r>
              <a:rPr i="1" lang="en" sz="1200" u="sng">
                <a:latin typeface="Questrial"/>
                <a:ea typeface="Questrial"/>
                <a:cs typeface="Questrial"/>
                <a:sym typeface="Questrial"/>
              </a:rPr>
              <a:t>emphasis</a:t>
            </a:r>
            <a:endParaRPr i="1" sz="1200" u="sng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○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Things not categories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○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Edges not hierarchies or axioms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○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Machine learning and graph algorithms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Toolchains reflect these differences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estrial"/>
              <a:buChar char="●"/>
            </a:pPr>
            <a:r>
              <a:rPr i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Better for modeling ‘omics entities’?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9"/>
          <p:cNvSpPr/>
          <p:nvPr/>
        </p:nvSpPr>
        <p:spPr>
          <a:xfrm>
            <a:off x="164700" y="1237100"/>
            <a:ext cx="5439300" cy="3483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4" name="Google Shape;874;p59"/>
          <p:cNvPicPr preferRelativeResize="0"/>
          <p:nvPr/>
        </p:nvPicPr>
        <p:blipFill rotWithShape="1">
          <a:blip r:embed="rId3">
            <a:alphaModFix/>
          </a:blip>
          <a:srcRect b="5612" l="7314" r="5705" t="5165"/>
          <a:stretch/>
        </p:blipFill>
        <p:spPr>
          <a:xfrm>
            <a:off x="1508850" y="2571750"/>
            <a:ext cx="1268700" cy="110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5" name="Google Shape;875;p59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59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Owlstar: Buffered semantics in KGs 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877" name="Google Shape;8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0875" y="3329849"/>
            <a:ext cx="3514000" cy="139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0868" y="1374475"/>
            <a:ext cx="3514007" cy="13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59"/>
          <p:cNvSpPr/>
          <p:nvPr/>
        </p:nvSpPr>
        <p:spPr>
          <a:xfrm>
            <a:off x="5436438" y="1873500"/>
            <a:ext cx="988800" cy="5439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880" name="Google Shape;880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249925"/>
            <a:ext cx="1369000" cy="13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0050" y="2108550"/>
            <a:ext cx="926400" cy="9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59"/>
          <p:cNvSpPr/>
          <p:nvPr/>
        </p:nvSpPr>
        <p:spPr>
          <a:xfrm>
            <a:off x="8293588" y="2965525"/>
            <a:ext cx="857100" cy="4725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OWL expert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3" name="Google Shape;883;p59"/>
          <p:cNvSpPr/>
          <p:nvPr/>
        </p:nvSpPr>
        <p:spPr>
          <a:xfrm>
            <a:off x="299577" y="3655550"/>
            <a:ext cx="988800" cy="472500"/>
          </a:xfrm>
          <a:prstGeom prst="rect">
            <a:avLst/>
          </a:prstGeom>
          <a:solidFill>
            <a:srgbClr val="DDF4C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Data Scientist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4" name="Google Shape;884;p59"/>
          <p:cNvSpPr/>
          <p:nvPr/>
        </p:nvSpPr>
        <p:spPr>
          <a:xfrm>
            <a:off x="6536800" y="1636650"/>
            <a:ext cx="1437900" cy="101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:Finger subClassOf :partOf some :Hand</a:t>
            </a:r>
            <a:endParaRPr/>
          </a:p>
        </p:txBody>
      </p:sp>
      <p:sp>
        <p:nvSpPr>
          <p:cNvPr id="885" name="Google Shape;885;p59"/>
          <p:cNvSpPr/>
          <p:nvPr/>
        </p:nvSpPr>
        <p:spPr>
          <a:xfrm>
            <a:off x="6611550" y="3329850"/>
            <a:ext cx="1268700" cy="101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 a :lmo-2 ] interactsWith [ a :elf-2 ]</a:t>
            </a:r>
            <a:endParaRPr/>
          </a:p>
        </p:txBody>
      </p:sp>
      <p:sp>
        <p:nvSpPr>
          <p:cNvPr id="886" name="Google Shape;886;p59"/>
          <p:cNvSpPr/>
          <p:nvPr/>
        </p:nvSpPr>
        <p:spPr>
          <a:xfrm>
            <a:off x="6451572" y="1090875"/>
            <a:ext cx="1984200" cy="47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Existential restriction pattern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7" name="Google Shape;887;p59"/>
          <p:cNvSpPr/>
          <p:nvPr/>
        </p:nvSpPr>
        <p:spPr>
          <a:xfrm>
            <a:off x="6536797" y="4523250"/>
            <a:ext cx="1984200" cy="47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Blank node</a:t>
            </a: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 pattern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888" name="Google Shape;888;p59"/>
          <p:cNvCxnSpPr/>
          <p:nvPr/>
        </p:nvCxnSpPr>
        <p:spPr>
          <a:xfrm flipH="1" rot="10800000">
            <a:off x="1994500" y="2577100"/>
            <a:ext cx="257700" cy="30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9" name="Google Shape;889;p59"/>
          <p:cNvCxnSpPr/>
          <p:nvPr/>
        </p:nvCxnSpPr>
        <p:spPr>
          <a:xfrm>
            <a:off x="1965875" y="3235600"/>
            <a:ext cx="343500" cy="219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0" name="Google Shape;890;p59"/>
          <p:cNvSpPr/>
          <p:nvPr/>
        </p:nvSpPr>
        <p:spPr>
          <a:xfrm>
            <a:off x="1650975" y="1098025"/>
            <a:ext cx="2309400" cy="3531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KG World: Simple Edges</a:t>
            </a:r>
            <a:endParaRPr/>
          </a:p>
        </p:txBody>
      </p:sp>
      <p:sp>
        <p:nvSpPr>
          <p:cNvPr id="891" name="Google Shape;891;p59"/>
          <p:cNvSpPr txBox="1"/>
          <p:nvPr/>
        </p:nvSpPr>
        <p:spPr>
          <a:xfrm>
            <a:off x="391250" y="47924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https://github.com/cmungall/owlstar</a:t>
            </a:r>
            <a:r>
              <a:rPr lang="en"/>
              <a:t> </a:t>
            </a:r>
            <a:endParaRPr/>
          </a:p>
        </p:txBody>
      </p:sp>
      <p:sp>
        <p:nvSpPr>
          <p:cNvPr id="892" name="Google Shape;892;p59"/>
          <p:cNvSpPr/>
          <p:nvPr/>
        </p:nvSpPr>
        <p:spPr>
          <a:xfrm>
            <a:off x="5473800" y="3671850"/>
            <a:ext cx="988800" cy="5439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0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60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Knowledge Graph Hub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899" name="Google Shape;899;p60"/>
          <p:cNvSpPr/>
          <p:nvPr/>
        </p:nvSpPr>
        <p:spPr>
          <a:xfrm>
            <a:off x="4921650" y="2465400"/>
            <a:ext cx="888600" cy="914400"/>
          </a:xfrm>
          <a:prstGeom prst="ellipse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0" name="Google Shape;900;p60"/>
          <p:cNvGrpSpPr/>
          <p:nvPr/>
        </p:nvGrpSpPr>
        <p:grpSpPr>
          <a:xfrm>
            <a:off x="4015123" y="1017612"/>
            <a:ext cx="1000852" cy="1411563"/>
            <a:chOff x="2029498" y="940337"/>
            <a:chExt cx="1000852" cy="1411563"/>
          </a:xfrm>
        </p:grpSpPr>
        <p:grpSp>
          <p:nvGrpSpPr>
            <p:cNvPr id="901" name="Google Shape;901;p60"/>
            <p:cNvGrpSpPr/>
            <p:nvPr/>
          </p:nvGrpSpPr>
          <p:grpSpPr>
            <a:xfrm>
              <a:off x="2029498" y="940337"/>
              <a:ext cx="855551" cy="1043144"/>
              <a:chOff x="2029498" y="940337"/>
              <a:chExt cx="855551" cy="1043144"/>
            </a:xfrm>
          </p:grpSpPr>
          <p:grpSp>
            <p:nvGrpSpPr>
              <p:cNvPr id="902" name="Google Shape;902;p60"/>
              <p:cNvGrpSpPr/>
              <p:nvPr/>
            </p:nvGrpSpPr>
            <p:grpSpPr>
              <a:xfrm>
                <a:off x="2359354" y="940337"/>
                <a:ext cx="525694" cy="443366"/>
                <a:chOff x="2696249" y="2286894"/>
                <a:chExt cx="601549" cy="598092"/>
              </a:xfrm>
            </p:grpSpPr>
            <p:sp>
              <p:nvSpPr>
                <p:cNvPr id="903" name="Google Shape;903;p60"/>
                <p:cNvSpPr/>
                <p:nvPr/>
              </p:nvSpPr>
              <p:spPr>
                <a:xfrm>
                  <a:off x="2865065" y="2286894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60"/>
                <p:cNvSpPr/>
                <p:nvPr/>
              </p:nvSpPr>
              <p:spPr>
                <a:xfrm>
                  <a:off x="2865065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60"/>
                <p:cNvSpPr/>
                <p:nvPr/>
              </p:nvSpPr>
              <p:spPr>
                <a:xfrm>
                  <a:off x="2865065" y="26244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60"/>
                <p:cNvSpPr/>
                <p:nvPr/>
              </p:nvSpPr>
              <p:spPr>
                <a:xfrm>
                  <a:off x="2865065" y="27932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p60"/>
                <p:cNvSpPr/>
                <p:nvPr/>
              </p:nvSpPr>
              <p:spPr>
                <a:xfrm>
                  <a:off x="3033881" y="2456810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Google Shape;908;p60"/>
                <p:cNvSpPr/>
                <p:nvPr/>
              </p:nvSpPr>
              <p:spPr>
                <a:xfrm>
                  <a:off x="3033881" y="2625609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9" name="Google Shape;909;p60"/>
                <p:cNvSpPr/>
                <p:nvPr/>
              </p:nvSpPr>
              <p:spPr>
                <a:xfrm>
                  <a:off x="3033881" y="279440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0" name="Google Shape;910;p60"/>
                <p:cNvSpPr/>
                <p:nvPr/>
              </p:nvSpPr>
              <p:spPr>
                <a:xfrm>
                  <a:off x="3202698" y="279078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p60"/>
                <p:cNvSpPr/>
                <p:nvPr/>
              </p:nvSpPr>
              <p:spPr>
                <a:xfrm>
                  <a:off x="2696249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p60"/>
                <p:cNvSpPr/>
                <p:nvPr/>
              </p:nvSpPr>
              <p:spPr>
                <a:xfrm>
                  <a:off x="2696249" y="2794986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913" name="Google Shape;913;p60"/>
                <p:cNvCxnSpPr/>
                <p:nvPr/>
              </p:nvCxnSpPr>
              <p:spPr>
                <a:xfrm>
                  <a:off x="2912501" y="2377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14" name="Google Shape;914;p60"/>
                <p:cNvCxnSpPr/>
                <p:nvPr/>
              </p:nvCxnSpPr>
              <p:spPr>
                <a:xfrm>
                  <a:off x="2912501" y="2545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15" name="Google Shape;915;p60"/>
                <p:cNvCxnSpPr/>
                <p:nvPr/>
              </p:nvCxnSpPr>
              <p:spPr>
                <a:xfrm>
                  <a:off x="2912501" y="2714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16" name="Google Shape;916;p60"/>
                <p:cNvCxnSpPr/>
                <p:nvPr/>
              </p:nvCxnSpPr>
              <p:spPr>
                <a:xfrm>
                  <a:off x="3081316" y="2715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17" name="Google Shape;917;p60"/>
                <p:cNvCxnSpPr/>
                <p:nvPr/>
              </p:nvCxnSpPr>
              <p:spPr>
                <a:xfrm>
                  <a:off x="3114856" y="2702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18" name="Google Shape;918;p60"/>
                <p:cNvCxnSpPr/>
                <p:nvPr/>
              </p:nvCxnSpPr>
              <p:spPr>
                <a:xfrm flipH="1">
                  <a:off x="2777260" y="2701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19" name="Google Shape;919;p60"/>
                <p:cNvCxnSpPr/>
                <p:nvPr/>
              </p:nvCxnSpPr>
              <p:spPr>
                <a:xfrm flipH="1">
                  <a:off x="2777260" y="2363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20" name="Google Shape;920;p60"/>
                <p:cNvCxnSpPr/>
                <p:nvPr/>
              </p:nvCxnSpPr>
              <p:spPr>
                <a:xfrm>
                  <a:off x="2946040" y="2363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21" name="Google Shape;921;p60"/>
                <p:cNvCxnSpPr/>
                <p:nvPr/>
              </p:nvCxnSpPr>
              <p:spPr>
                <a:xfrm>
                  <a:off x="2946040" y="2532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22" name="Google Shape;922;p60"/>
              <p:cNvGrpSpPr/>
              <p:nvPr/>
            </p:nvGrpSpPr>
            <p:grpSpPr>
              <a:xfrm>
                <a:off x="2029498" y="1173778"/>
                <a:ext cx="525694" cy="443366"/>
                <a:chOff x="1934249" y="2667894"/>
                <a:chExt cx="601549" cy="598092"/>
              </a:xfrm>
            </p:grpSpPr>
            <p:sp>
              <p:nvSpPr>
                <p:cNvPr id="923" name="Google Shape;923;p60"/>
                <p:cNvSpPr/>
                <p:nvPr/>
              </p:nvSpPr>
              <p:spPr>
                <a:xfrm>
                  <a:off x="2103065" y="2667894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60"/>
                <p:cNvSpPr/>
                <p:nvPr/>
              </p:nvSpPr>
              <p:spPr>
                <a:xfrm>
                  <a:off x="2103065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p60"/>
                <p:cNvSpPr/>
                <p:nvPr/>
              </p:nvSpPr>
              <p:spPr>
                <a:xfrm>
                  <a:off x="2103065" y="30054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Google Shape;926;p60"/>
                <p:cNvSpPr/>
                <p:nvPr/>
              </p:nvSpPr>
              <p:spPr>
                <a:xfrm>
                  <a:off x="2103065" y="31742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Google Shape;927;p60"/>
                <p:cNvSpPr/>
                <p:nvPr/>
              </p:nvSpPr>
              <p:spPr>
                <a:xfrm>
                  <a:off x="2271881" y="2837810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p60"/>
                <p:cNvSpPr/>
                <p:nvPr/>
              </p:nvSpPr>
              <p:spPr>
                <a:xfrm>
                  <a:off x="2271881" y="3006609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60"/>
                <p:cNvSpPr/>
                <p:nvPr/>
              </p:nvSpPr>
              <p:spPr>
                <a:xfrm>
                  <a:off x="2271881" y="317540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p60"/>
                <p:cNvSpPr/>
                <p:nvPr/>
              </p:nvSpPr>
              <p:spPr>
                <a:xfrm>
                  <a:off x="2440698" y="317178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60"/>
                <p:cNvSpPr/>
                <p:nvPr/>
              </p:nvSpPr>
              <p:spPr>
                <a:xfrm>
                  <a:off x="1934249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60"/>
                <p:cNvSpPr/>
                <p:nvPr/>
              </p:nvSpPr>
              <p:spPr>
                <a:xfrm>
                  <a:off x="1934249" y="3175986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933" name="Google Shape;933;p60"/>
                <p:cNvCxnSpPr/>
                <p:nvPr/>
              </p:nvCxnSpPr>
              <p:spPr>
                <a:xfrm>
                  <a:off x="2150501" y="2758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34" name="Google Shape;934;p60"/>
                <p:cNvCxnSpPr/>
                <p:nvPr/>
              </p:nvCxnSpPr>
              <p:spPr>
                <a:xfrm>
                  <a:off x="2150501" y="2926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35" name="Google Shape;935;p60"/>
                <p:cNvCxnSpPr/>
                <p:nvPr/>
              </p:nvCxnSpPr>
              <p:spPr>
                <a:xfrm>
                  <a:off x="2150501" y="3095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36" name="Google Shape;936;p60"/>
                <p:cNvCxnSpPr/>
                <p:nvPr/>
              </p:nvCxnSpPr>
              <p:spPr>
                <a:xfrm>
                  <a:off x="2319316" y="3096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37" name="Google Shape;937;p60"/>
                <p:cNvCxnSpPr/>
                <p:nvPr/>
              </p:nvCxnSpPr>
              <p:spPr>
                <a:xfrm>
                  <a:off x="2352856" y="3083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38" name="Google Shape;938;p60"/>
                <p:cNvCxnSpPr/>
                <p:nvPr/>
              </p:nvCxnSpPr>
              <p:spPr>
                <a:xfrm flipH="1">
                  <a:off x="2015260" y="3082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39" name="Google Shape;939;p60"/>
                <p:cNvCxnSpPr/>
                <p:nvPr/>
              </p:nvCxnSpPr>
              <p:spPr>
                <a:xfrm flipH="1">
                  <a:off x="2015260" y="2744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40" name="Google Shape;940;p60"/>
                <p:cNvCxnSpPr/>
                <p:nvPr/>
              </p:nvCxnSpPr>
              <p:spPr>
                <a:xfrm>
                  <a:off x="2184040" y="2744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41" name="Google Shape;941;p60"/>
                <p:cNvCxnSpPr/>
                <p:nvPr/>
              </p:nvCxnSpPr>
              <p:spPr>
                <a:xfrm>
                  <a:off x="2184040" y="2913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42" name="Google Shape;942;p60"/>
              <p:cNvGrpSpPr/>
              <p:nvPr/>
            </p:nvGrpSpPr>
            <p:grpSpPr>
              <a:xfrm>
                <a:off x="2359338" y="1540115"/>
                <a:ext cx="525694" cy="443366"/>
                <a:chOff x="2848649" y="3277494"/>
                <a:chExt cx="601549" cy="598092"/>
              </a:xfrm>
            </p:grpSpPr>
            <p:sp>
              <p:nvSpPr>
                <p:cNvPr id="943" name="Google Shape;943;p60"/>
                <p:cNvSpPr/>
                <p:nvPr/>
              </p:nvSpPr>
              <p:spPr>
                <a:xfrm>
                  <a:off x="3017465" y="3277494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p60"/>
                <p:cNvSpPr/>
                <p:nvPr/>
              </p:nvSpPr>
              <p:spPr>
                <a:xfrm>
                  <a:off x="3017465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60"/>
                <p:cNvSpPr/>
                <p:nvPr/>
              </p:nvSpPr>
              <p:spPr>
                <a:xfrm>
                  <a:off x="3017465" y="36150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60"/>
                <p:cNvSpPr/>
                <p:nvPr/>
              </p:nvSpPr>
              <p:spPr>
                <a:xfrm>
                  <a:off x="3017465" y="37838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Google Shape;947;p60"/>
                <p:cNvSpPr/>
                <p:nvPr/>
              </p:nvSpPr>
              <p:spPr>
                <a:xfrm>
                  <a:off x="3186281" y="3447410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60"/>
                <p:cNvSpPr/>
                <p:nvPr/>
              </p:nvSpPr>
              <p:spPr>
                <a:xfrm>
                  <a:off x="3186281" y="3616209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60"/>
                <p:cNvSpPr/>
                <p:nvPr/>
              </p:nvSpPr>
              <p:spPr>
                <a:xfrm>
                  <a:off x="3186281" y="378500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" name="Google Shape;950;p60"/>
                <p:cNvSpPr/>
                <p:nvPr/>
              </p:nvSpPr>
              <p:spPr>
                <a:xfrm>
                  <a:off x="3355098" y="378138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Google Shape;951;p60"/>
                <p:cNvSpPr/>
                <p:nvPr/>
              </p:nvSpPr>
              <p:spPr>
                <a:xfrm>
                  <a:off x="2848649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60"/>
                <p:cNvSpPr/>
                <p:nvPr/>
              </p:nvSpPr>
              <p:spPr>
                <a:xfrm>
                  <a:off x="2848649" y="3785586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953" name="Google Shape;953;p60"/>
                <p:cNvCxnSpPr/>
                <p:nvPr/>
              </p:nvCxnSpPr>
              <p:spPr>
                <a:xfrm>
                  <a:off x="3064901" y="33676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54" name="Google Shape;954;p60"/>
                <p:cNvCxnSpPr/>
                <p:nvPr/>
              </p:nvCxnSpPr>
              <p:spPr>
                <a:xfrm>
                  <a:off x="3064901" y="35364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55" name="Google Shape;955;p60"/>
                <p:cNvCxnSpPr/>
                <p:nvPr/>
              </p:nvCxnSpPr>
              <p:spPr>
                <a:xfrm>
                  <a:off x="3064901" y="37052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56" name="Google Shape;956;p60"/>
                <p:cNvCxnSpPr/>
                <p:nvPr/>
              </p:nvCxnSpPr>
              <p:spPr>
                <a:xfrm>
                  <a:off x="3233716" y="37063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57" name="Google Shape;957;p60"/>
                <p:cNvCxnSpPr/>
                <p:nvPr/>
              </p:nvCxnSpPr>
              <p:spPr>
                <a:xfrm>
                  <a:off x="3267256" y="36931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58" name="Google Shape;958;p60"/>
                <p:cNvCxnSpPr/>
                <p:nvPr/>
              </p:nvCxnSpPr>
              <p:spPr>
                <a:xfrm flipH="1">
                  <a:off x="2929660" y="36920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59" name="Google Shape;959;p60"/>
                <p:cNvCxnSpPr/>
                <p:nvPr/>
              </p:nvCxnSpPr>
              <p:spPr>
                <a:xfrm flipH="1">
                  <a:off x="2929660" y="33544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60" name="Google Shape;960;p60"/>
                <p:cNvCxnSpPr/>
                <p:nvPr/>
              </p:nvCxnSpPr>
              <p:spPr>
                <a:xfrm>
                  <a:off x="3098440" y="33544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61" name="Google Shape;961;p60"/>
                <p:cNvCxnSpPr/>
                <p:nvPr/>
              </p:nvCxnSpPr>
              <p:spPr>
                <a:xfrm>
                  <a:off x="3098440" y="35232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962" name="Google Shape;962;p60"/>
            <p:cNvSpPr txBox="1"/>
            <p:nvPr/>
          </p:nvSpPr>
          <p:spPr>
            <a:xfrm>
              <a:off x="2046950" y="1953500"/>
              <a:ext cx="9834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7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eco-KG</a:t>
              </a:r>
              <a:endParaRPr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63" name="Google Shape;963;p60"/>
          <p:cNvGrpSpPr/>
          <p:nvPr/>
        </p:nvGrpSpPr>
        <p:grpSpPr>
          <a:xfrm>
            <a:off x="6148723" y="2846412"/>
            <a:ext cx="1414552" cy="1411563"/>
            <a:chOff x="2029498" y="940337"/>
            <a:chExt cx="1414552" cy="1411563"/>
          </a:xfrm>
        </p:grpSpPr>
        <p:grpSp>
          <p:nvGrpSpPr>
            <p:cNvPr id="964" name="Google Shape;964;p60"/>
            <p:cNvGrpSpPr/>
            <p:nvPr/>
          </p:nvGrpSpPr>
          <p:grpSpPr>
            <a:xfrm>
              <a:off x="2029498" y="940337"/>
              <a:ext cx="855551" cy="1043144"/>
              <a:chOff x="2029498" y="940337"/>
              <a:chExt cx="855551" cy="1043144"/>
            </a:xfrm>
          </p:grpSpPr>
          <p:grpSp>
            <p:nvGrpSpPr>
              <p:cNvPr id="965" name="Google Shape;965;p60"/>
              <p:cNvGrpSpPr/>
              <p:nvPr/>
            </p:nvGrpSpPr>
            <p:grpSpPr>
              <a:xfrm>
                <a:off x="2359354" y="940337"/>
                <a:ext cx="525694" cy="443366"/>
                <a:chOff x="2696249" y="2286894"/>
                <a:chExt cx="601549" cy="598092"/>
              </a:xfrm>
            </p:grpSpPr>
            <p:sp>
              <p:nvSpPr>
                <p:cNvPr id="966" name="Google Shape;966;p60"/>
                <p:cNvSpPr/>
                <p:nvPr/>
              </p:nvSpPr>
              <p:spPr>
                <a:xfrm>
                  <a:off x="2865065" y="2286894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60"/>
                <p:cNvSpPr/>
                <p:nvPr/>
              </p:nvSpPr>
              <p:spPr>
                <a:xfrm>
                  <a:off x="2865065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8" name="Google Shape;968;p60"/>
                <p:cNvSpPr/>
                <p:nvPr/>
              </p:nvSpPr>
              <p:spPr>
                <a:xfrm>
                  <a:off x="2865065" y="26244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9" name="Google Shape;969;p60"/>
                <p:cNvSpPr/>
                <p:nvPr/>
              </p:nvSpPr>
              <p:spPr>
                <a:xfrm>
                  <a:off x="2865065" y="27932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0" name="Google Shape;970;p60"/>
                <p:cNvSpPr/>
                <p:nvPr/>
              </p:nvSpPr>
              <p:spPr>
                <a:xfrm>
                  <a:off x="3033881" y="2456810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1" name="Google Shape;971;p60"/>
                <p:cNvSpPr/>
                <p:nvPr/>
              </p:nvSpPr>
              <p:spPr>
                <a:xfrm>
                  <a:off x="3033881" y="2625609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2" name="Google Shape;972;p60"/>
                <p:cNvSpPr/>
                <p:nvPr/>
              </p:nvSpPr>
              <p:spPr>
                <a:xfrm>
                  <a:off x="3033881" y="279440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60"/>
                <p:cNvSpPr/>
                <p:nvPr/>
              </p:nvSpPr>
              <p:spPr>
                <a:xfrm>
                  <a:off x="3202698" y="279078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4" name="Google Shape;974;p60"/>
                <p:cNvSpPr/>
                <p:nvPr/>
              </p:nvSpPr>
              <p:spPr>
                <a:xfrm>
                  <a:off x="2696249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5" name="Google Shape;975;p60"/>
                <p:cNvSpPr/>
                <p:nvPr/>
              </p:nvSpPr>
              <p:spPr>
                <a:xfrm>
                  <a:off x="2696249" y="2794986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976" name="Google Shape;976;p60"/>
                <p:cNvCxnSpPr/>
                <p:nvPr/>
              </p:nvCxnSpPr>
              <p:spPr>
                <a:xfrm>
                  <a:off x="2912501" y="2377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77" name="Google Shape;977;p60"/>
                <p:cNvCxnSpPr/>
                <p:nvPr/>
              </p:nvCxnSpPr>
              <p:spPr>
                <a:xfrm>
                  <a:off x="2912501" y="2545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78" name="Google Shape;978;p60"/>
                <p:cNvCxnSpPr/>
                <p:nvPr/>
              </p:nvCxnSpPr>
              <p:spPr>
                <a:xfrm>
                  <a:off x="2912501" y="2714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79" name="Google Shape;979;p60"/>
                <p:cNvCxnSpPr/>
                <p:nvPr/>
              </p:nvCxnSpPr>
              <p:spPr>
                <a:xfrm>
                  <a:off x="3081316" y="2715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80" name="Google Shape;980;p60"/>
                <p:cNvCxnSpPr/>
                <p:nvPr/>
              </p:nvCxnSpPr>
              <p:spPr>
                <a:xfrm>
                  <a:off x="3114856" y="2702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81" name="Google Shape;981;p60"/>
                <p:cNvCxnSpPr/>
                <p:nvPr/>
              </p:nvCxnSpPr>
              <p:spPr>
                <a:xfrm flipH="1">
                  <a:off x="2777260" y="2701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82" name="Google Shape;982;p60"/>
                <p:cNvCxnSpPr/>
                <p:nvPr/>
              </p:nvCxnSpPr>
              <p:spPr>
                <a:xfrm flipH="1">
                  <a:off x="2777260" y="2363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83" name="Google Shape;983;p60"/>
                <p:cNvCxnSpPr/>
                <p:nvPr/>
              </p:nvCxnSpPr>
              <p:spPr>
                <a:xfrm>
                  <a:off x="2946040" y="2363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84" name="Google Shape;984;p60"/>
                <p:cNvCxnSpPr/>
                <p:nvPr/>
              </p:nvCxnSpPr>
              <p:spPr>
                <a:xfrm>
                  <a:off x="2946040" y="2532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85" name="Google Shape;985;p60"/>
              <p:cNvGrpSpPr/>
              <p:nvPr/>
            </p:nvGrpSpPr>
            <p:grpSpPr>
              <a:xfrm>
                <a:off x="2029498" y="1173778"/>
                <a:ext cx="525694" cy="443366"/>
                <a:chOff x="1934249" y="2667894"/>
                <a:chExt cx="601549" cy="598092"/>
              </a:xfrm>
            </p:grpSpPr>
            <p:sp>
              <p:nvSpPr>
                <p:cNvPr id="986" name="Google Shape;986;p60"/>
                <p:cNvSpPr/>
                <p:nvPr/>
              </p:nvSpPr>
              <p:spPr>
                <a:xfrm>
                  <a:off x="2103065" y="2667894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7" name="Google Shape;987;p60"/>
                <p:cNvSpPr/>
                <p:nvPr/>
              </p:nvSpPr>
              <p:spPr>
                <a:xfrm>
                  <a:off x="2103065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8" name="Google Shape;988;p60"/>
                <p:cNvSpPr/>
                <p:nvPr/>
              </p:nvSpPr>
              <p:spPr>
                <a:xfrm>
                  <a:off x="2103065" y="30054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9" name="Google Shape;989;p60"/>
                <p:cNvSpPr/>
                <p:nvPr/>
              </p:nvSpPr>
              <p:spPr>
                <a:xfrm>
                  <a:off x="2103065" y="31742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0" name="Google Shape;990;p60"/>
                <p:cNvSpPr/>
                <p:nvPr/>
              </p:nvSpPr>
              <p:spPr>
                <a:xfrm>
                  <a:off x="2271881" y="2837810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1" name="Google Shape;991;p60"/>
                <p:cNvSpPr/>
                <p:nvPr/>
              </p:nvSpPr>
              <p:spPr>
                <a:xfrm>
                  <a:off x="2271881" y="3006609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2" name="Google Shape;992;p60"/>
                <p:cNvSpPr/>
                <p:nvPr/>
              </p:nvSpPr>
              <p:spPr>
                <a:xfrm>
                  <a:off x="2271881" y="317540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993;p60"/>
                <p:cNvSpPr/>
                <p:nvPr/>
              </p:nvSpPr>
              <p:spPr>
                <a:xfrm>
                  <a:off x="2440698" y="317178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994;p60"/>
                <p:cNvSpPr/>
                <p:nvPr/>
              </p:nvSpPr>
              <p:spPr>
                <a:xfrm>
                  <a:off x="1934249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5" name="Google Shape;995;p60"/>
                <p:cNvSpPr/>
                <p:nvPr/>
              </p:nvSpPr>
              <p:spPr>
                <a:xfrm>
                  <a:off x="1934249" y="3175986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996" name="Google Shape;996;p60"/>
                <p:cNvCxnSpPr/>
                <p:nvPr/>
              </p:nvCxnSpPr>
              <p:spPr>
                <a:xfrm>
                  <a:off x="2150501" y="2758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97" name="Google Shape;997;p60"/>
                <p:cNvCxnSpPr/>
                <p:nvPr/>
              </p:nvCxnSpPr>
              <p:spPr>
                <a:xfrm>
                  <a:off x="2150501" y="2926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98" name="Google Shape;998;p60"/>
                <p:cNvCxnSpPr/>
                <p:nvPr/>
              </p:nvCxnSpPr>
              <p:spPr>
                <a:xfrm>
                  <a:off x="2150501" y="3095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999" name="Google Shape;999;p60"/>
                <p:cNvCxnSpPr/>
                <p:nvPr/>
              </p:nvCxnSpPr>
              <p:spPr>
                <a:xfrm>
                  <a:off x="2319316" y="3096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00" name="Google Shape;1000;p60"/>
                <p:cNvCxnSpPr/>
                <p:nvPr/>
              </p:nvCxnSpPr>
              <p:spPr>
                <a:xfrm>
                  <a:off x="2352856" y="3083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01" name="Google Shape;1001;p60"/>
                <p:cNvCxnSpPr/>
                <p:nvPr/>
              </p:nvCxnSpPr>
              <p:spPr>
                <a:xfrm flipH="1">
                  <a:off x="2015260" y="3082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02" name="Google Shape;1002;p60"/>
                <p:cNvCxnSpPr/>
                <p:nvPr/>
              </p:nvCxnSpPr>
              <p:spPr>
                <a:xfrm flipH="1">
                  <a:off x="2015260" y="2744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03" name="Google Shape;1003;p60"/>
                <p:cNvCxnSpPr/>
                <p:nvPr/>
              </p:nvCxnSpPr>
              <p:spPr>
                <a:xfrm>
                  <a:off x="2184040" y="2744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04" name="Google Shape;1004;p60"/>
                <p:cNvCxnSpPr/>
                <p:nvPr/>
              </p:nvCxnSpPr>
              <p:spPr>
                <a:xfrm>
                  <a:off x="2184040" y="2913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05" name="Google Shape;1005;p60"/>
              <p:cNvGrpSpPr/>
              <p:nvPr/>
            </p:nvGrpSpPr>
            <p:grpSpPr>
              <a:xfrm>
                <a:off x="2359338" y="1540115"/>
                <a:ext cx="525694" cy="443366"/>
                <a:chOff x="2848649" y="3277494"/>
                <a:chExt cx="601549" cy="598092"/>
              </a:xfrm>
            </p:grpSpPr>
            <p:sp>
              <p:nvSpPr>
                <p:cNvPr id="1006" name="Google Shape;1006;p60"/>
                <p:cNvSpPr/>
                <p:nvPr/>
              </p:nvSpPr>
              <p:spPr>
                <a:xfrm>
                  <a:off x="3017465" y="3277494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7" name="Google Shape;1007;p60"/>
                <p:cNvSpPr/>
                <p:nvPr/>
              </p:nvSpPr>
              <p:spPr>
                <a:xfrm>
                  <a:off x="3017465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8" name="Google Shape;1008;p60"/>
                <p:cNvSpPr/>
                <p:nvPr/>
              </p:nvSpPr>
              <p:spPr>
                <a:xfrm>
                  <a:off x="3017465" y="36150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9" name="Google Shape;1009;p60"/>
                <p:cNvSpPr/>
                <p:nvPr/>
              </p:nvSpPr>
              <p:spPr>
                <a:xfrm>
                  <a:off x="3017465" y="37838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0" name="Google Shape;1010;p60"/>
                <p:cNvSpPr/>
                <p:nvPr/>
              </p:nvSpPr>
              <p:spPr>
                <a:xfrm>
                  <a:off x="3186281" y="3447410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1" name="Google Shape;1011;p60"/>
                <p:cNvSpPr/>
                <p:nvPr/>
              </p:nvSpPr>
              <p:spPr>
                <a:xfrm>
                  <a:off x="3186281" y="3616209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2" name="Google Shape;1012;p60"/>
                <p:cNvSpPr/>
                <p:nvPr/>
              </p:nvSpPr>
              <p:spPr>
                <a:xfrm>
                  <a:off x="3186281" y="378500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3" name="Google Shape;1013;p60"/>
                <p:cNvSpPr/>
                <p:nvPr/>
              </p:nvSpPr>
              <p:spPr>
                <a:xfrm>
                  <a:off x="3355098" y="378138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60"/>
                <p:cNvSpPr/>
                <p:nvPr/>
              </p:nvSpPr>
              <p:spPr>
                <a:xfrm>
                  <a:off x="2848649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5" name="Google Shape;1015;p60"/>
                <p:cNvSpPr/>
                <p:nvPr/>
              </p:nvSpPr>
              <p:spPr>
                <a:xfrm>
                  <a:off x="2848649" y="3785586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016" name="Google Shape;1016;p60"/>
                <p:cNvCxnSpPr/>
                <p:nvPr/>
              </p:nvCxnSpPr>
              <p:spPr>
                <a:xfrm>
                  <a:off x="3064901" y="33676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17" name="Google Shape;1017;p60"/>
                <p:cNvCxnSpPr/>
                <p:nvPr/>
              </p:nvCxnSpPr>
              <p:spPr>
                <a:xfrm>
                  <a:off x="3064901" y="35364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18" name="Google Shape;1018;p60"/>
                <p:cNvCxnSpPr/>
                <p:nvPr/>
              </p:nvCxnSpPr>
              <p:spPr>
                <a:xfrm>
                  <a:off x="3064901" y="37052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19" name="Google Shape;1019;p60"/>
                <p:cNvCxnSpPr/>
                <p:nvPr/>
              </p:nvCxnSpPr>
              <p:spPr>
                <a:xfrm>
                  <a:off x="3233716" y="37063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20" name="Google Shape;1020;p60"/>
                <p:cNvCxnSpPr/>
                <p:nvPr/>
              </p:nvCxnSpPr>
              <p:spPr>
                <a:xfrm>
                  <a:off x="3267256" y="36931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21" name="Google Shape;1021;p60"/>
                <p:cNvCxnSpPr/>
                <p:nvPr/>
              </p:nvCxnSpPr>
              <p:spPr>
                <a:xfrm flipH="1">
                  <a:off x="2929660" y="36920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22" name="Google Shape;1022;p60"/>
                <p:cNvCxnSpPr/>
                <p:nvPr/>
              </p:nvCxnSpPr>
              <p:spPr>
                <a:xfrm flipH="1">
                  <a:off x="2929660" y="33544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23" name="Google Shape;1023;p60"/>
                <p:cNvCxnSpPr/>
                <p:nvPr/>
              </p:nvCxnSpPr>
              <p:spPr>
                <a:xfrm>
                  <a:off x="3098440" y="33544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24" name="Google Shape;1024;p60"/>
                <p:cNvCxnSpPr/>
                <p:nvPr/>
              </p:nvCxnSpPr>
              <p:spPr>
                <a:xfrm>
                  <a:off x="3098440" y="35232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025" name="Google Shape;1025;p60"/>
            <p:cNvSpPr txBox="1"/>
            <p:nvPr/>
          </p:nvSpPr>
          <p:spPr>
            <a:xfrm>
              <a:off x="2046950" y="1953500"/>
              <a:ext cx="13971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7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KG-OBO</a:t>
              </a:r>
              <a:endParaRPr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26" name="Google Shape;1026;p60"/>
          <p:cNvGrpSpPr/>
          <p:nvPr/>
        </p:nvGrpSpPr>
        <p:grpSpPr>
          <a:xfrm>
            <a:off x="2813375" y="1932012"/>
            <a:ext cx="1563600" cy="1411563"/>
            <a:chOff x="1894550" y="940337"/>
            <a:chExt cx="1563600" cy="1411563"/>
          </a:xfrm>
        </p:grpSpPr>
        <p:grpSp>
          <p:nvGrpSpPr>
            <p:cNvPr id="1027" name="Google Shape;1027;p60"/>
            <p:cNvGrpSpPr/>
            <p:nvPr/>
          </p:nvGrpSpPr>
          <p:grpSpPr>
            <a:xfrm>
              <a:off x="2029498" y="940337"/>
              <a:ext cx="855551" cy="1043144"/>
              <a:chOff x="2029498" y="940337"/>
              <a:chExt cx="855551" cy="1043144"/>
            </a:xfrm>
          </p:grpSpPr>
          <p:grpSp>
            <p:nvGrpSpPr>
              <p:cNvPr id="1028" name="Google Shape;1028;p60"/>
              <p:cNvGrpSpPr/>
              <p:nvPr/>
            </p:nvGrpSpPr>
            <p:grpSpPr>
              <a:xfrm>
                <a:off x="2359354" y="940337"/>
                <a:ext cx="525694" cy="443366"/>
                <a:chOff x="2696249" y="2286894"/>
                <a:chExt cx="601549" cy="598092"/>
              </a:xfrm>
            </p:grpSpPr>
            <p:sp>
              <p:nvSpPr>
                <p:cNvPr id="1029" name="Google Shape;1029;p60"/>
                <p:cNvSpPr/>
                <p:nvPr/>
              </p:nvSpPr>
              <p:spPr>
                <a:xfrm>
                  <a:off x="2865065" y="2286894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p60"/>
                <p:cNvSpPr/>
                <p:nvPr/>
              </p:nvSpPr>
              <p:spPr>
                <a:xfrm>
                  <a:off x="2865065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60"/>
                <p:cNvSpPr/>
                <p:nvPr/>
              </p:nvSpPr>
              <p:spPr>
                <a:xfrm>
                  <a:off x="2865065" y="26244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60"/>
                <p:cNvSpPr/>
                <p:nvPr/>
              </p:nvSpPr>
              <p:spPr>
                <a:xfrm>
                  <a:off x="2865065" y="27932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60"/>
                <p:cNvSpPr/>
                <p:nvPr/>
              </p:nvSpPr>
              <p:spPr>
                <a:xfrm>
                  <a:off x="3033881" y="2456810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60"/>
                <p:cNvSpPr/>
                <p:nvPr/>
              </p:nvSpPr>
              <p:spPr>
                <a:xfrm>
                  <a:off x="3033881" y="2625609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60"/>
                <p:cNvSpPr/>
                <p:nvPr/>
              </p:nvSpPr>
              <p:spPr>
                <a:xfrm>
                  <a:off x="3033881" y="279440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60"/>
                <p:cNvSpPr/>
                <p:nvPr/>
              </p:nvSpPr>
              <p:spPr>
                <a:xfrm>
                  <a:off x="3202698" y="279078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60"/>
                <p:cNvSpPr/>
                <p:nvPr/>
              </p:nvSpPr>
              <p:spPr>
                <a:xfrm>
                  <a:off x="2696249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60"/>
                <p:cNvSpPr/>
                <p:nvPr/>
              </p:nvSpPr>
              <p:spPr>
                <a:xfrm>
                  <a:off x="2696249" y="2794986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039" name="Google Shape;1039;p60"/>
                <p:cNvCxnSpPr/>
                <p:nvPr/>
              </p:nvCxnSpPr>
              <p:spPr>
                <a:xfrm>
                  <a:off x="2912501" y="2377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0" name="Google Shape;1040;p60"/>
                <p:cNvCxnSpPr/>
                <p:nvPr/>
              </p:nvCxnSpPr>
              <p:spPr>
                <a:xfrm>
                  <a:off x="2912501" y="2545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1" name="Google Shape;1041;p60"/>
                <p:cNvCxnSpPr/>
                <p:nvPr/>
              </p:nvCxnSpPr>
              <p:spPr>
                <a:xfrm>
                  <a:off x="2912501" y="2714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2" name="Google Shape;1042;p60"/>
                <p:cNvCxnSpPr/>
                <p:nvPr/>
              </p:nvCxnSpPr>
              <p:spPr>
                <a:xfrm>
                  <a:off x="3081316" y="2715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3" name="Google Shape;1043;p60"/>
                <p:cNvCxnSpPr/>
                <p:nvPr/>
              </p:nvCxnSpPr>
              <p:spPr>
                <a:xfrm>
                  <a:off x="3114856" y="2702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4" name="Google Shape;1044;p60"/>
                <p:cNvCxnSpPr/>
                <p:nvPr/>
              </p:nvCxnSpPr>
              <p:spPr>
                <a:xfrm flipH="1">
                  <a:off x="2777260" y="2701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5" name="Google Shape;1045;p60"/>
                <p:cNvCxnSpPr/>
                <p:nvPr/>
              </p:nvCxnSpPr>
              <p:spPr>
                <a:xfrm flipH="1">
                  <a:off x="2777260" y="2363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6" name="Google Shape;1046;p60"/>
                <p:cNvCxnSpPr/>
                <p:nvPr/>
              </p:nvCxnSpPr>
              <p:spPr>
                <a:xfrm>
                  <a:off x="2946040" y="2363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47" name="Google Shape;1047;p60"/>
                <p:cNvCxnSpPr/>
                <p:nvPr/>
              </p:nvCxnSpPr>
              <p:spPr>
                <a:xfrm>
                  <a:off x="2946040" y="2532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48" name="Google Shape;1048;p60"/>
              <p:cNvGrpSpPr/>
              <p:nvPr/>
            </p:nvGrpSpPr>
            <p:grpSpPr>
              <a:xfrm>
                <a:off x="2029498" y="1173778"/>
                <a:ext cx="525694" cy="443366"/>
                <a:chOff x="1934249" y="2667894"/>
                <a:chExt cx="601549" cy="598092"/>
              </a:xfrm>
            </p:grpSpPr>
            <p:sp>
              <p:nvSpPr>
                <p:cNvPr id="1049" name="Google Shape;1049;p60"/>
                <p:cNvSpPr/>
                <p:nvPr/>
              </p:nvSpPr>
              <p:spPr>
                <a:xfrm>
                  <a:off x="2103065" y="2667894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0" name="Google Shape;1050;p60"/>
                <p:cNvSpPr/>
                <p:nvPr/>
              </p:nvSpPr>
              <p:spPr>
                <a:xfrm>
                  <a:off x="2103065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p60"/>
                <p:cNvSpPr/>
                <p:nvPr/>
              </p:nvSpPr>
              <p:spPr>
                <a:xfrm>
                  <a:off x="2103065" y="30054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p60"/>
                <p:cNvSpPr/>
                <p:nvPr/>
              </p:nvSpPr>
              <p:spPr>
                <a:xfrm>
                  <a:off x="2103065" y="31742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60"/>
                <p:cNvSpPr/>
                <p:nvPr/>
              </p:nvSpPr>
              <p:spPr>
                <a:xfrm>
                  <a:off x="2271881" y="2837810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4" name="Google Shape;1054;p60"/>
                <p:cNvSpPr/>
                <p:nvPr/>
              </p:nvSpPr>
              <p:spPr>
                <a:xfrm>
                  <a:off x="2271881" y="3006609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5" name="Google Shape;1055;p60"/>
                <p:cNvSpPr/>
                <p:nvPr/>
              </p:nvSpPr>
              <p:spPr>
                <a:xfrm>
                  <a:off x="2271881" y="317540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1056;p60"/>
                <p:cNvSpPr/>
                <p:nvPr/>
              </p:nvSpPr>
              <p:spPr>
                <a:xfrm>
                  <a:off x="2440698" y="317178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60"/>
                <p:cNvSpPr/>
                <p:nvPr/>
              </p:nvSpPr>
              <p:spPr>
                <a:xfrm>
                  <a:off x="1934249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p60"/>
                <p:cNvSpPr/>
                <p:nvPr/>
              </p:nvSpPr>
              <p:spPr>
                <a:xfrm>
                  <a:off x="1934249" y="3175986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059" name="Google Shape;1059;p60"/>
                <p:cNvCxnSpPr/>
                <p:nvPr/>
              </p:nvCxnSpPr>
              <p:spPr>
                <a:xfrm>
                  <a:off x="2150501" y="2758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0" name="Google Shape;1060;p60"/>
                <p:cNvCxnSpPr/>
                <p:nvPr/>
              </p:nvCxnSpPr>
              <p:spPr>
                <a:xfrm>
                  <a:off x="2150501" y="2926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1" name="Google Shape;1061;p60"/>
                <p:cNvCxnSpPr/>
                <p:nvPr/>
              </p:nvCxnSpPr>
              <p:spPr>
                <a:xfrm>
                  <a:off x="2150501" y="3095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2" name="Google Shape;1062;p60"/>
                <p:cNvCxnSpPr/>
                <p:nvPr/>
              </p:nvCxnSpPr>
              <p:spPr>
                <a:xfrm>
                  <a:off x="2319316" y="3096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3" name="Google Shape;1063;p60"/>
                <p:cNvCxnSpPr/>
                <p:nvPr/>
              </p:nvCxnSpPr>
              <p:spPr>
                <a:xfrm>
                  <a:off x="2352856" y="3083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4" name="Google Shape;1064;p60"/>
                <p:cNvCxnSpPr/>
                <p:nvPr/>
              </p:nvCxnSpPr>
              <p:spPr>
                <a:xfrm flipH="1">
                  <a:off x="2015260" y="3082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5" name="Google Shape;1065;p60"/>
                <p:cNvCxnSpPr/>
                <p:nvPr/>
              </p:nvCxnSpPr>
              <p:spPr>
                <a:xfrm flipH="1">
                  <a:off x="2015260" y="2744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6" name="Google Shape;1066;p60"/>
                <p:cNvCxnSpPr/>
                <p:nvPr/>
              </p:nvCxnSpPr>
              <p:spPr>
                <a:xfrm>
                  <a:off x="2184040" y="2744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67" name="Google Shape;1067;p60"/>
                <p:cNvCxnSpPr/>
                <p:nvPr/>
              </p:nvCxnSpPr>
              <p:spPr>
                <a:xfrm>
                  <a:off x="2184040" y="2913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068" name="Google Shape;1068;p60"/>
              <p:cNvGrpSpPr/>
              <p:nvPr/>
            </p:nvGrpSpPr>
            <p:grpSpPr>
              <a:xfrm>
                <a:off x="2359338" y="1540115"/>
                <a:ext cx="525694" cy="443366"/>
                <a:chOff x="2848649" y="3277494"/>
                <a:chExt cx="601549" cy="598092"/>
              </a:xfrm>
            </p:grpSpPr>
            <p:sp>
              <p:nvSpPr>
                <p:cNvPr id="1069" name="Google Shape;1069;p60"/>
                <p:cNvSpPr/>
                <p:nvPr/>
              </p:nvSpPr>
              <p:spPr>
                <a:xfrm>
                  <a:off x="3017465" y="3277494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0" name="Google Shape;1070;p60"/>
                <p:cNvSpPr/>
                <p:nvPr/>
              </p:nvSpPr>
              <p:spPr>
                <a:xfrm>
                  <a:off x="3017465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p60"/>
                <p:cNvSpPr/>
                <p:nvPr/>
              </p:nvSpPr>
              <p:spPr>
                <a:xfrm>
                  <a:off x="3017465" y="36150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2" name="Google Shape;1072;p60"/>
                <p:cNvSpPr/>
                <p:nvPr/>
              </p:nvSpPr>
              <p:spPr>
                <a:xfrm>
                  <a:off x="3017465" y="37838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p60"/>
                <p:cNvSpPr/>
                <p:nvPr/>
              </p:nvSpPr>
              <p:spPr>
                <a:xfrm>
                  <a:off x="3186281" y="3447410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4" name="Google Shape;1074;p60"/>
                <p:cNvSpPr/>
                <p:nvPr/>
              </p:nvSpPr>
              <p:spPr>
                <a:xfrm>
                  <a:off x="3186281" y="3616209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5" name="Google Shape;1075;p60"/>
                <p:cNvSpPr/>
                <p:nvPr/>
              </p:nvSpPr>
              <p:spPr>
                <a:xfrm>
                  <a:off x="3186281" y="378500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p60"/>
                <p:cNvSpPr/>
                <p:nvPr/>
              </p:nvSpPr>
              <p:spPr>
                <a:xfrm>
                  <a:off x="3355098" y="378138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7" name="Google Shape;1077;p60"/>
                <p:cNvSpPr/>
                <p:nvPr/>
              </p:nvSpPr>
              <p:spPr>
                <a:xfrm>
                  <a:off x="2848649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60"/>
                <p:cNvSpPr/>
                <p:nvPr/>
              </p:nvSpPr>
              <p:spPr>
                <a:xfrm>
                  <a:off x="2848649" y="3785586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079" name="Google Shape;1079;p60"/>
                <p:cNvCxnSpPr/>
                <p:nvPr/>
              </p:nvCxnSpPr>
              <p:spPr>
                <a:xfrm>
                  <a:off x="3064901" y="33676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0" name="Google Shape;1080;p60"/>
                <p:cNvCxnSpPr/>
                <p:nvPr/>
              </p:nvCxnSpPr>
              <p:spPr>
                <a:xfrm>
                  <a:off x="3064901" y="35364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1" name="Google Shape;1081;p60"/>
                <p:cNvCxnSpPr/>
                <p:nvPr/>
              </p:nvCxnSpPr>
              <p:spPr>
                <a:xfrm>
                  <a:off x="3064901" y="37052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2" name="Google Shape;1082;p60"/>
                <p:cNvCxnSpPr/>
                <p:nvPr/>
              </p:nvCxnSpPr>
              <p:spPr>
                <a:xfrm>
                  <a:off x="3233716" y="37063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3" name="Google Shape;1083;p60"/>
                <p:cNvCxnSpPr/>
                <p:nvPr/>
              </p:nvCxnSpPr>
              <p:spPr>
                <a:xfrm>
                  <a:off x="3267256" y="36931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4" name="Google Shape;1084;p60"/>
                <p:cNvCxnSpPr/>
                <p:nvPr/>
              </p:nvCxnSpPr>
              <p:spPr>
                <a:xfrm flipH="1">
                  <a:off x="2929660" y="36920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5" name="Google Shape;1085;p60"/>
                <p:cNvCxnSpPr/>
                <p:nvPr/>
              </p:nvCxnSpPr>
              <p:spPr>
                <a:xfrm flipH="1">
                  <a:off x="2929660" y="33544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6" name="Google Shape;1086;p60"/>
                <p:cNvCxnSpPr/>
                <p:nvPr/>
              </p:nvCxnSpPr>
              <p:spPr>
                <a:xfrm>
                  <a:off x="3098440" y="33544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087" name="Google Shape;1087;p60"/>
                <p:cNvCxnSpPr/>
                <p:nvPr/>
              </p:nvCxnSpPr>
              <p:spPr>
                <a:xfrm>
                  <a:off x="3098440" y="35232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088" name="Google Shape;1088;p60"/>
            <p:cNvSpPr txBox="1"/>
            <p:nvPr/>
          </p:nvSpPr>
          <p:spPr>
            <a:xfrm>
              <a:off x="1894550" y="1953500"/>
              <a:ext cx="15636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7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KG-COVID-19</a:t>
              </a:r>
              <a:endParaRPr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89" name="Google Shape;1089;p60"/>
          <p:cNvGrpSpPr/>
          <p:nvPr/>
        </p:nvGrpSpPr>
        <p:grpSpPr>
          <a:xfrm>
            <a:off x="4700923" y="3532212"/>
            <a:ext cx="1414552" cy="1411563"/>
            <a:chOff x="2029498" y="940337"/>
            <a:chExt cx="1414552" cy="1411563"/>
          </a:xfrm>
        </p:grpSpPr>
        <p:grpSp>
          <p:nvGrpSpPr>
            <p:cNvPr id="1090" name="Google Shape;1090;p60"/>
            <p:cNvGrpSpPr/>
            <p:nvPr/>
          </p:nvGrpSpPr>
          <p:grpSpPr>
            <a:xfrm>
              <a:off x="2029498" y="940337"/>
              <a:ext cx="855551" cy="1043144"/>
              <a:chOff x="2029498" y="940337"/>
              <a:chExt cx="855551" cy="1043144"/>
            </a:xfrm>
          </p:grpSpPr>
          <p:grpSp>
            <p:nvGrpSpPr>
              <p:cNvPr id="1091" name="Google Shape;1091;p60"/>
              <p:cNvGrpSpPr/>
              <p:nvPr/>
            </p:nvGrpSpPr>
            <p:grpSpPr>
              <a:xfrm>
                <a:off x="2359354" y="940337"/>
                <a:ext cx="525694" cy="443366"/>
                <a:chOff x="2696249" y="2286894"/>
                <a:chExt cx="601549" cy="598092"/>
              </a:xfrm>
            </p:grpSpPr>
            <p:sp>
              <p:nvSpPr>
                <p:cNvPr id="1092" name="Google Shape;1092;p60"/>
                <p:cNvSpPr/>
                <p:nvPr/>
              </p:nvSpPr>
              <p:spPr>
                <a:xfrm>
                  <a:off x="2865065" y="2286894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3" name="Google Shape;1093;p60"/>
                <p:cNvSpPr/>
                <p:nvPr/>
              </p:nvSpPr>
              <p:spPr>
                <a:xfrm>
                  <a:off x="2865065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4" name="Google Shape;1094;p60"/>
                <p:cNvSpPr/>
                <p:nvPr/>
              </p:nvSpPr>
              <p:spPr>
                <a:xfrm>
                  <a:off x="2865065" y="26244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5" name="Google Shape;1095;p60"/>
                <p:cNvSpPr/>
                <p:nvPr/>
              </p:nvSpPr>
              <p:spPr>
                <a:xfrm>
                  <a:off x="2865065" y="27932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1096;p60"/>
                <p:cNvSpPr/>
                <p:nvPr/>
              </p:nvSpPr>
              <p:spPr>
                <a:xfrm>
                  <a:off x="3033881" y="2456810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7" name="Google Shape;1097;p60"/>
                <p:cNvSpPr/>
                <p:nvPr/>
              </p:nvSpPr>
              <p:spPr>
                <a:xfrm>
                  <a:off x="3033881" y="2625609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1098;p60"/>
                <p:cNvSpPr/>
                <p:nvPr/>
              </p:nvSpPr>
              <p:spPr>
                <a:xfrm>
                  <a:off x="3033881" y="279440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9" name="Google Shape;1099;p60"/>
                <p:cNvSpPr/>
                <p:nvPr/>
              </p:nvSpPr>
              <p:spPr>
                <a:xfrm>
                  <a:off x="3202698" y="279078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0" name="Google Shape;1100;p60"/>
                <p:cNvSpPr/>
                <p:nvPr/>
              </p:nvSpPr>
              <p:spPr>
                <a:xfrm>
                  <a:off x="2696249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p60"/>
                <p:cNvSpPr/>
                <p:nvPr/>
              </p:nvSpPr>
              <p:spPr>
                <a:xfrm>
                  <a:off x="2696249" y="2794986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02" name="Google Shape;1102;p60"/>
                <p:cNvCxnSpPr/>
                <p:nvPr/>
              </p:nvCxnSpPr>
              <p:spPr>
                <a:xfrm>
                  <a:off x="2912501" y="2377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3" name="Google Shape;1103;p60"/>
                <p:cNvCxnSpPr/>
                <p:nvPr/>
              </p:nvCxnSpPr>
              <p:spPr>
                <a:xfrm>
                  <a:off x="2912501" y="2545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4" name="Google Shape;1104;p60"/>
                <p:cNvCxnSpPr/>
                <p:nvPr/>
              </p:nvCxnSpPr>
              <p:spPr>
                <a:xfrm>
                  <a:off x="2912501" y="2714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5" name="Google Shape;1105;p60"/>
                <p:cNvCxnSpPr/>
                <p:nvPr/>
              </p:nvCxnSpPr>
              <p:spPr>
                <a:xfrm>
                  <a:off x="3081316" y="2715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6" name="Google Shape;1106;p60"/>
                <p:cNvCxnSpPr/>
                <p:nvPr/>
              </p:nvCxnSpPr>
              <p:spPr>
                <a:xfrm>
                  <a:off x="3114856" y="2702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7" name="Google Shape;1107;p60"/>
                <p:cNvCxnSpPr/>
                <p:nvPr/>
              </p:nvCxnSpPr>
              <p:spPr>
                <a:xfrm flipH="1">
                  <a:off x="2777260" y="2701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8" name="Google Shape;1108;p60"/>
                <p:cNvCxnSpPr/>
                <p:nvPr/>
              </p:nvCxnSpPr>
              <p:spPr>
                <a:xfrm flipH="1">
                  <a:off x="2777260" y="2363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09" name="Google Shape;1109;p60"/>
                <p:cNvCxnSpPr/>
                <p:nvPr/>
              </p:nvCxnSpPr>
              <p:spPr>
                <a:xfrm>
                  <a:off x="2946040" y="2363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10" name="Google Shape;1110;p60"/>
                <p:cNvCxnSpPr/>
                <p:nvPr/>
              </p:nvCxnSpPr>
              <p:spPr>
                <a:xfrm>
                  <a:off x="2946040" y="2532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11" name="Google Shape;1111;p60"/>
              <p:cNvGrpSpPr/>
              <p:nvPr/>
            </p:nvGrpSpPr>
            <p:grpSpPr>
              <a:xfrm>
                <a:off x="2029498" y="1173778"/>
                <a:ext cx="525694" cy="443366"/>
                <a:chOff x="1934249" y="2667894"/>
                <a:chExt cx="601549" cy="598092"/>
              </a:xfrm>
            </p:grpSpPr>
            <p:sp>
              <p:nvSpPr>
                <p:cNvPr id="1112" name="Google Shape;1112;p60"/>
                <p:cNvSpPr/>
                <p:nvPr/>
              </p:nvSpPr>
              <p:spPr>
                <a:xfrm>
                  <a:off x="2103065" y="2667894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3" name="Google Shape;1113;p60"/>
                <p:cNvSpPr/>
                <p:nvPr/>
              </p:nvSpPr>
              <p:spPr>
                <a:xfrm>
                  <a:off x="2103065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4" name="Google Shape;1114;p60"/>
                <p:cNvSpPr/>
                <p:nvPr/>
              </p:nvSpPr>
              <p:spPr>
                <a:xfrm>
                  <a:off x="2103065" y="30054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5" name="Google Shape;1115;p60"/>
                <p:cNvSpPr/>
                <p:nvPr/>
              </p:nvSpPr>
              <p:spPr>
                <a:xfrm>
                  <a:off x="2103065" y="31742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6" name="Google Shape;1116;p60"/>
                <p:cNvSpPr/>
                <p:nvPr/>
              </p:nvSpPr>
              <p:spPr>
                <a:xfrm>
                  <a:off x="2271881" y="2837810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p60"/>
                <p:cNvSpPr/>
                <p:nvPr/>
              </p:nvSpPr>
              <p:spPr>
                <a:xfrm>
                  <a:off x="2271881" y="3006609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8" name="Google Shape;1118;p60"/>
                <p:cNvSpPr/>
                <p:nvPr/>
              </p:nvSpPr>
              <p:spPr>
                <a:xfrm>
                  <a:off x="2271881" y="317540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9" name="Google Shape;1119;p60"/>
                <p:cNvSpPr/>
                <p:nvPr/>
              </p:nvSpPr>
              <p:spPr>
                <a:xfrm>
                  <a:off x="2440698" y="317178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0" name="Google Shape;1120;p60"/>
                <p:cNvSpPr/>
                <p:nvPr/>
              </p:nvSpPr>
              <p:spPr>
                <a:xfrm>
                  <a:off x="1934249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p60"/>
                <p:cNvSpPr/>
                <p:nvPr/>
              </p:nvSpPr>
              <p:spPr>
                <a:xfrm>
                  <a:off x="1934249" y="3175986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22" name="Google Shape;1122;p60"/>
                <p:cNvCxnSpPr/>
                <p:nvPr/>
              </p:nvCxnSpPr>
              <p:spPr>
                <a:xfrm>
                  <a:off x="2150501" y="2758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3" name="Google Shape;1123;p60"/>
                <p:cNvCxnSpPr/>
                <p:nvPr/>
              </p:nvCxnSpPr>
              <p:spPr>
                <a:xfrm>
                  <a:off x="2150501" y="2926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4" name="Google Shape;1124;p60"/>
                <p:cNvCxnSpPr/>
                <p:nvPr/>
              </p:nvCxnSpPr>
              <p:spPr>
                <a:xfrm>
                  <a:off x="2150501" y="3095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5" name="Google Shape;1125;p60"/>
                <p:cNvCxnSpPr/>
                <p:nvPr/>
              </p:nvCxnSpPr>
              <p:spPr>
                <a:xfrm>
                  <a:off x="2319316" y="3096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6" name="Google Shape;1126;p60"/>
                <p:cNvCxnSpPr/>
                <p:nvPr/>
              </p:nvCxnSpPr>
              <p:spPr>
                <a:xfrm>
                  <a:off x="2352856" y="3083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7" name="Google Shape;1127;p60"/>
                <p:cNvCxnSpPr/>
                <p:nvPr/>
              </p:nvCxnSpPr>
              <p:spPr>
                <a:xfrm flipH="1">
                  <a:off x="2015260" y="3082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8" name="Google Shape;1128;p60"/>
                <p:cNvCxnSpPr/>
                <p:nvPr/>
              </p:nvCxnSpPr>
              <p:spPr>
                <a:xfrm flipH="1">
                  <a:off x="2015260" y="2744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29" name="Google Shape;1129;p60"/>
                <p:cNvCxnSpPr/>
                <p:nvPr/>
              </p:nvCxnSpPr>
              <p:spPr>
                <a:xfrm>
                  <a:off x="2184040" y="2744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30" name="Google Shape;1130;p60"/>
                <p:cNvCxnSpPr/>
                <p:nvPr/>
              </p:nvCxnSpPr>
              <p:spPr>
                <a:xfrm>
                  <a:off x="2184040" y="2913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31" name="Google Shape;1131;p60"/>
              <p:cNvGrpSpPr/>
              <p:nvPr/>
            </p:nvGrpSpPr>
            <p:grpSpPr>
              <a:xfrm>
                <a:off x="2359338" y="1540115"/>
                <a:ext cx="525694" cy="443366"/>
                <a:chOff x="2848649" y="3277494"/>
                <a:chExt cx="601549" cy="598092"/>
              </a:xfrm>
            </p:grpSpPr>
            <p:sp>
              <p:nvSpPr>
                <p:cNvPr id="1132" name="Google Shape;1132;p60"/>
                <p:cNvSpPr/>
                <p:nvPr/>
              </p:nvSpPr>
              <p:spPr>
                <a:xfrm>
                  <a:off x="3017465" y="3277494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3" name="Google Shape;1133;p60"/>
                <p:cNvSpPr/>
                <p:nvPr/>
              </p:nvSpPr>
              <p:spPr>
                <a:xfrm>
                  <a:off x="3017465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4" name="Google Shape;1134;p60"/>
                <p:cNvSpPr/>
                <p:nvPr/>
              </p:nvSpPr>
              <p:spPr>
                <a:xfrm>
                  <a:off x="3017465" y="36150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5" name="Google Shape;1135;p60"/>
                <p:cNvSpPr/>
                <p:nvPr/>
              </p:nvSpPr>
              <p:spPr>
                <a:xfrm>
                  <a:off x="3017465" y="37838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6" name="Google Shape;1136;p60"/>
                <p:cNvSpPr/>
                <p:nvPr/>
              </p:nvSpPr>
              <p:spPr>
                <a:xfrm>
                  <a:off x="3186281" y="3447410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7" name="Google Shape;1137;p60"/>
                <p:cNvSpPr/>
                <p:nvPr/>
              </p:nvSpPr>
              <p:spPr>
                <a:xfrm>
                  <a:off x="3186281" y="3616209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8" name="Google Shape;1138;p60"/>
                <p:cNvSpPr/>
                <p:nvPr/>
              </p:nvSpPr>
              <p:spPr>
                <a:xfrm>
                  <a:off x="3186281" y="378500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9" name="Google Shape;1139;p60"/>
                <p:cNvSpPr/>
                <p:nvPr/>
              </p:nvSpPr>
              <p:spPr>
                <a:xfrm>
                  <a:off x="3355098" y="378138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0" name="Google Shape;1140;p60"/>
                <p:cNvSpPr/>
                <p:nvPr/>
              </p:nvSpPr>
              <p:spPr>
                <a:xfrm>
                  <a:off x="2848649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1" name="Google Shape;1141;p60"/>
                <p:cNvSpPr/>
                <p:nvPr/>
              </p:nvSpPr>
              <p:spPr>
                <a:xfrm>
                  <a:off x="2848649" y="3785586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42" name="Google Shape;1142;p60"/>
                <p:cNvCxnSpPr/>
                <p:nvPr/>
              </p:nvCxnSpPr>
              <p:spPr>
                <a:xfrm>
                  <a:off x="3064901" y="33676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3" name="Google Shape;1143;p60"/>
                <p:cNvCxnSpPr/>
                <p:nvPr/>
              </p:nvCxnSpPr>
              <p:spPr>
                <a:xfrm>
                  <a:off x="3064901" y="35364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4" name="Google Shape;1144;p60"/>
                <p:cNvCxnSpPr/>
                <p:nvPr/>
              </p:nvCxnSpPr>
              <p:spPr>
                <a:xfrm>
                  <a:off x="3064901" y="37052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5" name="Google Shape;1145;p60"/>
                <p:cNvCxnSpPr/>
                <p:nvPr/>
              </p:nvCxnSpPr>
              <p:spPr>
                <a:xfrm>
                  <a:off x="3233716" y="37063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6" name="Google Shape;1146;p60"/>
                <p:cNvCxnSpPr/>
                <p:nvPr/>
              </p:nvCxnSpPr>
              <p:spPr>
                <a:xfrm>
                  <a:off x="3267256" y="36931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7" name="Google Shape;1147;p60"/>
                <p:cNvCxnSpPr/>
                <p:nvPr/>
              </p:nvCxnSpPr>
              <p:spPr>
                <a:xfrm flipH="1">
                  <a:off x="2929660" y="36920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8" name="Google Shape;1148;p60"/>
                <p:cNvCxnSpPr/>
                <p:nvPr/>
              </p:nvCxnSpPr>
              <p:spPr>
                <a:xfrm flipH="1">
                  <a:off x="2929660" y="33544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49" name="Google Shape;1149;p60"/>
                <p:cNvCxnSpPr/>
                <p:nvPr/>
              </p:nvCxnSpPr>
              <p:spPr>
                <a:xfrm>
                  <a:off x="3098440" y="33544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50" name="Google Shape;1150;p60"/>
                <p:cNvCxnSpPr/>
                <p:nvPr/>
              </p:nvCxnSpPr>
              <p:spPr>
                <a:xfrm>
                  <a:off x="3098440" y="35232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151" name="Google Shape;1151;p60"/>
            <p:cNvSpPr txBox="1"/>
            <p:nvPr/>
          </p:nvSpPr>
          <p:spPr>
            <a:xfrm>
              <a:off x="2046950" y="1953500"/>
              <a:ext cx="13971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7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KG-IDG</a:t>
              </a:r>
              <a:endParaRPr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152" name="Google Shape;1152;p60"/>
          <p:cNvCxnSpPr>
            <a:stCxn id="899" idx="1"/>
          </p:cNvCxnSpPr>
          <p:nvPr/>
        </p:nvCxnSpPr>
        <p:spPr>
          <a:xfrm rot="10800000">
            <a:off x="4747882" y="2334711"/>
            <a:ext cx="303900" cy="2646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53" name="Google Shape;1153;p60"/>
          <p:cNvCxnSpPr>
            <a:stCxn id="899" idx="7"/>
            <a:endCxn id="1154" idx="1"/>
          </p:cNvCxnSpPr>
          <p:nvPr/>
        </p:nvCxnSpPr>
        <p:spPr>
          <a:xfrm flipH="1" rot="10800000">
            <a:off x="5680117" y="2382411"/>
            <a:ext cx="409800" cy="2169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55" name="Google Shape;1155;p60"/>
          <p:cNvCxnSpPr>
            <a:stCxn id="899" idx="6"/>
          </p:cNvCxnSpPr>
          <p:nvPr/>
        </p:nvCxnSpPr>
        <p:spPr>
          <a:xfrm>
            <a:off x="5810250" y="2922600"/>
            <a:ext cx="461700" cy="789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56" name="Google Shape;1156;p60"/>
          <p:cNvCxnSpPr/>
          <p:nvPr/>
        </p:nvCxnSpPr>
        <p:spPr>
          <a:xfrm flipH="1">
            <a:off x="5476574" y="3363441"/>
            <a:ext cx="4800" cy="3762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157" name="Google Shape;1157;p60"/>
          <p:cNvCxnSpPr>
            <a:stCxn id="899" idx="2"/>
          </p:cNvCxnSpPr>
          <p:nvPr/>
        </p:nvCxnSpPr>
        <p:spPr>
          <a:xfrm rot="10800000">
            <a:off x="4258050" y="2710200"/>
            <a:ext cx="663600" cy="2124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158" name="Google Shape;115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4675" y="3465150"/>
            <a:ext cx="1051750" cy="26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0314" y="3782999"/>
            <a:ext cx="820251" cy="30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0" name="Google Shape;1160;p60"/>
          <p:cNvCxnSpPr/>
          <p:nvPr/>
        </p:nvCxnSpPr>
        <p:spPr>
          <a:xfrm flipH="1">
            <a:off x="7065500" y="3863450"/>
            <a:ext cx="389100" cy="378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1161" name="Google Shape;1161;p60"/>
          <p:cNvGrpSpPr/>
          <p:nvPr/>
        </p:nvGrpSpPr>
        <p:grpSpPr>
          <a:xfrm>
            <a:off x="3194375" y="3456012"/>
            <a:ext cx="1716000" cy="1411563"/>
            <a:chOff x="1894550" y="940337"/>
            <a:chExt cx="1716000" cy="1411563"/>
          </a:xfrm>
        </p:grpSpPr>
        <p:grpSp>
          <p:nvGrpSpPr>
            <p:cNvPr id="1162" name="Google Shape;1162;p60"/>
            <p:cNvGrpSpPr/>
            <p:nvPr/>
          </p:nvGrpSpPr>
          <p:grpSpPr>
            <a:xfrm>
              <a:off x="2029498" y="940337"/>
              <a:ext cx="855551" cy="1043144"/>
              <a:chOff x="2029498" y="940337"/>
              <a:chExt cx="855551" cy="1043144"/>
            </a:xfrm>
          </p:grpSpPr>
          <p:grpSp>
            <p:nvGrpSpPr>
              <p:cNvPr id="1163" name="Google Shape;1163;p60"/>
              <p:cNvGrpSpPr/>
              <p:nvPr/>
            </p:nvGrpSpPr>
            <p:grpSpPr>
              <a:xfrm>
                <a:off x="2359354" y="940337"/>
                <a:ext cx="525694" cy="443366"/>
                <a:chOff x="2696249" y="2286894"/>
                <a:chExt cx="601549" cy="598092"/>
              </a:xfrm>
            </p:grpSpPr>
            <p:sp>
              <p:nvSpPr>
                <p:cNvPr id="1164" name="Google Shape;1164;p60"/>
                <p:cNvSpPr/>
                <p:nvPr/>
              </p:nvSpPr>
              <p:spPr>
                <a:xfrm>
                  <a:off x="2865065" y="2286894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1165;p60"/>
                <p:cNvSpPr/>
                <p:nvPr/>
              </p:nvSpPr>
              <p:spPr>
                <a:xfrm>
                  <a:off x="2865065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6" name="Google Shape;1166;p60"/>
                <p:cNvSpPr/>
                <p:nvPr/>
              </p:nvSpPr>
              <p:spPr>
                <a:xfrm>
                  <a:off x="2865065" y="26244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7" name="Google Shape;1167;p60"/>
                <p:cNvSpPr/>
                <p:nvPr/>
              </p:nvSpPr>
              <p:spPr>
                <a:xfrm>
                  <a:off x="2865065" y="27932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8" name="Google Shape;1168;p60"/>
                <p:cNvSpPr/>
                <p:nvPr/>
              </p:nvSpPr>
              <p:spPr>
                <a:xfrm>
                  <a:off x="3033881" y="2456810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9" name="Google Shape;1169;p60"/>
                <p:cNvSpPr/>
                <p:nvPr/>
              </p:nvSpPr>
              <p:spPr>
                <a:xfrm>
                  <a:off x="3033881" y="2625609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0" name="Google Shape;1170;p60"/>
                <p:cNvSpPr/>
                <p:nvPr/>
              </p:nvSpPr>
              <p:spPr>
                <a:xfrm>
                  <a:off x="3033881" y="279440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1171;p60"/>
                <p:cNvSpPr/>
                <p:nvPr/>
              </p:nvSpPr>
              <p:spPr>
                <a:xfrm>
                  <a:off x="3202698" y="279078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2" name="Google Shape;1172;p60"/>
                <p:cNvSpPr/>
                <p:nvPr/>
              </p:nvSpPr>
              <p:spPr>
                <a:xfrm>
                  <a:off x="2696249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1173;p60"/>
                <p:cNvSpPr/>
                <p:nvPr/>
              </p:nvSpPr>
              <p:spPr>
                <a:xfrm>
                  <a:off x="2696249" y="2794986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74" name="Google Shape;1174;p60"/>
                <p:cNvCxnSpPr/>
                <p:nvPr/>
              </p:nvCxnSpPr>
              <p:spPr>
                <a:xfrm>
                  <a:off x="2912501" y="2377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75" name="Google Shape;1175;p60"/>
                <p:cNvCxnSpPr/>
                <p:nvPr/>
              </p:nvCxnSpPr>
              <p:spPr>
                <a:xfrm>
                  <a:off x="2912501" y="2545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76" name="Google Shape;1176;p60"/>
                <p:cNvCxnSpPr/>
                <p:nvPr/>
              </p:nvCxnSpPr>
              <p:spPr>
                <a:xfrm>
                  <a:off x="2912501" y="2714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77" name="Google Shape;1177;p60"/>
                <p:cNvCxnSpPr/>
                <p:nvPr/>
              </p:nvCxnSpPr>
              <p:spPr>
                <a:xfrm>
                  <a:off x="3081316" y="2715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78" name="Google Shape;1178;p60"/>
                <p:cNvCxnSpPr/>
                <p:nvPr/>
              </p:nvCxnSpPr>
              <p:spPr>
                <a:xfrm>
                  <a:off x="3114856" y="2702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79" name="Google Shape;1179;p60"/>
                <p:cNvCxnSpPr/>
                <p:nvPr/>
              </p:nvCxnSpPr>
              <p:spPr>
                <a:xfrm flipH="1">
                  <a:off x="2777260" y="2701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80" name="Google Shape;1180;p60"/>
                <p:cNvCxnSpPr/>
                <p:nvPr/>
              </p:nvCxnSpPr>
              <p:spPr>
                <a:xfrm flipH="1">
                  <a:off x="2777260" y="2363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81" name="Google Shape;1181;p60"/>
                <p:cNvCxnSpPr/>
                <p:nvPr/>
              </p:nvCxnSpPr>
              <p:spPr>
                <a:xfrm>
                  <a:off x="2946040" y="2363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82" name="Google Shape;1182;p60"/>
                <p:cNvCxnSpPr/>
                <p:nvPr/>
              </p:nvCxnSpPr>
              <p:spPr>
                <a:xfrm>
                  <a:off x="2946040" y="2532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83" name="Google Shape;1183;p60"/>
              <p:cNvGrpSpPr/>
              <p:nvPr/>
            </p:nvGrpSpPr>
            <p:grpSpPr>
              <a:xfrm>
                <a:off x="2029498" y="1173778"/>
                <a:ext cx="525694" cy="443366"/>
                <a:chOff x="1934249" y="2667894"/>
                <a:chExt cx="601549" cy="598092"/>
              </a:xfrm>
            </p:grpSpPr>
            <p:sp>
              <p:nvSpPr>
                <p:cNvPr id="1184" name="Google Shape;1184;p60"/>
                <p:cNvSpPr/>
                <p:nvPr/>
              </p:nvSpPr>
              <p:spPr>
                <a:xfrm>
                  <a:off x="2103065" y="2667894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60"/>
                <p:cNvSpPr/>
                <p:nvPr/>
              </p:nvSpPr>
              <p:spPr>
                <a:xfrm>
                  <a:off x="2103065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60"/>
                <p:cNvSpPr/>
                <p:nvPr/>
              </p:nvSpPr>
              <p:spPr>
                <a:xfrm>
                  <a:off x="2103065" y="30054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60"/>
                <p:cNvSpPr/>
                <p:nvPr/>
              </p:nvSpPr>
              <p:spPr>
                <a:xfrm>
                  <a:off x="2103065" y="31742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60"/>
                <p:cNvSpPr/>
                <p:nvPr/>
              </p:nvSpPr>
              <p:spPr>
                <a:xfrm>
                  <a:off x="2271881" y="2837810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60"/>
                <p:cNvSpPr/>
                <p:nvPr/>
              </p:nvSpPr>
              <p:spPr>
                <a:xfrm>
                  <a:off x="2271881" y="3006609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0" name="Google Shape;1190;p60"/>
                <p:cNvSpPr/>
                <p:nvPr/>
              </p:nvSpPr>
              <p:spPr>
                <a:xfrm>
                  <a:off x="2271881" y="317540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1" name="Google Shape;1191;p60"/>
                <p:cNvSpPr/>
                <p:nvPr/>
              </p:nvSpPr>
              <p:spPr>
                <a:xfrm>
                  <a:off x="2440698" y="317178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2" name="Google Shape;1192;p60"/>
                <p:cNvSpPr/>
                <p:nvPr/>
              </p:nvSpPr>
              <p:spPr>
                <a:xfrm>
                  <a:off x="1934249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3" name="Google Shape;1193;p60"/>
                <p:cNvSpPr/>
                <p:nvPr/>
              </p:nvSpPr>
              <p:spPr>
                <a:xfrm>
                  <a:off x="1934249" y="3175986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94" name="Google Shape;1194;p60"/>
                <p:cNvCxnSpPr/>
                <p:nvPr/>
              </p:nvCxnSpPr>
              <p:spPr>
                <a:xfrm>
                  <a:off x="2150501" y="2758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95" name="Google Shape;1195;p60"/>
                <p:cNvCxnSpPr/>
                <p:nvPr/>
              </p:nvCxnSpPr>
              <p:spPr>
                <a:xfrm>
                  <a:off x="2150501" y="2926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96" name="Google Shape;1196;p60"/>
                <p:cNvCxnSpPr/>
                <p:nvPr/>
              </p:nvCxnSpPr>
              <p:spPr>
                <a:xfrm>
                  <a:off x="2150501" y="3095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97" name="Google Shape;1197;p60"/>
                <p:cNvCxnSpPr/>
                <p:nvPr/>
              </p:nvCxnSpPr>
              <p:spPr>
                <a:xfrm>
                  <a:off x="2319316" y="3096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98" name="Google Shape;1198;p60"/>
                <p:cNvCxnSpPr/>
                <p:nvPr/>
              </p:nvCxnSpPr>
              <p:spPr>
                <a:xfrm>
                  <a:off x="2352856" y="3083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199" name="Google Shape;1199;p60"/>
                <p:cNvCxnSpPr/>
                <p:nvPr/>
              </p:nvCxnSpPr>
              <p:spPr>
                <a:xfrm flipH="1">
                  <a:off x="2015260" y="3082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00" name="Google Shape;1200;p60"/>
                <p:cNvCxnSpPr/>
                <p:nvPr/>
              </p:nvCxnSpPr>
              <p:spPr>
                <a:xfrm flipH="1">
                  <a:off x="2015260" y="2744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01" name="Google Shape;1201;p60"/>
                <p:cNvCxnSpPr/>
                <p:nvPr/>
              </p:nvCxnSpPr>
              <p:spPr>
                <a:xfrm>
                  <a:off x="2184040" y="2744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02" name="Google Shape;1202;p60"/>
                <p:cNvCxnSpPr/>
                <p:nvPr/>
              </p:nvCxnSpPr>
              <p:spPr>
                <a:xfrm>
                  <a:off x="2184040" y="2913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03" name="Google Shape;1203;p60"/>
              <p:cNvGrpSpPr/>
              <p:nvPr/>
            </p:nvGrpSpPr>
            <p:grpSpPr>
              <a:xfrm>
                <a:off x="2359338" y="1540115"/>
                <a:ext cx="525694" cy="443366"/>
                <a:chOff x="2848649" y="3277494"/>
                <a:chExt cx="601549" cy="598092"/>
              </a:xfrm>
            </p:grpSpPr>
            <p:sp>
              <p:nvSpPr>
                <p:cNvPr id="1204" name="Google Shape;1204;p60"/>
                <p:cNvSpPr/>
                <p:nvPr/>
              </p:nvSpPr>
              <p:spPr>
                <a:xfrm>
                  <a:off x="3017465" y="3277494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5" name="Google Shape;1205;p60"/>
                <p:cNvSpPr/>
                <p:nvPr/>
              </p:nvSpPr>
              <p:spPr>
                <a:xfrm>
                  <a:off x="3017465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6" name="Google Shape;1206;p60"/>
                <p:cNvSpPr/>
                <p:nvPr/>
              </p:nvSpPr>
              <p:spPr>
                <a:xfrm>
                  <a:off x="3017465" y="36150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7" name="Google Shape;1207;p60"/>
                <p:cNvSpPr/>
                <p:nvPr/>
              </p:nvSpPr>
              <p:spPr>
                <a:xfrm>
                  <a:off x="3017465" y="37838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8" name="Google Shape;1208;p60"/>
                <p:cNvSpPr/>
                <p:nvPr/>
              </p:nvSpPr>
              <p:spPr>
                <a:xfrm>
                  <a:off x="3186281" y="3447410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9" name="Google Shape;1209;p60"/>
                <p:cNvSpPr/>
                <p:nvPr/>
              </p:nvSpPr>
              <p:spPr>
                <a:xfrm>
                  <a:off x="3186281" y="3616209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p60"/>
                <p:cNvSpPr/>
                <p:nvPr/>
              </p:nvSpPr>
              <p:spPr>
                <a:xfrm>
                  <a:off x="3186281" y="378500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1" name="Google Shape;1211;p60"/>
                <p:cNvSpPr/>
                <p:nvPr/>
              </p:nvSpPr>
              <p:spPr>
                <a:xfrm>
                  <a:off x="3355098" y="378138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2" name="Google Shape;1212;p60"/>
                <p:cNvSpPr/>
                <p:nvPr/>
              </p:nvSpPr>
              <p:spPr>
                <a:xfrm>
                  <a:off x="2848649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3" name="Google Shape;1213;p60"/>
                <p:cNvSpPr/>
                <p:nvPr/>
              </p:nvSpPr>
              <p:spPr>
                <a:xfrm>
                  <a:off x="2848649" y="3785586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214" name="Google Shape;1214;p60"/>
                <p:cNvCxnSpPr/>
                <p:nvPr/>
              </p:nvCxnSpPr>
              <p:spPr>
                <a:xfrm>
                  <a:off x="3064901" y="33676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5" name="Google Shape;1215;p60"/>
                <p:cNvCxnSpPr/>
                <p:nvPr/>
              </p:nvCxnSpPr>
              <p:spPr>
                <a:xfrm>
                  <a:off x="3064901" y="35364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6" name="Google Shape;1216;p60"/>
                <p:cNvCxnSpPr/>
                <p:nvPr/>
              </p:nvCxnSpPr>
              <p:spPr>
                <a:xfrm>
                  <a:off x="3064901" y="37052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7" name="Google Shape;1217;p60"/>
                <p:cNvCxnSpPr/>
                <p:nvPr/>
              </p:nvCxnSpPr>
              <p:spPr>
                <a:xfrm>
                  <a:off x="3233716" y="37063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8" name="Google Shape;1218;p60"/>
                <p:cNvCxnSpPr/>
                <p:nvPr/>
              </p:nvCxnSpPr>
              <p:spPr>
                <a:xfrm>
                  <a:off x="3267256" y="36931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19" name="Google Shape;1219;p60"/>
                <p:cNvCxnSpPr/>
                <p:nvPr/>
              </p:nvCxnSpPr>
              <p:spPr>
                <a:xfrm flipH="1">
                  <a:off x="2929660" y="36920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20" name="Google Shape;1220;p60"/>
                <p:cNvCxnSpPr/>
                <p:nvPr/>
              </p:nvCxnSpPr>
              <p:spPr>
                <a:xfrm flipH="1">
                  <a:off x="2929660" y="33544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21" name="Google Shape;1221;p60"/>
                <p:cNvCxnSpPr/>
                <p:nvPr/>
              </p:nvCxnSpPr>
              <p:spPr>
                <a:xfrm>
                  <a:off x="3098440" y="33544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22" name="Google Shape;1222;p60"/>
                <p:cNvCxnSpPr/>
                <p:nvPr/>
              </p:nvCxnSpPr>
              <p:spPr>
                <a:xfrm>
                  <a:off x="3098440" y="35232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223" name="Google Shape;1223;p60"/>
            <p:cNvSpPr txBox="1"/>
            <p:nvPr/>
          </p:nvSpPr>
          <p:spPr>
            <a:xfrm>
              <a:off x="1894550" y="1953500"/>
              <a:ext cx="17160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7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KG-Envpolyreg</a:t>
              </a:r>
              <a:endParaRPr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224" name="Google Shape;1224;p60"/>
          <p:cNvCxnSpPr/>
          <p:nvPr/>
        </p:nvCxnSpPr>
        <p:spPr>
          <a:xfrm flipH="1">
            <a:off x="4191950" y="3115750"/>
            <a:ext cx="751200" cy="3693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25" name="Google Shape;1225;p60"/>
          <p:cNvSpPr txBox="1"/>
          <p:nvPr/>
        </p:nvSpPr>
        <p:spPr>
          <a:xfrm>
            <a:off x="0" y="4743300"/>
            <a:ext cx="345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https://knowledge-graph-hub.github.io</a:t>
            </a:r>
            <a:r>
              <a:rPr lang="en"/>
              <a:t> </a:t>
            </a:r>
            <a:endParaRPr/>
          </a:p>
        </p:txBody>
      </p:sp>
      <p:grpSp>
        <p:nvGrpSpPr>
          <p:cNvPr id="1226" name="Google Shape;1226;p60"/>
          <p:cNvGrpSpPr/>
          <p:nvPr/>
        </p:nvGrpSpPr>
        <p:grpSpPr>
          <a:xfrm>
            <a:off x="6089975" y="1170012"/>
            <a:ext cx="1397100" cy="1411563"/>
            <a:chOff x="1894550" y="940337"/>
            <a:chExt cx="1397100" cy="1411563"/>
          </a:xfrm>
        </p:grpSpPr>
        <p:grpSp>
          <p:nvGrpSpPr>
            <p:cNvPr id="1227" name="Google Shape;1227;p60"/>
            <p:cNvGrpSpPr/>
            <p:nvPr/>
          </p:nvGrpSpPr>
          <p:grpSpPr>
            <a:xfrm>
              <a:off x="2029498" y="940337"/>
              <a:ext cx="855551" cy="1043144"/>
              <a:chOff x="2029498" y="940337"/>
              <a:chExt cx="855551" cy="1043144"/>
            </a:xfrm>
          </p:grpSpPr>
          <p:grpSp>
            <p:nvGrpSpPr>
              <p:cNvPr id="1228" name="Google Shape;1228;p60"/>
              <p:cNvGrpSpPr/>
              <p:nvPr/>
            </p:nvGrpSpPr>
            <p:grpSpPr>
              <a:xfrm>
                <a:off x="2359354" y="940337"/>
                <a:ext cx="525694" cy="443366"/>
                <a:chOff x="2696249" y="2286894"/>
                <a:chExt cx="601549" cy="598092"/>
              </a:xfrm>
            </p:grpSpPr>
            <p:sp>
              <p:nvSpPr>
                <p:cNvPr id="1229" name="Google Shape;1229;p60"/>
                <p:cNvSpPr/>
                <p:nvPr/>
              </p:nvSpPr>
              <p:spPr>
                <a:xfrm>
                  <a:off x="2865065" y="2286894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60"/>
                <p:cNvSpPr/>
                <p:nvPr/>
              </p:nvSpPr>
              <p:spPr>
                <a:xfrm>
                  <a:off x="2865065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1" name="Google Shape;1231;p60"/>
                <p:cNvSpPr/>
                <p:nvPr/>
              </p:nvSpPr>
              <p:spPr>
                <a:xfrm>
                  <a:off x="2865065" y="26244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2" name="Google Shape;1232;p60"/>
                <p:cNvSpPr/>
                <p:nvPr/>
              </p:nvSpPr>
              <p:spPr>
                <a:xfrm>
                  <a:off x="2865065" y="2793291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60"/>
                <p:cNvSpPr/>
                <p:nvPr/>
              </p:nvSpPr>
              <p:spPr>
                <a:xfrm>
                  <a:off x="3033881" y="2456810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4" name="Google Shape;1234;p60"/>
                <p:cNvSpPr/>
                <p:nvPr/>
              </p:nvSpPr>
              <p:spPr>
                <a:xfrm>
                  <a:off x="3033881" y="2625609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5" name="Google Shape;1235;p60"/>
                <p:cNvSpPr/>
                <p:nvPr/>
              </p:nvSpPr>
              <p:spPr>
                <a:xfrm>
                  <a:off x="3033881" y="279440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6" name="Google Shape;1236;p60"/>
                <p:cNvSpPr/>
                <p:nvPr/>
              </p:nvSpPr>
              <p:spPr>
                <a:xfrm>
                  <a:off x="3202698" y="2790788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7" name="Google Shape;1237;p60"/>
                <p:cNvSpPr/>
                <p:nvPr/>
              </p:nvSpPr>
              <p:spPr>
                <a:xfrm>
                  <a:off x="2696249" y="2455692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8" name="Google Shape;1238;p60"/>
                <p:cNvSpPr/>
                <p:nvPr/>
              </p:nvSpPr>
              <p:spPr>
                <a:xfrm>
                  <a:off x="2696249" y="2794986"/>
                  <a:ext cx="95100" cy="90000"/>
                </a:xfrm>
                <a:prstGeom prst="ellipse">
                  <a:avLst/>
                </a:prstGeom>
                <a:solidFill>
                  <a:srgbClr val="6D9EEB"/>
                </a:solidFill>
                <a:ln cap="flat" cmpd="sng" w="1270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239" name="Google Shape;1239;p60"/>
                <p:cNvCxnSpPr/>
                <p:nvPr/>
              </p:nvCxnSpPr>
              <p:spPr>
                <a:xfrm>
                  <a:off x="2912501" y="2377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0" name="Google Shape;1240;p60"/>
                <p:cNvCxnSpPr/>
                <p:nvPr/>
              </p:nvCxnSpPr>
              <p:spPr>
                <a:xfrm>
                  <a:off x="2912501" y="2545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1" name="Google Shape;1241;p60"/>
                <p:cNvCxnSpPr/>
                <p:nvPr/>
              </p:nvCxnSpPr>
              <p:spPr>
                <a:xfrm>
                  <a:off x="2912501" y="2714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2" name="Google Shape;1242;p60"/>
                <p:cNvCxnSpPr/>
                <p:nvPr/>
              </p:nvCxnSpPr>
              <p:spPr>
                <a:xfrm>
                  <a:off x="3081316" y="2715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3" name="Google Shape;1243;p60"/>
                <p:cNvCxnSpPr/>
                <p:nvPr/>
              </p:nvCxnSpPr>
              <p:spPr>
                <a:xfrm>
                  <a:off x="3114856" y="2702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4" name="Google Shape;1244;p60"/>
                <p:cNvCxnSpPr/>
                <p:nvPr/>
              </p:nvCxnSpPr>
              <p:spPr>
                <a:xfrm flipH="1">
                  <a:off x="2777260" y="2701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5" name="Google Shape;1245;p60"/>
                <p:cNvCxnSpPr/>
                <p:nvPr/>
              </p:nvCxnSpPr>
              <p:spPr>
                <a:xfrm flipH="1">
                  <a:off x="2777260" y="2363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6" name="Google Shape;1246;p60"/>
                <p:cNvCxnSpPr/>
                <p:nvPr/>
              </p:nvCxnSpPr>
              <p:spPr>
                <a:xfrm>
                  <a:off x="2946040" y="2363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47" name="Google Shape;1247;p60"/>
                <p:cNvCxnSpPr/>
                <p:nvPr/>
              </p:nvCxnSpPr>
              <p:spPr>
                <a:xfrm>
                  <a:off x="2946040" y="2532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1C4587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48" name="Google Shape;1248;p60"/>
              <p:cNvGrpSpPr/>
              <p:nvPr/>
            </p:nvGrpSpPr>
            <p:grpSpPr>
              <a:xfrm>
                <a:off x="2029498" y="1173778"/>
                <a:ext cx="525694" cy="443366"/>
                <a:chOff x="1934249" y="2667894"/>
                <a:chExt cx="601549" cy="598092"/>
              </a:xfrm>
            </p:grpSpPr>
            <p:sp>
              <p:nvSpPr>
                <p:cNvPr id="1249" name="Google Shape;1249;p60"/>
                <p:cNvSpPr/>
                <p:nvPr/>
              </p:nvSpPr>
              <p:spPr>
                <a:xfrm>
                  <a:off x="2103065" y="2667894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0" name="Google Shape;1250;p60"/>
                <p:cNvSpPr/>
                <p:nvPr/>
              </p:nvSpPr>
              <p:spPr>
                <a:xfrm>
                  <a:off x="2103065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1251;p60"/>
                <p:cNvSpPr/>
                <p:nvPr/>
              </p:nvSpPr>
              <p:spPr>
                <a:xfrm>
                  <a:off x="2103065" y="30054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60"/>
                <p:cNvSpPr/>
                <p:nvPr/>
              </p:nvSpPr>
              <p:spPr>
                <a:xfrm>
                  <a:off x="2103065" y="3174291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60"/>
                <p:cNvSpPr/>
                <p:nvPr/>
              </p:nvSpPr>
              <p:spPr>
                <a:xfrm>
                  <a:off x="2271881" y="2837810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4" name="Google Shape;1254;p60"/>
                <p:cNvSpPr/>
                <p:nvPr/>
              </p:nvSpPr>
              <p:spPr>
                <a:xfrm>
                  <a:off x="2271881" y="3006609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5" name="Google Shape;1255;p60"/>
                <p:cNvSpPr/>
                <p:nvPr/>
              </p:nvSpPr>
              <p:spPr>
                <a:xfrm>
                  <a:off x="2271881" y="317540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6" name="Google Shape;1256;p60"/>
                <p:cNvSpPr/>
                <p:nvPr/>
              </p:nvSpPr>
              <p:spPr>
                <a:xfrm>
                  <a:off x="2440698" y="3171788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7" name="Google Shape;1257;p60"/>
                <p:cNvSpPr/>
                <p:nvPr/>
              </p:nvSpPr>
              <p:spPr>
                <a:xfrm>
                  <a:off x="1934249" y="2836692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60"/>
                <p:cNvSpPr/>
                <p:nvPr/>
              </p:nvSpPr>
              <p:spPr>
                <a:xfrm>
                  <a:off x="1934249" y="3175986"/>
                  <a:ext cx="95100" cy="90000"/>
                </a:xfrm>
                <a:prstGeom prst="ellipse">
                  <a:avLst/>
                </a:prstGeom>
                <a:solidFill>
                  <a:srgbClr val="8E7CC3"/>
                </a:solidFill>
                <a:ln cap="flat" cmpd="sng" w="1270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259" name="Google Shape;1259;p60"/>
                <p:cNvCxnSpPr/>
                <p:nvPr/>
              </p:nvCxnSpPr>
              <p:spPr>
                <a:xfrm>
                  <a:off x="2150501" y="27580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0" name="Google Shape;1260;p60"/>
                <p:cNvCxnSpPr/>
                <p:nvPr/>
              </p:nvCxnSpPr>
              <p:spPr>
                <a:xfrm>
                  <a:off x="2150501" y="29268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1" name="Google Shape;1261;p60"/>
                <p:cNvCxnSpPr/>
                <p:nvPr/>
              </p:nvCxnSpPr>
              <p:spPr>
                <a:xfrm>
                  <a:off x="2150501" y="30956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2" name="Google Shape;1262;p60"/>
                <p:cNvCxnSpPr/>
                <p:nvPr/>
              </p:nvCxnSpPr>
              <p:spPr>
                <a:xfrm>
                  <a:off x="2319316" y="30967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3" name="Google Shape;1263;p60"/>
                <p:cNvCxnSpPr/>
                <p:nvPr/>
              </p:nvCxnSpPr>
              <p:spPr>
                <a:xfrm>
                  <a:off x="2352856" y="30835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4" name="Google Shape;1264;p60"/>
                <p:cNvCxnSpPr/>
                <p:nvPr/>
              </p:nvCxnSpPr>
              <p:spPr>
                <a:xfrm flipH="1">
                  <a:off x="2015260" y="30824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5" name="Google Shape;1265;p60"/>
                <p:cNvCxnSpPr/>
                <p:nvPr/>
              </p:nvCxnSpPr>
              <p:spPr>
                <a:xfrm flipH="1">
                  <a:off x="2015260" y="27448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6" name="Google Shape;1266;p60"/>
                <p:cNvCxnSpPr/>
                <p:nvPr/>
              </p:nvCxnSpPr>
              <p:spPr>
                <a:xfrm>
                  <a:off x="2184040" y="27448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67" name="Google Shape;1267;p60"/>
                <p:cNvCxnSpPr/>
                <p:nvPr/>
              </p:nvCxnSpPr>
              <p:spPr>
                <a:xfrm>
                  <a:off x="2184040" y="29136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20124D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268" name="Google Shape;1268;p60"/>
              <p:cNvGrpSpPr/>
              <p:nvPr/>
            </p:nvGrpSpPr>
            <p:grpSpPr>
              <a:xfrm>
                <a:off x="2359338" y="1540115"/>
                <a:ext cx="525694" cy="443366"/>
                <a:chOff x="2848649" y="3277494"/>
                <a:chExt cx="601549" cy="598092"/>
              </a:xfrm>
            </p:grpSpPr>
            <p:sp>
              <p:nvSpPr>
                <p:cNvPr id="1269" name="Google Shape;1269;p60"/>
                <p:cNvSpPr/>
                <p:nvPr/>
              </p:nvSpPr>
              <p:spPr>
                <a:xfrm>
                  <a:off x="3017465" y="3277494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0" name="Google Shape;1270;p60"/>
                <p:cNvSpPr/>
                <p:nvPr/>
              </p:nvSpPr>
              <p:spPr>
                <a:xfrm>
                  <a:off x="3017465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1" name="Google Shape;1271;p60"/>
                <p:cNvSpPr/>
                <p:nvPr/>
              </p:nvSpPr>
              <p:spPr>
                <a:xfrm>
                  <a:off x="3017465" y="36150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60"/>
                <p:cNvSpPr/>
                <p:nvPr/>
              </p:nvSpPr>
              <p:spPr>
                <a:xfrm>
                  <a:off x="3017465" y="3783891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60"/>
                <p:cNvSpPr/>
                <p:nvPr/>
              </p:nvSpPr>
              <p:spPr>
                <a:xfrm>
                  <a:off x="3186281" y="3447410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4" name="Google Shape;1274;p60"/>
                <p:cNvSpPr/>
                <p:nvPr/>
              </p:nvSpPr>
              <p:spPr>
                <a:xfrm>
                  <a:off x="3186281" y="3616209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5" name="Google Shape;1275;p60"/>
                <p:cNvSpPr/>
                <p:nvPr/>
              </p:nvSpPr>
              <p:spPr>
                <a:xfrm>
                  <a:off x="3186281" y="378500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6" name="Google Shape;1276;p60"/>
                <p:cNvSpPr/>
                <p:nvPr/>
              </p:nvSpPr>
              <p:spPr>
                <a:xfrm>
                  <a:off x="3355098" y="3781388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7" name="Google Shape;1277;p60"/>
                <p:cNvSpPr/>
                <p:nvPr/>
              </p:nvSpPr>
              <p:spPr>
                <a:xfrm>
                  <a:off x="2848649" y="3446292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8" name="Google Shape;1278;p60"/>
                <p:cNvSpPr/>
                <p:nvPr/>
              </p:nvSpPr>
              <p:spPr>
                <a:xfrm>
                  <a:off x="2848649" y="3785586"/>
                  <a:ext cx="95100" cy="90000"/>
                </a:xfrm>
                <a:prstGeom prst="ellipse">
                  <a:avLst/>
                </a:prstGeom>
                <a:solidFill>
                  <a:srgbClr val="38761D"/>
                </a:solidFill>
                <a:ln cap="flat" cmpd="sng" w="1270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Calibri"/>
                    <a:buNone/>
                  </a:pPr>
                  <a:r>
                    <a:t/>
                  </a:r>
                  <a:endParaRPr b="0" i="0" sz="5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279" name="Google Shape;1279;p60"/>
                <p:cNvCxnSpPr/>
                <p:nvPr/>
              </p:nvCxnSpPr>
              <p:spPr>
                <a:xfrm>
                  <a:off x="3064901" y="3367645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0" name="Google Shape;1280;p60"/>
                <p:cNvCxnSpPr/>
                <p:nvPr/>
              </p:nvCxnSpPr>
              <p:spPr>
                <a:xfrm>
                  <a:off x="3064901" y="35364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1" name="Google Shape;1281;p60"/>
                <p:cNvCxnSpPr/>
                <p:nvPr/>
              </p:nvCxnSpPr>
              <p:spPr>
                <a:xfrm>
                  <a:off x="3064901" y="3705244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2" name="Google Shape;1282;p60"/>
                <p:cNvCxnSpPr/>
                <p:nvPr/>
              </p:nvCxnSpPr>
              <p:spPr>
                <a:xfrm>
                  <a:off x="3233716" y="3706362"/>
                  <a:ext cx="0" cy="78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3" name="Google Shape;1283;p60"/>
                <p:cNvCxnSpPr/>
                <p:nvPr/>
              </p:nvCxnSpPr>
              <p:spPr>
                <a:xfrm>
                  <a:off x="3267256" y="3693158"/>
                  <a:ext cx="101700" cy="101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4" name="Google Shape;1284;p60"/>
                <p:cNvCxnSpPr/>
                <p:nvPr/>
              </p:nvCxnSpPr>
              <p:spPr>
                <a:xfrm flipH="1">
                  <a:off x="2929660" y="3692041"/>
                  <a:ext cx="101700" cy="106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5" name="Google Shape;1285;p60"/>
                <p:cNvCxnSpPr/>
                <p:nvPr/>
              </p:nvCxnSpPr>
              <p:spPr>
                <a:xfrm flipH="1">
                  <a:off x="2929660" y="3354443"/>
                  <a:ext cx="101700" cy="1050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6" name="Google Shape;1286;p60"/>
                <p:cNvCxnSpPr/>
                <p:nvPr/>
              </p:nvCxnSpPr>
              <p:spPr>
                <a:xfrm>
                  <a:off x="3098440" y="3354443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287" name="Google Shape;1287;p60"/>
                <p:cNvCxnSpPr/>
                <p:nvPr/>
              </p:nvCxnSpPr>
              <p:spPr>
                <a:xfrm>
                  <a:off x="3098440" y="3523242"/>
                  <a:ext cx="101700" cy="106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rgbClr val="7F6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154" name="Google Shape;1154;p60"/>
            <p:cNvSpPr txBox="1"/>
            <p:nvPr/>
          </p:nvSpPr>
          <p:spPr>
            <a:xfrm>
              <a:off x="1894550" y="1953500"/>
              <a:ext cx="1397100" cy="3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" sz="1700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KG-Microbe</a:t>
              </a:r>
              <a:endParaRPr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88" name="Google Shape;1288;p60"/>
          <p:cNvSpPr txBox="1"/>
          <p:nvPr/>
        </p:nvSpPr>
        <p:spPr>
          <a:xfrm>
            <a:off x="58775" y="4441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https://kgx.readthedocs.io</a:t>
            </a:r>
            <a:r>
              <a:rPr lang="en"/>
              <a:t> </a:t>
            </a:r>
            <a:endParaRPr/>
          </a:p>
        </p:txBody>
      </p:sp>
      <p:sp>
        <p:nvSpPr>
          <p:cNvPr id="1289" name="Google Shape;1289;p60"/>
          <p:cNvSpPr txBox="1"/>
          <p:nvPr/>
        </p:nvSpPr>
        <p:spPr>
          <a:xfrm>
            <a:off x="-325850" y="1241500"/>
            <a:ext cx="3000000" cy="29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1300" lvl="1" marL="685800" rtl="0" algn="l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Roboto"/>
              <a:buChar char="○"/>
            </a:pPr>
            <a:r>
              <a:rPr b="1"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KGHub</a:t>
            </a:r>
            <a:r>
              <a:rPr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: Registry of KGs and lightweight integration</a:t>
            </a:r>
            <a:endParaRPr b="1" sz="1200">
              <a:solidFill>
                <a:srgbClr val="17375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685800" rtl="0" algn="l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Roboto"/>
              <a:buChar char="○"/>
            </a:pPr>
            <a:r>
              <a:rPr b="1"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KGX</a:t>
            </a:r>
            <a:r>
              <a:rPr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: Graph building and manipulation toolkit</a:t>
            </a:r>
            <a:endParaRPr b="1" sz="1200">
              <a:solidFill>
                <a:srgbClr val="17375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685800" rtl="0" algn="l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Roboto"/>
              <a:buChar char="○"/>
            </a:pPr>
            <a:r>
              <a:rPr b="1"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Ensmallen</a:t>
            </a:r>
            <a:r>
              <a:rPr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: graph library - SOTA loading/manipulating graphs - minimal time and memory footprint</a:t>
            </a:r>
            <a:endParaRPr sz="1200">
              <a:solidFill>
                <a:srgbClr val="17375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685800" rtl="0" algn="l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Roboto"/>
              <a:buChar char="○"/>
            </a:pPr>
            <a:r>
              <a:rPr b="1"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Embiggen:</a:t>
            </a:r>
            <a:r>
              <a:rPr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 graph machine learning based on Ensmallen, tensorflow</a:t>
            </a:r>
            <a:endParaRPr sz="1200">
              <a:solidFill>
                <a:srgbClr val="17375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1" marL="685800" rtl="0" algn="l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1200"/>
              <a:buFont typeface="Roboto"/>
              <a:buChar char="○"/>
            </a:pPr>
            <a:r>
              <a:rPr b="1"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Algorithms</a:t>
            </a:r>
            <a:r>
              <a:rPr lang="en" sz="1200">
                <a:solidFill>
                  <a:srgbClr val="17375E"/>
                </a:solidFill>
                <a:latin typeface="Roboto"/>
                <a:ea typeface="Roboto"/>
                <a:cs typeface="Roboto"/>
                <a:sym typeface="Roboto"/>
              </a:rPr>
              <a:t>: node2vec, TransE and friends, GCN/GNN, some novel algorithms</a:t>
            </a:r>
            <a:endParaRPr sz="1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61"/>
          <p:cNvSpPr/>
          <p:nvPr/>
        </p:nvSpPr>
        <p:spPr>
          <a:xfrm>
            <a:off x="206600" y="4027950"/>
            <a:ext cx="3680700" cy="109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Biolink-Model: A schema for biological KGs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estrial"/>
              <a:buChar char="●"/>
            </a:pPr>
            <a:r>
              <a:rPr i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Expressed in LinkML</a:t>
            </a:r>
            <a:endParaRPr i="1" sz="1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estrial"/>
              <a:buChar char="●"/>
            </a:pPr>
            <a:r>
              <a:rPr i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“Ontology-like”</a:t>
            </a:r>
            <a:endParaRPr i="1" sz="1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estrial"/>
              <a:buChar char="●"/>
            </a:pPr>
            <a:r>
              <a:rPr i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OBO classes are instances</a:t>
            </a:r>
            <a:endParaRPr i="1" sz="1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estrial"/>
              <a:buChar char="●"/>
            </a:pPr>
            <a:r>
              <a:rPr i="1" lang="en" sz="1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Edges are first-class</a:t>
            </a:r>
            <a:endParaRPr i="1" sz="12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95" name="Google Shape;12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3350"/>
            <a:ext cx="3954099" cy="281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61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61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Working together: Biolink Model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1298" name="Google Shape;129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6500" y="3117075"/>
            <a:ext cx="1064875" cy="10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8925" y="3117073"/>
            <a:ext cx="926400" cy="9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4146425" y="2260250"/>
            <a:ext cx="850925" cy="10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267350" y="4131500"/>
            <a:ext cx="809475" cy="10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61"/>
          <p:cNvSpPr txBox="1"/>
          <p:nvPr/>
        </p:nvSpPr>
        <p:spPr>
          <a:xfrm>
            <a:off x="5754375" y="4604875"/>
            <a:ext cx="32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https://biolink.github.io/biolink-model</a:t>
            </a:r>
            <a:r>
              <a:rPr lang="en"/>
              <a:t> </a:t>
            </a:r>
            <a:endParaRPr/>
          </a:p>
        </p:txBody>
      </p:sp>
      <p:sp>
        <p:nvSpPr>
          <p:cNvPr id="1303" name="Google Shape;1303;p61"/>
          <p:cNvSpPr/>
          <p:nvPr/>
        </p:nvSpPr>
        <p:spPr>
          <a:xfrm>
            <a:off x="5254400" y="1113350"/>
            <a:ext cx="3680700" cy="109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Developed as part of NCATS Translator project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b="1" i="1" lang="en" sz="1200">
                <a:latin typeface="Questrial"/>
                <a:ea typeface="Questrial"/>
                <a:cs typeface="Questrial"/>
                <a:sym typeface="Questrial"/>
              </a:rPr>
              <a:t>Weekly Data Modeling calls</a:t>
            </a: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 (20-40 people)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b="1" i="1" lang="en" sz="1200">
                <a:latin typeface="Questrial"/>
                <a:ea typeface="Questrial"/>
                <a:cs typeface="Questrial"/>
                <a:sym typeface="Questrial"/>
              </a:rPr>
              <a:t>Working groups</a:t>
            </a: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 for different areas (e.g. chemicals)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Technically diverse group  (domain scientists, bioinformaticians, ontologists)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Questrial"/>
              <a:buChar char="●"/>
            </a:pPr>
            <a:r>
              <a:rPr i="1" lang="en" sz="1200">
                <a:latin typeface="Questrial"/>
                <a:ea typeface="Questrial"/>
                <a:cs typeface="Questrial"/>
                <a:sym typeface="Questrial"/>
              </a:rPr>
              <a:t>Use of GitHub (PRs, votes)</a:t>
            </a:r>
            <a:endParaRPr i="1" sz="12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2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62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KGs for drug repurposing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1310" name="Google Shape;1310;p62"/>
          <p:cNvPicPr preferRelativeResize="0"/>
          <p:nvPr/>
        </p:nvPicPr>
        <p:blipFill rotWithShape="1">
          <a:blip r:embed="rId3">
            <a:alphaModFix/>
          </a:blip>
          <a:srcRect b="5612" l="7314" r="5705" t="5165"/>
          <a:stretch/>
        </p:blipFill>
        <p:spPr>
          <a:xfrm>
            <a:off x="2551516" y="2094662"/>
            <a:ext cx="1290000" cy="12246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311" name="Google Shape;1311;p62"/>
          <p:cNvCxnSpPr/>
          <p:nvPr/>
        </p:nvCxnSpPr>
        <p:spPr>
          <a:xfrm rot="10800000">
            <a:off x="2558696" y="1962273"/>
            <a:ext cx="4200" cy="13497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2" name="Google Shape;1312;p62"/>
          <p:cNvCxnSpPr/>
          <p:nvPr/>
        </p:nvCxnSpPr>
        <p:spPr>
          <a:xfrm>
            <a:off x="2475823" y="3311973"/>
            <a:ext cx="1441200" cy="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3" name="Google Shape;1313;p62"/>
          <p:cNvSpPr txBox="1"/>
          <p:nvPr/>
        </p:nvSpPr>
        <p:spPr>
          <a:xfrm>
            <a:off x="1110204" y="1156335"/>
            <a:ext cx="12900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SARS-CoV-2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62"/>
          <p:cNvSpPr/>
          <p:nvPr/>
        </p:nvSpPr>
        <p:spPr>
          <a:xfrm>
            <a:off x="462231" y="1318418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62"/>
          <p:cNvSpPr/>
          <p:nvPr/>
        </p:nvSpPr>
        <p:spPr>
          <a:xfrm>
            <a:off x="462231" y="1641755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62"/>
          <p:cNvSpPr/>
          <p:nvPr/>
        </p:nvSpPr>
        <p:spPr>
          <a:xfrm>
            <a:off x="462231" y="1965095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62"/>
          <p:cNvSpPr/>
          <p:nvPr/>
        </p:nvSpPr>
        <p:spPr>
          <a:xfrm>
            <a:off x="462231" y="2288436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62"/>
          <p:cNvSpPr/>
          <p:nvPr/>
        </p:nvSpPr>
        <p:spPr>
          <a:xfrm>
            <a:off x="783541" y="1643897"/>
            <a:ext cx="180900" cy="1722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62"/>
          <p:cNvSpPr/>
          <p:nvPr/>
        </p:nvSpPr>
        <p:spPr>
          <a:xfrm>
            <a:off x="783541" y="1967236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62"/>
          <p:cNvSpPr/>
          <p:nvPr/>
        </p:nvSpPr>
        <p:spPr>
          <a:xfrm>
            <a:off x="783541" y="2290576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62"/>
          <p:cNvSpPr/>
          <p:nvPr/>
        </p:nvSpPr>
        <p:spPr>
          <a:xfrm>
            <a:off x="1104852" y="2283642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62"/>
          <p:cNvSpPr/>
          <p:nvPr/>
        </p:nvSpPr>
        <p:spPr>
          <a:xfrm>
            <a:off x="140921" y="1641755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62"/>
          <p:cNvSpPr/>
          <p:nvPr/>
        </p:nvSpPr>
        <p:spPr>
          <a:xfrm>
            <a:off x="140921" y="2291683"/>
            <a:ext cx="1809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4" name="Google Shape;1324;p62"/>
          <p:cNvCxnSpPr/>
          <p:nvPr/>
        </p:nvCxnSpPr>
        <p:spPr>
          <a:xfrm>
            <a:off x="552517" y="1491105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5" name="Google Shape;1325;p62"/>
          <p:cNvCxnSpPr/>
          <p:nvPr/>
        </p:nvCxnSpPr>
        <p:spPr>
          <a:xfrm>
            <a:off x="552517" y="1814444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6" name="Google Shape;1326;p62"/>
          <p:cNvCxnSpPr/>
          <p:nvPr/>
        </p:nvCxnSpPr>
        <p:spPr>
          <a:xfrm>
            <a:off x="552517" y="2137785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62"/>
          <p:cNvCxnSpPr/>
          <p:nvPr/>
        </p:nvCxnSpPr>
        <p:spPr>
          <a:xfrm>
            <a:off x="873824" y="2139927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62"/>
          <p:cNvCxnSpPr/>
          <p:nvPr/>
        </p:nvCxnSpPr>
        <p:spPr>
          <a:xfrm>
            <a:off x="937662" y="2114634"/>
            <a:ext cx="193500" cy="1941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9" name="Google Shape;1329;p62"/>
          <p:cNvCxnSpPr/>
          <p:nvPr/>
        </p:nvCxnSpPr>
        <p:spPr>
          <a:xfrm flipH="1">
            <a:off x="295177" y="2112495"/>
            <a:ext cx="193500" cy="2046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0" name="Google Shape;1330;p62"/>
          <p:cNvCxnSpPr/>
          <p:nvPr/>
        </p:nvCxnSpPr>
        <p:spPr>
          <a:xfrm flipH="1">
            <a:off x="295177" y="1465816"/>
            <a:ext cx="193500" cy="2010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p62"/>
          <p:cNvCxnSpPr/>
          <p:nvPr/>
        </p:nvCxnSpPr>
        <p:spPr>
          <a:xfrm>
            <a:off x="616352" y="1465816"/>
            <a:ext cx="193500" cy="2034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p62"/>
          <p:cNvCxnSpPr/>
          <p:nvPr/>
        </p:nvCxnSpPr>
        <p:spPr>
          <a:xfrm>
            <a:off x="616352" y="1789155"/>
            <a:ext cx="193500" cy="2034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3" name="Google Shape;1333;p62"/>
          <p:cNvSpPr/>
          <p:nvPr/>
        </p:nvSpPr>
        <p:spPr>
          <a:xfrm>
            <a:off x="5156653" y="1075939"/>
            <a:ext cx="180900" cy="1722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62"/>
          <p:cNvSpPr/>
          <p:nvPr/>
        </p:nvSpPr>
        <p:spPr>
          <a:xfrm>
            <a:off x="5766126" y="1592985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2"/>
          <p:cNvSpPr/>
          <p:nvPr/>
        </p:nvSpPr>
        <p:spPr>
          <a:xfrm>
            <a:off x="5489093" y="1702576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2"/>
          <p:cNvSpPr/>
          <p:nvPr/>
        </p:nvSpPr>
        <p:spPr>
          <a:xfrm>
            <a:off x="5212060" y="1866961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2"/>
          <p:cNvSpPr/>
          <p:nvPr/>
        </p:nvSpPr>
        <p:spPr>
          <a:xfrm>
            <a:off x="5489093" y="1976551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2"/>
          <p:cNvSpPr/>
          <p:nvPr/>
        </p:nvSpPr>
        <p:spPr>
          <a:xfrm>
            <a:off x="5821533" y="1866961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p62"/>
          <p:cNvSpPr/>
          <p:nvPr/>
        </p:nvSpPr>
        <p:spPr>
          <a:xfrm>
            <a:off x="6043160" y="1483395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62"/>
          <p:cNvSpPr/>
          <p:nvPr/>
        </p:nvSpPr>
        <p:spPr>
          <a:xfrm>
            <a:off x="5156653" y="1538190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1" name="Google Shape;1341;p62"/>
          <p:cNvCxnSpPr/>
          <p:nvPr/>
        </p:nvCxnSpPr>
        <p:spPr>
          <a:xfrm>
            <a:off x="4743071" y="2295859"/>
            <a:ext cx="1617600" cy="30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2" name="Google Shape;1342;p62"/>
          <p:cNvCxnSpPr/>
          <p:nvPr/>
        </p:nvCxnSpPr>
        <p:spPr>
          <a:xfrm rot="10800000">
            <a:off x="4738871" y="866082"/>
            <a:ext cx="4200" cy="14415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3" name="Google Shape;1343;p62"/>
          <p:cNvSpPr txBox="1"/>
          <p:nvPr/>
        </p:nvSpPr>
        <p:spPr>
          <a:xfrm>
            <a:off x="-26725" y="3480478"/>
            <a:ext cx="923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drugs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4" name="Google Shape;1344;p62"/>
          <p:cNvCxnSpPr>
            <a:stCxn id="1339" idx="1"/>
            <a:endCxn id="1333" idx="6"/>
          </p:cNvCxnSpPr>
          <p:nvPr/>
        </p:nvCxnSpPr>
        <p:spPr>
          <a:xfrm rot="10800000">
            <a:off x="5337652" y="1162113"/>
            <a:ext cx="732000" cy="3465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345" name="Google Shape;1345;p62"/>
          <p:cNvSpPr/>
          <p:nvPr/>
        </p:nvSpPr>
        <p:spPr>
          <a:xfrm>
            <a:off x="97829" y="2670207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62"/>
          <p:cNvSpPr/>
          <p:nvPr/>
        </p:nvSpPr>
        <p:spPr>
          <a:xfrm>
            <a:off x="783541" y="2679573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62"/>
          <p:cNvSpPr/>
          <p:nvPr/>
        </p:nvSpPr>
        <p:spPr>
          <a:xfrm>
            <a:off x="461990" y="2861253"/>
            <a:ext cx="1809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8" name="Google Shape;1348;p62"/>
          <p:cNvCxnSpPr>
            <a:stCxn id="1340" idx="0"/>
            <a:endCxn id="1333" idx="4"/>
          </p:cNvCxnSpPr>
          <p:nvPr/>
        </p:nvCxnSpPr>
        <p:spPr>
          <a:xfrm rot="10800000">
            <a:off x="5247103" y="1248090"/>
            <a:ext cx="0" cy="2901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49" name="Google Shape;1349;p62"/>
          <p:cNvCxnSpPr>
            <a:stCxn id="1335" idx="1"/>
            <a:endCxn id="1333" idx="5"/>
          </p:cNvCxnSpPr>
          <p:nvPr/>
        </p:nvCxnSpPr>
        <p:spPr>
          <a:xfrm rot="10800000">
            <a:off x="5310985" y="1222894"/>
            <a:ext cx="204600" cy="5049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50" name="Google Shape;1350;p62"/>
          <p:cNvCxnSpPr>
            <a:stCxn id="1320" idx="4"/>
            <a:endCxn id="1346" idx="0"/>
          </p:cNvCxnSpPr>
          <p:nvPr/>
        </p:nvCxnSpPr>
        <p:spPr>
          <a:xfrm>
            <a:off x="873991" y="2462776"/>
            <a:ext cx="0" cy="2169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1" name="Google Shape;1351;p62"/>
          <p:cNvCxnSpPr>
            <a:stCxn id="1317" idx="3"/>
            <a:endCxn id="1345" idx="7"/>
          </p:cNvCxnSpPr>
          <p:nvPr/>
        </p:nvCxnSpPr>
        <p:spPr>
          <a:xfrm flipH="1">
            <a:off x="252323" y="2435418"/>
            <a:ext cx="236400" cy="2601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2" name="Google Shape;1352;p62"/>
          <p:cNvCxnSpPr>
            <a:stCxn id="1317" idx="4"/>
            <a:endCxn id="1347" idx="0"/>
          </p:cNvCxnSpPr>
          <p:nvPr/>
        </p:nvCxnSpPr>
        <p:spPr>
          <a:xfrm flipH="1">
            <a:off x="552381" y="2460636"/>
            <a:ext cx="300" cy="400500"/>
          </a:xfrm>
          <a:prstGeom prst="straightConnector1">
            <a:avLst/>
          </a:prstGeom>
          <a:noFill/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53" name="Google Shape;1353;p62"/>
          <p:cNvGrpSpPr/>
          <p:nvPr/>
        </p:nvGrpSpPr>
        <p:grpSpPr>
          <a:xfrm>
            <a:off x="1270518" y="2234109"/>
            <a:ext cx="1382119" cy="454705"/>
            <a:chOff x="1616325" y="2216681"/>
            <a:chExt cx="1425600" cy="474244"/>
          </a:xfrm>
        </p:grpSpPr>
        <p:sp>
          <p:nvSpPr>
            <p:cNvPr descr="This is a schematic of the Monarch Architecture" id="1354" name="Google Shape;1354;p62"/>
            <p:cNvSpPr txBox="1"/>
            <p:nvPr/>
          </p:nvSpPr>
          <p:spPr>
            <a:xfrm>
              <a:off x="1616325" y="2354025"/>
              <a:ext cx="1425600" cy="33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lang="en" sz="1800">
                  <a:solidFill>
                    <a:srgbClr val="44546A"/>
                  </a:solidFill>
                  <a:latin typeface="Oswald"/>
                  <a:ea typeface="Oswald"/>
                  <a:cs typeface="Oswald"/>
                  <a:sym typeface="Oswald"/>
                </a:rPr>
                <a:t>A.</a:t>
              </a:r>
              <a:r>
                <a:rPr lang="en" sz="1800">
                  <a:solidFill>
                    <a:srgbClr val="44546A"/>
                  </a:solidFill>
                  <a:latin typeface="Oswald"/>
                  <a:ea typeface="Oswald"/>
                  <a:cs typeface="Oswald"/>
                  <a:sym typeface="Oswald"/>
                </a:rPr>
                <a:t> Node2Vec - Embed in low- dimensional space</a:t>
              </a:r>
              <a:endParaRPr sz="1800">
                <a:solidFill>
                  <a:srgbClr val="44546A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cxnSp>
          <p:nvCxnSpPr>
            <p:cNvPr id="1355" name="Google Shape;1355;p62"/>
            <p:cNvCxnSpPr/>
            <p:nvPr/>
          </p:nvCxnSpPr>
          <p:spPr>
            <a:xfrm flipH="1" rot="10800000">
              <a:off x="1616325" y="2216681"/>
              <a:ext cx="1127400" cy="6900"/>
            </a:xfrm>
            <a:prstGeom prst="straightConnector1">
              <a:avLst/>
            </a:prstGeom>
            <a:noFill/>
            <a:ln cap="flat" cmpd="sng" w="38100">
              <a:solidFill>
                <a:srgbClr val="44546A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cxnSp>
        <p:nvCxnSpPr>
          <p:cNvPr id="1356" name="Google Shape;1356;p62"/>
          <p:cNvCxnSpPr>
            <a:stCxn id="1318" idx="7"/>
            <a:endCxn id="1313" idx="1"/>
          </p:cNvCxnSpPr>
          <p:nvPr/>
        </p:nvCxnSpPr>
        <p:spPr>
          <a:xfrm flipH="1" rot="10800000">
            <a:off x="937949" y="1420415"/>
            <a:ext cx="172200" cy="2487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357" name="Google Shape;1357;p62"/>
          <p:cNvCxnSpPr>
            <a:stCxn id="1346" idx="4"/>
            <a:endCxn id="1343" idx="0"/>
          </p:cNvCxnSpPr>
          <p:nvPr/>
        </p:nvCxnSpPr>
        <p:spPr>
          <a:xfrm flipH="1">
            <a:off x="435091" y="2851773"/>
            <a:ext cx="438900" cy="6288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358" name="Google Shape;1358;p62"/>
          <p:cNvCxnSpPr>
            <a:stCxn id="1347" idx="4"/>
            <a:endCxn id="1343" idx="0"/>
          </p:cNvCxnSpPr>
          <p:nvPr/>
        </p:nvCxnSpPr>
        <p:spPr>
          <a:xfrm flipH="1">
            <a:off x="434840" y="3033453"/>
            <a:ext cx="117600" cy="4470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359" name="Google Shape;1359;p62"/>
          <p:cNvCxnSpPr>
            <a:stCxn id="1345" idx="5"/>
            <a:endCxn id="1343" idx="0"/>
          </p:cNvCxnSpPr>
          <p:nvPr/>
        </p:nvCxnSpPr>
        <p:spPr>
          <a:xfrm>
            <a:off x="252237" y="2817189"/>
            <a:ext cx="182700" cy="663300"/>
          </a:xfrm>
          <a:prstGeom prst="straightConnector1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360" name="Google Shape;1360;p62"/>
          <p:cNvSpPr/>
          <p:nvPr/>
        </p:nvSpPr>
        <p:spPr>
          <a:xfrm>
            <a:off x="3358639" y="2307087"/>
            <a:ext cx="236400" cy="203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1" name="Google Shape;1361;p62"/>
          <p:cNvCxnSpPr/>
          <p:nvPr/>
        </p:nvCxnSpPr>
        <p:spPr>
          <a:xfrm flipH="1" rot="10800000">
            <a:off x="3595099" y="1459707"/>
            <a:ext cx="1491600" cy="8760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2" name="Google Shape;1362;p62"/>
          <p:cNvCxnSpPr/>
          <p:nvPr/>
        </p:nvCxnSpPr>
        <p:spPr>
          <a:xfrm flipH="1" rot="10800000">
            <a:off x="3594968" y="2152025"/>
            <a:ext cx="1626000" cy="3297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3" name="Google Shape;1363;p62"/>
          <p:cNvSpPr/>
          <p:nvPr/>
        </p:nvSpPr>
        <p:spPr>
          <a:xfrm>
            <a:off x="5742139" y="2633503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62"/>
          <p:cNvSpPr/>
          <p:nvPr/>
        </p:nvSpPr>
        <p:spPr>
          <a:xfrm>
            <a:off x="5742139" y="2956842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62"/>
          <p:cNvSpPr/>
          <p:nvPr/>
        </p:nvSpPr>
        <p:spPr>
          <a:xfrm>
            <a:off x="5742139" y="3280184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62"/>
          <p:cNvSpPr/>
          <p:nvPr/>
        </p:nvSpPr>
        <p:spPr>
          <a:xfrm>
            <a:off x="5742139" y="3603527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62"/>
          <p:cNvSpPr/>
          <p:nvPr/>
        </p:nvSpPr>
        <p:spPr>
          <a:xfrm>
            <a:off x="6094097" y="2958984"/>
            <a:ext cx="198000" cy="172200"/>
          </a:xfrm>
          <a:prstGeom prst="ellipse">
            <a:avLst/>
          </a:prstGeom>
          <a:solidFill>
            <a:srgbClr val="CC0000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62"/>
          <p:cNvSpPr/>
          <p:nvPr/>
        </p:nvSpPr>
        <p:spPr>
          <a:xfrm>
            <a:off x="6094097" y="3282325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62"/>
          <p:cNvSpPr/>
          <p:nvPr/>
        </p:nvSpPr>
        <p:spPr>
          <a:xfrm>
            <a:off x="6094097" y="3605667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62"/>
          <p:cNvSpPr/>
          <p:nvPr/>
        </p:nvSpPr>
        <p:spPr>
          <a:xfrm>
            <a:off x="6446057" y="3598733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62"/>
          <p:cNvSpPr/>
          <p:nvPr/>
        </p:nvSpPr>
        <p:spPr>
          <a:xfrm>
            <a:off x="5390180" y="2956842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62"/>
          <p:cNvSpPr/>
          <p:nvPr/>
        </p:nvSpPr>
        <p:spPr>
          <a:xfrm>
            <a:off x="5390180" y="3606774"/>
            <a:ext cx="198000" cy="172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3" name="Google Shape;1373;p62"/>
          <p:cNvCxnSpPr/>
          <p:nvPr/>
        </p:nvCxnSpPr>
        <p:spPr>
          <a:xfrm>
            <a:off x="5841036" y="2806191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p62"/>
          <p:cNvCxnSpPr/>
          <p:nvPr/>
        </p:nvCxnSpPr>
        <p:spPr>
          <a:xfrm>
            <a:off x="5841036" y="3129532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5" name="Google Shape;1375;p62"/>
          <p:cNvCxnSpPr/>
          <p:nvPr/>
        </p:nvCxnSpPr>
        <p:spPr>
          <a:xfrm>
            <a:off x="5841036" y="3452876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6" name="Google Shape;1376;p62"/>
          <p:cNvCxnSpPr/>
          <p:nvPr/>
        </p:nvCxnSpPr>
        <p:spPr>
          <a:xfrm>
            <a:off x="6192992" y="3455017"/>
            <a:ext cx="0" cy="150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7" name="Google Shape;1377;p62"/>
          <p:cNvCxnSpPr/>
          <p:nvPr/>
        </p:nvCxnSpPr>
        <p:spPr>
          <a:xfrm>
            <a:off x="6262919" y="3429724"/>
            <a:ext cx="211800" cy="1941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8" name="Google Shape;1378;p62"/>
          <p:cNvCxnSpPr/>
          <p:nvPr/>
        </p:nvCxnSpPr>
        <p:spPr>
          <a:xfrm flipH="1">
            <a:off x="5559308" y="3427585"/>
            <a:ext cx="211800" cy="2046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9" name="Google Shape;1379;p62"/>
          <p:cNvCxnSpPr/>
          <p:nvPr/>
        </p:nvCxnSpPr>
        <p:spPr>
          <a:xfrm flipH="1">
            <a:off x="5559308" y="2780902"/>
            <a:ext cx="211800" cy="2010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0" name="Google Shape;1380;p62"/>
          <p:cNvCxnSpPr/>
          <p:nvPr/>
        </p:nvCxnSpPr>
        <p:spPr>
          <a:xfrm>
            <a:off x="5910960" y="2780902"/>
            <a:ext cx="211800" cy="2034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1" name="Google Shape;1381;p62"/>
          <p:cNvCxnSpPr/>
          <p:nvPr/>
        </p:nvCxnSpPr>
        <p:spPr>
          <a:xfrm>
            <a:off x="5910960" y="3104243"/>
            <a:ext cx="211800" cy="2034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82" name="Google Shape;1382;p62"/>
          <p:cNvSpPr/>
          <p:nvPr/>
        </p:nvSpPr>
        <p:spPr>
          <a:xfrm>
            <a:off x="5342978" y="3985301"/>
            <a:ext cx="1980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62"/>
          <p:cNvSpPr/>
          <p:nvPr/>
        </p:nvSpPr>
        <p:spPr>
          <a:xfrm>
            <a:off x="6094097" y="3994667"/>
            <a:ext cx="1980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62"/>
          <p:cNvSpPr/>
          <p:nvPr/>
        </p:nvSpPr>
        <p:spPr>
          <a:xfrm>
            <a:off x="5741874" y="4176348"/>
            <a:ext cx="198000" cy="172200"/>
          </a:xfrm>
          <a:prstGeom prst="ellipse">
            <a:avLst/>
          </a:prstGeom>
          <a:solidFill>
            <a:srgbClr val="93C47D"/>
          </a:solidFill>
          <a:ln cap="flat" cmpd="sng" w="19050">
            <a:solidFill>
              <a:srgbClr val="20124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5" name="Google Shape;1385;p62"/>
          <p:cNvCxnSpPr>
            <a:stCxn id="1369" idx="4"/>
            <a:endCxn id="1383" idx="0"/>
          </p:cNvCxnSpPr>
          <p:nvPr/>
        </p:nvCxnSpPr>
        <p:spPr>
          <a:xfrm>
            <a:off x="6193097" y="3777867"/>
            <a:ext cx="0" cy="2169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p62"/>
          <p:cNvCxnSpPr>
            <a:stCxn id="1366" idx="4"/>
            <a:endCxn id="1384" idx="0"/>
          </p:cNvCxnSpPr>
          <p:nvPr/>
        </p:nvCxnSpPr>
        <p:spPr>
          <a:xfrm flipH="1">
            <a:off x="5840839" y="3775727"/>
            <a:ext cx="300" cy="4005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7" name="Google Shape;138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931" y="2994633"/>
            <a:ext cx="923444" cy="913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8" name="Google Shape;1388;p62"/>
          <p:cNvCxnSpPr/>
          <p:nvPr/>
        </p:nvCxnSpPr>
        <p:spPr>
          <a:xfrm>
            <a:off x="3755593" y="3000961"/>
            <a:ext cx="750600" cy="3288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descr="This is a schematic of the Monarch Architecture" id="1389" name="Google Shape;1389;p62"/>
          <p:cNvSpPr txBox="1"/>
          <p:nvPr/>
        </p:nvSpPr>
        <p:spPr>
          <a:xfrm>
            <a:off x="3095775" y="3461686"/>
            <a:ext cx="144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1800">
                <a:solidFill>
                  <a:srgbClr val="44546A"/>
                </a:solidFill>
                <a:latin typeface="Oswald"/>
                <a:ea typeface="Oswald"/>
                <a:cs typeface="Oswald"/>
                <a:sym typeface="Oswald"/>
              </a:rPr>
              <a:t>C. </a:t>
            </a:r>
            <a:r>
              <a:rPr lang="en" sz="1800">
                <a:solidFill>
                  <a:srgbClr val="44546A"/>
                </a:solidFill>
                <a:latin typeface="Oswald"/>
                <a:ea typeface="Oswald"/>
                <a:cs typeface="Oswald"/>
                <a:sym typeface="Oswald"/>
              </a:rPr>
              <a:t>Train neural network for link prediction</a:t>
            </a:r>
            <a:endParaRPr sz="1800">
              <a:solidFill>
                <a:srgbClr val="44546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390" name="Google Shape;1390;p62"/>
          <p:cNvCxnSpPr/>
          <p:nvPr/>
        </p:nvCxnSpPr>
        <p:spPr>
          <a:xfrm flipH="1">
            <a:off x="5559308" y="3803744"/>
            <a:ext cx="211800" cy="2010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1" name="Google Shape;1391;p62"/>
          <p:cNvCxnSpPr>
            <a:stCxn id="1367" idx="3"/>
          </p:cNvCxnSpPr>
          <p:nvPr/>
        </p:nvCxnSpPr>
        <p:spPr>
          <a:xfrm flipH="1">
            <a:off x="5497593" y="3105966"/>
            <a:ext cx="625500" cy="904500"/>
          </a:xfrm>
          <a:prstGeom prst="straightConnector1">
            <a:avLst/>
          </a:prstGeom>
          <a:noFill/>
          <a:ln cap="flat" cmpd="sng" w="28575">
            <a:solidFill>
              <a:srgbClr val="20124D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392" name="Google Shape;1392;p62"/>
          <p:cNvCxnSpPr>
            <a:stCxn id="1367" idx="4"/>
            <a:endCxn id="1384" idx="0"/>
          </p:cNvCxnSpPr>
          <p:nvPr/>
        </p:nvCxnSpPr>
        <p:spPr>
          <a:xfrm flipH="1">
            <a:off x="5840897" y="3131184"/>
            <a:ext cx="352200" cy="1045200"/>
          </a:xfrm>
          <a:prstGeom prst="straightConnector1">
            <a:avLst/>
          </a:prstGeom>
          <a:noFill/>
          <a:ln cap="flat" cmpd="sng" w="28575">
            <a:solidFill>
              <a:srgbClr val="20124D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393" name="Google Shape;1393;p62"/>
          <p:cNvCxnSpPr>
            <a:stCxn id="1367" idx="4"/>
            <a:endCxn id="1383" idx="0"/>
          </p:cNvCxnSpPr>
          <p:nvPr/>
        </p:nvCxnSpPr>
        <p:spPr>
          <a:xfrm>
            <a:off x="6193097" y="3131184"/>
            <a:ext cx="0" cy="863400"/>
          </a:xfrm>
          <a:prstGeom prst="straightConnector1">
            <a:avLst/>
          </a:prstGeom>
          <a:noFill/>
          <a:ln cap="flat" cmpd="sng" w="28575">
            <a:solidFill>
              <a:srgbClr val="20124D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62"/>
          <p:cNvCxnSpPr/>
          <p:nvPr/>
        </p:nvCxnSpPr>
        <p:spPr>
          <a:xfrm flipH="1" rot="10800000">
            <a:off x="3839406" y="1505100"/>
            <a:ext cx="839400" cy="484500"/>
          </a:xfrm>
          <a:prstGeom prst="straightConnector1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descr="This is a schematic of the Monarch Architecture" id="1395" name="Google Shape;1395;p62"/>
          <p:cNvSpPr txBox="1"/>
          <p:nvPr/>
        </p:nvSpPr>
        <p:spPr>
          <a:xfrm>
            <a:off x="2698771" y="977639"/>
            <a:ext cx="1671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4546A"/>
                </a:solidFill>
                <a:latin typeface="Oswald"/>
                <a:ea typeface="Oswald"/>
                <a:cs typeface="Oswald"/>
                <a:sym typeface="Oswald"/>
              </a:rPr>
              <a:t>B.</a:t>
            </a:r>
            <a:r>
              <a:rPr lang="en" sz="1800">
                <a:solidFill>
                  <a:srgbClr val="44546A"/>
                </a:solidFill>
                <a:latin typeface="Oswald"/>
                <a:ea typeface="Oswald"/>
                <a:cs typeface="Oswald"/>
                <a:sym typeface="Oswald"/>
              </a:rPr>
              <a:t> Rank drugs by cosine similarity to SARS-CoV-2</a:t>
            </a:r>
            <a:endParaRPr sz="1800">
              <a:solidFill>
                <a:srgbClr val="44546A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700">
              <a:solidFill>
                <a:srgbClr val="0A283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96" name="Google Shape;1396;p62"/>
          <p:cNvSpPr txBox="1"/>
          <p:nvPr/>
        </p:nvSpPr>
        <p:spPr>
          <a:xfrm>
            <a:off x="6627125" y="1130050"/>
            <a:ext cx="2559000" cy="29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Ranked list</a:t>
            </a:r>
            <a:r>
              <a:rPr lang="en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 of repurposing candidates</a:t>
            </a:r>
            <a:endParaRPr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Classes of drugs </a:t>
            </a:r>
            <a:r>
              <a:rPr lang="en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in the top 100 of ChEMBL antivirals:</a:t>
            </a:r>
            <a:endParaRPr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00050" rtl="0" algn="l">
              <a:spcBef>
                <a:spcPts val="400"/>
              </a:spcBef>
              <a:spcAft>
                <a:spcPts val="0"/>
              </a:spcAft>
              <a:buClr>
                <a:srgbClr val="17375E"/>
              </a:buClr>
              <a:buSzPts val="1300"/>
              <a:buChar char="●"/>
            </a:pPr>
            <a:r>
              <a:rPr b="1"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Steroids</a:t>
            </a:r>
            <a:r>
              <a:rPr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 - dexamethasone, prednisone</a:t>
            </a:r>
            <a:endParaRPr sz="130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00050" rtl="0" algn="l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300"/>
              <a:buChar char="●"/>
            </a:pPr>
            <a:r>
              <a:rPr b="1"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Antivirals</a:t>
            </a:r>
            <a:r>
              <a:rPr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 - lopinavir, remdesivir</a:t>
            </a:r>
            <a:endParaRPr sz="130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00050" rtl="0" algn="l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300"/>
              <a:buChar char="●"/>
            </a:pPr>
            <a:r>
              <a:rPr b="1"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Antibiotics</a:t>
            </a:r>
            <a:r>
              <a:rPr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 (?) - benzylpenicillin, ciprofloxacin</a:t>
            </a:r>
            <a:endParaRPr sz="130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00050" rtl="0" algn="l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1300"/>
              <a:buChar char="●"/>
            </a:pPr>
            <a:r>
              <a:rPr b="1"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COX inhibitors</a:t>
            </a:r>
            <a:r>
              <a:rPr lang="en" sz="1300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 - aspirin, ibuprofen, acetaminophen </a:t>
            </a:r>
            <a:endParaRPr sz="130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000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7" name="Google Shape;1397;p62"/>
          <p:cNvPicPr preferRelativeResize="0"/>
          <p:nvPr/>
        </p:nvPicPr>
        <p:blipFill rotWithShape="1">
          <a:blip r:embed="rId5">
            <a:alphaModFix/>
          </a:blip>
          <a:srcRect b="8883" l="0" r="0" t="0"/>
          <a:stretch/>
        </p:blipFill>
        <p:spPr>
          <a:xfrm>
            <a:off x="6643175" y="9525"/>
            <a:ext cx="2500825" cy="1219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8" name="Google Shape;1398;p62"/>
          <p:cNvCxnSpPr/>
          <p:nvPr/>
        </p:nvCxnSpPr>
        <p:spPr>
          <a:xfrm flipH="1" rot="10800000">
            <a:off x="8868100" y="1241575"/>
            <a:ext cx="130200" cy="6030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399" name="Google Shape;1399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8438" y="3865406"/>
            <a:ext cx="2276381" cy="10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78" y="4113151"/>
            <a:ext cx="2978271" cy="10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63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63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We have a long way to go...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1407" name="Google Shape;14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000"/>
            <a:ext cx="5407538" cy="38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64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64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We can do it together!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id="1414" name="Google Shape;141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775" y="1017600"/>
            <a:ext cx="2544853" cy="38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039" y="2668712"/>
            <a:ext cx="740782" cy="8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7825" y="1043896"/>
            <a:ext cx="1286325" cy="848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>
            <p:ph type="title"/>
          </p:nvPr>
        </p:nvSpPr>
        <p:spPr>
          <a:xfrm>
            <a:off x="187375" y="105450"/>
            <a:ext cx="8520600" cy="8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Biology is hard.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We have many identifiable things and categories.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57825" y="1172650"/>
            <a:ext cx="35316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Drugs </a:t>
            </a:r>
            <a:r>
              <a:rPr lang="en" sz="1800">
                <a:solidFill>
                  <a:schemeClr val="dk1"/>
                </a:solidFill>
              </a:rPr>
              <a:t>10k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Chemicals </a:t>
            </a:r>
            <a:r>
              <a:rPr lang="en" sz="1800">
                <a:solidFill>
                  <a:schemeClr val="dk1"/>
                </a:solidFill>
              </a:rPr>
              <a:t>4tn?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4361338" y="1234150"/>
            <a:ext cx="16875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Species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~9 million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187375" y="3854400"/>
            <a:ext cx="45504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Diseases and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Phenotypes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10-50k/species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8275" y="953550"/>
            <a:ext cx="1560466" cy="117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187375" y="2550350"/>
            <a:ext cx="1380900" cy="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Cells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10,000s+ types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per species)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4508150" y="3839700"/>
            <a:ext cx="25020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Experiments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Raw data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?? exabytes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2491575" y="2704325"/>
            <a:ext cx="32667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Genes </a:t>
            </a:r>
            <a:r>
              <a:rPr lang="en" sz="1800">
                <a:solidFill>
                  <a:schemeClr val="dk1"/>
                </a:solidFill>
              </a:rPr>
              <a:t>20k per species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Metagenome dbs: </a:t>
            </a:r>
            <a:r>
              <a:rPr b="1" lang="en" sz="1600">
                <a:solidFill>
                  <a:schemeClr val="dk1"/>
                </a:solidFill>
              </a:rPr>
              <a:t>&gt;65bn</a:t>
            </a:r>
            <a:r>
              <a:rPr lang="en" sz="1600">
                <a:solidFill>
                  <a:schemeClr val="dk1"/>
                </a:solidFill>
              </a:rPr>
              <a:t> genes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6472725" y="2161025"/>
            <a:ext cx="17862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Genetic variants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3m in human alone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7282" y="2144321"/>
            <a:ext cx="651913" cy="157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32671" y="2306722"/>
            <a:ext cx="381619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35250" y="3976650"/>
            <a:ext cx="888759" cy="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94500" y="3800199"/>
            <a:ext cx="1687499" cy="134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5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65"/>
          <p:cNvSpPr txBox="1"/>
          <p:nvPr>
            <p:ph type="title"/>
          </p:nvPr>
        </p:nvSpPr>
        <p:spPr>
          <a:xfrm>
            <a:off x="311700" y="222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Acknowledgments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21" name="Google Shape;1421;p65"/>
          <p:cNvSpPr txBox="1"/>
          <p:nvPr/>
        </p:nvSpPr>
        <p:spPr>
          <a:xfrm>
            <a:off x="5695800" y="1017600"/>
            <a:ext cx="2597700" cy="22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</a:rPr>
              <a:t>OBO Operations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Mathias Brochhausen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Pier Luigi Buttigieg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Melanie Courtot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Alexander Diehl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Melissa Haendel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Simon Jupp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</a:pPr>
            <a:r>
              <a:rPr lang="en" sz="900">
                <a:solidFill>
                  <a:schemeClr val="dk2"/>
                </a:solidFill>
              </a:rPr>
              <a:t>Nomi Harris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James Malone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Darren Natale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Jim Balhoff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David Osumi-Sutherland</a:t>
            </a:r>
            <a:endParaRPr sz="9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</a:endParaRPr>
          </a:p>
        </p:txBody>
      </p:sp>
      <p:sp>
        <p:nvSpPr>
          <p:cNvPr id="1422" name="Google Shape;1422;p65"/>
          <p:cNvSpPr txBox="1"/>
          <p:nvPr/>
        </p:nvSpPr>
        <p:spPr>
          <a:xfrm>
            <a:off x="7330913" y="884400"/>
            <a:ext cx="2061300" cy="20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Philippe Rocca-Serra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Asiyah Lin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Damion Dooley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Alan Ruttenberg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Richard Scheuermann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Lynn Schriml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Barry Smith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Chris Stoeckert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Nicole Vasilevsky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Ramona Walls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Xiaolin Yang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Jie Zheng</a:t>
            </a:r>
            <a:endParaRPr sz="9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</a:endParaRPr>
          </a:p>
        </p:txBody>
      </p:sp>
      <p:sp>
        <p:nvSpPr>
          <p:cNvPr id="1423" name="Google Shape;1423;p65"/>
          <p:cNvSpPr txBox="1"/>
          <p:nvPr/>
        </p:nvSpPr>
        <p:spPr>
          <a:xfrm>
            <a:off x="4208575" y="1056451"/>
            <a:ext cx="2832000" cy="22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</a:rPr>
              <a:t>OBO Services Team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James Overon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Becky Jackson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</a:pPr>
            <a:r>
              <a:rPr b="1" lang="en" sz="900">
                <a:solidFill>
                  <a:schemeClr val="dk2"/>
                </a:solidFill>
              </a:rPr>
              <a:t>Nico Matentzoglu</a:t>
            </a:r>
            <a:endParaRPr b="1" sz="900">
              <a:solidFill>
                <a:schemeClr val="dk2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Seth Carbon 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Mark Miller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Deepak Unni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Nomi Harris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Bill Duncan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Randi Vita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Bjoern Peters</a:t>
            </a:r>
            <a:endParaRPr sz="9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900">
              <a:solidFill>
                <a:srgbClr val="595959"/>
              </a:solidFill>
            </a:endParaRPr>
          </a:p>
        </p:txBody>
      </p:sp>
      <p:pic>
        <p:nvPicPr>
          <p:cNvPr id="1424" name="Google Shape;142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6423" y="4570800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4570799"/>
            <a:ext cx="70559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arch_logo_Horizontal_Color.jpg" id="1426" name="Google Shape;1426;p65"/>
          <p:cNvPicPr preferRelativeResize="0"/>
          <p:nvPr/>
        </p:nvPicPr>
        <p:blipFill rotWithShape="1">
          <a:blip r:embed="rId5">
            <a:alphaModFix/>
          </a:blip>
          <a:srcRect b="19134" l="6002" r="5984" t="14906"/>
          <a:stretch/>
        </p:blipFill>
        <p:spPr>
          <a:xfrm>
            <a:off x="6450047" y="4656699"/>
            <a:ext cx="1915199" cy="47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6165" y="4684795"/>
            <a:ext cx="459590" cy="3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65"/>
          <p:cNvSpPr/>
          <p:nvPr/>
        </p:nvSpPr>
        <p:spPr>
          <a:xfrm>
            <a:off x="1854200" y="3634446"/>
            <a:ext cx="1590900" cy="474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We’re hiring!!!</a:t>
            </a:r>
            <a:endParaRPr b="1"/>
          </a:p>
        </p:txBody>
      </p:sp>
      <p:sp>
        <p:nvSpPr>
          <p:cNvPr id="1429" name="Google Shape;1429;p65"/>
          <p:cNvSpPr txBox="1"/>
          <p:nvPr/>
        </p:nvSpPr>
        <p:spPr>
          <a:xfrm>
            <a:off x="5600" y="1042875"/>
            <a:ext cx="2968500" cy="29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</a:rPr>
              <a:t>Knowledge Graphs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Justin Reese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Marcin Joachimiak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Bill Duncan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Seth Carbon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Harshad Hegde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Harry Caufield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Sierra Moxon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Elena Casiraghi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Luca Cappelletti   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Giorgio Valentini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Tommaso Fontana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Tiffany Callahan 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Kent Shefchek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Kevin Schafer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Nomi Harris 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Moni Muñoz-Torres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Peter Robinson</a:t>
            </a:r>
            <a:endParaRPr b="1" sz="900">
              <a:solidFill>
                <a:srgbClr val="595959"/>
              </a:solidFill>
            </a:endParaRPr>
          </a:p>
        </p:txBody>
      </p:sp>
      <p:pic>
        <p:nvPicPr>
          <p:cNvPr id="1430" name="Google Shape;143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200" y="4675487"/>
            <a:ext cx="1419300" cy="36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4102" y="4488181"/>
            <a:ext cx="1785938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65"/>
          <p:cNvPicPr preferRelativeResize="0"/>
          <p:nvPr/>
        </p:nvPicPr>
        <p:blipFill rotWithShape="1">
          <a:blip r:embed="rId9">
            <a:alphaModFix/>
          </a:blip>
          <a:srcRect b="31949" l="0" r="7227" t="35550"/>
          <a:stretch/>
        </p:blipFill>
        <p:spPr>
          <a:xfrm>
            <a:off x="4208587" y="4808144"/>
            <a:ext cx="1419299" cy="28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62175" y="4353425"/>
            <a:ext cx="1176942" cy="4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14300" y="4240812"/>
            <a:ext cx="1114919" cy="3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65"/>
          <p:cNvSpPr txBox="1"/>
          <p:nvPr/>
        </p:nvSpPr>
        <p:spPr>
          <a:xfrm>
            <a:off x="1376575" y="1050513"/>
            <a:ext cx="2832000" cy="20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</a:rPr>
              <a:t>GO/Reactome/Rhea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Peter d’Eustachio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Harold Drabkin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Jim Balhoff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Ben Good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Huaiyu Mi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David Hill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Kimberly van Auken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Pascale Gaudet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Laurent-Philippe Albou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Anne Morgat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Alan Bridge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Paul Thomas</a:t>
            </a:r>
            <a:endParaRPr sz="9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900">
              <a:solidFill>
                <a:srgbClr val="595959"/>
              </a:solidFill>
            </a:endParaRPr>
          </a:p>
        </p:txBody>
      </p:sp>
      <p:pic>
        <p:nvPicPr>
          <p:cNvPr id="1436" name="Google Shape;1436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38683" y="4240798"/>
            <a:ext cx="875616" cy="4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30928" y="4240800"/>
            <a:ext cx="1689021" cy="3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65"/>
          <p:cNvSpPr txBox="1"/>
          <p:nvPr/>
        </p:nvSpPr>
        <p:spPr>
          <a:xfrm>
            <a:off x="2863788" y="1017597"/>
            <a:ext cx="28320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</a:rPr>
              <a:t>LinkML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Harold Solbrig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Dazhi Zhao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Joe Flack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Gaurav Vaidya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Tim Putman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Donny Winston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Bill Duncan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Mark Miller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Sujay Patil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Shahim Essaid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Matt Brush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Brian Furner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Sierra Moxon</a:t>
            </a:r>
            <a:endParaRPr b="1" sz="9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900">
              <a:solidFill>
                <a:srgbClr val="595959"/>
              </a:solidFill>
            </a:endParaRPr>
          </a:p>
        </p:txBody>
      </p:sp>
      <p:sp>
        <p:nvSpPr>
          <p:cNvPr id="1439" name="Google Shape;1439;p65"/>
          <p:cNvSpPr txBox="1"/>
          <p:nvPr/>
        </p:nvSpPr>
        <p:spPr>
          <a:xfrm>
            <a:off x="4208575" y="3236447"/>
            <a:ext cx="28320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</a:rPr>
              <a:t>Patterns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Sue Bello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Nicole Vasilevsky</a:t>
            </a:r>
            <a:endParaRPr b="1"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lang="en" sz="900">
                <a:solidFill>
                  <a:srgbClr val="595959"/>
                </a:solidFill>
              </a:rPr>
              <a:t>All the MOD + HPO curators</a:t>
            </a:r>
            <a:endParaRPr sz="900">
              <a:solidFill>
                <a:srgbClr val="595959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Char char="●"/>
            </a:pPr>
            <a:r>
              <a:rPr b="1" lang="en" sz="900">
                <a:solidFill>
                  <a:srgbClr val="595959"/>
                </a:solidFill>
              </a:rPr>
              <a:t>Nico Matentzoglu</a:t>
            </a:r>
            <a:endParaRPr b="1" sz="9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900">
              <a:solidFill>
                <a:srgbClr val="595959"/>
              </a:solidFill>
            </a:endParaRPr>
          </a:p>
        </p:txBody>
      </p:sp>
      <p:sp>
        <p:nvSpPr>
          <p:cNvPr id="1440" name="Google Shape;1440;p65"/>
          <p:cNvSpPr txBox="1"/>
          <p:nvPr/>
        </p:nvSpPr>
        <p:spPr>
          <a:xfrm>
            <a:off x="6045050" y="3236450"/>
            <a:ext cx="19152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</a:rPr>
              <a:t>BioLink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Sierra Moxon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Mike Bada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Deepak Unni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Michel Dumontier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Vlado Dancik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Matt Brush</a:t>
            </a:r>
            <a:endParaRPr b="1" sz="800">
              <a:solidFill>
                <a:srgbClr val="595959"/>
              </a:solidFill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Char char="●"/>
            </a:pPr>
            <a:r>
              <a:rPr b="1" lang="en" sz="800">
                <a:solidFill>
                  <a:srgbClr val="595959"/>
                </a:solidFill>
              </a:rPr>
              <a:t>NCATS Translator DM team</a:t>
            </a:r>
            <a:endParaRPr b="1" sz="8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 txBox="1"/>
          <p:nvPr>
            <p:ph type="title"/>
          </p:nvPr>
        </p:nvSpPr>
        <p:spPr>
          <a:xfrm>
            <a:off x="311700" y="18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things are interconnected across scales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96" y="1942100"/>
            <a:ext cx="1873954" cy="281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548" y="1942100"/>
            <a:ext cx="1624625" cy="25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1574" y="2066375"/>
            <a:ext cx="2467897" cy="229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2750" y="2571751"/>
            <a:ext cx="1450000" cy="14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2408900" y="1150650"/>
            <a:ext cx="6547200" cy="3812100"/>
          </a:xfrm>
          <a:prstGeom prst="cloudCallout">
            <a:avLst>
              <a:gd fmla="val -60511" name="adj1"/>
              <a:gd fmla="val 23515" name="adj2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170" name="Google Shape;170;p22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311700" y="18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Ontologies to the rescue!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86275" y="1267650"/>
            <a:ext cx="1991700" cy="1304100"/>
          </a:xfrm>
          <a:prstGeom prst="wedgeRoundRectCallout">
            <a:avLst>
              <a:gd fmla="val -11131" name="adj1"/>
              <a:gd fmla="val 7087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 can </a:t>
            </a:r>
            <a:r>
              <a:rPr b="1" lang="en">
                <a:solidFill>
                  <a:schemeClr val="dk1"/>
                </a:solidFill>
              </a:rPr>
              <a:t>organize</a:t>
            </a:r>
            <a:r>
              <a:rPr b="1" lang="en"/>
              <a:t> it all for you!</a:t>
            </a:r>
            <a:endParaRPr b="1"/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73850"/>
            <a:ext cx="1859480" cy="185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900" y="1789340"/>
            <a:ext cx="1254875" cy="122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4750" y="1789340"/>
            <a:ext cx="1254875" cy="122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600" y="1789340"/>
            <a:ext cx="1254875" cy="122525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3637588" y="2571750"/>
            <a:ext cx="8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6F8FA"/>
                </a:solidFill>
              </a:rPr>
              <a:t>genes</a:t>
            </a:r>
            <a:endParaRPr>
              <a:solidFill>
                <a:srgbClr val="F6F8FA"/>
              </a:solidFill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5247375" y="2571750"/>
            <a:ext cx="10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6F8FA"/>
                </a:solidFill>
              </a:rPr>
              <a:t>diseases</a:t>
            </a:r>
            <a:endParaRPr>
              <a:solidFill>
                <a:srgbClr val="F6F8FA"/>
              </a:solidFill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6889275" y="2571750"/>
            <a:ext cx="10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6F8FA"/>
                </a:solidFill>
              </a:rPr>
              <a:t>cell types</a:t>
            </a:r>
            <a:endParaRPr>
              <a:solidFill>
                <a:srgbClr val="F6F8FA"/>
              </a:solidFill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7375" y="3595550"/>
            <a:ext cx="1254875" cy="12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2913" y="3242175"/>
            <a:ext cx="1254875" cy="12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5000" y="3014600"/>
            <a:ext cx="1254875" cy="125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22"/>
          <p:cNvCxnSpPr/>
          <p:nvPr/>
        </p:nvCxnSpPr>
        <p:spPr>
          <a:xfrm>
            <a:off x="4351550" y="3874950"/>
            <a:ext cx="935100" cy="620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22"/>
          <p:cNvCxnSpPr/>
          <p:nvPr/>
        </p:nvCxnSpPr>
        <p:spPr>
          <a:xfrm flipH="1">
            <a:off x="6451025" y="3932200"/>
            <a:ext cx="333900" cy="505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 txBox="1"/>
          <p:nvPr>
            <p:ph type="title"/>
          </p:nvPr>
        </p:nvSpPr>
        <p:spPr>
          <a:xfrm>
            <a:off x="311700" y="18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Original problem: too many, all disconnected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23"/>
          <p:cNvSpPr/>
          <p:nvPr/>
        </p:nvSpPr>
        <p:spPr>
          <a:xfrm>
            <a:off x="86275" y="1267650"/>
            <a:ext cx="1991700" cy="1304100"/>
          </a:xfrm>
          <a:prstGeom prst="wedgeRoundRectCallout">
            <a:avLst>
              <a:gd fmla="val -11131" name="adj1"/>
              <a:gd fmla="val 70876" name="adj2"/>
              <a:gd fmla="val 0" name="adj3"/>
            </a:avLst>
          </a:prstGeom>
          <a:solidFill>
            <a:schemeClr val="lt1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Uh oh….</a:t>
            </a:r>
            <a:endParaRPr b="1"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73850"/>
            <a:ext cx="1859480" cy="185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700" y="14129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4575" y="14129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075" y="14129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975" y="195690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850" y="195690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350" y="195690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550" y="257175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425" y="257175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925" y="257175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9725" y="318660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600" y="318660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100" y="318660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8000" y="373057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5875" y="373057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375" y="373057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4575" y="43454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450" y="43454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950" y="43454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4275" y="3151163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150" y="3151163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0650" y="3151163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550" y="3695138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425" y="3695138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8925" y="3695138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125" y="4309988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000" y="4309988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500" y="4309988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275" y="126765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150" y="126765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650" y="1267650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550" y="18116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6425" y="18116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4925" y="181162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125" y="242647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000" y="2426475"/>
            <a:ext cx="614850" cy="6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500" y="2426475"/>
            <a:ext cx="614850" cy="6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2911550" y="2498697"/>
            <a:ext cx="14400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1F497D"/>
                </a:solidFill>
              </a:rPr>
              <a:t>phenotype</a:t>
            </a:r>
            <a:endParaRPr b="1" i="1" sz="1800">
              <a:solidFill>
                <a:srgbClr val="1F497D"/>
              </a:solidFill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7306075" y="3133034"/>
            <a:ext cx="14400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1F497D"/>
                </a:solidFill>
              </a:rPr>
              <a:t>anatomy</a:t>
            </a:r>
            <a:endParaRPr b="1" i="1" sz="1800">
              <a:solidFill>
                <a:srgbClr val="1F497D"/>
              </a:solidFill>
            </a:endParaRPr>
          </a:p>
        </p:txBody>
      </p:sp>
      <p:pic>
        <p:nvPicPr>
          <p:cNvPr id="231" name="Google Shape;2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5661" y="3695125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29" y="3695125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7293" y="3695125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4451" y="3969012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7619" y="3969012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6083" y="3969012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2189" y="4278584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357" y="4278584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3822" y="4278584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586" y="4170912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5754" y="4170912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4218" y="4170912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1376" y="4444799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544" y="4444799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008" y="4444799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9114" y="4754371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2282" y="4754371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0747" y="4754371"/>
            <a:ext cx="306529" cy="3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9136" y="1145700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2304" y="1145700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0768" y="1145700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7926" y="1419587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094" y="1419587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9558" y="1419587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5664" y="1729159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8832" y="1729159"/>
            <a:ext cx="306529" cy="3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7297" y="1729159"/>
            <a:ext cx="306529" cy="30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3"/>
          <p:cNvSpPr txBox="1"/>
          <p:nvPr/>
        </p:nvSpPr>
        <p:spPr>
          <a:xfrm>
            <a:off x="2837150" y="4588159"/>
            <a:ext cx="14400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1F497D"/>
                </a:solidFill>
              </a:rPr>
              <a:t>assays..</a:t>
            </a:r>
            <a:endParaRPr b="1" i="1" sz="180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/>
          <p:nvPr/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4"/>
          <p:cNvSpPr txBox="1"/>
          <p:nvPr/>
        </p:nvSpPr>
        <p:spPr>
          <a:xfrm>
            <a:off x="499875" y="34650"/>
            <a:ext cx="85392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FFFFF"/>
                </a:solidFill>
              </a:rPr>
              <a:t>Open Biological Ontologies (OBO)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265" name="Google Shape;265;p24"/>
          <p:cNvSpPr/>
          <p:nvPr/>
        </p:nvSpPr>
        <p:spPr>
          <a:xfrm>
            <a:off x="2924250" y="4630400"/>
            <a:ext cx="3295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Questrial"/>
                <a:ea typeface="Questrial"/>
                <a:cs typeface="Questrial"/>
                <a:sym typeface="Questrial"/>
              </a:rPr>
              <a:t>http://obofoundry.org </a:t>
            </a:r>
            <a:endParaRPr b="1" sz="240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66" name="Google Shape;26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2227" y="4077524"/>
            <a:ext cx="693553" cy="6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3108" y="1483434"/>
            <a:ext cx="2311847" cy="167304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4"/>
          <p:cNvSpPr/>
          <p:nvPr/>
        </p:nvSpPr>
        <p:spPr>
          <a:xfrm>
            <a:off x="414525" y="1199650"/>
            <a:ext cx="2436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1. Well-integrated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Modular</a:t>
            </a: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ontologies</a:t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9" name="Google Shape;269;p24"/>
          <p:cNvSpPr/>
          <p:nvPr/>
        </p:nvSpPr>
        <p:spPr>
          <a:xfrm>
            <a:off x="6307275" y="1199625"/>
            <a:ext cx="27060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2. Provide </a:t>
            </a:r>
            <a:r>
              <a:rPr b="1"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technical and sociotechnological framework</a:t>
            </a: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for cooperation </a:t>
            </a:r>
            <a:endParaRPr sz="180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0" name="Google Shape;270;p24"/>
          <p:cNvSpPr/>
          <p:nvPr/>
        </p:nvSpPr>
        <p:spPr>
          <a:xfrm>
            <a:off x="499880" y="2923275"/>
            <a:ext cx="28281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4. Allow us to </a:t>
            </a: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categorize and organize</a:t>
            </a: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all of the things</a:t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>
            <a:off x="6307279" y="2575948"/>
            <a:ext cx="21222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3. </a:t>
            </a: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T</a:t>
            </a:r>
            <a:r>
              <a:rPr b="1"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ools, best practices and infrastructure</a:t>
            </a: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for forging new ontologies</a:t>
            </a:r>
            <a:endParaRPr sz="180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72" name="Google Shape;272;p24"/>
          <p:cNvCxnSpPr/>
          <p:nvPr/>
        </p:nvCxnSpPr>
        <p:spPr>
          <a:xfrm>
            <a:off x="2728100" y="1726725"/>
            <a:ext cx="718200" cy="308100"/>
          </a:xfrm>
          <a:prstGeom prst="straightConnector1">
            <a:avLst/>
          </a:prstGeom>
          <a:noFill/>
          <a:ln cap="flat" cmpd="sng" w="19050">
            <a:solidFill>
              <a:srgbClr val="94B6D2"/>
            </a:solidFill>
            <a:prstDash val="dash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10"/>
              </a:srgbClr>
            </a:outerShdw>
          </a:effectLst>
        </p:spPr>
      </p:cxnSp>
      <p:cxnSp>
        <p:nvCxnSpPr>
          <p:cNvPr id="273" name="Google Shape;273;p24"/>
          <p:cNvCxnSpPr>
            <a:stCxn id="269" idx="1"/>
          </p:cNvCxnSpPr>
          <p:nvPr/>
        </p:nvCxnSpPr>
        <p:spPr>
          <a:xfrm flipH="1">
            <a:off x="5749575" y="1726725"/>
            <a:ext cx="557700" cy="316800"/>
          </a:xfrm>
          <a:prstGeom prst="straightConnector1">
            <a:avLst/>
          </a:prstGeom>
          <a:noFill/>
          <a:ln cap="flat" cmpd="sng" w="19050">
            <a:solidFill>
              <a:srgbClr val="94B6D2"/>
            </a:solidFill>
            <a:prstDash val="dash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10"/>
              </a:srgbClr>
            </a:outerShdw>
          </a:effectLst>
        </p:spPr>
      </p:cxnSp>
      <p:cxnSp>
        <p:nvCxnSpPr>
          <p:cNvPr id="274" name="Google Shape;274;p24"/>
          <p:cNvCxnSpPr/>
          <p:nvPr/>
        </p:nvCxnSpPr>
        <p:spPr>
          <a:xfrm rot="10800000">
            <a:off x="5771724" y="2844416"/>
            <a:ext cx="508800" cy="213000"/>
          </a:xfrm>
          <a:prstGeom prst="straightConnector1">
            <a:avLst/>
          </a:prstGeom>
          <a:noFill/>
          <a:ln cap="flat" cmpd="sng" w="19050">
            <a:solidFill>
              <a:srgbClr val="94B6D2"/>
            </a:solidFill>
            <a:prstDash val="dash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10"/>
              </a:srgbClr>
            </a:outerShdw>
          </a:effectLst>
        </p:spPr>
      </p:cxnSp>
      <p:cxnSp>
        <p:nvCxnSpPr>
          <p:cNvPr id="275" name="Google Shape;275;p24"/>
          <p:cNvCxnSpPr/>
          <p:nvPr/>
        </p:nvCxnSpPr>
        <p:spPr>
          <a:xfrm flipH="1" rot="10800000">
            <a:off x="3039501" y="2844414"/>
            <a:ext cx="393600" cy="270300"/>
          </a:xfrm>
          <a:prstGeom prst="straightConnector1">
            <a:avLst/>
          </a:prstGeom>
          <a:noFill/>
          <a:ln cap="flat" cmpd="sng" w="19050">
            <a:solidFill>
              <a:srgbClr val="94B6D2"/>
            </a:solidFill>
            <a:prstDash val="dash"/>
            <a:round/>
            <a:headEnd len="sm" w="sm" type="none"/>
            <a:tailEnd len="sm" w="sm" type="none"/>
          </a:ln>
          <a:effectLst>
            <a:outerShdw blurRad="38100" rotWithShape="0" dir="5400000" dist="30000">
              <a:srgbClr val="000000">
                <a:alpha val="44710"/>
              </a:srgbClr>
            </a:outerShdw>
          </a:effectLst>
        </p:spPr>
      </p:cxnSp>
      <p:pic>
        <p:nvPicPr>
          <p:cNvPr id="276" name="Google Shape;27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1716" y="4220778"/>
            <a:ext cx="543284" cy="5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58429" y="4036303"/>
            <a:ext cx="543284" cy="5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5510" y="4443764"/>
            <a:ext cx="543284" cy="52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/>
          <p:nvPr/>
        </p:nvSpPr>
        <p:spPr>
          <a:xfrm>
            <a:off x="3897973" y="4287327"/>
            <a:ext cx="17430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@obofoundry</a:t>
            </a:r>
            <a:endParaRPr sz="180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descr="Twitter_logo_blue.png" id="280" name="Google Shape;28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6024" y="4302876"/>
            <a:ext cx="393601" cy="30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