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302" r:id="rId3"/>
    <p:sldId id="257" r:id="rId4"/>
    <p:sldId id="303" r:id="rId5"/>
    <p:sldId id="305" r:id="rId6"/>
    <p:sldId id="306" r:id="rId7"/>
    <p:sldId id="261" r:id="rId8"/>
    <p:sldId id="336" r:id="rId9"/>
    <p:sldId id="288" r:id="rId10"/>
    <p:sldId id="272" r:id="rId11"/>
    <p:sldId id="276" r:id="rId12"/>
    <p:sldId id="338" r:id="rId13"/>
    <p:sldId id="353" r:id="rId14"/>
    <p:sldId id="354" r:id="rId15"/>
    <p:sldId id="339" r:id="rId16"/>
    <p:sldId id="273" r:id="rId17"/>
    <p:sldId id="285" r:id="rId18"/>
    <p:sldId id="334" r:id="rId19"/>
    <p:sldId id="341" r:id="rId20"/>
    <p:sldId id="337" r:id="rId21"/>
    <p:sldId id="289" r:id="rId22"/>
    <p:sldId id="271" r:id="rId23"/>
    <p:sldId id="281" r:id="rId24"/>
    <p:sldId id="300" r:id="rId25"/>
    <p:sldId id="291" r:id="rId26"/>
    <p:sldId id="333" r:id="rId27"/>
    <p:sldId id="319" r:id="rId28"/>
    <p:sldId id="345" r:id="rId29"/>
    <p:sldId id="347" r:id="rId30"/>
    <p:sldId id="283" r:id="rId31"/>
    <p:sldId id="346" r:id="rId32"/>
    <p:sldId id="284" r:id="rId33"/>
    <p:sldId id="323" r:id="rId34"/>
    <p:sldId id="335" r:id="rId35"/>
    <p:sldId id="349" r:id="rId36"/>
    <p:sldId id="324" r:id="rId37"/>
    <p:sldId id="325" r:id="rId38"/>
    <p:sldId id="295" r:id="rId39"/>
    <p:sldId id="330" r:id="rId40"/>
    <p:sldId id="311" r:id="rId41"/>
    <p:sldId id="296" r:id="rId42"/>
    <p:sldId id="350" r:id="rId43"/>
    <p:sldId id="351" r:id="rId44"/>
    <p:sldId id="312" r:id="rId45"/>
    <p:sldId id="352" r:id="rId46"/>
    <p:sldId id="343" r:id="rId47"/>
    <p:sldId id="313" r:id="rId48"/>
    <p:sldId id="314" r:id="rId49"/>
    <p:sldId id="299" r:id="rId50"/>
    <p:sldId id="344" r:id="rId51"/>
    <p:sldId id="315" r:id="rId52"/>
    <p:sldId id="316" r:id="rId53"/>
    <p:sldId id="331" r:id="rId54"/>
    <p:sldId id="342" r:id="rId55"/>
    <p:sldId id="355" r:id="rId56"/>
    <p:sldId id="356" r:id="rId57"/>
    <p:sldId id="259" r:id="rId58"/>
    <p:sldId id="260" r:id="rId59"/>
    <p:sldId id="357" r:id="rId60"/>
    <p:sldId id="359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wmf"/><Relationship Id="rId1" Type="http://schemas.openxmlformats.org/officeDocument/2006/relationships/image" Target="../media/image5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5.emf"/><Relationship Id="rId1" Type="http://schemas.openxmlformats.org/officeDocument/2006/relationships/image" Target="../media/image34.wmf"/><Relationship Id="rId4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5.emf"/><Relationship Id="rId1" Type="http://schemas.openxmlformats.org/officeDocument/2006/relationships/image" Target="../media/image34.wmf"/><Relationship Id="rId5" Type="http://schemas.openxmlformats.org/officeDocument/2006/relationships/image" Target="../media/image37.wmf"/><Relationship Id="rId4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F20A-914F-4A62-873B-05CB6A6A5014}" type="datetimeFigureOut">
              <a:rPr lang="pt-BR" smtClean="0"/>
              <a:t>28/08/2013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BA585-B878-4CB8-9471-497E16D82D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75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74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22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33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645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03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70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591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BA585-B878-4CB8-9471-497E16D82DCD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37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920F-17DB-495E-B2B6-8C20899F60C6}" type="datetime1">
              <a:rPr lang="pt-BR" smtClean="0"/>
              <a:t>28/08/2013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73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2299C-049B-4A07-997E-C0B4E1A7E6F9}" type="datetime1">
              <a:rPr lang="pt-BR" smtClean="0"/>
              <a:t>28/08/2013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90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749A9-4AEE-4325-9FFB-1972D73B8E9C}" type="datetime1">
              <a:rPr lang="pt-BR" smtClean="0"/>
              <a:t>28/08/2013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24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E6E8-0D90-44DD-AE69-56DF199769A1}" type="datetime1">
              <a:rPr lang="pt-BR" smtClean="0"/>
              <a:t>28/08/2013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9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2D1A1-3465-432B-B1AE-A2A8EF87D1C3}" type="datetime1">
              <a:rPr lang="pt-BR" smtClean="0"/>
              <a:t>28/08/2013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44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36283-E0B3-4497-9760-506B5473979C}" type="datetime1">
              <a:rPr lang="pt-BR" smtClean="0"/>
              <a:t>28/08/2013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97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5312-463A-4A37-87EE-E1A4502904B0}" type="datetime1">
              <a:rPr lang="pt-BR" smtClean="0"/>
              <a:t>28/08/2013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57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DED50-7954-4571-BA81-FC98275A9ECA}" type="datetime1">
              <a:rPr lang="pt-BR" smtClean="0"/>
              <a:t>28/08/2013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25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F125-04BC-4844-B694-F9EDDB6931B1}" type="datetime1">
              <a:rPr lang="pt-BR" smtClean="0"/>
              <a:t>28/08/2013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AA0F4-A534-4EC7-9888-F3AE751D6CAB}" type="datetime1">
              <a:rPr lang="pt-BR" smtClean="0"/>
              <a:t>28/08/2013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23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16902-DB2C-4D91-8AB2-092384CC9AAA}" type="datetime1">
              <a:rPr lang="pt-BR" smtClean="0"/>
              <a:t>28/08/2013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73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D78D-7049-4CF4-B845-8B4BB8A5D516}" type="datetime1">
              <a:rPr lang="pt-BR" smtClean="0"/>
              <a:t>28/08/2013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4126E-02EB-4EDA-9C51-38E0241253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00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png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11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30.bin"/><Relationship Id="rId10" Type="http://schemas.openxmlformats.org/officeDocument/2006/relationships/image" Target="../media/image33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6.e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230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e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43.png"/><Relationship Id="rId10" Type="http://schemas.openxmlformats.org/officeDocument/2006/relationships/image" Target="../media/image36.e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9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2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5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50.pn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60.png"/><Relationship Id="rId4" Type="http://schemas.openxmlformats.org/officeDocument/2006/relationships/image" Target="../media/image5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80.png"/><Relationship Id="rId4" Type="http://schemas.openxmlformats.org/officeDocument/2006/relationships/image" Target="../media/image54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45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4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2.wmf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3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2.wmf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7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7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66.png"/><Relationship Id="rId10" Type="http://schemas.openxmlformats.org/officeDocument/2006/relationships/image" Target="../media/image660.png"/><Relationship Id="rId4" Type="http://schemas.openxmlformats.org/officeDocument/2006/relationships/image" Target="../media/image16.png"/><Relationship Id="rId9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wmf"/><Relationship Id="rId3" Type="http://schemas.openxmlformats.org/officeDocument/2006/relationships/image" Target="../media/image79.png"/><Relationship Id="rId7" Type="http://schemas.openxmlformats.org/officeDocument/2006/relationships/image" Target="../media/image69.wmf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71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75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8.png"/><Relationship Id="rId5" Type="http://schemas.openxmlformats.org/officeDocument/2006/relationships/image" Target="../media/image77.png"/><Relationship Id="rId10" Type="http://schemas.openxmlformats.org/officeDocument/2006/relationships/image" Target="../media/image87.png"/><Relationship Id="rId4" Type="http://schemas.openxmlformats.org/officeDocument/2006/relationships/image" Target="../media/image76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63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6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2.png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113.png"/><Relationship Id="rId4" Type="http://schemas.openxmlformats.org/officeDocument/2006/relationships/image" Target="../media/image990.png"/><Relationship Id="rId9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06.tiff"/><Relationship Id="rId7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93.png"/><Relationship Id="rId4" Type="http://schemas.openxmlformats.org/officeDocument/2006/relationships/image" Target="../media/image107.emf"/><Relationship Id="rId9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39102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 </a:t>
            </a:r>
            <a:r>
              <a:rPr lang="pt-BR" dirty="0"/>
              <a:t/>
            </a:r>
            <a:br>
              <a:rPr lang="pt-BR" dirty="0"/>
            </a:br>
            <a:r>
              <a:rPr lang="pt-BR" sz="3100" b="1" dirty="0"/>
              <a:t>Método </a:t>
            </a:r>
            <a:r>
              <a:rPr lang="pt-BR" sz="3100" b="1" dirty="0" err="1"/>
              <a:t>potenciodinâmico</a:t>
            </a:r>
            <a:r>
              <a:rPr lang="pt-BR" sz="3100" b="1" dirty="0"/>
              <a:t> aplicado ao estudo da difusão iônica limitada por camada porosa em substratos de ITO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pt-BR" b="1" dirty="0" smtClean="0"/>
          </a:p>
          <a:p>
            <a:r>
              <a:rPr lang="pt-BR" dirty="0" err="1" smtClean="0"/>
              <a:t>Graziâni</a:t>
            </a:r>
            <a:r>
              <a:rPr lang="pt-BR" dirty="0" smtClean="0"/>
              <a:t> </a:t>
            </a:r>
            <a:r>
              <a:rPr lang="pt-BR" dirty="0" err="1" smtClean="0"/>
              <a:t>Candiotto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Orientadora: </a:t>
            </a:r>
            <a:r>
              <a:rPr lang="pt-BR" dirty="0" err="1" smtClean="0"/>
              <a:t>Profª</a:t>
            </a:r>
            <a:r>
              <a:rPr lang="pt-BR" dirty="0" smtClean="0"/>
              <a:t> Maria </a:t>
            </a:r>
            <a:r>
              <a:rPr lang="pt-BR" dirty="0" err="1"/>
              <a:t>L</a:t>
            </a:r>
            <a:r>
              <a:rPr lang="pt-BR" dirty="0" err="1" smtClean="0"/>
              <a:t>uisa</a:t>
            </a:r>
            <a:r>
              <a:rPr lang="pt-BR" dirty="0" smtClean="0"/>
              <a:t> </a:t>
            </a:r>
            <a:r>
              <a:rPr lang="pt-BR" dirty="0" err="1" smtClean="0"/>
              <a:t>Sartorelli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1026" name="Picture 2" descr="C:\Users\GRazii\Desktop\Apresentação\540999_278931275570817_298266293_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33264"/>
            <a:ext cx="1773030" cy="18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1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GRazii\Desktop\Graziani Candiotto - Dissertação\Figuras\Voltametria cíclic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"/>
          <a:stretch/>
        </p:blipFill>
        <p:spPr bwMode="auto">
          <a:xfrm>
            <a:off x="3131840" y="3972453"/>
            <a:ext cx="5760640" cy="28855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Voltametria cíclica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207293"/>
                <a:ext cx="8229600" cy="4525963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pt-BR" sz="2800" dirty="0"/>
                  <a:t>Técnica amplamente </a:t>
                </a:r>
                <a:r>
                  <a:rPr lang="pt-BR" sz="2800" dirty="0" smtClean="0"/>
                  <a:t>utilizada</a:t>
                </a:r>
                <a:endParaRPr lang="pt-BR" sz="2800" dirty="0"/>
              </a:p>
              <a:p>
                <a:pPr lvl="1" algn="just"/>
                <a:r>
                  <a:rPr lang="pt-BR" sz="2600" dirty="0"/>
                  <a:t>termodinâmica dos </a:t>
                </a:r>
                <a:r>
                  <a:rPr lang="pt-BR" sz="2600" dirty="0" smtClean="0"/>
                  <a:t>processos redox</a:t>
                </a:r>
              </a:p>
              <a:p>
                <a:pPr lvl="1" algn="just"/>
                <a:r>
                  <a:rPr lang="pt-BR" sz="2600" dirty="0"/>
                  <a:t>cinética de transferência de carga</a:t>
                </a:r>
              </a:p>
              <a:p>
                <a:pPr lvl="1" algn="just"/>
                <a:r>
                  <a:rPr lang="pt-BR" sz="2600" dirty="0"/>
                  <a:t>reações químicas acopladas </a:t>
                </a:r>
                <a:r>
                  <a:rPr lang="pt-BR" sz="2600" dirty="0" smtClean="0"/>
                  <a:t>aos </a:t>
                </a:r>
                <a:r>
                  <a:rPr lang="pt-BR" sz="2600" dirty="0"/>
                  <a:t>processos </a:t>
                </a:r>
                <a:r>
                  <a:rPr lang="pt-BR" sz="2600" dirty="0" err="1" smtClean="0"/>
                  <a:t>adsortivos</a:t>
                </a:r>
                <a:endParaRPr lang="pt-BR" sz="2600" dirty="0"/>
              </a:p>
              <a:p>
                <a:pPr algn="just"/>
                <a:r>
                  <a:rPr lang="pt-BR" sz="2800" dirty="0"/>
                  <a:t> </a:t>
                </a:r>
                <a:r>
                  <a:rPr lang="pt-BR" sz="2800" dirty="0" smtClean="0"/>
                  <a:t>Consiste </a:t>
                </a:r>
                <a:r>
                  <a:rPr lang="pt-BR" sz="2800" dirty="0"/>
                  <a:t>em varrer o potencial do eletrodo de trabalho (WE</a:t>
                </a:r>
                <a:r>
                  <a:rPr lang="pt-BR" sz="2800" dirty="0" smtClean="0"/>
                  <a:t>) e medir a resposta da corrente.  </a:t>
                </a:r>
              </a:p>
              <a:p>
                <a:pPr marL="0" indent="0" algn="just">
                  <a:buNone/>
                </a:pPr>
                <a:endParaRPr lang="pt-BR" dirty="0" smtClean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d>
                            <m:d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</m:sub>
                      </m:sSub>
                      <m:r>
                        <a:rPr lang="pt-BR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pt-BR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pt-BR" i="1">
                          <a:latin typeface="Cambria Math"/>
                        </a:rPr>
                        <m:t>±</m:t>
                      </m:r>
                      <m:sSub>
                        <m:sSubPr>
                          <m:ctrlPr>
                            <a:rPr lang="pt-B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pt-BR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pt-BR" i="1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pt-BR" dirty="0" smtClean="0"/>
              </a:p>
              <a:p>
                <a:pPr marL="0" indent="0" algn="just">
                  <a:buNone/>
                </a:pPr>
                <a:endParaRPr lang="pt-BR" dirty="0" smtClean="0"/>
              </a:p>
              <a:p>
                <a:pPr lvl="1"/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207293"/>
                <a:ext cx="8229600" cy="4525963"/>
              </a:xfrm>
              <a:blipFill rotWithShape="1">
                <a:blip r:embed="rId4"/>
                <a:stretch>
                  <a:fillRect l="-1259" t="-1213" r="-155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10</a:t>
            </a:fld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7246456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93507"/>
          </a:xfrm>
        </p:spPr>
        <p:txBody>
          <a:bodyPr>
            <a:normAutofit/>
          </a:bodyPr>
          <a:lstStyle/>
          <a:p>
            <a:pPr algn="just"/>
            <a:r>
              <a:rPr lang="pt-BR" sz="2800" dirty="0"/>
              <a:t>A forma do voltamograma obtido na voltametria cíclica dependerá do tipo de mecanismo redox.</a:t>
            </a:r>
          </a:p>
          <a:p>
            <a:pPr lvl="1" algn="just"/>
            <a:r>
              <a:rPr lang="pt-BR" sz="2600" dirty="0" smtClean="0"/>
              <a:t>Reversibilidade</a:t>
            </a:r>
          </a:p>
          <a:p>
            <a:pPr lvl="1" algn="just"/>
            <a:r>
              <a:rPr lang="pt-BR" sz="2600" dirty="0" smtClean="0"/>
              <a:t>Irreversibilidade</a:t>
            </a:r>
          </a:p>
          <a:p>
            <a:pPr lvl="1" algn="just"/>
            <a:r>
              <a:rPr lang="pt-BR" sz="2600" dirty="0" smtClean="0"/>
              <a:t>reações acopladas</a:t>
            </a:r>
          </a:p>
          <a:p>
            <a:pPr marL="457200" lvl="1" indent="0" algn="just">
              <a:buNone/>
            </a:pPr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11</a:t>
            </a:fld>
            <a:endParaRPr lang="pt-BR"/>
          </a:p>
        </p:txBody>
      </p:sp>
      <p:pic>
        <p:nvPicPr>
          <p:cNvPr id="6" name="Imagem 5" descr="C:\Users\GRazii\Desktop\Graziani Candiotto - Dissertação\Figuras\Voltamogramas reversiveis irreversiveis e quasi-reversivei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5"/>
            <a:ext cx="5112568" cy="37444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/>
          <p:cNvSpPr txBox="1"/>
          <p:nvPr/>
        </p:nvSpPr>
        <p:spPr>
          <a:xfrm>
            <a:off x="7246456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6856" y="188640"/>
            <a:ext cx="8445624" cy="4968552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Equação de </a:t>
            </a:r>
            <a:r>
              <a:rPr lang="pt-BR" dirty="0" err="1" smtClean="0"/>
              <a:t>Nernst</a:t>
            </a:r>
            <a:endParaRPr lang="pt-BR" dirty="0" smtClean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pt-B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pt-BR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pt-B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Difusivo</a:t>
            </a:r>
            <a:r>
              <a:rPr lang="pt-BR" dirty="0" smtClean="0"/>
              <a:t>                                        </a:t>
            </a:r>
            <a:r>
              <a:rPr lang="pt-BR" b="1" dirty="0" err="1" smtClean="0">
                <a:solidFill>
                  <a:srgbClr val="C00000"/>
                </a:solidFill>
              </a:rPr>
              <a:t>Adsortivo</a:t>
            </a:r>
            <a:endParaRPr lang="pt-BR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12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51520" y="6021288"/>
            <a:ext cx="3672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</a:rPr>
              <a:t>limitado pelo transporte</a:t>
            </a:r>
          </a:p>
          <a:p>
            <a:pPr algn="ctr"/>
            <a:r>
              <a:rPr lang="pt-BR" sz="2600" b="1" dirty="0" smtClean="0">
                <a:solidFill>
                  <a:schemeClr val="accent1">
                    <a:lumMod val="50000"/>
                  </a:schemeClr>
                </a:solidFill>
              </a:rPr>
              <a:t> de massa</a:t>
            </a:r>
            <a:endParaRPr lang="pt-BR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796136" y="5920824"/>
            <a:ext cx="3096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C00000"/>
                </a:solidFill>
              </a:rPr>
              <a:t>limitado </a:t>
            </a:r>
            <a:r>
              <a:rPr lang="pt-BR" sz="2600" b="1" dirty="0">
                <a:solidFill>
                  <a:srgbClr val="C00000"/>
                </a:solidFill>
              </a:rPr>
              <a:t>pela </a:t>
            </a:r>
            <a:r>
              <a:rPr lang="pt-BR" sz="2600" b="1" dirty="0" smtClean="0">
                <a:solidFill>
                  <a:srgbClr val="C00000"/>
                </a:solidFill>
              </a:rPr>
              <a:t>resistência</a:t>
            </a:r>
            <a:endParaRPr lang="pt-BR" sz="2600" b="1" dirty="0">
              <a:solidFill>
                <a:srgbClr val="C0000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2699792" y="3356992"/>
            <a:ext cx="1584176" cy="5760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4572000" y="3356992"/>
            <a:ext cx="1656184" cy="57606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164288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4" t="3711" r="15776" b="20312"/>
          <a:stretch/>
        </p:blipFill>
        <p:spPr bwMode="auto">
          <a:xfrm>
            <a:off x="1619672" y="692696"/>
            <a:ext cx="2657655" cy="246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5" t="4600" r="13360" b="20009"/>
          <a:stretch/>
        </p:blipFill>
        <p:spPr bwMode="auto">
          <a:xfrm>
            <a:off x="4932040" y="692696"/>
            <a:ext cx="2952328" cy="25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de seta reta 7"/>
          <p:cNvCxnSpPr/>
          <p:nvPr/>
        </p:nvCxnSpPr>
        <p:spPr>
          <a:xfrm flipH="1">
            <a:off x="2123728" y="1772816"/>
            <a:ext cx="108012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have direita 12"/>
          <p:cNvSpPr/>
          <p:nvPr/>
        </p:nvSpPr>
        <p:spPr>
          <a:xfrm rot="5400000">
            <a:off x="4247964" y="2744924"/>
            <a:ext cx="360040" cy="1152128"/>
          </a:xfrm>
          <a:prstGeom prst="rightBrace">
            <a:avLst>
              <a:gd name="adj1" fmla="val 8333"/>
              <a:gd name="adj2" fmla="val 52480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5" t="4600" r="13360" b="20009"/>
          <a:stretch/>
        </p:blipFill>
        <p:spPr bwMode="auto">
          <a:xfrm>
            <a:off x="6228184" y="4259038"/>
            <a:ext cx="1944216" cy="169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0" t="3125" r="13764" b="19922"/>
          <a:stretch/>
        </p:blipFill>
        <p:spPr bwMode="auto">
          <a:xfrm>
            <a:off x="1115616" y="4149080"/>
            <a:ext cx="2088232" cy="187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de seta reta 18"/>
          <p:cNvCxnSpPr/>
          <p:nvPr/>
        </p:nvCxnSpPr>
        <p:spPr>
          <a:xfrm>
            <a:off x="1763688" y="4941168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4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1" name="Grupo 2120"/>
          <p:cNvGrpSpPr/>
          <p:nvPr/>
        </p:nvGrpSpPr>
        <p:grpSpPr>
          <a:xfrm>
            <a:off x="4067944" y="1296056"/>
            <a:ext cx="2501368" cy="3600400"/>
            <a:chOff x="4211960" y="1340768"/>
            <a:chExt cx="2501368" cy="3600400"/>
          </a:xfrm>
        </p:grpSpPr>
        <p:grpSp>
          <p:nvGrpSpPr>
            <p:cNvPr id="280" name="Grupo 279"/>
            <p:cNvGrpSpPr/>
            <p:nvPr/>
          </p:nvGrpSpPr>
          <p:grpSpPr>
            <a:xfrm>
              <a:off x="4544704" y="1556792"/>
              <a:ext cx="629160" cy="504056"/>
              <a:chOff x="3663192" y="332656"/>
              <a:chExt cx="629160" cy="504056"/>
            </a:xfrm>
          </p:grpSpPr>
          <p:cxnSp>
            <p:nvCxnSpPr>
              <p:cNvPr id="281" name="Conector reto 28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ector reto 28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ector reto 28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Conector reto 28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ector reto 28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ector reto 28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ector reto 28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ector reto 28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ector reto 28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ector reto 28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ector reto 29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ector reto 29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ector reto 29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ector reto 29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Conector reto 29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ector reto 29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Conector reto 29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6" name="Grupo 315"/>
            <p:cNvGrpSpPr/>
            <p:nvPr/>
          </p:nvGrpSpPr>
          <p:grpSpPr>
            <a:xfrm>
              <a:off x="5048760" y="1556792"/>
              <a:ext cx="629160" cy="504056"/>
              <a:chOff x="3663192" y="332656"/>
              <a:chExt cx="629160" cy="504056"/>
            </a:xfrm>
          </p:grpSpPr>
          <p:cxnSp>
            <p:nvCxnSpPr>
              <p:cNvPr id="317" name="Conector reto 31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Conector reto 31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ector reto 31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ector reto 31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ector reto 32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ector reto 32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ector reto 32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ector reto 32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ector reto 32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ector reto 32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ector reto 32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Conector reto 32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Conector reto 32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ector reto 32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ector reto 33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Conector reto 33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ector reto 33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4" name="Grupo 333"/>
            <p:cNvGrpSpPr/>
            <p:nvPr/>
          </p:nvGrpSpPr>
          <p:grpSpPr>
            <a:xfrm>
              <a:off x="4374888" y="2060848"/>
              <a:ext cx="629160" cy="504056"/>
              <a:chOff x="3663192" y="332656"/>
              <a:chExt cx="629160" cy="504056"/>
            </a:xfrm>
          </p:grpSpPr>
          <p:cxnSp>
            <p:nvCxnSpPr>
              <p:cNvPr id="335" name="Conector reto 33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ector reto 33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ector reto 33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ector reto 33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ector reto 33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Conector reto 33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Conector reto 34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ector reto 34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ector reto 34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Conector reto 34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ector reto 34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ector reto 34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ector reto 34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Conector reto 34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ector reto 34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Conector reto 34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ector reto 35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upo 351"/>
            <p:cNvGrpSpPr/>
            <p:nvPr/>
          </p:nvGrpSpPr>
          <p:grpSpPr>
            <a:xfrm>
              <a:off x="5624824" y="1556792"/>
              <a:ext cx="629160" cy="504056"/>
              <a:chOff x="3663192" y="332656"/>
              <a:chExt cx="629160" cy="504056"/>
            </a:xfrm>
          </p:grpSpPr>
          <p:cxnSp>
            <p:nvCxnSpPr>
              <p:cNvPr id="353" name="Conector reto 35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ector reto 35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Conector reto 35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Conector reto 35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Conector reto 35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Conector reto 35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Conector reto 35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onector reto 35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Conector reto 36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ector reto 36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ector reto 36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ector reto 36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ector reto 36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ector reto 36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Conector reto 36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Conector reto 36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Conector reto 36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0" name="Grupo 369"/>
            <p:cNvGrpSpPr/>
            <p:nvPr/>
          </p:nvGrpSpPr>
          <p:grpSpPr>
            <a:xfrm>
              <a:off x="5364088" y="2132856"/>
              <a:ext cx="629160" cy="504056"/>
              <a:chOff x="3663192" y="332656"/>
              <a:chExt cx="629160" cy="504056"/>
            </a:xfrm>
          </p:grpSpPr>
          <p:cxnSp>
            <p:nvCxnSpPr>
              <p:cNvPr id="371" name="Conector reto 37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Conector reto 37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Conector reto 37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Conector reto 37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Conector reto 37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Conector reto 37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Conector reto 37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ector reto 37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Conector reto 37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Conector reto 37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Conector reto 38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Conector reto 38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Conector reto 38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Conector reto 38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Conector reto 38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Conector reto 38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ector reto 38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upo 423"/>
            <p:cNvGrpSpPr/>
            <p:nvPr/>
          </p:nvGrpSpPr>
          <p:grpSpPr>
            <a:xfrm>
              <a:off x="4954072" y="2168536"/>
              <a:ext cx="629160" cy="504056"/>
              <a:chOff x="3663192" y="332656"/>
              <a:chExt cx="629160" cy="504056"/>
            </a:xfrm>
          </p:grpSpPr>
          <p:cxnSp>
            <p:nvCxnSpPr>
              <p:cNvPr id="425" name="Conector reto 42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ector reto 42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ector reto 42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ector reto 42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ector reto 42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ector reto 42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ector reto 43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ector reto 43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ector reto 43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Conector reto 43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Conector reto 43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Conector reto 43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ector reto 43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Conector reto 43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ector reto 43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ector reto 43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ector reto 44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95" name="Grupo 1994"/>
            <p:cNvGrpSpPr/>
            <p:nvPr/>
          </p:nvGrpSpPr>
          <p:grpSpPr>
            <a:xfrm>
              <a:off x="5868144" y="2204864"/>
              <a:ext cx="629160" cy="504056"/>
              <a:chOff x="3663192" y="332656"/>
              <a:chExt cx="629160" cy="504056"/>
            </a:xfrm>
          </p:grpSpPr>
          <p:cxnSp>
            <p:nvCxnSpPr>
              <p:cNvPr id="1996" name="Conector reto 199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7" name="Conector reto 199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8" name="Conector reto 199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9" name="Conector reto 199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0" name="Conector reto 199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1" name="Conector reto 200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2" name="Conector reto 200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3" name="Conector reto 200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4" name="Conector reto 200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5" name="Conector reto 200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6" name="Conector reto 200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7" name="Conector reto 200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8" name="Conector reto 200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9" name="Conector reto 200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0" name="Conector reto 200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1" name="Conector reto 201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2" name="Conector reto 201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13" name="Grupo 2012"/>
            <p:cNvGrpSpPr/>
            <p:nvPr/>
          </p:nvGrpSpPr>
          <p:grpSpPr>
            <a:xfrm>
              <a:off x="6084168" y="1340768"/>
              <a:ext cx="629160" cy="504056"/>
              <a:chOff x="3663192" y="332656"/>
              <a:chExt cx="629160" cy="504056"/>
            </a:xfrm>
          </p:grpSpPr>
          <p:cxnSp>
            <p:nvCxnSpPr>
              <p:cNvPr id="2014" name="Conector reto 201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5" name="Conector reto 201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6" name="Conector reto 201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7" name="Conector reto 201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8" name="Conector reto 201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9" name="Conector reto 201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0" name="Conector reto 201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1" name="Conector reto 202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2" name="Conector reto 202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3" name="Conector reto 202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4" name="Conector reto 202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5" name="Conector reto 202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6" name="Conector reto 202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7" name="Conector reto 202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8" name="Conector reto 202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9" name="Conector reto 202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0" name="Conector reto 202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31" name="Grupo 2030"/>
            <p:cNvGrpSpPr/>
            <p:nvPr/>
          </p:nvGrpSpPr>
          <p:grpSpPr>
            <a:xfrm>
              <a:off x="5868144" y="3573016"/>
              <a:ext cx="629160" cy="504056"/>
              <a:chOff x="3663192" y="332656"/>
              <a:chExt cx="629160" cy="504056"/>
            </a:xfrm>
          </p:grpSpPr>
          <p:cxnSp>
            <p:nvCxnSpPr>
              <p:cNvPr id="2032" name="Conector reto 203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3" name="Conector reto 203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4" name="Conector reto 203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5" name="Conector reto 203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6" name="Conector reto 203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7" name="Conector reto 203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8" name="Conector reto 203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9" name="Conector reto 203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0" name="Conector reto 203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1" name="Conector reto 204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2" name="Conector reto 204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3" name="Conector reto 204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4" name="Conector reto 204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5" name="Conector reto 204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6" name="Conector reto 204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7" name="Conector reto 204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8" name="Conector reto 204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49" name="Grupo 2048"/>
            <p:cNvGrpSpPr/>
            <p:nvPr/>
          </p:nvGrpSpPr>
          <p:grpSpPr>
            <a:xfrm>
              <a:off x="5220072" y="3717032"/>
              <a:ext cx="629160" cy="504056"/>
              <a:chOff x="3663192" y="332656"/>
              <a:chExt cx="629160" cy="504056"/>
            </a:xfrm>
          </p:grpSpPr>
          <p:cxnSp>
            <p:nvCxnSpPr>
              <p:cNvPr id="2050" name="Conector reto 204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1" name="Conector reto 205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2" name="Conector reto 205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3" name="Conector reto 205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4" name="Conector reto 205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5" name="Conector reto 205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6" name="Conector reto 205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7" name="Conector reto 205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8" name="Conector reto 205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9" name="Conector reto 205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0" name="Conector reto 205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1" name="Conector reto 206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2" name="Conector reto 206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3" name="Conector reto 206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4" name="Conector reto 206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5" name="Conector reto 206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6" name="Conector reto 206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7" name="Grupo 2066"/>
            <p:cNvGrpSpPr/>
            <p:nvPr/>
          </p:nvGrpSpPr>
          <p:grpSpPr>
            <a:xfrm>
              <a:off x="5724128" y="4437112"/>
              <a:ext cx="629160" cy="504056"/>
              <a:chOff x="3663192" y="332656"/>
              <a:chExt cx="629160" cy="504056"/>
            </a:xfrm>
          </p:grpSpPr>
          <p:cxnSp>
            <p:nvCxnSpPr>
              <p:cNvPr id="2068" name="Conector reto 206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9" name="Conector reto 206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0" name="Conector reto 206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1" name="Conector reto 207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2" name="Conector reto 207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3" name="Conector reto 207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4" name="Conector reto 207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5" name="Conector reto 207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6" name="Conector reto 207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7" name="Conector reto 207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8" name="Conector reto 207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9" name="Conector reto 207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0" name="Conector reto 207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1" name="Conector reto 208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2" name="Conector reto 208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3" name="Conector reto 208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4" name="Conector reto 208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5" name="Grupo 2084"/>
            <p:cNvGrpSpPr/>
            <p:nvPr/>
          </p:nvGrpSpPr>
          <p:grpSpPr>
            <a:xfrm>
              <a:off x="4211960" y="3645024"/>
              <a:ext cx="629160" cy="504056"/>
              <a:chOff x="3663192" y="332656"/>
              <a:chExt cx="629160" cy="504056"/>
            </a:xfrm>
          </p:grpSpPr>
          <p:cxnSp>
            <p:nvCxnSpPr>
              <p:cNvPr id="2086" name="Conector reto 208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7" name="Conector reto 208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8" name="Conector reto 208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9" name="Conector reto 208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0" name="Conector reto 208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1" name="Conector reto 209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2" name="Conector reto 209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3" name="Conector reto 209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4" name="Conector reto 209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5" name="Conector reto 209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6" name="Conector reto 209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7" name="Conector reto 209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8" name="Conector reto 209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9" name="Conector reto 209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0" name="Conector reto 209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1" name="Conector reto 210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2" name="Conector reto 210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3" name="Grupo 2102"/>
            <p:cNvGrpSpPr/>
            <p:nvPr/>
          </p:nvGrpSpPr>
          <p:grpSpPr>
            <a:xfrm>
              <a:off x="5724128" y="3140968"/>
              <a:ext cx="629160" cy="504056"/>
              <a:chOff x="3663192" y="332656"/>
              <a:chExt cx="629160" cy="504056"/>
            </a:xfrm>
          </p:grpSpPr>
          <p:cxnSp>
            <p:nvCxnSpPr>
              <p:cNvPr id="2104" name="Conector reto 210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5" name="Conector reto 210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6" name="Conector reto 210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7" name="Conector reto 210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8" name="Conector reto 210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9" name="Conector reto 210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0" name="Conector reto 210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1" name="Conector reto 211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2" name="Conector reto 211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3" name="Conector reto 211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4" name="Conector reto 211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5" name="Conector reto 211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6" name="Conector reto 211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7" name="Conector reto 211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8" name="Conector reto 211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9" name="Conector reto 211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0" name="Conector reto 211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27" name="Grupo 2326"/>
          <p:cNvGrpSpPr/>
          <p:nvPr/>
        </p:nvGrpSpPr>
        <p:grpSpPr>
          <a:xfrm>
            <a:off x="3419872" y="548680"/>
            <a:ext cx="660224" cy="4622160"/>
            <a:chOff x="436480" y="476672"/>
            <a:chExt cx="660224" cy="4622160"/>
          </a:xfrm>
        </p:grpSpPr>
        <p:grpSp>
          <p:nvGrpSpPr>
            <p:cNvPr id="2140" name="Grupo 2139"/>
            <p:cNvGrpSpPr/>
            <p:nvPr/>
          </p:nvGrpSpPr>
          <p:grpSpPr>
            <a:xfrm>
              <a:off x="467544" y="476672"/>
              <a:ext cx="629160" cy="936104"/>
              <a:chOff x="755576" y="908720"/>
              <a:chExt cx="629160" cy="936104"/>
            </a:xfrm>
          </p:grpSpPr>
          <p:grpSp>
            <p:nvGrpSpPr>
              <p:cNvPr id="1977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1978" name="Conector reto 1977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9" name="Conector reto 1978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0" name="Conector reto 1979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1" name="Conector reto 1980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2" name="Conector reto 1981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3" name="Conector reto 1982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4" name="Conector reto 1983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5" name="Conector reto 1984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6" name="Conector reto 1985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7" name="Conector reto 1986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8" name="Conector reto 1987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9" name="Conector reto 1988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0" name="Conector reto 1989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1" name="Conector reto 1990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2" name="Conector reto 1991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3" name="Conector reto 1992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4" name="Conector reto 1993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2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23" name="Conector reto 2122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4" name="Conector reto 2123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5" name="Conector reto 2124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6" name="Conector reto 2125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7" name="Conector reto 2126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8" name="Conector reto 2127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9" name="Conector reto 2128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0" name="Conector reto 2129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1" name="Conector reto 2130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2" name="Conector reto 2131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3" name="Conector reto 2132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4" name="Conector reto 2133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5" name="Conector reto 2134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6" name="Conector reto 2135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7" name="Conector reto 2136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8" name="Conector reto 2137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9" name="Conector reto 2138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41" name="Grupo 2140"/>
            <p:cNvGrpSpPr/>
            <p:nvPr/>
          </p:nvGrpSpPr>
          <p:grpSpPr>
            <a:xfrm>
              <a:off x="467544" y="1412776"/>
              <a:ext cx="629160" cy="936104"/>
              <a:chOff x="755576" y="908720"/>
              <a:chExt cx="629160" cy="936104"/>
            </a:xfrm>
          </p:grpSpPr>
          <p:grpSp>
            <p:nvGrpSpPr>
              <p:cNvPr id="2142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61" name="Conector reto 2160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2" name="Conector reto 2161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3" name="Conector reto 2162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4" name="Conector reto 2163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5" name="Conector reto 2164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6" name="Conector reto 2165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7" name="Conector reto 2166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8" name="Conector reto 2167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9" name="Conector reto 2168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0" name="Conector reto 2169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1" name="Conector reto 2170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2" name="Conector reto 2171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3" name="Conector reto 2172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4" name="Conector reto 2173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5" name="Conector reto 2174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6" name="Conector reto 2175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7" name="Conector reto 2176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3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44" name="Conector reto 2143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5" name="Conector reto 2144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6" name="Conector reto 2145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7" name="Conector reto 2146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8" name="Conector reto 2147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9" name="Conector reto 2148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0" name="Conector reto 2149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1" name="Conector reto 2150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2" name="Conector reto 2151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3" name="Conector reto 2152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4" name="Conector reto 2153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5" name="Conector reto 2154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6" name="Conector reto 2155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7" name="Conector reto 2156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8" name="Conector reto 2157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9" name="Conector reto 2158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0" name="Conector reto 2159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78" name="Grupo 2177"/>
            <p:cNvGrpSpPr/>
            <p:nvPr/>
          </p:nvGrpSpPr>
          <p:grpSpPr>
            <a:xfrm>
              <a:off x="467544" y="2204864"/>
              <a:ext cx="629160" cy="936104"/>
              <a:chOff x="755576" y="908720"/>
              <a:chExt cx="629160" cy="936104"/>
            </a:xfrm>
          </p:grpSpPr>
          <p:grpSp>
            <p:nvGrpSpPr>
              <p:cNvPr id="2179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98" name="Conector reto 2197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9" name="Conector reto 2198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0" name="Conector reto 2199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1" name="Conector reto 2200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2" name="Conector reto 2201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3" name="Conector reto 2202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4" name="Conector reto 2203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5" name="Conector reto 2204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6" name="Conector reto 2205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7" name="Conector reto 2206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8" name="Conector reto 2207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9" name="Conector reto 2208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0" name="Conector reto 2209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1" name="Conector reto 2210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2" name="Conector reto 2211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3" name="Conector reto 2212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4" name="Conector reto 2213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0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81" name="Conector reto 2180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2" name="Conector reto 2181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3" name="Conector reto 2182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4" name="Conector reto 2183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5" name="Conector reto 2184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6" name="Conector reto 2185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7" name="Conector reto 2186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8" name="Conector reto 2187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9" name="Conector reto 2188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0" name="Conector reto 2189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1" name="Conector reto 2190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2" name="Conector reto 2191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3" name="Conector reto 2192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4" name="Conector reto 2193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5" name="Conector reto 2194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6" name="Conector reto 2195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7" name="Conector reto 2196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15" name="Grupo 2214"/>
            <p:cNvGrpSpPr/>
            <p:nvPr/>
          </p:nvGrpSpPr>
          <p:grpSpPr>
            <a:xfrm>
              <a:off x="467544" y="3140968"/>
              <a:ext cx="629160" cy="936104"/>
              <a:chOff x="755576" y="908720"/>
              <a:chExt cx="629160" cy="936104"/>
            </a:xfrm>
          </p:grpSpPr>
          <p:grpSp>
            <p:nvGrpSpPr>
              <p:cNvPr id="2216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35" name="Conector reto 2234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6" name="Conector reto 2235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7" name="Conector reto 2236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8" name="Conector reto 2237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9" name="Conector reto 2238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0" name="Conector reto 2239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1" name="Conector reto 2240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2" name="Conector reto 2241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3" name="Conector reto 2242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4" name="Conector reto 2243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5" name="Conector reto 2244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6" name="Conector reto 2245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7" name="Conector reto 2246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8" name="Conector reto 2247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9" name="Conector reto 2248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0" name="Conector reto 2249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1" name="Conector reto 2250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7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18" name="Conector reto 2217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9" name="Conector reto 2218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0" name="Conector reto 2219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1" name="Conector reto 2220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2" name="Conector reto 2221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3" name="Conector reto 2222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4" name="Conector reto 2223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5" name="Conector reto 2224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6" name="Conector reto 2225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7" name="Conector reto 2226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8" name="Conector reto 2227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9" name="Conector reto 2228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0" name="Conector reto 2229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1" name="Conector reto 2230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2" name="Conector reto 2231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3" name="Conector reto 2232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4" name="Conector reto 2233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52" name="Grupo 2251"/>
            <p:cNvGrpSpPr/>
            <p:nvPr/>
          </p:nvGrpSpPr>
          <p:grpSpPr>
            <a:xfrm>
              <a:off x="467544" y="3861048"/>
              <a:ext cx="629160" cy="936104"/>
              <a:chOff x="755576" y="908720"/>
              <a:chExt cx="629160" cy="936104"/>
            </a:xfrm>
          </p:grpSpPr>
          <p:grpSp>
            <p:nvGrpSpPr>
              <p:cNvPr id="2253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72" name="Conector reto 2271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3" name="Conector reto 2272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4" name="Conector reto 2273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5" name="Conector reto 2274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6" name="Conector reto 2275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7" name="Conector reto 2276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8" name="Conector reto 2277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9" name="Conector reto 2278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0" name="Conector reto 2279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1" name="Conector reto 2280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2" name="Conector reto 2281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3" name="Conector reto 2282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4" name="Conector reto 2283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5" name="Conector reto 2284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6" name="Conector reto 2285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7" name="Conector reto 2286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8" name="Conector reto 2287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4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55" name="Conector reto 2254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6" name="Conector reto 2255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7" name="Conector reto 2256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8" name="Conector reto 2257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9" name="Conector reto 2258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0" name="Conector reto 2259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1" name="Conector reto 2260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2" name="Conector reto 2261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3" name="Conector reto 2262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4" name="Conector reto 2263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5" name="Conector reto 2264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6" name="Conector reto 2265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7" name="Conector reto 2266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8" name="Conector reto 2267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9" name="Conector reto 2268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0" name="Conector reto 2269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1" name="Conector reto 2270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90" name="Grupo 2289"/>
            <p:cNvGrpSpPr/>
            <p:nvPr/>
          </p:nvGrpSpPr>
          <p:grpSpPr>
            <a:xfrm>
              <a:off x="436480" y="4162728"/>
              <a:ext cx="629160" cy="936104"/>
              <a:chOff x="755576" y="908720"/>
              <a:chExt cx="629160" cy="936104"/>
            </a:xfrm>
          </p:grpSpPr>
          <p:grpSp>
            <p:nvGrpSpPr>
              <p:cNvPr id="2291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310" name="Conector reto 2309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1" name="Conector reto 2310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2" name="Conector reto 2311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3" name="Conector reto 2312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4" name="Conector reto 2313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5" name="Conector reto 2314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6" name="Conector reto 2315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7" name="Conector reto 2316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8" name="Conector reto 2317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9" name="Conector reto 2318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0" name="Conector reto 2319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1" name="Conector reto 2320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2" name="Conector reto 2321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3" name="Conector reto 2322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4" name="Conector reto 2323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5" name="Conector reto 2324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6" name="Conector reto 2325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2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93" name="Conector reto 2292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4" name="Conector reto 2293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5" name="Conector reto 2294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6" name="Conector reto 2295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7" name="Conector reto 2296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8" name="Conector reto 2297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9" name="Conector reto 2298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0" name="Conector reto 2299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1" name="Conector reto 2300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2" name="Conector reto 2301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3" name="Conector reto 2302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4" name="Conector reto 2303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5" name="Conector reto 2304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6" name="Conector reto 2305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7" name="Conector reto 2306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8" name="Conector reto 2307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9" name="Conector reto 2308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9" name="Retângulo 28"/>
          <p:cNvSpPr/>
          <p:nvPr/>
        </p:nvSpPr>
        <p:spPr>
          <a:xfrm>
            <a:off x="683568" y="2204864"/>
            <a:ext cx="273630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ELETRODO DE TRABALHO (ITO)</a:t>
            </a:r>
            <a:endParaRPr lang="pt-BR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59136" y="476672"/>
            <a:ext cx="360040" cy="489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2" name="Grupo 61"/>
          <p:cNvGrpSpPr/>
          <p:nvPr/>
        </p:nvGrpSpPr>
        <p:grpSpPr>
          <a:xfrm>
            <a:off x="3275856" y="997496"/>
            <a:ext cx="216024" cy="3691624"/>
            <a:chOff x="3275856" y="997496"/>
            <a:chExt cx="216024" cy="3691624"/>
          </a:xfrm>
        </p:grpSpPr>
        <p:grpSp>
          <p:nvGrpSpPr>
            <p:cNvPr id="33" name="Grupo 32"/>
            <p:cNvGrpSpPr/>
            <p:nvPr/>
          </p:nvGrpSpPr>
          <p:grpSpPr>
            <a:xfrm>
              <a:off x="3275856" y="4509120"/>
              <a:ext cx="180000" cy="180000"/>
              <a:chOff x="1115616" y="692696"/>
              <a:chExt cx="180000" cy="180000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2" name="Conector reto 31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o 36"/>
            <p:cNvGrpSpPr/>
            <p:nvPr/>
          </p:nvGrpSpPr>
          <p:grpSpPr>
            <a:xfrm>
              <a:off x="3311880" y="997496"/>
              <a:ext cx="180000" cy="180000"/>
              <a:chOff x="1115616" y="692696"/>
              <a:chExt cx="180000" cy="18000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Conector reto 38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o 39"/>
            <p:cNvGrpSpPr/>
            <p:nvPr/>
          </p:nvGrpSpPr>
          <p:grpSpPr>
            <a:xfrm>
              <a:off x="3275856" y="1340768"/>
              <a:ext cx="180000" cy="180000"/>
              <a:chOff x="1115616" y="692696"/>
              <a:chExt cx="180000" cy="180000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Conector reto 41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o 42"/>
            <p:cNvGrpSpPr/>
            <p:nvPr/>
          </p:nvGrpSpPr>
          <p:grpSpPr>
            <a:xfrm>
              <a:off x="3275856" y="1700808"/>
              <a:ext cx="180000" cy="180000"/>
              <a:chOff x="1115616" y="692696"/>
              <a:chExt cx="180000" cy="180000"/>
            </a:xfrm>
          </p:grpSpPr>
          <p:sp>
            <p:nvSpPr>
              <p:cNvPr id="44" name="Elipse 43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9" name="Conector reto 48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o 49"/>
            <p:cNvGrpSpPr/>
            <p:nvPr/>
          </p:nvGrpSpPr>
          <p:grpSpPr>
            <a:xfrm>
              <a:off x="3275856" y="2348880"/>
              <a:ext cx="180000" cy="180000"/>
              <a:chOff x="1115616" y="692696"/>
              <a:chExt cx="180000" cy="180000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2" name="Conector reto 51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o 53"/>
            <p:cNvGrpSpPr/>
            <p:nvPr/>
          </p:nvGrpSpPr>
          <p:grpSpPr>
            <a:xfrm>
              <a:off x="3275856" y="3068960"/>
              <a:ext cx="180000" cy="180000"/>
              <a:chOff x="1115616" y="692696"/>
              <a:chExt cx="180000" cy="180000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Conector reto 57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o 58"/>
            <p:cNvGrpSpPr/>
            <p:nvPr/>
          </p:nvGrpSpPr>
          <p:grpSpPr>
            <a:xfrm>
              <a:off x="3275856" y="3861048"/>
              <a:ext cx="180000" cy="180000"/>
              <a:chOff x="1115616" y="692696"/>
              <a:chExt cx="180000" cy="180000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1" name="Conector reto 60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Grupo 80"/>
          <p:cNvGrpSpPr/>
          <p:nvPr/>
        </p:nvGrpSpPr>
        <p:grpSpPr>
          <a:xfrm>
            <a:off x="3663192" y="332656"/>
            <a:ext cx="629160" cy="504056"/>
            <a:chOff x="3663192" y="332656"/>
            <a:chExt cx="629160" cy="504056"/>
          </a:xfrm>
        </p:grpSpPr>
        <p:cxnSp>
          <p:nvCxnSpPr>
            <p:cNvPr id="64" name="Conector reto 63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o 81"/>
          <p:cNvGrpSpPr/>
          <p:nvPr/>
        </p:nvGrpSpPr>
        <p:grpSpPr>
          <a:xfrm>
            <a:off x="3815592" y="485056"/>
            <a:ext cx="629160" cy="504056"/>
            <a:chOff x="3663192" y="332656"/>
            <a:chExt cx="629160" cy="504056"/>
          </a:xfrm>
        </p:grpSpPr>
        <p:cxnSp>
          <p:nvCxnSpPr>
            <p:cNvPr id="83" name="Conector reto 82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o 99"/>
          <p:cNvGrpSpPr/>
          <p:nvPr/>
        </p:nvGrpSpPr>
        <p:grpSpPr>
          <a:xfrm>
            <a:off x="4067944" y="260648"/>
            <a:ext cx="629160" cy="504056"/>
            <a:chOff x="3663192" y="332656"/>
            <a:chExt cx="629160" cy="504056"/>
          </a:xfrm>
        </p:grpSpPr>
        <p:cxnSp>
          <p:nvCxnSpPr>
            <p:cNvPr id="101" name="Conector reto 100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o 117"/>
          <p:cNvGrpSpPr/>
          <p:nvPr/>
        </p:nvGrpSpPr>
        <p:grpSpPr>
          <a:xfrm>
            <a:off x="4572000" y="332656"/>
            <a:ext cx="629160" cy="504056"/>
            <a:chOff x="3663192" y="332656"/>
            <a:chExt cx="629160" cy="504056"/>
          </a:xfrm>
        </p:grpSpPr>
        <p:cxnSp>
          <p:nvCxnSpPr>
            <p:cNvPr id="119" name="Conector reto 11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12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to 13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to 13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upo 135"/>
          <p:cNvGrpSpPr/>
          <p:nvPr/>
        </p:nvGrpSpPr>
        <p:grpSpPr>
          <a:xfrm>
            <a:off x="3707904" y="908720"/>
            <a:ext cx="629160" cy="504056"/>
            <a:chOff x="3663192" y="332656"/>
            <a:chExt cx="629160" cy="504056"/>
          </a:xfrm>
        </p:grpSpPr>
        <p:cxnSp>
          <p:nvCxnSpPr>
            <p:cNvPr id="137" name="Conector reto 136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to 137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to 142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to 143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to 144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to 145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to 146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to 147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to 149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to 150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to 152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upo 153"/>
          <p:cNvGrpSpPr/>
          <p:nvPr/>
        </p:nvGrpSpPr>
        <p:grpSpPr>
          <a:xfrm>
            <a:off x="5076056" y="332656"/>
            <a:ext cx="629160" cy="504056"/>
            <a:chOff x="3663192" y="332656"/>
            <a:chExt cx="629160" cy="504056"/>
          </a:xfrm>
        </p:grpSpPr>
        <p:cxnSp>
          <p:nvCxnSpPr>
            <p:cNvPr id="155" name="Conector reto 154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to 155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to 156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to 157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to 158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to 159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to 160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reto 161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to 164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to 166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ctor reto 167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upo 171"/>
          <p:cNvGrpSpPr/>
          <p:nvPr/>
        </p:nvGrpSpPr>
        <p:grpSpPr>
          <a:xfrm>
            <a:off x="4283968" y="836712"/>
            <a:ext cx="629160" cy="504056"/>
            <a:chOff x="3663192" y="332656"/>
            <a:chExt cx="629160" cy="504056"/>
          </a:xfrm>
        </p:grpSpPr>
        <p:cxnSp>
          <p:nvCxnSpPr>
            <p:cNvPr id="173" name="Conector reto 172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reto 177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ector reto 178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to 180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to 182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to 183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reto 184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to 185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to 186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reto 187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to 188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upo 189"/>
          <p:cNvGrpSpPr/>
          <p:nvPr/>
        </p:nvGrpSpPr>
        <p:grpSpPr>
          <a:xfrm>
            <a:off x="5652120" y="332656"/>
            <a:ext cx="629160" cy="504056"/>
            <a:chOff x="3663192" y="332656"/>
            <a:chExt cx="629160" cy="504056"/>
          </a:xfrm>
        </p:grpSpPr>
        <p:cxnSp>
          <p:nvCxnSpPr>
            <p:cNvPr id="191" name="Conector reto 190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ctor reto 192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to 193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ctor reto 194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reto 195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ector reto 196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to 197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to 198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ector reto 199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to 200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to 201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ector reto 202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to 203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to 204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ector reto 205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to 206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upo 207"/>
          <p:cNvGrpSpPr/>
          <p:nvPr/>
        </p:nvGrpSpPr>
        <p:grpSpPr>
          <a:xfrm>
            <a:off x="4828968" y="792000"/>
            <a:ext cx="629160" cy="504056"/>
            <a:chOff x="3663192" y="332656"/>
            <a:chExt cx="629160" cy="504056"/>
          </a:xfrm>
        </p:grpSpPr>
        <p:cxnSp>
          <p:nvCxnSpPr>
            <p:cNvPr id="209" name="Conector reto 20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ector reto 20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to 21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ector reto 21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 reto 21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ector reto 21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ector reto 21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ector reto 21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to 21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to 21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ector reto 21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ector reto 21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ector reto 22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to 22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to 22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ector reto 22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to 22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Grupo 225"/>
          <p:cNvGrpSpPr/>
          <p:nvPr/>
        </p:nvGrpSpPr>
        <p:grpSpPr>
          <a:xfrm>
            <a:off x="3635896" y="1556792"/>
            <a:ext cx="629160" cy="504056"/>
            <a:chOff x="3663192" y="332656"/>
            <a:chExt cx="629160" cy="504056"/>
          </a:xfrm>
        </p:grpSpPr>
        <p:cxnSp>
          <p:nvCxnSpPr>
            <p:cNvPr id="227" name="Conector reto 226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ector reto 227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ector reto 228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to 229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 reto 230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to 231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ector reto 232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ector reto 233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to 234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ector reto 235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ector reto 236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ector reto 237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ector reto 238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to 239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ector reto 240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ector reto 241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ector reto 242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upo 243"/>
          <p:cNvGrpSpPr/>
          <p:nvPr/>
        </p:nvGrpSpPr>
        <p:grpSpPr>
          <a:xfrm>
            <a:off x="3995936" y="1916832"/>
            <a:ext cx="629160" cy="504056"/>
            <a:chOff x="3663192" y="332656"/>
            <a:chExt cx="629160" cy="504056"/>
          </a:xfrm>
        </p:grpSpPr>
        <p:cxnSp>
          <p:nvCxnSpPr>
            <p:cNvPr id="245" name="Conector reto 244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to 245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ector reto 246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to 247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ector reto 248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to 249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to 250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to 251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ector reto 252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ector reto 253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ector reto 254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ector reto 255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ector reto 256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ector reto 257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ector reto 258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ector reto 259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ector reto 260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upo 261"/>
          <p:cNvGrpSpPr/>
          <p:nvPr/>
        </p:nvGrpSpPr>
        <p:grpSpPr>
          <a:xfrm>
            <a:off x="4040648" y="1484784"/>
            <a:ext cx="629160" cy="504056"/>
            <a:chOff x="3663192" y="332656"/>
            <a:chExt cx="629160" cy="504056"/>
          </a:xfrm>
        </p:grpSpPr>
        <p:cxnSp>
          <p:nvCxnSpPr>
            <p:cNvPr id="263" name="Conector reto 262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ector reto 263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ector reto 264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ector reto 265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to 266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ector reto 267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ector reto 268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ector reto 269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ector reto 270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ector reto 271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ector reto 272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ector reto 273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ector reto 274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ector reto 275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ector reto 276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ector reto 277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ector reto 278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upo 297"/>
          <p:cNvGrpSpPr/>
          <p:nvPr/>
        </p:nvGrpSpPr>
        <p:grpSpPr>
          <a:xfrm>
            <a:off x="3680608" y="2132856"/>
            <a:ext cx="629160" cy="504056"/>
            <a:chOff x="3663192" y="332656"/>
            <a:chExt cx="629160" cy="504056"/>
          </a:xfrm>
        </p:grpSpPr>
        <p:cxnSp>
          <p:nvCxnSpPr>
            <p:cNvPr id="299" name="Conector reto 29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ector reto 29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ector reto 30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ector reto 30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ector reto 30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ector reto 30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ector reto 30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ector reto 30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ector reto 30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ector reto 30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ector reto 30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ector reto 30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ector reto 31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Conector reto 31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ector reto 31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ector reto 31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ector reto 31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8" name="Grupo 387"/>
          <p:cNvGrpSpPr/>
          <p:nvPr/>
        </p:nvGrpSpPr>
        <p:grpSpPr>
          <a:xfrm>
            <a:off x="5436096" y="908720"/>
            <a:ext cx="629160" cy="504056"/>
            <a:chOff x="3663192" y="332656"/>
            <a:chExt cx="629160" cy="504056"/>
          </a:xfrm>
        </p:grpSpPr>
        <p:cxnSp>
          <p:nvCxnSpPr>
            <p:cNvPr id="389" name="Conector reto 38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ector reto 38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ector reto 39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ector reto 39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ector reto 39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ector reto 39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ector reto 39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ector reto 39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ector reto 39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ector reto 39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ector reto 39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Conector reto 39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ector reto 40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ector reto 40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ector reto 40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ector reto 40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ector reto 40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6" name="Grupo 405"/>
          <p:cNvGrpSpPr/>
          <p:nvPr/>
        </p:nvGrpSpPr>
        <p:grpSpPr>
          <a:xfrm>
            <a:off x="4716016" y="1196752"/>
            <a:ext cx="629160" cy="504056"/>
            <a:chOff x="3663192" y="332656"/>
            <a:chExt cx="629160" cy="504056"/>
          </a:xfrm>
        </p:grpSpPr>
        <p:cxnSp>
          <p:nvCxnSpPr>
            <p:cNvPr id="407" name="Conector reto 406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ector reto 407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ector reto 408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ector reto 409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ector reto 410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ector reto 411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ector reto 412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ector reto 413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ector reto 414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onector reto 415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ector reto 416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onector reto 417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ector reto 418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onector reto 419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ector reto 420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Conector reto 421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Conector reto 422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1" name="Grupo 820"/>
          <p:cNvGrpSpPr/>
          <p:nvPr/>
        </p:nvGrpSpPr>
        <p:grpSpPr>
          <a:xfrm>
            <a:off x="3788296" y="413048"/>
            <a:ext cx="2645384" cy="2411944"/>
            <a:chOff x="3788296" y="413048"/>
            <a:chExt cx="2645384" cy="2411944"/>
          </a:xfrm>
        </p:grpSpPr>
        <p:grpSp>
          <p:nvGrpSpPr>
            <p:cNvPr id="442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443" name="Conector reto 44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Conector reto 44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Conector reto 44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Conector reto 44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Conector reto 44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Conector reto 44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ector reto 44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ector reto 44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ector reto 45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ector reto 45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ector reto 45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ector reto 45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ector reto 45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ector reto 45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Conector reto 45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Conector reto 45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Conector reto 45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0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461" name="Conector reto 46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Conector reto 46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Conector reto 46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ector reto 46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Conector reto 46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ector reto 46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Conector reto 46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Conector reto 46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Conector reto 46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Conector reto 46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Conector reto 47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Conector reto 47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Conector reto 47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Conector reto 47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Conector reto 47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ector reto 47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Conector reto 47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8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479" name="Conector reto 47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Conector reto 47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ector reto 48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ector reto 48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Conector reto 48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Conector reto 48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ector reto 48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ector reto 48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Conector reto 48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ector reto 48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ector reto 48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ector reto 48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ector reto 49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Conector reto 49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Conector reto 49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ector reto 49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Conector reto 49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6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497" name="Conector reto 49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Conector reto 49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Conector reto 49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Conector reto 49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Conector reto 50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Conector reto 50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Conector reto 50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Conector reto 50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Conector reto 50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ector reto 50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Conector reto 50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Conector reto 50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Conector reto 50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Conector reto 50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ector reto 51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Conector reto 51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Conector reto 51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4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515" name="Conector reto 51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Conector reto 51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Conector reto 51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ector reto 51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ector reto 51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Conector reto 51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ector reto 52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ector reto 52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onector reto 52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onector reto 52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Conector reto 52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ector reto 52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Conector reto 52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ector reto 52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Conector reto 52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ector reto 52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Conector reto 53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2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533" name="Conector reto 53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ector reto 53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Conector reto 53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ector reto 53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Conector reto 53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Conector reto 53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Conector reto 53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Conector reto 53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Conector reto 54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Conector reto 54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Conector reto 54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Conector reto 54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Conector reto 54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Conector reto 54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Conector reto 54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Conector reto 54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Conector reto 54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0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551" name="Conector reto 55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Conector reto 55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Conector reto 55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Conector reto 55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Conector reto 55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Conector reto 55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Conector reto 55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Conector reto 55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Conector reto 55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Conector reto 55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Conector reto 56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Conector reto 56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Conector reto 56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Conector reto 56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Conector reto 56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Conector reto 56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Conector reto 56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8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569" name="Conector reto 56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Conector reto 56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Conector reto 57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Conector reto 57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Conector reto 57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Conector reto 57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Conector reto 57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Conector reto 57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Conector reto 57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Conector reto 57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Conector reto 57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Conector reto 57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Conector reto 58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Conector reto 58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Conector reto 58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Conector reto 58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Conector reto 58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6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587" name="Conector reto 58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Conector reto 58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Conector reto 58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Conector reto 58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Conector reto 59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Conector reto 59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Conector reto 59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Conector reto 59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Conector reto 59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Conector reto 59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Conector reto 59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Conector reto 59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Conector reto 59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Conector reto 59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Conector reto 60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Conector reto 60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Conector reto 60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605" name="Conector reto 60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Conector reto 60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Conector reto 60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Conector reto 60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Conector reto 60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Conector reto 60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Conector reto 61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Conector reto 61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Conector reto 61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Conector reto 61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Conector reto 61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Conector reto 61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Conector reto 61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Conector reto 61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Conector reto 61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Conector reto 61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Conector reto 62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2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623" name="Conector reto 62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Conector reto 62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Conector reto 62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Conector reto 62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Conector reto 62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Conector reto 62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Conector reto 62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Conector reto 62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Conector reto 63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Conector reto 63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Conector reto 63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Conector reto 63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Conector reto 63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Conector reto 63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Conector reto 63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Conector reto 63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Conector reto 63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0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641" name="Conector reto 64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Conector reto 64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Conector reto 64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Conector reto 64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Conector reto 64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ector reto 64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Conector reto 64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Conector reto 64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Conector reto 64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Conector reto 64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Conector reto 65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Conector reto 65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Conector reto 65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Conector reto 65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Conector reto 65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Conector reto 65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Conector reto 65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8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659" name="Conector reto 65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Conector reto 65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Conector reto 66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Conector reto 66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Conector reto 66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Conector reto 66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Conector reto 66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Conector reto 66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Conector reto 66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Conector reto 66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Conector reto 66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Conector reto 66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Conector reto 67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Conector reto 67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Conector reto 67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Conector reto 67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Conector reto 67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6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677" name="Conector reto 67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Conector reto 67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Conector reto 67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Conector reto 67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Conector reto 68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Conector reto 68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Conector reto 68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Conector reto 68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Conector reto 68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Conector reto 68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Conector reto 68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Conector reto 68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Conector reto 68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Conector reto 68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Conector reto 69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Conector reto 69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Conector reto 69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4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695" name="Conector reto 69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Conector reto 69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Conector reto 69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Conector reto 69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Conector reto 69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Conector reto 69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Conector reto 70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Conector reto 70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Conector reto 70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Conector reto 70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Conector reto 70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Conector reto 70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Conector reto 70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Conector reto 70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Conector reto 70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Conector reto 70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Conector reto 71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2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713" name="Conector reto 71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Conector reto 71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Conector reto 71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Conector reto 71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Conector reto 71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Conector reto 71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Conector reto 71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Conector reto 71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Conector reto 72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Conector reto 72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Conector reto 72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Conector reto 72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Conector reto 72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Conector reto 72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Conector reto 72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Conector reto 72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Conector reto 72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0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731" name="Conector reto 73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Conector reto 73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Conector reto 73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Conector reto 73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Conector reto 73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Conector reto 73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Conector reto 73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Conector reto 73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Conector reto 73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Conector reto 73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Conector reto 74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Conector reto 74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Conector reto 74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Conector reto 74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Conector reto 74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Conector reto 74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Conector reto 74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8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749" name="Conector reto 74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Conector reto 74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Conector reto 75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Conector reto 75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Conector reto 75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Conector reto 75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Conector reto 75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Conector reto 75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Conector reto 75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Conector reto 75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Conector reto 75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Conector reto 75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Conector reto 76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Conector reto 76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Conector reto 76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Conector reto 76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Conector reto 76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6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767" name="Conector reto 76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Conector reto 76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Conector reto 76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Conector reto 76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Conector reto 77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Conector reto 77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Conector reto 77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Conector reto 77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Conector reto 77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Conector reto 77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Conector reto 77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Conector reto 77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Conector reto 77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Conector reto 77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Conector reto 78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Conector reto 78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Conector reto 78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4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785" name="Conector reto 78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Conector reto 78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Conector reto 78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Conector reto 78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9" name="Conector reto 78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Conector reto 78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Conector reto 79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Conector reto 79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Conector reto 79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Conector reto 79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Conector reto 79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Conector reto 79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Conector reto 79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Conector reto 79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Conector reto 79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Conector reto 79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Conector reto 80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2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803" name="Conector reto 80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Conector reto 80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Conector reto 80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Conector reto 80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Conector reto 80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Conector reto 80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Conector reto 80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Conector reto 80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1" name="Conector reto 81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Conector reto 81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Conector reto 81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Conector reto 81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Conector reto 81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Conector reto 81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7" name="Conector reto 81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Conector reto 81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Conector reto 81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2" name="Grupo 821"/>
          <p:cNvGrpSpPr/>
          <p:nvPr/>
        </p:nvGrpSpPr>
        <p:grpSpPr>
          <a:xfrm>
            <a:off x="3635896" y="2708920"/>
            <a:ext cx="2645384" cy="2411944"/>
            <a:chOff x="3788296" y="413048"/>
            <a:chExt cx="2645384" cy="2411944"/>
          </a:xfrm>
        </p:grpSpPr>
        <p:grpSp>
          <p:nvGrpSpPr>
            <p:cNvPr id="823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1184" name="Conector reto 118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Conector reto 118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Conector reto 118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Conector reto 118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Conector reto 118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Conector reto 118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0" name="Conector reto 118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Conector reto 119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2" name="Conector reto 119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3" name="Conector reto 119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Conector reto 119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Conector reto 119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6" name="Conector reto 119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Conector reto 119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8" name="Conector reto 119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9" name="Conector reto 119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0" name="Conector reto 119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4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1167" name="Conector reto 116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8" name="Conector reto 116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9" name="Conector reto 116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0" name="Conector reto 116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1" name="Conector reto 117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2" name="Conector reto 117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Conector reto 117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4" name="Conector reto 117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5" name="Conector reto 117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6" name="Conector reto 117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7" name="Conector reto 117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8" name="Conector reto 117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9" name="Conector reto 117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0" name="Conector reto 117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1" name="Conector reto 118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2" name="Conector reto 118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3" name="Conector reto 118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5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1150" name="Conector reto 114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Conector reto 115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Conector reto 115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Conector reto 115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Conector reto 115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Conector reto 115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Conector reto 115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Conector reto 115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Conector reto 115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9" name="Conector reto 115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0" name="Conector reto 115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Conector reto 116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2" name="Conector reto 116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3" name="Conector reto 116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Conector reto 116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5" name="Conector reto 116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6" name="Conector reto 116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6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1133" name="Conector reto 113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4" name="Conector reto 113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5" name="Conector reto 113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6" name="Conector reto 113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7" name="Conector reto 113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8" name="Conector reto 113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9" name="Conector reto 113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0" name="Conector reto 113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1" name="Conector reto 114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2" name="Conector reto 114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3" name="Conector reto 114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4" name="Conector reto 114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5" name="Conector reto 114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6" name="Conector reto 114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7" name="Conector reto 114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8" name="Conector reto 114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9" name="Conector reto 114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7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1116" name="Conector reto 111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7" name="Conector reto 111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8" name="Conector reto 111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Conector reto 111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Conector reto 111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Conector reto 112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2" name="Conector reto 112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3" name="Conector reto 112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4" name="Conector reto 112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5" name="Conector reto 112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6" name="Conector reto 112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7" name="Conector reto 112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8" name="Conector reto 112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9" name="Conector reto 112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0" name="Conector reto 112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1" name="Conector reto 113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2" name="Conector reto 113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8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1099" name="Conector reto 109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Conector reto 109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Conector reto 110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2" name="Conector reto 110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3" name="Conector reto 110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Conector reto 110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Conector reto 110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Conector reto 110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Conector reto 110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Conector reto 110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Conector reto 110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Conector reto 110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Conector reto 111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Conector reto 111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Conector reto 111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Conector reto 111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Conector reto 111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9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1082" name="Conector reto 108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Conector reto 108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Conector reto 108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5" name="Conector reto 108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Conector reto 108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Conector reto 108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8" name="Conector reto 108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Conector reto 108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Conector reto 108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Conector reto 109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Conector reto 109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3" name="Conector reto 109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Conector reto 109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Conector reto 109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Conector reto 109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7" name="Conector reto 109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Conector reto 109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0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1065" name="Conector reto 106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Conector reto 106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Conector reto 106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Conector reto 106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Conector reto 106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0" name="Conector reto 106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Conector reto 107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2" name="Conector reto 107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3" name="Conector reto 107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Conector reto 107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5" name="Conector reto 107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6" name="Conector reto 107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Conector reto 107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8" name="Conector reto 107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Conector reto 107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Conector reto 107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1" name="Conector reto 108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1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1048" name="Conector reto 104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9" name="Conector reto 104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0" name="Conector reto 104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1" name="Conector reto 105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2" name="Conector reto 105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3" name="Conector reto 105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Conector reto 105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Conector reto 105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Conector reto 105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Conector reto 105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Conector reto 105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Conector reto 105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Conector reto 105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1" name="Conector reto 106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2" name="Conector reto 106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Conector reto 106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4" name="Conector reto 106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2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1031" name="Conector reto 103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Conector reto 103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Conector reto 103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Conector reto 103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Conector reto 103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Conector reto 103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Conector reto 103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Conector reto 103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Conector reto 103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Conector reto 103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Conector reto 104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2" name="Conector reto 104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3" name="Conector reto 104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Conector reto 104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Conector reto 104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Conector reto 104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7" name="Conector reto 104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3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1014" name="Conector reto 101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5" name="Conector reto 101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Conector reto 101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7" name="Conector reto 101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8" name="Conector reto 101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Conector reto 101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0" name="Conector reto 101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1" name="Conector reto 102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2" name="Conector reto 102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3" name="Conector reto 102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Conector reto 102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Conector reto 102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6" name="Conector reto 102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Conector reto 102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Conector reto 102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Conector reto 102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0" name="Conector reto 102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4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997" name="Conector reto 99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8" name="Conector reto 99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9" name="Conector reto 99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0" name="Conector reto 99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1" name="Conector reto 100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2" name="Conector reto 100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3" name="Conector reto 100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4" name="Conector reto 100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5" name="Conector reto 100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6" name="Conector reto 100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7" name="Conector reto 100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8" name="Conector reto 100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9" name="Conector reto 100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0" name="Conector reto 100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1" name="Conector reto 101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2" name="Conector reto 101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3" name="Conector reto 101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5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980" name="Conector reto 97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1" name="Conector reto 98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2" name="Conector reto 98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3" name="Conector reto 98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4" name="Conector reto 98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5" name="Conector reto 98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6" name="Conector reto 98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7" name="Conector reto 98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8" name="Conector reto 98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9" name="Conector reto 98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0" name="Conector reto 98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1" name="Conector reto 99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2" name="Conector reto 99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3" name="Conector reto 99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4" name="Conector reto 99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5" name="Conector reto 99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6" name="Conector reto 99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6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963" name="Conector reto 96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4" name="Conector reto 96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5" name="Conector reto 96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6" name="Conector reto 96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7" name="Conector reto 96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8" name="Conector reto 96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9" name="Conector reto 96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0" name="Conector reto 96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1" name="Conector reto 97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2" name="Conector reto 97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3" name="Conector reto 97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4" name="Conector reto 97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5" name="Conector reto 97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6" name="Conector reto 97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7" name="Conector reto 97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8" name="Conector reto 97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9" name="Conector reto 97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7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946" name="Conector reto 94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7" name="Conector reto 94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Conector reto 94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9" name="Conector reto 94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Conector reto 94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1" name="Conector reto 95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2" name="Conector reto 95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3" name="Conector reto 95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4" name="Conector reto 95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5" name="Conector reto 95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Conector reto 95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7" name="Conector reto 95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Conector reto 95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9" name="Conector reto 95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0" name="Conector reto 95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1" name="Conector reto 96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2" name="Conector reto 96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8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929" name="Conector reto 92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" name="Conector reto 92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" name="Conector reto 93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Conector reto 93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3" name="Conector reto 93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Conector reto 93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Conector reto 93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6" name="Conector reto 93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7" name="Conector reto 93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Conector reto 93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9" name="Conector reto 93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Conector reto 93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Conector reto 94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Conector reto 94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3" name="Conector reto 94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Conector reto 94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5" name="Conector reto 94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9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912" name="Conector reto 91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3" name="Conector reto 91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Conector reto 91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5" name="Conector reto 91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6" name="Conector reto 91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7" name="Conector reto 91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8" name="Conector reto 91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9" name="Conector reto 91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Conector reto 91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1" name="Conector reto 92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2" name="Conector reto 92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3" name="Conector reto 92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4" name="Conector reto 92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5" name="Conector reto 92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Conector reto 92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7" name="Conector reto 92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8" name="Conector reto 92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895" name="Conector reto 89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Conector reto 89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7" name="Conector reto 89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8" name="Conector reto 89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9" name="Conector reto 89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Conector reto 89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1" name="Conector reto 90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Conector reto 90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3" name="Conector reto 90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4" name="Conector reto 90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5" name="Conector reto 90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6" name="Conector reto 90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7" name="Conector reto 90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Conector reto 90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9" name="Conector reto 90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0" name="Conector reto 90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1" name="Conector reto 91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1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878" name="Conector reto 87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9" name="Conector reto 87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0" name="Conector reto 87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1" name="Conector reto 88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2" name="Conector reto 88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3" name="Conector reto 88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4" name="Conector reto 88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5" name="Conector reto 88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6" name="Conector reto 88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7" name="Conector reto 88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8" name="Conector reto 88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9" name="Conector reto 88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0" name="Conector reto 88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1" name="Conector reto 89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2" name="Conector reto 89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3" name="Conector reto 89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4" name="Conector reto 89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2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861" name="Conector reto 86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2" name="Conector reto 86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3" name="Conector reto 86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4" name="Conector reto 86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5" name="Conector reto 86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6" name="Conector reto 86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7" name="Conector reto 86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8" name="Conector reto 86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9" name="Conector reto 86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0" name="Conector reto 86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1" name="Conector reto 87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2" name="Conector reto 87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3" name="Conector reto 87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4" name="Conector reto 87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5" name="Conector reto 87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6" name="Conector reto 87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7" name="Conector reto 87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3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844" name="Conector reto 84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5" name="Conector reto 84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6" name="Conector reto 84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7" name="Conector reto 84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Conector reto 84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9" name="Conector reto 84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0" name="Conector reto 84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1" name="Conector reto 85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2" name="Conector reto 85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3" name="Conector reto 85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Conector reto 85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5" name="Conector reto 85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6" name="Conector reto 85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7" name="Conector reto 85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8" name="Conector reto 85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9" name="Conector reto 85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0" name="Conector reto 85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1" name="Grupo 1200"/>
          <p:cNvGrpSpPr/>
          <p:nvPr/>
        </p:nvGrpSpPr>
        <p:grpSpPr>
          <a:xfrm>
            <a:off x="6300192" y="404664"/>
            <a:ext cx="2645384" cy="2411944"/>
            <a:chOff x="3788296" y="413048"/>
            <a:chExt cx="2645384" cy="2411944"/>
          </a:xfrm>
        </p:grpSpPr>
        <p:grpSp>
          <p:nvGrpSpPr>
            <p:cNvPr id="1202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1563" name="Conector reto 156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4" name="Conector reto 156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5" name="Conector reto 156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6" name="Conector reto 156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7" name="Conector reto 156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8" name="Conector reto 156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9" name="Conector reto 156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0" name="Conector reto 156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1" name="Conector reto 157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2" name="Conector reto 157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3" name="Conector reto 157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4" name="Conector reto 157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5" name="Conector reto 157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6" name="Conector reto 157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7" name="Conector reto 157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8" name="Conector reto 157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9" name="Conector reto 157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3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1546" name="Conector reto 154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7" name="Conector reto 154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8" name="Conector reto 154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9" name="Conector reto 154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0" name="Conector reto 154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1" name="Conector reto 155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2" name="Conector reto 155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3" name="Conector reto 155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4" name="Conector reto 155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5" name="Conector reto 155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6" name="Conector reto 155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7" name="Conector reto 155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8" name="Conector reto 155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9" name="Conector reto 155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0" name="Conector reto 155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1" name="Conector reto 156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2" name="Conector reto 156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4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1529" name="Conector reto 152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0" name="Conector reto 152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1" name="Conector reto 153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2" name="Conector reto 153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3" name="Conector reto 153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4" name="Conector reto 153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5" name="Conector reto 153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6" name="Conector reto 153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7" name="Conector reto 153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8" name="Conector reto 153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9" name="Conector reto 153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0" name="Conector reto 153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1" name="Conector reto 154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2" name="Conector reto 154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3" name="Conector reto 154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4" name="Conector reto 154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5" name="Conector reto 154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5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1512" name="Conector reto 151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3" name="Conector reto 151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4" name="Conector reto 151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5" name="Conector reto 151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6" name="Conector reto 151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7" name="Conector reto 151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8" name="Conector reto 151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9" name="Conector reto 151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0" name="Conector reto 151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1" name="Conector reto 152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2" name="Conector reto 152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3" name="Conector reto 152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4" name="Conector reto 152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5" name="Conector reto 152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6" name="Conector reto 152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7" name="Conector reto 152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8" name="Conector reto 152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6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1495" name="Conector reto 149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6" name="Conector reto 149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7" name="Conector reto 149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8" name="Conector reto 149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9" name="Conector reto 149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0" name="Conector reto 149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1" name="Conector reto 150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2" name="Conector reto 150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3" name="Conector reto 150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4" name="Conector reto 150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5" name="Conector reto 150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6" name="Conector reto 150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7" name="Conector reto 150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8" name="Conector reto 150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9" name="Conector reto 150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0" name="Conector reto 150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1" name="Conector reto 151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7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1478" name="Conector reto 147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9" name="Conector reto 147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0" name="Conector reto 147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1" name="Conector reto 148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2" name="Conector reto 148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3" name="Conector reto 148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4" name="Conector reto 148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5" name="Conector reto 148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6" name="Conector reto 148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7" name="Conector reto 148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8" name="Conector reto 148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9" name="Conector reto 148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0" name="Conector reto 148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1" name="Conector reto 149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2" name="Conector reto 149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3" name="Conector reto 149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4" name="Conector reto 149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8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1461" name="Conector reto 146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2" name="Conector reto 146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3" name="Conector reto 146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4" name="Conector reto 146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5" name="Conector reto 146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6" name="Conector reto 146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7" name="Conector reto 146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8" name="Conector reto 146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9" name="Conector reto 146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0" name="Conector reto 146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1" name="Conector reto 147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2" name="Conector reto 147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3" name="Conector reto 147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4" name="Conector reto 147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5" name="Conector reto 147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6" name="Conector reto 147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7" name="Conector reto 147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9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1444" name="Conector reto 144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5" name="Conector reto 144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6" name="Conector reto 144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7" name="Conector reto 144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8" name="Conector reto 144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9" name="Conector reto 144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0" name="Conector reto 144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1" name="Conector reto 145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2" name="Conector reto 145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3" name="Conector reto 145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4" name="Conector reto 145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5" name="Conector reto 145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6" name="Conector reto 145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7" name="Conector reto 145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8" name="Conector reto 145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9" name="Conector reto 145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0" name="Conector reto 145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0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1427" name="Conector reto 142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8" name="Conector reto 142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9" name="Conector reto 142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0" name="Conector reto 142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1" name="Conector reto 143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2" name="Conector reto 143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3" name="Conector reto 143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4" name="Conector reto 143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5" name="Conector reto 143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6" name="Conector reto 143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7" name="Conector reto 143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8" name="Conector reto 143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9" name="Conector reto 143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0" name="Conector reto 143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1" name="Conector reto 144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2" name="Conector reto 144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3" name="Conector reto 144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1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1410" name="Conector reto 140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1" name="Conector reto 141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2" name="Conector reto 141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3" name="Conector reto 141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4" name="Conector reto 141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5" name="Conector reto 141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6" name="Conector reto 141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7" name="Conector reto 141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8" name="Conector reto 141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9" name="Conector reto 141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0" name="Conector reto 141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1" name="Conector reto 142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2" name="Conector reto 142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3" name="Conector reto 142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4" name="Conector reto 142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5" name="Conector reto 142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6" name="Conector reto 142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2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1393" name="Conector reto 139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4" name="Conector reto 139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5" name="Conector reto 139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6" name="Conector reto 139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7" name="Conector reto 139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8" name="Conector reto 139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9" name="Conector reto 139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0" name="Conector reto 139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1" name="Conector reto 140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2" name="Conector reto 140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3" name="Conector reto 140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4" name="Conector reto 140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5" name="Conector reto 140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6" name="Conector reto 140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7" name="Conector reto 140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8" name="Conector reto 140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9" name="Conector reto 140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3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1376" name="Conector reto 137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7" name="Conector reto 137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8" name="Conector reto 137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9" name="Conector reto 137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0" name="Conector reto 137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1" name="Conector reto 138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2" name="Conector reto 138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3" name="Conector reto 138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4" name="Conector reto 138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5" name="Conector reto 138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6" name="Conector reto 138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7" name="Conector reto 138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8" name="Conector reto 138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9" name="Conector reto 138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0" name="Conector reto 138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1" name="Conector reto 139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2" name="Conector reto 139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4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359" name="Conector reto 135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0" name="Conector reto 135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1" name="Conector reto 136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2" name="Conector reto 136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3" name="Conector reto 136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4" name="Conector reto 136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5" name="Conector reto 136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6" name="Conector reto 136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7" name="Conector reto 136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8" name="Conector reto 136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9" name="Conector reto 136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0" name="Conector reto 136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1" name="Conector reto 137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2" name="Conector reto 137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3" name="Conector reto 137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4" name="Conector reto 137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5" name="Conector reto 137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5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342" name="Conector reto 134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3" name="Conector reto 134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4" name="Conector reto 134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5" name="Conector reto 134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6" name="Conector reto 134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7" name="Conector reto 134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8" name="Conector reto 134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9" name="Conector reto 134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0" name="Conector reto 134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1" name="Conector reto 135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2" name="Conector reto 135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3" name="Conector reto 135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4" name="Conector reto 135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5" name="Conector reto 135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6" name="Conector reto 135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7" name="Conector reto 135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8" name="Conector reto 135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6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1325" name="Conector reto 132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6" name="Conector reto 132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7" name="Conector reto 132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8" name="Conector reto 132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9" name="Conector reto 132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0" name="Conector reto 132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1" name="Conector reto 133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2" name="Conector reto 133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3" name="Conector reto 133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4" name="Conector reto 133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5" name="Conector reto 133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6" name="Conector reto 133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" name="Conector reto 133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8" name="Conector reto 133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9" name="Conector reto 133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0" name="Conector reto 133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1" name="Conector reto 134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7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1308" name="Conector reto 130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9" name="Conector reto 130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0" name="Conector reto 130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1" name="Conector reto 131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2" name="Conector reto 131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3" name="Conector reto 131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4" name="Conector reto 131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5" name="Conector reto 131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6" name="Conector reto 131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7" name="Conector reto 131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8" name="Conector reto 131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9" name="Conector reto 131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0" name="Conector reto 131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1" name="Conector reto 132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2" name="Conector reto 132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3" name="Conector reto 132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4" name="Conector reto 132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8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291" name="Conector reto 129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2" name="Conector reto 129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3" name="Conector reto 129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4" name="Conector reto 129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5" name="Conector reto 129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6" name="Conector reto 129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7" name="Conector reto 129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8" name="Conector reto 129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9" name="Conector reto 129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0" name="Conector reto 129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1" name="Conector reto 130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2" name="Conector reto 130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3" name="Conector reto 130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4" name="Conector reto 130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5" name="Conector reto 130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6" name="Conector reto 130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7" name="Conector reto 130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9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274" name="Conector reto 127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5" name="Conector reto 127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6" name="Conector reto 127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7" name="Conector reto 127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8" name="Conector reto 127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9" name="Conector reto 127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0" name="Conector reto 127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1" name="Conector reto 128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2" name="Conector reto 128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3" name="Conector reto 128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4" name="Conector reto 128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5" name="Conector reto 128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6" name="Conector reto 128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7" name="Conector reto 128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8" name="Conector reto 128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9" name="Conector reto 128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0" name="Conector reto 128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0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1257" name="Conector reto 125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8" name="Conector reto 125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9" name="Conector reto 125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0" name="Conector reto 125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1" name="Conector reto 126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2" name="Conector reto 126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3" name="Conector reto 126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4" name="Conector reto 126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5" name="Conector reto 126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6" name="Conector reto 126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7" name="Conector reto 126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8" name="Conector reto 126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9" name="Conector reto 126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0" name="Conector reto 126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1" name="Conector reto 127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Conector reto 127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3" name="Conector reto 127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1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1240" name="Conector reto 123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Conector reto 124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Conector reto 124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3" name="Conector reto 124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Conector reto 124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Conector reto 124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6" name="Conector reto 124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7" name="Conector reto 124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8" name="Conector reto 124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9" name="Conector reto 124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0" name="Conector reto 124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1" name="Conector reto 125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2" name="Conector reto 125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3" name="Conector reto 125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4" name="Conector reto 125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5" name="Conector reto 125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6" name="Conector reto 125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2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1223" name="Conector reto 122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4" name="Conector reto 122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Conector reto 122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6" name="Conector reto 122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Conector reto 122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8" name="Conector reto 122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Conector reto 122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" name="Conector reto 122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1" name="Conector reto 123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2" name="Conector reto 123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Conector reto 123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Conector reto 123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Conector reto 123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Conector reto 123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Conector reto 123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Conector reto 123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Conector reto 123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0" name="Grupo 1579"/>
          <p:cNvGrpSpPr/>
          <p:nvPr/>
        </p:nvGrpSpPr>
        <p:grpSpPr>
          <a:xfrm>
            <a:off x="6147792" y="2700536"/>
            <a:ext cx="2645384" cy="2411944"/>
            <a:chOff x="3788296" y="413048"/>
            <a:chExt cx="2645384" cy="2411944"/>
          </a:xfrm>
        </p:grpSpPr>
        <p:grpSp>
          <p:nvGrpSpPr>
            <p:cNvPr id="1581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1942" name="Conector reto 194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3" name="Conector reto 194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4" name="Conector reto 194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5" name="Conector reto 194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6" name="Conector reto 194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7" name="Conector reto 194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8" name="Conector reto 194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9" name="Conector reto 194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0" name="Conector reto 194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" name="Conector reto 195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2" name="Conector reto 195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3" name="Conector reto 195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4" name="Conector reto 195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5" name="Conector reto 195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6" name="Conector reto 195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7" name="Conector reto 195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8" name="Conector reto 195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2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1925" name="Conector reto 192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6" name="Conector reto 192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7" name="Conector reto 192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8" name="Conector reto 192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9" name="Conector reto 192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0" name="Conector reto 192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1" name="Conector reto 193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2" name="Conector reto 193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3" name="Conector reto 193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4" name="Conector reto 193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5" name="Conector reto 193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6" name="Conector reto 193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7" name="Conector reto 193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8" name="Conector reto 193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9" name="Conector reto 193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0" name="Conector reto 193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1" name="Conector reto 194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3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1908" name="Conector reto 190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9" name="Conector reto 190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0" name="Conector reto 190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1" name="Conector reto 191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2" name="Conector reto 191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3" name="Conector reto 191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4" name="Conector reto 191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5" name="Conector reto 191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6" name="Conector reto 191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7" name="Conector reto 191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8" name="Conector reto 191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9" name="Conector reto 191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0" name="Conector reto 191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1" name="Conector reto 192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2" name="Conector reto 192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3" name="Conector reto 192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4" name="Conector reto 192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4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1891" name="Conector reto 189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2" name="Conector reto 189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3" name="Conector reto 189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4" name="Conector reto 189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5" name="Conector reto 189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6" name="Conector reto 189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7" name="Conector reto 189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8" name="Conector reto 189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9" name="Conector reto 189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0" name="Conector reto 189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1" name="Conector reto 190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2" name="Conector reto 190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3" name="Conector reto 190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4" name="Conector reto 190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5" name="Conector reto 190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6" name="Conector reto 190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7" name="Conector reto 190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5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1874" name="Conector reto 187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5" name="Conector reto 187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6" name="Conector reto 187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7" name="Conector reto 187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8" name="Conector reto 187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9" name="Conector reto 187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0" name="Conector reto 187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1" name="Conector reto 188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2" name="Conector reto 188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3" name="Conector reto 188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4" name="Conector reto 188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5" name="Conector reto 188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6" name="Conector reto 188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7" name="Conector reto 188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8" name="Conector reto 188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9" name="Conector reto 188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0" name="Conector reto 188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6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1857" name="Conector reto 185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8" name="Conector reto 185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9" name="Conector reto 185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0" name="Conector reto 185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1" name="Conector reto 186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2" name="Conector reto 186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3" name="Conector reto 186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4" name="Conector reto 186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5" name="Conector reto 186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6" name="Conector reto 186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7" name="Conector reto 186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8" name="Conector reto 186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9" name="Conector reto 186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0" name="Conector reto 186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1" name="Conector reto 187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2" name="Conector reto 187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3" name="Conector reto 187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7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1840" name="Conector reto 183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1" name="Conector reto 184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2" name="Conector reto 184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3" name="Conector reto 184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4" name="Conector reto 184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5" name="Conector reto 184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6" name="Conector reto 184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7" name="Conector reto 184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8" name="Conector reto 184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9" name="Conector reto 184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0" name="Conector reto 184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1" name="Conector reto 185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2" name="Conector reto 185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3" name="Conector reto 185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4" name="Conector reto 185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5" name="Conector reto 185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6" name="Conector reto 185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8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1823" name="Conector reto 182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4" name="Conector reto 182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5" name="Conector reto 182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6" name="Conector reto 182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7" name="Conector reto 182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8" name="Conector reto 182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9" name="Conector reto 182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0" name="Conector reto 182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1" name="Conector reto 183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2" name="Conector reto 183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3" name="Conector reto 183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4" name="Conector reto 183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5" name="Conector reto 183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6" name="Conector reto 183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7" name="Conector reto 183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8" name="Conector reto 183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9" name="Conector reto 183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9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1806" name="Conector reto 180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7" name="Conector reto 180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8" name="Conector reto 180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9" name="Conector reto 180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0" name="Conector reto 180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1" name="Conector reto 181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2" name="Conector reto 181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3" name="Conector reto 181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4" name="Conector reto 181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5" name="Conector reto 181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6" name="Conector reto 181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7" name="Conector reto 181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8" name="Conector reto 181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9" name="Conector reto 181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0" name="Conector reto 181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1" name="Conector reto 182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2" name="Conector reto 182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0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1789" name="Conector reto 178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0" name="Conector reto 178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1" name="Conector reto 179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2" name="Conector reto 179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3" name="Conector reto 179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4" name="Conector reto 179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5" name="Conector reto 179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6" name="Conector reto 179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7" name="Conector reto 179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8" name="Conector reto 179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9" name="Conector reto 179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0" name="Conector reto 179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1" name="Conector reto 180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2" name="Conector reto 180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3" name="Conector reto 180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4" name="Conector reto 180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5" name="Conector reto 180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1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1772" name="Conector reto 177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3" name="Conector reto 177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4" name="Conector reto 177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5" name="Conector reto 177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6" name="Conector reto 177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7" name="Conector reto 177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8" name="Conector reto 177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9" name="Conector reto 177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0" name="Conector reto 177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1" name="Conector reto 178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2" name="Conector reto 178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3" name="Conector reto 178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4" name="Conector reto 178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5" name="Conector reto 178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6" name="Conector reto 178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7" name="Conector reto 178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8" name="Conector reto 178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2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1755" name="Conector reto 175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6" name="Conector reto 175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7" name="Conector reto 175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8" name="Conector reto 175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9" name="Conector reto 175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0" name="Conector reto 175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1" name="Conector reto 176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2" name="Conector reto 176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3" name="Conector reto 176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4" name="Conector reto 176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5" name="Conector reto 176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6" name="Conector reto 176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7" name="Conector reto 176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8" name="Conector reto 176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9" name="Conector reto 176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0" name="Conector reto 176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1" name="Conector reto 177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3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738" name="Conector reto 173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9" name="Conector reto 173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0" name="Conector reto 173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1" name="Conector reto 174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2" name="Conector reto 174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3" name="Conector reto 174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4" name="Conector reto 174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5" name="Conector reto 174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6" name="Conector reto 174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7" name="Conector reto 174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8" name="Conector reto 174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9" name="Conector reto 174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0" name="Conector reto 174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1" name="Conector reto 175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2" name="Conector reto 175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3" name="Conector reto 175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4" name="Conector reto 175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4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721" name="Conector reto 172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2" name="Conector reto 172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3" name="Conector reto 172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4" name="Conector reto 172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5" name="Conector reto 172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6" name="Conector reto 172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7" name="Conector reto 172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8" name="Conector reto 172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9" name="Conector reto 172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0" name="Conector reto 172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1" name="Conector reto 173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2" name="Conector reto 173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3" name="Conector reto 173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4" name="Conector reto 173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5" name="Conector reto 173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6" name="Conector reto 173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7" name="Conector reto 173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5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1704" name="Conector reto 170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5" name="Conector reto 170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6" name="Conector reto 170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7" name="Conector reto 170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8" name="Conector reto 170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9" name="Conector reto 170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0" name="Conector reto 170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1" name="Conector reto 171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2" name="Conector reto 171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3" name="Conector reto 171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4" name="Conector reto 171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5" name="Conector reto 171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6" name="Conector reto 171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7" name="Conector reto 171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8" name="Conector reto 171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9" name="Conector reto 171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0" name="Conector reto 171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6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1687" name="Conector reto 168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8" name="Conector reto 168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9" name="Conector reto 168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0" name="Conector reto 168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1" name="Conector reto 169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2" name="Conector reto 169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3" name="Conector reto 169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4" name="Conector reto 169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5" name="Conector reto 169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6" name="Conector reto 169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7" name="Conector reto 169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8" name="Conector reto 169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9" name="Conector reto 169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0" name="Conector reto 169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1" name="Conector reto 170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2" name="Conector reto 170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3" name="Conector reto 170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7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670" name="Conector reto 166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1" name="Conector reto 167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2" name="Conector reto 167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3" name="Conector reto 167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4" name="Conector reto 167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5" name="Conector reto 167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6" name="Conector reto 167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7" name="Conector reto 167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8" name="Conector reto 167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9" name="Conector reto 167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0" name="Conector reto 167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1" name="Conector reto 168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2" name="Conector reto 168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3" name="Conector reto 168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4" name="Conector reto 168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5" name="Conector reto 168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6" name="Conector reto 168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8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653" name="Conector reto 165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4" name="Conector reto 165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5" name="Conector reto 165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6" name="Conector reto 165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7" name="Conector reto 165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8" name="Conector reto 165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9" name="Conector reto 165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0" name="Conector reto 165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1" name="Conector reto 166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2" name="Conector reto 166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3" name="Conector reto 166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4" name="Conector reto 166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5" name="Conector reto 166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6" name="Conector reto 166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7" name="Conector reto 166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8" name="Conector reto 166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9" name="Conector reto 166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9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1636" name="Conector reto 163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7" name="Conector reto 163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8" name="Conector reto 163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9" name="Conector reto 163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0" name="Conector reto 163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1" name="Conector reto 164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2" name="Conector reto 164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3" name="Conector reto 164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4" name="Conector reto 164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5" name="Conector reto 164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6" name="Conector reto 164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7" name="Conector reto 164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8" name="Conector reto 164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9" name="Conector reto 164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0" name="Conector reto 164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1" name="Conector reto 165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2" name="Conector reto 165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0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1619" name="Conector reto 161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0" name="Conector reto 161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1" name="Conector reto 162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2" name="Conector reto 162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3" name="Conector reto 162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4" name="Conector reto 162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5" name="Conector reto 162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6" name="Conector reto 162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7" name="Conector reto 162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8" name="Conector reto 162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9" name="Conector reto 162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0" name="Conector reto 162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1" name="Conector reto 163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2" name="Conector reto 163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3" name="Conector reto 163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4" name="Conector reto 163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5" name="Conector reto 163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01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1602" name="Conector reto 160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3" name="Conector reto 160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4" name="Conector reto 160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5" name="Conector reto 160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6" name="Conector reto 160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7" name="Conector reto 160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8" name="Conector reto 160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9" name="Conector reto 160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0" name="Conector reto 160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1" name="Conector reto 161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2" name="Conector reto 161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3" name="Conector reto 161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4" name="Conector reto 161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5" name="Conector reto 161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6" name="Conector reto 161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7" name="Conector reto 161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8" name="Conector reto 161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upo 52"/>
          <p:cNvGrpSpPr/>
          <p:nvPr/>
        </p:nvGrpSpPr>
        <p:grpSpPr>
          <a:xfrm>
            <a:off x="6572182" y="980728"/>
            <a:ext cx="1312146" cy="3600360"/>
            <a:chOff x="6572182" y="980728"/>
            <a:chExt cx="1312146" cy="3600360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6804248" y="112474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tângulo de cantos arredondados 16"/>
            <p:cNvSpPr/>
            <p:nvPr/>
          </p:nvSpPr>
          <p:spPr>
            <a:xfrm>
              <a:off x="6612146" y="198888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tângulo de cantos arredondados 17"/>
            <p:cNvSpPr/>
            <p:nvPr/>
          </p:nvSpPr>
          <p:spPr>
            <a:xfrm>
              <a:off x="6948264" y="155683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tângulo de cantos arredondados 18"/>
            <p:cNvSpPr/>
            <p:nvPr/>
          </p:nvSpPr>
          <p:spPr>
            <a:xfrm>
              <a:off x="7308304" y="98072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7092280" y="242088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tângulo de cantos arredondados 20"/>
            <p:cNvSpPr/>
            <p:nvPr/>
          </p:nvSpPr>
          <p:spPr>
            <a:xfrm>
              <a:off x="7308304" y="191683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tângulo de cantos arredondados 21"/>
            <p:cNvSpPr/>
            <p:nvPr/>
          </p:nvSpPr>
          <p:spPr>
            <a:xfrm>
              <a:off x="6948264" y="299695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tângulo de cantos arredondados 22"/>
            <p:cNvSpPr/>
            <p:nvPr/>
          </p:nvSpPr>
          <p:spPr>
            <a:xfrm>
              <a:off x="7164288" y="3573016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tângulo de cantos arredondados 23"/>
            <p:cNvSpPr/>
            <p:nvPr/>
          </p:nvSpPr>
          <p:spPr>
            <a:xfrm>
              <a:off x="7524328" y="306896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tângulo de cantos arredondados 24"/>
            <p:cNvSpPr/>
            <p:nvPr/>
          </p:nvSpPr>
          <p:spPr>
            <a:xfrm>
              <a:off x="6588224" y="263691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tângulo de cantos arredondados 25"/>
            <p:cNvSpPr/>
            <p:nvPr/>
          </p:nvSpPr>
          <p:spPr>
            <a:xfrm>
              <a:off x="6572182" y="3429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tângulo de cantos arredondados 26"/>
            <p:cNvSpPr/>
            <p:nvPr/>
          </p:nvSpPr>
          <p:spPr>
            <a:xfrm>
              <a:off x="6732240" y="400506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tângulo de cantos arredondados 27"/>
            <p:cNvSpPr/>
            <p:nvPr/>
          </p:nvSpPr>
          <p:spPr>
            <a:xfrm>
              <a:off x="7236296" y="422108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3546472" y="1628800"/>
            <a:ext cx="576024" cy="1224096"/>
            <a:chOff x="4139952" y="1052736"/>
            <a:chExt cx="576024" cy="1224096"/>
          </a:xfrm>
          <a:solidFill>
            <a:srgbClr val="FFFF00"/>
          </a:solidFill>
        </p:grpSpPr>
        <p:sp>
          <p:nvSpPr>
            <p:cNvPr id="45" name="Retângulo de cantos arredondados 44"/>
            <p:cNvSpPr/>
            <p:nvPr/>
          </p:nvSpPr>
          <p:spPr>
            <a:xfrm>
              <a:off x="4355976" y="1916832"/>
              <a:ext cx="360000" cy="36000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tângulo de cantos arredondados 45"/>
            <p:cNvSpPr/>
            <p:nvPr/>
          </p:nvSpPr>
          <p:spPr>
            <a:xfrm>
              <a:off x="4139952" y="1052736"/>
              <a:ext cx="360000" cy="36000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3619854" y="3212976"/>
            <a:ext cx="504016" cy="1584136"/>
            <a:chOff x="4067944" y="3212976"/>
            <a:chExt cx="504016" cy="1584136"/>
          </a:xfrm>
          <a:solidFill>
            <a:srgbClr val="FFFF00"/>
          </a:solidFill>
        </p:grpSpPr>
        <p:sp>
          <p:nvSpPr>
            <p:cNvPr id="47" name="Retângulo de cantos arredondados 46"/>
            <p:cNvSpPr/>
            <p:nvPr/>
          </p:nvSpPr>
          <p:spPr>
            <a:xfrm>
              <a:off x="4211960" y="3212976"/>
              <a:ext cx="360000" cy="36000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Retângulo de cantos arredondados 47"/>
            <p:cNvSpPr/>
            <p:nvPr/>
          </p:nvSpPr>
          <p:spPr>
            <a:xfrm>
              <a:off x="4067944" y="4437112"/>
              <a:ext cx="360000" cy="360000"/>
            </a:xfrm>
            <a:prstGeom prst="roundRect">
              <a:avLst>
                <a:gd name="adj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28" name="Retângulo 2327"/>
          <p:cNvSpPr/>
          <p:nvPr/>
        </p:nvSpPr>
        <p:spPr>
          <a:xfrm>
            <a:off x="6156176" y="188640"/>
            <a:ext cx="273630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ELETRÓLITO</a:t>
            </a:r>
            <a:endParaRPr lang="pt-BR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9552" y="27284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smtClean="0">
                <a:solidFill>
                  <a:schemeClr val="accent1">
                    <a:lumMod val="50000"/>
                  </a:schemeClr>
                </a:solidFill>
              </a:rPr>
              <a:t>Difusivo</a:t>
            </a:r>
            <a:endParaRPr lang="pt-B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2948E-6 L -0.33767 3.29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295  E" pathEditMode="relative" ptsTypes="">
                                      <p:cBhvr>
                                        <p:cTn id="2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295  E" pathEditMode="relative" ptsTypes="">
                                      <p:cBhvr>
                                        <p:cTn id="3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120"/>
          <p:cNvGrpSpPr/>
          <p:nvPr/>
        </p:nvGrpSpPr>
        <p:grpSpPr>
          <a:xfrm>
            <a:off x="4067944" y="1296056"/>
            <a:ext cx="2501368" cy="3600400"/>
            <a:chOff x="4211960" y="1340768"/>
            <a:chExt cx="2501368" cy="3600400"/>
          </a:xfrm>
        </p:grpSpPr>
        <p:grpSp>
          <p:nvGrpSpPr>
            <p:cNvPr id="3" name="Grupo 279"/>
            <p:cNvGrpSpPr/>
            <p:nvPr/>
          </p:nvGrpSpPr>
          <p:grpSpPr>
            <a:xfrm>
              <a:off x="4544704" y="1556792"/>
              <a:ext cx="629160" cy="504056"/>
              <a:chOff x="3663192" y="332656"/>
              <a:chExt cx="629160" cy="504056"/>
            </a:xfrm>
          </p:grpSpPr>
          <p:cxnSp>
            <p:nvCxnSpPr>
              <p:cNvPr id="281" name="Conector reto 28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Conector reto 28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ector reto 28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Conector reto 28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ector reto 28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Conector reto 28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ector reto 28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Conector reto 28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Conector reto 28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ector reto 28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ector reto 29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Conector reto 29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Conector reto 29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ector reto 29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Conector reto 29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ector reto 29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Conector reto 29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o 315"/>
            <p:cNvGrpSpPr/>
            <p:nvPr/>
          </p:nvGrpSpPr>
          <p:grpSpPr>
            <a:xfrm>
              <a:off x="5048760" y="1556792"/>
              <a:ext cx="629160" cy="504056"/>
              <a:chOff x="3663192" y="332656"/>
              <a:chExt cx="629160" cy="504056"/>
            </a:xfrm>
          </p:grpSpPr>
          <p:cxnSp>
            <p:nvCxnSpPr>
              <p:cNvPr id="317" name="Conector reto 31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Conector reto 31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Conector reto 31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Conector reto 31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Conector reto 32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Conector reto 32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Conector reto 32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Conector reto 32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Conector reto 32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Conector reto 32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Conector reto 32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Conector reto 32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Conector reto 32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Conector reto 32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Conector reto 33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Conector reto 33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Conector reto 33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o 333"/>
            <p:cNvGrpSpPr/>
            <p:nvPr/>
          </p:nvGrpSpPr>
          <p:grpSpPr>
            <a:xfrm>
              <a:off x="4374888" y="2060848"/>
              <a:ext cx="629160" cy="504056"/>
              <a:chOff x="3663192" y="332656"/>
              <a:chExt cx="629160" cy="504056"/>
            </a:xfrm>
          </p:grpSpPr>
          <p:cxnSp>
            <p:nvCxnSpPr>
              <p:cNvPr id="335" name="Conector reto 33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Conector reto 33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Conector reto 33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Conector reto 33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Conector reto 33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Conector reto 33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Conector reto 34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Conector reto 34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Conector reto 34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Conector reto 34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Conector reto 34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Conector reto 34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Conector reto 34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Conector reto 34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Conector reto 34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Conector reto 34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Conector reto 35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o 351"/>
            <p:cNvGrpSpPr/>
            <p:nvPr/>
          </p:nvGrpSpPr>
          <p:grpSpPr>
            <a:xfrm>
              <a:off x="5624824" y="1556792"/>
              <a:ext cx="629160" cy="504056"/>
              <a:chOff x="3663192" y="332656"/>
              <a:chExt cx="629160" cy="504056"/>
            </a:xfrm>
          </p:grpSpPr>
          <p:cxnSp>
            <p:nvCxnSpPr>
              <p:cNvPr id="353" name="Conector reto 35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Conector reto 35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Conector reto 35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Conector reto 35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Conector reto 35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Conector reto 35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Conector reto 35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Conector reto 35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Conector reto 36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Conector reto 36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Conector reto 36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Conector reto 36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ector reto 36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Conector reto 36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Conector reto 36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Conector reto 36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Conector reto 36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o 369"/>
            <p:cNvGrpSpPr/>
            <p:nvPr/>
          </p:nvGrpSpPr>
          <p:grpSpPr>
            <a:xfrm>
              <a:off x="5364088" y="2132856"/>
              <a:ext cx="629160" cy="504056"/>
              <a:chOff x="3663192" y="332656"/>
              <a:chExt cx="629160" cy="504056"/>
            </a:xfrm>
          </p:grpSpPr>
          <p:cxnSp>
            <p:nvCxnSpPr>
              <p:cNvPr id="371" name="Conector reto 37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Conector reto 37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Conector reto 37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Conector reto 37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Conector reto 37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Conector reto 37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Conector reto 37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ector reto 37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Conector reto 37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Conector reto 37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Conector reto 38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Conector reto 38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Conector reto 38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Conector reto 38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Conector reto 38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Conector reto 38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ector reto 38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o 423"/>
            <p:cNvGrpSpPr/>
            <p:nvPr/>
          </p:nvGrpSpPr>
          <p:grpSpPr>
            <a:xfrm>
              <a:off x="4954072" y="2168536"/>
              <a:ext cx="629160" cy="504056"/>
              <a:chOff x="3663192" y="332656"/>
              <a:chExt cx="629160" cy="504056"/>
            </a:xfrm>
          </p:grpSpPr>
          <p:cxnSp>
            <p:nvCxnSpPr>
              <p:cNvPr id="425" name="Conector reto 42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ector reto 42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ector reto 42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ector reto 42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ector reto 42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ector reto 42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ector reto 43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ector reto 43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ector reto 43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Conector reto 43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Conector reto 43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Conector reto 43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ector reto 43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Conector reto 43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ector reto 43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ector reto 43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ector reto 44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o 1994"/>
            <p:cNvGrpSpPr/>
            <p:nvPr/>
          </p:nvGrpSpPr>
          <p:grpSpPr>
            <a:xfrm>
              <a:off x="5868144" y="2204864"/>
              <a:ext cx="629160" cy="504056"/>
              <a:chOff x="3663192" y="332656"/>
              <a:chExt cx="629160" cy="504056"/>
            </a:xfrm>
          </p:grpSpPr>
          <p:cxnSp>
            <p:nvCxnSpPr>
              <p:cNvPr id="1996" name="Conector reto 199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7" name="Conector reto 199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8" name="Conector reto 199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9" name="Conector reto 199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0" name="Conector reto 199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1" name="Conector reto 200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2" name="Conector reto 200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3" name="Conector reto 200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4" name="Conector reto 200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5" name="Conector reto 200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6" name="Conector reto 200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7" name="Conector reto 200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8" name="Conector reto 200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9" name="Conector reto 200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0" name="Conector reto 200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1" name="Conector reto 201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2" name="Conector reto 201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o 2012"/>
            <p:cNvGrpSpPr/>
            <p:nvPr/>
          </p:nvGrpSpPr>
          <p:grpSpPr>
            <a:xfrm>
              <a:off x="6084168" y="1340768"/>
              <a:ext cx="629160" cy="504056"/>
              <a:chOff x="3663192" y="332656"/>
              <a:chExt cx="629160" cy="504056"/>
            </a:xfrm>
          </p:grpSpPr>
          <p:cxnSp>
            <p:nvCxnSpPr>
              <p:cNvPr id="2014" name="Conector reto 201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5" name="Conector reto 201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6" name="Conector reto 201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7" name="Conector reto 201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8" name="Conector reto 201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9" name="Conector reto 201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0" name="Conector reto 201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1" name="Conector reto 202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2" name="Conector reto 202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3" name="Conector reto 202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4" name="Conector reto 202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5" name="Conector reto 202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6" name="Conector reto 202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7" name="Conector reto 202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8" name="Conector reto 202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9" name="Conector reto 202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0" name="Conector reto 202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o 2030"/>
            <p:cNvGrpSpPr/>
            <p:nvPr/>
          </p:nvGrpSpPr>
          <p:grpSpPr>
            <a:xfrm>
              <a:off x="5868144" y="3573016"/>
              <a:ext cx="629160" cy="504056"/>
              <a:chOff x="3663192" y="332656"/>
              <a:chExt cx="629160" cy="504056"/>
            </a:xfrm>
          </p:grpSpPr>
          <p:cxnSp>
            <p:nvCxnSpPr>
              <p:cNvPr id="2032" name="Conector reto 203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3" name="Conector reto 203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4" name="Conector reto 203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5" name="Conector reto 203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6" name="Conector reto 203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7" name="Conector reto 203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8" name="Conector reto 203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9" name="Conector reto 203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0" name="Conector reto 203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1" name="Conector reto 204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2" name="Conector reto 204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3" name="Conector reto 204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4" name="Conector reto 204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5" name="Conector reto 204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6" name="Conector reto 204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7" name="Conector reto 204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8" name="Conector reto 204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o 2048"/>
            <p:cNvGrpSpPr/>
            <p:nvPr/>
          </p:nvGrpSpPr>
          <p:grpSpPr>
            <a:xfrm>
              <a:off x="5220072" y="3717032"/>
              <a:ext cx="629160" cy="504056"/>
              <a:chOff x="3663192" y="332656"/>
              <a:chExt cx="629160" cy="504056"/>
            </a:xfrm>
          </p:grpSpPr>
          <p:cxnSp>
            <p:nvCxnSpPr>
              <p:cNvPr id="2050" name="Conector reto 204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1" name="Conector reto 205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2" name="Conector reto 205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3" name="Conector reto 205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4" name="Conector reto 205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5" name="Conector reto 205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6" name="Conector reto 205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7" name="Conector reto 205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8" name="Conector reto 205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9" name="Conector reto 205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0" name="Conector reto 205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1" name="Conector reto 206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2" name="Conector reto 206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3" name="Conector reto 206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4" name="Conector reto 206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5" name="Conector reto 206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6" name="Conector reto 206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o 2066"/>
            <p:cNvGrpSpPr/>
            <p:nvPr/>
          </p:nvGrpSpPr>
          <p:grpSpPr>
            <a:xfrm>
              <a:off x="5724128" y="4437112"/>
              <a:ext cx="629160" cy="504056"/>
              <a:chOff x="3663192" y="332656"/>
              <a:chExt cx="629160" cy="504056"/>
            </a:xfrm>
          </p:grpSpPr>
          <p:cxnSp>
            <p:nvCxnSpPr>
              <p:cNvPr id="2068" name="Conector reto 206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9" name="Conector reto 206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0" name="Conector reto 206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1" name="Conector reto 207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2" name="Conector reto 207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3" name="Conector reto 207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4" name="Conector reto 207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5" name="Conector reto 207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6" name="Conector reto 207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7" name="Conector reto 207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8" name="Conector reto 207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9" name="Conector reto 207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0" name="Conector reto 207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1" name="Conector reto 208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2" name="Conector reto 208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3" name="Conector reto 208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4" name="Conector reto 208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o 2084"/>
            <p:cNvGrpSpPr/>
            <p:nvPr/>
          </p:nvGrpSpPr>
          <p:grpSpPr>
            <a:xfrm>
              <a:off x="4211960" y="3645024"/>
              <a:ext cx="629160" cy="504056"/>
              <a:chOff x="3663192" y="332656"/>
              <a:chExt cx="629160" cy="504056"/>
            </a:xfrm>
          </p:grpSpPr>
          <p:cxnSp>
            <p:nvCxnSpPr>
              <p:cNvPr id="2086" name="Conector reto 208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7" name="Conector reto 208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8" name="Conector reto 208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9" name="Conector reto 208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0" name="Conector reto 208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1" name="Conector reto 209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2" name="Conector reto 209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3" name="Conector reto 209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4" name="Conector reto 209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5" name="Conector reto 209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6" name="Conector reto 209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7" name="Conector reto 209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8" name="Conector reto 209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9" name="Conector reto 209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0" name="Conector reto 209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1" name="Conector reto 210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2" name="Conector reto 210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o 2102"/>
            <p:cNvGrpSpPr/>
            <p:nvPr/>
          </p:nvGrpSpPr>
          <p:grpSpPr>
            <a:xfrm>
              <a:off x="5724128" y="3140968"/>
              <a:ext cx="629160" cy="504056"/>
              <a:chOff x="3663192" y="332656"/>
              <a:chExt cx="629160" cy="504056"/>
            </a:xfrm>
          </p:grpSpPr>
          <p:cxnSp>
            <p:nvCxnSpPr>
              <p:cNvPr id="2104" name="Conector reto 210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5" name="Conector reto 210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6" name="Conector reto 210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7" name="Conector reto 210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8" name="Conector reto 210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9" name="Conector reto 210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0" name="Conector reto 210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1" name="Conector reto 211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2" name="Conector reto 211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3" name="Conector reto 211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4" name="Conector reto 211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5" name="Conector reto 211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6" name="Conector reto 211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7" name="Conector reto 211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8" name="Conector reto 211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9" name="Conector reto 211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0" name="Conector reto 211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upo 2326"/>
          <p:cNvGrpSpPr/>
          <p:nvPr/>
        </p:nvGrpSpPr>
        <p:grpSpPr>
          <a:xfrm>
            <a:off x="3419872" y="548680"/>
            <a:ext cx="660224" cy="4622160"/>
            <a:chOff x="436480" y="476672"/>
            <a:chExt cx="660224" cy="4622160"/>
          </a:xfrm>
        </p:grpSpPr>
        <p:grpSp>
          <p:nvGrpSpPr>
            <p:cNvPr id="34" name="Grupo 2139"/>
            <p:cNvGrpSpPr/>
            <p:nvPr/>
          </p:nvGrpSpPr>
          <p:grpSpPr>
            <a:xfrm>
              <a:off x="467544" y="476672"/>
              <a:ext cx="629160" cy="936104"/>
              <a:chOff x="755576" y="908720"/>
              <a:chExt cx="629160" cy="936104"/>
            </a:xfrm>
          </p:grpSpPr>
          <p:grpSp>
            <p:nvGrpSpPr>
              <p:cNvPr id="35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1978" name="Conector reto 1977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9" name="Conector reto 1978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0" name="Conector reto 1979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1" name="Conector reto 1980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2" name="Conector reto 1981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3" name="Conector reto 1982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4" name="Conector reto 1983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5" name="Conector reto 1984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6" name="Conector reto 1985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7" name="Conector reto 1986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8" name="Conector reto 1987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9" name="Conector reto 1988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0" name="Conector reto 1989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1" name="Conector reto 1990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2" name="Conector reto 1991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3" name="Conector reto 1992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4" name="Conector reto 1993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23" name="Conector reto 2122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4" name="Conector reto 2123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5" name="Conector reto 2124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6" name="Conector reto 2125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7" name="Conector reto 2126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8" name="Conector reto 2127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9" name="Conector reto 2128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0" name="Conector reto 2129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1" name="Conector reto 2130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2" name="Conector reto 2131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3" name="Conector reto 2132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4" name="Conector reto 2133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5" name="Conector reto 2134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6" name="Conector reto 2135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7" name="Conector reto 2136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8" name="Conector reto 2137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9" name="Conector reto 2138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Grupo 2140"/>
            <p:cNvGrpSpPr/>
            <p:nvPr/>
          </p:nvGrpSpPr>
          <p:grpSpPr>
            <a:xfrm>
              <a:off x="467544" y="1412776"/>
              <a:ext cx="629160" cy="936104"/>
              <a:chOff x="755576" y="908720"/>
              <a:chExt cx="629160" cy="936104"/>
            </a:xfrm>
          </p:grpSpPr>
          <p:grpSp>
            <p:nvGrpSpPr>
              <p:cNvPr id="40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61" name="Conector reto 2160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2" name="Conector reto 2161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3" name="Conector reto 2162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4" name="Conector reto 2163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5" name="Conector reto 2164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6" name="Conector reto 2165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7" name="Conector reto 2166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8" name="Conector reto 2167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9" name="Conector reto 2168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0" name="Conector reto 2169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1" name="Conector reto 2170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2" name="Conector reto 2171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3" name="Conector reto 2172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4" name="Conector reto 2173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5" name="Conector reto 2174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6" name="Conector reto 2175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7" name="Conector reto 2176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44" name="Conector reto 2143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5" name="Conector reto 2144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6" name="Conector reto 2145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7" name="Conector reto 2146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8" name="Conector reto 2147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9" name="Conector reto 2148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0" name="Conector reto 2149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1" name="Conector reto 2150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2" name="Conector reto 2151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3" name="Conector reto 2152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4" name="Conector reto 2153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5" name="Conector reto 2154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6" name="Conector reto 2155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7" name="Conector reto 2156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8" name="Conector reto 2157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9" name="Conector reto 2158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0" name="Conector reto 2159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Grupo 2177"/>
            <p:cNvGrpSpPr/>
            <p:nvPr/>
          </p:nvGrpSpPr>
          <p:grpSpPr>
            <a:xfrm>
              <a:off x="467544" y="2204864"/>
              <a:ext cx="629160" cy="936104"/>
              <a:chOff x="755576" y="908720"/>
              <a:chExt cx="629160" cy="936104"/>
            </a:xfrm>
          </p:grpSpPr>
          <p:grpSp>
            <p:nvGrpSpPr>
              <p:cNvPr id="53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98" name="Conector reto 2197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9" name="Conector reto 2198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0" name="Conector reto 2199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1" name="Conector reto 2200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2" name="Conector reto 2201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3" name="Conector reto 2202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4" name="Conector reto 2203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5" name="Conector reto 2204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6" name="Conector reto 2205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7" name="Conector reto 2206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8" name="Conector reto 2207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9" name="Conector reto 2208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0" name="Conector reto 2209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1" name="Conector reto 2210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2" name="Conector reto 2211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3" name="Conector reto 2212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4" name="Conector reto 2213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181" name="Conector reto 2180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2" name="Conector reto 2181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3" name="Conector reto 2182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4" name="Conector reto 2183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5" name="Conector reto 2184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6" name="Conector reto 2185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7" name="Conector reto 2186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8" name="Conector reto 2187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9" name="Conector reto 2188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0" name="Conector reto 2189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1" name="Conector reto 2190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2" name="Conector reto 2191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3" name="Conector reto 2192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4" name="Conector reto 2193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5" name="Conector reto 2194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6" name="Conector reto 2195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7" name="Conector reto 2196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upo 2214"/>
            <p:cNvGrpSpPr/>
            <p:nvPr/>
          </p:nvGrpSpPr>
          <p:grpSpPr>
            <a:xfrm>
              <a:off x="467544" y="3140968"/>
              <a:ext cx="629160" cy="936104"/>
              <a:chOff x="755576" y="908720"/>
              <a:chExt cx="629160" cy="936104"/>
            </a:xfrm>
          </p:grpSpPr>
          <p:grpSp>
            <p:nvGrpSpPr>
              <p:cNvPr id="56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35" name="Conector reto 2234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6" name="Conector reto 2235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7" name="Conector reto 2236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8" name="Conector reto 2237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9" name="Conector reto 2238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0" name="Conector reto 2239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1" name="Conector reto 2240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2" name="Conector reto 2241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3" name="Conector reto 2242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4" name="Conector reto 2243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5" name="Conector reto 2244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6" name="Conector reto 2245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7" name="Conector reto 2246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8" name="Conector reto 2247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9" name="Conector reto 2248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0" name="Conector reto 2249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1" name="Conector reto 2250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18" name="Conector reto 2217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9" name="Conector reto 2218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0" name="Conector reto 2219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1" name="Conector reto 2220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2" name="Conector reto 2221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3" name="Conector reto 2222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4" name="Conector reto 2223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5" name="Conector reto 2224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6" name="Conector reto 2225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7" name="Conector reto 2226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8" name="Conector reto 2227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9" name="Conector reto 2228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0" name="Conector reto 2229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1" name="Conector reto 2230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2" name="Conector reto 2231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3" name="Conector reto 2232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4" name="Conector reto 2233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Grupo 2251"/>
            <p:cNvGrpSpPr/>
            <p:nvPr/>
          </p:nvGrpSpPr>
          <p:grpSpPr>
            <a:xfrm>
              <a:off x="467544" y="3861048"/>
              <a:ext cx="629160" cy="936104"/>
              <a:chOff x="755576" y="908720"/>
              <a:chExt cx="629160" cy="936104"/>
            </a:xfrm>
          </p:grpSpPr>
          <p:grpSp>
            <p:nvGrpSpPr>
              <p:cNvPr id="63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72" name="Conector reto 2271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3" name="Conector reto 2272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4" name="Conector reto 2273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5" name="Conector reto 2274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6" name="Conector reto 2275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7" name="Conector reto 2276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8" name="Conector reto 2277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9" name="Conector reto 2278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0" name="Conector reto 2279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1" name="Conector reto 2280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2" name="Conector reto 2281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3" name="Conector reto 2282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4" name="Conector reto 2283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5" name="Conector reto 2284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6" name="Conector reto 2285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7" name="Conector reto 2286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8" name="Conector reto 2287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8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55" name="Conector reto 2254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6" name="Conector reto 2255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7" name="Conector reto 2256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8" name="Conector reto 2257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9" name="Conector reto 2258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0" name="Conector reto 2259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1" name="Conector reto 2260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2" name="Conector reto 2261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3" name="Conector reto 2262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4" name="Conector reto 2263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5" name="Conector reto 2264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6" name="Conector reto 2265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7" name="Conector reto 2266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8" name="Conector reto 2267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9" name="Conector reto 2268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0" name="Conector reto 2269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1" name="Conector reto 2270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79" name="Grupo 2289"/>
            <p:cNvGrpSpPr/>
            <p:nvPr/>
          </p:nvGrpSpPr>
          <p:grpSpPr>
            <a:xfrm>
              <a:off x="436480" y="4162728"/>
              <a:ext cx="629160" cy="936104"/>
              <a:chOff x="755576" y="908720"/>
              <a:chExt cx="629160" cy="936104"/>
            </a:xfrm>
          </p:grpSpPr>
          <p:grpSp>
            <p:nvGrpSpPr>
              <p:cNvPr id="2180" name="Grupo 1976"/>
              <p:cNvGrpSpPr/>
              <p:nvPr/>
            </p:nvGrpSpPr>
            <p:grpSpPr>
              <a:xfrm>
                <a:off x="755576" y="908720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310" name="Conector reto 2309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1" name="Conector reto 2310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2" name="Conector reto 2311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3" name="Conector reto 2312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4" name="Conector reto 2313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5" name="Conector reto 2314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6" name="Conector reto 2315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7" name="Conector reto 2316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8" name="Conector reto 2317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9" name="Conector reto 2318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0" name="Conector reto 2319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1" name="Conector reto 2320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2" name="Conector reto 2321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3" name="Conector reto 2322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4" name="Conector reto 2323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5" name="Conector reto 2324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6" name="Conector reto 2325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upo 2121"/>
              <p:cNvGrpSpPr/>
              <p:nvPr/>
            </p:nvGrpSpPr>
            <p:grpSpPr>
              <a:xfrm>
                <a:off x="755576" y="1340768"/>
                <a:ext cx="629160" cy="504056"/>
                <a:chOff x="3663192" y="332656"/>
                <a:chExt cx="629160" cy="504056"/>
              </a:xfrm>
            </p:grpSpPr>
            <p:cxnSp>
              <p:nvCxnSpPr>
                <p:cNvPr id="2293" name="Conector reto 2292"/>
                <p:cNvCxnSpPr/>
                <p:nvPr/>
              </p:nvCxnSpPr>
              <p:spPr>
                <a:xfrm>
                  <a:off x="3779912" y="3326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4" name="Conector reto 2293"/>
                <p:cNvCxnSpPr/>
                <p:nvPr/>
              </p:nvCxnSpPr>
              <p:spPr>
                <a:xfrm>
                  <a:off x="3932312" y="4850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5" name="Conector reto 2294"/>
                <p:cNvCxnSpPr/>
                <p:nvPr/>
              </p:nvCxnSpPr>
              <p:spPr>
                <a:xfrm>
                  <a:off x="4084712" y="63745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6" name="Conector reto 2295"/>
                <p:cNvCxnSpPr/>
                <p:nvPr/>
              </p:nvCxnSpPr>
              <p:spPr>
                <a:xfrm>
                  <a:off x="3995936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7" name="Conector reto 2296"/>
                <p:cNvCxnSpPr/>
                <p:nvPr/>
              </p:nvCxnSpPr>
              <p:spPr>
                <a:xfrm>
                  <a:off x="3663192" y="6790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8" name="Conector reto 2297"/>
                <p:cNvCxnSpPr/>
                <p:nvPr/>
              </p:nvCxnSpPr>
              <p:spPr>
                <a:xfrm>
                  <a:off x="3995936" y="4288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9" name="Conector reto 2298"/>
                <p:cNvCxnSpPr/>
                <p:nvPr/>
              </p:nvCxnSpPr>
              <p:spPr>
                <a:xfrm>
                  <a:off x="4148336" y="58124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0" name="Conector reto 2299"/>
                <p:cNvCxnSpPr/>
                <p:nvPr/>
              </p:nvCxnSpPr>
              <p:spPr>
                <a:xfrm>
                  <a:off x="3707904" y="76470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1" name="Conector reto 2300"/>
                <p:cNvCxnSpPr/>
                <p:nvPr/>
              </p:nvCxnSpPr>
              <p:spPr>
                <a:xfrm>
                  <a:off x="3707904" y="4608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2" name="Conector reto 2301"/>
                <p:cNvCxnSpPr/>
                <p:nvPr/>
              </p:nvCxnSpPr>
              <p:spPr>
                <a:xfrm>
                  <a:off x="3860304" y="613280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3" name="Conector reto 2302"/>
                <p:cNvCxnSpPr/>
                <p:nvPr/>
              </p:nvCxnSpPr>
              <p:spPr>
                <a:xfrm>
                  <a:off x="3771528" y="404664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4" name="Conector reto 2303"/>
                <p:cNvCxnSpPr/>
                <p:nvPr/>
              </p:nvCxnSpPr>
              <p:spPr>
                <a:xfrm>
                  <a:off x="3987552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5" name="Conector reto 2304"/>
                <p:cNvCxnSpPr/>
                <p:nvPr/>
              </p:nvCxnSpPr>
              <p:spPr>
                <a:xfrm>
                  <a:off x="3707904" y="83671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6" name="Conector reto 2305"/>
                <p:cNvCxnSpPr/>
                <p:nvPr/>
              </p:nvCxnSpPr>
              <p:spPr>
                <a:xfrm>
                  <a:off x="4051176" y="692696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7" name="Conector reto 2306"/>
                <p:cNvCxnSpPr/>
                <p:nvPr/>
              </p:nvCxnSpPr>
              <p:spPr>
                <a:xfrm>
                  <a:off x="3663192" y="5912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8" name="Conector reto 2307"/>
                <p:cNvCxnSpPr/>
                <p:nvPr/>
              </p:nvCxnSpPr>
              <p:spPr>
                <a:xfrm>
                  <a:off x="3815592" y="743648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9" name="Conector reto 2308"/>
                <p:cNvCxnSpPr/>
                <p:nvPr/>
              </p:nvCxnSpPr>
              <p:spPr>
                <a:xfrm>
                  <a:off x="3726816" y="535032"/>
                  <a:ext cx="144016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9" name="Retângulo 28"/>
          <p:cNvSpPr/>
          <p:nvPr/>
        </p:nvSpPr>
        <p:spPr>
          <a:xfrm>
            <a:off x="683568" y="2204864"/>
            <a:ext cx="273630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ELETRODO DE TRABALHO (ITO)</a:t>
            </a:r>
            <a:endParaRPr lang="pt-BR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59136" y="476672"/>
            <a:ext cx="360040" cy="4896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2" name="Grupo 61"/>
          <p:cNvGrpSpPr/>
          <p:nvPr/>
        </p:nvGrpSpPr>
        <p:grpSpPr>
          <a:xfrm>
            <a:off x="3275856" y="997496"/>
            <a:ext cx="216024" cy="3691624"/>
            <a:chOff x="3275856" y="997496"/>
            <a:chExt cx="216024" cy="3691624"/>
          </a:xfrm>
        </p:grpSpPr>
        <p:grpSp>
          <p:nvGrpSpPr>
            <p:cNvPr id="2215" name="Grupo 32"/>
            <p:cNvGrpSpPr/>
            <p:nvPr/>
          </p:nvGrpSpPr>
          <p:grpSpPr>
            <a:xfrm>
              <a:off x="3275856" y="4509120"/>
              <a:ext cx="180000" cy="180000"/>
              <a:chOff x="1115616" y="692696"/>
              <a:chExt cx="180000" cy="180000"/>
            </a:xfrm>
          </p:grpSpPr>
          <p:sp>
            <p:nvSpPr>
              <p:cNvPr id="30" name="Elipse 29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2" name="Conector reto 31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6" name="Grupo 36"/>
            <p:cNvGrpSpPr/>
            <p:nvPr/>
          </p:nvGrpSpPr>
          <p:grpSpPr>
            <a:xfrm>
              <a:off x="3311880" y="997496"/>
              <a:ext cx="180000" cy="180000"/>
              <a:chOff x="1115616" y="692696"/>
              <a:chExt cx="180000" cy="180000"/>
            </a:xfrm>
          </p:grpSpPr>
          <p:sp>
            <p:nvSpPr>
              <p:cNvPr id="38" name="Elipse 37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Conector reto 38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7" name="Grupo 39"/>
            <p:cNvGrpSpPr/>
            <p:nvPr/>
          </p:nvGrpSpPr>
          <p:grpSpPr>
            <a:xfrm>
              <a:off x="3275856" y="1340768"/>
              <a:ext cx="180000" cy="180000"/>
              <a:chOff x="1115616" y="692696"/>
              <a:chExt cx="180000" cy="180000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Conector reto 41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0" name="Grupo 42"/>
            <p:cNvGrpSpPr/>
            <p:nvPr/>
          </p:nvGrpSpPr>
          <p:grpSpPr>
            <a:xfrm>
              <a:off x="3275856" y="1700808"/>
              <a:ext cx="180000" cy="180000"/>
              <a:chOff x="1115616" y="692696"/>
              <a:chExt cx="180000" cy="180000"/>
            </a:xfrm>
          </p:grpSpPr>
          <p:sp>
            <p:nvSpPr>
              <p:cNvPr id="44" name="Elipse 43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9" name="Conector reto 48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upo 49"/>
            <p:cNvGrpSpPr/>
            <p:nvPr/>
          </p:nvGrpSpPr>
          <p:grpSpPr>
            <a:xfrm>
              <a:off x="3275856" y="2348880"/>
              <a:ext cx="180000" cy="180000"/>
              <a:chOff x="1115616" y="692696"/>
              <a:chExt cx="180000" cy="180000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2" name="Conector reto 51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2" name="Grupo 53"/>
            <p:cNvGrpSpPr/>
            <p:nvPr/>
          </p:nvGrpSpPr>
          <p:grpSpPr>
            <a:xfrm>
              <a:off x="3275856" y="3068960"/>
              <a:ext cx="180000" cy="180000"/>
              <a:chOff x="1115616" y="692696"/>
              <a:chExt cx="180000" cy="180000"/>
            </a:xfrm>
          </p:grpSpPr>
          <p:sp>
            <p:nvSpPr>
              <p:cNvPr id="57" name="Elipse 56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Conector reto 57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3" name="Grupo 58"/>
            <p:cNvGrpSpPr/>
            <p:nvPr/>
          </p:nvGrpSpPr>
          <p:grpSpPr>
            <a:xfrm>
              <a:off x="3275856" y="3861048"/>
              <a:ext cx="180000" cy="180000"/>
              <a:chOff x="1115616" y="692696"/>
              <a:chExt cx="180000" cy="180000"/>
            </a:xfrm>
          </p:grpSpPr>
          <p:sp>
            <p:nvSpPr>
              <p:cNvPr id="60" name="Elipse 59"/>
              <p:cNvSpPr/>
              <p:nvPr/>
            </p:nvSpPr>
            <p:spPr>
              <a:xfrm>
                <a:off x="1115616" y="692696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1" name="Conector reto 60"/>
              <p:cNvCxnSpPr/>
              <p:nvPr/>
            </p:nvCxnSpPr>
            <p:spPr>
              <a:xfrm>
                <a:off x="1171582" y="780746"/>
                <a:ext cx="72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54" name="Grupo 80"/>
          <p:cNvGrpSpPr/>
          <p:nvPr/>
        </p:nvGrpSpPr>
        <p:grpSpPr>
          <a:xfrm>
            <a:off x="3663192" y="332656"/>
            <a:ext cx="629160" cy="504056"/>
            <a:chOff x="3663192" y="332656"/>
            <a:chExt cx="629160" cy="504056"/>
          </a:xfrm>
        </p:grpSpPr>
        <p:cxnSp>
          <p:nvCxnSpPr>
            <p:cNvPr id="64" name="Conector reto 63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to 69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upo 81"/>
          <p:cNvGrpSpPr/>
          <p:nvPr/>
        </p:nvGrpSpPr>
        <p:grpSpPr>
          <a:xfrm>
            <a:off x="3815592" y="485056"/>
            <a:ext cx="629160" cy="504056"/>
            <a:chOff x="3663192" y="332656"/>
            <a:chExt cx="629160" cy="504056"/>
          </a:xfrm>
        </p:grpSpPr>
        <p:cxnSp>
          <p:nvCxnSpPr>
            <p:cNvPr id="83" name="Conector reto 82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upo 99"/>
          <p:cNvGrpSpPr/>
          <p:nvPr/>
        </p:nvGrpSpPr>
        <p:grpSpPr>
          <a:xfrm>
            <a:off x="4067944" y="260648"/>
            <a:ext cx="629160" cy="504056"/>
            <a:chOff x="3663192" y="332656"/>
            <a:chExt cx="629160" cy="504056"/>
          </a:xfrm>
        </p:grpSpPr>
        <p:cxnSp>
          <p:nvCxnSpPr>
            <p:cNvPr id="101" name="Conector reto 100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89" name="Grupo 117"/>
          <p:cNvGrpSpPr/>
          <p:nvPr/>
        </p:nvGrpSpPr>
        <p:grpSpPr>
          <a:xfrm>
            <a:off x="4572000" y="332656"/>
            <a:ext cx="629160" cy="504056"/>
            <a:chOff x="3663192" y="332656"/>
            <a:chExt cx="629160" cy="504056"/>
          </a:xfrm>
        </p:grpSpPr>
        <p:cxnSp>
          <p:nvCxnSpPr>
            <p:cNvPr id="119" name="Conector reto 11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to 12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to 12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12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to 13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to 13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0" name="Grupo 135"/>
          <p:cNvGrpSpPr/>
          <p:nvPr/>
        </p:nvGrpSpPr>
        <p:grpSpPr>
          <a:xfrm>
            <a:off x="3707904" y="908720"/>
            <a:ext cx="629160" cy="504056"/>
            <a:chOff x="3663192" y="332656"/>
            <a:chExt cx="629160" cy="504056"/>
          </a:xfrm>
        </p:grpSpPr>
        <p:cxnSp>
          <p:nvCxnSpPr>
            <p:cNvPr id="137" name="Conector reto 136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to 137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to 138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to 142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to 143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to 144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to 145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to 146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to 147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to 148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to 149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to 150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to 151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to 152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1" name="Grupo 153"/>
          <p:cNvGrpSpPr/>
          <p:nvPr/>
        </p:nvGrpSpPr>
        <p:grpSpPr>
          <a:xfrm>
            <a:off x="5076056" y="332656"/>
            <a:ext cx="629160" cy="504056"/>
            <a:chOff x="3663192" y="332656"/>
            <a:chExt cx="629160" cy="504056"/>
          </a:xfrm>
        </p:grpSpPr>
        <p:cxnSp>
          <p:nvCxnSpPr>
            <p:cNvPr id="155" name="Conector reto 154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to 155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to 156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to 157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to 158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to 159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to 160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ector reto 161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ector reto 162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to 163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to 164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to 165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ector reto 166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ector reto 167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ector reto 168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to 169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to 170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2" name="Grupo 171"/>
          <p:cNvGrpSpPr/>
          <p:nvPr/>
        </p:nvGrpSpPr>
        <p:grpSpPr>
          <a:xfrm>
            <a:off x="4283968" y="836712"/>
            <a:ext cx="629160" cy="504056"/>
            <a:chOff x="3663192" y="332656"/>
            <a:chExt cx="629160" cy="504056"/>
          </a:xfrm>
        </p:grpSpPr>
        <p:cxnSp>
          <p:nvCxnSpPr>
            <p:cNvPr id="173" name="Conector reto 172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ector reto 173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ector reto 174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ector reto 175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ector reto 176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ector reto 177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ector reto 178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ector reto 179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ector reto 180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to 181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ector reto 182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to 183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ector reto 184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to 185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ector reto 186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ector reto 187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ector reto 188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7" name="Grupo 189"/>
          <p:cNvGrpSpPr/>
          <p:nvPr/>
        </p:nvGrpSpPr>
        <p:grpSpPr>
          <a:xfrm>
            <a:off x="5652120" y="332656"/>
            <a:ext cx="629160" cy="504056"/>
            <a:chOff x="3663192" y="332656"/>
            <a:chExt cx="629160" cy="504056"/>
          </a:xfrm>
        </p:grpSpPr>
        <p:cxnSp>
          <p:nvCxnSpPr>
            <p:cNvPr id="191" name="Conector reto 190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ector reto 191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ector reto 192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ector reto 193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ector reto 194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ector reto 195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ector reto 196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ector reto 197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ector reto 198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ector reto 199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ector reto 200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ector reto 201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ector reto 202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ector reto 203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ector reto 204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ector reto 205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ector reto 206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29" name="Grupo 207"/>
          <p:cNvGrpSpPr/>
          <p:nvPr/>
        </p:nvGrpSpPr>
        <p:grpSpPr>
          <a:xfrm>
            <a:off x="4828968" y="792000"/>
            <a:ext cx="629160" cy="504056"/>
            <a:chOff x="3663192" y="332656"/>
            <a:chExt cx="629160" cy="504056"/>
          </a:xfrm>
        </p:grpSpPr>
        <p:cxnSp>
          <p:nvCxnSpPr>
            <p:cNvPr id="209" name="Conector reto 20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ector reto 20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ector reto 21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ector reto 21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ector reto 21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ector reto 21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ector reto 21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ector reto 21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ector reto 21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ector reto 21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ector reto 21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ector reto 21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ector reto 22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ector reto 22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ector reto 22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ector reto 22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ector reto 22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0" name="Grupo 225"/>
          <p:cNvGrpSpPr/>
          <p:nvPr/>
        </p:nvGrpSpPr>
        <p:grpSpPr>
          <a:xfrm>
            <a:off x="3635896" y="1556792"/>
            <a:ext cx="629160" cy="504056"/>
            <a:chOff x="3663192" y="332656"/>
            <a:chExt cx="629160" cy="504056"/>
          </a:xfrm>
        </p:grpSpPr>
        <p:cxnSp>
          <p:nvCxnSpPr>
            <p:cNvPr id="227" name="Conector reto 226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ector reto 227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ector reto 228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ector reto 229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ector reto 230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ector reto 231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ector reto 232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ector reto 233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ector reto 234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ector reto 235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ector reto 236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ector reto 237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ector reto 238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ector reto 239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ector reto 240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ector reto 241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ector reto 242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1" name="Grupo 243"/>
          <p:cNvGrpSpPr/>
          <p:nvPr/>
        </p:nvGrpSpPr>
        <p:grpSpPr>
          <a:xfrm>
            <a:off x="3995936" y="1916832"/>
            <a:ext cx="629160" cy="504056"/>
            <a:chOff x="3663192" y="332656"/>
            <a:chExt cx="629160" cy="504056"/>
          </a:xfrm>
        </p:grpSpPr>
        <p:cxnSp>
          <p:nvCxnSpPr>
            <p:cNvPr id="245" name="Conector reto 244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to 245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ector reto 246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ector reto 247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ector reto 248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ector reto 249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ector reto 250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ector reto 251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ector reto 252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ector reto 253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ector reto 254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ector reto 255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ector reto 256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ector reto 257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ector reto 258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ector reto 259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ector reto 260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2" name="Grupo 261"/>
          <p:cNvGrpSpPr/>
          <p:nvPr/>
        </p:nvGrpSpPr>
        <p:grpSpPr>
          <a:xfrm>
            <a:off x="4040648" y="1484784"/>
            <a:ext cx="629160" cy="504056"/>
            <a:chOff x="3663192" y="332656"/>
            <a:chExt cx="629160" cy="504056"/>
          </a:xfrm>
        </p:grpSpPr>
        <p:cxnSp>
          <p:nvCxnSpPr>
            <p:cNvPr id="263" name="Conector reto 262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ector reto 263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ector reto 264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ector reto 265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ector reto 266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ector reto 267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ector reto 268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ector reto 269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ector reto 270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ector reto 271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ector reto 272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ector reto 273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ector reto 274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ector reto 275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ector reto 276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ector reto 277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ector reto 278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3" name="Grupo 297"/>
          <p:cNvGrpSpPr/>
          <p:nvPr/>
        </p:nvGrpSpPr>
        <p:grpSpPr>
          <a:xfrm>
            <a:off x="3680608" y="2132856"/>
            <a:ext cx="629160" cy="504056"/>
            <a:chOff x="3663192" y="332656"/>
            <a:chExt cx="629160" cy="504056"/>
          </a:xfrm>
        </p:grpSpPr>
        <p:cxnSp>
          <p:nvCxnSpPr>
            <p:cNvPr id="299" name="Conector reto 29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onector reto 29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ector reto 30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onector reto 30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ector reto 30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onector reto 30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onector reto 30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onector reto 30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Conector reto 30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ector reto 30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ector reto 30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ector reto 30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ector reto 31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Conector reto 31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ector reto 31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onector reto 31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ector reto 31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4" name="Grupo 387"/>
          <p:cNvGrpSpPr/>
          <p:nvPr/>
        </p:nvGrpSpPr>
        <p:grpSpPr>
          <a:xfrm>
            <a:off x="5436096" y="908720"/>
            <a:ext cx="629160" cy="504056"/>
            <a:chOff x="3663192" y="332656"/>
            <a:chExt cx="629160" cy="504056"/>
          </a:xfrm>
        </p:grpSpPr>
        <p:cxnSp>
          <p:nvCxnSpPr>
            <p:cNvPr id="389" name="Conector reto 388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ector reto 389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ector reto 390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ector reto 391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ector reto 392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ector reto 393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ector reto 394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ector reto 395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ector reto 396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ector reto 397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ector reto 398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Conector reto 399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ector reto 400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ector reto 401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ector reto 402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ector reto 403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ector reto 404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5" name="Grupo 405"/>
          <p:cNvGrpSpPr/>
          <p:nvPr/>
        </p:nvGrpSpPr>
        <p:grpSpPr>
          <a:xfrm>
            <a:off x="4716016" y="1196752"/>
            <a:ext cx="629160" cy="504056"/>
            <a:chOff x="3663192" y="332656"/>
            <a:chExt cx="629160" cy="504056"/>
          </a:xfrm>
        </p:grpSpPr>
        <p:cxnSp>
          <p:nvCxnSpPr>
            <p:cNvPr id="407" name="Conector reto 406"/>
            <p:cNvCxnSpPr/>
            <p:nvPr/>
          </p:nvCxnSpPr>
          <p:spPr>
            <a:xfrm>
              <a:off x="3779912" y="3326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ector reto 407"/>
            <p:cNvCxnSpPr/>
            <p:nvPr/>
          </p:nvCxnSpPr>
          <p:spPr>
            <a:xfrm>
              <a:off x="3932312" y="4850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ector reto 408"/>
            <p:cNvCxnSpPr/>
            <p:nvPr/>
          </p:nvCxnSpPr>
          <p:spPr>
            <a:xfrm>
              <a:off x="4084712" y="63745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ector reto 409"/>
            <p:cNvCxnSpPr/>
            <p:nvPr/>
          </p:nvCxnSpPr>
          <p:spPr>
            <a:xfrm>
              <a:off x="3995936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ector reto 410"/>
            <p:cNvCxnSpPr/>
            <p:nvPr/>
          </p:nvCxnSpPr>
          <p:spPr>
            <a:xfrm>
              <a:off x="3663192" y="6790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ector reto 411"/>
            <p:cNvCxnSpPr/>
            <p:nvPr/>
          </p:nvCxnSpPr>
          <p:spPr>
            <a:xfrm>
              <a:off x="3995936" y="4288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ector reto 412"/>
            <p:cNvCxnSpPr/>
            <p:nvPr/>
          </p:nvCxnSpPr>
          <p:spPr>
            <a:xfrm>
              <a:off x="4148336" y="58124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ector reto 413"/>
            <p:cNvCxnSpPr/>
            <p:nvPr/>
          </p:nvCxnSpPr>
          <p:spPr>
            <a:xfrm>
              <a:off x="3707904" y="76470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ector reto 414"/>
            <p:cNvCxnSpPr/>
            <p:nvPr/>
          </p:nvCxnSpPr>
          <p:spPr>
            <a:xfrm>
              <a:off x="3707904" y="4608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onector reto 415"/>
            <p:cNvCxnSpPr/>
            <p:nvPr/>
          </p:nvCxnSpPr>
          <p:spPr>
            <a:xfrm>
              <a:off x="3860304" y="6132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ector reto 416"/>
            <p:cNvCxnSpPr/>
            <p:nvPr/>
          </p:nvCxnSpPr>
          <p:spPr>
            <a:xfrm>
              <a:off x="3771528" y="40466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onector reto 417"/>
            <p:cNvCxnSpPr/>
            <p:nvPr/>
          </p:nvCxnSpPr>
          <p:spPr>
            <a:xfrm>
              <a:off x="3987552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ector reto 418"/>
            <p:cNvCxnSpPr/>
            <p:nvPr/>
          </p:nvCxnSpPr>
          <p:spPr>
            <a:xfrm>
              <a:off x="3707904" y="83671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onector reto 419"/>
            <p:cNvCxnSpPr/>
            <p:nvPr/>
          </p:nvCxnSpPr>
          <p:spPr>
            <a:xfrm>
              <a:off x="4051176" y="69269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ector reto 420"/>
            <p:cNvCxnSpPr/>
            <p:nvPr/>
          </p:nvCxnSpPr>
          <p:spPr>
            <a:xfrm>
              <a:off x="3663192" y="5912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Conector reto 421"/>
            <p:cNvCxnSpPr/>
            <p:nvPr/>
          </p:nvCxnSpPr>
          <p:spPr>
            <a:xfrm>
              <a:off x="3815592" y="74364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Conector reto 422"/>
            <p:cNvCxnSpPr/>
            <p:nvPr/>
          </p:nvCxnSpPr>
          <p:spPr>
            <a:xfrm>
              <a:off x="3726816" y="535032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upo 820"/>
          <p:cNvGrpSpPr/>
          <p:nvPr/>
        </p:nvGrpSpPr>
        <p:grpSpPr>
          <a:xfrm>
            <a:off x="3788296" y="413048"/>
            <a:ext cx="2645384" cy="2411944"/>
            <a:chOff x="3788296" y="413048"/>
            <a:chExt cx="2645384" cy="2411944"/>
          </a:xfrm>
        </p:grpSpPr>
        <p:grpSp>
          <p:nvGrpSpPr>
            <p:cNvPr id="190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443" name="Conector reto 44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Conector reto 44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Conector reto 44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Conector reto 44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Conector reto 44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Conector reto 44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ector reto 44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ector reto 44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ector reto 45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ector reto 45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ector reto 45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ector reto 45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ector reto 45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ector reto 45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Conector reto 45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Conector reto 45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Conector reto 45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8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461" name="Conector reto 46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Conector reto 46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Conector reto 46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ector reto 46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Conector reto 46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ector reto 46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Conector reto 46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Conector reto 46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Conector reto 46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Conector reto 46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Conector reto 47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Conector reto 47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Conector reto 47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Conector reto 47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Conector reto 47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ector reto 47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Conector reto 47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6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479" name="Conector reto 47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Conector reto 47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ector reto 48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ector reto 48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Conector reto 48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Conector reto 48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ector reto 48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ector reto 48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Conector reto 48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ector reto 48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ector reto 48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ector reto 48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ector reto 49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Conector reto 49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Conector reto 49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ector reto 49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Conector reto 49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4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497" name="Conector reto 49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Conector reto 49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Conector reto 49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Conector reto 49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Conector reto 50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Conector reto 50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Conector reto 50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Conector reto 50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Conector reto 50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ector reto 50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Conector reto 50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Conector reto 50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Conector reto 50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Conector reto 50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ector reto 51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Conector reto 51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Conector reto 51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515" name="Conector reto 51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Conector reto 51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Conector reto 51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ector reto 51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ector reto 51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Conector reto 51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ector reto 52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ector reto 52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onector reto 52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onector reto 52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Conector reto 52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ector reto 52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Conector reto 52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ector reto 52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Conector reto 52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ector reto 52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Conector reto 53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0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533" name="Conector reto 53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ector reto 53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Conector reto 53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ector reto 53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Conector reto 53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Conector reto 53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Conector reto 53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Conector reto 53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Conector reto 54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Conector reto 54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Conector reto 54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Conector reto 54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Conector reto 54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Conector reto 54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Conector reto 54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Conector reto 54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Conector reto 54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8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551" name="Conector reto 55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Conector reto 55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Conector reto 55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Conector reto 55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Conector reto 55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Conector reto 55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Conector reto 55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Conector reto 55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Conector reto 55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Conector reto 55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Conector reto 56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Conector reto 56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Conector reto 56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Conector reto 56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Conector reto 56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Conector reto 56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Conector reto 56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6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569" name="Conector reto 56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Conector reto 56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Conector reto 57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Conector reto 57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Conector reto 57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Conector reto 57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Conector reto 57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Conector reto 57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Conector reto 57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Conector reto 57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Conector reto 57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Conector reto 57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Conector reto 58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Conector reto 58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Conector reto 58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Conector reto 58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Conector reto 58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4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587" name="Conector reto 58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Conector reto 58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Conector reto 58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Conector reto 58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Conector reto 59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Conector reto 59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Conector reto 59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Conector reto 59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Conector reto 59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Conector reto 59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Conector reto 59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Conector reto 59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Conector reto 59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Conector reto 59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Conector reto 60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Conector reto 60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Conector reto 60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605" name="Conector reto 60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Conector reto 60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Conector reto 60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Conector reto 60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Conector reto 60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Conector reto 60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Conector reto 61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Conector reto 61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Conector reto 61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Conector reto 61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Conector reto 61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Conector reto 61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Conector reto 61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Conector reto 61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Conector reto 61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Conector reto 61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Conector reto 62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0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623" name="Conector reto 62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Conector reto 62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Conector reto 62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Conector reto 62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Conector reto 62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Conector reto 62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Conector reto 62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Conector reto 62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Conector reto 63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Conector reto 63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Conector reto 63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Conector reto 63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Conector reto 63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Conector reto 63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Conector reto 63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Conector reto 63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Conector reto 63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8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641" name="Conector reto 64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Conector reto 64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Conector reto 64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Conector reto 64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Conector reto 64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ector reto 64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Conector reto 64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Conector reto 64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Conector reto 64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Conector reto 64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Conector reto 65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Conector reto 65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Conector reto 65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Conector reto 65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Conector reto 65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Conector reto 65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Conector reto 65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6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659" name="Conector reto 65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Conector reto 65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Conector reto 66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Conector reto 66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Conector reto 66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Conector reto 66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Conector reto 66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Conector reto 66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Conector reto 66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Conector reto 66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9" name="Conector reto 66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Conector reto 66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Conector reto 67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Conector reto 67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Conector reto 67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Conector reto 67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Conector reto 67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677" name="Conector reto 67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Conector reto 67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Conector reto 67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Conector reto 67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Conector reto 68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Conector reto 68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Conector reto 68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Conector reto 68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Conector reto 68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Conector reto 68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Conector reto 68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Conector reto 68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Conector reto 68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0" name="Conector reto 68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Conector reto 69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Conector reto 69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Conector reto 69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2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695" name="Conector reto 69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Conector reto 69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Conector reto 69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Conector reto 69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Conector reto 69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Conector reto 69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Conector reto 70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2" name="Conector reto 70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3" name="Conector reto 70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4" name="Conector reto 70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5" name="Conector reto 70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Conector reto 70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Conector reto 70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Conector reto 70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Conector reto 70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Conector reto 70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Conector reto 71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0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713" name="Conector reto 71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4" name="Conector reto 71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5" name="Conector reto 71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Conector reto 71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Conector reto 71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Conector reto 71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Conector reto 71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Conector reto 71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Conector reto 72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Conector reto 72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Conector reto 72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4" name="Conector reto 72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5" name="Conector reto 72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6" name="Conector reto 72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7" name="Conector reto 72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8" name="Conector reto 72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9" name="Conector reto 72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8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731" name="Conector reto 73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2" name="Conector reto 73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3" name="Conector reto 73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4" name="Conector reto 73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5" name="Conector reto 73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6" name="Conector reto 73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7" name="Conector reto 73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8" name="Conector reto 73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Conector reto 73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Conector reto 73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Conector reto 74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Conector reto 74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Conector reto 74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Conector reto 74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Conector reto 74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Conector reto 74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Conector reto 74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6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749" name="Conector reto 74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Conector reto 74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1" name="Conector reto 75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Conector reto 75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Conector reto 75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4" name="Conector reto 75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5" name="Conector reto 75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6" name="Conector reto 75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7" name="Conector reto 75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8" name="Conector reto 75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9" name="Conector reto 75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0" name="Conector reto 75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Conector reto 76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Conector reto 76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Conector reto 76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Conector reto 76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Conector reto 76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4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767" name="Conector reto 76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Conector reto 76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Conector reto 76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Conector reto 76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Conector reto 77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2" name="Conector reto 77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Conector reto 77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Conector reto 77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Conector reto 77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Conector reto 77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Conector reto 77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Conector reto 77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Conector reto 77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0" name="Conector reto 77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Conector reto 78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2" name="Conector reto 78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3" name="Conector reto 78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2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785" name="Conector reto 78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6" name="Conector reto 78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7" name="Conector reto 78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8" name="Conector reto 78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9" name="Conector reto 78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0" name="Conector reto 78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1" name="Conector reto 79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2" name="Conector reto 79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3" name="Conector reto 79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4" name="Conector reto 79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5" name="Conector reto 79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6" name="Conector reto 79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7" name="Conector reto 79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8" name="Conector reto 79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9" name="Conector reto 79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0" name="Conector reto 79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1" name="Conector reto 80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0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803" name="Conector reto 80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Conector reto 80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Conector reto 80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6" name="Conector reto 80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Conector reto 80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Conector reto 80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Conector reto 80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Conector reto 80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1" name="Conector reto 81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2" name="Conector reto 81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Conector reto 81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Conector reto 81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Conector reto 81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6" name="Conector reto 81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7" name="Conector reto 81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Conector reto 81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Conector reto 81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8" name="Grupo 821"/>
          <p:cNvGrpSpPr/>
          <p:nvPr/>
        </p:nvGrpSpPr>
        <p:grpSpPr>
          <a:xfrm>
            <a:off x="3635896" y="2708920"/>
            <a:ext cx="2645384" cy="2411944"/>
            <a:chOff x="3788296" y="413048"/>
            <a:chExt cx="2645384" cy="2411944"/>
          </a:xfrm>
        </p:grpSpPr>
        <p:grpSp>
          <p:nvGrpSpPr>
            <p:cNvPr id="586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1184" name="Conector reto 118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Conector reto 118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Conector reto 118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Conector reto 118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Conector reto 118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Conector reto 118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0" name="Conector reto 118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1" name="Conector reto 119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2" name="Conector reto 119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3" name="Conector reto 119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4" name="Conector reto 119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5" name="Conector reto 119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6" name="Conector reto 119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7" name="Conector reto 119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8" name="Conector reto 119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9" name="Conector reto 119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0" name="Conector reto 119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4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1167" name="Conector reto 116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8" name="Conector reto 116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9" name="Conector reto 116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0" name="Conector reto 116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1" name="Conector reto 117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2" name="Conector reto 117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Conector reto 117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4" name="Conector reto 117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5" name="Conector reto 117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6" name="Conector reto 117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7" name="Conector reto 117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8" name="Conector reto 117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9" name="Conector reto 117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0" name="Conector reto 117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1" name="Conector reto 118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2" name="Conector reto 118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3" name="Conector reto 118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2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1150" name="Conector reto 114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1" name="Conector reto 115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2" name="Conector reto 115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3" name="Conector reto 115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4" name="Conector reto 115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5" name="Conector reto 115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6" name="Conector reto 115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7" name="Conector reto 115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8" name="Conector reto 115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9" name="Conector reto 115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0" name="Conector reto 115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1" name="Conector reto 116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2" name="Conector reto 116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3" name="Conector reto 116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4" name="Conector reto 116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5" name="Conector reto 116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6" name="Conector reto 116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0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1133" name="Conector reto 113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4" name="Conector reto 113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5" name="Conector reto 113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6" name="Conector reto 113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7" name="Conector reto 113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8" name="Conector reto 113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9" name="Conector reto 113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0" name="Conector reto 113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1" name="Conector reto 114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2" name="Conector reto 114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3" name="Conector reto 114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4" name="Conector reto 114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5" name="Conector reto 114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6" name="Conector reto 114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7" name="Conector reto 114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8" name="Conector reto 114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9" name="Conector reto 114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8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1116" name="Conector reto 111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7" name="Conector reto 111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8" name="Conector reto 111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9" name="Conector reto 111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0" name="Conector reto 111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1" name="Conector reto 112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2" name="Conector reto 112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3" name="Conector reto 112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4" name="Conector reto 112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5" name="Conector reto 112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6" name="Conector reto 112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7" name="Conector reto 112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8" name="Conector reto 112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9" name="Conector reto 112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0" name="Conector reto 112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1" name="Conector reto 113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2" name="Conector reto 113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6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1099" name="Conector reto 109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0" name="Conector reto 109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1" name="Conector reto 110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2" name="Conector reto 110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3" name="Conector reto 110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4" name="Conector reto 110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5" name="Conector reto 110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6" name="Conector reto 110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7" name="Conector reto 110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8" name="Conector reto 110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9" name="Conector reto 110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0" name="Conector reto 110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1" name="Conector reto 111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2" name="Conector reto 111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3" name="Conector reto 111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4" name="Conector reto 111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5" name="Conector reto 111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4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1082" name="Conector reto 108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3" name="Conector reto 108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4" name="Conector reto 108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5" name="Conector reto 108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6" name="Conector reto 108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7" name="Conector reto 108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8" name="Conector reto 108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9" name="Conector reto 108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0" name="Conector reto 108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1" name="Conector reto 109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2" name="Conector reto 109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3" name="Conector reto 109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4" name="Conector reto 109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5" name="Conector reto 109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6" name="Conector reto 109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7" name="Conector reto 109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8" name="Conector reto 109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2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1065" name="Conector reto 106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6" name="Conector reto 106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7" name="Conector reto 106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8" name="Conector reto 106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9" name="Conector reto 106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0" name="Conector reto 106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1" name="Conector reto 107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2" name="Conector reto 107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3" name="Conector reto 107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4" name="Conector reto 107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5" name="Conector reto 107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6" name="Conector reto 107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7" name="Conector reto 107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8" name="Conector reto 107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9" name="Conector reto 107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Conector reto 107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1" name="Conector reto 108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0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1048" name="Conector reto 104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9" name="Conector reto 104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0" name="Conector reto 104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1" name="Conector reto 105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2" name="Conector reto 105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3" name="Conector reto 105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4" name="Conector reto 105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5" name="Conector reto 105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6" name="Conector reto 105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7" name="Conector reto 105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8" name="Conector reto 105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Conector reto 105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Conector reto 105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1" name="Conector reto 106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2" name="Conector reto 106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3" name="Conector reto 106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4" name="Conector reto 106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8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1031" name="Conector reto 103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Conector reto 103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Conector reto 103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4" name="Conector reto 103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Conector reto 103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6" name="Conector reto 103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Conector reto 103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8" name="Conector reto 103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9" name="Conector reto 103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0" name="Conector reto 103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1" name="Conector reto 104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2" name="Conector reto 104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3" name="Conector reto 104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4" name="Conector reto 104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5" name="Conector reto 104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6" name="Conector reto 104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7" name="Conector reto 104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6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1014" name="Conector reto 101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5" name="Conector reto 101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6" name="Conector reto 101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7" name="Conector reto 101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8" name="Conector reto 101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9" name="Conector reto 101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0" name="Conector reto 101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1" name="Conector reto 102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2" name="Conector reto 102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3" name="Conector reto 102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4" name="Conector reto 102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Conector reto 102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6" name="Conector reto 102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Conector reto 102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Conector reto 102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Conector reto 102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0" name="Conector reto 102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4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997" name="Conector reto 99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8" name="Conector reto 99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9" name="Conector reto 99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0" name="Conector reto 99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1" name="Conector reto 100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2" name="Conector reto 100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3" name="Conector reto 100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4" name="Conector reto 100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5" name="Conector reto 100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6" name="Conector reto 100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7" name="Conector reto 100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8" name="Conector reto 100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9" name="Conector reto 100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0" name="Conector reto 100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1" name="Conector reto 101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2" name="Conector reto 101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3" name="Conector reto 101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2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980" name="Conector reto 97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1" name="Conector reto 98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2" name="Conector reto 98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3" name="Conector reto 98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4" name="Conector reto 98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5" name="Conector reto 98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6" name="Conector reto 98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7" name="Conector reto 98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8" name="Conector reto 98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9" name="Conector reto 98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0" name="Conector reto 98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1" name="Conector reto 99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2" name="Conector reto 99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3" name="Conector reto 99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4" name="Conector reto 99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5" name="Conector reto 99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6" name="Conector reto 99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0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963" name="Conector reto 96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4" name="Conector reto 96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5" name="Conector reto 96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6" name="Conector reto 96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7" name="Conector reto 96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8" name="Conector reto 96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9" name="Conector reto 96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0" name="Conector reto 96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1" name="Conector reto 97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2" name="Conector reto 97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3" name="Conector reto 97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4" name="Conector reto 97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5" name="Conector reto 97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6" name="Conector reto 97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7" name="Conector reto 97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8" name="Conector reto 97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9" name="Conector reto 97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1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946" name="Conector reto 94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7" name="Conector reto 94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Conector reto 94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9" name="Conector reto 94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0" name="Conector reto 94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1" name="Conector reto 95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2" name="Conector reto 95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3" name="Conector reto 95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4" name="Conector reto 95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5" name="Conector reto 95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6" name="Conector reto 95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7" name="Conector reto 95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Conector reto 95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9" name="Conector reto 95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0" name="Conector reto 95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1" name="Conector reto 96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2" name="Conector reto 96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2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929" name="Conector reto 92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0" name="Conector reto 92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1" name="Conector reto 93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Conector reto 93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3" name="Conector reto 93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Conector reto 93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Conector reto 93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6" name="Conector reto 93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7" name="Conector reto 93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8" name="Conector reto 93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9" name="Conector reto 93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Conector reto 93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Conector reto 94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Conector reto 94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3" name="Conector reto 94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Conector reto 94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5" name="Conector reto 94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3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912" name="Conector reto 91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3" name="Conector reto 91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4" name="Conector reto 91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5" name="Conector reto 91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6" name="Conector reto 91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7" name="Conector reto 91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8" name="Conector reto 91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9" name="Conector reto 91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0" name="Conector reto 91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1" name="Conector reto 92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2" name="Conector reto 92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3" name="Conector reto 92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4" name="Conector reto 92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5" name="Conector reto 92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Conector reto 92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7" name="Conector reto 92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8" name="Conector reto 92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4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895" name="Conector reto 89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6" name="Conector reto 89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7" name="Conector reto 89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8" name="Conector reto 89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9" name="Conector reto 89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0" name="Conector reto 89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1" name="Conector reto 90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2" name="Conector reto 90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3" name="Conector reto 90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4" name="Conector reto 90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5" name="Conector reto 90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6" name="Conector reto 90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7" name="Conector reto 90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8" name="Conector reto 90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9" name="Conector reto 90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0" name="Conector reto 90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1" name="Conector reto 91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5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878" name="Conector reto 87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9" name="Conector reto 87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0" name="Conector reto 87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1" name="Conector reto 88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2" name="Conector reto 88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3" name="Conector reto 88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4" name="Conector reto 88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5" name="Conector reto 88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6" name="Conector reto 88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7" name="Conector reto 88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8" name="Conector reto 88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9" name="Conector reto 88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0" name="Conector reto 88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1" name="Conector reto 89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2" name="Conector reto 89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3" name="Conector reto 89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4" name="Conector reto 89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6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861" name="Conector reto 86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2" name="Conector reto 86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3" name="Conector reto 86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4" name="Conector reto 86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5" name="Conector reto 86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6" name="Conector reto 86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7" name="Conector reto 86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8" name="Conector reto 86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9" name="Conector reto 86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0" name="Conector reto 86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1" name="Conector reto 87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2" name="Conector reto 87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3" name="Conector reto 87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4" name="Conector reto 87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5" name="Conector reto 87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6" name="Conector reto 87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7" name="Conector reto 87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7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844" name="Conector reto 84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5" name="Conector reto 84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6" name="Conector reto 84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7" name="Conector reto 84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Conector reto 84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9" name="Conector reto 84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0" name="Conector reto 84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1" name="Conector reto 85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2" name="Conector reto 85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3" name="Conector reto 85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4" name="Conector reto 85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5" name="Conector reto 85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6" name="Conector reto 85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7" name="Conector reto 85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8" name="Conector reto 85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9" name="Conector reto 85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0" name="Conector reto 85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8" name="Grupo 1200"/>
          <p:cNvGrpSpPr/>
          <p:nvPr/>
        </p:nvGrpSpPr>
        <p:grpSpPr>
          <a:xfrm>
            <a:off x="6300192" y="404664"/>
            <a:ext cx="2645384" cy="2411944"/>
            <a:chOff x="3788296" y="413048"/>
            <a:chExt cx="2645384" cy="2411944"/>
          </a:xfrm>
        </p:grpSpPr>
        <p:grpSp>
          <p:nvGrpSpPr>
            <p:cNvPr id="829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1563" name="Conector reto 156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4" name="Conector reto 156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5" name="Conector reto 156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6" name="Conector reto 156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7" name="Conector reto 156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8" name="Conector reto 156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9" name="Conector reto 156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0" name="Conector reto 156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1" name="Conector reto 157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2" name="Conector reto 157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3" name="Conector reto 157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4" name="Conector reto 157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5" name="Conector reto 157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6" name="Conector reto 157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7" name="Conector reto 157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8" name="Conector reto 157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9" name="Conector reto 157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0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1546" name="Conector reto 154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7" name="Conector reto 154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8" name="Conector reto 154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9" name="Conector reto 154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0" name="Conector reto 154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1" name="Conector reto 155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2" name="Conector reto 155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3" name="Conector reto 155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4" name="Conector reto 155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5" name="Conector reto 155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6" name="Conector reto 155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7" name="Conector reto 155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8" name="Conector reto 155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9" name="Conector reto 155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0" name="Conector reto 155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1" name="Conector reto 156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2" name="Conector reto 156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1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1529" name="Conector reto 152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0" name="Conector reto 152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1" name="Conector reto 153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2" name="Conector reto 153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3" name="Conector reto 153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4" name="Conector reto 153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5" name="Conector reto 153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6" name="Conector reto 153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7" name="Conector reto 153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8" name="Conector reto 153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9" name="Conector reto 153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0" name="Conector reto 153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1" name="Conector reto 154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2" name="Conector reto 154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3" name="Conector reto 154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4" name="Conector reto 154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5" name="Conector reto 154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2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1512" name="Conector reto 151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3" name="Conector reto 151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4" name="Conector reto 151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5" name="Conector reto 151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6" name="Conector reto 151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7" name="Conector reto 151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8" name="Conector reto 151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9" name="Conector reto 151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0" name="Conector reto 151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1" name="Conector reto 152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2" name="Conector reto 152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3" name="Conector reto 152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4" name="Conector reto 152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5" name="Conector reto 152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6" name="Conector reto 152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7" name="Conector reto 152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8" name="Conector reto 152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3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1495" name="Conector reto 149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6" name="Conector reto 149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7" name="Conector reto 149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8" name="Conector reto 149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9" name="Conector reto 149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0" name="Conector reto 149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1" name="Conector reto 150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2" name="Conector reto 150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3" name="Conector reto 150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4" name="Conector reto 150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5" name="Conector reto 150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6" name="Conector reto 150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7" name="Conector reto 150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8" name="Conector reto 150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9" name="Conector reto 150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0" name="Conector reto 150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1" name="Conector reto 151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4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1478" name="Conector reto 147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9" name="Conector reto 147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0" name="Conector reto 147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1" name="Conector reto 148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2" name="Conector reto 148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3" name="Conector reto 148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4" name="Conector reto 148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5" name="Conector reto 148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6" name="Conector reto 148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7" name="Conector reto 148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8" name="Conector reto 148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9" name="Conector reto 148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0" name="Conector reto 148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1" name="Conector reto 149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2" name="Conector reto 149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3" name="Conector reto 149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4" name="Conector reto 149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5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1461" name="Conector reto 146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2" name="Conector reto 146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3" name="Conector reto 146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4" name="Conector reto 146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5" name="Conector reto 146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6" name="Conector reto 146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7" name="Conector reto 146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8" name="Conector reto 146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9" name="Conector reto 146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0" name="Conector reto 146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1" name="Conector reto 147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2" name="Conector reto 147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3" name="Conector reto 147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4" name="Conector reto 147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5" name="Conector reto 147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6" name="Conector reto 147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7" name="Conector reto 147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6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1444" name="Conector reto 144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5" name="Conector reto 144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6" name="Conector reto 144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7" name="Conector reto 144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8" name="Conector reto 144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9" name="Conector reto 144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0" name="Conector reto 144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1" name="Conector reto 145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2" name="Conector reto 145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3" name="Conector reto 145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4" name="Conector reto 145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5" name="Conector reto 145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6" name="Conector reto 145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7" name="Conector reto 145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8" name="Conector reto 145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9" name="Conector reto 145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0" name="Conector reto 145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7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1427" name="Conector reto 142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8" name="Conector reto 142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9" name="Conector reto 142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0" name="Conector reto 142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1" name="Conector reto 143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2" name="Conector reto 143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3" name="Conector reto 143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4" name="Conector reto 143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5" name="Conector reto 143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6" name="Conector reto 143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7" name="Conector reto 143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8" name="Conector reto 143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9" name="Conector reto 143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0" name="Conector reto 143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1" name="Conector reto 144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2" name="Conector reto 144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3" name="Conector reto 144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8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1410" name="Conector reto 140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1" name="Conector reto 141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2" name="Conector reto 141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3" name="Conector reto 141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4" name="Conector reto 141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5" name="Conector reto 141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6" name="Conector reto 141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7" name="Conector reto 141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8" name="Conector reto 141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9" name="Conector reto 141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0" name="Conector reto 141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1" name="Conector reto 142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2" name="Conector reto 142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3" name="Conector reto 142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4" name="Conector reto 142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5" name="Conector reto 142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6" name="Conector reto 142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9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1393" name="Conector reto 139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4" name="Conector reto 139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5" name="Conector reto 139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6" name="Conector reto 139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7" name="Conector reto 139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8" name="Conector reto 139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9" name="Conector reto 139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0" name="Conector reto 139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1" name="Conector reto 140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2" name="Conector reto 140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3" name="Conector reto 140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4" name="Conector reto 140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5" name="Conector reto 140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6" name="Conector reto 140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7" name="Conector reto 140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8" name="Conector reto 140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9" name="Conector reto 140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0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1376" name="Conector reto 137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7" name="Conector reto 137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8" name="Conector reto 137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9" name="Conector reto 137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0" name="Conector reto 137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1" name="Conector reto 138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2" name="Conector reto 138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3" name="Conector reto 138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4" name="Conector reto 138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5" name="Conector reto 138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6" name="Conector reto 138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7" name="Conector reto 138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8" name="Conector reto 138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9" name="Conector reto 138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0" name="Conector reto 138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1" name="Conector reto 139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2" name="Conector reto 139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1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359" name="Conector reto 135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0" name="Conector reto 135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1" name="Conector reto 136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2" name="Conector reto 136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3" name="Conector reto 136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4" name="Conector reto 136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5" name="Conector reto 136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6" name="Conector reto 136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7" name="Conector reto 136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8" name="Conector reto 136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9" name="Conector reto 136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0" name="Conector reto 136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1" name="Conector reto 137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2" name="Conector reto 137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3" name="Conector reto 137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4" name="Conector reto 137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5" name="Conector reto 137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2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342" name="Conector reto 134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3" name="Conector reto 134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4" name="Conector reto 134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5" name="Conector reto 134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6" name="Conector reto 134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7" name="Conector reto 134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8" name="Conector reto 134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9" name="Conector reto 134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0" name="Conector reto 134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1" name="Conector reto 135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2" name="Conector reto 135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3" name="Conector reto 135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4" name="Conector reto 135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5" name="Conector reto 135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6" name="Conector reto 135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7" name="Conector reto 135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8" name="Conector reto 135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3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1325" name="Conector reto 132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6" name="Conector reto 132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7" name="Conector reto 132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8" name="Conector reto 132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9" name="Conector reto 132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0" name="Conector reto 132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1" name="Conector reto 133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2" name="Conector reto 133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3" name="Conector reto 133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4" name="Conector reto 133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5" name="Conector reto 133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6" name="Conector reto 133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7" name="Conector reto 133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8" name="Conector reto 133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9" name="Conector reto 133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0" name="Conector reto 133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1" name="Conector reto 134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1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1308" name="Conector reto 130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9" name="Conector reto 130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0" name="Conector reto 130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1" name="Conector reto 131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2" name="Conector reto 131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3" name="Conector reto 131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4" name="Conector reto 131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5" name="Conector reto 131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6" name="Conector reto 131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7" name="Conector reto 131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8" name="Conector reto 131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9" name="Conector reto 131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0" name="Conector reto 131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1" name="Conector reto 132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2" name="Conector reto 132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3" name="Conector reto 132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4" name="Conector reto 132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2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291" name="Conector reto 129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2" name="Conector reto 129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3" name="Conector reto 129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4" name="Conector reto 129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5" name="Conector reto 129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6" name="Conector reto 129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7" name="Conector reto 129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8" name="Conector reto 129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9" name="Conector reto 129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0" name="Conector reto 129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1" name="Conector reto 130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2" name="Conector reto 130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3" name="Conector reto 130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4" name="Conector reto 130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5" name="Conector reto 130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6" name="Conector reto 130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7" name="Conector reto 130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3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274" name="Conector reto 127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5" name="Conector reto 127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6" name="Conector reto 127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7" name="Conector reto 127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8" name="Conector reto 127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9" name="Conector reto 127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0" name="Conector reto 127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1" name="Conector reto 128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2" name="Conector reto 128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3" name="Conector reto 128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4" name="Conector reto 128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5" name="Conector reto 128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6" name="Conector reto 128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7" name="Conector reto 128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8" name="Conector reto 128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9" name="Conector reto 128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0" name="Conector reto 128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4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1257" name="Conector reto 125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8" name="Conector reto 125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9" name="Conector reto 125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0" name="Conector reto 125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1" name="Conector reto 126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2" name="Conector reto 126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3" name="Conector reto 126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4" name="Conector reto 126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5" name="Conector reto 126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6" name="Conector reto 126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7" name="Conector reto 126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8" name="Conector reto 126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9" name="Conector reto 126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0" name="Conector reto 126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1" name="Conector reto 127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2" name="Conector reto 127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3" name="Conector reto 127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5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1240" name="Conector reto 123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1" name="Conector reto 124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2" name="Conector reto 124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3" name="Conector reto 124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4" name="Conector reto 124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5" name="Conector reto 124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6" name="Conector reto 124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7" name="Conector reto 124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8" name="Conector reto 124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9" name="Conector reto 124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0" name="Conector reto 124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1" name="Conector reto 125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2" name="Conector reto 125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3" name="Conector reto 125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4" name="Conector reto 125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5" name="Conector reto 125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6" name="Conector reto 125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6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1223" name="Conector reto 122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4" name="Conector reto 122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5" name="Conector reto 122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6" name="Conector reto 122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7" name="Conector reto 122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8" name="Conector reto 122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9" name="Conector reto 122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0" name="Conector reto 122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1" name="Conector reto 123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2" name="Conector reto 123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3" name="Conector reto 123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4" name="Conector reto 123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5" name="Conector reto 123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6" name="Conector reto 123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7" name="Conector reto 123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8" name="Conector reto 123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9" name="Conector reto 123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7" name="Grupo 1579"/>
          <p:cNvGrpSpPr/>
          <p:nvPr/>
        </p:nvGrpSpPr>
        <p:grpSpPr>
          <a:xfrm>
            <a:off x="6147792" y="2700536"/>
            <a:ext cx="2645384" cy="2411944"/>
            <a:chOff x="3788296" y="413048"/>
            <a:chExt cx="2645384" cy="2411944"/>
          </a:xfrm>
        </p:grpSpPr>
        <p:grpSp>
          <p:nvGrpSpPr>
            <p:cNvPr id="1208" name="Grupo 441"/>
            <p:cNvGrpSpPr/>
            <p:nvPr/>
          </p:nvGrpSpPr>
          <p:grpSpPr>
            <a:xfrm>
              <a:off x="3815592" y="485056"/>
              <a:ext cx="629160" cy="504056"/>
              <a:chOff x="3663192" y="332656"/>
              <a:chExt cx="629160" cy="504056"/>
            </a:xfrm>
          </p:grpSpPr>
          <p:cxnSp>
            <p:nvCxnSpPr>
              <p:cNvPr id="1942" name="Conector reto 194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3" name="Conector reto 194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4" name="Conector reto 194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5" name="Conector reto 194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6" name="Conector reto 194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7" name="Conector reto 194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8" name="Conector reto 194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9" name="Conector reto 194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0" name="Conector reto 194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1" name="Conector reto 195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2" name="Conector reto 195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3" name="Conector reto 195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4" name="Conector reto 195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5" name="Conector reto 195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6" name="Conector reto 195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7" name="Conector reto 195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8" name="Conector reto 195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9" name="Grupo 459"/>
            <p:cNvGrpSpPr/>
            <p:nvPr/>
          </p:nvGrpSpPr>
          <p:grpSpPr>
            <a:xfrm>
              <a:off x="3967992" y="637456"/>
              <a:ext cx="629160" cy="504056"/>
              <a:chOff x="3663192" y="332656"/>
              <a:chExt cx="629160" cy="504056"/>
            </a:xfrm>
          </p:grpSpPr>
          <p:cxnSp>
            <p:nvCxnSpPr>
              <p:cNvPr id="1925" name="Conector reto 192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6" name="Conector reto 192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7" name="Conector reto 192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8" name="Conector reto 192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9" name="Conector reto 192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0" name="Conector reto 192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1" name="Conector reto 193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2" name="Conector reto 193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3" name="Conector reto 193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4" name="Conector reto 193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5" name="Conector reto 193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6" name="Conector reto 193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7" name="Conector reto 193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8" name="Conector reto 193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9" name="Conector reto 193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0" name="Conector reto 193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1" name="Conector reto 194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0" name="Grupo 477"/>
            <p:cNvGrpSpPr/>
            <p:nvPr/>
          </p:nvGrpSpPr>
          <p:grpSpPr>
            <a:xfrm>
              <a:off x="4220344" y="413048"/>
              <a:ext cx="629160" cy="504056"/>
              <a:chOff x="3663192" y="332656"/>
              <a:chExt cx="629160" cy="504056"/>
            </a:xfrm>
          </p:grpSpPr>
          <p:cxnSp>
            <p:nvCxnSpPr>
              <p:cNvPr id="1908" name="Conector reto 190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9" name="Conector reto 190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0" name="Conector reto 190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1" name="Conector reto 191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2" name="Conector reto 191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3" name="Conector reto 191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4" name="Conector reto 191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5" name="Conector reto 191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6" name="Conector reto 191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7" name="Conector reto 191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8" name="Conector reto 191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9" name="Conector reto 191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0" name="Conector reto 191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1" name="Conector reto 192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2" name="Conector reto 192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3" name="Conector reto 192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4" name="Conector reto 192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1" name="Grupo 495"/>
            <p:cNvGrpSpPr/>
            <p:nvPr/>
          </p:nvGrpSpPr>
          <p:grpSpPr>
            <a:xfrm>
              <a:off x="4724400" y="485056"/>
              <a:ext cx="629160" cy="504056"/>
              <a:chOff x="3663192" y="332656"/>
              <a:chExt cx="629160" cy="504056"/>
            </a:xfrm>
          </p:grpSpPr>
          <p:cxnSp>
            <p:nvCxnSpPr>
              <p:cNvPr id="1891" name="Conector reto 189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2" name="Conector reto 189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3" name="Conector reto 189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4" name="Conector reto 189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5" name="Conector reto 189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6" name="Conector reto 189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7" name="Conector reto 189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8" name="Conector reto 189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9" name="Conector reto 189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0" name="Conector reto 189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1" name="Conector reto 190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2" name="Conector reto 190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3" name="Conector reto 190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4" name="Conector reto 190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5" name="Conector reto 190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6" name="Conector reto 190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7" name="Conector reto 190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2" name="Grupo 513"/>
            <p:cNvGrpSpPr/>
            <p:nvPr/>
          </p:nvGrpSpPr>
          <p:grpSpPr>
            <a:xfrm>
              <a:off x="3860304" y="1061120"/>
              <a:ext cx="629160" cy="504056"/>
              <a:chOff x="3663192" y="332656"/>
              <a:chExt cx="629160" cy="504056"/>
            </a:xfrm>
          </p:grpSpPr>
          <p:cxnSp>
            <p:nvCxnSpPr>
              <p:cNvPr id="1874" name="Conector reto 187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5" name="Conector reto 187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6" name="Conector reto 187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7" name="Conector reto 187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8" name="Conector reto 187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9" name="Conector reto 187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0" name="Conector reto 187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1" name="Conector reto 188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2" name="Conector reto 188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3" name="Conector reto 188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4" name="Conector reto 188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5" name="Conector reto 188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6" name="Conector reto 188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7" name="Conector reto 188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8" name="Conector reto 188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9" name="Conector reto 188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0" name="Conector reto 188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3" name="Grupo 531"/>
            <p:cNvGrpSpPr/>
            <p:nvPr/>
          </p:nvGrpSpPr>
          <p:grpSpPr>
            <a:xfrm>
              <a:off x="5228456" y="485056"/>
              <a:ext cx="629160" cy="504056"/>
              <a:chOff x="3663192" y="332656"/>
              <a:chExt cx="629160" cy="504056"/>
            </a:xfrm>
          </p:grpSpPr>
          <p:cxnSp>
            <p:nvCxnSpPr>
              <p:cNvPr id="1857" name="Conector reto 185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8" name="Conector reto 185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9" name="Conector reto 185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0" name="Conector reto 185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1" name="Conector reto 186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2" name="Conector reto 186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3" name="Conector reto 186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4" name="Conector reto 186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5" name="Conector reto 186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6" name="Conector reto 186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7" name="Conector reto 186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8" name="Conector reto 186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9" name="Conector reto 186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0" name="Conector reto 186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1" name="Conector reto 187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2" name="Conector reto 187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3" name="Conector reto 187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4" name="Grupo 549"/>
            <p:cNvGrpSpPr/>
            <p:nvPr/>
          </p:nvGrpSpPr>
          <p:grpSpPr>
            <a:xfrm>
              <a:off x="4436368" y="989112"/>
              <a:ext cx="629160" cy="504056"/>
              <a:chOff x="3663192" y="332656"/>
              <a:chExt cx="629160" cy="504056"/>
            </a:xfrm>
          </p:grpSpPr>
          <p:cxnSp>
            <p:nvCxnSpPr>
              <p:cNvPr id="1840" name="Conector reto 183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1" name="Conector reto 184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2" name="Conector reto 184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3" name="Conector reto 184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4" name="Conector reto 184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5" name="Conector reto 184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6" name="Conector reto 184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7" name="Conector reto 184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8" name="Conector reto 184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9" name="Conector reto 184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0" name="Conector reto 184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1" name="Conector reto 185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2" name="Conector reto 185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3" name="Conector reto 185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4" name="Conector reto 185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5" name="Conector reto 185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6" name="Conector reto 185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5" name="Grupo 567"/>
            <p:cNvGrpSpPr/>
            <p:nvPr/>
          </p:nvGrpSpPr>
          <p:grpSpPr>
            <a:xfrm>
              <a:off x="5804520" y="485056"/>
              <a:ext cx="629160" cy="504056"/>
              <a:chOff x="3663192" y="332656"/>
              <a:chExt cx="629160" cy="504056"/>
            </a:xfrm>
          </p:grpSpPr>
          <p:cxnSp>
            <p:nvCxnSpPr>
              <p:cNvPr id="1823" name="Conector reto 182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4" name="Conector reto 182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5" name="Conector reto 182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6" name="Conector reto 182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7" name="Conector reto 182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8" name="Conector reto 182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9" name="Conector reto 182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0" name="Conector reto 182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1" name="Conector reto 183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2" name="Conector reto 183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3" name="Conector reto 183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4" name="Conector reto 183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5" name="Conector reto 183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6" name="Conector reto 183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7" name="Conector reto 183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8" name="Conector reto 183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9" name="Conector reto 183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6" name="Grupo 585"/>
            <p:cNvGrpSpPr/>
            <p:nvPr/>
          </p:nvGrpSpPr>
          <p:grpSpPr>
            <a:xfrm>
              <a:off x="4981368" y="944400"/>
              <a:ext cx="629160" cy="504056"/>
              <a:chOff x="3663192" y="332656"/>
              <a:chExt cx="629160" cy="504056"/>
            </a:xfrm>
          </p:grpSpPr>
          <p:cxnSp>
            <p:nvCxnSpPr>
              <p:cNvPr id="1806" name="Conector reto 180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7" name="Conector reto 180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8" name="Conector reto 180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9" name="Conector reto 180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0" name="Conector reto 180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1" name="Conector reto 181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2" name="Conector reto 181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3" name="Conector reto 181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4" name="Conector reto 181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5" name="Conector reto 181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6" name="Conector reto 181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7" name="Conector reto 181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8" name="Conector reto 181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9" name="Conector reto 181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0" name="Conector reto 181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1" name="Conector reto 182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2" name="Conector reto 182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7" name="Grupo 603"/>
            <p:cNvGrpSpPr/>
            <p:nvPr/>
          </p:nvGrpSpPr>
          <p:grpSpPr>
            <a:xfrm>
              <a:off x="3788296" y="1709192"/>
              <a:ext cx="629160" cy="504056"/>
              <a:chOff x="3663192" y="332656"/>
              <a:chExt cx="629160" cy="504056"/>
            </a:xfrm>
          </p:grpSpPr>
          <p:cxnSp>
            <p:nvCxnSpPr>
              <p:cNvPr id="1789" name="Conector reto 178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0" name="Conector reto 178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1" name="Conector reto 179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2" name="Conector reto 179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3" name="Conector reto 179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4" name="Conector reto 179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5" name="Conector reto 179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6" name="Conector reto 179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7" name="Conector reto 179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8" name="Conector reto 179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9" name="Conector reto 179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0" name="Conector reto 179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1" name="Conector reto 180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2" name="Conector reto 180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3" name="Conector reto 180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4" name="Conector reto 180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5" name="Conector reto 180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8" name="Grupo 621"/>
            <p:cNvGrpSpPr/>
            <p:nvPr/>
          </p:nvGrpSpPr>
          <p:grpSpPr>
            <a:xfrm>
              <a:off x="4148336" y="2069232"/>
              <a:ext cx="629160" cy="504056"/>
              <a:chOff x="3663192" y="332656"/>
              <a:chExt cx="629160" cy="504056"/>
            </a:xfrm>
          </p:grpSpPr>
          <p:cxnSp>
            <p:nvCxnSpPr>
              <p:cNvPr id="1772" name="Conector reto 177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3" name="Conector reto 177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4" name="Conector reto 177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5" name="Conector reto 177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6" name="Conector reto 177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7" name="Conector reto 177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8" name="Conector reto 177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9" name="Conector reto 177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0" name="Conector reto 177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1" name="Conector reto 178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2" name="Conector reto 178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3" name="Conector reto 178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4" name="Conector reto 178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5" name="Conector reto 178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6" name="Conector reto 178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7" name="Conector reto 178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8" name="Conector reto 178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9" name="Grupo 639"/>
            <p:cNvGrpSpPr/>
            <p:nvPr/>
          </p:nvGrpSpPr>
          <p:grpSpPr>
            <a:xfrm>
              <a:off x="4193048" y="1637184"/>
              <a:ext cx="629160" cy="504056"/>
              <a:chOff x="3663192" y="332656"/>
              <a:chExt cx="629160" cy="504056"/>
            </a:xfrm>
          </p:grpSpPr>
          <p:cxnSp>
            <p:nvCxnSpPr>
              <p:cNvPr id="1755" name="Conector reto 1754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6" name="Conector reto 1755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7" name="Conector reto 1756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8" name="Conector reto 1757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9" name="Conector reto 1758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0" name="Conector reto 1759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1" name="Conector reto 1760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2" name="Conector reto 1761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3" name="Conector reto 1762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4" name="Conector reto 1763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5" name="Conector reto 1764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6" name="Conector reto 1765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7" name="Conector reto 1766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8" name="Conector reto 1767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9" name="Conector reto 1768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0" name="Conector reto 1769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1" name="Conector reto 1770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0" name="Grupo 657"/>
            <p:cNvGrpSpPr/>
            <p:nvPr/>
          </p:nvGrpSpPr>
          <p:grpSpPr>
            <a:xfrm>
              <a:off x="469710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738" name="Conector reto 1737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9" name="Conector reto 1738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0" name="Conector reto 1739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1" name="Conector reto 1740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2" name="Conector reto 1741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3" name="Conector reto 1742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4" name="Conector reto 1743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5" name="Conector reto 1744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6" name="Conector reto 1745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7" name="Conector reto 1746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8" name="Conector reto 1747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9" name="Conector reto 1748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0" name="Conector reto 1749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1" name="Conector reto 1750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2" name="Conector reto 1751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3" name="Conector reto 1752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4" name="Conector reto 1753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1" name="Grupo 675"/>
            <p:cNvGrpSpPr/>
            <p:nvPr/>
          </p:nvGrpSpPr>
          <p:grpSpPr>
            <a:xfrm>
              <a:off x="383300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721" name="Conector reto 1720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2" name="Conector reto 1721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3" name="Conector reto 1722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4" name="Conector reto 1723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5" name="Conector reto 1724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6" name="Conector reto 1725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7" name="Conector reto 1726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8" name="Conector reto 1727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9" name="Conector reto 1728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0" name="Conector reto 1729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1" name="Conector reto 1730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2" name="Conector reto 1731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3" name="Conector reto 1732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4" name="Conector reto 1733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5" name="Conector reto 1734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6" name="Conector reto 1735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7" name="Conector reto 1736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2" name="Grupo 693"/>
            <p:cNvGrpSpPr/>
            <p:nvPr/>
          </p:nvGrpSpPr>
          <p:grpSpPr>
            <a:xfrm>
              <a:off x="5201160" y="1709192"/>
              <a:ext cx="629160" cy="504056"/>
              <a:chOff x="3663192" y="332656"/>
              <a:chExt cx="629160" cy="504056"/>
            </a:xfrm>
          </p:grpSpPr>
          <p:cxnSp>
            <p:nvCxnSpPr>
              <p:cNvPr id="1704" name="Conector reto 1703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5" name="Conector reto 1704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6" name="Conector reto 1705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7" name="Conector reto 1706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8" name="Conector reto 1707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9" name="Conector reto 1708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0" name="Conector reto 1709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1" name="Conector reto 1710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2" name="Conector reto 1711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3" name="Conector reto 1712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4" name="Conector reto 1713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5" name="Conector reto 1714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6" name="Conector reto 1715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7" name="Conector reto 1716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8" name="Conector reto 1717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9" name="Conector reto 1718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0" name="Conector reto 1719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0" name="Grupo 711"/>
            <p:cNvGrpSpPr/>
            <p:nvPr/>
          </p:nvGrpSpPr>
          <p:grpSpPr>
            <a:xfrm>
              <a:off x="4527288" y="2213248"/>
              <a:ext cx="629160" cy="504056"/>
              <a:chOff x="3663192" y="332656"/>
              <a:chExt cx="629160" cy="504056"/>
            </a:xfrm>
          </p:grpSpPr>
          <p:cxnSp>
            <p:nvCxnSpPr>
              <p:cNvPr id="1687" name="Conector reto 1686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8" name="Conector reto 1687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9" name="Conector reto 1688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0" name="Conector reto 1689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1" name="Conector reto 1690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2" name="Conector reto 1691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3" name="Conector reto 1692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4" name="Conector reto 1693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5" name="Conector reto 1694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6" name="Conector reto 1695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7" name="Conector reto 1696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8" name="Conector reto 1697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9" name="Conector reto 1698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0" name="Conector reto 1699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1" name="Conector reto 1700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2" name="Conector reto 1701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3" name="Conector reto 1702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1" name="Grupo 729"/>
            <p:cNvGrpSpPr/>
            <p:nvPr/>
          </p:nvGrpSpPr>
          <p:grpSpPr>
            <a:xfrm>
              <a:off x="5777224" y="1709192"/>
              <a:ext cx="629160" cy="504056"/>
              <a:chOff x="3663192" y="332656"/>
              <a:chExt cx="629160" cy="504056"/>
            </a:xfrm>
          </p:grpSpPr>
          <p:cxnSp>
            <p:nvCxnSpPr>
              <p:cNvPr id="1670" name="Conector reto 1669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1" name="Conector reto 1670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2" name="Conector reto 1671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3" name="Conector reto 1672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4" name="Conector reto 1673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5" name="Conector reto 1674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6" name="Conector reto 1675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7" name="Conector reto 1676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8" name="Conector reto 1677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9" name="Conector reto 1678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0" name="Conector reto 1679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1" name="Conector reto 1680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2" name="Conector reto 1681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3" name="Conector reto 1682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4" name="Conector reto 1683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5" name="Conector reto 1684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6" name="Conector reto 1685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2" name="Grupo 747"/>
            <p:cNvGrpSpPr/>
            <p:nvPr/>
          </p:nvGrpSpPr>
          <p:grpSpPr>
            <a:xfrm>
              <a:off x="5516488" y="2285256"/>
              <a:ext cx="629160" cy="504056"/>
              <a:chOff x="3663192" y="332656"/>
              <a:chExt cx="629160" cy="504056"/>
            </a:xfrm>
          </p:grpSpPr>
          <p:cxnSp>
            <p:nvCxnSpPr>
              <p:cNvPr id="1653" name="Conector reto 1652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4" name="Conector reto 1653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5" name="Conector reto 1654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6" name="Conector reto 1655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7" name="Conector reto 1656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8" name="Conector reto 1657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9" name="Conector reto 1658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0" name="Conector reto 1659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1" name="Conector reto 1660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2" name="Conector reto 1661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3" name="Conector reto 1662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4" name="Conector reto 1663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5" name="Conector reto 1664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6" name="Conector reto 1665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7" name="Conector reto 1666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8" name="Conector reto 1667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9" name="Conector reto 1668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3" name="Grupo 765"/>
            <p:cNvGrpSpPr/>
            <p:nvPr/>
          </p:nvGrpSpPr>
          <p:grpSpPr>
            <a:xfrm>
              <a:off x="5588496" y="1061120"/>
              <a:ext cx="629160" cy="504056"/>
              <a:chOff x="3663192" y="332656"/>
              <a:chExt cx="629160" cy="504056"/>
            </a:xfrm>
          </p:grpSpPr>
          <p:cxnSp>
            <p:nvCxnSpPr>
              <p:cNvPr id="1636" name="Conector reto 1635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7" name="Conector reto 1636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8" name="Conector reto 1637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9" name="Conector reto 1638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0" name="Conector reto 1639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1" name="Conector reto 1640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2" name="Conector reto 1641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3" name="Conector reto 1642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4" name="Conector reto 1643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5" name="Conector reto 1644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6" name="Conector reto 1645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7" name="Conector reto 1646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8" name="Conector reto 1647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9" name="Conector reto 1648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0" name="Conector reto 1649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1" name="Conector reto 1650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2" name="Conector reto 1651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4" name="Grupo 783"/>
            <p:cNvGrpSpPr/>
            <p:nvPr/>
          </p:nvGrpSpPr>
          <p:grpSpPr>
            <a:xfrm>
              <a:off x="4868416" y="1349152"/>
              <a:ext cx="629160" cy="504056"/>
              <a:chOff x="3663192" y="332656"/>
              <a:chExt cx="629160" cy="504056"/>
            </a:xfrm>
          </p:grpSpPr>
          <p:cxnSp>
            <p:nvCxnSpPr>
              <p:cNvPr id="1619" name="Conector reto 1618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0" name="Conector reto 1619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1" name="Conector reto 1620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2" name="Conector reto 1621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3" name="Conector reto 1622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4" name="Conector reto 1623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5" name="Conector reto 1624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6" name="Conector reto 1625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7" name="Conector reto 1626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8" name="Conector reto 1627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9" name="Conector reto 1628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0" name="Conector reto 1629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1" name="Conector reto 1630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2" name="Conector reto 1631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3" name="Conector reto 1632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4" name="Conector reto 1633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5" name="Conector reto 1634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5" name="Grupo 801"/>
            <p:cNvGrpSpPr/>
            <p:nvPr/>
          </p:nvGrpSpPr>
          <p:grpSpPr>
            <a:xfrm>
              <a:off x="5106472" y="2320936"/>
              <a:ext cx="629160" cy="504056"/>
              <a:chOff x="3663192" y="332656"/>
              <a:chExt cx="629160" cy="504056"/>
            </a:xfrm>
          </p:grpSpPr>
          <p:cxnSp>
            <p:nvCxnSpPr>
              <p:cNvPr id="1602" name="Conector reto 1601"/>
              <p:cNvCxnSpPr/>
              <p:nvPr/>
            </p:nvCxnSpPr>
            <p:spPr>
              <a:xfrm>
                <a:off x="3779912" y="3326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3" name="Conector reto 1602"/>
              <p:cNvCxnSpPr/>
              <p:nvPr/>
            </p:nvCxnSpPr>
            <p:spPr>
              <a:xfrm>
                <a:off x="3932312" y="4850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4" name="Conector reto 1603"/>
              <p:cNvCxnSpPr/>
              <p:nvPr/>
            </p:nvCxnSpPr>
            <p:spPr>
              <a:xfrm>
                <a:off x="4084712" y="63745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5" name="Conector reto 1604"/>
              <p:cNvCxnSpPr/>
              <p:nvPr/>
            </p:nvCxnSpPr>
            <p:spPr>
              <a:xfrm>
                <a:off x="3995936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6" name="Conector reto 1605"/>
              <p:cNvCxnSpPr/>
              <p:nvPr/>
            </p:nvCxnSpPr>
            <p:spPr>
              <a:xfrm>
                <a:off x="3663192" y="6790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7" name="Conector reto 1606"/>
              <p:cNvCxnSpPr/>
              <p:nvPr/>
            </p:nvCxnSpPr>
            <p:spPr>
              <a:xfrm>
                <a:off x="3995936" y="4288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8" name="Conector reto 1607"/>
              <p:cNvCxnSpPr/>
              <p:nvPr/>
            </p:nvCxnSpPr>
            <p:spPr>
              <a:xfrm>
                <a:off x="4148336" y="58124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9" name="Conector reto 1608"/>
              <p:cNvCxnSpPr/>
              <p:nvPr/>
            </p:nvCxnSpPr>
            <p:spPr>
              <a:xfrm>
                <a:off x="3707904" y="76470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0" name="Conector reto 1609"/>
              <p:cNvCxnSpPr/>
              <p:nvPr/>
            </p:nvCxnSpPr>
            <p:spPr>
              <a:xfrm>
                <a:off x="3707904" y="4608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1" name="Conector reto 1610"/>
              <p:cNvCxnSpPr/>
              <p:nvPr/>
            </p:nvCxnSpPr>
            <p:spPr>
              <a:xfrm>
                <a:off x="3860304" y="613280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2" name="Conector reto 1611"/>
              <p:cNvCxnSpPr/>
              <p:nvPr/>
            </p:nvCxnSpPr>
            <p:spPr>
              <a:xfrm>
                <a:off x="3771528" y="404664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3" name="Conector reto 1612"/>
              <p:cNvCxnSpPr/>
              <p:nvPr/>
            </p:nvCxnSpPr>
            <p:spPr>
              <a:xfrm>
                <a:off x="3987552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4" name="Conector reto 1613"/>
              <p:cNvCxnSpPr/>
              <p:nvPr/>
            </p:nvCxnSpPr>
            <p:spPr>
              <a:xfrm>
                <a:off x="3707904" y="83671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5" name="Conector reto 1614"/>
              <p:cNvCxnSpPr/>
              <p:nvPr/>
            </p:nvCxnSpPr>
            <p:spPr>
              <a:xfrm>
                <a:off x="4051176" y="692696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6" name="Conector reto 1615"/>
              <p:cNvCxnSpPr/>
              <p:nvPr/>
            </p:nvCxnSpPr>
            <p:spPr>
              <a:xfrm>
                <a:off x="3663192" y="5912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7" name="Conector reto 1616"/>
              <p:cNvCxnSpPr/>
              <p:nvPr/>
            </p:nvCxnSpPr>
            <p:spPr>
              <a:xfrm>
                <a:off x="3815592" y="743648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8" name="Conector reto 1617"/>
              <p:cNvCxnSpPr/>
              <p:nvPr/>
            </p:nvCxnSpPr>
            <p:spPr>
              <a:xfrm>
                <a:off x="3726816" y="535032"/>
                <a:ext cx="14401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28" name="Retângulo 2327"/>
          <p:cNvSpPr/>
          <p:nvPr/>
        </p:nvSpPr>
        <p:spPr>
          <a:xfrm>
            <a:off x="6156176" y="188640"/>
            <a:ext cx="273630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ELETRÓLITO</a:t>
            </a:r>
            <a:endParaRPr lang="pt-BR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2336" name="Grupo 2335"/>
          <p:cNvGrpSpPr/>
          <p:nvPr/>
        </p:nvGrpSpPr>
        <p:grpSpPr>
          <a:xfrm>
            <a:off x="6444208" y="764704"/>
            <a:ext cx="1080080" cy="3960400"/>
            <a:chOff x="6444208" y="764704"/>
            <a:chExt cx="1080080" cy="3960400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6588224" y="112474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Retângulo de cantos arredondados 16"/>
            <p:cNvSpPr/>
            <p:nvPr/>
          </p:nvSpPr>
          <p:spPr>
            <a:xfrm>
              <a:off x="6612146" y="198888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Retângulo de cantos arredondados 17"/>
            <p:cNvSpPr/>
            <p:nvPr/>
          </p:nvSpPr>
          <p:spPr>
            <a:xfrm>
              <a:off x="6588224" y="155679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tângulo de cantos arredondados 18"/>
            <p:cNvSpPr/>
            <p:nvPr/>
          </p:nvSpPr>
          <p:spPr>
            <a:xfrm>
              <a:off x="6588224" y="76470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6444208" y="242088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Retângulo de cantos arredondados 20"/>
            <p:cNvSpPr/>
            <p:nvPr/>
          </p:nvSpPr>
          <p:spPr>
            <a:xfrm>
              <a:off x="7020272" y="227687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tângulo de cantos arredondados 21"/>
            <p:cNvSpPr/>
            <p:nvPr/>
          </p:nvSpPr>
          <p:spPr>
            <a:xfrm>
              <a:off x="6948264" y="299695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tângulo de cantos arredondados 22"/>
            <p:cNvSpPr/>
            <p:nvPr/>
          </p:nvSpPr>
          <p:spPr>
            <a:xfrm>
              <a:off x="7164288" y="3573016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tângulo de cantos arredondados 24"/>
            <p:cNvSpPr/>
            <p:nvPr/>
          </p:nvSpPr>
          <p:spPr>
            <a:xfrm>
              <a:off x="6516216" y="299695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tângulo de cantos arredondados 25"/>
            <p:cNvSpPr/>
            <p:nvPr/>
          </p:nvSpPr>
          <p:spPr>
            <a:xfrm>
              <a:off x="6572182" y="3429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Retângulo de cantos arredondados 26"/>
            <p:cNvSpPr/>
            <p:nvPr/>
          </p:nvSpPr>
          <p:spPr>
            <a:xfrm>
              <a:off x="6516216" y="386104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Retângulo de cantos arredondados 27"/>
            <p:cNvSpPr/>
            <p:nvPr/>
          </p:nvSpPr>
          <p:spPr>
            <a:xfrm>
              <a:off x="6588224" y="436510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tângulo de cantos arredondados 23"/>
            <p:cNvSpPr/>
            <p:nvPr/>
          </p:nvSpPr>
          <p:spPr>
            <a:xfrm>
              <a:off x="6948264" y="148478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51" name="Grupo 2350"/>
          <p:cNvGrpSpPr/>
          <p:nvPr/>
        </p:nvGrpSpPr>
        <p:grpSpPr>
          <a:xfrm>
            <a:off x="3525788" y="927770"/>
            <a:ext cx="952106" cy="3960400"/>
            <a:chOff x="1027566" y="1340768"/>
            <a:chExt cx="952106" cy="3960400"/>
          </a:xfrm>
        </p:grpSpPr>
        <p:sp>
          <p:nvSpPr>
            <p:cNvPr id="2338" name="Retângulo de cantos arredondados 2337"/>
            <p:cNvSpPr/>
            <p:nvPr/>
          </p:nvSpPr>
          <p:spPr>
            <a:xfrm>
              <a:off x="1043608" y="170080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39" name="Retângulo de cantos arredondados 2338"/>
            <p:cNvSpPr/>
            <p:nvPr/>
          </p:nvSpPr>
          <p:spPr>
            <a:xfrm>
              <a:off x="1067530" y="256494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0" name="Retângulo de cantos arredondados 2339"/>
            <p:cNvSpPr/>
            <p:nvPr/>
          </p:nvSpPr>
          <p:spPr>
            <a:xfrm>
              <a:off x="1043608" y="2132856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1" name="Retângulo de cantos arredondados 2340"/>
            <p:cNvSpPr/>
            <p:nvPr/>
          </p:nvSpPr>
          <p:spPr>
            <a:xfrm>
              <a:off x="1043608" y="134076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2" name="Retângulo de cantos arredondados 2341"/>
            <p:cNvSpPr/>
            <p:nvPr/>
          </p:nvSpPr>
          <p:spPr>
            <a:xfrm>
              <a:off x="1043648" y="299695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3" name="Retângulo de cantos arredondados 2342"/>
            <p:cNvSpPr/>
            <p:nvPr/>
          </p:nvSpPr>
          <p:spPr>
            <a:xfrm>
              <a:off x="1475656" y="2852936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4" name="Retângulo de cantos arredondados 2343"/>
            <p:cNvSpPr/>
            <p:nvPr/>
          </p:nvSpPr>
          <p:spPr>
            <a:xfrm>
              <a:off x="1403648" y="3573016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5" name="Retângulo de cantos arredondados 2344"/>
            <p:cNvSpPr/>
            <p:nvPr/>
          </p:nvSpPr>
          <p:spPr>
            <a:xfrm>
              <a:off x="1619672" y="414908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6" name="Retângulo de cantos arredondados 2345"/>
            <p:cNvSpPr/>
            <p:nvPr/>
          </p:nvSpPr>
          <p:spPr>
            <a:xfrm>
              <a:off x="1043648" y="3573016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7" name="Retângulo de cantos arredondados 2346"/>
            <p:cNvSpPr/>
            <p:nvPr/>
          </p:nvSpPr>
          <p:spPr>
            <a:xfrm>
              <a:off x="1027566" y="4005064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8" name="Retângulo de cantos arredondados 2347"/>
            <p:cNvSpPr/>
            <p:nvPr/>
          </p:nvSpPr>
          <p:spPr>
            <a:xfrm>
              <a:off x="1043648" y="4437112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49" name="Retângulo de cantos arredondados 2348"/>
            <p:cNvSpPr/>
            <p:nvPr/>
          </p:nvSpPr>
          <p:spPr>
            <a:xfrm>
              <a:off x="1043608" y="494116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  <p:sp>
          <p:nvSpPr>
            <p:cNvPr id="2350" name="Retângulo de cantos arredondados 2349"/>
            <p:cNvSpPr/>
            <p:nvPr/>
          </p:nvSpPr>
          <p:spPr>
            <a:xfrm>
              <a:off x="1403648" y="2060848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37" name="CaixaDeTexto 2336"/>
          <p:cNvSpPr txBox="1"/>
          <p:nvPr/>
        </p:nvSpPr>
        <p:spPr>
          <a:xfrm>
            <a:off x="539552" y="27284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 err="1" smtClean="0">
                <a:solidFill>
                  <a:srgbClr val="C00000"/>
                </a:solidFill>
              </a:rPr>
              <a:t>Adsortivo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32674 0.0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:\Users\GRazii\Desktop\Graziani Candiotto - Dissertação\Figuras\Voltamogramas reversiveis irreversiveis e quasi-reversivei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1631" r="55080" b="50000"/>
          <a:stretch/>
        </p:blipFill>
        <p:spPr bwMode="auto">
          <a:xfrm>
            <a:off x="251520" y="1316038"/>
            <a:ext cx="2664296" cy="21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872" y="-27384"/>
            <a:ext cx="8229600" cy="1143000"/>
          </a:xfrm>
        </p:spPr>
        <p:txBody>
          <a:bodyPr/>
          <a:lstStyle/>
          <a:p>
            <a:r>
              <a:rPr lang="pt-BR" dirty="0" smtClean="0"/>
              <a:t>Difusivo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908720"/>
                <a:ext cx="8291264" cy="5544616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 algn="just">
                  <a:buNone/>
                </a:pPr>
                <a:r>
                  <a:rPr lang="pt-BR" sz="3300" dirty="0" smtClean="0"/>
                  <a:t>Reversível    </a:t>
                </a:r>
                <a:r>
                  <a:rPr lang="pt-BR" sz="2800" dirty="0" smtClean="0"/>
                  <a:t>  </a:t>
                </a:r>
              </a:p>
              <a:p>
                <a:pPr marL="0" indent="0" algn="just">
                  <a:buNone/>
                </a:pPr>
                <a:endParaRPr lang="pt-BR" sz="2800" dirty="0"/>
              </a:p>
              <a:p>
                <a:pPr marL="0" indent="0" algn="just">
                  <a:buNone/>
                </a:pPr>
                <a:endParaRPr lang="pt-BR" sz="2800" dirty="0" smtClean="0"/>
              </a:p>
              <a:p>
                <a:pPr marL="0" indent="0" algn="just">
                  <a:buNone/>
                </a:pPr>
                <a:r>
                  <a:rPr lang="pt-BR" sz="2800" dirty="0" smtClean="0"/>
                  <a:t>        </a:t>
                </a:r>
              </a:p>
              <a:p>
                <a:pPr marL="0" indent="0" algn="just">
                  <a:buNone/>
                </a:pPr>
                <a:endParaRPr lang="pt-BR" sz="2800" dirty="0" smtClean="0"/>
              </a:p>
              <a:p>
                <a:pPr marL="0" indent="0" algn="r">
                  <a:buNone/>
                </a:pPr>
                <a:r>
                  <a:rPr lang="pt-BR" sz="2600" dirty="0" smtClean="0"/>
                  <a:t>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pt-BR" sz="2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𝒊</m:t>
                        </m:r>
                      </m:e>
                      <m:sub>
                        <m:r>
                          <a:rPr lang="pt-BR" sz="2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𝒑</m:t>
                        </m:r>
                      </m:sub>
                    </m:sSub>
                    <m:r>
                      <a:rPr lang="pt-BR" sz="2600" i="1">
                        <a:latin typeface="Cambria Math"/>
                      </a:rPr>
                      <m:t>=(2,69</m:t>
                    </m:r>
                    <m:r>
                      <a:rPr lang="pt-BR" sz="2600" i="1">
                        <a:latin typeface="Cambria Math"/>
                      </a:rPr>
                      <m:t>𝑥</m:t>
                    </m:r>
                    <m:sSup>
                      <m:sSupPr>
                        <m:ctrlPr>
                          <a:rPr lang="pt-BR" sz="2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pt-BR" sz="26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pt-BR" sz="2600" i="1">
                        <a:latin typeface="Cambria Math"/>
                      </a:rPr>
                      <m:t>)</m:t>
                    </m:r>
                    <m:sSup>
                      <m:sSupPr>
                        <m:ctrlPr>
                          <a:rPr lang="pt-BR" sz="2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pt-BR" sz="2600" i="1">
                            <a:latin typeface="Cambria Math"/>
                          </a:rPr>
                          <m:t>3/2</m:t>
                        </m:r>
                      </m:sup>
                    </m:sSup>
                    <m:r>
                      <a:rPr lang="pt-BR" sz="2600" i="1">
                        <a:latin typeface="Cambria Math"/>
                      </a:rPr>
                      <m:t>𝐴</m:t>
                    </m:r>
                    <m:sSub>
                      <m:sSubPr>
                        <m:ctrlPr>
                          <a:rPr lang="pt-BR" sz="2600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sz="26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pt-BR" sz="2600" i="1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pt-BR" sz="26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6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pt-BR" sz="2600" i="1">
                            <a:latin typeface="Cambria Math"/>
                          </a:rPr>
                          <m:t>1/2</m:t>
                        </m:r>
                      </m:sup>
                    </m:sSup>
                    <m:sSup>
                      <m:sSupPr>
                        <m:ctrlPr>
                          <a:rPr lang="pt-BR" sz="26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pt-BR" sz="2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𝝂</m:t>
                        </m:r>
                      </m:e>
                      <m:sup>
                        <m:r>
                          <a:rPr lang="pt-BR" sz="2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pt-BR" sz="2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pt-BR" sz="2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pt-BR" sz="2600" b="1" dirty="0" smtClean="0"/>
              </a:p>
              <a:p>
                <a:pPr marL="0" indent="0" algn="r">
                  <a:buNone/>
                </a:pPr>
                <a:endParaRPr lang="pt-BR" sz="2600" dirty="0" smtClean="0"/>
              </a:p>
              <a:p>
                <a:pPr marL="0" indent="0" algn="just">
                  <a:buNone/>
                </a:pPr>
                <a:r>
                  <a:rPr lang="pt-BR" sz="3300" dirty="0" smtClean="0"/>
                  <a:t>Irreversível</a:t>
                </a:r>
              </a:p>
              <a:p>
                <a:pPr marL="0" indent="0" algn="just">
                  <a:buNone/>
                </a:pPr>
                <a:endParaRPr lang="pt-BR" sz="3300" dirty="0"/>
              </a:p>
              <a:p>
                <a:pPr marL="0" indent="0" algn="r">
                  <a:buNone/>
                </a:pPr>
                <a:endParaRPr lang="pt-BR" sz="2800" i="1" dirty="0" smtClean="0">
                  <a:latin typeface="Cambria Math"/>
                </a:endParaRPr>
              </a:p>
              <a:p>
                <a:pPr marL="0" indent="0" algn="r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𝒊</m:t>
                          </m:r>
                        </m:e>
                        <m:sub>
                          <m:r>
                            <a:rPr lang="pt-BR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pt-BR" sz="2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pt-BR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800" i="1">
                              <a:latin typeface="Cambria Math"/>
                            </a:rPr>
                            <m:t>2,99</m:t>
                          </m:r>
                          <m:r>
                            <a:rPr lang="pt-BR" sz="2800" i="1">
                              <a:latin typeface="Cambria Math"/>
                            </a:rPr>
                            <m:t>𝑥</m:t>
                          </m:r>
                          <m:sSup>
                            <m:sSupPr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sz="2800" i="1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pt-BR" sz="2800" i="1"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pt-BR" sz="2800" i="1">
                          <a:latin typeface="Cambria Math"/>
                        </a:rPr>
                        <m:t>𝑛</m:t>
                      </m:r>
                      <m:sSup>
                        <m:sSupPr>
                          <m:ctrlPr>
                            <a:rPr lang="pt-BR" sz="28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2800" i="1">
                                  <a:latin typeface="Cambria Math"/>
                                </a:rPr>
                                <m:t>𝛼</m:t>
                              </m:r>
                              <m:r>
                                <a:rPr lang="pt-BR" sz="2800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</m:e>
                        <m:sup>
                          <m:r>
                            <a:rPr lang="pt-BR" sz="2800" i="1">
                              <a:latin typeface="Cambria Math"/>
                            </a:rPr>
                            <m:t>1/2</m:t>
                          </m:r>
                        </m:sup>
                      </m:sSup>
                      <m:r>
                        <a:rPr lang="pt-BR" sz="2800" i="1">
                          <a:latin typeface="Cambria Math"/>
                        </a:rPr>
                        <m:t>𝐴</m:t>
                      </m:r>
                      <m:sSub>
                        <m:sSubPr>
                          <m:ctrlPr>
                            <a:rPr lang="pt-BR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pt-BR" sz="2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pt-BR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pt-BR" sz="2800" i="1">
                              <a:latin typeface="Cambria Math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pt-BR" sz="28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p>
                          <m:r>
                            <a:rPr lang="pt-BR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pt-BR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pt-BR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sz="2800" b="1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908720"/>
                <a:ext cx="8291264" cy="5544616"/>
              </a:xfrm>
              <a:blipFill rotWithShape="1">
                <a:blip r:embed="rId3"/>
                <a:stretch>
                  <a:fillRect l="-1544" t="-17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15</a:t>
            </a:fld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5106980" y="1316360"/>
                <a:ext cx="3425460" cy="146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>
                        <a:latin typeface="Cambria Math"/>
                      </a:rPr>
                      <m:t>Δ</m:t>
                    </m:r>
                    <m:sSub>
                      <m:sSubPr>
                        <m:ctrlPr>
                          <a:rPr lang="pt-BR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sz="2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pt-BR" sz="2200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pt-BR" sz="22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pt-BR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sz="2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pt-BR" sz="2200" i="1">
                            <a:latin typeface="Cambria Math"/>
                          </a:rPr>
                          <m:t>𝑝𝑎</m:t>
                        </m:r>
                      </m:sub>
                    </m:sSub>
                    <m:r>
                      <a:rPr lang="pt-BR" sz="2200" i="1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pt-BR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pt-BR" sz="22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pt-BR" sz="2200" i="1">
                            <a:latin typeface="Cambria Math"/>
                          </a:rPr>
                          <m:t>𝑝𝑐</m:t>
                        </m:r>
                      </m:sub>
                    </m:sSub>
                  </m:oMath>
                </a14:m>
                <a:r>
                  <a:rPr lang="pt-BR" sz="2200" dirty="0"/>
                  <a:t>,</a:t>
                </a:r>
                <a:r>
                  <a:rPr lang="pt-BR" sz="2200" dirty="0" smtClean="0"/>
                  <a:t> constante</a:t>
                </a:r>
                <a:endParaRPr lang="pt-BR" sz="2200" dirty="0"/>
              </a:p>
              <a:p>
                <a:pPr marL="0" lvl="1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pt-BR" sz="2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200" i="1"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pt-BR" sz="2200" i="1">
                                <a:latin typeface="Cambria Math"/>
                              </a:rPr>
                              <m:t>𝑝𝑎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200" i="1">
                                <a:latin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pt-BR" sz="2200" i="1">
                                <a:latin typeface="Cambria Math"/>
                              </a:rPr>
                              <m:t>𝑝𝑐</m:t>
                            </m:r>
                          </m:sub>
                        </m:sSub>
                        <m:r>
                          <a:rPr lang="pt-BR" sz="2200" i="1">
                            <a:latin typeface="Cambria Math"/>
                          </a:rPr>
                          <m:t>≈1</m:t>
                        </m:r>
                      </m:den>
                    </m:f>
                  </m:oMath>
                </a14:m>
                <a:r>
                  <a:rPr lang="pt-BR" sz="2200" dirty="0"/>
                  <a:t> </a:t>
                </a:r>
                <a:endParaRPr lang="pt-BR" sz="2200" i="1" dirty="0" smtClean="0">
                  <a:latin typeface="Cambria Math"/>
                </a:endParaRPr>
              </a:p>
              <a:p>
                <a:pPr marL="0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200">
                              <a:latin typeface="Cambria Math"/>
                            </a:rPr>
                            <m:t>ΔV</m:t>
                          </m:r>
                        </m:e>
                        <m:sub>
                          <m:r>
                            <a:rPr lang="pt-BR" sz="22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pt-BR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/>
                            </a:rPr>
                            <m:t>59</m:t>
                          </m:r>
                        </m:num>
                        <m:den>
                          <m:r>
                            <a:rPr lang="pt-BR" sz="2200" i="1">
                              <a:latin typeface="Cambria Math"/>
                            </a:rPr>
                            <m:t>𝑛</m:t>
                          </m:r>
                        </m:den>
                      </m:f>
                      <m:r>
                        <a:rPr lang="pt-BR" sz="2200" i="1">
                          <a:latin typeface="Cambria Math"/>
                        </a:rPr>
                        <m:t> </m:t>
                      </m:r>
                      <m:r>
                        <a:rPr lang="pt-BR" sz="2200" i="1">
                          <a:latin typeface="Cambria Math"/>
                        </a:rPr>
                        <m:t>𝑚𝑉</m:t>
                      </m:r>
                    </m:oMath>
                  </m:oMathPara>
                </a14:m>
                <a:endParaRPr lang="pt-BR" sz="22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980" y="1316360"/>
                <a:ext cx="3425460" cy="1464568"/>
              </a:xfrm>
              <a:prstGeom prst="rect">
                <a:avLst/>
              </a:prstGeom>
              <a:blipFill rotWithShape="1">
                <a:blip r:embed="rId4"/>
                <a:stretch>
                  <a:fillRect l="-1601" t="-10833" b="-91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 descr="C:\Users\GRazii\Desktop\Graziani Candiotto - Dissertação\Figuras\Voltamogramas reversiveis irreversiveis e quasi-reversivei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1" t="3108" r="1839" b="48446"/>
          <a:stretch/>
        </p:blipFill>
        <p:spPr bwMode="auto">
          <a:xfrm>
            <a:off x="251520" y="4197807"/>
            <a:ext cx="3168352" cy="25057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7164288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4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Reação controlada por resistência ôhmica (camada porosa) - LPRM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t-BR" sz="2800" dirty="0" smtClean="0"/>
              <a:t>Utilizado </a:t>
            </a:r>
            <a:r>
              <a:rPr lang="pt-BR" sz="2800" dirty="0"/>
              <a:t>para explicar </a:t>
            </a:r>
            <a:r>
              <a:rPr lang="pt-BR" sz="2800" dirty="0" smtClean="0"/>
              <a:t>a formação de óxidos em eletrodos metálicos ou sua redução </a:t>
            </a:r>
          </a:p>
          <a:p>
            <a:pPr algn="just"/>
            <a:r>
              <a:rPr lang="pt-BR" sz="2800" dirty="0" smtClean="0"/>
              <a:t>Produto formado se deposita no eletrodo, bloqueando a área eletroativa</a:t>
            </a:r>
          </a:p>
          <a:p>
            <a:pPr lvl="1" algn="just"/>
            <a:r>
              <a:rPr lang="pt-BR" sz="2600" dirty="0" smtClean="0"/>
              <a:t>Resistência </a:t>
            </a:r>
            <a:r>
              <a:rPr lang="pt-BR" sz="2600" dirty="0"/>
              <a:t>Ôhmica </a:t>
            </a:r>
          </a:p>
          <a:p>
            <a:pPr algn="just"/>
            <a:r>
              <a:rPr lang="pt-BR" sz="2800" dirty="0" smtClean="0"/>
              <a:t>A camada bloqueadora dificulta a difusão dos íons do eletrólito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7164288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69160"/>
            <a:ext cx="525658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LPRM PARA UM SISTEMA POTENCIODINÂMICO 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216024" y="1600200"/>
                <a:ext cx="8820472" cy="5141168"/>
              </a:xfrm>
            </p:spPr>
            <p:txBody>
              <a:bodyPr>
                <a:normAutofit fontScale="92500"/>
              </a:bodyPr>
              <a:lstStyle/>
              <a:p>
                <a:r>
                  <a:rPr lang="pt-BR" sz="2800" dirty="0" smtClean="0"/>
                  <a:t>Quando </a:t>
                </a:r>
                <a:r>
                  <a:rPr lang="pt-BR" sz="2800" dirty="0"/>
                  <a:t>um potencial externo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/>
                      </a:rPr>
                      <m:t>𝑉</m:t>
                    </m:r>
                  </m:oMath>
                </a14:m>
                <a:r>
                  <a:rPr lang="pt-BR" sz="2800" dirty="0"/>
                  <a:t> é aplicado ao sistema, a resposta da corrente </a:t>
                </a:r>
                <a14:m>
                  <m:oMath xmlns:m="http://schemas.openxmlformats.org/officeDocument/2006/math">
                    <m:r>
                      <a:rPr lang="pt-BR" sz="2800" i="1">
                        <a:latin typeface="Cambria Math"/>
                      </a:rPr>
                      <m:t>𝑖</m:t>
                    </m:r>
                  </m:oMath>
                </a14:m>
                <a:r>
                  <a:rPr lang="pt-BR" sz="2800" dirty="0"/>
                  <a:t> é: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i="1">
                          <a:latin typeface="Cambria Math"/>
                        </a:rPr>
                        <m:t>𝑖</m:t>
                      </m:r>
                      <m:d>
                        <m:dPr>
                          <m:ctrlPr>
                            <a:rPr lang="pt-BR" sz="26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2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6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sz="2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2600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pt-BR" sz="26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pt-BR" sz="26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sz="26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pt-BR" sz="2600" i="1">
                                  <a:latin typeface="Cambria Math"/>
                                </a:rPr>
                                <m:t>𝜃</m:t>
                              </m:r>
                              <m:r>
                                <a:rPr lang="pt-BR" sz="2600" i="1">
                                  <a:latin typeface="Cambria Math"/>
                                </a:rPr>
                                <m:t>)</m:t>
                              </m:r>
                            </m:sub>
                            <m:sup>
                              <m:r>
                                <a:rPr lang="pt-BR" sz="2600" i="1">
                                  <a:latin typeface="Cambria Math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pt-BR" sz="2600" i="1">
                          <a:latin typeface="Cambria Math"/>
                        </a:rPr>
                        <m:t>=</m:t>
                      </m:r>
                      <m:r>
                        <a:rPr lang="pt-BR" sz="2600" i="1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pt-BR" sz="2600" dirty="0" smtClean="0"/>
              </a:p>
              <a:p>
                <a:pPr marL="0" indent="0">
                  <a:buNone/>
                </a:pPr>
                <a:endParaRPr lang="pt-BR" sz="900" dirty="0" smtClean="0"/>
              </a:p>
              <a:p>
                <a:r>
                  <a:rPr lang="pt-BR" sz="2800" dirty="0"/>
                  <a:t>Durante o </a:t>
                </a:r>
                <a:r>
                  <a:rPr lang="pt-BR" sz="2800" dirty="0" smtClean="0"/>
                  <a:t>recobrimento do eletrodo, a resistência do eletrólito no poro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sz="2600" i="1">
                            <a:latin typeface="Cambria Math"/>
                          </a:rPr>
                        </m:ctrlPr>
                      </m:sSubSupPr>
                      <m:e>
                        <m:r>
                          <a:rPr lang="pt-BR" sz="26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pt-BR" sz="2600" i="1">
                            <a:latin typeface="Cambria Math"/>
                          </a:rPr>
                          <m:t>(</m:t>
                        </m:r>
                        <m:r>
                          <a:rPr lang="pt-BR" sz="2600" i="1">
                            <a:latin typeface="Cambria Math"/>
                          </a:rPr>
                          <m:t>𝜃</m:t>
                        </m:r>
                        <m:r>
                          <a:rPr lang="pt-BR" sz="2600" i="1">
                            <a:latin typeface="Cambria Math"/>
                          </a:rPr>
                          <m:t>)</m:t>
                        </m:r>
                      </m:sub>
                      <m:sup>
                        <m:r>
                          <a:rPr lang="pt-BR" sz="2600" i="1">
                            <a:latin typeface="Cambria Math"/>
                          </a:rPr>
                          <m:t>′</m:t>
                        </m:r>
                      </m:sup>
                    </m:sSubSup>
                    <m:r>
                      <a:rPr lang="pt-BR" sz="2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2600" i="1">
                            <a:latin typeface="Cambria Math"/>
                          </a:rPr>
                          <m:t>𝛿</m:t>
                        </m:r>
                      </m:num>
                      <m:den>
                        <m:r>
                          <a:rPr lang="pt-BR" sz="2600" i="1">
                            <a:latin typeface="Cambria Math"/>
                          </a:rPr>
                          <m:t>𝜅</m:t>
                        </m:r>
                        <m:sSup>
                          <m:sSupPr>
                            <m:ctrlPr>
                              <a:rPr lang="pt-BR" sz="2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pt-BR" sz="26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pt-BR" sz="2600" i="1">
                            <a:latin typeface="Cambria Math"/>
                          </a:rPr>
                          <m:t>(1−</m:t>
                        </m:r>
                        <m:r>
                          <a:rPr lang="pt-BR" sz="2600" i="1">
                            <a:latin typeface="Cambria Math"/>
                          </a:rPr>
                          <m:t>𝜃</m:t>
                        </m:r>
                        <m:r>
                          <a:rPr lang="pt-BR" sz="2600" i="1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r>
                  <a:rPr lang="pt-BR" sz="2600" dirty="0" smtClean="0"/>
                  <a:t>;        </a:t>
                </a:r>
                <a14:m>
                  <m:oMath xmlns:m="http://schemas.openxmlformats.org/officeDocument/2006/math">
                    <m:r>
                      <a:rPr lang="pt-BR" sz="2600" i="1" smtClean="0">
                        <a:solidFill>
                          <a:schemeClr val="tx1"/>
                        </a:solidFill>
                        <a:latin typeface="Cambria Math"/>
                      </a:rPr>
                      <m:t>𝑏</m:t>
                    </m:r>
                    <m:r>
                      <a:rPr lang="pt-BR" sz="260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BR" sz="26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BR" sz="2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𝛿</m:t>
                        </m:r>
                      </m:num>
                      <m:den>
                        <m:r>
                          <a:rPr lang="pt-BR" sz="26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𝜅</m:t>
                        </m:r>
                        <m:sSup>
                          <m:sSupPr>
                            <m:ctrlPr>
                              <a:rPr lang="pt-BR" sz="2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2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pt-BR" sz="26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den>
                    </m:f>
                  </m:oMath>
                </a14:m>
                <a:endParaRPr lang="pt-BR" sz="2600" dirty="0" smtClean="0"/>
              </a:p>
              <a:p>
                <a:pPr marL="0" indent="0">
                  <a:buNone/>
                </a:pPr>
                <a:endParaRPr lang="pt-BR" sz="2000" dirty="0"/>
              </a:p>
              <a:p>
                <a:r>
                  <a:rPr lang="pt-BR" sz="2800" dirty="0" smtClean="0"/>
                  <a:t>Dependência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800" i="1">
                            <a:latin typeface="Cambria Math"/>
                          </a:rPr>
                          <m:t>𝜈</m:t>
                        </m:r>
                      </m:e>
                      <m:sup>
                        <m:r>
                          <a:rPr lang="pt-BR" sz="2800" i="1">
                            <a:latin typeface="Cambria Math"/>
                          </a:rPr>
                          <m:t>1/2</m:t>
                        </m:r>
                      </m:sup>
                    </m:sSup>
                  </m:oMath>
                </a14:m>
                <a:r>
                  <a:rPr lang="pt-BR" sz="2800" dirty="0" smtClean="0"/>
                  <a:t> </a:t>
                </a:r>
                <a:r>
                  <a:rPr lang="pt-BR" sz="2800" dirty="0"/>
                  <a:t>da corrente de pico e do potencial de pico presentes em um voltamograma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𝒊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400" i="1"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1/2</m:t>
                          </m:r>
                        </m:sup>
                      </m:sSup>
                      <m:d>
                        <m:dPr>
                          <m:ctrlPr>
                            <a:rPr lang="pt-BR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400" i="1">
                              <a:latin typeface="Cambria Math"/>
                            </a:rPr>
                            <m:t>1−</m:t>
                          </m:r>
                          <m:r>
                            <a:rPr lang="pt-BR" sz="2400" i="1">
                              <a:latin typeface="Cambria Math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p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pt-BR" sz="2400" b="0" i="0" smtClean="0">
                          <a:latin typeface="Cambria Math"/>
                        </a:rPr>
                        <m:t>   ;     </m:t>
                      </m:r>
                      <m:r>
                        <a:rPr lang="pt-BR" sz="24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400" i="1"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1/2</m:t>
                          </m:r>
                        </m:sup>
                      </m:sSup>
                      <m:d>
                        <m:dPr>
                          <m:ctrlPr>
                            <a:rPr lang="pt-BR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400" i="1">
                              <a:latin typeface="Cambria Math"/>
                            </a:rPr>
                            <m:t>𝑏</m:t>
                          </m:r>
                          <m:r>
                            <a:rPr lang="pt-BR" sz="2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sz="2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pt-BR" sz="2400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</m:e>
                      </m:d>
                      <m:sSup>
                        <m:sSupPr>
                          <m:ctrlPr>
                            <a:rPr lang="pt-BR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p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sz="2400" b="1" dirty="0" smtClean="0"/>
              </a:p>
              <a:p>
                <a:endParaRPr lang="pt-BR" sz="2000" dirty="0"/>
              </a:p>
              <a:p>
                <a:endParaRPr lang="pt-BR" sz="2000" dirty="0" smtClean="0"/>
              </a:p>
              <a:p>
                <a:endParaRPr lang="pt-BR" sz="2000" dirty="0"/>
              </a:p>
              <a:p>
                <a:endParaRPr lang="pt-BR" sz="2000" dirty="0" smtClean="0"/>
              </a:p>
              <a:p>
                <a:endParaRPr lang="pt-BR" sz="2000" dirty="0" smtClean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6024" y="1600200"/>
                <a:ext cx="8820472" cy="5141168"/>
              </a:xfrm>
              <a:blipFill rotWithShape="1">
                <a:blip r:embed="rId2"/>
                <a:stretch>
                  <a:fillRect l="-1037" t="-949" r="-96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17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164288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3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18</a:t>
            </a:fld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333182"/>
              </p:ext>
            </p:extLst>
          </p:nvPr>
        </p:nvGraphicFramePr>
        <p:xfrm>
          <a:off x="58738" y="452140"/>
          <a:ext cx="8782050" cy="614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0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452140"/>
                        <a:ext cx="8782050" cy="6145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cxnSp>
        <p:nvCxnSpPr>
          <p:cNvPr id="6" name="Conector de seta reta 5"/>
          <p:cNvCxnSpPr/>
          <p:nvPr/>
        </p:nvCxnSpPr>
        <p:spPr>
          <a:xfrm>
            <a:off x="5508104" y="3140968"/>
            <a:ext cx="25202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4211960" y="3645024"/>
                <a:ext cx="43924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pt-BR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32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  <m:r>
                            <a:rPr lang="pt-BR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pt-BR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pt-BR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3645024"/>
                <a:ext cx="4392488" cy="1014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7164288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6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6856" y="260648"/>
            <a:ext cx="8445624" cy="4968552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Equação de </a:t>
            </a:r>
            <a:r>
              <a:rPr lang="pt-BR" dirty="0" err="1" smtClean="0"/>
              <a:t>Nernst</a:t>
            </a:r>
            <a:endParaRPr lang="pt-BR" dirty="0" smtClean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19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83568" y="1196752"/>
            <a:ext cx="3672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chemeClr val="accent1">
                    <a:lumMod val="75000"/>
                  </a:schemeClr>
                </a:solidFill>
              </a:rPr>
              <a:t>Difusivo (limitado </a:t>
            </a: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</a:rPr>
              <a:t>pelo </a:t>
            </a:r>
            <a:r>
              <a:rPr lang="pt-BR" sz="2600" b="1" dirty="0" smtClean="0">
                <a:solidFill>
                  <a:schemeClr val="accent1">
                    <a:lumMod val="75000"/>
                  </a:schemeClr>
                </a:solidFill>
              </a:rPr>
              <a:t>transporte </a:t>
            </a: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pt-BR" sz="2600" b="1" dirty="0" smtClean="0">
                <a:solidFill>
                  <a:schemeClr val="accent1">
                    <a:lumMod val="75000"/>
                  </a:schemeClr>
                </a:solidFill>
              </a:rPr>
              <a:t>massa)</a:t>
            </a:r>
            <a:endParaRPr lang="pt-BR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78941" y="1240304"/>
            <a:ext cx="30963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solidFill>
                  <a:srgbClr val="FF0000"/>
                </a:solidFill>
              </a:rPr>
              <a:t>LPRM (limitado </a:t>
            </a:r>
            <a:r>
              <a:rPr lang="pt-BR" sz="2600" b="1" dirty="0">
                <a:solidFill>
                  <a:srgbClr val="FF0000"/>
                </a:solidFill>
              </a:rPr>
              <a:t>pela </a:t>
            </a:r>
            <a:r>
              <a:rPr lang="pt-BR" sz="2600" b="1" dirty="0" smtClean="0">
                <a:solidFill>
                  <a:srgbClr val="FF0000"/>
                </a:solidFill>
              </a:rPr>
              <a:t>resistência)</a:t>
            </a:r>
            <a:endParaRPr lang="pt-BR" sz="2600" b="1" dirty="0">
              <a:solidFill>
                <a:srgbClr val="FF000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2843808" y="764704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6156176" y="764704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79512" y="2348880"/>
                <a:ext cx="4642040" cy="517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𝒊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=(2,69</m:t>
                      </m:r>
                      <m:r>
                        <a:rPr lang="pt-BR" sz="2400" i="1">
                          <a:latin typeface="Cambria Math"/>
                        </a:rPr>
                        <m:t>𝑥</m:t>
                      </m:r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5</m:t>
                          </m:r>
                        </m:sup>
                      </m:sSup>
                      <m:r>
                        <a:rPr lang="pt-BR" sz="2400" i="1">
                          <a:latin typeface="Cambria Math"/>
                        </a:rPr>
                        <m:t>)</m:t>
                      </m:r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3/2</m:t>
                          </m:r>
                        </m:sup>
                      </m:sSup>
                      <m:r>
                        <a:rPr lang="pt-BR" sz="2400" i="1">
                          <a:latin typeface="Cambria Math"/>
                        </a:rPr>
                        <m:t>𝐴</m:t>
                      </m:r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p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348880"/>
                <a:ext cx="4642040" cy="5170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5364088" y="1988840"/>
                <a:ext cx="3582969" cy="1010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𝒊</m:t>
                          </m:r>
                        </m:e>
                        <m:sub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𝒑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400" i="1"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1/2</m:t>
                          </m:r>
                        </m:sup>
                      </m:sSup>
                      <m:d>
                        <m:dPr>
                          <m:ctrlPr>
                            <a:rPr lang="pt-BR" sz="2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2400" i="1">
                              <a:latin typeface="Cambria Math"/>
                            </a:rPr>
                            <m:t>1−</m:t>
                          </m:r>
                          <m:r>
                            <a:rPr lang="pt-BR" sz="2400" i="1">
                              <a:latin typeface="Cambria Math"/>
                            </a:rPr>
                            <m:t>𝜃</m:t>
                          </m:r>
                        </m:e>
                      </m:d>
                      <m:sSup>
                        <m:sSupPr>
                          <m:ctrlP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𝝂</m:t>
                          </m:r>
                        </m:e>
                        <m:sup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pt-BR" sz="2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988840"/>
                <a:ext cx="3582969" cy="10100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51" y="3238837"/>
            <a:ext cx="3820197" cy="307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http://www.scielo.br/img/revistas/jbchs/v19n5/a29fig05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8"/>
          <a:stretch/>
        </p:blipFill>
        <p:spPr bwMode="auto">
          <a:xfrm>
            <a:off x="992713" y="3030680"/>
            <a:ext cx="2877749" cy="349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7164288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23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62880" y="2790056"/>
            <a:ext cx="8229600" cy="1143000"/>
          </a:xfrm>
        </p:spPr>
        <p:txBody>
          <a:bodyPr/>
          <a:lstStyle/>
          <a:p>
            <a:r>
              <a:rPr lang="pt-BR" dirty="0" smtClean="0"/>
              <a:t>Procedimentos Experimentais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3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Célula Eletroquímica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21</a:t>
            </a:fld>
            <a:endParaRPr lang="pt-BR"/>
          </a:p>
        </p:txBody>
      </p:sp>
      <p:pic>
        <p:nvPicPr>
          <p:cNvPr id="5" name="Imagem 4" descr="C:\Users\GRazii\Desktop\Graziani Candiotto - Dissertação\Figuras\Celula eletroquim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2880"/>
            <a:ext cx="4320480" cy="412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 descr="C:\Users\GRazii\Desktop\Graziani Candiotto - Dissertação\Figuras\Eletrodo de trabalh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672408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/>
          <p:cNvSpPr txBox="1"/>
          <p:nvPr/>
        </p:nvSpPr>
        <p:spPr>
          <a:xfrm>
            <a:off x="6516216" y="-27384"/>
            <a:ext cx="271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Proc. Experimentais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7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Eletrólitos utilizado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22</a:t>
            </a:fld>
            <a:endParaRPr lang="pt-BR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34076"/>
              </p:ext>
            </p:extLst>
          </p:nvPr>
        </p:nvGraphicFramePr>
        <p:xfrm>
          <a:off x="1043608" y="1517730"/>
          <a:ext cx="6624736" cy="432754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05517"/>
                <a:gridCol w="1692475"/>
                <a:gridCol w="1726744"/>
              </a:tblGrid>
              <a:tr h="59235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Solução</a:t>
                      </a:r>
                      <a:endParaRPr lang="pt-BR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pH</a:t>
                      </a:r>
                      <a:endParaRPr lang="pt-BR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kern="1200" dirty="0" smtClean="0">
                          <a:effectLst/>
                        </a:rPr>
                        <a:t>κ (</a:t>
                      </a:r>
                      <a:r>
                        <a:rPr lang="pt-BR" sz="2400" kern="1200" dirty="0" err="1" smtClean="0">
                          <a:effectLst/>
                        </a:rPr>
                        <a:t>mS</a:t>
                      </a:r>
                      <a:r>
                        <a:rPr lang="pt-BR" sz="2400" kern="1200" dirty="0" smtClean="0">
                          <a:effectLst/>
                        </a:rPr>
                        <a:t>/cm)</a:t>
                      </a:r>
                      <a:endParaRPr lang="pt-BR" sz="2400" dirty="0"/>
                    </a:p>
                  </a:txBody>
                  <a:tcPr/>
                </a:tc>
              </a:tr>
              <a:tr h="48278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24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5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solidFill>
                            <a:srgbClr val="FF0000"/>
                          </a:solidFill>
                          <a:effectLst/>
                        </a:rPr>
                        <a:t>100 </a:t>
                      </a:r>
                      <a:r>
                        <a:rPr lang="pt-BR" sz="2600" b="1" dirty="0" err="1">
                          <a:solidFill>
                            <a:srgbClr val="FF0000"/>
                          </a:solidFill>
                          <a:effectLst/>
                        </a:rPr>
                        <a:t>mM</a:t>
                      </a:r>
                      <a:r>
                        <a:rPr lang="pt-BR" sz="26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pt-BR" sz="2600" b="1" dirty="0" err="1">
                          <a:solidFill>
                            <a:srgbClr val="FF0000"/>
                          </a:solidFill>
                          <a:effectLst/>
                        </a:rPr>
                        <a:t>KCl</a:t>
                      </a:r>
                      <a:r>
                        <a:rPr lang="pt-BR" sz="26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pt-BR" sz="2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</a:rPr>
                        <a:t>5,80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effectLst/>
                        </a:rPr>
                        <a:t>11,41 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5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300 </a:t>
                      </a:r>
                      <a:r>
                        <a:rPr lang="pt-BR" sz="2600" b="1" dirty="0" err="1">
                          <a:solidFill>
                            <a:srgbClr val="0070C0"/>
                          </a:solidFill>
                          <a:effectLst/>
                        </a:rPr>
                        <a:t>mM</a:t>
                      </a: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pt-BR" sz="2600" b="1" dirty="0" err="1">
                          <a:solidFill>
                            <a:srgbClr val="0070C0"/>
                          </a:solidFill>
                          <a:effectLst/>
                        </a:rPr>
                        <a:t>KCl</a:t>
                      </a: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pt-BR" sz="2600" b="1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</a:rPr>
                        <a:t>5,80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</a:rPr>
                        <a:t>28,80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5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300 </a:t>
                      </a:r>
                      <a:r>
                        <a:rPr lang="pt-BR" sz="2600" b="1" dirty="0" err="1">
                          <a:solidFill>
                            <a:srgbClr val="0070C0"/>
                          </a:solidFill>
                          <a:effectLst/>
                        </a:rPr>
                        <a:t>mM</a:t>
                      </a: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pt-BR" sz="2600" b="1" dirty="0" err="1">
                          <a:solidFill>
                            <a:srgbClr val="0070C0"/>
                          </a:solidFill>
                          <a:effectLst/>
                        </a:rPr>
                        <a:t>NaCl</a:t>
                      </a: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pt-BR" sz="2600" b="1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</a:rPr>
                        <a:t>5,70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effectLst/>
                        </a:rPr>
                        <a:t>29,90 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450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300 </a:t>
                      </a:r>
                      <a:r>
                        <a:rPr lang="pt-BR" sz="2600" b="1" dirty="0" err="1">
                          <a:solidFill>
                            <a:srgbClr val="0070C0"/>
                          </a:solidFill>
                          <a:effectLst/>
                        </a:rPr>
                        <a:t>mM</a:t>
                      </a:r>
                      <a:r>
                        <a:rPr lang="pt-BR" sz="2600" b="1" dirty="0">
                          <a:solidFill>
                            <a:srgbClr val="0070C0"/>
                          </a:solidFill>
                          <a:effectLst/>
                        </a:rPr>
                        <a:t> KI </a:t>
                      </a:r>
                      <a:endParaRPr lang="pt-BR" sz="2600" b="1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>
                          <a:effectLst/>
                        </a:rPr>
                        <a:t>8,80 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</a:rPr>
                        <a:t>40,40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0910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solidFill>
                            <a:srgbClr val="0070C0"/>
                          </a:solidFill>
                          <a:effectLst/>
                        </a:rPr>
                        <a:t>150 </a:t>
                      </a:r>
                      <a:r>
                        <a:rPr lang="pt-BR" sz="2600" b="1" dirty="0" err="1" smtClean="0">
                          <a:solidFill>
                            <a:srgbClr val="0070C0"/>
                          </a:solidFill>
                          <a:effectLst/>
                        </a:rPr>
                        <a:t>mM</a:t>
                      </a:r>
                      <a:r>
                        <a:rPr lang="pt-BR" sz="2600" b="1" baseline="0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pt-BR" sz="2600" b="1" dirty="0" smtClean="0">
                          <a:solidFill>
                            <a:srgbClr val="0070C0"/>
                          </a:solidFill>
                          <a:effectLst/>
                        </a:rPr>
                        <a:t>AlCl</a:t>
                      </a:r>
                      <a:r>
                        <a:rPr lang="pt-BR" sz="2600" b="1" baseline="-25000" dirty="0" smtClean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r>
                        <a:rPr lang="pt-BR" sz="2600" b="1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endParaRPr lang="pt-BR" sz="2600" b="1" dirty="0">
                        <a:solidFill>
                          <a:srgbClr val="0070C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</a:rPr>
                        <a:t>2,50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600" b="1" dirty="0" smtClean="0">
                          <a:effectLst/>
                        </a:rPr>
                        <a:t>22,40</a:t>
                      </a:r>
                      <a:endParaRPr lang="pt-BR" sz="2600" b="1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516216" y="-27384"/>
            <a:ext cx="271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Proc. Experimentais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331640" y="3068960"/>
            <a:ext cx="7225952" cy="3331532"/>
            <a:chOff x="1331640" y="3068960"/>
            <a:chExt cx="7225952" cy="3331532"/>
          </a:xfrm>
        </p:grpSpPr>
        <p:sp>
          <p:nvSpPr>
            <p:cNvPr id="2" name="Elipse 1"/>
            <p:cNvSpPr/>
            <p:nvPr/>
          </p:nvSpPr>
          <p:spPr>
            <a:xfrm>
              <a:off x="1331640" y="3068960"/>
              <a:ext cx="2664296" cy="2808312"/>
            </a:xfrm>
            <a:prstGeom prst="ellipse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" name="Conector de seta reta 7"/>
            <p:cNvCxnSpPr/>
            <p:nvPr/>
          </p:nvCxnSpPr>
          <p:spPr>
            <a:xfrm>
              <a:off x="3394720" y="5589240"/>
              <a:ext cx="457200" cy="457200"/>
            </a:xfrm>
            <a:prstGeom prst="straightConnector1">
              <a:avLst/>
            </a:prstGeom>
            <a:ln w="2540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3805064" y="5877272"/>
              <a:ext cx="4752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smtClean="0">
                  <a:solidFill>
                    <a:schemeClr val="accent3">
                      <a:lumMod val="50000"/>
                    </a:schemeClr>
                  </a:solidFill>
                </a:rPr>
                <a:t>Mesma Força Iônica</a:t>
              </a:r>
              <a:endParaRPr lang="pt-BR" sz="28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69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Microscópio de Força Atômica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23</a:t>
            </a:fld>
            <a:endParaRPr lang="pt-BR"/>
          </a:p>
        </p:txBody>
      </p:sp>
      <p:pic>
        <p:nvPicPr>
          <p:cNvPr id="5" name="Imagem 4" descr="C:\Users\GRazii\Desktop\Graziani Candiotto - Dissertação\Figuras\AF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746514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79" y="1340768"/>
            <a:ext cx="51149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 descr="C:\Users\GRazii\Desktop\Graziani Candiotto - Dissertação\Figuras\Comprimento de correlaçã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1" y="3758530"/>
            <a:ext cx="3526790" cy="28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4716016" y="5733256"/>
            <a:ext cx="3869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 smtClean="0"/>
              <a:t>Lc</a:t>
            </a:r>
            <a:r>
              <a:rPr lang="pt-BR" sz="2400" dirty="0" smtClean="0"/>
              <a:t>  ≡  tamanho médio de grão</a:t>
            </a:r>
            <a:endParaRPr lang="pt-BR" sz="2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6516216" y="15007"/>
            <a:ext cx="271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Proc. Experimentais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7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848" y="2358008"/>
            <a:ext cx="8229600" cy="1143000"/>
          </a:xfrm>
        </p:spPr>
        <p:txBody>
          <a:bodyPr/>
          <a:lstStyle/>
          <a:p>
            <a:r>
              <a:rPr lang="pt-BR" dirty="0" smtClean="0"/>
              <a:t>Resultados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69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1143000"/>
          </a:xfrm>
        </p:spPr>
        <p:txBody>
          <a:bodyPr/>
          <a:lstStyle/>
          <a:p>
            <a:r>
              <a:rPr lang="pt-BR" dirty="0" smtClean="0"/>
              <a:t>Voltametria Cíclica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25</a:t>
            </a:fld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915816" y="6022449"/>
                <a:ext cx="3946080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2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pt-BR" sz="2200" i="1">
                              <a:latin typeface="Cambria Math"/>
                            </a:rPr>
                            <m:t>𝑟𝑒</m:t>
                          </m:r>
                          <m:r>
                            <a:rPr lang="pt-BR" sz="2200" b="0" i="1" smtClean="0">
                              <a:latin typeface="Cambria Math"/>
                            </a:rPr>
                            <m:t>𝑑𝑜𝑥</m:t>
                          </m:r>
                        </m:sub>
                      </m:sSub>
                      <m:r>
                        <a:rPr lang="pt-BR" sz="2200" i="1">
                          <a:latin typeface="Cambria Math"/>
                        </a:rPr>
                        <m:t>= −0,431−0,0591 </m:t>
                      </m:r>
                      <m:r>
                        <a:rPr lang="pt-BR" sz="2200" i="1">
                          <a:latin typeface="Cambria Math"/>
                        </a:rPr>
                        <m:t>𝑝𝐻</m:t>
                      </m:r>
                    </m:oMath>
                  </m:oMathPara>
                </a14:m>
                <a:endParaRPr lang="pt-BR" sz="22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816" y="6022449"/>
                <a:ext cx="3946080" cy="430887"/>
              </a:xfrm>
              <a:prstGeom prst="rect">
                <a:avLst/>
              </a:prstGeom>
              <a:blipFill rotWithShape="1">
                <a:blip r:embed="rId4"/>
                <a:stretch>
                  <a:fillRect b="-140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1763688" y="5380632"/>
                <a:ext cx="5724128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200" i="1">
                              <a:latin typeface="Cambria Math"/>
                            </a:rPr>
                            <m:t>𝐼𝑛</m:t>
                          </m:r>
                        </m:e>
                        <m:sub>
                          <m:r>
                            <a:rPr lang="pt-BR" sz="22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200" i="1"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pt-BR" sz="220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pt-BR" sz="2200" i="1">
                          <a:latin typeface="Cambria Math"/>
                        </a:rPr>
                        <m:t>(</m:t>
                      </m:r>
                      <m:r>
                        <a:rPr lang="pt-BR" sz="2200" i="1">
                          <a:latin typeface="Cambria Math"/>
                        </a:rPr>
                        <m:t>𝑠</m:t>
                      </m:r>
                      <m:r>
                        <a:rPr lang="pt-BR" sz="2200" i="1">
                          <a:latin typeface="Cambria Math"/>
                        </a:rPr>
                        <m:t>)+3</m:t>
                      </m:r>
                      <m:sSup>
                        <m:sSupPr>
                          <m:ctrlPr>
                            <a:rPr lang="pt-BR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2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pt-BR" sz="2200" i="1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pt-BR" sz="2200" i="1">
                          <a:latin typeface="Cambria Math"/>
                        </a:rPr>
                        <m:t>+6</m:t>
                      </m:r>
                      <m:sSup>
                        <m:sSupPr>
                          <m:ctrlPr>
                            <a:rPr lang="pt-BR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2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pt-BR" sz="22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pt-BR" sz="2200" i="1">
                          <a:latin typeface="Cambria Math"/>
                        </a:rPr>
                        <m:t>⇄2</m:t>
                      </m:r>
                      <m:r>
                        <a:rPr lang="pt-BR" sz="2200" i="1">
                          <a:latin typeface="Cambria Math"/>
                        </a:rPr>
                        <m:t>𝐼𝑛</m:t>
                      </m:r>
                      <m:r>
                        <a:rPr lang="pt-BR" sz="2200" i="1">
                          <a:latin typeface="Cambria Math"/>
                        </a:rPr>
                        <m:t>(</m:t>
                      </m:r>
                      <m:r>
                        <a:rPr lang="pt-BR" sz="2200" i="1">
                          <a:latin typeface="Cambria Math"/>
                        </a:rPr>
                        <m:t>𝑠</m:t>
                      </m:r>
                      <m:r>
                        <a:rPr lang="pt-BR" sz="2200" i="1">
                          <a:latin typeface="Cambria Math"/>
                        </a:rPr>
                        <m:t>)+3</m:t>
                      </m:r>
                      <m:sSup>
                        <m:sSupPr>
                          <m:ctrlPr>
                            <a:rPr lang="pt-BR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200" i="1">
                              <a:latin typeface="Cambria Math"/>
                            </a:rPr>
                            <m:t>𝑂𝐻</m:t>
                          </m:r>
                        </m:e>
                        <m:sup>
                          <m:r>
                            <a:rPr lang="pt-BR" sz="22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pt-BR" sz="2200" i="1">
                          <a:latin typeface="Cambria Math"/>
                        </a:rPr>
                        <m:t>(</m:t>
                      </m:r>
                      <m:r>
                        <a:rPr lang="pt-BR" sz="2200" i="1">
                          <a:latin typeface="Cambria Math"/>
                        </a:rPr>
                        <m:t>𝑎𝑞</m:t>
                      </m:r>
                      <m:r>
                        <a:rPr lang="pt-BR" sz="22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t-BR" sz="2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380632"/>
                <a:ext cx="5724128" cy="430887"/>
              </a:xfrm>
              <a:prstGeom prst="rect">
                <a:avLst/>
              </a:prstGeom>
              <a:blipFill rotWithShape="1">
                <a:blip r:embed="rId5"/>
                <a:stretch>
                  <a:fillRect r="-319" b="-171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452560"/>
              </p:ext>
            </p:extLst>
          </p:nvPr>
        </p:nvGraphicFramePr>
        <p:xfrm>
          <a:off x="5508104" y="908720"/>
          <a:ext cx="3528392" cy="36742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9667"/>
                <a:gridCol w="776597"/>
                <a:gridCol w="1152128"/>
              </a:tblGrid>
              <a:tr h="50307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j-lt"/>
                        </a:rPr>
                        <a:t>Solução</a:t>
                      </a:r>
                      <a:endParaRPr lang="pt-BR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+mj-lt"/>
                        </a:rPr>
                        <a:t>pH</a:t>
                      </a:r>
                      <a:endParaRPr lang="pt-BR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pt-BR" sz="2000" kern="1200" dirty="0" smtClean="0">
                          <a:effectLst/>
                          <a:latin typeface="+mj-lt"/>
                        </a:rPr>
                        <a:t>κ </a:t>
                      </a:r>
                    </a:p>
                    <a:p>
                      <a:pPr indent="0" algn="ctr"/>
                      <a:r>
                        <a:rPr lang="pt-BR" sz="2000" kern="1200" dirty="0" smtClean="0">
                          <a:effectLst/>
                          <a:latin typeface="+mj-lt"/>
                        </a:rPr>
                        <a:t>(</a:t>
                      </a:r>
                      <a:r>
                        <a:rPr lang="pt-BR" sz="2000" kern="1200" dirty="0" err="1" smtClean="0">
                          <a:effectLst/>
                          <a:latin typeface="+mj-lt"/>
                        </a:rPr>
                        <a:t>mS</a:t>
                      </a:r>
                      <a:r>
                        <a:rPr lang="pt-BR" sz="2000" kern="1200" dirty="0" smtClean="0">
                          <a:effectLst/>
                          <a:latin typeface="+mj-lt"/>
                        </a:rPr>
                        <a:t>/cm)</a:t>
                      </a:r>
                      <a:endParaRPr lang="pt-BR" sz="2000" dirty="0">
                        <a:latin typeface="+mj-lt"/>
                      </a:endParaRPr>
                    </a:p>
                  </a:txBody>
                  <a:tcPr/>
                </a:tc>
              </a:tr>
              <a:tr h="41002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002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100 </a:t>
                      </a:r>
                      <a:r>
                        <a:rPr lang="pt-BR" sz="2000" b="1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mM</a:t>
                      </a:r>
                      <a:r>
                        <a:rPr lang="pt-BR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2000" b="1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KCl</a:t>
                      </a:r>
                      <a:r>
                        <a:rPr lang="pt-BR" sz="2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pt-BR" sz="2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+mj-lt"/>
                        </a:rPr>
                        <a:t>5,80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+mj-lt"/>
                        </a:rPr>
                        <a:t>11,41 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002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300 </a:t>
                      </a:r>
                      <a:r>
                        <a:rPr lang="pt-BR" sz="20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mM</a:t>
                      </a: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20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KCl</a:t>
                      </a: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pt-BR" sz="20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+mj-lt"/>
                        </a:rPr>
                        <a:t>5,80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+mj-lt"/>
                        </a:rPr>
                        <a:t>28,80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002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300 </a:t>
                      </a:r>
                      <a:r>
                        <a:rPr lang="pt-BR" sz="20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mM</a:t>
                      </a: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20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NaCl</a:t>
                      </a: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pt-BR" sz="20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+mj-lt"/>
                        </a:rPr>
                        <a:t>5,70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+mj-lt"/>
                        </a:rPr>
                        <a:t>29,90 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0023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300 </a:t>
                      </a:r>
                      <a:r>
                        <a:rPr lang="pt-BR" sz="2000" b="1" dirty="0" err="1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mM</a:t>
                      </a:r>
                      <a:r>
                        <a:rPr lang="pt-BR" sz="2000" b="1" dirty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KI </a:t>
                      </a:r>
                      <a:endParaRPr lang="pt-BR" sz="20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effectLst/>
                          <a:latin typeface="+mj-lt"/>
                        </a:rPr>
                        <a:t>8,80 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+mj-lt"/>
                        </a:rPr>
                        <a:t>40,40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871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150 </a:t>
                      </a:r>
                      <a:r>
                        <a:rPr lang="pt-BR" sz="2000" b="1" dirty="0" err="1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mM</a:t>
                      </a:r>
                      <a:r>
                        <a:rPr lang="pt-BR" sz="2000" b="1" baseline="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2000" b="1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AlCl</a:t>
                      </a:r>
                      <a:r>
                        <a:rPr lang="pt-BR" sz="2000" b="1" baseline="-25000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pt-BR" sz="2000" b="1" dirty="0" smtClean="0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pt-BR" sz="2000" b="1" dirty="0">
                        <a:solidFill>
                          <a:srgbClr val="0070C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+mj-lt"/>
                        </a:rPr>
                        <a:t>2,50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 smtClean="0">
                          <a:effectLst/>
                          <a:latin typeface="+mj-lt"/>
                        </a:rPr>
                        <a:t>22,40</a:t>
                      </a:r>
                      <a:endParaRPr lang="pt-BR" sz="20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916047"/>
              </p:ext>
            </p:extLst>
          </p:nvPr>
        </p:nvGraphicFramePr>
        <p:xfrm>
          <a:off x="-468560" y="476672"/>
          <a:ext cx="6758587" cy="46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Graph" r:id="rId6" imgW="4160160" imgH="2887200" progId="Origin50.Graph">
                  <p:embed/>
                </p:oleObj>
              </mc:Choice>
              <mc:Fallback>
                <p:oleObj name="Graph" r:id="rId6" imgW="4160160" imgH="28872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68560" y="476672"/>
                        <a:ext cx="6758587" cy="4682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Diferentes taxas de varredura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26</a:t>
            </a:fld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9074695"/>
              </p:ext>
            </p:extLst>
          </p:nvPr>
        </p:nvGraphicFramePr>
        <p:xfrm>
          <a:off x="58738" y="500063"/>
          <a:ext cx="8782050" cy="614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8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00063"/>
                        <a:ext cx="8782050" cy="6145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872" y="-27384"/>
            <a:ext cx="8229600" cy="562074"/>
          </a:xfrm>
        </p:spPr>
        <p:txBody>
          <a:bodyPr>
            <a:noAutofit/>
          </a:bodyPr>
          <a:lstStyle/>
          <a:p>
            <a:r>
              <a:rPr lang="pt-BR" sz="3200" dirty="0" smtClean="0"/>
              <a:t>Diferentes taxas de varredura</a:t>
            </a:r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27</a:t>
            </a:fld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27248"/>
              </p:ext>
            </p:extLst>
          </p:nvPr>
        </p:nvGraphicFramePr>
        <p:xfrm>
          <a:off x="-323944" y="44624"/>
          <a:ext cx="5400000" cy="3778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3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944" y="44624"/>
                        <a:ext cx="5400000" cy="37786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631286"/>
              </p:ext>
            </p:extLst>
          </p:nvPr>
        </p:nvGraphicFramePr>
        <p:xfrm>
          <a:off x="4212560" y="81465"/>
          <a:ext cx="5400000" cy="3779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4" name="Graph" r:id="rId5" imgW="4160160" imgH="2887200" progId="Origin50.Graph">
                  <p:embed/>
                </p:oleObj>
              </mc:Choice>
              <mc:Fallback>
                <p:oleObj name="Graph" r:id="rId5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560" y="81465"/>
                        <a:ext cx="5400000" cy="3779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472867"/>
              </p:ext>
            </p:extLst>
          </p:nvPr>
        </p:nvGraphicFramePr>
        <p:xfrm>
          <a:off x="-323944" y="3284984"/>
          <a:ext cx="5400000" cy="3778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5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944" y="3284984"/>
                        <a:ext cx="5400000" cy="3778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76856"/>
              </p:ext>
            </p:extLst>
          </p:nvPr>
        </p:nvGraphicFramePr>
        <p:xfrm>
          <a:off x="4356536" y="3430688"/>
          <a:ext cx="5040000" cy="352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6" name="Graph" r:id="rId9" imgW="4160160" imgH="2887200" progId="Origin50.Graph">
                  <p:embed/>
                </p:oleObj>
              </mc:Choice>
              <mc:Fallback>
                <p:oleObj name="Graph" r:id="rId9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536" y="3430688"/>
                        <a:ext cx="5040000" cy="35267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755576" y="27089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9" name="Retângulo 28"/>
          <p:cNvSpPr/>
          <p:nvPr/>
        </p:nvSpPr>
        <p:spPr>
          <a:xfrm>
            <a:off x="755576" y="602128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5220072" y="5949280"/>
            <a:ext cx="1600449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5364088" y="278092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872" y="-27384"/>
            <a:ext cx="8229600" cy="562074"/>
          </a:xfrm>
        </p:spPr>
        <p:txBody>
          <a:bodyPr>
            <a:noAutofit/>
          </a:bodyPr>
          <a:lstStyle/>
          <a:p>
            <a:r>
              <a:rPr lang="pt-BR" sz="3200" dirty="0" smtClean="0"/>
              <a:t>Diferentes taxas de varredura</a:t>
            </a:r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28</a:t>
            </a:fld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142787"/>
              </p:ext>
            </p:extLst>
          </p:nvPr>
        </p:nvGraphicFramePr>
        <p:xfrm>
          <a:off x="-323944" y="44624"/>
          <a:ext cx="5400000" cy="3778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7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944" y="44624"/>
                        <a:ext cx="5400000" cy="37786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261316"/>
              </p:ext>
            </p:extLst>
          </p:nvPr>
        </p:nvGraphicFramePr>
        <p:xfrm>
          <a:off x="4212560" y="81465"/>
          <a:ext cx="5400000" cy="3779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8" name="Graph" r:id="rId5" imgW="4160160" imgH="2887200" progId="Origin50.Graph">
                  <p:embed/>
                </p:oleObj>
              </mc:Choice>
              <mc:Fallback>
                <p:oleObj name="Graph" r:id="rId5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560" y="81465"/>
                        <a:ext cx="5400000" cy="37795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204623"/>
              </p:ext>
            </p:extLst>
          </p:nvPr>
        </p:nvGraphicFramePr>
        <p:xfrm>
          <a:off x="-323944" y="3284984"/>
          <a:ext cx="5400000" cy="3778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9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944" y="3284984"/>
                        <a:ext cx="5400000" cy="3778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445372"/>
              </p:ext>
            </p:extLst>
          </p:nvPr>
        </p:nvGraphicFramePr>
        <p:xfrm>
          <a:off x="4356536" y="3430688"/>
          <a:ext cx="5040000" cy="352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0" name="Graph" r:id="rId9" imgW="4160160" imgH="2887200" progId="Origin50.Graph">
                  <p:embed/>
                </p:oleObj>
              </mc:Choice>
              <mc:Fallback>
                <p:oleObj name="Graph" r:id="rId9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536" y="3430688"/>
                        <a:ext cx="5040000" cy="35267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755576" y="27089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9" name="Retângulo 28"/>
          <p:cNvSpPr/>
          <p:nvPr/>
        </p:nvSpPr>
        <p:spPr>
          <a:xfrm>
            <a:off x="755576" y="602128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5220072" y="5949280"/>
            <a:ext cx="1600449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5364088" y="278092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169023"/>
              </p:ext>
            </p:extLst>
          </p:nvPr>
        </p:nvGraphicFramePr>
        <p:xfrm>
          <a:off x="1907704" y="1989138"/>
          <a:ext cx="5400000" cy="3783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1" name="Graph" r:id="rId11" imgW="4160160" imgH="2887200" progId="Origin50.Graph">
                  <p:embed/>
                </p:oleObj>
              </mc:Choice>
              <mc:Fallback>
                <p:oleObj name="Graph" r:id="rId11" imgW="4160160" imgH="2887200" progId="Origin50.Graph">
                  <p:embed/>
                  <p:pic>
                    <p:nvPicPr>
                      <p:cNvPr id="0" name="Obje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989138"/>
                        <a:ext cx="5400000" cy="37835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tângulo 20"/>
          <p:cNvSpPr/>
          <p:nvPr/>
        </p:nvSpPr>
        <p:spPr>
          <a:xfrm>
            <a:off x="2784375" y="4797152"/>
            <a:ext cx="1427585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750" dirty="0" smtClean="0"/>
              <a:t>150 </a:t>
            </a:r>
            <a:r>
              <a:rPr lang="pt-BR" sz="1750" dirty="0" err="1" smtClean="0"/>
              <a:t>mM</a:t>
            </a:r>
            <a:r>
              <a:rPr lang="pt-BR" sz="1750" dirty="0" smtClean="0"/>
              <a:t> AlCl</a:t>
            </a:r>
            <a:r>
              <a:rPr lang="pt-BR" sz="1750" baseline="-25000" dirty="0" smtClean="0"/>
              <a:t>3</a:t>
            </a:r>
            <a:endParaRPr lang="pt-BR" sz="1750" baseline="-25000" dirty="0"/>
          </a:p>
        </p:txBody>
      </p:sp>
    </p:spTree>
    <p:extLst>
      <p:ext uri="{BB962C8B-B14F-4D97-AF65-F5344CB8AC3E}">
        <p14:creationId xmlns:p14="http://schemas.microsoft.com/office/powerpoint/2010/main" val="40478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29</a:t>
            </a:fld>
            <a:endParaRPr lang="pt-BR"/>
          </a:p>
        </p:txBody>
      </p:sp>
      <p:grpSp>
        <p:nvGrpSpPr>
          <p:cNvPr id="14" name="Grupo 13"/>
          <p:cNvGrpSpPr/>
          <p:nvPr/>
        </p:nvGrpSpPr>
        <p:grpSpPr>
          <a:xfrm>
            <a:off x="3420552" y="1352321"/>
            <a:ext cx="6120000" cy="5305486"/>
            <a:chOff x="3420552" y="1352321"/>
            <a:chExt cx="6120000" cy="5305486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5" name="Objeto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74530857"/>
                    </p:ext>
                  </p:extLst>
                </p:nvPr>
              </p:nvGraphicFramePr>
              <p:xfrm>
                <a:off x="3420552" y="1916832"/>
                <a:ext cx="6120000" cy="425026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4113" name="Graph" r:id="rId3" imgW="4159910" imgH="2887066" progId="Origin50.Graph">
                        <p:embed/>
                      </p:oleObj>
                    </mc:Choice>
                    <mc:Fallback>
                      <p:oleObj name="Graph" r:id="rId3" imgW="4159910" imgH="2887066" progId="Origin50.Graph">
                        <p:embed/>
                        <p:pic>
                          <p:nvPicPr>
                            <p:cNvPr id="0" name="Objeto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20552" y="1916832"/>
                              <a:ext cx="6120000" cy="425026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" name="Objeto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74530857"/>
                    </p:ext>
                  </p:extLst>
                </p:nvPr>
              </p:nvGraphicFramePr>
              <p:xfrm>
                <a:off x="3420552" y="1916832"/>
                <a:ext cx="6120000" cy="425026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4095" name="Graph" r:id="rId5" imgW="4159910" imgH="2887066" progId="Origin50.Graph">
                        <p:embed/>
                      </p:oleObj>
                    </mc:Choice>
                    <mc:Fallback>
                      <p:oleObj name="Graph" r:id="rId5" imgW="4159910" imgH="2887066" progId="Origin50.Graph">
                        <p:embed/>
                        <p:pic>
                          <p:nvPicPr>
                            <p:cNvPr id="0" name="Objeto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20552" y="1916832"/>
                              <a:ext cx="6120000" cy="425026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tângulo 7"/>
                <p:cNvSpPr/>
                <p:nvPr/>
              </p:nvSpPr>
              <p:spPr>
                <a:xfrm>
                  <a:off x="4283968" y="1352321"/>
                  <a:ext cx="3652025" cy="780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𝑽</m:t>
                            </m:r>
                          </m:e>
                          <m:sub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𝒑</m:t>
                            </m:r>
                          </m:sub>
                        </m:sSub>
                        <m:r>
                          <a:rPr lang="pt-BR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pt-B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pt-B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pt-BR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i="1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pt-BR" i="1">
                                        <a:latin typeface="Cambria Math"/>
                                      </a:rPr>
                                      <m:t>𝑏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i="1">
                                <a:latin typeface="Cambria Math"/>
                              </a:rPr>
                              <m:t>1/2</m:t>
                            </m:r>
                          </m:sup>
                        </m:sSup>
                        <m:d>
                          <m:dPr>
                            <m:ctrlPr>
                              <a:rPr lang="pt-BR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/>
                              </a:rPr>
                              <m:t>𝑏</m:t>
                            </m:r>
                            <m:r>
                              <a:rPr lang="pt-BR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pt-BR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pt-BR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pt-BR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pt-BR" i="1">
                                    <a:latin typeface="Cambria Math"/>
                                  </a:rPr>
                                  <m:t>1−</m:t>
                                </m:r>
                                <m:r>
                                  <a:rPr lang="pt-BR" i="1">
                                    <a:latin typeface="Cambria Math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  <m:sSup>
                          <m:sSupPr>
                            <m:ctrlPr>
                              <a:rPr lang="pt-B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  <m:sup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/</m:t>
                            </m:r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pt-BR" b="1" dirty="0"/>
                </a:p>
              </p:txBody>
            </p:sp>
          </mc:Choice>
          <mc:Fallback xmlns="">
            <p:sp>
              <p:nvSpPr>
                <p:cNvPr id="8" name="Retângulo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1352321"/>
                  <a:ext cx="3652025" cy="78053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tângulo 8"/>
                <p:cNvSpPr/>
                <p:nvPr/>
              </p:nvSpPr>
              <p:spPr>
                <a:xfrm>
                  <a:off x="4283968" y="5877272"/>
                  <a:ext cx="2716320" cy="7805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𝒊</m:t>
                            </m:r>
                          </m:e>
                          <m:sub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𝒑</m:t>
                            </m:r>
                          </m:sub>
                        </m:sSub>
                        <m:r>
                          <a:rPr lang="pt-BR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pt-B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BR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pt-B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pt-BR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i="1"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pt-BR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pt-BR" i="1">
                                        <a:latin typeface="Cambria Math"/>
                                      </a:rPr>
                                      <m:t>𝑏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pt-BR" i="1">
                                <a:latin typeface="Cambria Math"/>
                              </a:rPr>
                              <m:t>1/2</m:t>
                            </m:r>
                          </m:sup>
                        </m:sSup>
                        <m:d>
                          <m:dPr>
                            <m:ctrlPr>
                              <a:rPr lang="pt-BR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/>
                              </a:rPr>
                              <m:t>1−</m:t>
                            </m:r>
                            <m:r>
                              <a:rPr lang="pt-BR" i="1">
                                <a:latin typeface="Cambria Math"/>
                              </a:rPr>
                              <m:t>𝜃</m:t>
                            </m:r>
                          </m:e>
                        </m:d>
                        <m:sSup>
                          <m:sSupPr>
                            <m:ctrlPr>
                              <a:rPr lang="pt-BR" b="1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𝝂</m:t>
                            </m:r>
                          </m:e>
                          <m:sup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/</m:t>
                            </m:r>
                            <m:r>
                              <a:rPr lang="pt-B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pt-BR" b="1" dirty="0"/>
                </a:p>
              </p:txBody>
            </p:sp>
          </mc:Choice>
          <mc:Fallback xmlns="">
            <p:sp>
              <p:nvSpPr>
                <p:cNvPr id="9" name="Retângulo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968" y="5877272"/>
                  <a:ext cx="2716320" cy="78053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upo 12"/>
          <p:cNvGrpSpPr>
            <a:grpSpLocks noChangeAspect="1"/>
          </p:cNvGrpSpPr>
          <p:nvPr/>
        </p:nvGrpSpPr>
        <p:grpSpPr>
          <a:xfrm>
            <a:off x="-252056" y="2495010"/>
            <a:ext cx="4320000" cy="3022222"/>
            <a:chOff x="-395992" y="836714"/>
            <a:chExt cx="5040000" cy="3525926"/>
          </a:xfrm>
        </p:grpSpPr>
        <p:graphicFrame>
          <p:nvGraphicFramePr>
            <p:cNvPr id="7" name="Objeto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1086040"/>
                </p:ext>
              </p:extLst>
            </p:nvPr>
          </p:nvGraphicFramePr>
          <p:xfrm>
            <a:off x="-395992" y="836714"/>
            <a:ext cx="5040000" cy="3525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14" name="Graph" r:id="rId9" imgW="4160160" imgH="2887200" progId="Origin50.Graph">
                    <p:embed/>
                  </p:oleObj>
                </mc:Choice>
                <mc:Fallback>
                  <p:oleObj name="Graph" r:id="rId9" imgW="4160160" imgH="2887200" progId="Origin50.Graph">
                    <p:embed/>
                    <p:pic>
                      <p:nvPicPr>
                        <p:cNvPr id="0" name="Objeto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95992" y="836714"/>
                          <a:ext cx="5040000" cy="35259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tângulo 9"/>
            <p:cNvSpPr/>
            <p:nvPr/>
          </p:nvSpPr>
          <p:spPr>
            <a:xfrm>
              <a:off x="695069" y="3342526"/>
              <a:ext cx="1596678" cy="3480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 smtClean="0"/>
                <a:t>100 </a:t>
              </a:r>
              <a:r>
                <a:rPr lang="pt-BR" dirty="0" err="1" smtClean="0"/>
                <a:t>mM</a:t>
              </a:r>
              <a:r>
                <a:rPr lang="pt-BR" dirty="0" smtClean="0"/>
                <a:t> </a:t>
              </a:r>
              <a:r>
                <a:rPr lang="pt-BR" dirty="0" err="1" smtClean="0"/>
                <a:t>KCl</a:t>
              </a:r>
              <a:endParaRPr lang="pt-BR" dirty="0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611131" y="188640"/>
            <a:ext cx="800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dirty="0" smtClean="0"/>
              <a:t>Dependência da corrente de pico e do </a:t>
            </a:r>
          </a:p>
          <a:p>
            <a:pPr algn="ctr"/>
            <a:r>
              <a:rPr lang="pt-BR" sz="3600" dirty="0" smtClean="0"/>
              <a:t>potencial de pico com a taxa de varredura</a:t>
            </a:r>
            <a:endParaRPr lang="pt-BR" sz="3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596336" y="-57001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7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5472608"/>
          </a:xfrm>
        </p:spPr>
        <p:txBody>
          <a:bodyPr>
            <a:normAutofit/>
          </a:bodyPr>
          <a:lstStyle/>
          <a:p>
            <a:r>
              <a:rPr lang="pt-BR" sz="2800" dirty="0" smtClean="0"/>
              <a:t>ITO ≡ In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O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:Sn</a:t>
            </a:r>
          </a:p>
          <a:p>
            <a:r>
              <a:rPr lang="pt-BR" sz="2800" dirty="0" smtClean="0"/>
              <a:t>ITO possui ótimas propriedades </a:t>
            </a:r>
            <a:r>
              <a:rPr lang="pt-BR" sz="2800" dirty="0"/>
              <a:t>ó</a:t>
            </a:r>
            <a:r>
              <a:rPr lang="pt-BR" sz="2800" dirty="0" smtClean="0"/>
              <a:t>pticas e elétricas.</a:t>
            </a:r>
          </a:p>
          <a:p>
            <a:pPr lvl="1"/>
            <a:r>
              <a:rPr lang="pt-BR" sz="2600" b="1" dirty="0" smtClean="0">
                <a:solidFill>
                  <a:srgbClr val="7030A0"/>
                </a:solidFill>
              </a:rPr>
              <a:t>Bom condutor elétrico e transparente</a:t>
            </a:r>
          </a:p>
          <a:p>
            <a:pPr lvl="1"/>
            <a:r>
              <a:rPr lang="pt-BR" sz="2600" dirty="0" smtClean="0"/>
              <a:t>Aplicação em dispositivos </a:t>
            </a:r>
            <a:r>
              <a:rPr lang="pt-BR" sz="2600" dirty="0" err="1" smtClean="0"/>
              <a:t>optoeletrônicos</a:t>
            </a:r>
            <a:endParaRPr lang="pt-BR" sz="2600" dirty="0" smtClean="0"/>
          </a:p>
          <a:p>
            <a:pPr lvl="2"/>
            <a:r>
              <a:rPr lang="pt-BR" dirty="0" smtClean="0"/>
              <a:t>Monitores de tela plana  (LED, OLED)</a:t>
            </a:r>
            <a:endParaRPr lang="pt-BR" dirty="0"/>
          </a:p>
          <a:p>
            <a:pPr lvl="2"/>
            <a:r>
              <a:rPr lang="pt-BR" dirty="0" smtClean="0"/>
              <a:t>Dispositivos fotovoltaicos</a:t>
            </a:r>
          </a:p>
          <a:p>
            <a:pPr lvl="2"/>
            <a:r>
              <a:rPr lang="pt-BR" dirty="0" smtClean="0"/>
              <a:t>Eletrônica Flexível</a:t>
            </a:r>
          </a:p>
          <a:p>
            <a:r>
              <a:rPr lang="pt-BR" sz="2800" dirty="0" smtClean="0"/>
              <a:t>Aplicações eletroquímicas</a:t>
            </a:r>
            <a:endParaRPr lang="pt-BR" sz="2800" dirty="0"/>
          </a:p>
          <a:p>
            <a:pPr lvl="1"/>
            <a:r>
              <a:rPr lang="pt-BR" dirty="0" smtClean="0"/>
              <a:t> </a:t>
            </a:r>
            <a:r>
              <a:rPr lang="pt-BR" sz="2600" dirty="0" smtClean="0"/>
              <a:t>Substratos em eletrodeposição</a:t>
            </a:r>
          </a:p>
          <a:p>
            <a:pPr lvl="1"/>
            <a:r>
              <a:rPr lang="pt-BR" sz="2600" dirty="0" smtClean="0"/>
              <a:t> </a:t>
            </a:r>
            <a:r>
              <a:rPr lang="pt-BR" sz="2600" dirty="0" err="1" smtClean="0"/>
              <a:t>Eletroporação</a:t>
            </a:r>
            <a:endParaRPr lang="pt-BR" sz="2600" dirty="0" smtClean="0"/>
          </a:p>
          <a:p>
            <a:pPr lvl="1"/>
            <a:r>
              <a:rPr lang="pt-BR" sz="2600" dirty="0" smtClean="0"/>
              <a:t> </a:t>
            </a:r>
            <a:r>
              <a:rPr lang="pt-BR" sz="2600" dirty="0" err="1" smtClean="0"/>
              <a:t>Biossensores</a:t>
            </a:r>
            <a:r>
              <a:rPr lang="pt-BR" sz="2600" dirty="0" smtClean="0"/>
              <a:t> ópticos</a:t>
            </a:r>
          </a:p>
          <a:p>
            <a:pPr marL="457200" lvl="1" indent="0">
              <a:buNone/>
            </a:pPr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3</a:t>
            </a:fld>
            <a:endParaRPr lang="pt-BR"/>
          </a:p>
        </p:txBody>
      </p:sp>
      <p:pic>
        <p:nvPicPr>
          <p:cNvPr id="5" name="Picture 2" descr="C:\Users\GRazii\Desktop\Graziani Candiotto - Dissertação\Figuras\Dye.sensitized.solar.cel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69" y="3039598"/>
            <a:ext cx="1489596" cy="14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Razii\Desktop\Graziani Candiotto - Dissertação\Figuras\oled-flexibl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88840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Razii\Desktop\Graziani Candiotto - Dissertação\Figuras\dss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50" y="3411917"/>
            <a:ext cx="153625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5364088" y="4869160"/>
            <a:ext cx="3554845" cy="1368152"/>
            <a:chOff x="5391202" y="4577906"/>
            <a:chExt cx="3554845" cy="1368152"/>
          </a:xfrm>
        </p:grpSpPr>
        <p:sp>
          <p:nvSpPr>
            <p:cNvPr id="6" name="CaixaDeTexto 5"/>
            <p:cNvSpPr txBox="1"/>
            <p:nvPr/>
          </p:nvSpPr>
          <p:spPr>
            <a:xfrm>
              <a:off x="6012160" y="4941168"/>
              <a:ext cx="2933887" cy="9541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 smtClean="0"/>
                <a:t>Requer eletrodos estáveis</a:t>
              </a:r>
              <a:endParaRPr lang="pt-BR" sz="2800" dirty="0"/>
            </a:p>
          </p:txBody>
        </p:sp>
        <p:sp>
          <p:nvSpPr>
            <p:cNvPr id="8" name="Chave direita 7"/>
            <p:cNvSpPr/>
            <p:nvPr/>
          </p:nvSpPr>
          <p:spPr>
            <a:xfrm>
              <a:off x="5391202" y="4577906"/>
              <a:ext cx="441133" cy="1368152"/>
            </a:xfrm>
            <a:prstGeom prst="rightBrace">
              <a:avLst>
                <a:gd name="adj1" fmla="val 87761"/>
                <a:gd name="adj2" fmla="val 49566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375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710041" y="6448251"/>
            <a:ext cx="2133600" cy="365125"/>
          </a:xfrm>
        </p:spPr>
        <p:txBody>
          <a:bodyPr/>
          <a:lstStyle/>
          <a:p>
            <a:fld id="{D4E4126E-02EB-4EDA-9C51-38E0241253F0}" type="slidenum">
              <a:rPr lang="pt-BR" smtClean="0"/>
              <a:t>30</a:t>
            </a:fld>
            <a:endParaRPr lang="pt-BR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864163"/>
              </p:ext>
            </p:extLst>
          </p:nvPr>
        </p:nvGraphicFramePr>
        <p:xfrm>
          <a:off x="4427984" y="3429000"/>
          <a:ext cx="5040000" cy="3498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8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Objeto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3429000"/>
                        <a:ext cx="5040000" cy="3498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22881"/>
              </p:ext>
            </p:extLst>
          </p:nvPr>
        </p:nvGraphicFramePr>
        <p:xfrm>
          <a:off x="-108520" y="3506087"/>
          <a:ext cx="5040000" cy="34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" name="Graph" r:id="rId5" imgW="3119167" imgH="2164597" progId="Origin50.Graph">
                  <p:embed/>
                </p:oleObj>
              </mc:Choice>
              <mc:Fallback>
                <p:oleObj name="Graph" r:id="rId5" imgW="3119167" imgH="2164597" progId="Origin50.Graph">
                  <p:embed/>
                  <p:pic>
                    <p:nvPicPr>
                      <p:cNvPr id="0" name="Objeto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3506087"/>
                        <a:ext cx="5040000" cy="3451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317087"/>
              </p:ext>
            </p:extLst>
          </p:nvPr>
        </p:nvGraphicFramePr>
        <p:xfrm>
          <a:off x="-180528" y="-27384"/>
          <a:ext cx="5040000" cy="350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Objeto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-27384"/>
                        <a:ext cx="5040000" cy="350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71532"/>
              </p:ext>
            </p:extLst>
          </p:nvPr>
        </p:nvGraphicFramePr>
        <p:xfrm>
          <a:off x="4500552" y="-13973"/>
          <a:ext cx="5040000" cy="3514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1" name="Graph" r:id="rId9" imgW="3119167" imgH="2164597" progId="Origin50.Graph">
                  <p:embed/>
                </p:oleObj>
              </mc:Choice>
              <mc:Fallback>
                <p:oleObj name="Graph" r:id="rId9" imgW="3119167" imgH="2164597" progId="Origin50.Graph">
                  <p:embed/>
                  <p:pic>
                    <p:nvPicPr>
                      <p:cNvPr id="0" name="Objeto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2" y="-13973"/>
                        <a:ext cx="5040000" cy="3514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tângulo 22"/>
          <p:cNvSpPr/>
          <p:nvPr/>
        </p:nvSpPr>
        <p:spPr>
          <a:xfrm>
            <a:off x="755576" y="249289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5347815" y="249289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755576" y="594928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5292080" y="5949280"/>
            <a:ext cx="1584176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03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710041" y="6448251"/>
            <a:ext cx="2133600" cy="365125"/>
          </a:xfrm>
        </p:spPr>
        <p:txBody>
          <a:bodyPr/>
          <a:lstStyle/>
          <a:p>
            <a:fld id="{D4E4126E-02EB-4EDA-9C51-38E0241253F0}" type="slidenum">
              <a:rPr lang="pt-BR" smtClean="0"/>
              <a:t>31</a:t>
            </a:fld>
            <a:endParaRPr lang="pt-BR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046347"/>
              </p:ext>
            </p:extLst>
          </p:nvPr>
        </p:nvGraphicFramePr>
        <p:xfrm>
          <a:off x="4427984" y="3429000"/>
          <a:ext cx="5040000" cy="3498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0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3429000"/>
                        <a:ext cx="5040000" cy="3498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713466"/>
              </p:ext>
            </p:extLst>
          </p:nvPr>
        </p:nvGraphicFramePr>
        <p:xfrm>
          <a:off x="-108520" y="3506087"/>
          <a:ext cx="5040000" cy="3451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1" name="Graph" r:id="rId5" imgW="3119167" imgH="2164597" progId="Origin50.Graph">
                  <p:embed/>
                </p:oleObj>
              </mc:Choice>
              <mc:Fallback>
                <p:oleObj name="Graph" r:id="rId5" imgW="3119167" imgH="21645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3506087"/>
                        <a:ext cx="5040000" cy="3451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866878"/>
              </p:ext>
            </p:extLst>
          </p:nvPr>
        </p:nvGraphicFramePr>
        <p:xfrm>
          <a:off x="-180528" y="-27384"/>
          <a:ext cx="5040000" cy="350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2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-27384"/>
                        <a:ext cx="5040000" cy="350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049897"/>
              </p:ext>
            </p:extLst>
          </p:nvPr>
        </p:nvGraphicFramePr>
        <p:xfrm>
          <a:off x="4500552" y="-13973"/>
          <a:ext cx="5040000" cy="3514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3" name="Graph" r:id="rId9" imgW="3119167" imgH="2164597" progId="Origin50.Graph">
                  <p:embed/>
                </p:oleObj>
              </mc:Choice>
              <mc:Fallback>
                <p:oleObj name="Graph" r:id="rId9" imgW="3119167" imgH="216459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52" y="-13973"/>
                        <a:ext cx="5040000" cy="3514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tângulo 22"/>
          <p:cNvSpPr/>
          <p:nvPr/>
        </p:nvSpPr>
        <p:spPr>
          <a:xfrm>
            <a:off x="755576" y="249289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5347815" y="249289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755576" y="594928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5292080" y="5949280"/>
            <a:ext cx="1584176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grpSp>
        <p:nvGrpSpPr>
          <p:cNvPr id="17" name="Grupo 16"/>
          <p:cNvGrpSpPr/>
          <p:nvPr/>
        </p:nvGrpSpPr>
        <p:grpSpPr>
          <a:xfrm>
            <a:off x="1647540" y="1124744"/>
            <a:ext cx="5588756" cy="5256584"/>
            <a:chOff x="1542165" y="1124744"/>
            <a:chExt cx="5588756" cy="5256584"/>
          </a:xfrm>
        </p:grpSpPr>
        <p:sp>
          <p:nvSpPr>
            <p:cNvPr id="18" name="Retângulo 17"/>
            <p:cNvSpPr/>
            <p:nvPr/>
          </p:nvSpPr>
          <p:spPr>
            <a:xfrm>
              <a:off x="1542165" y="1124744"/>
              <a:ext cx="5588756" cy="5256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2051720" y="1268760"/>
              <a:ext cx="5040000" cy="5105994"/>
              <a:chOff x="2051720" y="1268760"/>
              <a:chExt cx="5040000" cy="5105994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20" name="Objeto 1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22081453"/>
                      </p:ext>
                    </p:extLst>
                  </p:nvPr>
                </p:nvGraphicFramePr>
                <p:xfrm>
                  <a:off x="2051720" y="1268760"/>
                  <a:ext cx="5040000" cy="349638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43204" name="Graph" r:id="rId11" imgW="4159910" imgH="2887066" progId="Origin50.Graph">
                          <p:embed/>
                        </p:oleObj>
                      </mc:Choice>
                      <mc:Fallback>
                        <p:oleObj name="Graph" r:id="rId11" imgW="4159910" imgH="2887066" progId="Origin50.Graph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51720" y="1268760"/>
                                <a:ext cx="5040000" cy="349638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20" name="Objeto 19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922081453"/>
                      </p:ext>
                    </p:extLst>
                  </p:nvPr>
                </p:nvGraphicFramePr>
                <p:xfrm>
                  <a:off x="2051720" y="1268760"/>
                  <a:ext cx="5040000" cy="349638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43159" name="Graph" r:id="rId13" imgW="4159910" imgH="2887066" progId="Origin50.Graph">
                          <p:embed/>
                        </p:oleObj>
                      </mc:Choice>
                      <mc:Fallback>
                        <p:oleObj name="Graph" r:id="rId13" imgW="4159910" imgH="2887066" progId="Origin50.Graph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051720" y="1268760"/>
                                <a:ext cx="5040000" cy="3496384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tângulo 20"/>
                  <p:cNvSpPr/>
                  <p:nvPr/>
                </p:nvSpPr>
                <p:spPr>
                  <a:xfrm>
                    <a:off x="3059832" y="5594219"/>
                    <a:ext cx="3652025" cy="78053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  <m:r>
                            <a:rPr lang="pt-BR" i="1">
                              <a:latin typeface="Cambria Math"/>
                            </a:rPr>
                            <m:t>=</m:t>
                          </m:r>
                          <m:sSup>
                            <m:sSup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>
                                              <a:latin typeface="Cambria Math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pt-BR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pt-BR" i="1">
                                          <a:latin typeface="Cambria Math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i="1">
                                  <a:latin typeface="Cambria Math"/>
                                </a:rPr>
                                <m:t>1/2</m:t>
                              </m:r>
                            </m:sup>
                          </m:sSup>
                          <m:d>
                            <m:d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pt-BR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pt-BR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pt-BR" i="1">
                                      <a:latin typeface="Cambria Math"/>
                                    </a:rPr>
                                    <m:t>1−</m:t>
                                  </m:r>
                                  <m:r>
                                    <a:rPr lang="pt-BR" i="1"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e>
                            <m:sup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/</m:t>
                              </m:r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oMath>
                      </m:oMathPara>
                    </a14:m>
                    <a:endParaRPr lang="pt-BR" b="1" dirty="0"/>
                  </a:p>
                </p:txBody>
              </p:sp>
            </mc:Choice>
            <mc:Fallback xmlns="">
              <p:sp>
                <p:nvSpPr>
                  <p:cNvPr id="21" name="Retângulo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9832" y="5594219"/>
                    <a:ext cx="3652025" cy="780535"/>
                  </a:xfrm>
                  <a:prstGeom prst="rect">
                    <a:avLst/>
                  </a:prstGeom>
                  <a:blipFill rotWithShape="1"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tângulo 21"/>
                  <p:cNvSpPr/>
                  <p:nvPr/>
                </p:nvSpPr>
                <p:spPr>
                  <a:xfrm>
                    <a:off x="3491880" y="4808705"/>
                    <a:ext cx="2716320" cy="78053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e>
                            <m:sub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𝒑</m:t>
                              </m:r>
                            </m:sub>
                          </m:sSub>
                          <m:r>
                            <a:rPr lang="pt-BR" i="1">
                              <a:latin typeface="Cambria Math"/>
                            </a:rPr>
                            <m:t>=</m:t>
                          </m:r>
                          <m:sSup>
                            <m:sSup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i="1">
                                              <a:latin typeface="Cambria Math"/>
                                            </a:rPr>
                                            <m:t>𝑄</m:t>
                                          </m:r>
                                        </m:e>
                                        <m:sub>
                                          <m:r>
                                            <a:rPr lang="pt-BR" i="1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pt-BR" i="1">
                                          <a:latin typeface="Cambria Math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BR" i="1">
                                  <a:latin typeface="Cambria Math"/>
                                </a:rPr>
                                <m:t>1/2</m:t>
                              </m:r>
                            </m:sup>
                          </m:sSup>
                          <m:d>
                            <m:d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pt-BR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  <m:sSup>
                            <m:sSupPr>
                              <m:ctrlPr>
                                <a:rPr lang="pt-BR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e>
                            <m:sup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</m:t>
                              </m:r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/</m:t>
                              </m:r>
                              <m:r>
                                <a:rPr lang="pt-BR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oMath>
                      </m:oMathPara>
                    </a14:m>
                    <a:endParaRPr lang="pt-BR" b="1" dirty="0"/>
                  </a:p>
                </p:txBody>
              </p:sp>
            </mc:Choice>
            <mc:Fallback xmlns="">
              <p:sp>
                <p:nvSpPr>
                  <p:cNvPr id="22" name="Retângulo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91880" y="4808705"/>
                    <a:ext cx="2716320" cy="780535"/>
                  </a:xfrm>
                  <a:prstGeom prst="rect">
                    <a:avLst/>
                  </a:prstGeom>
                  <a:blipFill rotWithShape="1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pt-B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5" name="Retângulo 14"/>
          <p:cNvSpPr/>
          <p:nvPr/>
        </p:nvSpPr>
        <p:spPr>
          <a:xfrm>
            <a:off x="2987824" y="3717032"/>
            <a:ext cx="1427585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750" dirty="0" smtClean="0"/>
              <a:t>150 </a:t>
            </a:r>
            <a:r>
              <a:rPr lang="pt-BR" sz="1750" dirty="0" err="1" smtClean="0"/>
              <a:t>mM</a:t>
            </a:r>
            <a:r>
              <a:rPr lang="pt-BR" sz="1750" dirty="0" smtClean="0"/>
              <a:t> AlCl</a:t>
            </a:r>
            <a:r>
              <a:rPr lang="pt-BR" sz="1750" baseline="-25000" dirty="0" smtClean="0"/>
              <a:t>3</a:t>
            </a:r>
            <a:endParaRPr lang="pt-BR" sz="1750" baseline="-25000" dirty="0"/>
          </a:p>
        </p:txBody>
      </p:sp>
    </p:spTree>
    <p:extLst>
      <p:ext uri="{BB962C8B-B14F-4D97-AF65-F5344CB8AC3E}">
        <p14:creationId xmlns:p14="http://schemas.microsoft.com/office/powerpoint/2010/main" val="41218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64" y="-18256"/>
            <a:ext cx="8229600" cy="1143000"/>
          </a:xfrm>
        </p:spPr>
        <p:txBody>
          <a:bodyPr/>
          <a:lstStyle/>
          <a:p>
            <a:r>
              <a:rPr lang="pt-BR" dirty="0" smtClean="0"/>
              <a:t>Aplicação do Modelo LPRM</a:t>
            </a:r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787846"/>
              </p:ext>
            </p:extLst>
          </p:nvPr>
        </p:nvGraphicFramePr>
        <p:xfrm>
          <a:off x="1116336" y="476672"/>
          <a:ext cx="6480000" cy="4618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" name="Graph" r:id="rId4" imgW="4276800" imgH="3022560" progId="Origin50.Graph">
                  <p:embed/>
                </p:oleObj>
              </mc:Choice>
              <mc:Fallback>
                <p:oleObj name="Graph" r:id="rId4" imgW="4276800" imgH="30225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336" y="476672"/>
                        <a:ext cx="6480000" cy="46182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683568" y="5157192"/>
                <a:ext cx="3312368" cy="731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000" b="0" i="1" smtClean="0">
                              <a:latin typeface="Cambria Math"/>
                            </a:rPr>
                            <m:t>𝑅</m:t>
                          </m:r>
                          <m:r>
                            <a:rPr lang="pt-BR" sz="20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sz="20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BR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pt-BR" sz="20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000" b="0" i="1" smtClean="0">
                              <a:latin typeface="Cambria Math"/>
                            </a:rPr>
                            <m:t>𝑏</m:t>
                          </m:r>
                        </m:num>
                        <m:den>
                          <m:r>
                            <a:rPr lang="pt-BR" sz="2000" b="0" i="1" smtClean="0">
                              <a:latin typeface="Cambria Math"/>
                            </a:rPr>
                            <m:t>(1−</m:t>
                          </m:r>
                          <m:r>
                            <a:rPr lang="pt-BR" sz="2000" b="0" i="1" smtClean="0">
                              <a:latin typeface="Cambria Math"/>
                            </a:rPr>
                            <m:t>𝜃</m:t>
                          </m:r>
                          <m:r>
                            <a:rPr lang="pt-BR" sz="20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pt-BR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/>
                            </a:rPr>
                            <m:t>V</m:t>
                          </m:r>
                          <m:r>
                            <a:rPr lang="pt-BR" sz="2000" b="0" i="0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0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pt-BR" sz="2000" b="0" i="0" smtClean="0">
                              <a:latin typeface="Cambria Math"/>
                            </a:rPr>
                            <m:t>i</m:t>
                          </m:r>
                        </m:den>
                      </m:f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157192"/>
                <a:ext cx="3312368" cy="7312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7308304" y="5967737"/>
                <a:ext cx="1690783" cy="735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200" i="1" smtClean="0">
                              <a:latin typeface="Cambria Math"/>
                            </a:rPr>
                            <m:t>𝑑</m:t>
                          </m:r>
                          <m:r>
                            <a:rPr lang="pt-BR" sz="22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pt-BR" sz="2200" i="1" smtClean="0">
                              <a:latin typeface="Cambria Math"/>
                            </a:rPr>
                            <m:t>𝑑</m:t>
                          </m:r>
                          <m:r>
                            <a:rPr lang="pt-BR" sz="2200" b="0" i="1" smtClean="0"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pt-BR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2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  <m:r>
                        <a:rPr lang="pt-BR" sz="2200" b="0" i="1" smtClean="0">
                          <a:latin typeface="Cambria Math"/>
                        </a:rPr>
                        <m:t>=</m:t>
                      </m:r>
                      <m:r>
                        <a:rPr lang="pt-BR" sz="2200" b="0" i="1" smtClean="0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pt-BR" sz="22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5967737"/>
                <a:ext cx="1690783" cy="73513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683568" y="5971927"/>
                <a:ext cx="333533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 smtClean="0"/>
                  <a:t>A variação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>
                        <a:latin typeface="Cambria Math"/>
                      </a:rPr>
                      <m:t>Δ</m:t>
                    </m:r>
                    <m:r>
                      <a:rPr lang="pt-BR" sz="2200" i="1">
                        <a:latin typeface="Cambria Math"/>
                      </a:rPr>
                      <m:t>𝑉</m:t>
                    </m:r>
                  </m:oMath>
                </a14:m>
                <a:r>
                  <a:rPr lang="pt-BR" sz="2200" dirty="0" smtClean="0"/>
                  <a:t> gera uma </a:t>
                </a:r>
              </a:p>
              <a:p>
                <a:r>
                  <a:rPr lang="pt-BR" sz="2200" dirty="0"/>
                  <a:t>v</a:t>
                </a:r>
                <a:r>
                  <a:rPr lang="pt-BR" sz="2200" dirty="0" smtClean="0"/>
                  <a:t>ariação do parâmetro </a:t>
                </a:r>
                <a14:m>
                  <m:oMath xmlns:m="http://schemas.openxmlformats.org/officeDocument/2006/math">
                    <m:r>
                      <a:rPr lang="pt-BR" sz="2200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pt-BR" sz="2200" dirty="0" smtClean="0"/>
                  <a:t> </a:t>
                </a:r>
                <a:endParaRPr lang="pt-BR" sz="2200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971927"/>
                <a:ext cx="3335337" cy="769441"/>
              </a:xfrm>
              <a:prstGeom prst="rect">
                <a:avLst/>
              </a:prstGeom>
              <a:blipFill rotWithShape="1">
                <a:blip r:embed="rId8"/>
                <a:stretch>
                  <a:fillRect l="-2194" t="-4762" r="-1463" b="-150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4243235" y="5345340"/>
                <a:ext cx="3360343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 smtClean="0"/>
                  <a:t>A variação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>
                        <a:latin typeface="Cambria Math"/>
                      </a:rPr>
                      <m:t>Δ</m:t>
                    </m:r>
                    <m:r>
                      <a:rPr lang="pt-BR" sz="2200" i="1">
                        <a:latin typeface="Cambria Math"/>
                      </a:rPr>
                      <m:t>𝑉</m:t>
                    </m:r>
                  </m:oMath>
                </a14:m>
                <a:r>
                  <a:rPr lang="pt-BR" sz="2200" dirty="0" smtClean="0"/>
                  <a:t> nos levou </a:t>
                </a:r>
                <a:br>
                  <a:rPr lang="pt-BR" sz="2200" dirty="0" smtClean="0"/>
                </a:br>
                <a:r>
                  <a:rPr lang="pt-BR" sz="2200" dirty="0" smtClean="0"/>
                  <a:t>a analisar a </a:t>
                </a:r>
                <a:r>
                  <a:rPr lang="pt-BR" sz="2200" dirty="0" smtClean="0">
                    <a:solidFill>
                      <a:srgbClr val="FF0000"/>
                    </a:solidFill>
                  </a:rPr>
                  <a:t>condutância</a:t>
                </a:r>
                <a:r>
                  <a:rPr lang="pt-BR" sz="2200" dirty="0" smtClean="0"/>
                  <a:t> do </a:t>
                </a:r>
                <a:br>
                  <a:rPr lang="pt-BR" sz="2200" dirty="0" smtClean="0"/>
                </a:br>
                <a:r>
                  <a:rPr lang="pt-BR" sz="2200" dirty="0" smtClean="0"/>
                  <a:t>sistema  </a:t>
                </a: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235" y="5345340"/>
                <a:ext cx="3360343" cy="1107996"/>
              </a:xfrm>
              <a:prstGeom prst="rect">
                <a:avLst/>
              </a:prstGeom>
              <a:blipFill rotWithShape="1">
                <a:blip r:embed="rId9"/>
                <a:stretch>
                  <a:fillRect l="-2178" t="-3297" r="-1452" b="-98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de seta reta 13"/>
          <p:cNvCxnSpPr>
            <a:endCxn id="10" idx="1"/>
          </p:cNvCxnSpPr>
          <p:nvPr/>
        </p:nvCxnSpPr>
        <p:spPr>
          <a:xfrm>
            <a:off x="6543847" y="6057114"/>
            <a:ext cx="764457" cy="278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ector angulado 15"/>
          <p:cNvCxnSpPr/>
          <p:nvPr/>
        </p:nvCxnSpPr>
        <p:spPr>
          <a:xfrm rot="10800000" flipV="1">
            <a:off x="742876" y="5517232"/>
            <a:ext cx="12700" cy="845285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>
            <a:stCxn id="22" idx="2"/>
          </p:cNvCxnSpPr>
          <p:nvPr/>
        </p:nvCxnSpPr>
        <p:spPr>
          <a:xfrm flipH="1">
            <a:off x="1187624" y="5114801"/>
            <a:ext cx="158147" cy="222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>
            <a:off x="137748" y="4653136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O modelo original</a:t>
            </a:r>
            <a:endParaRPr lang="pt-BR" sz="2400" dirty="0"/>
          </a:p>
        </p:txBody>
      </p:sp>
      <p:sp>
        <p:nvSpPr>
          <p:cNvPr id="24" name="Elipse 23"/>
          <p:cNvSpPr/>
          <p:nvPr/>
        </p:nvSpPr>
        <p:spPr>
          <a:xfrm>
            <a:off x="1979712" y="5157192"/>
            <a:ext cx="864096" cy="792088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Curvas de Condutância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33</a:t>
            </a:fld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498635"/>
              </p:ext>
            </p:extLst>
          </p:nvPr>
        </p:nvGraphicFramePr>
        <p:xfrm>
          <a:off x="179512" y="686639"/>
          <a:ext cx="8640000" cy="5982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36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686639"/>
                        <a:ext cx="8640000" cy="59827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34</a:t>
            </a:fld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071061"/>
              </p:ext>
            </p:extLst>
          </p:nvPr>
        </p:nvGraphicFramePr>
        <p:xfrm>
          <a:off x="-324544" y="155103"/>
          <a:ext cx="5040000" cy="3489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4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4544" y="155103"/>
                        <a:ext cx="5040000" cy="34899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5262544"/>
              </p:ext>
            </p:extLst>
          </p:nvPr>
        </p:nvGraphicFramePr>
        <p:xfrm>
          <a:off x="4355976" y="155103"/>
          <a:ext cx="5040000" cy="3489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5" name="Graph" r:id="rId5" imgW="4160160" imgH="2887200" progId="Origin50.Graph">
                  <p:embed/>
                </p:oleObj>
              </mc:Choice>
              <mc:Fallback>
                <p:oleObj name="Graph" r:id="rId5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55103"/>
                        <a:ext cx="5040000" cy="34899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325720"/>
              </p:ext>
            </p:extLst>
          </p:nvPr>
        </p:nvGraphicFramePr>
        <p:xfrm>
          <a:off x="-323984" y="3356992"/>
          <a:ext cx="5040000" cy="3491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6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984" y="3356992"/>
                        <a:ext cx="5040000" cy="34913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593973"/>
              </p:ext>
            </p:extLst>
          </p:nvPr>
        </p:nvGraphicFramePr>
        <p:xfrm>
          <a:off x="4356536" y="3356992"/>
          <a:ext cx="5040000" cy="348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7" name="Graph" r:id="rId9" imgW="4160160" imgH="2887200" progId="Origin50.Graph">
                  <p:embed/>
                </p:oleObj>
              </mc:Choice>
              <mc:Fallback>
                <p:oleObj name="Graph" r:id="rId9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536" y="3356992"/>
                        <a:ext cx="5040000" cy="3489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899592" y="62068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5563839" y="62068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899592" y="393305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5580112" y="3933056"/>
            <a:ext cx="1528441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Curvas de Condutância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882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35</a:t>
            </a:fld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815869"/>
              </p:ext>
            </p:extLst>
          </p:nvPr>
        </p:nvGraphicFramePr>
        <p:xfrm>
          <a:off x="-324544" y="155103"/>
          <a:ext cx="5040000" cy="3489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8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4544" y="155103"/>
                        <a:ext cx="5040000" cy="34899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643107"/>
              </p:ext>
            </p:extLst>
          </p:nvPr>
        </p:nvGraphicFramePr>
        <p:xfrm>
          <a:off x="4355976" y="155103"/>
          <a:ext cx="5040000" cy="3489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9" name="Graph" r:id="rId5" imgW="4160160" imgH="2887200" progId="Origin50.Graph">
                  <p:embed/>
                </p:oleObj>
              </mc:Choice>
              <mc:Fallback>
                <p:oleObj name="Graph" r:id="rId5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55103"/>
                        <a:ext cx="5040000" cy="34899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499875"/>
              </p:ext>
            </p:extLst>
          </p:nvPr>
        </p:nvGraphicFramePr>
        <p:xfrm>
          <a:off x="-323984" y="3356992"/>
          <a:ext cx="5040000" cy="3491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0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3984" y="3356992"/>
                        <a:ext cx="5040000" cy="349138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169274"/>
              </p:ext>
            </p:extLst>
          </p:nvPr>
        </p:nvGraphicFramePr>
        <p:xfrm>
          <a:off x="4356536" y="3356992"/>
          <a:ext cx="5040000" cy="348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1" name="Graph" r:id="rId9" imgW="4160160" imgH="2887200" progId="Origin50.Graph">
                  <p:embed/>
                </p:oleObj>
              </mc:Choice>
              <mc:Fallback>
                <p:oleObj name="Graph" r:id="rId9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536" y="3356992"/>
                        <a:ext cx="5040000" cy="34890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899592" y="62068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5563839" y="620688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899592" y="393305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5580112" y="3933056"/>
            <a:ext cx="1528441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Título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Curvas de Condutância</a:t>
            </a:r>
            <a:endParaRPr lang="pt-BR" sz="3200" dirty="0"/>
          </a:p>
        </p:txBody>
      </p:sp>
      <p:sp>
        <p:nvSpPr>
          <p:cNvPr id="23" name="Retângulo 22"/>
          <p:cNvSpPr/>
          <p:nvPr/>
        </p:nvSpPr>
        <p:spPr>
          <a:xfrm>
            <a:off x="1475656" y="1556792"/>
            <a:ext cx="5588756" cy="410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4" name="Obje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296681"/>
              </p:ext>
            </p:extLst>
          </p:nvPr>
        </p:nvGraphicFramePr>
        <p:xfrm>
          <a:off x="2123728" y="1844824"/>
          <a:ext cx="5040000" cy="3351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22" name="Graph" r:id="rId11" imgW="4160160" imgH="2887200" progId="Origin50.Graph">
                  <p:embed/>
                </p:oleObj>
              </mc:Choice>
              <mc:Fallback>
                <p:oleObj name="Graph" r:id="rId11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844824"/>
                        <a:ext cx="5040000" cy="3351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/>
          <p:cNvSpPr/>
          <p:nvPr/>
        </p:nvSpPr>
        <p:spPr>
          <a:xfrm>
            <a:off x="3331591" y="2348880"/>
            <a:ext cx="1600449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150 </a:t>
            </a:r>
            <a:r>
              <a:rPr lang="pt-BR" dirty="0" err="1" smtClean="0"/>
              <a:t>mM</a:t>
            </a:r>
            <a:r>
              <a:rPr lang="pt-BR" dirty="0" smtClean="0"/>
              <a:t> AlCl3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40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722593"/>
              </p:ext>
            </p:extLst>
          </p:nvPr>
        </p:nvGraphicFramePr>
        <p:xfrm>
          <a:off x="1043608" y="836712"/>
          <a:ext cx="7056784" cy="4918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9" name="Graph" r:id="rId4" imgW="4160160" imgH="2887200" progId="Origin50.Graph">
                  <p:embed/>
                </p:oleObj>
              </mc:Choice>
              <mc:Fallback>
                <p:oleObj name="Graph" r:id="rId4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836712"/>
                        <a:ext cx="7056784" cy="49187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/>
          <p:cNvSpPr/>
          <p:nvPr/>
        </p:nvSpPr>
        <p:spPr>
          <a:xfrm>
            <a:off x="5712288" y="1460225"/>
            <a:ext cx="1377415" cy="3480943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3646165" y="1460225"/>
            <a:ext cx="2066123" cy="3480943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2339752" y="1412776"/>
            <a:ext cx="1279029" cy="3505351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5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314280"/>
              </p:ext>
            </p:extLst>
          </p:nvPr>
        </p:nvGraphicFramePr>
        <p:xfrm>
          <a:off x="4310594" y="4322182"/>
          <a:ext cx="2520280" cy="222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4" name="Imagem de Bitmap" r:id="rId4" imgW="2619048" imgH="2324424" progId="PBrush">
                  <p:embed/>
                </p:oleObj>
              </mc:Choice>
              <mc:Fallback>
                <p:oleObj name="Imagem de Bitmap" r:id="rId4" imgW="2619048" imgH="2324424" progId="PBrush">
                  <p:embed/>
                  <p:pic>
                    <p:nvPicPr>
                      <p:cNvPr id="0" name="Objeto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594" y="4322182"/>
                        <a:ext cx="2520280" cy="2229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706072"/>
              </p:ext>
            </p:extLst>
          </p:nvPr>
        </p:nvGraphicFramePr>
        <p:xfrm>
          <a:off x="179512" y="361951"/>
          <a:ext cx="5164766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5" name="Graph" r:id="rId6" imgW="4160160" imgH="2887200" progId="Origin50.Graph">
                  <p:embed/>
                </p:oleObj>
              </mc:Choice>
              <mc:Fallback>
                <p:oleObj name="Graph" r:id="rId6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61951"/>
                        <a:ext cx="5164766" cy="36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/>
          <p:cNvSpPr/>
          <p:nvPr/>
        </p:nvSpPr>
        <p:spPr>
          <a:xfrm>
            <a:off x="3563888" y="836712"/>
            <a:ext cx="1008112" cy="2520280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2062039" y="836712"/>
            <a:ext cx="1512168" cy="2520280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115616" y="836712"/>
            <a:ext cx="936104" cy="252028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932445" y="116632"/>
            <a:ext cx="3032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Região controlada por um comportamento </a:t>
            </a:r>
            <a:r>
              <a:rPr lang="pt-BR" dirty="0" err="1" smtClean="0"/>
              <a:t>Nernstiano</a:t>
            </a:r>
            <a:endParaRPr lang="pt-BR" dirty="0" smtClean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556276"/>
              </p:ext>
            </p:extLst>
          </p:nvPr>
        </p:nvGraphicFramePr>
        <p:xfrm>
          <a:off x="6042521" y="980728"/>
          <a:ext cx="2811892" cy="22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6" name="Imagem de Bitmap" r:id="rId8" imgW="0" imgH="0" progId="PBrush">
                  <p:embed/>
                </p:oleObj>
              </mc:Choice>
              <mc:Fallback>
                <p:oleObj name="Imagem de Bitmap" r:id="rId8" imgW="0" imgH="0" progId="PBrush">
                  <p:embed/>
                  <p:pic>
                    <p:nvPicPr>
                      <p:cNvPr id="0" name="Obje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521" y="980728"/>
                        <a:ext cx="2811892" cy="22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ângulo 12"/>
          <p:cNvSpPr/>
          <p:nvPr/>
        </p:nvSpPr>
        <p:spPr>
          <a:xfrm>
            <a:off x="5868144" y="116632"/>
            <a:ext cx="3148403" cy="3240360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3593232" y="3842175"/>
            <a:ext cx="3698093" cy="2844316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4499992" y="3933056"/>
            <a:ext cx="214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Máxima condutância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07504" y="4117722"/>
            <a:ext cx="2728597" cy="967462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59227" y="4289951"/>
            <a:ext cx="272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Região de recobrimento total do eletrodo</a:t>
            </a:r>
            <a:endParaRPr lang="pt-BR" dirty="0"/>
          </a:p>
        </p:txBody>
      </p:sp>
      <p:cxnSp>
        <p:nvCxnSpPr>
          <p:cNvPr id="15" name="Conector de seta reta 14"/>
          <p:cNvCxnSpPr>
            <a:stCxn id="17" idx="0"/>
            <a:endCxn id="12" idx="2"/>
          </p:cNvCxnSpPr>
          <p:nvPr/>
        </p:nvCxnSpPr>
        <p:spPr>
          <a:xfrm flipH="1" flipV="1">
            <a:off x="1471803" y="5085184"/>
            <a:ext cx="3853" cy="64807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683567" y="5733256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Processo lento</a:t>
            </a:r>
            <a:endParaRPr lang="pt-BR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380312" y="4941168"/>
            <a:ext cx="18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Processo rápido</a:t>
            </a:r>
            <a:endParaRPr lang="pt-BR" dirty="0"/>
          </a:p>
        </p:txBody>
      </p:sp>
      <p:cxnSp>
        <p:nvCxnSpPr>
          <p:cNvPr id="22" name="Conector de seta reta 21"/>
          <p:cNvCxnSpPr>
            <a:stCxn id="21" idx="0"/>
          </p:cNvCxnSpPr>
          <p:nvPr/>
        </p:nvCxnSpPr>
        <p:spPr>
          <a:xfrm flipV="1">
            <a:off x="8280413" y="3356992"/>
            <a:ext cx="1" cy="158417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do 30"/>
          <p:cNvCxnSpPr>
            <a:stCxn id="21" idx="2"/>
          </p:cNvCxnSpPr>
          <p:nvPr/>
        </p:nvCxnSpPr>
        <p:spPr>
          <a:xfrm rot="5400000">
            <a:off x="7430475" y="5171350"/>
            <a:ext cx="710789" cy="989088"/>
          </a:xfrm>
          <a:prstGeom prst="bentConnector2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671" y="15007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Correção da condutância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38</a:t>
            </a:fld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221393"/>
              </p:ext>
            </p:extLst>
          </p:nvPr>
        </p:nvGraphicFramePr>
        <p:xfrm>
          <a:off x="972400" y="980728"/>
          <a:ext cx="7200000" cy="5048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1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400" y="980728"/>
                        <a:ext cx="7200000" cy="5048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2483768" y="5953635"/>
                <a:ext cx="374441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>
                          <a:latin typeface="Cambria Math"/>
                        </a:rPr>
                        <m:t>𝜎</m:t>
                      </m:r>
                      <m:r>
                        <a:rPr lang="pt-BR" sz="3200" i="1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pt-BR" sz="3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32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pt-BR" sz="32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pt-BR" sz="3200">
                          <a:latin typeface="Cambria Math"/>
                        </a:rPr>
                        <m:t>exp</m:t>
                      </m:r>
                      <m:r>
                        <a:rPr lang="pt-BR" sz="3200" i="1">
                          <a:latin typeface="Cambria Math"/>
                        </a:rPr>
                        <m:t>(</m:t>
                      </m:r>
                      <m:r>
                        <a:rPr lang="pt-BR" sz="3200" i="1">
                          <a:latin typeface="Cambria Math"/>
                        </a:rPr>
                        <m:t>𝐵</m:t>
                      </m:r>
                      <m:r>
                        <a:rPr lang="pt-BR" sz="3200" i="1">
                          <a:latin typeface="Cambria Math"/>
                        </a:rPr>
                        <m:t> ∣</m:t>
                      </m:r>
                      <m:r>
                        <a:rPr lang="pt-BR" sz="3200" i="1">
                          <a:latin typeface="Cambria Math"/>
                        </a:rPr>
                        <m:t>𝑉</m:t>
                      </m:r>
                      <m:r>
                        <a:rPr lang="pt-BR" sz="3200" i="1">
                          <a:latin typeface="Cambria Math"/>
                        </a:rPr>
                        <m:t>∣)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953635"/>
                <a:ext cx="3744416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Correção da condutância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39</a:t>
            </a:fld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764610"/>
              </p:ext>
            </p:extLst>
          </p:nvPr>
        </p:nvGraphicFramePr>
        <p:xfrm>
          <a:off x="1547664" y="1878183"/>
          <a:ext cx="6592342" cy="4575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5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1878183"/>
                        <a:ext cx="6592342" cy="4575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323528" y="1340768"/>
            <a:ext cx="548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 smtClean="0"/>
              <a:t>Após a subtração do termo exponencial </a:t>
            </a:r>
            <a:endParaRPr lang="pt-BR" sz="2400" dirty="0"/>
          </a:p>
        </p:txBody>
      </p:sp>
      <p:cxnSp>
        <p:nvCxnSpPr>
          <p:cNvPr id="11" name="Conector angulado 10"/>
          <p:cNvCxnSpPr/>
          <p:nvPr/>
        </p:nvCxnSpPr>
        <p:spPr>
          <a:xfrm rot="16200000" flipH="1">
            <a:off x="-288656" y="2405208"/>
            <a:ext cx="2695654" cy="1368154"/>
          </a:xfrm>
          <a:prstGeom prst="bentConnector3">
            <a:avLst>
              <a:gd name="adj1" fmla="val 10007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Breve Histórico do ITO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5328592"/>
          </a:xfrm>
        </p:spPr>
        <p:txBody>
          <a:bodyPr>
            <a:noAutofit/>
          </a:bodyPr>
          <a:lstStyle/>
          <a:p>
            <a:r>
              <a:rPr lang="pt-BR" sz="2800" dirty="0" smtClean="0"/>
              <a:t>1960: Intenso estudo de óxidos semicondutores</a:t>
            </a:r>
          </a:p>
          <a:p>
            <a:pPr lvl="1"/>
            <a:r>
              <a:rPr lang="pt-BR" sz="2400" dirty="0"/>
              <a:t>Determinação das janelas </a:t>
            </a:r>
            <a:r>
              <a:rPr lang="pt-BR" sz="2400" dirty="0" smtClean="0"/>
              <a:t>eletroquímicas</a:t>
            </a:r>
          </a:p>
          <a:p>
            <a:pPr lvl="1"/>
            <a:endParaRPr lang="pt-BR" sz="800" dirty="0" smtClean="0"/>
          </a:p>
          <a:p>
            <a:r>
              <a:rPr lang="pt-BR" sz="2800" dirty="0" smtClean="0"/>
              <a:t>1970: Primeiros estudos sobre ITO</a:t>
            </a:r>
          </a:p>
          <a:p>
            <a:endParaRPr lang="pt-BR" sz="800" dirty="0" smtClean="0"/>
          </a:p>
          <a:p>
            <a:r>
              <a:rPr lang="pt-BR" sz="2800" dirty="0" smtClean="0"/>
              <a:t>1990: </a:t>
            </a:r>
            <a:r>
              <a:rPr lang="pt-BR" sz="2800" dirty="0"/>
              <a:t>O ITO ganha destaque  em aplicações </a:t>
            </a:r>
            <a:endParaRPr lang="pt-BR" sz="2800" dirty="0" smtClean="0"/>
          </a:p>
          <a:p>
            <a:endParaRPr lang="pt-BR" sz="800" dirty="0" smtClean="0"/>
          </a:p>
          <a:p>
            <a:r>
              <a:rPr lang="pt-BR" sz="2800" dirty="0" smtClean="0"/>
              <a:t>2000</a:t>
            </a:r>
            <a:r>
              <a:rPr lang="pt-BR" sz="2800" dirty="0"/>
              <a:t>: </a:t>
            </a:r>
            <a:r>
              <a:rPr lang="pt-BR" sz="2800" dirty="0" smtClean="0"/>
              <a:t>preocupação </a:t>
            </a:r>
            <a:r>
              <a:rPr lang="pt-BR" sz="2800" dirty="0"/>
              <a:t>com a </a:t>
            </a:r>
            <a:r>
              <a:rPr lang="pt-BR" sz="2800" dirty="0" smtClean="0"/>
              <a:t>estabilidade</a:t>
            </a:r>
          </a:p>
          <a:p>
            <a:endParaRPr lang="pt-BR" sz="800" dirty="0"/>
          </a:p>
          <a:p>
            <a:pPr lvl="1"/>
            <a:r>
              <a:rPr lang="pt-BR" sz="2600" dirty="0"/>
              <a:t>Huang et al: </a:t>
            </a:r>
            <a:r>
              <a:rPr lang="pt-BR" sz="2600" dirty="0" smtClean="0"/>
              <a:t>alterações </a:t>
            </a:r>
            <a:r>
              <a:rPr lang="pt-BR" sz="2600" dirty="0"/>
              <a:t>na morfologia</a:t>
            </a:r>
            <a:r>
              <a:rPr lang="pt-BR" sz="2600" dirty="0" smtClean="0"/>
              <a:t>.</a:t>
            </a:r>
          </a:p>
          <a:p>
            <a:pPr marL="457200" lvl="1" indent="0">
              <a:buNone/>
            </a:pPr>
            <a:endParaRPr lang="pt-BR" sz="1000" dirty="0"/>
          </a:p>
          <a:p>
            <a:pPr lvl="1"/>
            <a:r>
              <a:rPr lang="pt-BR" sz="2600" dirty="0" err="1"/>
              <a:t>Senthilkummar</a:t>
            </a:r>
            <a:r>
              <a:rPr lang="pt-BR" sz="2600" dirty="0"/>
              <a:t> et </a:t>
            </a:r>
            <a:r>
              <a:rPr lang="pt-BR" sz="2600" dirty="0" smtClean="0"/>
              <a:t>al: </a:t>
            </a:r>
            <a:r>
              <a:rPr lang="pt-BR" sz="2600" dirty="0"/>
              <a:t>perda </a:t>
            </a:r>
            <a:r>
              <a:rPr lang="pt-BR" sz="2600" dirty="0" smtClean="0"/>
              <a:t>da transmitância.</a:t>
            </a:r>
            <a:endParaRPr lang="pt-BR" sz="2600" dirty="0"/>
          </a:p>
          <a:p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</a:t>
            </a:fld>
            <a:endParaRPr lang="pt-BR"/>
          </a:p>
        </p:txBody>
      </p:sp>
      <p:pic>
        <p:nvPicPr>
          <p:cNvPr id="8" name="Imagem 7"/>
          <p:cNvPicPr/>
          <p:nvPr/>
        </p:nvPicPr>
        <p:blipFill rotWithShape="1">
          <a:blip r:embed="rId2" cstate="print"/>
          <a:srcRect l="5502" t="8453" r="49482" b="42458"/>
          <a:stretch/>
        </p:blipFill>
        <p:spPr bwMode="auto">
          <a:xfrm>
            <a:off x="6876256" y="3789040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7600079" y="-27384"/>
            <a:ext cx="158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Introdução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17898" r="7373" b="7864"/>
          <a:stretch/>
        </p:blipFill>
        <p:spPr bwMode="auto">
          <a:xfrm rot="10800000">
            <a:off x="7011871" y="5445224"/>
            <a:ext cx="171917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ipse 24"/>
          <p:cNvSpPr/>
          <p:nvPr/>
        </p:nvSpPr>
        <p:spPr>
          <a:xfrm>
            <a:off x="5796136" y="2478656"/>
            <a:ext cx="833940" cy="726039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Elipse 21"/>
          <p:cNvSpPr/>
          <p:nvPr/>
        </p:nvSpPr>
        <p:spPr>
          <a:xfrm>
            <a:off x="4670783" y="2483344"/>
            <a:ext cx="648072" cy="721351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Correção da condutância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40</a:t>
            </a:fld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198360"/>
              </p:ext>
            </p:extLst>
          </p:nvPr>
        </p:nvGraphicFramePr>
        <p:xfrm>
          <a:off x="1743248" y="1806175"/>
          <a:ext cx="6592342" cy="4575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3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3248" y="1806175"/>
                        <a:ext cx="6592342" cy="4575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323528" y="1556792"/>
            <a:ext cx="548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 smtClean="0"/>
              <a:t>Após a subtração do termo exponencial </a:t>
            </a:r>
            <a:endParaRPr lang="pt-BR" sz="2400" dirty="0"/>
          </a:p>
        </p:txBody>
      </p:sp>
      <p:cxnSp>
        <p:nvCxnSpPr>
          <p:cNvPr id="11" name="Conector angulado 10"/>
          <p:cNvCxnSpPr/>
          <p:nvPr/>
        </p:nvCxnSpPr>
        <p:spPr>
          <a:xfrm rot="16200000" flipH="1">
            <a:off x="-288656" y="2405208"/>
            <a:ext cx="2695654" cy="1368154"/>
          </a:xfrm>
          <a:prstGeom prst="bentConnector3">
            <a:avLst>
              <a:gd name="adj1" fmla="val 100074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/>
              <p:cNvSpPr/>
              <p:nvPr/>
            </p:nvSpPr>
            <p:spPr>
              <a:xfrm>
                <a:off x="2956542" y="2483344"/>
                <a:ext cx="4608512" cy="721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3600" b="0" i="1" smtClean="0">
                              <a:latin typeface="Cambria Math"/>
                            </a:rPr>
                            <m:t>𝑅</m:t>
                          </m:r>
                          <m:r>
                            <a:rPr lang="pt-BR" sz="3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pt-BR" sz="36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BR" sz="36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pt-BR" sz="3600" i="1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pt-BR" sz="3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BR" sz="36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BR" sz="3600" i="1">
                              <a:latin typeface="Cambria Math"/>
                            </a:rPr>
                            <m:t>(</m:t>
                          </m:r>
                          <m:r>
                            <a:rPr lang="pt-BR" sz="3600" i="1">
                              <a:latin typeface="Cambria Math"/>
                            </a:rPr>
                            <m:t>𝜃</m:t>
                          </m:r>
                          <m:r>
                            <a:rPr lang="pt-BR" sz="3600" i="1">
                              <a:latin typeface="Cambria Math"/>
                            </a:rPr>
                            <m:t>)</m:t>
                          </m:r>
                        </m:sub>
                        <m:sup>
                          <m:r>
                            <a:rPr lang="pt-BR" sz="3600" i="1">
                              <a:latin typeface="Cambria Math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1" name="Retâ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542" y="2483344"/>
                <a:ext cx="4608512" cy="7213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/>
          <p:cNvSpPr/>
          <p:nvPr/>
        </p:nvSpPr>
        <p:spPr>
          <a:xfrm>
            <a:off x="2987824" y="4941168"/>
            <a:ext cx="3024336" cy="288032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6023857" y="4221088"/>
            <a:ext cx="1212439" cy="1008112"/>
          </a:xfrm>
          <a:prstGeom prst="rect">
            <a:avLst/>
          </a:prstGeom>
          <a:solidFill>
            <a:srgbClr val="7030A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27" name="Conector de seta reta 26"/>
          <p:cNvCxnSpPr/>
          <p:nvPr/>
        </p:nvCxnSpPr>
        <p:spPr>
          <a:xfrm>
            <a:off x="4994819" y="3204695"/>
            <a:ext cx="0" cy="17364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6213106" y="3194869"/>
            <a:ext cx="231102" cy="1026219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Ajustes Referentes ao modelo LPRM</a:t>
            </a:r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41</a:t>
            </a:fld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30179"/>
              </p:ext>
            </p:extLst>
          </p:nvPr>
        </p:nvGraphicFramePr>
        <p:xfrm>
          <a:off x="-251976" y="404664"/>
          <a:ext cx="5040000" cy="350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0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1976" y="404664"/>
                        <a:ext cx="5040000" cy="350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27360"/>
              </p:ext>
            </p:extLst>
          </p:nvPr>
        </p:nvGraphicFramePr>
        <p:xfrm>
          <a:off x="4284528" y="404664"/>
          <a:ext cx="5040000" cy="350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1" name="Graph" r:id="rId5" imgW="4160160" imgH="2887200" progId="Origin50.Graph">
                  <p:embed/>
                </p:oleObj>
              </mc:Choice>
              <mc:Fallback>
                <p:oleObj name="Graph" r:id="rId5" imgW="4160160" imgH="28872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528" y="404664"/>
                        <a:ext cx="5040000" cy="350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736907"/>
              </p:ext>
            </p:extLst>
          </p:nvPr>
        </p:nvGraphicFramePr>
        <p:xfrm>
          <a:off x="-252536" y="3501008"/>
          <a:ext cx="5040000" cy="3500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2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2536" y="3501008"/>
                        <a:ext cx="5040000" cy="35000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712775"/>
              </p:ext>
            </p:extLst>
          </p:nvPr>
        </p:nvGraphicFramePr>
        <p:xfrm>
          <a:off x="4284528" y="3501008"/>
          <a:ext cx="5040000" cy="3462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93" name="Graph" r:id="rId9" imgW="4160160" imgH="2887200" progId="Origin50.Graph">
                  <p:embed/>
                </p:oleObj>
              </mc:Choice>
              <mc:Fallback>
                <p:oleObj name="Graph" r:id="rId9" imgW="4160160" imgH="2887200" progId="Origin50.Grap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528" y="3501008"/>
                        <a:ext cx="5040000" cy="34623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755576" y="9087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5347815" y="9087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755576" y="4005064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5292080" y="4005064"/>
            <a:ext cx="1656184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5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Ajustes Referentes ao modelo LPRM</a:t>
            </a:r>
            <a:endParaRPr lang="pt-BR" sz="3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42</a:t>
            </a:fld>
            <a:endParaRPr lang="pt-B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29938"/>
              </p:ext>
            </p:extLst>
          </p:nvPr>
        </p:nvGraphicFramePr>
        <p:xfrm>
          <a:off x="-251976" y="404664"/>
          <a:ext cx="5040000" cy="350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4" name="Graph" r:id="rId3" imgW="4160160" imgH="2887200" progId="Origin50.Graph">
                  <p:embed/>
                </p:oleObj>
              </mc:Choice>
              <mc:Fallback>
                <p:oleObj name="Graph" r:id="rId3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1976" y="404664"/>
                        <a:ext cx="5040000" cy="350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461626"/>
              </p:ext>
            </p:extLst>
          </p:nvPr>
        </p:nvGraphicFramePr>
        <p:xfrm>
          <a:off x="4284528" y="404664"/>
          <a:ext cx="5040000" cy="350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5" name="Graph" r:id="rId5" imgW="4160160" imgH="2887200" progId="Origin50.Graph">
                  <p:embed/>
                </p:oleObj>
              </mc:Choice>
              <mc:Fallback>
                <p:oleObj name="Graph" r:id="rId5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528" y="404664"/>
                        <a:ext cx="5040000" cy="3501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644916"/>
              </p:ext>
            </p:extLst>
          </p:nvPr>
        </p:nvGraphicFramePr>
        <p:xfrm>
          <a:off x="-252536" y="3501008"/>
          <a:ext cx="5040000" cy="3500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6" name="Graph" r:id="rId7" imgW="4160160" imgH="2887200" progId="Origin50.Graph">
                  <p:embed/>
                </p:oleObj>
              </mc:Choice>
              <mc:Fallback>
                <p:oleObj name="Graph" r:id="rId7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2536" y="3501008"/>
                        <a:ext cx="5040000" cy="35000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761924"/>
              </p:ext>
            </p:extLst>
          </p:nvPr>
        </p:nvGraphicFramePr>
        <p:xfrm>
          <a:off x="4284528" y="3501008"/>
          <a:ext cx="5040000" cy="3462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7" name="Graph" r:id="rId9" imgW="4160160" imgH="2887200" progId="Origin50.Graph">
                  <p:embed/>
                </p:oleObj>
              </mc:Choice>
              <mc:Fallback>
                <p:oleObj name="Graph" r:id="rId9" imgW="4160160" imgH="2887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528" y="3501008"/>
                        <a:ext cx="5040000" cy="34623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755576" y="9087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5347815" y="9087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755576" y="4005064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5292080" y="4005064"/>
            <a:ext cx="1656184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1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09320"/>
            <a:ext cx="2133600" cy="365125"/>
          </a:xfrm>
        </p:spPr>
        <p:txBody>
          <a:bodyPr/>
          <a:lstStyle/>
          <a:p>
            <a:fld id="{D4E4126E-02EB-4EDA-9C51-38E0241253F0}" type="slidenum">
              <a:rPr lang="pt-BR" smtClean="0"/>
              <a:t>43</a:t>
            </a:fld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ixaDeTexto 4"/>
              <p:cNvSpPr txBox="1"/>
              <p:nvPr/>
            </p:nvSpPr>
            <p:spPr>
              <a:xfrm>
                <a:off x="899592" y="1124744"/>
                <a:ext cx="7416824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 smtClean="0"/>
                  <a:t>Parâmetros ajustáveis obtidos através do modelo:</a:t>
                </a:r>
              </a:p>
              <a:p>
                <a:pPr algn="ctr"/>
                <a:endParaRPr lang="pt-BR" sz="2800" dirty="0" smtClean="0"/>
              </a:p>
              <a:p>
                <a:pPr marL="342900" indent="-342900" algn="ctr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pt-BR" sz="2800" b="0" dirty="0" smtClean="0"/>
                  <a:t> ≡ impedância</a:t>
                </a:r>
              </a:p>
              <a:p>
                <a:pPr algn="ctr"/>
                <a:endParaRPr lang="pt-BR" sz="2800" b="0" dirty="0" smtClean="0"/>
              </a:p>
              <a:p>
                <a:pPr marL="342900" indent="-342900" algn="ctr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sz="2800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pt-BR" sz="2800" baseline="-25000" dirty="0" smtClean="0"/>
                  <a:t>0 </a:t>
                </a:r>
                <a:r>
                  <a:rPr lang="pt-BR" sz="2800" dirty="0" smtClean="0"/>
                  <a:t>≡ carga necessária para bloquear completamente o eletrodo</a:t>
                </a:r>
                <a:endParaRPr lang="pt-BR" sz="2800" dirty="0"/>
              </a:p>
              <a:p>
                <a:pPr marL="342900" indent="-342900">
                  <a:buFont typeface="Arial" pitchFamily="34" charset="0"/>
                  <a:buChar char="•"/>
                </a:pPr>
                <a:endParaRPr lang="pt-BR" sz="2000" dirty="0"/>
              </a:p>
              <a:p>
                <a:endParaRPr lang="pt-BR" sz="2000" dirty="0" smtClean="0"/>
              </a:p>
              <a:p>
                <a:endParaRPr lang="pt-BR" sz="2000" dirty="0"/>
              </a:p>
            </p:txBody>
          </p:sp>
        </mc:Choice>
        <mc:Fallback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124744"/>
                <a:ext cx="7416824" cy="3600986"/>
              </a:xfrm>
              <a:prstGeom prst="rect">
                <a:avLst/>
              </a:prstGeom>
              <a:blipFill rotWithShape="1">
                <a:blip r:embed="rId2"/>
                <a:stretch>
                  <a:fillRect l="-1727" t="-1525" r="-8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043608" y="4005064"/>
                <a:ext cx="2914837" cy="853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/>
                        </a:rPr>
                        <m:t>𝑄</m:t>
                      </m:r>
                      <m:r>
                        <a:rPr lang="pt-BR" sz="2200" i="1">
                          <a:latin typeface="Cambria Math"/>
                        </a:rPr>
                        <m:t>(</m:t>
                      </m:r>
                      <m:r>
                        <a:rPr lang="pt-BR" sz="2200" i="1">
                          <a:latin typeface="Cambria Math"/>
                        </a:rPr>
                        <m:t>𝑉</m:t>
                      </m:r>
                      <m:r>
                        <a:rPr lang="pt-BR" sz="2200" i="1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pt-BR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pt-BR" sz="2200" i="1">
                              <a:latin typeface="Cambria Math"/>
                            </a:rPr>
                            <m:t>𝜈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pt-BR" sz="22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pt-BR" sz="22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t-BR" sz="2200" i="1">
                              <a:latin typeface="Cambria Math"/>
                            </a:rPr>
                            <m:t>𝑉</m:t>
                          </m:r>
                        </m:sup>
                        <m:e>
                          <m:r>
                            <a:rPr lang="pt-BR" sz="2200" i="1">
                              <a:latin typeface="Cambria Math"/>
                            </a:rPr>
                            <m:t>𝑖</m:t>
                          </m:r>
                          <m:d>
                            <m:dPr>
                              <m:ctrlPr>
                                <a:rPr lang="pt-BR" sz="2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2200" i="1">
                                  <a:latin typeface="Cambria Math"/>
                                </a:rPr>
                                <m:t>𝑉</m:t>
                              </m:r>
                            </m:e>
                          </m:d>
                          <m:r>
                            <a:rPr lang="pt-BR" sz="2200" i="1">
                              <a:latin typeface="Cambria Math"/>
                            </a:rPr>
                            <m:t>𝑑</m:t>
                          </m:r>
                          <m:r>
                            <a:rPr lang="pt-BR" sz="2200" i="1">
                              <a:latin typeface="Cambria Math"/>
                            </a:rPr>
                            <m:t>(</m:t>
                          </m:r>
                          <m:r>
                            <a:rPr lang="pt-BR" sz="2200" i="1">
                              <a:latin typeface="Cambria Math"/>
                            </a:rPr>
                            <m:t>𝑉</m:t>
                          </m:r>
                          <m:r>
                            <a:rPr lang="pt-BR" sz="2200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pt-BR" sz="2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4005064"/>
                <a:ext cx="2914837" cy="85382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27584" y="1124744"/>
            <a:ext cx="7561429" cy="4248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ixaDeTexto 1"/>
              <p:cNvSpPr txBox="1"/>
              <p:nvPr/>
            </p:nvSpPr>
            <p:spPr>
              <a:xfrm>
                <a:off x="1187624" y="5949280"/>
                <a:ext cx="80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b e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𝑄</m:t>
                    </m:r>
                  </m:oMath>
                </a14:m>
                <a:r>
                  <a:rPr lang="pt-BR" baseline="-25000" dirty="0"/>
                  <a:t>0 </a:t>
                </a:r>
                <a:endParaRPr lang="pt-BR" dirty="0"/>
              </a:p>
            </p:txBody>
          </p:sp>
        </mc:Choice>
        <mc:Fallback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5949280"/>
                <a:ext cx="803746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6818" t="-8197" b="-245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ixaDeTexto 2"/>
          <p:cNvSpPr txBox="1"/>
          <p:nvPr/>
        </p:nvSpPr>
        <p:spPr>
          <a:xfrm>
            <a:off x="2483768" y="6021288"/>
            <a:ext cx="333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Estão  relacionados a morfologia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00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746004" y="3284984"/>
            <a:ext cx="1402060" cy="5133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dirty="0" smtClean="0"/>
              <a:t>Modelo LPRM modificado</a:t>
            </a:r>
            <a:endParaRPr lang="pt-BR" sz="4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44</a:t>
            </a:fld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389502"/>
              </p:ext>
            </p:extLst>
          </p:nvPr>
        </p:nvGraphicFramePr>
        <p:xfrm>
          <a:off x="-180008" y="332656"/>
          <a:ext cx="4680000" cy="360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9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008" y="332656"/>
                        <a:ext cx="4680000" cy="36078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339321"/>
              </p:ext>
            </p:extLst>
          </p:nvPr>
        </p:nvGraphicFramePr>
        <p:xfrm>
          <a:off x="4212480" y="315913"/>
          <a:ext cx="4680000" cy="361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0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480" y="315913"/>
                        <a:ext cx="4680000" cy="36171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431107"/>
              </p:ext>
            </p:extLst>
          </p:nvPr>
        </p:nvGraphicFramePr>
        <p:xfrm>
          <a:off x="-180008" y="3417080"/>
          <a:ext cx="4680000" cy="361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1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008" y="3417080"/>
                        <a:ext cx="4680000" cy="3612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4792192"/>
              </p:ext>
            </p:extLst>
          </p:nvPr>
        </p:nvGraphicFramePr>
        <p:xfrm>
          <a:off x="4211960" y="3410664"/>
          <a:ext cx="4680000" cy="3618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2" name="Graph" r:id="rId9" imgW="4023360" imgH="3108960" progId="Origin50.Graph">
                  <p:embed/>
                </p:oleObj>
              </mc:Choice>
              <mc:Fallback>
                <p:oleObj name="Graph" r:id="rId9" imgW="4023360" imgH="310896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410664"/>
                        <a:ext cx="4680000" cy="3618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716385" y="3305889"/>
                <a:ext cx="146129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i="1">
                          <a:latin typeface="Cambria Math"/>
                        </a:rPr>
                        <m:t>𝑏</m:t>
                      </m:r>
                      <m:r>
                        <a:rPr lang="pt-BR" sz="2600" i="1">
                          <a:latin typeface="Cambria Math"/>
                        </a:rPr>
                        <m:t>=</m:t>
                      </m:r>
                      <m:r>
                        <a:rPr lang="pt-BR" sz="2600" i="1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pt-BR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6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sz="26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385" y="3305889"/>
                <a:ext cx="1461297" cy="49244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811311" y="836712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5220072" y="9087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739303" y="393305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5148064" y="3933056"/>
            <a:ext cx="1656184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746004" y="3284984"/>
            <a:ext cx="1402060" cy="5133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dirty="0" smtClean="0"/>
              <a:t>Modelo LPRM modificado</a:t>
            </a:r>
            <a:endParaRPr lang="pt-BR" sz="4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45</a:t>
            </a:fld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633207"/>
              </p:ext>
            </p:extLst>
          </p:nvPr>
        </p:nvGraphicFramePr>
        <p:xfrm>
          <a:off x="-180008" y="332656"/>
          <a:ext cx="4680000" cy="3607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4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008" y="332656"/>
                        <a:ext cx="4680000" cy="36078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79605"/>
              </p:ext>
            </p:extLst>
          </p:nvPr>
        </p:nvGraphicFramePr>
        <p:xfrm>
          <a:off x="4212480" y="315913"/>
          <a:ext cx="4680000" cy="361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5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480" y="315913"/>
                        <a:ext cx="4680000" cy="36171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087780"/>
              </p:ext>
            </p:extLst>
          </p:nvPr>
        </p:nvGraphicFramePr>
        <p:xfrm>
          <a:off x="-180008" y="3417080"/>
          <a:ext cx="4680000" cy="361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6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008" y="3417080"/>
                        <a:ext cx="4680000" cy="3612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415788"/>
              </p:ext>
            </p:extLst>
          </p:nvPr>
        </p:nvGraphicFramePr>
        <p:xfrm>
          <a:off x="4211960" y="3410664"/>
          <a:ext cx="4680000" cy="3618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37" name="Graph" r:id="rId9" imgW="4023360" imgH="3108960" progId="Origin50.Graph">
                  <p:embed/>
                </p:oleObj>
              </mc:Choice>
              <mc:Fallback>
                <p:oleObj name="Graph" r:id="rId9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3410664"/>
                        <a:ext cx="4680000" cy="36187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3716385" y="3305889"/>
                <a:ext cx="146129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i="1">
                          <a:latin typeface="Cambria Math"/>
                        </a:rPr>
                        <m:t>𝑏</m:t>
                      </m:r>
                      <m:r>
                        <a:rPr lang="pt-BR" sz="2600" i="1">
                          <a:latin typeface="Cambria Math"/>
                        </a:rPr>
                        <m:t>=</m:t>
                      </m:r>
                      <m:r>
                        <a:rPr lang="pt-BR" sz="2600" i="1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pt-BR" sz="2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6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sz="26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sz="26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6385" y="3305889"/>
                <a:ext cx="1461297" cy="49244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811311" y="836712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5220072" y="908720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739303" y="393305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5148064" y="3933056"/>
            <a:ext cx="1656184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3707904" y="1484784"/>
                <a:ext cx="1523430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𝒃</m:t>
                      </m:r>
                      <m:r>
                        <a:rPr lang="pt-BR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pt-BR" sz="26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𝜶</m:t>
                      </m:r>
                      <m:sSub>
                        <m:sSubPr>
                          <m:ctrlPr>
                            <a:rPr lang="pt-BR" sz="2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𝑸</m:t>
                          </m:r>
                        </m:e>
                        <m:sub>
                          <m:r>
                            <a:rPr lang="pt-BR" sz="2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pt-BR" sz="2600" b="1" dirty="0"/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484784"/>
                <a:ext cx="1523430" cy="492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962273"/>
              </p:ext>
            </p:extLst>
          </p:nvPr>
        </p:nvGraphicFramePr>
        <p:xfrm>
          <a:off x="2756401" y="2330242"/>
          <a:ext cx="3039735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2208"/>
                <a:gridCol w="1167527"/>
              </a:tblGrid>
              <a:tr h="4303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 smtClean="0">
                          <a:effectLst/>
                        </a:rPr>
                        <a:t>Solução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α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03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 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 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03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100 </a:t>
                      </a:r>
                      <a:r>
                        <a:rPr lang="pt-BR" sz="2200" dirty="0" err="1">
                          <a:effectLst/>
                        </a:rPr>
                        <a:t>mM</a:t>
                      </a:r>
                      <a:r>
                        <a:rPr lang="pt-BR" sz="2200" dirty="0">
                          <a:effectLst/>
                        </a:rPr>
                        <a:t> </a:t>
                      </a:r>
                      <a:r>
                        <a:rPr lang="pt-BR" sz="2200" dirty="0" err="1">
                          <a:effectLst/>
                        </a:rPr>
                        <a:t>KCl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33 ± 2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03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300 mM KCl</a:t>
                      </a:r>
                      <a:endParaRPr lang="pt-BR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94 ± 3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03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300 mM KI</a:t>
                      </a:r>
                      <a:endParaRPr lang="pt-BR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>
                          <a:effectLst/>
                        </a:rPr>
                        <a:t>139 ± 20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303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>
                          <a:effectLst/>
                        </a:rPr>
                        <a:t>300 mM NaCl</a:t>
                      </a:r>
                      <a:endParaRPr lang="pt-BR" sz="2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200" dirty="0" smtClean="0">
                          <a:effectLst/>
                        </a:rPr>
                        <a:t>284 ± 8</a:t>
                      </a:r>
                      <a:endParaRPr lang="pt-BR" sz="2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cxnSp>
        <p:nvCxnSpPr>
          <p:cNvPr id="19" name="Conector de seta reta 18"/>
          <p:cNvCxnSpPr>
            <a:endCxn id="17" idx="2"/>
          </p:cNvCxnSpPr>
          <p:nvPr/>
        </p:nvCxnSpPr>
        <p:spPr>
          <a:xfrm flipV="1">
            <a:off x="4340577" y="1977227"/>
            <a:ext cx="129042" cy="371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3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ítulo 10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88640"/>
                <a:ext cx="8229600" cy="717099"/>
              </a:xfrm>
            </p:spPr>
            <p:txBody>
              <a:bodyPr>
                <a:normAutofit fontScale="90000"/>
              </a:bodyPr>
              <a:lstStyle/>
              <a:p>
                <a:r>
                  <a:rPr lang="pt-BR" dirty="0" smtClean="0"/>
                  <a:t>Caminho difusivo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</a:rPr>
                      <m:t>δ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11" name="Título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88640"/>
                <a:ext cx="8229600" cy="717099"/>
              </a:xfrm>
              <a:blipFill rotWithShape="1">
                <a:blip r:embed="rId2"/>
                <a:stretch>
                  <a:fillRect t="-14407" b="-3474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46</a:t>
            </a:fld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07504" y="1052736"/>
            <a:ext cx="7127875" cy="1007018"/>
          </a:xfrm>
        </p:spPr>
        <p:txBody>
          <a:bodyPr>
            <a:normAutofit fontScale="85000" lnSpcReduction="20000"/>
          </a:bodyPr>
          <a:lstStyle/>
          <a:p>
            <a:r>
              <a:rPr lang="pt-BR" sz="2800" dirty="0" smtClean="0"/>
              <a:t>Após redução eletroquímica </a:t>
            </a:r>
          </a:p>
          <a:p>
            <a:pPr lvl="1"/>
            <a:r>
              <a:rPr lang="pt-BR" sz="2400" dirty="0" smtClean="0"/>
              <a:t>volume do filme diminui 19% </a:t>
            </a:r>
          </a:p>
          <a:p>
            <a:pPr lvl="1"/>
            <a:r>
              <a:rPr lang="pt-BR" sz="2400" dirty="0" smtClean="0"/>
              <a:t>poros interconectados </a:t>
            </a:r>
            <a:r>
              <a:rPr lang="pt-BR" sz="2400" dirty="0" smtClean="0">
                <a:sym typeface="Wingdings" pitchFamily="2" charset="2"/>
              </a:rPr>
              <a:t> </a:t>
            </a:r>
            <a:r>
              <a:rPr lang="pt-BR" sz="2400" dirty="0" smtClean="0"/>
              <a:t>difusão de íons</a:t>
            </a:r>
          </a:p>
          <a:p>
            <a:pPr lvl="1"/>
            <a:endParaRPr lang="pt-BR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289861" y="3790103"/>
                <a:ext cx="237327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i="1">
                          <a:latin typeface="Cambria Math"/>
                        </a:rPr>
                        <m:t>𝛿</m:t>
                      </m:r>
                      <m:r>
                        <a:rPr lang="pt-BR" sz="2800" i="1">
                          <a:latin typeface="Cambria Math"/>
                        </a:rPr>
                        <m:t>= </m:t>
                      </m:r>
                      <m:r>
                        <a:rPr lang="pt-BR" sz="2800" i="1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pt-BR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sz="2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pt-BR" sz="2800" i="1">
                          <a:latin typeface="Cambria Math"/>
                        </a:rPr>
                        <m:t>𝜅</m:t>
                      </m:r>
                      <m:sSup>
                        <m:sSupPr>
                          <m:ctrlPr>
                            <a:rPr lang="pt-BR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8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pt-BR" sz="2800" i="1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861" y="3790103"/>
                <a:ext cx="237327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908720"/>
            <a:ext cx="2879917" cy="132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/>
              <p:cNvSpPr/>
              <p:nvPr/>
            </p:nvSpPr>
            <p:spPr>
              <a:xfrm>
                <a:off x="847020" y="5825753"/>
                <a:ext cx="3629476" cy="778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pt-BR" i="1">
                                  <a:latin typeface="Cambria Math"/>
                                </a:rPr>
                                <m:t>𝑒𝑞</m:t>
                              </m:r>
                            </m:sub>
                          </m:sSub>
                        </m:den>
                      </m:f>
                      <m:r>
                        <a:rPr lang="pt-BR" i="1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t-BR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i="1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nary>
                      <m:r>
                        <a:rPr lang="pt-BR" i="1"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pt-BR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i="1">
                              <a:latin typeface="Cambria Math"/>
                            </a:rPr>
                            <m:t>𝜎</m:t>
                          </m:r>
                          <m:f>
                            <m:f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pt-BR" i="1">
                          <a:latin typeface="Cambria Math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pt-BR">
                          <a:latin typeface="Cambria Math"/>
                        </a:rPr>
                        <m:t>σ</m:t>
                      </m:r>
                      <m:f>
                        <m:fPr>
                          <m:ctrlPr>
                            <a:rPr lang="pt-BR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BR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r>
                            <a:rPr lang="pt-BR" i="1">
                              <a:latin typeface="Cambria Math"/>
                            </a:rPr>
                            <m:t>𝛿</m:t>
                          </m:r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6" name="Retâ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20" y="5825753"/>
                <a:ext cx="3629476" cy="77822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/>
              <p:cNvSpPr/>
              <p:nvPr/>
            </p:nvSpPr>
            <p:spPr>
              <a:xfrm>
                <a:off x="5796136" y="5822345"/>
                <a:ext cx="263387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32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pt-BR" sz="3200" i="1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pt-BR" sz="3200" i="1">
                          <a:latin typeface="Cambria Math"/>
                        </a:rPr>
                        <m:t>=0,19 </m:t>
                      </m:r>
                      <m:r>
                        <a:rPr lang="pt-BR" sz="3200" i="1">
                          <a:latin typeface="Cambria Math"/>
                        </a:rPr>
                        <m:t>𝐴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7" name="Retângul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822345"/>
                <a:ext cx="2633872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/>
              <p:cNvSpPr/>
              <p:nvPr/>
            </p:nvSpPr>
            <p:spPr>
              <a:xfrm>
                <a:off x="3383473" y="2593555"/>
                <a:ext cx="2324932" cy="7945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/>
                        </a:rPr>
                        <m:t>𝑏</m:t>
                      </m:r>
                      <m:r>
                        <a:rPr lang="pt-BR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/>
                            </a:rPr>
                            <m:t>𝛿</m:t>
                          </m:r>
                        </m:num>
                        <m:den>
                          <m:r>
                            <a:rPr lang="pt-BR" sz="2400" i="1">
                              <a:latin typeface="Cambria Math"/>
                            </a:rPr>
                            <m:t>𝜅</m:t>
                          </m:r>
                          <m:sSup>
                            <m:sSup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BR" sz="24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pt-BR" sz="2400" i="1">
                          <a:latin typeface="Cambria Math"/>
                        </a:rPr>
                        <m:t>= </m:t>
                      </m:r>
                      <m:r>
                        <a:rPr lang="pt-BR" sz="2400" i="1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8" name="Retângulo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473" y="2593555"/>
                <a:ext cx="2324932" cy="79451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/>
              <p:cNvSpPr txBox="1"/>
              <p:nvPr/>
            </p:nvSpPr>
            <p:spPr>
              <a:xfrm>
                <a:off x="2051720" y="5157192"/>
                <a:ext cx="56035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pt-BR" sz="24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pt-BR" sz="2400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pt-BR" sz="2400" dirty="0" smtClean="0"/>
                  <a:t>≡ área seção reta do caminho de difusão </a:t>
                </a:r>
                <a:endParaRPr lang="pt-BR" sz="2400" dirty="0"/>
              </a:p>
            </p:txBody>
          </p:sp>
        </mc:Choice>
        <mc:Fallback xmlns="">
          <p:sp>
            <p:nvSpPr>
              <p:cNvPr id="31" name="CaixaDeTex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5157192"/>
                <a:ext cx="560352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326" t="-10526" r="-653" b="-28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0" t="47267" r="50037" b="21679"/>
          <a:stretch/>
        </p:blipFill>
        <p:spPr bwMode="auto">
          <a:xfrm>
            <a:off x="105093" y="2309415"/>
            <a:ext cx="3386787" cy="277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6" t="42383" r="13470" b="28125"/>
          <a:stretch/>
        </p:blipFill>
        <p:spPr bwMode="auto">
          <a:xfrm>
            <a:off x="5796136" y="2420888"/>
            <a:ext cx="3240360" cy="258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5652120" y="2276872"/>
            <a:ext cx="1872208" cy="864096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404664"/>
                <a:ext cx="7632848" cy="124554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pt-BR" sz="3000" dirty="0" smtClean="0"/>
                  <a:t>Modelo modificado permite distinguir entre diferentes eletrólitos</a:t>
                </a:r>
              </a:p>
              <a:p>
                <a:pPr lvl="1"/>
                <a:r>
                  <a:rPr lang="pt-BR" dirty="0" smtClean="0"/>
                  <a:t>Parâmetro</a:t>
                </a:r>
                <a14:m>
                  <m:oMath xmlns:m="http://schemas.openxmlformats.org/officeDocument/2006/math">
                    <m:r>
                      <a:rPr lang="pt-BR" b="0" i="0" smtClean="0">
                        <a:latin typeface="Cambria Math"/>
                      </a:rPr>
                      <m:t> </m:t>
                    </m:r>
                    <m:r>
                      <a:rPr lang="pt-BR" i="1">
                        <a:latin typeface="Cambria Math"/>
                      </a:rPr>
                      <m:t>𝛿</m:t>
                    </m:r>
                  </m:oMath>
                </a14:m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404664"/>
                <a:ext cx="7632848" cy="1245547"/>
              </a:xfrm>
              <a:blipFill rotWithShape="1">
                <a:blip r:embed="rId3"/>
                <a:stretch>
                  <a:fillRect l="-1358" t="-10732" b="-68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47</a:t>
            </a:fld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5508104" y="1340768"/>
                <a:ext cx="2145459" cy="7359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/>
                        </a:rPr>
                        <m:t>𝑏</m:t>
                      </m:r>
                      <m:r>
                        <a:rPr lang="pt-BR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200" i="1">
                              <a:latin typeface="Cambria Math"/>
                            </a:rPr>
                            <m:t>𝛿</m:t>
                          </m:r>
                        </m:num>
                        <m:den>
                          <m:r>
                            <a:rPr lang="pt-BR" sz="2200" i="1">
                              <a:latin typeface="Cambria Math"/>
                            </a:rPr>
                            <m:t>𝜅</m:t>
                          </m:r>
                          <m:sSup>
                            <m:sSupPr>
                              <m:ctrlPr>
                                <a:rPr lang="pt-BR" sz="22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sz="22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BR" sz="22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pt-BR" sz="2200" i="1">
                          <a:latin typeface="Cambria Math"/>
                        </a:rPr>
                        <m:t>= </m:t>
                      </m:r>
                      <m:r>
                        <a:rPr lang="pt-BR" sz="2200" i="1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pt-B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2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sz="22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t-BR" sz="2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1340768"/>
                <a:ext cx="2145459" cy="73597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5674269" y="2494057"/>
                <a:ext cx="177805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/>
                        </a:rPr>
                        <m:t>𝛿</m:t>
                      </m:r>
                      <m:r>
                        <a:rPr lang="pt-BR" sz="2200" i="1">
                          <a:latin typeface="Cambria Math"/>
                        </a:rPr>
                        <m:t>= </m:t>
                      </m:r>
                      <m:r>
                        <a:rPr lang="pt-BR" sz="2200" i="1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pt-BR" sz="2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20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t-BR" sz="22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pt-BR" sz="2200" i="1">
                          <a:latin typeface="Cambria Math"/>
                        </a:rPr>
                        <m:t>𝜅</m:t>
                      </m:r>
                      <m:sSup>
                        <m:sSupPr>
                          <m:ctrlPr>
                            <a:rPr lang="pt-BR" sz="2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2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pt-BR" sz="2200" i="1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pt-BR" sz="2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4269" y="2494057"/>
                <a:ext cx="1778051" cy="430887"/>
              </a:xfrm>
              <a:prstGeom prst="rect">
                <a:avLst/>
              </a:prstGeom>
              <a:blipFill rotWithShape="1">
                <a:blip r:embed="rId5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968046"/>
              </p:ext>
            </p:extLst>
          </p:nvPr>
        </p:nvGraphicFramePr>
        <p:xfrm>
          <a:off x="4211960" y="2852936"/>
          <a:ext cx="4770174" cy="368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7"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2852936"/>
                        <a:ext cx="4770174" cy="36850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1666132" y="6021288"/>
                <a:ext cx="13592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>
                          <a:latin typeface="Cambria Math"/>
                        </a:rPr>
                        <m:t>𝛿</m:t>
                      </m:r>
                      <m:r>
                        <a:rPr lang="pt-BR" sz="2000" i="1">
                          <a:latin typeface="Cambria Math"/>
                        </a:rPr>
                        <m:t>= </m:t>
                      </m:r>
                      <m:r>
                        <a:rPr lang="pt-BR" sz="2000" i="1">
                          <a:latin typeface="Cambria Math"/>
                        </a:rPr>
                        <m:t>𝐺</m:t>
                      </m:r>
                      <m:sSup>
                        <m:sSupPr>
                          <m:ctrlPr>
                            <a:rPr lang="pt-BR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i="1">
                              <a:latin typeface="Cambria Math"/>
                            </a:rPr>
                            <m:t>𝜈</m:t>
                          </m:r>
                        </m:e>
                        <m:sup>
                          <m:r>
                            <a:rPr lang="pt-BR" sz="2000" i="1">
                              <a:latin typeface="Cambria Math"/>
                            </a:rPr>
                            <m:t>−</m:t>
                          </m:r>
                          <m:r>
                            <a:rPr lang="pt-BR" sz="2000" i="1">
                              <a:latin typeface="Cambria Math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132" y="6021288"/>
                <a:ext cx="1359218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de seta reta 12"/>
          <p:cNvCxnSpPr/>
          <p:nvPr/>
        </p:nvCxnSpPr>
        <p:spPr>
          <a:xfrm flipH="1">
            <a:off x="4067944" y="2813047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929263" y="5373216"/>
                <a:ext cx="21643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0" i="1" smtClean="0">
                          <a:latin typeface="Cambria Math"/>
                        </a:rPr>
                        <m:t>𝑙𝑛</m:t>
                      </m:r>
                      <m:r>
                        <a:rPr lang="pt-BR" sz="2000" b="0" i="1" smtClean="0">
                          <a:latin typeface="Cambria Math"/>
                        </a:rPr>
                        <m:t>𝛿</m:t>
                      </m:r>
                      <m:r>
                        <a:rPr lang="pt-BR" sz="2000" b="0" i="1" smtClean="0">
                          <a:latin typeface="Cambria Math"/>
                        </a:rPr>
                        <m:t>=</m:t>
                      </m:r>
                      <m:r>
                        <a:rPr lang="pt-BR" sz="2000" b="0" i="1" smtClean="0">
                          <a:latin typeface="Cambria Math"/>
                        </a:rPr>
                        <m:t>𝑙𝑛𝐺</m:t>
                      </m:r>
                      <m:r>
                        <a:rPr lang="pt-BR" sz="2000" b="0" i="1" smtClean="0">
                          <a:latin typeface="Cambria Math"/>
                        </a:rPr>
                        <m:t>−</m:t>
                      </m:r>
                      <m:r>
                        <a:rPr lang="pt-BR" sz="2000" b="0" i="1" smtClean="0">
                          <a:latin typeface="Cambria Math"/>
                        </a:rPr>
                        <m:t>𝛾</m:t>
                      </m:r>
                      <m:r>
                        <a:rPr lang="pt-BR" sz="2000" b="0" i="1" smtClean="0">
                          <a:latin typeface="Cambria Math"/>
                        </a:rPr>
                        <m:t>𝑙𝑛</m:t>
                      </m:r>
                      <m:r>
                        <a:rPr lang="pt-BR" sz="2000" b="0" i="1" smtClean="0">
                          <a:latin typeface="Cambria Math"/>
                        </a:rPr>
                        <m:t>𝜈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263" y="5373216"/>
                <a:ext cx="2164310" cy="400110"/>
              </a:xfrm>
              <a:prstGeom prst="rect">
                <a:avLst/>
              </a:prstGeom>
              <a:blipFill rotWithShape="1">
                <a:blip r:embed="rId11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angulado 13"/>
          <p:cNvCxnSpPr>
            <a:endCxn id="2" idx="1"/>
          </p:cNvCxnSpPr>
          <p:nvPr/>
        </p:nvCxnSpPr>
        <p:spPr>
          <a:xfrm rot="16200000" flipH="1">
            <a:off x="448833" y="5092840"/>
            <a:ext cx="818535" cy="142326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do 15"/>
          <p:cNvCxnSpPr>
            <a:endCxn id="10" idx="1"/>
          </p:cNvCxnSpPr>
          <p:nvPr/>
        </p:nvCxnSpPr>
        <p:spPr>
          <a:xfrm rot="16200000" flipH="1">
            <a:off x="1126064" y="5681274"/>
            <a:ext cx="601629" cy="478507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>
            <a:stCxn id="10" idx="3"/>
          </p:cNvCxnSpPr>
          <p:nvPr/>
        </p:nvCxnSpPr>
        <p:spPr>
          <a:xfrm flipV="1">
            <a:off x="3025350" y="5619713"/>
            <a:ext cx="1890894" cy="60163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1490121" y="6382489"/>
            <a:ext cx="6610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/>
              <a:t>Capacidade de um eletrólito formar um caminho poroso</a:t>
            </a:r>
            <a:endParaRPr lang="pt-BR" sz="2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578433"/>
              </p:ext>
            </p:extLst>
          </p:nvPr>
        </p:nvGraphicFramePr>
        <p:xfrm>
          <a:off x="-209821" y="1124744"/>
          <a:ext cx="5357885" cy="41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8" name="Graph" r:id="rId12" imgW="4023360" imgH="3108960" progId="Origin50.Graph">
                  <p:embed/>
                </p:oleObj>
              </mc:Choice>
              <mc:Fallback>
                <p:oleObj name="Graph" r:id="rId12" imgW="4023360" imgH="3108960" progId="Origin50.Graph">
                  <p:embed/>
                  <p:pic>
                    <p:nvPicPr>
                      <p:cNvPr id="0" name="Objeto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9821" y="1124744"/>
                        <a:ext cx="5357885" cy="41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76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Caracterização da morfologia</a:t>
            </a:r>
            <a:br>
              <a:rPr lang="pt-BR" dirty="0" smtClean="0"/>
            </a:br>
            <a:r>
              <a:rPr lang="pt-BR" dirty="0" smtClean="0"/>
              <a:t>MEV/AFM</a:t>
            </a:r>
            <a:br>
              <a:rPr lang="pt-BR" dirty="0" smtClean="0"/>
            </a:br>
            <a:r>
              <a:rPr lang="pt-BR" dirty="0" smtClean="0"/>
              <a:t>em diferentes estágios do processo de redução</a:t>
            </a:r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48</a:t>
            </a:fld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020336" y="3755091"/>
            <a:ext cx="3312368" cy="2687414"/>
            <a:chOff x="5418489" y="1614268"/>
            <a:chExt cx="7058025" cy="4919662"/>
          </a:xfrm>
        </p:grpSpPr>
        <p:graphicFrame>
          <p:nvGraphicFramePr>
            <p:cNvPr id="6" name="Objeto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7882193"/>
                </p:ext>
              </p:extLst>
            </p:nvPr>
          </p:nvGraphicFramePr>
          <p:xfrm>
            <a:off x="5418489" y="1614268"/>
            <a:ext cx="7058025" cy="4919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15" name="Graph" r:id="rId3" imgW="4160160" imgH="2887200" progId="Origin50.Graph">
                    <p:embed/>
                  </p:oleObj>
                </mc:Choice>
                <mc:Fallback>
                  <p:oleObj name="Graph" r:id="rId3" imgW="4160160" imgH="28872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8489" y="1614268"/>
                          <a:ext cx="7058025" cy="4919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Elipse 6"/>
            <p:cNvSpPr/>
            <p:nvPr/>
          </p:nvSpPr>
          <p:spPr>
            <a:xfrm>
              <a:off x="7650742" y="3126437"/>
              <a:ext cx="432047" cy="43204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836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t-BR" dirty="0" smtClean="0"/>
              <a:t>Imagens de MEV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49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848" y="1619300"/>
            <a:ext cx="1446808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300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91231" y="2996952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35496" y="4581128"/>
            <a:ext cx="1440160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KCL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19223" y="5877272"/>
            <a:ext cx="1456433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3" name="Rectangle 1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1979712" y="692696"/>
            <a:ext cx="969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10 </a:t>
            </a:r>
            <a:r>
              <a:rPr lang="pt-BR" b="1" dirty="0" err="1" smtClean="0">
                <a:solidFill>
                  <a:srgbClr val="FF0000"/>
                </a:solidFill>
              </a:rPr>
              <a:t>mV</a:t>
            </a:r>
            <a:r>
              <a:rPr lang="pt-BR" b="1" dirty="0" smtClean="0">
                <a:solidFill>
                  <a:srgbClr val="FF0000"/>
                </a:solidFill>
              </a:rPr>
              <a:t>/s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989925" y="683404"/>
            <a:ext cx="108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100 </a:t>
            </a:r>
            <a:r>
              <a:rPr lang="pt-BR" b="1" dirty="0" err="1" smtClean="0">
                <a:solidFill>
                  <a:srgbClr val="FF0000"/>
                </a:solidFill>
              </a:rPr>
              <a:t>mV</a:t>
            </a:r>
            <a:r>
              <a:rPr lang="pt-BR" b="1" dirty="0" smtClean="0">
                <a:solidFill>
                  <a:srgbClr val="FF0000"/>
                </a:solidFill>
              </a:rPr>
              <a:t>/s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961138" y="692696"/>
            <a:ext cx="12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1000 </a:t>
            </a:r>
            <a:r>
              <a:rPr lang="pt-BR" b="1" dirty="0" err="1" smtClean="0">
                <a:solidFill>
                  <a:srgbClr val="FF0000"/>
                </a:solidFill>
              </a:rPr>
              <a:t>mV</a:t>
            </a:r>
            <a:r>
              <a:rPr lang="pt-BR" b="1" dirty="0" smtClean="0">
                <a:solidFill>
                  <a:srgbClr val="FF0000"/>
                </a:solidFill>
              </a:rPr>
              <a:t>/s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31" name="Imagem 30" descr="Am39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10162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31" descr="Am45_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410161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m 32" descr="Am48_0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58" y="5419725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m 34" descr="Amostra03_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4941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m 35" descr="Am09_0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2" y="3945135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m 36" descr="Am12_0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57" y="3970534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m 37" descr="Am27_0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2" y="2494781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m 38" descr="Am33_0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01" y="2470199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m 39" descr="Am36_0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58" y="2470199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Imagem 40" descr="Am15_0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4621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m 41" descr="Am21_01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01" y="1027930"/>
            <a:ext cx="19145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m 42" descr="Am24_01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86" y="1027929"/>
            <a:ext cx="1914525" cy="1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CaixaDeTexto 24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915816" y="213285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40%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4852282" y="212356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47%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6793292" y="206084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50%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2915816" y="356372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64%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4860032" y="356372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78%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793292" y="350100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86%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2987824" y="500388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50%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849076" y="501317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57%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6793292" y="501317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69%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2915816" y="64440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59%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52" name="CaixaDeTexto 51"/>
          <p:cNvSpPr txBox="1"/>
          <p:nvPr/>
        </p:nvSpPr>
        <p:spPr>
          <a:xfrm>
            <a:off x="4849076" y="645333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73%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53" name="CaixaDeTexto 52"/>
          <p:cNvSpPr txBox="1"/>
          <p:nvPr/>
        </p:nvSpPr>
        <p:spPr>
          <a:xfrm>
            <a:off x="6793292" y="6453336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82%</a:t>
            </a:r>
            <a:endParaRPr lang="pt-BR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Retângulo 53"/>
              <p:cNvSpPr/>
              <p:nvPr/>
            </p:nvSpPr>
            <p:spPr>
              <a:xfrm>
                <a:off x="7164288" y="3861048"/>
                <a:ext cx="2473241" cy="985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200" i="1">
                          <a:latin typeface="Cambria Math"/>
                        </a:rPr>
                        <m:t>𝜃</m:t>
                      </m:r>
                      <m:r>
                        <a:rPr lang="pt-BR" sz="2200" i="1">
                          <a:latin typeface="Cambria Math"/>
                        </a:rPr>
                        <m:t>(</m:t>
                      </m:r>
                      <m:r>
                        <a:rPr lang="pt-BR" sz="2200" i="1">
                          <a:latin typeface="Cambria Math"/>
                        </a:rPr>
                        <m:t>𝑉</m:t>
                      </m:r>
                      <m:r>
                        <a:rPr lang="pt-BR" sz="2200" i="1">
                          <a:latin typeface="Cambria Math"/>
                        </a:rPr>
                        <m:t>)=</m:t>
                      </m:r>
                      <m:sSup>
                        <m:sSupPr>
                          <m:ctrlPr>
                            <a:rPr lang="pt-BR" sz="22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2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sz="2200" i="1">
                                      <a:latin typeface="Cambria Math"/>
                                    </a:rPr>
                                    <m:t>𝑄</m:t>
                                  </m:r>
                                  <m:r>
                                    <a:rPr lang="pt-BR" sz="2200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pt-BR" sz="2200" i="1">
                                      <a:latin typeface="Cambria Math"/>
                                    </a:rPr>
                                    <m:t>𝑉</m:t>
                                  </m:r>
                                  <m:r>
                                    <a:rPr lang="pt-BR" sz="2200" i="1">
                                      <a:latin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2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200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pt-BR" sz="220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pt-BR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pt-BR" sz="2200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pt-BR" sz="2200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t-BR" sz="2200" dirty="0"/>
              </a:p>
            </p:txBody>
          </p:sp>
        </mc:Choice>
        <mc:Fallback>
          <p:sp>
            <p:nvSpPr>
              <p:cNvPr id="54" name="Retângulo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3861048"/>
                <a:ext cx="2473241" cy="98539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7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/>
        </p:nvSpPr>
        <p:spPr>
          <a:xfrm>
            <a:off x="432048" y="2040863"/>
            <a:ext cx="1619672" cy="9500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900" dirty="0" smtClean="0"/>
          </a:p>
          <a:p>
            <a:pPr algn="ctr"/>
            <a:r>
              <a:rPr lang="pt-BR" sz="1900" dirty="0" smtClean="0"/>
              <a:t>300 </a:t>
            </a:r>
            <a:r>
              <a:rPr lang="pt-BR" sz="1900" dirty="0" err="1"/>
              <a:t>mM</a:t>
            </a:r>
            <a:r>
              <a:rPr lang="pt-BR" sz="1900" dirty="0"/>
              <a:t> AlCl</a:t>
            </a:r>
            <a:r>
              <a:rPr lang="pt-BR" sz="1900" baseline="-25000" dirty="0"/>
              <a:t>3</a:t>
            </a:r>
            <a:r>
              <a:rPr lang="pt-BR" sz="1900" dirty="0"/>
              <a:t> </a:t>
            </a:r>
          </a:p>
          <a:p>
            <a:pPr algn="ctr"/>
            <a:r>
              <a:rPr lang="pt-BR" sz="1900" dirty="0" smtClean="0"/>
              <a:t>pH: </a:t>
            </a:r>
            <a:r>
              <a:rPr lang="pt-BR" sz="1900" dirty="0"/>
              <a:t>2,5</a:t>
            </a:r>
          </a:p>
          <a:p>
            <a:pPr algn="ctr"/>
            <a:endParaRPr lang="pt-BR" sz="2000" baseline="-25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2840" y="404664"/>
            <a:ext cx="8229600" cy="6235079"/>
          </a:xfrm>
        </p:spPr>
        <p:txBody>
          <a:bodyPr>
            <a:noAutofit/>
          </a:bodyPr>
          <a:lstStyle/>
          <a:p>
            <a:pPr algn="just"/>
            <a:r>
              <a:rPr lang="pt-BR" sz="2400" dirty="0" err="1" smtClean="0"/>
              <a:t>Spada</a:t>
            </a:r>
            <a:r>
              <a:rPr lang="pt-BR" sz="2400" dirty="0" smtClean="0"/>
              <a:t> et al (</a:t>
            </a:r>
            <a:r>
              <a:rPr lang="pt-BR" sz="2400" dirty="0" err="1" smtClean="0"/>
              <a:t>LabSiN</a:t>
            </a:r>
            <a:r>
              <a:rPr lang="pt-BR" sz="2400" dirty="0" smtClean="0"/>
              <a:t>): observação da dependência da morfologia com a composição dos eletrólitos (compostos por </a:t>
            </a:r>
            <a:r>
              <a:rPr lang="pt-BR" sz="2400" dirty="0"/>
              <a:t>í</a:t>
            </a:r>
            <a:r>
              <a:rPr lang="pt-BR" sz="2400" dirty="0" smtClean="0"/>
              <a:t>ons inertes no intervalo de potencial)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 smtClean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smtClean="0"/>
              <a:t>Na presença de água + potenciais catódicos:</a:t>
            </a:r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pPr marL="0" indent="0">
              <a:buNone/>
            </a:pPr>
            <a:r>
              <a:rPr lang="pt-BR" sz="2400" dirty="0" smtClean="0"/>
              <a:t>  </a:t>
            </a: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7600079" y="-27384"/>
            <a:ext cx="158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Introdução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320480" cy="345638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1475656" y="5765194"/>
                <a:ext cx="64161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/>
                            </a:rPr>
                            <m:t>𝐼𝑛</m:t>
                          </m:r>
                        </m:e>
                        <m:sub>
                          <m:r>
                            <a:rPr lang="pt-BR" sz="2000" i="1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BR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pt-BR" sz="2000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pt-BR" sz="2000" i="1">
                          <a:latin typeface="Cambria Math"/>
                        </a:rPr>
                        <m:t>(</m:t>
                      </m:r>
                      <m:r>
                        <a:rPr lang="pt-BR" sz="2000" i="1">
                          <a:latin typeface="Cambria Math"/>
                        </a:rPr>
                        <m:t>𝑠</m:t>
                      </m:r>
                      <m:r>
                        <a:rPr lang="pt-BR" sz="2000" i="1">
                          <a:latin typeface="Cambria Math"/>
                        </a:rPr>
                        <m:t>)+3</m:t>
                      </m:r>
                      <m:sSup>
                        <m:sSupPr>
                          <m:ctrlPr>
                            <a:rPr lang="pt-BR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i="1">
                              <a:latin typeface="Cambria Math"/>
                            </a:rPr>
                            <m:t>𝐻</m:t>
                          </m:r>
                        </m:e>
                        <m:sup>
                          <m:r>
                            <a:rPr lang="pt-BR" sz="2000" i="1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pt-BR" sz="2000" i="1">
                          <a:latin typeface="Cambria Math"/>
                        </a:rPr>
                        <m:t>+6</m:t>
                      </m:r>
                      <m:sSup>
                        <m:sSupPr>
                          <m:ctrlPr>
                            <a:rPr lang="pt-BR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pt-BR" sz="20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pt-BR" sz="2000" i="1">
                          <a:latin typeface="Cambria Math"/>
                        </a:rPr>
                        <m:t>⇄2</m:t>
                      </m:r>
                      <m:r>
                        <a:rPr lang="pt-BR" sz="2000" i="1">
                          <a:latin typeface="Cambria Math"/>
                        </a:rPr>
                        <m:t>𝐼𝑛</m:t>
                      </m:r>
                      <m:r>
                        <a:rPr lang="pt-BR" sz="2000" i="1">
                          <a:latin typeface="Cambria Math"/>
                        </a:rPr>
                        <m:t>(</m:t>
                      </m:r>
                      <m:r>
                        <a:rPr lang="pt-BR" sz="2000" i="1">
                          <a:latin typeface="Cambria Math"/>
                        </a:rPr>
                        <m:t>𝑠</m:t>
                      </m:r>
                      <m:r>
                        <a:rPr lang="pt-BR" sz="2000" i="1">
                          <a:latin typeface="Cambria Math"/>
                        </a:rPr>
                        <m:t>)+3</m:t>
                      </m:r>
                      <m:sSup>
                        <m:sSupPr>
                          <m:ctrlPr>
                            <a:rPr lang="pt-BR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000" i="1">
                              <a:latin typeface="Cambria Math"/>
                            </a:rPr>
                            <m:t>𝑂𝐻</m:t>
                          </m:r>
                        </m:e>
                        <m:sup>
                          <m:r>
                            <a:rPr lang="pt-BR" sz="20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pt-BR" sz="2000" i="1">
                          <a:latin typeface="Cambria Math"/>
                        </a:rPr>
                        <m:t>(</m:t>
                      </m:r>
                      <m:r>
                        <a:rPr lang="pt-BR" sz="2000" i="1">
                          <a:latin typeface="Cambria Math"/>
                        </a:rPr>
                        <m:t>𝑎𝑞</m:t>
                      </m:r>
                      <m:r>
                        <a:rPr lang="pt-BR" sz="20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5765194"/>
                <a:ext cx="6416184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de seta reta 10"/>
          <p:cNvCxnSpPr/>
          <p:nvPr/>
        </p:nvCxnSpPr>
        <p:spPr>
          <a:xfrm flipV="1">
            <a:off x="5508104" y="2132856"/>
            <a:ext cx="1800200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5220072" y="3976441"/>
            <a:ext cx="1944216" cy="2446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 flipV="1">
            <a:off x="1824175" y="2615264"/>
            <a:ext cx="1131388" cy="375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tângulo 18"/>
          <p:cNvSpPr/>
          <p:nvPr/>
        </p:nvSpPr>
        <p:spPr>
          <a:xfrm>
            <a:off x="7298027" y="1803191"/>
            <a:ext cx="1619672" cy="8120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900" dirty="0" smtClean="0"/>
              <a:t>300 </a:t>
            </a:r>
            <a:r>
              <a:rPr lang="pt-BR" sz="1900" dirty="0" err="1" smtClean="0"/>
              <a:t>mM</a:t>
            </a:r>
            <a:r>
              <a:rPr lang="pt-BR" sz="1900" dirty="0" smtClean="0"/>
              <a:t> GdCl</a:t>
            </a:r>
            <a:r>
              <a:rPr lang="pt-BR" sz="1900" baseline="-25000" dirty="0" smtClean="0"/>
              <a:t>3</a:t>
            </a:r>
          </a:p>
          <a:p>
            <a:pPr algn="ctr"/>
            <a:r>
              <a:rPr lang="pt-BR" sz="1900" dirty="0" smtClean="0"/>
              <a:t>p</a:t>
            </a:r>
            <a:r>
              <a:rPr lang="pt-BR" sz="1900" dirty="0"/>
              <a:t>H</a:t>
            </a:r>
            <a:r>
              <a:rPr lang="pt-BR" sz="1900" dirty="0" smtClean="0"/>
              <a:t>: 4,5</a:t>
            </a:r>
            <a:endParaRPr lang="pt-BR" sz="1900" dirty="0"/>
          </a:p>
        </p:txBody>
      </p:sp>
      <p:sp>
        <p:nvSpPr>
          <p:cNvPr id="20" name="Retângulo 19"/>
          <p:cNvSpPr/>
          <p:nvPr/>
        </p:nvSpPr>
        <p:spPr>
          <a:xfrm>
            <a:off x="7164288" y="3692727"/>
            <a:ext cx="1692154" cy="8120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900" dirty="0" smtClean="0"/>
              <a:t>300 </a:t>
            </a:r>
            <a:r>
              <a:rPr lang="pt-BR" sz="1900" dirty="0" err="1" smtClean="0"/>
              <a:t>mM</a:t>
            </a:r>
            <a:r>
              <a:rPr lang="pt-BR" sz="1900" dirty="0" smtClean="0"/>
              <a:t> </a:t>
            </a:r>
            <a:r>
              <a:rPr lang="pt-BR" sz="1900" dirty="0" err="1" smtClean="0"/>
              <a:t>NaOH</a:t>
            </a:r>
            <a:endParaRPr lang="pt-BR" sz="1900" dirty="0" smtClean="0"/>
          </a:p>
          <a:p>
            <a:pPr algn="ctr"/>
            <a:r>
              <a:rPr lang="pt-BR" sz="1900" dirty="0" smtClean="0"/>
              <a:t>pH: 13,5</a:t>
            </a:r>
            <a:endParaRPr lang="pt-BR" sz="1900" dirty="0"/>
          </a:p>
        </p:txBody>
      </p:sp>
      <p:sp>
        <p:nvSpPr>
          <p:cNvPr id="21" name="Retângulo 20"/>
          <p:cNvSpPr/>
          <p:nvPr/>
        </p:nvSpPr>
        <p:spPr>
          <a:xfrm>
            <a:off x="276511" y="3353451"/>
            <a:ext cx="1847217" cy="8120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900" dirty="0" smtClean="0"/>
              <a:t>300 </a:t>
            </a:r>
            <a:r>
              <a:rPr lang="pt-BR" sz="1900" dirty="0" err="1" smtClean="0"/>
              <a:t>mM</a:t>
            </a:r>
            <a:r>
              <a:rPr lang="pt-BR" sz="1900" dirty="0"/>
              <a:t> </a:t>
            </a:r>
            <a:r>
              <a:rPr lang="pt-BR" sz="1900" dirty="0" smtClean="0"/>
              <a:t>Na</a:t>
            </a:r>
            <a:r>
              <a:rPr lang="pt-BR" sz="1900" baseline="-25000" dirty="0" smtClean="0"/>
              <a:t>2</a:t>
            </a:r>
            <a:r>
              <a:rPr lang="pt-BR" sz="1900" dirty="0" smtClean="0"/>
              <a:t>SO</a:t>
            </a:r>
            <a:r>
              <a:rPr lang="pt-BR" sz="1900" baseline="-25000" dirty="0" smtClean="0"/>
              <a:t>4</a:t>
            </a:r>
          </a:p>
          <a:p>
            <a:pPr algn="ctr"/>
            <a:r>
              <a:rPr lang="pt-BR" sz="1900" dirty="0" smtClean="0"/>
              <a:t>pH: 7</a:t>
            </a:r>
            <a:endParaRPr lang="pt-BR" sz="1900" dirty="0"/>
          </a:p>
        </p:txBody>
      </p:sp>
      <p:cxnSp>
        <p:nvCxnSpPr>
          <p:cNvPr id="15" name="Conector de seta reta 14"/>
          <p:cNvCxnSpPr/>
          <p:nvPr/>
        </p:nvCxnSpPr>
        <p:spPr>
          <a:xfrm flipH="1" flipV="1">
            <a:off x="1855188" y="3759488"/>
            <a:ext cx="1808584" cy="518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9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Imagens de AFM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50</a:t>
            </a:fld>
            <a:endParaRPr lang="pt-BR"/>
          </a:p>
        </p:txBody>
      </p:sp>
      <p:grpSp>
        <p:nvGrpSpPr>
          <p:cNvPr id="5" name="Grupo 4"/>
          <p:cNvGrpSpPr/>
          <p:nvPr/>
        </p:nvGrpSpPr>
        <p:grpSpPr>
          <a:xfrm>
            <a:off x="960321" y="3573016"/>
            <a:ext cx="2643206" cy="2650810"/>
            <a:chOff x="4000496" y="3500438"/>
            <a:chExt cx="2643206" cy="2650810"/>
          </a:xfrm>
        </p:grpSpPr>
        <p:pic>
          <p:nvPicPr>
            <p:cNvPr id="6" name="Imagem 5" descr="0,1M-KCl-100mV_10_20_08_1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0496" y="3857628"/>
              <a:ext cx="2293620" cy="2293620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4000496" y="3500438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 smtClean="0"/>
                <a:t>100mV/s</a:t>
              </a:r>
              <a:endParaRPr lang="pt-BR" sz="2800" b="1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674920" y="3429000"/>
            <a:ext cx="2857520" cy="2650810"/>
            <a:chOff x="5429256" y="1643050"/>
            <a:chExt cx="2857520" cy="2650810"/>
          </a:xfrm>
        </p:grpSpPr>
        <p:pic>
          <p:nvPicPr>
            <p:cNvPr id="9" name="Imagem 8" descr="0,3M-KCl-100mV_10_17_08_1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9256" y="2000240"/>
              <a:ext cx="2293620" cy="2293620"/>
            </a:xfrm>
            <a:prstGeom prst="rect">
              <a:avLst/>
            </a:prstGeom>
          </p:spPr>
        </p:pic>
        <p:sp>
          <p:nvSpPr>
            <p:cNvPr id="10" name="CaixaDeTexto 9"/>
            <p:cNvSpPr txBox="1"/>
            <p:nvPr/>
          </p:nvSpPr>
          <p:spPr>
            <a:xfrm>
              <a:off x="5429256" y="1643050"/>
              <a:ext cx="28575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 smtClean="0"/>
                <a:t>100mV/s</a:t>
              </a:r>
              <a:endParaRPr lang="pt-BR" sz="2800" b="1" dirty="0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1259632" y="6237312"/>
            <a:ext cx="16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100 </a:t>
            </a:r>
            <a:r>
              <a:rPr lang="pt-BR" sz="2400" dirty="0" err="1" smtClean="0"/>
              <a:t>mM</a:t>
            </a:r>
            <a:r>
              <a:rPr lang="pt-BR" sz="2400" dirty="0" smtClean="0"/>
              <a:t> </a:t>
            </a:r>
            <a:r>
              <a:rPr lang="pt-BR" sz="2400" dirty="0" err="1" smtClean="0"/>
              <a:t>KCl</a:t>
            </a:r>
            <a:endParaRPr lang="pt-BR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170840" y="6165304"/>
            <a:ext cx="16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3</a:t>
            </a:r>
            <a:r>
              <a:rPr lang="pt-BR" sz="2400" dirty="0" smtClean="0"/>
              <a:t>00 </a:t>
            </a:r>
            <a:r>
              <a:rPr lang="pt-BR" sz="2400" dirty="0" err="1" smtClean="0"/>
              <a:t>mM</a:t>
            </a:r>
            <a:r>
              <a:rPr lang="pt-BR" sz="2400" dirty="0" smtClean="0"/>
              <a:t> </a:t>
            </a:r>
            <a:r>
              <a:rPr lang="pt-BR" sz="2400" dirty="0" err="1" smtClean="0"/>
              <a:t>KCl</a:t>
            </a:r>
            <a:endParaRPr lang="pt-BR" sz="2400" dirty="0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786271"/>
              </p:ext>
            </p:extLst>
          </p:nvPr>
        </p:nvGraphicFramePr>
        <p:xfrm>
          <a:off x="2555776" y="1124744"/>
          <a:ext cx="4160837" cy="2883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8" name="Graph" r:id="rId6" imgW="4160160" imgH="2887200" progId="Origin50.Graph">
                  <p:embed/>
                </p:oleObj>
              </mc:Choice>
              <mc:Fallback>
                <p:oleObj name="Graph" r:id="rId6" imgW="4160160" imgH="2887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55776" y="1124744"/>
                        <a:ext cx="4160837" cy="2883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3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pt-BR" dirty="0" smtClean="0"/>
              <a:t>AFM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51</a:t>
            </a:fld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308611"/>
              </p:ext>
            </p:extLst>
          </p:nvPr>
        </p:nvGraphicFramePr>
        <p:xfrm>
          <a:off x="-180528" y="404664"/>
          <a:ext cx="5040000" cy="350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3" name="Graph" r:id="rId3" imgW="4159910" imgH="2887066" progId="Origin50.Graph">
                  <p:embed/>
                </p:oleObj>
              </mc:Choice>
              <mc:Fallback>
                <p:oleObj name="Graph" r:id="rId3" imgW="4159910" imgH="2887066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404664"/>
                        <a:ext cx="5040000" cy="35020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299328"/>
              </p:ext>
            </p:extLst>
          </p:nvPr>
        </p:nvGraphicFramePr>
        <p:xfrm>
          <a:off x="4284528" y="404664"/>
          <a:ext cx="5040000" cy="350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4" name="Graph" r:id="rId5" imgW="4159910" imgH="2887066" progId="Origin50.Graph">
                  <p:embed/>
                </p:oleObj>
              </mc:Choice>
              <mc:Fallback>
                <p:oleObj name="Graph" r:id="rId5" imgW="4159910" imgH="2887066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528" y="404664"/>
                        <a:ext cx="5040000" cy="35020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760093"/>
              </p:ext>
            </p:extLst>
          </p:nvPr>
        </p:nvGraphicFramePr>
        <p:xfrm>
          <a:off x="-180528" y="3429000"/>
          <a:ext cx="5040000" cy="350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5" name="Graph" r:id="rId7" imgW="4159910" imgH="2887066" progId="Origin50.Graph">
                  <p:embed/>
                </p:oleObj>
              </mc:Choice>
              <mc:Fallback>
                <p:oleObj name="Graph" r:id="rId7" imgW="4159910" imgH="2887066" progId="Origin50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3429000"/>
                        <a:ext cx="5040000" cy="35020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165189"/>
              </p:ext>
            </p:extLst>
          </p:nvPr>
        </p:nvGraphicFramePr>
        <p:xfrm>
          <a:off x="4284528" y="3429000"/>
          <a:ext cx="5040000" cy="3502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6" name="Graph" r:id="rId9" imgW="4159910" imgH="2887066" progId="Origin50.Graph">
                  <p:embed/>
                </p:oleObj>
              </mc:Choice>
              <mc:Fallback>
                <p:oleObj name="Graph" r:id="rId9" imgW="4159910" imgH="2887066" progId="Origin50.Grap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528" y="3429000"/>
                        <a:ext cx="5040000" cy="35020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ângulo 12"/>
          <p:cNvSpPr/>
          <p:nvPr/>
        </p:nvSpPr>
        <p:spPr>
          <a:xfrm>
            <a:off x="1171351" y="285293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5491831" y="2852936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043608" y="5877272"/>
            <a:ext cx="1312417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KI</a:t>
            </a:r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5868144" y="5877272"/>
            <a:ext cx="1584176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3</a:t>
            </a:r>
            <a:r>
              <a:rPr lang="pt-BR" dirty="0" smtClean="0"/>
              <a:t>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NaCl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Random walk in2D close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80217"/>
            <a:ext cx="3069780" cy="36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Como correlacionar os parâmetros eletroquímicos com morfologia? 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3863203" cy="648072"/>
          </a:xfrm>
        </p:spPr>
        <p:txBody>
          <a:bodyPr>
            <a:noAutofit/>
          </a:bodyPr>
          <a:lstStyle/>
          <a:p>
            <a:r>
              <a:rPr lang="pt-BR" sz="2200" b="1" dirty="0" smtClean="0">
                <a:solidFill>
                  <a:srgbClr val="C00000"/>
                </a:solidFill>
              </a:rPr>
              <a:t>Passeio aleatório discreto</a:t>
            </a:r>
          </a:p>
          <a:p>
            <a:r>
              <a:rPr lang="pt-BR" sz="2200" b="1" dirty="0" smtClean="0">
                <a:solidFill>
                  <a:srgbClr val="C00000"/>
                </a:solidFill>
              </a:rPr>
              <a:t> em rede quadrada</a:t>
            </a:r>
            <a:endParaRPr lang="pt-BR" sz="2200" b="1" dirty="0">
              <a:solidFill>
                <a:srgbClr val="C00000"/>
              </a:solidFill>
            </a:endParaRPr>
          </a:p>
        </p:txBody>
      </p:sp>
      <p:pic>
        <p:nvPicPr>
          <p:cNvPr id="5" name="Picture 1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29184" y="5058000"/>
            <a:ext cx="918818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tângulo 73"/>
              <p:cNvSpPr/>
              <p:nvPr/>
            </p:nvSpPr>
            <p:spPr>
              <a:xfrm>
                <a:off x="5277560" y="2291255"/>
                <a:ext cx="2318776" cy="1281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/>
                          </a:rPr>
                          <m:t>𝑥</m:t>
                        </m:r>
                      </m:e>
                      <m:sub>
                        <m:d>
                          <m:d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pt-BR" sz="24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pt-BR" sz="2400" i="1">
                            <a:latin typeface="Cambria Math"/>
                          </a:rPr>
                        </m:ctrlPr>
                      </m:naryPr>
                      <m:sub>
                        <m:r>
                          <a:rPr lang="pt-BR" sz="2400" i="1">
                            <a:latin typeface="Cambria Math"/>
                          </a:rPr>
                          <m:t>𝑖</m:t>
                        </m:r>
                        <m:r>
                          <a:rPr lang="pt-BR" sz="24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pt-BR" sz="2400" i="1">
                            <a:latin typeface="Cambria Math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pt-BR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pt-BR" sz="2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2400" dirty="0" smtClean="0"/>
                  <a:t>    </a:t>
                </a:r>
              </a:p>
              <a:p>
                <a:pPr algn="ctr"/>
                <a:r>
                  <a:rPr lang="pt-BR" sz="2400" dirty="0" smtClean="0"/>
                  <a:t>             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pt-B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(</m:t>
                          </m:r>
                          <m:r>
                            <a:rPr lang="pt-BR" sz="2400" i="1">
                              <a:latin typeface="Cambria Math"/>
                            </a:rPr>
                            <m:t>𝑁</m:t>
                          </m:r>
                          <m:r>
                            <a:rPr lang="pt-BR" sz="2400" i="1">
                              <a:latin typeface="Cambria Math"/>
                            </a:rPr>
                            <m:t>)</m:t>
                          </m:r>
                        </m:sub>
                      </m:sSub>
                      <m:r>
                        <a:rPr lang="pt-BR" sz="2400" i="1">
                          <a:latin typeface="Cambria Math"/>
                        </a:rPr>
                        <m:t>&gt;=0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4" name="Retângulo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560" y="2291255"/>
                <a:ext cx="2318776" cy="1281761"/>
              </a:xfrm>
              <a:prstGeom prst="rect">
                <a:avLst/>
              </a:prstGeom>
              <a:blipFill rotWithShape="1">
                <a:blip r:embed="rId4"/>
                <a:stretch>
                  <a:fillRect b="-381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tângulo 74"/>
              <p:cNvSpPr/>
              <p:nvPr/>
            </p:nvSpPr>
            <p:spPr>
              <a:xfrm>
                <a:off x="4716016" y="3785226"/>
                <a:ext cx="3345724" cy="2164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sz="2400" b="0" i="1" smtClean="0">
                                  <a:latin typeface="Cambria Math"/>
                                </a:rPr>
                                <m:t>     </m:t>
                              </m:r>
                              <m:r>
                                <a:rPr lang="pt-BR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  <m:sub>
                          <m:d>
                            <m:d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latin typeface="Cambria Math"/>
                                </a:rPr>
                                <m:t>𝑁</m:t>
                              </m:r>
                            </m:e>
                          </m:d>
                        </m:sub>
                      </m:sSub>
                      <m:r>
                        <a:rPr lang="pt-BR" sz="2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2400" i="1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pt-BR" sz="24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pt-BR" sz="2400" i="1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pt-BR" sz="2400" i="1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pt-BR" sz="2400" i="1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pt-BR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2400" b="0" i="0" smtClean="0">
                          <a:latin typeface="Cambria Math"/>
                        </a:rPr>
                        <m:t>      </m:t>
                      </m:r>
                    </m:oMath>
                  </m:oMathPara>
                </a14:m>
                <a:endParaRPr lang="pt-BR" sz="2400" b="0" i="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0" smtClean="0">
                          <a:latin typeface="Cambria Math"/>
                        </a:rPr>
                        <m:t>                 </m:t>
                      </m:r>
                    </m:oMath>
                  </m:oMathPara>
                </a14:m>
                <a:endParaRPr lang="pt-BR" sz="2400" b="0" i="0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/>
                        </a:rPr>
                        <m:t>&lt;</m:t>
                      </m:r>
                      <m:sSubSup>
                        <m:sSub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pt-BR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pt-BR" sz="2400" i="1">
                              <a:latin typeface="Cambria Math"/>
                            </a:rPr>
                            <m:t>(</m:t>
                          </m:r>
                          <m:r>
                            <a:rPr lang="pt-BR" sz="2400" i="1">
                              <a:latin typeface="Cambria Math"/>
                            </a:rPr>
                            <m:t>𝑁</m:t>
                          </m:r>
                          <m:r>
                            <a:rPr lang="pt-BR" sz="2400" i="1">
                              <a:latin typeface="Cambria Math"/>
                            </a:rPr>
                            <m:t>)</m:t>
                          </m:r>
                        </m:sub>
                        <m:sup>
                          <m:r>
                            <a:rPr lang="pt-BR" sz="24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pt-BR" sz="2400" i="1">
                          <a:latin typeface="Cambria Math"/>
                        </a:rPr>
                        <m:t>&gt;=</m:t>
                      </m:r>
                      <m:sSup>
                        <m:sSupPr>
                          <m:ctrlPr>
                            <a:rPr lang="pt-BR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sz="2400" i="1">
                              <a:latin typeface="Cambria Math"/>
                            </a:rPr>
                            <m:t>𝜀</m:t>
                          </m:r>
                        </m:e>
                        <m:sup>
                          <m:r>
                            <a:rPr lang="pt-BR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pt-BR" sz="2400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75" name="Retângulo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3785226"/>
                <a:ext cx="3345724" cy="21640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683568" y="2313296"/>
            <a:ext cx="3780000" cy="3780000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de seta reta 5"/>
          <p:cNvCxnSpPr>
            <a:endCxn id="14" idx="4"/>
          </p:cNvCxnSpPr>
          <p:nvPr/>
        </p:nvCxnSpPr>
        <p:spPr>
          <a:xfrm>
            <a:off x="2555776" y="4041488"/>
            <a:ext cx="17792" cy="20518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1115616" y="4357163"/>
                <a:ext cx="1409873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&lt;</m:t>
                          </m:r>
                          <m:sSub>
                            <m:sSubPr>
                              <m:ctrlP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pt-BR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BR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pt-BR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𝑁</m:t>
                              </m:r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)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&gt;</m:t>
                          </m:r>
                        </m:e>
                      </m:rad>
                    </m:oMath>
                  </m:oMathPara>
                </a14:m>
                <a:endParaRPr lang="pt-B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357163"/>
                <a:ext cx="1409873" cy="6560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38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ângulo 84"/>
          <p:cNvSpPr/>
          <p:nvPr/>
        </p:nvSpPr>
        <p:spPr>
          <a:xfrm>
            <a:off x="448813" y="2326640"/>
            <a:ext cx="3285173" cy="1750432"/>
          </a:xfrm>
          <a:prstGeom prst="rect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53</a:t>
            </a:fld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Retângulo 74"/>
              <p:cNvSpPr/>
              <p:nvPr/>
            </p:nvSpPr>
            <p:spPr>
              <a:xfrm>
                <a:off x="250293" y="58575"/>
                <a:ext cx="7499810" cy="213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pt-BR" sz="22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2200" i="1">
                            <a:latin typeface="Cambria Math"/>
                          </a:rPr>
                          <m:t>&lt;</m:t>
                        </m:r>
                        <m:sSubSup>
                          <m:sSubSupPr>
                            <m:ctrlPr>
                              <a:rPr lang="pt-BR" sz="22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pt-BR" sz="22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pt-BR" sz="2200" i="1">
                                <a:latin typeface="Cambria Math"/>
                              </a:rPr>
                              <m:t>(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𝑁</m:t>
                            </m:r>
                            <m:r>
                              <a:rPr lang="pt-BR" sz="2200" i="1">
                                <a:latin typeface="Cambria Math"/>
                              </a:rPr>
                              <m:t>)</m:t>
                            </m:r>
                          </m:sub>
                          <m:sup>
                            <m:r>
                              <a:rPr lang="pt-BR" sz="2200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r>
                          <a:rPr lang="pt-BR" sz="2200" i="1">
                            <a:latin typeface="Cambria Math"/>
                          </a:rPr>
                          <m:t>&gt;</m:t>
                        </m:r>
                      </m:e>
                    </m:rad>
                  </m:oMath>
                </a14:m>
                <a:r>
                  <a:rPr lang="pt-BR" sz="2200" dirty="0" smtClean="0"/>
                  <a:t> = alcance máximo = </a:t>
                </a:r>
                <a14:m>
                  <m:oMath xmlns:m="http://schemas.openxmlformats.org/officeDocument/2006/math">
                    <m:r>
                      <a:rPr lang="pt-BR" sz="2200" b="0" i="1" dirty="0" smtClean="0">
                        <a:latin typeface="Cambria Math"/>
                      </a:rPr>
                      <m:t>h</m:t>
                    </m:r>
                  </m:oMath>
                </a14:m>
                <a:r>
                  <a:rPr lang="pt-BR" sz="2200" dirty="0" smtClean="0"/>
                  <a:t> =espessura </a:t>
                </a:r>
                <a:r>
                  <a:rPr lang="pt-BR" sz="2200" dirty="0" smtClean="0"/>
                  <a:t>da camada porosa</a:t>
                </a:r>
                <a:endParaRPr lang="pt-BR" sz="2200" dirty="0" smtClean="0"/>
              </a:p>
              <a:p>
                <a:endParaRPr lang="pt-BR" sz="2200" dirty="0"/>
              </a:p>
              <a:p>
                <a:r>
                  <a:rPr lang="pt-BR" sz="2200" dirty="0" smtClean="0"/>
                  <a:t> </a:t>
                </a:r>
                <a14:m>
                  <m:oMath xmlns:m="http://schemas.openxmlformats.org/officeDocument/2006/math">
                    <m:r>
                      <a:rPr lang="pt-BR" sz="2200" i="1">
                        <a:latin typeface="Cambria Math"/>
                      </a:rPr>
                      <m:t>𝜀</m:t>
                    </m:r>
                    <m:r>
                      <a:rPr lang="pt-BR" sz="2200" i="1">
                        <a:latin typeface="Cambria Math"/>
                      </a:rPr>
                      <m:t> </m:t>
                    </m:r>
                  </m:oMath>
                </a14:m>
                <a:r>
                  <a:rPr lang="pt-BR" sz="2200" dirty="0" smtClean="0"/>
                  <a:t>= tamanho do passo = </a:t>
                </a:r>
                <a:r>
                  <a:rPr lang="pt-BR" sz="2200" dirty="0" err="1" smtClean="0"/>
                  <a:t>Lc</a:t>
                </a:r>
                <a:r>
                  <a:rPr lang="pt-BR" sz="2200" dirty="0" smtClean="0"/>
                  <a:t> = diâmetro dos grãos</a:t>
                </a:r>
              </a:p>
              <a:p>
                <a:endParaRPr lang="pt-BR" sz="2200" dirty="0"/>
              </a:p>
              <a:p>
                <a:r>
                  <a:rPr lang="pt-BR" sz="2200" dirty="0" smtClean="0"/>
                  <a:t> </a:t>
                </a:r>
                <a:r>
                  <a:rPr lang="pt-BR" sz="2200" dirty="0"/>
                  <a:t> </a:t>
                </a:r>
                <a14:m>
                  <m:oMath xmlns:m="http://schemas.openxmlformats.org/officeDocument/2006/math">
                    <m:r>
                      <a:rPr lang="pt-BR" sz="2200" b="0" i="0" smtClean="0">
                        <a:latin typeface="Cambria Math"/>
                      </a:rPr>
                      <m:t>(</m:t>
                    </m:r>
                    <m:r>
                      <a:rPr lang="pt-BR" sz="2200" i="1">
                        <a:latin typeface="Cambria Math"/>
                      </a:rPr>
                      <m:t>𝜀</m:t>
                    </m:r>
                    <m:r>
                      <a:rPr lang="pt-BR" sz="2200" i="1">
                        <a:latin typeface="Cambria Math"/>
                      </a:rPr>
                      <m:t> </m:t>
                    </m:r>
                  </m:oMath>
                </a14:m>
                <a:r>
                  <a:rPr lang="pt-BR" sz="2200" dirty="0" smtClean="0"/>
                  <a:t>N)= caminho </a:t>
                </a:r>
                <a:r>
                  <a:rPr lang="pt-BR" sz="2200" dirty="0" err="1" smtClean="0"/>
                  <a:t>percorido</a:t>
                </a:r>
                <a:r>
                  <a:rPr lang="pt-BR" sz="2200" dirty="0" smtClean="0"/>
                  <a:t> = </a:t>
                </a:r>
                <a14:m>
                  <m:oMath xmlns:m="http://schemas.openxmlformats.org/officeDocument/2006/math">
                    <m:r>
                      <a:rPr lang="pt-BR" sz="2200" b="0" i="1" smtClean="0">
                        <a:latin typeface="Cambria Math"/>
                      </a:rPr>
                      <m:t>𝛿</m:t>
                    </m:r>
                  </m:oMath>
                </a14:m>
                <a:endParaRPr lang="pt-BR" sz="2200" dirty="0"/>
              </a:p>
            </p:txBody>
          </p:sp>
        </mc:Choice>
        <mc:Fallback>
          <p:sp>
            <p:nvSpPr>
              <p:cNvPr id="75" name="Retângulo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3" y="58575"/>
                <a:ext cx="7499810" cy="2135521"/>
              </a:xfrm>
              <a:prstGeom prst="rect">
                <a:avLst/>
              </a:prstGeom>
              <a:blipFill rotWithShape="1">
                <a:blip r:embed="rId3"/>
                <a:stretch>
                  <a:fillRect r="-81" b="-485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upo 80"/>
          <p:cNvGrpSpPr/>
          <p:nvPr/>
        </p:nvGrpSpPr>
        <p:grpSpPr>
          <a:xfrm>
            <a:off x="215350" y="4323339"/>
            <a:ext cx="4007847" cy="2204682"/>
            <a:chOff x="3573282" y="2749008"/>
            <a:chExt cx="5374360" cy="2721668"/>
          </a:xfrm>
        </p:grpSpPr>
        <p:grpSp>
          <p:nvGrpSpPr>
            <p:cNvPr id="80" name="Grupo 79"/>
            <p:cNvGrpSpPr/>
            <p:nvPr/>
          </p:nvGrpSpPr>
          <p:grpSpPr>
            <a:xfrm>
              <a:off x="3573282" y="2749008"/>
              <a:ext cx="5374360" cy="2721668"/>
              <a:chOff x="2987824" y="3861047"/>
              <a:chExt cx="5374360" cy="2721668"/>
            </a:xfrm>
          </p:grpSpPr>
          <p:sp>
            <p:nvSpPr>
              <p:cNvPr id="6" name="Retângulo 5"/>
              <p:cNvSpPr/>
              <p:nvPr/>
            </p:nvSpPr>
            <p:spPr>
              <a:xfrm>
                <a:off x="2987824" y="6190231"/>
                <a:ext cx="5373699" cy="39248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 b="1" dirty="0"/>
              </a:p>
            </p:txBody>
          </p:sp>
          <p:sp>
            <p:nvSpPr>
              <p:cNvPr id="7" name="Fluxograma: Conector 6"/>
              <p:cNvSpPr/>
              <p:nvPr/>
            </p:nvSpPr>
            <p:spPr>
              <a:xfrm>
                <a:off x="3315488" y="5601503"/>
                <a:ext cx="416088" cy="415333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Fluxograma: Conector 7"/>
              <p:cNvSpPr/>
              <p:nvPr/>
            </p:nvSpPr>
            <p:spPr>
              <a:xfrm>
                <a:off x="3708686" y="5470676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Fluxograma: Conector 8"/>
              <p:cNvSpPr/>
              <p:nvPr/>
            </p:nvSpPr>
            <p:spPr>
              <a:xfrm>
                <a:off x="3628554" y="604483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Fluxograma: Conector 9"/>
              <p:cNvSpPr/>
              <p:nvPr/>
            </p:nvSpPr>
            <p:spPr>
              <a:xfrm>
                <a:off x="3446555" y="605940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Fluxograma: Conector 10"/>
              <p:cNvSpPr/>
              <p:nvPr/>
            </p:nvSpPr>
            <p:spPr>
              <a:xfrm>
                <a:off x="3184422" y="553609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Fluxograma: Conector 11"/>
              <p:cNvSpPr/>
              <p:nvPr/>
            </p:nvSpPr>
            <p:spPr>
              <a:xfrm>
                <a:off x="3184422" y="573233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Fluxograma: Conector 12"/>
              <p:cNvSpPr/>
              <p:nvPr/>
            </p:nvSpPr>
            <p:spPr>
              <a:xfrm>
                <a:off x="3446555" y="5405261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Fluxograma: Conector 13"/>
              <p:cNvSpPr/>
              <p:nvPr/>
            </p:nvSpPr>
            <p:spPr>
              <a:xfrm>
                <a:off x="3577621" y="5339847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Fluxograma: Conector 14"/>
              <p:cNvSpPr/>
              <p:nvPr/>
            </p:nvSpPr>
            <p:spPr>
              <a:xfrm>
                <a:off x="4953811" y="573233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Fluxograma: Conector 15"/>
              <p:cNvSpPr/>
              <p:nvPr/>
            </p:nvSpPr>
            <p:spPr>
              <a:xfrm>
                <a:off x="5150410" y="553609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Fluxograma: Conector 16"/>
              <p:cNvSpPr/>
              <p:nvPr/>
            </p:nvSpPr>
            <p:spPr>
              <a:xfrm>
                <a:off x="5412542" y="5666918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Fluxograma: Conector 17"/>
              <p:cNvSpPr/>
              <p:nvPr/>
            </p:nvSpPr>
            <p:spPr>
              <a:xfrm>
                <a:off x="5478097" y="5928574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Fluxograma: Conector 18"/>
              <p:cNvSpPr/>
              <p:nvPr/>
            </p:nvSpPr>
            <p:spPr>
              <a:xfrm>
                <a:off x="3774219" y="5797747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Fluxograma: Conector 19"/>
              <p:cNvSpPr/>
              <p:nvPr/>
            </p:nvSpPr>
            <p:spPr>
              <a:xfrm>
                <a:off x="3169823" y="5274434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Fluxograma: Conector 20"/>
              <p:cNvSpPr/>
              <p:nvPr/>
            </p:nvSpPr>
            <p:spPr>
              <a:xfrm>
                <a:off x="3097155" y="5892305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Fluxograma: Conector 21"/>
              <p:cNvSpPr/>
              <p:nvPr/>
            </p:nvSpPr>
            <p:spPr>
              <a:xfrm>
                <a:off x="5019344" y="5732332"/>
                <a:ext cx="416088" cy="415333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Fluxograma: Conector 22"/>
              <p:cNvSpPr/>
              <p:nvPr/>
            </p:nvSpPr>
            <p:spPr>
              <a:xfrm>
                <a:off x="4298482" y="5732332"/>
                <a:ext cx="416088" cy="415333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Fluxograma: Conector 23"/>
              <p:cNvSpPr/>
              <p:nvPr/>
            </p:nvSpPr>
            <p:spPr>
              <a:xfrm>
                <a:off x="4822746" y="5964864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Fluxograma: Conector 24"/>
              <p:cNvSpPr/>
              <p:nvPr/>
            </p:nvSpPr>
            <p:spPr>
              <a:xfrm>
                <a:off x="4691680" y="5993989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Fluxograma: Conector 25"/>
              <p:cNvSpPr/>
              <p:nvPr/>
            </p:nvSpPr>
            <p:spPr>
              <a:xfrm>
                <a:off x="4167416" y="586316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Fluxograma: Conector 26"/>
              <p:cNvSpPr/>
              <p:nvPr/>
            </p:nvSpPr>
            <p:spPr>
              <a:xfrm>
                <a:off x="4036350" y="605940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Fluxograma: Conector 27"/>
              <p:cNvSpPr/>
              <p:nvPr/>
            </p:nvSpPr>
            <p:spPr>
              <a:xfrm>
                <a:off x="3970818" y="5274434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Fluxograma: Conector 28"/>
              <p:cNvSpPr/>
              <p:nvPr/>
            </p:nvSpPr>
            <p:spPr>
              <a:xfrm>
                <a:off x="4036350" y="553609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Fluxograma: Conector 29"/>
              <p:cNvSpPr/>
              <p:nvPr/>
            </p:nvSpPr>
            <p:spPr>
              <a:xfrm>
                <a:off x="4232949" y="5339847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Fluxograma: Conector 30"/>
              <p:cNvSpPr/>
              <p:nvPr/>
            </p:nvSpPr>
            <p:spPr>
              <a:xfrm>
                <a:off x="4167416" y="5536090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Forma livre 31"/>
              <p:cNvSpPr/>
              <p:nvPr/>
            </p:nvSpPr>
            <p:spPr>
              <a:xfrm>
                <a:off x="4428888" y="5411723"/>
                <a:ext cx="229340" cy="196220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Forma livre 32"/>
              <p:cNvSpPr/>
              <p:nvPr/>
            </p:nvSpPr>
            <p:spPr>
              <a:xfrm>
                <a:off x="5674674" y="5863160"/>
                <a:ext cx="262792" cy="320608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Forma livre 33"/>
              <p:cNvSpPr/>
              <p:nvPr/>
            </p:nvSpPr>
            <p:spPr>
              <a:xfrm>
                <a:off x="4036350" y="5666918"/>
                <a:ext cx="146326" cy="247083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Fluxograma: Conector 34"/>
              <p:cNvSpPr/>
              <p:nvPr/>
            </p:nvSpPr>
            <p:spPr>
              <a:xfrm>
                <a:off x="5936805" y="573233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Fluxograma: Conector 35"/>
              <p:cNvSpPr/>
              <p:nvPr/>
            </p:nvSpPr>
            <p:spPr>
              <a:xfrm>
                <a:off x="4953811" y="5339847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7" name="Forma livre 36"/>
              <p:cNvSpPr/>
              <p:nvPr/>
            </p:nvSpPr>
            <p:spPr>
              <a:xfrm>
                <a:off x="4757213" y="5797747"/>
                <a:ext cx="146326" cy="163517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8" name="Forma livre 37"/>
              <p:cNvSpPr/>
              <p:nvPr/>
            </p:nvSpPr>
            <p:spPr>
              <a:xfrm>
                <a:off x="5215943" y="5405261"/>
                <a:ext cx="229340" cy="196220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9" name="Fluxograma: Conector 38"/>
              <p:cNvSpPr/>
              <p:nvPr/>
            </p:nvSpPr>
            <p:spPr>
              <a:xfrm>
                <a:off x="4691680" y="5470676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Fluxograma: Conector 39"/>
              <p:cNvSpPr/>
              <p:nvPr/>
            </p:nvSpPr>
            <p:spPr>
              <a:xfrm>
                <a:off x="5871272" y="5601503"/>
                <a:ext cx="416088" cy="415333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Fluxograma: Conector 40"/>
              <p:cNvSpPr/>
              <p:nvPr/>
            </p:nvSpPr>
            <p:spPr>
              <a:xfrm>
                <a:off x="6264470" y="5470676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Fluxograma: Conector 41"/>
              <p:cNvSpPr/>
              <p:nvPr/>
            </p:nvSpPr>
            <p:spPr>
              <a:xfrm>
                <a:off x="6184338" y="604483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Fluxograma: Conector 42"/>
              <p:cNvSpPr/>
              <p:nvPr/>
            </p:nvSpPr>
            <p:spPr>
              <a:xfrm>
                <a:off x="6002338" y="605940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Fluxograma: Conector 43"/>
              <p:cNvSpPr/>
              <p:nvPr/>
            </p:nvSpPr>
            <p:spPr>
              <a:xfrm>
                <a:off x="5740206" y="553609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Fluxograma: Conector 44"/>
              <p:cNvSpPr/>
              <p:nvPr/>
            </p:nvSpPr>
            <p:spPr>
              <a:xfrm>
                <a:off x="5740206" y="573233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Fluxograma: Conector 45"/>
              <p:cNvSpPr/>
              <p:nvPr/>
            </p:nvSpPr>
            <p:spPr>
              <a:xfrm>
                <a:off x="6035115" y="5437979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Fluxograma: Conector 46"/>
              <p:cNvSpPr/>
              <p:nvPr/>
            </p:nvSpPr>
            <p:spPr>
              <a:xfrm>
                <a:off x="6133403" y="5339847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8" name="Fluxograma: Conector 47"/>
              <p:cNvSpPr/>
              <p:nvPr/>
            </p:nvSpPr>
            <p:spPr>
              <a:xfrm>
                <a:off x="7509595" y="573233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Fluxograma: Conector 48"/>
              <p:cNvSpPr/>
              <p:nvPr/>
            </p:nvSpPr>
            <p:spPr>
              <a:xfrm>
                <a:off x="7706194" y="553609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Fluxograma: Conector 49"/>
              <p:cNvSpPr/>
              <p:nvPr/>
            </p:nvSpPr>
            <p:spPr>
              <a:xfrm>
                <a:off x="7968326" y="5666918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Fluxograma: Conector 50"/>
              <p:cNvSpPr/>
              <p:nvPr/>
            </p:nvSpPr>
            <p:spPr>
              <a:xfrm>
                <a:off x="8033880" y="5928574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Fluxograma: Conector 51"/>
              <p:cNvSpPr/>
              <p:nvPr/>
            </p:nvSpPr>
            <p:spPr>
              <a:xfrm>
                <a:off x="6330003" y="5797747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Fluxograma: Conector 52"/>
              <p:cNvSpPr/>
              <p:nvPr/>
            </p:nvSpPr>
            <p:spPr>
              <a:xfrm>
                <a:off x="5725607" y="5245287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Fluxograma: Conector 53"/>
              <p:cNvSpPr/>
              <p:nvPr/>
            </p:nvSpPr>
            <p:spPr>
              <a:xfrm>
                <a:off x="5478075" y="5405261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Fluxograma: Conector 54"/>
              <p:cNvSpPr/>
              <p:nvPr/>
            </p:nvSpPr>
            <p:spPr>
              <a:xfrm>
                <a:off x="7575128" y="5732332"/>
                <a:ext cx="416088" cy="415333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Fluxograma: Conector 55"/>
              <p:cNvSpPr/>
              <p:nvPr/>
            </p:nvSpPr>
            <p:spPr>
              <a:xfrm>
                <a:off x="6854266" y="5732332"/>
                <a:ext cx="416088" cy="415333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Fluxograma: Conector 56"/>
              <p:cNvSpPr/>
              <p:nvPr/>
            </p:nvSpPr>
            <p:spPr>
              <a:xfrm>
                <a:off x="7378530" y="5964864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Fluxograma: Conector 57"/>
              <p:cNvSpPr/>
              <p:nvPr/>
            </p:nvSpPr>
            <p:spPr>
              <a:xfrm>
                <a:off x="7247464" y="5993989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9" name="Fluxograma: Conector 58"/>
              <p:cNvSpPr/>
              <p:nvPr/>
            </p:nvSpPr>
            <p:spPr>
              <a:xfrm>
                <a:off x="6723200" y="586316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0" name="Fluxograma: Conector 59"/>
              <p:cNvSpPr/>
              <p:nvPr/>
            </p:nvSpPr>
            <p:spPr>
              <a:xfrm>
                <a:off x="6592134" y="6059402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1" name="Fluxograma: Conector 60"/>
              <p:cNvSpPr/>
              <p:nvPr/>
            </p:nvSpPr>
            <p:spPr>
              <a:xfrm>
                <a:off x="6526602" y="5274434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2" name="Fluxograma: Conector 61"/>
              <p:cNvSpPr/>
              <p:nvPr/>
            </p:nvSpPr>
            <p:spPr>
              <a:xfrm>
                <a:off x="6592134" y="5536090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Fluxograma: Conector 62"/>
              <p:cNvSpPr/>
              <p:nvPr/>
            </p:nvSpPr>
            <p:spPr>
              <a:xfrm>
                <a:off x="6788733" y="5339847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Fluxograma: Conector 63"/>
              <p:cNvSpPr/>
              <p:nvPr/>
            </p:nvSpPr>
            <p:spPr>
              <a:xfrm>
                <a:off x="6723200" y="5536090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Forma livre 64"/>
              <p:cNvSpPr/>
              <p:nvPr/>
            </p:nvSpPr>
            <p:spPr>
              <a:xfrm>
                <a:off x="6984671" y="5411723"/>
                <a:ext cx="229340" cy="196220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Forma livre 65"/>
              <p:cNvSpPr/>
              <p:nvPr/>
            </p:nvSpPr>
            <p:spPr>
              <a:xfrm>
                <a:off x="8099392" y="5536090"/>
                <a:ext cx="262792" cy="320608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Forma livre 66"/>
              <p:cNvSpPr/>
              <p:nvPr/>
            </p:nvSpPr>
            <p:spPr>
              <a:xfrm>
                <a:off x="6592134" y="5666918"/>
                <a:ext cx="146326" cy="247083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Fluxograma: Conector 67"/>
              <p:cNvSpPr/>
              <p:nvPr/>
            </p:nvSpPr>
            <p:spPr>
              <a:xfrm>
                <a:off x="8230458" y="5928574"/>
                <a:ext cx="98288" cy="9811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Fluxograma: Conector 68"/>
              <p:cNvSpPr/>
              <p:nvPr/>
            </p:nvSpPr>
            <p:spPr>
              <a:xfrm>
                <a:off x="7509595" y="5339847"/>
                <a:ext cx="196576" cy="196220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Forma livre 69"/>
              <p:cNvSpPr/>
              <p:nvPr/>
            </p:nvSpPr>
            <p:spPr>
              <a:xfrm>
                <a:off x="7312997" y="5797747"/>
                <a:ext cx="146326" cy="163517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Forma livre 70"/>
              <p:cNvSpPr/>
              <p:nvPr/>
            </p:nvSpPr>
            <p:spPr>
              <a:xfrm>
                <a:off x="7771727" y="5405261"/>
                <a:ext cx="229340" cy="196220"/>
              </a:xfrm>
              <a:custGeom>
                <a:avLst/>
                <a:gdLst>
                  <a:gd name="connsiteX0" fmla="*/ 0 w 288758"/>
                  <a:gd name="connsiteY0" fmla="*/ 96253 h 352927"/>
                  <a:gd name="connsiteX1" fmla="*/ 112295 w 288758"/>
                  <a:gd name="connsiteY1" fmla="*/ 352927 h 352927"/>
                  <a:gd name="connsiteX2" fmla="*/ 288758 w 288758"/>
                  <a:gd name="connsiteY2" fmla="*/ 208548 h 352927"/>
                  <a:gd name="connsiteX3" fmla="*/ 208548 w 288758"/>
                  <a:gd name="connsiteY3" fmla="*/ 64169 h 352927"/>
                  <a:gd name="connsiteX4" fmla="*/ 16042 w 288758"/>
                  <a:gd name="connsiteY4" fmla="*/ 0 h 352927"/>
                  <a:gd name="connsiteX5" fmla="*/ 0 w 288758"/>
                  <a:gd name="connsiteY5" fmla="*/ 96253 h 352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758" h="352927">
                    <a:moveTo>
                      <a:pt x="0" y="96253"/>
                    </a:moveTo>
                    <a:lnTo>
                      <a:pt x="112295" y="352927"/>
                    </a:lnTo>
                    <a:lnTo>
                      <a:pt x="288758" y="208548"/>
                    </a:lnTo>
                    <a:lnTo>
                      <a:pt x="208548" y="64169"/>
                    </a:lnTo>
                    <a:lnTo>
                      <a:pt x="16042" y="0"/>
                    </a:lnTo>
                    <a:lnTo>
                      <a:pt x="0" y="962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" name="Fluxograma: Conector 71"/>
              <p:cNvSpPr/>
              <p:nvPr/>
            </p:nvSpPr>
            <p:spPr>
              <a:xfrm>
                <a:off x="7247464" y="5470676"/>
                <a:ext cx="262131" cy="261656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bevelB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Elipse 72"/>
              <p:cNvSpPr/>
              <p:nvPr/>
            </p:nvSpPr>
            <p:spPr>
              <a:xfrm>
                <a:off x="4658226" y="3861047"/>
                <a:ext cx="2606825" cy="2399858"/>
              </a:xfrm>
              <a:prstGeom prst="ellipse">
                <a:avLst/>
              </a:prstGeom>
              <a:solidFill>
                <a:schemeClr val="accent1">
                  <a:alpha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tângulo 77"/>
                <p:cNvSpPr/>
                <p:nvPr/>
              </p:nvSpPr>
              <p:spPr>
                <a:xfrm>
                  <a:off x="5970819" y="4167783"/>
                  <a:ext cx="4475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4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𝒉</m:t>
                        </m:r>
                      </m:oMath>
                    </m:oMathPara>
                  </a14:m>
                  <a:endParaRPr lang="pt-BR" sz="2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Retângulo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0819" y="4167783"/>
                  <a:ext cx="447558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7407" r="-20370" b="-1967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Conector de seta reta 76"/>
            <p:cNvCxnSpPr/>
            <p:nvPr/>
          </p:nvCxnSpPr>
          <p:spPr>
            <a:xfrm>
              <a:off x="6518579" y="3937008"/>
              <a:ext cx="0" cy="1188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aphicFrame>
        <p:nvGraphicFramePr>
          <p:cNvPr id="79" name="Objeto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767309"/>
              </p:ext>
            </p:extLst>
          </p:nvPr>
        </p:nvGraphicFramePr>
        <p:xfrm>
          <a:off x="3707904" y="2454246"/>
          <a:ext cx="5940000" cy="4572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49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2454246"/>
                        <a:ext cx="5940000" cy="4572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tângulo 81"/>
              <p:cNvSpPr/>
              <p:nvPr/>
            </p:nvSpPr>
            <p:spPr>
              <a:xfrm>
                <a:off x="1005526" y="2513275"/>
                <a:ext cx="1596784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pt-BR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b="1" i="1"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pt-BR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pt-BR" b="1" i="1">
                          <a:latin typeface="Cambria Math"/>
                        </a:rPr>
                        <m:t>&gt;=</m:t>
                      </m:r>
                      <m:sSup>
                        <m:sSupPr>
                          <m:ctrlPr>
                            <a:rPr lang="pt-BR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b="1" i="1">
                              <a:latin typeface="Cambria Math"/>
                            </a:rPr>
                            <m:t>𝜺</m:t>
                          </m:r>
                        </m:e>
                        <m:sup>
                          <m:r>
                            <a:rPr lang="pt-BR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pt-BR" b="1" i="1">
                          <a:latin typeface="Cambria Math"/>
                        </a:rPr>
                        <m:t>𝑵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82" name="Retângulo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26" y="2513275"/>
                <a:ext cx="1596784" cy="37555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tângulo 82"/>
              <p:cNvSpPr/>
              <p:nvPr/>
            </p:nvSpPr>
            <p:spPr>
              <a:xfrm>
                <a:off x="1166367" y="2920573"/>
                <a:ext cx="1551900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1" i="1"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pt-BR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b="1" i="1"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pt-BR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pt-BR" b="1" i="1">
                          <a:latin typeface="Cambria Math"/>
                        </a:rPr>
                        <m:t>&gt; = </m:t>
                      </m:r>
                      <m:sSup>
                        <m:sSupPr>
                          <m:ctrlPr>
                            <a:rPr lang="pt-BR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b="1" i="1">
                              <a:latin typeface="Cambria Math"/>
                            </a:rPr>
                            <m:t>𝒉</m:t>
                          </m:r>
                        </m:e>
                        <m:sup>
                          <m:r>
                            <a:rPr lang="pt-BR" b="1" i="1"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83" name="Retângulo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367" y="2920573"/>
                <a:ext cx="1551900" cy="37555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tângulo 83"/>
              <p:cNvSpPr/>
              <p:nvPr/>
            </p:nvSpPr>
            <p:spPr>
              <a:xfrm>
                <a:off x="539552" y="3485496"/>
                <a:ext cx="3104376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b="1" i="1">
                              <a:latin typeface="Cambria Math"/>
                            </a:rPr>
                            <m:t>𝒉</m:t>
                          </m:r>
                        </m:e>
                        <m:sup>
                          <m:r>
                            <a:rPr lang="pt-BR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pt-BR" b="1" i="1">
                          <a:latin typeface="Cambria Math"/>
                        </a:rPr>
                        <m:t>= &lt;</m:t>
                      </m:r>
                      <m:sSup>
                        <m:sSupPr>
                          <m:ctrlPr>
                            <a:rPr lang="pt-BR" b="1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BR" b="1" i="1"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pt-BR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pt-BR" b="1" i="1">
                          <a:latin typeface="Cambria Math"/>
                        </a:rPr>
                        <m:t>&gt; = </m:t>
                      </m:r>
                      <m:r>
                        <a:rPr lang="pt-BR" b="1" i="1">
                          <a:latin typeface="Cambria Math"/>
                        </a:rPr>
                        <m:t>𝜺</m:t>
                      </m:r>
                      <m:d>
                        <m:dPr>
                          <m:ctrlPr>
                            <a:rPr lang="pt-BR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b="1" i="1">
                              <a:latin typeface="Cambria Math"/>
                            </a:rPr>
                            <m:t>𝜺</m:t>
                          </m:r>
                          <m:r>
                            <a:rPr lang="pt-BR" b="1" i="1">
                              <a:latin typeface="Cambria Math"/>
                            </a:rPr>
                            <m:t>𝑵</m:t>
                          </m:r>
                        </m:e>
                      </m:d>
                      <m:r>
                        <a:rPr lang="pt-BR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b="1" i="1">
                              <a:latin typeface="Cambria Math"/>
                            </a:rPr>
                            <m:t>𝑳</m:t>
                          </m:r>
                        </m:e>
                        <m:sub>
                          <m:r>
                            <a:rPr lang="pt-BR" b="1" i="1">
                              <a:latin typeface="Cambria Math"/>
                            </a:rPr>
                            <m:t>𝒄</m:t>
                          </m:r>
                        </m:sub>
                      </m:sSub>
                      <m:r>
                        <a:rPr lang="pt-BR" b="1" i="1">
                          <a:latin typeface="Cambria Math"/>
                        </a:rPr>
                        <m:t>𝜹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 xmlns="">
          <p:sp>
            <p:nvSpPr>
              <p:cNvPr id="84" name="Retângulo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485496"/>
                <a:ext cx="3104376" cy="37555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CaixaDeTexto 85"/>
              <p:cNvSpPr txBox="1"/>
              <p:nvPr/>
            </p:nvSpPr>
            <p:spPr>
              <a:xfrm>
                <a:off x="6166289" y="1379068"/>
                <a:ext cx="1570623" cy="1226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600" b="0" i="1" smtClean="0">
                          <a:latin typeface="Cambria Math"/>
                        </a:rPr>
                        <m:t>𝛿</m:t>
                      </m:r>
                      <m:r>
                        <a:rPr lang="pt-BR" sz="3600" b="0" i="1" smtClean="0">
                          <a:latin typeface="Cambria Math"/>
                        </a:rPr>
                        <m:t> </m:t>
                      </m:r>
                      <m:r>
                        <a:rPr lang="pt-BR" sz="3600" b="0" i="1" smtClean="0">
                          <a:latin typeface="Cambria Math"/>
                        </a:rPr>
                        <m:t>𝛼</m:t>
                      </m:r>
                      <m:r>
                        <a:rPr lang="pt-BR" sz="3600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pt-BR" sz="36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3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3600" b="0" i="1" smtClean="0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t-BR" sz="36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600" dirty="0"/>
              </a:p>
            </p:txBody>
          </p:sp>
        </mc:Choice>
        <mc:Fallback xmlns="">
          <p:sp>
            <p:nvSpPr>
              <p:cNvPr id="86" name="CaixaDeTexto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289" y="1379068"/>
                <a:ext cx="1570623" cy="122668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Conector de seta reta 87"/>
          <p:cNvCxnSpPr/>
          <p:nvPr/>
        </p:nvCxnSpPr>
        <p:spPr>
          <a:xfrm flipV="1">
            <a:off x="3660689" y="1822584"/>
            <a:ext cx="2505600" cy="1583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CaixaDeTexto 86"/>
          <p:cNvSpPr txBox="1"/>
          <p:nvPr/>
        </p:nvSpPr>
        <p:spPr>
          <a:xfrm>
            <a:off x="7597515" y="-27384"/>
            <a:ext cx="158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Resultados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9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pt-BR" sz="2000" dirty="0" smtClean="0"/>
                  <a:t>O modelo LPRM modificado permitiu uma descrição fiel de </a:t>
                </a:r>
                <a14:m>
                  <m:oMath xmlns:m="http://schemas.openxmlformats.org/officeDocument/2006/math">
                    <m:r>
                      <a:rPr lang="pt-BR" sz="2000" b="0" i="1" smtClean="0">
                        <a:latin typeface="Cambria Math"/>
                      </a:rPr>
                      <m:t>𝑅</m:t>
                    </m:r>
                    <m:r>
                      <a:rPr lang="pt-BR" sz="2000" b="0" i="1" smtClean="0">
                        <a:latin typeface="Cambria Math"/>
                      </a:rPr>
                      <m:t>=</m:t>
                    </m:r>
                    <m:r>
                      <a:rPr lang="pt-BR" sz="2000" b="0" i="1" smtClean="0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pt-BR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sz="2000" b="0" i="1" smtClean="0">
                            <a:latin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pt-BR" sz="2000" dirty="0" smtClean="0"/>
                  <a:t> </a:t>
                </a:r>
              </a:p>
              <a:p>
                <a:r>
                  <a:rPr lang="pt-BR" sz="2000" dirty="0" smtClean="0"/>
                  <a:t>As curvas de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/>
                      </a:rPr>
                      <m:t>𝑅</m:t>
                    </m:r>
                    <m:r>
                      <a:rPr lang="pt-BR" sz="2000" i="1">
                        <a:latin typeface="Cambria Math"/>
                      </a:rPr>
                      <m:t>=</m:t>
                    </m:r>
                    <m:r>
                      <a:rPr lang="pt-BR" sz="2000" i="1">
                        <a:latin typeface="Cambria Math"/>
                      </a:rPr>
                      <m:t>𝑅</m:t>
                    </m:r>
                    <m:d>
                      <m:dPr>
                        <m:ctrlPr>
                          <a:rPr lang="pt-BR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/>
                          </a:rPr>
                          <m:t>𝜃</m:t>
                        </m:r>
                      </m:e>
                    </m:d>
                    <m:r>
                      <a:rPr lang="pt-BR" sz="2000" i="1">
                        <a:latin typeface="Cambria Math"/>
                      </a:rPr>
                      <m:t> </m:t>
                    </m:r>
                  </m:oMath>
                </a14:m>
                <a:r>
                  <a:rPr lang="pt-BR" sz="2000" dirty="0" smtClean="0"/>
                  <a:t>podem ser descritas por dois parâmetros: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sz="1600" b="0" i="1" smtClean="0">
                        <a:latin typeface="Cambria Math"/>
                      </a:rPr>
                      <m:t>𝑏</m:t>
                    </m:r>
                    <m:r>
                      <a:rPr lang="pt-BR" sz="1600" b="0" i="1" smtClean="0"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pt-BR" sz="1600" dirty="0" smtClean="0"/>
                  <a:t> impedância de difusão</a:t>
                </a:r>
                <a:endParaRPr lang="pt-BR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pt-BR" sz="16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pt-BR" sz="1600" i="1" smtClean="0">
                        <a:latin typeface="Cambria Math"/>
                        <a:ea typeface="Cambria Math"/>
                      </a:rPr>
                      <m:t>≡</m:t>
                    </m:r>
                  </m:oMath>
                </a14:m>
                <a:r>
                  <a:rPr lang="pt-BR" sz="1600" dirty="0" smtClean="0"/>
                  <a:t> carga necessária para bloquear eletrodo</a:t>
                </a:r>
              </a:p>
              <a:p>
                <a:r>
                  <a:rPr lang="pt-BR" sz="2000" dirty="0" smtClean="0"/>
                  <a:t>Através do modelo foi possível determinar um valor médio para o caminho de difusão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b="0" i="1" smtClean="0">
                        <a:latin typeface="Cambria Math"/>
                      </a:rPr>
                      <m:t>δ</m:t>
                    </m:r>
                  </m:oMath>
                </a14:m>
                <a:r>
                  <a:rPr lang="pt-BR" sz="2000" b="0" dirty="0" smtClean="0"/>
                  <a:t>, que descre</a:t>
                </a:r>
                <a:r>
                  <a:rPr lang="pt-BR" sz="2000" dirty="0" smtClean="0"/>
                  <a:t>ve o grau de porosidade do filme</a:t>
                </a:r>
                <a:endParaRPr lang="pt-BR" sz="2000" b="0" dirty="0" smtClean="0"/>
              </a:p>
              <a:p>
                <a:r>
                  <a:rPr lang="pt-BR" sz="2000" dirty="0" smtClean="0"/>
                  <a:t>Conforme esperado, a cada eletrólito corresponde um valor típico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i="1">
                        <a:latin typeface="Cambria Math"/>
                      </a:rPr>
                      <m:t>δ</m:t>
                    </m:r>
                  </m:oMath>
                </a14:m>
                <a:endParaRPr lang="pt-BR" sz="2000" dirty="0" smtClean="0"/>
              </a:p>
              <a:p>
                <a:r>
                  <a:rPr lang="pt-BR" sz="2000" dirty="0"/>
                  <a:t>O tamanho médio de grão foi determinado por medidas de AFM (</a:t>
                </a:r>
                <a:r>
                  <a:rPr lang="pt-BR" sz="2000" dirty="0" err="1"/>
                  <a:t>L</a:t>
                </a:r>
                <a:r>
                  <a:rPr lang="pt-BR" sz="2000" baseline="-25000" dirty="0" err="1"/>
                  <a:t>c</a:t>
                </a:r>
                <a:r>
                  <a:rPr lang="pt-BR" sz="2000" dirty="0"/>
                  <a:t>)</a:t>
                </a:r>
              </a:p>
              <a:p>
                <a:r>
                  <a:rPr lang="pt-BR" sz="2000" dirty="0" smtClean="0"/>
                  <a:t>O modelo do passeio aleatório foi utilizado para correlacionar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i="1">
                        <a:latin typeface="Cambria Math"/>
                      </a:rPr>
                      <m:t>δ</m:t>
                    </m:r>
                    <m:r>
                      <a:rPr lang="pt-BR" sz="2000" i="1">
                        <a:latin typeface="Cambria Math"/>
                      </a:rPr>
                      <m:t> </m:t>
                    </m:r>
                  </m:oMath>
                </a14:m>
                <a:r>
                  <a:rPr lang="pt-BR" sz="2000" dirty="0" smtClean="0"/>
                  <a:t>com o tamanho médio de grão </a:t>
                </a:r>
              </a:p>
              <a:p>
                <a:pPr lvl="1"/>
                <a:r>
                  <a:rPr lang="pt-BR" sz="1600" dirty="0" smtClean="0"/>
                  <a:t>Existe uma relação inversa </a:t>
                </a:r>
                <a:r>
                  <a:rPr lang="pt-BR" sz="1600" dirty="0"/>
                  <a:t>entre </a:t>
                </a:r>
                <a:r>
                  <a:rPr lang="pt-BR" sz="1600" dirty="0" err="1" smtClean="0"/>
                  <a:t>L</a:t>
                </a:r>
                <a:r>
                  <a:rPr lang="pt-BR" sz="1600" baseline="-25000" dirty="0" err="1" smtClean="0"/>
                  <a:t>c</a:t>
                </a:r>
                <a:r>
                  <a:rPr lang="pt-BR" sz="1600" dirty="0" smtClean="0"/>
                  <a:t> 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1600" i="1">
                        <a:latin typeface="Cambria Math"/>
                      </a:rPr>
                      <m:t>δ</m:t>
                    </m:r>
                  </m:oMath>
                </a14:m>
                <a:endParaRPr lang="pt-BR" sz="1600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pt-BR" sz="2000" dirty="0" smtClean="0"/>
                  <a:t>Observou-se uma boa correlação qualitativa entre </a:t>
                </a:r>
                <a:r>
                  <a:rPr lang="pt-BR" sz="2000" dirty="0"/>
                  <a:t>L</a:t>
                </a:r>
                <a:r>
                  <a:rPr lang="pt-BR" sz="2000" baseline="-25000" dirty="0" err="1"/>
                  <a:t>c</a:t>
                </a:r>
                <a:r>
                  <a:rPr lang="pt-BR" sz="2000" dirty="0"/>
                  <a:t> 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i="1">
                        <a:latin typeface="Cambria Math"/>
                      </a:rPr>
                      <m:t>δ</m:t>
                    </m:r>
                  </m:oMath>
                </a14:m>
                <a:endParaRPr lang="pt-BR" sz="20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593" t="-674" r="-1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2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Perspectivas futuras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pt-BR" dirty="0" smtClean="0"/>
                  <a:t>Validar o modelo, medindo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i="1">
                        <a:latin typeface="Cambria Math"/>
                      </a:rPr>
                      <m:t>δ</m:t>
                    </m:r>
                    <m:r>
                      <a:rPr lang="pt-BR" i="1">
                        <a:latin typeface="Cambria Math"/>
                      </a:rPr>
                      <m:t> </m:t>
                    </m:r>
                  </m:oMath>
                </a14:m>
                <a:r>
                  <a:rPr lang="pt-BR" dirty="0" smtClean="0"/>
                  <a:t>por outras técnicas:</a:t>
                </a:r>
              </a:p>
              <a:p>
                <a:pPr lvl="1"/>
                <a:r>
                  <a:rPr lang="pt-BR" dirty="0" smtClean="0"/>
                  <a:t>FE-SEM, </a:t>
                </a:r>
                <a:r>
                  <a:rPr lang="pt-BR" dirty="0" smtClean="0"/>
                  <a:t>capacitância (EIS)</a:t>
                </a:r>
                <a:r>
                  <a:rPr lang="pt-BR" dirty="0" smtClean="0"/>
                  <a:t>, </a:t>
                </a:r>
                <a:r>
                  <a:rPr lang="pt-BR" dirty="0" err="1" smtClean="0"/>
                  <a:t>refletometria</a:t>
                </a:r>
                <a:r>
                  <a:rPr lang="pt-BR" dirty="0" smtClean="0"/>
                  <a:t> de raios-X </a:t>
                </a:r>
              </a:p>
              <a:p>
                <a:r>
                  <a:rPr lang="pt-BR" dirty="0" smtClean="0"/>
                  <a:t>Aplicar o modelo para outros eletrólitos</a:t>
                </a:r>
              </a:p>
              <a:p>
                <a:pPr lvl="1"/>
                <a:r>
                  <a:rPr lang="pt-BR" dirty="0" smtClean="0"/>
                  <a:t>Usar taxas de varreduras maiores</a:t>
                </a:r>
              </a:p>
              <a:p>
                <a:pPr lvl="1"/>
                <a:r>
                  <a:rPr lang="pt-BR" dirty="0" smtClean="0"/>
                  <a:t>Composição, concentração, pH</a:t>
                </a:r>
              </a:p>
              <a:p>
                <a:r>
                  <a:rPr lang="pt-BR" dirty="0" smtClean="0"/>
                  <a:t>Utilizar outros eletrodos, investigando</a:t>
                </a:r>
              </a:p>
              <a:p>
                <a:pPr lvl="1"/>
                <a:r>
                  <a:rPr lang="pt-BR" dirty="0" smtClean="0"/>
                  <a:t>processos de redução</a:t>
                </a:r>
              </a:p>
              <a:p>
                <a:pPr lvl="2"/>
                <a:r>
                  <a:rPr lang="pt-BR" dirty="0" err="1" smtClean="0"/>
                  <a:t>SnO</a:t>
                </a:r>
                <a:r>
                  <a:rPr lang="pt-BR" dirty="0" smtClean="0"/>
                  <a:t>, FTO, TiO2, </a:t>
                </a:r>
                <a:r>
                  <a:rPr lang="pt-BR" dirty="0" err="1" smtClean="0"/>
                  <a:t>ZnO</a:t>
                </a:r>
                <a:endParaRPr lang="pt-BR" dirty="0" smtClean="0"/>
              </a:p>
              <a:p>
                <a:pPr lvl="1"/>
                <a:r>
                  <a:rPr lang="pt-BR" dirty="0" smtClean="0"/>
                  <a:t>processos de oxidação</a:t>
                </a:r>
              </a:p>
              <a:p>
                <a:pPr lvl="2"/>
                <a:r>
                  <a:rPr lang="pt-BR" dirty="0" smtClean="0"/>
                  <a:t>titânio, cobre, aço, ligas amorfas</a:t>
                </a:r>
                <a:endParaRPr lang="pt-BR" dirty="0"/>
              </a:p>
            </p:txBody>
          </p:sp>
        </mc:Choice>
        <mc:Fallback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525963"/>
              </a:xfrm>
              <a:blipFill rotWithShape="1">
                <a:blip r:embed="rId2"/>
                <a:stretch>
                  <a:fillRect l="-1481" t="-2692" r="-519" b="-4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7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Agradecimentos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A </a:t>
            </a:r>
            <a:r>
              <a:rPr lang="pt-BR" dirty="0" err="1" smtClean="0"/>
              <a:t>profª</a:t>
            </a:r>
            <a:r>
              <a:rPr lang="pt-BR" dirty="0" smtClean="0"/>
              <a:t> Maria </a:t>
            </a:r>
            <a:r>
              <a:rPr lang="pt-BR" dirty="0" err="1" smtClean="0"/>
              <a:t>Luisa</a:t>
            </a:r>
            <a:r>
              <a:rPr lang="pt-BR" dirty="0" smtClean="0"/>
              <a:t> pelo projeto e ensinamentos.</a:t>
            </a:r>
          </a:p>
          <a:p>
            <a:r>
              <a:rPr lang="pt-BR" dirty="0" smtClean="0"/>
              <a:t>A todos os colegas de Laboratório (Everton, Lucas, Luana, Rafael, Robson, Edna, Vanessa, Gabriela, Bárbara e aos demais integrantes).</a:t>
            </a:r>
          </a:p>
          <a:p>
            <a:r>
              <a:rPr lang="pt-BR" dirty="0" smtClean="0"/>
              <a:t>A </a:t>
            </a:r>
            <a:r>
              <a:rPr lang="pt-BR" dirty="0" err="1" smtClean="0"/>
              <a:t>prof</a:t>
            </a:r>
            <a:r>
              <a:rPr lang="pt-BR" sz="3600" dirty="0" err="1" smtClean="0"/>
              <a:t>ª</a:t>
            </a:r>
            <a:r>
              <a:rPr lang="pt-BR" sz="3600" dirty="0" smtClean="0"/>
              <a:t> Marta R. Dotto e sua aluna </a:t>
            </a:r>
            <a:r>
              <a:rPr lang="pt-BR" sz="3600" dirty="0"/>
              <a:t>M</a:t>
            </a:r>
            <a:r>
              <a:rPr lang="pt-BR" sz="3600" dirty="0" smtClean="0"/>
              <a:t>ichele Tonet e ao laboratório </a:t>
            </a:r>
            <a:r>
              <a:rPr lang="pt-BR" sz="3600" dirty="0"/>
              <a:t>LSA pelas imagens de AFM.</a:t>
            </a:r>
            <a:endParaRPr lang="pt-BR" sz="3600" dirty="0" smtClean="0"/>
          </a:p>
          <a:p>
            <a:r>
              <a:rPr lang="pt-BR" sz="3600" dirty="0" smtClean="0"/>
              <a:t>Ao programa de PGFSC, CNPq e INEO pelos auxílios prestados.</a:t>
            </a:r>
          </a:p>
          <a:p>
            <a:r>
              <a:rPr lang="pt-BR" sz="3600" dirty="0" smtClean="0"/>
              <a:t>A presença do membros da banca.</a:t>
            </a:r>
          </a:p>
          <a:p>
            <a:r>
              <a:rPr lang="pt-BR" sz="3600" dirty="0" smtClean="0"/>
              <a:t>E a todos presentes.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0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229600" cy="1143000"/>
          </a:xfrm>
        </p:spPr>
        <p:txBody>
          <a:bodyPr/>
          <a:lstStyle/>
          <a:p>
            <a:r>
              <a:rPr lang="pt-BR" dirty="0" smtClean="0"/>
              <a:t>Obrigado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58</a:t>
            </a:fld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851920" y="4221088"/>
            <a:ext cx="4932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“A tarefa não é tanto ver aquilo que ninguém viu, mas pensar o que ninguém ainda pensou sobre aquilo que todo mundo vê”.</a:t>
            </a:r>
          </a:p>
          <a:p>
            <a:pPr algn="just"/>
            <a:r>
              <a:rPr lang="pt-BR" sz="2400" dirty="0"/>
              <a:t>Arthur </a:t>
            </a:r>
            <a:r>
              <a:rPr lang="pt-BR" sz="2400" dirty="0" err="1"/>
              <a:t>Schopenhauer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078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55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5148064" y="1243882"/>
            <a:ext cx="3456384" cy="4561382"/>
          </a:xfrm>
        </p:spPr>
        <p:txBody>
          <a:bodyPr>
            <a:normAutofit/>
          </a:bodyPr>
          <a:lstStyle/>
          <a:p>
            <a:r>
              <a:rPr lang="pt-BR" dirty="0" smtClean="0"/>
              <a:t>Eletrólitos</a:t>
            </a:r>
          </a:p>
          <a:p>
            <a:pPr lvl="1"/>
            <a:r>
              <a:rPr lang="pt-BR" sz="2600" dirty="0" smtClean="0"/>
              <a:t>300 </a:t>
            </a:r>
            <a:r>
              <a:rPr lang="pt-BR" sz="2600" dirty="0" err="1" smtClean="0"/>
              <a:t>mM</a:t>
            </a:r>
            <a:r>
              <a:rPr lang="pt-BR" sz="2600" dirty="0" smtClean="0"/>
              <a:t> </a:t>
            </a:r>
          </a:p>
          <a:p>
            <a:pPr lvl="1"/>
            <a:r>
              <a:rPr lang="pt-BR" sz="2600" dirty="0" smtClean="0"/>
              <a:t>Diferentes pH</a:t>
            </a:r>
          </a:p>
          <a:p>
            <a:r>
              <a:rPr lang="pt-BR" dirty="0" smtClean="0"/>
              <a:t>Voltametrias:</a:t>
            </a:r>
          </a:p>
          <a:p>
            <a:pPr lvl="1"/>
            <a:r>
              <a:rPr lang="pt-BR" sz="2600" dirty="0" smtClean="0"/>
              <a:t>Formas distintas</a:t>
            </a:r>
          </a:p>
          <a:p>
            <a:r>
              <a:rPr lang="pt-BR" dirty="0" smtClean="0"/>
              <a:t>Diferentes forças iônicas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6</a:t>
            </a:fld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7675"/>
            <a:ext cx="4236926" cy="510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600079" y="-27384"/>
            <a:ext cx="158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Introdução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Modificação da superfície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124744"/>
            <a:ext cx="6563072" cy="864097"/>
          </a:xfrm>
        </p:spPr>
        <p:txBody>
          <a:bodyPr>
            <a:normAutofit fontScale="55000" lnSpcReduction="20000"/>
          </a:bodyPr>
          <a:lstStyle/>
          <a:p>
            <a:r>
              <a:rPr lang="pt-BR" dirty="0" smtClean="0"/>
              <a:t>Limitação da área eletroativa com máscara coloidal</a:t>
            </a:r>
          </a:p>
          <a:p>
            <a:r>
              <a:rPr lang="pt-BR" dirty="0" smtClean="0"/>
              <a:t>Esferas: Ø = 172 e 549 </a:t>
            </a:r>
            <a:r>
              <a:rPr lang="pt-BR" dirty="0" err="1" smtClean="0"/>
              <a:t>nm</a:t>
            </a:r>
            <a:endParaRPr lang="pt-BR" dirty="0" smtClean="0"/>
          </a:p>
          <a:p>
            <a:r>
              <a:rPr lang="pt-BR" dirty="0" smtClean="0"/>
              <a:t>Eletrólito: 300 </a:t>
            </a:r>
            <a:r>
              <a:rPr lang="pt-BR" dirty="0" err="1" smtClean="0"/>
              <a:t>mM</a:t>
            </a:r>
            <a:r>
              <a:rPr lang="pt-BR" dirty="0" smtClean="0"/>
              <a:t> </a:t>
            </a:r>
            <a:r>
              <a:rPr lang="pt-BR" dirty="0" err="1" smtClean="0"/>
              <a:t>KCl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60</a:t>
            </a:fld>
            <a:endParaRPr lang="pt-BR"/>
          </a:p>
        </p:txBody>
      </p:sp>
      <p:pic>
        <p:nvPicPr>
          <p:cNvPr id="5" name="Imagem 4" descr="C:\Users\GRazii\Desktop\Graziani Candiotto - Dissertação\Figuras\535_1000X.tif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939" r="28891"/>
          <a:stretch/>
        </p:blipFill>
        <p:spPr bwMode="auto">
          <a:xfrm>
            <a:off x="3896970" y="1449070"/>
            <a:ext cx="2475230" cy="1978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49070"/>
            <a:ext cx="2648585" cy="19799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830150"/>
              </p:ext>
            </p:extLst>
          </p:nvPr>
        </p:nvGraphicFramePr>
        <p:xfrm>
          <a:off x="395536" y="1844824"/>
          <a:ext cx="31051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Graph" r:id="rId5" imgW="4159910" imgH="2887066" progId="Origin50.Graph">
                  <p:embed/>
                </p:oleObj>
              </mc:Choice>
              <mc:Fallback>
                <p:oleObj name="Graph" r:id="rId5" imgW="4159910" imgH="288706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44824"/>
                        <a:ext cx="3105150" cy="217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871053"/>
              </p:ext>
            </p:extLst>
          </p:nvPr>
        </p:nvGraphicFramePr>
        <p:xfrm>
          <a:off x="5229795" y="3356992"/>
          <a:ext cx="40227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1"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29795" y="3356992"/>
                        <a:ext cx="40227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ço Reservado para Conteúdo 2"/>
              <p:cNvSpPr txBox="1">
                <a:spLocks/>
              </p:cNvSpPr>
              <p:nvPr/>
            </p:nvSpPr>
            <p:spPr>
              <a:xfrm>
                <a:off x="539552" y="6093296"/>
                <a:ext cx="4968552" cy="6480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dirty="0" smtClean="0"/>
                  <a:t>Comportamento não linear entre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/>
                      </a:rPr>
                      <m:t>𝑏</m:t>
                    </m:r>
                    <m:r>
                      <a:rPr lang="pt-BR" i="1">
                        <a:latin typeface="Cambria Math"/>
                      </a:rPr>
                      <m:t> </m:t>
                    </m:r>
                  </m:oMath>
                </a14:m>
                <a:r>
                  <a:rPr lang="pt-BR" dirty="0" smtClean="0"/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pt-BR" b="0" i="1" smtClean="0"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endParaRPr lang="pt-BR" dirty="0" smtClean="0"/>
              </a:p>
              <a:p>
                <a:r>
                  <a:rPr lang="pt-BR" dirty="0" smtClean="0"/>
                  <a:t>Houve diminuição da área eletroativa</a:t>
                </a:r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12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093296"/>
                <a:ext cx="4968552" cy="648072"/>
              </a:xfrm>
              <a:prstGeom prst="rect">
                <a:avLst/>
              </a:prstGeom>
              <a:blipFill rotWithShape="1">
                <a:blip r:embed="rId9"/>
                <a:stretch>
                  <a:fillRect l="-1104" t="-13208" b="-169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211400"/>
              </p:ext>
            </p:extLst>
          </p:nvPr>
        </p:nvGraphicFramePr>
        <p:xfrm>
          <a:off x="539552" y="4149080"/>
          <a:ext cx="3024336" cy="1645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/>
                <a:gridCol w="1368152"/>
              </a:tblGrid>
              <a:tr h="24838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Solução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α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3752">
                <a:tc>
                  <a:txBody>
                    <a:bodyPr/>
                    <a:lstStyle/>
                    <a:p>
                      <a:pPr marL="0" marR="0" indent="540385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effectLst/>
                        </a:rPr>
                        <a:t>300 </a:t>
                      </a:r>
                      <a:r>
                        <a:rPr lang="pt-BR" sz="1200" dirty="0" err="1" smtClean="0">
                          <a:effectLst/>
                        </a:rPr>
                        <a:t>mM</a:t>
                      </a:r>
                      <a:r>
                        <a:rPr lang="pt-BR" sz="1200" dirty="0" smtClean="0">
                          <a:effectLst/>
                        </a:rPr>
                        <a:t> </a:t>
                      </a:r>
                      <a:r>
                        <a:rPr lang="pt-BR" sz="1200" dirty="0" err="1" smtClean="0">
                          <a:effectLst/>
                        </a:rPr>
                        <a:t>KCl</a:t>
                      </a:r>
                      <a:endParaRPr lang="pt-BR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838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liso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94 </a:t>
                      </a:r>
                      <a:r>
                        <a:rPr lang="pt-BR" sz="1200" dirty="0">
                          <a:effectLst/>
                        </a:rPr>
                        <a:t>± </a:t>
                      </a:r>
                      <a:r>
                        <a:rPr lang="pt-BR" sz="1200" dirty="0" smtClean="0">
                          <a:effectLst/>
                        </a:rPr>
                        <a:t>3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838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  <a:latin typeface="+mn-lt"/>
                          <a:ea typeface="+mn-ea"/>
                        </a:rPr>
                        <a:t>549</a:t>
                      </a:r>
                      <a:r>
                        <a:rPr lang="pt-BR" sz="1200" baseline="0" dirty="0" smtClean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pt-BR" sz="1200" baseline="0" dirty="0" err="1" smtClean="0">
                          <a:effectLst/>
                          <a:latin typeface="+mn-lt"/>
                          <a:ea typeface="+mn-ea"/>
                        </a:rPr>
                        <a:t>nm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130 </a:t>
                      </a:r>
                      <a:r>
                        <a:rPr lang="pt-BR" sz="1200" dirty="0">
                          <a:effectLst/>
                        </a:rPr>
                        <a:t>± </a:t>
                      </a:r>
                      <a:r>
                        <a:rPr lang="pt-BR" sz="1200" dirty="0" smtClean="0">
                          <a:effectLst/>
                        </a:rPr>
                        <a:t>30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48385"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172 </a:t>
                      </a:r>
                      <a:r>
                        <a:rPr lang="pt-BR" sz="1200" dirty="0" err="1" smtClean="0">
                          <a:effectLst/>
                        </a:rPr>
                        <a:t>nm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5403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effectLst/>
                        </a:rPr>
                        <a:t>200 </a:t>
                      </a:r>
                      <a:r>
                        <a:rPr lang="pt-BR" sz="1200" dirty="0">
                          <a:effectLst/>
                        </a:rPr>
                        <a:t>± 20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4052146" y="4725144"/>
                <a:ext cx="1039707" cy="618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/>
                        </a:rPr>
                        <m:t>𝑏</m:t>
                      </m:r>
                      <m:r>
                        <a:rPr lang="pt-B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/>
                            </a:rPr>
                            <m:t>𝛿</m:t>
                          </m:r>
                        </m:num>
                        <m:den>
                          <m:r>
                            <a:rPr lang="pt-BR" i="1">
                              <a:latin typeface="Cambria Math"/>
                            </a:rPr>
                            <m:t>𝜅</m:t>
                          </m:r>
                          <m:sSup>
                            <m:sSupPr>
                              <m:ctrlPr>
                                <a:rPr lang="pt-B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BR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146" y="4725144"/>
                <a:ext cx="1039707" cy="6188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01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Motivação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pt-BR" sz="2800" dirty="0" smtClean="0"/>
              <a:t>Investigar a influência do eletrólito no processo de redução do ITO</a:t>
            </a:r>
          </a:p>
          <a:p>
            <a:r>
              <a:rPr lang="pt-BR" sz="2800" dirty="0" smtClean="0"/>
              <a:t>Associar processo eletroquímico de redução com morfologia final da camada reduzida</a:t>
            </a:r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r>
              <a:rPr lang="pt-BR" sz="2800" b="1" dirty="0" smtClean="0"/>
              <a:t>Metodologia</a:t>
            </a:r>
            <a:endParaRPr lang="pt-BR" sz="2800" b="1" dirty="0"/>
          </a:p>
          <a:p>
            <a:r>
              <a:rPr lang="pt-BR" sz="2800" dirty="0" smtClean="0"/>
              <a:t>Voltametria linear com diferentes taxas de varredura</a:t>
            </a:r>
          </a:p>
          <a:p>
            <a:r>
              <a:rPr lang="pt-BR" sz="2800" dirty="0" smtClean="0"/>
              <a:t>Eletrólitos com mesma força iônica</a:t>
            </a:r>
          </a:p>
          <a:p>
            <a:r>
              <a:rPr lang="pt-BR" sz="2800" dirty="0" smtClean="0"/>
              <a:t>pH natural</a:t>
            </a:r>
          </a:p>
          <a:p>
            <a:r>
              <a:rPr lang="pt-BR" sz="2800" dirty="0" smtClean="0"/>
              <a:t>Aplicação de modelo eletroquímico adaptado</a:t>
            </a:r>
          </a:p>
          <a:p>
            <a:pPr lvl="1"/>
            <a:r>
              <a:rPr lang="pt-BR" sz="2600" dirty="0" smtClean="0"/>
              <a:t>Determinação do caminho difusivo</a:t>
            </a:r>
          </a:p>
          <a:p>
            <a:r>
              <a:rPr lang="pt-BR" sz="2800" dirty="0"/>
              <a:t>C</a:t>
            </a:r>
            <a:r>
              <a:rPr lang="pt-BR" sz="2800" dirty="0" smtClean="0"/>
              <a:t>orrelação com microestrutura</a:t>
            </a:r>
          </a:p>
          <a:p>
            <a:pPr marL="0" indent="0">
              <a:buNone/>
            </a:pPr>
            <a:endParaRPr lang="pt-BR" sz="160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6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/>
          <a:lstStyle/>
          <a:p>
            <a:r>
              <a:rPr lang="pt-BR" dirty="0" smtClean="0"/>
              <a:t>Fundamentos Teóricos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Equação de </a:t>
            </a:r>
            <a:r>
              <a:rPr lang="pt-BR" dirty="0" err="1" smtClean="0"/>
              <a:t>Nernst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29600" cy="4997152"/>
              </a:xfrm>
            </p:spPr>
            <p:txBody>
              <a:bodyPr>
                <a:noAutofit/>
              </a:bodyPr>
              <a:lstStyle/>
              <a:p>
                <a:r>
                  <a:rPr lang="pt-BR" sz="2800" dirty="0" smtClean="0"/>
                  <a:t>É a equação que relaciona o equilíbrio dos potenciais de oxirredução em um célula eletroquímica.</a:t>
                </a:r>
              </a:p>
              <a:p>
                <a:pPr marL="0" indent="0">
                  <a:buNone/>
                </a:pPr>
                <a:endParaRPr lang="pt-BR" sz="2800" dirty="0" smtClean="0"/>
              </a:p>
              <a:p>
                <a:pPr marL="0" indent="0">
                  <a:buNone/>
                </a:pPr>
                <a:endParaRPr lang="pt-BR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pt-BR" sz="2800" i="1">
                              <a:latin typeface="Cambria Math"/>
                            </a:rPr>
                            <m:t>𝑜𝑥</m:t>
                          </m:r>
                        </m:sub>
                      </m:sSub>
                      <m:r>
                        <a:rPr lang="pt-BR" sz="2800" i="1">
                          <a:latin typeface="Cambria Math"/>
                        </a:rPr>
                        <m:t>+</m:t>
                      </m:r>
                      <m:r>
                        <a:rPr lang="pt-BR" sz="2800" i="1">
                          <a:latin typeface="Cambria Math"/>
                        </a:rPr>
                        <m:t>𝑛𝑒</m:t>
                      </m:r>
                      <m:r>
                        <a:rPr lang="pt-BR" sz="2800" i="1" smtClean="0">
                          <a:latin typeface="Cambria Math"/>
                          <a:ea typeface="Cambria Math"/>
                        </a:rPr>
                        <m:t>⟶</m:t>
                      </m:r>
                      <m:sSub>
                        <m:sSubPr>
                          <m:ctrlPr>
                            <a:rPr lang="pt-BR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8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pt-BR" sz="2800" i="1">
                              <a:latin typeface="Cambria Math"/>
                            </a:rPr>
                            <m:t>𝑟𝑒𝑑</m:t>
                          </m:r>
                        </m:sub>
                      </m:sSub>
                    </m:oMath>
                  </m:oMathPara>
                </a14:m>
                <a:endParaRPr lang="pt-BR" sz="2800" dirty="0" smtClean="0"/>
              </a:p>
              <a:p>
                <a:pPr marL="0" indent="0">
                  <a:buNone/>
                </a:pPr>
                <a:endParaRPr lang="pt-BR" sz="2800" dirty="0" smtClean="0"/>
              </a:p>
              <a:p>
                <a:pPr marL="0" indent="0">
                  <a:buNone/>
                </a:pPr>
                <a:endParaRPr lang="pt-BR" sz="2800" dirty="0" smtClean="0"/>
              </a:p>
              <a:p>
                <a:pPr marL="0" indent="0">
                  <a:buNone/>
                </a:pPr>
                <a:endParaRPr lang="pt-BR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BR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pt-BR" sz="2800" b="0" i="1" smtClean="0">
                              <a:latin typeface="Cambria Math"/>
                            </a:rPr>
                            <m:t>𝑟𝑒𝑑𝑜𝑥</m:t>
                          </m:r>
                        </m:sub>
                      </m:sSub>
                      <m:r>
                        <a:rPr lang="pt-BR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BR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BR" sz="2800" b="0" i="0" smtClean="0">
                              <a:latin typeface="Cambria Math"/>
                            </a:rPr>
                            <m:t>E</m:t>
                          </m:r>
                        </m:e>
                        <m:sub>
                          <m:r>
                            <a:rPr lang="pt-BR" sz="2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pt-BR" sz="28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t-BR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/>
                            </a:rPr>
                            <m:t>𝑅𝑇</m:t>
                          </m:r>
                        </m:num>
                        <m:den>
                          <m:r>
                            <a:rPr lang="pt-BR" sz="2800" i="1">
                              <a:latin typeface="Cambria Math"/>
                            </a:rPr>
                            <m:t>𝑛𝐹</m:t>
                          </m:r>
                        </m:den>
                      </m:f>
                      <m:r>
                        <a:rPr lang="pt-BR" sz="2800" i="1">
                          <a:latin typeface="Cambria Math"/>
                        </a:rPr>
                        <m:t>𝑙𝑛</m:t>
                      </m:r>
                      <m:f>
                        <m:fPr>
                          <m:ctrlPr>
                            <a:rPr lang="pt-BR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28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/>
                                </a:rPr>
                                <m:t>𝑜𝑥</m:t>
                              </m:r>
                            </m:sub>
                          </m:sSub>
                          <m:r>
                            <a:rPr lang="pt-BR" sz="2800" i="1">
                              <a:latin typeface="Cambria Math"/>
                            </a:rPr>
                            <m:t>]</m:t>
                          </m:r>
                        </m:num>
                        <m:den>
                          <m:r>
                            <a:rPr lang="pt-BR" sz="2800" i="1">
                              <a:latin typeface="Cambria Math"/>
                            </a:rPr>
                            <m:t>[</m:t>
                          </m:r>
                          <m:sSub>
                            <m:sSubPr>
                              <m:ctrlPr>
                                <a:rPr lang="pt-BR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2800" i="1">
                                  <a:latin typeface="Cambria Math"/>
                                </a:rPr>
                                <m:t>𝑟𝑒𝑑</m:t>
                              </m:r>
                            </m:sub>
                          </m:sSub>
                          <m:r>
                            <a:rPr lang="pt-BR" sz="2800" i="1">
                              <a:latin typeface="Cambria Math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29600" cy="4997152"/>
              </a:xfrm>
              <a:blipFill rotWithShape="1">
                <a:blip r:embed="rId2"/>
                <a:stretch>
                  <a:fillRect l="-1259" t="-1098" r="-170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4126E-02EB-4EDA-9C51-38E0241253F0}" type="slidenum">
              <a:rPr lang="pt-BR" smtClean="0"/>
              <a:t>9</a:t>
            </a:fld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246456" y="-27384"/>
            <a:ext cx="2017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</a:rPr>
              <a:t>Fund. Teóricos</a:t>
            </a:r>
            <a:endParaRPr lang="pt-BR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Imagem 5" descr="C:\Users\GRazii\Desktop\Graziani Candiotto - Dissertação\Figuras\Eletrodo-eletrolito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9"/>
          <a:stretch/>
        </p:blipFill>
        <p:spPr bwMode="auto">
          <a:xfrm>
            <a:off x="467544" y="2583413"/>
            <a:ext cx="5328592" cy="25737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185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3058</TotalTime>
  <Words>2353</Words>
  <Application>Microsoft Office PowerPoint</Application>
  <PresentationFormat>Apresentação na tela (4:3)</PresentationFormat>
  <Paragraphs>528</Paragraphs>
  <Slides>60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60</vt:i4>
      </vt:variant>
    </vt:vector>
  </HeadingPairs>
  <TitlesOfParts>
    <vt:vector size="63" baseType="lpstr">
      <vt:lpstr>Tema do Office</vt:lpstr>
      <vt:lpstr>Graph</vt:lpstr>
      <vt:lpstr>Imagem de Bitmap</vt:lpstr>
      <vt:lpstr>  Método potenciodinâmico aplicado ao estudo da difusão iônica limitada por camada porosa em substratos de ITO </vt:lpstr>
      <vt:lpstr>Introdução</vt:lpstr>
      <vt:lpstr>Introdução</vt:lpstr>
      <vt:lpstr>Breve Histórico do ITO</vt:lpstr>
      <vt:lpstr>Apresentação do PowerPoint</vt:lpstr>
      <vt:lpstr>Apresentação do PowerPoint</vt:lpstr>
      <vt:lpstr>Motivação</vt:lpstr>
      <vt:lpstr>Fundamentos Teóricos</vt:lpstr>
      <vt:lpstr>Equação de Nernst</vt:lpstr>
      <vt:lpstr>Voltametria cíclica</vt:lpstr>
      <vt:lpstr>Apresentação do PowerPoint</vt:lpstr>
      <vt:lpstr>Apresentação do PowerPoint</vt:lpstr>
      <vt:lpstr>Apresentação do PowerPoint</vt:lpstr>
      <vt:lpstr>Apresentação do PowerPoint</vt:lpstr>
      <vt:lpstr>Difusivo</vt:lpstr>
      <vt:lpstr>Reação controlada por resistência ôhmica (camada porosa) - LPRM</vt:lpstr>
      <vt:lpstr>LPRM PARA UM SISTEMA POTENCIODINÂMICO </vt:lpstr>
      <vt:lpstr>Apresentação do PowerPoint</vt:lpstr>
      <vt:lpstr>Apresentação do PowerPoint</vt:lpstr>
      <vt:lpstr>Procedimentos Experimentais</vt:lpstr>
      <vt:lpstr>Célula Eletroquímica</vt:lpstr>
      <vt:lpstr>Apresentação do PowerPoint</vt:lpstr>
      <vt:lpstr>Microscópio de Força Atômica </vt:lpstr>
      <vt:lpstr>Resultados</vt:lpstr>
      <vt:lpstr>Voltametria Cíclica</vt:lpstr>
      <vt:lpstr>Diferentes taxas de varredura</vt:lpstr>
      <vt:lpstr>Diferentes taxas de varredura</vt:lpstr>
      <vt:lpstr>Diferentes taxas de varredura</vt:lpstr>
      <vt:lpstr>Apresentação do PowerPoint</vt:lpstr>
      <vt:lpstr>Apresentação do PowerPoint</vt:lpstr>
      <vt:lpstr>Apresentação do PowerPoint</vt:lpstr>
      <vt:lpstr>Aplicação do Modelo LPRM</vt:lpstr>
      <vt:lpstr>Curvas de Condutância</vt:lpstr>
      <vt:lpstr>Curvas de Condutância</vt:lpstr>
      <vt:lpstr>Curvas de Condutância</vt:lpstr>
      <vt:lpstr>Apresentação do PowerPoint</vt:lpstr>
      <vt:lpstr>Apresentação do PowerPoint</vt:lpstr>
      <vt:lpstr>Correção da condutância</vt:lpstr>
      <vt:lpstr>Correção da condutância</vt:lpstr>
      <vt:lpstr>Correção da condutância</vt:lpstr>
      <vt:lpstr>Ajustes Referentes ao modelo LPRM</vt:lpstr>
      <vt:lpstr>Ajustes Referentes ao modelo LPRM</vt:lpstr>
      <vt:lpstr>Apresentação do PowerPoint</vt:lpstr>
      <vt:lpstr>Modelo LPRM modificado</vt:lpstr>
      <vt:lpstr>Modelo LPRM modificado</vt:lpstr>
      <vt:lpstr>Caminho difusivo δ</vt:lpstr>
      <vt:lpstr>Apresentação do PowerPoint</vt:lpstr>
      <vt:lpstr>Caracterização da morfologia MEV/AFM em diferentes estágios do processo de redução</vt:lpstr>
      <vt:lpstr>Imagens de MEV</vt:lpstr>
      <vt:lpstr>Imagens de AFM</vt:lpstr>
      <vt:lpstr>AFM</vt:lpstr>
      <vt:lpstr>Como correlacionar os parâmetros eletroquímicos com morfologia?  </vt:lpstr>
      <vt:lpstr>Apresentação do PowerPoint</vt:lpstr>
      <vt:lpstr>Conclusões</vt:lpstr>
      <vt:lpstr>Conclusões</vt:lpstr>
      <vt:lpstr>Perspectivas futuras</vt:lpstr>
      <vt:lpstr>Agradecimentos</vt:lpstr>
      <vt:lpstr>Obrigado</vt:lpstr>
      <vt:lpstr>Apresentação do PowerPoint</vt:lpstr>
      <vt:lpstr>Modificação da superfície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GRazii</dc:creator>
  <cp:lastModifiedBy>GRazii</cp:lastModifiedBy>
  <cp:revision>268</cp:revision>
  <dcterms:created xsi:type="dcterms:W3CDTF">2013-08-17T18:38:30Z</dcterms:created>
  <dcterms:modified xsi:type="dcterms:W3CDTF">2013-08-28T12:35:11Z</dcterms:modified>
</cp:coreProperties>
</file>