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7"/>
  </p:notesMasterIdLst>
  <p:sldIdLst>
    <p:sldId id="550" r:id="rId5"/>
    <p:sldId id="396" r:id="rId6"/>
    <p:sldId id="555" r:id="rId7"/>
    <p:sldId id="529" r:id="rId8"/>
    <p:sldId id="547" r:id="rId9"/>
    <p:sldId id="480" r:id="rId10"/>
    <p:sldId id="481" r:id="rId11"/>
    <p:sldId id="588" r:id="rId12"/>
    <p:sldId id="607" r:id="rId13"/>
    <p:sldId id="589" r:id="rId14"/>
    <p:sldId id="608" r:id="rId15"/>
    <p:sldId id="609" r:id="rId16"/>
    <p:sldId id="566" r:id="rId17"/>
    <p:sldId id="565" r:id="rId18"/>
    <p:sldId id="561" r:id="rId19"/>
    <p:sldId id="590" r:id="rId20"/>
    <p:sldId id="570" r:id="rId21"/>
    <p:sldId id="571" r:id="rId22"/>
    <p:sldId id="591" r:id="rId23"/>
    <p:sldId id="563" r:id="rId24"/>
    <p:sldId id="593" r:id="rId25"/>
    <p:sldId id="397" r:id="rId26"/>
    <p:sldId id="398" r:id="rId27"/>
    <p:sldId id="540" r:id="rId28"/>
    <p:sldId id="568" r:id="rId29"/>
    <p:sldId id="597" r:id="rId30"/>
    <p:sldId id="415" r:id="rId31"/>
    <p:sldId id="576" r:id="rId32"/>
    <p:sldId id="598" r:id="rId33"/>
    <p:sldId id="600" r:id="rId34"/>
    <p:sldId id="601" r:id="rId35"/>
    <p:sldId id="602" r:id="rId36"/>
    <p:sldId id="611" r:id="rId37"/>
    <p:sldId id="603" r:id="rId38"/>
    <p:sldId id="604" r:id="rId39"/>
    <p:sldId id="605" r:id="rId40"/>
    <p:sldId id="606" r:id="rId41"/>
    <p:sldId id="610" r:id="rId42"/>
    <p:sldId id="575" r:id="rId43"/>
    <p:sldId id="572" r:id="rId44"/>
    <p:sldId id="573" r:id="rId45"/>
    <p:sldId id="574" r:id="rId46"/>
    <p:sldId id="594" r:id="rId47"/>
    <p:sldId id="596" r:id="rId48"/>
    <p:sldId id="586" r:id="rId49"/>
    <p:sldId id="584" r:id="rId50"/>
    <p:sldId id="585" r:id="rId51"/>
    <p:sldId id="587" r:id="rId52"/>
    <p:sldId id="595" r:id="rId53"/>
    <p:sldId id="470" r:id="rId54"/>
    <p:sldId id="317" r:id="rId55"/>
    <p:sldId id="404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139E3DF-93F2-46C2-B72A-650875679C3F}">
          <p14:sldIdLst>
            <p14:sldId id="550"/>
            <p14:sldId id="396"/>
            <p14:sldId id="555"/>
            <p14:sldId id="529"/>
            <p14:sldId id="547"/>
            <p14:sldId id="480"/>
            <p14:sldId id="481"/>
            <p14:sldId id="588"/>
            <p14:sldId id="607"/>
            <p14:sldId id="589"/>
            <p14:sldId id="608"/>
            <p14:sldId id="609"/>
            <p14:sldId id="566"/>
            <p14:sldId id="565"/>
            <p14:sldId id="561"/>
            <p14:sldId id="590"/>
            <p14:sldId id="570"/>
            <p14:sldId id="571"/>
            <p14:sldId id="591"/>
            <p14:sldId id="563"/>
            <p14:sldId id="593"/>
            <p14:sldId id="397"/>
            <p14:sldId id="398"/>
            <p14:sldId id="540"/>
            <p14:sldId id="568"/>
            <p14:sldId id="597"/>
            <p14:sldId id="415"/>
            <p14:sldId id="576"/>
            <p14:sldId id="598"/>
            <p14:sldId id="600"/>
            <p14:sldId id="601"/>
            <p14:sldId id="602"/>
            <p14:sldId id="611"/>
            <p14:sldId id="603"/>
            <p14:sldId id="604"/>
            <p14:sldId id="605"/>
            <p14:sldId id="606"/>
            <p14:sldId id="610"/>
            <p14:sldId id="575"/>
            <p14:sldId id="572"/>
            <p14:sldId id="573"/>
            <p14:sldId id="574"/>
            <p14:sldId id="594"/>
            <p14:sldId id="596"/>
            <p14:sldId id="586"/>
            <p14:sldId id="584"/>
            <p14:sldId id="585"/>
            <p14:sldId id="587"/>
            <p14:sldId id="595"/>
            <p14:sldId id="470"/>
            <p14:sldId id="317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a, Lais Aparecida da (BIR)" initials="SLAd(" lastIdx="10" clrIdx="0"/>
  <p:cmAuthor id="2" name="Suga, Sueli Mitiko Yano (BIR)" initials="SSMY(" lastIdx="1" clrIdx="1"/>
  <p:cmAuthor id="3" name="Lais" initials="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00"/>
    <a:srgbClr val="FFFC00"/>
    <a:srgbClr val="CCC1DA"/>
    <a:srgbClr val="F2F3F4"/>
    <a:srgbClr val="FF85FF"/>
    <a:srgbClr val="78E975"/>
    <a:srgbClr val="FFFF00"/>
    <a:srgbClr val="E6E6E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4768" autoAdjust="0"/>
  </p:normalViewPr>
  <p:slideViewPr>
    <p:cSldViewPr snapToGrid="0" snapToObjects="1">
      <p:cViewPr varScale="1">
        <p:scale>
          <a:sx n="101" d="100"/>
          <a:sy n="101" d="100"/>
        </p:scale>
        <p:origin x="24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FA933C-27C1-4103-BA48-9F60B24B3C0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10FD96-E75D-42D4-A71E-E4B54D040736}">
      <dgm:prSet custT="1"/>
      <dgm:spPr/>
      <dgm:t>
        <a:bodyPr/>
        <a:lstStyle/>
        <a:p>
          <a:r>
            <a:rPr lang="pt-BR" sz="1800" b="1" i="1" dirty="0"/>
            <a:t>( Pendente)</a:t>
          </a:r>
          <a:r>
            <a:rPr lang="pt-BR" sz="1800" dirty="0"/>
            <a:t> - Registro de fonte de informação submetido por um documentalista para certificação pelo editor do LIS.</a:t>
          </a:r>
          <a:endParaRPr lang="en-US" sz="1800" dirty="0"/>
        </a:p>
      </dgm:t>
    </dgm:pt>
    <dgm:pt modelId="{B4C4BC9D-C6D7-44E3-9D2A-A8CDBAE4D5C8}" type="parTrans" cxnId="{EEB32C47-D653-4269-AFAB-782372072044}">
      <dgm:prSet/>
      <dgm:spPr/>
      <dgm:t>
        <a:bodyPr/>
        <a:lstStyle/>
        <a:p>
          <a:endParaRPr lang="en-US"/>
        </a:p>
      </dgm:t>
    </dgm:pt>
    <dgm:pt modelId="{7CDE7EFF-77E9-4525-A6F7-51C3099C6C7C}" type="sibTrans" cxnId="{EEB32C47-D653-4269-AFAB-782372072044}">
      <dgm:prSet/>
      <dgm:spPr/>
      <dgm:t>
        <a:bodyPr/>
        <a:lstStyle/>
        <a:p>
          <a:endParaRPr lang="en-US"/>
        </a:p>
      </dgm:t>
    </dgm:pt>
    <dgm:pt modelId="{1E9DB18C-33B8-47A7-8F45-4119342CDA4A}">
      <dgm:prSet custT="1"/>
      <dgm:spPr/>
      <dgm:t>
        <a:bodyPr/>
        <a:lstStyle/>
        <a:p>
          <a:r>
            <a:rPr lang="pt-BR" sz="1400" b="1" i="1" dirty="0"/>
            <a:t>(</a:t>
          </a:r>
          <a:r>
            <a:rPr lang="pt-BR" sz="1800" b="1" i="1" dirty="0"/>
            <a:t>Admitido)</a:t>
          </a:r>
          <a:r>
            <a:rPr lang="pt-BR" sz="1800" dirty="0"/>
            <a:t> - Registro de fonte de informação certificado no LIS e disponível para pesquisa pelos usuários.</a:t>
          </a:r>
          <a:endParaRPr lang="en-US" sz="1800" dirty="0"/>
        </a:p>
      </dgm:t>
    </dgm:pt>
    <dgm:pt modelId="{2707D757-5BFD-4E1B-ABAC-9708901F2E8B}" type="parTrans" cxnId="{51EE5522-B28A-4CAF-BF08-9632EB70AF12}">
      <dgm:prSet/>
      <dgm:spPr/>
      <dgm:t>
        <a:bodyPr/>
        <a:lstStyle/>
        <a:p>
          <a:endParaRPr lang="en-US"/>
        </a:p>
      </dgm:t>
    </dgm:pt>
    <dgm:pt modelId="{E9BFD4E0-3E84-4905-A67B-873B1383D5C9}" type="sibTrans" cxnId="{51EE5522-B28A-4CAF-BF08-9632EB70AF12}">
      <dgm:prSet/>
      <dgm:spPr/>
      <dgm:t>
        <a:bodyPr/>
        <a:lstStyle/>
        <a:p>
          <a:endParaRPr lang="en-US"/>
        </a:p>
      </dgm:t>
    </dgm:pt>
    <dgm:pt modelId="{AC711FFA-51FC-441C-AD89-0FC75EC54D4A}">
      <dgm:prSet custT="1"/>
      <dgm:spPr/>
      <dgm:t>
        <a:bodyPr/>
        <a:lstStyle/>
        <a:p>
          <a:r>
            <a:rPr lang="pt-BR" sz="1800" b="1" i="1" dirty="0"/>
            <a:t>(Recusado)</a:t>
          </a:r>
          <a:r>
            <a:rPr lang="pt-BR" sz="1800" dirty="0"/>
            <a:t> - Registro de fonte de informação que foi submetido à admissão no LIS, mas não se enquadra nos critérios de seleção.</a:t>
          </a:r>
          <a:endParaRPr lang="en-US" sz="1800" dirty="0"/>
        </a:p>
      </dgm:t>
    </dgm:pt>
    <dgm:pt modelId="{3B41F43E-31E5-4859-ACA0-DE10764BFD97}" type="parTrans" cxnId="{AE28C9CC-5334-42A9-B3ED-42AE066A3553}">
      <dgm:prSet/>
      <dgm:spPr/>
      <dgm:t>
        <a:bodyPr/>
        <a:lstStyle/>
        <a:p>
          <a:endParaRPr lang="en-US"/>
        </a:p>
      </dgm:t>
    </dgm:pt>
    <dgm:pt modelId="{F83C35C3-9647-4349-B762-4BF9C7C99888}" type="sibTrans" cxnId="{AE28C9CC-5334-42A9-B3ED-42AE066A3553}">
      <dgm:prSet/>
      <dgm:spPr/>
      <dgm:t>
        <a:bodyPr/>
        <a:lstStyle/>
        <a:p>
          <a:endParaRPr lang="en-US"/>
        </a:p>
      </dgm:t>
    </dgm:pt>
    <dgm:pt modelId="{7035DF63-94DD-4D08-820A-5DFD7EEB39DB}">
      <dgm:prSet custT="1"/>
      <dgm:spPr/>
      <dgm:t>
        <a:bodyPr/>
        <a:lstStyle/>
        <a:p>
          <a:r>
            <a:rPr lang="pt-BR" sz="1800" b="1" i="1" dirty="0"/>
            <a:t>(Apagado)</a:t>
          </a:r>
          <a:r>
            <a:rPr lang="pt-BR" sz="1800" dirty="0"/>
            <a:t> - Registro de fonte de informação que fora admitido anteriormente pelo LIS, mas que, por alguma razão externa, deixou de existir, não sendo possível recuperá-lo mais (URL).</a:t>
          </a:r>
          <a:endParaRPr lang="en-US" sz="1800" dirty="0"/>
        </a:p>
      </dgm:t>
    </dgm:pt>
    <dgm:pt modelId="{5252BAD7-27CC-47B7-8C64-DF344BBD729A}" type="parTrans" cxnId="{EA5D738F-E430-48B0-91CB-707C820A2155}">
      <dgm:prSet/>
      <dgm:spPr/>
      <dgm:t>
        <a:bodyPr/>
        <a:lstStyle/>
        <a:p>
          <a:endParaRPr lang="en-US"/>
        </a:p>
      </dgm:t>
    </dgm:pt>
    <dgm:pt modelId="{2DBED06D-AA02-42C2-B73F-A267D33B62CB}" type="sibTrans" cxnId="{EA5D738F-E430-48B0-91CB-707C820A2155}">
      <dgm:prSet/>
      <dgm:spPr/>
      <dgm:t>
        <a:bodyPr/>
        <a:lstStyle/>
        <a:p>
          <a:endParaRPr lang="en-US"/>
        </a:p>
      </dgm:t>
    </dgm:pt>
    <dgm:pt modelId="{DB4FBCF3-1F83-4117-A460-CE4E0EA083BA}" type="pres">
      <dgm:prSet presAssocID="{5FFA933C-27C1-4103-BA48-9F60B24B3C07}" presName="diagram" presStyleCnt="0">
        <dgm:presLayoutVars>
          <dgm:dir/>
          <dgm:resizeHandles val="exact"/>
        </dgm:presLayoutVars>
      </dgm:prSet>
      <dgm:spPr/>
    </dgm:pt>
    <dgm:pt modelId="{E3760F83-4E6C-494E-A96E-D984EBC45365}" type="pres">
      <dgm:prSet presAssocID="{8A10FD96-E75D-42D4-A71E-E4B54D040736}" presName="node" presStyleLbl="node1" presStyleIdx="0" presStyleCnt="4" custScaleX="138063" custScaleY="100599" custLinFactNeighborX="-15643" custLinFactNeighborY="6759">
        <dgm:presLayoutVars>
          <dgm:bulletEnabled val="1"/>
        </dgm:presLayoutVars>
      </dgm:prSet>
      <dgm:spPr/>
    </dgm:pt>
    <dgm:pt modelId="{F36D4A51-2AA8-4AA5-BF85-2A28308F7C5C}" type="pres">
      <dgm:prSet presAssocID="{7CDE7EFF-77E9-4525-A6F7-51C3099C6C7C}" presName="sibTrans" presStyleCnt="0"/>
      <dgm:spPr/>
    </dgm:pt>
    <dgm:pt modelId="{45C97642-96A8-42A6-907B-A8D780D44F61}" type="pres">
      <dgm:prSet presAssocID="{1E9DB18C-33B8-47A7-8F45-4119342CDA4A}" presName="node" presStyleLbl="node1" presStyleIdx="1" presStyleCnt="4" custScaleX="136659" custScaleY="100864" custLinFactNeighborX="1599" custLinFactNeighborY="6196">
        <dgm:presLayoutVars>
          <dgm:bulletEnabled val="1"/>
        </dgm:presLayoutVars>
      </dgm:prSet>
      <dgm:spPr/>
    </dgm:pt>
    <dgm:pt modelId="{B8339A5A-4C1F-422B-9BA4-58E594A22388}" type="pres">
      <dgm:prSet presAssocID="{E9BFD4E0-3E84-4905-A67B-873B1383D5C9}" presName="sibTrans" presStyleCnt="0"/>
      <dgm:spPr/>
    </dgm:pt>
    <dgm:pt modelId="{85D4F6CC-1245-43E0-A2AC-BCA8162A56D2}" type="pres">
      <dgm:prSet presAssocID="{AC711FFA-51FC-441C-AD89-0FC75EC54D4A}" presName="node" presStyleLbl="node1" presStyleIdx="2" presStyleCnt="4" custScaleX="135307" custScaleY="96907" custLinFactNeighborX="-1086" custLinFactNeighborY="16106">
        <dgm:presLayoutVars>
          <dgm:bulletEnabled val="1"/>
        </dgm:presLayoutVars>
      </dgm:prSet>
      <dgm:spPr/>
    </dgm:pt>
    <dgm:pt modelId="{0EF54346-0366-4BD7-B811-95A0A801617A}" type="pres">
      <dgm:prSet presAssocID="{F83C35C3-9647-4349-B762-4BF9C7C99888}" presName="sibTrans" presStyleCnt="0"/>
      <dgm:spPr/>
    </dgm:pt>
    <dgm:pt modelId="{BA390F03-FB23-467D-8505-08145AADBA97}" type="pres">
      <dgm:prSet presAssocID="{7035DF63-94DD-4D08-820A-5DFD7EEB39DB}" presName="node" presStyleLbl="node1" presStyleIdx="3" presStyleCnt="4" custScaleX="138631" custScaleY="99823" custLinFactNeighborX="1524" custLinFactNeighborY="15601">
        <dgm:presLayoutVars>
          <dgm:bulletEnabled val="1"/>
        </dgm:presLayoutVars>
      </dgm:prSet>
      <dgm:spPr/>
    </dgm:pt>
  </dgm:ptLst>
  <dgm:cxnLst>
    <dgm:cxn modelId="{51EE5522-B28A-4CAF-BF08-9632EB70AF12}" srcId="{5FFA933C-27C1-4103-BA48-9F60B24B3C07}" destId="{1E9DB18C-33B8-47A7-8F45-4119342CDA4A}" srcOrd="1" destOrd="0" parTransId="{2707D757-5BFD-4E1B-ABAC-9708901F2E8B}" sibTransId="{E9BFD4E0-3E84-4905-A67B-873B1383D5C9}"/>
    <dgm:cxn modelId="{EEB32C47-D653-4269-AFAB-782372072044}" srcId="{5FFA933C-27C1-4103-BA48-9F60B24B3C07}" destId="{8A10FD96-E75D-42D4-A71E-E4B54D040736}" srcOrd="0" destOrd="0" parTransId="{B4C4BC9D-C6D7-44E3-9D2A-A8CDBAE4D5C8}" sibTransId="{7CDE7EFF-77E9-4525-A6F7-51C3099C6C7C}"/>
    <dgm:cxn modelId="{5A320571-CBF2-4C12-8322-5B8C48C02966}" type="presOf" srcId="{1E9DB18C-33B8-47A7-8F45-4119342CDA4A}" destId="{45C97642-96A8-42A6-907B-A8D780D44F61}" srcOrd="0" destOrd="0" presId="urn:microsoft.com/office/officeart/2005/8/layout/default"/>
    <dgm:cxn modelId="{684F6E57-43BE-470A-B597-7802DDED6672}" type="presOf" srcId="{5FFA933C-27C1-4103-BA48-9F60B24B3C07}" destId="{DB4FBCF3-1F83-4117-A460-CE4E0EA083BA}" srcOrd="0" destOrd="0" presId="urn:microsoft.com/office/officeart/2005/8/layout/default"/>
    <dgm:cxn modelId="{EA5D738F-E430-48B0-91CB-707C820A2155}" srcId="{5FFA933C-27C1-4103-BA48-9F60B24B3C07}" destId="{7035DF63-94DD-4D08-820A-5DFD7EEB39DB}" srcOrd="3" destOrd="0" parTransId="{5252BAD7-27CC-47B7-8C64-DF344BBD729A}" sibTransId="{2DBED06D-AA02-42C2-B73F-A267D33B62CB}"/>
    <dgm:cxn modelId="{6D70E9AF-C62D-4C9C-B5E1-4CD432C00CE9}" type="presOf" srcId="{7035DF63-94DD-4D08-820A-5DFD7EEB39DB}" destId="{BA390F03-FB23-467D-8505-08145AADBA97}" srcOrd="0" destOrd="0" presId="urn:microsoft.com/office/officeart/2005/8/layout/default"/>
    <dgm:cxn modelId="{D5EA1CBB-26C6-4B93-B136-BE18B1ECE925}" type="presOf" srcId="{8A10FD96-E75D-42D4-A71E-E4B54D040736}" destId="{E3760F83-4E6C-494E-A96E-D984EBC45365}" srcOrd="0" destOrd="0" presId="urn:microsoft.com/office/officeart/2005/8/layout/default"/>
    <dgm:cxn modelId="{AE28C9CC-5334-42A9-B3ED-42AE066A3553}" srcId="{5FFA933C-27C1-4103-BA48-9F60B24B3C07}" destId="{AC711FFA-51FC-441C-AD89-0FC75EC54D4A}" srcOrd="2" destOrd="0" parTransId="{3B41F43E-31E5-4859-ACA0-DE10764BFD97}" sibTransId="{F83C35C3-9647-4349-B762-4BF9C7C99888}"/>
    <dgm:cxn modelId="{DC77D0DE-0C2D-4203-9FB9-712E1DA93079}" type="presOf" srcId="{AC711FFA-51FC-441C-AD89-0FC75EC54D4A}" destId="{85D4F6CC-1245-43E0-A2AC-BCA8162A56D2}" srcOrd="0" destOrd="0" presId="urn:microsoft.com/office/officeart/2005/8/layout/default"/>
    <dgm:cxn modelId="{C6C03589-AAEE-4AB8-A1DB-E141E172285A}" type="presParOf" srcId="{DB4FBCF3-1F83-4117-A460-CE4E0EA083BA}" destId="{E3760F83-4E6C-494E-A96E-D984EBC45365}" srcOrd="0" destOrd="0" presId="urn:microsoft.com/office/officeart/2005/8/layout/default"/>
    <dgm:cxn modelId="{FA726F2B-57DA-49EA-9684-595C946F9021}" type="presParOf" srcId="{DB4FBCF3-1F83-4117-A460-CE4E0EA083BA}" destId="{F36D4A51-2AA8-4AA5-BF85-2A28308F7C5C}" srcOrd="1" destOrd="0" presId="urn:microsoft.com/office/officeart/2005/8/layout/default"/>
    <dgm:cxn modelId="{670FE24B-58A8-4DED-A667-81470E5FB013}" type="presParOf" srcId="{DB4FBCF3-1F83-4117-A460-CE4E0EA083BA}" destId="{45C97642-96A8-42A6-907B-A8D780D44F61}" srcOrd="2" destOrd="0" presId="urn:microsoft.com/office/officeart/2005/8/layout/default"/>
    <dgm:cxn modelId="{826585C7-670C-4682-99C7-AC9B5A04C83D}" type="presParOf" srcId="{DB4FBCF3-1F83-4117-A460-CE4E0EA083BA}" destId="{B8339A5A-4C1F-422B-9BA4-58E594A22388}" srcOrd="3" destOrd="0" presId="urn:microsoft.com/office/officeart/2005/8/layout/default"/>
    <dgm:cxn modelId="{EBE106E5-D64F-401E-B814-6A0D80D9D321}" type="presParOf" srcId="{DB4FBCF3-1F83-4117-A460-CE4E0EA083BA}" destId="{85D4F6CC-1245-43E0-A2AC-BCA8162A56D2}" srcOrd="4" destOrd="0" presId="urn:microsoft.com/office/officeart/2005/8/layout/default"/>
    <dgm:cxn modelId="{0F0B5C53-E4AD-4D4E-AD7C-DB9094FA6E01}" type="presParOf" srcId="{DB4FBCF3-1F83-4117-A460-CE4E0EA083BA}" destId="{0EF54346-0366-4BD7-B811-95A0A801617A}" srcOrd="5" destOrd="0" presId="urn:microsoft.com/office/officeart/2005/8/layout/default"/>
    <dgm:cxn modelId="{7C5C1FEE-4A38-445D-B4A9-42528F6CFFE7}" type="presParOf" srcId="{DB4FBCF3-1F83-4117-A460-CE4E0EA083BA}" destId="{BA390F03-FB23-467D-8505-08145AADBA9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60F83-4E6C-494E-A96E-D984EBC45365}">
      <dsp:nvSpPr>
        <dsp:cNvPr id="0" name=""/>
        <dsp:cNvSpPr/>
      </dsp:nvSpPr>
      <dsp:spPr>
        <a:xfrm>
          <a:off x="0" y="498512"/>
          <a:ext cx="3988916" cy="1743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1" kern="1200" dirty="0"/>
            <a:t>( Pendente)</a:t>
          </a:r>
          <a:r>
            <a:rPr lang="pt-BR" sz="1800" kern="1200" dirty="0"/>
            <a:t> - Registro de fonte de informação submetido por um documentalista para certificação pelo editor do LIS.</a:t>
          </a:r>
          <a:endParaRPr lang="en-US" sz="1800" kern="1200" dirty="0"/>
        </a:p>
      </dsp:txBody>
      <dsp:txXfrm>
        <a:off x="0" y="498512"/>
        <a:ext cx="3988916" cy="1743904"/>
      </dsp:txXfrm>
    </dsp:sp>
    <dsp:sp modelId="{45C97642-96A8-42A6-907B-A8D780D44F61}">
      <dsp:nvSpPr>
        <dsp:cNvPr id="0" name=""/>
        <dsp:cNvSpPr/>
      </dsp:nvSpPr>
      <dsp:spPr>
        <a:xfrm>
          <a:off x="4281247" y="486455"/>
          <a:ext cx="3948352" cy="17484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i="1" kern="1200" dirty="0"/>
            <a:t>(</a:t>
          </a:r>
          <a:r>
            <a:rPr lang="pt-BR" sz="1800" b="1" i="1" kern="1200" dirty="0"/>
            <a:t>Admitido)</a:t>
          </a:r>
          <a:r>
            <a:rPr lang="pt-BR" sz="1800" kern="1200" dirty="0"/>
            <a:t> - Registro de fonte de informação certificado no LIS e disponível para pesquisa pelos usuários.</a:t>
          </a:r>
          <a:endParaRPr lang="en-US" sz="1800" kern="1200" dirty="0"/>
        </a:p>
      </dsp:txBody>
      <dsp:txXfrm>
        <a:off x="4281247" y="486455"/>
        <a:ext cx="3948352" cy="1748497"/>
      </dsp:txXfrm>
    </dsp:sp>
    <dsp:sp modelId="{85D4F6CC-1245-43E0-A2AC-BCA8162A56D2}">
      <dsp:nvSpPr>
        <dsp:cNvPr id="0" name=""/>
        <dsp:cNvSpPr/>
      </dsp:nvSpPr>
      <dsp:spPr>
        <a:xfrm>
          <a:off x="0" y="2720939"/>
          <a:ext cx="3909290" cy="16799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1" kern="1200" dirty="0"/>
            <a:t>(Recusado)</a:t>
          </a:r>
          <a:r>
            <a:rPr lang="pt-BR" sz="1800" kern="1200" dirty="0"/>
            <a:t> - Registro de fonte de informação que foi submetido à admissão no LIS, mas não se enquadra nos critérios de seleção.</a:t>
          </a:r>
          <a:endParaRPr lang="en-US" sz="1800" kern="1200" dirty="0"/>
        </a:p>
      </dsp:txBody>
      <dsp:txXfrm>
        <a:off x="0" y="2720939"/>
        <a:ext cx="3909290" cy="1679902"/>
      </dsp:txXfrm>
    </dsp:sp>
    <dsp:sp modelId="{BA390F03-FB23-467D-8505-08145AADBA97}">
      <dsp:nvSpPr>
        <dsp:cNvPr id="0" name=""/>
        <dsp:cNvSpPr/>
      </dsp:nvSpPr>
      <dsp:spPr>
        <a:xfrm>
          <a:off x="4224272" y="2686910"/>
          <a:ext cx="4005327" cy="1730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1" kern="1200" dirty="0"/>
            <a:t>(Apagado)</a:t>
          </a:r>
          <a:r>
            <a:rPr lang="pt-BR" sz="1800" kern="1200" dirty="0"/>
            <a:t> - Registro de fonte de informação que fora admitido anteriormente pelo LIS, mas que, por alguma razão externa, deixou de existir, não sendo possível recuperá-lo mais (URL).</a:t>
          </a:r>
          <a:endParaRPr lang="en-US" sz="1800" kern="1200" dirty="0"/>
        </a:p>
      </dsp:txBody>
      <dsp:txXfrm>
        <a:off x="4224272" y="2686910"/>
        <a:ext cx="4005327" cy="1730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E373-CAED-45AA-87CB-146443AF3313}" type="datetimeFigureOut">
              <a:rPr lang="pt-BR" smtClean="0"/>
              <a:t>31/03/2023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B98D4-B689-4628-A173-FFFB6D3E45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0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Bom dia a todos! Hoje iremos falar sobre a Metodologia LIS- Localizador de informação em Saúde -  que no Sistema FI-Admin aparece como Recursos de internet e </a:t>
            </a:r>
            <a:r>
              <a:rPr lang="pt-BR" dirty="0" err="1"/>
              <a:t>DiREve</a:t>
            </a:r>
            <a:r>
              <a:rPr lang="pt-BR" dirty="0"/>
              <a:t> – diretório de eventos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400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Quem é o responsável pela publicação? Se tem fins lucrativos, não publique em base de dados,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332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Selo de Acreditação é um método de avaliação e certificação </a:t>
            </a:r>
            <a:r>
              <a:rPr lang="pt-BR" dirty="0"/>
              <a:t>que sinaliza que a página possui uma navegação segura, mas ainda assim os </a:t>
            </a:r>
            <a:r>
              <a:rPr lang="pt-BR" dirty="0" err="1"/>
              <a:t>harkers</a:t>
            </a:r>
            <a:r>
              <a:rPr lang="pt-BR" dirty="0"/>
              <a:t> podem copiar o selo e </a:t>
            </a:r>
            <a:r>
              <a:rPr lang="pt-BR" dirty="0" err="1"/>
              <a:t>falsicar</a:t>
            </a:r>
            <a:r>
              <a:rPr lang="pt-BR" dirty="0"/>
              <a:t> a pagina, ai a importação de navegar na pagina, clicar nos menus, sobre a instituição, contato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840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falamos de acessibilidade, falamos desses recursos disponíveis, se possui alto contraste, e só uma funcionalidade a mais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188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IFLA – Federação Internacional de associações  de bibliotecas e Instituições. </a:t>
            </a:r>
            <a:r>
              <a:rPr lang="pt-B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é o principal organismo internacional que representa os interesses da biblioteca e serviços de informação e seus usuários. </a:t>
            </a:r>
            <a:r>
              <a:rPr lang="pt-BR" b="0" i="0" dirty="0">
                <a:solidFill>
                  <a:srgbClr val="3F3F42"/>
                </a:solidFill>
                <a:effectLst/>
                <a:latin typeface="ReithSans"/>
              </a:rPr>
              <a:t>Seja responsável e, antes de repassar, verifique se é falsa ou não.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217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Para combater as</a:t>
            </a:r>
            <a:r>
              <a:rPr lang="pt-BR" baseline="0" dirty="0"/>
              <a:t> mensagens falsas o ministério da saúde disponibiliza o numero de </a:t>
            </a:r>
            <a:r>
              <a:rPr lang="pt-BR" baseline="0" dirty="0" err="1"/>
              <a:t>what</a:t>
            </a:r>
            <a:r>
              <a:rPr lang="pt-BR" baseline="0" dirty="0"/>
              <a:t> </a:t>
            </a:r>
            <a:r>
              <a:rPr lang="pt-BR" baseline="0" dirty="0" err="1"/>
              <a:t>sapp</a:t>
            </a:r>
            <a:r>
              <a:rPr lang="pt-BR" baseline="0" dirty="0"/>
              <a:t>, o espaço e exclusivo para informações virais não é um canal de </a:t>
            </a:r>
            <a:r>
              <a:rPr lang="pt-BR" baseline="0" dirty="0" err="1"/>
              <a:t>sac</a:t>
            </a:r>
            <a:r>
              <a:rPr lang="pt-BR" baseline="0" dirty="0"/>
              <a:t> ou tira dúvidas, qualquer cidadão pode enviar gratuitamente mensagens de texto que tenha recebido nas redes sociais para confirmar se a informação procede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190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LIS- pode publicar a o site geral da revista- mas não é uma fonte para incluir artigos científicos e técnicos,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786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01F1E"/>
                </a:solidFill>
                <a:effectLst/>
                <a:latin typeface="Segoe UI" panose="020B0502040204020203" pitchFamily="34" charset="0"/>
              </a:rPr>
              <a:t>Blog do Portal de Revistas REV@ENF -não são necessariamente  artigos, trata-se de análise crítica sobre artigos publicados sobre determinados temas de interesse da comunidade científica.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59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Pesquise no site da biblioteca nacional / não fiz um exemplo porque detalhamos melhor na apresentação anterior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147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tem fins lucrativos, não publique em base de dados,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1092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a) Após ter recebido o status de </a:t>
            </a:r>
            <a:r>
              <a:rPr lang="pt-BR" b="1" dirty="0"/>
              <a:t>recusado</a:t>
            </a:r>
            <a:r>
              <a:rPr lang="pt-BR" dirty="0"/>
              <a:t>, um registro não pode ser novamente admitido, diferentemente do que ocorre com um registro apagado, cujo status pode posteriormente ser modificado para </a:t>
            </a:r>
            <a:r>
              <a:rPr lang="pt-BR" b="1" dirty="0"/>
              <a:t>admitido</a:t>
            </a:r>
            <a:r>
              <a:rPr lang="pt-BR" dirty="0"/>
              <a:t>, se pertinente.</a:t>
            </a:r>
          </a:p>
          <a:p>
            <a:r>
              <a:rPr lang="pt-BR" dirty="0"/>
              <a:t>b) No caso de um registro duplicado, o status da fonte de informação correspondente é o </a:t>
            </a:r>
            <a:r>
              <a:rPr lang="pt-BR" b="1" dirty="0"/>
              <a:t>recusado</a:t>
            </a:r>
            <a:r>
              <a:rPr lang="pt-BR" dirty="0"/>
              <a:t>, visto que um registro duplicado nunca poderá ser admitido.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08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Vamos falar um pouco sobre a Metodologia  LIS e </a:t>
            </a:r>
            <a:r>
              <a:rPr lang="pt-BR" dirty="0" err="1"/>
              <a:t>DirEVE</a:t>
            </a:r>
            <a:r>
              <a:rPr lang="pt-BR" dirty="0"/>
              <a:t> e verificar os critérios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615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Cada qual é responsável pelo que esta criando no sistema. É importante </a:t>
            </a:r>
            <a:r>
              <a:rPr lang="pt-BR" sz="1200" dirty="0"/>
              <a:t>No momento de criar um </a:t>
            </a:r>
            <a:r>
              <a:rPr lang="pt-BR" sz="1200" b="1" dirty="0"/>
              <a:t>novo registro </a:t>
            </a:r>
            <a:r>
              <a:rPr lang="pt-BR" sz="1200" dirty="0"/>
              <a:t>analisar a Fonte de informação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324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uma campanha da Opas. existe  nos 3 idiomas </a:t>
            </a:r>
            <a:r>
              <a:rPr lang="pt-BR" dirty="0" err="1"/>
              <a:t>Pt</a:t>
            </a:r>
            <a:r>
              <a:rPr lang="pt-BR" dirty="0"/>
              <a:t>, </a:t>
            </a:r>
            <a:r>
              <a:rPr lang="pt-BR" dirty="0" err="1"/>
              <a:t>ing</a:t>
            </a:r>
            <a:r>
              <a:rPr lang="pt-BR" dirty="0"/>
              <a:t> e espanhol, e nos vamos criar um </a:t>
            </a:r>
            <a:r>
              <a:rPr lang="pt-BR" dirty="0" err="1"/>
              <a:t>doc</a:t>
            </a:r>
            <a:r>
              <a:rPr lang="pt-BR" dirty="0"/>
              <a:t> para cada idioma? Não! Vamos criar apenas um documento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934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Pesquisei por Dia Mundial Sem Tabaco 2021 e </a:t>
            </a:r>
            <a:r>
              <a:rPr lang="pt-BR" dirty="0" err="1"/>
              <a:t>tb</a:t>
            </a:r>
            <a:r>
              <a:rPr lang="pt-BR" dirty="0"/>
              <a:t> como </a:t>
            </a:r>
            <a:r>
              <a:rPr lang="pt-BR" dirty="0" err="1"/>
              <a:t>Ex</a:t>
            </a:r>
            <a:r>
              <a:rPr lang="pt-BR" dirty="0"/>
              <a:t> fumante são vencedores, Bom! Vimos que não existe então vamos registrar, se incluir Campanha da PAHO no título , em busca por título provavelmente não ira recuperar, então incluímos o título da campanha, visto que não existe no sistema, vamos incluir clicando em Novo Recurso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338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Novo Recurso! Estamos incluindo o documento na Fonte de informação correta? sim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235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Incluir o titulo no 3 idiomas, espaço, barra, espaço, e titulo no outro idioma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540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Link nos 3 idiomas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108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Este elemento identifica o responsável institucional ou pessoal pela existência do recurso de informação, informe nome da instituição ou nome da pessoa que assume a responsabilidade . Nos casos em que o título do documento ou nome da instituição aparecer em dois idiomas, digita-se o primeiro, espaço, barra ( / ) e espaço novamente para escrever o nome no outro idioma . Se o Autor e o Originador forem o mesmo, não repita o nome na área do Autor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744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/>
                </a:solidFill>
              </a:rPr>
              <a:t>Idioma do recurso, se houver mais de um idioma marque segurando a tecla “</a:t>
            </a:r>
            <a:r>
              <a:rPr lang="pt-BR" b="1" dirty="0">
                <a:solidFill>
                  <a:schemeClr val="tx1"/>
                </a:solidFill>
              </a:rPr>
              <a:t>CTRL</a:t>
            </a:r>
            <a:r>
              <a:rPr lang="pt-BR" dirty="0">
                <a:solidFill>
                  <a:schemeClr val="tx1"/>
                </a:solidFill>
              </a:rPr>
              <a:t>” – Tipo de Fonte: Se mais de um </a:t>
            </a:r>
            <a:r>
              <a:rPr lang="pt-BR" b="1" dirty="0">
                <a:solidFill>
                  <a:schemeClr val="tx1"/>
                </a:solidFill>
              </a:rPr>
              <a:t>Tipo de Fonte </a:t>
            </a:r>
            <a:r>
              <a:rPr lang="pt-BR" dirty="0">
                <a:solidFill>
                  <a:schemeClr val="tx1"/>
                </a:solidFill>
              </a:rPr>
              <a:t>a ser marcado segura a tecla “</a:t>
            </a:r>
            <a:r>
              <a:rPr lang="pt-BR" b="1" dirty="0">
                <a:solidFill>
                  <a:schemeClr val="tx1"/>
                </a:solidFill>
              </a:rPr>
              <a:t>CTRL</a:t>
            </a:r>
            <a:r>
              <a:rPr lang="pt-BR" dirty="0">
                <a:solidFill>
                  <a:schemeClr val="tx1"/>
                </a:solidFill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470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/>
                </a:solidFill>
              </a:rPr>
              <a:t>Faça um breve resumo informativo. Que traga informação suficiente para permitir ao usuário determinar sua relevância para consulta total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840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Observe no LIS não tem descritor primário e secundário, para incluir o descritor clique na lupa, todos os status estarão pendentes, sempre que incluir um descritor terá que alterar para admitido, Palavras chaves, pode escolher algum termo que seja importante e não tenha descritor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06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Analisar alguns recurso, eventos e principalmente falar dos </a:t>
            </a:r>
            <a:r>
              <a:rPr lang="pt-BR" dirty="0" err="1"/>
              <a:t>criterios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297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5442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Clique em gravar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434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Mostrar como apagar um registro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304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Mostrar como apagar um registro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628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Marque a área temática da sua instituição - nunca apague o que o colega fez, se criou um registro e percebeu que foi duplicado altere o status para Recusado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955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Clicando </a:t>
            </a:r>
            <a:r>
              <a:rPr lang="pt-BR" dirty="0" err="1"/>
              <a:t>noo</a:t>
            </a:r>
            <a:r>
              <a:rPr lang="pt-BR" dirty="0"/>
              <a:t> numero de id. No final da pagina o resumo de criação do registro e o histórico de mudança, se alguém fez alteração no registro consegue ver, nome de usuário e CC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330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Faça uma analise antes de incluir no sistema, este evento, tem título? Data inicial e final? Tem endereço ou é online? Quem são os responsáveis por este evento (instituição)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941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676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51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Disponível na BVS, e acesso ao recursos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405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Portal regional do LIS- A maioria da BVS tem a visão do plugin- para quem é esta Fonte de informação? Para publico geral, gestores de saúde publica, é uma informação um pouco mais geral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05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falamos sobre temas novos exemplo COVID-19 não tínhamos publicação o ano passado, toda a produção que havia era disponibilizada em sites web, então, a fonte mais consultada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915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ano passado sobre a pandemia do covid foi o LIS </a:t>
            </a:r>
            <a:r>
              <a:rPr lang="pt-BR" dirty="0" err="1"/>
              <a:t>pq</a:t>
            </a:r>
            <a:r>
              <a:rPr lang="pt-BR" dirty="0"/>
              <a:t>, e tudo que você em azul são recursos do LIS, por </a:t>
            </a:r>
            <a:r>
              <a:rPr lang="pt-BR" dirty="0" err="1"/>
              <a:t>istpo</a:t>
            </a:r>
            <a:r>
              <a:rPr lang="pt-BR" dirty="0"/>
              <a:t> e tão importante esta F.I, LILACS esta em segundo </a:t>
            </a:r>
            <a:r>
              <a:rPr lang="pt-BR" dirty="0" err="1"/>
              <a:t>pq</a:t>
            </a:r>
            <a:r>
              <a:rPr lang="pt-BR" dirty="0"/>
              <a:t> não havia muita documentação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677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374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avaliar estes documentos antes de registrar?  1 e 2 - </a:t>
            </a:r>
            <a:r>
              <a:rPr lang="pt-BR" b="0" i="0" dirty="0">
                <a:solidFill>
                  <a:srgbClr val="3F3F42"/>
                </a:solidFill>
                <a:effectLst/>
                <a:latin typeface="ReithSans"/>
              </a:rPr>
              <a:t>Leia a notícia inteira, não apenas seu título/ 3º Cheque a fonte e a autoria da notícia / Digite o título da notícia recebida em buscador google ou outro / Destrinche os fatos da notícia e tente checá-los individualmente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8D4-B689-4628-A173-FFFB6D3E45A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42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7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54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8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6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6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6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2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4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A686-41A6-E540-9AED-295BEFC71651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30B8A-2C74-5444-924E-FFA4E5B87D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www.w3.org/WAI/test-evaluat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w3c.es/Traducciones/es/WAI/intro/accessibility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hyperlink" Target="https://www.ifla.org/node/1117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ntigo.saude.gov.br/fakenew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fi-admin.bvsalu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lilacs.bvsalud.org/es/sesiones-virtuales-lilacs/indizacion-de-documentos-segun-la-metodologia-lilacs-2021/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yli.com/yv3SG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lilacs.bvsalud.org/sessoes-virtuais-lilacs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red-bvs@googlegroups.com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hyperlink" Target="mailto:bir.lilacs@paho.or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metodologia.lilacs.bvsalud.org/download/P/LILACS-2-ManualDescricao-pt.pdf" TargetMode="External"/><Relationship Id="rId2" Type="http://schemas.openxmlformats.org/officeDocument/2006/relationships/hyperlink" Target="https://wiki.bireme.org/pt/index.php/Guia_para_o_Registro_de_S%C3%ADtios_e_Recursos_de_Internet_para_o_LI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911116"/>
            <a:ext cx="515815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395419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643467"/>
            <a:ext cx="307028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644382"/>
            <a:ext cx="289201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557672" y="2069909"/>
            <a:ext cx="2888541" cy="33803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</a:rPr>
              <a:t>Sessão 04 de 06</a:t>
            </a:r>
            <a:endParaRPr lang="en-US" sz="2600" dirty="0">
              <a:solidFill>
                <a:srgbClr val="FEFFFF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solidFill>
                  <a:srgbClr val="FEFFFF"/>
                </a:solidFill>
              </a:rPr>
              <a:t>sobre as Fontes de Informação da BVS para a </a:t>
            </a:r>
            <a:r>
              <a:rPr lang="en-US" sz="2600" b="1" dirty="0">
                <a:solidFill>
                  <a:srgbClr val="FEFFFF"/>
                </a:solidFill>
              </a:rPr>
              <a:t>Rede Brasileira</a:t>
            </a:r>
            <a:r>
              <a:rPr lang="en-US" sz="2600" dirty="0">
                <a:solidFill>
                  <a:srgbClr val="FEFFFF"/>
                </a:solidFill>
              </a:rPr>
              <a:t> de Informação em Ciências da Saúde  2021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EFFFF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FD86799-2A0D-4428-810B-8EB525F58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" y="-34855"/>
            <a:ext cx="9144000" cy="165903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F19BB976-309A-43C5-81C1-D28FE6A3863E}"/>
              </a:ext>
            </a:extLst>
          </p:cNvPr>
          <p:cNvSpPr txBox="1"/>
          <p:nvPr/>
        </p:nvSpPr>
        <p:spPr>
          <a:xfrm>
            <a:off x="6484550" y="6037217"/>
            <a:ext cx="2284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dirty="0"/>
              <a:t>Laís Ap. da Silva</a:t>
            </a:r>
          </a:p>
          <a:p>
            <a:pPr algn="ctr"/>
            <a:r>
              <a:rPr lang="pt-BR" sz="1800" dirty="0"/>
              <a:t>Sueli Mitiko Yano Suga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55C06E3-77AB-4894-936D-62BA46E2B213}"/>
              </a:ext>
            </a:extLst>
          </p:cNvPr>
          <p:cNvSpPr txBox="1"/>
          <p:nvPr/>
        </p:nvSpPr>
        <p:spPr>
          <a:xfrm>
            <a:off x="3128833" y="6314216"/>
            <a:ext cx="3132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dirty="0"/>
              <a:t>São Paulo 02 de junho de 2021 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0C26D5A8-803E-4E22-A84A-0997B9F4D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204" y="2752549"/>
            <a:ext cx="5405067" cy="30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7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56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58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63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pt-BR" sz="3600" b="1" dirty="0">
                <a:solidFill>
                  <a:schemeClr val="bg1"/>
                </a:solidFill>
              </a:rPr>
              <a:t>Analisando o Recurso de internet</a:t>
            </a:r>
            <a:endParaRPr lang="en-US" sz="35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42995" y="2558628"/>
            <a:ext cx="7484927" cy="3498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Rede Social, portal ou Blogs: Quem escreveu a pagina?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É uma autoridade qualificada?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Na internet há informação sobre a pessoa ou instituição responsável?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Há informação de contato, endereço, telefone, </a:t>
            </a:r>
            <a:r>
              <a:rPr lang="pt-BR" sz="2400" dirty="0" err="1"/>
              <a:t>etc</a:t>
            </a:r>
            <a:r>
              <a:rPr lang="pt-BR" sz="2400" dirty="0"/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A informação é atual? verifique a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É uma pagina com fins lucrativos?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endParaRPr lang="pt-BR" sz="21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0D2F6D3-565A-4967-AC75-057633F7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" y="6084316"/>
            <a:ext cx="9144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64894-DAE9-4EBF-8791-FF14355A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Selos de acreditação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FDB136-03DF-4AC0-B57A-920FB011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887" y="1540738"/>
            <a:ext cx="2552700" cy="7048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1D9DD2C-8E1A-4B29-AFD3-8768E86ECFAD}"/>
              </a:ext>
            </a:extLst>
          </p:cNvPr>
          <p:cNvSpPr txBox="1"/>
          <p:nvPr/>
        </p:nvSpPr>
        <p:spPr>
          <a:xfrm>
            <a:off x="2283227" y="2245588"/>
            <a:ext cx="196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0" i="0" dirty="0">
                <a:effectLst/>
                <a:latin typeface="Arial" panose="020B0604020202020204" pitchFamily="34" charset="0"/>
              </a:rPr>
              <a:t>Health on the</a:t>
            </a:r>
          </a:p>
          <a:p>
            <a:pPr algn="ctr" fontAlgn="base"/>
            <a:r>
              <a:rPr lang="en-US" b="0" i="0" dirty="0">
                <a:effectLst/>
                <a:latin typeface="Arial" panose="020B0604020202020204" pitchFamily="34" charset="0"/>
              </a:rPr>
              <a:t>Net Foundation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406C6A7-1DF3-47D3-9CBF-B18B35DCFFCA}"/>
              </a:ext>
            </a:extLst>
          </p:cNvPr>
          <p:cNvSpPr txBox="1"/>
          <p:nvPr/>
        </p:nvSpPr>
        <p:spPr>
          <a:xfrm>
            <a:off x="4920447" y="2415625"/>
            <a:ext cx="185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t-BR" b="0" i="0" dirty="0">
                <a:effectLst/>
                <a:latin typeface="Arial" panose="020B0604020202020204" pitchFamily="34" charset="0"/>
              </a:rPr>
              <a:t>Health Web Site </a:t>
            </a:r>
            <a:r>
              <a:rPr lang="pt-BR" b="0" i="0" dirty="0" err="1">
                <a:effectLst/>
                <a:latin typeface="Arial" panose="020B0604020202020204" pitchFamily="34" charset="0"/>
              </a:rPr>
              <a:t>Accreditation</a:t>
            </a:r>
            <a:endParaRPr lang="pt-BR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0A87FD-2E82-47AD-85FD-A07583F54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932" y="1323441"/>
            <a:ext cx="1031683" cy="103475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017FB07-7D5C-42DA-B124-BDF536A62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52" y="3375081"/>
            <a:ext cx="3076575" cy="10287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C388FC7-492E-4DD0-867B-8C33DB024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550" y="3375600"/>
            <a:ext cx="2053837" cy="277196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BC444F1-FB10-4C7C-9575-D560BE4CA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26" y="5013322"/>
            <a:ext cx="2028825" cy="92392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EA74EF8-BEEB-4159-98D6-05B46D607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5733" y="3375081"/>
            <a:ext cx="2459115" cy="126781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976006D-A0F0-4CA9-9429-0FB8E4DACF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0794" y="4811360"/>
            <a:ext cx="1800224" cy="12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9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B1FE9-ED77-47CA-B70E-32B12955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Sites web com funcionalidades de acessibilidade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FA7064-4277-4231-B267-5125A01C9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12" y="2226901"/>
            <a:ext cx="1381125" cy="5524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56506A-9184-46D3-BD2C-7F2C30CBE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765" y="1683940"/>
            <a:ext cx="5193438" cy="31971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A238F31-983F-4619-AD6E-15AB0ECE4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362" y="2920880"/>
            <a:ext cx="5193438" cy="306492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6F4028F-FB8E-4C90-85F4-7692C40B323D}"/>
              </a:ext>
            </a:extLst>
          </p:cNvPr>
          <p:cNvSpPr txBox="1"/>
          <p:nvPr/>
        </p:nvSpPr>
        <p:spPr>
          <a:xfrm>
            <a:off x="315156" y="6022181"/>
            <a:ext cx="8624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6"/>
              </a:rPr>
              <a:t>https://www.w3c.es/Traducciones/es/WAI/intro/accessibility</a:t>
            </a:r>
            <a:r>
              <a:rPr lang="pt-BR" dirty="0"/>
              <a:t> </a:t>
            </a:r>
          </a:p>
          <a:p>
            <a:r>
              <a:rPr lang="pt-BR" dirty="0">
                <a:hlinkClick r:id="rId7"/>
              </a:rPr>
              <a:t>https://www.w3.org/WAI/test-evaluate/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8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42900"/>
            <a:ext cx="4343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04800" y="5534680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Disponível em &lt;</a:t>
            </a:r>
            <a:r>
              <a:rPr lang="pt-BR" sz="1400" dirty="0">
                <a:hlinkClick r:id="rId4"/>
              </a:rPr>
              <a:t>https://www.ifla.org/node/11174</a:t>
            </a:r>
            <a:r>
              <a:rPr lang="pt-BR" sz="1400" dirty="0"/>
              <a:t>&gt; Acesso em 30 maio 2021</a:t>
            </a:r>
          </a:p>
        </p:txBody>
      </p:sp>
      <p:sp>
        <p:nvSpPr>
          <p:cNvPr id="5" name="Retângulo 4"/>
          <p:cNvSpPr/>
          <p:nvPr/>
        </p:nvSpPr>
        <p:spPr>
          <a:xfrm>
            <a:off x="304800" y="2038350"/>
            <a:ext cx="4051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Notícias falsas (sendo também muito comum o uso do termo em inglês </a:t>
            </a:r>
            <a:r>
              <a:rPr lang="pt-BR" sz="2000" b="1" dirty="0" err="1"/>
              <a:t>fake</a:t>
            </a:r>
            <a:r>
              <a:rPr lang="pt-BR" sz="2000" b="1" dirty="0"/>
              <a:t> </a:t>
            </a:r>
            <a:r>
              <a:rPr lang="pt-BR" sz="2000" b="1" dirty="0" err="1"/>
              <a:t>news</a:t>
            </a:r>
            <a:r>
              <a:rPr lang="pt-BR" sz="2000" dirty="0"/>
              <a:t>)  Este tipo de notícia é escrito e publicado com a intenção de enganar, a fim de se obter ganhos financeiros ou políticos, muitas vezes com manchetes sensacionalistas, exageradas ou evidentemente falsas para chamar a atenção. (Wikipédia)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06" y="171450"/>
            <a:ext cx="2097087" cy="166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64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1" y="2382716"/>
            <a:ext cx="8608490" cy="342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145507" y="1573823"/>
            <a:ext cx="6774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200" dirty="0">
                <a:hlinkClick r:id="rId4"/>
              </a:rPr>
              <a:t>https://antigo.saude.gov.br/fakenews/</a:t>
            </a:r>
            <a:endParaRPr lang="es-AR" sz="3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651813" y="215343"/>
            <a:ext cx="7761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/>
              <a:t>Combatendo </a:t>
            </a:r>
            <a:r>
              <a:rPr lang="pt-BR" sz="5400" b="1" dirty="0"/>
              <a:t>as </a:t>
            </a:r>
            <a:r>
              <a:rPr lang="pt-BR" sz="5400" b="1" dirty="0" err="1"/>
              <a:t>Fake</a:t>
            </a:r>
            <a:r>
              <a:rPr lang="pt-BR" sz="5400" b="1" dirty="0"/>
              <a:t> </a:t>
            </a:r>
            <a:r>
              <a:rPr lang="pt-BR" sz="5400" dirty="0"/>
              <a:t>News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997718" y="5736869"/>
            <a:ext cx="267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Brasil. Ministério da Saúde</a:t>
            </a:r>
          </a:p>
        </p:txBody>
      </p:sp>
    </p:spTree>
    <p:extLst>
      <p:ext uri="{BB962C8B-B14F-4D97-AF65-F5344CB8AC3E}">
        <p14:creationId xmlns:p14="http://schemas.microsoft.com/office/powerpoint/2010/main" val="12570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Que tipo de documento incluir no LIS?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D8AEA4-9F4E-448E-8C51-76448B985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03" y="1240381"/>
            <a:ext cx="4258054" cy="2756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2222C2A-EA4E-47A1-93B0-BA163A6A76F6}"/>
              </a:ext>
            </a:extLst>
          </p:cNvPr>
          <p:cNvSpPr/>
          <p:nvPr/>
        </p:nvSpPr>
        <p:spPr>
          <a:xfrm>
            <a:off x="3317418" y="1417638"/>
            <a:ext cx="1055739" cy="2751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Noticia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5A256BD-165A-4C41-95CB-950BDA657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3638"/>
            <a:ext cx="4979254" cy="267475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9A9A849-FC82-45ED-BB1E-7C62BC69C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406335"/>
            <a:ext cx="4572001" cy="242080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78D2DE2-ABC7-4A7F-B71A-1237E03A8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832" y="4349965"/>
            <a:ext cx="4219169" cy="23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81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57FE461E-521A-457C-BD1F-4CC4EB6D7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6">
            <a:extLst>
              <a:ext uri="{FF2B5EF4-FFF2-40B4-BE49-F238E27FC236}">
                <a16:creationId xmlns:a16="http://schemas.microsoft.com/office/drawing/2014/main" id="{FFFD28B7-CC22-4615-B487-71F01104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390858" y="911116"/>
            <a:ext cx="515815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8">
            <a:extLst>
              <a:ext uri="{FF2B5EF4-FFF2-40B4-BE49-F238E27FC236}">
                <a16:creationId xmlns:a16="http://schemas.microsoft.com/office/drawing/2014/main" id="{712E4DE6-A2E5-4786-B1B9-795E13D1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395419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7">
            <a:extLst>
              <a:ext uri="{FF2B5EF4-FFF2-40B4-BE49-F238E27FC236}">
                <a16:creationId xmlns:a16="http://schemas.microsoft.com/office/drawing/2014/main" id="{176DEB1C-09CA-478A-AEEF-963E89897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00123" y="643467"/>
            <a:ext cx="307028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8">
            <a:extLst>
              <a:ext uri="{FF2B5EF4-FFF2-40B4-BE49-F238E27FC236}">
                <a16:creationId xmlns:a16="http://schemas.microsoft.com/office/drawing/2014/main" id="{28861D55-9A89-4552-8E10-2201E199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6646" y="644382"/>
            <a:ext cx="80505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637" y="2510857"/>
            <a:ext cx="2520047" cy="2811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pt-BR" sz="3600" b="1" dirty="0">
                <a:solidFill>
                  <a:srgbClr val="FFFFFF"/>
                </a:solidFill>
              </a:rPr>
              <a:t>Que tipo de documento incluir no LIS?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2E8E9BF-F508-4A80-ABFE-7FF1CFD4814A}"/>
              </a:ext>
            </a:extLst>
          </p:cNvPr>
          <p:cNvSpPr txBox="1"/>
          <p:nvPr/>
        </p:nvSpPr>
        <p:spPr>
          <a:xfrm>
            <a:off x="4734654" y="2109413"/>
            <a:ext cx="2517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https://</a:t>
            </a:r>
            <a:r>
              <a:rPr lang="pt-BR" b="1" dirty="0">
                <a:solidFill>
                  <a:schemeClr val="bg1"/>
                </a:solidFill>
              </a:rPr>
              <a:t>blog</a:t>
            </a:r>
            <a:r>
              <a:rPr lang="pt-BR" dirty="0">
                <a:solidFill>
                  <a:schemeClr val="bg1"/>
                </a:solidFill>
              </a:rPr>
              <a:t>.revenf.org/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33B09E6-8953-45C2-891A-00CDA7F6C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84" y="2520272"/>
            <a:ext cx="5325034" cy="32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48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Controle de autoridade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69" y="1972299"/>
            <a:ext cx="6101862" cy="396152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 rot="10800000" flipV="1">
            <a:off x="2536075" y="1417638"/>
            <a:ext cx="4234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https://www.bn.gov.br/explore/catalogos</a:t>
            </a:r>
          </a:p>
        </p:txBody>
      </p:sp>
    </p:spTree>
    <p:extLst>
      <p:ext uri="{BB962C8B-B14F-4D97-AF65-F5344CB8AC3E}">
        <p14:creationId xmlns:p14="http://schemas.microsoft.com/office/powerpoint/2010/main" val="339361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041" y="626331"/>
            <a:ext cx="8229600" cy="1143000"/>
          </a:xfrm>
        </p:spPr>
        <p:txBody>
          <a:bodyPr>
            <a:noAutofit/>
          </a:bodyPr>
          <a:lstStyle/>
          <a:p>
            <a:r>
              <a:rPr lang="pt-BR" dirty="0"/>
              <a:t>Exemplo de autoria</a:t>
            </a:r>
            <a:br>
              <a:rPr lang="pt-BR" dirty="0"/>
            </a:br>
            <a:r>
              <a:rPr lang="pt-BR" b="1" dirty="0">
                <a:solidFill>
                  <a:schemeClr val="tx2"/>
                </a:solidFill>
              </a:rPr>
              <a:t>IPEA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41" y="2558099"/>
            <a:ext cx="4493223" cy="35290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0" y="2664069"/>
            <a:ext cx="4200669" cy="33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12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56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58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63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pt-BR" sz="3600" b="1" dirty="0">
                <a:solidFill>
                  <a:schemeClr val="bg1"/>
                </a:solidFill>
              </a:rPr>
              <a:t>Perfil de uso do sistema FI-Admin</a:t>
            </a:r>
            <a:endParaRPr lang="en-US" sz="35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42995" y="2558628"/>
            <a:ext cx="7484927" cy="3498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endParaRPr lang="pt-BR" sz="21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0D2F6D3-565A-4967-AC75-057633F7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" y="6084316"/>
            <a:ext cx="9144000" cy="7863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50EF700-9CC6-4E1F-AA27-2659337AD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41" y="3545477"/>
            <a:ext cx="2091109" cy="117053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59F3E2A5-303F-48B9-82B4-C9D430792573}"/>
              </a:ext>
            </a:extLst>
          </p:cNvPr>
          <p:cNvSpPr txBox="1"/>
          <p:nvPr/>
        </p:nvSpPr>
        <p:spPr>
          <a:xfrm>
            <a:off x="3482730" y="3545477"/>
            <a:ext cx="4934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Editor: Todos os usuários são editores</a:t>
            </a:r>
          </a:p>
          <a:p>
            <a:r>
              <a:rPr lang="pt-BR" sz="2400" dirty="0"/>
              <a:t>o permite, fazer correções e marcar área temática</a:t>
            </a:r>
          </a:p>
        </p:txBody>
      </p:sp>
    </p:spTree>
    <p:extLst>
      <p:ext uri="{BB962C8B-B14F-4D97-AF65-F5344CB8AC3E}">
        <p14:creationId xmlns:p14="http://schemas.microsoft.com/office/powerpoint/2010/main" val="238919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C76A9D0-BC10-422D-B470-AB97D0905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0446FEB-8296-4C58-A416-FE66BF93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6623" y="-1"/>
            <a:ext cx="569713" cy="6858000"/>
          </a:xfrm>
          <a:custGeom>
            <a:avLst/>
            <a:gdLst>
              <a:gd name="connsiteX0" fmla="*/ 666 w 759618"/>
              <a:gd name="connsiteY0" fmla="*/ 0 h 6858000"/>
              <a:gd name="connsiteX1" fmla="*/ 759618 w 759618"/>
              <a:gd name="connsiteY1" fmla="*/ 0 h 6858000"/>
              <a:gd name="connsiteX2" fmla="*/ 759618 w 759618"/>
              <a:gd name="connsiteY2" fmla="*/ 1613808 h 6858000"/>
              <a:gd name="connsiteX3" fmla="*/ 759618 w 759618"/>
              <a:gd name="connsiteY3" fmla="*/ 2003729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666 w 759618"/>
              <a:gd name="connsiteY7" fmla="*/ 11474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666" y="0"/>
                </a:moveTo>
                <a:lnTo>
                  <a:pt x="759618" y="0"/>
                </a:lnTo>
                <a:lnTo>
                  <a:pt x="759618" y="1613808"/>
                </a:lnTo>
                <a:lnTo>
                  <a:pt x="759618" y="2003729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666" y="114744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9" name="Freeform 7">
            <a:extLst>
              <a:ext uri="{FF2B5EF4-FFF2-40B4-BE49-F238E27FC236}">
                <a16:creationId xmlns:a16="http://schemas.microsoft.com/office/drawing/2014/main" id="{46967A53-5258-4D52-BF7A-67912198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879652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41" name="Freeform: Shape 140">
            <a:extLst>
              <a:ext uri="{FF2B5EF4-FFF2-40B4-BE49-F238E27FC236}">
                <a16:creationId xmlns:a16="http://schemas.microsoft.com/office/drawing/2014/main" id="{1ABC2BC2-F576-4967-9EDA-93DBDDD8D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476012" cy="6141008"/>
          </a:xfrm>
          <a:custGeom>
            <a:avLst/>
            <a:gdLst>
              <a:gd name="connsiteX0" fmla="*/ 0 w 4634682"/>
              <a:gd name="connsiteY0" fmla="*/ 0 h 6141008"/>
              <a:gd name="connsiteX1" fmla="*/ 4634682 w 4634682"/>
              <a:gd name="connsiteY1" fmla="*/ 0 h 6141008"/>
              <a:gd name="connsiteX2" fmla="*/ 4634682 w 4634682"/>
              <a:gd name="connsiteY2" fmla="*/ 6141008 h 6141008"/>
              <a:gd name="connsiteX3" fmla="*/ 0 w 4634682"/>
              <a:gd name="connsiteY3" fmla="*/ 6141008 h 614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6141008">
                <a:moveTo>
                  <a:pt x="0" y="0"/>
                </a:moveTo>
                <a:lnTo>
                  <a:pt x="4634682" y="0"/>
                </a:lnTo>
                <a:lnTo>
                  <a:pt x="4634682" y="6141008"/>
                </a:lnTo>
                <a:lnTo>
                  <a:pt x="0" y="6141008"/>
                </a:lnTo>
                <a:close/>
              </a:path>
            </a:pathLst>
          </a:cu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05" y="1393818"/>
            <a:ext cx="2862063" cy="8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57E99BB-363D-48D5-B732-12313E803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84" y="3298075"/>
            <a:ext cx="2528632" cy="2697208"/>
          </a:xfrm>
          <a:prstGeom prst="rect">
            <a:avLst/>
          </a:prstGeom>
        </p:spPr>
      </p:pic>
      <p:sp>
        <p:nvSpPr>
          <p:cNvPr id="143" name="Rectangle 8">
            <a:extLst>
              <a:ext uri="{FF2B5EF4-FFF2-40B4-BE49-F238E27FC236}">
                <a16:creationId xmlns:a16="http://schemas.microsoft.com/office/drawing/2014/main" id="{D40BC585-0C70-4BA9-B20C-C4CC686EE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"/>
            <a:ext cx="546537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CF14CE-C8E7-4B51-A60B-B3D78E60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630" y="643465"/>
            <a:ext cx="4380578" cy="1693571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pt-BR" sz="3500" b="1">
                <a:solidFill>
                  <a:srgbClr val="FFFFFF"/>
                </a:solidFill>
              </a:rPr>
              <a:t>Objetivos a serem alcançados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64630" y="2435267"/>
            <a:ext cx="4380577" cy="3080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pt-BR" sz="2100">
                <a:solidFill>
                  <a:srgbClr val="FEFFFF"/>
                </a:solidFill>
              </a:rPr>
              <a:t>Conhecer e aplicar os critérios de seleção de acordo com a </a:t>
            </a:r>
            <a:r>
              <a:rPr lang="pt-BR" sz="2100" b="1">
                <a:solidFill>
                  <a:srgbClr val="FEFFFF"/>
                </a:solidFill>
              </a:rPr>
              <a:t>Metodologia LIS e DirEve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A53B761-7A5C-4EB3-86FB-6633ED603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72910"/>
            <a:ext cx="9144000" cy="7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44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347" y="81763"/>
            <a:ext cx="8616462" cy="1143000"/>
          </a:xfrm>
        </p:spPr>
        <p:txBody>
          <a:bodyPr>
            <a:normAutofit/>
          </a:bodyPr>
          <a:lstStyle/>
          <a:p>
            <a:r>
              <a:rPr lang="pt-BR" sz="3200" b="1" dirty="0"/>
              <a:t>Definição do campo de dado </a:t>
            </a:r>
            <a:br>
              <a:rPr lang="pt-BR" sz="3200" b="1" dirty="0"/>
            </a:br>
            <a:r>
              <a:rPr lang="pt-BR" sz="3200" b="1" dirty="0"/>
              <a:t> FI-Admin</a:t>
            </a:r>
            <a:endParaRPr lang="pt-BR" sz="3200" dirty="0"/>
          </a:p>
        </p:txBody>
      </p:sp>
      <p:graphicFrame>
        <p:nvGraphicFramePr>
          <p:cNvPr id="2057" name="Espaço Reservado para Conteúdo 2">
            <a:extLst>
              <a:ext uri="{FF2B5EF4-FFF2-40B4-BE49-F238E27FC236}">
                <a16:creationId xmlns:a16="http://schemas.microsoft.com/office/drawing/2014/main" id="{BE585F94-7C7E-45C5-B494-38769FF0A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468753"/>
              </p:ext>
            </p:extLst>
          </p:nvPr>
        </p:nvGraphicFramePr>
        <p:xfrm>
          <a:off x="457200" y="167877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8" y="4078349"/>
            <a:ext cx="2902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74" y="4018465"/>
            <a:ext cx="314325" cy="295275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74" y="1803621"/>
            <a:ext cx="313975" cy="32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8" y="1718572"/>
            <a:ext cx="420749" cy="40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1F22817-7360-4D04-BA50-C0C8950FF45A}"/>
              </a:ext>
            </a:extLst>
          </p:cNvPr>
          <p:cNvSpPr txBox="1"/>
          <p:nvPr/>
        </p:nvSpPr>
        <p:spPr>
          <a:xfrm>
            <a:off x="494071" y="1224763"/>
            <a:ext cx="8155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conteúdo desse campo foi definido previamente com quatro tipos de status: </a:t>
            </a:r>
          </a:p>
        </p:txBody>
      </p:sp>
    </p:spTree>
    <p:extLst>
      <p:ext uri="{BB962C8B-B14F-4D97-AF65-F5344CB8AC3E}">
        <p14:creationId xmlns:p14="http://schemas.microsoft.com/office/powerpoint/2010/main" val="3875172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B874C19-9B23-4B12-823E-D67615A9B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807961" cy="6858000"/>
          </a:xfrm>
          <a:custGeom>
            <a:avLst/>
            <a:gdLst>
              <a:gd name="connsiteX0" fmla="*/ 956085 w 7743949"/>
              <a:gd name="connsiteY0" fmla="*/ 2071857 h 6858000"/>
              <a:gd name="connsiteX1" fmla="*/ 4999548 w 7743949"/>
              <a:gd name="connsiteY1" fmla="*/ 2071857 h 6858000"/>
              <a:gd name="connsiteX2" fmla="*/ 5619604 w 7743949"/>
              <a:gd name="connsiteY2" fmla="*/ 2437296 h 6858000"/>
              <a:gd name="connsiteX3" fmla="*/ 7645701 w 7743949"/>
              <a:gd name="connsiteY3" fmla="*/ 5926372 h 6858000"/>
              <a:gd name="connsiteX4" fmla="*/ 7645701 w 7743949"/>
              <a:gd name="connsiteY4" fmla="*/ 6639850 h 6858000"/>
              <a:gd name="connsiteX5" fmla="*/ 7538856 w 7743949"/>
              <a:gd name="connsiteY5" fmla="*/ 6823844 h 6858000"/>
              <a:gd name="connsiteX6" fmla="*/ 7519022 w 7743949"/>
              <a:gd name="connsiteY6" fmla="*/ 6858000 h 6858000"/>
              <a:gd name="connsiteX7" fmla="*/ 0 w 7743949"/>
              <a:gd name="connsiteY7" fmla="*/ 6858000 h 6858000"/>
              <a:gd name="connsiteX8" fmla="*/ 0 w 7743949"/>
              <a:gd name="connsiteY8" fmla="*/ 3003362 h 6858000"/>
              <a:gd name="connsiteX9" fmla="*/ 144017 w 7743949"/>
              <a:gd name="connsiteY9" fmla="*/ 2754282 h 6858000"/>
              <a:gd name="connsiteX10" fmla="*/ 327296 w 7743949"/>
              <a:gd name="connsiteY10" fmla="*/ 2437296 h 6858000"/>
              <a:gd name="connsiteX11" fmla="*/ 956085 w 7743949"/>
              <a:gd name="connsiteY11" fmla="*/ 2071857 h 6858000"/>
              <a:gd name="connsiteX12" fmla="*/ 6281397 w 7743949"/>
              <a:gd name="connsiteY12" fmla="*/ 1163923 h 6858000"/>
              <a:gd name="connsiteX13" fmla="*/ 7148441 w 7743949"/>
              <a:gd name="connsiteY13" fmla="*/ 1163923 h 6858000"/>
              <a:gd name="connsiteX14" fmla="*/ 7281401 w 7743949"/>
              <a:gd name="connsiteY14" fmla="*/ 1242285 h 6858000"/>
              <a:gd name="connsiteX15" fmla="*/ 7715859 w 7743949"/>
              <a:gd name="connsiteY15" fmla="*/ 1990451 h 6858000"/>
              <a:gd name="connsiteX16" fmla="*/ 7715859 w 7743949"/>
              <a:gd name="connsiteY16" fmla="*/ 2143443 h 6858000"/>
              <a:gd name="connsiteX17" fmla="*/ 7281401 w 7743949"/>
              <a:gd name="connsiteY17" fmla="*/ 2891610 h 6858000"/>
              <a:gd name="connsiteX18" fmla="*/ 7148441 w 7743949"/>
              <a:gd name="connsiteY18" fmla="*/ 2969971 h 6858000"/>
              <a:gd name="connsiteX19" fmla="*/ 6281397 w 7743949"/>
              <a:gd name="connsiteY19" fmla="*/ 2969971 h 6858000"/>
              <a:gd name="connsiteX20" fmla="*/ 6146565 w 7743949"/>
              <a:gd name="connsiteY20" fmla="*/ 2891610 h 6858000"/>
              <a:gd name="connsiteX21" fmla="*/ 5713979 w 7743949"/>
              <a:gd name="connsiteY21" fmla="*/ 2143443 h 6858000"/>
              <a:gd name="connsiteX22" fmla="*/ 5713979 w 7743949"/>
              <a:gd name="connsiteY22" fmla="*/ 1990451 h 6858000"/>
              <a:gd name="connsiteX23" fmla="*/ 6146565 w 7743949"/>
              <a:gd name="connsiteY23" fmla="*/ 1242285 h 6858000"/>
              <a:gd name="connsiteX24" fmla="*/ 6281397 w 7743949"/>
              <a:gd name="connsiteY24" fmla="*/ 1163923 h 6858000"/>
              <a:gd name="connsiteX25" fmla="*/ 0 w 7743949"/>
              <a:gd name="connsiteY25" fmla="*/ 0 h 6858000"/>
              <a:gd name="connsiteX26" fmla="*/ 6600525 w 7743949"/>
              <a:gd name="connsiteY26" fmla="*/ 0 h 6858000"/>
              <a:gd name="connsiteX27" fmla="*/ 6486618 w 7743949"/>
              <a:gd name="connsiteY27" fmla="*/ 196155 h 6858000"/>
              <a:gd name="connsiteX28" fmla="*/ 5677553 w 7743949"/>
              <a:gd name="connsiteY28" fmla="*/ 1589421 h 6858000"/>
              <a:gd name="connsiteX29" fmla="*/ 5057496 w 7743949"/>
              <a:gd name="connsiteY29" fmla="*/ 1954861 h 6858000"/>
              <a:gd name="connsiteX30" fmla="*/ 1014033 w 7743949"/>
              <a:gd name="connsiteY30" fmla="*/ 1954861 h 6858000"/>
              <a:gd name="connsiteX31" fmla="*/ 385244 w 7743949"/>
              <a:gd name="connsiteY31" fmla="*/ 1589421 h 6858000"/>
              <a:gd name="connsiteX32" fmla="*/ 69234 w 7743949"/>
              <a:gd name="connsiteY32" fmla="*/ 1042874 h 6858000"/>
              <a:gd name="connsiteX33" fmla="*/ 0 w 7743949"/>
              <a:gd name="connsiteY33" fmla="*/ 9231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m 7" descr="Homem com a mão no rosto&#10;&#10;Descrição gerada automaticamente com confiança baixa">
            <a:extLst>
              <a:ext uri="{FF2B5EF4-FFF2-40B4-BE49-F238E27FC236}">
                <a16:creationId xmlns:a16="http://schemas.microsoft.com/office/drawing/2014/main" id="{17591D56-289E-449C-BBBA-61AF09A83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967" y="3190938"/>
            <a:ext cx="2893950" cy="353546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F7F544-87D1-4D61-9BEB-7E712832499C}"/>
              </a:ext>
            </a:extLst>
          </p:cNvPr>
          <p:cNvSpPr txBox="1"/>
          <p:nvPr/>
        </p:nvSpPr>
        <p:spPr>
          <a:xfrm>
            <a:off x="454741" y="2881753"/>
            <a:ext cx="36354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Qual é a sua responsabilidade na desordem da qual você se queixa?</a:t>
            </a:r>
          </a:p>
        </p:txBody>
      </p:sp>
    </p:spTree>
    <p:extLst>
      <p:ext uri="{BB962C8B-B14F-4D97-AF65-F5344CB8AC3E}">
        <p14:creationId xmlns:p14="http://schemas.microsoft.com/office/powerpoint/2010/main" val="1255299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A5EBC-4829-4A09-AA1A-347D12D80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75" y="978102"/>
            <a:ext cx="7941325" cy="1062644"/>
          </a:xfrm>
        </p:spPr>
        <p:txBody>
          <a:bodyPr anchor="b">
            <a:normAutofit/>
          </a:bodyPr>
          <a:lstStyle/>
          <a:p>
            <a:pPr algn="l"/>
            <a:r>
              <a:rPr lang="es-ES" sz="3200" dirty="0"/>
              <a:t>Vamos </a:t>
            </a:r>
            <a:r>
              <a:rPr lang="pt-BR" sz="3200" dirty="0"/>
              <a:t>acessar</a:t>
            </a:r>
            <a:r>
              <a:rPr lang="es-ES" sz="3200" dirty="0"/>
              <a:t> o sistema</a:t>
            </a:r>
            <a:endParaRPr lang="pt-BR" sz="3200" dirty="0"/>
          </a:p>
        </p:txBody>
      </p: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718" y="2265037"/>
            <a:ext cx="7593759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65E9E0-B80F-4D44-89BF-EA3E60DC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781" y="2990402"/>
            <a:ext cx="4052085" cy="877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100">
                <a:hlinkClick r:id="rId2"/>
              </a:rPr>
              <a:t>http://fi-admin.bvsalud.org/</a:t>
            </a:r>
            <a:endParaRPr lang="pt-BR" sz="2100"/>
          </a:p>
          <a:p>
            <a:endParaRPr lang="pt-BR" sz="2100"/>
          </a:p>
          <a:p>
            <a:endParaRPr lang="pt-BR" sz="21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B6D6DB4-4818-4EE0-BDBA-CEB524B61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" y="6078917"/>
            <a:ext cx="9142305" cy="7849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1" y="2519825"/>
            <a:ext cx="3197481" cy="33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836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61B28-EC78-446F-925D-1D48B0B12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3671"/>
          </a:xfrm>
        </p:spPr>
        <p:txBody>
          <a:bodyPr>
            <a:normAutofit/>
          </a:bodyPr>
          <a:lstStyle/>
          <a:p>
            <a:r>
              <a:rPr lang="pt-BR" sz="3200" dirty="0"/>
              <a:t>Tela de entrada no sistema FI-Admin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921"/>
            <a:ext cx="9055510" cy="36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44495"/>
            <a:ext cx="9055511" cy="103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160"/>
            <a:ext cx="9144000" cy="457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92" y="4612420"/>
            <a:ext cx="4632318" cy="234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0" y="6297561"/>
            <a:ext cx="4527754" cy="5604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No primeiro acesso estará vazio</a:t>
            </a:r>
          </a:p>
        </p:txBody>
      </p:sp>
    </p:spTree>
    <p:extLst>
      <p:ext uri="{BB962C8B-B14F-4D97-AF65-F5344CB8AC3E}">
        <p14:creationId xmlns:p14="http://schemas.microsoft.com/office/powerpoint/2010/main" val="5344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pt-BR" sz="3200" dirty="0"/>
            </a:br>
            <a:r>
              <a:rPr lang="pt-BR" sz="3200" dirty="0"/>
              <a:t>Escolha a fonte de informação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Seta para a esquerda 2"/>
          <p:cNvSpPr/>
          <p:nvPr/>
        </p:nvSpPr>
        <p:spPr>
          <a:xfrm>
            <a:off x="5928946" y="2214717"/>
            <a:ext cx="1209368" cy="840658"/>
          </a:xfrm>
          <a:prstGeom prst="lef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84517"/>
            <a:ext cx="44196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51200" y="2410354"/>
            <a:ext cx="2616200" cy="44938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262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178806" y="532023"/>
            <a:ext cx="6370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Vamos verificar esta campanha da PAHO?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E6433A-3CE5-4EAF-8520-3527D1C78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25" y="1737481"/>
            <a:ext cx="7238082" cy="49602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68A92B8-7887-4E97-B69D-5416921DD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671" y="2154690"/>
            <a:ext cx="2206943" cy="35969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9B69478-41F4-42F6-A161-00EF97E77A6D}"/>
              </a:ext>
            </a:extLst>
          </p:cNvPr>
          <p:cNvSpPr txBox="1"/>
          <p:nvPr/>
        </p:nvSpPr>
        <p:spPr>
          <a:xfrm>
            <a:off x="1178806" y="1159545"/>
            <a:ext cx="6880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https://www.paho.org/pt/campanhas/dia-mundial-sem-tabaco-2021</a:t>
            </a:r>
          </a:p>
        </p:txBody>
      </p:sp>
    </p:spTree>
    <p:extLst>
      <p:ext uri="{BB962C8B-B14F-4D97-AF65-F5344CB8AC3E}">
        <p14:creationId xmlns:p14="http://schemas.microsoft.com/office/powerpoint/2010/main" val="392484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4930FC-4AB0-4897-B0AA-E75AEE70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91090"/>
            <a:ext cx="78866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Verifique se o documento já existe no sistema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93FDEE2-B2CE-47F1-8A53-CD486B804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4" y="3345492"/>
            <a:ext cx="8813492" cy="31948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FA2D35B-AF4C-4B79-98E9-09C798FB817C}"/>
              </a:ext>
            </a:extLst>
          </p:cNvPr>
          <p:cNvSpPr txBox="1"/>
          <p:nvPr/>
        </p:nvSpPr>
        <p:spPr>
          <a:xfrm>
            <a:off x="776689" y="2327339"/>
            <a:ext cx="7056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Titulo da campanha: Dia Mundial Sem Tabaco 2021: ex-fumantes são vencedores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864E851-A539-4971-BB7A-ACB0F42F4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287" y="4942937"/>
            <a:ext cx="1316850" cy="553539"/>
          </a:xfrm>
          <a:prstGeom prst="rect">
            <a:avLst/>
          </a:prstGeom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75669338-19B5-4097-B45A-42F6D4B0FF23}"/>
              </a:ext>
            </a:extLst>
          </p:cNvPr>
          <p:cNvSpPr/>
          <p:nvPr/>
        </p:nvSpPr>
        <p:spPr>
          <a:xfrm>
            <a:off x="6665206" y="4106540"/>
            <a:ext cx="1079652" cy="793270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clique</a:t>
            </a:r>
          </a:p>
        </p:txBody>
      </p:sp>
    </p:spTree>
    <p:extLst>
      <p:ext uri="{BB962C8B-B14F-4D97-AF65-F5344CB8AC3E}">
        <p14:creationId xmlns:p14="http://schemas.microsoft.com/office/powerpoint/2010/main" val="4018703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1CD2F9A-D37E-4219-8AC2-BD94D4A21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9779"/>
            <a:ext cx="9144000" cy="78509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20806F9-AFC0-4A63-B93E-31F36BD1B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84" y="281967"/>
            <a:ext cx="7706012" cy="153022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E5A5CB9-008D-42CE-B262-0F3D4DD79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84" y="3621433"/>
            <a:ext cx="8538555" cy="103213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D75F49F-48B7-4C30-B8A6-DFB0DEFA2DC6}"/>
              </a:ext>
            </a:extLst>
          </p:cNvPr>
          <p:cNvSpPr txBox="1"/>
          <p:nvPr/>
        </p:nvSpPr>
        <p:spPr>
          <a:xfrm>
            <a:off x="243819" y="2091204"/>
            <a:ext cx="8431284" cy="1530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Automaticamente o Status estará como </a:t>
            </a:r>
            <a:r>
              <a:rPr lang="pt-BR" sz="2400" dirty="0" err="1"/>
              <a:t>Pedente</a:t>
            </a:r>
            <a:r>
              <a:rPr lang="pt-BR" sz="2400" dirty="0"/>
              <a:t>, Sugiro que deixe assim até finalizar o registro.  Após finalizar alterar o Status para “Admitido” está mudança não é automática.</a:t>
            </a:r>
          </a:p>
          <a:p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73A1465-B20A-4954-AA7C-DA65D1952BCA}"/>
              </a:ext>
            </a:extLst>
          </p:cNvPr>
          <p:cNvSpPr txBox="1"/>
          <p:nvPr/>
        </p:nvSpPr>
        <p:spPr>
          <a:xfrm>
            <a:off x="1707615" y="5151662"/>
            <a:ext cx="6643172" cy="707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No caso do LIS, mesmo após publicar pode voltar no registro quando quiser e fazer correções.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3B3736A-71BC-42CC-8218-8BCF09C24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38" y="4991105"/>
            <a:ext cx="879130" cy="87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00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85736" y="2367170"/>
            <a:ext cx="824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Titulo: </a:t>
            </a:r>
            <a:r>
              <a:rPr lang="pt-BR" sz="2400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é registrado segundo as regras ortográficas do idioma correspondente.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6E863D5-6054-44CE-A895-2CFA54931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1" y="3990245"/>
            <a:ext cx="8748266" cy="168867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5A8AA2CF-C898-4C0B-ACEF-C18E56CF8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36" y="416218"/>
            <a:ext cx="7700790" cy="15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41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52E486-3317-417F-B21A-24AF6B109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8" y="3064170"/>
            <a:ext cx="8674064" cy="238665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970952E-0E71-4A3C-9F40-912EFE14D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38" y="920947"/>
            <a:ext cx="8595688" cy="97246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32C39AB-56AE-4225-804B-4F3A00A1B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38" y="310432"/>
            <a:ext cx="26098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9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900814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633165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965" y="636723"/>
            <a:ext cx="3000047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154" y="982272"/>
            <a:ext cx="2541314" cy="4560970"/>
          </a:xfrm>
        </p:spPr>
        <p:txBody>
          <a:bodyPr>
            <a:normAutofit/>
          </a:bodyPr>
          <a:lstStyle/>
          <a:p>
            <a:r>
              <a:rPr lang="pt-BR" sz="3200" b="1">
                <a:solidFill>
                  <a:srgbClr val="FFFFFF"/>
                </a:solidFill>
              </a:rPr>
              <a:t>Programação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76336" y="1352302"/>
            <a:ext cx="499169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16396" y="1719618"/>
            <a:ext cx="4461623" cy="4334629"/>
          </a:xfrm>
        </p:spPr>
        <p:txBody>
          <a:bodyPr anchor="ctr">
            <a:normAutofit/>
          </a:bodyPr>
          <a:lstStyle/>
          <a:p>
            <a:r>
              <a:rPr lang="pt-BR" sz="2100" dirty="0">
                <a:solidFill>
                  <a:srgbClr val="FEFFFF"/>
                </a:solidFill>
              </a:rPr>
              <a:t>Conceitos Gerais - LIS e DirEve</a:t>
            </a:r>
          </a:p>
          <a:p>
            <a:r>
              <a:rPr lang="pt-BR" sz="2100" dirty="0">
                <a:solidFill>
                  <a:srgbClr val="FEFFFF"/>
                </a:solidFill>
              </a:rPr>
              <a:t>Analise do recurso</a:t>
            </a:r>
          </a:p>
          <a:p>
            <a:r>
              <a:rPr lang="pt-BR" sz="2100" dirty="0">
                <a:solidFill>
                  <a:srgbClr val="FEFFFF"/>
                </a:solidFill>
              </a:rPr>
              <a:t>Fake </a:t>
            </a:r>
            <a:r>
              <a:rPr lang="pt-BR" sz="2100" dirty="0" err="1">
                <a:solidFill>
                  <a:srgbClr val="FEFFFF"/>
                </a:solidFill>
              </a:rPr>
              <a:t>news</a:t>
            </a:r>
            <a:endParaRPr lang="pt-BR" sz="2100" dirty="0">
              <a:solidFill>
                <a:srgbClr val="FEFFFF"/>
              </a:solidFill>
            </a:endParaRPr>
          </a:p>
          <a:p>
            <a:r>
              <a:rPr lang="pt-BR" sz="2100" dirty="0">
                <a:solidFill>
                  <a:srgbClr val="FEFFFF"/>
                </a:solidFill>
              </a:rPr>
              <a:t>O que incluir no LIS e no DirEve</a:t>
            </a:r>
          </a:p>
          <a:p>
            <a:r>
              <a:rPr lang="pt-BR" sz="2100" dirty="0">
                <a:solidFill>
                  <a:srgbClr val="FEFFFF"/>
                </a:solidFill>
              </a:rPr>
              <a:t>Perfil de usuário</a:t>
            </a:r>
          </a:p>
          <a:p>
            <a:r>
              <a:rPr lang="pt-BR" sz="2100" dirty="0">
                <a:solidFill>
                  <a:srgbClr val="FEFFFF"/>
                </a:solidFill>
              </a:rPr>
              <a:t>Definição do campo de dado</a:t>
            </a:r>
          </a:p>
          <a:p>
            <a:r>
              <a:rPr lang="pt-BR" sz="2100" dirty="0">
                <a:solidFill>
                  <a:srgbClr val="FEFFFF"/>
                </a:solidFill>
              </a:rPr>
              <a:t>Criação de Recursos de internet</a:t>
            </a:r>
          </a:p>
          <a:p>
            <a:r>
              <a:rPr lang="pt-BR" sz="2100" dirty="0">
                <a:solidFill>
                  <a:srgbClr val="FEFFFF"/>
                </a:solidFill>
              </a:rPr>
              <a:t>Criação de Eventos - DirEve</a:t>
            </a:r>
          </a:p>
          <a:p>
            <a:endParaRPr lang="pt-BR" sz="2100" dirty="0">
              <a:solidFill>
                <a:srgbClr val="FEFFF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64A86A-BE94-45BA-9E07-EDADF4369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" y="6089486"/>
            <a:ext cx="9144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38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970952E-0E71-4A3C-9F40-912EFE14D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8" y="920947"/>
            <a:ext cx="8595688" cy="97246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32C39AB-56AE-4225-804B-4F3A00A1B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38" y="310432"/>
            <a:ext cx="2609850" cy="5048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5127EF7-2C0A-4C95-95E3-DD6EF5D29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89" y="1999101"/>
            <a:ext cx="7385376" cy="469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20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970952E-0E71-4A3C-9F40-912EFE14D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8" y="920947"/>
            <a:ext cx="8595688" cy="97246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32C39AB-56AE-4225-804B-4F3A00A1B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38" y="310432"/>
            <a:ext cx="2609850" cy="5048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2CDF4FB-29A5-4E00-B2C1-CBA27A358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38" y="2413721"/>
            <a:ext cx="8917075" cy="352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8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970952E-0E71-4A3C-9F40-912EFE14D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8" y="920947"/>
            <a:ext cx="8595688" cy="97246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32C39AB-56AE-4225-804B-4F3A00A1B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38" y="310432"/>
            <a:ext cx="2609850" cy="5048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A8DF01C-035F-4733-83F6-3B36978D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5" y="2646829"/>
            <a:ext cx="9149055" cy="231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38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2384D95-F6F2-4AAA-A33C-BB0624C1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Veja as capacitações sobre indexação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A8131AC-5065-4ACB-ADC7-6BC578197CD5}"/>
              </a:ext>
            </a:extLst>
          </p:cNvPr>
          <p:cNvSpPr txBox="1"/>
          <p:nvPr/>
        </p:nvSpPr>
        <p:spPr>
          <a:xfrm>
            <a:off x="1068678" y="2502165"/>
            <a:ext cx="7348724" cy="1034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hlinkClick r:id="rId2"/>
              </a:rPr>
              <a:t>https://lilacs.bvsalud.org/es/sesiones-virtuales-lilacs/indizacion-de-documentos-segun-la-metodologia-lilacs-2021/</a:t>
            </a:r>
            <a:endParaRPr lang="en-US" sz="21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B16F4F5-3B41-45A3-87F4-76A3E1465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080" y="4100968"/>
            <a:ext cx="4978322" cy="24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1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932C39AB-56AE-4225-804B-4F3A00A1B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8" y="310432"/>
            <a:ext cx="2609850" cy="5048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941F0DC-4E79-41E7-B824-364493F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38" y="815257"/>
            <a:ext cx="8106243" cy="106539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4164AD-0067-4618-98BB-31E7B91C5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263" y="970904"/>
            <a:ext cx="2465191" cy="103857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3C3E3D9C-FBE7-4310-B32A-6A949DD8C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84" y="2165127"/>
            <a:ext cx="6457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2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932C39AB-56AE-4225-804B-4F3A00A1B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8" y="310432"/>
            <a:ext cx="2609850" cy="5048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941F0DC-4E79-41E7-B824-364493F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38" y="815257"/>
            <a:ext cx="8106243" cy="106539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4164AD-0067-4618-98BB-31E7B91C5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263" y="970904"/>
            <a:ext cx="2465191" cy="103857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AB996D6-3E9F-4FAE-AF07-97917C7AD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40" y="2995234"/>
            <a:ext cx="8485943" cy="198211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CBBA691-235E-46A5-A6D1-1511418D5A2D}"/>
              </a:ext>
            </a:extLst>
          </p:cNvPr>
          <p:cNvSpPr txBox="1"/>
          <p:nvPr/>
        </p:nvSpPr>
        <p:spPr>
          <a:xfrm>
            <a:off x="313640" y="5225376"/>
            <a:ext cx="79502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Use este campo, se não for possível estabelecer descritores de assunto para representar tematicamente o documento</a:t>
            </a:r>
          </a:p>
        </p:txBody>
      </p:sp>
    </p:spTree>
    <p:extLst>
      <p:ext uri="{BB962C8B-B14F-4D97-AF65-F5344CB8AC3E}">
        <p14:creationId xmlns:p14="http://schemas.microsoft.com/office/powerpoint/2010/main" val="2786783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6858AF-7EBA-47A3-B0A1-9DC80BB36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51" y="1004855"/>
            <a:ext cx="8780297" cy="50356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A4E0736-A180-4DF6-B2F5-362D7408B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188" y="1823928"/>
            <a:ext cx="1759742" cy="743002"/>
          </a:xfrm>
          <a:prstGeom prst="rect">
            <a:avLst/>
          </a:prstGeom>
        </p:spPr>
      </p:pic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09B6B454-8F50-4C9D-87B6-8B83125C7895}"/>
              </a:ext>
            </a:extLst>
          </p:cNvPr>
          <p:cNvSpPr/>
          <p:nvPr/>
        </p:nvSpPr>
        <p:spPr>
          <a:xfrm>
            <a:off x="2296358" y="5530493"/>
            <a:ext cx="716097" cy="509964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93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48E024-E1AB-4C6A-BE99-E88EC14E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94" y="611107"/>
            <a:ext cx="8226041" cy="2065991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C71CD60F-B859-4403-9035-82EF40F40514}"/>
              </a:ext>
            </a:extLst>
          </p:cNvPr>
          <p:cNvCxnSpPr/>
          <p:nvPr/>
        </p:nvCxnSpPr>
        <p:spPr>
          <a:xfrm>
            <a:off x="473725" y="2522863"/>
            <a:ext cx="0" cy="7160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FDBAAF80-244C-43A3-9AF8-AB1247BB013E}"/>
              </a:ext>
            </a:extLst>
          </p:cNvPr>
          <p:cNvSpPr/>
          <p:nvPr/>
        </p:nvSpPr>
        <p:spPr>
          <a:xfrm>
            <a:off x="161523" y="3277519"/>
            <a:ext cx="3385906" cy="138537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Gerou o numero identificador</a:t>
            </a:r>
          </a:p>
          <a:p>
            <a:pPr algn="ctr"/>
            <a:r>
              <a:rPr lang="pt-BR" sz="2000" dirty="0">
                <a:solidFill>
                  <a:schemeClr val="tx1"/>
                </a:solidFill>
              </a:rPr>
              <a:t>Para fazer qualquer correção no registro clique no numero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CA05B77-10F2-442C-99C8-22295ED73E6B}"/>
              </a:ext>
            </a:extLst>
          </p:cNvPr>
          <p:cNvCxnSpPr/>
          <p:nvPr/>
        </p:nvCxnSpPr>
        <p:spPr>
          <a:xfrm>
            <a:off x="7855027" y="2423711"/>
            <a:ext cx="0" cy="10052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5D7ACE62-60A3-46A0-A5F2-FE200F722967}"/>
              </a:ext>
            </a:extLst>
          </p:cNvPr>
          <p:cNvSpPr/>
          <p:nvPr/>
        </p:nvSpPr>
        <p:spPr>
          <a:xfrm>
            <a:off x="6224531" y="3429000"/>
            <a:ext cx="2434728" cy="10607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Alterar Status para “Admitido”</a:t>
            </a:r>
          </a:p>
        </p:txBody>
      </p:sp>
    </p:spTree>
    <p:extLst>
      <p:ext uri="{BB962C8B-B14F-4D97-AF65-F5344CB8AC3E}">
        <p14:creationId xmlns:p14="http://schemas.microsoft.com/office/powerpoint/2010/main" val="3530334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739EA8C-37E4-4384-A553-252E38A19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45673"/>
            <a:ext cx="8693400" cy="516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97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22959" y="2676599"/>
            <a:ext cx="7498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Registros duplicados - </a:t>
            </a:r>
            <a:r>
              <a:rPr lang="pt-BR" sz="2800" dirty="0"/>
              <a:t>complemente com as informações que faltam se necessário (geralmente permanece o registro mais antigo), e altere o Status para “</a:t>
            </a:r>
            <a:r>
              <a:rPr lang="pt-BR" sz="2800" b="1" dirty="0"/>
              <a:t>Recusado</a:t>
            </a:r>
            <a:r>
              <a:rPr lang="pt-BR" sz="2800" dirty="0"/>
              <a:t>”</a:t>
            </a:r>
          </a:p>
          <a:p>
            <a:endParaRPr lang="pt-BR" sz="28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22" y="261606"/>
            <a:ext cx="5948173" cy="218635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60A5786-D7F6-41DF-8C78-4653F50D0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404" y="4336341"/>
            <a:ext cx="2599372" cy="16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pt-BR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Conceito Geral  do LIS</a:t>
            </a:r>
            <a:br>
              <a:rPr lang="pt-BR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pt-BR" sz="4000" dirty="0">
                <a:solidFill>
                  <a:schemeClr val="bg1"/>
                </a:solidFill>
              </a:rPr>
              <a:t>Localizador de Informação em Saúde</a:t>
            </a:r>
            <a:endParaRPr lang="pt-BR" sz="4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25718" y="2490436"/>
            <a:ext cx="7281746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pt-BR" sz="2800" dirty="0"/>
              <a:t>É uma fonte de informação da BVS, cuja metodologia possibilita a publicação de um catálogo de recursos de informação em saúde disponíveis na Internet, que apresenta a descrição do conteúdo e link para esses recursos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pt-BR" sz="2100" dirty="0"/>
          </a:p>
        </p:txBody>
      </p:sp>
      <p:sp>
        <p:nvSpPr>
          <p:cNvPr id="3" name="Retângulo 2"/>
          <p:cNvSpPr/>
          <p:nvPr/>
        </p:nvSpPr>
        <p:spPr>
          <a:xfrm>
            <a:off x="958644" y="1963563"/>
            <a:ext cx="691699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endParaRPr lang="pt-BR" sz="2000"/>
          </a:p>
          <a:p>
            <a:pPr lvl="0">
              <a:spcAft>
                <a:spcPts val="600"/>
              </a:spcAft>
            </a:pPr>
            <a:r>
              <a:rPr lang="pt-BR" b="1" dirty="0"/>
              <a:t>              </a:t>
            </a:r>
            <a:endParaRPr lang="pt-BR" b="1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8D55E9-2118-4FF9-98CE-459553B40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0" y="6103728"/>
            <a:ext cx="9144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84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8397" y="185293"/>
            <a:ext cx="8229600" cy="1143000"/>
          </a:xfrm>
        </p:spPr>
        <p:txBody>
          <a:bodyPr/>
          <a:lstStyle/>
          <a:p>
            <a:r>
              <a:rPr lang="pt-BR" sz="4000" dirty="0"/>
              <a:t>Marcar área Temática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3" y="2595970"/>
            <a:ext cx="8622741" cy="254848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46" y="3473290"/>
            <a:ext cx="346607" cy="39692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CA37433-FE58-46B3-A6B3-1D7E6AA02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61" y="3475515"/>
            <a:ext cx="1207113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3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0" y="130628"/>
            <a:ext cx="6037110" cy="365909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750423" y="1078004"/>
            <a:ext cx="1084217" cy="33963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416" y="2084326"/>
            <a:ext cx="4213641" cy="4057000"/>
          </a:xfrm>
          <a:prstGeom prst="rect">
            <a:avLst/>
          </a:prstGeom>
        </p:spPr>
      </p:pic>
      <p:sp>
        <p:nvSpPr>
          <p:cNvPr id="7" name="Seta para a Esquerda 6"/>
          <p:cNvSpPr/>
          <p:nvPr/>
        </p:nvSpPr>
        <p:spPr>
          <a:xfrm>
            <a:off x="1587135" y="3344092"/>
            <a:ext cx="705396" cy="602675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20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484"/>
            <a:ext cx="7115958" cy="243064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191794" y="1397726"/>
            <a:ext cx="924164" cy="2873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154" y="1878058"/>
            <a:ext cx="4933150" cy="432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33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DAB7E1D-F738-4E43-9714-BC26E936500D}"/>
              </a:ext>
            </a:extLst>
          </p:cNvPr>
          <p:cNvSpPr txBox="1"/>
          <p:nvPr/>
        </p:nvSpPr>
        <p:spPr>
          <a:xfrm>
            <a:off x="517792" y="782198"/>
            <a:ext cx="5907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/>
              <a:t>Na sequencia veremos...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6793AB5-8CFE-4F57-8956-DFED16C67B77}"/>
              </a:ext>
            </a:extLst>
          </p:cNvPr>
          <p:cNvSpPr txBox="1"/>
          <p:nvPr/>
        </p:nvSpPr>
        <p:spPr>
          <a:xfrm>
            <a:off x="1244906" y="2228671"/>
            <a:ext cx="6213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/>
              <a:t>DirEve</a:t>
            </a:r>
          </a:p>
          <a:p>
            <a:pPr algn="ctr"/>
            <a:r>
              <a:rPr lang="pt-BR" sz="3200" b="1" dirty="0"/>
              <a:t>Diretório de Eventos em Saúde</a:t>
            </a:r>
          </a:p>
        </p:txBody>
      </p:sp>
    </p:spTree>
    <p:extLst>
      <p:ext uri="{BB962C8B-B14F-4D97-AF65-F5344CB8AC3E}">
        <p14:creationId xmlns:p14="http://schemas.microsoft.com/office/powerpoint/2010/main" val="3040437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pt-BR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Conceito Geral – DirEve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27162" y="2536555"/>
            <a:ext cx="7281746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pt-BR" sz="21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pt-BR" sz="3200" dirty="0"/>
              <a:t>É uma fonte de informação da BVS voltada para o registro e divulgação de eventos nacionais e internacionais da área da saúde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100" dirty="0"/>
          </a:p>
        </p:txBody>
      </p:sp>
      <p:sp>
        <p:nvSpPr>
          <p:cNvPr id="3" name="Retângulo 2"/>
          <p:cNvSpPr/>
          <p:nvPr/>
        </p:nvSpPr>
        <p:spPr>
          <a:xfrm>
            <a:off x="958644" y="1963563"/>
            <a:ext cx="691699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endParaRPr lang="pt-BR" sz="2000"/>
          </a:p>
          <a:p>
            <a:pPr lvl="0">
              <a:spcAft>
                <a:spcPts val="600"/>
              </a:spcAft>
            </a:pPr>
            <a:r>
              <a:rPr lang="pt-BR" b="1" dirty="0"/>
              <a:t>              </a:t>
            </a:r>
            <a:endParaRPr lang="pt-BR" b="1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8D55E9-2118-4FF9-98CE-459553B40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0" y="6103728"/>
            <a:ext cx="9144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92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9423" y="5384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Escolha a fonte de informação depois de analisar o documento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60" y="2400299"/>
            <a:ext cx="5837360" cy="299817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009293" y="3657598"/>
            <a:ext cx="2954216" cy="48357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Esquerda 4"/>
          <p:cNvSpPr/>
          <p:nvPr/>
        </p:nvSpPr>
        <p:spPr>
          <a:xfrm>
            <a:off x="7068652" y="3477355"/>
            <a:ext cx="1126148" cy="84406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443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5992" y="160338"/>
            <a:ext cx="8229600" cy="1143000"/>
          </a:xfrm>
        </p:spPr>
        <p:txBody>
          <a:bodyPr/>
          <a:lstStyle/>
          <a:p>
            <a:r>
              <a:rPr lang="pt-BR" b="1" dirty="0" err="1"/>
              <a:t>DirEve</a:t>
            </a:r>
            <a:r>
              <a:rPr lang="pt-BR" b="1" dirty="0"/>
              <a:t> – Sistema FI-</a:t>
            </a:r>
            <a:r>
              <a:rPr lang="pt-BR" b="1" dirty="0" err="1"/>
              <a:t>Admin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108" y="2806822"/>
            <a:ext cx="4572000" cy="31782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37" y="1204546"/>
            <a:ext cx="3848251" cy="484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29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70394"/>
            <a:ext cx="8229600" cy="1143000"/>
          </a:xfrm>
        </p:spPr>
        <p:txBody>
          <a:bodyPr/>
          <a:lstStyle/>
          <a:p>
            <a:r>
              <a:rPr lang="pt-BR" b="1" dirty="0" err="1"/>
              <a:t>DirEve</a:t>
            </a:r>
            <a:r>
              <a:rPr lang="pt-BR" b="1" dirty="0"/>
              <a:t> – Sistema FI-</a:t>
            </a:r>
            <a:r>
              <a:rPr lang="pt-BR" b="1" dirty="0" err="1"/>
              <a:t>Admin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284" y="2691529"/>
            <a:ext cx="5424462" cy="338137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784084" y="1583129"/>
            <a:ext cx="338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Aqui! um outro modelo de evento</a:t>
            </a:r>
          </a:p>
        </p:txBody>
      </p:sp>
    </p:spTree>
    <p:extLst>
      <p:ext uri="{BB962C8B-B14F-4D97-AF65-F5344CB8AC3E}">
        <p14:creationId xmlns:p14="http://schemas.microsoft.com/office/powerpoint/2010/main" val="2283401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987" y="307379"/>
            <a:ext cx="7930662" cy="718893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Onde aparece os eventos criado na pagina publica? </a:t>
            </a:r>
          </a:p>
        </p:txBody>
      </p:sp>
      <p:sp>
        <p:nvSpPr>
          <p:cNvPr id="7" name="Retângulo 6"/>
          <p:cNvSpPr/>
          <p:nvPr/>
        </p:nvSpPr>
        <p:spPr>
          <a:xfrm>
            <a:off x="483576" y="1433465"/>
            <a:ext cx="8361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tx2"/>
                </a:solidFill>
              </a:rPr>
              <a:t>Portal regional da BVS &lt;https://bvsalud.org/&gt;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18BBE60-C20A-4CCF-914C-EB8FA872D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89" y="2497020"/>
            <a:ext cx="5251475" cy="36400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EF503D1-0C88-4CDE-98BD-99F0FD7EA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498" y="4317025"/>
            <a:ext cx="1280271" cy="3962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E183747-96D1-4E07-AD9C-27FFA0CC7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845" y="3240741"/>
            <a:ext cx="3775216" cy="27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08699-B6B9-4939-8878-47F613098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90" y="171162"/>
            <a:ext cx="2527299" cy="2371148"/>
          </a:xfrm>
        </p:spPr>
        <p:txBody>
          <a:bodyPr>
            <a:normAutofit/>
          </a:bodyPr>
          <a:lstStyle/>
          <a:p>
            <a:r>
              <a:rPr lang="pt-BR" sz="4000" b="1">
                <a:solidFill>
                  <a:srgbClr val="FFFFFF"/>
                </a:solidFill>
              </a:rPr>
              <a:t>Certificado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4F23817-60C9-4EFF-B50C-05D46676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57" y="2066682"/>
            <a:ext cx="5510653" cy="373346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A4FA499-B78E-489D-A5D0-110250B45AEF}"/>
              </a:ext>
            </a:extLst>
          </p:cNvPr>
          <p:cNvSpPr txBox="1"/>
          <p:nvPr/>
        </p:nvSpPr>
        <p:spPr>
          <a:xfrm>
            <a:off x="3186421" y="1174261"/>
            <a:ext cx="576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 </a:t>
            </a:r>
            <a:r>
              <a:rPr lang="pt-BR" sz="2800" dirty="0"/>
              <a:t>Formulário: </a:t>
            </a:r>
            <a:r>
              <a:rPr lang="pt-BR" sz="2800" dirty="0">
                <a:hlinkClick r:id="rId3"/>
              </a:rPr>
              <a:t>https://bityli.com/yv3SG</a:t>
            </a:r>
            <a:endParaRPr lang="pt-BR" sz="2800" dirty="0"/>
          </a:p>
        </p:txBody>
      </p:sp>
      <p:sp>
        <p:nvSpPr>
          <p:cNvPr id="11" name="Fluxograma: Documento 10">
            <a:extLst>
              <a:ext uri="{FF2B5EF4-FFF2-40B4-BE49-F238E27FC236}">
                <a16:creationId xmlns:a16="http://schemas.microsoft.com/office/drawing/2014/main" id="{B794F687-1F6F-40BB-88F7-FB4463753C79}"/>
              </a:ext>
            </a:extLst>
          </p:cNvPr>
          <p:cNvSpPr/>
          <p:nvPr/>
        </p:nvSpPr>
        <p:spPr>
          <a:xfrm>
            <a:off x="308471" y="171162"/>
            <a:ext cx="2757915" cy="3362444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i="1">
                <a:solidFill>
                  <a:schemeClr val="tx1"/>
                </a:solidFill>
              </a:rPr>
              <a:t>Certificado</a:t>
            </a:r>
            <a:endParaRPr lang="pt-BR" sz="4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97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56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58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63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Portal do LIS  </a:t>
            </a: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pt-BR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localizador de Informação em Saúde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42996" y="2494450"/>
            <a:ext cx="3040158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Complementa a Literatura Cientifica e Técnica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Público especializado, mas também público geral como pacientes, familiares e estudantes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Conteúdos com critérios LIS de qualidade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D9134FF-BB22-4D7E-AE64-6503D6A79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154" y="2971800"/>
            <a:ext cx="4901305" cy="243839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" y="41255"/>
            <a:ext cx="9047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u="sng" dirty="0"/>
              <a:t>https://bvsalud.org/portal-lis/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0D2F6D3-565A-4967-AC75-057633F7F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" y="6084316"/>
            <a:ext cx="9144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790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5BB368-C43C-4D12-91ED-25F4ACB1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56" y="949946"/>
            <a:ext cx="4942153" cy="4954540"/>
          </a:xfrm>
          <a:prstGeom prst="rect">
            <a:avLst/>
          </a:prstGeom>
        </p:spPr>
      </p:pic>
      <p:sp>
        <p:nvSpPr>
          <p:cNvPr id="25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89" y="623275"/>
            <a:ext cx="300913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/>
          <p:cNvSpPr/>
          <p:nvPr/>
        </p:nvSpPr>
        <p:spPr>
          <a:xfrm>
            <a:off x="6039372" y="1056640"/>
            <a:ext cx="2398245" cy="312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BC4EB51-522B-4C91-8197-0179B2F76C89}"/>
              </a:ext>
            </a:extLst>
          </p:cNvPr>
          <p:cNvSpPr txBox="1"/>
          <p:nvPr/>
        </p:nvSpPr>
        <p:spPr>
          <a:xfrm>
            <a:off x="5874665" y="1056640"/>
            <a:ext cx="24688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Página com todas as sessões virtuais anteriores e atuais:</a:t>
            </a:r>
          </a:p>
          <a:p>
            <a:r>
              <a:rPr lang="pt-BR" sz="2400" dirty="0"/>
              <a:t> </a:t>
            </a:r>
            <a:r>
              <a:rPr lang="pt-BR" sz="2400" dirty="0">
                <a:hlinkClick r:id="rId3"/>
              </a:rPr>
              <a:t>https://lilacs.bvsalud.org/sessoes-virtuais-lilacs/</a:t>
            </a:r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28330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6037" y="739978"/>
            <a:ext cx="4001197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br>
              <a:rPr lang="en-US" sz="5100"/>
            </a:br>
            <a:br>
              <a:rPr lang="en-US" sz="5100"/>
            </a:br>
            <a:br>
              <a:rPr lang="en-US" sz="5100"/>
            </a:br>
            <a:endParaRPr lang="en-US" sz="5100" b="1" i="1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88770" y="5030658"/>
            <a:ext cx="3883687" cy="76944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>
                <a:hlinkClick r:id="rId3"/>
              </a:rPr>
              <a:t>red-bvs@googlegroups.com</a:t>
            </a:r>
            <a:endParaRPr lang="en-US" sz="2400" dirty="0"/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>
                <a:hlinkClick r:id="rId4"/>
              </a:rPr>
              <a:t>bir.lilacs@paho.org</a:t>
            </a:r>
            <a:endParaRPr lang="en-US" sz="2400" dirty="0"/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400" dirty="0"/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4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1"/>
            <a:ext cx="866357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61789" y="0"/>
            <a:ext cx="1303050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19805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161135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73320" y="5717906"/>
            <a:ext cx="1328707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AD6B015-A575-4ABC-A94B-55CD65C95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29" r="14073" b="2"/>
          <a:stretch/>
        </p:blipFill>
        <p:spPr>
          <a:xfrm>
            <a:off x="798944" y="1219408"/>
            <a:ext cx="2990882" cy="398784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90384" y="6258756"/>
            <a:ext cx="1174455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tângulo 5"/>
          <p:cNvSpPr/>
          <p:nvPr/>
        </p:nvSpPr>
        <p:spPr>
          <a:xfrm>
            <a:off x="5328405" y="3514479"/>
            <a:ext cx="2299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000" b="1" dirty="0"/>
              <a:t>Obrigada!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238206" y="1416864"/>
            <a:ext cx="4409028" cy="149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400" b="1" dirty="0">
                <a:solidFill>
                  <a:schemeClr val="accent6">
                    <a:lumMod val="75000"/>
                  </a:schemeClr>
                </a:solidFill>
              </a:rPr>
              <a:t>Contamos com cada um de vocês</a:t>
            </a:r>
          </a:p>
        </p:txBody>
      </p:sp>
    </p:spTree>
    <p:extLst>
      <p:ext uri="{BB962C8B-B14F-4D97-AF65-F5344CB8AC3E}">
        <p14:creationId xmlns:p14="http://schemas.microsoft.com/office/powerpoint/2010/main" val="36001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3B6DB-EEAB-4822-B0E8-5045B0F0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068387"/>
          </a:xfrm>
        </p:spPr>
        <p:txBody>
          <a:bodyPr>
            <a:normAutofit fontScale="90000"/>
          </a:bodyPr>
          <a:lstStyle/>
          <a:p>
            <a:br>
              <a:rPr lang="es-ES" sz="3200" dirty="0"/>
            </a:br>
            <a:r>
              <a:rPr lang="pt-BR" sz="3600" b="1" dirty="0"/>
              <a:t>Referências</a:t>
            </a:r>
            <a:br>
              <a:rPr lang="es-ES" sz="3200" dirty="0"/>
            </a:br>
            <a:endParaRPr lang="pt-BR" sz="3200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2B79D7B8-E15F-4480-84DB-9764A3F3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99" y="1154015"/>
            <a:ext cx="7865196" cy="49713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400" dirty="0"/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Guia para o Registro de Sítios e Recursos de Internet para o LIS. Disponível em: &lt;</a:t>
            </a:r>
            <a:r>
              <a:rPr lang="pt-BR" sz="2000" dirty="0">
                <a:hlinkClick r:id="rId2"/>
              </a:rPr>
              <a:t>https://wiki.bireme.org/pt/index.php/Guia_para_o_Registro_de_S%C3%ADtios_e_Recursos_de_Internet_para_o_LIS</a:t>
            </a:r>
            <a:r>
              <a:rPr lang="pt-BR" sz="2000" dirty="0"/>
              <a:t>&gt;  Acesso em 23 jun. 2020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pt-BR" sz="2000" b="1" dirty="0"/>
              <a:t>Criação e edição de eventos:  Disponível em: </a:t>
            </a:r>
            <a:r>
              <a:rPr lang="pt-BR" sz="2000" dirty="0">
                <a:solidFill>
                  <a:schemeClr val="tx2"/>
                </a:solidFill>
              </a:rPr>
              <a:t>https://wiki.bireme.org/pt/index.php/Cria%C3%A7%C3%A3o_e_edi%C3%A7%C3%A3o_de_eventos</a:t>
            </a:r>
            <a:endParaRPr lang="pt-BR" sz="2000" b="1" dirty="0"/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sz="2400" dirty="0">
              <a:hlinkClick r:id="rId3"/>
            </a:endParaRP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8114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9A717-3179-484C-A30B-58A3DFFB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" y="0"/>
            <a:ext cx="1900374" cy="686562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LIS - Uma fonte muito relevante para tópicos atuais e emergentes: visibilidade de registros no COVID-19</a:t>
            </a:r>
            <a:endParaRPr lang="x-none" sz="24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651143-48F8-4CEE-AEEC-0B79550DA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94" y="7620"/>
            <a:ext cx="7220766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BC69058-3406-454E-BC9B-DF7AEF096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376" y="1635378"/>
            <a:ext cx="7158001" cy="51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27411B4-FFE0-45EE-9C4E-D98231BCE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137"/>
          <a:stretch/>
        </p:blipFill>
        <p:spPr>
          <a:xfrm>
            <a:off x="0" y="-1404"/>
            <a:ext cx="9143999" cy="68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56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58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63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D0D2F6D3-565A-4967-AC75-057633F7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" y="6084316"/>
            <a:ext cx="9144000" cy="78638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8B79482-E620-4240-A761-D39D47CB7699}"/>
              </a:ext>
            </a:extLst>
          </p:cNvPr>
          <p:cNvSpPr txBox="1"/>
          <p:nvPr/>
        </p:nvSpPr>
        <p:spPr>
          <a:xfrm>
            <a:off x="729159" y="744781"/>
            <a:ext cx="7681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Os objetivos da fonte de informação LIS recursos da Internet são: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82A7BC1-C2D3-4600-A9BC-73FA81BEFE2D}"/>
              </a:ext>
            </a:extLst>
          </p:cNvPr>
          <p:cNvSpPr txBox="1"/>
          <p:nvPr/>
        </p:nvSpPr>
        <p:spPr>
          <a:xfrm>
            <a:off x="800369" y="2492259"/>
            <a:ext cx="753869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Contribuir para a visibilidade e acesso aos recursos da internet na BVS com conteúdos complementares atualizados e ainda não publicados nos canais formais de comunicação científica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Selecionar conteúdos científicos e técnicos em saúde nos sites da Internet, segundo critérios de qualidade.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Incentivar a discussão sobre a qualidade das F.I em saúde disponíveis na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Permitir a busca integrada dos registros do LIS com todos os F.I por meio do portal de busca regional da BVS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Minimize os níveis de imprecisão na recuperação de recursos da Internet</a:t>
            </a:r>
          </a:p>
        </p:txBody>
      </p:sp>
    </p:spTree>
    <p:extLst>
      <p:ext uri="{BB962C8B-B14F-4D97-AF65-F5344CB8AC3E}">
        <p14:creationId xmlns:p14="http://schemas.microsoft.com/office/powerpoint/2010/main" val="59747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56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58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63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pt-BR" sz="3600" b="1" dirty="0">
                <a:solidFill>
                  <a:schemeClr val="bg1"/>
                </a:solidFill>
              </a:rPr>
              <a:t>Selecionando o Recurso de internet</a:t>
            </a:r>
            <a:endParaRPr lang="en-US" sz="35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42995" y="2558628"/>
            <a:ext cx="7484927" cy="3498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Leitura ou navegação do portal, analise cuidadosamente a fonte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Verifique pagina inicial e conteúdo da pagina sobre o site, navegue nas paginas internas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Verificar a respeitabilidade e credibilidade da fonte, certificando- se que é uma fonte confiável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Verificar metadados que descrevam seu conteúdo no código Fonte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800" dirty="0"/>
              <a:t>Analisar a URL do site e acessibilidade</a:t>
            </a: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endParaRPr lang="pt-BR" sz="21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0D2F6D3-565A-4967-AC75-057633F7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" y="6084316"/>
            <a:ext cx="9144000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9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 OPAS" ma:contentTypeID="0x0101006FC7944B218B465880B4E8486075E3DB009C5C9B862E7BF543A26046ACE21DA7A8" ma:contentTypeVersion="2" ma:contentTypeDescription="Tipo de conteúdo para documento OPAS" ma:contentTypeScope="" ma:versionID="94ca72f40fe7aa8a18b6af169b4da492">
  <xsd:schema xmlns:xsd="http://www.w3.org/2001/XMLSchema" xmlns:xs="http://www.w3.org/2001/XMLSchema" xmlns:p="http://schemas.microsoft.com/office/2006/metadata/properties" xmlns:ns2="40fd4455-0f53-4a8f-9f41-18a90389ffe1" xmlns:ns3="32314d6f-7711-4059-82fe-3ca1658d9aac" targetNamespace="http://schemas.microsoft.com/office/2006/metadata/properties" ma:root="true" ma:fieldsID="d83647a26e892d0f3f41edb057b03dcb" ns2:_="" ns3:_="">
    <xsd:import namespace="40fd4455-0f53-4a8f-9f41-18a90389ffe1"/>
    <xsd:import namespace="32314d6f-7711-4059-82fe-3ca1658d9aac"/>
    <xsd:element name="properties">
      <xsd:complexType>
        <xsd:sequence>
          <xsd:element name="documentManagement">
            <xsd:complexType>
              <xsd:all>
                <xsd:element ref="ns2:DocumentID" minOccurs="0"/>
                <xsd:element ref="ns3:SecurityCleara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d4455-0f53-4a8f-9f41-18a90389ffe1" elementFormDefault="qualified">
    <xsd:import namespace="http://schemas.microsoft.com/office/2006/documentManagement/types"/>
    <xsd:import namespace="http://schemas.microsoft.com/office/infopath/2007/PartnerControls"/>
    <xsd:element name="DocumentID" ma:index="8" nillable="true" ma:displayName="Número de documento" ma:internalName="DocumentID">
      <xsd:simpleType>
        <xsd:restriction base="dms:Text">
          <xsd:maxLength value="16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14d6f-7711-4059-82fe-3ca1658d9aac" elementFormDefault="qualified">
    <xsd:import namespace="http://schemas.microsoft.com/office/2006/documentManagement/types"/>
    <xsd:import namespace="http://schemas.microsoft.com/office/infopath/2007/PartnerControls"/>
    <xsd:element name="SecurityClearance" ma:index="9" nillable="true" ma:displayName="Classificação de segurança" ma:list="{8f923816-ba80-48d1-8dd6-3a0ab9fd1459}" ma:internalName="SecurityClearance" ma:readOnly="false" ma:showField="PT-BR" ma:web="4dbe1d96-c829-4075-905b-499f05de977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urityClearance xmlns="32314d6f-7711-4059-82fe-3ca1658d9aac" xsi:nil="true"/>
    <DocumentID xmlns="40fd4455-0f53-4a8f-9f41-18a90389ffe1" xsi:nil="true"/>
  </documentManagement>
</p:properties>
</file>

<file path=customXml/itemProps1.xml><?xml version="1.0" encoding="utf-8"?>
<ds:datastoreItem xmlns:ds="http://schemas.openxmlformats.org/officeDocument/2006/customXml" ds:itemID="{FCD0E03C-E1BD-4509-8DE9-90224A5A2F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fd4455-0f53-4a8f-9f41-18a90389ffe1"/>
    <ds:schemaRef ds:uri="32314d6f-7711-4059-82fe-3ca1658d9a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3B5589-5506-4925-8904-955A6A54B3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1E1A27-078A-4136-8851-3E932B21DE1D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32314d6f-7711-4059-82fe-3ca1658d9aac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40fd4455-0f53-4a8f-9f41-18a90389ffe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7661</TotalTime>
  <Words>2319</Words>
  <Application>Microsoft Office PowerPoint</Application>
  <PresentationFormat>Apresentação na tela (4:3)</PresentationFormat>
  <Paragraphs>198</Paragraphs>
  <Slides>52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9" baseType="lpstr">
      <vt:lpstr>Arial</vt:lpstr>
      <vt:lpstr>Calibri</vt:lpstr>
      <vt:lpstr>ReithSans</vt:lpstr>
      <vt:lpstr>Roboto</vt:lpstr>
      <vt:lpstr>Segoe UI</vt:lpstr>
      <vt:lpstr>Verdana</vt:lpstr>
      <vt:lpstr>Office Theme</vt:lpstr>
      <vt:lpstr>Apresentação do PowerPoint</vt:lpstr>
      <vt:lpstr>Objetivos a serem alcançados</vt:lpstr>
      <vt:lpstr>Programação</vt:lpstr>
      <vt:lpstr>Conceito Geral  do LIS Localizador de Informação em Saúde</vt:lpstr>
      <vt:lpstr>Portal do LIS   localizador de Informação em Saúde</vt:lpstr>
      <vt:lpstr>LIS - Uma fonte muito relevante para tópicos atuais e emergentes: visibilidade de registros no COVID-19</vt:lpstr>
      <vt:lpstr>Apresentação do PowerPoint</vt:lpstr>
      <vt:lpstr>Apresentação do PowerPoint</vt:lpstr>
      <vt:lpstr>Selecionando o Recurso de internet</vt:lpstr>
      <vt:lpstr>Analisando o Recurso de internet</vt:lpstr>
      <vt:lpstr>Selos de acreditação</vt:lpstr>
      <vt:lpstr>Sites web com funcionalidades de acessibilidade</vt:lpstr>
      <vt:lpstr>Apresentação do PowerPoint</vt:lpstr>
      <vt:lpstr>Apresentação do PowerPoint</vt:lpstr>
      <vt:lpstr>Que tipo de documento incluir no LIS?</vt:lpstr>
      <vt:lpstr>Que tipo de documento incluir no LIS?</vt:lpstr>
      <vt:lpstr>Controle de autoridade</vt:lpstr>
      <vt:lpstr>Exemplo de autoria IPEA</vt:lpstr>
      <vt:lpstr>Perfil de uso do sistema FI-Admin</vt:lpstr>
      <vt:lpstr>Definição do campo de dado   FI-Admin</vt:lpstr>
      <vt:lpstr>Apresentação do PowerPoint</vt:lpstr>
      <vt:lpstr>Vamos acessar o sistema</vt:lpstr>
      <vt:lpstr>Tela de entrada no sistema FI-Admin</vt:lpstr>
      <vt:lpstr> Escolha a fonte de informação </vt:lpstr>
      <vt:lpstr>Apresentação do PowerPoint</vt:lpstr>
      <vt:lpstr>Verifique se o documento já existe no sistema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Veja as capacitações sobre indexação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Marcar área Temática</vt:lpstr>
      <vt:lpstr>Apresentação do PowerPoint</vt:lpstr>
      <vt:lpstr>Apresentação do PowerPoint</vt:lpstr>
      <vt:lpstr>Apresentação do PowerPoint</vt:lpstr>
      <vt:lpstr>Conceito Geral – DirEve</vt:lpstr>
      <vt:lpstr>Escolha a fonte de informação depois de analisar o documento</vt:lpstr>
      <vt:lpstr>DirEve – Sistema FI-Admin</vt:lpstr>
      <vt:lpstr>DirEve – Sistema FI-Admin</vt:lpstr>
      <vt:lpstr>Onde aparece os eventos criado na pagina publica? </vt:lpstr>
      <vt:lpstr>Certificado</vt:lpstr>
      <vt:lpstr>Apresentação do PowerPoint</vt:lpstr>
      <vt:lpstr>   </vt:lpstr>
      <vt:lpstr> Referências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Suga, Sueli Mitiko Yano (BIR)</dc:creator>
  <cp:lastModifiedBy>Silva, Carlos Roberto da (BIR)</cp:lastModifiedBy>
  <cp:revision>484</cp:revision>
  <dcterms:created xsi:type="dcterms:W3CDTF">2020-05-13T14:24:17Z</dcterms:created>
  <dcterms:modified xsi:type="dcterms:W3CDTF">2023-03-31T16:37:33Z</dcterms:modified>
</cp:coreProperties>
</file>