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8"/>
  </p:notesMasterIdLst>
  <p:sldIdLst>
    <p:sldId id="256" r:id="rId2"/>
    <p:sldId id="260" r:id="rId3"/>
    <p:sldId id="265" r:id="rId4"/>
    <p:sldId id="264" r:id="rId5"/>
    <p:sldId id="267" r:id="rId6"/>
    <p:sldId id="26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A0E2FB-43FF-402B-9EE0-CEB4B0D56242}" v="6" dt="2021-10-27T09:26:02.6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5" autoAdjust="0"/>
    <p:restoredTop sz="94670" autoAdjust="0"/>
  </p:normalViewPr>
  <p:slideViewPr>
    <p:cSldViewPr snapToGrid="0">
      <p:cViewPr varScale="1">
        <p:scale>
          <a:sx n="62" d="100"/>
          <a:sy n="62" d="100"/>
        </p:scale>
        <p:origin x="67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Winters" userId="5038cc9a91a0860d" providerId="LiveId" clId="{06A0E2FB-43FF-402B-9EE0-CEB4B0D56242}"/>
    <pc:docChg chg="undo redo custSel addSld delSld modSld">
      <pc:chgData name="Jane Winters" userId="5038cc9a91a0860d" providerId="LiveId" clId="{06A0E2FB-43FF-402B-9EE0-CEB4B0D56242}" dt="2021-10-27T09:28:21.306" v="1590" actId="20577"/>
      <pc:docMkLst>
        <pc:docMk/>
      </pc:docMkLst>
      <pc:sldChg chg="modSp mod">
        <pc:chgData name="Jane Winters" userId="5038cc9a91a0860d" providerId="LiveId" clId="{06A0E2FB-43FF-402B-9EE0-CEB4B0D56242}" dt="2021-10-27T09:27:36.593" v="1560" actId="20577"/>
        <pc:sldMkLst>
          <pc:docMk/>
          <pc:sldMk cId="2868210673" sldId="260"/>
        </pc:sldMkLst>
        <pc:spChg chg="mod">
          <ac:chgData name="Jane Winters" userId="5038cc9a91a0860d" providerId="LiveId" clId="{06A0E2FB-43FF-402B-9EE0-CEB4B0D56242}" dt="2021-10-27T08:52:00.352" v="66" actId="20577"/>
          <ac:spMkLst>
            <pc:docMk/>
            <pc:sldMk cId="2868210673" sldId="260"/>
            <ac:spMk id="8" creationId="{966046AE-2343-4D6B-96B4-7EF2B38A2057}"/>
          </ac:spMkLst>
        </pc:spChg>
        <pc:spChg chg="mod">
          <ac:chgData name="Jane Winters" userId="5038cc9a91a0860d" providerId="LiveId" clId="{06A0E2FB-43FF-402B-9EE0-CEB4B0D56242}" dt="2021-10-27T09:27:36.593" v="1560" actId="20577"/>
          <ac:spMkLst>
            <pc:docMk/>
            <pc:sldMk cId="2868210673" sldId="260"/>
            <ac:spMk id="9" creationId="{240ECA89-E3F5-449C-92BD-8CA6192F712E}"/>
          </ac:spMkLst>
        </pc:spChg>
        <pc:picChg chg="mod">
          <ac:chgData name="Jane Winters" userId="5038cc9a91a0860d" providerId="LiveId" clId="{06A0E2FB-43FF-402B-9EE0-CEB4B0D56242}" dt="2021-10-27T08:51:17.810" v="13" actId="1076"/>
          <ac:picMkLst>
            <pc:docMk/>
            <pc:sldMk cId="2868210673" sldId="260"/>
            <ac:picMk id="3" creationId="{18056860-1626-4950-8283-A5A248155AF5}"/>
          </ac:picMkLst>
        </pc:picChg>
      </pc:sldChg>
      <pc:sldChg chg="modSp mod">
        <pc:chgData name="Jane Winters" userId="5038cc9a91a0860d" providerId="LiveId" clId="{06A0E2FB-43FF-402B-9EE0-CEB4B0D56242}" dt="2021-10-27T09:13:36.156" v="1148" actId="20577"/>
        <pc:sldMkLst>
          <pc:docMk/>
          <pc:sldMk cId="1551527329" sldId="261"/>
        </pc:sldMkLst>
        <pc:spChg chg="mod">
          <ac:chgData name="Jane Winters" userId="5038cc9a91a0860d" providerId="LiveId" clId="{06A0E2FB-43FF-402B-9EE0-CEB4B0D56242}" dt="2021-10-27T08:56:56.018" v="500" actId="20577"/>
          <ac:spMkLst>
            <pc:docMk/>
            <pc:sldMk cId="1551527329" sldId="261"/>
            <ac:spMk id="8" creationId="{966046AE-2343-4D6B-96B4-7EF2B38A2057}"/>
          </ac:spMkLst>
        </pc:spChg>
        <pc:spChg chg="mod">
          <ac:chgData name="Jane Winters" userId="5038cc9a91a0860d" providerId="LiveId" clId="{06A0E2FB-43FF-402B-9EE0-CEB4B0D56242}" dt="2021-10-27T09:13:36.156" v="1148" actId="20577"/>
          <ac:spMkLst>
            <pc:docMk/>
            <pc:sldMk cId="1551527329" sldId="261"/>
            <ac:spMk id="9" creationId="{240ECA89-E3F5-449C-92BD-8CA6192F712E}"/>
          </ac:spMkLst>
        </pc:spChg>
        <pc:picChg chg="mod">
          <ac:chgData name="Jane Winters" userId="5038cc9a91a0860d" providerId="LiveId" clId="{06A0E2FB-43FF-402B-9EE0-CEB4B0D56242}" dt="2021-10-27T08:56:49.015" v="451" actId="1076"/>
          <ac:picMkLst>
            <pc:docMk/>
            <pc:sldMk cId="1551527329" sldId="261"/>
            <ac:picMk id="3" creationId="{18056860-1626-4950-8283-A5A248155AF5}"/>
          </ac:picMkLst>
        </pc:picChg>
      </pc:sldChg>
      <pc:sldChg chg="modSp add mod">
        <pc:chgData name="Jane Winters" userId="5038cc9a91a0860d" providerId="LiveId" clId="{06A0E2FB-43FF-402B-9EE0-CEB4B0D56242}" dt="2021-10-27T09:28:21.306" v="1590" actId="20577"/>
        <pc:sldMkLst>
          <pc:docMk/>
          <pc:sldMk cId="1481009893" sldId="262"/>
        </pc:sldMkLst>
        <pc:spChg chg="mod">
          <ac:chgData name="Jane Winters" userId="5038cc9a91a0860d" providerId="LiveId" clId="{06A0E2FB-43FF-402B-9EE0-CEB4B0D56242}" dt="2021-10-27T09:14:43.786" v="1213" actId="20577"/>
          <ac:spMkLst>
            <pc:docMk/>
            <pc:sldMk cId="1481009893" sldId="262"/>
            <ac:spMk id="8" creationId="{966046AE-2343-4D6B-96B4-7EF2B38A2057}"/>
          </ac:spMkLst>
        </pc:spChg>
        <pc:spChg chg="mod">
          <ac:chgData name="Jane Winters" userId="5038cc9a91a0860d" providerId="LiveId" clId="{06A0E2FB-43FF-402B-9EE0-CEB4B0D56242}" dt="2021-10-27T09:28:21.306" v="1590" actId="20577"/>
          <ac:spMkLst>
            <pc:docMk/>
            <pc:sldMk cId="1481009893" sldId="262"/>
            <ac:spMk id="9" creationId="{240ECA89-E3F5-449C-92BD-8CA6192F712E}"/>
          </ac:spMkLst>
        </pc:spChg>
      </pc:sldChg>
      <pc:sldChg chg="del">
        <pc:chgData name="Jane Winters" userId="5038cc9a91a0860d" providerId="LiveId" clId="{06A0E2FB-43FF-402B-9EE0-CEB4B0D56242}" dt="2021-10-27T08:51:11.437" v="12" actId="47"/>
        <pc:sldMkLst>
          <pc:docMk/>
          <pc:sldMk cId="3782136660" sldId="262"/>
        </pc:sldMkLst>
      </pc:sldChg>
      <pc:sldChg chg="addSp modSp new mod setBg">
        <pc:chgData name="Jane Winters" userId="5038cc9a91a0860d" providerId="LiveId" clId="{06A0E2FB-43FF-402B-9EE0-CEB4B0D56242}" dt="2021-10-27T09:27:16.857" v="1559" actId="26606"/>
        <pc:sldMkLst>
          <pc:docMk/>
          <pc:sldMk cId="243689137" sldId="263"/>
        </pc:sldMkLst>
        <pc:spChg chg="add mod">
          <ac:chgData name="Jane Winters" userId="5038cc9a91a0860d" providerId="LiveId" clId="{06A0E2FB-43FF-402B-9EE0-CEB4B0D56242}" dt="2021-10-27T09:27:16.857" v="1559" actId="26606"/>
          <ac:spMkLst>
            <pc:docMk/>
            <pc:sldMk cId="243689137" sldId="263"/>
            <ac:spMk id="4" creationId="{460CEC28-F616-44A6-900A-A3F7F481D36C}"/>
          </ac:spMkLst>
        </pc:spChg>
        <pc:spChg chg="add">
          <ac:chgData name="Jane Winters" userId="5038cc9a91a0860d" providerId="LiveId" clId="{06A0E2FB-43FF-402B-9EE0-CEB4B0D56242}" dt="2021-10-27T09:27:16.857" v="1559" actId="26606"/>
          <ac:spMkLst>
            <pc:docMk/>
            <pc:sldMk cId="243689137" sldId="263"/>
            <ac:spMk id="9" creationId="{37C89E4B-3C9F-44B9-8B86-D9E3D112D8EC}"/>
          </ac:spMkLst>
        </pc:spChg>
        <pc:picChg chg="add mod">
          <ac:chgData name="Jane Winters" userId="5038cc9a91a0860d" providerId="LiveId" clId="{06A0E2FB-43FF-402B-9EE0-CEB4B0D56242}" dt="2021-10-27T09:27:16.857" v="1559" actId="26606"/>
          <ac:picMkLst>
            <pc:docMk/>
            <pc:sldMk cId="243689137" sldId="263"/>
            <ac:picMk id="3" creationId="{F56A4B88-C818-443B-9BB7-B00B9629AD4C}"/>
          </ac:picMkLst>
        </pc:picChg>
        <pc:cxnChg chg="add">
          <ac:chgData name="Jane Winters" userId="5038cc9a91a0860d" providerId="LiveId" clId="{06A0E2FB-43FF-402B-9EE0-CEB4B0D56242}" dt="2021-10-27T09:27:16.857" v="1559" actId="26606"/>
          <ac:cxnSpMkLst>
            <pc:docMk/>
            <pc:sldMk cId="243689137" sldId="263"/>
            <ac:cxnSpMk id="11" creationId="{AA2EAA10-076F-46BD-8F0F-B9A2FB77A85C}"/>
          </ac:cxnSpMkLst>
        </pc:cxnChg>
        <pc:cxnChg chg="add">
          <ac:chgData name="Jane Winters" userId="5038cc9a91a0860d" providerId="LiveId" clId="{06A0E2FB-43FF-402B-9EE0-CEB4B0D56242}" dt="2021-10-27T09:27:16.857" v="1559" actId="26606"/>
          <ac:cxnSpMkLst>
            <pc:docMk/>
            <pc:sldMk cId="243689137" sldId="263"/>
            <ac:cxnSpMk id="13" creationId="{D891E407-403B-4764-86C9-33A56D3BCAA3}"/>
          </ac:cxnSpMkLst>
        </pc:cxnChg>
      </pc:sldChg>
      <pc:sldChg chg="del">
        <pc:chgData name="Jane Winters" userId="5038cc9a91a0860d" providerId="LiveId" clId="{06A0E2FB-43FF-402B-9EE0-CEB4B0D56242}" dt="2021-10-27T08:51:05.037" v="0" actId="47"/>
        <pc:sldMkLst>
          <pc:docMk/>
          <pc:sldMk cId="3250161328" sldId="263"/>
        </pc:sldMkLst>
      </pc:sldChg>
      <pc:sldChg chg="del">
        <pc:chgData name="Jane Winters" userId="5038cc9a91a0860d" providerId="LiveId" clId="{06A0E2FB-43FF-402B-9EE0-CEB4B0D56242}" dt="2021-10-27T08:51:05.926" v="1" actId="47"/>
        <pc:sldMkLst>
          <pc:docMk/>
          <pc:sldMk cId="3494613969" sldId="264"/>
        </pc:sldMkLst>
      </pc:sldChg>
      <pc:sldChg chg="del">
        <pc:chgData name="Jane Winters" userId="5038cc9a91a0860d" providerId="LiveId" clId="{06A0E2FB-43FF-402B-9EE0-CEB4B0D56242}" dt="2021-10-27T08:51:06.539" v="2" actId="47"/>
        <pc:sldMkLst>
          <pc:docMk/>
          <pc:sldMk cId="3322453230" sldId="265"/>
        </pc:sldMkLst>
      </pc:sldChg>
      <pc:sldChg chg="del">
        <pc:chgData name="Jane Winters" userId="5038cc9a91a0860d" providerId="LiveId" clId="{06A0E2FB-43FF-402B-9EE0-CEB4B0D56242}" dt="2021-10-27T08:51:08.787" v="6" actId="47"/>
        <pc:sldMkLst>
          <pc:docMk/>
          <pc:sldMk cId="3887292265" sldId="266"/>
        </pc:sldMkLst>
      </pc:sldChg>
      <pc:sldChg chg="del">
        <pc:chgData name="Jane Winters" userId="5038cc9a91a0860d" providerId="LiveId" clId="{06A0E2FB-43FF-402B-9EE0-CEB4B0D56242}" dt="2021-10-27T08:51:09.379" v="7" actId="47"/>
        <pc:sldMkLst>
          <pc:docMk/>
          <pc:sldMk cId="2724630803" sldId="267"/>
        </pc:sldMkLst>
      </pc:sldChg>
      <pc:sldChg chg="del">
        <pc:chgData name="Jane Winters" userId="5038cc9a91a0860d" providerId="LiveId" clId="{06A0E2FB-43FF-402B-9EE0-CEB4B0D56242}" dt="2021-10-27T08:51:07.680" v="4" actId="47"/>
        <pc:sldMkLst>
          <pc:docMk/>
          <pc:sldMk cId="1425869142" sldId="268"/>
        </pc:sldMkLst>
      </pc:sldChg>
      <pc:sldChg chg="del">
        <pc:chgData name="Jane Winters" userId="5038cc9a91a0860d" providerId="LiveId" clId="{06A0E2FB-43FF-402B-9EE0-CEB4B0D56242}" dt="2021-10-27T08:51:08.271" v="5" actId="47"/>
        <pc:sldMkLst>
          <pc:docMk/>
          <pc:sldMk cId="3505641561" sldId="269"/>
        </pc:sldMkLst>
      </pc:sldChg>
      <pc:sldChg chg="del">
        <pc:chgData name="Jane Winters" userId="5038cc9a91a0860d" providerId="LiveId" clId="{06A0E2FB-43FF-402B-9EE0-CEB4B0D56242}" dt="2021-10-27T08:51:07.073" v="3" actId="47"/>
        <pc:sldMkLst>
          <pc:docMk/>
          <pc:sldMk cId="2905900778" sldId="270"/>
        </pc:sldMkLst>
      </pc:sldChg>
      <pc:sldChg chg="del">
        <pc:chgData name="Jane Winters" userId="5038cc9a91a0860d" providerId="LiveId" clId="{06A0E2FB-43FF-402B-9EE0-CEB4B0D56242}" dt="2021-10-27T08:51:09.936" v="8" actId="47"/>
        <pc:sldMkLst>
          <pc:docMk/>
          <pc:sldMk cId="3617361955" sldId="271"/>
        </pc:sldMkLst>
      </pc:sldChg>
      <pc:sldChg chg="del">
        <pc:chgData name="Jane Winters" userId="5038cc9a91a0860d" providerId="LiveId" clId="{06A0E2FB-43FF-402B-9EE0-CEB4B0D56242}" dt="2021-10-27T08:51:10.889" v="10" actId="47"/>
        <pc:sldMkLst>
          <pc:docMk/>
          <pc:sldMk cId="2423255155" sldId="272"/>
        </pc:sldMkLst>
      </pc:sldChg>
      <pc:sldChg chg="del">
        <pc:chgData name="Jane Winters" userId="5038cc9a91a0860d" providerId="LiveId" clId="{06A0E2FB-43FF-402B-9EE0-CEB4B0D56242}" dt="2021-10-27T08:51:10.421" v="9" actId="47"/>
        <pc:sldMkLst>
          <pc:docMk/>
          <pc:sldMk cId="3736198157" sldId="273"/>
        </pc:sldMkLst>
      </pc:sldChg>
      <pc:sldChg chg="del">
        <pc:chgData name="Jane Winters" userId="5038cc9a91a0860d" providerId="LiveId" clId="{06A0E2FB-43FF-402B-9EE0-CEB4B0D56242}" dt="2021-10-27T08:51:11.243" v="11" actId="47"/>
        <pc:sldMkLst>
          <pc:docMk/>
          <pc:sldMk cId="391778082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D7281-3C86-4364-BFE2-1AE179C33F2E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E4F17-30D8-47D0-BBBE-4791735DE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273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69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26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68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66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18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47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77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4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922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26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34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11/2/2021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82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k.de.wild@hum.leidenuniv.n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haron.Healy@mu.i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2CCC5E-246A-4900-9D70-171C287CE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25" y="365125"/>
            <a:ext cx="11505648" cy="5810238"/>
          </a:xfrm>
        </p:spPr>
      </p:pic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35C76D8C-C806-4068-B6E7-37811B4D2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79" y="2122413"/>
            <a:ext cx="4432134" cy="114783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FFFB173-1F27-4740-81E1-D40BCBF68050}"/>
              </a:ext>
            </a:extLst>
          </p:cNvPr>
          <p:cNvSpPr txBox="1"/>
          <p:nvPr/>
        </p:nvSpPr>
        <p:spPr>
          <a:xfrm>
            <a:off x="525378" y="3587756"/>
            <a:ext cx="5839327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</a:rPr>
              <a:t>Working Group 5</a:t>
            </a:r>
            <a:endParaRPr lang="en-GB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GB" b="0" dirty="0">
                <a:effectLst/>
              </a:rPr>
            </a:br>
            <a:r>
              <a:rPr lang="en-GB" b="1" dirty="0" err="1">
                <a:solidFill>
                  <a:srgbClr val="1F3864"/>
                </a:solidFill>
                <a:latin typeface="Calibri" panose="020F0502020204030204" pitchFamily="34" charset="0"/>
              </a:rPr>
              <a:t>WARCnet</a:t>
            </a:r>
            <a:r>
              <a:rPr lang="en-GB" b="1" dirty="0">
                <a:solidFill>
                  <a:srgbClr val="1F3864"/>
                </a:solidFill>
                <a:latin typeface="Calibri" panose="020F0502020204030204" pitchFamily="34" charset="0"/>
              </a:rPr>
              <a:t>: The </a:t>
            </a:r>
            <a:r>
              <a:rPr lang="en-GB" b="1" dirty="0" err="1">
                <a:solidFill>
                  <a:srgbClr val="1F3864"/>
                </a:solidFill>
                <a:latin typeface="Calibri" panose="020F0502020204030204" pitchFamily="34" charset="0"/>
              </a:rPr>
              <a:t>WARCnet</a:t>
            </a:r>
            <a:r>
              <a:rPr lang="en-GB" b="1" dirty="0">
                <a:solidFill>
                  <a:srgbClr val="1F3864"/>
                </a:solidFill>
                <a:latin typeface="Calibri" panose="020F0502020204030204" pitchFamily="34" charset="0"/>
              </a:rPr>
              <a:t> Code Book of web archive data</a:t>
            </a:r>
            <a:endParaRPr lang="en-GB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1F3864"/>
                </a:solidFill>
                <a:effectLst/>
                <a:latin typeface="Calibri" panose="020F0502020204030204" pitchFamily="34" charset="0"/>
              </a:rPr>
              <a:t>Aarhus hybrid meeting, 3-5 November 2021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GB" b="0" dirty="0">
                <a:effectLst/>
              </a:rPr>
            </a:br>
            <a:r>
              <a:rPr lang="en-GB" b="0" i="0" dirty="0">
                <a:solidFill>
                  <a:schemeClr val="tx2"/>
                </a:solidFill>
                <a:effectLst/>
              </a:rPr>
              <a:t>Sharon Healy (Maynooth University)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</a:rPr>
              <a:t>Karin de Wild </a:t>
            </a:r>
            <a:r>
              <a:rPr lang="en-GB" sz="1800" b="0" i="0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(Leiden </a:t>
            </a:r>
            <a:r>
              <a:rPr lang="en-GB" sz="1800" b="0" i="0" u="none" strike="noStrike" dirty="0">
                <a:solidFill>
                  <a:schemeClr val="tx2"/>
                </a:solidFill>
                <a:effectLst/>
              </a:rPr>
              <a:t>University)</a:t>
            </a:r>
            <a:endParaRPr lang="en-GB" b="0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733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8056860-1626-4950-8283-A5A248155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9" y="-124690"/>
            <a:ext cx="12053142" cy="160789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66046AE-2343-4D6B-96B4-7EF2B38A2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6280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Working Group 5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0ECA89-E3F5-449C-92BD-8CA6192F7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766"/>
            <a:ext cx="10515600" cy="4351338"/>
          </a:xfrm>
        </p:spPr>
        <p:txBody>
          <a:bodyPr>
            <a:normAutofit/>
          </a:bodyPr>
          <a:lstStyle/>
          <a:p>
            <a:pPr fontAlgn="base"/>
            <a:endParaRPr lang="fr-LU" dirty="0">
              <a:solidFill>
                <a:schemeClr val="tx2"/>
              </a:solidFill>
            </a:endParaRPr>
          </a:p>
          <a:p>
            <a:pPr fontAlgn="base">
              <a:lnSpc>
                <a:spcPct val="100000"/>
              </a:lnSpc>
            </a:pPr>
            <a:r>
              <a:rPr lang="fr-LU" dirty="0">
                <a:solidFill>
                  <a:schemeClr val="tx2"/>
                </a:solidFill>
              </a:rPr>
              <a:t>New group, start </a:t>
            </a:r>
            <a:r>
              <a:rPr lang="fr-LU" dirty="0" err="1">
                <a:solidFill>
                  <a:schemeClr val="tx2"/>
                </a:solidFill>
              </a:rPr>
              <a:t>September</a:t>
            </a:r>
            <a:r>
              <a:rPr lang="fr-LU" dirty="0">
                <a:solidFill>
                  <a:schemeClr val="tx2"/>
                </a:solidFill>
              </a:rPr>
              <a:t> 2021</a:t>
            </a:r>
          </a:p>
          <a:p>
            <a:pPr fontAlgn="base">
              <a:lnSpc>
                <a:spcPct val="100000"/>
              </a:lnSpc>
            </a:pPr>
            <a:r>
              <a:rPr lang="fr-LU" dirty="0" err="1">
                <a:solidFill>
                  <a:schemeClr val="tx2"/>
                </a:solidFill>
              </a:rPr>
              <a:t>Members</a:t>
            </a:r>
            <a:r>
              <a:rPr lang="fr-LU" dirty="0">
                <a:solidFill>
                  <a:schemeClr val="tx2"/>
                </a:solidFill>
              </a:rPr>
              <a:t>: </a:t>
            </a:r>
            <a:r>
              <a:rPr lang="en-GB" b="0" i="0" dirty="0">
                <a:solidFill>
                  <a:schemeClr val="tx2"/>
                </a:solidFill>
                <a:effectLst/>
              </a:rPr>
              <a:t>Niels Brügger, Sharon Healy, Karin de Wild</a:t>
            </a:r>
            <a:endParaRPr lang="en-GB" dirty="0">
              <a:solidFill>
                <a:schemeClr val="tx2"/>
              </a:solidFill>
            </a:endParaRPr>
          </a:p>
          <a:p>
            <a:pPr fontAlgn="base">
              <a:lnSpc>
                <a:spcPct val="100000"/>
              </a:lnSpc>
            </a:pPr>
            <a:r>
              <a:rPr lang="fr-LU" dirty="0">
                <a:solidFill>
                  <a:schemeClr val="tx2"/>
                </a:solidFill>
              </a:rPr>
              <a:t>Co-chairs: </a:t>
            </a:r>
            <a:r>
              <a:rPr lang="en-GB" dirty="0">
                <a:solidFill>
                  <a:schemeClr val="tx2"/>
                </a:solidFill>
              </a:rPr>
              <a:t>Sharon Healy, Karin de Wild</a:t>
            </a:r>
            <a:endParaRPr lang="fr-LU" dirty="0">
              <a:solidFill>
                <a:schemeClr val="tx2"/>
              </a:solidFill>
            </a:endParaRPr>
          </a:p>
          <a:p>
            <a:pPr fontAlgn="base">
              <a:lnSpc>
                <a:spcPct val="100000"/>
              </a:lnSpc>
            </a:pPr>
            <a:r>
              <a:rPr lang="en-GB" dirty="0">
                <a:solidFill>
                  <a:schemeClr val="tx2"/>
                </a:solidFill>
              </a:rPr>
              <a:t>Aim: Initiate discussions about how Web data can be formatted </a:t>
            </a:r>
            <a:r>
              <a:rPr lang="en-GB" b="0" i="0" dirty="0">
                <a:solidFill>
                  <a:schemeClr val="tx2"/>
                </a:solidFill>
                <a:effectLst/>
              </a:rPr>
              <a:t>to best fit the researchers’ needs.</a:t>
            </a:r>
            <a:endParaRPr lang="fr-L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210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8056860-1626-4950-8283-A5A248155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9" y="-124690"/>
            <a:ext cx="12053142" cy="160789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66046AE-2343-4D6B-96B4-7EF2B38A2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628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Possible result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0ECA89-E3F5-449C-92BD-8CA6192F7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4451"/>
            <a:ext cx="10515600" cy="43513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fr-LU" dirty="0">
              <a:solidFill>
                <a:schemeClr val="tx2"/>
              </a:solidFill>
            </a:endParaRPr>
          </a:p>
          <a:p>
            <a:pPr marL="0" indent="0" algn="l">
              <a:buNone/>
            </a:pPr>
            <a:r>
              <a:rPr lang="en-GB" sz="2400" b="1" i="0" dirty="0">
                <a:solidFill>
                  <a:schemeClr val="tx2"/>
                </a:solidFill>
                <a:effectLst/>
              </a:rPr>
              <a:t>The </a:t>
            </a:r>
            <a:r>
              <a:rPr lang="en-GB" sz="2400" b="1" i="0" dirty="0" err="1">
                <a:solidFill>
                  <a:schemeClr val="tx2"/>
                </a:solidFill>
                <a:effectLst/>
              </a:rPr>
              <a:t>WARCnet</a:t>
            </a:r>
            <a:r>
              <a:rPr lang="en-GB" sz="2400" b="1" i="0" dirty="0">
                <a:solidFill>
                  <a:schemeClr val="tx2"/>
                </a:solidFill>
                <a:effectLst/>
              </a:rPr>
              <a:t> Code Book</a:t>
            </a:r>
            <a:br>
              <a:rPr lang="en-GB" sz="2400" b="0" i="0" dirty="0">
                <a:solidFill>
                  <a:schemeClr val="tx2"/>
                </a:solidFill>
                <a:effectLst/>
              </a:rPr>
            </a:br>
            <a:r>
              <a:rPr lang="en-GB" sz="2400" b="0" i="0" dirty="0">
                <a:solidFill>
                  <a:schemeClr val="tx2"/>
                </a:solidFill>
                <a:effectLst/>
              </a:rPr>
              <a:t>a systematic description of data formats for web archive studies </a:t>
            </a:r>
            <a:br>
              <a:rPr lang="en-GB" sz="2400" b="0" i="0" dirty="0">
                <a:solidFill>
                  <a:schemeClr val="tx2"/>
                </a:solidFill>
                <a:effectLst/>
              </a:rPr>
            </a:br>
            <a:endParaRPr lang="en-GB" sz="2400" b="0" i="0" dirty="0">
              <a:solidFill>
                <a:schemeClr val="tx2"/>
              </a:solidFill>
              <a:effectLst/>
            </a:endParaRPr>
          </a:p>
        </p:txBody>
      </p:sp>
      <p:pic>
        <p:nvPicPr>
          <p:cNvPr id="10" name="Billede 3">
            <a:extLst>
              <a:ext uri="{FF2B5EF4-FFF2-40B4-BE49-F238E27FC236}">
                <a16:creationId xmlns:a16="http://schemas.microsoft.com/office/drawing/2014/main" id="{4082F1CD-A392-472C-A24F-B16F41D84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99132"/>
            <a:ext cx="89408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690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8056860-1626-4950-8283-A5A248155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9" y="-124690"/>
            <a:ext cx="12053142" cy="160789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66046AE-2343-4D6B-96B4-7EF2B38A2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628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Possible tasks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0ECA89-E3F5-449C-92BD-8CA6192F7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4451"/>
            <a:ext cx="10515600" cy="4351338"/>
          </a:xfrm>
        </p:spPr>
        <p:txBody>
          <a:bodyPr>
            <a:normAutofit/>
          </a:bodyPr>
          <a:lstStyle/>
          <a:p>
            <a:pPr fontAlgn="base"/>
            <a:endParaRPr lang="fr-LU" dirty="0">
              <a:solidFill>
                <a:schemeClr val="tx2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600" b="0" i="0" dirty="0">
                <a:solidFill>
                  <a:schemeClr val="tx2"/>
                </a:solidFill>
                <a:effectLst/>
              </a:rPr>
              <a:t>Investigate and map existing data formats of relevance for web archive studies;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600" b="0" i="0" dirty="0">
                <a:solidFill>
                  <a:schemeClr val="tx2"/>
                </a:solidFill>
                <a:effectLst/>
              </a:rPr>
              <a:t>Formulate a systematic description of data formats for web archive studies to be used by web archives and web archive researchers (a joint ‘Code Book’);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600" b="0" i="0" dirty="0">
                <a:solidFill>
                  <a:schemeClr val="tx2"/>
                </a:solidFill>
                <a:effectLst/>
              </a:rPr>
              <a:t>Test the usability of the ‘Code Book’ in the </a:t>
            </a:r>
            <a:r>
              <a:rPr lang="en-GB" sz="2600" b="0" i="0" dirty="0" err="1">
                <a:solidFill>
                  <a:schemeClr val="tx2"/>
                </a:solidFill>
                <a:effectLst/>
              </a:rPr>
              <a:t>WARCnet</a:t>
            </a:r>
            <a:r>
              <a:rPr lang="en-GB" sz="2600" b="0" i="0" dirty="0">
                <a:solidFill>
                  <a:schemeClr val="tx2"/>
                </a:solidFill>
                <a:effectLst/>
              </a:rPr>
              <a:t> network’s research projects about comparing entire web domains, and analysing transnational events.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154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8056860-1626-4950-8283-A5A248155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9" y="-124690"/>
            <a:ext cx="12053142" cy="160789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66046AE-2343-4D6B-96B4-7EF2B38A2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628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First discussions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0ECA89-E3F5-449C-92BD-8CA6192F7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4451"/>
            <a:ext cx="10515600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GB" sz="2400" b="0" i="0" dirty="0">
              <a:solidFill>
                <a:schemeClr val="tx2"/>
              </a:solidFill>
              <a:effectLst/>
            </a:endParaRPr>
          </a:p>
          <a:p>
            <a:r>
              <a:rPr lang="en-GB" sz="2400" b="1" dirty="0" err="1">
                <a:solidFill>
                  <a:schemeClr val="tx2"/>
                </a:solidFill>
              </a:rPr>
              <a:t>WARCnet</a:t>
            </a:r>
            <a:r>
              <a:rPr lang="en-GB" sz="2400" b="1" dirty="0">
                <a:solidFill>
                  <a:schemeClr val="tx2"/>
                </a:solidFill>
              </a:rPr>
              <a:t> Code Book</a:t>
            </a:r>
            <a:br>
              <a:rPr lang="en-GB" sz="2400" dirty="0">
                <a:solidFill>
                  <a:schemeClr val="tx2"/>
                </a:solidFill>
              </a:rPr>
            </a:br>
            <a:r>
              <a:rPr lang="en-GB" sz="2400" dirty="0">
                <a:solidFill>
                  <a:schemeClr val="tx2"/>
                </a:solidFill>
              </a:rPr>
              <a:t>Is that the right name?</a:t>
            </a:r>
          </a:p>
          <a:p>
            <a:r>
              <a:rPr lang="en-GB" sz="2400" b="0" i="0" dirty="0">
                <a:solidFill>
                  <a:schemeClr val="tx2"/>
                </a:solidFill>
                <a:effectLst/>
              </a:rPr>
              <a:t>Where to </a:t>
            </a:r>
            <a:r>
              <a:rPr lang="en-GB" sz="2400" b="1" i="0" dirty="0">
                <a:solidFill>
                  <a:schemeClr val="tx2"/>
                </a:solidFill>
                <a:effectLst/>
              </a:rPr>
              <a:t>start</a:t>
            </a:r>
            <a:r>
              <a:rPr lang="en-GB" sz="2400" b="0" i="0" dirty="0">
                <a:solidFill>
                  <a:schemeClr val="tx2"/>
                </a:solidFill>
                <a:effectLst/>
              </a:rPr>
              <a:t>? </a:t>
            </a:r>
            <a:br>
              <a:rPr lang="en-GB" sz="2400" b="0" i="0" dirty="0">
                <a:solidFill>
                  <a:schemeClr val="tx2"/>
                </a:solidFill>
                <a:effectLst/>
              </a:rPr>
            </a:br>
            <a:r>
              <a:rPr lang="en-GB" sz="2400" b="0" i="0" dirty="0">
                <a:solidFill>
                  <a:schemeClr val="tx2"/>
                </a:solidFill>
                <a:effectLst/>
              </a:rPr>
              <a:t>Formulate terms</a:t>
            </a:r>
            <a:r>
              <a:rPr lang="en-GB" sz="2400" dirty="0">
                <a:solidFill>
                  <a:schemeClr val="tx2"/>
                </a:solidFill>
              </a:rPr>
              <a:t> in line with researcher’s needs and select </a:t>
            </a:r>
            <a:r>
              <a:rPr lang="en-GB" sz="2400" b="0" i="0" dirty="0">
                <a:solidFill>
                  <a:schemeClr val="tx2"/>
                </a:solidFill>
                <a:effectLst/>
              </a:rPr>
              <a:t>terms in existing structured </a:t>
            </a:r>
            <a:r>
              <a:rPr lang="en-GB" sz="2400" i="0" dirty="0">
                <a:solidFill>
                  <a:schemeClr val="tx2"/>
                </a:solidFill>
                <a:effectLst/>
              </a:rPr>
              <a:t>vocabularies (e.g. SKOS).</a:t>
            </a:r>
            <a:endParaRPr lang="en-GB" sz="2400" dirty="0">
              <a:solidFill>
                <a:schemeClr val="tx2"/>
              </a:solidFill>
            </a:endParaRPr>
          </a:p>
          <a:p>
            <a:r>
              <a:rPr lang="en-GB" sz="2400" dirty="0">
                <a:solidFill>
                  <a:schemeClr val="tx2"/>
                </a:solidFill>
              </a:rPr>
              <a:t>What is the </a:t>
            </a:r>
            <a:r>
              <a:rPr lang="en-GB" sz="2400" b="1" dirty="0">
                <a:solidFill>
                  <a:schemeClr val="tx2"/>
                </a:solidFill>
              </a:rPr>
              <a:t>scope</a:t>
            </a:r>
            <a:r>
              <a:rPr lang="en-GB" sz="2400" dirty="0">
                <a:solidFill>
                  <a:schemeClr val="tx2"/>
                </a:solidFill>
              </a:rPr>
              <a:t>?</a:t>
            </a:r>
            <a:br>
              <a:rPr lang="en-GB" sz="2400" dirty="0">
                <a:solidFill>
                  <a:schemeClr val="tx2"/>
                </a:solidFill>
              </a:rPr>
            </a:br>
            <a:r>
              <a:rPr lang="en-GB" sz="2400" dirty="0">
                <a:solidFill>
                  <a:schemeClr val="tx2"/>
                </a:solidFill>
              </a:rPr>
              <a:t>The aim of the code book is to support the comparison of web domains and analysis of transnational events. But how</a:t>
            </a:r>
            <a:r>
              <a:rPr lang="en-GB" sz="2400" b="1" dirty="0">
                <a:solidFill>
                  <a:schemeClr val="tx2"/>
                </a:solidFill>
              </a:rPr>
              <a:t> </a:t>
            </a:r>
            <a:r>
              <a:rPr lang="en-GB" sz="2400" dirty="0">
                <a:solidFill>
                  <a:schemeClr val="tx2"/>
                </a:solidFill>
              </a:rPr>
              <a:t>interoperable do we like to become (across Web archives, across archives or across heritage institutions: Galleries, Libraries, Archives and Museums)? </a:t>
            </a:r>
            <a:endParaRPr lang="en-GB" sz="2400" b="0" i="0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7562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8056860-1626-4950-8283-A5A248155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9" y="-124690"/>
            <a:ext cx="12053142" cy="1607892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0ECA89-E3F5-449C-92BD-8CA6192F7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4451"/>
            <a:ext cx="10515600" cy="4351338"/>
          </a:xfrm>
        </p:spPr>
        <p:txBody>
          <a:bodyPr>
            <a:normAutofit/>
          </a:bodyPr>
          <a:lstStyle/>
          <a:p>
            <a:pPr fontAlgn="base"/>
            <a:endParaRPr lang="fr-LU" dirty="0">
              <a:solidFill>
                <a:schemeClr val="tx2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2"/>
                </a:solidFill>
              </a:rPr>
              <a:t>Do you like to join? </a:t>
            </a:r>
            <a:br>
              <a:rPr lang="en-GB" sz="2600" dirty="0">
                <a:solidFill>
                  <a:schemeClr val="tx2"/>
                </a:solidFill>
              </a:rPr>
            </a:br>
            <a:r>
              <a:rPr lang="en-GB" sz="2600" dirty="0">
                <a:solidFill>
                  <a:schemeClr val="tx2"/>
                </a:solidFill>
              </a:rPr>
              <a:t>P</a:t>
            </a:r>
            <a:r>
              <a:rPr lang="en-GB" sz="2600" b="0" i="0" dirty="0">
                <a:solidFill>
                  <a:schemeClr val="tx2"/>
                </a:solidFill>
                <a:effectLst/>
              </a:rPr>
              <a:t>lease contact Karin de Wild (</a:t>
            </a:r>
            <a:r>
              <a:rPr lang="en-GB" sz="2600" b="0" i="0" dirty="0">
                <a:solidFill>
                  <a:schemeClr val="tx2"/>
                </a:solidFill>
                <a:effectLst/>
                <a:hlinkClick r:id="rId3"/>
              </a:rPr>
              <a:t>k.de.wild@hum.leidenuniv.nl</a:t>
            </a:r>
            <a:r>
              <a:rPr lang="en-GB" sz="2600" b="0" i="0" dirty="0">
                <a:solidFill>
                  <a:schemeClr val="tx2"/>
                </a:solidFill>
                <a:effectLst/>
              </a:rPr>
              <a:t>). </a:t>
            </a:r>
            <a:br>
              <a:rPr lang="en-GB" sz="2600" b="0" i="0" dirty="0">
                <a:solidFill>
                  <a:schemeClr val="tx2"/>
                </a:solidFill>
                <a:effectLst/>
              </a:rPr>
            </a:br>
            <a:endParaRPr lang="en-GB" sz="2600" b="0" i="0" dirty="0">
              <a:solidFill>
                <a:schemeClr val="tx2"/>
              </a:solidFill>
              <a:effectLst/>
            </a:endParaRPr>
          </a:p>
          <a:p>
            <a:r>
              <a:rPr lang="en-GB" sz="2600" dirty="0">
                <a:solidFill>
                  <a:schemeClr val="tx2"/>
                </a:solidFill>
              </a:rPr>
              <a:t>For exploring collaborations between WG’s:</a:t>
            </a:r>
            <a:br>
              <a:rPr lang="en-GB" sz="2600" dirty="0">
                <a:solidFill>
                  <a:schemeClr val="tx2"/>
                </a:solidFill>
              </a:rPr>
            </a:br>
            <a:r>
              <a:rPr lang="en-GB" sz="2600" dirty="0">
                <a:solidFill>
                  <a:schemeClr val="tx2"/>
                </a:solidFill>
              </a:rPr>
              <a:t>Please contact Sharon Healy (</a:t>
            </a:r>
            <a:r>
              <a:rPr lang="en-GB" sz="2600" dirty="0">
                <a:solidFill>
                  <a:schemeClr val="tx2"/>
                </a:solidFill>
                <a:hlinkClick r:id="rId4"/>
              </a:rPr>
              <a:t>Sharon.Healy@mu.ie</a:t>
            </a:r>
            <a:r>
              <a:rPr lang="en-GB" sz="2600" dirty="0">
                <a:solidFill>
                  <a:schemeClr val="tx2"/>
                </a:solidFill>
              </a:rPr>
              <a:t>).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925714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307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Working Group 5</vt:lpstr>
      <vt:lpstr>Possible result</vt:lpstr>
      <vt:lpstr>Possible tasks</vt:lpstr>
      <vt:lpstr>First discussions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Bingham, Andrew</dc:creator>
  <cp:lastModifiedBy>Wild, K. de (Karin)</cp:lastModifiedBy>
  <cp:revision>21</cp:revision>
  <dcterms:created xsi:type="dcterms:W3CDTF">2021-04-13T09:08:48Z</dcterms:created>
  <dcterms:modified xsi:type="dcterms:W3CDTF">2021-11-02T21:10:09Z</dcterms:modified>
</cp:coreProperties>
</file>