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84" r:id="rId3"/>
    <p:sldId id="299" r:id="rId4"/>
    <p:sldId id="310" r:id="rId5"/>
    <p:sldId id="302" r:id="rId6"/>
    <p:sldId id="311" r:id="rId7"/>
    <p:sldId id="312" r:id="rId8"/>
    <p:sldId id="308" r:id="rId9"/>
    <p:sldId id="309" r:id="rId10"/>
    <p:sldId id="313" r:id="rId11"/>
    <p:sldId id="317" r:id="rId12"/>
    <p:sldId id="318" r:id="rId13"/>
    <p:sldId id="319" r:id="rId14"/>
    <p:sldId id="320" r:id="rId15"/>
    <p:sldId id="321" r:id="rId16"/>
    <p:sldId id="314" r:id="rId17"/>
    <p:sldId id="322" r:id="rId18"/>
    <p:sldId id="30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FF"/>
    <a:srgbClr val="FF66CC"/>
    <a:srgbClr val="D60093"/>
    <a:srgbClr val="BFDDFD"/>
    <a:srgbClr val="CC0066"/>
    <a:srgbClr val="085CB8"/>
    <a:srgbClr val="6666FF"/>
    <a:srgbClr val="97C7FB"/>
    <a:srgbClr val="F23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66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2324100"/>
            <a:ext cx="6777037" cy="3508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92695E1-44E1-4C25-BED7-A8BB2685411C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147888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459CE73-E1E7-4C44-8A87-636A35460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86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201FF6-74E3-4008-A961-52A25F6B198F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147888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557FBA7-0699-425A-B82A-F0D03DCA54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960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1D13C8-113D-45A9-B847-705AD9095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FF95720-B31D-477C-887A-49EFE68DB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65EF6D-E36D-4B82-9BD3-02318974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DC26-FAE8-45A7-BE85-4CFD5E90DE2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3E8DC4-E3B5-4C13-9298-AC155494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8460FB-389F-4222-9935-F86938AA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277B-6988-40BB-B2E5-74FC504ED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0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2324100"/>
            <a:ext cx="6777037" cy="3508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7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E3ED490-6BAF-4CF1-B8AF-4AFBB1073291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147888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2C5626-36CB-40BB-A88F-7D0D74354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0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B0F37B2-A766-4F29-9EF1-40247271C0D2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943600" y="6324600"/>
            <a:ext cx="2147888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94B9427-75BC-4AA2-9521-D52F76B8B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6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D1C2750-AA7C-4807-BA63-D6C8C02E2469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147888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A1A023-F10C-4DEC-96DA-25F42F9C2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21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E0E8BE2-7630-4D34-82A5-86DF090C74BD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147888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7D33A5-2144-4F0D-B024-47359316B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9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FB01920-8C7A-448E-B348-AEB4D383D965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147888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63B4C9D-CE72-4642-925F-DDAEA78704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3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33A527B-59D2-4635-8E8B-48A5497FD477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7954DC-59AB-47E2-A76C-17EC9E24585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9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4C8ABC0-DDE0-4D48-9368-860CE70C33D0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4B52EE-39CA-44F6-867E-185DA2AEAD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64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4"/>
          <a:srcRect l="2216" t="22219" r="62224" b="41110"/>
          <a:stretch/>
        </p:blipFill>
        <p:spPr>
          <a:xfrm>
            <a:off x="228600" y="152400"/>
            <a:ext cx="654079" cy="674519"/>
          </a:xfrm>
          <a:prstGeom prst="rect">
            <a:avLst/>
          </a:prstGeom>
        </p:spPr>
      </p:pic>
      <p:pic>
        <p:nvPicPr>
          <p:cNvPr id="48" name="Picture 2" descr="Lead City University Employees, Location, Alumni | LinkedIn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91998" r="66417" b="6667"/>
          <a:stretch/>
        </p:blipFill>
        <p:spPr bwMode="auto">
          <a:xfrm>
            <a:off x="1" y="6400106"/>
            <a:ext cx="9144000" cy="45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 rotWithShape="1">
          <a:blip r:embed="rId14">
            <a:lum bright="70000" contrast="-70000"/>
          </a:blip>
          <a:srcRect l="2216" t="22219" r="62224" b="41110"/>
          <a:stretch/>
        </p:blipFill>
        <p:spPr>
          <a:xfrm>
            <a:off x="2743200" y="1295400"/>
            <a:ext cx="3733800" cy="38504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F2291-FB2B-4945-8DD1-D0ECFC993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838200"/>
            <a:ext cx="8077200" cy="161359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Research Data Management Services among University Librarians in Lagos State, Nigeria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3B547F-C4D9-4261-9A3A-88153D124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1" y="2921694"/>
            <a:ext cx="7086600" cy="119310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Sunday Tunmibi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Busola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Olufeyi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Ajokotola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1C3B547F-C4D9-4261-9A3A-88153D1243D2}"/>
              </a:ext>
            </a:extLst>
          </p:cNvPr>
          <p:cNvSpPr txBox="1">
            <a:spLocks/>
          </p:cNvSpPr>
          <p:nvPr/>
        </p:nvSpPr>
        <p:spPr>
          <a:xfrm>
            <a:off x="609601" y="4419600"/>
            <a:ext cx="7924800" cy="1703189"/>
          </a:xfrm>
        </p:spPr>
        <p:txBody>
          <a:bodyPr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at the third </a:t>
            </a:r>
            <a:r>
              <a:rPr 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Association of Social Science Information Service and Technology (IASSIST) Africa Regional </a:t>
            </a:r>
            <a:r>
              <a:rPr lang="en-US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workshop, Pretoria</a:t>
            </a:r>
            <a:r>
              <a:rPr 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South Africa (</a:t>
            </a:r>
            <a:r>
              <a:rPr lang="en-US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 October, </a:t>
            </a:r>
            <a:r>
              <a:rPr lang="en-US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2023)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107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F8CA5-1F06-49D7-8341-B6BED70F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800"/>
            <a:ext cx="7024687" cy="496887"/>
          </a:xfrm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Presentation of findings</a:t>
            </a:r>
            <a:endParaRPr lang="en-US" sz="2800" b="1" dirty="0">
              <a:solidFill>
                <a:srgbClr val="CC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D01FF-FB56-43CA-ABC5-ED88F4E34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167687" cy="4876801"/>
          </a:xfrm>
        </p:spPr>
        <p:txBody>
          <a:bodyPr>
            <a:noAutofit/>
          </a:bodyPr>
          <a:lstStyle/>
          <a:p>
            <a:pPr marL="6985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  <a:buNone/>
            </a:pP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on data creation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Librarians in University Libraries in Lagos State, Nigeria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9850" indent="0">
              <a:lnSpc>
                <a:spcPct val="120000"/>
              </a:lnSpc>
              <a:buClr>
                <a:srgbClr val="085CB8"/>
              </a:buCl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5999"/>
            <a:ext cx="8087268" cy="36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5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F8CA5-1F06-49D7-8341-B6BED70F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800"/>
            <a:ext cx="7024687" cy="496887"/>
          </a:xfrm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Presentation of findings</a:t>
            </a:r>
            <a:endParaRPr lang="en-US" sz="2800" b="1" dirty="0">
              <a:solidFill>
                <a:srgbClr val="CC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D01FF-FB56-43CA-ABC5-ED88F4E34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167687" cy="4876801"/>
          </a:xfrm>
        </p:spPr>
        <p:txBody>
          <a:bodyPr>
            <a:noAutofit/>
          </a:bodyPr>
          <a:lstStyle/>
          <a:p>
            <a:pPr marL="6985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  <a:buNone/>
            </a:pP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on data processing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Librarians in University Libraries in Lagos State, Nigeria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9850" indent="0">
              <a:lnSpc>
                <a:spcPct val="120000"/>
              </a:lnSpc>
              <a:buClr>
                <a:srgbClr val="085CB8"/>
              </a:buCl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90630"/>
            <a:ext cx="8039637" cy="355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1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F8CA5-1F06-49D7-8341-B6BED70F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800"/>
            <a:ext cx="7024687" cy="496887"/>
          </a:xfrm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Presentation of findings</a:t>
            </a:r>
            <a:endParaRPr lang="en-US" sz="2800" b="1" dirty="0">
              <a:solidFill>
                <a:srgbClr val="CC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D01FF-FB56-43CA-ABC5-ED88F4E34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167687" cy="4876801"/>
          </a:xfrm>
        </p:spPr>
        <p:txBody>
          <a:bodyPr>
            <a:noAutofit/>
          </a:bodyPr>
          <a:lstStyle/>
          <a:p>
            <a:pPr marL="6985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  <a:buNone/>
            </a:pP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on data analysis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Librarians in University Libraries in Lagos State, Nigeria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9850" indent="0">
              <a:lnSpc>
                <a:spcPct val="120000"/>
              </a:lnSpc>
              <a:buClr>
                <a:srgbClr val="085CB8"/>
              </a:buCl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90630"/>
            <a:ext cx="7911053" cy="362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5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F8CA5-1F06-49D7-8341-B6BED70F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800"/>
            <a:ext cx="7024687" cy="496887"/>
          </a:xfrm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Presentation of findings</a:t>
            </a:r>
            <a:endParaRPr lang="en-US" sz="2800" b="1" dirty="0">
              <a:solidFill>
                <a:srgbClr val="CC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D01FF-FB56-43CA-ABC5-ED88F4E34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167687" cy="4876801"/>
          </a:xfrm>
        </p:spPr>
        <p:txBody>
          <a:bodyPr>
            <a:noAutofit/>
          </a:bodyPr>
          <a:lstStyle/>
          <a:p>
            <a:pPr marL="6985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  <a:buNone/>
            </a:pP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on data preservation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Librarians in University Libraries in Lagos State, Nigeria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9850" indent="0">
              <a:lnSpc>
                <a:spcPct val="120000"/>
              </a:lnSpc>
              <a:buClr>
                <a:srgbClr val="085CB8"/>
              </a:buCl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5" y="2285999"/>
            <a:ext cx="8349361" cy="398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4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F8CA5-1F06-49D7-8341-B6BED70F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800"/>
            <a:ext cx="7024687" cy="496887"/>
          </a:xfrm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Presentation of findings</a:t>
            </a:r>
            <a:endParaRPr lang="en-US" sz="2800" b="1" dirty="0">
              <a:solidFill>
                <a:srgbClr val="CC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D01FF-FB56-43CA-ABC5-ED88F4E34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167687" cy="4876801"/>
          </a:xfrm>
        </p:spPr>
        <p:txBody>
          <a:bodyPr>
            <a:noAutofit/>
          </a:bodyPr>
          <a:lstStyle/>
          <a:p>
            <a:pPr marL="6985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  <a:buNone/>
            </a:pP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on data sharing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Librarians in University Libraries in Lagos State, Nigeria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9850" indent="0">
              <a:lnSpc>
                <a:spcPct val="120000"/>
              </a:lnSpc>
              <a:buClr>
                <a:srgbClr val="085CB8"/>
              </a:buCl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7" y="2328708"/>
            <a:ext cx="8304060" cy="398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9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F8CA5-1F06-49D7-8341-B6BED70F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800"/>
            <a:ext cx="7024687" cy="496887"/>
          </a:xfrm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Presentation of findings</a:t>
            </a:r>
            <a:endParaRPr lang="en-US" sz="2800" b="1" dirty="0">
              <a:solidFill>
                <a:srgbClr val="CC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D01FF-FB56-43CA-ABC5-ED88F4E34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167687" cy="4876801"/>
          </a:xfrm>
        </p:spPr>
        <p:txBody>
          <a:bodyPr>
            <a:noAutofit/>
          </a:bodyPr>
          <a:lstStyle/>
          <a:p>
            <a:pPr marL="6985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  <a:buNone/>
            </a:pP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on data reuse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Librarians in University Libraries in Lagos State, Nigeria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9850" indent="0">
              <a:lnSpc>
                <a:spcPct val="120000"/>
              </a:lnSpc>
              <a:buClr>
                <a:srgbClr val="085CB8"/>
              </a:buCl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68" y="2328708"/>
            <a:ext cx="7440063" cy="353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38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F8CA5-1F06-49D7-8341-B6BED70F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800"/>
            <a:ext cx="7024687" cy="496887"/>
          </a:xfrm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Conclusion and Recommendations</a:t>
            </a:r>
            <a:endParaRPr lang="en-US" sz="2800" b="1" dirty="0">
              <a:solidFill>
                <a:srgbClr val="CC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D01FF-FB56-43CA-ABC5-ED88F4E34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299451" cy="504031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reveal that research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management services are widely accepted 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respondents 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indicating 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acceptance for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indicators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research data management services such as data creation, data analysis, data preservation, data sharing, and data 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reuse. </a:t>
            </a:r>
          </a:p>
          <a:p>
            <a:pPr marL="6985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  <a:buNone/>
            </a:pP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available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has suggested that research data management is a very wide and complex activity. </a:t>
            </a:r>
          </a:p>
          <a:p>
            <a:pPr marL="69850" indent="0">
              <a:lnSpc>
                <a:spcPct val="120000"/>
              </a:lnSpc>
              <a:buClr>
                <a:srgbClr val="085CB8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56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F8CA5-1F06-49D7-8341-B6BED70F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800"/>
            <a:ext cx="7024687" cy="496887"/>
          </a:xfrm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Conclusion and Recommendations</a:t>
            </a:r>
            <a:endParaRPr lang="en-US" sz="2800" b="1" dirty="0">
              <a:solidFill>
                <a:srgbClr val="CC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D01FF-FB56-43CA-ABC5-ED88F4E34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299451" cy="504031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therefore imperative that Nigerian libraries and librarians acquire deeper understanding regarding the extent and scope of research data management services so that they can understand where to improve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 a need for university management to ensure academic libraries in Lagos 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develop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comprehensive policy to guide research data management services. </a:t>
            </a:r>
            <a:endParaRPr lang="en-US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there is need for awareness and orientation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sensitize researchers on the importance of depositing their research data</a:t>
            </a:r>
            <a:endParaRPr lang="en-US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  <a:buNone/>
            </a:pP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" indent="0">
              <a:lnSpc>
                <a:spcPct val="120000"/>
              </a:lnSpc>
              <a:buClr>
                <a:srgbClr val="085CB8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99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66CC">
                <a:tint val="45000"/>
                <a:satMod val="400000"/>
              </a:srgbClr>
            </a:duotone>
          </a:blip>
          <a:srcRect t="28078"/>
          <a:stretch/>
        </p:blipFill>
        <p:spPr>
          <a:xfrm>
            <a:off x="685800" y="1295400"/>
            <a:ext cx="8008639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8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F8CA5-1F06-49D7-8341-B6BED70F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800"/>
            <a:ext cx="7024687" cy="496887"/>
          </a:xfrm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sz="2800" b="1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Background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D01FF-FB56-43CA-ABC5-ED88F4E34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89892"/>
            <a:ext cx="8299451" cy="504031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data management involves the process of planning,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organising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providing data and information to researchers by academic libraries and other information services providers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985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  <a:buNone/>
            </a:pP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FAIR data principle (which stands for "Findable, Accessible, Interoperable, and Reusable") is supported by research data management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985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  <a:buNone/>
            </a:pPr>
            <a:endParaRPr lang="en-US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Improper administration of research data can lead to serious consequences, such as the loss of valuable information, the infringement of personal data 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 breaches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lr>
                <a:srgbClr val="085CB8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6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F8CA5-1F06-49D7-8341-B6BED70F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7024687" cy="496887"/>
          </a:xfrm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Background to the Study</a:t>
            </a:r>
            <a:endParaRPr lang="en-US" sz="2800" b="1" dirty="0">
              <a:solidFill>
                <a:srgbClr val="CC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D01FF-FB56-43CA-ABC5-ED88F4E34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18187"/>
            <a:ext cx="8382000" cy="4953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data management service is the future of academic librarian but this service may not become widespread in Nigeria unless academic librarians acquire the necessary skills and 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competencies.  </a:t>
            </a:r>
            <a:endParaRPr lang="en-US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" indent="0" algn="just">
              <a:spcBef>
                <a:spcPts val="0"/>
              </a:spcBef>
              <a:spcAft>
                <a:spcPts val="0"/>
              </a:spcAft>
              <a:buClr>
                <a:srgbClr val="085CB8"/>
              </a:buClr>
              <a:buNone/>
            </a:pPr>
            <a:endParaRPr lang="en-US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reliminary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 and close observation 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decline in the management of research data by librarians in University libraries in Lagos State. </a:t>
            </a:r>
            <a:endParaRPr lang="en-US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1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F8CA5-1F06-49D7-8341-B6BED70F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04800"/>
            <a:ext cx="7024687" cy="496887"/>
          </a:xfrm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Background to the Study</a:t>
            </a:r>
            <a:endParaRPr lang="en-US" sz="2800" b="1" dirty="0">
              <a:solidFill>
                <a:srgbClr val="CC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D01FF-FB56-43CA-ABC5-ED88F4E34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953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this study investigated 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management services provided by University librarians in Lagos State, Nigeria.</a:t>
            </a:r>
          </a:p>
          <a:p>
            <a:pPr marL="69850" indent="0" algn="just">
              <a:spcBef>
                <a:spcPts val="0"/>
              </a:spcBef>
              <a:spcAft>
                <a:spcPts val="0"/>
              </a:spcAft>
              <a:buClr>
                <a:srgbClr val="085CB8"/>
              </a:buClr>
              <a:buNone/>
            </a:pPr>
            <a:endParaRPr lang="en-US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 of research data management services adopted in this study are data creation, data processing, data analysis, data preservation, data sharing and data 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reuse.</a:t>
            </a:r>
          </a:p>
          <a:p>
            <a:pPr marL="69850" indent="0" algn="just">
              <a:spcBef>
                <a:spcPts val="0"/>
              </a:spcBef>
              <a:spcAft>
                <a:spcPts val="0"/>
              </a:spcAft>
              <a:buClr>
                <a:srgbClr val="085CB8"/>
              </a:buClr>
              <a:buNone/>
            </a:pPr>
            <a:endParaRPr lang="en-US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objectives of this study are to 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examine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stages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data creation, data processing, data analysis, data preservation, data sharing and data reuse among librarians in University libraries in Lagos State, 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Nigeria</a:t>
            </a:r>
          </a:p>
          <a:p>
            <a:pPr>
              <a:buClr>
                <a:srgbClr val="085CB8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3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1"/>
          <p:cNvSpPr txBox="1">
            <a:spLocks/>
          </p:cNvSpPr>
          <p:nvPr/>
        </p:nvSpPr>
        <p:spPr bwMode="auto">
          <a:xfrm>
            <a:off x="1066800" y="565109"/>
            <a:ext cx="5168900" cy="40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 </a:t>
            </a:r>
            <a:endParaRPr lang="en-US" altLang="en-US" sz="32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s://cpb-us-e1.wpmucdn.com/blogs.ntu.edu.sg/dist/0/1024/files/2015/11/Library-Research-Data-Lifecycle-27gd3u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8763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66800" y="5943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Research Data Life Cycle by J. </a:t>
            </a:r>
            <a:r>
              <a:rPr lang="en-US" b="1" dirty="0" err="1" smtClean="0"/>
              <a:t>Ridsdale</a:t>
            </a:r>
            <a:r>
              <a:rPr lang="en-US" b="1" dirty="0" smtClean="0"/>
              <a:t> 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F8CA5-1F06-49D7-8341-B6BED70F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800"/>
            <a:ext cx="7024687" cy="496887"/>
          </a:xfrm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Conceptual</a:t>
            </a:r>
            <a:r>
              <a:rPr 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Review</a:t>
            </a:r>
            <a:endParaRPr lang="en-US" sz="2800" b="1" dirty="0">
              <a:solidFill>
                <a:srgbClr val="CC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D01FF-FB56-43CA-ABC5-ED88F4E34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89892"/>
            <a:ext cx="8299451" cy="504031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creation is the process of identifying and compiling data into a usable format for sharing and reusing.  </a:t>
            </a:r>
            <a:endParaRPr lang="en-US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  <a:buNone/>
            </a:pP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processing is the act of acquiring data and transforming it into knowledge. Research data processing entails gathering and transforming raw data into actionable insights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985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  <a:buNone/>
            </a:pP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is all about cleaning, modifying, and processing raw data to obtain useful information that may guide researchers in making the right 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lr>
                <a:srgbClr val="085CB8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4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F8CA5-1F06-49D7-8341-B6BED70F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800"/>
            <a:ext cx="7024687" cy="496887"/>
          </a:xfrm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Conceptual</a:t>
            </a:r>
            <a:r>
              <a:rPr 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Review</a:t>
            </a:r>
            <a:endParaRPr lang="en-US" sz="2800" b="1" dirty="0">
              <a:solidFill>
                <a:srgbClr val="CC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D01FF-FB56-43CA-ABC5-ED88F4E34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89892"/>
            <a:ext cx="8299451" cy="504031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preservation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refers to the process of ensuring that data is kept in an unaltered state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primary objective is to keep information safe from accidental or malicious deletion while also facilitating the data's future usage and development. </a:t>
            </a:r>
            <a:endParaRPr lang="en-US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  <a:buNone/>
            </a:pP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 refers to the extent to which researchers are prepared to give out their data to 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others.</a:t>
            </a:r>
          </a:p>
          <a:p>
            <a:pPr marL="6985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  <a:buNone/>
            </a:pPr>
            <a:endParaRPr 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5CB8"/>
              </a:buClr>
            </a:pP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reuse is the practice of using data that have been </a:t>
            </a:r>
            <a:r>
              <a:rPr lang="en-US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previous study or studies for a new study.</a:t>
            </a:r>
            <a:endParaRPr lang="en-US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lr>
                <a:srgbClr val="085CB8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8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EC112C-48FD-4666-80E7-6DA8F8A3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57200"/>
            <a:ext cx="7024687" cy="725487"/>
          </a:xfrm>
        </p:spPr>
        <p:txBody>
          <a:bodyPr>
            <a:no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Methodology</a:t>
            </a:r>
            <a:endParaRPr lang="en-US" sz="3200" b="1" dirty="0">
              <a:solidFill>
                <a:srgbClr val="D6009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88523" y="1393468"/>
            <a:ext cx="4901643" cy="66199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0099"/>
                </a:solidFill>
              </a:rPr>
              <a:t>Descriptive survey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8630" y="1170773"/>
            <a:ext cx="3129893" cy="1107381"/>
          </a:xfrm>
          <a:prstGeom prst="rightArrow">
            <a:avLst/>
          </a:prstGeom>
          <a:solidFill>
            <a:schemeClr val="bg1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Research Design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13872" y="2669195"/>
            <a:ext cx="4938515" cy="1113909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0099"/>
                </a:solidFill>
              </a:rPr>
              <a:t>Ninety nine librarians</a:t>
            </a:r>
            <a:endParaRPr lang="en-US" sz="2400" i="1" dirty="0" smtClean="0">
              <a:solidFill>
                <a:srgbClr val="000099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64317" y="2669195"/>
            <a:ext cx="3037045" cy="1107381"/>
          </a:xfrm>
          <a:prstGeom prst="rightArrow">
            <a:avLst/>
          </a:prstGeom>
          <a:solidFill>
            <a:schemeClr val="bg1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Population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62107" y="4297110"/>
            <a:ext cx="4871840" cy="1071539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0099"/>
                </a:solidFill>
              </a:rPr>
              <a:t>Same as the population</a:t>
            </a:r>
            <a:r>
              <a:rPr lang="en-US" sz="2400" i="1" dirty="0" smtClean="0">
                <a:solidFill>
                  <a:srgbClr val="000099"/>
                </a:solidFill>
              </a:rPr>
              <a:t> </a:t>
            </a:r>
            <a:endParaRPr lang="en-US" sz="2400" i="1" dirty="0">
              <a:solidFill>
                <a:srgbClr val="000099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84788" y="4208218"/>
            <a:ext cx="3080731" cy="1249325"/>
          </a:xfrm>
          <a:prstGeom prst="rightArrow">
            <a:avLst/>
          </a:prstGeom>
          <a:solidFill>
            <a:schemeClr val="bg1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Sample Size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EC112C-48FD-4666-80E7-6DA8F8A3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57200"/>
            <a:ext cx="7024687" cy="725487"/>
          </a:xfrm>
        </p:spPr>
        <p:txBody>
          <a:bodyPr>
            <a:no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Methodology…</a:t>
            </a:r>
            <a:endParaRPr lang="en-US" sz="3200" b="1" dirty="0">
              <a:solidFill>
                <a:srgbClr val="D6009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00017" y="1606815"/>
            <a:ext cx="3781983" cy="661990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rgbClr val="000099"/>
                </a:solidFill>
              </a:rPr>
              <a:t>Questionnaire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34748" y="1303304"/>
            <a:ext cx="3656170" cy="1269011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2400" b="1" dirty="0">
                <a:solidFill>
                  <a:srgbClr val="000099"/>
                </a:solidFill>
              </a:rPr>
              <a:t>Research Instrument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66258" y="4340429"/>
            <a:ext cx="3855102" cy="661990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rgbClr val="000099"/>
                </a:solidFill>
              </a:rPr>
              <a:t>Descriptive statistics 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899161" y="4057539"/>
            <a:ext cx="3656170" cy="1269011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2400" b="1" dirty="0" smtClean="0">
                <a:solidFill>
                  <a:srgbClr val="000099"/>
                </a:solidFill>
              </a:rPr>
              <a:t>Analysis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942710" y="2667911"/>
            <a:ext cx="3656170" cy="1269011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2400" b="1" dirty="0" smtClean="0">
                <a:solidFill>
                  <a:srgbClr val="000099"/>
                </a:solidFill>
              </a:rPr>
              <a:t>Data Type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98880" y="2971421"/>
            <a:ext cx="3855102" cy="661990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rgbClr val="000099"/>
                </a:solidFill>
              </a:rPr>
              <a:t>Primary Data 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01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CT ENABLED JOBS AND EMPLOYMENT CREATIO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18173</TotalTime>
  <Words>738</Words>
  <Application>Microsoft Office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 New Roman</vt:lpstr>
      <vt:lpstr>Wingdings 2</vt:lpstr>
      <vt:lpstr>ICT ENABLED JOBS AND EMPLOYMENT CREATION</vt:lpstr>
      <vt:lpstr>Research Data Management Services among University Librarians in Lagos State, Nigeria</vt:lpstr>
      <vt:lpstr>Background of the Study</vt:lpstr>
      <vt:lpstr>Background to the Study</vt:lpstr>
      <vt:lpstr>Background to the Study</vt:lpstr>
      <vt:lpstr>PowerPoint Presentation</vt:lpstr>
      <vt:lpstr>Conceptual Review</vt:lpstr>
      <vt:lpstr>Conceptual Review</vt:lpstr>
      <vt:lpstr>Methodology</vt:lpstr>
      <vt:lpstr>Methodology…</vt:lpstr>
      <vt:lpstr>Presentation of findings</vt:lpstr>
      <vt:lpstr>Presentation of findings</vt:lpstr>
      <vt:lpstr>Presentation of findings</vt:lpstr>
      <vt:lpstr>Presentation of findings</vt:lpstr>
      <vt:lpstr>Presentation of findings</vt:lpstr>
      <vt:lpstr>Presentation of findings</vt:lpstr>
      <vt:lpstr>Conclusion and Recommendations</vt:lpstr>
      <vt:lpstr>Conclusion and Recommendations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Data Management Services among University Librarians in Lagos State, Nigeria</dc:title>
  <dc:creator>Tunmibi; Ajokotola</dc:creator>
  <cp:lastModifiedBy>TUNMIBI</cp:lastModifiedBy>
  <cp:revision>159</cp:revision>
  <dcterms:created xsi:type="dcterms:W3CDTF">2021-09-14T04:42:49Z</dcterms:created>
  <dcterms:modified xsi:type="dcterms:W3CDTF">2023-10-03T13:26:10Z</dcterms:modified>
</cp:coreProperties>
</file>