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Lst>
  <p:sldSz cy="10287000" cx="18288000"/>
  <p:notesSz cx="6858000" cy="9144000"/>
  <p:embeddedFontLst>
    <p:embeddedFont>
      <p:font typeface="Roboto"/>
      <p:regular r:id="rId68"/>
      <p:bold r:id="rId69"/>
      <p:italic r:id="rId70"/>
      <p:boldItalic r:id="rId71"/>
    </p:embeddedFont>
    <p:embeddedFont>
      <p:font typeface="Open Sans ExtraBold"/>
      <p:bold r:id="rId72"/>
      <p:boldItalic r:id="rId73"/>
    </p:embeddedFont>
    <p:embeddedFont>
      <p:font typeface="Open Sans Light"/>
      <p:regular r:id="rId74"/>
      <p:bold r:id="rId75"/>
      <p:italic r:id="rId76"/>
      <p:boldItalic r:id="rId77"/>
    </p:embeddedFont>
    <p:embeddedFont>
      <p:font typeface="Open Sans"/>
      <p:regular r:id="rId78"/>
      <p:bold r:id="rId79"/>
      <p:italic r:id="rId80"/>
      <p:boldItalic r:id="rId8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0FE948B-5E1F-43D2-A086-7141EC53BF36}">
  <a:tblStyle styleId="{B0FE948B-5E1F-43D2-A086-7141EC53BF3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9852FFE1-B500-47C0-9D29-A6E0DAF152BD}" styleName="Table_1">
    <a:wholeTbl>
      <a:tcTxStyle b="off" i="off">
        <a:font>
          <a:latin typeface="Arial"/>
          <a:ea typeface="Arial"/>
          <a:cs typeface="Arial"/>
        </a:font>
        <a:srgbClr val="FBC400"/>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FEFAE6"/>
          </a:solidFill>
        </a:fill>
      </a:tcStyle>
    </a:wholeTbl>
    <a:band1H>
      <a:tcTxStyle/>
      <a:tcStyle>
        <a:fill>
          <a:solidFill>
            <a:srgbClr val="FDF4CA"/>
          </a:solidFill>
        </a:fill>
      </a:tcStyle>
    </a:band1H>
    <a:band2H>
      <a:tcTxStyle/>
    </a:band2H>
    <a:band1V>
      <a:tcTxStyle/>
      <a:tcStyle>
        <a:fill>
          <a:solidFill>
            <a:srgbClr val="FDF4CA"/>
          </a:solidFill>
        </a:fill>
      </a:tcStyle>
    </a:band1V>
    <a:band2V>
      <a:tcTxStyle/>
    </a:band2V>
    <a:lastCol>
      <a:tcTxStyle b="on" i="off">
        <a:font>
          <a:latin typeface="Arial"/>
          <a:ea typeface="Arial"/>
          <a:cs typeface="Arial"/>
        </a:font>
        <a:srgbClr val="FFFFFF"/>
      </a:tcTxStyle>
      <a:tcStyle>
        <a:fill>
          <a:solidFill>
            <a:srgbClr val="FBE312"/>
          </a:solidFill>
        </a:fill>
      </a:tcStyle>
    </a:lastCol>
    <a:firstCol>
      <a:tcTxStyle b="on" i="off">
        <a:font>
          <a:latin typeface="Arial"/>
          <a:ea typeface="Arial"/>
          <a:cs typeface="Arial"/>
        </a:font>
        <a:srgbClr val="FFFFFF"/>
      </a:tcTxStyle>
      <a:tcStyle>
        <a:fill>
          <a:solidFill>
            <a:srgbClr val="FBE312"/>
          </a:solidFill>
        </a:fill>
      </a:tcStyle>
    </a:firstCol>
    <a:lastRow>
      <a:tcTxStyle b="on" i="off">
        <a:font>
          <a:latin typeface="Arial"/>
          <a:ea typeface="Arial"/>
          <a:cs typeface="Arial"/>
        </a:font>
        <a:srgbClr val="FFFFFF"/>
      </a:tcTxStyle>
      <a:tcStyle>
        <a:tcBdr>
          <a:top>
            <a:ln cap="flat" cmpd="sng" w="38100">
              <a:solidFill>
                <a:srgbClr val="FFFFFF"/>
              </a:solidFill>
              <a:prstDash val="solid"/>
              <a:round/>
              <a:headEnd len="sm" w="sm" type="none"/>
              <a:tailEnd len="sm" w="sm" type="none"/>
            </a:ln>
          </a:top>
        </a:tcBdr>
        <a:fill>
          <a:solidFill>
            <a:srgbClr val="FBE312"/>
          </a:solidFill>
        </a:fill>
      </a:tcStyle>
    </a:lastRow>
    <a:seCell>
      <a:tcTxStyle/>
    </a:seCell>
    <a:swCell>
      <a:tcTxStyle/>
    </a:swCell>
    <a:firstRow>
      <a:tcTxStyle b="on" i="off">
        <a:font>
          <a:latin typeface="Arial"/>
          <a:ea typeface="Arial"/>
          <a:cs typeface="Arial"/>
        </a:font>
        <a:srgbClr val="FFFFFF"/>
      </a:tcTxStyle>
      <a:tcStyle>
        <a:tcBdr>
          <a:bottom>
            <a:ln cap="flat" cmpd="sng" w="38100">
              <a:solidFill>
                <a:srgbClr val="FFFFFF"/>
              </a:solidFill>
              <a:prstDash val="solid"/>
              <a:round/>
              <a:headEnd len="sm" w="sm" type="none"/>
              <a:tailEnd len="sm" w="sm" type="none"/>
            </a:ln>
          </a:bottom>
        </a:tcBdr>
        <a:fill>
          <a:solidFill>
            <a:srgbClr val="FBE312"/>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OpenSans-italic.fntdata"/><Relationship Id="rId81" Type="http://schemas.openxmlformats.org/officeDocument/2006/relationships/font" Target="fonts/OpenSans-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OpenSansExtraBold-boldItalic.fntdata"/><Relationship Id="rId72" Type="http://schemas.openxmlformats.org/officeDocument/2006/relationships/font" Target="fonts/OpenSansExtraBold-bold.fntdata"/><Relationship Id="rId31" Type="http://schemas.openxmlformats.org/officeDocument/2006/relationships/slide" Target="slides/slide26.xml"/><Relationship Id="rId75" Type="http://schemas.openxmlformats.org/officeDocument/2006/relationships/font" Target="fonts/OpenSansLight-bold.fntdata"/><Relationship Id="rId30" Type="http://schemas.openxmlformats.org/officeDocument/2006/relationships/slide" Target="slides/slide25.xml"/><Relationship Id="rId74" Type="http://schemas.openxmlformats.org/officeDocument/2006/relationships/font" Target="fonts/OpenSansLight-regular.fntdata"/><Relationship Id="rId33" Type="http://schemas.openxmlformats.org/officeDocument/2006/relationships/slide" Target="slides/slide28.xml"/><Relationship Id="rId77" Type="http://schemas.openxmlformats.org/officeDocument/2006/relationships/font" Target="fonts/OpenSansLight-boldItalic.fntdata"/><Relationship Id="rId32" Type="http://schemas.openxmlformats.org/officeDocument/2006/relationships/slide" Target="slides/slide27.xml"/><Relationship Id="rId76" Type="http://schemas.openxmlformats.org/officeDocument/2006/relationships/font" Target="fonts/OpenSansLight-italic.fntdata"/><Relationship Id="rId35" Type="http://schemas.openxmlformats.org/officeDocument/2006/relationships/slide" Target="slides/slide30.xml"/><Relationship Id="rId79" Type="http://schemas.openxmlformats.org/officeDocument/2006/relationships/font" Target="fonts/OpenSans-bold.fntdata"/><Relationship Id="rId34" Type="http://schemas.openxmlformats.org/officeDocument/2006/relationships/slide" Target="slides/slide29.xml"/><Relationship Id="rId78" Type="http://schemas.openxmlformats.org/officeDocument/2006/relationships/font" Target="fonts/OpenSans-regular.fntdata"/><Relationship Id="rId71" Type="http://schemas.openxmlformats.org/officeDocument/2006/relationships/font" Target="fonts/Roboto-boldItalic.fntdata"/><Relationship Id="rId70" Type="http://schemas.openxmlformats.org/officeDocument/2006/relationships/font" Target="fonts/Roboto-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font" Target="fonts/Roboto-regular.fntdata"/><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Roboto-bold.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sz="1200">
              <a:latin typeface="Open Sans"/>
              <a:ea typeface="Open Sans"/>
              <a:cs typeface="Open Sans"/>
              <a:sym typeface="Open Sans"/>
            </a:endParaRPr>
          </a:p>
        </p:txBody>
      </p:sp>
      <p:sp>
        <p:nvSpPr>
          <p:cNvPr id="91" name="Google Shape;9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0f296655ce_0_1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0f296655ce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1ddfc57617_0_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1ddfc57617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1ddfc57617_0_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1ddfc57617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60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1ddfc57617_0_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1ddfc57617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600"/>
              </a:spcAft>
              <a:buClr>
                <a:schemeClr val="dk1"/>
              </a:buClr>
              <a:buSzPts val="1100"/>
              <a:buFont typeface="Arial"/>
              <a:buNone/>
            </a:pPr>
            <a:r>
              <a:t/>
            </a:r>
            <a:endParaRPr>
              <a:solidFill>
                <a:schemeClr val="dk1"/>
              </a:solidFill>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1ddfc57617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1ddfc57617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Font typeface="Open Sans"/>
              <a:buChar char="-"/>
            </a:pPr>
            <a:r>
              <a:t/>
            </a:r>
            <a:endParaRPr>
              <a:latin typeface="Open Sans"/>
              <a:ea typeface="Open Sans"/>
              <a:cs typeface="Open Sans"/>
              <a:sym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1ddfc57617_0_1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1ddfc57617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1ddfc57617_0_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1ddfc57617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600"/>
              </a:spcAft>
              <a:buNone/>
            </a:pPr>
            <a:r>
              <a:t/>
            </a:r>
            <a:endParaRPr>
              <a:solidFill>
                <a:schemeClr val="dk1"/>
              </a:solidFill>
              <a:latin typeface="Open Sans"/>
              <a:ea typeface="Open Sans"/>
              <a:cs typeface="Open Sans"/>
              <a:sym typeface="Open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1ddfc57617_0_2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1ddfc57617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1ddfc57617_0_1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1ddfc57617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i="1"/>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1ddfc57617_0_1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1ddfc57617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600"/>
              </a:spcAft>
              <a:buNone/>
            </a:pPr>
            <a:r>
              <a:t/>
            </a:r>
            <a:endParaRPr>
              <a:solidFill>
                <a:schemeClr val="dk1"/>
              </a:solidFill>
              <a:latin typeface="Open Sans"/>
              <a:ea typeface="Open Sans"/>
              <a:cs typeface="Open Sans"/>
              <a:sym typeface="Open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1366e6d9b4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1366e6d9b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237d2efb40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237d2efb40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333333"/>
              </a:solidFill>
              <a:highlight>
                <a:srgbClr val="FFFFFF"/>
              </a:highlight>
              <a:latin typeface="Roboto"/>
              <a:ea typeface="Roboto"/>
              <a:cs typeface="Roboto"/>
              <a:sym typeface="Roboto"/>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225e179774_0_3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225e179774_0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237d2efb40_0_3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237d2efb40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237d2efb40_0_3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237d2efb40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237d2efb40_0_2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2237d2efb40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1ddfc57617_0_1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1ddfc57617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225e179774_0_3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2225e179774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237d2efb40_0_2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2237d2efb40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237d2efb40_0_2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237d2efb40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1ddfc57617_0_2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21ddfc57617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60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0f296655ce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p>
        </p:txBody>
      </p:sp>
      <p:sp>
        <p:nvSpPr>
          <p:cNvPr id="122" name="Google Shape;122;g20f296655ce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1ddfc57617_0_3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21ddfc57617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600"/>
              </a:spcAft>
              <a:buNone/>
            </a:pPr>
            <a:r>
              <a:t/>
            </a:r>
            <a:endParaRPr>
              <a:solidFill>
                <a:schemeClr val="dk1"/>
              </a:solidFill>
              <a:latin typeface="Open Sans"/>
              <a:ea typeface="Open Sans"/>
              <a:cs typeface="Open Sans"/>
              <a:sym typeface="Open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225e179774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2225e179774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600"/>
              </a:spcAft>
              <a:buClr>
                <a:schemeClr val="dk1"/>
              </a:buClr>
              <a:buSzPts val="1100"/>
              <a:buFont typeface="Arial"/>
              <a:buNone/>
            </a:pPr>
            <a:r>
              <a:t/>
            </a:r>
            <a:endParaRPr>
              <a:solidFill>
                <a:schemeClr val="dk1"/>
              </a:solidFill>
              <a:latin typeface="Open Sans"/>
              <a:ea typeface="Open Sans"/>
              <a:cs typeface="Open Sans"/>
              <a:sym typeface="Open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225e179774_0_2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2225e179774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600"/>
              </a:spcAft>
              <a:buClr>
                <a:schemeClr val="dk1"/>
              </a:buClr>
              <a:buSzPts val="1100"/>
              <a:buFont typeface="Arial"/>
              <a:buNone/>
            </a:pPr>
            <a:r>
              <a:t/>
            </a:r>
            <a:endParaRPr>
              <a:latin typeface="Open Sans"/>
              <a:ea typeface="Open Sans"/>
              <a:cs typeface="Open Sans"/>
              <a:sym typeface="Open San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225e179774_0_2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2225e179774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600"/>
              </a:spcAft>
              <a:buClr>
                <a:schemeClr val="dk1"/>
              </a:buClr>
              <a:buSzPts val="1100"/>
              <a:buFont typeface="Arial"/>
              <a:buNone/>
            </a:pPr>
            <a:r>
              <a:t/>
            </a:r>
            <a:endParaRPr>
              <a:solidFill>
                <a:schemeClr val="dk1"/>
              </a:solidFill>
              <a:latin typeface="Open Sans"/>
              <a:ea typeface="Open Sans"/>
              <a:cs typeface="Open Sans"/>
              <a:sym typeface="Open San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225e179774_0_2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2225e179774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600"/>
              </a:spcAft>
              <a:buNone/>
            </a:pPr>
            <a:r>
              <a:t/>
            </a:r>
            <a:endParaRPr>
              <a:solidFill>
                <a:schemeClr val="dk1"/>
              </a:solidFill>
              <a:latin typeface="Open Sans"/>
              <a:ea typeface="Open Sans"/>
              <a:cs typeface="Open Sans"/>
              <a:sym typeface="Open San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225e179774_0_3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2225e179774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600"/>
              </a:spcAft>
              <a:buClr>
                <a:schemeClr val="dk1"/>
              </a:buClr>
              <a:buSzPts val="1100"/>
              <a:buFont typeface="Arial"/>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225e179774_0_3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2225e179774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600"/>
              </a:spcAft>
              <a:buClr>
                <a:schemeClr val="dk1"/>
              </a:buClr>
              <a:buSzPts val="1100"/>
              <a:buFont typeface="Arial"/>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225e179774_0_6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2225e179774_0_6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237d2efb40_0_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2237d2efb4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2225e179774_0_2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2225e179774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600"/>
              </a:spcAft>
              <a:buClr>
                <a:schemeClr val="dk1"/>
              </a:buClr>
              <a:buSzPts val="1100"/>
              <a:buFont typeface="Arial"/>
              <a:buNone/>
            </a:pPr>
            <a:r>
              <a:t/>
            </a:r>
            <a:endParaRPr>
              <a:solidFill>
                <a:schemeClr val="dk1"/>
              </a:solidFill>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167acf18fb_0_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167acf18fb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225e179774_0_7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2225e179774_0_7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237d2efb40_0_2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2237d2efb40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60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225e179774_0_4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2225e179774_0_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2225e179774_0_4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2225e179774_0_4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2225e179774_0_10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2225e179774_0_10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2237d2efb40_0_3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2237d2efb40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2237d2efb40_0_3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2237d2efb40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237d2efb40_0_3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2237d2efb40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237d2efb40_0_3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2237d2efb40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2237d2efb40_0_3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2237d2efb40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0f296655ce_0_1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0f296655ce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Open Sans"/>
              <a:ea typeface="Open Sans"/>
              <a:cs typeface="Open Sans"/>
              <a:sym typeface="Open San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225e179774_0_6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2225e179774_0_6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2225e179774_0_6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2225e179774_0_6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200000"/>
              </a:lnSpc>
              <a:spcBef>
                <a:spcPts val="0"/>
              </a:spcBef>
              <a:spcAft>
                <a:spcPts val="0"/>
              </a:spcAft>
              <a:buNone/>
            </a:pPr>
            <a:r>
              <a:t/>
            </a:r>
            <a:endParaRPr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2225e179774_0_6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2225e179774_0_6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600"/>
              </a:spcAft>
              <a:buClr>
                <a:schemeClr val="dk1"/>
              </a:buClr>
              <a:buSzPts val="1100"/>
              <a:buFont typeface="Arial"/>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21ddfc57617_0_1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21ddfc57617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2225e179774_0_6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2225e179774_0_6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2225e179774_0_6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2225e179774_0_6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latin typeface="Open Sans"/>
              <a:ea typeface="Open Sans"/>
              <a:cs typeface="Open Sans"/>
              <a:sym typeface="Open San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2225e179774_0_7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2225e179774_0_7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2237d2efb40_0_2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2237d2efb40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2225e179774_0_6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2225e179774_0_6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2225e179774_0_6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47" name="Google Shape;747;g2225e179774_0_6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225e179774_0_10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225e179774_0_10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2225e179774_0_10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2225e179774_0_10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that’s all for today!</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2237d2efb40_0_2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2237d2efb40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2167acf18fb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g2167acf18fb_0_1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167acf18fb_0_2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167acf18fb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0f296655ce_0_1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0f296655ce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Avete mai fatto domanda di finanziamento?</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237d2efb40_0_3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237d2efb40_0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457200" y="274650"/>
            <a:ext cx="17430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
        <p:nvSpPr>
          <p:cNvPr id="74" name="Google Shape;74;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
        <p:nvSpPr>
          <p:cNvPr id="80" name="Google Shape;80;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1">
  <p:cSld name="SECTION_HEADER_1">
    <p:spTree>
      <p:nvGrpSpPr>
        <p:cNvPr id="84" name="Shape 84"/>
        <p:cNvGrpSpPr/>
        <p:nvPr/>
      </p:nvGrpSpPr>
      <p:grpSpPr>
        <a:xfrm>
          <a:off x="0" y="0"/>
          <a:ext cx="0" cy="0"/>
          <a:chOff x="0" y="0"/>
          <a:chExt cx="0" cy="0"/>
        </a:xfrm>
      </p:grpSpPr>
      <p:sp>
        <p:nvSpPr>
          <p:cNvPr id="85" name="Google Shape;85;p13"/>
          <p:cNvSpPr/>
          <p:nvPr/>
        </p:nvSpPr>
        <p:spPr>
          <a:xfrm flipH="1">
            <a:off x="15191875" y="920450"/>
            <a:ext cx="2163250" cy="224990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86" name="Google Shape;86;p13"/>
          <p:cNvSpPr/>
          <p:nvPr/>
        </p:nvSpPr>
        <p:spPr>
          <a:xfrm flipH="1" rot="10800000">
            <a:off x="932850" y="7116650"/>
            <a:ext cx="2163250" cy="224990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87" name="Google Shape;87;p13"/>
          <p:cNvSpPr txBox="1"/>
          <p:nvPr>
            <p:ph type="title"/>
          </p:nvPr>
        </p:nvSpPr>
        <p:spPr>
          <a:xfrm>
            <a:off x="1547400" y="3612900"/>
            <a:ext cx="15193200" cy="3061200"/>
          </a:xfrm>
          <a:prstGeom prst="rect">
            <a:avLst/>
          </a:prstGeom>
        </p:spPr>
        <p:txBody>
          <a:bodyPr anchorCtr="0" anchor="ctr" bIns="45700" lIns="91425" spcFirstLastPara="1" rIns="91425" wrap="square" tIns="45700">
            <a:normAutofit/>
          </a:bodyPr>
          <a:lstStyle>
            <a:lvl1pPr lvl="0" rtl="0" algn="ctr">
              <a:spcBef>
                <a:spcPts val="0"/>
              </a:spcBef>
              <a:spcAft>
                <a:spcPts val="0"/>
              </a:spcAft>
              <a:buSzPts val="4000"/>
              <a:buNone/>
              <a:defRPr/>
            </a:lvl1pPr>
            <a:lvl2pPr lvl="1" rtl="0" algn="ctr">
              <a:spcBef>
                <a:spcPts val="0"/>
              </a:spcBef>
              <a:spcAft>
                <a:spcPts val="0"/>
              </a:spcAft>
              <a:buSzPts val="4000"/>
              <a:buNone/>
              <a:defRPr/>
            </a:lvl2pPr>
            <a:lvl3pPr lvl="2" rtl="0" algn="ctr">
              <a:spcBef>
                <a:spcPts val="0"/>
              </a:spcBef>
              <a:spcAft>
                <a:spcPts val="0"/>
              </a:spcAft>
              <a:buSzPts val="4000"/>
              <a:buNone/>
              <a:defRPr/>
            </a:lvl3pPr>
            <a:lvl4pPr lvl="3" rtl="0" algn="ctr">
              <a:spcBef>
                <a:spcPts val="0"/>
              </a:spcBef>
              <a:spcAft>
                <a:spcPts val="0"/>
              </a:spcAft>
              <a:buSzPts val="4000"/>
              <a:buNone/>
              <a:defRPr/>
            </a:lvl4pPr>
            <a:lvl5pPr lvl="4" rtl="0" algn="ctr">
              <a:spcBef>
                <a:spcPts val="0"/>
              </a:spcBef>
              <a:spcAft>
                <a:spcPts val="0"/>
              </a:spcAft>
              <a:buSzPts val="4000"/>
              <a:buNone/>
              <a:defRPr/>
            </a:lvl5pPr>
            <a:lvl6pPr lvl="5" rtl="0" algn="ctr">
              <a:spcBef>
                <a:spcPts val="0"/>
              </a:spcBef>
              <a:spcAft>
                <a:spcPts val="0"/>
              </a:spcAft>
              <a:buSzPts val="4000"/>
              <a:buNone/>
              <a:defRPr/>
            </a:lvl6pPr>
            <a:lvl7pPr lvl="6" rtl="0" algn="ctr">
              <a:spcBef>
                <a:spcPts val="0"/>
              </a:spcBef>
              <a:spcAft>
                <a:spcPts val="0"/>
              </a:spcAft>
              <a:buSzPts val="4000"/>
              <a:buNone/>
              <a:defRPr/>
            </a:lvl7pPr>
            <a:lvl8pPr lvl="7" rtl="0" algn="ctr">
              <a:spcBef>
                <a:spcPts val="0"/>
              </a:spcBef>
              <a:spcAft>
                <a:spcPts val="0"/>
              </a:spcAft>
              <a:buSzPts val="4000"/>
              <a:buNone/>
              <a:defRPr/>
            </a:lvl8pPr>
            <a:lvl9pPr lvl="8" rtl="0" algn="ctr">
              <a:spcBef>
                <a:spcPts val="0"/>
              </a:spcBef>
              <a:spcAft>
                <a:spcPts val="0"/>
              </a:spcAft>
              <a:buSzPts val="4000"/>
              <a:buNone/>
              <a:defRPr/>
            </a:lvl9pPr>
          </a:lstStyle>
          <a:p/>
        </p:txBody>
      </p:sp>
      <p:sp>
        <p:nvSpPr>
          <p:cNvPr id="88" name="Google Shape;88;p13"/>
          <p:cNvSpPr txBox="1"/>
          <p:nvPr>
            <p:ph idx="12" type="sldNum"/>
          </p:nvPr>
        </p:nvSpPr>
        <p:spPr>
          <a:xfrm>
            <a:off x="16944916" y="9326434"/>
            <a:ext cx="1097400" cy="7872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
        <p:nvSpPr>
          <p:cNvPr id="21" name="Google Shape;21;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457200" y="274650"/>
            <a:ext cx="17430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
        <p:nvSpPr>
          <p:cNvPr id="27" name="Google Shape;27;p4"/>
          <p:cNvSpPr txBox="1"/>
          <p:nvPr>
            <p:ph idx="1" type="body"/>
          </p:nvPr>
        </p:nvSpPr>
        <p:spPr>
          <a:xfrm>
            <a:off x="1028700" y="1624013"/>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
        <p:nvSpPr>
          <p:cNvPr id="33" name="Google Shape;33;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457200" y="274650"/>
            <a:ext cx="17430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
        <p:nvSpPr>
          <p:cNvPr id="39" name="Google Shape;39;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457200" y="274650"/>
            <a:ext cx="17430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
        <p:nvSpPr>
          <p:cNvPr id="46" name="Google Shape;46;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457200" y="274650"/>
            <a:ext cx="17430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
        <p:nvSpPr>
          <p:cNvPr id="55" name="Google Shape;55;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
        <p:nvSpPr>
          <p:cNvPr id="60" name="Google Shape;60;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
        <p:nvSpPr>
          <p:cNvPr id="67" name="Google Shape;67;p10"/>
          <p:cNvSpPr/>
          <p:nvPr>
            <p:ph idx="2" type="pic"/>
          </p:nvPr>
        </p:nvSpPr>
        <p:spPr>
          <a:xfrm>
            <a:off x="1792288" y="612775"/>
            <a:ext cx="5486400" cy="4114800"/>
          </a:xfrm>
          <a:prstGeom prst="rect">
            <a:avLst/>
          </a:prstGeom>
          <a:noFill/>
          <a:ln>
            <a:noFill/>
          </a:ln>
        </p:spPr>
      </p:sp>
      <p:sp>
        <p:nvSpPr>
          <p:cNvPr id="68" name="Google Shape;68;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50"/>
            <a:ext cx="174306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4000"/>
              <a:buFont typeface="Open Sans"/>
              <a:buNone/>
              <a:defRPr b="1" i="0" sz="4000" u="none" cap="none" strike="noStrike">
                <a:solidFill>
                  <a:schemeClr val="dk1"/>
                </a:solidFill>
                <a:latin typeface="Open Sans"/>
                <a:ea typeface="Open Sans"/>
                <a:cs typeface="Open Sans"/>
                <a:sym typeface="Open Sans"/>
              </a:defRPr>
            </a:lvl1pPr>
            <a:lvl2pPr lvl="1">
              <a:spcBef>
                <a:spcPts val="0"/>
              </a:spcBef>
              <a:spcAft>
                <a:spcPts val="0"/>
              </a:spcAft>
              <a:buSzPts val="4000"/>
              <a:buFont typeface="Open Sans"/>
              <a:buNone/>
              <a:defRPr sz="4000">
                <a:latin typeface="Open Sans"/>
                <a:ea typeface="Open Sans"/>
                <a:cs typeface="Open Sans"/>
                <a:sym typeface="Open Sans"/>
              </a:defRPr>
            </a:lvl2pPr>
            <a:lvl3pPr lvl="2">
              <a:spcBef>
                <a:spcPts val="0"/>
              </a:spcBef>
              <a:spcAft>
                <a:spcPts val="0"/>
              </a:spcAft>
              <a:buSzPts val="4000"/>
              <a:buFont typeface="Open Sans"/>
              <a:buNone/>
              <a:defRPr sz="4000">
                <a:latin typeface="Open Sans"/>
                <a:ea typeface="Open Sans"/>
                <a:cs typeface="Open Sans"/>
                <a:sym typeface="Open Sans"/>
              </a:defRPr>
            </a:lvl3pPr>
            <a:lvl4pPr lvl="3">
              <a:spcBef>
                <a:spcPts val="0"/>
              </a:spcBef>
              <a:spcAft>
                <a:spcPts val="0"/>
              </a:spcAft>
              <a:buSzPts val="4000"/>
              <a:buFont typeface="Open Sans"/>
              <a:buNone/>
              <a:defRPr sz="4000">
                <a:latin typeface="Open Sans"/>
                <a:ea typeface="Open Sans"/>
                <a:cs typeface="Open Sans"/>
                <a:sym typeface="Open Sans"/>
              </a:defRPr>
            </a:lvl4pPr>
            <a:lvl5pPr lvl="4">
              <a:spcBef>
                <a:spcPts val="0"/>
              </a:spcBef>
              <a:spcAft>
                <a:spcPts val="0"/>
              </a:spcAft>
              <a:buSzPts val="4000"/>
              <a:buFont typeface="Open Sans"/>
              <a:buNone/>
              <a:defRPr sz="4000">
                <a:latin typeface="Open Sans"/>
                <a:ea typeface="Open Sans"/>
                <a:cs typeface="Open Sans"/>
                <a:sym typeface="Open Sans"/>
              </a:defRPr>
            </a:lvl5pPr>
            <a:lvl6pPr lvl="5">
              <a:spcBef>
                <a:spcPts val="0"/>
              </a:spcBef>
              <a:spcAft>
                <a:spcPts val="0"/>
              </a:spcAft>
              <a:buSzPts val="4000"/>
              <a:buFont typeface="Open Sans"/>
              <a:buNone/>
              <a:defRPr sz="4000">
                <a:latin typeface="Open Sans"/>
                <a:ea typeface="Open Sans"/>
                <a:cs typeface="Open Sans"/>
                <a:sym typeface="Open Sans"/>
              </a:defRPr>
            </a:lvl6pPr>
            <a:lvl7pPr lvl="6">
              <a:spcBef>
                <a:spcPts val="0"/>
              </a:spcBef>
              <a:spcAft>
                <a:spcPts val="0"/>
              </a:spcAft>
              <a:buSzPts val="4000"/>
              <a:buFont typeface="Open Sans"/>
              <a:buNone/>
              <a:defRPr sz="4000">
                <a:latin typeface="Open Sans"/>
                <a:ea typeface="Open Sans"/>
                <a:cs typeface="Open Sans"/>
                <a:sym typeface="Open Sans"/>
              </a:defRPr>
            </a:lvl7pPr>
            <a:lvl8pPr lvl="7">
              <a:spcBef>
                <a:spcPts val="0"/>
              </a:spcBef>
              <a:spcAft>
                <a:spcPts val="0"/>
              </a:spcAft>
              <a:buSzPts val="4000"/>
              <a:buFont typeface="Open Sans"/>
              <a:buNone/>
              <a:defRPr sz="4000">
                <a:latin typeface="Open Sans"/>
                <a:ea typeface="Open Sans"/>
                <a:cs typeface="Open Sans"/>
                <a:sym typeface="Open Sans"/>
              </a:defRPr>
            </a:lvl8pPr>
            <a:lvl9pPr lvl="8">
              <a:spcBef>
                <a:spcPts val="0"/>
              </a:spcBef>
              <a:spcAft>
                <a:spcPts val="0"/>
              </a:spcAft>
              <a:buSzPts val="4000"/>
              <a:buFont typeface="Open Sans"/>
              <a:buNone/>
              <a:defRPr sz="4000">
                <a:latin typeface="Open Sans"/>
                <a:ea typeface="Open Sans"/>
                <a:cs typeface="Open Sans"/>
                <a:sym typeface="Open Sans"/>
              </a:defRPr>
            </a:lvl9pPr>
          </a:lstStyle>
          <a:p/>
        </p:txBody>
      </p:sp>
      <p:sp>
        <p:nvSpPr>
          <p:cNvPr id="7" name="Google Shape;7;p1"/>
          <p:cNvSpPr txBox="1"/>
          <p:nvPr>
            <p:ph idx="1" type="body"/>
          </p:nvPr>
        </p:nvSpPr>
        <p:spPr>
          <a:xfrm>
            <a:off x="1028700" y="1624013"/>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Open Sans Light"/>
              <a:buChar char="•"/>
              <a:defRPr i="0" sz="3200" u="none" cap="none" strike="noStrike">
                <a:solidFill>
                  <a:schemeClr val="dk1"/>
                </a:solidFill>
                <a:latin typeface="Open Sans Light"/>
                <a:ea typeface="Open Sans Light"/>
                <a:cs typeface="Open Sans Light"/>
                <a:sym typeface="Open Sans Light"/>
              </a:defRPr>
            </a:lvl1pPr>
            <a:lvl2pPr indent="-406400" lvl="1" marL="914400" marR="0" rtl="0" algn="l">
              <a:spcBef>
                <a:spcPts val="560"/>
              </a:spcBef>
              <a:spcAft>
                <a:spcPts val="0"/>
              </a:spcAft>
              <a:buClr>
                <a:schemeClr val="dk1"/>
              </a:buClr>
              <a:buSzPts val="2800"/>
              <a:buFont typeface="Open Sans Light"/>
              <a:buChar char="–"/>
              <a:defRPr i="0" sz="2800" u="none" cap="none" strike="noStrike">
                <a:solidFill>
                  <a:schemeClr val="dk1"/>
                </a:solidFill>
                <a:latin typeface="Open Sans Light"/>
                <a:ea typeface="Open Sans Light"/>
                <a:cs typeface="Open Sans Light"/>
                <a:sym typeface="Open Sans Light"/>
              </a:defRPr>
            </a:lvl2pPr>
            <a:lvl3pPr indent="-381000" lvl="2" marL="1371600" marR="0" rtl="0" algn="l">
              <a:spcBef>
                <a:spcPts val="480"/>
              </a:spcBef>
              <a:spcAft>
                <a:spcPts val="0"/>
              </a:spcAft>
              <a:buClr>
                <a:schemeClr val="dk1"/>
              </a:buClr>
              <a:buSzPts val="2400"/>
              <a:buFont typeface="Open Sans Light"/>
              <a:buChar char="•"/>
              <a:defRPr i="0" sz="2400" u="none" cap="none" strike="noStrike">
                <a:solidFill>
                  <a:schemeClr val="dk1"/>
                </a:solidFill>
                <a:latin typeface="Open Sans Light"/>
                <a:ea typeface="Open Sans Light"/>
                <a:cs typeface="Open Sans Light"/>
                <a:sym typeface="Open Sans Light"/>
              </a:defRPr>
            </a:lvl3pPr>
            <a:lvl4pPr indent="-355600" lvl="3" marL="18288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4pPr>
            <a:lvl5pPr indent="-355600" lvl="4" marL="22860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5pPr>
            <a:lvl6pPr indent="-355600" lvl="5" marL="27432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6pPr>
            <a:lvl7pPr indent="-355600" lvl="6" marL="32004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7pPr>
            <a:lvl8pPr indent="-355600" lvl="7" marL="36576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8pPr>
            <a:lvl9pPr indent="-355600" lvl="8" marL="41148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1" name="Google Shape;11;p1"/>
          <p:cNvSpPr/>
          <p:nvPr/>
        </p:nvSpPr>
        <p:spPr>
          <a:xfrm>
            <a:off x="-476400" y="-392250"/>
            <a:ext cx="1505100" cy="743100"/>
          </a:xfrm>
          <a:prstGeom prst="rect">
            <a:avLst/>
          </a:prstGeom>
          <a:solidFill>
            <a:srgbClr val="00C282"/>
          </a:solidFill>
          <a:ln cap="flat" cmpd="sng" w="9525">
            <a:solidFill>
              <a:srgbClr val="00C2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1"/>
          <p:cNvSpPr/>
          <p:nvPr/>
        </p:nvSpPr>
        <p:spPr>
          <a:xfrm>
            <a:off x="17278200" y="9894750"/>
            <a:ext cx="1505100" cy="743100"/>
          </a:xfrm>
          <a:prstGeom prst="rect">
            <a:avLst/>
          </a:prstGeom>
          <a:solidFill>
            <a:srgbClr val="00C282"/>
          </a:solidFill>
          <a:ln cap="flat" cmpd="sng" w="9525">
            <a:solidFill>
              <a:srgbClr val="00C2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1"/>
          <p:cNvSpPr/>
          <p:nvPr/>
        </p:nvSpPr>
        <p:spPr>
          <a:xfrm>
            <a:off x="-476400" y="9894750"/>
            <a:ext cx="1505100" cy="743100"/>
          </a:xfrm>
          <a:prstGeom prst="rect">
            <a:avLst/>
          </a:prstGeom>
          <a:solidFill>
            <a:srgbClr val="00A2BD"/>
          </a:solidFill>
          <a:ln cap="flat" cmpd="sng" w="9525">
            <a:solidFill>
              <a:srgbClr val="00A2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1"/>
          <p:cNvSpPr/>
          <p:nvPr/>
        </p:nvSpPr>
        <p:spPr>
          <a:xfrm>
            <a:off x="17278200" y="-392250"/>
            <a:ext cx="1505100" cy="743100"/>
          </a:xfrm>
          <a:prstGeom prst="rect">
            <a:avLst/>
          </a:prstGeom>
          <a:solidFill>
            <a:srgbClr val="00A2BD"/>
          </a:solidFill>
          <a:ln cap="flat" cmpd="sng" w="9525">
            <a:solidFill>
              <a:srgbClr val="00A2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21">
          <p15:clr>
            <a:srgbClr val="EA4335"/>
          </p15:clr>
        </p15:guide>
        <p15:guide id="2" pos="648">
          <p15:clr>
            <a:srgbClr val="EA4335"/>
          </p15:clr>
        </p15:guide>
        <p15:guide id="3" pos="10884">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8.jpg"/><Relationship Id="rId4" Type="http://schemas.openxmlformats.org/officeDocument/2006/relationships/hyperlink" Target="https://orcid.org/0000-0001-5279-797X" TargetMode="External"/><Relationship Id="rId5" Type="http://schemas.openxmlformats.org/officeDocument/2006/relationships/image" Target="../media/image3.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hyperlink" Target="https://www.youtube.com/watch?time_continue=817&amp;v=Sgk6poR3glc&amp;embeds_euri=https%3A%2F%2Fec.europa.eu%2F&amp;source_ve_path=Mjg2NjIsMjg2NjMsMzY4NDI&amp;feature=emb_logo"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3.png"/><Relationship Id="rId4" Type="http://schemas.openxmlformats.org/officeDocument/2006/relationships/hyperlink" Target="https://unsplash.com/fr/photos/G1yhU1Ej-9A" TargetMode="External"/><Relationship Id="rId5" Type="http://schemas.openxmlformats.org/officeDocument/2006/relationships/hyperlink" Target="https://ec.europa.eu/info/funding-tenders/opportunities/portal/screen/hom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s://www.youtube.com/watch?time_continue=817&amp;v=Sgk6poR3glc&amp;embeds_euri=https%3A%2F%2Fec.europa.eu%2F&amp;source_ve_path=Mjg2NjIsMjg2NjMsMzY4NDI&amp;feature=emb_logo"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www.youtube.com/watch?time_continue=817&amp;v=Sgk6poR3glc&amp;embeds_euri=https%3A%2F%2Fec.europa.eu%2F&amp;source_ve_path=Mjg2NjIsMjg2NjMsMzY4NDI&amp;feature=emb_logo"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hyperlink" Target="https://ec.europa.eu/info/funding-tenders/opportunities/docs/2021-2027/horizon/temp-form/af/af_he-ria-ia_en.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s://www.youtube.com/watch?time_continue=817&amp;v=Sgk6poR3glc&amp;embeds_euri=https%3A%2F%2Fec.europa.eu%2F&amp;source_ve_path=Mjg2NjIsMjg2NjMsMzY4NDI&amp;feature=emb_logo" TargetMode="External"/><Relationship Id="rId4" Type="http://schemas.openxmlformats.org/officeDocument/2006/relationships/hyperlink" Target="https://ec.europa.eu/info/funding-tenders/opportunities/docs/2021-2027/horizon/temp-form/af/af_he-ria-ia_en.pdf" TargetMode="External"/><Relationship Id="rId5" Type="http://schemas.openxmlformats.org/officeDocument/2006/relationships/hyperlink" Target="https://ec.europa.eu/info/funding-tenders/opportunities/docs/2021-2027/horizon/temp-form/af/af_he-ria-ia_en.pdf" TargetMode="External"/><Relationship Id="rId6" Type="http://schemas.openxmlformats.org/officeDocument/2006/relationships/hyperlink" Target="https://ec.europa.eu/info/funding-tenders/opportunities/docs/2021-2027/horizon/temp-form/af/af_he-ria-ia_en.pdf" TargetMode="External"/><Relationship Id="rId7" Type="http://schemas.openxmlformats.org/officeDocument/2006/relationships/hyperlink" Target="https://ec.europa.eu/info/funding-tenders/opportunities/docs/2021-2027/horizon/temp-form/af/af_he-ria-ia_en.pdf" TargetMode="External"/><Relationship Id="rId8" Type="http://schemas.openxmlformats.org/officeDocument/2006/relationships/image" Target="../media/image3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hyperlink" Target="https://ec.europa.eu/info/funding-tenders/opportunities/docs/2021-2027/horizon/temp-form/af/af_he-ria-ia_en.pdf" TargetMode="Externa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hyperlink" Target="https://coara.eu/agreement/the-agreement-full-text/"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7.jpg"/><Relationship Id="rId4" Type="http://schemas.openxmlformats.org/officeDocument/2006/relationships/hyperlink" Target="https://www.youtube.com/watch?time_continue=817&amp;v=Sgk6poR3glc&amp;embeds_euri=https%3A%2F%2Fec.europa.eu%2F&amp;source_ve_path=Mjg2NjIsMjg2NjMsMzY4NDI&amp;feature=emb_logo"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png"/><Relationship Id="rId4" Type="http://schemas.openxmlformats.org/officeDocument/2006/relationships/hyperlink" Target="https://ec.europa.eu/info/funding-tenders/opportunities/docs/2021-2027/experts/standard-briefing-slides-for-experts_he_en.pdf"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9.png"/><Relationship Id="rId4" Type="http://schemas.openxmlformats.org/officeDocument/2006/relationships/hyperlink" Target="https://ec.europa.eu/info/funding-tenders/opportunities/docs/2021-2027/experts/standard-briefing-slides-for-experts_he_en.pdf"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hyperlink" Target="https://www.youtube.com/watch?v=tkmVHfGeH4k" TargetMode="Externa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hyperlink" Target="https://ec.europa.eu/info/funding-tenders/opportunities/docs/2021-2027/horizon/temp-form/af/af_he-ria-ia_en.pdf"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0.jpg"/><Relationship Id="rId4" Type="http://schemas.openxmlformats.org/officeDocument/2006/relationships/hyperlink" Target="https://www.youtube.com/watch?v=tkmVHfGeH4k"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hyperlink" Target="https://www.youtube.com/watch?v=tkmVHfGeH4k"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hyperlink" Target="https://www.youtube.com/watch?v=tkmVHfGeH4k"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hyperlink" Target="https://www.youtube.com/watch?v=tkmVHfGeH4k"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2.png"/><Relationship Id="rId4" Type="http://schemas.openxmlformats.org/officeDocument/2006/relationships/hyperlink" Target="https://www.youtube.com/watch?v=tkmVHfGeH4k" TargetMode="External"/><Relationship Id="rId5" Type="http://schemas.openxmlformats.org/officeDocument/2006/relationships/hyperlink" Target="https://www.youtube.com/watch?v=tkmVHfGeH4k"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7.jpg"/><Relationship Id="rId4" Type="http://schemas.openxmlformats.org/officeDocument/2006/relationships/hyperlink" Target="https://unsplash.com/fr/@hamza01nsr" TargetMode="External"/><Relationship Id="rId5" Type="http://schemas.openxmlformats.org/officeDocument/2006/relationships/hyperlink" Target="https://www.youtube.com/watch?v=tkmVHfGeH4k"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6.png"/><Relationship Id="rId4" Type="http://schemas.openxmlformats.org/officeDocument/2006/relationships/hyperlink" Target="https://apre.it/wp-content/uploads/2023/01/Pocaterra.pdf"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hyperlink" Target="https://www.youtube.com/watch?v=tkmVHfGeH4k"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hyperlink" Target="https://www.youtube.com/watch?time_continue=817&amp;v=Sgk6poR3glc&amp;embeds_euri=https%3A%2F%2Fec.europa.eu%2F&amp;source_ve_path=Mjg2NjIsMjg2NjMsMzY4NDI&amp;feature=emb_logo" TargetMode="External"/><Relationship Id="rId4" Type="http://schemas.openxmlformats.org/officeDocument/2006/relationships/image" Target="../media/image14.png"/><Relationship Id="rId5" Type="http://schemas.openxmlformats.org/officeDocument/2006/relationships/hyperlink" Target="https://research-and-innovation.ec.europa.eu/strategy/support-policy-making/shaping-eu-research-and-innovation-policy/evaluation-impact-assessment-and-monitoring/horizon-europe-programme-analysis_en#monitoring-horizon-europe"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1" Type="http://schemas.openxmlformats.org/officeDocument/2006/relationships/hyperlink" Target="https://www.youtube.com/watch?time_continue=817&amp;v=Sgk6poR3glc&amp;embeds_euri=https%3A%2F%2Fec.europa.eu%2F&amp;source_ve_path=Mjg2NjIsMjg2NjMsMzY4NDI&amp;feature=emb_logo" TargetMode="External"/><Relationship Id="rId10"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hyperlink" Target="https://fr.freepik.com/vecteurs-libre/planification-operations-commerciales-integration-technologie-logicielle_12085309.htm#from_view=detail_author" TargetMode="External"/><Relationship Id="rId4" Type="http://schemas.openxmlformats.org/officeDocument/2006/relationships/image" Target="../media/image35.jpg"/><Relationship Id="rId9"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18.png"/><Relationship Id="rId7" Type="http://schemas.openxmlformats.org/officeDocument/2006/relationships/image" Target="../media/image22.png"/><Relationship Id="rId8" Type="http://schemas.openxmlformats.org/officeDocument/2006/relationships/image" Target="../media/image2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hyperlink" Target="https://fr.freepik.com/vecteurs-libre/planification-operations-commerciales-integration-technologie-logicielle_12085309.htm#from_view=detail_author" TargetMode="External"/><Relationship Id="rId4" Type="http://schemas.openxmlformats.org/officeDocument/2006/relationships/image" Target="../media/image3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6.jpg"/><Relationship Id="rId4" Type="http://schemas.openxmlformats.org/officeDocument/2006/relationships/image" Target="../media/image3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3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3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5.jpg"/><Relationship Id="rId4" Type="http://schemas.openxmlformats.org/officeDocument/2006/relationships/hyperlink" Target="https://unsplash.com/fr/photos/AoqgGAqrLpU"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7.png"/><Relationship Id="rId4" Type="http://schemas.openxmlformats.org/officeDocument/2006/relationships/hyperlink" Target="https://ec.europa.eu/info/funding-tenders/opportunities/docs/2021-2027/horizon/temp-form/af/af_he-ria-ia_en.pdf"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2.jpg"/><Relationship Id="rId4" Type="http://schemas.openxmlformats.org/officeDocument/2006/relationships/image" Target="../media/image41.png"/><Relationship Id="rId5" Type="http://schemas.openxmlformats.org/officeDocument/2006/relationships/image" Target="../media/image50.png"/><Relationship Id="rId6" Type="http://schemas.openxmlformats.org/officeDocument/2006/relationships/hyperlink" Target="https://ec.europa.eu/info/funding-tenders/opportunities/docs/2021-2027/horizon/temp-form/af/af_he-ria-ia_en.pdf"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46.png"/><Relationship Id="rId4" Type="http://schemas.openxmlformats.org/officeDocument/2006/relationships/image" Target="../media/image43.png"/><Relationship Id="rId5" Type="http://schemas.openxmlformats.org/officeDocument/2006/relationships/hyperlink" Target="https://ec.europa.eu/info/funding-tenders/opportunities/docs/2021-2027/horizon/temp-form/af/af_he-ria-ia_en.pdf"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1.png"/><Relationship Id="rId4" Type="http://schemas.openxmlformats.org/officeDocument/2006/relationships/hyperlink" Target="https://ec.europa.eu/info/funding-tenders/opportunities/docs/2021-2027/horizon/temp-form/af/af_he-ria-ia_en.pdf"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hyperlink" Target="https://ec.europa.eu/info/funding-tenders/opportunities/portal/screen/opportunities/topic-details/horizon-infra-2022-eosc-01-01" TargetMode="External"/><Relationship Id="rId4" Type="http://schemas.openxmlformats.org/officeDocument/2006/relationships/hyperlink" Target="https://cordis.europa.eu/project/id/101095129"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40.png"/><Relationship Id="rId4" Type="http://schemas.openxmlformats.org/officeDocument/2006/relationships/hyperlink" Target="https://ec.europa.eu/info/funding-tenders/opportunities/portal/screen/opportunities/topic-details/horizon-infra-2022-eosc-01-01"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5.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hyperlink" Target="https://ec.europa.eu/info/funding-tenders/opportunities/docs/2021-2027/horizon/temp-form/af/af_he-ria-ia_en.pdf"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49.jpg"/><Relationship Id="rId4" Type="http://schemas.openxmlformats.org/officeDocument/2006/relationships/hyperlink" Target="mailto:lottie.provost@ilc.cnr.i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14"/>
          <p:cNvPicPr preferRelativeResize="0"/>
          <p:nvPr/>
        </p:nvPicPr>
        <p:blipFill>
          <a:blip r:embed="rId3">
            <a:alphaModFix/>
          </a:blip>
          <a:stretch>
            <a:fillRect/>
          </a:stretch>
        </p:blipFill>
        <p:spPr>
          <a:xfrm>
            <a:off x="-2481125" y="-760525"/>
            <a:ext cx="14851973" cy="11138999"/>
          </a:xfrm>
          <a:prstGeom prst="rect">
            <a:avLst/>
          </a:prstGeom>
          <a:noFill/>
          <a:ln>
            <a:noFill/>
          </a:ln>
        </p:spPr>
      </p:pic>
      <p:sp>
        <p:nvSpPr>
          <p:cNvPr id="94" name="Google Shape;94;p14"/>
          <p:cNvSpPr txBox="1"/>
          <p:nvPr/>
        </p:nvSpPr>
        <p:spPr>
          <a:xfrm>
            <a:off x="1710175" y="8810025"/>
            <a:ext cx="16577700" cy="10140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a:highlight>
                <a:srgbClr val="FFFF00"/>
              </a:highlight>
            </a:endParaRPr>
          </a:p>
        </p:txBody>
      </p:sp>
      <p:grpSp>
        <p:nvGrpSpPr>
          <p:cNvPr id="95" name="Google Shape;95;p14"/>
          <p:cNvGrpSpPr/>
          <p:nvPr/>
        </p:nvGrpSpPr>
        <p:grpSpPr>
          <a:xfrm>
            <a:off x="-1" y="3480373"/>
            <a:ext cx="2233555" cy="3230763"/>
            <a:chOff x="0" y="-38100"/>
            <a:chExt cx="1536012" cy="850900"/>
          </a:xfrm>
        </p:grpSpPr>
        <p:sp>
          <p:nvSpPr>
            <p:cNvPr id="96" name="Google Shape;96;p14"/>
            <p:cNvSpPr/>
            <p:nvPr/>
          </p:nvSpPr>
          <p:spPr>
            <a:xfrm>
              <a:off x="0" y="0"/>
              <a:ext cx="1536012" cy="156984"/>
            </a:xfrm>
            <a:custGeom>
              <a:rect b="b" l="l" r="r" t="t"/>
              <a:pathLst>
                <a:path extrusionOk="0" h="156984" w="1536012">
                  <a:moveTo>
                    <a:pt x="0" y="0"/>
                  </a:moveTo>
                  <a:lnTo>
                    <a:pt x="1536012" y="0"/>
                  </a:lnTo>
                  <a:lnTo>
                    <a:pt x="1536012" y="156984"/>
                  </a:lnTo>
                  <a:lnTo>
                    <a:pt x="0" y="156984"/>
                  </a:lnTo>
                  <a:close/>
                </a:path>
              </a:pathLst>
            </a:custGeom>
            <a:solidFill>
              <a:srgbClr val="FFFFFF"/>
            </a:solidFill>
            <a:ln>
              <a:noFill/>
            </a:ln>
          </p:spPr>
        </p:sp>
        <p:sp>
          <p:nvSpPr>
            <p:cNvPr id="97" name="Google Shape;97;p1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l">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8" name="Google Shape;98;p14"/>
          <p:cNvSpPr/>
          <p:nvPr/>
        </p:nvSpPr>
        <p:spPr>
          <a:xfrm>
            <a:off x="3763525" y="1138850"/>
            <a:ext cx="15644400" cy="3504600"/>
          </a:xfrm>
          <a:prstGeom prst="rect">
            <a:avLst/>
          </a:prstGeom>
          <a:solidFill>
            <a:srgbClr val="5DB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9" name="Google Shape;99;p14"/>
          <p:cNvGrpSpPr/>
          <p:nvPr/>
        </p:nvGrpSpPr>
        <p:grpSpPr>
          <a:xfrm>
            <a:off x="-457201" y="5159255"/>
            <a:ext cx="2233515" cy="3230782"/>
            <a:chOff x="0" y="-38100"/>
            <a:chExt cx="1536012" cy="850900"/>
          </a:xfrm>
        </p:grpSpPr>
        <p:sp>
          <p:nvSpPr>
            <p:cNvPr id="100" name="Google Shape;100;p14"/>
            <p:cNvSpPr/>
            <p:nvPr/>
          </p:nvSpPr>
          <p:spPr>
            <a:xfrm>
              <a:off x="0" y="0"/>
              <a:ext cx="1536012" cy="156984"/>
            </a:xfrm>
            <a:custGeom>
              <a:rect b="b" l="l" r="r" t="t"/>
              <a:pathLst>
                <a:path extrusionOk="0" h="156984" w="1536012">
                  <a:moveTo>
                    <a:pt x="0" y="0"/>
                  </a:moveTo>
                  <a:lnTo>
                    <a:pt x="1536012" y="0"/>
                  </a:lnTo>
                  <a:lnTo>
                    <a:pt x="1536012" y="156984"/>
                  </a:lnTo>
                  <a:lnTo>
                    <a:pt x="0" y="156984"/>
                  </a:lnTo>
                  <a:close/>
                </a:path>
              </a:pathLst>
            </a:custGeom>
            <a:solidFill>
              <a:srgbClr val="7ED8FD"/>
            </a:solidFill>
            <a:ln>
              <a:noFill/>
            </a:ln>
          </p:spPr>
        </p:sp>
        <p:sp>
          <p:nvSpPr>
            <p:cNvPr id="101" name="Google Shape;101;p1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l">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 name="Google Shape;102;p14"/>
          <p:cNvGrpSpPr/>
          <p:nvPr/>
        </p:nvGrpSpPr>
        <p:grpSpPr>
          <a:xfrm>
            <a:off x="10597227" y="5168596"/>
            <a:ext cx="7690529" cy="3303113"/>
            <a:chOff x="0" y="-57150"/>
            <a:chExt cx="2135072" cy="869950"/>
          </a:xfrm>
        </p:grpSpPr>
        <p:sp>
          <p:nvSpPr>
            <p:cNvPr id="103" name="Google Shape;103;p14"/>
            <p:cNvSpPr/>
            <p:nvPr/>
          </p:nvSpPr>
          <p:spPr>
            <a:xfrm>
              <a:off x="0" y="0"/>
              <a:ext cx="2135072" cy="135474"/>
            </a:xfrm>
            <a:custGeom>
              <a:rect b="b" l="l" r="r" t="t"/>
              <a:pathLst>
                <a:path extrusionOk="0" h="135474" w="2135072">
                  <a:moveTo>
                    <a:pt x="0" y="0"/>
                  </a:moveTo>
                  <a:lnTo>
                    <a:pt x="2135072" y="0"/>
                  </a:lnTo>
                  <a:lnTo>
                    <a:pt x="2135072" y="135474"/>
                  </a:lnTo>
                  <a:lnTo>
                    <a:pt x="0" y="135474"/>
                  </a:lnTo>
                  <a:close/>
                </a:path>
              </a:pathLst>
            </a:custGeom>
            <a:solidFill>
              <a:srgbClr val="7ED8FD"/>
            </a:solidFill>
            <a:ln>
              <a:noFill/>
            </a:ln>
          </p:spPr>
        </p:sp>
        <p:sp>
          <p:nvSpPr>
            <p:cNvPr id="104" name="Google Shape;104;p14"/>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5" name="Google Shape;105;p14"/>
          <p:cNvSpPr txBox="1"/>
          <p:nvPr/>
        </p:nvSpPr>
        <p:spPr>
          <a:xfrm>
            <a:off x="3763518" y="1356802"/>
            <a:ext cx="13959900" cy="3068700"/>
          </a:xfrm>
          <a:prstGeom prst="rect">
            <a:avLst/>
          </a:prstGeom>
          <a:noFill/>
          <a:ln>
            <a:noFill/>
          </a:ln>
        </p:spPr>
        <p:txBody>
          <a:bodyPr anchorCtr="0" anchor="ctr" bIns="0" lIns="0" spcFirstLastPara="1" rIns="0" wrap="square" tIns="0">
            <a:noAutofit/>
          </a:bodyPr>
          <a:lstStyle/>
          <a:p>
            <a:pPr indent="0" lvl="0" marL="0" marR="0" rtl="0" algn="r">
              <a:lnSpc>
                <a:spcPct val="116026"/>
              </a:lnSpc>
              <a:spcBef>
                <a:spcPts val="0"/>
              </a:spcBef>
              <a:spcAft>
                <a:spcPts val="0"/>
              </a:spcAft>
              <a:buNone/>
            </a:pPr>
            <a:r>
              <a:rPr b="1" lang="en-US" sz="7987">
                <a:solidFill>
                  <a:schemeClr val="lt1"/>
                </a:solidFill>
                <a:latin typeface="Open Sans"/>
                <a:ea typeface="Open Sans"/>
                <a:cs typeface="Open Sans"/>
                <a:sym typeface="Open Sans"/>
              </a:rPr>
              <a:t>Open Science in European Project management </a:t>
            </a:r>
            <a:endParaRPr>
              <a:solidFill>
                <a:schemeClr val="lt1"/>
              </a:solidFill>
            </a:endParaRPr>
          </a:p>
          <a:p>
            <a:pPr indent="0" lvl="0" marL="0" marR="0" rtl="0" algn="r">
              <a:lnSpc>
                <a:spcPct val="116026"/>
              </a:lnSpc>
              <a:spcBef>
                <a:spcPts val="0"/>
              </a:spcBef>
              <a:spcAft>
                <a:spcPts val="0"/>
              </a:spcAft>
              <a:buNone/>
            </a:pPr>
            <a:r>
              <a:t/>
            </a:r>
            <a:endParaRPr/>
          </a:p>
        </p:txBody>
      </p:sp>
      <p:sp>
        <p:nvSpPr>
          <p:cNvPr id="106" name="Google Shape;106;p14"/>
          <p:cNvSpPr txBox="1"/>
          <p:nvPr/>
        </p:nvSpPr>
        <p:spPr>
          <a:xfrm>
            <a:off x="1028700" y="7753725"/>
            <a:ext cx="9198600" cy="189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2800">
                <a:highlight>
                  <a:schemeClr val="lt1"/>
                </a:highlight>
                <a:latin typeface="Open Sans"/>
                <a:ea typeface="Open Sans"/>
                <a:cs typeface="Open Sans"/>
                <a:sym typeface="Open Sans"/>
              </a:rPr>
              <a:t>Lottie Provost</a:t>
            </a:r>
            <a:endParaRPr b="1" sz="2400">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rPr lang="en-US" sz="2400">
                <a:highlight>
                  <a:schemeClr val="lt1"/>
                </a:highlight>
                <a:latin typeface="Open Sans Light"/>
                <a:ea typeface="Open Sans Light"/>
                <a:cs typeface="Open Sans Light"/>
                <a:sym typeface="Open Sans Light"/>
              </a:rPr>
              <a:t>Istituto di Linguistica Computazionale “A. Zampolli” - CNR</a:t>
            </a:r>
            <a:endParaRPr sz="2400">
              <a:highlight>
                <a:schemeClr val="lt1"/>
              </a:highlight>
              <a:latin typeface="Open Sans Light"/>
              <a:ea typeface="Open Sans Light"/>
              <a:cs typeface="Open Sans Light"/>
              <a:sym typeface="Open Sans Light"/>
            </a:endParaRPr>
          </a:p>
          <a:p>
            <a:pPr indent="0" lvl="0" marL="0" rtl="0" algn="l">
              <a:lnSpc>
                <a:spcPct val="115000"/>
              </a:lnSpc>
              <a:spcBef>
                <a:spcPts val="0"/>
              </a:spcBef>
              <a:spcAft>
                <a:spcPts val="0"/>
              </a:spcAft>
              <a:buNone/>
            </a:pPr>
            <a:r>
              <a:rPr lang="en-US" sz="2400">
                <a:highlight>
                  <a:schemeClr val="lt1"/>
                </a:highlight>
                <a:latin typeface="Open Sans Light"/>
                <a:ea typeface="Open Sans Light"/>
                <a:cs typeface="Open Sans Light"/>
                <a:sym typeface="Open Sans Light"/>
              </a:rPr>
              <a:t>lottie.provost@ilc.cnr.it</a:t>
            </a:r>
            <a:endParaRPr sz="2400">
              <a:highlight>
                <a:schemeClr val="lt1"/>
              </a:highlight>
              <a:latin typeface="Open Sans Light"/>
              <a:ea typeface="Open Sans Light"/>
              <a:cs typeface="Open Sans Light"/>
              <a:sym typeface="Open Sans Light"/>
            </a:endParaRPr>
          </a:p>
          <a:p>
            <a:pPr indent="0" lvl="0" marL="0" rtl="0" algn="l">
              <a:lnSpc>
                <a:spcPct val="115000"/>
              </a:lnSpc>
              <a:spcBef>
                <a:spcPts val="0"/>
              </a:spcBef>
              <a:spcAft>
                <a:spcPts val="0"/>
              </a:spcAft>
              <a:buNone/>
            </a:pPr>
            <a:r>
              <a:rPr lang="en-US" sz="2400" u="sng">
                <a:solidFill>
                  <a:srgbClr val="2200CC"/>
                </a:solidFill>
                <a:highlight>
                  <a:schemeClr val="lt1"/>
                </a:highlight>
                <a:latin typeface="Open Sans Light"/>
                <a:ea typeface="Open Sans Light"/>
                <a:cs typeface="Open Sans Light"/>
                <a:sym typeface="Open Sans Light"/>
                <a:hlinkClick r:id="rId4">
                  <a:extLst>
                    <a:ext uri="{A12FA001-AC4F-418D-AE19-62706E023703}">
                      <ahyp:hlinkClr val="tx"/>
                    </a:ext>
                  </a:extLst>
                </a:hlinkClick>
              </a:rPr>
              <a:t>https://orcid.org/0000-0001-5279-797X</a:t>
            </a:r>
            <a:endParaRPr sz="2400">
              <a:highlight>
                <a:schemeClr val="lt1"/>
              </a:highlight>
              <a:latin typeface="Open Sans Light"/>
              <a:ea typeface="Open Sans Light"/>
              <a:cs typeface="Open Sans Light"/>
              <a:sym typeface="Open Sans Light"/>
            </a:endParaRPr>
          </a:p>
        </p:txBody>
      </p:sp>
      <p:sp>
        <p:nvSpPr>
          <p:cNvPr id="107" name="Google Shape;107;p14"/>
          <p:cNvSpPr txBox="1"/>
          <p:nvPr/>
        </p:nvSpPr>
        <p:spPr>
          <a:xfrm>
            <a:off x="9838500" y="6336425"/>
            <a:ext cx="8262900" cy="780600"/>
          </a:xfrm>
          <a:prstGeom prst="rect">
            <a:avLst/>
          </a:prstGeom>
          <a:noFill/>
          <a:ln>
            <a:noFill/>
          </a:ln>
        </p:spPr>
        <p:txBody>
          <a:bodyPr anchorCtr="0" anchor="b" bIns="91425" lIns="91425" spcFirstLastPara="1" rIns="91425" wrap="square" tIns="91425">
            <a:noAutofit/>
          </a:bodyPr>
          <a:lstStyle/>
          <a:p>
            <a:pPr indent="0" lvl="0" marL="0" rtl="0" algn="r">
              <a:lnSpc>
                <a:spcPct val="150000"/>
              </a:lnSpc>
              <a:spcBef>
                <a:spcPts val="0"/>
              </a:spcBef>
              <a:spcAft>
                <a:spcPts val="0"/>
              </a:spcAft>
              <a:buNone/>
            </a:pPr>
            <a:r>
              <a:rPr b="1" lang="en-US" sz="3500">
                <a:highlight>
                  <a:schemeClr val="lt1"/>
                </a:highlight>
                <a:latin typeface="Open Sans"/>
                <a:ea typeface="Open Sans"/>
                <a:cs typeface="Open Sans"/>
                <a:sym typeface="Open Sans"/>
              </a:rPr>
              <a:t>Lesson 2. Impact in Horizon Europe</a:t>
            </a:r>
            <a:endParaRPr sz="3500">
              <a:highlight>
                <a:schemeClr val="lt1"/>
              </a:highlight>
              <a:latin typeface="Open Sans Light"/>
              <a:ea typeface="Open Sans Light"/>
              <a:cs typeface="Open Sans Light"/>
              <a:sym typeface="Open Sans Light"/>
            </a:endParaRPr>
          </a:p>
        </p:txBody>
      </p:sp>
      <p:sp>
        <p:nvSpPr>
          <p:cNvPr id="108" name="Google Shape;108;p14"/>
          <p:cNvSpPr txBox="1"/>
          <p:nvPr/>
        </p:nvSpPr>
        <p:spPr>
          <a:xfrm>
            <a:off x="9939300" y="7117050"/>
            <a:ext cx="8162100" cy="523200"/>
          </a:xfrm>
          <a:prstGeom prst="rect">
            <a:avLst/>
          </a:prstGeom>
          <a:noFill/>
          <a:ln>
            <a:noFill/>
          </a:ln>
        </p:spPr>
        <p:txBody>
          <a:bodyPr anchorCtr="0" anchor="t" bIns="91425" lIns="91425" spcFirstLastPara="1" rIns="91425" wrap="square" tIns="91425">
            <a:spAutoFit/>
          </a:bodyPr>
          <a:lstStyle/>
          <a:p>
            <a:pPr indent="0" lvl="0" marL="0" rtl="0" algn="r">
              <a:lnSpc>
                <a:spcPct val="150000"/>
              </a:lnSpc>
              <a:spcBef>
                <a:spcPts val="0"/>
              </a:spcBef>
              <a:spcAft>
                <a:spcPts val="0"/>
              </a:spcAft>
              <a:buNone/>
            </a:pPr>
            <a:r>
              <a:rPr lang="en-US" sz="2200">
                <a:solidFill>
                  <a:schemeClr val="dk1"/>
                </a:solidFill>
                <a:latin typeface="Open Sans Light"/>
                <a:ea typeface="Open Sans Light"/>
                <a:cs typeface="Open Sans Light"/>
                <a:sym typeface="Open Sans Light"/>
              </a:rPr>
              <a:t>24</a:t>
            </a:r>
            <a:r>
              <a:rPr lang="en-US" sz="2200">
                <a:solidFill>
                  <a:schemeClr val="dk1"/>
                </a:solidFill>
                <a:latin typeface="Open Sans Light"/>
                <a:ea typeface="Open Sans Light"/>
                <a:cs typeface="Open Sans Light"/>
                <a:sym typeface="Open Sans Light"/>
              </a:rPr>
              <a:t>/03/2023, Università di Macerata (online)</a:t>
            </a:r>
            <a:endParaRPr sz="2200">
              <a:solidFill>
                <a:schemeClr val="dk1"/>
              </a:solidFill>
              <a:latin typeface="Open Sans Light"/>
              <a:ea typeface="Open Sans Light"/>
              <a:cs typeface="Open Sans Light"/>
              <a:sym typeface="Open Sans Light"/>
            </a:endParaRPr>
          </a:p>
        </p:txBody>
      </p:sp>
      <p:pic>
        <p:nvPicPr>
          <p:cNvPr id="109" name="Google Shape;109;p14"/>
          <p:cNvPicPr preferRelativeResize="0"/>
          <p:nvPr/>
        </p:nvPicPr>
        <p:blipFill>
          <a:blip r:embed="rId5">
            <a:alphaModFix/>
          </a:blip>
          <a:stretch>
            <a:fillRect/>
          </a:stretch>
        </p:blipFill>
        <p:spPr>
          <a:xfrm>
            <a:off x="413050" y="9116179"/>
            <a:ext cx="466344" cy="466344"/>
          </a:xfrm>
          <a:prstGeom prst="rect">
            <a:avLst/>
          </a:prstGeom>
          <a:noFill/>
          <a:ln>
            <a:noFill/>
          </a:ln>
        </p:spPr>
      </p:pic>
      <p:sp>
        <p:nvSpPr>
          <p:cNvPr id="110" name="Google Shape;110;p14"/>
          <p:cNvSpPr txBox="1"/>
          <p:nvPr/>
        </p:nvSpPr>
        <p:spPr>
          <a:xfrm>
            <a:off x="9939300" y="7753725"/>
            <a:ext cx="8162100" cy="1108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None/>
            </a:pPr>
            <a:r>
              <a:rPr lang="en-US" sz="2400">
                <a:solidFill>
                  <a:schemeClr val="dk1"/>
                </a:solidFill>
                <a:latin typeface="Open Sans Light"/>
                <a:ea typeface="Open Sans Light"/>
                <a:cs typeface="Open Sans Light"/>
                <a:sym typeface="Open Sans Light"/>
              </a:rPr>
              <a:t>This lesson is on Zenodo. </a:t>
            </a:r>
            <a:br>
              <a:rPr lang="en-US" sz="2400">
                <a:solidFill>
                  <a:schemeClr val="dk1"/>
                </a:solidFill>
                <a:latin typeface="Open Sans Light"/>
                <a:ea typeface="Open Sans Light"/>
                <a:cs typeface="Open Sans Light"/>
                <a:sym typeface="Open Sans Light"/>
              </a:rPr>
            </a:br>
            <a:r>
              <a:rPr b="1" lang="en-US" sz="2400">
                <a:solidFill>
                  <a:schemeClr val="dk1"/>
                </a:solidFill>
                <a:latin typeface="Open Sans"/>
                <a:ea typeface="Open Sans"/>
                <a:cs typeface="Open Sans"/>
                <a:sym typeface="Open Sans"/>
              </a:rPr>
              <a:t>DOI: 10.5281/zenodo.7765497</a:t>
            </a:r>
            <a:endParaRPr b="1" sz="2400">
              <a:solidFill>
                <a:schemeClr val="dk1"/>
              </a:solidFill>
              <a:latin typeface="Open Sans"/>
              <a:ea typeface="Open Sans"/>
              <a:cs typeface="Open Sans"/>
              <a:sym typeface="Open Sans"/>
            </a:endParaRPr>
          </a:p>
        </p:txBody>
      </p:sp>
      <p:pic>
        <p:nvPicPr>
          <p:cNvPr id="111" name="Google Shape;111;p14"/>
          <p:cNvPicPr preferRelativeResize="0"/>
          <p:nvPr/>
        </p:nvPicPr>
        <p:blipFill>
          <a:blip r:embed="rId6">
            <a:alphaModFix/>
          </a:blip>
          <a:stretch>
            <a:fillRect/>
          </a:stretch>
        </p:blipFill>
        <p:spPr>
          <a:xfrm>
            <a:off x="16182500" y="8975388"/>
            <a:ext cx="1828800" cy="640080"/>
          </a:xfrm>
          <a:prstGeom prst="rect">
            <a:avLst/>
          </a:prstGeom>
          <a:noFill/>
          <a:ln>
            <a:noFill/>
          </a:ln>
        </p:spPr>
      </p:pic>
      <p:sp>
        <p:nvSpPr>
          <p:cNvPr id="112" name="Google Shape;112;p14"/>
          <p:cNvSpPr txBox="1"/>
          <p:nvPr/>
        </p:nvSpPr>
        <p:spPr>
          <a:xfrm>
            <a:off x="1028700" y="9917700"/>
            <a:ext cx="5194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rgbClr val="333333"/>
                </a:solidFill>
                <a:latin typeface="Open Sans Light"/>
                <a:ea typeface="Open Sans Light"/>
                <a:cs typeface="Open Sans Light"/>
                <a:sym typeface="Open Sans Light"/>
              </a:rPr>
              <a:t>Image by Joshua Rawson Harris on Unsplash</a:t>
            </a:r>
            <a:endParaRPr sz="1200">
              <a:solidFill>
                <a:schemeClr val="dk1"/>
              </a:solidFill>
              <a:latin typeface="Open Sans Light"/>
              <a:ea typeface="Open Sans Light"/>
              <a:cs typeface="Open Sans Light"/>
              <a:sym typeface="Open Sans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DBDD3"/>
        </a:solidFill>
      </p:bgPr>
    </p:bg>
    <p:spTree>
      <p:nvGrpSpPr>
        <p:cNvPr id="185" name="Shape 185"/>
        <p:cNvGrpSpPr/>
        <p:nvPr/>
      </p:nvGrpSpPr>
      <p:grpSpPr>
        <a:xfrm>
          <a:off x="0" y="0"/>
          <a:ext cx="0" cy="0"/>
          <a:chOff x="0" y="0"/>
          <a:chExt cx="0" cy="0"/>
        </a:xfrm>
      </p:grpSpPr>
      <p:sp>
        <p:nvSpPr>
          <p:cNvPr id="186" name="Google Shape;186;p23"/>
          <p:cNvSpPr txBox="1"/>
          <p:nvPr/>
        </p:nvSpPr>
        <p:spPr>
          <a:xfrm>
            <a:off x="0" y="4297050"/>
            <a:ext cx="182880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6000" strike="sngStrike">
              <a:solidFill>
                <a:schemeClr val="lt1"/>
              </a:solidFill>
              <a:latin typeface="Open Sans ExtraBold"/>
              <a:ea typeface="Open Sans ExtraBold"/>
              <a:cs typeface="Open Sans ExtraBold"/>
              <a:sym typeface="Open Sans ExtraBold"/>
            </a:endParaRPr>
          </a:p>
        </p:txBody>
      </p:sp>
      <p:cxnSp>
        <p:nvCxnSpPr>
          <p:cNvPr id="187" name="Google Shape;187;p23"/>
          <p:cNvCxnSpPr/>
          <p:nvPr/>
        </p:nvCxnSpPr>
        <p:spPr>
          <a:xfrm flipH="1" rot="10800000">
            <a:off x="13710650" y="8810700"/>
            <a:ext cx="2942100" cy="2400"/>
          </a:xfrm>
          <a:prstGeom prst="straightConnector1">
            <a:avLst/>
          </a:prstGeom>
          <a:noFill/>
          <a:ln cap="flat" cmpd="sng" w="114300">
            <a:solidFill>
              <a:schemeClr val="lt1"/>
            </a:solidFill>
            <a:prstDash val="solid"/>
            <a:round/>
            <a:headEnd len="med" w="med" type="none"/>
            <a:tailEnd len="med" w="med" type="none"/>
          </a:ln>
        </p:spPr>
      </p:cxnSp>
      <p:sp>
        <p:nvSpPr>
          <p:cNvPr id="188" name="Google Shape;188;p23"/>
          <p:cNvSpPr txBox="1"/>
          <p:nvPr/>
        </p:nvSpPr>
        <p:spPr>
          <a:xfrm>
            <a:off x="2286000" y="3223850"/>
            <a:ext cx="136575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5000">
                <a:solidFill>
                  <a:schemeClr val="lt1"/>
                </a:solidFill>
                <a:latin typeface="Open Sans"/>
                <a:ea typeface="Open Sans"/>
                <a:cs typeface="Open Sans"/>
                <a:sym typeface="Open Sans"/>
              </a:rPr>
              <a:t>Horizon Europe </a:t>
            </a:r>
            <a:endParaRPr b="1" sz="5000">
              <a:solidFill>
                <a:schemeClr val="lt1"/>
              </a:solidFill>
              <a:latin typeface="Open Sans"/>
              <a:ea typeface="Open Sans"/>
              <a:cs typeface="Open Sans"/>
              <a:sym typeface="Open Sans"/>
            </a:endParaRPr>
          </a:p>
          <a:p>
            <a:pPr indent="0" lvl="0" marL="0" rtl="0" algn="l">
              <a:spcBef>
                <a:spcPts val="0"/>
              </a:spcBef>
              <a:spcAft>
                <a:spcPts val="0"/>
              </a:spcAft>
              <a:buNone/>
            </a:pPr>
            <a:r>
              <a:rPr lang="en-US" sz="5000">
                <a:solidFill>
                  <a:schemeClr val="lt1"/>
                </a:solidFill>
                <a:latin typeface="Open Sans Light"/>
                <a:ea typeface="Open Sans Light"/>
                <a:cs typeface="Open Sans Light"/>
                <a:sym typeface="Open Sans Light"/>
              </a:rPr>
              <a:t>Rules of the game</a:t>
            </a:r>
            <a:endParaRPr sz="5000">
              <a:solidFill>
                <a:schemeClr val="lt1"/>
              </a:solidFill>
              <a:latin typeface="Open Sans Light"/>
              <a:ea typeface="Open Sans Light"/>
              <a:cs typeface="Open Sans Light"/>
              <a:sym typeface="Open Sans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192" name="Shape 192"/>
        <p:cNvGrpSpPr/>
        <p:nvPr/>
      </p:nvGrpSpPr>
      <p:grpSpPr>
        <a:xfrm>
          <a:off x="0" y="0"/>
          <a:ext cx="0" cy="0"/>
          <a:chOff x="0" y="0"/>
          <a:chExt cx="0" cy="0"/>
        </a:xfrm>
      </p:grpSpPr>
      <p:pic>
        <p:nvPicPr>
          <p:cNvPr id="193" name="Google Shape;193;p24"/>
          <p:cNvPicPr preferRelativeResize="0"/>
          <p:nvPr/>
        </p:nvPicPr>
        <p:blipFill>
          <a:blip r:embed="rId3">
            <a:alphaModFix/>
          </a:blip>
          <a:stretch>
            <a:fillRect/>
          </a:stretch>
        </p:blipFill>
        <p:spPr>
          <a:xfrm>
            <a:off x="-430574" y="1462300"/>
            <a:ext cx="19524434" cy="8017600"/>
          </a:xfrm>
          <a:prstGeom prst="rect">
            <a:avLst/>
          </a:prstGeom>
          <a:noFill/>
          <a:ln>
            <a:noFill/>
          </a:ln>
        </p:spPr>
      </p:pic>
      <p:sp>
        <p:nvSpPr>
          <p:cNvPr id="194" name="Google Shape;194;p24"/>
          <p:cNvSpPr txBox="1"/>
          <p:nvPr/>
        </p:nvSpPr>
        <p:spPr>
          <a:xfrm>
            <a:off x="13349775" y="8836825"/>
            <a:ext cx="498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Light"/>
              <a:ea typeface="Open Sans Light"/>
              <a:cs typeface="Open Sans Light"/>
              <a:sym typeface="Open Sans Light"/>
            </a:endParaRPr>
          </a:p>
        </p:txBody>
      </p:sp>
      <p:sp>
        <p:nvSpPr>
          <p:cNvPr id="195" name="Google Shape;195;p24"/>
          <p:cNvSpPr txBox="1"/>
          <p:nvPr/>
        </p:nvSpPr>
        <p:spPr>
          <a:xfrm>
            <a:off x="1028700" y="9886800"/>
            <a:ext cx="1526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latin typeface="Open Sans Light"/>
                <a:ea typeface="Open Sans Light"/>
                <a:cs typeface="Open Sans Light"/>
                <a:sym typeface="Open Sans Light"/>
                <a:hlinkClick r:id="rId4"/>
              </a:rPr>
              <a:t>How to prepare a successful proposal in Horizon Europe</a:t>
            </a:r>
            <a:r>
              <a:rPr lang="en-US">
                <a:latin typeface="Open Sans Light"/>
                <a:ea typeface="Open Sans Light"/>
                <a:cs typeface="Open Sans Light"/>
                <a:sym typeface="Open Sans Light"/>
              </a:rPr>
              <a:t>, 2021</a:t>
            </a:r>
            <a:endParaRPr>
              <a:latin typeface="Open Sans Light"/>
              <a:ea typeface="Open Sans Light"/>
              <a:cs typeface="Open Sans Light"/>
              <a:sym typeface="Open Sans Light"/>
            </a:endParaRPr>
          </a:p>
        </p:txBody>
      </p:sp>
      <p:sp>
        <p:nvSpPr>
          <p:cNvPr id="196" name="Google Shape;196;p24"/>
          <p:cNvSpPr txBox="1"/>
          <p:nvPr/>
        </p:nvSpPr>
        <p:spPr>
          <a:xfrm>
            <a:off x="375450" y="585700"/>
            <a:ext cx="17912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solidFill>
                  <a:schemeClr val="lt1"/>
                </a:solidFill>
                <a:latin typeface="Open Sans"/>
                <a:ea typeface="Open Sans"/>
                <a:cs typeface="Open Sans"/>
                <a:sym typeface="Open Sans"/>
              </a:rPr>
              <a:t>Horizon Europe overview</a:t>
            </a:r>
            <a:endParaRPr b="1" sz="4000">
              <a:solidFill>
                <a:schemeClr val="lt1"/>
              </a:solidFill>
              <a:latin typeface="Open Sans"/>
              <a:ea typeface="Open Sans"/>
              <a:cs typeface="Open Sans"/>
              <a:sym typeface="Open Sans"/>
            </a:endParaRPr>
          </a:p>
        </p:txBody>
      </p:sp>
      <p:sp>
        <p:nvSpPr>
          <p:cNvPr id="197" name="Google Shape;197;p24"/>
          <p:cNvSpPr txBox="1"/>
          <p:nvPr/>
        </p:nvSpPr>
        <p:spPr>
          <a:xfrm>
            <a:off x="15094125" y="2612525"/>
            <a:ext cx="3193800" cy="209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000">
                <a:solidFill>
                  <a:srgbClr val="FF0000"/>
                </a:solidFill>
                <a:latin typeface="Open Sans"/>
                <a:ea typeface="Open Sans"/>
                <a:cs typeface="Open Sans"/>
                <a:sym typeface="Open Sans"/>
              </a:rPr>
              <a:t>95.5 </a:t>
            </a:r>
            <a:r>
              <a:rPr b="1" lang="en-US" sz="2800">
                <a:solidFill>
                  <a:srgbClr val="FF0000"/>
                </a:solidFill>
                <a:latin typeface="Open Sans"/>
                <a:ea typeface="Open Sans"/>
                <a:cs typeface="Open Sans"/>
                <a:sym typeface="Open Sans"/>
              </a:rPr>
              <a:t>billion euros</a:t>
            </a:r>
            <a:endParaRPr b="1" sz="2800">
              <a:solidFill>
                <a:srgbClr val="FF0000"/>
              </a:solidFill>
              <a:latin typeface="Open Sans"/>
              <a:ea typeface="Open Sans"/>
              <a:cs typeface="Open Sans"/>
              <a:sym typeface="Open Sans"/>
            </a:endParaRPr>
          </a:p>
          <a:p>
            <a:pPr indent="0" lvl="0" marL="0" rtl="0" algn="ctr">
              <a:spcBef>
                <a:spcPts val="0"/>
              </a:spcBef>
              <a:spcAft>
                <a:spcPts val="0"/>
              </a:spcAft>
              <a:buNone/>
            </a:pPr>
            <a:r>
              <a:t/>
            </a:r>
            <a:endParaRPr b="1" sz="2800">
              <a:solidFill>
                <a:srgbClr val="FF0000"/>
              </a:solidFill>
              <a:latin typeface="Open Sans"/>
              <a:ea typeface="Open Sans"/>
              <a:cs typeface="Open Sans"/>
              <a:sym typeface="Open Sans"/>
            </a:endParaRPr>
          </a:p>
          <a:p>
            <a:pPr indent="0" lvl="0" marL="0" rtl="0" algn="ctr">
              <a:spcBef>
                <a:spcPts val="0"/>
              </a:spcBef>
              <a:spcAft>
                <a:spcPts val="0"/>
              </a:spcAft>
              <a:buNone/>
            </a:pPr>
            <a:r>
              <a:rPr b="1" lang="en-US" sz="2800">
                <a:solidFill>
                  <a:srgbClr val="FF0000"/>
                </a:solidFill>
                <a:latin typeface="Open Sans"/>
                <a:ea typeface="Open Sans"/>
                <a:cs typeface="Open Sans"/>
                <a:sym typeface="Open Sans"/>
              </a:rPr>
              <a:t>2021-2027</a:t>
            </a:r>
            <a:endParaRPr b="1" sz="2800">
              <a:solidFill>
                <a:srgbClr val="FF0000"/>
              </a:solidFill>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25"/>
          <p:cNvPicPr preferRelativeResize="0"/>
          <p:nvPr/>
        </p:nvPicPr>
        <p:blipFill>
          <a:blip r:embed="rId3">
            <a:alphaModFix amt="88000"/>
          </a:blip>
          <a:stretch>
            <a:fillRect/>
          </a:stretch>
        </p:blipFill>
        <p:spPr>
          <a:xfrm>
            <a:off x="0" y="-792225"/>
            <a:ext cx="18288000" cy="12189061"/>
          </a:xfrm>
          <a:prstGeom prst="rect">
            <a:avLst/>
          </a:prstGeom>
          <a:noFill/>
          <a:ln>
            <a:noFill/>
          </a:ln>
        </p:spPr>
      </p:pic>
      <p:sp>
        <p:nvSpPr>
          <p:cNvPr id="203" name="Google Shape;203;p25"/>
          <p:cNvSpPr txBox="1"/>
          <p:nvPr/>
        </p:nvSpPr>
        <p:spPr>
          <a:xfrm>
            <a:off x="1179225" y="9801275"/>
            <a:ext cx="10922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1"/>
                </a:solidFill>
                <a:latin typeface="Open Sans Light"/>
                <a:ea typeface="Open Sans Light"/>
                <a:cs typeface="Open Sans Light"/>
                <a:sym typeface="Open Sans Light"/>
              </a:rPr>
              <a:t>Image by Randy Fath on </a:t>
            </a:r>
            <a:r>
              <a:rPr lang="en-US" sz="1200" u="sng">
                <a:solidFill>
                  <a:schemeClr val="lt1"/>
                </a:solidFill>
                <a:latin typeface="Open Sans Light"/>
                <a:ea typeface="Open Sans Light"/>
                <a:cs typeface="Open Sans Light"/>
                <a:sym typeface="Open Sans Light"/>
                <a:hlinkClick r:id="rId4">
                  <a:extLst>
                    <a:ext uri="{A12FA001-AC4F-418D-AE19-62706E023703}">
                      <ahyp:hlinkClr val="tx"/>
                    </a:ext>
                  </a:extLst>
                </a:hlinkClick>
              </a:rPr>
              <a:t>Unsplash</a:t>
            </a:r>
            <a:endParaRPr sz="1200">
              <a:solidFill>
                <a:schemeClr val="lt1"/>
              </a:solidFill>
              <a:latin typeface="Open Sans Light"/>
              <a:ea typeface="Open Sans Light"/>
              <a:cs typeface="Open Sans Light"/>
              <a:sym typeface="Open Sans Light"/>
            </a:endParaRPr>
          </a:p>
        </p:txBody>
      </p:sp>
      <p:sp>
        <p:nvSpPr>
          <p:cNvPr id="204" name="Google Shape;204;p25"/>
          <p:cNvSpPr txBox="1"/>
          <p:nvPr/>
        </p:nvSpPr>
        <p:spPr>
          <a:xfrm>
            <a:off x="375450" y="585700"/>
            <a:ext cx="16353000" cy="8004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latin typeface="Open Sans"/>
                <a:ea typeface="Open Sans"/>
                <a:cs typeface="Open Sans"/>
                <a:sym typeface="Open Sans"/>
              </a:rPr>
              <a:t>Rules of the game - Admissibility</a:t>
            </a:r>
            <a:endParaRPr b="1" sz="4000">
              <a:latin typeface="Open Sans"/>
              <a:ea typeface="Open Sans"/>
              <a:cs typeface="Open Sans"/>
              <a:sym typeface="Open Sans"/>
            </a:endParaRPr>
          </a:p>
        </p:txBody>
      </p:sp>
      <p:sp>
        <p:nvSpPr>
          <p:cNvPr id="205" name="Google Shape;205;p25"/>
          <p:cNvSpPr txBox="1"/>
          <p:nvPr/>
        </p:nvSpPr>
        <p:spPr>
          <a:xfrm>
            <a:off x="698375" y="1944675"/>
            <a:ext cx="6297300" cy="723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US" sz="3500" u="sng">
                <a:solidFill>
                  <a:schemeClr val="hlink"/>
                </a:solidFill>
                <a:latin typeface="Open Sans"/>
                <a:ea typeface="Open Sans"/>
                <a:cs typeface="Open Sans"/>
                <a:sym typeface="Open Sans"/>
                <a:hlinkClick r:id="rId5"/>
              </a:rPr>
              <a:t>Funding &amp; tenders portal</a:t>
            </a:r>
            <a:r>
              <a:rPr b="1" lang="en-US" sz="3500">
                <a:latin typeface="Open Sans"/>
                <a:ea typeface="Open Sans"/>
                <a:cs typeface="Open Sans"/>
                <a:sym typeface="Open Sans"/>
              </a:rPr>
              <a:t> </a:t>
            </a:r>
            <a:endParaRPr b="1" sz="3500" u="sng">
              <a:latin typeface="Open Sans"/>
              <a:ea typeface="Open Sans"/>
              <a:cs typeface="Open Sans"/>
              <a:sym typeface="Open Sans"/>
            </a:endParaRPr>
          </a:p>
        </p:txBody>
      </p:sp>
      <p:sp>
        <p:nvSpPr>
          <p:cNvPr id="206" name="Google Shape;206;p25"/>
          <p:cNvSpPr txBox="1"/>
          <p:nvPr/>
        </p:nvSpPr>
        <p:spPr>
          <a:xfrm>
            <a:off x="7621425" y="6459050"/>
            <a:ext cx="8318700" cy="7233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US" sz="3500">
                <a:solidFill>
                  <a:schemeClr val="dk1"/>
                </a:solidFill>
                <a:latin typeface="Open Sans"/>
                <a:ea typeface="Open Sans"/>
                <a:cs typeface="Open Sans"/>
                <a:sym typeface="Open Sans"/>
              </a:rPr>
              <a:t>🚨Page limit !</a:t>
            </a:r>
            <a:endParaRPr/>
          </a:p>
        </p:txBody>
      </p:sp>
      <p:sp>
        <p:nvSpPr>
          <p:cNvPr id="207" name="Google Shape;207;p25"/>
          <p:cNvSpPr txBox="1"/>
          <p:nvPr/>
        </p:nvSpPr>
        <p:spPr>
          <a:xfrm>
            <a:off x="698375" y="3226550"/>
            <a:ext cx="5695200" cy="3955800"/>
          </a:xfrm>
          <a:prstGeom prst="rect">
            <a:avLst/>
          </a:prstGeom>
          <a:solidFill>
            <a:schemeClr val="accent5"/>
          </a:solid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US" sz="3500">
                <a:solidFill>
                  <a:schemeClr val="dk1"/>
                </a:solidFill>
                <a:latin typeface="Open Sans"/>
                <a:ea typeface="Open Sans"/>
                <a:cs typeface="Open Sans"/>
                <a:sym typeface="Open Sans"/>
              </a:rPr>
              <a:t>Proposal should be: </a:t>
            </a:r>
            <a:endParaRPr b="1" sz="3500">
              <a:solidFill>
                <a:schemeClr val="dk1"/>
              </a:solidFill>
              <a:latin typeface="Open Sans"/>
              <a:ea typeface="Open Sans"/>
              <a:cs typeface="Open Sans"/>
              <a:sym typeface="Open Sans"/>
            </a:endParaRPr>
          </a:p>
          <a:p>
            <a:pPr indent="-450850" lvl="0" marL="457200" rtl="0" algn="l">
              <a:lnSpc>
                <a:spcPct val="150000"/>
              </a:lnSpc>
              <a:spcBef>
                <a:spcPts val="0"/>
              </a:spcBef>
              <a:spcAft>
                <a:spcPts val="0"/>
              </a:spcAft>
              <a:buClr>
                <a:schemeClr val="dk1"/>
              </a:buClr>
              <a:buSzPts val="3500"/>
              <a:buFont typeface="Open Sans"/>
              <a:buChar char="●"/>
            </a:pPr>
            <a:r>
              <a:rPr b="1" lang="en-US" sz="3500">
                <a:solidFill>
                  <a:schemeClr val="dk1"/>
                </a:solidFill>
                <a:latin typeface="Open Sans"/>
                <a:ea typeface="Open Sans"/>
                <a:cs typeface="Open Sans"/>
                <a:sym typeface="Open Sans"/>
              </a:rPr>
              <a:t>complete, </a:t>
            </a:r>
            <a:endParaRPr b="1" sz="3500">
              <a:solidFill>
                <a:schemeClr val="dk1"/>
              </a:solidFill>
              <a:latin typeface="Open Sans"/>
              <a:ea typeface="Open Sans"/>
              <a:cs typeface="Open Sans"/>
              <a:sym typeface="Open Sans"/>
            </a:endParaRPr>
          </a:p>
          <a:p>
            <a:pPr indent="-450850" lvl="0" marL="457200" rtl="0" algn="l">
              <a:lnSpc>
                <a:spcPct val="150000"/>
              </a:lnSpc>
              <a:spcBef>
                <a:spcPts val="0"/>
              </a:spcBef>
              <a:spcAft>
                <a:spcPts val="0"/>
              </a:spcAft>
              <a:buClr>
                <a:schemeClr val="dk1"/>
              </a:buClr>
              <a:buSzPts val="3500"/>
              <a:buFont typeface="Open Sans"/>
              <a:buChar char="●"/>
            </a:pPr>
            <a:r>
              <a:rPr b="1" lang="en-US" sz="3500">
                <a:solidFill>
                  <a:schemeClr val="dk1"/>
                </a:solidFill>
                <a:latin typeface="Open Sans"/>
                <a:ea typeface="Open Sans"/>
                <a:cs typeface="Open Sans"/>
                <a:sym typeface="Open Sans"/>
              </a:rPr>
              <a:t>readable, </a:t>
            </a:r>
            <a:endParaRPr b="1" sz="3500">
              <a:solidFill>
                <a:schemeClr val="dk1"/>
              </a:solidFill>
              <a:latin typeface="Open Sans"/>
              <a:ea typeface="Open Sans"/>
              <a:cs typeface="Open Sans"/>
              <a:sym typeface="Open Sans"/>
            </a:endParaRPr>
          </a:p>
          <a:p>
            <a:pPr indent="-450850" lvl="0" marL="457200" rtl="0" algn="l">
              <a:lnSpc>
                <a:spcPct val="150000"/>
              </a:lnSpc>
              <a:spcBef>
                <a:spcPts val="0"/>
              </a:spcBef>
              <a:spcAft>
                <a:spcPts val="0"/>
              </a:spcAft>
              <a:buClr>
                <a:schemeClr val="dk1"/>
              </a:buClr>
              <a:buSzPts val="3500"/>
              <a:buFont typeface="Open Sans"/>
              <a:buChar char="●"/>
            </a:pPr>
            <a:r>
              <a:rPr b="1" lang="en-US" sz="3500">
                <a:solidFill>
                  <a:schemeClr val="dk1"/>
                </a:solidFill>
                <a:latin typeface="Open Sans"/>
                <a:ea typeface="Open Sans"/>
                <a:cs typeface="Open Sans"/>
                <a:sym typeface="Open Sans"/>
              </a:rPr>
              <a:t>accessible </a:t>
            </a:r>
            <a:endParaRPr b="1" sz="3500">
              <a:solidFill>
                <a:schemeClr val="dk1"/>
              </a:solidFill>
              <a:latin typeface="Open Sans"/>
              <a:ea typeface="Open Sans"/>
              <a:cs typeface="Open Sans"/>
              <a:sym typeface="Open Sans"/>
            </a:endParaRPr>
          </a:p>
          <a:p>
            <a:pPr indent="-450850" lvl="0" marL="457200" rtl="0" algn="l">
              <a:lnSpc>
                <a:spcPct val="150000"/>
              </a:lnSpc>
              <a:spcBef>
                <a:spcPts val="0"/>
              </a:spcBef>
              <a:spcAft>
                <a:spcPts val="0"/>
              </a:spcAft>
              <a:buClr>
                <a:schemeClr val="dk1"/>
              </a:buClr>
              <a:buSzPts val="3500"/>
              <a:buFont typeface="Open Sans"/>
              <a:buChar char="●"/>
            </a:pPr>
            <a:r>
              <a:rPr b="1" lang="en-US" sz="3500">
                <a:solidFill>
                  <a:schemeClr val="dk1"/>
                </a:solidFill>
                <a:latin typeface="Open Sans"/>
                <a:ea typeface="Open Sans"/>
                <a:cs typeface="Open Sans"/>
                <a:sym typeface="Open Sans"/>
              </a:rPr>
              <a:t>printable</a:t>
            </a:r>
            <a:endParaRPr/>
          </a:p>
        </p:txBody>
      </p:sp>
      <p:sp>
        <p:nvSpPr>
          <p:cNvPr id="208" name="Google Shape;208;p25"/>
          <p:cNvSpPr txBox="1"/>
          <p:nvPr/>
        </p:nvSpPr>
        <p:spPr>
          <a:xfrm>
            <a:off x="1490150" y="7595100"/>
            <a:ext cx="14805600" cy="2093400"/>
          </a:xfrm>
          <a:prstGeom prst="rect">
            <a:avLst/>
          </a:prstGeom>
          <a:solidFill>
            <a:schemeClr val="accent2"/>
          </a:solid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US" sz="3500">
                <a:solidFill>
                  <a:schemeClr val="lt1"/>
                </a:solidFill>
                <a:latin typeface="Open Sans"/>
                <a:ea typeface="Open Sans"/>
                <a:cs typeface="Open Sans"/>
                <a:sym typeface="Open Sans"/>
              </a:rPr>
              <a:t> </a:t>
            </a:r>
            <a:r>
              <a:rPr b="1" lang="en-US" sz="3500">
                <a:solidFill>
                  <a:schemeClr val="lt1"/>
                </a:solidFill>
                <a:latin typeface="Open Sans"/>
                <a:ea typeface="Open Sans"/>
                <a:cs typeface="Open Sans"/>
                <a:sym typeface="Open Sans"/>
              </a:rPr>
              <a:t>AND </a:t>
            </a:r>
            <a:endParaRPr b="1" sz="3500">
              <a:solidFill>
                <a:schemeClr val="lt1"/>
              </a:solidFill>
              <a:latin typeface="Open Sans"/>
              <a:ea typeface="Open Sans"/>
              <a:cs typeface="Open Sans"/>
              <a:sym typeface="Open Sans"/>
            </a:endParaRPr>
          </a:p>
          <a:p>
            <a:pPr indent="0" lvl="0" marL="0" rtl="0" algn="ctr">
              <a:lnSpc>
                <a:spcPct val="150000"/>
              </a:lnSpc>
              <a:spcBef>
                <a:spcPts val="0"/>
              </a:spcBef>
              <a:spcAft>
                <a:spcPts val="0"/>
              </a:spcAft>
              <a:buNone/>
            </a:pPr>
            <a:r>
              <a:rPr b="1" lang="en-US" sz="3500">
                <a:solidFill>
                  <a:schemeClr val="lt1"/>
                </a:solidFill>
                <a:latin typeface="Open Sans"/>
                <a:ea typeface="Open Sans"/>
                <a:cs typeface="Open Sans"/>
                <a:sym typeface="Open Sans"/>
              </a:rPr>
              <a:t>include a </a:t>
            </a:r>
            <a:r>
              <a:rPr b="1" lang="en-US" sz="3500" u="sng">
                <a:solidFill>
                  <a:schemeClr val="lt1"/>
                </a:solidFill>
                <a:latin typeface="Open Sans"/>
                <a:ea typeface="Open Sans"/>
                <a:cs typeface="Open Sans"/>
                <a:sym typeface="Open Sans"/>
              </a:rPr>
              <a:t>plan for exploitation and dissemination of results</a:t>
            </a:r>
            <a:endParaRPr b="1" sz="3500" u="sng">
              <a:solidFill>
                <a:schemeClr val="lt1"/>
              </a:solidFill>
              <a:latin typeface="Open Sans"/>
              <a:ea typeface="Open Sans"/>
              <a:cs typeface="Open Sans"/>
              <a:sym typeface="Open Sans"/>
            </a:endParaRPr>
          </a:p>
          <a:p>
            <a:pPr indent="0" lvl="0" marL="0" rtl="0" algn="ctr">
              <a:lnSpc>
                <a:spcPct val="150000"/>
              </a:lnSpc>
              <a:spcBef>
                <a:spcPts val="0"/>
              </a:spcBef>
              <a:spcAft>
                <a:spcPts val="0"/>
              </a:spcAft>
              <a:buNone/>
            </a:pPr>
            <a:r>
              <a:t/>
            </a:r>
            <a:endParaRPr b="1" sz="1900" u="sng">
              <a:solidFill>
                <a:schemeClr val="lt1"/>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6"/>
          <p:cNvSpPr txBox="1"/>
          <p:nvPr/>
        </p:nvSpPr>
        <p:spPr>
          <a:xfrm>
            <a:off x="375450" y="585700"/>
            <a:ext cx="17912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latin typeface="Open Sans"/>
                <a:ea typeface="Open Sans"/>
                <a:cs typeface="Open Sans"/>
                <a:sym typeface="Open Sans"/>
              </a:rPr>
              <a:t>Rules of the game - </a:t>
            </a:r>
            <a:r>
              <a:rPr b="1" lang="en-US" sz="4000">
                <a:latin typeface="Open Sans"/>
                <a:ea typeface="Open Sans"/>
                <a:cs typeface="Open Sans"/>
                <a:sym typeface="Open Sans"/>
              </a:rPr>
              <a:t>Activities eligible for funding : types of actions</a:t>
            </a:r>
            <a:endParaRPr b="1" sz="4000">
              <a:latin typeface="Open Sans"/>
              <a:ea typeface="Open Sans"/>
              <a:cs typeface="Open Sans"/>
              <a:sym typeface="Open Sans"/>
            </a:endParaRPr>
          </a:p>
        </p:txBody>
      </p:sp>
      <p:sp>
        <p:nvSpPr>
          <p:cNvPr id="214" name="Google Shape;214;p26"/>
          <p:cNvSpPr txBox="1"/>
          <p:nvPr/>
        </p:nvSpPr>
        <p:spPr>
          <a:xfrm>
            <a:off x="1028700" y="9886800"/>
            <a:ext cx="1526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latin typeface="Open Sans Light"/>
                <a:ea typeface="Open Sans Light"/>
                <a:cs typeface="Open Sans Light"/>
                <a:sym typeface="Open Sans Light"/>
                <a:hlinkClick r:id="rId3"/>
              </a:rPr>
              <a:t>How to prepare a successful proposal in Horizon Europe</a:t>
            </a:r>
            <a:r>
              <a:rPr lang="en-US">
                <a:latin typeface="Open Sans Light"/>
                <a:ea typeface="Open Sans Light"/>
                <a:cs typeface="Open Sans Light"/>
                <a:sym typeface="Open Sans Light"/>
              </a:rPr>
              <a:t>, 2021</a:t>
            </a:r>
            <a:endParaRPr>
              <a:latin typeface="Open Sans Light"/>
              <a:ea typeface="Open Sans Light"/>
              <a:cs typeface="Open Sans Light"/>
              <a:sym typeface="Open Sans Light"/>
            </a:endParaRPr>
          </a:p>
        </p:txBody>
      </p:sp>
      <p:sp>
        <p:nvSpPr>
          <p:cNvPr id="215" name="Google Shape;215;p26"/>
          <p:cNvSpPr/>
          <p:nvPr/>
        </p:nvSpPr>
        <p:spPr>
          <a:xfrm>
            <a:off x="592765" y="2208671"/>
            <a:ext cx="1921200" cy="1911900"/>
          </a:xfrm>
          <a:prstGeom prst="ellipse">
            <a:avLst/>
          </a:prstGeom>
          <a:solidFill>
            <a:srgbClr val="B0D10E"/>
          </a:solid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None/>
            </a:pPr>
            <a:r>
              <a:rPr lang="en-US">
                <a:solidFill>
                  <a:srgbClr val="FFFFFF"/>
                </a:solidFill>
                <a:latin typeface="Open Sans"/>
                <a:ea typeface="Open Sans"/>
                <a:cs typeface="Open Sans"/>
                <a:sym typeface="Open Sans"/>
              </a:rPr>
              <a:t>Research and innovation action (RIA)</a:t>
            </a:r>
            <a:endParaRPr>
              <a:solidFill>
                <a:srgbClr val="FFFFFF"/>
              </a:solidFill>
              <a:latin typeface="Open Sans"/>
              <a:ea typeface="Open Sans"/>
              <a:cs typeface="Open Sans"/>
              <a:sym typeface="Open Sans"/>
            </a:endParaRPr>
          </a:p>
        </p:txBody>
      </p:sp>
      <p:sp>
        <p:nvSpPr>
          <p:cNvPr id="216" name="Google Shape;216;p26"/>
          <p:cNvSpPr/>
          <p:nvPr/>
        </p:nvSpPr>
        <p:spPr>
          <a:xfrm>
            <a:off x="592765" y="3957428"/>
            <a:ext cx="1921200" cy="1911900"/>
          </a:xfrm>
          <a:prstGeom prst="ellipse">
            <a:avLst/>
          </a:prstGeom>
          <a:solidFill>
            <a:srgbClr val="004494"/>
          </a:solid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None/>
            </a:pPr>
            <a:r>
              <a:rPr lang="en-US">
                <a:solidFill>
                  <a:srgbClr val="FFFFFF"/>
                </a:solidFill>
                <a:latin typeface="Open Sans"/>
                <a:ea typeface="Open Sans"/>
                <a:cs typeface="Open Sans"/>
                <a:sym typeface="Open Sans"/>
              </a:rPr>
              <a:t>Innovation action (IA)</a:t>
            </a:r>
            <a:endParaRPr>
              <a:solidFill>
                <a:srgbClr val="FFFFFF"/>
              </a:solidFill>
              <a:latin typeface="Open Sans"/>
              <a:ea typeface="Open Sans"/>
              <a:cs typeface="Open Sans"/>
              <a:sym typeface="Open Sans"/>
            </a:endParaRPr>
          </a:p>
        </p:txBody>
      </p:sp>
      <p:sp>
        <p:nvSpPr>
          <p:cNvPr id="217" name="Google Shape;217;p26"/>
          <p:cNvSpPr/>
          <p:nvPr/>
        </p:nvSpPr>
        <p:spPr>
          <a:xfrm>
            <a:off x="592765" y="5706186"/>
            <a:ext cx="1921200" cy="1911900"/>
          </a:xfrm>
          <a:prstGeom prst="ellipse">
            <a:avLst/>
          </a:prstGeom>
          <a:solidFill>
            <a:srgbClr val="F39E0C"/>
          </a:solid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None/>
            </a:pPr>
            <a:r>
              <a:rPr lang="en-US">
                <a:solidFill>
                  <a:srgbClr val="FFFFFF"/>
                </a:solidFill>
                <a:latin typeface="Open Sans"/>
                <a:ea typeface="Open Sans"/>
                <a:cs typeface="Open Sans"/>
                <a:sym typeface="Open Sans"/>
              </a:rPr>
              <a:t>Coordination and support actions (CSA)</a:t>
            </a:r>
            <a:endParaRPr>
              <a:solidFill>
                <a:srgbClr val="FFFFFF"/>
              </a:solidFill>
              <a:latin typeface="Open Sans"/>
              <a:ea typeface="Open Sans"/>
              <a:cs typeface="Open Sans"/>
              <a:sym typeface="Open Sans"/>
            </a:endParaRPr>
          </a:p>
        </p:txBody>
      </p:sp>
      <p:sp>
        <p:nvSpPr>
          <p:cNvPr id="218" name="Google Shape;218;p26"/>
          <p:cNvSpPr/>
          <p:nvPr/>
        </p:nvSpPr>
        <p:spPr>
          <a:xfrm>
            <a:off x="592765" y="7454943"/>
            <a:ext cx="1921200" cy="1911900"/>
          </a:xfrm>
          <a:prstGeom prst="ellipse">
            <a:avLst/>
          </a:prstGeom>
          <a:solidFill>
            <a:srgbClr val="0F5364"/>
          </a:solid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None/>
            </a:pPr>
            <a:r>
              <a:rPr lang="en-US">
                <a:solidFill>
                  <a:srgbClr val="FFFFFF"/>
                </a:solidFill>
                <a:latin typeface="Open Sans"/>
                <a:ea typeface="Open Sans"/>
                <a:cs typeface="Open Sans"/>
                <a:sym typeface="Open Sans"/>
              </a:rPr>
              <a:t>Programme co-fund actions (CoFund)</a:t>
            </a:r>
            <a:endParaRPr>
              <a:latin typeface="Open Sans"/>
              <a:ea typeface="Open Sans"/>
              <a:cs typeface="Open Sans"/>
              <a:sym typeface="Open Sans"/>
            </a:endParaRPr>
          </a:p>
        </p:txBody>
      </p:sp>
      <p:sp>
        <p:nvSpPr>
          <p:cNvPr id="219" name="Google Shape;219;p26"/>
          <p:cNvSpPr/>
          <p:nvPr/>
        </p:nvSpPr>
        <p:spPr>
          <a:xfrm>
            <a:off x="8420687" y="2208671"/>
            <a:ext cx="1921200" cy="1911900"/>
          </a:xfrm>
          <a:prstGeom prst="ellipse">
            <a:avLst/>
          </a:prstGeom>
          <a:solidFill>
            <a:srgbClr val="009EE0"/>
          </a:solid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None/>
            </a:pPr>
            <a:r>
              <a:rPr lang="en-US">
                <a:solidFill>
                  <a:srgbClr val="FFFFFF"/>
                </a:solidFill>
                <a:latin typeface="Open Sans"/>
                <a:ea typeface="Open Sans"/>
                <a:cs typeface="Open Sans"/>
                <a:sym typeface="Open Sans"/>
              </a:rPr>
              <a:t>Innovation and market deployment actions (IMDA)</a:t>
            </a:r>
            <a:endParaRPr>
              <a:solidFill>
                <a:srgbClr val="FFFFFF"/>
              </a:solidFill>
              <a:latin typeface="Open Sans"/>
              <a:ea typeface="Open Sans"/>
              <a:cs typeface="Open Sans"/>
              <a:sym typeface="Open Sans"/>
            </a:endParaRPr>
          </a:p>
        </p:txBody>
      </p:sp>
      <p:sp>
        <p:nvSpPr>
          <p:cNvPr id="220" name="Google Shape;220;p26"/>
          <p:cNvSpPr txBox="1"/>
          <p:nvPr/>
        </p:nvSpPr>
        <p:spPr>
          <a:xfrm>
            <a:off x="558283" y="1386099"/>
            <a:ext cx="12473100" cy="523200"/>
          </a:xfrm>
          <a:prstGeom prst="rect">
            <a:avLst/>
          </a:prstGeom>
          <a:noFill/>
          <a:ln>
            <a:noFill/>
          </a:ln>
        </p:spPr>
        <p:txBody>
          <a:bodyPr anchorCtr="0" anchor="t" bIns="0" lIns="91425" spcFirstLastPara="1" rIns="91425" wrap="square" tIns="45700">
            <a:noAutofit/>
          </a:bodyPr>
          <a:lstStyle/>
          <a:p>
            <a:pPr indent="0" lvl="0" marL="0" rtl="0" algn="l">
              <a:spcBef>
                <a:spcPts val="0"/>
              </a:spcBef>
              <a:spcAft>
                <a:spcPts val="0"/>
              </a:spcAft>
              <a:buNone/>
            </a:pPr>
            <a:r>
              <a:rPr b="1" lang="en-US" sz="2000">
                <a:solidFill>
                  <a:srgbClr val="004494"/>
                </a:solidFill>
              </a:rPr>
              <a:t>Activities eligible for funding – Type of actions</a:t>
            </a:r>
            <a:endParaRPr b="1" sz="2000">
              <a:solidFill>
                <a:srgbClr val="004494"/>
              </a:solidFill>
            </a:endParaRPr>
          </a:p>
        </p:txBody>
      </p:sp>
      <p:sp>
        <p:nvSpPr>
          <p:cNvPr id="221" name="Google Shape;221;p26"/>
          <p:cNvSpPr txBox="1"/>
          <p:nvPr/>
        </p:nvSpPr>
        <p:spPr>
          <a:xfrm>
            <a:off x="2805392" y="2483067"/>
            <a:ext cx="3960000" cy="114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rgbClr val="4D4D4D"/>
                </a:solidFill>
                <a:latin typeface="Open Sans"/>
                <a:ea typeface="Open Sans"/>
                <a:cs typeface="Open Sans"/>
                <a:sym typeface="Open Sans"/>
              </a:rPr>
              <a:t>Activities to establish new knowledge or to explore the feasibility of a new or improved technology, product, process, service or solution.</a:t>
            </a:r>
            <a:endParaRPr sz="1600">
              <a:solidFill>
                <a:srgbClr val="4D4D4D"/>
              </a:solidFill>
              <a:latin typeface="Open Sans"/>
              <a:ea typeface="Open Sans"/>
              <a:cs typeface="Open Sans"/>
              <a:sym typeface="Open Sans"/>
            </a:endParaRPr>
          </a:p>
        </p:txBody>
      </p:sp>
      <p:cxnSp>
        <p:nvCxnSpPr>
          <p:cNvPr id="222" name="Google Shape;222;p26"/>
          <p:cNvCxnSpPr/>
          <p:nvPr/>
        </p:nvCxnSpPr>
        <p:spPr>
          <a:xfrm rot="10800000">
            <a:off x="2873808" y="3902263"/>
            <a:ext cx="3552600" cy="24600"/>
          </a:xfrm>
          <a:prstGeom prst="straightConnector1">
            <a:avLst/>
          </a:prstGeom>
          <a:noFill/>
          <a:ln cap="flat" cmpd="sng" w="28575">
            <a:solidFill>
              <a:srgbClr val="931680"/>
            </a:solidFill>
            <a:prstDash val="dot"/>
            <a:miter lim="800000"/>
            <a:headEnd len="sm" w="sm" type="none"/>
            <a:tailEnd len="sm" w="sm" type="none"/>
          </a:ln>
        </p:spPr>
      </p:cxnSp>
      <p:sp>
        <p:nvSpPr>
          <p:cNvPr id="223" name="Google Shape;223;p26"/>
          <p:cNvSpPr txBox="1"/>
          <p:nvPr/>
        </p:nvSpPr>
        <p:spPr>
          <a:xfrm>
            <a:off x="2812765" y="4343585"/>
            <a:ext cx="3954900" cy="114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rgbClr val="4D4D4D"/>
                </a:solidFill>
                <a:latin typeface="Open Sans"/>
                <a:ea typeface="Open Sans"/>
                <a:cs typeface="Open Sans"/>
                <a:sym typeface="Open Sans"/>
              </a:rPr>
              <a:t>Activities to produce plans and arrangements or designs for new, altered or improved products, processes or services.</a:t>
            </a:r>
            <a:endParaRPr sz="1600">
              <a:solidFill>
                <a:srgbClr val="4D4D4D"/>
              </a:solidFill>
              <a:latin typeface="Open Sans"/>
              <a:ea typeface="Open Sans"/>
              <a:cs typeface="Open Sans"/>
              <a:sym typeface="Open Sans"/>
            </a:endParaRPr>
          </a:p>
        </p:txBody>
      </p:sp>
      <p:sp>
        <p:nvSpPr>
          <p:cNvPr id="224" name="Google Shape;224;p26"/>
          <p:cNvSpPr txBox="1"/>
          <p:nvPr/>
        </p:nvSpPr>
        <p:spPr>
          <a:xfrm>
            <a:off x="2805392" y="6091592"/>
            <a:ext cx="4278300" cy="114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rgbClr val="4D4D4D"/>
                </a:solidFill>
                <a:latin typeface="Open Sans"/>
                <a:ea typeface="Open Sans"/>
                <a:cs typeface="Open Sans"/>
                <a:sym typeface="Open Sans"/>
              </a:rPr>
              <a:t>Activities that contribute to the objectives of Horizon Europe. This excludes R&amp;I activities, except for ‘Widening participation and spreading excellence’</a:t>
            </a:r>
            <a:endParaRPr sz="1600">
              <a:solidFill>
                <a:srgbClr val="4D4D4D"/>
              </a:solidFill>
              <a:latin typeface="Open Sans"/>
              <a:ea typeface="Open Sans"/>
              <a:cs typeface="Open Sans"/>
              <a:sym typeface="Open Sans"/>
            </a:endParaRPr>
          </a:p>
        </p:txBody>
      </p:sp>
      <p:sp>
        <p:nvSpPr>
          <p:cNvPr id="225" name="Google Shape;225;p26"/>
          <p:cNvSpPr txBox="1"/>
          <p:nvPr/>
        </p:nvSpPr>
        <p:spPr>
          <a:xfrm>
            <a:off x="2805392" y="7840350"/>
            <a:ext cx="4161900" cy="114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rgbClr val="4D4D4D"/>
                </a:solidFill>
                <a:latin typeface="Open Sans"/>
                <a:ea typeface="Open Sans"/>
                <a:cs typeface="Open Sans"/>
                <a:sym typeface="Open Sans"/>
              </a:rPr>
              <a:t>A programme of activities established or implemented by legal entities managing or funding R&amp;I programmes, other than EU funding bodies.</a:t>
            </a:r>
            <a:endParaRPr sz="1600">
              <a:solidFill>
                <a:srgbClr val="4D4D4D"/>
              </a:solidFill>
              <a:latin typeface="Open Sans"/>
              <a:ea typeface="Open Sans"/>
              <a:cs typeface="Open Sans"/>
              <a:sym typeface="Open Sans"/>
            </a:endParaRPr>
          </a:p>
        </p:txBody>
      </p:sp>
      <p:cxnSp>
        <p:nvCxnSpPr>
          <p:cNvPr id="226" name="Google Shape;226;p26"/>
          <p:cNvCxnSpPr/>
          <p:nvPr/>
        </p:nvCxnSpPr>
        <p:spPr>
          <a:xfrm>
            <a:off x="8927412" y="6970652"/>
            <a:ext cx="0" cy="1838400"/>
          </a:xfrm>
          <a:prstGeom prst="straightConnector1">
            <a:avLst/>
          </a:prstGeom>
          <a:noFill/>
          <a:ln cap="flat" cmpd="sng" w="28575">
            <a:solidFill>
              <a:srgbClr val="931680"/>
            </a:solidFill>
            <a:prstDash val="dot"/>
            <a:miter lim="800000"/>
            <a:headEnd len="sm" w="sm" type="none"/>
            <a:tailEnd len="sm" w="sm" type="none"/>
          </a:ln>
        </p:spPr>
      </p:cxnSp>
      <p:sp>
        <p:nvSpPr>
          <p:cNvPr id="227" name="Google Shape;227;p26"/>
          <p:cNvSpPr txBox="1"/>
          <p:nvPr/>
        </p:nvSpPr>
        <p:spPr>
          <a:xfrm>
            <a:off x="10791833" y="2533397"/>
            <a:ext cx="4375800" cy="888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rgbClr val="4D4D4D"/>
                </a:solidFill>
                <a:latin typeface="Open Sans"/>
                <a:ea typeface="Open Sans"/>
                <a:cs typeface="Open Sans"/>
                <a:sym typeface="Open Sans"/>
              </a:rPr>
              <a:t>Activities that embed an innovation action and other activities necessary to deploy an innovation on the market. (EIC) </a:t>
            </a:r>
            <a:endParaRPr sz="1600">
              <a:solidFill>
                <a:srgbClr val="4D4D4D"/>
              </a:solidFill>
              <a:latin typeface="Open Sans"/>
              <a:ea typeface="Open Sans"/>
              <a:cs typeface="Open Sans"/>
              <a:sym typeface="Open Sans"/>
            </a:endParaRPr>
          </a:p>
        </p:txBody>
      </p:sp>
      <p:sp>
        <p:nvSpPr>
          <p:cNvPr id="228" name="Google Shape;228;p26"/>
          <p:cNvSpPr txBox="1"/>
          <p:nvPr/>
        </p:nvSpPr>
        <p:spPr>
          <a:xfrm>
            <a:off x="10791833" y="4213655"/>
            <a:ext cx="4476900" cy="1394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rgbClr val="4D4D4D"/>
                </a:solidFill>
                <a:latin typeface="Open Sans"/>
                <a:ea typeface="Open Sans"/>
                <a:cs typeface="Open Sans"/>
                <a:sym typeface="Open Sans"/>
              </a:rPr>
              <a:t>Activities that aim to improve the skills, knowledge and career prospects of researchers, based on mobility between countries and, if relevant, between sectors or disciplines. (MSCA)</a:t>
            </a:r>
            <a:endParaRPr sz="1600">
              <a:solidFill>
                <a:srgbClr val="4D4D4D"/>
              </a:solidFill>
              <a:latin typeface="Open Sans"/>
              <a:ea typeface="Open Sans"/>
              <a:cs typeface="Open Sans"/>
              <a:sym typeface="Open Sans"/>
            </a:endParaRPr>
          </a:p>
        </p:txBody>
      </p:sp>
      <p:sp>
        <p:nvSpPr>
          <p:cNvPr id="229" name="Google Shape;229;p26"/>
          <p:cNvSpPr txBox="1"/>
          <p:nvPr/>
        </p:nvSpPr>
        <p:spPr>
          <a:xfrm>
            <a:off x="10791833" y="6091592"/>
            <a:ext cx="4669200" cy="114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rgbClr val="4D4D4D"/>
                </a:solidFill>
                <a:latin typeface="Open Sans"/>
                <a:ea typeface="Open Sans"/>
                <a:cs typeface="Open Sans"/>
                <a:sym typeface="Open Sans"/>
              </a:rPr>
              <a:t>Activities that aim to help a buyers’ group to strengthen the public procurement of research, development, validation and, possibly, the first deployment of new solutions</a:t>
            </a:r>
            <a:endParaRPr sz="1600">
              <a:solidFill>
                <a:srgbClr val="4D4D4D"/>
              </a:solidFill>
              <a:latin typeface="Open Sans"/>
              <a:ea typeface="Open Sans"/>
              <a:cs typeface="Open Sans"/>
              <a:sym typeface="Open Sans"/>
            </a:endParaRPr>
          </a:p>
        </p:txBody>
      </p:sp>
      <p:cxnSp>
        <p:nvCxnSpPr>
          <p:cNvPr id="230" name="Google Shape;230;p26"/>
          <p:cNvCxnSpPr/>
          <p:nvPr/>
        </p:nvCxnSpPr>
        <p:spPr>
          <a:xfrm rot="10800000">
            <a:off x="2859859" y="5557587"/>
            <a:ext cx="3552600" cy="24600"/>
          </a:xfrm>
          <a:prstGeom prst="straightConnector1">
            <a:avLst/>
          </a:prstGeom>
          <a:noFill/>
          <a:ln cap="flat" cmpd="sng" w="28575">
            <a:solidFill>
              <a:srgbClr val="931680"/>
            </a:solidFill>
            <a:prstDash val="dot"/>
            <a:miter lim="800000"/>
            <a:headEnd len="sm" w="sm" type="none"/>
            <a:tailEnd len="sm" w="sm" type="none"/>
          </a:ln>
        </p:spPr>
      </p:cxnSp>
      <p:cxnSp>
        <p:nvCxnSpPr>
          <p:cNvPr id="231" name="Google Shape;231;p26"/>
          <p:cNvCxnSpPr/>
          <p:nvPr/>
        </p:nvCxnSpPr>
        <p:spPr>
          <a:xfrm rot="10800000">
            <a:off x="2859858" y="7282718"/>
            <a:ext cx="3552600" cy="24600"/>
          </a:xfrm>
          <a:prstGeom prst="straightConnector1">
            <a:avLst/>
          </a:prstGeom>
          <a:noFill/>
          <a:ln cap="flat" cmpd="sng" w="28575">
            <a:solidFill>
              <a:srgbClr val="931680"/>
            </a:solidFill>
            <a:prstDash val="dot"/>
            <a:miter lim="800000"/>
            <a:headEnd len="sm" w="sm" type="none"/>
            <a:tailEnd len="sm" w="sm" type="none"/>
          </a:ln>
        </p:spPr>
      </p:cxnSp>
      <p:cxnSp>
        <p:nvCxnSpPr>
          <p:cNvPr id="232" name="Google Shape;232;p26"/>
          <p:cNvCxnSpPr/>
          <p:nvPr/>
        </p:nvCxnSpPr>
        <p:spPr>
          <a:xfrm rot="10800000">
            <a:off x="10604318" y="3872891"/>
            <a:ext cx="3552600" cy="24600"/>
          </a:xfrm>
          <a:prstGeom prst="straightConnector1">
            <a:avLst/>
          </a:prstGeom>
          <a:noFill/>
          <a:ln cap="flat" cmpd="sng" w="28575">
            <a:solidFill>
              <a:srgbClr val="931680"/>
            </a:solidFill>
            <a:prstDash val="dot"/>
            <a:miter lim="800000"/>
            <a:headEnd len="sm" w="sm" type="none"/>
            <a:tailEnd len="sm" w="sm" type="none"/>
          </a:ln>
        </p:spPr>
      </p:cxnSp>
      <p:sp>
        <p:nvSpPr>
          <p:cNvPr id="233" name="Google Shape;233;p26"/>
          <p:cNvSpPr/>
          <p:nvPr/>
        </p:nvSpPr>
        <p:spPr>
          <a:xfrm>
            <a:off x="8420687" y="3955050"/>
            <a:ext cx="1921200" cy="1911900"/>
          </a:xfrm>
          <a:prstGeom prst="ellipse">
            <a:avLst/>
          </a:prstGeom>
          <a:solidFill>
            <a:srgbClr val="A2D5D0"/>
          </a:solid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None/>
            </a:pPr>
            <a:r>
              <a:rPr lang="en-US">
                <a:solidFill>
                  <a:srgbClr val="FFFFFF"/>
                </a:solidFill>
                <a:latin typeface="Open Sans"/>
                <a:ea typeface="Open Sans"/>
                <a:cs typeface="Open Sans"/>
                <a:sym typeface="Open Sans"/>
              </a:rPr>
              <a:t>Training and mobility actions (TMA)</a:t>
            </a:r>
            <a:endParaRPr>
              <a:solidFill>
                <a:srgbClr val="FFFFFF"/>
              </a:solidFill>
              <a:latin typeface="Open Sans"/>
              <a:ea typeface="Open Sans"/>
              <a:cs typeface="Open Sans"/>
              <a:sym typeface="Open Sans"/>
            </a:endParaRPr>
          </a:p>
        </p:txBody>
      </p:sp>
      <p:sp>
        <p:nvSpPr>
          <p:cNvPr id="234" name="Google Shape;234;p26"/>
          <p:cNvSpPr/>
          <p:nvPr/>
        </p:nvSpPr>
        <p:spPr>
          <a:xfrm>
            <a:off x="8420687" y="5701428"/>
            <a:ext cx="1921200" cy="1911900"/>
          </a:xfrm>
          <a:prstGeom prst="ellipse">
            <a:avLst/>
          </a:prstGeom>
          <a:solidFill>
            <a:srgbClr val="931680"/>
          </a:solid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None/>
            </a:pPr>
            <a:r>
              <a:rPr lang="en-US">
                <a:solidFill>
                  <a:srgbClr val="FFFFFF"/>
                </a:solidFill>
                <a:latin typeface="Open Sans"/>
                <a:ea typeface="Open Sans"/>
                <a:cs typeface="Open Sans"/>
                <a:sym typeface="Open Sans"/>
              </a:rPr>
              <a:t>Pre-commercial procurement actions/ (PCP) </a:t>
            </a:r>
            <a:endParaRPr>
              <a:latin typeface="Open Sans"/>
              <a:ea typeface="Open Sans"/>
              <a:cs typeface="Open Sans"/>
              <a:sym typeface="Open Sans"/>
            </a:endParaRPr>
          </a:p>
        </p:txBody>
      </p:sp>
      <p:sp>
        <p:nvSpPr>
          <p:cNvPr id="235" name="Google Shape;235;p26"/>
          <p:cNvSpPr/>
          <p:nvPr/>
        </p:nvSpPr>
        <p:spPr>
          <a:xfrm>
            <a:off x="8420687" y="7447807"/>
            <a:ext cx="1921200" cy="1911900"/>
          </a:xfrm>
          <a:prstGeom prst="ellipse">
            <a:avLst/>
          </a:prstGeom>
          <a:solidFill>
            <a:srgbClr val="4D4D4D"/>
          </a:solid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None/>
            </a:pPr>
            <a:r>
              <a:rPr lang="en-US">
                <a:solidFill>
                  <a:srgbClr val="FFFFFF"/>
                </a:solidFill>
                <a:latin typeface="Open Sans"/>
                <a:ea typeface="Open Sans"/>
                <a:cs typeface="Open Sans"/>
                <a:sym typeface="Open Sans"/>
              </a:rPr>
              <a:t>Public procurement of innovative solutions actions (PPI) </a:t>
            </a:r>
            <a:endParaRPr>
              <a:latin typeface="Open Sans"/>
              <a:ea typeface="Open Sans"/>
              <a:cs typeface="Open Sans"/>
              <a:sym typeface="Open Sans"/>
            </a:endParaRPr>
          </a:p>
        </p:txBody>
      </p:sp>
      <p:cxnSp>
        <p:nvCxnSpPr>
          <p:cNvPr id="236" name="Google Shape;236;p26"/>
          <p:cNvCxnSpPr/>
          <p:nvPr/>
        </p:nvCxnSpPr>
        <p:spPr>
          <a:xfrm rot="10800000">
            <a:off x="10604316" y="5570229"/>
            <a:ext cx="3552600" cy="24600"/>
          </a:xfrm>
          <a:prstGeom prst="straightConnector1">
            <a:avLst/>
          </a:prstGeom>
          <a:noFill/>
          <a:ln cap="flat" cmpd="sng" w="28575">
            <a:solidFill>
              <a:srgbClr val="931680"/>
            </a:solidFill>
            <a:prstDash val="dot"/>
            <a:miter lim="800000"/>
            <a:headEnd len="sm" w="sm" type="none"/>
            <a:tailEnd len="sm" w="sm" type="none"/>
          </a:ln>
        </p:spPr>
      </p:cxnSp>
      <p:cxnSp>
        <p:nvCxnSpPr>
          <p:cNvPr id="237" name="Google Shape;237;p26"/>
          <p:cNvCxnSpPr/>
          <p:nvPr/>
        </p:nvCxnSpPr>
        <p:spPr>
          <a:xfrm rot="10800000">
            <a:off x="10604316" y="7308004"/>
            <a:ext cx="3552600" cy="24600"/>
          </a:xfrm>
          <a:prstGeom prst="straightConnector1">
            <a:avLst/>
          </a:prstGeom>
          <a:noFill/>
          <a:ln cap="flat" cmpd="sng" w="28575">
            <a:solidFill>
              <a:srgbClr val="931680"/>
            </a:solidFill>
            <a:prstDash val="dot"/>
            <a:miter lim="800000"/>
            <a:headEnd len="sm" w="sm" type="none"/>
            <a:tailEnd len="sm" w="sm" type="none"/>
          </a:ln>
        </p:spPr>
      </p:cxnSp>
      <p:sp>
        <p:nvSpPr>
          <p:cNvPr id="238" name="Google Shape;238;p26"/>
          <p:cNvSpPr txBox="1"/>
          <p:nvPr/>
        </p:nvSpPr>
        <p:spPr>
          <a:xfrm>
            <a:off x="10791833" y="7833214"/>
            <a:ext cx="4214100" cy="888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rgbClr val="4D4D4D"/>
                </a:solidFill>
                <a:latin typeface="Open Sans"/>
                <a:ea typeface="Open Sans"/>
                <a:cs typeface="Open Sans"/>
                <a:sym typeface="Open Sans"/>
              </a:rPr>
              <a:t>Activities that aim to strengthen the ability of a buyers’ group to deploy innovative solutions early  </a:t>
            </a:r>
            <a:endParaRPr sz="1600">
              <a:solidFill>
                <a:srgbClr val="4D4D4D"/>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7"/>
          <p:cNvSpPr txBox="1"/>
          <p:nvPr/>
        </p:nvSpPr>
        <p:spPr>
          <a:xfrm>
            <a:off x="375450" y="585700"/>
            <a:ext cx="17912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latin typeface="Open Sans"/>
                <a:ea typeface="Open Sans"/>
                <a:cs typeface="Open Sans"/>
                <a:sym typeface="Open Sans"/>
              </a:rPr>
              <a:t>Rules of the game - </a:t>
            </a:r>
            <a:r>
              <a:rPr b="1" lang="en-US" sz="4000">
                <a:latin typeface="Open Sans"/>
                <a:ea typeface="Open Sans"/>
                <a:cs typeface="Open Sans"/>
                <a:sym typeface="Open Sans"/>
              </a:rPr>
              <a:t>what you must not do (ineligible activities)</a:t>
            </a:r>
            <a:endParaRPr b="1" sz="4000">
              <a:latin typeface="Open Sans"/>
              <a:ea typeface="Open Sans"/>
              <a:cs typeface="Open Sans"/>
              <a:sym typeface="Open Sans"/>
            </a:endParaRPr>
          </a:p>
        </p:txBody>
      </p:sp>
      <p:sp>
        <p:nvSpPr>
          <p:cNvPr id="244" name="Google Shape;244;p27"/>
          <p:cNvSpPr txBox="1"/>
          <p:nvPr/>
        </p:nvSpPr>
        <p:spPr>
          <a:xfrm>
            <a:off x="838201" y="2075382"/>
            <a:ext cx="16558200" cy="7430700"/>
          </a:xfrm>
          <a:prstGeom prst="rect">
            <a:avLst/>
          </a:prstGeom>
          <a:noFill/>
          <a:ln>
            <a:noFill/>
          </a:ln>
        </p:spPr>
        <p:txBody>
          <a:bodyPr anchorCtr="0" anchor="t" bIns="45700" lIns="91425" spcFirstLastPara="1" rIns="91425" wrap="square" tIns="45700">
            <a:noAutofit/>
          </a:bodyPr>
          <a:lstStyle/>
          <a:p>
            <a:pPr indent="0" lvl="1" marL="0" marR="0" rtl="0" algn="l">
              <a:spcBef>
                <a:spcPts val="0"/>
              </a:spcBef>
              <a:spcAft>
                <a:spcPts val="0"/>
              </a:spcAft>
              <a:buClr>
                <a:srgbClr val="004494"/>
              </a:buClr>
              <a:buSzPts val="2000"/>
              <a:buFont typeface="Arial"/>
              <a:buNone/>
            </a:pPr>
            <a:r>
              <a:rPr b="1" i="0" lang="en-US" sz="3500" u="none" cap="none" strike="noStrike">
                <a:solidFill>
                  <a:srgbClr val="004494"/>
                </a:solidFill>
                <a:latin typeface="Open Sans"/>
                <a:ea typeface="Open Sans"/>
                <a:cs typeface="Open Sans"/>
                <a:sym typeface="Open Sans"/>
              </a:rPr>
              <a:t>Eligible activities are the ones described in the call conditions</a:t>
            </a:r>
            <a:endParaRPr sz="3500">
              <a:latin typeface="Open Sans"/>
              <a:ea typeface="Open Sans"/>
              <a:cs typeface="Open Sans"/>
              <a:sym typeface="Open Sans"/>
            </a:endParaRPr>
          </a:p>
          <a:p>
            <a:pPr indent="0" lvl="1" marL="0" marR="0" rtl="0" algn="l">
              <a:spcBef>
                <a:spcPts val="600"/>
              </a:spcBef>
              <a:spcAft>
                <a:spcPts val="0"/>
              </a:spcAft>
              <a:buClr>
                <a:srgbClr val="931680"/>
              </a:buClr>
              <a:buSzPts val="2000"/>
              <a:buFont typeface="Arial"/>
              <a:buNone/>
            </a:pPr>
            <a:r>
              <a:rPr i="0" lang="en-US" sz="3500" u="none" cap="none" strike="noStrike">
                <a:solidFill>
                  <a:srgbClr val="4D4D4D"/>
                </a:solidFill>
                <a:latin typeface="Open Sans"/>
                <a:ea typeface="Open Sans"/>
                <a:cs typeface="Open Sans"/>
                <a:sym typeface="Open Sans"/>
              </a:rPr>
              <a:t>Activities must </a:t>
            </a:r>
            <a:r>
              <a:rPr b="1" i="0" lang="en-US" sz="3500" u="none" cap="none" strike="noStrike">
                <a:solidFill>
                  <a:srgbClr val="931680"/>
                </a:solidFill>
                <a:latin typeface="Open Sans"/>
                <a:ea typeface="Open Sans"/>
                <a:cs typeface="Open Sans"/>
                <a:sym typeface="Open Sans"/>
              </a:rPr>
              <a:t>focus exclusively on civil applications </a:t>
            </a:r>
            <a:r>
              <a:rPr i="0" lang="en-US" sz="3500" u="none" cap="none" strike="noStrike">
                <a:solidFill>
                  <a:srgbClr val="4D4D4D"/>
                </a:solidFill>
                <a:latin typeface="Open Sans"/>
                <a:ea typeface="Open Sans"/>
                <a:cs typeface="Open Sans"/>
                <a:sym typeface="Open Sans"/>
              </a:rPr>
              <a:t>and </a:t>
            </a:r>
            <a:r>
              <a:rPr b="1" i="0" lang="en-US" sz="3500" u="sng" cap="none" strike="noStrike">
                <a:solidFill>
                  <a:srgbClr val="931680"/>
                </a:solidFill>
                <a:latin typeface="Open Sans"/>
                <a:ea typeface="Open Sans"/>
                <a:cs typeface="Open Sans"/>
                <a:sym typeface="Open Sans"/>
              </a:rPr>
              <a:t>must not</a:t>
            </a:r>
            <a:r>
              <a:rPr i="0" lang="en-US" sz="3500" u="none" cap="none" strike="noStrike">
                <a:solidFill>
                  <a:srgbClr val="4D4D4D"/>
                </a:solidFill>
                <a:latin typeface="Open Sans"/>
                <a:ea typeface="Open Sans"/>
                <a:cs typeface="Open Sans"/>
                <a:sym typeface="Open Sans"/>
              </a:rPr>
              <a:t>: </a:t>
            </a:r>
            <a:endParaRPr i="0" sz="3500" u="none" cap="none" strike="noStrike">
              <a:solidFill>
                <a:srgbClr val="4D4D4D"/>
              </a:solidFill>
              <a:latin typeface="Open Sans"/>
              <a:ea typeface="Open Sans"/>
              <a:cs typeface="Open Sans"/>
              <a:sym typeface="Open Sans"/>
            </a:endParaRPr>
          </a:p>
          <a:p>
            <a:pPr indent="0" lvl="1" marL="0" marR="0" rtl="0" algn="l">
              <a:spcBef>
                <a:spcPts val="600"/>
              </a:spcBef>
              <a:spcAft>
                <a:spcPts val="0"/>
              </a:spcAft>
              <a:buClr>
                <a:srgbClr val="931680"/>
              </a:buClr>
              <a:buSzPts val="2000"/>
              <a:buFont typeface="Arial"/>
              <a:buNone/>
            </a:pPr>
            <a:r>
              <a:t/>
            </a:r>
            <a:endParaRPr i="0" sz="3500" u="none" cap="none" strike="noStrike">
              <a:solidFill>
                <a:srgbClr val="4D4D4D"/>
              </a:solidFill>
              <a:latin typeface="Open Sans"/>
              <a:ea typeface="Open Sans"/>
              <a:cs typeface="Open Sans"/>
              <a:sym typeface="Open Sans"/>
            </a:endParaRPr>
          </a:p>
          <a:p>
            <a:pPr indent="-438150" lvl="2" marL="1257300" marR="0" rtl="0" algn="l">
              <a:spcBef>
                <a:spcPts val="600"/>
              </a:spcBef>
              <a:spcAft>
                <a:spcPts val="0"/>
              </a:spcAft>
              <a:buClr>
                <a:srgbClr val="931680"/>
              </a:buClr>
              <a:buSzPts val="3500"/>
              <a:buFont typeface="Open Sans"/>
              <a:buChar char="●"/>
            </a:pPr>
            <a:r>
              <a:rPr i="0" lang="en-US" sz="3500" u="none" cap="none" strike="noStrike">
                <a:solidFill>
                  <a:srgbClr val="4D4D4D"/>
                </a:solidFill>
                <a:latin typeface="Open Sans"/>
                <a:ea typeface="Open Sans"/>
                <a:cs typeface="Open Sans"/>
                <a:sym typeface="Open Sans"/>
              </a:rPr>
              <a:t>aim at human cloning for reproductive purposes; </a:t>
            </a:r>
            <a:endParaRPr sz="3500">
              <a:latin typeface="Open Sans"/>
              <a:ea typeface="Open Sans"/>
              <a:cs typeface="Open Sans"/>
              <a:sym typeface="Open Sans"/>
            </a:endParaRPr>
          </a:p>
          <a:p>
            <a:pPr indent="-438150" lvl="2" marL="1257300" marR="0" rtl="0" algn="l">
              <a:spcBef>
                <a:spcPts val="600"/>
              </a:spcBef>
              <a:spcAft>
                <a:spcPts val="0"/>
              </a:spcAft>
              <a:buClr>
                <a:srgbClr val="931680"/>
              </a:buClr>
              <a:buSzPts val="3500"/>
              <a:buFont typeface="Open Sans"/>
              <a:buChar char="●"/>
            </a:pPr>
            <a:r>
              <a:rPr i="0" lang="en-US" sz="3500" u="none" cap="none" strike="noStrike">
                <a:solidFill>
                  <a:srgbClr val="4D4D4D"/>
                </a:solidFill>
                <a:latin typeface="Open Sans"/>
                <a:ea typeface="Open Sans"/>
                <a:cs typeface="Open Sans"/>
                <a:sym typeface="Open Sans"/>
              </a:rPr>
              <a:t>intend to modify the genetic heritage of human beings which could make such changes heritable (except for research relating to cancer treatment of the gonads, which may be financed);</a:t>
            </a:r>
            <a:endParaRPr sz="3500">
              <a:latin typeface="Open Sans"/>
              <a:ea typeface="Open Sans"/>
              <a:cs typeface="Open Sans"/>
              <a:sym typeface="Open Sans"/>
            </a:endParaRPr>
          </a:p>
          <a:p>
            <a:pPr indent="-438150" lvl="2" marL="1257300" marR="0" rtl="0" algn="l">
              <a:spcBef>
                <a:spcPts val="600"/>
              </a:spcBef>
              <a:spcAft>
                <a:spcPts val="0"/>
              </a:spcAft>
              <a:buClr>
                <a:srgbClr val="931680"/>
              </a:buClr>
              <a:buSzPts val="3500"/>
              <a:buFont typeface="Open Sans"/>
              <a:buChar char="●"/>
            </a:pPr>
            <a:r>
              <a:rPr i="0" lang="en-US" sz="3500" u="none" cap="none" strike="noStrike">
                <a:solidFill>
                  <a:srgbClr val="4D4D4D"/>
                </a:solidFill>
                <a:latin typeface="Open Sans"/>
                <a:ea typeface="Open Sans"/>
                <a:cs typeface="Open Sans"/>
                <a:sym typeface="Open Sans"/>
              </a:rPr>
              <a:t>intend to create human embryos solely for the purpose of research, or for the purpose of stem cell procurement, including by means of somatic cell nuclear transfer;</a:t>
            </a:r>
            <a:endParaRPr sz="3500">
              <a:latin typeface="Open Sans"/>
              <a:ea typeface="Open Sans"/>
              <a:cs typeface="Open Sans"/>
              <a:sym typeface="Open Sans"/>
            </a:endParaRPr>
          </a:p>
          <a:p>
            <a:pPr indent="-438150" lvl="2" marL="1257300" marR="0" rtl="0" algn="l">
              <a:spcBef>
                <a:spcPts val="600"/>
              </a:spcBef>
              <a:spcAft>
                <a:spcPts val="0"/>
              </a:spcAft>
              <a:buClr>
                <a:srgbClr val="931680"/>
              </a:buClr>
              <a:buSzPts val="3500"/>
              <a:buFont typeface="Open Sans"/>
              <a:buChar char="●"/>
            </a:pPr>
            <a:r>
              <a:rPr i="0" lang="en-US" sz="3500" u="none" cap="none" strike="noStrike">
                <a:solidFill>
                  <a:srgbClr val="4D4D4D"/>
                </a:solidFill>
                <a:latin typeface="Open Sans"/>
                <a:ea typeface="Open Sans"/>
                <a:cs typeface="Open Sans"/>
                <a:sym typeface="Open Sans"/>
              </a:rPr>
              <a:t>lead to the destruction of human embryos.</a:t>
            </a:r>
            <a:endParaRPr i="0" sz="3500" u="none" cap="none" strike="noStrike">
              <a:solidFill>
                <a:srgbClr val="4D4D4D"/>
              </a:solidFill>
              <a:latin typeface="Open Sans"/>
              <a:ea typeface="Open Sans"/>
              <a:cs typeface="Open Sans"/>
              <a:sym typeface="Open Sans"/>
            </a:endParaRPr>
          </a:p>
          <a:p>
            <a:pPr indent="0" lvl="1" marL="0" marR="0" rtl="0" algn="l">
              <a:spcBef>
                <a:spcPts val="0"/>
              </a:spcBef>
              <a:spcAft>
                <a:spcPts val="0"/>
              </a:spcAft>
              <a:buClr>
                <a:srgbClr val="931680"/>
              </a:buClr>
              <a:buSzPts val="1200"/>
              <a:buFont typeface="Arial"/>
              <a:buNone/>
            </a:pPr>
            <a:r>
              <a:t/>
            </a:r>
            <a:endParaRPr i="0" sz="3500" u="none" cap="none" strike="noStrike">
              <a:solidFill>
                <a:srgbClr val="4D4D4D"/>
              </a:solidFill>
              <a:latin typeface="Open Sans"/>
              <a:ea typeface="Open Sans"/>
              <a:cs typeface="Open Sans"/>
              <a:sym typeface="Open Sans"/>
            </a:endParaRPr>
          </a:p>
        </p:txBody>
      </p:sp>
      <p:sp>
        <p:nvSpPr>
          <p:cNvPr id="245" name="Google Shape;245;p27"/>
          <p:cNvSpPr txBox="1"/>
          <p:nvPr/>
        </p:nvSpPr>
        <p:spPr>
          <a:xfrm>
            <a:off x="1028700" y="9886800"/>
            <a:ext cx="1526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Open Sans Light"/>
                <a:ea typeface="Open Sans Light"/>
                <a:cs typeface="Open Sans Light"/>
                <a:sym typeface="Open Sans Light"/>
              </a:rPr>
              <a:t> </a:t>
            </a:r>
            <a:r>
              <a:rPr lang="en-US" u="sng">
                <a:solidFill>
                  <a:schemeClr val="hlink"/>
                </a:solidFill>
                <a:latin typeface="Open Sans Light"/>
                <a:ea typeface="Open Sans Light"/>
                <a:cs typeface="Open Sans Light"/>
                <a:sym typeface="Open Sans Light"/>
                <a:hlinkClick r:id="rId3"/>
              </a:rPr>
              <a:t>How to prepare a successful proposal in Horizon Europe</a:t>
            </a:r>
            <a:r>
              <a:rPr lang="en-US">
                <a:latin typeface="Open Sans Light"/>
                <a:ea typeface="Open Sans Light"/>
                <a:cs typeface="Open Sans Light"/>
                <a:sym typeface="Open Sans Light"/>
              </a:rPr>
              <a:t>, 2021</a:t>
            </a:r>
            <a:endParaRPr>
              <a:latin typeface="Open Sans Light"/>
              <a:ea typeface="Open Sans Light"/>
              <a:cs typeface="Open Sans Light"/>
              <a:sym typeface="Open Sans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DBDD3"/>
        </a:solidFill>
      </p:bgPr>
    </p:bg>
    <p:spTree>
      <p:nvGrpSpPr>
        <p:cNvPr id="249" name="Shape 249"/>
        <p:cNvGrpSpPr/>
        <p:nvPr/>
      </p:nvGrpSpPr>
      <p:grpSpPr>
        <a:xfrm>
          <a:off x="0" y="0"/>
          <a:ext cx="0" cy="0"/>
          <a:chOff x="0" y="0"/>
          <a:chExt cx="0" cy="0"/>
        </a:xfrm>
      </p:grpSpPr>
      <p:sp>
        <p:nvSpPr>
          <p:cNvPr id="250" name="Google Shape;250;p28"/>
          <p:cNvSpPr txBox="1"/>
          <p:nvPr/>
        </p:nvSpPr>
        <p:spPr>
          <a:xfrm>
            <a:off x="0" y="4297050"/>
            <a:ext cx="182880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6000" strike="sngStrike">
              <a:solidFill>
                <a:schemeClr val="lt1"/>
              </a:solidFill>
              <a:latin typeface="Open Sans ExtraBold"/>
              <a:ea typeface="Open Sans ExtraBold"/>
              <a:cs typeface="Open Sans ExtraBold"/>
              <a:sym typeface="Open Sans ExtraBold"/>
            </a:endParaRPr>
          </a:p>
        </p:txBody>
      </p:sp>
      <p:cxnSp>
        <p:nvCxnSpPr>
          <p:cNvPr id="251" name="Google Shape;251;p28"/>
          <p:cNvCxnSpPr/>
          <p:nvPr/>
        </p:nvCxnSpPr>
        <p:spPr>
          <a:xfrm flipH="1" rot="10800000">
            <a:off x="13710650" y="8810700"/>
            <a:ext cx="2942100" cy="2400"/>
          </a:xfrm>
          <a:prstGeom prst="straightConnector1">
            <a:avLst/>
          </a:prstGeom>
          <a:noFill/>
          <a:ln cap="flat" cmpd="sng" w="114300">
            <a:solidFill>
              <a:schemeClr val="lt1"/>
            </a:solidFill>
            <a:prstDash val="solid"/>
            <a:round/>
            <a:headEnd len="med" w="med" type="none"/>
            <a:tailEnd len="med" w="med" type="none"/>
          </a:ln>
        </p:spPr>
      </p:cxnSp>
      <p:sp>
        <p:nvSpPr>
          <p:cNvPr id="252" name="Google Shape;252;p28"/>
          <p:cNvSpPr txBox="1"/>
          <p:nvPr/>
        </p:nvSpPr>
        <p:spPr>
          <a:xfrm>
            <a:off x="2286000" y="3223850"/>
            <a:ext cx="136575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5000">
                <a:solidFill>
                  <a:schemeClr val="lt1"/>
                </a:solidFill>
                <a:latin typeface="Open Sans"/>
                <a:ea typeface="Open Sans"/>
                <a:cs typeface="Open Sans"/>
                <a:sym typeface="Open Sans"/>
              </a:rPr>
              <a:t>Horizon Europe </a:t>
            </a:r>
            <a:endParaRPr b="1" sz="5000">
              <a:solidFill>
                <a:schemeClr val="lt1"/>
              </a:solidFill>
              <a:latin typeface="Open Sans"/>
              <a:ea typeface="Open Sans"/>
              <a:cs typeface="Open Sans"/>
              <a:sym typeface="Open Sans"/>
            </a:endParaRPr>
          </a:p>
          <a:p>
            <a:pPr indent="0" lvl="0" marL="0" rtl="0" algn="l">
              <a:spcBef>
                <a:spcPts val="0"/>
              </a:spcBef>
              <a:spcAft>
                <a:spcPts val="0"/>
              </a:spcAft>
              <a:buNone/>
            </a:pPr>
            <a:r>
              <a:rPr lang="en-US" sz="5000">
                <a:solidFill>
                  <a:schemeClr val="lt1"/>
                </a:solidFill>
                <a:latin typeface="Open Sans Light"/>
                <a:ea typeface="Open Sans Light"/>
                <a:cs typeface="Open Sans Light"/>
                <a:sym typeface="Open Sans Light"/>
              </a:rPr>
              <a:t>T</a:t>
            </a:r>
            <a:r>
              <a:rPr lang="en-US" sz="5000">
                <a:solidFill>
                  <a:schemeClr val="lt1"/>
                </a:solidFill>
                <a:latin typeface="Open Sans Light"/>
                <a:ea typeface="Open Sans Light"/>
                <a:cs typeface="Open Sans Light"/>
                <a:sym typeface="Open Sans Light"/>
              </a:rPr>
              <a:t>emplate proposal structure and novelties</a:t>
            </a:r>
            <a:endParaRPr sz="5000">
              <a:solidFill>
                <a:schemeClr val="lt1"/>
              </a:solidFill>
              <a:latin typeface="Open Sans Light"/>
              <a:ea typeface="Open Sans Light"/>
              <a:cs typeface="Open Sans Light"/>
              <a:sym typeface="Open Sans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29"/>
          <p:cNvSpPr txBox="1"/>
          <p:nvPr/>
        </p:nvSpPr>
        <p:spPr>
          <a:xfrm>
            <a:off x="375450" y="585700"/>
            <a:ext cx="17912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latin typeface="Open Sans"/>
                <a:ea typeface="Open Sans"/>
                <a:cs typeface="Open Sans"/>
                <a:sym typeface="Open Sans"/>
              </a:rPr>
              <a:t>Proposal template - structure</a:t>
            </a:r>
            <a:endParaRPr b="1" sz="4000">
              <a:latin typeface="Open Sans"/>
              <a:ea typeface="Open Sans"/>
              <a:cs typeface="Open Sans"/>
              <a:sym typeface="Open Sans"/>
            </a:endParaRPr>
          </a:p>
        </p:txBody>
      </p:sp>
      <p:pic>
        <p:nvPicPr>
          <p:cNvPr id="258" name="Google Shape;258;p29"/>
          <p:cNvPicPr preferRelativeResize="0"/>
          <p:nvPr/>
        </p:nvPicPr>
        <p:blipFill rotWithShape="1">
          <a:blip r:embed="rId3">
            <a:alphaModFix/>
          </a:blip>
          <a:srcRect b="5320" l="0" r="0" t="0"/>
          <a:stretch/>
        </p:blipFill>
        <p:spPr>
          <a:xfrm>
            <a:off x="9671550" y="350850"/>
            <a:ext cx="6740750" cy="9535950"/>
          </a:xfrm>
          <a:prstGeom prst="rect">
            <a:avLst/>
          </a:prstGeom>
          <a:noFill/>
          <a:ln>
            <a:noFill/>
          </a:ln>
          <a:effectLst>
            <a:outerShdw blurRad="57150" rotWithShape="0" algn="bl" dir="5400000" dist="19050">
              <a:srgbClr val="000000">
                <a:alpha val="50000"/>
              </a:srgbClr>
            </a:outerShdw>
          </a:effectLst>
        </p:spPr>
      </p:pic>
      <p:sp>
        <p:nvSpPr>
          <p:cNvPr id="259" name="Google Shape;259;p29"/>
          <p:cNvSpPr txBox="1"/>
          <p:nvPr/>
        </p:nvSpPr>
        <p:spPr>
          <a:xfrm>
            <a:off x="1028700" y="9886800"/>
            <a:ext cx="1526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latin typeface="Open Sans Light"/>
                <a:ea typeface="Open Sans Light"/>
                <a:cs typeface="Open Sans Light"/>
                <a:sym typeface="Open Sans Light"/>
                <a:hlinkClick r:id="rId4"/>
              </a:rPr>
              <a:t>Horizon Europe Programme Standard Application Form.</a:t>
            </a:r>
            <a:r>
              <a:rPr lang="en-US">
                <a:latin typeface="Open Sans Light"/>
                <a:ea typeface="Open Sans Light"/>
                <a:cs typeface="Open Sans Light"/>
                <a:sym typeface="Open Sans Light"/>
              </a:rPr>
              <a:t> 2022</a:t>
            </a:r>
            <a:endParaRPr>
              <a:latin typeface="Open Sans Light"/>
              <a:ea typeface="Open Sans Light"/>
              <a:cs typeface="Open Sans Light"/>
              <a:sym typeface="Open Sans Light"/>
            </a:endParaRPr>
          </a:p>
        </p:txBody>
      </p:sp>
      <p:sp>
        <p:nvSpPr>
          <p:cNvPr id="260" name="Google Shape;260;p29"/>
          <p:cNvSpPr txBox="1"/>
          <p:nvPr/>
        </p:nvSpPr>
        <p:spPr>
          <a:xfrm>
            <a:off x="744425" y="2188325"/>
            <a:ext cx="39447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5000">
                <a:solidFill>
                  <a:schemeClr val="lt1"/>
                </a:solidFill>
                <a:highlight>
                  <a:schemeClr val="accent2"/>
                </a:highlight>
                <a:latin typeface="Open Sans"/>
                <a:ea typeface="Open Sans"/>
                <a:cs typeface="Open Sans"/>
                <a:sym typeface="Open Sans"/>
              </a:rPr>
              <a:t> PART A</a:t>
            </a:r>
            <a:r>
              <a:rPr b="1" lang="en-US" sz="5000">
                <a:solidFill>
                  <a:schemeClr val="accent2"/>
                </a:solidFill>
                <a:highlight>
                  <a:schemeClr val="accent2"/>
                </a:highlight>
                <a:latin typeface="Open Sans"/>
                <a:ea typeface="Open Sans"/>
                <a:cs typeface="Open Sans"/>
                <a:sym typeface="Open Sans"/>
              </a:rPr>
              <a:t>.</a:t>
            </a:r>
            <a:endParaRPr b="1" sz="5000">
              <a:solidFill>
                <a:schemeClr val="accent2"/>
              </a:solidFill>
              <a:highlight>
                <a:schemeClr val="accent2"/>
              </a:highlight>
              <a:latin typeface="Open Sans"/>
              <a:ea typeface="Open Sans"/>
              <a:cs typeface="Open Sans"/>
              <a:sym typeface="Open Sans"/>
            </a:endParaRPr>
          </a:p>
        </p:txBody>
      </p:sp>
      <p:sp>
        <p:nvSpPr>
          <p:cNvPr id="261" name="Google Shape;261;p29"/>
          <p:cNvSpPr txBox="1"/>
          <p:nvPr/>
        </p:nvSpPr>
        <p:spPr>
          <a:xfrm>
            <a:off x="744425" y="5657525"/>
            <a:ext cx="39447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5000">
                <a:solidFill>
                  <a:schemeClr val="lt1"/>
                </a:solidFill>
                <a:highlight>
                  <a:srgbClr val="5DBDD3"/>
                </a:highlight>
                <a:latin typeface="Open Sans"/>
                <a:ea typeface="Open Sans"/>
                <a:cs typeface="Open Sans"/>
                <a:sym typeface="Open Sans"/>
              </a:rPr>
              <a:t> </a:t>
            </a:r>
            <a:r>
              <a:rPr b="1" lang="en-US" sz="5000">
                <a:solidFill>
                  <a:srgbClr val="FCFCFC"/>
                </a:solidFill>
                <a:highlight>
                  <a:srgbClr val="5DBDD3"/>
                </a:highlight>
                <a:latin typeface="Open Sans"/>
                <a:ea typeface="Open Sans"/>
                <a:cs typeface="Open Sans"/>
                <a:sym typeface="Open Sans"/>
              </a:rPr>
              <a:t>PART</a:t>
            </a:r>
            <a:r>
              <a:rPr b="1" lang="en-US" sz="5000">
                <a:solidFill>
                  <a:srgbClr val="FCFCFC"/>
                </a:solidFill>
                <a:highlight>
                  <a:srgbClr val="5DBDD3"/>
                </a:highlight>
                <a:latin typeface="Open Sans"/>
                <a:ea typeface="Open Sans"/>
                <a:cs typeface="Open Sans"/>
                <a:sym typeface="Open Sans"/>
              </a:rPr>
              <a:t> B</a:t>
            </a:r>
            <a:r>
              <a:rPr b="1" lang="en-US" sz="5000">
                <a:solidFill>
                  <a:srgbClr val="5DBDD3"/>
                </a:solidFill>
                <a:highlight>
                  <a:srgbClr val="5DBDD3"/>
                </a:highlight>
                <a:latin typeface="Open Sans"/>
                <a:ea typeface="Open Sans"/>
                <a:cs typeface="Open Sans"/>
                <a:sym typeface="Open Sans"/>
              </a:rPr>
              <a:t>.</a:t>
            </a:r>
            <a:endParaRPr b="1" sz="5000">
              <a:solidFill>
                <a:srgbClr val="5DBDD3"/>
              </a:solidFill>
              <a:highlight>
                <a:srgbClr val="4591B8"/>
              </a:highlight>
              <a:latin typeface="Open Sans"/>
              <a:ea typeface="Open Sans"/>
              <a:cs typeface="Open Sans"/>
              <a:sym typeface="Open Sans"/>
            </a:endParaRPr>
          </a:p>
        </p:txBody>
      </p:sp>
      <p:sp>
        <p:nvSpPr>
          <p:cNvPr id="262" name="Google Shape;262;p29"/>
          <p:cNvSpPr txBox="1"/>
          <p:nvPr/>
        </p:nvSpPr>
        <p:spPr>
          <a:xfrm>
            <a:off x="744425" y="3312200"/>
            <a:ext cx="79716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700">
                <a:solidFill>
                  <a:srgbClr val="313131"/>
                </a:solidFill>
                <a:latin typeface="Open Sans Light"/>
                <a:ea typeface="Open Sans Light"/>
                <a:cs typeface="Open Sans Light"/>
                <a:sym typeface="Open Sans Light"/>
              </a:rPr>
              <a:t>Automatically generated by the IT system with the a</a:t>
            </a:r>
            <a:r>
              <a:rPr lang="en-US" sz="2700">
                <a:solidFill>
                  <a:srgbClr val="313131"/>
                </a:solidFill>
                <a:latin typeface="Open Sans Light"/>
                <a:ea typeface="Open Sans Light"/>
                <a:cs typeface="Open Sans Light"/>
                <a:sym typeface="Open Sans Light"/>
              </a:rPr>
              <a:t>nswers provided by participants in the submission system in the Funding &amp; Tenders portal. </a:t>
            </a:r>
            <a:endParaRPr sz="2700">
              <a:solidFill>
                <a:srgbClr val="313131"/>
              </a:solidFill>
              <a:latin typeface="Open Sans Light"/>
              <a:ea typeface="Open Sans Light"/>
              <a:cs typeface="Open Sans Light"/>
              <a:sym typeface="Open Sans Light"/>
            </a:endParaRPr>
          </a:p>
        </p:txBody>
      </p:sp>
      <p:sp>
        <p:nvSpPr>
          <p:cNvPr id="263" name="Google Shape;263;p29"/>
          <p:cNvSpPr txBox="1"/>
          <p:nvPr/>
        </p:nvSpPr>
        <p:spPr>
          <a:xfrm>
            <a:off x="744425" y="6807250"/>
            <a:ext cx="7971600" cy="143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700">
                <a:solidFill>
                  <a:srgbClr val="313131"/>
                </a:solidFill>
                <a:latin typeface="Open Sans Light"/>
                <a:ea typeface="Open Sans Light"/>
                <a:cs typeface="Open Sans Light"/>
                <a:sym typeface="Open Sans Light"/>
              </a:rPr>
              <a:t>Narrative </a:t>
            </a:r>
            <a:endParaRPr sz="2700">
              <a:solidFill>
                <a:srgbClr val="313131"/>
              </a:solidFill>
              <a:latin typeface="Open Sans Light"/>
              <a:ea typeface="Open Sans Light"/>
              <a:cs typeface="Open Sans Light"/>
              <a:sym typeface="Open Sans Light"/>
            </a:endParaRPr>
          </a:p>
          <a:p>
            <a:pPr indent="0" lvl="0" marL="0" rtl="0" algn="l">
              <a:spcBef>
                <a:spcPts val="0"/>
              </a:spcBef>
              <a:spcAft>
                <a:spcPts val="0"/>
              </a:spcAft>
              <a:buNone/>
            </a:pPr>
            <a:r>
              <a:rPr lang="en-US" sz="2700">
                <a:solidFill>
                  <a:srgbClr val="313131"/>
                </a:solidFill>
                <a:latin typeface="Open Sans Light"/>
                <a:ea typeface="Open Sans Light"/>
                <a:cs typeface="Open Sans Light"/>
                <a:sym typeface="Open Sans Light"/>
              </a:rPr>
              <a:t>Page limit</a:t>
            </a:r>
            <a:endParaRPr sz="2700">
              <a:solidFill>
                <a:srgbClr val="313131"/>
              </a:solidFill>
              <a:latin typeface="Open Sans Light"/>
              <a:ea typeface="Open Sans Light"/>
              <a:cs typeface="Open Sans Light"/>
              <a:sym typeface="Open Sans Light"/>
            </a:endParaRPr>
          </a:p>
          <a:p>
            <a:pPr indent="0" lvl="0" marL="0" rtl="0" algn="l">
              <a:spcBef>
                <a:spcPts val="0"/>
              </a:spcBef>
              <a:spcAft>
                <a:spcPts val="0"/>
              </a:spcAft>
              <a:buNone/>
            </a:pPr>
            <a:r>
              <a:rPr lang="en-US" sz="2700">
                <a:solidFill>
                  <a:srgbClr val="313131"/>
                </a:solidFill>
                <a:latin typeface="Open Sans Light"/>
                <a:ea typeface="Open Sans Light"/>
                <a:cs typeface="Open Sans Light"/>
                <a:sym typeface="Open Sans Light"/>
              </a:rPr>
              <a:t>Uploaded as a PDF in the submission system</a:t>
            </a:r>
            <a:endParaRPr sz="2700">
              <a:solidFill>
                <a:srgbClr val="313131"/>
              </a:solidFill>
              <a:latin typeface="Open Sans Light"/>
              <a:ea typeface="Open Sans Light"/>
              <a:cs typeface="Open Sans Light"/>
              <a:sym typeface="Open Sans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30"/>
          <p:cNvPicPr preferRelativeResize="0"/>
          <p:nvPr/>
        </p:nvPicPr>
        <p:blipFill>
          <a:blip r:embed="rId3">
            <a:alphaModFix/>
          </a:blip>
          <a:stretch>
            <a:fillRect/>
          </a:stretch>
        </p:blipFill>
        <p:spPr>
          <a:xfrm>
            <a:off x="-131638" y="0"/>
            <a:ext cx="6364078" cy="10287002"/>
          </a:xfrm>
          <a:prstGeom prst="rect">
            <a:avLst/>
          </a:prstGeom>
          <a:noFill/>
          <a:ln>
            <a:noFill/>
          </a:ln>
        </p:spPr>
      </p:pic>
      <p:sp>
        <p:nvSpPr>
          <p:cNvPr id="269" name="Google Shape;269;p30"/>
          <p:cNvSpPr txBox="1"/>
          <p:nvPr/>
        </p:nvSpPr>
        <p:spPr>
          <a:xfrm>
            <a:off x="6748100" y="2292925"/>
            <a:ext cx="111477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400">
                <a:solidFill>
                  <a:schemeClr val="lt1"/>
                </a:solidFill>
                <a:highlight>
                  <a:srgbClr val="5DBDD3"/>
                </a:highlight>
                <a:latin typeface="Open Sans"/>
                <a:ea typeface="Open Sans"/>
                <a:cs typeface="Open Sans"/>
                <a:sym typeface="Open Sans"/>
              </a:rPr>
              <a:t> </a:t>
            </a:r>
            <a:r>
              <a:rPr b="1" lang="en-US" sz="3400">
                <a:solidFill>
                  <a:srgbClr val="FCFCFC"/>
                </a:solidFill>
                <a:highlight>
                  <a:srgbClr val="5DBDD3"/>
                </a:highlight>
                <a:latin typeface="Open Sans"/>
                <a:ea typeface="Open Sans"/>
                <a:cs typeface="Open Sans"/>
                <a:sym typeface="Open Sans"/>
              </a:rPr>
              <a:t>PART </a:t>
            </a:r>
            <a:r>
              <a:rPr b="1" lang="en-US" sz="3400">
                <a:solidFill>
                  <a:srgbClr val="FCFCFC"/>
                </a:solidFill>
                <a:highlight>
                  <a:srgbClr val="5DBDD3"/>
                </a:highlight>
                <a:latin typeface="Open Sans"/>
                <a:ea typeface="Open Sans"/>
                <a:cs typeface="Open Sans"/>
                <a:sym typeface="Open Sans"/>
              </a:rPr>
              <a:t>B Project proposal - technical description</a:t>
            </a:r>
            <a:endParaRPr b="1" sz="3400">
              <a:solidFill>
                <a:srgbClr val="5DBDD3"/>
              </a:solidFill>
              <a:highlight>
                <a:srgbClr val="4591B8"/>
              </a:highlight>
              <a:latin typeface="Open Sans"/>
              <a:ea typeface="Open Sans"/>
              <a:cs typeface="Open Sans"/>
              <a:sym typeface="Open Sans"/>
            </a:endParaRPr>
          </a:p>
        </p:txBody>
      </p:sp>
      <p:sp>
        <p:nvSpPr>
          <p:cNvPr id="270" name="Google Shape;270;p30"/>
          <p:cNvSpPr txBox="1"/>
          <p:nvPr/>
        </p:nvSpPr>
        <p:spPr>
          <a:xfrm>
            <a:off x="512175" y="964100"/>
            <a:ext cx="11147700" cy="8004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solidFill>
                  <a:schemeClr val="dk1"/>
                </a:solidFill>
                <a:latin typeface="Open Sans"/>
                <a:ea typeface="Open Sans"/>
                <a:cs typeface="Open Sans"/>
                <a:sym typeface="Open Sans"/>
              </a:rPr>
              <a:t> </a:t>
            </a:r>
            <a:r>
              <a:rPr b="1" lang="en-US" sz="4000">
                <a:solidFill>
                  <a:schemeClr val="dk1"/>
                </a:solidFill>
                <a:latin typeface="Open Sans"/>
                <a:ea typeface="Open Sans"/>
                <a:cs typeface="Open Sans"/>
                <a:sym typeface="Open Sans"/>
              </a:rPr>
              <a:t>Proposal template - structure</a:t>
            </a:r>
            <a:endParaRPr b="1" sz="4000">
              <a:solidFill>
                <a:schemeClr val="dk1"/>
              </a:solidFill>
              <a:latin typeface="Open Sans"/>
              <a:ea typeface="Open Sans"/>
              <a:cs typeface="Open Sans"/>
              <a:sym typeface="Open Sans"/>
            </a:endParaRPr>
          </a:p>
        </p:txBody>
      </p:sp>
      <p:sp>
        <p:nvSpPr>
          <p:cNvPr id="271" name="Google Shape;271;p30"/>
          <p:cNvSpPr txBox="1"/>
          <p:nvPr/>
        </p:nvSpPr>
        <p:spPr>
          <a:xfrm>
            <a:off x="14178440" y="4507036"/>
            <a:ext cx="3791100" cy="874800"/>
          </a:xfrm>
          <a:prstGeom prst="rect">
            <a:avLst/>
          </a:prstGeom>
          <a:solidFill>
            <a:srgbClr val="4591B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000">
              <a:solidFill>
                <a:schemeClr val="lt1"/>
              </a:solidFill>
              <a:latin typeface="Open Sans"/>
              <a:ea typeface="Open Sans"/>
              <a:cs typeface="Open Sans"/>
              <a:sym typeface="Open Sans"/>
            </a:endParaRPr>
          </a:p>
          <a:p>
            <a:pPr indent="0" lvl="0" marL="0" marR="0" rtl="0" algn="ctr">
              <a:spcBef>
                <a:spcPts val="0"/>
              </a:spcBef>
              <a:spcAft>
                <a:spcPts val="0"/>
              </a:spcAft>
              <a:buNone/>
            </a:pPr>
            <a:r>
              <a:rPr b="1" lang="en-US" sz="2000" cap="none">
                <a:solidFill>
                  <a:schemeClr val="lt1"/>
                </a:solidFill>
                <a:latin typeface="Open Sans"/>
                <a:ea typeface="Open Sans"/>
                <a:cs typeface="Open Sans"/>
                <a:sym typeface="Open Sans"/>
              </a:rPr>
              <a:t>QUALITY AND EFFICIENCY OF THE IMPLEMENTATION</a:t>
            </a:r>
            <a:endParaRPr sz="2000">
              <a:solidFill>
                <a:schemeClr val="lt1"/>
              </a:solidFill>
              <a:latin typeface="Open Sans"/>
              <a:ea typeface="Open Sans"/>
              <a:cs typeface="Open Sans"/>
              <a:sym typeface="Open Sans"/>
            </a:endParaRPr>
          </a:p>
          <a:p>
            <a:pPr indent="0" lvl="0" marL="0" marR="0" rtl="0" algn="ctr">
              <a:spcBef>
                <a:spcPts val="0"/>
              </a:spcBef>
              <a:spcAft>
                <a:spcPts val="0"/>
              </a:spcAft>
              <a:buNone/>
            </a:pPr>
            <a:r>
              <a:t/>
            </a:r>
            <a:endParaRPr sz="2000">
              <a:solidFill>
                <a:schemeClr val="lt1"/>
              </a:solidFill>
              <a:latin typeface="Open Sans"/>
              <a:ea typeface="Open Sans"/>
              <a:cs typeface="Open Sans"/>
              <a:sym typeface="Open Sans"/>
            </a:endParaRPr>
          </a:p>
        </p:txBody>
      </p:sp>
      <p:sp>
        <p:nvSpPr>
          <p:cNvPr id="272" name="Google Shape;272;p30"/>
          <p:cNvSpPr txBox="1"/>
          <p:nvPr/>
        </p:nvSpPr>
        <p:spPr>
          <a:xfrm>
            <a:off x="6406207" y="5616847"/>
            <a:ext cx="3444000" cy="924900"/>
          </a:xfrm>
          <a:prstGeom prst="rect">
            <a:avLst/>
          </a:prstGeom>
          <a:solidFill>
            <a:schemeClr val="lt1"/>
          </a:solidFill>
          <a:ln>
            <a:noFill/>
          </a:ln>
        </p:spPr>
        <p:txBody>
          <a:bodyPr anchorCtr="0" anchor="t" bIns="91425" lIns="91425" spcFirstLastPara="1" rIns="91425" wrap="square" tIns="91425">
            <a:noAutofit/>
          </a:bodyPr>
          <a:lstStyle/>
          <a:p>
            <a:pPr indent="0" lvl="0" marL="0" rtl="0" algn="l">
              <a:lnSpc>
                <a:spcPct val="200000"/>
              </a:lnSpc>
              <a:spcBef>
                <a:spcPts val="0"/>
              </a:spcBef>
              <a:spcAft>
                <a:spcPts val="0"/>
              </a:spcAft>
              <a:buNone/>
            </a:pPr>
            <a:r>
              <a:rPr b="1" lang="en-US" sz="1800">
                <a:latin typeface="Open Sans"/>
                <a:ea typeface="Open Sans"/>
                <a:cs typeface="Open Sans"/>
                <a:sym typeface="Open Sans"/>
              </a:rPr>
              <a:t>Objectives and ambition </a:t>
            </a:r>
            <a:endParaRPr b="1" sz="1800">
              <a:latin typeface="Open Sans"/>
              <a:ea typeface="Open Sans"/>
              <a:cs typeface="Open Sans"/>
              <a:sym typeface="Open Sans"/>
            </a:endParaRPr>
          </a:p>
          <a:p>
            <a:pPr indent="0" lvl="0" marL="0" rtl="0" algn="l">
              <a:lnSpc>
                <a:spcPct val="200000"/>
              </a:lnSpc>
              <a:spcBef>
                <a:spcPts val="0"/>
              </a:spcBef>
              <a:spcAft>
                <a:spcPts val="0"/>
              </a:spcAft>
              <a:buNone/>
            </a:pPr>
            <a:r>
              <a:rPr b="1" lang="en-US" sz="1800">
                <a:latin typeface="Open Sans"/>
                <a:ea typeface="Open Sans"/>
                <a:cs typeface="Open Sans"/>
                <a:sym typeface="Open Sans"/>
              </a:rPr>
              <a:t>Methodology</a:t>
            </a:r>
            <a:endParaRPr b="1" sz="1800">
              <a:latin typeface="Open Sans"/>
              <a:ea typeface="Open Sans"/>
              <a:cs typeface="Open Sans"/>
              <a:sym typeface="Open Sans"/>
            </a:endParaRPr>
          </a:p>
        </p:txBody>
      </p:sp>
      <p:sp>
        <p:nvSpPr>
          <p:cNvPr id="273" name="Google Shape;273;p30"/>
          <p:cNvSpPr txBox="1"/>
          <p:nvPr/>
        </p:nvSpPr>
        <p:spPr>
          <a:xfrm>
            <a:off x="6406200" y="4507036"/>
            <a:ext cx="3553200" cy="874800"/>
          </a:xfrm>
          <a:prstGeom prst="rect">
            <a:avLst/>
          </a:prstGeom>
          <a:solidFill>
            <a:srgbClr val="4591B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cap="none">
                <a:solidFill>
                  <a:schemeClr val="lt1"/>
                </a:solidFill>
                <a:latin typeface="Open Sans"/>
                <a:ea typeface="Open Sans"/>
                <a:cs typeface="Open Sans"/>
                <a:sym typeface="Open Sans"/>
              </a:rPr>
              <a:t>EXCELLENCE</a:t>
            </a:r>
            <a:endParaRPr sz="2000">
              <a:solidFill>
                <a:schemeClr val="lt1"/>
              </a:solidFill>
              <a:latin typeface="Open Sans"/>
              <a:ea typeface="Open Sans"/>
              <a:cs typeface="Open Sans"/>
              <a:sym typeface="Open Sans"/>
            </a:endParaRPr>
          </a:p>
        </p:txBody>
      </p:sp>
      <p:sp>
        <p:nvSpPr>
          <p:cNvPr id="274" name="Google Shape;274;p30"/>
          <p:cNvSpPr txBox="1"/>
          <p:nvPr/>
        </p:nvSpPr>
        <p:spPr>
          <a:xfrm>
            <a:off x="10292320" y="4506975"/>
            <a:ext cx="3553200" cy="874800"/>
          </a:xfrm>
          <a:prstGeom prst="rect">
            <a:avLst/>
          </a:prstGeom>
          <a:solidFill>
            <a:srgbClr val="4591B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cap="none">
                <a:solidFill>
                  <a:schemeClr val="lt1"/>
                </a:solidFill>
                <a:latin typeface="Open Sans"/>
                <a:ea typeface="Open Sans"/>
                <a:cs typeface="Open Sans"/>
                <a:sym typeface="Open Sans"/>
              </a:rPr>
              <a:t>IMPACT</a:t>
            </a:r>
            <a:endParaRPr sz="2000">
              <a:solidFill>
                <a:schemeClr val="lt1"/>
              </a:solidFill>
              <a:latin typeface="Open Sans"/>
              <a:ea typeface="Open Sans"/>
              <a:cs typeface="Open Sans"/>
              <a:sym typeface="Open Sans"/>
            </a:endParaRPr>
          </a:p>
        </p:txBody>
      </p:sp>
      <p:sp>
        <p:nvSpPr>
          <p:cNvPr id="275" name="Google Shape;275;p30"/>
          <p:cNvSpPr txBox="1"/>
          <p:nvPr/>
        </p:nvSpPr>
        <p:spPr>
          <a:xfrm>
            <a:off x="6406200" y="3290475"/>
            <a:ext cx="117651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4000">
                <a:solidFill>
                  <a:srgbClr val="5DBDD3"/>
                </a:solidFill>
                <a:latin typeface="Open Sans Light"/>
                <a:ea typeface="Open Sans Light"/>
                <a:cs typeface="Open Sans Light"/>
                <a:sym typeface="Open Sans Light"/>
              </a:rPr>
              <a:t>3 sections</a:t>
            </a:r>
            <a:endParaRPr sz="4000">
              <a:solidFill>
                <a:srgbClr val="5DBDD3"/>
              </a:solidFill>
              <a:latin typeface="Open Sans Light"/>
              <a:ea typeface="Open Sans Light"/>
              <a:cs typeface="Open Sans Light"/>
              <a:sym typeface="Open Sans Light"/>
            </a:endParaRPr>
          </a:p>
        </p:txBody>
      </p:sp>
      <p:sp>
        <p:nvSpPr>
          <p:cNvPr id="276" name="Google Shape;276;p30"/>
          <p:cNvSpPr txBox="1"/>
          <p:nvPr/>
        </p:nvSpPr>
        <p:spPr>
          <a:xfrm>
            <a:off x="10249420" y="5616847"/>
            <a:ext cx="3639000" cy="1460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1800">
                <a:latin typeface="Open Sans"/>
                <a:ea typeface="Open Sans"/>
                <a:cs typeface="Open Sans"/>
                <a:sym typeface="Open Sans"/>
              </a:rPr>
              <a:t>Project’s pathways towards impact</a:t>
            </a:r>
            <a:endParaRPr b="1" sz="1800">
              <a:latin typeface="Open Sans"/>
              <a:ea typeface="Open Sans"/>
              <a:cs typeface="Open Sans"/>
              <a:sym typeface="Open Sans"/>
            </a:endParaRPr>
          </a:p>
          <a:p>
            <a:pPr indent="0" lvl="0" marL="0" rtl="0" algn="l">
              <a:lnSpc>
                <a:spcPct val="115000"/>
              </a:lnSpc>
              <a:spcBef>
                <a:spcPts val="0"/>
              </a:spcBef>
              <a:spcAft>
                <a:spcPts val="0"/>
              </a:spcAft>
              <a:buNone/>
            </a:pPr>
            <a:r>
              <a:t/>
            </a:r>
            <a:endParaRPr b="1" sz="1800">
              <a:latin typeface="Open Sans"/>
              <a:ea typeface="Open Sans"/>
              <a:cs typeface="Open Sans"/>
              <a:sym typeface="Open Sans"/>
            </a:endParaRPr>
          </a:p>
          <a:p>
            <a:pPr indent="0" lvl="0" marL="0" rtl="0" algn="l">
              <a:lnSpc>
                <a:spcPct val="115000"/>
              </a:lnSpc>
              <a:spcBef>
                <a:spcPts val="0"/>
              </a:spcBef>
              <a:spcAft>
                <a:spcPts val="0"/>
              </a:spcAft>
              <a:buNone/>
            </a:pPr>
            <a:r>
              <a:rPr b="1" lang="en-US" sz="1800">
                <a:latin typeface="Open Sans"/>
                <a:ea typeface="Open Sans"/>
                <a:cs typeface="Open Sans"/>
                <a:sym typeface="Open Sans"/>
              </a:rPr>
              <a:t>Measures to maximise impact</a:t>
            </a:r>
            <a:endParaRPr b="1" sz="1800">
              <a:latin typeface="Open Sans"/>
              <a:ea typeface="Open Sans"/>
              <a:cs typeface="Open Sans"/>
              <a:sym typeface="Open Sans"/>
            </a:endParaRPr>
          </a:p>
          <a:p>
            <a:pPr indent="0" lvl="0" marL="0" rtl="0" algn="l">
              <a:lnSpc>
                <a:spcPct val="115000"/>
              </a:lnSpc>
              <a:spcBef>
                <a:spcPts val="0"/>
              </a:spcBef>
              <a:spcAft>
                <a:spcPts val="0"/>
              </a:spcAft>
              <a:buNone/>
            </a:pPr>
            <a:r>
              <a:rPr b="1" lang="en-US" sz="1800">
                <a:latin typeface="Open Sans"/>
                <a:ea typeface="Open Sans"/>
                <a:cs typeface="Open Sans"/>
                <a:sym typeface="Open Sans"/>
              </a:rPr>
              <a:t>Summary</a:t>
            </a:r>
            <a:endParaRPr b="1" sz="1800">
              <a:latin typeface="Open Sans"/>
              <a:ea typeface="Open Sans"/>
              <a:cs typeface="Open Sans"/>
              <a:sym typeface="Open Sans"/>
            </a:endParaRPr>
          </a:p>
        </p:txBody>
      </p:sp>
      <p:sp>
        <p:nvSpPr>
          <p:cNvPr id="277" name="Google Shape;277;p30"/>
          <p:cNvSpPr txBox="1"/>
          <p:nvPr/>
        </p:nvSpPr>
        <p:spPr>
          <a:xfrm>
            <a:off x="14178457" y="5616847"/>
            <a:ext cx="4115100" cy="924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1800">
                <a:latin typeface="Open Sans"/>
                <a:ea typeface="Open Sans"/>
                <a:cs typeface="Open Sans"/>
                <a:sym typeface="Open Sans"/>
              </a:rPr>
              <a:t>Work plan and resources</a:t>
            </a:r>
            <a:endParaRPr b="1" sz="1800">
              <a:latin typeface="Open Sans"/>
              <a:ea typeface="Open Sans"/>
              <a:cs typeface="Open Sans"/>
              <a:sym typeface="Open Sans"/>
            </a:endParaRPr>
          </a:p>
          <a:p>
            <a:pPr indent="0" lvl="0" marL="0" rtl="0" algn="l">
              <a:lnSpc>
                <a:spcPct val="115000"/>
              </a:lnSpc>
              <a:spcBef>
                <a:spcPts val="0"/>
              </a:spcBef>
              <a:spcAft>
                <a:spcPts val="0"/>
              </a:spcAft>
              <a:buNone/>
            </a:pPr>
            <a:r>
              <a:t/>
            </a:r>
            <a:endParaRPr b="1" sz="1800">
              <a:latin typeface="Open Sans"/>
              <a:ea typeface="Open Sans"/>
              <a:cs typeface="Open Sans"/>
              <a:sym typeface="Open Sans"/>
            </a:endParaRPr>
          </a:p>
          <a:p>
            <a:pPr indent="0" lvl="0" marL="0" rtl="0" algn="l">
              <a:lnSpc>
                <a:spcPct val="115000"/>
              </a:lnSpc>
              <a:spcBef>
                <a:spcPts val="0"/>
              </a:spcBef>
              <a:spcAft>
                <a:spcPts val="0"/>
              </a:spcAft>
              <a:buNone/>
            </a:pPr>
            <a:r>
              <a:rPr b="1" lang="en-US" sz="1800">
                <a:latin typeface="Open Sans"/>
                <a:ea typeface="Open Sans"/>
                <a:cs typeface="Open Sans"/>
                <a:sym typeface="Open Sans"/>
              </a:rPr>
              <a:t>Capacity of participants and consortium</a:t>
            </a:r>
            <a:endParaRPr b="1" sz="1800">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81" name="Shape 281"/>
        <p:cNvGrpSpPr/>
        <p:nvPr/>
      </p:nvGrpSpPr>
      <p:grpSpPr>
        <a:xfrm>
          <a:off x="0" y="0"/>
          <a:ext cx="0" cy="0"/>
          <a:chOff x="0" y="0"/>
          <a:chExt cx="0" cy="0"/>
        </a:xfrm>
      </p:grpSpPr>
      <p:sp>
        <p:nvSpPr>
          <p:cNvPr id="282" name="Google Shape;282;p31"/>
          <p:cNvSpPr txBox="1"/>
          <p:nvPr/>
        </p:nvSpPr>
        <p:spPr>
          <a:xfrm>
            <a:off x="535275" y="614200"/>
            <a:ext cx="9174900" cy="8004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solidFill>
                  <a:schemeClr val="dk1"/>
                </a:solidFill>
                <a:latin typeface="Open Sans"/>
                <a:ea typeface="Open Sans"/>
                <a:cs typeface="Open Sans"/>
                <a:sym typeface="Open Sans"/>
              </a:rPr>
              <a:t>Proposal template - What’s new?</a:t>
            </a:r>
            <a:endParaRPr b="1" sz="4000">
              <a:solidFill>
                <a:schemeClr val="dk1"/>
              </a:solidFill>
              <a:latin typeface="Open Sans"/>
              <a:ea typeface="Open Sans"/>
              <a:cs typeface="Open Sans"/>
              <a:sym typeface="Open Sans"/>
            </a:endParaRPr>
          </a:p>
        </p:txBody>
      </p:sp>
      <p:sp>
        <p:nvSpPr>
          <p:cNvPr id="283" name="Google Shape;283;p31"/>
          <p:cNvSpPr txBox="1"/>
          <p:nvPr/>
        </p:nvSpPr>
        <p:spPr>
          <a:xfrm>
            <a:off x="606325" y="2477953"/>
            <a:ext cx="5477400" cy="4791600"/>
          </a:xfrm>
          <a:prstGeom prst="rect">
            <a:avLst/>
          </a:prstGeom>
          <a:solidFill>
            <a:schemeClr val="lt1"/>
          </a:solidFill>
          <a:ln>
            <a:noFill/>
          </a:ln>
        </p:spPr>
        <p:txBody>
          <a:bodyPr anchorCtr="0" anchor="t" bIns="45700" lIns="90000" spcFirstLastPara="1" rIns="91425" wrap="square" tIns="45700">
            <a:noAutofit/>
          </a:bodyPr>
          <a:lstStyle/>
          <a:p>
            <a:pPr indent="0" lvl="1" marL="0" marR="0" rtl="0" algn="l">
              <a:spcBef>
                <a:spcPts val="0"/>
              </a:spcBef>
              <a:spcAft>
                <a:spcPts val="0"/>
              </a:spcAft>
              <a:buClr>
                <a:srgbClr val="931680"/>
              </a:buClr>
              <a:buSzPts val="2000"/>
              <a:buFont typeface="Arial"/>
              <a:buNone/>
            </a:pPr>
            <a:r>
              <a:t/>
            </a:r>
            <a:endParaRPr b="1" sz="2500">
              <a:solidFill>
                <a:srgbClr val="931680"/>
              </a:solidFill>
              <a:latin typeface="Open Sans"/>
              <a:ea typeface="Open Sans"/>
              <a:cs typeface="Open Sans"/>
              <a:sym typeface="Open Sans"/>
            </a:endParaRPr>
          </a:p>
          <a:p>
            <a:pPr indent="0" lvl="1" marL="0" marR="0" rtl="0" algn="l">
              <a:spcBef>
                <a:spcPts val="0"/>
              </a:spcBef>
              <a:spcAft>
                <a:spcPts val="0"/>
              </a:spcAft>
              <a:buClr>
                <a:srgbClr val="931680"/>
              </a:buClr>
              <a:buSzPts val="2000"/>
              <a:buFont typeface="Arial"/>
              <a:buNone/>
            </a:pPr>
            <a:r>
              <a:rPr b="1" i="0" lang="en-US" sz="2500" u="none" cap="none" strike="noStrike">
                <a:solidFill>
                  <a:srgbClr val="931680"/>
                </a:solidFill>
                <a:latin typeface="Open Sans"/>
                <a:ea typeface="Open Sans"/>
                <a:cs typeface="Open Sans"/>
                <a:sym typeface="Open Sans"/>
              </a:rPr>
              <a:t>NEW FIELDS IN PART A</a:t>
            </a:r>
            <a:endParaRPr b="1" i="0" sz="2500" u="none" cap="none" strike="noStrike">
              <a:solidFill>
                <a:srgbClr val="931680"/>
              </a:solidFill>
              <a:latin typeface="Open Sans"/>
              <a:ea typeface="Open Sans"/>
              <a:cs typeface="Open Sans"/>
              <a:sym typeface="Open Sans"/>
            </a:endParaRPr>
          </a:p>
          <a:p>
            <a:pPr indent="-374650" lvl="1" marL="342900" marR="0" rtl="0" algn="l">
              <a:lnSpc>
                <a:spcPct val="115000"/>
              </a:lnSpc>
              <a:spcBef>
                <a:spcPts val="1200"/>
              </a:spcBef>
              <a:spcAft>
                <a:spcPts val="0"/>
              </a:spcAft>
              <a:buClr>
                <a:srgbClr val="931680"/>
              </a:buClr>
              <a:buSzPts val="2500"/>
              <a:buFont typeface="Open Sans"/>
              <a:buChar char="●"/>
            </a:pPr>
            <a:r>
              <a:rPr i="0" lang="en-US" sz="2500" u="none" cap="none" strike="noStrike">
                <a:solidFill>
                  <a:srgbClr val="4D4D4D"/>
                </a:solidFill>
                <a:latin typeface="Open Sans"/>
                <a:ea typeface="Open Sans"/>
                <a:cs typeface="Open Sans"/>
                <a:sym typeface="Open Sans"/>
              </a:rPr>
              <a:t>Researchers table – needed to follow up researchers careers (HE indicator) </a:t>
            </a:r>
            <a:endParaRPr i="0" sz="2500" u="none" cap="none" strike="noStrike">
              <a:solidFill>
                <a:srgbClr val="00A2BD"/>
              </a:solidFill>
              <a:latin typeface="Open Sans"/>
              <a:ea typeface="Open Sans"/>
              <a:cs typeface="Open Sans"/>
              <a:sym typeface="Open Sans"/>
            </a:endParaRPr>
          </a:p>
          <a:p>
            <a:pPr indent="-374650" lvl="1" marL="342900" marR="0" rtl="0" algn="l">
              <a:lnSpc>
                <a:spcPct val="115000"/>
              </a:lnSpc>
              <a:spcBef>
                <a:spcPts val="1200"/>
              </a:spcBef>
              <a:spcAft>
                <a:spcPts val="0"/>
              </a:spcAft>
              <a:buClr>
                <a:srgbClr val="931680"/>
              </a:buClr>
              <a:buSzPts val="2500"/>
              <a:buFont typeface="Open Sans"/>
              <a:buChar char="●"/>
            </a:pPr>
            <a:r>
              <a:rPr i="0" lang="en-US" sz="2500" u="none" cap="none" strike="noStrike">
                <a:solidFill>
                  <a:srgbClr val="4D4D4D"/>
                </a:solidFill>
                <a:latin typeface="Open Sans"/>
                <a:ea typeface="Open Sans"/>
                <a:cs typeface="Open Sans"/>
                <a:sym typeface="Open Sans"/>
              </a:rPr>
              <a:t>Role of participating organisation </a:t>
            </a:r>
            <a:endParaRPr i="0" sz="2500" u="none" cap="none" strike="noStrike">
              <a:solidFill>
                <a:srgbClr val="4D4D4D"/>
              </a:solidFill>
              <a:latin typeface="Open Sans"/>
              <a:ea typeface="Open Sans"/>
              <a:cs typeface="Open Sans"/>
              <a:sym typeface="Open Sans"/>
            </a:endParaRPr>
          </a:p>
          <a:p>
            <a:pPr indent="-374650" lvl="1" marL="342900" marR="0" rtl="0" algn="l">
              <a:lnSpc>
                <a:spcPct val="115000"/>
              </a:lnSpc>
              <a:spcBef>
                <a:spcPts val="1200"/>
              </a:spcBef>
              <a:spcAft>
                <a:spcPts val="0"/>
              </a:spcAft>
              <a:buClr>
                <a:srgbClr val="931680"/>
              </a:buClr>
              <a:buSzPts val="2500"/>
              <a:buFont typeface="Open Sans"/>
              <a:buChar char="●"/>
            </a:pPr>
            <a:r>
              <a:rPr i="0" lang="en-US" sz="2500" u="none" cap="none" strike="noStrike">
                <a:solidFill>
                  <a:srgbClr val="4D4D4D"/>
                </a:solidFill>
                <a:latin typeface="Open Sans"/>
                <a:ea typeface="Open Sans"/>
                <a:cs typeface="Open Sans"/>
                <a:sym typeface="Open Sans"/>
              </a:rPr>
              <a:t>Self-declaration on gender equality plan</a:t>
            </a:r>
            <a:endParaRPr i="0" sz="2500" u="none" cap="none" strike="noStrike">
              <a:solidFill>
                <a:srgbClr val="4D4D4D"/>
              </a:solidFill>
              <a:latin typeface="Open Sans"/>
              <a:ea typeface="Open Sans"/>
              <a:cs typeface="Open Sans"/>
              <a:sym typeface="Open Sans"/>
            </a:endParaRPr>
          </a:p>
        </p:txBody>
      </p:sp>
      <p:sp>
        <p:nvSpPr>
          <p:cNvPr id="284" name="Google Shape;284;p31"/>
          <p:cNvSpPr txBox="1"/>
          <p:nvPr/>
        </p:nvSpPr>
        <p:spPr>
          <a:xfrm>
            <a:off x="6737500" y="2477950"/>
            <a:ext cx="5477400" cy="4791600"/>
          </a:xfrm>
          <a:prstGeom prst="rect">
            <a:avLst/>
          </a:prstGeom>
          <a:solidFill>
            <a:schemeClr val="lt1"/>
          </a:solidFill>
          <a:ln>
            <a:noFill/>
          </a:ln>
        </p:spPr>
        <p:txBody>
          <a:bodyPr anchorCtr="0" anchor="t" bIns="45700" lIns="90000" spcFirstLastPara="1" rIns="91425" wrap="square" tIns="45700">
            <a:noAutofit/>
          </a:bodyPr>
          <a:lstStyle/>
          <a:p>
            <a:pPr indent="0" lvl="1" marL="0" marR="0" rtl="0" algn="l">
              <a:spcBef>
                <a:spcPts val="0"/>
              </a:spcBef>
              <a:spcAft>
                <a:spcPts val="0"/>
              </a:spcAft>
              <a:buClr>
                <a:srgbClr val="931680"/>
              </a:buClr>
              <a:buSzPts val="2000"/>
              <a:buFont typeface="Arial"/>
              <a:buNone/>
            </a:pPr>
            <a:r>
              <a:t/>
            </a:r>
            <a:endParaRPr b="1" sz="2500">
              <a:solidFill>
                <a:srgbClr val="931680"/>
              </a:solidFill>
              <a:latin typeface="Open Sans"/>
              <a:ea typeface="Open Sans"/>
              <a:cs typeface="Open Sans"/>
              <a:sym typeface="Open Sans"/>
            </a:endParaRPr>
          </a:p>
          <a:p>
            <a:pPr indent="0" lvl="1" marL="0" marR="0" rtl="0" algn="l">
              <a:spcBef>
                <a:spcPts val="0"/>
              </a:spcBef>
              <a:spcAft>
                <a:spcPts val="0"/>
              </a:spcAft>
              <a:buClr>
                <a:srgbClr val="931680"/>
              </a:buClr>
              <a:buSzPts val="2000"/>
              <a:buFont typeface="Arial"/>
              <a:buNone/>
            </a:pPr>
            <a:r>
              <a:rPr b="1" lang="en-US" sz="2500">
                <a:solidFill>
                  <a:srgbClr val="931680"/>
                </a:solidFill>
                <a:latin typeface="Open Sans"/>
                <a:ea typeface="Open Sans"/>
                <a:cs typeface="Open Sans"/>
                <a:sym typeface="Open Sans"/>
              </a:rPr>
              <a:t>  </a:t>
            </a:r>
            <a:r>
              <a:rPr b="1" i="0" lang="en-US" sz="2500" u="none" cap="none" strike="noStrike">
                <a:solidFill>
                  <a:srgbClr val="931680"/>
                </a:solidFill>
                <a:latin typeface="Open Sans"/>
                <a:ea typeface="Open Sans"/>
                <a:cs typeface="Open Sans"/>
                <a:sym typeface="Open Sans"/>
              </a:rPr>
              <a:t>FIELDS MOVED FROM PART B TO PART A</a:t>
            </a:r>
            <a:endParaRPr b="1" i="0" sz="2500" u="none" cap="none" strike="noStrike">
              <a:solidFill>
                <a:srgbClr val="931680"/>
              </a:solidFill>
              <a:latin typeface="Open Sans"/>
              <a:ea typeface="Open Sans"/>
              <a:cs typeface="Open Sans"/>
              <a:sym typeface="Open Sans"/>
            </a:endParaRPr>
          </a:p>
          <a:p>
            <a:pPr indent="-374650" lvl="1" marL="342900" marR="0" rtl="0" algn="l">
              <a:spcBef>
                <a:spcPts val="1200"/>
              </a:spcBef>
              <a:spcAft>
                <a:spcPts val="0"/>
              </a:spcAft>
              <a:buClr>
                <a:srgbClr val="931680"/>
              </a:buClr>
              <a:buSzPts val="2500"/>
              <a:buFont typeface="Open Sans"/>
              <a:buChar char="●"/>
            </a:pPr>
            <a:r>
              <a:rPr i="0" lang="en-US" sz="2500" u="none" cap="none" strike="noStrike">
                <a:solidFill>
                  <a:srgbClr val="4D4D4D"/>
                </a:solidFill>
                <a:latin typeface="Open Sans"/>
                <a:ea typeface="Open Sans"/>
                <a:cs typeface="Open Sans"/>
                <a:sym typeface="Open Sans"/>
              </a:rPr>
              <a:t>Ethics self-assessment</a:t>
            </a:r>
            <a:endParaRPr sz="2500">
              <a:latin typeface="Open Sans"/>
              <a:ea typeface="Open Sans"/>
              <a:cs typeface="Open Sans"/>
              <a:sym typeface="Open Sans"/>
            </a:endParaRPr>
          </a:p>
          <a:p>
            <a:pPr indent="-374650" lvl="1" marL="342900" marR="0" rtl="0" algn="l">
              <a:spcBef>
                <a:spcPts val="1200"/>
              </a:spcBef>
              <a:spcAft>
                <a:spcPts val="0"/>
              </a:spcAft>
              <a:buClr>
                <a:srgbClr val="931680"/>
              </a:buClr>
              <a:buSzPts val="2500"/>
              <a:buFont typeface="Arial"/>
              <a:buChar char="●"/>
            </a:pPr>
            <a:r>
              <a:rPr i="0" lang="en-US" sz="2500" u="none" cap="none" strike="noStrike">
                <a:solidFill>
                  <a:srgbClr val="4D4D4D"/>
                </a:solidFill>
                <a:latin typeface="Open Sans"/>
                <a:ea typeface="Open Sans"/>
                <a:cs typeface="Open Sans"/>
                <a:sym typeface="Open Sans"/>
              </a:rPr>
              <a:t>Security questionnaire (NEW in all HE proposals)</a:t>
            </a:r>
            <a:endParaRPr i="0" sz="2500" u="none" cap="none" strike="noStrike">
              <a:solidFill>
                <a:srgbClr val="4D4D4D"/>
              </a:solidFill>
              <a:latin typeface="Open Sans"/>
              <a:ea typeface="Open Sans"/>
              <a:cs typeface="Open Sans"/>
              <a:sym typeface="Open Sans"/>
            </a:endParaRPr>
          </a:p>
          <a:p>
            <a:pPr indent="-374650" lvl="1" marL="342900" marR="0" rtl="0" algn="l">
              <a:spcBef>
                <a:spcPts val="1200"/>
              </a:spcBef>
              <a:spcAft>
                <a:spcPts val="0"/>
              </a:spcAft>
              <a:buClr>
                <a:srgbClr val="931680"/>
              </a:buClr>
              <a:buSzPts val="2500"/>
              <a:buFont typeface="Open Sans"/>
              <a:buChar char="●"/>
            </a:pPr>
            <a:r>
              <a:rPr b="1" i="0" lang="en-US" sz="2500" u="none" cap="none" strike="noStrike">
                <a:solidFill>
                  <a:srgbClr val="4D4D4D"/>
                </a:solidFill>
                <a:latin typeface="Open Sans"/>
                <a:ea typeface="Open Sans"/>
                <a:cs typeface="Open Sans"/>
                <a:sym typeface="Open Sans"/>
              </a:rPr>
              <a:t>Information on participants’ previous activities</a:t>
            </a:r>
            <a:r>
              <a:rPr i="0" lang="en-US" sz="2500" u="none" cap="none" strike="noStrike">
                <a:solidFill>
                  <a:srgbClr val="4D4D4D"/>
                </a:solidFill>
                <a:latin typeface="Open Sans"/>
                <a:ea typeface="Open Sans"/>
                <a:cs typeface="Open Sans"/>
                <a:sym typeface="Open Sans"/>
              </a:rPr>
              <a:t> related to the call</a:t>
            </a:r>
            <a:endParaRPr i="0" sz="2500" u="none" cap="none" strike="noStrike">
              <a:solidFill>
                <a:srgbClr val="4D4D4D"/>
              </a:solidFill>
              <a:latin typeface="Open Sans"/>
              <a:ea typeface="Open Sans"/>
              <a:cs typeface="Open Sans"/>
              <a:sym typeface="Open Sans"/>
            </a:endParaRPr>
          </a:p>
          <a:p>
            <a:pPr indent="0" lvl="0" marL="914400" marR="0" rtl="0" algn="l">
              <a:spcBef>
                <a:spcPts val="1200"/>
              </a:spcBef>
              <a:spcAft>
                <a:spcPts val="0"/>
              </a:spcAft>
              <a:buNone/>
            </a:pPr>
            <a:r>
              <a:t/>
            </a:r>
            <a:endParaRPr sz="2500">
              <a:solidFill>
                <a:srgbClr val="4D4D4D"/>
              </a:solidFill>
              <a:latin typeface="Open Sans"/>
              <a:ea typeface="Open Sans"/>
              <a:cs typeface="Open Sans"/>
              <a:sym typeface="Open Sans"/>
            </a:endParaRPr>
          </a:p>
        </p:txBody>
      </p:sp>
      <p:sp>
        <p:nvSpPr>
          <p:cNvPr id="285" name="Google Shape;285;p31"/>
          <p:cNvSpPr txBox="1"/>
          <p:nvPr/>
        </p:nvSpPr>
        <p:spPr>
          <a:xfrm>
            <a:off x="13002450" y="2506675"/>
            <a:ext cx="5190600" cy="5230500"/>
          </a:xfrm>
          <a:prstGeom prst="rect">
            <a:avLst/>
          </a:prstGeom>
          <a:solidFill>
            <a:schemeClr val="lt1"/>
          </a:solidFill>
          <a:ln>
            <a:noFill/>
          </a:ln>
        </p:spPr>
        <p:txBody>
          <a:bodyPr anchorCtr="0" anchor="t" bIns="45700" lIns="90000" spcFirstLastPara="1" rIns="91425" wrap="square" tIns="45700">
            <a:noAutofit/>
          </a:bodyPr>
          <a:lstStyle/>
          <a:p>
            <a:pPr indent="0" lvl="1" marL="0" marR="0" rtl="0" algn="l">
              <a:spcBef>
                <a:spcPts val="0"/>
              </a:spcBef>
              <a:spcAft>
                <a:spcPts val="0"/>
              </a:spcAft>
              <a:buClr>
                <a:srgbClr val="931680"/>
              </a:buClr>
              <a:buSzPts val="2000"/>
              <a:buFont typeface="Arial"/>
              <a:buNone/>
            </a:pPr>
            <a:r>
              <a:t/>
            </a:r>
            <a:endParaRPr b="1" sz="2500">
              <a:solidFill>
                <a:srgbClr val="931680"/>
              </a:solidFill>
              <a:latin typeface="Open Sans"/>
              <a:ea typeface="Open Sans"/>
              <a:cs typeface="Open Sans"/>
              <a:sym typeface="Open Sans"/>
            </a:endParaRPr>
          </a:p>
          <a:p>
            <a:pPr indent="0" lvl="1" marL="0" marR="0" rtl="0" algn="l">
              <a:spcBef>
                <a:spcPts val="0"/>
              </a:spcBef>
              <a:spcAft>
                <a:spcPts val="0"/>
              </a:spcAft>
              <a:buClr>
                <a:srgbClr val="931680"/>
              </a:buClr>
              <a:buSzPts val="2000"/>
              <a:buFont typeface="Arial"/>
              <a:buNone/>
            </a:pPr>
            <a:r>
              <a:rPr b="1" lang="en-US" sz="2500">
                <a:solidFill>
                  <a:srgbClr val="931680"/>
                </a:solidFill>
                <a:latin typeface="Open Sans"/>
                <a:ea typeface="Open Sans"/>
                <a:cs typeface="Open Sans"/>
                <a:sym typeface="Open Sans"/>
              </a:rPr>
              <a:t>  </a:t>
            </a:r>
            <a:r>
              <a:rPr b="1" i="0" lang="en-US" sz="2500" u="none" cap="none" strike="noStrike">
                <a:solidFill>
                  <a:srgbClr val="931680"/>
                </a:solidFill>
                <a:latin typeface="Open Sans"/>
                <a:ea typeface="Open Sans"/>
                <a:cs typeface="Open Sans"/>
                <a:sym typeface="Open Sans"/>
              </a:rPr>
              <a:t>NEW IN PART B</a:t>
            </a:r>
            <a:endParaRPr b="1" i="0" sz="2500" u="none" cap="none" strike="noStrike">
              <a:solidFill>
                <a:srgbClr val="931680"/>
              </a:solidFill>
              <a:latin typeface="Open Sans"/>
              <a:ea typeface="Open Sans"/>
              <a:cs typeface="Open Sans"/>
              <a:sym typeface="Open Sans"/>
            </a:endParaRPr>
          </a:p>
          <a:p>
            <a:pPr indent="-374650" lvl="1" marL="342900" marR="0" rtl="0" algn="l">
              <a:spcBef>
                <a:spcPts val="1200"/>
              </a:spcBef>
              <a:spcAft>
                <a:spcPts val="0"/>
              </a:spcAft>
              <a:buClr>
                <a:srgbClr val="931680"/>
              </a:buClr>
              <a:buSzPts val="2500"/>
              <a:buFont typeface="Open Sans"/>
              <a:buChar char="●"/>
            </a:pPr>
            <a:r>
              <a:rPr b="1" i="0" lang="en-US" sz="2500" u="none" cap="none" strike="noStrike">
                <a:solidFill>
                  <a:srgbClr val="4D4D4D"/>
                </a:solidFill>
                <a:latin typeface="Open Sans"/>
                <a:ea typeface="Open Sans"/>
                <a:cs typeface="Open Sans"/>
                <a:sym typeface="Open Sans"/>
              </a:rPr>
              <a:t>Glossary of terms.</a:t>
            </a:r>
            <a:endParaRPr b="1" sz="2500">
              <a:latin typeface="Open Sans"/>
              <a:ea typeface="Open Sans"/>
              <a:cs typeface="Open Sans"/>
              <a:sym typeface="Open Sans"/>
            </a:endParaRPr>
          </a:p>
          <a:p>
            <a:pPr indent="-374650" lvl="1" marL="342900" marR="0" rtl="0" algn="l">
              <a:spcBef>
                <a:spcPts val="1200"/>
              </a:spcBef>
              <a:spcAft>
                <a:spcPts val="0"/>
              </a:spcAft>
              <a:buClr>
                <a:srgbClr val="931680"/>
              </a:buClr>
              <a:buSzPts val="2500"/>
              <a:buFont typeface="Open Sans"/>
              <a:buChar char="●"/>
            </a:pPr>
            <a:r>
              <a:rPr i="0" lang="en-US" sz="2500" u="none" cap="none" strike="noStrike">
                <a:solidFill>
                  <a:srgbClr val="4D4D4D"/>
                </a:solidFill>
                <a:latin typeface="Open Sans"/>
                <a:ea typeface="Open Sans"/>
                <a:cs typeface="Open Sans"/>
                <a:sym typeface="Open Sans"/>
              </a:rPr>
              <a:t>Consistency on the use of terminology is ensured in all project phases (from WP to proposal and reporting)</a:t>
            </a:r>
            <a:endParaRPr sz="2500">
              <a:latin typeface="Open Sans"/>
              <a:ea typeface="Open Sans"/>
              <a:cs typeface="Open Sans"/>
              <a:sym typeface="Open Sans"/>
            </a:endParaRPr>
          </a:p>
          <a:p>
            <a:pPr indent="-374650" lvl="1" marL="342900" marR="0" rtl="0" algn="l">
              <a:spcBef>
                <a:spcPts val="1200"/>
              </a:spcBef>
              <a:spcAft>
                <a:spcPts val="0"/>
              </a:spcAft>
              <a:buClr>
                <a:srgbClr val="931680"/>
              </a:buClr>
              <a:buSzPts val="2500"/>
              <a:buFont typeface="Open Sans"/>
              <a:buChar char="●"/>
            </a:pPr>
            <a:r>
              <a:rPr b="1" i="0" lang="en-US" sz="2500" u="none" cap="none" strike="noStrike">
                <a:solidFill>
                  <a:srgbClr val="4D4D4D"/>
                </a:solidFill>
                <a:latin typeface="Open Sans"/>
                <a:ea typeface="Open Sans"/>
                <a:cs typeface="Open Sans"/>
                <a:sym typeface="Open Sans"/>
              </a:rPr>
              <a:t>Extensive explanations</a:t>
            </a:r>
            <a:r>
              <a:rPr i="0" lang="en-US" sz="2500" u="none" cap="none" strike="noStrike">
                <a:solidFill>
                  <a:srgbClr val="4D4D4D"/>
                </a:solidFill>
                <a:latin typeface="Open Sans"/>
                <a:ea typeface="Open Sans"/>
                <a:cs typeface="Open Sans"/>
                <a:sym typeface="Open Sans"/>
              </a:rPr>
              <a:t> on what exactly should be included in each section. </a:t>
            </a:r>
            <a:endParaRPr i="0" sz="2500" u="none" cap="none" strike="noStrike">
              <a:solidFill>
                <a:srgbClr val="4D4D4D"/>
              </a:solidFill>
              <a:latin typeface="Open Sans"/>
              <a:ea typeface="Open Sans"/>
              <a:cs typeface="Open Sans"/>
              <a:sym typeface="Open Sans"/>
            </a:endParaRPr>
          </a:p>
          <a:p>
            <a:pPr indent="0" lvl="0" marL="914400" marR="0" rtl="0" algn="l">
              <a:spcBef>
                <a:spcPts val="1200"/>
              </a:spcBef>
              <a:spcAft>
                <a:spcPts val="0"/>
              </a:spcAft>
              <a:buNone/>
            </a:pPr>
            <a:r>
              <a:t/>
            </a:r>
            <a:endParaRPr sz="2500">
              <a:solidFill>
                <a:srgbClr val="4D4D4D"/>
              </a:solidFill>
              <a:latin typeface="Open Sans"/>
              <a:ea typeface="Open Sans"/>
              <a:cs typeface="Open Sans"/>
              <a:sym typeface="Open Sans"/>
            </a:endParaRPr>
          </a:p>
        </p:txBody>
      </p:sp>
      <p:cxnSp>
        <p:nvCxnSpPr>
          <p:cNvPr id="286" name="Google Shape;286;p31"/>
          <p:cNvCxnSpPr/>
          <p:nvPr/>
        </p:nvCxnSpPr>
        <p:spPr>
          <a:xfrm>
            <a:off x="6412246" y="2697276"/>
            <a:ext cx="12000" cy="6678900"/>
          </a:xfrm>
          <a:prstGeom prst="straightConnector1">
            <a:avLst/>
          </a:prstGeom>
          <a:noFill/>
          <a:ln cap="flat" cmpd="sng" w="28575">
            <a:solidFill>
              <a:srgbClr val="931680"/>
            </a:solidFill>
            <a:prstDash val="dot"/>
            <a:miter lim="800000"/>
            <a:headEnd len="sm" w="sm" type="none"/>
            <a:tailEnd len="sm" w="sm" type="none"/>
          </a:ln>
        </p:spPr>
      </p:cxnSp>
      <p:cxnSp>
        <p:nvCxnSpPr>
          <p:cNvPr id="287" name="Google Shape;287;p31"/>
          <p:cNvCxnSpPr/>
          <p:nvPr/>
        </p:nvCxnSpPr>
        <p:spPr>
          <a:xfrm>
            <a:off x="12528163" y="2621076"/>
            <a:ext cx="33000" cy="6678900"/>
          </a:xfrm>
          <a:prstGeom prst="straightConnector1">
            <a:avLst/>
          </a:prstGeom>
          <a:noFill/>
          <a:ln cap="flat" cmpd="sng" w="28575">
            <a:solidFill>
              <a:srgbClr val="931680"/>
            </a:solidFill>
            <a:prstDash val="dot"/>
            <a:miter lim="800000"/>
            <a:headEnd len="sm" w="sm" type="none"/>
            <a:tailEnd len="sm" w="sm" type="none"/>
          </a:ln>
        </p:spPr>
      </p:cxnSp>
      <p:sp>
        <p:nvSpPr>
          <p:cNvPr id="288" name="Google Shape;288;p31"/>
          <p:cNvSpPr txBox="1"/>
          <p:nvPr/>
        </p:nvSpPr>
        <p:spPr>
          <a:xfrm>
            <a:off x="1028700" y="9886800"/>
            <a:ext cx="1526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latin typeface="Open Sans Light"/>
                <a:ea typeface="Open Sans Light"/>
                <a:cs typeface="Open Sans Light"/>
                <a:sym typeface="Open Sans Light"/>
                <a:hlinkClick r:id="rId3"/>
              </a:rPr>
              <a:t>How to prepare a successful proposal in Horizon Europe</a:t>
            </a:r>
            <a:r>
              <a:rPr lang="en-US">
                <a:latin typeface="Open Sans Light"/>
                <a:ea typeface="Open Sans Light"/>
                <a:cs typeface="Open Sans Light"/>
                <a:sym typeface="Open Sans Light"/>
              </a:rPr>
              <a:t>, 2021</a:t>
            </a:r>
            <a:endParaRPr>
              <a:latin typeface="Open Sans Light"/>
              <a:ea typeface="Open Sans Light"/>
              <a:cs typeface="Open Sans Light"/>
              <a:sym typeface="Open Sans Light"/>
            </a:endParaRPr>
          </a:p>
        </p:txBody>
      </p:sp>
      <p:sp>
        <p:nvSpPr>
          <p:cNvPr id="289" name="Google Shape;289;p31"/>
          <p:cNvSpPr txBox="1"/>
          <p:nvPr/>
        </p:nvSpPr>
        <p:spPr>
          <a:xfrm>
            <a:off x="674075" y="7737225"/>
            <a:ext cx="5477400" cy="646500"/>
          </a:xfrm>
          <a:prstGeom prst="rect">
            <a:avLst/>
          </a:prstGeom>
          <a:noFill/>
          <a:ln>
            <a:noFill/>
          </a:ln>
        </p:spPr>
        <p:txBody>
          <a:bodyPr anchorCtr="0" anchor="t" bIns="91425" lIns="91425" spcFirstLastPara="1" rIns="91425" wrap="square" tIns="91425">
            <a:spAutoFit/>
          </a:bodyPr>
          <a:lstStyle/>
          <a:p>
            <a:pPr indent="0" lvl="0" marL="914400" rtl="0" algn="l">
              <a:spcBef>
                <a:spcPts val="1200"/>
              </a:spcBef>
              <a:spcAft>
                <a:spcPts val="0"/>
              </a:spcAft>
              <a:buNone/>
            </a:pPr>
            <a:r>
              <a:rPr b="1" lang="en-US" sz="3000">
                <a:solidFill>
                  <a:schemeClr val="accent1"/>
                </a:solidFill>
                <a:latin typeface="Open Sans"/>
                <a:ea typeface="Open Sans"/>
                <a:cs typeface="Open Sans"/>
                <a:sym typeface="Open Sans"/>
              </a:rPr>
              <a:t>➡️  </a:t>
            </a:r>
            <a:r>
              <a:rPr b="1" lang="en-US" sz="3000" u="sng">
                <a:solidFill>
                  <a:schemeClr val="accent1"/>
                </a:solidFill>
                <a:latin typeface="Open Sans"/>
                <a:ea typeface="Open Sans"/>
                <a:cs typeface="Open Sans"/>
                <a:sym typeface="Open Sans"/>
                <a:hlinkClick r:id="rId4">
                  <a:extLst>
                    <a:ext uri="{A12FA001-AC4F-418D-AE19-62706E023703}">
                      <ahyp:hlinkClr val="tx"/>
                    </a:ext>
                  </a:extLst>
                </a:hlinkClick>
              </a:rPr>
              <a:t>pages 11-14</a:t>
            </a:r>
            <a:endParaRPr b="1" sz="3000">
              <a:solidFill>
                <a:schemeClr val="accent1"/>
              </a:solidFill>
              <a:latin typeface="Open Sans"/>
              <a:ea typeface="Open Sans"/>
              <a:cs typeface="Open Sans"/>
              <a:sym typeface="Open Sans"/>
            </a:endParaRPr>
          </a:p>
        </p:txBody>
      </p:sp>
      <p:sp>
        <p:nvSpPr>
          <p:cNvPr id="290" name="Google Shape;290;p31"/>
          <p:cNvSpPr txBox="1"/>
          <p:nvPr/>
        </p:nvSpPr>
        <p:spPr>
          <a:xfrm>
            <a:off x="6752900" y="7706575"/>
            <a:ext cx="5477400" cy="1877700"/>
          </a:xfrm>
          <a:prstGeom prst="rect">
            <a:avLst/>
          </a:prstGeom>
          <a:noFill/>
          <a:ln>
            <a:noFill/>
          </a:ln>
        </p:spPr>
        <p:txBody>
          <a:bodyPr anchorCtr="0" anchor="t" bIns="91425" lIns="91425" spcFirstLastPara="1" rIns="91425" wrap="square" tIns="91425">
            <a:spAutoFit/>
          </a:bodyPr>
          <a:lstStyle/>
          <a:p>
            <a:pPr indent="0" lvl="0" marL="914400" rtl="0" algn="l">
              <a:spcBef>
                <a:spcPts val="1200"/>
              </a:spcBef>
              <a:spcAft>
                <a:spcPts val="0"/>
              </a:spcAft>
              <a:buNone/>
            </a:pPr>
            <a:r>
              <a:rPr b="1" lang="en-US" sz="3000">
                <a:solidFill>
                  <a:schemeClr val="accent1"/>
                </a:solidFill>
                <a:latin typeface="Open Sans"/>
                <a:ea typeface="Open Sans"/>
                <a:cs typeface="Open Sans"/>
                <a:sym typeface="Open Sans"/>
              </a:rPr>
              <a:t>➡️  </a:t>
            </a:r>
            <a:r>
              <a:rPr b="1" lang="en-US" sz="3000" u="sng">
                <a:solidFill>
                  <a:schemeClr val="accent1"/>
                </a:solidFill>
                <a:latin typeface="Open Sans"/>
                <a:ea typeface="Open Sans"/>
                <a:cs typeface="Open Sans"/>
                <a:sym typeface="Open Sans"/>
                <a:hlinkClick r:id="rId5">
                  <a:extLst>
                    <a:ext uri="{A12FA001-AC4F-418D-AE19-62706E023703}">
                      <ahyp:hlinkClr val="tx"/>
                    </a:ext>
                  </a:extLst>
                </a:hlinkClick>
              </a:rPr>
              <a:t>pages 21-23</a:t>
            </a:r>
            <a:endParaRPr b="1" sz="3000">
              <a:solidFill>
                <a:schemeClr val="accent1"/>
              </a:solidFill>
              <a:latin typeface="Open Sans"/>
              <a:ea typeface="Open Sans"/>
              <a:cs typeface="Open Sans"/>
              <a:sym typeface="Open Sans"/>
            </a:endParaRPr>
          </a:p>
          <a:p>
            <a:pPr indent="0" lvl="0" marL="914400" rtl="0" algn="l">
              <a:spcBef>
                <a:spcPts val="1200"/>
              </a:spcBef>
              <a:spcAft>
                <a:spcPts val="0"/>
              </a:spcAft>
              <a:buNone/>
            </a:pPr>
            <a:r>
              <a:rPr lang="en-US" sz="3000">
                <a:solidFill>
                  <a:schemeClr val="accent1"/>
                </a:solidFill>
                <a:latin typeface="Open Sans Light"/>
                <a:ea typeface="Open Sans Light"/>
                <a:cs typeface="Open Sans Light"/>
                <a:sym typeface="Open Sans Light"/>
              </a:rPr>
              <a:t>and</a:t>
            </a:r>
            <a:r>
              <a:rPr b="1" lang="en-US" sz="3000">
                <a:solidFill>
                  <a:schemeClr val="accent1"/>
                </a:solidFill>
                <a:latin typeface="Open Sans"/>
                <a:ea typeface="Open Sans"/>
                <a:cs typeface="Open Sans"/>
                <a:sym typeface="Open Sans"/>
              </a:rPr>
              <a:t> </a:t>
            </a:r>
            <a:r>
              <a:rPr b="1" lang="en-US" sz="3000" u="sng">
                <a:solidFill>
                  <a:schemeClr val="accent1"/>
                </a:solidFill>
                <a:latin typeface="Open Sans"/>
                <a:ea typeface="Open Sans"/>
                <a:cs typeface="Open Sans"/>
                <a:sym typeface="Open Sans"/>
                <a:hlinkClick r:id="rId6">
                  <a:extLst>
                    <a:ext uri="{A12FA001-AC4F-418D-AE19-62706E023703}">
                      <ahyp:hlinkClr val="tx"/>
                    </a:ext>
                  </a:extLst>
                </a:hlinkClick>
              </a:rPr>
              <a:t>pages 12-13</a:t>
            </a:r>
            <a:endParaRPr b="1" sz="3000">
              <a:solidFill>
                <a:schemeClr val="accent1"/>
              </a:solidFill>
              <a:latin typeface="Open Sans"/>
              <a:ea typeface="Open Sans"/>
              <a:cs typeface="Open Sans"/>
              <a:sym typeface="Open Sans"/>
            </a:endParaRPr>
          </a:p>
          <a:p>
            <a:pPr indent="0" lvl="0" marL="914400" rtl="0" algn="l">
              <a:spcBef>
                <a:spcPts val="1200"/>
              </a:spcBef>
              <a:spcAft>
                <a:spcPts val="0"/>
              </a:spcAft>
              <a:buNone/>
            </a:pPr>
            <a:r>
              <a:t/>
            </a:r>
            <a:endParaRPr b="1" sz="3000">
              <a:solidFill>
                <a:schemeClr val="accent1"/>
              </a:solidFill>
              <a:latin typeface="Open Sans"/>
              <a:ea typeface="Open Sans"/>
              <a:cs typeface="Open Sans"/>
              <a:sym typeface="Open Sans"/>
            </a:endParaRPr>
          </a:p>
        </p:txBody>
      </p:sp>
      <p:sp>
        <p:nvSpPr>
          <p:cNvPr id="291" name="Google Shape;291;p31"/>
          <p:cNvSpPr txBox="1"/>
          <p:nvPr/>
        </p:nvSpPr>
        <p:spPr>
          <a:xfrm>
            <a:off x="12859050" y="7911875"/>
            <a:ext cx="5190600" cy="646500"/>
          </a:xfrm>
          <a:prstGeom prst="rect">
            <a:avLst/>
          </a:prstGeom>
          <a:noFill/>
          <a:ln>
            <a:noFill/>
          </a:ln>
        </p:spPr>
        <p:txBody>
          <a:bodyPr anchorCtr="0" anchor="t" bIns="91425" lIns="91425" spcFirstLastPara="1" rIns="91425" wrap="square" tIns="91425">
            <a:spAutoFit/>
          </a:bodyPr>
          <a:lstStyle/>
          <a:p>
            <a:pPr indent="0" lvl="0" marL="914400" rtl="0" algn="l">
              <a:spcBef>
                <a:spcPts val="1200"/>
              </a:spcBef>
              <a:spcAft>
                <a:spcPts val="0"/>
              </a:spcAft>
              <a:buNone/>
            </a:pPr>
            <a:r>
              <a:rPr b="1" lang="en-US" sz="3000">
                <a:solidFill>
                  <a:schemeClr val="accent1"/>
                </a:solidFill>
                <a:latin typeface="Open Sans"/>
                <a:ea typeface="Open Sans"/>
                <a:cs typeface="Open Sans"/>
                <a:sym typeface="Open Sans"/>
              </a:rPr>
              <a:t>➡️ </a:t>
            </a:r>
            <a:r>
              <a:rPr b="1" lang="en-US" sz="3000" u="sng">
                <a:solidFill>
                  <a:schemeClr val="accent1"/>
                </a:solidFill>
                <a:latin typeface="Open Sans"/>
                <a:ea typeface="Open Sans"/>
                <a:cs typeface="Open Sans"/>
                <a:sym typeface="Open Sans"/>
                <a:hlinkClick r:id="rId7">
                  <a:extLst>
                    <a:ext uri="{A12FA001-AC4F-418D-AE19-62706E023703}">
                      <ahyp:hlinkClr val="tx"/>
                    </a:ext>
                  </a:extLst>
                </a:hlinkClick>
              </a:rPr>
              <a:t>page 4</a:t>
            </a:r>
            <a:r>
              <a:rPr lang="en-US" sz="2500">
                <a:solidFill>
                  <a:schemeClr val="accent1"/>
                </a:solidFill>
              </a:rPr>
              <a:t> </a:t>
            </a:r>
            <a:r>
              <a:rPr lang="en-US" sz="2500">
                <a:solidFill>
                  <a:schemeClr val="accent1"/>
                </a:solidFill>
                <a:latin typeface="Open Sans"/>
                <a:ea typeface="Open Sans"/>
                <a:cs typeface="Open Sans"/>
                <a:sym typeface="Open Sans"/>
              </a:rPr>
              <a:t>(Glossary)</a:t>
            </a:r>
            <a:endParaRPr sz="2500">
              <a:solidFill>
                <a:schemeClr val="accent1"/>
              </a:solidFill>
              <a:latin typeface="Open Sans"/>
              <a:ea typeface="Open Sans"/>
              <a:cs typeface="Open Sans"/>
              <a:sym typeface="Open Sans"/>
            </a:endParaRPr>
          </a:p>
        </p:txBody>
      </p:sp>
      <p:pic>
        <p:nvPicPr>
          <p:cNvPr id="292" name="Google Shape;292;p31"/>
          <p:cNvPicPr preferRelativeResize="0"/>
          <p:nvPr/>
        </p:nvPicPr>
        <p:blipFill rotWithShape="1">
          <a:blip r:embed="rId8">
            <a:alphaModFix/>
          </a:blip>
          <a:srcRect b="0" l="0" r="35291" t="0"/>
          <a:stretch/>
        </p:blipFill>
        <p:spPr>
          <a:xfrm>
            <a:off x="15589880" y="-81775"/>
            <a:ext cx="2698117" cy="277905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2"/>
          <p:cNvSpPr txBox="1"/>
          <p:nvPr/>
        </p:nvSpPr>
        <p:spPr>
          <a:xfrm>
            <a:off x="375450" y="585700"/>
            <a:ext cx="17912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latin typeface="Open Sans"/>
                <a:ea typeface="Open Sans"/>
                <a:cs typeface="Open Sans"/>
                <a:sym typeface="Open Sans"/>
              </a:rPr>
              <a:t>Proposal template - previous activities </a:t>
            </a:r>
            <a:endParaRPr b="1" sz="4000">
              <a:latin typeface="Open Sans"/>
              <a:ea typeface="Open Sans"/>
              <a:cs typeface="Open Sans"/>
              <a:sym typeface="Open Sans"/>
            </a:endParaRPr>
          </a:p>
        </p:txBody>
      </p:sp>
      <p:sp>
        <p:nvSpPr>
          <p:cNvPr id="298" name="Google Shape;298;p32"/>
          <p:cNvSpPr txBox="1"/>
          <p:nvPr/>
        </p:nvSpPr>
        <p:spPr>
          <a:xfrm>
            <a:off x="1028700" y="9886800"/>
            <a:ext cx="1526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latin typeface="Open Sans Light"/>
                <a:ea typeface="Open Sans Light"/>
                <a:cs typeface="Open Sans Light"/>
                <a:sym typeface="Open Sans Light"/>
                <a:hlinkClick r:id="rId3"/>
              </a:rPr>
              <a:t>Horizon Europe Programme Standard Application Form.</a:t>
            </a:r>
            <a:r>
              <a:rPr lang="en-US">
                <a:latin typeface="Open Sans Light"/>
                <a:ea typeface="Open Sans Light"/>
                <a:cs typeface="Open Sans Light"/>
                <a:sym typeface="Open Sans Light"/>
              </a:rPr>
              <a:t> 2022</a:t>
            </a:r>
            <a:endParaRPr>
              <a:latin typeface="Open Sans Light"/>
              <a:ea typeface="Open Sans Light"/>
              <a:cs typeface="Open Sans Light"/>
              <a:sym typeface="Open Sans Light"/>
            </a:endParaRPr>
          </a:p>
        </p:txBody>
      </p:sp>
      <p:pic>
        <p:nvPicPr>
          <p:cNvPr id="299" name="Google Shape;299;p32"/>
          <p:cNvPicPr preferRelativeResize="0"/>
          <p:nvPr/>
        </p:nvPicPr>
        <p:blipFill rotWithShape="1">
          <a:blip r:embed="rId4">
            <a:alphaModFix/>
          </a:blip>
          <a:srcRect b="53168" l="0" r="0" t="0"/>
          <a:stretch/>
        </p:blipFill>
        <p:spPr>
          <a:xfrm>
            <a:off x="0" y="2001700"/>
            <a:ext cx="10081850" cy="5122176"/>
          </a:xfrm>
          <a:prstGeom prst="rect">
            <a:avLst/>
          </a:prstGeom>
          <a:noFill/>
          <a:ln>
            <a:noFill/>
          </a:ln>
          <a:effectLst>
            <a:outerShdw blurRad="57150" rotWithShape="0" algn="bl" dir="5400000" dist="19050">
              <a:srgbClr val="000000">
                <a:alpha val="50000"/>
              </a:srgbClr>
            </a:outerShdw>
          </a:effectLst>
        </p:spPr>
      </p:pic>
      <p:pic>
        <p:nvPicPr>
          <p:cNvPr id="300" name="Google Shape;300;p32"/>
          <p:cNvPicPr preferRelativeResize="0"/>
          <p:nvPr/>
        </p:nvPicPr>
        <p:blipFill rotWithShape="1">
          <a:blip r:embed="rId4">
            <a:alphaModFix/>
          </a:blip>
          <a:srcRect b="0" l="0" r="0" t="62529"/>
          <a:stretch/>
        </p:blipFill>
        <p:spPr>
          <a:xfrm>
            <a:off x="7924975" y="5412473"/>
            <a:ext cx="10081850" cy="4098128"/>
          </a:xfrm>
          <a:prstGeom prst="rect">
            <a:avLst/>
          </a:prstGeom>
          <a:noFill/>
          <a:ln>
            <a:noFill/>
          </a:ln>
          <a:effectLst>
            <a:outerShdw blurRad="57150" rotWithShape="0" algn="bl" dir="5400000" dist="19050">
              <a:srgbClr val="000000">
                <a:alpha val="50000"/>
              </a:srgbClr>
            </a:outerShdw>
          </a:effectLst>
        </p:spPr>
      </p:pic>
      <p:sp>
        <p:nvSpPr>
          <p:cNvPr id="301" name="Google Shape;301;p32"/>
          <p:cNvSpPr txBox="1"/>
          <p:nvPr/>
        </p:nvSpPr>
        <p:spPr>
          <a:xfrm>
            <a:off x="10081850" y="3462663"/>
            <a:ext cx="65085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500">
                <a:solidFill>
                  <a:srgbClr val="4591B8"/>
                </a:solidFill>
                <a:latin typeface="Open Sans"/>
                <a:ea typeface="Open Sans"/>
                <a:cs typeface="Open Sans"/>
                <a:sym typeface="Open Sans"/>
              </a:rPr>
              <a:t>⬅️ First mention of Impact </a:t>
            </a:r>
            <a:endParaRPr b="1" sz="3500">
              <a:solidFill>
                <a:srgbClr val="4591B8"/>
              </a:solidFill>
              <a:latin typeface="Open Sans"/>
              <a:ea typeface="Open Sans"/>
              <a:cs typeface="Open Sans"/>
              <a:sym typeface="Open Sans"/>
            </a:endParaRPr>
          </a:p>
        </p:txBody>
      </p:sp>
      <p:sp>
        <p:nvSpPr>
          <p:cNvPr id="302" name="Google Shape;302;p32"/>
          <p:cNvSpPr txBox="1"/>
          <p:nvPr/>
        </p:nvSpPr>
        <p:spPr>
          <a:xfrm>
            <a:off x="1028700" y="7952588"/>
            <a:ext cx="65085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500">
                <a:solidFill>
                  <a:schemeClr val="accent2"/>
                </a:solidFill>
                <a:latin typeface="Open Sans"/>
                <a:ea typeface="Open Sans"/>
                <a:cs typeface="Open Sans"/>
                <a:sym typeface="Open Sans"/>
              </a:rPr>
              <a:t>“Achievements”</a:t>
            </a:r>
            <a:endParaRPr b="1" sz="3500">
              <a:solidFill>
                <a:schemeClr val="accent2"/>
              </a:solidFill>
              <a:latin typeface="Open Sans"/>
              <a:ea typeface="Open Sans"/>
              <a:cs typeface="Open Sans"/>
              <a:sym typeface="Open Sans"/>
            </a:endParaRPr>
          </a:p>
        </p:txBody>
      </p:sp>
      <p:sp>
        <p:nvSpPr>
          <p:cNvPr id="303" name="Google Shape;303;p32"/>
          <p:cNvSpPr txBox="1"/>
          <p:nvPr/>
        </p:nvSpPr>
        <p:spPr>
          <a:xfrm>
            <a:off x="13669100" y="781550"/>
            <a:ext cx="39447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5000">
                <a:solidFill>
                  <a:schemeClr val="lt1"/>
                </a:solidFill>
                <a:highlight>
                  <a:schemeClr val="accent2"/>
                </a:highlight>
                <a:latin typeface="Open Sans"/>
                <a:ea typeface="Open Sans"/>
                <a:cs typeface="Open Sans"/>
                <a:sym typeface="Open Sans"/>
              </a:rPr>
              <a:t> PART A</a:t>
            </a:r>
            <a:r>
              <a:rPr b="1" lang="en-US" sz="5000">
                <a:solidFill>
                  <a:schemeClr val="accent2"/>
                </a:solidFill>
                <a:highlight>
                  <a:schemeClr val="accent2"/>
                </a:highlight>
                <a:latin typeface="Open Sans"/>
                <a:ea typeface="Open Sans"/>
                <a:cs typeface="Open Sans"/>
                <a:sym typeface="Open Sans"/>
              </a:rPr>
              <a:t>.</a:t>
            </a:r>
            <a:endParaRPr b="1" sz="5000">
              <a:solidFill>
                <a:schemeClr val="accent2"/>
              </a:solidFill>
              <a:highlight>
                <a:schemeClr val="accent2"/>
              </a:highlight>
              <a:latin typeface="Open Sans"/>
              <a:ea typeface="Open Sans"/>
              <a:cs typeface="Open Sans"/>
              <a:sym typeface="Open Sans"/>
            </a:endParaRPr>
          </a:p>
        </p:txBody>
      </p:sp>
      <p:sp>
        <p:nvSpPr>
          <p:cNvPr id="304" name="Google Shape;304;p32"/>
          <p:cNvSpPr/>
          <p:nvPr/>
        </p:nvSpPr>
        <p:spPr>
          <a:xfrm>
            <a:off x="575625" y="3062475"/>
            <a:ext cx="1930800" cy="400200"/>
          </a:xfrm>
          <a:prstGeom prst="rect">
            <a:avLst/>
          </a:prstGeom>
          <a:noFill/>
          <a:ln cap="flat" cmpd="sng" w="38100">
            <a:solidFill>
              <a:srgbClr val="FF50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5"/>
          <p:cNvSpPr txBox="1"/>
          <p:nvPr/>
        </p:nvSpPr>
        <p:spPr>
          <a:xfrm>
            <a:off x="502650" y="542225"/>
            <a:ext cx="13680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solidFill>
                  <a:schemeClr val="dk1"/>
                </a:solidFill>
                <a:latin typeface="Open Sans"/>
                <a:ea typeface="Open Sans"/>
                <a:cs typeface="Open Sans"/>
                <a:sym typeface="Open Sans"/>
              </a:rPr>
              <a:t>What you can do with this presentation </a:t>
            </a:r>
            <a:endParaRPr b="1" sz="4000">
              <a:solidFill>
                <a:schemeClr val="dk1"/>
              </a:solidFill>
              <a:latin typeface="Open Sans"/>
              <a:ea typeface="Open Sans"/>
              <a:cs typeface="Open Sans"/>
              <a:sym typeface="Open Sans"/>
            </a:endParaRPr>
          </a:p>
        </p:txBody>
      </p:sp>
      <p:sp>
        <p:nvSpPr>
          <p:cNvPr id="118" name="Google Shape;118;p15"/>
          <p:cNvSpPr txBox="1"/>
          <p:nvPr/>
        </p:nvSpPr>
        <p:spPr>
          <a:xfrm>
            <a:off x="2172450" y="1849175"/>
            <a:ext cx="13943100" cy="4440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3500">
                <a:solidFill>
                  <a:schemeClr val="dk1"/>
                </a:solidFill>
                <a:latin typeface="Open Sans Light"/>
                <a:ea typeface="Open Sans Light"/>
                <a:cs typeface="Open Sans Light"/>
                <a:sym typeface="Open Sans Light"/>
              </a:rPr>
              <a:t>You are </a:t>
            </a:r>
            <a:r>
              <a:rPr b="1" lang="en-US" sz="3500">
                <a:solidFill>
                  <a:schemeClr val="dk1"/>
                </a:solidFill>
                <a:latin typeface="Open Sans"/>
                <a:ea typeface="Open Sans"/>
                <a:cs typeface="Open Sans"/>
                <a:sym typeface="Open Sans"/>
              </a:rPr>
              <a:t>free to </a:t>
            </a:r>
            <a:endParaRPr b="1" sz="3500">
              <a:solidFill>
                <a:schemeClr val="dk1"/>
              </a:solidFill>
              <a:latin typeface="Open Sans"/>
              <a:ea typeface="Open Sans"/>
              <a:cs typeface="Open Sans"/>
              <a:sym typeface="Open Sans"/>
            </a:endParaRPr>
          </a:p>
          <a:p>
            <a:pPr indent="-450850" lvl="0" marL="457200" rtl="0" algn="l">
              <a:lnSpc>
                <a:spcPct val="115000"/>
              </a:lnSpc>
              <a:spcBef>
                <a:spcPts val="0"/>
              </a:spcBef>
              <a:spcAft>
                <a:spcPts val="0"/>
              </a:spcAft>
              <a:buClr>
                <a:schemeClr val="dk1"/>
              </a:buClr>
              <a:buSzPts val="3500"/>
              <a:buFont typeface="Open Sans Light"/>
              <a:buChar char="●"/>
            </a:pPr>
            <a:r>
              <a:rPr lang="en-US" sz="3500">
                <a:solidFill>
                  <a:schemeClr val="dk1"/>
                </a:solidFill>
                <a:highlight>
                  <a:srgbClr val="FFFFFF"/>
                </a:highlight>
                <a:latin typeface="Open Sans Light"/>
                <a:ea typeface="Open Sans Light"/>
                <a:cs typeface="Open Sans Light"/>
                <a:sym typeface="Open Sans Light"/>
              </a:rPr>
              <a:t>distribute, remix, adapt, and build upon the material in any medium or format</a:t>
            </a:r>
            <a:endParaRPr sz="3500">
              <a:solidFill>
                <a:schemeClr val="dk1"/>
              </a:solidFill>
              <a:latin typeface="Open Sans Light"/>
              <a:ea typeface="Open Sans Light"/>
              <a:cs typeface="Open Sans Light"/>
              <a:sym typeface="Open Sans Light"/>
            </a:endParaRPr>
          </a:p>
          <a:p>
            <a:pPr indent="0" lvl="0" marL="457200" rtl="0" algn="l">
              <a:lnSpc>
                <a:spcPct val="115000"/>
              </a:lnSpc>
              <a:spcBef>
                <a:spcPts val="0"/>
              </a:spcBef>
              <a:spcAft>
                <a:spcPts val="0"/>
              </a:spcAft>
              <a:buNone/>
            </a:pPr>
            <a:r>
              <a:t/>
            </a:r>
            <a:endParaRPr sz="35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None/>
            </a:pPr>
            <a:r>
              <a:rPr b="1" lang="en-US" sz="3500">
                <a:solidFill>
                  <a:schemeClr val="dk1"/>
                </a:solidFill>
                <a:latin typeface="Open Sans"/>
                <a:ea typeface="Open Sans"/>
                <a:cs typeface="Open Sans"/>
                <a:sym typeface="Open Sans"/>
              </a:rPr>
              <a:t>Provided that</a:t>
            </a:r>
            <a:endParaRPr b="1" sz="3500">
              <a:solidFill>
                <a:schemeClr val="dk1"/>
              </a:solidFill>
              <a:latin typeface="Open Sans"/>
              <a:ea typeface="Open Sans"/>
              <a:cs typeface="Open Sans"/>
              <a:sym typeface="Open Sans"/>
            </a:endParaRPr>
          </a:p>
          <a:p>
            <a:pPr indent="-450850" lvl="0" marL="457200" rtl="0" algn="l">
              <a:lnSpc>
                <a:spcPct val="115000"/>
              </a:lnSpc>
              <a:spcBef>
                <a:spcPts val="0"/>
              </a:spcBef>
              <a:spcAft>
                <a:spcPts val="0"/>
              </a:spcAft>
              <a:buClr>
                <a:schemeClr val="dk1"/>
              </a:buClr>
              <a:buSzPts val="3500"/>
              <a:buFont typeface="Open Sans Light"/>
              <a:buChar char="●"/>
            </a:pPr>
            <a:r>
              <a:rPr lang="en-US" sz="3500">
                <a:solidFill>
                  <a:schemeClr val="dk1"/>
                </a:solidFill>
                <a:latin typeface="Open Sans Light"/>
                <a:ea typeface="Open Sans Light"/>
                <a:cs typeface="Open Sans Light"/>
                <a:sym typeface="Open Sans Light"/>
              </a:rPr>
              <a:t>you attribute the work to its author and </a:t>
            </a:r>
            <a:r>
              <a:rPr lang="en-US" sz="3500">
                <a:solidFill>
                  <a:schemeClr val="dk1"/>
                </a:solidFill>
                <a:latin typeface="Open Sans Light"/>
                <a:ea typeface="Open Sans Light"/>
                <a:cs typeface="Open Sans Light"/>
                <a:sym typeface="Open Sans Light"/>
              </a:rPr>
              <a:t>respect</a:t>
            </a:r>
            <a:r>
              <a:rPr lang="en-US" sz="3500">
                <a:solidFill>
                  <a:schemeClr val="dk1"/>
                </a:solidFill>
                <a:latin typeface="Open Sans Light"/>
                <a:ea typeface="Open Sans Light"/>
                <a:cs typeface="Open Sans Light"/>
                <a:sym typeface="Open Sans Light"/>
              </a:rPr>
              <a:t> the rights and licenses associated with its components</a:t>
            </a:r>
            <a:endParaRPr sz="3500">
              <a:solidFill>
                <a:schemeClr val="dk1"/>
              </a:solidFill>
              <a:latin typeface="Open Sans Light"/>
              <a:ea typeface="Open Sans Light"/>
              <a:cs typeface="Open Sans Light"/>
              <a:sym typeface="Open Sans Light"/>
            </a:endParaRPr>
          </a:p>
        </p:txBody>
      </p:sp>
      <p:sp>
        <p:nvSpPr>
          <p:cNvPr id="119" name="Google Shape;119;p15"/>
          <p:cNvSpPr txBox="1"/>
          <p:nvPr/>
        </p:nvSpPr>
        <p:spPr>
          <a:xfrm>
            <a:off x="1141200" y="7259550"/>
            <a:ext cx="17146800" cy="211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3800">
                <a:solidFill>
                  <a:schemeClr val="dk1"/>
                </a:solidFill>
                <a:latin typeface="Open Sans"/>
                <a:ea typeface="Open Sans"/>
                <a:cs typeface="Open Sans"/>
                <a:sym typeface="Open Sans"/>
              </a:rPr>
              <a:t>Some of the slides you will see in this course are taken from or adapted from previous materials.</a:t>
            </a:r>
            <a:endParaRPr b="1" sz="3800">
              <a:solidFill>
                <a:schemeClr val="dk1"/>
              </a:solidFill>
              <a:latin typeface="Open Sans"/>
              <a:ea typeface="Open Sans"/>
              <a:cs typeface="Open Sans"/>
              <a:sym typeface="Open Sans"/>
            </a:endParaRPr>
          </a:p>
          <a:p>
            <a:pPr indent="0" lvl="0" marL="0" rtl="0" algn="ctr">
              <a:lnSpc>
                <a:spcPct val="115000"/>
              </a:lnSpc>
              <a:spcBef>
                <a:spcPts val="0"/>
              </a:spcBef>
              <a:spcAft>
                <a:spcPts val="0"/>
              </a:spcAft>
              <a:buNone/>
            </a:pPr>
            <a:r>
              <a:rPr b="1" lang="en-US" sz="3800">
                <a:solidFill>
                  <a:schemeClr val="dk1"/>
                </a:solidFill>
                <a:latin typeface="Open Sans"/>
                <a:ea typeface="Open Sans"/>
                <a:cs typeface="Open Sans"/>
                <a:sym typeface="Open Sans"/>
              </a:rPr>
              <a:t> Attribution is indicated in the specific slides. </a:t>
            </a:r>
            <a:endParaRPr b="1" sz="4000">
              <a:solidFill>
                <a:schemeClr val="dk1"/>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308" name="Shape 308"/>
        <p:cNvGrpSpPr/>
        <p:nvPr/>
      </p:nvGrpSpPr>
      <p:grpSpPr>
        <a:xfrm>
          <a:off x="0" y="0"/>
          <a:ext cx="0" cy="0"/>
          <a:chOff x="0" y="0"/>
          <a:chExt cx="0" cy="0"/>
        </a:xfrm>
      </p:grpSpPr>
      <p:sp>
        <p:nvSpPr>
          <p:cNvPr id="309" name="Google Shape;309;p33"/>
          <p:cNvSpPr txBox="1"/>
          <p:nvPr/>
        </p:nvSpPr>
        <p:spPr>
          <a:xfrm>
            <a:off x="601200" y="2223150"/>
            <a:ext cx="8416500" cy="615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600"/>
              </a:spcAft>
              <a:buNone/>
            </a:pPr>
            <a:r>
              <a:t/>
            </a:r>
            <a:endParaRPr b="1" sz="2800"/>
          </a:p>
        </p:txBody>
      </p:sp>
      <p:sp>
        <p:nvSpPr>
          <p:cNvPr id="310" name="Google Shape;310;p33"/>
          <p:cNvSpPr txBox="1"/>
          <p:nvPr/>
        </p:nvSpPr>
        <p:spPr>
          <a:xfrm>
            <a:off x="1553100" y="8775125"/>
            <a:ext cx="15181800" cy="1201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800">
                <a:solidFill>
                  <a:schemeClr val="lt1"/>
                </a:solidFill>
                <a:latin typeface="Roboto"/>
                <a:ea typeface="Roboto"/>
                <a:cs typeface="Roboto"/>
                <a:sym typeface="Roboto"/>
              </a:rPr>
              <a:t>Source :  </a:t>
            </a:r>
            <a:r>
              <a:rPr lang="en-US" sz="1800" u="sng">
                <a:solidFill>
                  <a:schemeClr val="hlink"/>
                </a:solidFill>
                <a:latin typeface="Roboto"/>
                <a:ea typeface="Roboto"/>
                <a:cs typeface="Roboto"/>
                <a:sym typeface="Roboto"/>
                <a:hlinkClick r:id="rId3"/>
              </a:rPr>
              <a:t>Agreement on Reforming Research Assessment,</a:t>
            </a:r>
            <a:r>
              <a:rPr lang="en-US" sz="1800">
                <a:solidFill>
                  <a:schemeClr val="lt1"/>
                </a:solidFill>
                <a:latin typeface="Roboto"/>
                <a:ea typeface="Roboto"/>
                <a:cs typeface="Roboto"/>
                <a:sym typeface="Roboto"/>
              </a:rPr>
              <a:t> p.1. </a:t>
            </a:r>
            <a:endParaRPr sz="1800">
              <a:solidFill>
                <a:schemeClr val="lt1"/>
              </a:solidFill>
              <a:latin typeface="Roboto"/>
              <a:ea typeface="Roboto"/>
              <a:cs typeface="Roboto"/>
              <a:sym typeface="Roboto"/>
            </a:endParaRPr>
          </a:p>
          <a:p>
            <a:pPr indent="0" lvl="0" marL="0" rtl="0" algn="l">
              <a:lnSpc>
                <a:spcPct val="115000"/>
              </a:lnSpc>
              <a:spcBef>
                <a:spcPts val="800"/>
              </a:spcBef>
              <a:spcAft>
                <a:spcPts val="800"/>
              </a:spcAft>
              <a:buClr>
                <a:schemeClr val="dk1"/>
              </a:buClr>
              <a:buSzPts val="1100"/>
              <a:buFont typeface="Arial"/>
              <a:buNone/>
            </a:pPr>
            <a:r>
              <a:rPr lang="en-US" sz="1800">
                <a:solidFill>
                  <a:schemeClr val="lt1"/>
                </a:solidFill>
                <a:latin typeface="Roboto"/>
                <a:ea typeface="Roboto"/>
                <a:cs typeface="Roboto"/>
                <a:sym typeface="Roboto"/>
              </a:rPr>
              <a:t>Translated by Francesca Di Donato. (2022). Una questione di qualità o una formalità? L'Agreement on Reforming Research Assessment e il processo di riforma della valutazione della ricerca in Europa (1.0). Zenodo. https://doi.org/10.5281/zenodo.7433048</a:t>
            </a:r>
            <a:endParaRPr sz="1800">
              <a:solidFill>
                <a:schemeClr val="lt1"/>
              </a:solidFill>
              <a:latin typeface="Open Sans"/>
              <a:ea typeface="Open Sans"/>
              <a:cs typeface="Open Sans"/>
              <a:sym typeface="Open Sans"/>
            </a:endParaRPr>
          </a:p>
        </p:txBody>
      </p:sp>
      <p:sp>
        <p:nvSpPr>
          <p:cNvPr id="311" name="Google Shape;311;p33"/>
          <p:cNvSpPr txBox="1"/>
          <p:nvPr/>
        </p:nvSpPr>
        <p:spPr>
          <a:xfrm>
            <a:off x="1322625" y="3059075"/>
            <a:ext cx="16176000" cy="4764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US" sz="3500">
                <a:solidFill>
                  <a:schemeClr val="lt1"/>
                </a:solidFill>
                <a:latin typeface="Open Sans"/>
                <a:ea typeface="Open Sans"/>
                <a:cs typeface="Open Sans"/>
                <a:sym typeface="Open Sans"/>
              </a:rPr>
              <a:t>“La nostra visione è che la valutazione della ricerca, dei ricercatori e delle organizzazioni di ricerca riconosca i diversi risultati, le pratiche e le attività che massimizzano la qualità e l'impatto della ricerca stessa. Ciò richiede di fondare la valutazione principalmente sul giudizio qualitativo, per il quale la peer-review è centrale, supportata da un uso responsabile degli indicatori quantitativi”</a:t>
            </a:r>
            <a:endParaRPr b="1" sz="3500">
              <a:solidFill>
                <a:schemeClr val="lt1"/>
              </a:solidFill>
              <a:latin typeface="Open Sans"/>
              <a:ea typeface="Open Sans"/>
              <a:cs typeface="Open Sans"/>
              <a:sym typeface="Open Sans"/>
            </a:endParaRPr>
          </a:p>
        </p:txBody>
      </p:sp>
      <p:sp>
        <p:nvSpPr>
          <p:cNvPr id="312" name="Google Shape;312;p33"/>
          <p:cNvSpPr txBox="1"/>
          <p:nvPr/>
        </p:nvSpPr>
        <p:spPr>
          <a:xfrm>
            <a:off x="1322625" y="1687638"/>
            <a:ext cx="145356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solidFill>
                  <a:schemeClr val="dk1"/>
                </a:solidFill>
                <a:highlight>
                  <a:schemeClr val="lt1"/>
                </a:highlight>
                <a:latin typeface="Open Sans"/>
                <a:ea typeface="Open Sans"/>
                <a:cs typeface="Open Sans"/>
                <a:sym typeface="Open Sans"/>
              </a:rPr>
              <a:t> Agreement on Reforming research assessment. </a:t>
            </a:r>
            <a:endParaRPr b="1" sz="3500">
              <a:solidFill>
                <a:schemeClr val="dk1"/>
              </a:solidFill>
              <a:highlight>
                <a:schemeClr val="lt1"/>
              </a:highlight>
              <a:latin typeface="Open Sans"/>
              <a:ea typeface="Open Sans"/>
              <a:cs typeface="Open Sans"/>
              <a:sym typeface="Open Sans"/>
            </a:endParaRPr>
          </a:p>
        </p:txBody>
      </p:sp>
      <p:cxnSp>
        <p:nvCxnSpPr>
          <p:cNvPr id="313" name="Google Shape;313;p33"/>
          <p:cNvCxnSpPr/>
          <p:nvPr/>
        </p:nvCxnSpPr>
        <p:spPr>
          <a:xfrm flipH="1" rot="10800000">
            <a:off x="13710650" y="8810700"/>
            <a:ext cx="2942100" cy="2400"/>
          </a:xfrm>
          <a:prstGeom prst="straightConnector1">
            <a:avLst/>
          </a:prstGeom>
          <a:noFill/>
          <a:ln cap="flat" cmpd="sng" w="114300">
            <a:solidFill>
              <a:schemeClr val="lt1"/>
            </a:solidFill>
            <a:prstDash val="solid"/>
            <a:round/>
            <a:headEnd len="med" w="med" type="none"/>
            <a:tailEnd len="med" w="med" type="none"/>
          </a:ln>
        </p:spPr>
      </p:cxnSp>
      <p:sp>
        <p:nvSpPr>
          <p:cNvPr id="314" name="Google Shape;314;p33"/>
          <p:cNvSpPr txBox="1"/>
          <p:nvPr/>
        </p:nvSpPr>
        <p:spPr>
          <a:xfrm>
            <a:off x="10714450" y="505925"/>
            <a:ext cx="6201900" cy="7389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600">
                <a:solidFill>
                  <a:schemeClr val="accent2"/>
                </a:solidFill>
                <a:latin typeface="Open Sans"/>
                <a:ea typeface="Open Sans"/>
                <a:cs typeface="Open Sans"/>
                <a:sym typeface="Open Sans"/>
              </a:rPr>
              <a:t>A reminder</a:t>
            </a:r>
            <a:endParaRPr b="1" sz="3600">
              <a:solidFill>
                <a:schemeClr val="accent2"/>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34"/>
          <p:cNvSpPr txBox="1"/>
          <p:nvPr/>
        </p:nvSpPr>
        <p:spPr>
          <a:xfrm>
            <a:off x="633625" y="685800"/>
            <a:ext cx="135816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US" sz="3500">
                <a:solidFill>
                  <a:schemeClr val="dk1"/>
                </a:solidFill>
                <a:latin typeface="Open Sans"/>
                <a:ea typeface="Open Sans"/>
                <a:cs typeface="Open Sans"/>
                <a:sym typeface="Open Sans"/>
              </a:rPr>
              <a:t>Go to Menti.com with the code 3959 5241</a:t>
            </a:r>
            <a:endParaRPr b="1" sz="35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3500">
              <a:latin typeface="Open Sans Light"/>
              <a:ea typeface="Open Sans Light"/>
              <a:cs typeface="Open Sans Light"/>
              <a:sym typeface="Open Sans Light"/>
            </a:endParaRPr>
          </a:p>
        </p:txBody>
      </p:sp>
      <p:sp>
        <p:nvSpPr>
          <p:cNvPr id="320" name="Google Shape;320;p34"/>
          <p:cNvSpPr txBox="1"/>
          <p:nvPr/>
        </p:nvSpPr>
        <p:spPr>
          <a:xfrm>
            <a:off x="403625" y="3004425"/>
            <a:ext cx="6376200" cy="35709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US" sz="4000">
                <a:solidFill>
                  <a:schemeClr val="dk1"/>
                </a:solidFill>
                <a:highlight>
                  <a:schemeClr val="lt1"/>
                </a:highlight>
                <a:latin typeface="Open Sans"/>
                <a:ea typeface="Open Sans"/>
                <a:cs typeface="Open Sans"/>
                <a:sym typeface="Open Sans"/>
              </a:rPr>
              <a:t>What is Impact ? </a:t>
            </a:r>
            <a:endParaRPr b="1" sz="4000">
              <a:solidFill>
                <a:schemeClr val="dk1"/>
              </a:solidFill>
              <a:highlight>
                <a:schemeClr val="lt1"/>
              </a:highlight>
              <a:latin typeface="Open Sans"/>
              <a:ea typeface="Open Sans"/>
              <a:cs typeface="Open Sans"/>
              <a:sym typeface="Open Sans"/>
            </a:endParaRPr>
          </a:p>
          <a:p>
            <a:pPr indent="0" lvl="0" marL="0" rtl="0" algn="ctr">
              <a:lnSpc>
                <a:spcPct val="150000"/>
              </a:lnSpc>
              <a:spcBef>
                <a:spcPts val="0"/>
              </a:spcBef>
              <a:spcAft>
                <a:spcPts val="0"/>
              </a:spcAft>
              <a:buNone/>
            </a:pPr>
            <a:r>
              <a:t/>
            </a:r>
            <a:endParaRPr sz="4000">
              <a:solidFill>
                <a:schemeClr val="dk1"/>
              </a:solidFill>
              <a:highlight>
                <a:schemeClr val="lt1"/>
              </a:highlight>
              <a:latin typeface="Open Sans ExtraBold"/>
              <a:ea typeface="Open Sans ExtraBold"/>
              <a:cs typeface="Open Sans ExtraBold"/>
              <a:sym typeface="Open Sans ExtraBold"/>
            </a:endParaRPr>
          </a:p>
          <a:p>
            <a:pPr indent="0" lvl="0" marL="0" rtl="0" algn="ctr">
              <a:lnSpc>
                <a:spcPct val="150000"/>
              </a:lnSpc>
              <a:spcBef>
                <a:spcPts val="0"/>
              </a:spcBef>
              <a:spcAft>
                <a:spcPts val="0"/>
              </a:spcAft>
              <a:buNone/>
            </a:pPr>
            <a:r>
              <a:rPr lang="en-US" sz="4000">
                <a:solidFill>
                  <a:schemeClr val="dk1"/>
                </a:solidFill>
                <a:highlight>
                  <a:schemeClr val="lt1"/>
                </a:highlight>
                <a:latin typeface="Open Sans"/>
                <a:ea typeface="Open Sans"/>
                <a:cs typeface="Open Sans"/>
                <a:sym typeface="Open Sans"/>
              </a:rPr>
              <a:t>Give your definition on Menti </a:t>
            </a:r>
            <a:endParaRPr sz="4000">
              <a:solidFill>
                <a:schemeClr val="dk1"/>
              </a:solidFill>
              <a:highlight>
                <a:schemeClr val="lt1"/>
              </a:highlight>
              <a:latin typeface="Open Sans"/>
              <a:ea typeface="Open Sans"/>
              <a:cs typeface="Open Sans"/>
              <a:sym typeface="Open Sans"/>
            </a:endParaRPr>
          </a:p>
        </p:txBody>
      </p:sp>
      <p:pic>
        <p:nvPicPr>
          <p:cNvPr id="321" name="Google Shape;321;p34"/>
          <p:cNvPicPr preferRelativeResize="0"/>
          <p:nvPr/>
        </p:nvPicPr>
        <p:blipFill>
          <a:blip r:embed="rId3">
            <a:alphaModFix/>
          </a:blip>
          <a:stretch>
            <a:fillRect/>
          </a:stretch>
        </p:blipFill>
        <p:spPr>
          <a:xfrm>
            <a:off x="7192425" y="1653463"/>
            <a:ext cx="10472673" cy="6980074"/>
          </a:xfrm>
          <a:prstGeom prst="rect">
            <a:avLst/>
          </a:prstGeom>
          <a:noFill/>
          <a:ln>
            <a:noFill/>
          </a:ln>
        </p:spPr>
      </p:pic>
      <p:sp>
        <p:nvSpPr>
          <p:cNvPr id="322" name="Google Shape;322;p34"/>
          <p:cNvSpPr txBox="1"/>
          <p:nvPr/>
        </p:nvSpPr>
        <p:spPr>
          <a:xfrm>
            <a:off x="1028700" y="9917700"/>
            <a:ext cx="10980000" cy="36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solidFill>
                  <a:srgbClr val="333333"/>
                </a:solidFill>
                <a:latin typeface="Open Sans Light"/>
                <a:ea typeface="Open Sans Light"/>
                <a:cs typeface="Open Sans Light"/>
                <a:sym typeface="Open Sans Light"/>
              </a:rPr>
              <a:t>Image by Volodymyr Hryshchenko on Unsplash</a:t>
            </a:r>
            <a:endParaRPr sz="1200">
              <a:latin typeface="Open Sans Light"/>
              <a:ea typeface="Open Sans Light"/>
              <a:cs typeface="Open Sans Light"/>
              <a:sym typeface="Open Sans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35"/>
          <p:cNvSpPr txBox="1"/>
          <p:nvPr/>
        </p:nvSpPr>
        <p:spPr>
          <a:xfrm>
            <a:off x="243300" y="469750"/>
            <a:ext cx="9220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latin typeface="Open Sans"/>
                <a:ea typeface="Open Sans"/>
                <a:cs typeface="Open Sans"/>
                <a:sym typeface="Open Sans"/>
              </a:rPr>
              <a:t>Menti results</a:t>
            </a:r>
            <a:endParaRPr b="1" sz="4000">
              <a:latin typeface="Open Sans"/>
              <a:ea typeface="Open Sans"/>
              <a:cs typeface="Open Sans"/>
              <a:sym typeface="Open Sans"/>
            </a:endParaRPr>
          </a:p>
        </p:txBody>
      </p:sp>
      <p:pic>
        <p:nvPicPr>
          <p:cNvPr id="328" name="Google Shape;328;p35"/>
          <p:cNvPicPr preferRelativeResize="0"/>
          <p:nvPr/>
        </p:nvPicPr>
        <p:blipFill>
          <a:blip r:embed="rId3">
            <a:alphaModFix/>
          </a:blip>
          <a:stretch>
            <a:fillRect/>
          </a:stretch>
        </p:blipFill>
        <p:spPr>
          <a:xfrm>
            <a:off x="1155275" y="1270150"/>
            <a:ext cx="15728256" cy="84170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p36"/>
          <p:cNvPicPr preferRelativeResize="0"/>
          <p:nvPr/>
        </p:nvPicPr>
        <p:blipFill>
          <a:blip r:embed="rId3">
            <a:alphaModFix/>
          </a:blip>
          <a:stretch>
            <a:fillRect/>
          </a:stretch>
        </p:blipFill>
        <p:spPr>
          <a:xfrm>
            <a:off x="152400" y="825225"/>
            <a:ext cx="16279450" cy="8712049"/>
          </a:xfrm>
          <a:prstGeom prst="rect">
            <a:avLst/>
          </a:prstGeom>
          <a:noFill/>
          <a:ln>
            <a:noFill/>
          </a:ln>
        </p:spPr>
      </p:pic>
      <p:pic>
        <p:nvPicPr>
          <p:cNvPr id="334" name="Google Shape;334;p36"/>
          <p:cNvPicPr preferRelativeResize="0"/>
          <p:nvPr/>
        </p:nvPicPr>
        <p:blipFill>
          <a:blip r:embed="rId4">
            <a:alphaModFix/>
          </a:blip>
          <a:stretch>
            <a:fillRect/>
          </a:stretch>
        </p:blipFill>
        <p:spPr>
          <a:xfrm>
            <a:off x="243300" y="8267352"/>
            <a:ext cx="10545152" cy="1797000"/>
          </a:xfrm>
          <a:prstGeom prst="rect">
            <a:avLst/>
          </a:prstGeom>
          <a:noFill/>
          <a:ln>
            <a:noFill/>
          </a:ln>
        </p:spPr>
      </p:pic>
      <p:sp>
        <p:nvSpPr>
          <p:cNvPr id="335" name="Google Shape;335;p36"/>
          <p:cNvSpPr txBox="1"/>
          <p:nvPr/>
        </p:nvSpPr>
        <p:spPr>
          <a:xfrm>
            <a:off x="243300" y="469750"/>
            <a:ext cx="9220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latin typeface="Open Sans"/>
                <a:ea typeface="Open Sans"/>
                <a:cs typeface="Open Sans"/>
                <a:sym typeface="Open Sans"/>
              </a:rPr>
              <a:t>Menti results</a:t>
            </a:r>
            <a:endParaRPr b="1" sz="4000">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DBDD3"/>
        </a:solidFill>
      </p:bgPr>
    </p:bg>
    <p:spTree>
      <p:nvGrpSpPr>
        <p:cNvPr id="339" name="Shape 339"/>
        <p:cNvGrpSpPr/>
        <p:nvPr/>
      </p:nvGrpSpPr>
      <p:grpSpPr>
        <a:xfrm>
          <a:off x="0" y="0"/>
          <a:ext cx="0" cy="0"/>
          <a:chOff x="0" y="0"/>
          <a:chExt cx="0" cy="0"/>
        </a:xfrm>
      </p:grpSpPr>
      <p:sp>
        <p:nvSpPr>
          <p:cNvPr id="340" name="Google Shape;340;p37"/>
          <p:cNvSpPr txBox="1"/>
          <p:nvPr/>
        </p:nvSpPr>
        <p:spPr>
          <a:xfrm>
            <a:off x="0" y="4297050"/>
            <a:ext cx="182880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6000" strike="sngStrike">
              <a:solidFill>
                <a:schemeClr val="lt1"/>
              </a:solidFill>
              <a:latin typeface="Open Sans ExtraBold"/>
              <a:ea typeface="Open Sans ExtraBold"/>
              <a:cs typeface="Open Sans ExtraBold"/>
              <a:sym typeface="Open Sans ExtraBold"/>
            </a:endParaRPr>
          </a:p>
        </p:txBody>
      </p:sp>
      <p:cxnSp>
        <p:nvCxnSpPr>
          <p:cNvPr id="341" name="Google Shape;341;p37"/>
          <p:cNvCxnSpPr/>
          <p:nvPr/>
        </p:nvCxnSpPr>
        <p:spPr>
          <a:xfrm flipH="1" rot="10800000">
            <a:off x="13710650" y="8810700"/>
            <a:ext cx="2942100" cy="2400"/>
          </a:xfrm>
          <a:prstGeom prst="straightConnector1">
            <a:avLst/>
          </a:prstGeom>
          <a:noFill/>
          <a:ln cap="flat" cmpd="sng" w="114300">
            <a:solidFill>
              <a:schemeClr val="lt1"/>
            </a:solidFill>
            <a:prstDash val="solid"/>
            <a:round/>
            <a:headEnd len="med" w="med" type="none"/>
            <a:tailEnd len="med" w="med" type="none"/>
          </a:ln>
        </p:spPr>
      </p:cxnSp>
      <p:sp>
        <p:nvSpPr>
          <p:cNvPr id="342" name="Google Shape;342;p37"/>
          <p:cNvSpPr txBox="1"/>
          <p:nvPr/>
        </p:nvSpPr>
        <p:spPr>
          <a:xfrm>
            <a:off x="2286000" y="3223850"/>
            <a:ext cx="136575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5000">
                <a:solidFill>
                  <a:schemeClr val="lt1"/>
                </a:solidFill>
                <a:latin typeface="Open Sans"/>
                <a:ea typeface="Open Sans"/>
                <a:cs typeface="Open Sans"/>
                <a:sym typeface="Open Sans"/>
              </a:rPr>
              <a:t>Horizon Europe </a:t>
            </a:r>
            <a:endParaRPr b="1" sz="5000">
              <a:solidFill>
                <a:schemeClr val="lt1"/>
              </a:solidFill>
              <a:latin typeface="Open Sans"/>
              <a:ea typeface="Open Sans"/>
              <a:cs typeface="Open Sans"/>
              <a:sym typeface="Open Sans"/>
            </a:endParaRPr>
          </a:p>
          <a:p>
            <a:pPr indent="0" lvl="0" marL="0" rtl="0" algn="l">
              <a:spcBef>
                <a:spcPts val="0"/>
              </a:spcBef>
              <a:spcAft>
                <a:spcPts val="0"/>
              </a:spcAft>
              <a:buNone/>
            </a:pPr>
            <a:r>
              <a:rPr lang="en-US" sz="5000">
                <a:solidFill>
                  <a:schemeClr val="lt1"/>
                </a:solidFill>
                <a:latin typeface="Open Sans Light"/>
                <a:ea typeface="Open Sans Light"/>
                <a:cs typeface="Open Sans Light"/>
                <a:sym typeface="Open Sans Light"/>
              </a:rPr>
              <a:t>Evaluation of project proposals</a:t>
            </a:r>
            <a:endParaRPr sz="5000">
              <a:solidFill>
                <a:schemeClr val="lt1"/>
              </a:solidFill>
              <a:latin typeface="Open Sans Light"/>
              <a:ea typeface="Open Sans Light"/>
              <a:cs typeface="Open Sans Light"/>
              <a:sym typeface="Open Sans 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38"/>
          <p:cNvPicPr preferRelativeResize="0"/>
          <p:nvPr/>
        </p:nvPicPr>
        <p:blipFill>
          <a:blip r:embed="rId3">
            <a:alphaModFix/>
          </a:blip>
          <a:stretch>
            <a:fillRect/>
          </a:stretch>
        </p:blipFill>
        <p:spPr>
          <a:xfrm>
            <a:off x="-330700" y="-908325"/>
            <a:ext cx="20729446" cy="12775659"/>
          </a:xfrm>
          <a:prstGeom prst="rect">
            <a:avLst/>
          </a:prstGeom>
          <a:noFill/>
          <a:ln>
            <a:noFill/>
          </a:ln>
        </p:spPr>
      </p:pic>
      <p:sp>
        <p:nvSpPr>
          <p:cNvPr id="348" name="Google Shape;348;p38"/>
          <p:cNvSpPr/>
          <p:nvPr/>
        </p:nvSpPr>
        <p:spPr>
          <a:xfrm>
            <a:off x="152400" y="1763500"/>
            <a:ext cx="12773400" cy="7320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8"/>
          <p:cNvSpPr txBox="1"/>
          <p:nvPr/>
        </p:nvSpPr>
        <p:spPr>
          <a:xfrm>
            <a:off x="152400" y="585700"/>
            <a:ext cx="12773400" cy="8004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latin typeface="Open Sans"/>
                <a:ea typeface="Open Sans"/>
                <a:cs typeface="Open Sans"/>
                <a:sym typeface="Open Sans"/>
              </a:rPr>
              <a:t>Evaluation criteria </a:t>
            </a:r>
            <a:endParaRPr b="1" sz="4000">
              <a:latin typeface="Open Sans"/>
              <a:ea typeface="Open Sans"/>
              <a:cs typeface="Open Sans"/>
              <a:sym typeface="Open Sans"/>
            </a:endParaRPr>
          </a:p>
        </p:txBody>
      </p:sp>
      <p:sp>
        <p:nvSpPr>
          <p:cNvPr id="350" name="Google Shape;350;p38"/>
          <p:cNvSpPr txBox="1"/>
          <p:nvPr/>
        </p:nvSpPr>
        <p:spPr>
          <a:xfrm>
            <a:off x="448050" y="4160275"/>
            <a:ext cx="12182100" cy="4738500"/>
          </a:xfrm>
          <a:prstGeom prst="rect">
            <a:avLst/>
          </a:prstGeom>
          <a:noFill/>
          <a:ln>
            <a:noFill/>
          </a:ln>
        </p:spPr>
        <p:txBody>
          <a:bodyPr anchorCtr="0" anchor="t" bIns="45700" lIns="91425" spcFirstLastPara="1" rIns="91425" wrap="square" tIns="45700">
            <a:noAutofit/>
          </a:bodyPr>
          <a:lstStyle/>
          <a:p>
            <a:pPr indent="0" lvl="1" marL="0" marR="0" rtl="0" algn="l">
              <a:spcBef>
                <a:spcPts val="0"/>
              </a:spcBef>
              <a:spcAft>
                <a:spcPts val="0"/>
              </a:spcAft>
              <a:buClr>
                <a:srgbClr val="931680"/>
              </a:buClr>
              <a:buSzPts val="2000"/>
              <a:buFont typeface="Arial"/>
              <a:buNone/>
            </a:pPr>
            <a:r>
              <a:t/>
            </a:r>
            <a:endParaRPr b="0" i="0" sz="2500" u="none" cap="none" strike="noStrike">
              <a:solidFill>
                <a:srgbClr val="4D4D4D"/>
              </a:solidFill>
              <a:latin typeface="Arial"/>
              <a:ea typeface="Arial"/>
              <a:cs typeface="Arial"/>
              <a:sym typeface="Arial"/>
            </a:endParaRPr>
          </a:p>
          <a:p>
            <a:pPr indent="0" lvl="1" marL="0" marR="0" rtl="0" algn="l">
              <a:spcBef>
                <a:spcPts val="0"/>
              </a:spcBef>
              <a:spcAft>
                <a:spcPts val="0"/>
              </a:spcAft>
              <a:buClr>
                <a:srgbClr val="004494"/>
              </a:buClr>
              <a:buSzPts val="2000"/>
              <a:buFont typeface="Arial"/>
              <a:buNone/>
            </a:pPr>
            <a:r>
              <a:rPr b="1" i="0" lang="en-US" sz="2500" u="none" cap="none" strike="noStrike">
                <a:solidFill>
                  <a:srgbClr val="004494"/>
                </a:solidFill>
                <a:latin typeface="Arial"/>
                <a:ea typeface="Arial"/>
                <a:cs typeface="Arial"/>
                <a:sym typeface="Arial"/>
              </a:rPr>
              <a:t>Adapted following lessons learnt</a:t>
            </a:r>
            <a:endParaRPr sz="2500"/>
          </a:p>
          <a:p>
            <a:pPr indent="0" lvl="1" marL="0" marR="0" rtl="0" algn="l">
              <a:spcBef>
                <a:spcPts val="0"/>
              </a:spcBef>
              <a:spcAft>
                <a:spcPts val="0"/>
              </a:spcAft>
              <a:buClr>
                <a:srgbClr val="931680"/>
              </a:buClr>
              <a:buSzPts val="2000"/>
              <a:buFont typeface="Arial"/>
              <a:buNone/>
            </a:pPr>
            <a:r>
              <a:t/>
            </a:r>
            <a:endParaRPr b="0" i="0" sz="2500" u="none" cap="none" strike="noStrike">
              <a:solidFill>
                <a:srgbClr val="4D4D4D"/>
              </a:solidFill>
              <a:latin typeface="Arial"/>
              <a:ea typeface="Arial"/>
              <a:cs typeface="Arial"/>
              <a:sym typeface="Arial"/>
            </a:endParaRPr>
          </a:p>
          <a:p>
            <a:pPr indent="-374650" lvl="1" marL="342900" marR="0" rtl="0" algn="l">
              <a:spcBef>
                <a:spcPts val="0"/>
              </a:spcBef>
              <a:spcAft>
                <a:spcPts val="0"/>
              </a:spcAft>
              <a:buClr>
                <a:srgbClr val="931680"/>
              </a:buClr>
              <a:buSzPts val="2500"/>
              <a:buFont typeface="Arial"/>
              <a:buChar char="●"/>
            </a:pPr>
            <a:r>
              <a:rPr b="0" i="0" lang="en-US" sz="2500" u="none" cap="none" strike="noStrike">
                <a:solidFill>
                  <a:srgbClr val="4D4D4D"/>
                </a:solidFill>
                <a:latin typeface="Arial"/>
                <a:ea typeface="Arial"/>
                <a:cs typeface="Arial"/>
                <a:sym typeface="Arial"/>
              </a:rPr>
              <a:t>The number of ‘</a:t>
            </a:r>
            <a:r>
              <a:rPr b="1" i="0" lang="en-US" sz="2500" u="none" cap="none" strike="noStrike">
                <a:solidFill>
                  <a:srgbClr val="931680"/>
                </a:solidFill>
                <a:latin typeface="Arial"/>
                <a:ea typeface="Arial"/>
                <a:cs typeface="Arial"/>
                <a:sym typeface="Arial"/>
              </a:rPr>
              <a:t>aspects to be taken into account</a:t>
            </a:r>
            <a:r>
              <a:rPr b="0" i="0" lang="en-US" sz="2500" u="none" cap="none" strike="noStrike">
                <a:solidFill>
                  <a:srgbClr val="4D4D4D"/>
                </a:solidFill>
                <a:latin typeface="Arial"/>
                <a:ea typeface="Arial"/>
                <a:cs typeface="Arial"/>
                <a:sym typeface="Arial"/>
              </a:rPr>
              <a:t>’ have been </a:t>
            </a:r>
            <a:r>
              <a:rPr b="1" i="0" lang="en-US" sz="2500" u="none" cap="none" strike="noStrike">
                <a:solidFill>
                  <a:srgbClr val="931680"/>
                </a:solidFill>
                <a:latin typeface="Arial"/>
                <a:ea typeface="Arial"/>
                <a:cs typeface="Arial"/>
                <a:sym typeface="Arial"/>
              </a:rPr>
              <a:t>reduced</a:t>
            </a:r>
            <a:r>
              <a:rPr b="0" i="0" lang="en-US" sz="2500" u="none" cap="none" strike="noStrike">
                <a:solidFill>
                  <a:srgbClr val="4D4D4D"/>
                </a:solidFill>
                <a:latin typeface="Arial"/>
                <a:ea typeface="Arial"/>
                <a:cs typeface="Arial"/>
                <a:sym typeface="Arial"/>
              </a:rPr>
              <a:t>, ensuring that the same aspect is not assessed twice</a:t>
            </a:r>
            <a:endParaRPr sz="2500"/>
          </a:p>
          <a:p>
            <a:pPr indent="-374650" lvl="1" marL="342900" marR="0" rtl="0" algn="l">
              <a:spcBef>
                <a:spcPts val="0"/>
              </a:spcBef>
              <a:spcAft>
                <a:spcPts val="0"/>
              </a:spcAft>
              <a:buClr>
                <a:srgbClr val="931680"/>
              </a:buClr>
              <a:buSzPts val="2500"/>
              <a:buFont typeface="Arial"/>
              <a:buChar char="●"/>
            </a:pPr>
            <a:r>
              <a:rPr b="1" i="0" lang="en-US" sz="2500" u="none" cap="none" strike="noStrike">
                <a:solidFill>
                  <a:srgbClr val="931680"/>
                </a:solidFill>
                <a:latin typeface="Arial"/>
                <a:ea typeface="Arial"/>
                <a:cs typeface="Arial"/>
                <a:sym typeface="Arial"/>
              </a:rPr>
              <a:t>Open Science </a:t>
            </a:r>
            <a:r>
              <a:rPr b="0" i="0" lang="en-US" sz="2500" u="none" cap="none" strike="noStrike">
                <a:solidFill>
                  <a:srgbClr val="4D4D4D"/>
                </a:solidFill>
                <a:latin typeface="Arial"/>
                <a:ea typeface="Arial"/>
                <a:cs typeface="Arial"/>
                <a:sym typeface="Arial"/>
              </a:rPr>
              <a:t>practices assessed as part of the scientific methodology in the excellence criterion </a:t>
            </a:r>
            <a:endParaRPr b="0" i="0" sz="2500" u="none" cap="none" strike="noStrike">
              <a:solidFill>
                <a:srgbClr val="4D4D4D"/>
              </a:solidFill>
              <a:latin typeface="Arial"/>
              <a:ea typeface="Arial"/>
              <a:cs typeface="Arial"/>
              <a:sym typeface="Arial"/>
            </a:endParaRPr>
          </a:p>
          <a:p>
            <a:pPr indent="-374650" lvl="1" marL="342900" marR="0" rtl="0" algn="l">
              <a:spcBef>
                <a:spcPts val="0"/>
              </a:spcBef>
              <a:spcAft>
                <a:spcPts val="0"/>
              </a:spcAft>
              <a:buClr>
                <a:srgbClr val="931680"/>
              </a:buClr>
              <a:buSzPts val="2500"/>
              <a:buFont typeface="Arial"/>
              <a:buChar char="●"/>
            </a:pPr>
            <a:r>
              <a:rPr b="1" i="0" lang="en-US" sz="2500" u="none" cap="none" strike="noStrike">
                <a:solidFill>
                  <a:srgbClr val="931680"/>
                </a:solidFill>
                <a:latin typeface="Arial"/>
                <a:ea typeface="Arial"/>
                <a:cs typeface="Arial"/>
                <a:sym typeface="Arial"/>
              </a:rPr>
              <a:t>New approach to impact</a:t>
            </a:r>
            <a:r>
              <a:rPr b="0" i="0" lang="en-US" sz="2500" u="none" cap="none" strike="noStrike">
                <a:solidFill>
                  <a:srgbClr val="4D4D4D"/>
                </a:solidFill>
                <a:latin typeface="Arial"/>
                <a:ea typeface="Arial"/>
                <a:cs typeface="Arial"/>
                <a:sym typeface="Arial"/>
              </a:rPr>
              <a:t>: Key Impacts Pathways (KIPs)</a:t>
            </a:r>
            <a:endParaRPr sz="2500"/>
          </a:p>
          <a:p>
            <a:pPr indent="-374650" lvl="1" marL="342900" marR="0" rtl="0" algn="l">
              <a:spcBef>
                <a:spcPts val="0"/>
              </a:spcBef>
              <a:spcAft>
                <a:spcPts val="0"/>
              </a:spcAft>
              <a:buClr>
                <a:srgbClr val="931680"/>
              </a:buClr>
              <a:buSzPts val="2500"/>
              <a:buFont typeface="Arial"/>
              <a:buChar char="●"/>
            </a:pPr>
            <a:r>
              <a:rPr b="0" i="0" lang="en-US" sz="2500" u="none" cap="none" strike="noStrike">
                <a:solidFill>
                  <a:srgbClr val="4D4D4D"/>
                </a:solidFill>
                <a:latin typeface="Arial"/>
                <a:ea typeface="Arial"/>
                <a:cs typeface="Arial"/>
                <a:sym typeface="Arial"/>
              </a:rPr>
              <a:t>The assessment of the </a:t>
            </a:r>
            <a:r>
              <a:rPr b="1" i="0" lang="en-US" sz="2500" u="none" cap="none" strike="noStrike">
                <a:solidFill>
                  <a:srgbClr val="931680"/>
                </a:solidFill>
                <a:latin typeface="Arial"/>
                <a:ea typeface="Arial"/>
                <a:cs typeface="Arial"/>
                <a:sym typeface="Arial"/>
              </a:rPr>
              <a:t>quality of applicants</a:t>
            </a:r>
            <a:r>
              <a:rPr b="0" i="0" lang="en-US" sz="2500" u="none" cap="none" strike="noStrike">
                <a:solidFill>
                  <a:srgbClr val="4D4D4D"/>
                </a:solidFill>
                <a:latin typeface="Arial"/>
                <a:ea typeface="Arial"/>
                <a:cs typeface="Arial"/>
                <a:sym typeface="Arial"/>
              </a:rPr>
              <a:t> is assessed under ‘implementation’, rather than as a separate binary assessment of operational capacity</a:t>
            </a:r>
            <a:endParaRPr b="0" i="0" sz="2500" u="none" cap="none" strike="noStrike">
              <a:solidFill>
                <a:srgbClr val="4D4D4D"/>
              </a:solidFill>
              <a:latin typeface="Arial"/>
              <a:ea typeface="Arial"/>
              <a:cs typeface="Arial"/>
              <a:sym typeface="Arial"/>
            </a:endParaRPr>
          </a:p>
          <a:p>
            <a:pPr indent="-374650" lvl="1" marL="342900" marR="0" rtl="0" algn="l">
              <a:spcBef>
                <a:spcPts val="0"/>
              </a:spcBef>
              <a:spcAft>
                <a:spcPts val="0"/>
              </a:spcAft>
              <a:buClr>
                <a:srgbClr val="931680"/>
              </a:buClr>
              <a:buSzPts val="2500"/>
              <a:buFont typeface="Arial"/>
              <a:buChar char="●"/>
            </a:pPr>
            <a:r>
              <a:rPr b="0" i="0" lang="en-US" sz="2500" u="none" cap="none" strike="noStrike">
                <a:solidFill>
                  <a:srgbClr val="4D4D4D"/>
                </a:solidFill>
                <a:latin typeface="Arial"/>
                <a:ea typeface="Arial"/>
                <a:cs typeface="Arial"/>
                <a:sym typeface="Arial"/>
              </a:rPr>
              <a:t>Assessment of </a:t>
            </a:r>
            <a:r>
              <a:rPr b="1" i="0" lang="en-US" sz="2500" u="none" cap="none" strike="noStrike">
                <a:solidFill>
                  <a:srgbClr val="931680"/>
                </a:solidFill>
                <a:latin typeface="Arial"/>
                <a:ea typeface="Arial"/>
                <a:cs typeface="Arial"/>
                <a:sym typeface="Arial"/>
              </a:rPr>
              <a:t>management structures </a:t>
            </a:r>
            <a:r>
              <a:rPr b="0" i="0" lang="en-US" sz="2500" u="none" cap="none" strike="noStrike">
                <a:solidFill>
                  <a:srgbClr val="4D4D4D"/>
                </a:solidFill>
                <a:latin typeface="Arial"/>
                <a:ea typeface="Arial"/>
                <a:cs typeface="Arial"/>
                <a:sym typeface="Arial"/>
              </a:rPr>
              <a:t>has been removed.</a:t>
            </a:r>
            <a:endParaRPr b="0" i="0" sz="2500" u="none" cap="none" strike="noStrike">
              <a:solidFill>
                <a:srgbClr val="4D4D4D"/>
              </a:solidFill>
              <a:latin typeface="Arial"/>
              <a:ea typeface="Arial"/>
              <a:cs typeface="Arial"/>
              <a:sym typeface="Arial"/>
            </a:endParaRPr>
          </a:p>
        </p:txBody>
      </p:sp>
      <p:sp>
        <p:nvSpPr>
          <p:cNvPr id="351" name="Google Shape;351;p38"/>
          <p:cNvSpPr txBox="1"/>
          <p:nvPr/>
        </p:nvSpPr>
        <p:spPr>
          <a:xfrm>
            <a:off x="449701" y="2140075"/>
            <a:ext cx="11803500" cy="2020200"/>
          </a:xfrm>
          <a:prstGeom prst="rect">
            <a:avLst/>
          </a:prstGeom>
          <a:noFill/>
          <a:ln>
            <a:noFill/>
          </a:ln>
        </p:spPr>
        <p:txBody>
          <a:bodyPr anchorCtr="0" anchor="t" bIns="45700" lIns="91425" spcFirstLastPara="1" rIns="91425" wrap="square" tIns="108000">
            <a:noAutofit/>
          </a:bodyPr>
          <a:lstStyle/>
          <a:p>
            <a:pPr indent="0" lvl="1" marL="0" marR="0" rtl="0" algn="l">
              <a:spcBef>
                <a:spcPts val="0"/>
              </a:spcBef>
              <a:spcAft>
                <a:spcPts val="0"/>
              </a:spcAft>
              <a:buClr>
                <a:srgbClr val="004494"/>
              </a:buClr>
              <a:buSzPts val="2000"/>
              <a:buFont typeface="Arial"/>
              <a:buNone/>
            </a:pPr>
            <a:r>
              <a:rPr b="1" i="0" lang="en-US" sz="2500" u="none" cap="none" strike="noStrike">
                <a:solidFill>
                  <a:srgbClr val="004494"/>
                </a:solidFill>
                <a:latin typeface="Arial"/>
                <a:ea typeface="Arial"/>
                <a:cs typeface="Arial"/>
                <a:sym typeface="Arial"/>
              </a:rPr>
              <a:t>Same criteria as in H2020</a:t>
            </a:r>
            <a:endParaRPr sz="2500"/>
          </a:p>
          <a:p>
            <a:pPr indent="0" lvl="1" marL="0" marR="0" rtl="0" algn="l">
              <a:spcBef>
                <a:spcPts val="0"/>
              </a:spcBef>
              <a:spcAft>
                <a:spcPts val="0"/>
              </a:spcAft>
              <a:buClr>
                <a:srgbClr val="931680"/>
              </a:buClr>
              <a:buSzPts val="2000"/>
              <a:buFont typeface="Arial"/>
              <a:buNone/>
            </a:pPr>
            <a:r>
              <a:t/>
            </a:r>
            <a:endParaRPr b="1" i="0" sz="2500" u="none" cap="none" strike="noStrike">
              <a:solidFill>
                <a:srgbClr val="004494"/>
              </a:solidFill>
              <a:latin typeface="Arial"/>
              <a:ea typeface="Arial"/>
              <a:cs typeface="Arial"/>
              <a:sym typeface="Arial"/>
            </a:endParaRPr>
          </a:p>
          <a:p>
            <a:pPr indent="0" lvl="1" marL="0" marR="0" rtl="0" algn="l">
              <a:spcBef>
                <a:spcPts val="0"/>
              </a:spcBef>
              <a:spcAft>
                <a:spcPts val="0"/>
              </a:spcAft>
              <a:buClr>
                <a:srgbClr val="4D4D4D"/>
              </a:buClr>
              <a:buSzPts val="2000"/>
              <a:buFont typeface="Arial"/>
              <a:buNone/>
            </a:pPr>
            <a:r>
              <a:rPr b="0" i="0" lang="en-US" sz="2500" u="none" cap="none" strike="noStrike">
                <a:solidFill>
                  <a:srgbClr val="4D4D4D"/>
                </a:solidFill>
                <a:latin typeface="Arial"/>
                <a:ea typeface="Arial"/>
                <a:cs typeface="Arial"/>
                <a:sym typeface="Arial"/>
              </a:rPr>
              <a:t>Same three award criteria: ‘</a:t>
            </a:r>
            <a:r>
              <a:rPr b="1" i="0" lang="en-US" sz="2500" u="none" cap="none" strike="noStrike">
                <a:solidFill>
                  <a:srgbClr val="931680"/>
                </a:solidFill>
                <a:latin typeface="Arial"/>
                <a:ea typeface="Arial"/>
                <a:cs typeface="Arial"/>
                <a:sym typeface="Arial"/>
              </a:rPr>
              <a:t>Excellence</a:t>
            </a:r>
            <a:r>
              <a:rPr b="0" i="0" lang="en-US" sz="2500" u="none" cap="none" strike="noStrike">
                <a:solidFill>
                  <a:srgbClr val="4D4D4D"/>
                </a:solidFill>
                <a:latin typeface="Arial"/>
                <a:ea typeface="Arial"/>
                <a:cs typeface="Arial"/>
                <a:sym typeface="Arial"/>
              </a:rPr>
              <a:t>’, ‘</a:t>
            </a:r>
            <a:r>
              <a:rPr b="1" i="0" lang="en-US" sz="2500" u="none" cap="none" strike="noStrike">
                <a:solidFill>
                  <a:srgbClr val="931680"/>
                </a:solidFill>
                <a:latin typeface="Arial"/>
                <a:ea typeface="Arial"/>
                <a:cs typeface="Arial"/>
                <a:sym typeface="Arial"/>
              </a:rPr>
              <a:t>Impact</a:t>
            </a:r>
            <a:r>
              <a:rPr b="0" i="0" lang="en-US" sz="2500" u="none" cap="none" strike="noStrike">
                <a:solidFill>
                  <a:srgbClr val="4D4D4D"/>
                </a:solidFill>
                <a:latin typeface="Arial"/>
                <a:ea typeface="Arial"/>
                <a:cs typeface="Arial"/>
                <a:sym typeface="Arial"/>
              </a:rPr>
              <a:t>’ and ‘</a:t>
            </a:r>
            <a:r>
              <a:rPr b="1" i="0" lang="en-US" sz="2500" u="none" cap="none" strike="noStrike">
                <a:solidFill>
                  <a:srgbClr val="931680"/>
                </a:solidFill>
                <a:latin typeface="Arial"/>
                <a:ea typeface="Arial"/>
                <a:cs typeface="Arial"/>
                <a:sym typeface="Arial"/>
              </a:rPr>
              <a:t>Quality and efficiency of the implementation</a:t>
            </a:r>
            <a:r>
              <a:rPr b="0" i="0" lang="en-US" sz="2500" u="none" cap="none" strike="noStrike">
                <a:solidFill>
                  <a:srgbClr val="4D4D4D"/>
                </a:solidFill>
                <a:latin typeface="Arial"/>
                <a:ea typeface="Arial"/>
                <a:cs typeface="Arial"/>
                <a:sym typeface="Arial"/>
              </a:rPr>
              <a:t>’. Excellence only for ERC.</a:t>
            </a:r>
            <a:endParaRPr b="0" i="0" sz="2500" u="none" cap="none" strike="noStrike">
              <a:solidFill>
                <a:srgbClr val="4D4D4D"/>
              </a:solidFill>
              <a:latin typeface="Arial"/>
              <a:ea typeface="Arial"/>
              <a:cs typeface="Arial"/>
              <a:sym typeface="Arial"/>
            </a:endParaRPr>
          </a:p>
        </p:txBody>
      </p:sp>
      <p:sp>
        <p:nvSpPr>
          <p:cNvPr id="352" name="Google Shape;352;p38"/>
          <p:cNvSpPr txBox="1"/>
          <p:nvPr/>
        </p:nvSpPr>
        <p:spPr>
          <a:xfrm>
            <a:off x="1028700" y="9886800"/>
            <a:ext cx="796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latin typeface="Open Sans Light"/>
                <a:ea typeface="Open Sans Light"/>
                <a:cs typeface="Open Sans Light"/>
                <a:sym typeface="Open Sans Light"/>
                <a:hlinkClick r:id="rId4"/>
              </a:rPr>
              <a:t>How to prepare a successful proposal in Horizon Europe</a:t>
            </a:r>
            <a:r>
              <a:rPr lang="en-US">
                <a:solidFill>
                  <a:schemeClr val="dk1"/>
                </a:solidFill>
                <a:latin typeface="Open Sans Light"/>
                <a:ea typeface="Open Sans Light"/>
                <a:cs typeface="Open Sans Light"/>
                <a:sym typeface="Open Sans Light"/>
              </a:rPr>
              <a:t>, 2021</a:t>
            </a:r>
            <a:endParaRPr>
              <a:solidFill>
                <a:schemeClr val="dk1"/>
              </a:solidFill>
              <a:latin typeface="Open Sans Light"/>
              <a:ea typeface="Open Sans Light"/>
              <a:cs typeface="Open Sans Light"/>
              <a:sym typeface="Open Sans Light"/>
            </a:endParaRPr>
          </a:p>
        </p:txBody>
      </p:sp>
      <p:sp>
        <p:nvSpPr>
          <p:cNvPr id="353" name="Google Shape;353;p38"/>
          <p:cNvSpPr txBox="1"/>
          <p:nvPr/>
        </p:nvSpPr>
        <p:spPr>
          <a:xfrm>
            <a:off x="14829175" y="9601200"/>
            <a:ext cx="33507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a:solidFill>
                  <a:srgbClr val="333333"/>
                </a:solidFill>
                <a:latin typeface="Open Sans Light"/>
                <a:ea typeface="Open Sans Light"/>
                <a:cs typeface="Open Sans Light"/>
                <a:sym typeface="Open Sans Light"/>
              </a:rPr>
              <a:t>Image by Diana Polekhina on Unsplash</a:t>
            </a:r>
            <a:endParaRPr/>
          </a:p>
        </p:txBody>
      </p:sp>
      <p:sp>
        <p:nvSpPr>
          <p:cNvPr id="354" name="Google Shape;354;p38"/>
          <p:cNvSpPr txBox="1"/>
          <p:nvPr/>
        </p:nvSpPr>
        <p:spPr>
          <a:xfrm>
            <a:off x="11661175" y="1386100"/>
            <a:ext cx="5340000" cy="1416000"/>
          </a:xfrm>
          <a:prstGeom prst="rect">
            <a:avLst/>
          </a:prstGeom>
          <a:solidFill>
            <a:srgbClr val="A64D7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000">
                <a:solidFill>
                  <a:schemeClr val="lt1"/>
                </a:solidFill>
                <a:latin typeface="Open Sans"/>
                <a:ea typeface="Open Sans"/>
                <a:cs typeface="Open Sans"/>
                <a:sym typeface="Open Sans"/>
              </a:rPr>
              <a:t>Impact is also an e</a:t>
            </a:r>
            <a:r>
              <a:rPr b="1" lang="en-US" sz="4000">
                <a:solidFill>
                  <a:schemeClr val="lt1"/>
                </a:solidFill>
                <a:latin typeface="Open Sans"/>
                <a:ea typeface="Open Sans"/>
                <a:cs typeface="Open Sans"/>
                <a:sym typeface="Open Sans"/>
              </a:rPr>
              <a:t>valuation criteria !</a:t>
            </a:r>
            <a:endParaRPr b="1" sz="4000">
              <a:solidFill>
                <a:schemeClr val="lt1"/>
              </a:solidFill>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p39"/>
          <p:cNvPicPr preferRelativeResize="0"/>
          <p:nvPr/>
        </p:nvPicPr>
        <p:blipFill>
          <a:blip r:embed="rId3">
            <a:alphaModFix/>
          </a:blip>
          <a:stretch>
            <a:fillRect/>
          </a:stretch>
        </p:blipFill>
        <p:spPr>
          <a:xfrm>
            <a:off x="1" y="-81351"/>
            <a:ext cx="18288000" cy="13448188"/>
          </a:xfrm>
          <a:prstGeom prst="rect">
            <a:avLst/>
          </a:prstGeom>
          <a:noFill/>
          <a:ln>
            <a:noFill/>
          </a:ln>
        </p:spPr>
      </p:pic>
      <p:sp>
        <p:nvSpPr>
          <p:cNvPr id="360" name="Google Shape;360;p39"/>
          <p:cNvSpPr txBox="1"/>
          <p:nvPr/>
        </p:nvSpPr>
        <p:spPr>
          <a:xfrm>
            <a:off x="14311650" y="964100"/>
            <a:ext cx="31824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5000">
                <a:solidFill>
                  <a:schemeClr val="lt1"/>
                </a:solidFill>
                <a:highlight>
                  <a:srgbClr val="5DBDD3"/>
                </a:highlight>
                <a:latin typeface="Open Sans"/>
                <a:ea typeface="Open Sans"/>
                <a:cs typeface="Open Sans"/>
                <a:sym typeface="Open Sans"/>
              </a:rPr>
              <a:t> </a:t>
            </a:r>
            <a:r>
              <a:rPr b="1" lang="en-US" sz="5000">
                <a:solidFill>
                  <a:srgbClr val="FCFCFC"/>
                </a:solidFill>
                <a:highlight>
                  <a:srgbClr val="5DBDD3"/>
                </a:highlight>
                <a:latin typeface="Open Sans"/>
                <a:ea typeface="Open Sans"/>
                <a:cs typeface="Open Sans"/>
                <a:sym typeface="Open Sans"/>
              </a:rPr>
              <a:t>PART B</a:t>
            </a:r>
            <a:r>
              <a:rPr b="1" lang="en-US" sz="5000">
                <a:solidFill>
                  <a:srgbClr val="5DBDD3"/>
                </a:solidFill>
                <a:highlight>
                  <a:srgbClr val="5DBDD3"/>
                </a:highlight>
                <a:latin typeface="Open Sans"/>
                <a:ea typeface="Open Sans"/>
                <a:cs typeface="Open Sans"/>
                <a:sym typeface="Open Sans"/>
              </a:rPr>
              <a:t>. </a:t>
            </a:r>
            <a:r>
              <a:rPr b="1" lang="en-US" sz="5000">
                <a:solidFill>
                  <a:srgbClr val="FCFCFC"/>
                </a:solidFill>
                <a:highlight>
                  <a:srgbClr val="5DBDD3"/>
                </a:highlight>
                <a:latin typeface="Open Sans"/>
                <a:ea typeface="Open Sans"/>
                <a:cs typeface="Open Sans"/>
                <a:sym typeface="Open Sans"/>
              </a:rPr>
              <a:t>  </a:t>
            </a:r>
            <a:endParaRPr b="1" sz="5000">
              <a:solidFill>
                <a:srgbClr val="5DBDD3"/>
              </a:solidFill>
              <a:highlight>
                <a:srgbClr val="4591B8"/>
              </a:highlight>
              <a:latin typeface="Open Sans"/>
              <a:ea typeface="Open Sans"/>
              <a:cs typeface="Open Sans"/>
              <a:sym typeface="Open Sans"/>
            </a:endParaRPr>
          </a:p>
        </p:txBody>
      </p:sp>
      <p:sp>
        <p:nvSpPr>
          <p:cNvPr id="361" name="Google Shape;361;p39"/>
          <p:cNvSpPr txBox="1"/>
          <p:nvPr/>
        </p:nvSpPr>
        <p:spPr>
          <a:xfrm>
            <a:off x="512175" y="677800"/>
            <a:ext cx="11147700" cy="8004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solidFill>
                  <a:schemeClr val="dk1"/>
                </a:solidFill>
                <a:latin typeface="Open Sans"/>
                <a:ea typeface="Open Sans"/>
                <a:cs typeface="Open Sans"/>
                <a:sym typeface="Open Sans"/>
              </a:rPr>
              <a:t>Evaluation criteria (RIAs and IAs)</a:t>
            </a:r>
            <a:endParaRPr b="1" sz="4000">
              <a:solidFill>
                <a:schemeClr val="dk1"/>
              </a:solidFill>
              <a:latin typeface="Open Sans"/>
              <a:ea typeface="Open Sans"/>
              <a:cs typeface="Open Sans"/>
              <a:sym typeface="Open Sans"/>
            </a:endParaRPr>
          </a:p>
        </p:txBody>
      </p:sp>
      <p:sp>
        <p:nvSpPr>
          <p:cNvPr id="362" name="Google Shape;362;p39"/>
          <p:cNvSpPr txBox="1"/>
          <p:nvPr/>
        </p:nvSpPr>
        <p:spPr>
          <a:xfrm>
            <a:off x="12018462" y="2161213"/>
            <a:ext cx="5475600" cy="1261800"/>
          </a:xfrm>
          <a:prstGeom prst="rect">
            <a:avLst/>
          </a:prstGeom>
          <a:solidFill>
            <a:srgbClr val="4591B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3000">
              <a:solidFill>
                <a:schemeClr val="lt1"/>
              </a:solidFill>
              <a:latin typeface="Open Sans"/>
              <a:ea typeface="Open Sans"/>
              <a:cs typeface="Open Sans"/>
              <a:sym typeface="Open Sans"/>
            </a:endParaRPr>
          </a:p>
          <a:p>
            <a:pPr indent="0" lvl="0" marL="0" marR="0" rtl="0" algn="ctr">
              <a:spcBef>
                <a:spcPts val="0"/>
              </a:spcBef>
              <a:spcAft>
                <a:spcPts val="0"/>
              </a:spcAft>
              <a:buNone/>
            </a:pPr>
            <a:r>
              <a:rPr b="1" lang="en-US" sz="3000" cap="none">
                <a:solidFill>
                  <a:schemeClr val="lt1"/>
                </a:solidFill>
                <a:latin typeface="Open Sans"/>
                <a:ea typeface="Open Sans"/>
                <a:cs typeface="Open Sans"/>
                <a:sym typeface="Open Sans"/>
              </a:rPr>
              <a:t>QUALITY AND EFFICIENCY OF THE IMPLEMENTATION</a:t>
            </a:r>
            <a:endParaRPr sz="3000">
              <a:solidFill>
                <a:schemeClr val="lt1"/>
              </a:solidFill>
              <a:latin typeface="Open Sans"/>
              <a:ea typeface="Open Sans"/>
              <a:cs typeface="Open Sans"/>
              <a:sym typeface="Open Sans"/>
            </a:endParaRPr>
          </a:p>
          <a:p>
            <a:pPr indent="0" lvl="0" marL="0" marR="0" rtl="0" algn="ctr">
              <a:spcBef>
                <a:spcPts val="0"/>
              </a:spcBef>
              <a:spcAft>
                <a:spcPts val="0"/>
              </a:spcAft>
              <a:buNone/>
            </a:pPr>
            <a:r>
              <a:t/>
            </a:r>
            <a:endParaRPr sz="3000">
              <a:solidFill>
                <a:schemeClr val="lt1"/>
              </a:solidFill>
              <a:latin typeface="Open Sans"/>
              <a:ea typeface="Open Sans"/>
              <a:cs typeface="Open Sans"/>
              <a:sym typeface="Open Sans"/>
            </a:endParaRPr>
          </a:p>
        </p:txBody>
      </p:sp>
      <p:sp>
        <p:nvSpPr>
          <p:cNvPr id="363" name="Google Shape;363;p39"/>
          <p:cNvSpPr txBox="1"/>
          <p:nvPr/>
        </p:nvSpPr>
        <p:spPr>
          <a:xfrm>
            <a:off x="793938" y="2161213"/>
            <a:ext cx="5131200" cy="1261800"/>
          </a:xfrm>
          <a:prstGeom prst="rect">
            <a:avLst/>
          </a:prstGeom>
          <a:solidFill>
            <a:srgbClr val="4591B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cap="none">
                <a:solidFill>
                  <a:schemeClr val="lt1"/>
                </a:solidFill>
                <a:latin typeface="Open Sans"/>
                <a:ea typeface="Open Sans"/>
                <a:cs typeface="Open Sans"/>
                <a:sym typeface="Open Sans"/>
              </a:rPr>
              <a:t>EXCELLENCE</a:t>
            </a:r>
            <a:endParaRPr sz="3000">
              <a:solidFill>
                <a:schemeClr val="lt1"/>
              </a:solidFill>
              <a:latin typeface="Open Sans"/>
              <a:ea typeface="Open Sans"/>
              <a:cs typeface="Open Sans"/>
              <a:sym typeface="Open Sans"/>
            </a:endParaRPr>
          </a:p>
        </p:txBody>
      </p:sp>
      <p:sp>
        <p:nvSpPr>
          <p:cNvPr id="364" name="Google Shape;364;p39"/>
          <p:cNvSpPr txBox="1"/>
          <p:nvPr/>
        </p:nvSpPr>
        <p:spPr>
          <a:xfrm>
            <a:off x="6406200" y="2161125"/>
            <a:ext cx="5131200" cy="1261800"/>
          </a:xfrm>
          <a:prstGeom prst="rect">
            <a:avLst/>
          </a:prstGeom>
          <a:solidFill>
            <a:srgbClr val="4591B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cap="none">
                <a:solidFill>
                  <a:schemeClr val="lt1"/>
                </a:solidFill>
                <a:latin typeface="Open Sans"/>
                <a:ea typeface="Open Sans"/>
                <a:cs typeface="Open Sans"/>
                <a:sym typeface="Open Sans"/>
              </a:rPr>
              <a:t>IMPACT</a:t>
            </a:r>
            <a:endParaRPr sz="3000">
              <a:solidFill>
                <a:schemeClr val="lt1"/>
              </a:solidFill>
              <a:latin typeface="Open Sans"/>
              <a:ea typeface="Open Sans"/>
              <a:cs typeface="Open Sans"/>
              <a:sym typeface="Open Sans"/>
            </a:endParaRPr>
          </a:p>
        </p:txBody>
      </p:sp>
      <p:sp>
        <p:nvSpPr>
          <p:cNvPr id="365" name="Google Shape;365;p39"/>
          <p:cNvSpPr txBox="1"/>
          <p:nvPr/>
        </p:nvSpPr>
        <p:spPr>
          <a:xfrm>
            <a:off x="6406200" y="3564300"/>
            <a:ext cx="5131200" cy="4032900"/>
          </a:xfrm>
          <a:prstGeom prst="rect">
            <a:avLst/>
          </a:prstGeom>
          <a:solidFill>
            <a:schemeClr val="lt1"/>
          </a:solid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en-US" sz="2000">
                <a:solidFill>
                  <a:srgbClr val="4D4D4D"/>
                </a:solidFill>
                <a:latin typeface="Open Sans"/>
                <a:ea typeface="Open Sans"/>
                <a:cs typeface="Open Sans"/>
                <a:sym typeface="Open Sans"/>
              </a:rPr>
              <a:t>Credibility of the </a:t>
            </a:r>
            <a:r>
              <a:rPr b="1" lang="en-US" sz="2000">
                <a:solidFill>
                  <a:srgbClr val="4D4D4D"/>
                </a:solidFill>
                <a:latin typeface="Open Sans"/>
                <a:ea typeface="Open Sans"/>
                <a:cs typeface="Open Sans"/>
                <a:sym typeface="Open Sans"/>
              </a:rPr>
              <a:t>pathways </a:t>
            </a:r>
            <a:r>
              <a:rPr lang="en-US" sz="2000">
                <a:solidFill>
                  <a:srgbClr val="4D4D4D"/>
                </a:solidFill>
                <a:latin typeface="Open Sans"/>
                <a:ea typeface="Open Sans"/>
                <a:cs typeface="Open Sans"/>
                <a:sym typeface="Open Sans"/>
              </a:rPr>
              <a:t>to achieve the expected</a:t>
            </a:r>
            <a:r>
              <a:rPr b="1" lang="en-US" sz="2000">
                <a:solidFill>
                  <a:srgbClr val="4D4D4D"/>
                </a:solidFill>
                <a:latin typeface="Open Sans"/>
                <a:ea typeface="Open Sans"/>
                <a:cs typeface="Open Sans"/>
                <a:sym typeface="Open Sans"/>
              </a:rPr>
              <a:t> outcomes and impacts </a:t>
            </a:r>
            <a:r>
              <a:rPr lang="en-US" sz="2000">
                <a:solidFill>
                  <a:srgbClr val="4D4D4D"/>
                </a:solidFill>
                <a:latin typeface="Open Sans"/>
                <a:ea typeface="Open Sans"/>
                <a:cs typeface="Open Sans"/>
                <a:sym typeface="Open Sans"/>
              </a:rPr>
              <a:t>specified in the work programme, and the likely </a:t>
            </a:r>
            <a:r>
              <a:rPr b="1" lang="en-US" sz="2000">
                <a:solidFill>
                  <a:srgbClr val="4D4D4D"/>
                </a:solidFill>
                <a:latin typeface="Open Sans"/>
                <a:ea typeface="Open Sans"/>
                <a:cs typeface="Open Sans"/>
                <a:sym typeface="Open Sans"/>
              </a:rPr>
              <a:t>scale and significance </a:t>
            </a:r>
            <a:r>
              <a:rPr lang="en-US" sz="2000">
                <a:solidFill>
                  <a:srgbClr val="4D4D4D"/>
                </a:solidFill>
                <a:latin typeface="Open Sans"/>
                <a:ea typeface="Open Sans"/>
                <a:cs typeface="Open Sans"/>
                <a:sym typeface="Open Sans"/>
              </a:rPr>
              <a:t>of the contributions due to the project.</a:t>
            </a:r>
            <a:endParaRPr sz="2000">
              <a:solidFill>
                <a:srgbClr val="4D4D4D"/>
              </a:solidFill>
              <a:latin typeface="Open Sans"/>
              <a:ea typeface="Open Sans"/>
              <a:cs typeface="Open Sans"/>
              <a:sym typeface="Open Sans"/>
            </a:endParaRPr>
          </a:p>
          <a:p>
            <a:pPr indent="0" lvl="0" marL="0" rtl="0" algn="just">
              <a:lnSpc>
                <a:spcPct val="115000"/>
              </a:lnSpc>
              <a:spcBef>
                <a:spcPts val="0"/>
              </a:spcBef>
              <a:spcAft>
                <a:spcPts val="0"/>
              </a:spcAft>
              <a:buNone/>
            </a:pPr>
            <a:r>
              <a:t/>
            </a:r>
            <a:endParaRPr sz="2000">
              <a:solidFill>
                <a:srgbClr val="4D4D4D"/>
              </a:solidFill>
              <a:latin typeface="Open Sans"/>
              <a:ea typeface="Open Sans"/>
              <a:cs typeface="Open Sans"/>
              <a:sym typeface="Open Sans"/>
            </a:endParaRPr>
          </a:p>
          <a:p>
            <a:pPr indent="0" lvl="0" marL="0" rtl="0" algn="just">
              <a:lnSpc>
                <a:spcPct val="115000"/>
              </a:lnSpc>
              <a:spcBef>
                <a:spcPts val="0"/>
              </a:spcBef>
              <a:spcAft>
                <a:spcPts val="0"/>
              </a:spcAft>
              <a:buNone/>
            </a:pPr>
            <a:r>
              <a:rPr lang="en-US" sz="2000">
                <a:solidFill>
                  <a:srgbClr val="4D4D4D"/>
                </a:solidFill>
                <a:latin typeface="Open Sans"/>
                <a:ea typeface="Open Sans"/>
                <a:cs typeface="Open Sans"/>
                <a:sym typeface="Open Sans"/>
              </a:rPr>
              <a:t>Suitability and quality of the </a:t>
            </a:r>
            <a:r>
              <a:rPr b="1" lang="en-US" sz="2000">
                <a:solidFill>
                  <a:srgbClr val="4D4D4D"/>
                </a:solidFill>
                <a:latin typeface="Open Sans"/>
                <a:ea typeface="Open Sans"/>
                <a:cs typeface="Open Sans"/>
                <a:sym typeface="Open Sans"/>
              </a:rPr>
              <a:t>measures to maximize expected outcomes and impacts</a:t>
            </a:r>
            <a:r>
              <a:rPr lang="en-US" sz="2000">
                <a:solidFill>
                  <a:srgbClr val="4D4D4D"/>
                </a:solidFill>
                <a:latin typeface="Open Sans"/>
                <a:ea typeface="Open Sans"/>
                <a:cs typeface="Open Sans"/>
                <a:sym typeface="Open Sans"/>
              </a:rPr>
              <a:t>, as set out in the dissemination and exploitation plan, including communication activities.</a:t>
            </a:r>
            <a:endParaRPr sz="2000">
              <a:solidFill>
                <a:srgbClr val="4D4D4D"/>
              </a:solidFill>
              <a:latin typeface="Open Sans"/>
              <a:ea typeface="Open Sans"/>
              <a:cs typeface="Open Sans"/>
              <a:sym typeface="Open Sans"/>
            </a:endParaRPr>
          </a:p>
        </p:txBody>
      </p:sp>
      <p:sp>
        <p:nvSpPr>
          <p:cNvPr id="366" name="Google Shape;366;p39"/>
          <p:cNvSpPr/>
          <p:nvPr/>
        </p:nvSpPr>
        <p:spPr>
          <a:xfrm>
            <a:off x="6338550" y="3495563"/>
            <a:ext cx="5266500" cy="18987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367" name="Google Shape;367;p39"/>
          <p:cNvSpPr txBox="1"/>
          <p:nvPr/>
        </p:nvSpPr>
        <p:spPr>
          <a:xfrm>
            <a:off x="793950" y="3564300"/>
            <a:ext cx="5131200" cy="6156900"/>
          </a:xfrm>
          <a:prstGeom prst="rect">
            <a:avLst/>
          </a:prstGeom>
          <a:solidFill>
            <a:schemeClr val="lt1"/>
          </a:solid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en-US" sz="2000">
                <a:solidFill>
                  <a:srgbClr val="4D4D4D"/>
                </a:solidFill>
                <a:latin typeface="Open Sans"/>
                <a:ea typeface="Open Sans"/>
                <a:cs typeface="Open Sans"/>
                <a:sym typeface="Open Sans"/>
              </a:rPr>
              <a:t>Clarity and pertinence of the </a:t>
            </a:r>
            <a:r>
              <a:rPr b="1" lang="en-US" sz="2000">
                <a:solidFill>
                  <a:srgbClr val="4D4D4D"/>
                </a:solidFill>
                <a:latin typeface="Open Sans"/>
                <a:ea typeface="Open Sans"/>
                <a:cs typeface="Open Sans"/>
                <a:sym typeface="Open Sans"/>
              </a:rPr>
              <a:t>project’s objectives</a:t>
            </a:r>
            <a:r>
              <a:rPr lang="en-US" sz="2000">
                <a:solidFill>
                  <a:srgbClr val="4D4D4D"/>
                </a:solidFill>
                <a:latin typeface="Open Sans"/>
                <a:ea typeface="Open Sans"/>
                <a:cs typeface="Open Sans"/>
                <a:sym typeface="Open Sans"/>
              </a:rPr>
              <a:t>, and the extent to which the proposed work is ambitious, and goes beyond the state-of-the-art.</a:t>
            </a:r>
            <a:endParaRPr sz="2000">
              <a:solidFill>
                <a:srgbClr val="4D4D4D"/>
              </a:solidFill>
              <a:latin typeface="Open Sans"/>
              <a:ea typeface="Open Sans"/>
              <a:cs typeface="Open Sans"/>
              <a:sym typeface="Open Sans"/>
            </a:endParaRPr>
          </a:p>
          <a:p>
            <a:pPr indent="-184150" lvl="0" marL="285750" rtl="0" algn="just">
              <a:lnSpc>
                <a:spcPct val="115000"/>
              </a:lnSpc>
              <a:spcBef>
                <a:spcPts val="0"/>
              </a:spcBef>
              <a:spcAft>
                <a:spcPts val="0"/>
              </a:spcAft>
              <a:buClr>
                <a:srgbClr val="4D4D4D"/>
              </a:buClr>
              <a:buSzPts val="1600"/>
              <a:buFont typeface="Noto Sans Symbols"/>
              <a:buNone/>
            </a:pPr>
            <a:r>
              <a:t/>
            </a:r>
            <a:endParaRPr sz="2000">
              <a:solidFill>
                <a:srgbClr val="4D4D4D"/>
              </a:solidFill>
              <a:latin typeface="Open Sans"/>
              <a:ea typeface="Open Sans"/>
              <a:cs typeface="Open Sans"/>
              <a:sym typeface="Open Sans"/>
            </a:endParaRPr>
          </a:p>
          <a:p>
            <a:pPr indent="0" lvl="0" marL="0" rtl="0" algn="just">
              <a:lnSpc>
                <a:spcPct val="115000"/>
              </a:lnSpc>
              <a:spcBef>
                <a:spcPts val="0"/>
              </a:spcBef>
              <a:spcAft>
                <a:spcPts val="0"/>
              </a:spcAft>
              <a:buNone/>
            </a:pPr>
            <a:r>
              <a:rPr lang="en-US" sz="2000">
                <a:solidFill>
                  <a:srgbClr val="4D4D4D"/>
                </a:solidFill>
                <a:latin typeface="Open Sans"/>
                <a:ea typeface="Open Sans"/>
                <a:cs typeface="Open Sans"/>
                <a:sym typeface="Open Sans"/>
              </a:rPr>
              <a:t>Soundness of the proposed </a:t>
            </a:r>
            <a:r>
              <a:rPr b="1" lang="en-US" sz="2000">
                <a:solidFill>
                  <a:srgbClr val="4D4D4D"/>
                </a:solidFill>
                <a:latin typeface="Open Sans"/>
                <a:ea typeface="Open Sans"/>
                <a:cs typeface="Open Sans"/>
                <a:sym typeface="Open Sans"/>
              </a:rPr>
              <a:t>methodology</a:t>
            </a:r>
            <a:r>
              <a:rPr lang="en-US" sz="2000">
                <a:solidFill>
                  <a:srgbClr val="4D4D4D"/>
                </a:solidFill>
                <a:latin typeface="Open Sans"/>
                <a:ea typeface="Open Sans"/>
                <a:cs typeface="Open Sans"/>
                <a:sym typeface="Open Sans"/>
              </a:rPr>
              <a:t>, including the underlying concepts, models, assumptions, interdisciplinary approaches, appropriate consideration of the </a:t>
            </a:r>
            <a:r>
              <a:rPr b="1" lang="en-US" sz="2000">
                <a:solidFill>
                  <a:srgbClr val="4D4D4D"/>
                </a:solidFill>
                <a:latin typeface="Open Sans"/>
                <a:ea typeface="Open Sans"/>
                <a:cs typeface="Open Sans"/>
                <a:sym typeface="Open Sans"/>
              </a:rPr>
              <a:t>gender dimension </a:t>
            </a:r>
            <a:r>
              <a:rPr lang="en-US" sz="2000">
                <a:solidFill>
                  <a:srgbClr val="4D4D4D"/>
                </a:solidFill>
                <a:latin typeface="Open Sans"/>
                <a:ea typeface="Open Sans"/>
                <a:cs typeface="Open Sans"/>
                <a:sym typeface="Open Sans"/>
              </a:rPr>
              <a:t>in research and innovation content, and the quality of </a:t>
            </a:r>
            <a:r>
              <a:rPr b="1" lang="en-US" sz="2000">
                <a:solidFill>
                  <a:srgbClr val="4D4D4D"/>
                </a:solidFill>
                <a:latin typeface="Open Sans"/>
                <a:ea typeface="Open Sans"/>
                <a:cs typeface="Open Sans"/>
                <a:sym typeface="Open Sans"/>
              </a:rPr>
              <a:t>open science practices </a:t>
            </a:r>
            <a:r>
              <a:rPr lang="en-US" sz="2000">
                <a:solidFill>
                  <a:srgbClr val="4D4D4D"/>
                </a:solidFill>
                <a:latin typeface="Open Sans"/>
                <a:ea typeface="Open Sans"/>
                <a:cs typeface="Open Sans"/>
                <a:sym typeface="Open Sans"/>
              </a:rPr>
              <a:t>including sharing and management of research outputs and engagement of citizens, civil society and end users where appropriate.</a:t>
            </a:r>
            <a:endParaRPr sz="2000">
              <a:solidFill>
                <a:srgbClr val="4D4D4D"/>
              </a:solidFill>
              <a:latin typeface="Open Sans"/>
              <a:ea typeface="Open Sans"/>
              <a:cs typeface="Open Sans"/>
              <a:sym typeface="Open Sans"/>
            </a:endParaRPr>
          </a:p>
          <a:p>
            <a:pPr indent="0" lvl="0" marL="0" rtl="0" algn="just">
              <a:lnSpc>
                <a:spcPct val="115000"/>
              </a:lnSpc>
              <a:spcBef>
                <a:spcPts val="0"/>
              </a:spcBef>
              <a:spcAft>
                <a:spcPts val="0"/>
              </a:spcAft>
              <a:buNone/>
            </a:pPr>
            <a:r>
              <a:t/>
            </a:r>
            <a:endParaRPr sz="2000">
              <a:solidFill>
                <a:srgbClr val="4D4D4D"/>
              </a:solidFill>
              <a:latin typeface="Open Sans Light"/>
              <a:ea typeface="Open Sans Light"/>
              <a:cs typeface="Open Sans Light"/>
              <a:sym typeface="Open Sans Light"/>
            </a:endParaRPr>
          </a:p>
        </p:txBody>
      </p:sp>
      <p:sp>
        <p:nvSpPr>
          <p:cNvPr id="368" name="Google Shape;368;p39"/>
          <p:cNvSpPr txBox="1"/>
          <p:nvPr/>
        </p:nvSpPr>
        <p:spPr>
          <a:xfrm>
            <a:off x="12018450" y="3564300"/>
            <a:ext cx="5475600" cy="2970600"/>
          </a:xfrm>
          <a:prstGeom prst="rect">
            <a:avLst/>
          </a:prstGeom>
          <a:solidFill>
            <a:schemeClr val="lt1"/>
          </a:solid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en-US" sz="2000">
                <a:solidFill>
                  <a:srgbClr val="4D4D4D"/>
                </a:solidFill>
                <a:latin typeface="Open Sans"/>
                <a:ea typeface="Open Sans"/>
                <a:cs typeface="Open Sans"/>
                <a:sym typeface="Open Sans"/>
              </a:rPr>
              <a:t>Quality and effectiveness of the </a:t>
            </a:r>
            <a:r>
              <a:rPr b="1" lang="en-US" sz="2000">
                <a:solidFill>
                  <a:srgbClr val="4D4D4D"/>
                </a:solidFill>
                <a:latin typeface="Open Sans"/>
                <a:ea typeface="Open Sans"/>
                <a:cs typeface="Open Sans"/>
                <a:sym typeface="Open Sans"/>
              </a:rPr>
              <a:t>work plan</a:t>
            </a:r>
            <a:r>
              <a:rPr lang="en-US" sz="2000">
                <a:solidFill>
                  <a:srgbClr val="4D4D4D"/>
                </a:solidFill>
                <a:latin typeface="Open Sans"/>
                <a:ea typeface="Open Sans"/>
                <a:cs typeface="Open Sans"/>
                <a:sym typeface="Open Sans"/>
              </a:rPr>
              <a:t>, assessment of risks, and appropriateness of the effort assigned to work packages, and the resources overall.</a:t>
            </a:r>
            <a:endParaRPr sz="2000">
              <a:solidFill>
                <a:srgbClr val="4D4D4D"/>
              </a:solidFill>
              <a:latin typeface="Open Sans"/>
              <a:ea typeface="Open Sans"/>
              <a:cs typeface="Open Sans"/>
              <a:sym typeface="Open Sans"/>
            </a:endParaRPr>
          </a:p>
          <a:p>
            <a:pPr indent="-184150" lvl="0" marL="285750" rtl="0" algn="just">
              <a:lnSpc>
                <a:spcPct val="115000"/>
              </a:lnSpc>
              <a:spcBef>
                <a:spcPts val="0"/>
              </a:spcBef>
              <a:spcAft>
                <a:spcPts val="0"/>
              </a:spcAft>
              <a:buClr>
                <a:srgbClr val="4D4D4D"/>
              </a:buClr>
              <a:buSzPts val="1600"/>
              <a:buFont typeface="Noto Sans Symbols"/>
              <a:buNone/>
            </a:pPr>
            <a:r>
              <a:t/>
            </a:r>
            <a:endParaRPr sz="2000">
              <a:solidFill>
                <a:srgbClr val="4D4D4D"/>
              </a:solidFill>
              <a:latin typeface="Open Sans"/>
              <a:ea typeface="Open Sans"/>
              <a:cs typeface="Open Sans"/>
              <a:sym typeface="Open Sans"/>
            </a:endParaRPr>
          </a:p>
          <a:p>
            <a:pPr indent="0" lvl="0" marL="0" rtl="0" algn="just">
              <a:lnSpc>
                <a:spcPct val="115000"/>
              </a:lnSpc>
              <a:spcBef>
                <a:spcPts val="0"/>
              </a:spcBef>
              <a:spcAft>
                <a:spcPts val="0"/>
              </a:spcAft>
              <a:buNone/>
            </a:pPr>
            <a:r>
              <a:rPr lang="en-US" sz="2000">
                <a:solidFill>
                  <a:srgbClr val="4D4D4D"/>
                </a:solidFill>
                <a:latin typeface="Open Sans"/>
                <a:ea typeface="Open Sans"/>
                <a:cs typeface="Open Sans"/>
                <a:sym typeface="Open Sans"/>
              </a:rPr>
              <a:t>Capacity and</a:t>
            </a:r>
            <a:r>
              <a:rPr b="1" lang="en-US" sz="2000">
                <a:solidFill>
                  <a:srgbClr val="4D4D4D"/>
                </a:solidFill>
                <a:latin typeface="Open Sans"/>
                <a:ea typeface="Open Sans"/>
                <a:cs typeface="Open Sans"/>
                <a:sym typeface="Open Sans"/>
              </a:rPr>
              <a:t> </a:t>
            </a:r>
            <a:r>
              <a:rPr lang="en-US" sz="2000">
                <a:solidFill>
                  <a:srgbClr val="4D4D4D"/>
                </a:solidFill>
                <a:latin typeface="Open Sans"/>
                <a:ea typeface="Open Sans"/>
                <a:cs typeface="Open Sans"/>
                <a:sym typeface="Open Sans"/>
              </a:rPr>
              <a:t>role of each </a:t>
            </a:r>
            <a:r>
              <a:rPr b="1" lang="en-US" sz="2000">
                <a:solidFill>
                  <a:srgbClr val="4D4D4D"/>
                </a:solidFill>
                <a:latin typeface="Open Sans"/>
                <a:ea typeface="Open Sans"/>
                <a:cs typeface="Open Sans"/>
                <a:sym typeface="Open Sans"/>
              </a:rPr>
              <a:t>participant</a:t>
            </a:r>
            <a:r>
              <a:rPr lang="en-US" sz="2000">
                <a:solidFill>
                  <a:srgbClr val="4D4D4D"/>
                </a:solidFill>
                <a:latin typeface="Open Sans"/>
                <a:ea typeface="Open Sans"/>
                <a:cs typeface="Open Sans"/>
                <a:sym typeface="Open Sans"/>
              </a:rPr>
              <a:t>, and extent to which the </a:t>
            </a:r>
            <a:r>
              <a:rPr b="1" lang="en-US" sz="2000">
                <a:solidFill>
                  <a:srgbClr val="4D4D4D"/>
                </a:solidFill>
                <a:latin typeface="Open Sans"/>
                <a:ea typeface="Open Sans"/>
                <a:cs typeface="Open Sans"/>
                <a:sym typeface="Open Sans"/>
              </a:rPr>
              <a:t>consortium</a:t>
            </a:r>
            <a:r>
              <a:rPr lang="en-US" sz="2000">
                <a:solidFill>
                  <a:srgbClr val="4D4D4D"/>
                </a:solidFill>
                <a:latin typeface="Open Sans"/>
                <a:ea typeface="Open Sans"/>
                <a:cs typeface="Open Sans"/>
                <a:sym typeface="Open Sans"/>
              </a:rPr>
              <a:t> as a whole brings together the necessary expertise.</a:t>
            </a:r>
            <a:endParaRPr sz="2000">
              <a:solidFill>
                <a:srgbClr val="4D4D4D"/>
              </a:solidFill>
              <a:latin typeface="Open Sans Light"/>
              <a:ea typeface="Open Sans Light"/>
              <a:cs typeface="Open Sans Light"/>
              <a:sym typeface="Open Sans Light"/>
            </a:endParaRPr>
          </a:p>
        </p:txBody>
      </p:sp>
      <p:sp>
        <p:nvSpPr>
          <p:cNvPr id="369" name="Google Shape;369;p39"/>
          <p:cNvSpPr txBox="1"/>
          <p:nvPr/>
        </p:nvSpPr>
        <p:spPr>
          <a:xfrm>
            <a:off x="119250" y="9869550"/>
            <a:ext cx="33507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a:solidFill>
                  <a:srgbClr val="333333"/>
                </a:solidFill>
                <a:latin typeface="Open Sans Light"/>
                <a:ea typeface="Open Sans Light"/>
                <a:cs typeface="Open Sans Light"/>
                <a:sym typeface="Open Sans Light"/>
              </a:rPr>
              <a:t>Image by Diana Polekhina on Unsplash</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id="374" name="Google Shape;374;p40"/>
          <p:cNvPicPr preferRelativeResize="0"/>
          <p:nvPr/>
        </p:nvPicPr>
        <p:blipFill>
          <a:blip r:embed="rId3">
            <a:alphaModFix/>
          </a:blip>
          <a:stretch>
            <a:fillRect/>
          </a:stretch>
        </p:blipFill>
        <p:spPr>
          <a:xfrm>
            <a:off x="152400" y="152400"/>
            <a:ext cx="16135350" cy="8839200"/>
          </a:xfrm>
          <a:prstGeom prst="rect">
            <a:avLst/>
          </a:prstGeom>
          <a:noFill/>
          <a:ln>
            <a:noFill/>
          </a:ln>
        </p:spPr>
      </p:pic>
      <p:sp>
        <p:nvSpPr>
          <p:cNvPr id="375" name="Google Shape;375;p40"/>
          <p:cNvSpPr txBox="1"/>
          <p:nvPr/>
        </p:nvSpPr>
        <p:spPr>
          <a:xfrm>
            <a:off x="1028700" y="9886800"/>
            <a:ext cx="12522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u="sng">
                <a:solidFill>
                  <a:schemeClr val="hlink"/>
                </a:solidFill>
                <a:latin typeface="Open Sans Light"/>
                <a:ea typeface="Open Sans Light"/>
                <a:cs typeface="Open Sans Light"/>
                <a:sym typeface="Open Sans Light"/>
                <a:hlinkClick r:id="rId4"/>
              </a:rPr>
              <a:t>https://ec.europa.eu/info/funding-tenders/opportunities/docs/2021-2027/experts/standard-briefing-slides-for-experts_he_en.pdf</a:t>
            </a:r>
            <a:r>
              <a:rPr lang="en-US" sz="1200">
                <a:latin typeface="Open Sans Light"/>
                <a:ea typeface="Open Sans Light"/>
                <a:cs typeface="Open Sans Light"/>
                <a:sym typeface="Open Sans Light"/>
              </a:rPr>
              <a:t> </a:t>
            </a:r>
            <a:endParaRPr sz="1200">
              <a:latin typeface="Open Sans Light"/>
              <a:ea typeface="Open Sans Light"/>
              <a:cs typeface="Open Sans Light"/>
              <a:sym typeface="Open Sans Light"/>
            </a:endParaRPr>
          </a:p>
        </p:txBody>
      </p:sp>
      <p:sp>
        <p:nvSpPr>
          <p:cNvPr id="376" name="Google Shape;376;p40"/>
          <p:cNvSpPr txBox="1"/>
          <p:nvPr/>
        </p:nvSpPr>
        <p:spPr>
          <a:xfrm>
            <a:off x="12517463" y="8799288"/>
            <a:ext cx="5131200" cy="1261800"/>
          </a:xfrm>
          <a:prstGeom prst="rect">
            <a:avLst/>
          </a:prstGeom>
          <a:solidFill>
            <a:srgbClr val="4591B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Open Sans"/>
                <a:ea typeface="Open Sans"/>
                <a:cs typeface="Open Sans"/>
                <a:sym typeface="Open Sans"/>
              </a:rPr>
              <a:t>TODAY’S LESSON</a:t>
            </a:r>
            <a:endParaRPr sz="3000">
              <a:solidFill>
                <a:schemeClr val="lt1"/>
              </a:solidFill>
              <a:latin typeface="Open Sans"/>
              <a:ea typeface="Open Sans"/>
              <a:cs typeface="Open Sans"/>
              <a:sym typeface="Ope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41"/>
          <p:cNvPicPr preferRelativeResize="0"/>
          <p:nvPr/>
        </p:nvPicPr>
        <p:blipFill>
          <a:blip r:embed="rId3">
            <a:alphaModFix/>
          </a:blip>
          <a:stretch>
            <a:fillRect/>
          </a:stretch>
        </p:blipFill>
        <p:spPr>
          <a:xfrm>
            <a:off x="152400" y="152400"/>
            <a:ext cx="16135350" cy="8839200"/>
          </a:xfrm>
          <a:prstGeom prst="rect">
            <a:avLst/>
          </a:prstGeom>
          <a:noFill/>
          <a:ln>
            <a:noFill/>
          </a:ln>
        </p:spPr>
      </p:pic>
      <p:sp>
        <p:nvSpPr>
          <p:cNvPr id="382" name="Google Shape;382;p41"/>
          <p:cNvSpPr txBox="1"/>
          <p:nvPr/>
        </p:nvSpPr>
        <p:spPr>
          <a:xfrm>
            <a:off x="1028700" y="9886800"/>
            <a:ext cx="10916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u="sng">
                <a:solidFill>
                  <a:schemeClr val="hlink"/>
                </a:solidFill>
                <a:latin typeface="Open Sans"/>
                <a:ea typeface="Open Sans"/>
                <a:cs typeface="Open Sans"/>
                <a:sym typeface="Open Sans"/>
                <a:hlinkClick r:id="rId4"/>
              </a:rPr>
              <a:t>https://ec.europa.eu/info/funding-tenders/opportunities/docs/2021-2027/experts/standard-briefing-slides-for-experts_he_en.pdf</a:t>
            </a:r>
            <a:r>
              <a:rPr lang="en-US" sz="1200">
                <a:latin typeface="Open Sans"/>
                <a:ea typeface="Open Sans"/>
                <a:cs typeface="Open Sans"/>
                <a:sym typeface="Open Sans"/>
              </a:rPr>
              <a:t> </a:t>
            </a:r>
            <a:endParaRPr sz="1200">
              <a:latin typeface="Open Sans"/>
              <a:ea typeface="Open Sans"/>
              <a:cs typeface="Open Sans"/>
              <a:sym typeface="Open Sans"/>
            </a:endParaRPr>
          </a:p>
        </p:txBody>
      </p:sp>
      <p:sp>
        <p:nvSpPr>
          <p:cNvPr id="383" name="Google Shape;383;p41"/>
          <p:cNvSpPr txBox="1"/>
          <p:nvPr/>
        </p:nvSpPr>
        <p:spPr>
          <a:xfrm>
            <a:off x="11945388" y="9255963"/>
            <a:ext cx="5131200" cy="1261800"/>
          </a:xfrm>
          <a:prstGeom prst="rect">
            <a:avLst/>
          </a:prstGeom>
          <a:solidFill>
            <a:srgbClr val="4591B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Open Sans"/>
                <a:ea typeface="Open Sans"/>
                <a:cs typeface="Open Sans"/>
                <a:sym typeface="Open Sans"/>
              </a:rPr>
              <a:t>NEXT WEEK’S LESSON</a:t>
            </a:r>
            <a:endParaRPr sz="3000">
              <a:solidFill>
                <a:schemeClr val="lt1"/>
              </a:solidFill>
              <a:latin typeface="Open Sans"/>
              <a:ea typeface="Open Sans"/>
              <a:cs typeface="Open Sans"/>
              <a:sym typeface="Open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DBDD3"/>
        </a:solidFill>
      </p:bgPr>
    </p:bg>
    <p:spTree>
      <p:nvGrpSpPr>
        <p:cNvPr id="387" name="Shape 387"/>
        <p:cNvGrpSpPr/>
        <p:nvPr/>
      </p:nvGrpSpPr>
      <p:grpSpPr>
        <a:xfrm>
          <a:off x="0" y="0"/>
          <a:ext cx="0" cy="0"/>
          <a:chOff x="0" y="0"/>
          <a:chExt cx="0" cy="0"/>
        </a:xfrm>
      </p:grpSpPr>
      <p:sp>
        <p:nvSpPr>
          <p:cNvPr id="388" name="Google Shape;388;p42"/>
          <p:cNvSpPr txBox="1"/>
          <p:nvPr/>
        </p:nvSpPr>
        <p:spPr>
          <a:xfrm>
            <a:off x="0" y="4297050"/>
            <a:ext cx="182880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6000" strike="sngStrike">
              <a:solidFill>
                <a:schemeClr val="lt1"/>
              </a:solidFill>
              <a:latin typeface="Open Sans ExtraBold"/>
              <a:ea typeface="Open Sans ExtraBold"/>
              <a:cs typeface="Open Sans ExtraBold"/>
              <a:sym typeface="Open Sans ExtraBold"/>
            </a:endParaRPr>
          </a:p>
        </p:txBody>
      </p:sp>
      <p:cxnSp>
        <p:nvCxnSpPr>
          <p:cNvPr id="389" name="Google Shape;389;p42"/>
          <p:cNvCxnSpPr/>
          <p:nvPr/>
        </p:nvCxnSpPr>
        <p:spPr>
          <a:xfrm flipH="1" rot="10800000">
            <a:off x="13710650" y="8810700"/>
            <a:ext cx="2942100" cy="2400"/>
          </a:xfrm>
          <a:prstGeom prst="straightConnector1">
            <a:avLst/>
          </a:prstGeom>
          <a:noFill/>
          <a:ln cap="flat" cmpd="sng" w="114300">
            <a:solidFill>
              <a:schemeClr val="lt1"/>
            </a:solidFill>
            <a:prstDash val="solid"/>
            <a:round/>
            <a:headEnd len="med" w="med" type="none"/>
            <a:tailEnd len="med" w="med" type="none"/>
          </a:ln>
        </p:spPr>
      </p:cxnSp>
      <p:sp>
        <p:nvSpPr>
          <p:cNvPr id="390" name="Google Shape;390;p42"/>
          <p:cNvSpPr txBox="1"/>
          <p:nvPr/>
        </p:nvSpPr>
        <p:spPr>
          <a:xfrm>
            <a:off x="2286000" y="3223850"/>
            <a:ext cx="136575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5000">
                <a:solidFill>
                  <a:schemeClr val="lt1"/>
                </a:solidFill>
                <a:latin typeface="Open Sans"/>
                <a:ea typeface="Open Sans"/>
                <a:cs typeface="Open Sans"/>
                <a:sym typeface="Open Sans"/>
              </a:rPr>
              <a:t>Horizon Europe </a:t>
            </a:r>
            <a:endParaRPr b="1" sz="5000">
              <a:solidFill>
                <a:schemeClr val="lt1"/>
              </a:solidFill>
              <a:latin typeface="Open Sans"/>
              <a:ea typeface="Open Sans"/>
              <a:cs typeface="Open Sans"/>
              <a:sym typeface="Open Sans"/>
            </a:endParaRPr>
          </a:p>
          <a:p>
            <a:pPr indent="0" lvl="0" marL="0" rtl="0" algn="l">
              <a:spcBef>
                <a:spcPts val="0"/>
              </a:spcBef>
              <a:spcAft>
                <a:spcPts val="0"/>
              </a:spcAft>
              <a:buNone/>
            </a:pPr>
            <a:r>
              <a:rPr lang="en-US" sz="5000">
                <a:solidFill>
                  <a:schemeClr val="lt1"/>
                </a:solidFill>
                <a:latin typeface="Open Sans Light"/>
                <a:ea typeface="Open Sans Light"/>
                <a:cs typeface="Open Sans Light"/>
                <a:sym typeface="Open Sans Light"/>
              </a:rPr>
              <a:t>Impact-driven approach </a:t>
            </a:r>
            <a:endParaRPr sz="5000">
              <a:solidFill>
                <a:schemeClr val="lt1"/>
              </a:solidFill>
              <a:latin typeface="Open Sans Light"/>
              <a:ea typeface="Open Sans Light"/>
              <a:cs typeface="Open Sans Light"/>
              <a:sym typeface="Open Sans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grpSp>
        <p:nvGrpSpPr>
          <p:cNvPr id="124" name="Google Shape;124;p16"/>
          <p:cNvGrpSpPr/>
          <p:nvPr/>
        </p:nvGrpSpPr>
        <p:grpSpPr>
          <a:xfrm>
            <a:off x="7952993" y="960688"/>
            <a:ext cx="10335074" cy="3303303"/>
            <a:chOff x="0" y="-57150"/>
            <a:chExt cx="2721977" cy="870000"/>
          </a:xfrm>
        </p:grpSpPr>
        <p:sp>
          <p:nvSpPr>
            <p:cNvPr id="125" name="Google Shape;125;p16"/>
            <p:cNvSpPr/>
            <p:nvPr/>
          </p:nvSpPr>
          <p:spPr>
            <a:xfrm>
              <a:off x="0" y="0"/>
              <a:ext cx="2721977" cy="527359"/>
            </a:xfrm>
            <a:custGeom>
              <a:rect b="b" l="l" r="r" t="t"/>
              <a:pathLst>
                <a:path extrusionOk="0" h="527359" w="2721977">
                  <a:moveTo>
                    <a:pt x="0" y="0"/>
                  </a:moveTo>
                  <a:lnTo>
                    <a:pt x="2721977" y="0"/>
                  </a:lnTo>
                  <a:lnTo>
                    <a:pt x="2721977" y="527359"/>
                  </a:lnTo>
                  <a:lnTo>
                    <a:pt x="0" y="527359"/>
                  </a:lnTo>
                  <a:close/>
                </a:path>
              </a:pathLst>
            </a:custGeom>
            <a:solidFill>
              <a:srgbClr val="EDF0F0"/>
            </a:solidFill>
            <a:ln>
              <a:noFill/>
            </a:ln>
          </p:spPr>
        </p:sp>
        <p:sp>
          <p:nvSpPr>
            <p:cNvPr id="126" name="Google Shape;126;p16"/>
            <p:cNvSpPr txBox="1"/>
            <p:nvPr/>
          </p:nvSpPr>
          <p:spPr>
            <a:xfrm>
              <a:off x="0" y="-57150"/>
              <a:ext cx="812700" cy="87000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7" name="Google Shape;127;p16"/>
          <p:cNvSpPr/>
          <p:nvPr/>
        </p:nvSpPr>
        <p:spPr>
          <a:xfrm>
            <a:off x="7952181" y="3085740"/>
            <a:ext cx="10336708" cy="2002646"/>
          </a:xfrm>
          <a:custGeom>
            <a:rect b="b" l="l" r="r" t="t"/>
            <a:pathLst>
              <a:path extrusionOk="0" h="527359" w="2721977">
                <a:moveTo>
                  <a:pt x="0" y="0"/>
                </a:moveTo>
                <a:lnTo>
                  <a:pt x="2721977" y="0"/>
                </a:lnTo>
                <a:lnTo>
                  <a:pt x="2721977" y="527359"/>
                </a:lnTo>
                <a:lnTo>
                  <a:pt x="0" y="527359"/>
                </a:lnTo>
                <a:close/>
              </a:path>
            </a:pathLst>
          </a:custGeom>
          <a:solidFill>
            <a:srgbClr val="EDF0F0"/>
          </a:solidFill>
          <a:ln>
            <a:noFill/>
          </a:ln>
        </p:spPr>
      </p:sp>
      <p:grpSp>
        <p:nvGrpSpPr>
          <p:cNvPr id="128" name="Google Shape;128;p16"/>
          <p:cNvGrpSpPr/>
          <p:nvPr/>
        </p:nvGrpSpPr>
        <p:grpSpPr>
          <a:xfrm>
            <a:off x="7952993" y="7458090"/>
            <a:ext cx="10335074" cy="3303303"/>
            <a:chOff x="0" y="-57150"/>
            <a:chExt cx="2721977" cy="870000"/>
          </a:xfrm>
        </p:grpSpPr>
        <p:sp>
          <p:nvSpPr>
            <p:cNvPr id="129" name="Google Shape;129;p16"/>
            <p:cNvSpPr/>
            <p:nvPr/>
          </p:nvSpPr>
          <p:spPr>
            <a:xfrm>
              <a:off x="0" y="0"/>
              <a:ext cx="2721977" cy="527359"/>
            </a:xfrm>
            <a:custGeom>
              <a:rect b="b" l="l" r="r" t="t"/>
              <a:pathLst>
                <a:path extrusionOk="0" h="527359" w="2721977">
                  <a:moveTo>
                    <a:pt x="0" y="0"/>
                  </a:moveTo>
                  <a:lnTo>
                    <a:pt x="2721977" y="0"/>
                  </a:lnTo>
                  <a:lnTo>
                    <a:pt x="2721977" y="527359"/>
                  </a:lnTo>
                  <a:lnTo>
                    <a:pt x="0" y="527359"/>
                  </a:lnTo>
                  <a:close/>
                </a:path>
              </a:pathLst>
            </a:custGeom>
            <a:solidFill>
              <a:srgbClr val="7ED8FD"/>
            </a:solidFill>
            <a:ln>
              <a:noFill/>
            </a:ln>
          </p:spPr>
        </p:sp>
        <p:sp>
          <p:nvSpPr>
            <p:cNvPr id="130" name="Google Shape;130;p16"/>
            <p:cNvSpPr txBox="1"/>
            <p:nvPr/>
          </p:nvSpPr>
          <p:spPr>
            <a:xfrm>
              <a:off x="0" y="-57150"/>
              <a:ext cx="812700" cy="87000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 name="Google Shape;131;p16"/>
          <p:cNvGrpSpPr/>
          <p:nvPr/>
        </p:nvGrpSpPr>
        <p:grpSpPr>
          <a:xfrm>
            <a:off x="0" y="9838588"/>
            <a:ext cx="3085741" cy="3230403"/>
            <a:chOff x="0" y="-38100"/>
            <a:chExt cx="812700" cy="850800"/>
          </a:xfrm>
        </p:grpSpPr>
        <p:sp>
          <p:nvSpPr>
            <p:cNvPr id="132" name="Google Shape;132;p16"/>
            <p:cNvSpPr/>
            <p:nvPr/>
          </p:nvSpPr>
          <p:spPr>
            <a:xfrm>
              <a:off x="0" y="0"/>
              <a:ext cx="270933" cy="80000"/>
            </a:xfrm>
            <a:custGeom>
              <a:rect b="b" l="l" r="r" t="t"/>
              <a:pathLst>
                <a:path extrusionOk="0" h="80000" w="270933">
                  <a:moveTo>
                    <a:pt x="0" y="0"/>
                  </a:moveTo>
                  <a:lnTo>
                    <a:pt x="270933" y="0"/>
                  </a:lnTo>
                  <a:lnTo>
                    <a:pt x="270933" y="80000"/>
                  </a:lnTo>
                  <a:lnTo>
                    <a:pt x="0" y="80000"/>
                  </a:lnTo>
                  <a:close/>
                </a:path>
              </a:pathLst>
            </a:custGeom>
            <a:solidFill>
              <a:srgbClr val="7ED8FD"/>
            </a:solidFill>
            <a:ln>
              <a:noFill/>
            </a:ln>
          </p:spPr>
        </p:sp>
        <p:sp>
          <p:nvSpPr>
            <p:cNvPr id="133" name="Google Shape;133;p16"/>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l">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4" name="Google Shape;134;p16"/>
          <p:cNvSpPr txBox="1"/>
          <p:nvPr/>
        </p:nvSpPr>
        <p:spPr>
          <a:xfrm>
            <a:off x="8543438" y="1411163"/>
            <a:ext cx="9154200" cy="33246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b="1" lang="en-US" sz="2400">
                <a:solidFill>
                  <a:schemeClr val="dk1"/>
                </a:solidFill>
                <a:latin typeface="Open Sans"/>
                <a:ea typeface="Open Sans"/>
                <a:cs typeface="Open Sans"/>
                <a:sym typeface="Open Sans"/>
              </a:rPr>
              <a:t>The course methodology:</a:t>
            </a:r>
            <a:endParaRPr b="1" sz="24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Clr>
                <a:schemeClr val="dk1"/>
              </a:buClr>
              <a:buSzPts val="1100"/>
              <a:buFont typeface="Arial"/>
              <a:buNone/>
            </a:pPr>
            <a:r>
              <a:rPr lang="en-US" sz="2400">
                <a:solidFill>
                  <a:schemeClr val="dk1"/>
                </a:solidFill>
                <a:latin typeface="Open Sans"/>
                <a:ea typeface="Open Sans"/>
                <a:cs typeface="Open Sans"/>
                <a:sym typeface="Open Sans"/>
              </a:rPr>
              <a:t>● your involvement is crucial</a:t>
            </a:r>
            <a:endParaRPr sz="24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Clr>
                <a:schemeClr val="dk1"/>
              </a:buClr>
              <a:buSzPts val="1100"/>
              <a:buFont typeface="Arial"/>
              <a:buNone/>
            </a:pPr>
            <a:r>
              <a:rPr lang="en-US" sz="2400">
                <a:solidFill>
                  <a:schemeClr val="dk1"/>
                </a:solidFill>
                <a:latin typeface="Open Sans"/>
                <a:ea typeface="Open Sans"/>
                <a:cs typeface="Open Sans"/>
                <a:sym typeface="Open Sans"/>
              </a:rPr>
              <a:t>● you’ll have some homework to do (a list of mandatory/recommended readings at the end of each module)</a:t>
            </a:r>
            <a:endParaRPr sz="24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rPr lang="en-US" sz="2400">
                <a:solidFill>
                  <a:schemeClr val="dk1"/>
                </a:solidFill>
                <a:latin typeface="Open Sans"/>
                <a:ea typeface="Open Sans"/>
                <a:cs typeface="Open Sans"/>
                <a:sym typeface="Open Sans"/>
              </a:rPr>
              <a:t>● in the very last lesson we will discuss your work</a:t>
            </a:r>
            <a:endParaRPr sz="2400">
              <a:latin typeface="Open Sans Light"/>
              <a:ea typeface="Open Sans Light"/>
              <a:cs typeface="Open Sans Light"/>
              <a:sym typeface="Open Sans Light"/>
            </a:endParaRPr>
          </a:p>
        </p:txBody>
      </p:sp>
      <p:grpSp>
        <p:nvGrpSpPr>
          <p:cNvPr id="135" name="Google Shape;135;p16"/>
          <p:cNvGrpSpPr/>
          <p:nvPr/>
        </p:nvGrpSpPr>
        <p:grpSpPr>
          <a:xfrm>
            <a:off x="7953000" y="5172104"/>
            <a:ext cx="10335074" cy="3904473"/>
            <a:chOff x="0" y="-57150"/>
            <a:chExt cx="2721977" cy="870000"/>
          </a:xfrm>
        </p:grpSpPr>
        <p:sp>
          <p:nvSpPr>
            <p:cNvPr id="136" name="Google Shape;136;p16"/>
            <p:cNvSpPr/>
            <p:nvPr/>
          </p:nvSpPr>
          <p:spPr>
            <a:xfrm>
              <a:off x="0" y="0"/>
              <a:ext cx="2721977" cy="527359"/>
            </a:xfrm>
            <a:custGeom>
              <a:rect b="b" l="l" r="r" t="t"/>
              <a:pathLst>
                <a:path extrusionOk="0" h="527359" w="2721977">
                  <a:moveTo>
                    <a:pt x="0" y="0"/>
                  </a:moveTo>
                  <a:lnTo>
                    <a:pt x="2721977" y="0"/>
                  </a:lnTo>
                  <a:lnTo>
                    <a:pt x="2721977" y="527359"/>
                  </a:lnTo>
                  <a:lnTo>
                    <a:pt x="0" y="527359"/>
                  </a:lnTo>
                  <a:close/>
                </a:path>
              </a:pathLst>
            </a:custGeom>
            <a:solidFill>
              <a:srgbClr val="7ED8FD"/>
            </a:solidFill>
            <a:ln>
              <a:noFill/>
            </a:ln>
          </p:spPr>
        </p:sp>
        <p:sp>
          <p:nvSpPr>
            <p:cNvPr id="137" name="Google Shape;137;p16"/>
            <p:cNvSpPr txBox="1"/>
            <p:nvPr/>
          </p:nvSpPr>
          <p:spPr>
            <a:xfrm>
              <a:off x="0" y="-57150"/>
              <a:ext cx="812700" cy="87000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8" name="Google Shape;138;p16"/>
          <p:cNvSpPr txBox="1"/>
          <p:nvPr/>
        </p:nvSpPr>
        <p:spPr>
          <a:xfrm>
            <a:off x="8453275" y="6065025"/>
            <a:ext cx="9334500" cy="2216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b="1" lang="en-US" sz="2400">
                <a:solidFill>
                  <a:schemeClr val="dk1"/>
                </a:solidFill>
                <a:latin typeface="Open Sans"/>
                <a:ea typeface="Open Sans"/>
                <a:cs typeface="Open Sans"/>
                <a:sym typeface="Open Sans"/>
              </a:rPr>
              <a:t>Each lesson structure:</a:t>
            </a:r>
            <a:endParaRPr b="1" sz="24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Clr>
                <a:schemeClr val="dk1"/>
              </a:buClr>
              <a:buSzPts val="1100"/>
              <a:buFont typeface="Arial"/>
              <a:buNone/>
            </a:pPr>
            <a:r>
              <a:rPr lang="en-US" sz="2400">
                <a:solidFill>
                  <a:schemeClr val="dk1"/>
                </a:solidFill>
                <a:latin typeface="Open Sans"/>
                <a:ea typeface="Open Sans"/>
                <a:cs typeface="Open Sans"/>
                <a:sym typeface="Open Sans"/>
              </a:rPr>
              <a:t>● 2 or 3 modules of frontal lesson (with readings)</a:t>
            </a:r>
            <a:endParaRPr sz="24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Clr>
                <a:schemeClr val="dk1"/>
              </a:buClr>
              <a:buSzPts val="1100"/>
              <a:buFont typeface="Arial"/>
              <a:buNone/>
            </a:pPr>
            <a:r>
              <a:rPr lang="en-US" sz="2400">
                <a:solidFill>
                  <a:schemeClr val="dk1"/>
                </a:solidFill>
                <a:latin typeface="Open Sans"/>
                <a:ea typeface="Open Sans"/>
                <a:cs typeface="Open Sans"/>
                <a:sym typeface="Open Sans"/>
              </a:rPr>
              <a:t>● 2 or 3 questions to be answered by you (on Mentimeter)</a:t>
            </a:r>
            <a:endParaRPr sz="24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Clr>
                <a:schemeClr val="dk1"/>
              </a:buClr>
              <a:buSzPts val="1100"/>
              <a:buFont typeface="Arial"/>
              <a:buNone/>
            </a:pPr>
            <a:r>
              <a:rPr lang="en-US" sz="2400">
                <a:solidFill>
                  <a:schemeClr val="dk1"/>
                </a:solidFill>
                <a:latin typeface="Open Sans"/>
                <a:ea typeface="Open Sans"/>
                <a:cs typeface="Open Sans"/>
                <a:sym typeface="Open Sans"/>
              </a:rPr>
              <a:t>● Final open Q&amp;A</a:t>
            </a:r>
            <a:endParaRPr sz="2400">
              <a:latin typeface="Open Sans Light"/>
              <a:ea typeface="Open Sans Light"/>
              <a:cs typeface="Open Sans Light"/>
              <a:sym typeface="Open Sans Light"/>
            </a:endParaRPr>
          </a:p>
        </p:txBody>
      </p:sp>
      <p:pic>
        <p:nvPicPr>
          <p:cNvPr id="139" name="Google Shape;139;p16"/>
          <p:cNvPicPr preferRelativeResize="0"/>
          <p:nvPr/>
        </p:nvPicPr>
        <p:blipFill rotWithShape="1">
          <a:blip r:embed="rId3">
            <a:alphaModFix/>
          </a:blip>
          <a:srcRect b="0" l="0" r="27494" t="0"/>
          <a:stretch/>
        </p:blipFill>
        <p:spPr>
          <a:xfrm>
            <a:off x="-3262722" y="0"/>
            <a:ext cx="11215724" cy="10287000"/>
          </a:xfrm>
          <a:prstGeom prst="rect">
            <a:avLst/>
          </a:prstGeom>
          <a:noFill/>
          <a:ln>
            <a:noFill/>
          </a:ln>
        </p:spPr>
      </p:pic>
      <p:sp>
        <p:nvSpPr>
          <p:cNvPr id="140" name="Google Shape;140;p16"/>
          <p:cNvSpPr txBox="1"/>
          <p:nvPr/>
        </p:nvSpPr>
        <p:spPr>
          <a:xfrm>
            <a:off x="345850" y="359625"/>
            <a:ext cx="79530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000">
                <a:solidFill>
                  <a:schemeClr val="dk1"/>
                </a:solidFill>
                <a:highlight>
                  <a:schemeClr val="lt1"/>
                </a:highlight>
                <a:latin typeface="Open Sans"/>
                <a:ea typeface="Open Sans"/>
                <a:cs typeface="Open Sans"/>
                <a:sym typeface="Open Sans"/>
              </a:rPr>
              <a:t> A few words on the course…   </a:t>
            </a:r>
            <a:endParaRPr b="1" sz="4000">
              <a:solidFill>
                <a:schemeClr val="dk1"/>
              </a:solidFill>
              <a:highlight>
                <a:schemeClr val="lt1"/>
              </a:highlight>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43"/>
          <p:cNvSpPr txBox="1"/>
          <p:nvPr/>
        </p:nvSpPr>
        <p:spPr>
          <a:xfrm>
            <a:off x="391700" y="3071675"/>
            <a:ext cx="13874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4000">
              <a:latin typeface="Open Sans Light"/>
              <a:ea typeface="Open Sans Light"/>
              <a:cs typeface="Open Sans Light"/>
              <a:sym typeface="Open Sans Light"/>
            </a:endParaRPr>
          </a:p>
        </p:txBody>
      </p:sp>
      <p:sp>
        <p:nvSpPr>
          <p:cNvPr id="396" name="Google Shape;396;p43"/>
          <p:cNvSpPr txBox="1"/>
          <p:nvPr/>
        </p:nvSpPr>
        <p:spPr>
          <a:xfrm>
            <a:off x="1028700" y="9886800"/>
            <a:ext cx="1526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latin typeface="Open Sans Light"/>
                <a:ea typeface="Open Sans Light"/>
                <a:cs typeface="Open Sans Light"/>
                <a:sym typeface="Open Sans Light"/>
                <a:hlinkClick r:id="rId3"/>
              </a:rPr>
              <a:t>Paving the Pathways to Impact in Horizon Europe</a:t>
            </a:r>
            <a:r>
              <a:rPr lang="en-US">
                <a:latin typeface="Open Sans Light"/>
                <a:ea typeface="Open Sans Light"/>
                <a:cs typeface="Open Sans Light"/>
                <a:sym typeface="Open Sans Light"/>
              </a:rPr>
              <a:t>, 2021</a:t>
            </a:r>
            <a:endParaRPr>
              <a:latin typeface="Open Sans Light"/>
              <a:ea typeface="Open Sans Light"/>
              <a:cs typeface="Open Sans Light"/>
              <a:sym typeface="Open Sans Light"/>
            </a:endParaRPr>
          </a:p>
        </p:txBody>
      </p:sp>
      <p:pic>
        <p:nvPicPr>
          <p:cNvPr id="397" name="Google Shape;397;p43"/>
          <p:cNvPicPr preferRelativeResize="0"/>
          <p:nvPr/>
        </p:nvPicPr>
        <p:blipFill rotWithShape="1">
          <a:blip r:embed="rId4">
            <a:alphaModFix/>
          </a:blip>
          <a:srcRect b="15719" l="0" r="0" t="22972"/>
          <a:stretch/>
        </p:blipFill>
        <p:spPr>
          <a:xfrm>
            <a:off x="3110600" y="0"/>
            <a:ext cx="15263700" cy="7280148"/>
          </a:xfrm>
          <a:prstGeom prst="rect">
            <a:avLst/>
          </a:prstGeom>
          <a:noFill/>
          <a:ln>
            <a:noFill/>
          </a:ln>
        </p:spPr>
      </p:pic>
      <p:sp>
        <p:nvSpPr>
          <p:cNvPr id="398" name="Google Shape;398;p43"/>
          <p:cNvSpPr/>
          <p:nvPr/>
        </p:nvSpPr>
        <p:spPr>
          <a:xfrm>
            <a:off x="608175" y="5276075"/>
            <a:ext cx="7952100" cy="3125400"/>
          </a:xfrm>
          <a:prstGeom prst="rect">
            <a:avLst/>
          </a:prstGeom>
          <a:solidFill>
            <a:schemeClr val="accent6"/>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t/>
            </a:r>
            <a:endParaRPr b="1" sz="2800">
              <a:solidFill>
                <a:schemeClr val="accent6"/>
              </a:solidFill>
              <a:highlight>
                <a:schemeClr val="lt1"/>
              </a:highlight>
              <a:latin typeface="Open Sans"/>
              <a:ea typeface="Open Sans"/>
              <a:cs typeface="Open Sans"/>
              <a:sym typeface="Open Sans"/>
            </a:endParaRPr>
          </a:p>
          <a:p>
            <a:pPr indent="0" lvl="0" marL="0" rtl="0" algn="ctr">
              <a:lnSpc>
                <a:spcPct val="90000"/>
              </a:lnSpc>
              <a:spcBef>
                <a:spcPts val="0"/>
              </a:spcBef>
              <a:spcAft>
                <a:spcPts val="0"/>
              </a:spcAft>
              <a:buNone/>
            </a:pPr>
            <a:r>
              <a:rPr b="1" lang="en-US" sz="2800">
                <a:solidFill>
                  <a:schemeClr val="accent6"/>
                </a:solidFill>
                <a:highlight>
                  <a:schemeClr val="lt1"/>
                </a:highlight>
                <a:latin typeface="Open Sans"/>
                <a:ea typeface="Open Sans"/>
                <a:cs typeface="Open Sans"/>
                <a:sym typeface="Open Sans"/>
              </a:rPr>
              <a:t> 1) Impact logic</a:t>
            </a:r>
            <a:r>
              <a:rPr b="1" lang="en-US" sz="2800">
                <a:solidFill>
                  <a:schemeClr val="lt1"/>
                </a:solidFill>
                <a:highlight>
                  <a:schemeClr val="lt1"/>
                </a:highlight>
                <a:latin typeface="Open Sans"/>
                <a:ea typeface="Open Sans"/>
                <a:cs typeface="Open Sans"/>
                <a:sym typeface="Open Sans"/>
              </a:rPr>
              <a:t>.</a:t>
            </a:r>
            <a:endParaRPr b="1" sz="2800">
              <a:solidFill>
                <a:schemeClr val="lt1"/>
              </a:solidFill>
              <a:highlight>
                <a:schemeClr val="lt1"/>
              </a:highlight>
              <a:latin typeface="Open Sans"/>
              <a:ea typeface="Open Sans"/>
              <a:cs typeface="Open Sans"/>
              <a:sym typeface="Open Sans"/>
            </a:endParaRPr>
          </a:p>
          <a:p>
            <a:pPr indent="0" lvl="0" marL="0" rtl="0" algn="ctr">
              <a:lnSpc>
                <a:spcPct val="90000"/>
              </a:lnSpc>
              <a:spcBef>
                <a:spcPts val="0"/>
              </a:spcBef>
              <a:spcAft>
                <a:spcPts val="0"/>
              </a:spcAft>
              <a:buNone/>
            </a:pPr>
            <a:r>
              <a:t/>
            </a:r>
            <a:endParaRPr b="1" i="1" sz="3600">
              <a:solidFill>
                <a:srgbClr val="FBE312"/>
              </a:solidFill>
              <a:latin typeface="Open Sans"/>
              <a:ea typeface="Open Sans"/>
              <a:cs typeface="Open Sans"/>
              <a:sym typeface="Open Sans"/>
            </a:endParaRPr>
          </a:p>
          <a:p>
            <a:pPr indent="0" lvl="0" marL="0" rtl="0" algn="ctr">
              <a:lnSpc>
                <a:spcPct val="150000"/>
              </a:lnSpc>
              <a:spcBef>
                <a:spcPts val="700"/>
              </a:spcBef>
              <a:spcAft>
                <a:spcPts val="0"/>
              </a:spcAft>
              <a:buNone/>
            </a:pPr>
            <a:r>
              <a:rPr b="1" lang="en-US" sz="4000">
                <a:solidFill>
                  <a:schemeClr val="lt1"/>
                </a:solidFill>
                <a:latin typeface="Open Sans"/>
                <a:ea typeface="Open Sans"/>
                <a:cs typeface="Open Sans"/>
                <a:sym typeface="Open Sans"/>
              </a:rPr>
              <a:t>Key Impact Pathways</a:t>
            </a:r>
            <a:br>
              <a:rPr b="1" lang="en-US" sz="4000">
                <a:solidFill>
                  <a:schemeClr val="lt1"/>
                </a:solidFill>
                <a:latin typeface="Open Sans"/>
                <a:ea typeface="Open Sans"/>
                <a:cs typeface="Open Sans"/>
                <a:sym typeface="Open Sans"/>
              </a:rPr>
            </a:br>
            <a:r>
              <a:rPr b="1" lang="en-US" sz="4000">
                <a:solidFill>
                  <a:schemeClr val="lt1"/>
                </a:solidFill>
                <a:latin typeface="Open Sans"/>
                <a:ea typeface="Open Sans"/>
                <a:cs typeface="Open Sans"/>
                <a:sym typeface="Open Sans"/>
              </a:rPr>
              <a:t>framework</a:t>
            </a:r>
            <a:endParaRPr sz="4000"/>
          </a:p>
        </p:txBody>
      </p:sp>
      <p:sp>
        <p:nvSpPr>
          <p:cNvPr id="399" name="Google Shape;399;p43"/>
          <p:cNvSpPr/>
          <p:nvPr/>
        </p:nvSpPr>
        <p:spPr>
          <a:xfrm>
            <a:off x="9326100" y="5954850"/>
            <a:ext cx="7952100" cy="3125400"/>
          </a:xfrm>
          <a:prstGeom prst="rect">
            <a:avLst/>
          </a:prstGeom>
          <a:solidFill>
            <a:schemeClr val="accent6"/>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b="1" lang="en-US" sz="2800">
                <a:solidFill>
                  <a:schemeClr val="accent6"/>
                </a:solidFill>
                <a:highlight>
                  <a:schemeClr val="lt1"/>
                </a:highlight>
                <a:latin typeface="Open Sans"/>
                <a:ea typeface="Open Sans"/>
                <a:cs typeface="Open Sans"/>
                <a:sym typeface="Open Sans"/>
              </a:rPr>
              <a:t> 2) Practical implications</a:t>
            </a:r>
            <a:r>
              <a:rPr b="1" lang="en-US" sz="2800">
                <a:solidFill>
                  <a:schemeClr val="lt1"/>
                </a:solidFill>
                <a:highlight>
                  <a:schemeClr val="lt1"/>
                </a:highlight>
                <a:latin typeface="Open Sans"/>
                <a:ea typeface="Open Sans"/>
                <a:cs typeface="Open Sans"/>
                <a:sym typeface="Open Sans"/>
              </a:rPr>
              <a:t>.</a:t>
            </a:r>
            <a:endParaRPr b="1" i="1" sz="2800">
              <a:solidFill>
                <a:schemeClr val="lt1"/>
              </a:solidFill>
              <a:latin typeface="Open Sans"/>
              <a:ea typeface="Open Sans"/>
              <a:cs typeface="Open Sans"/>
              <a:sym typeface="Open Sans"/>
            </a:endParaRPr>
          </a:p>
          <a:p>
            <a:pPr indent="0" lvl="0" marL="0" rtl="0" algn="ctr">
              <a:lnSpc>
                <a:spcPct val="150000"/>
              </a:lnSpc>
              <a:spcBef>
                <a:spcPts val="700"/>
              </a:spcBef>
              <a:spcAft>
                <a:spcPts val="0"/>
              </a:spcAft>
              <a:buNone/>
            </a:pPr>
            <a:r>
              <a:rPr b="1" lang="en-US" sz="4000">
                <a:solidFill>
                  <a:schemeClr val="lt1"/>
                </a:solidFill>
                <a:latin typeface="Open Sans"/>
                <a:ea typeface="Open Sans"/>
                <a:cs typeface="Open Sans"/>
                <a:sym typeface="Open Sans"/>
              </a:rPr>
              <a:t>Project’s pathway </a:t>
            </a:r>
            <a:endParaRPr b="1" sz="4000">
              <a:solidFill>
                <a:schemeClr val="lt1"/>
              </a:solidFill>
              <a:latin typeface="Open Sans"/>
              <a:ea typeface="Open Sans"/>
              <a:cs typeface="Open Sans"/>
              <a:sym typeface="Open Sans"/>
            </a:endParaRPr>
          </a:p>
          <a:p>
            <a:pPr indent="0" lvl="0" marL="0" rtl="0" algn="ctr">
              <a:lnSpc>
                <a:spcPct val="150000"/>
              </a:lnSpc>
              <a:spcBef>
                <a:spcPts val="700"/>
              </a:spcBef>
              <a:spcAft>
                <a:spcPts val="0"/>
              </a:spcAft>
              <a:buNone/>
            </a:pPr>
            <a:r>
              <a:rPr b="1" lang="en-US" sz="4000">
                <a:solidFill>
                  <a:schemeClr val="lt1"/>
                </a:solidFill>
                <a:latin typeface="Open Sans"/>
                <a:ea typeface="Open Sans"/>
                <a:cs typeface="Open Sans"/>
                <a:sym typeface="Open Sans"/>
              </a:rPr>
              <a:t>to impact</a:t>
            </a:r>
            <a:endParaRPr sz="4000">
              <a:latin typeface="Open Sans Light"/>
              <a:ea typeface="Open Sans Light"/>
              <a:cs typeface="Open Sans Light"/>
              <a:sym typeface="Open Sans Light"/>
            </a:endParaRPr>
          </a:p>
        </p:txBody>
      </p:sp>
      <p:sp>
        <p:nvSpPr>
          <p:cNvPr id="400" name="Google Shape;400;p43"/>
          <p:cNvSpPr txBox="1"/>
          <p:nvPr/>
        </p:nvSpPr>
        <p:spPr>
          <a:xfrm>
            <a:off x="113850" y="5843300"/>
            <a:ext cx="2024700" cy="492600"/>
          </a:xfrm>
          <a:prstGeom prst="rect">
            <a:avLst/>
          </a:prstGeom>
          <a:solidFill>
            <a:schemeClr val="lt1"/>
          </a:solid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b="1" lang="en-US" sz="2000">
                <a:solidFill>
                  <a:schemeClr val="dk1"/>
                </a:solidFill>
                <a:latin typeface="Open Sans"/>
                <a:ea typeface="Open Sans"/>
                <a:cs typeface="Open Sans"/>
                <a:sym typeface="Open Sans"/>
              </a:rPr>
              <a:t>Program level </a:t>
            </a:r>
            <a:endParaRPr b="1">
              <a:latin typeface="Open Sans"/>
              <a:ea typeface="Open Sans"/>
              <a:cs typeface="Open Sans"/>
              <a:sym typeface="Open Sans"/>
            </a:endParaRPr>
          </a:p>
        </p:txBody>
      </p:sp>
      <p:sp>
        <p:nvSpPr>
          <p:cNvPr id="401" name="Google Shape;401;p43"/>
          <p:cNvSpPr txBox="1"/>
          <p:nvPr/>
        </p:nvSpPr>
        <p:spPr>
          <a:xfrm>
            <a:off x="8729525" y="6472413"/>
            <a:ext cx="2024700" cy="492600"/>
          </a:xfrm>
          <a:prstGeom prst="rect">
            <a:avLst/>
          </a:prstGeom>
          <a:solidFill>
            <a:schemeClr val="lt1"/>
          </a:solid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US" sz="2000">
                <a:solidFill>
                  <a:schemeClr val="dk1"/>
                </a:solidFill>
                <a:latin typeface="Open Sans"/>
                <a:ea typeface="Open Sans"/>
                <a:cs typeface="Open Sans"/>
                <a:sym typeface="Open Sans"/>
              </a:rPr>
              <a:t>P</a:t>
            </a:r>
            <a:r>
              <a:rPr b="1" lang="en-US" sz="2000">
                <a:solidFill>
                  <a:schemeClr val="dk1"/>
                </a:solidFill>
                <a:latin typeface="Open Sans"/>
                <a:ea typeface="Open Sans"/>
                <a:cs typeface="Open Sans"/>
                <a:sym typeface="Open Sans"/>
              </a:rPr>
              <a:t>roject level </a:t>
            </a:r>
            <a:endParaRPr b="1">
              <a:latin typeface="Open Sans"/>
              <a:ea typeface="Open Sans"/>
              <a:cs typeface="Open Sans"/>
              <a:sym typeface="Open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405" name="Shape 405"/>
        <p:cNvGrpSpPr/>
        <p:nvPr/>
      </p:nvGrpSpPr>
      <p:grpSpPr>
        <a:xfrm>
          <a:off x="0" y="0"/>
          <a:ext cx="0" cy="0"/>
          <a:chOff x="0" y="0"/>
          <a:chExt cx="0" cy="0"/>
        </a:xfrm>
      </p:grpSpPr>
      <p:sp>
        <p:nvSpPr>
          <p:cNvPr id="406" name="Google Shape;406;p44"/>
          <p:cNvSpPr/>
          <p:nvPr/>
        </p:nvSpPr>
        <p:spPr>
          <a:xfrm>
            <a:off x="592350" y="1647999"/>
            <a:ext cx="7952100" cy="71652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US" sz="5000">
                <a:solidFill>
                  <a:schemeClr val="accent6"/>
                </a:solidFill>
                <a:highlight>
                  <a:schemeClr val="lt1"/>
                </a:highlight>
                <a:latin typeface="Open Sans"/>
                <a:ea typeface="Open Sans"/>
                <a:cs typeface="Open Sans"/>
                <a:sym typeface="Open Sans"/>
              </a:rPr>
              <a:t> I</a:t>
            </a:r>
            <a:r>
              <a:rPr b="1" lang="en-US" sz="5000">
                <a:solidFill>
                  <a:schemeClr val="accent6"/>
                </a:solidFill>
                <a:highlight>
                  <a:schemeClr val="lt1"/>
                </a:highlight>
                <a:latin typeface="Open Sans"/>
                <a:ea typeface="Open Sans"/>
                <a:cs typeface="Open Sans"/>
                <a:sym typeface="Open Sans"/>
              </a:rPr>
              <a:t>mpact</a:t>
            </a:r>
            <a:r>
              <a:rPr b="1" lang="en-US" sz="5000">
                <a:solidFill>
                  <a:schemeClr val="lt1"/>
                </a:solidFill>
                <a:highlight>
                  <a:schemeClr val="lt1"/>
                </a:highlight>
                <a:latin typeface="Open Sans"/>
                <a:ea typeface="Open Sans"/>
                <a:cs typeface="Open Sans"/>
                <a:sym typeface="Open Sans"/>
              </a:rPr>
              <a:t>.</a:t>
            </a:r>
            <a:endParaRPr b="1" sz="5000">
              <a:solidFill>
                <a:schemeClr val="lt1"/>
              </a:solidFill>
              <a:highlight>
                <a:schemeClr val="lt1"/>
              </a:highlight>
              <a:latin typeface="Open Sans"/>
              <a:ea typeface="Open Sans"/>
              <a:cs typeface="Open Sans"/>
              <a:sym typeface="Open Sans"/>
            </a:endParaRPr>
          </a:p>
          <a:p>
            <a:pPr indent="-139700" lvl="0" marL="0" rtl="0" algn="just">
              <a:lnSpc>
                <a:spcPct val="150000"/>
              </a:lnSpc>
              <a:spcBef>
                <a:spcPts val="200"/>
              </a:spcBef>
              <a:spcAft>
                <a:spcPts val="0"/>
              </a:spcAft>
              <a:buNone/>
            </a:pPr>
            <a:r>
              <a:rPr b="1" lang="en-US" sz="2800">
                <a:solidFill>
                  <a:schemeClr val="lt1"/>
                </a:solidFill>
                <a:latin typeface="Open Sans"/>
                <a:ea typeface="Open Sans"/>
                <a:cs typeface="Open Sans"/>
                <a:sym typeface="Open Sans"/>
              </a:rPr>
              <a:t>Wider long term effects on society</a:t>
            </a:r>
            <a:r>
              <a:rPr lang="en-US" sz="2800">
                <a:solidFill>
                  <a:schemeClr val="lt1"/>
                </a:solidFill>
                <a:latin typeface="Open Sans"/>
                <a:ea typeface="Open Sans"/>
                <a:cs typeface="Open Sans"/>
                <a:sym typeface="Open Sans"/>
              </a:rPr>
              <a:t> (including the environment), </a:t>
            </a:r>
            <a:r>
              <a:rPr b="1" lang="en-US" sz="2800">
                <a:solidFill>
                  <a:schemeClr val="lt1"/>
                </a:solidFill>
                <a:latin typeface="Open Sans"/>
                <a:ea typeface="Open Sans"/>
                <a:cs typeface="Open Sans"/>
                <a:sym typeface="Open Sans"/>
              </a:rPr>
              <a:t>the economy and science, </a:t>
            </a:r>
            <a:r>
              <a:rPr lang="en-US" sz="2800">
                <a:solidFill>
                  <a:schemeClr val="lt1"/>
                </a:solidFill>
                <a:latin typeface="Open Sans"/>
                <a:ea typeface="Open Sans"/>
                <a:cs typeface="Open Sans"/>
                <a:sym typeface="Open Sans"/>
              </a:rPr>
              <a:t>enabled by the outcomes of R&amp;I investments (long term). </a:t>
            </a:r>
            <a:endParaRPr sz="2800">
              <a:solidFill>
                <a:schemeClr val="lt1"/>
              </a:solidFill>
              <a:latin typeface="Open Sans"/>
              <a:ea typeface="Open Sans"/>
              <a:cs typeface="Open Sans"/>
              <a:sym typeface="Open Sans"/>
            </a:endParaRPr>
          </a:p>
          <a:p>
            <a:pPr indent="-139700" lvl="0" marL="0" rtl="0" algn="just">
              <a:lnSpc>
                <a:spcPct val="150000"/>
              </a:lnSpc>
              <a:spcBef>
                <a:spcPts val="200"/>
              </a:spcBef>
              <a:spcAft>
                <a:spcPts val="0"/>
              </a:spcAft>
              <a:buNone/>
            </a:pPr>
            <a:r>
              <a:rPr lang="en-US" sz="2800">
                <a:solidFill>
                  <a:schemeClr val="lt1"/>
                </a:solidFill>
                <a:latin typeface="Open Sans"/>
                <a:ea typeface="Open Sans"/>
                <a:cs typeface="Open Sans"/>
                <a:sym typeface="Open Sans"/>
              </a:rPr>
              <a:t>It refers to the</a:t>
            </a:r>
            <a:r>
              <a:rPr b="1" lang="en-US" sz="2800">
                <a:solidFill>
                  <a:schemeClr val="lt1"/>
                </a:solidFill>
                <a:latin typeface="Open Sans"/>
                <a:ea typeface="Open Sans"/>
                <a:cs typeface="Open Sans"/>
                <a:sym typeface="Open Sans"/>
              </a:rPr>
              <a:t> specific contribution of the project to the work programme expected impacts described in the destination</a:t>
            </a:r>
            <a:r>
              <a:rPr lang="en-US" sz="2800">
                <a:solidFill>
                  <a:schemeClr val="lt1"/>
                </a:solidFill>
                <a:latin typeface="Open Sans"/>
                <a:ea typeface="Open Sans"/>
                <a:cs typeface="Open Sans"/>
                <a:sym typeface="Open Sans"/>
              </a:rPr>
              <a:t>. Impacts generally occur some time after the end of the project. </a:t>
            </a:r>
            <a:endParaRPr sz="2800">
              <a:solidFill>
                <a:schemeClr val="lt1"/>
              </a:solidFill>
              <a:latin typeface="Open Sans"/>
              <a:ea typeface="Open Sans"/>
              <a:cs typeface="Open Sans"/>
              <a:sym typeface="Open Sans"/>
            </a:endParaRPr>
          </a:p>
          <a:p>
            <a:pPr indent="0" lvl="0" marL="0" rtl="0" algn="ctr">
              <a:lnSpc>
                <a:spcPct val="150000"/>
              </a:lnSpc>
              <a:spcBef>
                <a:spcPts val="700"/>
              </a:spcBef>
              <a:spcAft>
                <a:spcPts val="0"/>
              </a:spcAft>
              <a:buClr>
                <a:schemeClr val="dk1"/>
              </a:buClr>
              <a:buFont typeface="Arial"/>
              <a:buNone/>
            </a:pPr>
            <a:r>
              <a:t/>
            </a:r>
            <a:endParaRPr b="1" sz="45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4500">
              <a:latin typeface="Open Sans"/>
              <a:ea typeface="Open Sans"/>
              <a:cs typeface="Open Sans"/>
              <a:sym typeface="Open Sans"/>
            </a:endParaRPr>
          </a:p>
        </p:txBody>
      </p:sp>
      <p:sp>
        <p:nvSpPr>
          <p:cNvPr id="407" name="Google Shape;407;p44"/>
          <p:cNvSpPr txBox="1"/>
          <p:nvPr/>
        </p:nvSpPr>
        <p:spPr>
          <a:xfrm>
            <a:off x="592350" y="607675"/>
            <a:ext cx="9171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solidFill>
                  <a:schemeClr val="dk1"/>
                </a:solidFill>
                <a:highlight>
                  <a:schemeClr val="lt1"/>
                </a:highlight>
                <a:latin typeface="Open Sans"/>
                <a:ea typeface="Open Sans"/>
                <a:cs typeface="Open Sans"/>
                <a:sym typeface="Open Sans"/>
              </a:rPr>
              <a:t>Definitions before we start</a:t>
            </a:r>
            <a:endParaRPr b="1" sz="4000">
              <a:solidFill>
                <a:schemeClr val="dk1"/>
              </a:solidFill>
              <a:highlight>
                <a:schemeClr val="lt1"/>
              </a:highlight>
              <a:latin typeface="Open Sans"/>
              <a:ea typeface="Open Sans"/>
              <a:cs typeface="Open Sans"/>
              <a:sym typeface="Open Sans"/>
            </a:endParaRPr>
          </a:p>
        </p:txBody>
      </p:sp>
      <p:cxnSp>
        <p:nvCxnSpPr>
          <p:cNvPr id="408" name="Google Shape;408;p44"/>
          <p:cNvCxnSpPr/>
          <p:nvPr/>
        </p:nvCxnSpPr>
        <p:spPr>
          <a:xfrm flipH="1" rot="10800000">
            <a:off x="13710650" y="8810700"/>
            <a:ext cx="2942100" cy="2400"/>
          </a:xfrm>
          <a:prstGeom prst="straightConnector1">
            <a:avLst/>
          </a:prstGeom>
          <a:noFill/>
          <a:ln cap="flat" cmpd="sng" w="114300">
            <a:solidFill>
              <a:schemeClr val="lt1"/>
            </a:solidFill>
            <a:prstDash val="solid"/>
            <a:round/>
            <a:headEnd len="med" w="med" type="none"/>
            <a:tailEnd len="med" w="med" type="none"/>
          </a:ln>
        </p:spPr>
      </p:cxnSp>
      <p:sp>
        <p:nvSpPr>
          <p:cNvPr id="409" name="Google Shape;409;p44"/>
          <p:cNvSpPr/>
          <p:nvPr/>
        </p:nvSpPr>
        <p:spPr>
          <a:xfrm>
            <a:off x="9064675" y="1533375"/>
            <a:ext cx="8442000" cy="71652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US" sz="5000">
                <a:solidFill>
                  <a:schemeClr val="accent6"/>
                </a:solidFill>
                <a:highlight>
                  <a:schemeClr val="lt1"/>
                </a:highlight>
                <a:latin typeface="Open Sans"/>
                <a:ea typeface="Open Sans"/>
                <a:cs typeface="Open Sans"/>
                <a:sym typeface="Open Sans"/>
              </a:rPr>
              <a:t> </a:t>
            </a:r>
            <a:r>
              <a:rPr b="1" lang="en-US" sz="5000">
                <a:solidFill>
                  <a:schemeClr val="accent6"/>
                </a:solidFill>
                <a:highlight>
                  <a:schemeClr val="lt1"/>
                </a:highlight>
                <a:latin typeface="Open Sans"/>
                <a:ea typeface="Open Sans"/>
                <a:cs typeface="Open Sans"/>
                <a:sym typeface="Open Sans"/>
              </a:rPr>
              <a:t>Pathway to impact</a:t>
            </a:r>
            <a:r>
              <a:rPr b="1" lang="en-US" sz="5000">
                <a:solidFill>
                  <a:schemeClr val="lt1"/>
                </a:solidFill>
                <a:highlight>
                  <a:schemeClr val="lt1"/>
                </a:highlight>
                <a:latin typeface="Open Sans"/>
                <a:ea typeface="Open Sans"/>
                <a:cs typeface="Open Sans"/>
                <a:sym typeface="Open Sans"/>
              </a:rPr>
              <a:t>.</a:t>
            </a:r>
            <a:endParaRPr b="1" sz="5000">
              <a:solidFill>
                <a:schemeClr val="lt1"/>
              </a:solidFill>
              <a:highlight>
                <a:schemeClr val="lt1"/>
              </a:highlight>
              <a:latin typeface="Open Sans"/>
              <a:ea typeface="Open Sans"/>
              <a:cs typeface="Open Sans"/>
              <a:sym typeface="Open Sans"/>
            </a:endParaRPr>
          </a:p>
          <a:p>
            <a:pPr indent="-139700" lvl="0" marL="0" rtl="0" algn="just">
              <a:lnSpc>
                <a:spcPct val="150000"/>
              </a:lnSpc>
              <a:spcBef>
                <a:spcPts val="200"/>
              </a:spcBef>
              <a:spcAft>
                <a:spcPts val="0"/>
              </a:spcAft>
              <a:buNone/>
            </a:pPr>
            <a:r>
              <a:rPr lang="en-US" sz="2800">
                <a:solidFill>
                  <a:schemeClr val="lt1"/>
                </a:solidFill>
                <a:latin typeface="Open Sans"/>
                <a:ea typeface="Open Sans"/>
                <a:cs typeface="Open Sans"/>
                <a:sym typeface="Open Sans"/>
              </a:rPr>
              <a:t>Logical </a:t>
            </a:r>
            <a:r>
              <a:rPr b="1" lang="en-US" sz="2800">
                <a:solidFill>
                  <a:schemeClr val="lt1"/>
                </a:solidFill>
                <a:latin typeface="Open Sans"/>
                <a:ea typeface="Open Sans"/>
                <a:cs typeface="Open Sans"/>
                <a:sym typeface="Open Sans"/>
              </a:rPr>
              <a:t>steps towards the achievement of the expected impacts of the project </a:t>
            </a:r>
            <a:r>
              <a:rPr lang="en-US" sz="2800">
                <a:solidFill>
                  <a:schemeClr val="lt1"/>
                </a:solidFill>
                <a:latin typeface="Open Sans"/>
                <a:ea typeface="Open Sans"/>
                <a:cs typeface="Open Sans"/>
                <a:sym typeface="Open Sans"/>
              </a:rPr>
              <a:t>over time, in particular beyond the duration of a project. A pathway begins with the </a:t>
            </a:r>
            <a:r>
              <a:rPr b="1" lang="en-US" sz="2800">
                <a:solidFill>
                  <a:schemeClr val="lt1"/>
                </a:solidFill>
                <a:latin typeface="Open Sans"/>
                <a:ea typeface="Open Sans"/>
                <a:cs typeface="Open Sans"/>
                <a:sym typeface="Open Sans"/>
              </a:rPr>
              <a:t>projects’ results, to their dissemination, exploitation and communication,</a:t>
            </a:r>
            <a:r>
              <a:rPr lang="en-US" sz="2800">
                <a:solidFill>
                  <a:schemeClr val="lt1"/>
                </a:solidFill>
                <a:latin typeface="Open Sans"/>
                <a:ea typeface="Open Sans"/>
                <a:cs typeface="Open Sans"/>
                <a:sym typeface="Open Sans"/>
              </a:rPr>
              <a:t> contributing to the</a:t>
            </a:r>
            <a:r>
              <a:rPr b="1" lang="en-US" sz="2800">
                <a:solidFill>
                  <a:schemeClr val="lt1"/>
                </a:solidFill>
                <a:latin typeface="Open Sans"/>
                <a:ea typeface="Open Sans"/>
                <a:cs typeface="Open Sans"/>
                <a:sym typeface="Open Sans"/>
              </a:rPr>
              <a:t> expected outcomes</a:t>
            </a:r>
            <a:r>
              <a:rPr lang="en-US" sz="2800">
                <a:solidFill>
                  <a:schemeClr val="lt1"/>
                </a:solidFill>
                <a:latin typeface="Open Sans"/>
                <a:ea typeface="Open Sans"/>
                <a:cs typeface="Open Sans"/>
                <a:sym typeface="Open Sans"/>
              </a:rPr>
              <a:t> in the work programme topic, and ultimately to the </a:t>
            </a:r>
            <a:r>
              <a:rPr b="1" lang="en-US" sz="2800">
                <a:solidFill>
                  <a:schemeClr val="lt1"/>
                </a:solidFill>
                <a:latin typeface="Open Sans"/>
                <a:ea typeface="Open Sans"/>
                <a:cs typeface="Open Sans"/>
                <a:sym typeface="Open Sans"/>
              </a:rPr>
              <a:t>wider scientific, economic and societal impacts</a:t>
            </a:r>
            <a:r>
              <a:rPr lang="en-US" sz="2800">
                <a:solidFill>
                  <a:schemeClr val="lt1"/>
                </a:solidFill>
                <a:latin typeface="Open Sans"/>
                <a:ea typeface="Open Sans"/>
                <a:cs typeface="Open Sans"/>
                <a:sym typeface="Open Sans"/>
              </a:rPr>
              <a:t> of the work programme destination. </a:t>
            </a:r>
            <a:endParaRPr sz="2800">
              <a:solidFill>
                <a:schemeClr val="lt1"/>
              </a:solidFill>
              <a:latin typeface="Open Sans"/>
              <a:ea typeface="Open Sans"/>
              <a:cs typeface="Open Sans"/>
              <a:sym typeface="Open Sans"/>
            </a:endParaRPr>
          </a:p>
          <a:p>
            <a:pPr indent="0" lvl="0" marL="0" rtl="0" algn="ctr">
              <a:lnSpc>
                <a:spcPct val="150000"/>
              </a:lnSpc>
              <a:spcBef>
                <a:spcPts val="700"/>
              </a:spcBef>
              <a:spcAft>
                <a:spcPts val="0"/>
              </a:spcAft>
              <a:buNone/>
            </a:pPr>
            <a:r>
              <a:t/>
            </a:r>
            <a:endParaRPr b="1" sz="3600">
              <a:solidFill>
                <a:schemeClr val="lt1"/>
              </a:solidFill>
              <a:latin typeface="Open Sans"/>
              <a:ea typeface="Open Sans"/>
              <a:cs typeface="Open Sans"/>
              <a:sym typeface="Open Sans"/>
            </a:endParaRPr>
          </a:p>
        </p:txBody>
      </p:sp>
      <p:sp>
        <p:nvSpPr>
          <p:cNvPr id="410" name="Google Shape;410;p44"/>
          <p:cNvSpPr txBox="1"/>
          <p:nvPr/>
        </p:nvSpPr>
        <p:spPr>
          <a:xfrm>
            <a:off x="1133075" y="9807100"/>
            <a:ext cx="455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latin typeface="Open Sans Light"/>
                <a:ea typeface="Open Sans Light"/>
                <a:cs typeface="Open Sans Light"/>
                <a:sym typeface="Open Sans Light"/>
                <a:hlinkClick r:id="rId3"/>
              </a:rPr>
              <a:t>Horizon Europe Standard Application Form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id="415" name="Google Shape;415;p45"/>
          <p:cNvPicPr preferRelativeResize="0"/>
          <p:nvPr/>
        </p:nvPicPr>
        <p:blipFill>
          <a:blip r:embed="rId3">
            <a:alphaModFix amt="30000"/>
          </a:blip>
          <a:stretch>
            <a:fillRect/>
          </a:stretch>
        </p:blipFill>
        <p:spPr>
          <a:xfrm>
            <a:off x="-3009906" y="-269175"/>
            <a:ext cx="22950154" cy="10556174"/>
          </a:xfrm>
          <a:prstGeom prst="rect">
            <a:avLst/>
          </a:prstGeom>
          <a:noFill/>
          <a:ln>
            <a:noFill/>
          </a:ln>
        </p:spPr>
      </p:pic>
      <p:sp>
        <p:nvSpPr>
          <p:cNvPr id="416" name="Google Shape;416;p45"/>
          <p:cNvSpPr txBox="1"/>
          <p:nvPr/>
        </p:nvSpPr>
        <p:spPr>
          <a:xfrm>
            <a:off x="11265275" y="2759450"/>
            <a:ext cx="3956100" cy="2778300"/>
          </a:xfrm>
          <a:prstGeom prst="rect">
            <a:avLst/>
          </a:prstGeom>
          <a:solidFill>
            <a:schemeClr val="lt1"/>
          </a:solidFill>
          <a:ln>
            <a:noFill/>
          </a:ln>
        </p:spPr>
        <p:txBody>
          <a:bodyPr anchorCtr="0" anchor="t" bIns="182850" lIns="182850" spcFirstLastPara="1" rIns="182850" wrap="square" tIns="182850">
            <a:noAutofit/>
          </a:bodyPr>
          <a:lstStyle/>
          <a:p>
            <a:pPr indent="0" lvl="0" marL="0" rtl="0" algn="l">
              <a:lnSpc>
                <a:spcPct val="115000"/>
              </a:lnSpc>
              <a:spcBef>
                <a:spcPts val="0"/>
              </a:spcBef>
              <a:spcAft>
                <a:spcPts val="0"/>
              </a:spcAft>
              <a:buNone/>
            </a:pPr>
            <a:r>
              <a:rPr b="1" lang="en-US" sz="2500">
                <a:latin typeface="Open Sans"/>
                <a:ea typeface="Open Sans"/>
                <a:cs typeface="Open Sans"/>
                <a:sym typeface="Open Sans"/>
              </a:rPr>
              <a:t>IMPLEMENTATION</a:t>
            </a:r>
            <a:endParaRPr b="1" sz="2500">
              <a:latin typeface="Open Sans"/>
              <a:ea typeface="Open Sans"/>
              <a:cs typeface="Open Sans"/>
              <a:sym typeface="Open Sans"/>
            </a:endParaRPr>
          </a:p>
          <a:p>
            <a:pPr indent="0" lvl="0" marL="0" rtl="0" algn="l">
              <a:lnSpc>
                <a:spcPct val="150000"/>
              </a:lnSpc>
              <a:spcBef>
                <a:spcPts val="0"/>
              </a:spcBef>
              <a:spcAft>
                <a:spcPts val="0"/>
              </a:spcAft>
              <a:buNone/>
            </a:pPr>
            <a:r>
              <a:t/>
            </a:r>
            <a:endParaRPr sz="1200">
              <a:latin typeface="Open Sans"/>
              <a:ea typeface="Open Sans"/>
              <a:cs typeface="Open Sans"/>
              <a:sym typeface="Open Sans"/>
            </a:endParaRPr>
          </a:p>
          <a:p>
            <a:pPr indent="0" lvl="0" marL="0" rtl="0" algn="l">
              <a:lnSpc>
                <a:spcPct val="150000"/>
              </a:lnSpc>
              <a:spcBef>
                <a:spcPts val="0"/>
              </a:spcBef>
              <a:spcAft>
                <a:spcPts val="0"/>
              </a:spcAft>
              <a:buNone/>
            </a:pPr>
            <a:r>
              <a:rPr lang="en-US" sz="2000">
                <a:latin typeface="Open Sans Light"/>
                <a:ea typeface="Open Sans Light"/>
                <a:cs typeface="Open Sans Light"/>
                <a:sym typeface="Open Sans Light"/>
              </a:rPr>
              <a:t>Strategic Plan </a:t>
            </a:r>
            <a:endParaRPr sz="2000">
              <a:latin typeface="Open Sans Light"/>
              <a:ea typeface="Open Sans Light"/>
              <a:cs typeface="Open Sans Light"/>
              <a:sym typeface="Open Sans Light"/>
            </a:endParaRPr>
          </a:p>
          <a:p>
            <a:pPr indent="0" lvl="0" marL="0" rtl="0" algn="l">
              <a:lnSpc>
                <a:spcPct val="150000"/>
              </a:lnSpc>
              <a:spcBef>
                <a:spcPts val="0"/>
              </a:spcBef>
              <a:spcAft>
                <a:spcPts val="0"/>
              </a:spcAft>
              <a:buNone/>
            </a:pPr>
            <a:r>
              <a:rPr lang="en-US" sz="2000">
                <a:latin typeface="Open Sans Light"/>
                <a:ea typeface="Open Sans Light"/>
                <a:cs typeface="Open Sans Light"/>
                <a:sym typeface="Open Sans Light"/>
              </a:rPr>
              <a:t>Work Programme</a:t>
            </a:r>
            <a:endParaRPr sz="2000">
              <a:latin typeface="Open Sans Light"/>
              <a:ea typeface="Open Sans Light"/>
              <a:cs typeface="Open Sans Light"/>
              <a:sym typeface="Open Sans Light"/>
            </a:endParaRPr>
          </a:p>
          <a:p>
            <a:pPr indent="0" lvl="0" marL="0" rtl="0" algn="l">
              <a:lnSpc>
                <a:spcPct val="150000"/>
              </a:lnSpc>
              <a:spcBef>
                <a:spcPts val="0"/>
              </a:spcBef>
              <a:spcAft>
                <a:spcPts val="0"/>
              </a:spcAft>
              <a:buNone/>
            </a:pPr>
            <a:r>
              <a:rPr lang="en-US" sz="2000">
                <a:latin typeface="Open Sans Light"/>
                <a:ea typeface="Open Sans Light"/>
                <a:cs typeface="Open Sans Light"/>
                <a:sym typeface="Open Sans Light"/>
              </a:rPr>
              <a:t>Proposal template</a:t>
            </a:r>
            <a:endParaRPr sz="2000">
              <a:latin typeface="Open Sans Light"/>
              <a:ea typeface="Open Sans Light"/>
              <a:cs typeface="Open Sans Light"/>
              <a:sym typeface="Open Sans Light"/>
            </a:endParaRPr>
          </a:p>
          <a:p>
            <a:pPr indent="0" lvl="0" marL="0" rtl="0" algn="l">
              <a:lnSpc>
                <a:spcPct val="150000"/>
              </a:lnSpc>
              <a:spcBef>
                <a:spcPts val="0"/>
              </a:spcBef>
              <a:spcAft>
                <a:spcPts val="0"/>
              </a:spcAft>
              <a:buNone/>
            </a:pPr>
            <a:r>
              <a:rPr lang="en-US" sz="2000">
                <a:latin typeface="Open Sans Light"/>
                <a:ea typeface="Open Sans Light"/>
                <a:cs typeface="Open Sans Light"/>
                <a:sym typeface="Open Sans Light"/>
              </a:rPr>
              <a:t>Project reporting</a:t>
            </a:r>
            <a:endParaRPr sz="2000">
              <a:latin typeface="Open Sans Light"/>
              <a:ea typeface="Open Sans Light"/>
              <a:cs typeface="Open Sans Light"/>
              <a:sym typeface="Open Sans Light"/>
            </a:endParaRPr>
          </a:p>
        </p:txBody>
      </p:sp>
      <p:sp>
        <p:nvSpPr>
          <p:cNvPr id="417" name="Google Shape;417;p45"/>
          <p:cNvSpPr txBox="1"/>
          <p:nvPr/>
        </p:nvSpPr>
        <p:spPr>
          <a:xfrm>
            <a:off x="1975825" y="2759450"/>
            <a:ext cx="4636200" cy="2415300"/>
          </a:xfrm>
          <a:prstGeom prst="rect">
            <a:avLst/>
          </a:prstGeom>
          <a:solidFill>
            <a:schemeClr val="lt1"/>
          </a:solidFill>
          <a:ln>
            <a:noFill/>
          </a:ln>
        </p:spPr>
        <p:txBody>
          <a:bodyPr anchorCtr="0" anchor="t" bIns="182850" lIns="182850" spcFirstLastPara="1" rIns="182850" wrap="square" tIns="182850">
            <a:noAutofit/>
          </a:bodyPr>
          <a:lstStyle/>
          <a:p>
            <a:pPr indent="0" lvl="0" marL="0" rtl="0" algn="r">
              <a:lnSpc>
                <a:spcPct val="115000"/>
              </a:lnSpc>
              <a:spcBef>
                <a:spcPts val="0"/>
              </a:spcBef>
              <a:spcAft>
                <a:spcPts val="0"/>
              </a:spcAft>
              <a:buNone/>
            </a:pPr>
            <a:r>
              <a:rPr b="1" lang="en-US" sz="2500">
                <a:latin typeface="Open Sans"/>
                <a:ea typeface="Open Sans"/>
                <a:cs typeface="Open Sans"/>
                <a:sym typeface="Open Sans"/>
              </a:rPr>
              <a:t>IMPACT DESIGN</a:t>
            </a:r>
            <a:endParaRPr b="1" sz="2500">
              <a:latin typeface="Open Sans"/>
              <a:ea typeface="Open Sans"/>
              <a:cs typeface="Open Sans"/>
              <a:sym typeface="Open Sans"/>
            </a:endParaRPr>
          </a:p>
          <a:p>
            <a:pPr indent="0" lvl="0" marL="0" rtl="0" algn="r">
              <a:lnSpc>
                <a:spcPct val="115000"/>
              </a:lnSpc>
              <a:spcBef>
                <a:spcPts val="0"/>
              </a:spcBef>
              <a:spcAft>
                <a:spcPts val="0"/>
              </a:spcAft>
              <a:buNone/>
            </a:pPr>
            <a:r>
              <a:t/>
            </a:r>
            <a:endParaRPr sz="2000">
              <a:latin typeface="Open Sans"/>
              <a:ea typeface="Open Sans"/>
              <a:cs typeface="Open Sans"/>
              <a:sym typeface="Open Sans"/>
            </a:endParaRPr>
          </a:p>
          <a:p>
            <a:pPr indent="0" lvl="0" marL="0" rtl="0" algn="r">
              <a:lnSpc>
                <a:spcPct val="150000"/>
              </a:lnSpc>
              <a:spcBef>
                <a:spcPts val="0"/>
              </a:spcBef>
              <a:spcAft>
                <a:spcPts val="0"/>
              </a:spcAft>
              <a:buNone/>
            </a:pPr>
            <a:r>
              <a:rPr lang="en-US" sz="2000">
                <a:latin typeface="Open Sans Light"/>
                <a:ea typeface="Open Sans Light"/>
                <a:cs typeface="Open Sans Light"/>
                <a:sym typeface="Open Sans Light"/>
              </a:rPr>
              <a:t>Intervention logic</a:t>
            </a:r>
            <a:endParaRPr sz="2000">
              <a:latin typeface="Open Sans Light"/>
              <a:ea typeface="Open Sans Light"/>
              <a:cs typeface="Open Sans Light"/>
              <a:sym typeface="Open Sans Light"/>
            </a:endParaRPr>
          </a:p>
          <a:p>
            <a:pPr indent="0" lvl="0" marL="0" rtl="0" algn="r">
              <a:lnSpc>
                <a:spcPct val="150000"/>
              </a:lnSpc>
              <a:spcBef>
                <a:spcPts val="0"/>
              </a:spcBef>
              <a:spcAft>
                <a:spcPts val="0"/>
              </a:spcAft>
              <a:buNone/>
            </a:pPr>
            <a:r>
              <a:rPr lang="en-US" sz="2000">
                <a:latin typeface="Open Sans Light"/>
                <a:ea typeface="Open Sans Light"/>
                <a:cs typeface="Open Sans Light"/>
                <a:sym typeface="Open Sans Light"/>
              </a:rPr>
              <a:t>Clusters, destinations, missions </a:t>
            </a:r>
            <a:endParaRPr sz="2000">
              <a:latin typeface="Open Sans Light"/>
              <a:ea typeface="Open Sans Light"/>
              <a:cs typeface="Open Sans Light"/>
              <a:sym typeface="Open Sans Light"/>
            </a:endParaRPr>
          </a:p>
        </p:txBody>
      </p:sp>
      <p:sp>
        <p:nvSpPr>
          <p:cNvPr id="418" name="Google Shape;418;p45"/>
          <p:cNvSpPr txBox="1"/>
          <p:nvPr/>
        </p:nvSpPr>
        <p:spPr>
          <a:xfrm>
            <a:off x="637050" y="350850"/>
            <a:ext cx="16599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000">
                <a:solidFill>
                  <a:schemeClr val="dk1"/>
                </a:solidFill>
                <a:highlight>
                  <a:schemeClr val="lt1"/>
                </a:highlight>
                <a:latin typeface="Open Sans ExtraBold"/>
                <a:ea typeface="Open Sans ExtraBold"/>
                <a:cs typeface="Open Sans ExtraBold"/>
                <a:sym typeface="Open Sans ExtraBold"/>
              </a:rPr>
              <a:t>Horizon Europe as an Impact-driven Framework Programme</a:t>
            </a:r>
            <a:endParaRPr sz="4000">
              <a:latin typeface="Open Sans"/>
              <a:ea typeface="Open Sans"/>
              <a:cs typeface="Open Sans"/>
              <a:sym typeface="Open Sans"/>
            </a:endParaRPr>
          </a:p>
        </p:txBody>
      </p:sp>
      <p:sp>
        <p:nvSpPr>
          <p:cNvPr id="419" name="Google Shape;419;p45"/>
          <p:cNvSpPr/>
          <p:nvPr/>
        </p:nvSpPr>
        <p:spPr>
          <a:xfrm>
            <a:off x="7054500" y="2478067"/>
            <a:ext cx="3768300" cy="3821700"/>
          </a:xfrm>
          <a:prstGeom prst="donut">
            <a:avLst>
              <a:gd fmla="val 16067" name="adj"/>
            </a:avLst>
          </a:prstGeom>
          <a:solidFill>
            <a:srgbClr val="000000">
              <a:alpha val="10760"/>
            </a:srgbClr>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420" name="Google Shape;420;p45"/>
          <p:cNvCxnSpPr/>
          <p:nvPr/>
        </p:nvCxnSpPr>
        <p:spPr>
          <a:xfrm>
            <a:off x="6878625" y="3189024"/>
            <a:ext cx="643200" cy="379500"/>
          </a:xfrm>
          <a:prstGeom prst="straightConnector1">
            <a:avLst/>
          </a:prstGeom>
          <a:noFill/>
          <a:ln cap="flat" cmpd="sng" w="19050">
            <a:solidFill>
              <a:schemeClr val="lt1"/>
            </a:solidFill>
            <a:prstDash val="solid"/>
            <a:round/>
            <a:headEnd len="med" w="med" type="oval"/>
            <a:tailEnd len="sm" w="sm" type="none"/>
          </a:ln>
        </p:spPr>
      </p:cxnSp>
      <p:cxnSp>
        <p:nvCxnSpPr>
          <p:cNvPr id="421" name="Google Shape;421;p45"/>
          <p:cNvCxnSpPr/>
          <p:nvPr/>
        </p:nvCxnSpPr>
        <p:spPr>
          <a:xfrm flipH="1">
            <a:off x="10347741" y="3189024"/>
            <a:ext cx="643200" cy="379500"/>
          </a:xfrm>
          <a:prstGeom prst="straightConnector1">
            <a:avLst/>
          </a:prstGeom>
          <a:noFill/>
          <a:ln cap="flat" cmpd="sng" w="19050">
            <a:solidFill>
              <a:schemeClr val="lt1"/>
            </a:solidFill>
            <a:prstDash val="solid"/>
            <a:round/>
            <a:headEnd len="med" w="med" type="oval"/>
            <a:tailEnd len="sm" w="sm" type="none"/>
          </a:ln>
        </p:spPr>
      </p:cxnSp>
      <p:cxnSp>
        <p:nvCxnSpPr>
          <p:cNvPr id="422" name="Google Shape;422;p45"/>
          <p:cNvCxnSpPr/>
          <p:nvPr/>
        </p:nvCxnSpPr>
        <p:spPr>
          <a:xfrm rot="10800000">
            <a:off x="8922108" y="6042942"/>
            <a:ext cx="0" cy="692700"/>
          </a:xfrm>
          <a:prstGeom prst="straightConnector1">
            <a:avLst/>
          </a:prstGeom>
          <a:noFill/>
          <a:ln cap="flat" cmpd="sng" w="19050">
            <a:solidFill>
              <a:schemeClr val="lt1"/>
            </a:solidFill>
            <a:prstDash val="solid"/>
            <a:round/>
            <a:headEnd len="med" w="med" type="oval"/>
            <a:tailEnd len="sm" w="sm" type="none"/>
          </a:ln>
        </p:spPr>
      </p:cxnSp>
      <p:sp>
        <p:nvSpPr>
          <p:cNvPr id="423" name="Google Shape;423;p45"/>
          <p:cNvSpPr txBox="1"/>
          <p:nvPr/>
        </p:nvSpPr>
        <p:spPr>
          <a:xfrm>
            <a:off x="6212950" y="6998475"/>
            <a:ext cx="5453400" cy="2778300"/>
          </a:xfrm>
          <a:prstGeom prst="rect">
            <a:avLst/>
          </a:prstGeom>
          <a:solidFill>
            <a:schemeClr val="lt1"/>
          </a:solidFill>
          <a:ln>
            <a:noFill/>
          </a:ln>
        </p:spPr>
        <p:txBody>
          <a:bodyPr anchorCtr="0" anchor="t" bIns="182850" lIns="182850" spcFirstLastPara="1" rIns="182850" wrap="square" tIns="182850">
            <a:noAutofit/>
          </a:bodyPr>
          <a:lstStyle/>
          <a:p>
            <a:pPr indent="0" lvl="0" marL="0" rtl="0" algn="ctr">
              <a:lnSpc>
                <a:spcPct val="115000"/>
              </a:lnSpc>
              <a:spcBef>
                <a:spcPts val="0"/>
              </a:spcBef>
              <a:spcAft>
                <a:spcPts val="0"/>
              </a:spcAft>
              <a:buNone/>
            </a:pPr>
            <a:r>
              <a:rPr b="1" lang="en-US" sz="2500">
                <a:latin typeface="Open Sans"/>
                <a:ea typeface="Open Sans"/>
                <a:cs typeface="Open Sans"/>
                <a:sym typeface="Open Sans"/>
              </a:rPr>
              <a:t>IMPACT TRACKING &amp; EVALUATION</a:t>
            </a:r>
            <a:endParaRPr b="1" sz="2500">
              <a:latin typeface="Open Sans"/>
              <a:ea typeface="Open Sans"/>
              <a:cs typeface="Open Sans"/>
              <a:sym typeface="Open Sans"/>
            </a:endParaRPr>
          </a:p>
          <a:p>
            <a:pPr indent="0" lvl="0" marL="0" rtl="0" algn="ctr">
              <a:lnSpc>
                <a:spcPct val="115000"/>
              </a:lnSpc>
              <a:spcBef>
                <a:spcPts val="0"/>
              </a:spcBef>
              <a:spcAft>
                <a:spcPts val="0"/>
              </a:spcAft>
              <a:buNone/>
            </a:pPr>
            <a:r>
              <a:t/>
            </a:r>
            <a:endParaRPr sz="1200">
              <a:latin typeface="Open Sans"/>
              <a:ea typeface="Open Sans"/>
              <a:cs typeface="Open Sans"/>
              <a:sym typeface="Open Sans"/>
            </a:endParaRPr>
          </a:p>
          <a:p>
            <a:pPr indent="0" lvl="0" marL="0" rtl="0" algn="ctr">
              <a:lnSpc>
                <a:spcPct val="150000"/>
              </a:lnSpc>
              <a:spcBef>
                <a:spcPts val="0"/>
              </a:spcBef>
              <a:spcAft>
                <a:spcPts val="0"/>
              </a:spcAft>
              <a:buNone/>
            </a:pPr>
            <a:r>
              <a:rPr lang="en-US" sz="2000">
                <a:latin typeface="Open Sans Light"/>
                <a:ea typeface="Open Sans Light"/>
                <a:cs typeface="Open Sans Light"/>
                <a:sym typeface="Open Sans Light"/>
              </a:rPr>
              <a:t>Monitoring Key Impact Pathways</a:t>
            </a:r>
            <a:endParaRPr sz="2000">
              <a:latin typeface="Open Sans Light"/>
              <a:ea typeface="Open Sans Light"/>
              <a:cs typeface="Open Sans Light"/>
              <a:sym typeface="Open Sans Light"/>
            </a:endParaRPr>
          </a:p>
          <a:p>
            <a:pPr indent="0" lvl="0" marL="0" rtl="0" algn="ctr">
              <a:lnSpc>
                <a:spcPct val="150000"/>
              </a:lnSpc>
              <a:spcBef>
                <a:spcPts val="0"/>
              </a:spcBef>
              <a:spcAft>
                <a:spcPts val="0"/>
              </a:spcAft>
              <a:buNone/>
            </a:pPr>
            <a:r>
              <a:rPr lang="en-US" sz="2000">
                <a:latin typeface="Open Sans Light"/>
                <a:ea typeface="Open Sans Light"/>
                <a:cs typeface="Open Sans Light"/>
                <a:sym typeface="Open Sans Light"/>
              </a:rPr>
              <a:t>Management &amp; Implementation Data</a:t>
            </a:r>
            <a:endParaRPr sz="2000">
              <a:latin typeface="Open Sans Light"/>
              <a:ea typeface="Open Sans Light"/>
              <a:cs typeface="Open Sans Light"/>
              <a:sym typeface="Open Sans Light"/>
            </a:endParaRPr>
          </a:p>
          <a:p>
            <a:pPr indent="0" lvl="0" marL="0" rtl="0" algn="ctr">
              <a:lnSpc>
                <a:spcPct val="150000"/>
              </a:lnSpc>
              <a:spcBef>
                <a:spcPts val="0"/>
              </a:spcBef>
              <a:spcAft>
                <a:spcPts val="0"/>
              </a:spcAft>
              <a:buNone/>
            </a:pPr>
            <a:r>
              <a:rPr lang="en-US" sz="2000">
                <a:latin typeface="Open Sans Light"/>
                <a:ea typeface="Open Sans Light"/>
                <a:cs typeface="Open Sans Light"/>
                <a:sym typeface="Open Sans Light"/>
              </a:rPr>
              <a:t>Interim and ex-post evaluation</a:t>
            </a:r>
            <a:endParaRPr sz="2000">
              <a:latin typeface="Open Sans Light"/>
              <a:ea typeface="Open Sans Light"/>
              <a:cs typeface="Open Sans Light"/>
              <a:sym typeface="Open Sans Light"/>
            </a:endParaRPr>
          </a:p>
        </p:txBody>
      </p:sp>
      <p:sp>
        <p:nvSpPr>
          <p:cNvPr id="424" name="Google Shape;424;p45"/>
          <p:cNvSpPr txBox="1"/>
          <p:nvPr/>
        </p:nvSpPr>
        <p:spPr>
          <a:xfrm>
            <a:off x="7867937" y="3818158"/>
            <a:ext cx="2142900" cy="1207800"/>
          </a:xfrm>
          <a:prstGeom prst="rect">
            <a:avLst/>
          </a:prstGeom>
          <a:noFill/>
          <a:ln>
            <a:noFill/>
          </a:ln>
        </p:spPr>
        <p:txBody>
          <a:bodyPr anchorCtr="0" anchor="ctr" bIns="182850" lIns="182850" spcFirstLastPara="1" rIns="182850" wrap="square" tIns="182850">
            <a:noAutofit/>
          </a:bodyPr>
          <a:lstStyle/>
          <a:p>
            <a:pPr indent="0" lvl="0" marL="0" rtl="0" algn="ctr">
              <a:lnSpc>
                <a:spcPct val="115000"/>
              </a:lnSpc>
              <a:spcBef>
                <a:spcPts val="0"/>
              </a:spcBef>
              <a:spcAft>
                <a:spcPts val="0"/>
              </a:spcAft>
              <a:buNone/>
            </a:pPr>
            <a:r>
              <a:rPr b="1" lang="en-US" sz="3000">
                <a:latin typeface="Roboto"/>
                <a:ea typeface="Roboto"/>
                <a:cs typeface="Roboto"/>
                <a:sym typeface="Roboto"/>
              </a:rPr>
              <a:t>Horizon Europe Cycle</a:t>
            </a:r>
            <a:endParaRPr sz="3000"/>
          </a:p>
        </p:txBody>
      </p:sp>
      <p:sp>
        <p:nvSpPr>
          <p:cNvPr id="425" name="Google Shape;425;p45"/>
          <p:cNvSpPr/>
          <p:nvPr/>
        </p:nvSpPr>
        <p:spPr>
          <a:xfrm rot="1820297">
            <a:off x="6931980" y="2365071"/>
            <a:ext cx="4006103" cy="4034469"/>
          </a:xfrm>
          <a:prstGeom prst="blockArc">
            <a:avLst>
              <a:gd fmla="val 14414370" name="adj1"/>
              <a:gd fmla="val 694" name="adj2"/>
              <a:gd fmla="val 9562" name="adj3"/>
            </a:avLst>
          </a:prstGeom>
          <a:solidFill>
            <a:srgbClr val="085631"/>
          </a:solidFill>
          <a:ln>
            <a:noFill/>
          </a:ln>
          <a:effectLst>
            <a:outerShdw blurRad="71438" rotWithShape="0" algn="bl" dir="5400000" dist="9525">
              <a:srgbClr val="000000">
                <a:alpha val="40000"/>
              </a:srgbClr>
            </a:outerShdw>
          </a:effectLst>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26" name="Google Shape;426;p45"/>
          <p:cNvSpPr/>
          <p:nvPr/>
        </p:nvSpPr>
        <p:spPr>
          <a:xfrm flipH="1" rot="-1820297">
            <a:off x="6935918" y="2365071"/>
            <a:ext cx="4006103" cy="4034469"/>
          </a:xfrm>
          <a:prstGeom prst="blockArc">
            <a:avLst>
              <a:gd fmla="val 14348563" name="adj1"/>
              <a:gd fmla="val 21472873" name="adj2"/>
              <a:gd fmla="val 9381" name="adj3"/>
            </a:avLst>
          </a:prstGeom>
          <a:solidFill>
            <a:srgbClr val="009E97"/>
          </a:solidFill>
          <a:ln>
            <a:noFill/>
          </a:ln>
          <a:effectLst>
            <a:outerShdw blurRad="71438" rotWithShape="0" algn="bl" dir="5400000" dist="9525">
              <a:srgbClr val="000000">
                <a:alpha val="40000"/>
              </a:srgbClr>
            </a:outerShdw>
          </a:effectLst>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27" name="Google Shape;427;p45"/>
          <p:cNvSpPr/>
          <p:nvPr/>
        </p:nvSpPr>
        <p:spPr>
          <a:xfrm rot="-8101343">
            <a:off x="8662511" y="2274351"/>
            <a:ext cx="542846" cy="542846"/>
          </a:xfrm>
          <a:prstGeom prst="rtTriangle">
            <a:avLst/>
          </a:prstGeom>
          <a:solidFill>
            <a:srgbClr val="009E9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28" name="Google Shape;428;p45"/>
          <p:cNvSpPr/>
          <p:nvPr/>
        </p:nvSpPr>
        <p:spPr>
          <a:xfrm flipH="1" rot="-8980462">
            <a:off x="6934730" y="2363047"/>
            <a:ext cx="4005238" cy="4033763"/>
          </a:xfrm>
          <a:prstGeom prst="blockArc">
            <a:avLst>
              <a:gd fmla="val 14316164" name="adj1"/>
              <a:gd fmla="val 21502663" name="adj2"/>
              <a:gd fmla="val 9415" name="adj3"/>
            </a:avLst>
          </a:prstGeom>
          <a:solidFill>
            <a:srgbClr val="00C282"/>
          </a:solidFill>
          <a:ln>
            <a:noFill/>
          </a:ln>
          <a:effectLst>
            <a:outerShdw blurRad="71438" rotWithShape="0" algn="bl" dir="5400000" dist="9525">
              <a:srgbClr val="000000">
                <a:alpha val="40000"/>
              </a:srgbClr>
            </a:outerShdw>
          </a:effectLst>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29" name="Google Shape;429;p45"/>
          <p:cNvSpPr/>
          <p:nvPr/>
        </p:nvSpPr>
        <p:spPr>
          <a:xfrm rot="-1049654">
            <a:off x="10302233" y="5010463"/>
            <a:ext cx="468049" cy="467493"/>
          </a:xfrm>
          <a:prstGeom prst="rtTriangle">
            <a:avLst/>
          </a:prstGeom>
          <a:solidFill>
            <a:srgbClr val="085631"/>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30" name="Google Shape;430;p45"/>
          <p:cNvSpPr/>
          <p:nvPr/>
        </p:nvSpPr>
        <p:spPr>
          <a:xfrm rot="6333875">
            <a:off x="7081091" y="5015249"/>
            <a:ext cx="545608" cy="536489"/>
          </a:xfrm>
          <a:prstGeom prst="rtTriangle">
            <a:avLst/>
          </a:prstGeom>
          <a:solidFill>
            <a:srgbClr val="00C282"/>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31" name="Google Shape;431;p45"/>
          <p:cNvSpPr txBox="1"/>
          <p:nvPr/>
        </p:nvSpPr>
        <p:spPr>
          <a:xfrm rot="5400000">
            <a:off x="13457850" y="4943400"/>
            <a:ext cx="92601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u="sng">
                <a:solidFill>
                  <a:schemeClr val="hlink"/>
                </a:solidFill>
                <a:latin typeface="Open Sans Light"/>
                <a:ea typeface="Open Sans Light"/>
                <a:cs typeface="Open Sans Light"/>
                <a:sym typeface="Open Sans Light"/>
                <a:hlinkClick r:id="rId4"/>
              </a:rPr>
              <a:t>Paving the Pathways to Impact in Horizon Europe</a:t>
            </a:r>
            <a:r>
              <a:rPr lang="en-US">
                <a:solidFill>
                  <a:schemeClr val="dk1"/>
                </a:solidFill>
                <a:latin typeface="Open Sans Light"/>
                <a:ea typeface="Open Sans Light"/>
                <a:cs typeface="Open Sans Light"/>
                <a:sym typeface="Open Sans Light"/>
              </a:rPr>
              <a:t>, 2021</a:t>
            </a:r>
            <a:endParaRPr>
              <a:solidFill>
                <a:schemeClr val="dk1"/>
              </a:solidFill>
              <a:latin typeface="Open Sans Light"/>
              <a:ea typeface="Open Sans Light"/>
              <a:cs typeface="Open Sans Light"/>
              <a:sym typeface="Open Sans Light"/>
            </a:endParaRPr>
          </a:p>
        </p:txBody>
      </p:sp>
      <p:sp>
        <p:nvSpPr>
          <p:cNvPr id="432" name="Google Shape;432;p45"/>
          <p:cNvSpPr txBox="1"/>
          <p:nvPr/>
        </p:nvSpPr>
        <p:spPr>
          <a:xfrm>
            <a:off x="2209475" y="718750"/>
            <a:ext cx="1533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Light"/>
              <a:ea typeface="Open Sans Light"/>
              <a:cs typeface="Open Sans Light"/>
              <a:sym typeface="Open Sans 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46"/>
          <p:cNvSpPr txBox="1"/>
          <p:nvPr/>
        </p:nvSpPr>
        <p:spPr>
          <a:xfrm>
            <a:off x="266200" y="505800"/>
            <a:ext cx="88113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000">
                <a:solidFill>
                  <a:schemeClr val="dk1"/>
                </a:solidFill>
                <a:highlight>
                  <a:schemeClr val="lt1"/>
                </a:highlight>
                <a:latin typeface="Open Sans ExtraBold"/>
                <a:ea typeface="Open Sans ExtraBold"/>
                <a:cs typeface="Open Sans ExtraBold"/>
                <a:sym typeface="Open Sans ExtraBold"/>
              </a:rPr>
              <a:t>Impact Design in </a:t>
            </a:r>
            <a:r>
              <a:rPr lang="en-US" sz="4000">
                <a:solidFill>
                  <a:schemeClr val="dk1"/>
                </a:solidFill>
                <a:highlight>
                  <a:schemeClr val="lt1"/>
                </a:highlight>
                <a:latin typeface="Open Sans ExtraBold"/>
                <a:ea typeface="Open Sans ExtraBold"/>
                <a:cs typeface="Open Sans ExtraBold"/>
                <a:sym typeface="Open Sans ExtraBold"/>
              </a:rPr>
              <a:t>Horizon Europe </a:t>
            </a:r>
            <a:endParaRPr sz="4000">
              <a:solidFill>
                <a:schemeClr val="dk1"/>
              </a:solidFill>
              <a:latin typeface="Open Sans"/>
              <a:ea typeface="Open Sans"/>
              <a:cs typeface="Open Sans"/>
              <a:sym typeface="Open Sans"/>
            </a:endParaRPr>
          </a:p>
        </p:txBody>
      </p:sp>
      <p:graphicFrame>
        <p:nvGraphicFramePr>
          <p:cNvPr id="438" name="Google Shape;438;p46"/>
          <p:cNvGraphicFramePr/>
          <p:nvPr/>
        </p:nvGraphicFramePr>
        <p:xfrm>
          <a:off x="1330988" y="3161175"/>
          <a:ext cx="3000000" cy="3000000"/>
        </p:xfrm>
        <a:graphic>
          <a:graphicData uri="http://schemas.openxmlformats.org/drawingml/2006/table">
            <a:tbl>
              <a:tblPr>
                <a:noFill/>
                <a:tableStyleId>{B0FE948B-5E1F-43D2-A086-7141EC53BF36}</a:tableStyleId>
              </a:tblPr>
              <a:tblGrid>
                <a:gridCol w="2714825"/>
                <a:gridCol w="12911200"/>
              </a:tblGrid>
              <a:tr h="2833650">
                <a:tc>
                  <a:txBody>
                    <a:bodyPr/>
                    <a:lstStyle/>
                    <a:p>
                      <a:pPr indent="0" lvl="0" marL="0" rtl="0" algn="ctr">
                        <a:spcBef>
                          <a:spcPts val="0"/>
                        </a:spcBef>
                        <a:spcAft>
                          <a:spcPts val="0"/>
                        </a:spcAft>
                        <a:buNone/>
                      </a:pPr>
                      <a:r>
                        <a:rPr b="1" lang="en-US" sz="3000">
                          <a:solidFill>
                            <a:schemeClr val="lt1"/>
                          </a:solidFill>
                          <a:highlight>
                            <a:srgbClr val="009E97"/>
                          </a:highlight>
                          <a:latin typeface="Open Sans"/>
                          <a:ea typeface="Open Sans"/>
                          <a:cs typeface="Open Sans"/>
                          <a:sym typeface="Open Sans"/>
                        </a:rPr>
                        <a:t>Scientific </a:t>
                      </a:r>
                      <a:endParaRPr b="1" sz="3000">
                        <a:solidFill>
                          <a:schemeClr val="lt1"/>
                        </a:solidFill>
                        <a:highlight>
                          <a:srgbClr val="009E97"/>
                        </a:highlight>
                        <a:latin typeface="Open Sans"/>
                        <a:ea typeface="Open Sans"/>
                        <a:cs typeface="Open Sans"/>
                        <a:sym typeface="Open Sans"/>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009E97"/>
                    </a:solidFill>
                  </a:tcPr>
                </a:tc>
                <a:tc>
                  <a:txBody>
                    <a:bodyPr/>
                    <a:lstStyle/>
                    <a:p>
                      <a:pPr indent="0" lvl="0" marL="0" rtl="0" algn="just">
                        <a:spcBef>
                          <a:spcPts val="0"/>
                        </a:spcBef>
                        <a:spcAft>
                          <a:spcPts val="0"/>
                        </a:spcAft>
                        <a:buNone/>
                      </a:pPr>
                      <a:r>
                        <a:rPr lang="en-US" sz="3000">
                          <a:solidFill>
                            <a:schemeClr val="lt1"/>
                          </a:solidFill>
                          <a:latin typeface="Open Sans"/>
                          <a:ea typeface="Open Sans"/>
                          <a:cs typeface="Open Sans"/>
                          <a:sym typeface="Open Sans"/>
                        </a:rPr>
                        <a:t>Promote scientific excellence, support the creation and diffusion of high-quality new fundamental and applied knowledge, skills, training and mobility of researchers, attract talent at all levels, and contribute to full engagement of Union's talent pool in actions supported under the Programme.</a:t>
                      </a:r>
                      <a:endParaRPr sz="3000">
                        <a:latin typeface="Open Sans"/>
                        <a:ea typeface="Open Sans"/>
                        <a:cs typeface="Open Sans"/>
                        <a:sym typeface="Open Sans"/>
                      </a:endParaRPr>
                    </a:p>
                  </a:txBody>
                  <a:tcPr marT="91425" marB="91425" marR="91425" marL="91425" anchor="ctr">
                    <a:lnL cap="flat" cmpd="sng" w="9525">
                      <a:solidFill>
                        <a:srgbClr val="9E9E9E">
                          <a:alpha val="0"/>
                        </a:srgbClr>
                      </a:solidFill>
                      <a:prstDash val="solid"/>
                      <a:round/>
                      <a:headEnd len="sm" w="sm" type="none"/>
                      <a:tailEnd len="sm" w="sm" type="none"/>
                    </a:lnL>
                    <a:solidFill>
                      <a:srgbClr val="009E97"/>
                    </a:solidFill>
                  </a:tcPr>
                </a:tc>
              </a:tr>
              <a:tr h="2308900">
                <a:tc>
                  <a:txBody>
                    <a:bodyPr/>
                    <a:lstStyle/>
                    <a:p>
                      <a:pPr indent="0" lvl="0" marL="0" rtl="0" algn="ctr">
                        <a:spcBef>
                          <a:spcPts val="0"/>
                        </a:spcBef>
                        <a:spcAft>
                          <a:spcPts val="0"/>
                        </a:spcAft>
                        <a:buNone/>
                      </a:pPr>
                      <a:r>
                        <a:rPr b="1" lang="en-US" sz="3000">
                          <a:solidFill>
                            <a:schemeClr val="lt1"/>
                          </a:solidFill>
                          <a:latin typeface="Open Sans"/>
                          <a:ea typeface="Open Sans"/>
                          <a:cs typeface="Open Sans"/>
                          <a:sym typeface="Open Sans"/>
                        </a:rPr>
                        <a:t>Societal</a:t>
                      </a:r>
                      <a:endParaRPr b="1" sz="3000">
                        <a:solidFill>
                          <a:schemeClr val="lt1"/>
                        </a:solidFill>
                        <a:latin typeface="Open Sans"/>
                        <a:ea typeface="Open Sans"/>
                        <a:cs typeface="Open Sans"/>
                        <a:sym typeface="Open Sans"/>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5"/>
                    </a:solidFill>
                  </a:tcPr>
                </a:tc>
                <a:tc>
                  <a:txBody>
                    <a:bodyPr/>
                    <a:lstStyle/>
                    <a:p>
                      <a:pPr indent="0" lvl="0" marL="0" rtl="0" algn="just">
                        <a:spcBef>
                          <a:spcPts val="0"/>
                        </a:spcBef>
                        <a:spcAft>
                          <a:spcPts val="0"/>
                        </a:spcAft>
                        <a:buNone/>
                      </a:pPr>
                      <a:r>
                        <a:rPr lang="en-US" sz="3000">
                          <a:solidFill>
                            <a:schemeClr val="lt1"/>
                          </a:solidFill>
                          <a:latin typeface="Open Sans"/>
                          <a:ea typeface="Open Sans"/>
                          <a:cs typeface="Open Sans"/>
                          <a:sym typeface="Open Sans"/>
                        </a:rPr>
                        <a:t>Generate knowledge, strengthen the impact of R&amp;I in developing, supporting and implementing Union policies, and support the uptake of innovative solutions in industry, notably in SMEs, and society to address global challenges, inter alia the SDGs.</a:t>
                      </a:r>
                      <a:endParaRPr sz="3000">
                        <a:solidFill>
                          <a:schemeClr val="lt1"/>
                        </a:solidFill>
                        <a:latin typeface="Open Sans"/>
                        <a:ea typeface="Open Sans"/>
                        <a:cs typeface="Open Sans"/>
                        <a:sym typeface="Open Sans"/>
                      </a:endParaRPr>
                    </a:p>
                  </a:txBody>
                  <a:tcPr marT="91425" marB="91425" marR="91425" marL="91425" anchor="ctr">
                    <a:lnL cap="flat" cmpd="sng" w="9525">
                      <a:solidFill>
                        <a:srgbClr val="9E9E9E">
                          <a:alpha val="0"/>
                        </a:srgbClr>
                      </a:solidFill>
                      <a:prstDash val="solid"/>
                      <a:round/>
                      <a:headEnd len="sm" w="sm" type="none"/>
                      <a:tailEnd len="sm" w="sm" type="none"/>
                    </a:lnL>
                    <a:solidFill>
                      <a:schemeClr val="accent5"/>
                    </a:solidFill>
                  </a:tcPr>
                </a:tc>
              </a:tr>
              <a:tr h="1784175">
                <a:tc>
                  <a:txBody>
                    <a:bodyPr/>
                    <a:lstStyle/>
                    <a:p>
                      <a:pPr indent="0" lvl="0" marL="0" rtl="0" algn="ctr">
                        <a:spcBef>
                          <a:spcPts val="0"/>
                        </a:spcBef>
                        <a:spcAft>
                          <a:spcPts val="0"/>
                        </a:spcAft>
                        <a:buNone/>
                      </a:pPr>
                      <a:r>
                        <a:rPr b="1" lang="en-US" sz="3000">
                          <a:solidFill>
                            <a:schemeClr val="lt1"/>
                          </a:solidFill>
                          <a:latin typeface="Open Sans"/>
                          <a:ea typeface="Open Sans"/>
                          <a:cs typeface="Open Sans"/>
                          <a:sym typeface="Open Sans"/>
                        </a:rPr>
                        <a:t>Economic</a:t>
                      </a:r>
                      <a:endParaRPr b="1" sz="3000">
                        <a:solidFill>
                          <a:schemeClr val="lt1"/>
                        </a:solidFill>
                        <a:latin typeface="Open Sans"/>
                        <a:ea typeface="Open Sans"/>
                        <a:cs typeface="Open Sans"/>
                        <a:sym typeface="Open Sans"/>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2D5D0"/>
                    </a:solidFill>
                  </a:tcPr>
                </a:tc>
                <a:tc>
                  <a:txBody>
                    <a:bodyPr/>
                    <a:lstStyle/>
                    <a:p>
                      <a:pPr indent="0" lvl="0" marL="0" rtl="0" algn="just">
                        <a:spcBef>
                          <a:spcPts val="0"/>
                        </a:spcBef>
                        <a:spcAft>
                          <a:spcPts val="0"/>
                        </a:spcAft>
                        <a:buNone/>
                      </a:pPr>
                      <a:r>
                        <a:rPr lang="en-US" sz="3000">
                          <a:solidFill>
                            <a:schemeClr val="lt1"/>
                          </a:solidFill>
                          <a:latin typeface="Open Sans"/>
                          <a:ea typeface="Open Sans"/>
                          <a:cs typeface="Open Sans"/>
                          <a:sym typeface="Open Sans"/>
                        </a:rPr>
                        <a:t>Foster all forms of innovation, facilitate technological development, demonstration and knowledge transfer, and strengthen deployment of innovative solutions.</a:t>
                      </a:r>
                      <a:endParaRPr sz="3000">
                        <a:solidFill>
                          <a:schemeClr val="lt1"/>
                        </a:solidFill>
                        <a:latin typeface="Open Sans"/>
                        <a:ea typeface="Open Sans"/>
                        <a:cs typeface="Open Sans"/>
                        <a:sym typeface="Open Sans"/>
                      </a:endParaRPr>
                    </a:p>
                  </a:txBody>
                  <a:tcPr marT="91425" marB="91425" marR="91425" marL="91425" anchor="ctr">
                    <a:lnL cap="flat" cmpd="sng" w="9525">
                      <a:solidFill>
                        <a:srgbClr val="9E9E9E">
                          <a:alpha val="0"/>
                        </a:srgbClr>
                      </a:solidFill>
                      <a:prstDash val="solid"/>
                      <a:round/>
                      <a:headEnd len="sm" w="sm" type="none"/>
                      <a:tailEnd len="sm" w="sm" type="none"/>
                    </a:lnL>
                    <a:solidFill>
                      <a:srgbClr val="A2D5D0"/>
                    </a:solidFill>
                  </a:tcPr>
                </a:tc>
              </a:tr>
            </a:tbl>
          </a:graphicData>
        </a:graphic>
      </p:graphicFrame>
      <p:sp>
        <p:nvSpPr>
          <p:cNvPr id="439" name="Google Shape;439;p46"/>
          <p:cNvSpPr txBox="1"/>
          <p:nvPr/>
        </p:nvSpPr>
        <p:spPr>
          <a:xfrm>
            <a:off x="1331000" y="1750400"/>
            <a:ext cx="156261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3100">
                <a:solidFill>
                  <a:schemeClr val="dk1"/>
                </a:solidFill>
                <a:highlight>
                  <a:schemeClr val="lt1"/>
                </a:highlight>
                <a:latin typeface="Open Sans ExtraBold"/>
                <a:ea typeface="Open Sans ExtraBold"/>
                <a:cs typeface="Open Sans ExtraBold"/>
                <a:sym typeface="Open Sans ExtraBold"/>
              </a:rPr>
              <a:t>3 types of Impact </a:t>
            </a:r>
            <a:r>
              <a:rPr lang="en-US" sz="3100">
                <a:solidFill>
                  <a:schemeClr val="dk1"/>
                </a:solidFill>
                <a:highlight>
                  <a:schemeClr val="lt1"/>
                </a:highlight>
                <a:latin typeface="Open Sans"/>
                <a:ea typeface="Open Sans"/>
                <a:cs typeface="Open Sans"/>
                <a:sym typeface="Open Sans"/>
              </a:rPr>
              <a:t>							Based on </a:t>
            </a:r>
            <a:r>
              <a:rPr lang="en-US" sz="3100">
                <a:solidFill>
                  <a:schemeClr val="dk1"/>
                </a:solidFill>
                <a:highlight>
                  <a:schemeClr val="lt1"/>
                </a:highlight>
                <a:latin typeface="Open Sans ExtraBold"/>
                <a:ea typeface="Open Sans ExtraBold"/>
                <a:cs typeface="Open Sans ExtraBold"/>
                <a:sym typeface="Open Sans ExtraBold"/>
              </a:rPr>
              <a:t>Objectives</a:t>
            </a:r>
            <a:endParaRPr sz="3100">
              <a:solidFill>
                <a:schemeClr val="dk1"/>
              </a:solidFill>
              <a:highlight>
                <a:schemeClr val="lt1"/>
              </a:highlight>
              <a:latin typeface="Open Sans ExtraBold"/>
              <a:ea typeface="Open Sans ExtraBold"/>
              <a:cs typeface="Open Sans ExtraBold"/>
              <a:sym typeface="Open Sans ExtraBold"/>
            </a:endParaRPr>
          </a:p>
        </p:txBody>
      </p:sp>
      <p:sp>
        <p:nvSpPr>
          <p:cNvPr id="440" name="Google Shape;440;p46"/>
          <p:cNvSpPr/>
          <p:nvPr/>
        </p:nvSpPr>
        <p:spPr>
          <a:xfrm>
            <a:off x="2555525" y="2353550"/>
            <a:ext cx="266100" cy="661800"/>
          </a:xfrm>
          <a:prstGeom prst="downArrow">
            <a:avLst>
              <a:gd fmla="val 50000" name="adj1"/>
              <a:gd fmla="val 5000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46"/>
          <p:cNvSpPr/>
          <p:nvPr/>
        </p:nvSpPr>
        <p:spPr>
          <a:xfrm>
            <a:off x="9870725" y="2353550"/>
            <a:ext cx="266100" cy="661800"/>
          </a:xfrm>
          <a:prstGeom prst="downArrow">
            <a:avLst>
              <a:gd fmla="val 50000" name="adj1"/>
              <a:gd fmla="val 5000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46"/>
          <p:cNvSpPr txBox="1"/>
          <p:nvPr/>
        </p:nvSpPr>
        <p:spPr>
          <a:xfrm rot="5400000">
            <a:off x="15400650" y="7783750"/>
            <a:ext cx="537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latin typeface="Open Sans Light"/>
                <a:ea typeface="Open Sans Light"/>
                <a:cs typeface="Open Sans Light"/>
                <a:sym typeface="Open Sans Light"/>
              </a:rPr>
              <a:t> </a:t>
            </a:r>
            <a:r>
              <a:rPr lang="en-US" u="sng">
                <a:solidFill>
                  <a:schemeClr val="hlink"/>
                </a:solidFill>
                <a:latin typeface="Open Sans Light"/>
                <a:ea typeface="Open Sans Light"/>
                <a:cs typeface="Open Sans Light"/>
                <a:sym typeface="Open Sans Light"/>
                <a:hlinkClick r:id="rId3"/>
              </a:rPr>
              <a:t>Paving the Pathways to Impact in Horizon Europe</a:t>
            </a:r>
            <a:r>
              <a:rPr lang="en-US">
                <a:solidFill>
                  <a:schemeClr val="dk1"/>
                </a:solidFill>
                <a:latin typeface="Open Sans Light"/>
                <a:ea typeface="Open Sans Light"/>
                <a:cs typeface="Open Sans Light"/>
                <a:sym typeface="Open Sans Light"/>
              </a:rPr>
              <a:t>, 2021</a:t>
            </a:r>
            <a:endParaRPr>
              <a:solidFill>
                <a:schemeClr val="dk1"/>
              </a:solidFill>
              <a:latin typeface="Open Sans Light"/>
              <a:ea typeface="Open Sans Light"/>
              <a:cs typeface="Open Sans Light"/>
              <a:sym typeface="Open Sans 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grpSp>
        <p:nvGrpSpPr>
          <p:cNvPr id="447" name="Google Shape;447;p47"/>
          <p:cNvGrpSpPr/>
          <p:nvPr/>
        </p:nvGrpSpPr>
        <p:grpSpPr>
          <a:xfrm>
            <a:off x="1628257" y="2380557"/>
            <a:ext cx="14979331" cy="6973417"/>
            <a:chOff x="323528" y="2083305"/>
            <a:chExt cx="8615248" cy="3946696"/>
          </a:xfrm>
        </p:grpSpPr>
        <p:sp>
          <p:nvSpPr>
            <p:cNvPr id="448" name="Google Shape;448;p47"/>
            <p:cNvSpPr/>
            <p:nvPr/>
          </p:nvSpPr>
          <p:spPr>
            <a:xfrm>
              <a:off x="4941007" y="2097589"/>
              <a:ext cx="2818200" cy="1181700"/>
            </a:xfrm>
            <a:prstGeom prst="rect">
              <a:avLst/>
            </a:prstGeom>
            <a:solidFill>
              <a:srgbClr val="0E4194"/>
            </a:soli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0" i="0" lang="en-US" sz="1400" u="none" cap="none" strike="noStrike">
                  <a:solidFill>
                    <a:srgbClr val="FFFFFF"/>
                  </a:solidFill>
                  <a:latin typeface="Arial"/>
                  <a:ea typeface="Arial"/>
                  <a:cs typeface="Arial"/>
                  <a:sym typeface="Arial"/>
                </a:rPr>
                <a:t>	</a:t>
              </a:r>
              <a:r>
                <a:rPr b="1" i="0" lang="en-US" sz="3000" u="none" cap="none" strike="noStrike">
                  <a:solidFill>
                    <a:srgbClr val="FFFFFF"/>
                  </a:solidFill>
                  <a:latin typeface="Open Sans"/>
                  <a:ea typeface="Open Sans"/>
                  <a:cs typeface="Open Sans"/>
                  <a:sym typeface="Open Sans"/>
                </a:rPr>
                <a:t>Scientific</a:t>
              </a:r>
              <a:endParaRPr b="1" sz="3000">
                <a:latin typeface="Open Sans"/>
                <a:ea typeface="Open Sans"/>
                <a:cs typeface="Open Sans"/>
                <a:sym typeface="Open Sans"/>
              </a:endParaRPr>
            </a:p>
            <a:p>
              <a:pPr indent="0" lvl="0" marL="0" marR="0" rtl="0" algn="r">
                <a:spcBef>
                  <a:spcPts val="0"/>
                </a:spcBef>
                <a:spcAft>
                  <a:spcPts val="0"/>
                </a:spcAft>
                <a:buNone/>
              </a:pPr>
              <a:r>
                <a:rPr b="1" i="0" lang="en-US" sz="3000" u="none" cap="none" strike="noStrike">
                  <a:solidFill>
                    <a:srgbClr val="FFFFFF"/>
                  </a:solidFill>
                  <a:latin typeface="Open Sans"/>
                  <a:ea typeface="Open Sans"/>
                  <a:cs typeface="Open Sans"/>
                  <a:sym typeface="Open Sans"/>
                </a:rPr>
                <a:t>	Impact</a:t>
              </a:r>
              <a:endParaRPr b="1" sz="3000">
                <a:latin typeface="Open Sans"/>
                <a:ea typeface="Open Sans"/>
                <a:cs typeface="Open Sans"/>
                <a:sym typeface="Open Sans"/>
              </a:endParaRPr>
            </a:p>
          </p:txBody>
        </p:sp>
        <p:sp>
          <p:nvSpPr>
            <p:cNvPr id="449" name="Google Shape;449;p47"/>
            <p:cNvSpPr/>
            <p:nvPr/>
          </p:nvSpPr>
          <p:spPr>
            <a:xfrm>
              <a:off x="360902" y="2083305"/>
              <a:ext cx="5939700" cy="1196100"/>
            </a:xfrm>
            <a:prstGeom prst="homePlate">
              <a:avLst>
                <a:gd fmla="val 50000" name="adj"/>
              </a:avLst>
            </a:prstGeom>
            <a:solidFill>
              <a:srgbClr val="0E4194"/>
            </a:solidFill>
            <a:ln cap="flat" cmpd="sng" w="381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450" name="Google Shape;450;p47"/>
            <p:cNvCxnSpPr/>
            <p:nvPr/>
          </p:nvCxnSpPr>
          <p:spPr>
            <a:xfrm>
              <a:off x="7740352" y="2687936"/>
              <a:ext cx="349200" cy="0"/>
            </a:xfrm>
            <a:prstGeom prst="straightConnector1">
              <a:avLst/>
            </a:prstGeom>
            <a:noFill/>
            <a:ln cap="flat" cmpd="sng" w="19050">
              <a:solidFill>
                <a:srgbClr val="0E4194"/>
              </a:solidFill>
              <a:prstDash val="solid"/>
              <a:round/>
              <a:headEnd len="sm" w="sm" type="none"/>
              <a:tailEnd len="sm" w="sm" type="none"/>
            </a:ln>
          </p:spPr>
        </p:cxnSp>
        <p:cxnSp>
          <p:nvCxnSpPr>
            <p:cNvPr id="451" name="Google Shape;451;p47"/>
            <p:cNvCxnSpPr/>
            <p:nvPr/>
          </p:nvCxnSpPr>
          <p:spPr>
            <a:xfrm flipH="1" rot="10800000">
              <a:off x="7437844" y="5395539"/>
              <a:ext cx="863400" cy="3900"/>
            </a:xfrm>
            <a:prstGeom prst="straightConnector1">
              <a:avLst/>
            </a:prstGeom>
            <a:noFill/>
            <a:ln cap="flat" cmpd="sng" w="19050">
              <a:solidFill>
                <a:srgbClr val="78BAEB"/>
              </a:solidFill>
              <a:prstDash val="solid"/>
              <a:round/>
              <a:headEnd len="sm" w="sm" type="none"/>
              <a:tailEnd len="sm" w="sm" type="none"/>
            </a:ln>
          </p:spPr>
        </p:cxnSp>
        <p:sp>
          <p:nvSpPr>
            <p:cNvPr id="452" name="Google Shape;452;p47"/>
            <p:cNvSpPr/>
            <p:nvPr/>
          </p:nvSpPr>
          <p:spPr>
            <a:xfrm>
              <a:off x="331262" y="4782057"/>
              <a:ext cx="7428000" cy="1247700"/>
            </a:xfrm>
            <a:prstGeom prst="rect">
              <a:avLst/>
            </a:prstGeom>
            <a:solidFill>
              <a:srgbClr val="99CCFF"/>
            </a:solidFill>
            <a:ln>
              <a:noFill/>
            </a:ln>
          </p:spPr>
          <p:txBody>
            <a:bodyPr anchorCtr="0" anchor="ctr" bIns="45700" lIns="91425" spcFirstLastPara="1" rIns="91425" wrap="square" tIns="45700">
              <a:noAutofit/>
            </a:bodyPr>
            <a:lstStyle/>
            <a:p>
              <a:pPr indent="0" lvl="0" marL="0" marR="0" rtl="0" algn="r">
                <a:spcBef>
                  <a:spcPts val="0"/>
                </a:spcBef>
                <a:spcAft>
                  <a:spcPts val="0"/>
                </a:spcAft>
                <a:buClr>
                  <a:srgbClr val="FFFFFF"/>
                </a:buClr>
                <a:buSzPts val="1400"/>
                <a:buFont typeface="Arial"/>
                <a:buNone/>
              </a:pPr>
              <a:r>
                <a:rPr b="0" i="0" lang="en-US" sz="1200" u="none" cap="none" strike="noStrike">
                  <a:solidFill>
                    <a:srgbClr val="FFFFFF"/>
                  </a:solidFill>
                  <a:latin typeface="Arial"/>
                  <a:ea typeface="Arial"/>
                  <a:cs typeface="Arial"/>
                  <a:sym typeface="Arial"/>
                </a:rPr>
                <a:t>	</a:t>
              </a:r>
              <a:r>
                <a:rPr b="1" i="0" lang="en-US" sz="2800" u="none" cap="none" strike="noStrike">
                  <a:solidFill>
                    <a:srgbClr val="3A3838"/>
                  </a:solidFill>
                  <a:latin typeface="Open Sans"/>
                  <a:ea typeface="Open Sans"/>
                  <a:cs typeface="Open Sans"/>
                  <a:sym typeface="Open Sans"/>
                </a:rPr>
                <a:t>Economic/</a:t>
              </a:r>
              <a:endParaRPr sz="2800">
                <a:latin typeface="Open Sans"/>
                <a:ea typeface="Open Sans"/>
                <a:cs typeface="Open Sans"/>
                <a:sym typeface="Open Sans"/>
              </a:endParaRPr>
            </a:p>
            <a:p>
              <a:pPr indent="0" lvl="0" marL="0" marR="0" rtl="0" algn="r">
                <a:spcBef>
                  <a:spcPts val="0"/>
                </a:spcBef>
                <a:spcAft>
                  <a:spcPts val="0"/>
                </a:spcAft>
                <a:buClr>
                  <a:srgbClr val="3A3838"/>
                </a:buClr>
                <a:buSzPts val="1600"/>
                <a:buFont typeface="Arial"/>
                <a:buNone/>
              </a:pPr>
              <a:r>
                <a:rPr b="1" i="0" lang="en-US" sz="2800" u="none" cap="none" strike="noStrike">
                  <a:solidFill>
                    <a:srgbClr val="3A3838"/>
                  </a:solidFill>
                  <a:latin typeface="Open Sans"/>
                  <a:ea typeface="Open Sans"/>
                  <a:cs typeface="Open Sans"/>
                  <a:sym typeface="Open Sans"/>
                </a:rPr>
                <a:t>Technological</a:t>
              </a:r>
              <a:endParaRPr b="1" i="0" sz="2800" u="none" cap="none" strike="noStrike">
                <a:solidFill>
                  <a:srgbClr val="3A3838"/>
                </a:solidFill>
                <a:latin typeface="Open Sans"/>
                <a:ea typeface="Open Sans"/>
                <a:cs typeface="Open Sans"/>
                <a:sym typeface="Open Sans"/>
              </a:endParaRPr>
            </a:p>
            <a:p>
              <a:pPr indent="0" lvl="0" marL="0" marR="0" rtl="0" algn="r">
                <a:spcBef>
                  <a:spcPts val="0"/>
                </a:spcBef>
                <a:spcAft>
                  <a:spcPts val="0"/>
                </a:spcAft>
                <a:buClr>
                  <a:srgbClr val="3A3838"/>
                </a:buClr>
                <a:buSzPts val="1600"/>
                <a:buFont typeface="Arial"/>
                <a:buNone/>
              </a:pPr>
              <a:r>
                <a:rPr b="1" i="0" lang="en-US" sz="2800" u="none" cap="none" strike="noStrike">
                  <a:solidFill>
                    <a:srgbClr val="3A3838"/>
                  </a:solidFill>
                  <a:latin typeface="Open Sans"/>
                  <a:ea typeface="Open Sans"/>
                  <a:cs typeface="Open Sans"/>
                  <a:sym typeface="Open Sans"/>
                </a:rPr>
                <a:t>	Impact</a:t>
              </a:r>
              <a:endParaRPr b="1" i="0" sz="2800" u="none" cap="none" strike="noStrike">
                <a:solidFill>
                  <a:srgbClr val="3A3838"/>
                </a:solidFill>
                <a:latin typeface="Open Sans"/>
                <a:ea typeface="Open Sans"/>
                <a:cs typeface="Open Sans"/>
                <a:sym typeface="Open Sans"/>
              </a:endParaRPr>
            </a:p>
          </p:txBody>
        </p:sp>
        <p:sp>
          <p:nvSpPr>
            <p:cNvPr id="453" name="Google Shape;453;p47"/>
            <p:cNvSpPr/>
            <p:nvPr/>
          </p:nvSpPr>
          <p:spPr>
            <a:xfrm>
              <a:off x="328236" y="4766701"/>
              <a:ext cx="5972400" cy="1263300"/>
            </a:xfrm>
            <a:prstGeom prst="homePlate">
              <a:avLst>
                <a:gd fmla="val 50000" name="adj"/>
              </a:avLst>
            </a:prstGeom>
            <a:solidFill>
              <a:srgbClr val="99CCFF"/>
            </a:solidFill>
            <a:ln cap="flat" cmpd="sng" w="381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54" name="Google Shape;454;p47"/>
            <p:cNvSpPr/>
            <p:nvPr/>
          </p:nvSpPr>
          <p:spPr>
            <a:xfrm>
              <a:off x="360902" y="2215308"/>
              <a:ext cx="5493300" cy="252000"/>
            </a:xfrm>
            <a:prstGeom prst="homePlate">
              <a:avLst>
                <a:gd fmla="val 50000"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i="0" lang="en-US" sz="1800" u="none" cap="none" strike="noStrike">
                  <a:solidFill>
                    <a:srgbClr val="404A52"/>
                  </a:solidFill>
                  <a:latin typeface="Open Sans"/>
                  <a:ea typeface="Open Sans"/>
                  <a:cs typeface="Open Sans"/>
                  <a:sym typeface="Open Sans"/>
                </a:rPr>
                <a:t>1. Creating high-quality new knowledge</a:t>
              </a:r>
              <a:endParaRPr sz="1800">
                <a:latin typeface="Open Sans"/>
                <a:ea typeface="Open Sans"/>
                <a:cs typeface="Open Sans"/>
                <a:sym typeface="Open Sans"/>
              </a:endParaRPr>
            </a:p>
          </p:txBody>
        </p:sp>
        <p:sp>
          <p:nvSpPr>
            <p:cNvPr id="455" name="Google Shape;455;p47"/>
            <p:cNvSpPr/>
            <p:nvPr/>
          </p:nvSpPr>
          <p:spPr>
            <a:xfrm>
              <a:off x="360902" y="2555026"/>
              <a:ext cx="5493300" cy="252000"/>
            </a:xfrm>
            <a:prstGeom prst="homePlate">
              <a:avLst>
                <a:gd fmla="val 50000"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i="0" lang="en-US" sz="1800" u="none" cap="none" strike="noStrike">
                  <a:solidFill>
                    <a:srgbClr val="000000"/>
                  </a:solidFill>
                  <a:latin typeface="Open Sans"/>
                  <a:ea typeface="Open Sans"/>
                  <a:cs typeface="Open Sans"/>
                  <a:sym typeface="Open Sans"/>
                </a:rPr>
                <a:t>2. </a:t>
              </a:r>
              <a:r>
                <a:rPr i="0" lang="en-US" sz="1800" u="none" cap="none" strike="noStrike">
                  <a:solidFill>
                    <a:srgbClr val="404A52"/>
                  </a:solidFill>
                  <a:latin typeface="Open Sans"/>
                  <a:ea typeface="Open Sans"/>
                  <a:cs typeface="Open Sans"/>
                  <a:sym typeface="Open Sans"/>
                </a:rPr>
                <a:t>Strengthening</a:t>
              </a:r>
              <a:r>
                <a:rPr i="0" lang="en-US" sz="1800" u="none" cap="none" strike="noStrike">
                  <a:solidFill>
                    <a:srgbClr val="000000"/>
                  </a:solidFill>
                  <a:latin typeface="Open Sans"/>
                  <a:ea typeface="Open Sans"/>
                  <a:cs typeface="Open Sans"/>
                  <a:sym typeface="Open Sans"/>
                </a:rPr>
                <a:t> </a:t>
              </a:r>
              <a:r>
                <a:rPr i="0" lang="en-US" sz="1800" u="none" cap="none" strike="noStrike">
                  <a:solidFill>
                    <a:srgbClr val="404A52"/>
                  </a:solidFill>
                  <a:latin typeface="Open Sans"/>
                  <a:ea typeface="Open Sans"/>
                  <a:cs typeface="Open Sans"/>
                  <a:sym typeface="Open Sans"/>
                </a:rPr>
                <a:t>human capital in R&amp;I</a:t>
              </a:r>
              <a:endParaRPr sz="1800">
                <a:latin typeface="Open Sans"/>
                <a:ea typeface="Open Sans"/>
                <a:cs typeface="Open Sans"/>
                <a:sym typeface="Open Sans"/>
              </a:endParaRPr>
            </a:p>
          </p:txBody>
        </p:sp>
        <p:sp>
          <p:nvSpPr>
            <p:cNvPr id="456" name="Google Shape;456;p47"/>
            <p:cNvSpPr/>
            <p:nvPr/>
          </p:nvSpPr>
          <p:spPr>
            <a:xfrm>
              <a:off x="378456" y="2894744"/>
              <a:ext cx="5475900" cy="252000"/>
            </a:xfrm>
            <a:prstGeom prst="homePlate">
              <a:avLst>
                <a:gd fmla="val 50000"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i="0" lang="en-US" sz="1800" u="none" cap="none" strike="noStrike">
                  <a:solidFill>
                    <a:srgbClr val="404A52"/>
                  </a:solidFill>
                  <a:latin typeface="Open Sans"/>
                  <a:ea typeface="Open Sans"/>
                  <a:cs typeface="Open Sans"/>
                  <a:sym typeface="Open Sans"/>
                </a:rPr>
                <a:t>3. Fostering diffusion of knowledge and Open Science</a:t>
              </a:r>
              <a:endParaRPr sz="1800">
                <a:latin typeface="Open Sans"/>
                <a:ea typeface="Open Sans"/>
                <a:cs typeface="Open Sans"/>
                <a:sym typeface="Open Sans"/>
              </a:endParaRPr>
            </a:p>
          </p:txBody>
        </p:sp>
        <p:sp>
          <p:nvSpPr>
            <p:cNvPr id="457" name="Google Shape;457;p47"/>
            <p:cNvSpPr/>
            <p:nvPr/>
          </p:nvSpPr>
          <p:spPr>
            <a:xfrm>
              <a:off x="331262" y="4921169"/>
              <a:ext cx="5523000" cy="252000"/>
            </a:xfrm>
            <a:prstGeom prst="homePlate">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i="0" lang="en-US" sz="1800" u="none" cap="none" strike="noStrike">
                  <a:solidFill>
                    <a:srgbClr val="404A52"/>
                  </a:solidFill>
                  <a:latin typeface="Open Sans"/>
                  <a:ea typeface="Open Sans"/>
                  <a:cs typeface="Open Sans"/>
                  <a:sym typeface="Open Sans"/>
                </a:rPr>
                <a:t>7. Generating innovation-based growth</a:t>
              </a:r>
              <a:endParaRPr i="0" sz="1800" u="none" cap="none" strike="noStrike">
                <a:solidFill>
                  <a:srgbClr val="404A52"/>
                </a:solidFill>
                <a:latin typeface="Open Sans"/>
                <a:ea typeface="Open Sans"/>
                <a:cs typeface="Open Sans"/>
                <a:sym typeface="Open Sans"/>
              </a:endParaRPr>
            </a:p>
          </p:txBody>
        </p:sp>
        <p:sp>
          <p:nvSpPr>
            <p:cNvPr id="458" name="Google Shape;458;p47"/>
            <p:cNvSpPr/>
            <p:nvPr/>
          </p:nvSpPr>
          <p:spPr>
            <a:xfrm>
              <a:off x="331260" y="5266433"/>
              <a:ext cx="5523000" cy="252000"/>
            </a:xfrm>
            <a:prstGeom prst="homePlate">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i="0" lang="en-US" sz="1800" u="none" cap="none" strike="noStrike">
                  <a:solidFill>
                    <a:srgbClr val="404A52"/>
                  </a:solidFill>
                  <a:latin typeface="Open Sans"/>
                  <a:ea typeface="Open Sans"/>
                  <a:cs typeface="Open Sans"/>
                  <a:sym typeface="Open Sans"/>
                </a:rPr>
                <a:t>8. Creating more and better jobs</a:t>
              </a:r>
              <a:endParaRPr sz="1800">
                <a:latin typeface="Open Sans"/>
                <a:ea typeface="Open Sans"/>
                <a:cs typeface="Open Sans"/>
                <a:sym typeface="Open Sans"/>
              </a:endParaRPr>
            </a:p>
          </p:txBody>
        </p:sp>
        <p:sp>
          <p:nvSpPr>
            <p:cNvPr id="459" name="Google Shape;459;p47"/>
            <p:cNvSpPr/>
            <p:nvPr/>
          </p:nvSpPr>
          <p:spPr>
            <a:xfrm>
              <a:off x="323528" y="5611696"/>
              <a:ext cx="5530800" cy="252000"/>
            </a:xfrm>
            <a:prstGeom prst="homePlate">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i="0" lang="en-US" sz="1800" u="none" cap="none" strike="noStrike">
                  <a:solidFill>
                    <a:srgbClr val="404A52"/>
                  </a:solidFill>
                  <a:latin typeface="Open Sans"/>
                  <a:ea typeface="Open Sans"/>
                  <a:cs typeface="Open Sans"/>
                  <a:sym typeface="Open Sans"/>
                </a:rPr>
                <a:t>9. Leveraging investments in R&amp;I </a:t>
              </a:r>
              <a:endParaRPr sz="1800">
                <a:latin typeface="Open Sans"/>
                <a:ea typeface="Open Sans"/>
                <a:cs typeface="Open Sans"/>
                <a:sym typeface="Open Sans"/>
              </a:endParaRPr>
            </a:p>
          </p:txBody>
        </p:sp>
        <p:sp>
          <p:nvSpPr>
            <p:cNvPr id="460" name="Google Shape;460;p47"/>
            <p:cNvSpPr/>
            <p:nvPr/>
          </p:nvSpPr>
          <p:spPr>
            <a:xfrm rot="4505208">
              <a:off x="7986194" y="4975539"/>
              <a:ext cx="850963" cy="864355"/>
            </a:xfrm>
            <a:prstGeom prst="ellipse">
              <a:avLst/>
            </a:prstGeom>
            <a:solidFill>
              <a:srgbClr val="78BAE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pSp>
          <p:nvGrpSpPr>
            <p:cNvPr id="461" name="Google Shape;461;p47"/>
            <p:cNvGrpSpPr/>
            <p:nvPr/>
          </p:nvGrpSpPr>
          <p:grpSpPr>
            <a:xfrm>
              <a:off x="7861502" y="2130401"/>
              <a:ext cx="1054200" cy="1044900"/>
              <a:chOff x="1008279" y="1641502"/>
              <a:chExt cx="1054200" cy="1044900"/>
            </a:xfrm>
          </p:grpSpPr>
          <p:sp>
            <p:nvSpPr>
              <p:cNvPr id="462" name="Google Shape;462;p47"/>
              <p:cNvSpPr/>
              <p:nvPr/>
            </p:nvSpPr>
            <p:spPr>
              <a:xfrm rot="4505208">
                <a:off x="1109897" y="1731774"/>
                <a:ext cx="850963" cy="864355"/>
              </a:xfrm>
              <a:prstGeom prst="ellipse">
                <a:avLst/>
              </a:prstGeom>
              <a:solidFill>
                <a:srgbClr val="0E419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pic>
            <p:nvPicPr>
              <p:cNvPr id="463" name="Google Shape;463;p47"/>
              <p:cNvPicPr preferRelativeResize="0"/>
              <p:nvPr/>
            </p:nvPicPr>
            <p:blipFill rotWithShape="1">
              <a:blip r:embed="rId3">
                <a:alphaModFix/>
              </a:blip>
              <a:srcRect b="0" l="0" r="0" t="0"/>
              <a:stretch/>
            </p:blipFill>
            <p:spPr>
              <a:xfrm>
                <a:off x="1298038" y="1947322"/>
                <a:ext cx="433100" cy="433100"/>
              </a:xfrm>
              <a:prstGeom prst="rect">
                <a:avLst/>
              </a:prstGeom>
              <a:noFill/>
              <a:ln>
                <a:noFill/>
              </a:ln>
            </p:spPr>
          </p:pic>
        </p:grpSp>
        <p:pic>
          <p:nvPicPr>
            <p:cNvPr id="464" name="Google Shape;464;p47"/>
            <p:cNvPicPr preferRelativeResize="0"/>
            <p:nvPr/>
          </p:nvPicPr>
          <p:blipFill rotWithShape="1">
            <a:blip r:embed="rId4">
              <a:alphaModFix/>
            </a:blip>
            <a:srcRect b="0" l="0" r="0" t="0"/>
            <a:stretch/>
          </p:blipFill>
          <p:spPr>
            <a:xfrm>
              <a:off x="8108775" y="5086733"/>
              <a:ext cx="596346" cy="596346"/>
            </a:xfrm>
            <a:prstGeom prst="rect">
              <a:avLst/>
            </a:prstGeom>
            <a:noFill/>
            <a:ln>
              <a:noFill/>
            </a:ln>
          </p:spPr>
        </p:pic>
      </p:grpSp>
      <p:cxnSp>
        <p:nvCxnSpPr>
          <p:cNvPr id="465" name="Google Shape;465;p47"/>
          <p:cNvCxnSpPr/>
          <p:nvPr/>
        </p:nvCxnSpPr>
        <p:spPr>
          <a:xfrm>
            <a:off x="12334966" y="5852952"/>
            <a:ext cx="3269400" cy="37200"/>
          </a:xfrm>
          <a:prstGeom prst="straightConnector1">
            <a:avLst/>
          </a:prstGeom>
          <a:noFill/>
          <a:ln cap="flat" cmpd="sng" w="19050">
            <a:solidFill>
              <a:srgbClr val="FFC000"/>
            </a:solidFill>
            <a:prstDash val="solid"/>
            <a:round/>
            <a:headEnd len="sm" w="sm" type="none"/>
            <a:tailEnd len="sm" w="sm" type="none"/>
          </a:ln>
        </p:spPr>
      </p:cxnSp>
      <p:sp>
        <p:nvSpPr>
          <p:cNvPr id="466" name="Google Shape;466;p47"/>
          <p:cNvSpPr/>
          <p:nvPr/>
        </p:nvSpPr>
        <p:spPr>
          <a:xfrm>
            <a:off x="9629936" y="4827937"/>
            <a:ext cx="4927500" cy="2062500"/>
          </a:xfrm>
          <a:prstGeom prst="rect">
            <a:avLst/>
          </a:prstGeom>
          <a:solidFill>
            <a:srgbClr val="FBC400"/>
          </a:solidFill>
          <a:ln>
            <a:noFill/>
          </a:ln>
        </p:spPr>
        <p:txBody>
          <a:bodyPr anchorCtr="0" anchor="ctr" bIns="45700" lIns="91425" spcFirstLastPara="1" rIns="91425" wrap="square" tIns="45700">
            <a:noAutofit/>
          </a:bodyPr>
          <a:lstStyle/>
          <a:p>
            <a:pPr indent="0" lvl="0" marL="0" marR="0" rtl="0" algn="r">
              <a:spcBef>
                <a:spcPts val="0"/>
              </a:spcBef>
              <a:spcAft>
                <a:spcPts val="0"/>
              </a:spcAft>
              <a:buClr>
                <a:srgbClr val="FFFFFF"/>
              </a:buClr>
              <a:buSzPts val="1400"/>
              <a:buFont typeface="Arial"/>
              <a:buNone/>
            </a:pPr>
            <a:r>
              <a:rPr b="1" i="0" lang="en-US" sz="3000" u="none" cap="none" strike="noStrike">
                <a:solidFill>
                  <a:srgbClr val="FFFFFF"/>
                </a:solidFill>
                <a:latin typeface="Open Sans"/>
                <a:ea typeface="Open Sans"/>
                <a:cs typeface="Open Sans"/>
                <a:sym typeface="Open Sans"/>
              </a:rPr>
              <a:t>	</a:t>
            </a:r>
            <a:r>
              <a:rPr b="1" i="0" lang="en-US" sz="3000" u="none" cap="none" strike="noStrike">
                <a:solidFill>
                  <a:srgbClr val="3A3838"/>
                </a:solidFill>
                <a:latin typeface="Open Sans"/>
                <a:ea typeface="Open Sans"/>
                <a:cs typeface="Open Sans"/>
                <a:sym typeface="Open Sans"/>
              </a:rPr>
              <a:t>Societal</a:t>
            </a:r>
            <a:br>
              <a:rPr b="1" i="0" lang="en-US" sz="3000" u="none" cap="none" strike="noStrike">
                <a:solidFill>
                  <a:srgbClr val="3A3838"/>
                </a:solidFill>
                <a:latin typeface="Open Sans"/>
                <a:ea typeface="Open Sans"/>
                <a:cs typeface="Open Sans"/>
                <a:sym typeface="Open Sans"/>
              </a:rPr>
            </a:br>
            <a:r>
              <a:rPr b="1" i="0" lang="en-US" sz="3000" u="none" cap="none" strike="noStrike">
                <a:solidFill>
                  <a:srgbClr val="3A3838"/>
                </a:solidFill>
                <a:latin typeface="Open Sans"/>
                <a:ea typeface="Open Sans"/>
                <a:cs typeface="Open Sans"/>
                <a:sym typeface="Open Sans"/>
              </a:rPr>
              <a:t>Impact</a:t>
            </a:r>
            <a:endParaRPr b="1" i="0" sz="3000" u="none" cap="none" strike="noStrike">
              <a:solidFill>
                <a:srgbClr val="3A3838"/>
              </a:solidFill>
              <a:latin typeface="Open Sans"/>
              <a:ea typeface="Open Sans"/>
              <a:cs typeface="Open Sans"/>
              <a:sym typeface="Open Sans"/>
            </a:endParaRPr>
          </a:p>
        </p:txBody>
      </p:sp>
      <p:sp>
        <p:nvSpPr>
          <p:cNvPr id="467" name="Google Shape;467;p47"/>
          <p:cNvSpPr/>
          <p:nvPr/>
        </p:nvSpPr>
        <p:spPr>
          <a:xfrm>
            <a:off x="1693573" y="4783971"/>
            <a:ext cx="10329300" cy="2148900"/>
          </a:xfrm>
          <a:prstGeom prst="homePlate">
            <a:avLst>
              <a:gd fmla="val 50000" name="adj"/>
            </a:avLst>
          </a:prstGeom>
          <a:solidFill>
            <a:srgbClr val="FBC400"/>
          </a:solidFill>
          <a:ln cap="flat" cmpd="sng" w="381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68" name="Google Shape;468;p47"/>
          <p:cNvSpPr/>
          <p:nvPr/>
        </p:nvSpPr>
        <p:spPr>
          <a:xfrm>
            <a:off x="1724105" y="5023372"/>
            <a:ext cx="9524700" cy="443700"/>
          </a:xfrm>
          <a:prstGeom prst="homePlate">
            <a:avLst>
              <a:gd fmla="val 50000"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i="0" lang="en-US" sz="1800" u="none" cap="none" strike="noStrike">
                <a:solidFill>
                  <a:srgbClr val="404A52"/>
                </a:solidFill>
                <a:latin typeface="Open Sans"/>
                <a:ea typeface="Open Sans"/>
                <a:cs typeface="Open Sans"/>
                <a:sym typeface="Open Sans"/>
              </a:rPr>
              <a:t>4. Addressing EU policy priorities &amp; global challenges through R&amp;I</a:t>
            </a:r>
            <a:endParaRPr i="0" sz="1800" u="none" cap="none" strike="noStrike">
              <a:solidFill>
                <a:srgbClr val="404A52"/>
              </a:solidFill>
              <a:latin typeface="Open Sans"/>
              <a:ea typeface="Open Sans"/>
              <a:cs typeface="Open Sans"/>
              <a:sym typeface="Open Sans"/>
            </a:endParaRPr>
          </a:p>
        </p:txBody>
      </p:sp>
      <p:sp>
        <p:nvSpPr>
          <p:cNvPr id="469" name="Google Shape;469;p47"/>
          <p:cNvSpPr/>
          <p:nvPr/>
        </p:nvSpPr>
        <p:spPr>
          <a:xfrm>
            <a:off x="1724105" y="5621875"/>
            <a:ext cx="9524700" cy="443700"/>
          </a:xfrm>
          <a:prstGeom prst="homePlate">
            <a:avLst>
              <a:gd fmla="val 50000"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i="0" lang="en-US" sz="1800" u="none" cap="none" strike="noStrike">
                <a:solidFill>
                  <a:srgbClr val="404A52"/>
                </a:solidFill>
                <a:latin typeface="Open Sans"/>
                <a:ea typeface="Open Sans"/>
                <a:cs typeface="Open Sans"/>
                <a:sym typeface="Open Sans"/>
              </a:rPr>
              <a:t>5. Delivering benefits &amp; impact via R&amp;I missions</a:t>
            </a:r>
            <a:endParaRPr i="0" sz="1800" u="none" cap="none" strike="noStrike">
              <a:solidFill>
                <a:srgbClr val="404A52"/>
              </a:solidFill>
              <a:latin typeface="Open Sans"/>
              <a:ea typeface="Open Sans"/>
              <a:cs typeface="Open Sans"/>
              <a:sym typeface="Open Sans"/>
            </a:endParaRPr>
          </a:p>
        </p:txBody>
      </p:sp>
      <p:sp>
        <p:nvSpPr>
          <p:cNvPr id="470" name="Google Shape;470;p47"/>
          <p:cNvSpPr/>
          <p:nvPr/>
        </p:nvSpPr>
        <p:spPr>
          <a:xfrm>
            <a:off x="1724105" y="6231825"/>
            <a:ext cx="9524700" cy="443700"/>
          </a:xfrm>
          <a:prstGeom prst="homePlate">
            <a:avLst>
              <a:gd fmla="val 50000"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i="0" lang="en-US" sz="1800" u="none" cap="none" strike="noStrike">
                <a:solidFill>
                  <a:srgbClr val="404A52"/>
                </a:solidFill>
                <a:latin typeface="Open Sans"/>
                <a:ea typeface="Open Sans"/>
                <a:cs typeface="Open Sans"/>
                <a:sym typeface="Open Sans"/>
              </a:rPr>
              <a:t>6. Strengthening the uptake of R&amp;I in society</a:t>
            </a:r>
            <a:endParaRPr sz="1800">
              <a:latin typeface="Open Sans"/>
              <a:ea typeface="Open Sans"/>
              <a:cs typeface="Open Sans"/>
              <a:sym typeface="Open Sans"/>
            </a:endParaRPr>
          </a:p>
        </p:txBody>
      </p:sp>
      <p:sp>
        <p:nvSpPr>
          <p:cNvPr id="471" name="Google Shape;471;p47"/>
          <p:cNvSpPr/>
          <p:nvPr/>
        </p:nvSpPr>
        <p:spPr>
          <a:xfrm rot="4505389">
            <a:off x="14944440" y="5052864"/>
            <a:ext cx="1512216" cy="1505403"/>
          </a:xfrm>
          <a:prstGeom prst="ellipse">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400" u="none" cap="none" strike="noStrike">
              <a:solidFill>
                <a:srgbClr val="FFFFFF"/>
              </a:solidFill>
              <a:latin typeface="Verdana"/>
              <a:ea typeface="Verdana"/>
              <a:cs typeface="Verdana"/>
              <a:sym typeface="Verdana"/>
            </a:endParaRPr>
          </a:p>
        </p:txBody>
      </p:sp>
      <p:pic>
        <p:nvPicPr>
          <p:cNvPr descr="C:\Users\ravetju\AppData\Local\Temp\1\earth.png" id="472" name="Google Shape;472;p47"/>
          <p:cNvPicPr preferRelativeResize="0"/>
          <p:nvPr/>
        </p:nvPicPr>
        <p:blipFill rotWithShape="1">
          <a:blip r:embed="rId5">
            <a:alphaModFix/>
          </a:blip>
          <a:srcRect b="0" l="0" r="0" t="0"/>
          <a:stretch/>
        </p:blipFill>
        <p:spPr>
          <a:xfrm>
            <a:off x="15187896" y="5275588"/>
            <a:ext cx="1005377" cy="1020687"/>
          </a:xfrm>
          <a:prstGeom prst="rect">
            <a:avLst/>
          </a:prstGeom>
          <a:noFill/>
          <a:ln>
            <a:noFill/>
          </a:ln>
        </p:spPr>
      </p:pic>
      <p:sp>
        <p:nvSpPr>
          <p:cNvPr id="473" name="Google Shape;473;p47"/>
          <p:cNvSpPr/>
          <p:nvPr/>
        </p:nvSpPr>
        <p:spPr>
          <a:xfrm>
            <a:off x="1504188" y="350848"/>
            <a:ext cx="15279600" cy="1819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000" u="none" cap="none" strike="noStrike">
                <a:solidFill>
                  <a:srgbClr val="002060"/>
                </a:solidFill>
                <a:latin typeface="Arial"/>
                <a:ea typeface="Arial"/>
                <a:cs typeface="Arial"/>
                <a:sym typeface="Arial"/>
              </a:rPr>
              <a:t>HORIZON EUROPE </a:t>
            </a:r>
            <a:r>
              <a:rPr b="1" i="0" lang="en-US" sz="4000" u="none" cap="none" strike="noStrike">
                <a:solidFill>
                  <a:srgbClr val="FFC000"/>
                </a:solidFill>
                <a:latin typeface="Arial"/>
                <a:ea typeface="Arial"/>
                <a:cs typeface="Arial"/>
                <a:sym typeface="Arial"/>
              </a:rPr>
              <a:t>LEGISLATION </a:t>
            </a:r>
            <a:r>
              <a:rPr b="1" i="0" lang="en-US" sz="4000" u="none" cap="none" strike="noStrike">
                <a:solidFill>
                  <a:srgbClr val="002060"/>
                </a:solidFill>
                <a:latin typeface="Arial"/>
                <a:ea typeface="Arial"/>
                <a:cs typeface="Arial"/>
                <a:sym typeface="Arial"/>
              </a:rPr>
              <a:t>defines three types of impact, tracked with Key Impact Pathways</a:t>
            </a:r>
            <a:endParaRPr b="1" i="0" sz="4000" u="none" cap="none" strike="noStrike">
              <a:solidFill>
                <a:srgbClr val="002060"/>
              </a:solidFill>
              <a:latin typeface="Arial"/>
              <a:ea typeface="Arial"/>
              <a:cs typeface="Arial"/>
              <a:sym typeface="Arial"/>
            </a:endParaRPr>
          </a:p>
        </p:txBody>
      </p:sp>
      <p:sp>
        <p:nvSpPr>
          <p:cNvPr id="474" name="Google Shape;474;p47"/>
          <p:cNvSpPr txBox="1"/>
          <p:nvPr/>
        </p:nvSpPr>
        <p:spPr>
          <a:xfrm>
            <a:off x="1553336" y="9505745"/>
            <a:ext cx="13185300" cy="1313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1400" u="none" cap="none" strike="noStrike">
                <a:solidFill>
                  <a:srgbClr val="404A52"/>
                </a:solidFill>
                <a:latin typeface="Verdana"/>
                <a:ea typeface="Verdana"/>
                <a:cs typeface="Verdana"/>
                <a:sym typeface="Verdana"/>
              </a:rPr>
              <a:t>Article 50 &amp; Annex V </a:t>
            </a:r>
            <a:r>
              <a:rPr b="0" i="1" lang="en-US" sz="1400" u="none" cap="none" strike="noStrike">
                <a:solidFill>
                  <a:srgbClr val="404A52"/>
                </a:solidFill>
                <a:latin typeface="Verdana"/>
                <a:ea typeface="Verdana"/>
                <a:cs typeface="Verdana"/>
                <a:sym typeface="Verdana"/>
              </a:rPr>
              <a:t>‘Time-bound indicators to report on an annual basis on progress of the Programme towards the achievement of the objectives referred to in Article 3 and set in Annex V along impact pathways’</a:t>
            </a:r>
            <a:endParaRPr b="0" i="1" sz="1400">
              <a:solidFill>
                <a:srgbClr val="404A52"/>
              </a:solidFill>
              <a:latin typeface="Verdana"/>
              <a:ea typeface="Verdana"/>
              <a:cs typeface="Verdana"/>
              <a:sym typeface="Verdana"/>
            </a:endParaRPr>
          </a:p>
        </p:txBody>
      </p:sp>
      <p:sp>
        <p:nvSpPr>
          <p:cNvPr id="475" name="Google Shape;475;p47"/>
          <p:cNvSpPr txBox="1"/>
          <p:nvPr/>
        </p:nvSpPr>
        <p:spPr>
          <a:xfrm rot="5400000">
            <a:off x="13457850" y="5045113"/>
            <a:ext cx="92601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a:solidFill>
                  <a:schemeClr val="dk1"/>
                </a:solidFill>
                <a:latin typeface="Open Sans Light"/>
                <a:ea typeface="Open Sans Light"/>
                <a:cs typeface="Open Sans Light"/>
                <a:sym typeface="Open Sans Light"/>
              </a:rPr>
              <a:t> </a:t>
            </a:r>
            <a:r>
              <a:rPr lang="en-US" u="sng">
                <a:solidFill>
                  <a:schemeClr val="hlink"/>
                </a:solidFill>
                <a:latin typeface="Open Sans Light"/>
                <a:ea typeface="Open Sans Light"/>
                <a:cs typeface="Open Sans Light"/>
                <a:sym typeface="Open Sans Light"/>
                <a:hlinkClick r:id="rId6"/>
              </a:rPr>
              <a:t>Paving the Pathways to Impact in Horizon Europe</a:t>
            </a:r>
            <a:r>
              <a:rPr lang="en-US">
                <a:solidFill>
                  <a:schemeClr val="dk1"/>
                </a:solidFill>
                <a:latin typeface="Open Sans Light"/>
                <a:ea typeface="Open Sans Light"/>
                <a:cs typeface="Open Sans Light"/>
                <a:sym typeface="Open Sans Light"/>
              </a:rPr>
              <a:t>, 2021</a:t>
            </a:r>
            <a:endParaRPr>
              <a:solidFill>
                <a:schemeClr val="dk1"/>
              </a:solidFill>
              <a:latin typeface="Open Sans Light"/>
              <a:ea typeface="Open Sans Light"/>
              <a:cs typeface="Open Sans Light"/>
              <a:sym typeface="Open Sans Ligh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48"/>
          <p:cNvSpPr/>
          <p:nvPr/>
        </p:nvSpPr>
        <p:spPr>
          <a:xfrm>
            <a:off x="3147610" y="-1085056"/>
            <a:ext cx="2016300" cy="576000"/>
          </a:xfrm>
          <a:prstGeom prst="rightArrow">
            <a:avLst>
              <a:gd fmla="val 100000" name="adj1"/>
              <a:gd fmla="val 50000" name="adj2"/>
            </a:avLst>
          </a:prstGeom>
          <a:solidFill>
            <a:srgbClr val="133176"/>
          </a:solidFill>
          <a:ln cap="flat" cmpd="sng" w="9525">
            <a:solidFill>
              <a:srgbClr val="13317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sz="1800">
              <a:solidFill>
                <a:srgbClr val="FFFFFF"/>
              </a:solidFill>
              <a:latin typeface="Verdana"/>
              <a:ea typeface="Verdana"/>
              <a:cs typeface="Verdana"/>
              <a:sym typeface="Verdana"/>
            </a:endParaRPr>
          </a:p>
        </p:txBody>
      </p:sp>
      <p:sp>
        <p:nvSpPr>
          <p:cNvPr id="481" name="Google Shape;481;p48"/>
          <p:cNvSpPr/>
          <p:nvPr/>
        </p:nvSpPr>
        <p:spPr>
          <a:xfrm>
            <a:off x="7108050" y="-1085056"/>
            <a:ext cx="2088300" cy="576000"/>
          </a:xfrm>
          <a:prstGeom prst="chevron">
            <a:avLst>
              <a:gd fmla="val 50000" name="adj"/>
            </a:avLst>
          </a:prstGeom>
          <a:solidFill>
            <a:srgbClr val="133176"/>
          </a:solidFill>
          <a:ln cap="flat" cmpd="sng" w="9525">
            <a:solidFill>
              <a:srgbClr val="13317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sz="1800">
              <a:solidFill>
                <a:srgbClr val="FFFFFF"/>
              </a:solidFill>
              <a:latin typeface="Verdana"/>
              <a:ea typeface="Verdana"/>
              <a:cs typeface="Verdana"/>
              <a:sym typeface="Verdana"/>
            </a:endParaRPr>
          </a:p>
        </p:txBody>
      </p:sp>
      <p:graphicFrame>
        <p:nvGraphicFramePr>
          <p:cNvPr id="482" name="Google Shape;482;p48"/>
          <p:cNvGraphicFramePr/>
          <p:nvPr/>
        </p:nvGraphicFramePr>
        <p:xfrm>
          <a:off x="5170413" y="1621643"/>
          <a:ext cx="3000000" cy="3000000"/>
        </p:xfrm>
        <a:graphic>
          <a:graphicData uri="http://schemas.openxmlformats.org/drawingml/2006/table">
            <a:tbl>
              <a:tblPr bandRow="1" firstRow="1">
                <a:noFill/>
                <a:tableStyleId>{9852FFE1-B500-47C0-9D29-A6E0DAF152BD}</a:tableStyleId>
              </a:tblPr>
              <a:tblGrid>
                <a:gridCol w="2944700"/>
                <a:gridCol w="2244700"/>
                <a:gridCol w="2594700"/>
                <a:gridCol w="2594700"/>
              </a:tblGrid>
              <a:tr h="896450">
                <a:tc>
                  <a:txBody>
                    <a:bodyPr/>
                    <a:lstStyle/>
                    <a:p>
                      <a:pPr indent="0" lvl="0" marL="0" marR="0" rtl="0" algn="l">
                        <a:spcBef>
                          <a:spcPts val="0"/>
                        </a:spcBef>
                        <a:spcAft>
                          <a:spcPts val="0"/>
                        </a:spcAft>
                        <a:buNone/>
                      </a:pPr>
                      <a:r>
                        <a:rPr lang="en-US" sz="2500" u="none" cap="none" strike="noStrike">
                          <a:solidFill>
                            <a:srgbClr val="002060"/>
                          </a:solidFill>
                          <a:latin typeface="Open Sans"/>
                          <a:ea typeface="Open Sans"/>
                          <a:cs typeface="Open Sans"/>
                          <a:sym typeface="Open Sans"/>
                        </a:rPr>
                        <a:t>     LEGAL</a:t>
                      </a:r>
                      <a:endParaRPr sz="2500">
                        <a:latin typeface="Open Sans"/>
                        <a:ea typeface="Open Sans"/>
                        <a:cs typeface="Open Sans"/>
                        <a:sym typeface="Open Sans"/>
                      </a:endParaRPr>
                    </a:p>
                    <a:p>
                      <a:pPr indent="0" lvl="0" marL="0" marR="0" rtl="0" algn="l">
                        <a:spcBef>
                          <a:spcPts val="0"/>
                        </a:spcBef>
                        <a:spcAft>
                          <a:spcPts val="0"/>
                        </a:spcAft>
                        <a:buNone/>
                      </a:pPr>
                      <a:r>
                        <a:rPr lang="en-US" sz="2500">
                          <a:solidFill>
                            <a:srgbClr val="002060"/>
                          </a:solidFill>
                          <a:latin typeface="Open Sans"/>
                          <a:ea typeface="Open Sans"/>
                          <a:cs typeface="Open Sans"/>
                          <a:sym typeface="Open Sans"/>
                        </a:rPr>
                        <a:t>      BASE  </a:t>
                      </a:r>
                      <a:endParaRPr sz="2500">
                        <a:solidFill>
                          <a:srgbClr val="002060"/>
                        </a:solidFill>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US" sz="2500">
                          <a:solidFill>
                            <a:schemeClr val="dk2"/>
                          </a:solidFill>
                          <a:latin typeface="Open Sans"/>
                          <a:ea typeface="Open Sans"/>
                          <a:cs typeface="Open Sans"/>
                          <a:sym typeface="Open Sans"/>
                        </a:rPr>
                        <a:t>Result</a:t>
                      </a:r>
                      <a:endParaRPr sz="2500">
                        <a:solidFill>
                          <a:schemeClr val="dk2"/>
                        </a:solidFill>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US" sz="2500">
                          <a:solidFill>
                            <a:schemeClr val="dk2"/>
                          </a:solidFill>
                          <a:latin typeface="Open Sans"/>
                          <a:ea typeface="Open Sans"/>
                          <a:cs typeface="Open Sans"/>
                          <a:sym typeface="Open Sans"/>
                        </a:rPr>
                        <a:t>Outcome</a:t>
                      </a:r>
                      <a:endParaRPr sz="2500">
                        <a:solidFill>
                          <a:schemeClr val="dk2"/>
                        </a:solidFill>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US" sz="2500">
                          <a:solidFill>
                            <a:schemeClr val="dk2"/>
                          </a:solidFill>
                          <a:latin typeface="Open Sans"/>
                          <a:ea typeface="Open Sans"/>
                          <a:cs typeface="Open Sans"/>
                          <a:sym typeface="Open Sans"/>
                        </a:rPr>
                        <a:t>Impact</a:t>
                      </a:r>
                      <a:endParaRPr sz="2500">
                        <a:solidFill>
                          <a:schemeClr val="dk2"/>
                        </a:solidFill>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41700">
                <a:tc>
                  <a:txBody>
                    <a:bodyPr/>
                    <a:lstStyle/>
                    <a:p>
                      <a:pPr indent="0" lvl="0" marL="355600" marR="0" rtl="0" algn="l">
                        <a:spcBef>
                          <a:spcPts val="0"/>
                        </a:spcBef>
                        <a:spcAft>
                          <a:spcPts val="0"/>
                        </a:spcAft>
                        <a:buNone/>
                      </a:pPr>
                      <a:r>
                        <a:rPr b="1" lang="en-US" sz="2500">
                          <a:solidFill>
                            <a:srgbClr val="002060"/>
                          </a:solidFill>
                          <a:latin typeface="Open Sans"/>
                          <a:ea typeface="Open Sans"/>
                          <a:cs typeface="Open Sans"/>
                          <a:sym typeface="Open Sans"/>
                        </a:rPr>
                        <a:t>STRATEGIC PLAN</a:t>
                      </a:r>
                      <a:endParaRPr b="1" sz="2500">
                        <a:solidFill>
                          <a:srgbClr val="002060"/>
                        </a:solidFill>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2060"/>
                      </a:solidFill>
                      <a:prstDash val="solid"/>
                      <a:round/>
                      <a:headEnd len="sm" w="sm" type="none"/>
                      <a:tailEnd len="sm" w="sm" type="none"/>
                    </a:lnB>
                  </a:tcPr>
                </a:tc>
                <a:tc>
                  <a:txBody>
                    <a:bodyPr/>
                    <a:lstStyle/>
                    <a:p>
                      <a:pPr indent="0" lvl="0" marL="0" marR="0" rtl="0" algn="ctr">
                        <a:spcBef>
                          <a:spcPts val="0"/>
                        </a:spcBef>
                        <a:spcAft>
                          <a:spcPts val="0"/>
                        </a:spcAft>
                        <a:buNone/>
                      </a:pPr>
                      <a:r>
                        <a:t/>
                      </a:r>
                      <a:endParaRPr sz="1800">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2060"/>
                      </a:solidFill>
                      <a:prstDash val="solid"/>
                      <a:round/>
                      <a:headEnd len="sm" w="sm" type="none"/>
                      <a:tailEnd len="sm" w="sm" type="none"/>
                    </a:lnB>
                    <a:solidFill>
                      <a:srgbClr val="FFFACD"/>
                    </a:solidFill>
                  </a:tcPr>
                </a:tc>
                <a:tc>
                  <a:txBody>
                    <a:bodyPr/>
                    <a:lstStyle/>
                    <a:p>
                      <a:pPr indent="0" lvl="0" marL="0" marR="0" rtl="0" algn="ctr">
                        <a:spcBef>
                          <a:spcPts val="0"/>
                        </a:spcBef>
                        <a:spcAft>
                          <a:spcPts val="0"/>
                        </a:spcAft>
                        <a:buNone/>
                      </a:pPr>
                      <a:r>
                        <a:t/>
                      </a:r>
                      <a:endParaRPr sz="1800">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2060"/>
                      </a:solidFill>
                      <a:prstDash val="solid"/>
                      <a:round/>
                      <a:headEnd len="sm" w="sm" type="none"/>
                      <a:tailEnd len="sm" w="sm" type="none"/>
                    </a:lnB>
                    <a:solidFill>
                      <a:srgbClr val="FFFACD"/>
                    </a:solidFill>
                  </a:tcPr>
                </a:tc>
                <a:tc>
                  <a:txBody>
                    <a:bodyPr/>
                    <a:lstStyle/>
                    <a:p>
                      <a:pPr indent="0" lvl="0" marL="0" marR="0" rtl="0" algn="ctr">
                        <a:lnSpc>
                          <a:spcPct val="100000"/>
                        </a:lnSpc>
                        <a:spcBef>
                          <a:spcPts val="0"/>
                        </a:spcBef>
                        <a:spcAft>
                          <a:spcPts val="0"/>
                        </a:spcAft>
                        <a:buClr>
                          <a:srgbClr val="002060"/>
                        </a:buClr>
                        <a:buSzPts val="1400"/>
                        <a:buFont typeface="Arial"/>
                        <a:buNone/>
                      </a:pPr>
                      <a:r>
                        <a:rPr lang="en-US" sz="1800">
                          <a:solidFill>
                            <a:srgbClr val="002060"/>
                          </a:solidFill>
                          <a:latin typeface="Open Sans"/>
                          <a:ea typeface="Open Sans"/>
                          <a:cs typeface="Open Sans"/>
                          <a:sym typeface="Open Sans"/>
                        </a:rPr>
                        <a:t>Seamless, smart, inclusive and sustainable mobility services through new digital technologies</a:t>
                      </a:r>
                      <a:endParaRPr sz="1800">
                        <a:solidFill>
                          <a:srgbClr val="002060"/>
                        </a:solidFill>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2060"/>
                      </a:solidFill>
                      <a:prstDash val="solid"/>
                      <a:round/>
                      <a:headEnd len="sm" w="sm" type="none"/>
                      <a:tailEnd len="sm" w="sm" type="none"/>
                    </a:lnB>
                  </a:tcPr>
                </a:tc>
              </a:tr>
              <a:tr h="2025425">
                <a:tc>
                  <a:txBody>
                    <a:bodyPr/>
                    <a:lstStyle/>
                    <a:p>
                      <a:pPr indent="0" lvl="0" marL="355600" marR="0" rtl="0" algn="l">
                        <a:spcBef>
                          <a:spcPts val="0"/>
                        </a:spcBef>
                        <a:spcAft>
                          <a:spcPts val="0"/>
                        </a:spcAft>
                        <a:buNone/>
                      </a:pPr>
                      <a:r>
                        <a:rPr b="1" lang="en-US" sz="2500">
                          <a:solidFill>
                            <a:srgbClr val="002060"/>
                          </a:solidFill>
                          <a:latin typeface="Open Sans"/>
                          <a:ea typeface="Open Sans"/>
                          <a:cs typeface="Open Sans"/>
                          <a:sym typeface="Open Sans"/>
                        </a:rPr>
                        <a:t>WORK PROGRAMME</a:t>
                      </a:r>
                      <a:endParaRPr b="1" sz="2500">
                        <a:solidFill>
                          <a:srgbClr val="002060"/>
                        </a:solidFill>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2060"/>
                      </a:solidFill>
                      <a:prstDash val="solid"/>
                      <a:round/>
                      <a:headEnd len="sm" w="sm" type="none"/>
                      <a:tailEnd len="sm" w="sm" type="none"/>
                    </a:lnT>
                    <a:lnB cap="flat" cmpd="sng" w="12700">
                      <a:solidFill>
                        <a:srgbClr val="002060"/>
                      </a:solidFill>
                      <a:prstDash val="solid"/>
                      <a:round/>
                      <a:headEnd len="sm" w="sm" type="none"/>
                      <a:tailEnd len="sm" w="sm" type="none"/>
                    </a:lnB>
                  </a:tcPr>
                </a:tc>
                <a:tc>
                  <a:txBody>
                    <a:bodyPr/>
                    <a:lstStyle/>
                    <a:p>
                      <a:pPr indent="0" lvl="0" marL="0" marR="0" rtl="0" algn="ctr">
                        <a:spcBef>
                          <a:spcPts val="0"/>
                        </a:spcBef>
                        <a:spcAft>
                          <a:spcPts val="0"/>
                        </a:spcAft>
                        <a:buNone/>
                      </a:pPr>
                      <a:r>
                        <a:t/>
                      </a:r>
                      <a:endParaRPr sz="1800">
                        <a:solidFill>
                          <a:srgbClr val="7F7F7F"/>
                        </a:solidFill>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2060"/>
                      </a:solidFill>
                      <a:prstDash val="solid"/>
                      <a:round/>
                      <a:headEnd len="sm" w="sm" type="none"/>
                      <a:tailEnd len="sm" w="sm" type="none"/>
                    </a:lnT>
                    <a:lnB cap="flat" cmpd="sng" w="12700">
                      <a:solidFill>
                        <a:srgbClr val="002060"/>
                      </a:solidFill>
                      <a:prstDash val="solid"/>
                      <a:round/>
                      <a:headEnd len="sm" w="sm" type="none"/>
                      <a:tailEnd len="sm" w="sm" type="none"/>
                    </a:lnB>
                    <a:solidFill>
                      <a:srgbClr val="FFFACD"/>
                    </a:solidFill>
                  </a:tcPr>
                </a:tc>
                <a:tc>
                  <a:txBody>
                    <a:bodyPr/>
                    <a:lstStyle/>
                    <a:p>
                      <a:pPr indent="0" lvl="0" marL="0" marR="0" rtl="0" algn="ctr">
                        <a:lnSpc>
                          <a:spcPct val="100000"/>
                        </a:lnSpc>
                        <a:spcBef>
                          <a:spcPts val="0"/>
                        </a:spcBef>
                        <a:spcAft>
                          <a:spcPts val="0"/>
                        </a:spcAft>
                        <a:buClr>
                          <a:srgbClr val="002060"/>
                        </a:buClr>
                        <a:buSzPts val="1400"/>
                        <a:buFont typeface="Arial"/>
                        <a:buNone/>
                      </a:pPr>
                      <a:r>
                        <a:rPr lang="en-US" sz="1800">
                          <a:solidFill>
                            <a:srgbClr val="002060"/>
                          </a:solidFill>
                          <a:latin typeface="Open Sans"/>
                          <a:ea typeface="Open Sans"/>
                          <a:cs typeface="Open Sans"/>
                          <a:sym typeface="Open Sans"/>
                        </a:rPr>
                        <a:t>Innovative logistics solutions applied by the European air</a:t>
                      </a:r>
                      <a:r>
                        <a:rPr lang="en-US" sz="1800">
                          <a:solidFill>
                            <a:srgbClr val="002060"/>
                          </a:solidFill>
                          <a:latin typeface="Open Sans"/>
                          <a:ea typeface="Open Sans"/>
                          <a:cs typeface="Open Sans"/>
                          <a:sym typeface="Open Sans"/>
                        </a:rPr>
                        <a:t> </a:t>
                      </a:r>
                      <a:r>
                        <a:rPr lang="en-US" sz="1800">
                          <a:solidFill>
                            <a:srgbClr val="002060"/>
                          </a:solidFill>
                          <a:latin typeface="Open Sans"/>
                          <a:ea typeface="Open Sans"/>
                          <a:cs typeface="Open Sans"/>
                          <a:sym typeface="Open Sans"/>
                        </a:rPr>
                        <a:t>transport</a:t>
                      </a:r>
                      <a:r>
                        <a:rPr lang="en-US" sz="1800">
                          <a:solidFill>
                            <a:srgbClr val="002060"/>
                          </a:solidFill>
                          <a:latin typeface="Open Sans"/>
                          <a:ea typeface="Open Sans"/>
                          <a:cs typeface="Open Sans"/>
                          <a:sym typeface="Open Sans"/>
                        </a:rPr>
                        <a:t> </a:t>
                      </a:r>
                      <a:r>
                        <a:rPr lang="en-US" sz="1800">
                          <a:solidFill>
                            <a:srgbClr val="002060"/>
                          </a:solidFill>
                          <a:latin typeface="Open Sans"/>
                          <a:ea typeface="Open Sans"/>
                          <a:cs typeface="Open Sans"/>
                          <a:sym typeface="Open Sans"/>
                        </a:rPr>
                        <a:t>sector</a:t>
                      </a:r>
                      <a:endParaRPr sz="1800">
                        <a:solidFill>
                          <a:srgbClr val="002060"/>
                        </a:solidFill>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2060"/>
                      </a:solidFill>
                      <a:prstDash val="solid"/>
                      <a:round/>
                      <a:headEnd len="sm" w="sm" type="none"/>
                      <a:tailEnd len="sm" w="sm" type="none"/>
                    </a:lnT>
                    <a:lnB cap="flat" cmpd="sng" w="12700">
                      <a:solidFill>
                        <a:srgbClr val="00206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2060"/>
                        </a:buClr>
                        <a:buSzPts val="1400"/>
                        <a:buFont typeface="Arial"/>
                        <a:buNone/>
                      </a:pPr>
                      <a:r>
                        <a:rPr lang="en-US" sz="1800">
                          <a:solidFill>
                            <a:srgbClr val="002060"/>
                          </a:solidFill>
                          <a:latin typeface="Open Sans"/>
                          <a:ea typeface="Open Sans"/>
                          <a:cs typeface="Open Sans"/>
                          <a:sym typeface="Open Sans"/>
                        </a:rPr>
                        <a:t>Seamless, smart, inclusive and sustainable</a:t>
                      </a:r>
                      <a:r>
                        <a:rPr lang="en-US" sz="1800">
                          <a:solidFill>
                            <a:srgbClr val="002060"/>
                          </a:solidFill>
                          <a:latin typeface="Open Sans"/>
                          <a:ea typeface="Open Sans"/>
                          <a:cs typeface="Open Sans"/>
                          <a:sym typeface="Open Sans"/>
                        </a:rPr>
                        <a:t> air</a:t>
                      </a:r>
                      <a:endParaRPr sz="1800">
                        <a:latin typeface="Open Sans"/>
                        <a:ea typeface="Open Sans"/>
                        <a:cs typeface="Open Sans"/>
                        <a:sym typeface="Open Sans"/>
                      </a:endParaRPr>
                    </a:p>
                    <a:p>
                      <a:pPr indent="0" lvl="0" marL="0" marR="0" rtl="0" algn="ctr">
                        <a:lnSpc>
                          <a:spcPct val="100000"/>
                        </a:lnSpc>
                        <a:spcBef>
                          <a:spcPts val="0"/>
                        </a:spcBef>
                        <a:spcAft>
                          <a:spcPts val="0"/>
                        </a:spcAft>
                        <a:buClr>
                          <a:srgbClr val="002060"/>
                        </a:buClr>
                        <a:buSzPts val="1400"/>
                        <a:buFont typeface="Arial"/>
                        <a:buNone/>
                      </a:pPr>
                      <a:r>
                        <a:rPr lang="en-US" sz="1800">
                          <a:solidFill>
                            <a:srgbClr val="002060"/>
                          </a:solidFill>
                          <a:latin typeface="Open Sans"/>
                          <a:ea typeface="Open Sans"/>
                          <a:cs typeface="Open Sans"/>
                          <a:sym typeface="Open Sans"/>
                        </a:rPr>
                        <a:t>services </a:t>
                      </a:r>
                      <a:endParaRPr sz="1800">
                        <a:solidFill>
                          <a:srgbClr val="002060"/>
                        </a:solidFill>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2060"/>
                      </a:solidFill>
                      <a:prstDash val="solid"/>
                      <a:round/>
                      <a:headEnd len="sm" w="sm" type="none"/>
                      <a:tailEnd len="sm" w="sm" type="none"/>
                    </a:lnT>
                    <a:lnB cap="flat" cmpd="sng" w="12700">
                      <a:solidFill>
                        <a:srgbClr val="002060"/>
                      </a:solidFill>
                      <a:prstDash val="solid"/>
                      <a:round/>
                      <a:headEnd len="sm" w="sm" type="none"/>
                      <a:tailEnd len="sm" w="sm" type="none"/>
                    </a:lnB>
                  </a:tcPr>
                </a:tc>
              </a:tr>
              <a:tr h="2582400">
                <a:tc>
                  <a:txBody>
                    <a:bodyPr/>
                    <a:lstStyle/>
                    <a:p>
                      <a:pPr indent="0" lvl="0" marL="355600" marR="0" rtl="0" algn="l">
                        <a:spcBef>
                          <a:spcPts val="0"/>
                        </a:spcBef>
                        <a:spcAft>
                          <a:spcPts val="0"/>
                        </a:spcAft>
                        <a:buNone/>
                      </a:pPr>
                      <a:r>
                        <a:rPr b="1" lang="en-US" sz="2500">
                          <a:solidFill>
                            <a:srgbClr val="002060"/>
                          </a:solidFill>
                          <a:latin typeface="Open Sans"/>
                          <a:ea typeface="Open Sans"/>
                          <a:cs typeface="Open Sans"/>
                          <a:sym typeface="Open Sans"/>
                        </a:rPr>
                        <a:t>HORIZON EUROPE</a:t>
                      </a:r>
                      <a:r>
                        <a:rPr b="1" lang="en-US" sz="2500">
                          <a:solidFill>
                            <a:srgbClr val="002060"/>
                          </a:solidFill>
                          <a:latin typeface="Open Sans"/>
                          <a:ea typeface="Open Sans"/>
                          <a:cs typeface="Open Sans"/>
                          <a:sym typeface="Open Sans"/>
                        </a:rPr>
                        <a:t> PROJECT</a:t>
                      </a:r>
                      <a:endParaRPr b="1" sz="2500">
                        <a:solidFill>
                          <a:srgbClr val="002060"/>
                        </a:solidFill>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206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solidFill>
                            <a:srgbClr val="002060"/>
                          </a:solidFill>
                          <a:latin typeface="Open Sans"/>
                          <a:ea typeface="Open Sans"/>
                          <a:cs typeface="Open Sans"/>
                          <a:sym typeface="Open Sans"/>
                        </a:rPr>
                        <a:t>Successful large-scale demonstration trial with 3 airports of an advanced forecasting system for proactive airport passenger flow management </a:t>
                      </a:r>
                      <a:endParaRPr sz="1800">
                        <a:solidFill>
                          <a:srgbClr val="002060"/>
                        </a:solidFill>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206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solidFill>
                            <a:srgbClr val="002060"/>
                          </a:solidFill>
                          <a:latin typeface="Open Sans"/>
                          <a:ea typeface="Open Sans"/>
                          <a:cs typeface="Open Sans"/>
                          <a:sym typeface="Open Sans"/>
                        </a:rPr>
                        <a:t>At least 9 European airports adopt the advanced forecasting system that was demonstrated during the project</a:t>
                      </a:r>
                      <a:endParaRPr sz="1800">
                        <a:solidFill>
                          <a:srgbClr val="002060"/>
                        </a:solidFill>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206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2060"/>
                        </a:buClr>
                        <a:buSzPts val="1400"/>
                        <a:buFont typeface="Arial"/>
                        <a:buNone/>
                      </a:pPr>
                      <a:r>
                        <a:rPr lang="en-US" sz="1800">
                          <a:solidFill>
                            <a:srgbClr val="002060"/>
                          </a:solidFill>
                          <a:latin typeface="Open Sans"/>
                          <a:ea typeface="Open Sans"/>
                          <a:cs typeface="Open Sans"/>
                          <a:sym typeface="Open Sans"/>
                        </a:rPr>
                        <a:t>15% increase</a:t>
                      </a:r>
                      <a:r>
                        <a:rPr lang="en-US" sz="1800">
                          <a:solidFill>
                            <a:srgbClr val="002060"/>
                          </a:solidFill>
                          <a:latin typeface="Open Sans"/>
                          <a:ea typeface="Open Sans"/>
                          <a:cs typeface="Open Sans"/>
                          <a:sym typeface="Open Sans"/>
                        </a:rPr>
                        <a:t> of</a:t>
                      </a:r>
                      <a:r>
                        <a:rPr lang="en-US" sz="1800">
                          <a:solidFill>
                            <a:srgbClr val="002060"/>
                          </a:solidFill>
                          <a:latin typeface="Open Sans"/>
                          <a:ea typeface="Open Sans"/>
                          <a:cs typeface="Open Sans"/>
                          <a:sym typeface="Open Sans"/>
                        </a:rPr>
                        <a:t> maximum passenger capacity in</a:t>
                      </a:r>
                      <a:r>
                        <a:rPr lang="en-US" sz="1800">
                          <a:solidFill>
                            <a:srgbClr val="002060"/>
                          </a:solidFill>
                          <a:latin typeface="Open Sans"/>
                          <a:ea typeface="Open Sans"/>
                          <a:cs typeface="Open Sans"/>
                          <a:sym typeface="Open Sans"/>
                        </a:rPr>
                        <a:t>  European airports</a:t>
                      </a:r>
                      <a:endParaRPr sz="1800">
                        <a:solidFill>
                          <a:srgbClr val="002060"/>
                        </a:solidFill>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206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83" name="Google Shape;483;p48"/>
          <p:cNvSpPr/>
          <p:nvPr/>
        </p:nvSpPr>
        <p:spPr>
          <a:xfrm>
            <a:off x="1715586" y="6093485"/>
            <a:ext cx="577200" cy="554700"/>
          </a:xfrm>
          <a:prstGeom prst="ellipse">
            <a:avLst/>
          </a:prstGeom>
          <a:solidFill>
            <a:srgbClr val="FF5019"/>
          </a:solidFill>
          <a:ln cap="flat" cmpd="sng" w="9525">
            <a:solidFill>
              <a:srgbClr val="FF50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sz="1800">
              <a:solidFill>
                <a:srgbClr val="FFFFFF"/>
              </a:solidFill>
              <a:latin typeface="Verdana"/>
              <a:ea typeface="Verdana"/>
              <a:cs typeface="Verdana"/>
              <a:sym typeface="Verdana"/>
            </a:endParaRPr>
          </a:p>
        </p:txBody>
      </p:sp>
      <p:sp>
        <p:nvSpPr>
          <p:cNvPr id="484" name="Google Shape;484;p48"/>
          <p:cNvSpPr/>
          <p:nvPr/>
        </p:nvSpPr>
        <p:spPr>
          <a:xfrm>
            <a:off x="1644770" y="3590138"/>
            <a:ext cx="720000" cy="707400"/>
          </a:xfrm>
          <a:prstGeom prst="ellipse">
            <a:avLst/>
          </a:prstGeom>
          <a:solidFill>
            <a:srgbClr val="FBC400"/>
          </a:solidFill>
          <a:ln cap="flat" cmpd="sng" w="9525">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sz="1800">
              <a:solidFill>
                <a:srgbClr val="FFFFFF"/>
              </a:solidFill>
              <a:latin typeface="Verdana"/>
              <a:ea typeface="Verdana"/>
              <a:cs typeface="Verdana"/>
              <a:sym typeface="Verdana"/>
            </a:endParaRPr>
          </a:p>
        </p:txBody>
      </p:sp>
      <p:sp>
        <p:nvSpPr>
          <p:cNvPr id="485" name="Google Shape;485;p48"/>
          <p:cNvSpPr/>
          <p:nvPr/>
        </p:nvSpPr>
        <p:spPr>
          <a:xfrm>
            <a:off x="1884455" y="8599039"/>
            <a:ext cx="275400" cy="275400"/>
          </a:xfrm>
          <a:prstGeom prst="ellipse">
            <a:avLst/>
          </a:prstGeom>
          <a:solidFill>
            <a:srgbClr val="7A1D00"/>
          </a:solidFill>
          <a:ln cap="flat" cmpd="sng" w="9525">
            <a:solidFill>
              <a:srgbClr val="7A1D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sz="1800">
              <a:solidFill>
                <a:srgbClr val="FFFFFF"/>
              </a:solidFill>
              <a:latin typeface="Verdana"/>
              <a:ea typeface="Verdana"/>
              <a:cs typeface="Verdana"/>
              <a:sym typeface="Verdana"/>
            </a:endParaRPr>
          </a:p>
        </p:txBody>
      </p:sp>
      <p:sp>
        <p:nvSpPr>
          <p:cNvPr id="486" name="Google Shape;486;p48"/>
          <p:cNvSpPr txBox="1"/>
          <p:nvPr/>
        </p:nvSpPr>
        <p:spPr>
          <a:xfrm>
            <a:off x="326270" y="557438"/>
            <a:ext cx="9111300" cy="72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3200">
                <a:solidFill>
                  <a:srgbClr val="002060"/>
                </a:solidFill>
              </a:rPr>
              <a:t>IMPACT IMPLEMENTATION</a:t>
            </a:r>
            <a:endParaRPr b="1" sz="3200">
              <a:solidFill>
                <a:srgbClr val="002060"/>
              </a:solidFill>
            </a:endParaRPr>
          </a:p>
        </p:txBody>
      </p:sp>
      <p:sp>
        <p:nvSpPr>
          <p:cNvPr id="487" name="Google Shape;487;p48"/>
          <p:cNvSpPr/>
          <p:nvPr/>
        </p:nvSpPr>
        <p:spPr>
          <a:xfrm>
            <a:off x="1572187" y="1616303"/>
            <a:ext cx="864000" cy="864000"/>
          </a:xfrm>
          <a:prstGeom prst="ellipse">
            <a:avLst/>
          </a:prstGeom>
          <a:solidFill>
            <a:srgbClr val="FFE897"/>
          </a:solidFill>
          <a:ln cap="flat" cmpd="sng" w="9525">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sz="1800">
              <a:solidFill>
                <a:srgbClr val="FFFFFF"/>
              </a:solidFill>
              <a:latin typeface="Verdana"/>
              <a:ea typeface="Verdana"/>
              <a:cs typeface="Verdana"/>
              <a:sym typeface="Verdana"/>
            </a:endParaRPr>
          </a:p>
        </p:txBody>
      </p:sp>
      <p:sp>
        <p:nvSpPr>
          <p:cNvPr id="488" name="Google Shape;488;p48"/>
          <p:cNvSpPr txBox="1"/>
          <p:nvPr/>
        </p:nvSpPr>
        <p:spPr>
          <a:xfrm>
            <a:off x="3030309" y="1878950"/>
            <a:ext cx="1941600" cy="6465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rgbClr val="002060"/>
                </a:solidFill>
                <a:latin typeface="Open Sans"/>
                <a:ea typeface="Open Sans"/>
                <a:cs typeface="Open Sans"/>
                <a:sym typeface="Open Sans"/>
              </a:rPr>
              <a:t>[Objectives &amp; KIPs]</a:t>
            </a:r>
            <a:endParaRPr sz="1800">
              <a:solidFill>
                <a:srgbClr val="002060"/>
              </a:solidFill>
              <a:latin typeface="Open Sans"/>
              <a:ea typeface="Open Sans"/>
              <a:cs typeface="Open Sans"/>
              <a:sym typeface="Open Sans"/>
            </a:endParaRPr>
          </a:p>
        </p:txBody>
      </p:sp>
      <p:sp>
        <p:nvSpPr>
          <p:cNvPr id="489" name="Google Shape;489;p48"/>
          <p:cNvSpPr txBox="1"/>
          <p:nvPr/>
        </p:nvSpPr>
        <p:spPr>
          <a:xfrm>
            <a:off x="2894859" y="3651345"/>
            <a:ext cx="2212500" cy="12006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rgbClr val="002060"/>
                </a:solidFill>
                <a:latin typeface="Open Sans"/>
                <a:ea typeface="Open Sans"/>
                <a:cs typeface="Open Sans"/>
                <a:sym typeface="Open Sans"/>
              </a:rPr>
              <a:t>[Policy priorities &amp; R&amp;I</a:t>
            </a:r>
            <a:br>
              <a:rPr lang="en-US" sz="1800">
                <a:solidFill>
                  <a:srgbClr val="002060"/>
                </a:solidFill>
                <a:latin typeface="Open Sans"/>
                <a:ea typeface="Open Sans"/>
                <a:cs typeface="Open Sans"/>
                <a:sym typeface="Open Sans"/>
              </a:rPr>
            </a:br>
            <a:r>
              <a:rPr lang="en-US" sz="1800">
                <a:solidFill>
                  <a:srgbClr val="002060"/>
                </a:solidFill>
                <a:latin typeface="Open Sans"/>
                <a:ea typeface="Open Sans"/>
                <a:cs typeface="Open Sans"/>
                <a:sym typeface="Open Sans"/>
              </a:rPr>
              <a:t>strategic orientation]</a:t>
            </a:r>
            <a:endParaRPr sz="1800">
              <a:solidFill>
                <a:srgbClr val="002060"/>
              </a:solidFill>
              <a:latin typeface="Open Sans"/>
              <a:ea typeface="Open Sans"/>
              <a:cs typeface="Open Sans"/>
              <a:sym typeface="Open Sans"/>
            </a:endParaRPr>
          </a:p>
        </p:txBody>
      </p:sp>
      <p:sp>
        <p:nvSpPr>
          <p:cNvPr id="490" name="Google Shape;490;p48"/>
          <p:cNvSpPr txBox="1"/>
          <p:nvPr/>
        </p:nvSpPr>
        <p:spPr>
          <a:xfrm>
            <a:off x="2717109" y="6309466"/>
            <a:ext cx="2254800" cy="6465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rgbClr val="002060"/>
                </a:solidFill>
                <a:latin typeface="Open Sans"/>
                <a:ea typeface="Open Sans"/>
                <a:cs typeface="Open Sans"/>
                <a:sym typeface="Open Sans"/>
              </a:rPr>
              <a:t>[Destinations &amp; Topics]</a:t>
            </a:r>
            <a:endParaRPr sz="1800">
              <a:solidFill>
                <a:srgbClr val="002060"/>
              </a:solidFill>
              <a:latin typeface="Open Sans"/>
              <a:ea typeface="Open Sans"/>
              <a:cs typeface="Open Sans"/>
              <a:sym typeface="Open Sans"/>
            </a:endParaRPr>
          </a:p>
        </p:txBody>
      </p:sp>
      <p:sp>
        <p:nvSpPr>
          <p:cNvPr id="491" name="Google Shape;491;p48"/>
          <p:cNvSpPr txBox="1"/>
          <p:nvPr/>
        </p:nvSpPr>
        <p:spPr>
          <a:xfrm>
            <a:off x="3201004" y="8413491"/>
            <a:ext cx="1600200" cy="6465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rgbClr val="002060"/>
                </a:solidFill>
                <a:latin typeface="Open Sans"/>
                <a:ea typeface="Open Sans"/>
                <a:cs typeface="Open Sans"/>
                <a:sym typeface="Open Sans"/>
              </a:rPr>
              <a:t>[Project results]</a:t>
            </a:r>
            <a:endParaRPr sz="1800">
              <a:solidFill>
                <a:srgbClr val="002060"/>
              </a:solidFill>
              <a:latin typeface="Open Sans"/>
              <a:ea typeface="Open Sans"/>
              <a:cs typeface="Open Sans"/>
              <a:sym typeface="Open Sans"/>
            </a:endParaRPr>
          </a:p>
        </p:txBody>
      </p:sp>
      <p:sp>
        <p:nvSpPr>
          <p:cNvPr id="492" name="Google Shape;492;p48"/>
          <p:cNvSpPr txBox="1"/>
          <p:nvPr/>
        </p:nvSpPr>
        <p:spPr>
          <a:xfrm rot="5400000">
            <a:off x="13457850" y="4943400"/>
            <a:ext cx="92601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a:solidFill>
                  <a:schemeClr val="dk1"/>
                </a:solidFill>
                <a:latin typeface="Open Sans Light"/>
                <a:ea typeface="Open Sans Light"/>
                <a:cs typeface="Open Sans Light"/>
                <a:sym typeface="Open Sans Light"/>
              </a:rPr>
              <a:t> </a:t>
            </a:r>
            <a:r>
              <a:rPr lang="en-US" u="sng">
                <a:solidFill>
                  <a:schemeClr val="hlink"/>
                </a:solidFill>
                <a:latin typeface="Open Sans Light"/>
                <a:ea typeface="Open Sans Light"/>
                <a:cs typeface="Open Sans Light"/>
                <a:sym typeface="Open Sans Light"/>
                <a:hlinkClick r:id="rId3"/>
              </a:rPr>
              <a:t>Paving the Pathways to Impact in Horizon Europe</a:t>
            </a:r>
            <a:r>
              <a:rPr lang="en-US">
                <a:solidFill>
                  <a:schemeClr val="dk1"/>
                </a:solidFill>
                <a:latin typeface="Open Sans Light"/>
                <a:ea typeface="Open Sans Light"/>
                <a:cs typeface="Open Sans Light"/>
                <a:sym typeface="Open Sans Light"/>
              </a:rPr>
              <a:t>, 2021</a:t>
            </a:r>
            <a:endParaRPr>
              <a:solidFill>
                <a:schemeClr val="dk1"/>
              </a:solidFill>
              <a:latin typeface="Open Sans Light"/>
              <a:ea typeface="Open Sans Light"/>
              <a:cs typeface="Open Sans Light"/>
              <a:sym typeface="Open Sans 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pic>
        <p:nvPicPr>
          <p:cNvPr id="497" name="Google Shape;497;p49"/>
          <p:cNvPicPr preferRelativeResize="0"/>
          <p:nvPr/>
        </p:nvPicPr>
        <p:blipFill>
          <a:blip r:embed="rId3">
            <a:alphaModFix/>
          </a:blip>
          <a:stretch>
            <a:fillRect/>
          </a:stretch>
        </p:blipFill>
        <p:spPr>
          <a:xfrm>
            <a:off x="2556325" y="152400"/>
            <a:ext cx="13175350" cy="9982198"/>
          </a:xfrm>
          <a:prstGeom prst="rect">
            <a:avLst/>
          </a:prstGeom>
          <a:noFill/>
          <a:ln>
            <a:noFill/>
          </a:ln>
        </p:spPr>
      </p:pic>
      <p:sp>
        <p:nvSpPr>
          <p:cNvPr id="498" name="Google Shape;498;p49"/>
          <p:cNvSpPr txBox="1"/>
          <p:nvPr/>
        </p:nvSpPr>
        <p:spPr>
          <a:xfrm rot="5400000">
            <a:off x="13733100" y="5181600"/>
            <a:ext cx="87096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u="sng">
                <a:solidFill>
                  <a:schemeClr val="hlink"/>
                </a:solidFill>
                <a:latin typeface="Open Sans Light"/>
                <a:ea typeface="Open Sans Light"/>
                <a:cs typeface="Open Sans Light"/>
                <a:sym typeface="Open Sans Light"/>
                <a:hlinkClick r:id="rId4"/>
              </a:rPr>
              <a:t>P</a:t>
            </a:r>
            <a:r>
              <a:rPr lang="en-US" u="sng">
                <a:solidFill>
                  <a:schemeClr val="hlink"/>
                </a:solidFill>
                <a:latin typeface="Open Sans Light"/>
                <a:ea typeface="Open Sans Light"/>
                <a:cs typeface="Open Sans Light"/>
                <a:sym typeface="Open Sans Light"/>
                <a:hlinkClick r:id="rId5"/>
              </a:rPr>
              <a:t>aving the Pathways to Impact in Horizon Europe</a:t>
            </a:r>
            <a:r>
              <a:rPr lang="en-US">
                <a:solidFill>
                  <a:schemeClr val="dk1"/>
                </a:solidFill>
                <a:latin typeface="Open Sans Light"/>
                <a:ea typeface="Open Sans Light"/>
                <a:cs typeface="Open Sans Light"/>
                <a:sym typeface="Open Sans Light"/>
              </a:rPr>
              <a:t>, 2021</a:t>
            </a:r>
            <a:endParaRPr>
              <a:solidFill>
                <a:schemeClr val="dk1"/>
              </a:solidFill>
              <a:latin typeface="Open Sans Light"/>
              <a:ea typeface="Open Sans Light"/>
              <a:cs typeface="Open Sans Light"/>
              <a:sym typeface="Open Sans Ligh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pic>
        <p:nvPicPr>
          <p:cNvPr id="503" name="Google Shape;503;p50"/>
          <p:cNvPicPr preferRelativeResize="0"/>
          <p:nvPr/>
        </p:nvPicPr>
        <p:blipFill>
          <a:blip r:embed="rId3">
            <a:alphaModFix/>
          </a:blip>
          <a:stretch>
            <a:fillRect/>
          </a:stretch>
        </p:blipFill>
        <p:spPr>
          <a:xfrm rot="-5400000">
            <a:off x="2663587" y="-3654512"/>
            <a:ext cx="12457250" cy="18367524"/>
          </a:xfrm>
          <a:prstGeom prst="rect">
            <a:avLst/>
          </a:prstGeom>
          <a:noFill/>
          <a:ln>
            <a:noFill/>
          </a:ln>
        </p:spPr>
      </p:pic>
      <p:sp>
        <p:nvSpPr>
          <p:cNvPr id="504" name="Google Shape;504;p50"/>
          <p:cNvSpPr txBox="1"/>
          <p:nvPr/>
        </p:nvSpPr>
        <p:spPr>
          <a:xfrm>
            <a:off x="838200" y="468000"/>
            <a:ext cx="16180800" cy="785700"/>
          </a:xfrm>
          <a:prstGeom prst="rect">
            <a:avLst/>
          </a:prstGeom>
          <a:noFill/>
          <a:ln>
            <a:noFill/>
          </a:ln>
        </p:spPr>
        <p:txBody>
          <a:bodyPr anchorCtr="0" anchor="b" bIns="0" lIns="91425" spcFirstLastPara="1" rIns="91425" wrap="square" tIns="45700">
            <a:noAutofit/>
          </a:bodyPr>
          <a:lstStyle/>
          <a:p>
            <a:pPr indent="0" lvl="0" marL="0" rtl="0" algn="l">
              <a:lnSpc>
                <a:spcPct val="90000"/>
              </a:lnSpc>
              <a:spcBef>
                <a:spcPts val="0"/>
              </a:spcBef>
              <a:spcAft>
                <a:spcPts val="0"/>
              </a:spcAft>
              <a:buNone/>
            </a:pPr>
            <a:r>
              <a:rPr b="1" lang="en-US" sz="4300">
                <a:solidFill>
                  <a:schemeClr val="dk2"/>
                </a:solidFill>
                <a:latin typeface="Open Sans"/>
                <a:ea typeface="Open Sans"/>
                <a:cs typeface="Open Sans"/>
                <a:sym typeface="Open Sans"/>
              </a:rPr>
              <a:t>Focus on results</a:t>
            </a:r>
            <a:endParaRPr b="1" sz="4300">
              <a:solidFill>
                <a:schemeClr val="dk2"/>
              </a:solidFill>
              <a:latin typeface="Open Sans"/>
              <a:ea typeface="Open Sans"/>
              <a:cs typeface="Open Sans"/>
              <a:sym typeface="Open Sans"/>
            </a:endParaRPr>
          </a:p>
        </p:txBody>
      </p:sp>
      <p:sp>
        <p:nvSpPr>
          <p:cNvPr id="505" name="Google Shape;505;p50"/>
          <p:cNvSpPr txBox="1"/>
          <p:nvPr/>
        </p:nvSpPr>
        <p:spPr>
          <a:xfrm>
            <a:off x="787475" y="3518450"/>
            <a:ext cx="6443100" cy="26976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34EA2"/>
              </a:buClr>
              <a:buSzPts val="1400"/>
              <a:buFont typeface="Arial"/>
              <a:buNone/>
            </a:pPr>
            <a:r>
              <a:rPr b="1" lang="en-US" sz="3500">
                <a:solidFill>
                  <a:schemeClr val="dk2"/>
                </a:solidFill>
                <a:highlight>
                  <a:schemeClr val="lt1"/>
                </a:highlight>
                <a:latin typeface="Open Sans"/>
                <a:ea typeface="Open Sans"/>
                <a:cs typeface="Open Sans"/>
                <a:sym typeface="Open Sans"/>
              </a:rPr>
              <a:t>Any effect of an action is considered a result which can be addressed to a target group. </a:t>
            </a:r>
            <a:endParaRPr b="1" sz="3500">
              <a:solidFill>
                <a:schemeClr val="dk2"/>
              </a:solidFill>
              <a:highlight>
                <a:schemeClr val="lt1"/>
              </a:highlight>
              <a:latin typeface="Open Sans"/>
              <a:ea typeface="Open Sans"/>
              <a:cs typeface="Open Sans"/>
              <a:sym typeface="Open Sans"/>
            </a:endParaRPr>
          </a:p>
          <a:p>
            <a:pPr indent="0" lvl="0" marL="0" marR="0" rtl="0" algn="just">
              <a:lnSpc>
                <a:spcPct val="100000"/>
              </a:lnSpc>
              <a:spcBef>
                <a:spcPts val="0"/>
              </a:spcBef>
              <a:spcAft>
                <a:spcPts val="0"/>
              </a:spcAft>
              <a:buClr>
                <a:srgbClr val="034EA2"/>
              </a:buClr>
              <a:buSzPts val="1400"/>
              <a:buFont typeface="Arial"/>
              <a:buNone/>
            </a:pPr>
            <a:r>
              <a:t/>
            </a:r>
            <a:endParaRPr b="1" sz="3500">
              <a:solidFill>
                <a:srgbClr val="034EA2"/>
              </a:solidFill>
              <a:highlight>
                <a:schemeClr val="lt1"/>
              </a:highlight>
              <a:latin typeface="Open Sans"/>
              <a:ea typeface="Open Sans"/>
              <a:cs typeface="Open Sans"/>
              <a:sym typeface="Open Sans"/>
            </a:endParaRPr>
          </a:p>
        </p:txBody>
      </p:sp>
      <p:sp>
        <p:nvSpPr>
          <p:cNvPr id="506" name="Google Shape;506;p50"/>
          <p:cNvSpPr/>
          <p:nvPr/>
        </p:nvSpPr>
        <p:spPr>
          <a:xfrm>
            <a:off x="779527" y="7043711"/>
            <a:ext cx="8332200" cy="1161000"/>
          </a:xfrm>
          <a:prstGeom prst="roundRect">
            <a:avLst>
              <a:gd fmla="val 16667" name="adj"/>
            </a:avLst>
          </a:prstGeom>
          <a:solidFill>
            <a:srgbClr val="004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t/>
            </a:r>
            <a:endParaRPr i="0" sz="2500" u="none" cap="none" strike="noStrike">
              <a:solidFill>
                <a:srgbClr val="FFFFFF"/>
              </a:solidFill>
              <a:latin typeface="Open Sans"/>
              <a:ea typeface="Open Sans"/>
              <a:cs typeface="Open Sans"/>
              <a:sym typeface="Open Sans"/>
            </a:endParaRPr>
          </a:p>
        </p:txBody>
      </p:sp>
      <p:sp>
        <p:nvSpPr>
          <p:cNvPr id="507" name="Google Shape;507;p50"/>
          <p:cNvSpPr/>
          <p:nvPr/>
        </p:nvSpPr>
        <p:spPr>
          <a:xfrm>
            <a:off x="1034950" y="7136450"/>
            <a:ext cx="7722000" cy="785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518E"/>
              </a:buClr>
              <a:buSzPts val="1100"/>
              <a:buFont typeface="Arial"/>
              <a:buNone/>
            </a:pPr>
            <a:r>
              <a:rPr i="0" lang="en-US" sz="1800" u="none" cap="none" strike="noStrike">
                <a:solidFill>
                  <a:srgbClr val="FFFFFF"/>
                </a:solidFill>
                <a:latin typeface="Open Sans"/>
                <a:ea typeface="Open Sans"/>
                <a:cs typeface="Open Sans"/>
                <a:sym typeface="Open Sans"/>
              </a:rPr>
              <a:t>Key results are the </a:t>
            </a:r>
            <a:r>
              <a:rPr b="1" i="0" lang="en-US" sz="1800" u="none" cap="none" strike="noStrike">
                <a:solidFill>
                  <a:srgbClr val="FFFFFF"/>
                </a:solidFill>
                <a:latin typeface="Open Sans"/>
                <a:ea typeface="Open Sans"/>
                <a:cs typeface="Open Sans"/>
                <a:sym typeface="Open Sans"/>
              </a:rPr>
              <a:t>outputs generated during the project which can be used and create impact</a:t>
            </a:r>
            <a:r>
              <a:rPr i="0" lang="en-US" sz="1800" u="none" cap="none" strike="noStrike">
                <a:solidFill>
                  <a:srgbClr val="FFFFFF"/>
                </a:solidFill>
                <a:latin typeface="Open Sans"/>
                <a:ea typeface="Open Sans"/>
                <a:cs typeface="Open Sans"/>
                <a:sym typeface="Open Sans"/>
              </a:rPr>
              <a:t>, either by the project partners or by other stakeholders </a:t>
            </a:r>
            <a:endParaRPr sz="2100">
              <a:latin typeface="Open Sans"/>
              <a:ea typeface="Open Sans"/>
              <a:cs typeface="Open Sans"/>
              <a:sym typeface="Open Sans"/>
            </a:endParaRPr>
          </a:p>
        </p:txBody>
      </p:sp>
      <p:sp>
        <p:nvSpPr>
          <p:cNvPr id="508" name="Google Shape;508;p50"/>
          <p:cNvSpPr/>
          <p:nvPr/>
        </p:nvSpPr>
        <p:spPr>
          <a:xfrm>
            <a:off x="787486" y="8328102"/>
            <a:ext cx="8332200" cy="1466400"/>
          </a:xfrm>
          <a:prstGeom prst="roundRect">
            <a:avLst>
              <a:gd fmla="val 16667" name="adj"/>
            </a:avLst>
          </a:prstGeom>
          <a:solidFill>
            <a:srgbClr val="004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t/>
            </a:r>
            <a:endParaRPr i="0" sz="2500" u="none" cap="none" strike="noStrike">
              <a:solidFill>
                <a:srgbClr val="FFFFFF"/>
              </a:solidFill>
              <a:latin typeface="Open Sans"/>
              <a:ea typeface="Open Sans"/>
              <a:cs typeface="Open Sans"/>
              <a:sym typeface="Open Sans"/>
            </a:endParaRPr>
          </a:p>
        </p:txBody>
      </p:sp>
      <p:sp>
        <p:nvSpPr>
          <p:cNvPr id="509" name="Google Shape;509;p50"/>
          <p:cNvSpPr/>
          <p:nvPr/>
        </p:nvSpPr>
        <p:spPr>
          <a:xfrm>
            <a:off x="9382550" y="954150"/>
            <a:ext cx="8332200" cy="8746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50"/>
          <p:cNvSpPr/>
          <p:nvPr/>
        </p:nvSpPr>
        <p:spPr>
          <a:xfrm>
            <a:off x="1034950" y="8480800"/>
            <a:ext cx="7722000" cy="116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518E"/>
              </a:buClr>
              <a:buSzPts val="1100"/>
              <a:buFont typeface="Arial"/>
              <a:buNone/>
            </a:pPr>
            <a:r>
              <a:rPr i="0" lang="en-US" sz="1800" u="none" cap="none" strike="noStrike">
                <a:solidFill>
                  <a:srgbClr val="FFFFFF"/>
                </a:solidFill>
                <a:latin typeface="Open Sans"/>
                <a:ea typeface="Open Sans"/>
                <a:cs typeface="Open Sans"/>
                <a:sym typeface="Open Sans"/>
              </a:rPr>
              <a:t>Project results can be reusable and exploitable (e.g. inventions, prototypes, services) as such, or elements (knowledge, technology, processes, networks) that have potential to contribute for further work on research or innovation</a:t>
            </a:r>
            <a:endParaRPr sz="2100">
              <a:latin typeface="Open Sans"/>
              <a:ea typeface="Open Sans"/>
              <a:cs typeface="Open Sans"/>
              <a:sym typeface="Open Sans"/>
            </a:endParaRPr>
          </a:p>
        </p:txBody>
      </p:sp>
      <p:sp>
        <p:nvSpPr>
          <p:cNvPr id="511" name="Google Shape;511;p50"/>
          <p:cNvSpPr/>
          <p:nvPr/>
        </p:nvSpPr>
        <p:spPr>
          <a:xfrm>
            <a:off x="11601640" y="3260073"/>
            <a:ext cx="3674100" cy="4013100"/>
          </a:xfrm>
          <a:prstGeom prst="dodecagon">
            <a:avLst/>
          </a:prstGeom>
          <a:noFill/>
          <a:ln cap="flat" cmpd="sng" w="12700">
            <a:solidFill>
              <a:srgbClr val="009EE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t/>
            </a:r>
            <a:endParaRPr i="0" sz="2500" u="none" cap="none" strike="noStrike">
              <a:solidFill>
                <a:srgbClr val="00B0F0"/>
              </a:solidFill>
              <a:latin typeface="Open Sans"/>
              <a:ea typeface="Open Sans"/>
              <a:cs typeface="Open Sans"/>
              <a:sym typeface="Open Sans"/>
            </a:endParaRPr>
          </a:p>
        </p:txBody>
      </p:sp>
      <p:sp>
        <p:nvSpPr>
          <p:cNvPr id="512" name="Google Shape;512;p50"/>
          <p:cNvSpPr txBox="1"/>
          <p:nvPr/>
        </p:nvSpPr>
        <p:spPr>
          <a:xfrm>
            <a:off x="12478331" y="2065471"/>
            <a:ext cx="1925400" cy="980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34EA2"/>
              </a:buClr>
              <a:buSzPts val="1200"/>
              <a:buFont typeface="Arial"/>
              <a:buNone/>
            </a:pPr>
            <a:r>
              <a:rPr i="0" lang="en-US" sz="1900" u="none" cap="none" strike="noStrike">
                <a:solidFill>
                  <a:srgbClr val="00B0F0"/>
                </a:solidFill>
                <a:latin typeface="Open Sans"/>
                <a:ea typeface="Open Sans"/>
                <a:cs typeface="Open Sans"/>
                <a:sym typeface="Open Sans"/>
              </a:rPr>
              <a:t>Research Roadmaps</a:t>
            </a:r>
            <a:endParaRPr i="0" sz="1900" u="none" cap="none" strike="noStrike">
              <a:solidFill>
                <a:srgbClr val="00B0F0"/>
              </a:solidFill>
              <a:latin typeface="Open Sans"/>
              <a:ea typeface="Open Sans"/>
              <a:cs typeface="Open Sans"/>
              <a:sym typeface="Open Sans"/>
            </a:endParaRPr>
          </a:p>
        </p:txBody>
      </p:sp>
      <p:sp>
        <p:nvSpPr>
          <p:cNvPr id="513" name="Google Shape;513;p50"/>
          <p:cNvSpPr txBox="1"/>
          <p:nvPr/>
        </p:nvSpPr>
        <p:spPr>
          <a:xfrm>
            <a:off x="14194601" y="2534439"/>
            <a:ext cx="2687400" cy="980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34EA2"/>
              </a:buClr>
              <a:buSzPts val="1200"/>
              <a:buFont typeface="Arial"/>
              <a:buNone/>
            </a:pPr>
            <a:r>
              <a:rPr i="0" lang="en-US" sz="1900" u="none" cap="none" strike="noStrike">
                <a:solidFill>
                  <a:srgbClr val="00B0F0"/>
                </a:solidFill>
                <a:latin typeface="Open Sans"/>
                <a:ea typeface="Open Sans"/>
                <a:cs typeface="Open Sans"/>
                <a:sym typeface="Open Sans"/>
              </a:rPr>
              <a:t>Policy Recommendations</a:t>
            </a:r>
            <a:endParaRPr i="0" sz="1900" u="none" cap="none" strike="noStrike">
              <a:solidFill>
                <a:srgbClr val="00B0F0"/>
              </a:solidFill>
              <a:latin typeface="Open Sans"/>
              <a:ea typeface="Open Sans"/>
              <a:cs typeface="Open Sans"/>
              <a:sym typeface="Open Sans"/>
            </a:endParaRPr>
          </a:p>
        </p:txBody>
      </p:sp>
      <p:sp>
        <p:nvSpPr>
          <p:cNvPr id="514" name="Google Shape;514;p50"/>
          <p:cNvSpPr txBox="1"/>
          <p:nvPr/>
        </p:nvSpPr>
        <p:spPr>
          <a:xfrm>
            <a:off x="15191333" y="3729879"/>
            <a:ext cx="1925400" cy="674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34EA2"/>
              </a:buClr>
              <a:buSzPts val="1200"/>
              <a:buFont typeface="Arial"/>
              <a:buNone/>
            </a:pPr>
            <a:r>
              <a:rPr i="0" lang="en-US" sz="1900" u="none" cap="none" strike="noStrike">
                <a:solidFill>
                  <a:srgbClr val="00B0F0"/>
                </a:solidFill>
                <a:latin typeface="Open Sans"/>
                <a:ea typeface="Open Sans"/>
                <a:cs typeface="Open Sans"/>
                <a:sym typeface="Open Sans"/>
              </a:rPr>
              <a:t>Reports</a:t>
            </a:r>
            <a:endParaRPr i="0" sz="1900" u="none" cap="none" strike="noStrike">
              <a:solidFill>
                <a:srgbClr val="00B0F0"/>
              </a:solidFill>
              <a:latin typeface="Open Sans"/>
              <a:ea typeface="Open Sans"/>
              <a:cs typeface="Open Sans"/>
              <a:sym typeface="Open Sans"/>
            </a:endParaRPr>
          </a:p>
        </p:txBody>
      </p:sp>
      <p:sp>
        <p:nvSpPr>
          <p:cNvPr id="515" name="Google Shape;515;p50"/>
          <p:cNvSpPr txBox="1"/>
          <p:nvPr/>
        </p:nvSpPr>
        <p:spPr>
          <a:xfrm>
            <a:off x="15484461" y="4808974"/>
            <a:ext cx="1925400" cy="980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34EA2"/>
              </a:buClr>
              <a:buSzPts val="1200"/>
              <a:buFont typeface="Arial"/>
              <a:buNone/>
            </a:pPr>
            <a:r>
              <a:rPr i="0" lang="en-US" sz="1900" u="none" cap="none" strike="noStrike">
                <a:solidFill>
                  <a:srgbClr val="00B0F0"/>
                </a:solidFill>
                <a:latin typeface="Open Sans"/>
                <a:ea typeface="Open Sans"/>
                <a:cs typeface="Open Sans"/>
                <a:sym typeface="Open Sans"/>
              </a:rPr>
              <a:t>Platforms (Collaboration)</a:t>
            </a:r>
            <a:endParaRPr i="0" sz="1900" u="none" cap="none" strike="noStrike">
              <a:solidFill>
                <a:srgbClr val="00B0F0"/>
              </a:solidFill>
              <a:latin typeface="Open Sans"/>
              <a:ea typeface="Open Sans"/>
              <a:cs typeface="Open Sans"/>
              <a:sym typeface="Open Sans"/>
            </a:endParaRPr>
          </a:p>
        </p:txBody>
      </p:sp>
      <p:sp>
        <p:nvSpPr>
          <p:cNvPr id="516" name="Google Shape;516;p50"/>
          <p:cNvSpPr txBox="1"/>
          <p:nvPr/>
        </p:nvSpPr>
        <p:spPr>
          <a:xfrm>
            <a:off x="15191333" y="6100518"/>
            <a:ext cx="1925400" cy="980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34EA2"/>
              </a:buClr>
              <a:buSzPts val="1200"/>
              <a:buFont typeface="Arial"/>
              <a:buNone/>
            </a:pPr>
            <a:r>
              <a:rPr i="0" lang="en-US" sz="1900" u="none" cap="none" strike="noStrike">
                <a:solidFill>
                  <a:srgbClr val="00B0F0"/>
                </a:solidFill>
                <a:latin typeface="Open Sans"/>
                <a:ea typeface="Open Sans"/>
                <a:cs typeface="Open Sans"/>
                <a:sym typeface="Open Sans"/>
              </a:rPr>
              <a:t>Skills and Knowledge</a:t>
            </a:r>
            <a:endParaRPr i="0" sz="1900" u="none" cap="none" strike="noStrike">
              <a:solidFill>
                <a:srgbClr val="00B0F0"/>
              </a:solidFill>
              <a:latin typeface="Open Sans"/>
              <a:ea typeface="Open Sans"/>
              <a:cs typeface="Open Sans"/>
              <a:sym typeface="Open Sans"/>
            </a:endParaRPr>
          </a:p>
        </p:txBody>
      </p:sp>
      <p:sp>
        <p:nvSpPr>
          <p:cNvPr id="517" name="Google Shape;517;p50"/>
          <p:cNvSpPr txBox="1"/>
          <p:nvPr/>
        </p:nvSpPr>
        <p:spPr>
          <a:xfrm>
            <a:off x="14228699" y="7214082"/>
            <a:ext cx="1925400" cy="980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34EA2"/>
              </a:buClr>
              <a:buSzPts val="1200"/>
              <a:buFont typeface="Arial"/>
              <a:buNone/>
            </a:pPr>
            <a:r>
              <a:rPr i="0" lang="en-US" sz="1900" u="none" cap="none" strike="noStrike">
                <a:solidFill>
                  <a:srgbClr val="00B0F0"/>
                </a:solidFill>
                <a:latin typeface="Open Sans"/>
                <a:ea typeface="Open Sans"/>
                <a:cs typeface="Open Sans"/>
                <a:sym typeface="Open Sans"/>
              </a:rPr>
              <a:t>Educational Materials</a:t>
            </a:r>
            <a:endParaRPr i="0" sz="1900" u="none" cap="none" strike="noStrike">
              <a:solidFill>
                <a:srgbClr val="00B0F0"/>
              </a:solidFill>
              <a:latin typeface="Open Sans"/>
              <a:ea typeface="Open Sans"/>
              <a:cs typeface="Open Sans"/>
              <a:sym typeface="Open Sans"/>
            </a:endParaRPr>
          </a:p>
        </p:txBody>
      </p:sp>
      <p:sp>
        <p:nvSpPr>
          <p:cNvPr id="518" name="Google Shape;518;p50"/>
          <p:cNvSpPr txBox="1"/>
          <p:nvPr/>
        </p:nvSpPr>
        <p:spPr>
          <a:xfrm>
            <a:off x="12478331" y="7614587"/>
            <a:ext cx="1925400" cy="980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34EA2"/>
              </a:buClr>
              <a:buSzPts val="1200"/>
              <a:buFont typeface="Arial"/>
              <a:buNone/>
            </a:pPr>
            <a:r>
              <a:rPr i="0" lang="en-US" sz="1900" u="none" cap="none" strike="noStrike">
                <a:solidFill>
                  <a:srgbClr val="00B0F0"/>
                </a:solidFill>
                <a:latin typeface="Open Sans"/>
                <a:ea typeface="Open Sans"/>
                <a:cs typeface="Open Sans"/>
                <a:sym typeface="Open Sans"/>
              </a:rPr>
              <a:t>Codes of Conduct</a:t>
            </a:r>
            <a:endParaRPr i="0" sz="1900" u="none" cap="none" strike="noStrike">
              <a:solidFill>
                <a:srgbClr val="00B0F0"/>
              </a:solidFill>
              <a:latin typeface="Open Sans"/>
              <a:ea typeface="Open Sans"/>
              <a:cs typeface="Open Sans"/>
              <a:sym typeface="Open Sans"/>
            </a:endParaRPr>
          </a:p>
        </p:txBody>
      </p:sp>
      <p:sp>
        <p:nvSpPr>
          <p:cNvPr id="519" name="Google Shape;519;p50"/>
          <p:cNvSpPr txBox="1"/>
          <p:nvPr/>
        </p:nvSpPr>
        <p:spPr>
          <a:xfrm>
            <a:off x="10548466" y="7034451"/>
            <a:ext cx="1925400" cy="980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34EA2"/>
              </a:buClr>
              <a:buSzPts val="1200"/>
              <a:buFont typeface="Arial"/>
              <a:buNone/>
            </a:pPr>
            <a:r>
              <a:rPr i="0" lang="en-US" sz="1900" u="none" cap="none" strike="noStrike">
                <a:solidFill>
                  <a:srgbClr val="00B0F0"/>
                </a:solidFill>
                <a:latin typeface="Open Sans"/>
                <a:ea typeface="Open Sans"/>
                <a:cs typeface="Open Sans"/>
                <a:sym typeface="Open Sans"/>
              </a:rPr>
              <a:t>Pre-Standards</a:t>
            </a:r>
            <a:endParaRPr i="0" sz="1900" u="none" cap="none" strike="noStrike">
              <a:solidFill>
                <a:srgbClr val="00B0F0"/>
              </a:solidFill>
              <a:latin typeface="Open Sans"/>
              <a:ea typeface="Open Sans"/>
              <a:cs typeface="Open Sans"/>
              <a:sym typeface="Open Sans"/>
            </a:endParaRPr>
          </a:p>
        </p:txBody>
      </p:sp>
      <p:sp>
        <p:nvSpPr>
          <p:cNvPr id="520" name="Google Shape;520;p50"/>
          <p:cNvSpPr txBox="1"/>
          <p:nvPr/>
        </p:nvSpPr>
        <p:spPr>
          <a:xfrm>
            <a:off x="10011948" y="5995053"/>
            <a:ext cx="1925400" cy="980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34EA2"/>
              </a:buClr>
              <a:buSzPts val="1200"/>
              <a:buFont typeface="Arial"/>
              <a:buNone/>
            </a:pPr>
            <a:r>
              <a:rPr i="0" lang="en-US" sz="1900" u="none" cap="none" strike="noStrike">
                <a:solidFill>
                  <a:srgbClr val="00B0F0"/>
                </a:solidFill>
                <a:latin typeface="Open Sans"/>
                <a:ea typeface="Open Sans"/>
                <a:cs typeface="Open Sans"/>
                <a:sym typeface="Open Sans"/>
              </a:rPr>
              <a:t>Prototypes</a:t>
            </a:r>
            <a:endParaRPr i="0" sz="1900" u="none" cap="none" strike="noStrike">
              <a:solidFill>
                <a:srgbClr val="00B0F0"/>
              </a:solidFill>
              <a:latin typeface="Open Sans"/>
              <a:ea typeface="Open Sans"/>
              <a:cs typeface="Open Sans"/>
              <a:sym typeface="Open Sans"/>
            </a:endParaRPr>
          </a:p>
        </p:txBody>
      </p:sp>
      <p:sp>
        <p:nvSpPr>
          <p:cNvPr id="521" name="Google Shape;521;p50"/>
          <p:cNvSpPr txBox="1"/>
          <p:nvPr/>
        </p:nvSpPr>
        <p:spPr>
          <a:xfrm>
            <a:off x="9530378" y="4929400"/>
            <a:ext cx="1925400" cy="980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34EA2"/>
              </a:buClr>
              <a:buSzPts val="1200"/>
              <a:buFont typeface="Arial"/>
              <a:buNone/>
            </a:pPr>
            <a:r>
              <a:rPr i="0" lang="en-US" sz="1900" u="none" cap="none" strike="noStrike">
                <a:solidFill>
                  <a:srgbClr val="00B0F0"/>
                </a:solidFill>
                <a:latin typeface="Open Sans"/>
                <a:ea typeface="Open Sans"/>
                <a:cs typeface="Open Sans"/>
                <a:sym typeface="Open Sans"/>
              </a:rPr>
              <a:t>Software</a:t>
            </a:r>
            <a:endParaRPr i="0" sz="1900" u="none" cap="none" strike="noStrike">
              <a:solidFill>
                <a:srgbClr val="00B0F0"/>
              </a:solidFill>
              <a:latin typeface="Open Sans"/>
              <a:ea typeface="Open Sans"/>
              <a:cs typeface="Open Sans"/>
              <a:sym typeface="Open Sans"/>
            </a:endParaRPr>
          </a:p>
        </p:txBody>
      </p:sp>
      <p:sp>
        <p:nvSpPr>
          <p:cNvPr id="522" name="Google Shape;522;p50"/>
          <p:cNvSpPr txBox="1"/>
          <p:nvPr/>
        </p:nvSpPr>
        <p:spPr>
          <a:xfrm>
            <a:off x="9947737" y="3617981"/>
            <a:ext cx="1925400" cy="980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34EA2"/>
              </a:buClr>
              <a:buSzPts val="1200"/>
              <a:buFont typeface="Arial"/>
              <a:buNone/>
            </a:pPr>
            <a:r>
              <a:rPr i="0" lang="en-US" sz="1900" u="none" cap="none" strike="noStrike">
                <a:solidFill>
                  <a:srgbClr val="00B0F0"/>
                </a:solidFill>
                <a:latin typeface="Open Sans"/>
                <a:ea typeface="Open Sans"/>
                <a:cs typeface="Open Sans"/>
                <a:sym typeface="Open Sans"/>
              </a:rPr>
              <a:t>Publications</a:t>
            </a:r>
            <a:endParaRPr i="0" sz="1900" u="none" cap="none" strike="noStrike">
              <a:solidFill>
                <a:srgbClr val="00B0F0"/>
              </a:solidFill>
              <a:latin typeface="Open Sans"/>
              <a:ea typeface="Open Sans"/>
              <a:cs typeface="Open Sans"/>
              <a:sym typeface="Open Sans"/>
            </a:endParaRPr>
          </a:p>
        </p:txBody>
      </p:sp>
      <p:sp>
        <p:nvSpPr>
          <p:cNvPr id="523" name="Google Shape;523;p50"/>
          <p:cNvSpPr txBox="1"/>
          <p:nvPr/>
        </p:nvSpPr>
        <p:spPr>
          <a:xfrm>
            <a:off x="10777723" y="2534439"/>
            <a:ext cx="1925400" cy="980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34EA2"/>
              </a:buClr>
              <a:buSzPts val="1200"/>
              <a:buFont typeface="Arial"/>
              <a:buNone/>
            </a:pPr>
            <a:r>
              <a:rPr i="0" lang="en-US" sz="1900" u="none" cap="none" strike="noStrike">
                <a:solidFill>
                  <a:srgbClr val="00B0F0"/>
                </a:solidFill>
                <a:latin typeface="Open Sans"/>
                <a:ea typeface="Open Sans"/>
                <a:cs typeface="Open Sans"/>
                <a:sym typeface="Open Sans"/>
              </a:rPr>
              <a:t>Data</a:t>
            </a:r>
            <a:endParaRPr i="0" sz="1900" u="none" cap="none" strike="noStrike">
              <a:solidFill>
                <a:srgbClr val="00B0F0"/>
              </a:solidFill>
              <a:latin typeface="Open Sans"/>
              <a:ea typeface="Open Sans"/>
              <a:cs typeface="Open Sans"/>
              <a:sym typeface="Open Sans"/>
            </a:endParaRPr>
          </a:p>
        </p:txBody>
      </p:sp>
      <p:sp>
        <p:nvSpPr>
          <p:cNvPr id="524" name="Google Shape;524;p50"/>
          <p:cNvSpPr txBox="1"/>
          <p:nvPr/>
        </p:nvSpPr>
        <p:spPr>
          <a:xfrm>
            <a:off x="12229208" y="4531650"/>
            <a:ext cx="2418900" cy="1470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34EA2"/>
              </a:buClr>
              <a:buSzPts val="2000"/>
              <a:buFont typeface="Arial"/>
              <a:buNone/>
            </a:pPr>
            <a:r>
              <a:rPr b="1" i="0" lang="en-US" sz="2700" u="none" cap="none" strike="noStrike">
                <a:solidFill>
                  <a:srgbClr val="00B0F0"/>
                </a:solidFill>
                <a:latin typeface="Open Sans"/>
                <a:ea typeface="Open Sans"/>
                <a:cs typeface="Open Sans"/>
                <a:sym typeface="Open Sans"/>
              </a:rPr>
              <a:t>Project Results</a:t>
            </a:r>
            <a:endParaRPr b="1" i="0" sz="2700" u="none" cap="none" strike="noStrike">
              <a:solidFill>
                <a:srgbClr val="00B0F0"/>
              </a:solidFill>
              <a:latin typeface="Open Sans"/>
              <a:ea typeface="Open Sans"/>
              <a:cs typeface="Open Sans"/>
              <a:sym typeface="Open Sans"/>
            </a:endParaRPr>
          </a:p>
        </p:txBody>
      </p:sp>
      <p:sp>
        <p:nvSpPr>
          <p:cNvPr id="525" name="Google Shape;525;p50"/>
          <p:cNvSpPr txBox="1"/>
          <p:nvPr/>
        </p:nvSpPr>
        <p:spPr>
          <a:xfrm>
            <a:off x="9718820" y="1242279"/>
            <a:ext cx="3825900" cy="926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34EA2"/>
              </a:buClr>
              <a:buSzPts val="1400"/>
              <a:buFont typeface="Arial"/>
              <a:buNone/>
            </a:pPr>
            <a:r>
              <a:rPr b="1" i="0" lang="en-US" sz="2100" u="sng" cap="none" strike="noStrike">
                <a:solidFill>
                  <a:srgbClr val="004494"/>
                </a:solidFill>
                <a:latin typeface="Open Sans"/>
                <a:ea typeface="Open Sans"/>
                <a:cs typeface="Open Sans"/>
                <a:sym typeface="Open Sans"/>
              </a:rPr>
              <a:t>Research Communities</a:t>
            </a:r>
            <a:endParaRPr b="1" i="0" sz="2100" u="sng" cap="none" strike="noStrike">
              <a:solidFill>
                <a:srgbClr val="004494"/>
              </a:solidFill>
              <a:latin typeface="Open Sans"/>
              <a:ea typeface="Open Sans"/>
              <a:cs typeface="Open Sans"/>
              <a:sym typeface="Open Sans"/>
            </a:endParaRPr>
          </a:p>
        </p:txBody>
      </p:sp>
      <p:sp>
        <p:nvSpPr>
          <p:cNvPr id="526" name="Google Shape;526;p50"/>
          <p:cNvSpPr txBox="1"/>
          <p:nvPr/>
        </p:nvSpPr>
        <p:spPr>
          <a:xfrm>
            <a:off x="13651872" y="1242279"/>
            <a:ext cx="3825900" cy="9267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34EA2"/>
              </a:buClr>
              <a:buSzPts val="1400"/>
              <a:buFont typeface="Arial"/>
              <a:buNone/>
            </a:pPr>
            <a:r>
              <a:rPr b="1" i="0" lang="en-US" sz="2100" u="sng" cap="none" strike="noStrike">
                <a:solidFill>
                  <a:srgbClr val="004494"/>
                </a:solidFill>
                <a:latin typeface="Open Sans"/>
                <a:ea typeface="Open Sans"/>
                <a:cs typeface="Open Sans"/>
                <a:sym typeface="Open Sans"/>
              </a:rPr>
              <a:t>MS, EU Policymakers</a:t>
            </a:r>
            <a:endParaRPr b="1" i="0" sz="2100" u="sng" cap="none" strike="noStrike">
              <a:solidFill>
                <a:srgbClr val="004494"/>
              </a:solidFill>
              <a:latin typeface="Open Sans"/>
              <a:ea typeface="Open Sans"/>
              <a:cs typeface="Open Sans"/>
              <a:sym typeface="Open Sans"/>
            </a:endParaRPr>
          </a:p>
        </p:txBody>
      </p:sp>
      <p:sp>
        <p:nvSpPr>
          <p:cNvPr id="527" name="Google Shape;527;p50"/>
          <p:cNvSpPr txBox="1"/>
          <p:nvPr/>
        </p:nvSpPr>
        <p:spPr>
          <a:xfrm>
            <a:off x="9718820" y="8535535"/>
            <a:ext cx="3825900" cy="926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34EA2"/>
              </a:buClr>
              <a:buSzPts val="1400"/>
              <a:buFont typeface="Arial"/>
              <a:buNone/>
            </a:pPr>
            <a:r>
              <a:rPr b="1" i="0" lang="en-US" sz="2100" u="sng" cap="none" strike="noStrike">
                <a:solidFill>
                  <a:srgbClr val="004494"/>
                </a:solidFill>
                <a:latin typeface="Open Sans"/>
                <a:ea typeface="Open Sans"/>
                <a:cs typeface="Open Sans"/>
                <a:sym typeface="Open Sans"/>
              </a:rPr>
              <a:t>Industry, Innovators</a:t>
            </a:r>
            <a:endParaRPr b="1" i="0" sz="2100" u="sng" cap="none" strike="noStrike">
              <a:solidFill>
                <a:srgbClr val="004494"/>
              </a:solidFill>
              <a:latin typeface="Open Sans"/>
              <a:ea typeface="Open Sans"/>
              <a:cs typeface="Open Sans"/>
              <a:sym typeface="Open Sans"/>
            </a:endParaRPr>
          </a:p>
        </p:txBody>
      </p:sp>
      <p:sp>
        <p:nvSpPr>
          <p:cNvPr id="528" name="Google Shape;528;p50"/>
          <p:cNvSpPr txBox="1"/>
          <p:nvPr/>
        </p:nvSpPr>
        <p:spPr>
          <a:xfrm>
            <a:off x="13651872" y="8535535"/>
            <a:ext cx="3825900" cy="9267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34EA2"/>
              </a:buClr>
              <a:buSzPts val="1400"/>
              <a:buFont typeface="Arial"/>
              <a:buNone/>
            </a:pPr>
            <a:r>
              <a:rPr b="1" i="0" lang="en-US" sz="2100" u="sng" cap="none" strike="noStrike">
                <a:solidFill>
                  <a:srgbClr val="004494"/>
                </a:solidFill>
                <a:latin typeface="Open Sans"/>
                <a:ea typeface="Open Sans"/>
                <a:cs typeface="Open Sans"/>
                <a:sym typeface="Open Sans"/>
              </a:rPr>
              <a:t>Civic Society, Citizens</a:t>
            </a:r>
            <a:endParaRPr b="1" i="0" sz="2100" u="sng" cap="none" strike="noStrike">
              <a:solidFill>
                <a:srgbClr val="004494"/>
              </a:solidFill>
              <a:latin typeface="Open Sans"/>
              <a:ea typeface="Open Sans"/>
              <a:cs typeface="Open Sans"/>
              <a:sym typeface="Open Sans"/>
            </a:endParaRPr>
          </a:p>
        </p:txBody>
      </p:sp>
      <p:sp>
        <p:nvSpPr>
          <p:cNvPr id="529" name="Google Shape;529;p50"/>
          <p:cNvSpPr txBox="1"/>
          <p:nvPr/>
        </p:nvSpPr>
        <p:spPr>
          <a:xfrm>
            <a:off x="1034950" y="9917700"/>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rgbClr val="4D4D4D"/>
                </a:solidFill>
                <a:latin typeface="Open Sans"/>
                <a:ea typeface="Open Sans"/>
                <a:cs typeface="Open Sans"/>
                <a:sym typeface="Open Sans"/>
              </a:rPr>
              <a:t>Photo</a:t>
            </a:r>
            <a:r>
              <a:rPr lang="en-US" sz="1200">
                <a:solidFill>
                  <a:srgbClr val="4D4D4D"/>
                </a:solidFill>
                <a:uFill>
                  <a:noFill/>
                </a:uFill>
                <a:latin typeface="Open Sans"/>
                <a:ea typeface="Open Sans"/>
                <a:cs typeface="Open Sans"/>
                <a:sym typeface="Open Sans"/>
                <a:hlinkClick r:id="rId4">
                  <a:extLst>
                    <a:ext uri="{A12FA001-AC4F-418D-AE19-62706E023703}">
                      <ahyp:hlinkClr val="tx"/>
                    </a:ext>
                  </a:extLst>
                </a:hlinkClick>
              </a:rPr>
              <a:t>Hamza Nouasria</a:t>
            </a:r>
            <a:endParaRPr/>
          </a:p>
        </p:txBody>
      </p:sp>
      <p:sp>
        <p:nvSpPr>
          <p:cNvPr id="530" name="Google Shape;530;p50"/>
          <p:cNvSpPr txBox="1"/>
          <p:nvPr/>
        </p:nvSpPr>
        <p:spPr>
          <a:xfrm>
            <a:off x="13204550" y="9902250"/>
            <a:ext cx="451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latin typeface="Open Sans Light"/>
                <a:ea typeface="Open Sans Light"/>
                <a:cs typeface="Open Sans Light"/>
                <a:sym typeface="Open Sans Light"/>
                <a:hlinkClick r:id="rId5"/>
              </a:rPr>
              <a:t>A successful proposal in Horizon Europe, Part II,</a:t>
            </a:r>
            <a:r>
              <a:rPr lang="en-US">
                <a:solidFill>
                  <a:schemeClr val="dk1"/>
                </a:solidFill>
                <a:latin typeface="Open Sans Light"/>
                <a:ea typeface="Open Sans Light"/>
                <a:cs typeface="Open Sans Light"/>
                <a:sym typeface="Open Sans Light"/>
              </a:rPr>
              <a:t> 2021.</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pic>
        <p:nvPicPr>
          <p:cNvPr id="535" name="Google Shape;535;p51"/>
          <p:cNvPicPr preferRelativeResize="0"/>
          <p:nvPr/>
        </p:nvPicPr>
        <p:blipFill>
          <a:blip r:embed="rId3">
            <a:alphaModFix/>
          </a:blip>
          <a:stretch>
            <a:fillRect/>
          </a:stretch>
        </p:blipFill>
        <p:spPr>
          <a:xfrm>
            <a:off x="152400" y="152400"/>
            <a:ext cx="17917220" cy="9982201"/>
          </a:xfrm>
          <a:prstGeom prst="rect">
            <a:avLst/>
          </a:prstGeom>
          <a:noFill/>
          <a:ln>
            <a:noFill/>
          </a:ln>
        </p:spPr>
      </p:pic>
      <p:sp>
        <p:nvSpPr>
          <p:cNvPr id="536" name="Google Shape;536;p51"/>
          <p:cNvSpPr txBox="1"/>
          <p:nvPr/>
        </p:nvSpPr>
        <p:spPr>
          <a:xfrm>
            <a:off x="1167850" y="9917700"/>
            <a:ext cx="6082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Open Sans Light"/>
                <a:ea typeface="Open Sans Light"/>
                <a:cs typeface="Open Sans Light"/>
                <a:sym typeface="Open Sans Light"/>
              </a:rPr>
              <a:t>Slide from APRE </a:t>
            </a:r>
            <a:r>
              <a:rPr lang="en-US" sz="1200" u="sng">
                <a:solidFill>
                  <a:schemeClr val="hlink"/>
                </a:solidFill>
                <a:latin typeface="Open Sans Light"/>
                <a:ea typeface="Open Sans Light"/>
                <a:cs typeface="Open Sans Light"/>
                <a:sym typeface="Open Sans Light"/>
                <a:hlinkClick r:id="rId4"/>
              </a:rPr>
              <a:t>presentation</a:t>
            </a:r>
            <a:r>
              <a:rPr lang="en-US" sz="1200">
                <a:latin typeface="Open Sans Light"/>
                <a:ea typeface="Open Sans Light"/>
                <a:cs typeface="Open Sans Light"/>
                <a:sym typeface="Open Sans Light"/>
              </a:rPr>
              <a:t>, 2023 </a:t>
            </a:r>
            <a:endParaRPr sz="1200">
              <a:latin typeface="Open Sans Light"/>
              <a:ea typeface="Open Sans Light"/>
              <a:cs typeface="Open Sans Light"/>
              <a:sym typeface="Open Sans 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cxnSp>
        <p:nvCxnSpPr>
          <p:cNvPr id="541" name="Google Shape;541;p52"/>
          <p:cNvCxnSpPr/>
          <p:nvPr/>
        </p:nvCxnSpPr>
        <p:spPr>
          <a:xfrm>
            <a:off x="14771424" y="809517"/>
            <a:ext cx="846000" cy="0"/>
          </a:xfrm>
          <a:prstGeom prst="straightConnector1">
            <a:avLst/>
          </a:prstGeom>
          <a:noFill/>
          <a:ln cap="flat" cmpd="sng" w="19050">
            <a:solidFill>
              <a:srgbClr val="002060"/>
            </a:solidFill>
            <a:prstDash val="solid"/>
            <a:round/>
            <a:headEnd len="sm" w="sm" type="none"/>
            <a:tailEnd len="sm" w="sm" type="none"/>
          </a:ln>
        </p:spPr>
      </p:cxnSp>
      <p:grpSp>
        <p:nvGrpSpPr>
          <p:cNvPr id="542" name="Google Shape;542;p52"/>
          <p:cNvGrpSpPr/>
          <p:nvPr/>
        </p:nvGrpSpPr>
        <p:grpSpPr>
          <a:xfrm>
            <a:off x="13122251" y="9000133"/>
            <a:ext cx="3731506" cy="1286752"/>
            <a:chOff x="6577013" y="5940425"/>
            <a:chExt cx="2387400" cy="827600"/>
          </a:xfrm>
        </p:grpSpPr>
        <p:sp>
          <p:nvSpPr>
            <p:cNvPr id="543" name="Google Shape;543;p52"/>
            <p:cNvSpPr txBox="1"/>
            <p:nvPr/>
          </p:nvSpPr>
          <p:spPr>
            <a:xfrm>
              <a:off x="6577013" y="6537325"/>
              <a:ext cx="2387400" cy="230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900">
                  <a:solidFill>
                    <a:srgbClr val="404A52"/>
                  </a:solidFill>
                  <a:latin typeface="Verdana"/>
                  <a:ea typeface="Verdana"/>
                  <a:cs typeface="Verdana"/>
                  <a:sym typeface="Verdana"/>
                </a:rPr>
                <a:t>Research and innovation</a:t>
              </a:r>
              <a:endParaRPr/>
            </a:p>
          </p:txBody>
        </p:sp>
        <p:pic>
          <p:nvPicPr>
            <p:cNvPr descr="C:\DOCUME~1\lenain\LOCALS~1\Temp\7zECF.tmp\LOGO-CE for RTD EN Landscape Positive Cyan.png" id="544" name="Google Shape;544;p52"/>
            <p:cNvPicPr preferRelativeResize="0"/>
            <p:nvPr/>
          </p:nvPicPr>
          <p:blipFill rotWithShape="1">
            <a:blip r:embed="rId3">
              <a:alphaModFix/>
            </a:blip>
            <a:srcRect b="0" l="0" r="0" t="0"/>
            <a:stretch/>
          </p:blipFill>
          <p:spPr>
            <a:xfrm>
              <a:off x="6577013" y="5940425"/>
              <a:ext cx="2243137" cy="596900"/>
            </a:xfrm>
            <a:prstGeom prst="rect">
              <a:avLst/>
            </a:prstGeom>
            <a:noFill/>
            <a:ln>
              <a:noFill/>
            </a:ln>
          </p:spPr>
        </p:pic>
      </p:grpSp>
      <p:sp>
        <p:nvSpPr>
          <p:cNvPr id="545" name="Google Shape;545;p52"/>
          <p:cNvSpPr/>
          <p:nvPr/>
        </p:nvSpPr>
        <p:spPr>
          <a:xfrm>
            <a:off x="3210569" y="169377"/>
            <a:ext cx="8694300" cy="1230000"/>
          </a:xfrm>
          <a:prstGeom prst="rect">
            <a:avLst/>
          </a:prstGeom>
          <a:solidFill>
            <a:srgbClr val="0E4194"/>
          </a:solidFill>
          <a:ln>
            <a:noFill/>
          </a:ln>
        </p:spPr>
        <p:txBody>
          <a:bodyPr anchorCtr="0" anchor="ctr" bIns="45700" lIns="91425" spcFirstLastPara="1" rIns="91425" wrap="square" tIns="45700">
            <a:noAutofit/>
          </a:bodyPr>
          <a:lstStyle/>
          <a:p>
            <a:pPr indent="0" lvl="0" marL="3175" marR="0" rtl="0" algn="ctr">
              <a:spcBef>
                <a:spcPts val="0"/>
              </a:spcBef>
              <a:spcAft>
                <a:spcPts val="0"/>
              </a:spcAft>
              <a:buNone/>
            </a:pPr>
            <a:r>
              <a:t/>
            </a:r>
            <a:endParaRPr b="1" sz="1000">
              <a:solidFill>
                <a:srgbClr val="FFFFFF"/>
              </a:solidFill>
              <a:latin typeface="Verdana"/>
              <a:ea typeface="Verdana"/>
              <a:cs typeface="Verdana"/>
              <a:sym typeface="Verdana"/>
            </a:endParaRPr>
          </a:p>
        </p:txBody>
      </p:sp>
      <p:sp>
        <p:nvSpPr>
          <p:cNvPr id="546" name="Google Shape;546;p52"/>
          <p:cNvSpPr/>
          <p:nvPr/>
        </p:nvSpPr>
        <p:spPr>
          <a:xfrm>
            <a:off x="11791921" y="169377"/>
            <a:ext cx="3276000" cy="1230000"/>
          </a:xfrm>
          <a:prstGeom prst="rect">
            <a:avLst/>
          </a:prstGeom>
          <a:solidFill>
            <a:srgbClr val="0E4194"/>
          </a:solidFill>
          <a:ln>
            <a:noFill/>
          </a:ln>
        </p:spPr>
        <p:txBody>
          <a:bodyPr anchorCtr="0" anchor="ctr" bIns="45700" lIns="91425" spcFirstLastPara="1" rIns="91425" wrap="square" tIns="45700">
            <a:noAutofit/>
          </a:bodyPr>
          <a:lstStyle/>
          <a:p>
            <a:pPr indent="0" lvl="0" marL="3175" marR="0" rtl="0" algn="r">
              <a:spcBef>
                <a:spcPts val="0"/>
              </a:spcBef>
              <a:spcAft>
                <a:spcPts val="0"/>
              </a:spcAft>
              <a:buNone/>
            </a:pPr>
            <a:r>
              <a:t/>
            </a:r>
            <a:endParaRPr b="1" sz="1400">
              <a:solidFill>
                <a:srgbClr val="FFFFFF"/>
              </a:solidFill>
              <a:latin typeface="Verdana"/>
              <a:ea typeface="Verdana"/>
              <a:cs typeface="Verdana"/>
              <a:sym typeface="Verdana"/>
            </a:endParaRPr>
          </a:p>
        </p:txBody>
      </p:sp>
      <p:sp>
        <p:nvSpPr>
          <p:cNvPr id="547" name="Google Shape;547;p52"/>
          <p:cNvSpPr/>
          <p:nvPr/>
        </p:nvSpPr>
        <p:spPr>
          <a:xfrm>
            <a:off x="3217644" y="385073"/>
            <a:ext cx="11551800" cy="764700"/>
          </a:xfrm>
          <a:prstGeom prst="homePlate">
            <a:avLst>
              <a:gd fmla="val 50000" name="adj"/>
            </a:avLst>
          </a:prstGeom>
          <a:solidFill>
            <a:srgbClr val="FFFFFF"/>
          </a:solidFill>
          <a:ln cap="flat" cmpd="sng" w="2857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3175" marR="0" rtl="0" algn="l">
              <a:spcBef>
                <a:spcPts val="0"/>
              </a:spcBef>
              <a:spcAft>
                <a:spcPts val="0"/>
              </a:spcAft>
              <a:buNone/>
            </a:pPr>
            <a:r>
              <a:rPr b="1" lang="en-US" sz="2200">
                <a:solidFill>
                  <a:srgbClr val="002060"/>
                </a:solidFill>
                <a:latin typeface="Open Sans"/>
                <a:ea typeface="Open Sans"/>
                <a:cs typeface="Open Sans"/>
                <a:sym typeface="Open Sans"/>
              </a:rPr>
              <a:t>Pathway 1. Creating high quality new knowledge</a:t>
            </a:r>
            <a:endParaRPr b="1" i="1" sz="2200">
              <a:solidFill>
                <a:srgbClr val="002060"/>
              </a:solidFill>
              <a:latin typeface="Open Sans"/>
              <a:ea typeface="Open Sans"/>
              <a:cs typeface="Open Sans"/>
              <a:sym typeface="Open Sans"/>
            </a:endParaRPr>
          </a:p>
        </p:txBody>
      </p:sp>
      <p:sp>
        <p:nvSpPr>
          <p:cNvPr id="548" name="Google Shape;548;p52"/>
          <p:cNvSpPr/>
          <p:nvPr/>
        </p:nvSpPr>
        <p:spPr>
          <a:xfrm rot="4501706">
            <a:off x="15441140" y="136924"/>
            <a:ext cx="1323839" cy="1349680"/>
          </a:xfrm>
          <a:prstGeom prst="ellipse">
            <a:avLst/>
          </a:prstGeom>
          <a:solidFill>
            <a:srgbClr val="0E419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sz="1100">
              <a:solidFill>
                <a:srgbClr val="FFFFFF"/>
              </a:solidFill>
              <a:latin typeface="Verdana"/>
              <a:ea typeface="Verdana"/>
              <a:cs typeface="Verdana"/>
              <a:sym typeface="Verdana"/>
            </a:endParaRPr>
          </a:p>
        </p:txBody>
      </p:sp>
      <p:sp>
        <p:nvSpPr>
          <p:cNvPr id="549" name="Google Shape;549;p52"/>
          <p:cNvSpPr txBox="1"/>
          <p:nvPr/>
        </p:nvSpPr>
        <p:spPr>
          <a:xfrm>
            <a:off x="3392096" y="8738580"/>
            <a:ext cx="9256800" cy="1292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600">
                <a:solidFill>
                  <a:srgbClr val="404A52"/>
                </a:solidFill>
                <a:latin typeface="Open Sans"/>
                <a:ea typeface="Open Sans"/>
                <a:cs typeface="Open Sans"/>
                <a:sym typeface="Open Sans"/>
              </a:rPr>
              <a:t>Data needs: </a:t>
            </a:r>
            <a:r>
              <a:rPr lang="en-US" sz="1600">
                <a:solidFill>
                  <a:srgbClr val="404A52"/>
                </a:solidFill>
                <a:latin typeface="Open Sans"/>
                <a:ea typeface="Open Sans"/>
                <a:cs typeface="Open Sans"/>
                <a:sym typeface="Open Sans"/>
              </a:rPr>
              <a:t>Identification of publications co-funded by the FP through the insertion of a specific funding source ID when publishing, allowing follow-up tracking of the perceived quality and influence through publication databases and topic mapping.</a:t>
            </a:r>
            <a:endParaRPr sz="1600">
              <a:solidFill>
                <a:srgbClr val="404A52"/>
              </a:solidFill>
              <a:latin typeface="Open Sans"/>
              <a:ea typeface="Open Sans"/>
              <a:cs typeface="Open Sans"/>
              <a:sym typeface="Open Sans"/>
            </a:endParaRPr>
          </a:p>
        </p:txBody>
      </p:sp>
      <p:sp>
        <p:nvSpPr>
          <p:cNvPr id="550" name="Google Shape;550;p52"/>
          <p:cNvSpPr/>
          <p:nvPr/>
        </p:nvSpPr>
        <p:spPr>
          <a:xfrm>
            <a:off x="3645589" y="6574924"/>
            <a:ext cx="3019500" cy="1909500"/>
          </a:xfrm>
          <a:prstGeom prst="homePlate">
            <a:avLst>
              <a:gd fmla="val 50000" name="adj"/>
            </a:avLst>
          </a:prstGeom>
          <a:solidFill>
            <a:srgbClr val="0F549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800">
                <a:solidFill>
                  <a:srgbClr val="FFFFFF"/>
                </a:solidFill>
                <a:latin typeface="Open Sans"/>
                <a:ea typeface="Open Sans"/>
                <a:cs typeface="Open Sans"/>
                <a:sym typeface="Open Sans"/>
              </a:rPr>
              <a:t>Number of FP peer reviewed scientific publications</a:t>
            </a:r>
            <a:endParaRPr b="1" sz="1800">
              <a:solidFill>
                <a:srgbClr val="FFFFFF"/>
              </a:solidFill>
              <a:latin typeface="Open Sans"/>
              <a:ea typeface="Open Sans"/>
              <a:cs typeface="Open Sans"/>
              <a:sym typeface="Open Sans"/>
            </a:endParaRPr>
          </a:p>
        </p:txBody>
      </p:sp>
      <p:sp>
        <p:nvSpPr>
          <p:cNvPr id="551" name="Google Shape;551;p52"/>
          <p:cNvSpPr/>
          <p:nvPr/>
        </p:nvSpPr>
        <p:spPr>
          <a:xfrm>
            <a:off x="6009829" y="6573699"/>
            <a:ext cx="4617000" cy="1914000"/>
          </a:xfrm>
          <a:prstGeom prst="chevron">
            <a:avLst>
              <a:gd fmla="val 50000" name="adj"/>
            </a:avLst>
          </a:prstGeom>
          <a:solidFill>
            <a:srgbClr val="0F549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800">
                <a:solidFill>
                  <a:srgbClr val="FFFFFF"/>
                </a:solidFill>
                <a:latin typeface="Open Sans"/>
                <a:ea typeface="Open Sans"/>
                <a:cs typeface="Open Sans"/>
                <a:sym typeface="Open Sans"/>
              </a:rPr>
              <a:t>Field-Weighted Citation Index of FP peer reviewed publications </a:t>
            </a:r>
            <a:endParaRPr b="1" sz="1800">
              <a:solidFill>
                <a:srgbClr val="FFFFFF"/>
              </a:solidFill>
              <a:latin typeface="Open Sans"/>
              <a:ea typeface="Open Sans"/>
              <a:cs typeface="Open Sans"/>
              <a:sym typeface="Open Sans"/>
            </a:endParaRPr>
          </a:p>
        </p:txBody>
      </p:sp>
      <p:sp>
        <p:nvSpPr>
          <p:cNvPr id="552" name="Google Shape;552;p52"/>
          <p:cNvSpPr/>
          <p:nvPr/>
        </p:nvSpPr>
        <p:spPr>
          <a:xfrm>
            <a:off x="10006329" y="6573525"/>
            <a:ext cx="5998800" cy="1914000"/>
          </a:xfrm>
          <a:prstGeom prst="chevron">
            <a:avLst>
              <a:gd fmla="val 50000" name="adj"/>
            </a:avLst>
          </a:prstGeom>
          <a:solidFill>
            <a:srgbClr val="0F549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800">
                <a:solidFill>
                  <a:srgbClr val="FFFFFF"/>
                </a:solidFill>
                <a:latin typeface="Open Sans"/>
                <a:ea typeface="Open Sans"/>
                <a:cs typeface="Open Sans"/>
                <a:sym typeface="Open Sans"/>
              </a:rPr>
              <a:t>Number and share of peer reviewed publications from FP projects that are core contribution to scientific fields</a:t>
            </a:r>
            <a:endParaRPr b="1" sz="1800">
              <a:solidFill>
                <a:srgbClr val="FFFFFF"/>
              </a:solidFill>
              <a:latin typeface="Open Sans"/>
              <a:ea typeface="Open Sans"/>
              <a:cs typeface="Open Sans"/>
              <a:sym typeface="Open Sans"/>
            </a:endParaRPr>
          </a:p>
        </p:txBody>
      </p:sp>
      <p:sp>
        <p:nvSpPr>
          <p:cNvPr id="553" name="Google Shape;553;p52"/>
          <p:cNvSpPr txBox="1"/>
          <p:nvPr/>
        </p:nvSpPr>
        <p:spPr>
          <a:xfrm>
            <a:off x="3323150" y="5414178"/>
            <a:ext cx="13536300" cy="527700"/>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002060"/>
              </a:buClr>
              <a:buSzPts val="1600"/>
              <a:buFont typeface="Open Sans"/>
              <a:buChar char="▪"/>
            </a:pPr>
            <a:r>
              <a:rPr b="1" lang="en-US" sz="2000">
                <a:solidFill>
                  <a:srgbClr val="002060"/>
                </a:solidFill>
                <a:latin typeface="Open Sans"/>
                <a:ea typeface="Open Sans"/>
                <a:cs typeface="Open Sans"/>
                <a:sym typeface="Open Sans"/>
              </a:rPr>
              <a:t>Indicator (</a:t>
            </a:r>
            <a:r>
              <a:rPr b="1" lang="en-US" sz="1800">
                <a:solidFill>
                  <a:srgbClr val="002060"/>
                </a:solidFill>
                <a:latin typeface="Open Sans"/>
                <a:ea typeface="Open Sans"/>
                <a:cs typeface="Open Sans"/>
                <a:sym typeface="Open Sans"/>
              </a:rPr>
              <a:t>short</a:t>
            </a:r>
            <a:r>
              <a:rPr b="1" lang="en-US" sz="2000">
                <a:solidFill>
                  <a:srgbClr val="002060"/>
                </a:solidFill>
                <a:latin typeface="Open Sans"/>
                <a:ea typeface="Open Sans"/>
                <a:cs typeface="Open Sans"/>
                <a:sym typeface="Open Sans"/>
              </a:rPr>
              <a:t>, medium, long-term)</a:t>
            </a:r>
            <a:endParaRPr b="1" sz="2000">
              <a:solidFill>
                <a:srgbClr val="002060"/>
              </a:solidFill>
              <a:latin typeface="Open Sans"/>
              <a:ea typeface="Open Sans"/>
              <a:cs typeface="Open Sans"/>
              <a:sym typeface="Open Sans"/>
            </a:endParaRPr>
          </a:p>
        </p:txBody>
      </p:sp>
      <p:sp>
        <p:nvSpPr>
          <p:cNvPr id="554" name="Google Shape;554;p52"/>
          <p:cNvSpPr/>
          <p:nvPr/>
        </p:nvSpPr>
        <p:spPr>
          <a:xfrm>
            <a:off x="4786724" y="2498514"/>
            <a:ext cx="11677800" cy="1713000"/>
          </a:xfrm>
          <a:prstGeom prst="wedgeRoundRectCallout">
            <a:avLst>
              <a:gd fmla="val 2357" name="adj1"/>
              <a:gd fmla="val 91433" name="adj2"/>
              <a:gd fmla="val 16667" name="adj3"/>
            </a:avLst>
          </a:prstGeom>
          <a:noFill/>
          <a:ln cap="flat" cmpd="sng" w="9525">
            <a:solidFill>
              <a:srgbClr val="13317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000">
                <a:solidFill>
                  <a:srgbClr val="002060"/>
                </a:solidFill>
                <a:latin typeface="Open Sans"/>
                <a:ea typeface="Open Sans"/>
                <a:cs typeface="Open Sans"/>
                <a:sym typeface="Open Sans"/>
              </a:rPr>
              <a:t>STORY LINE: </a:t>
            </a:r>
            <a:r>
              <a:rPr lang="en-US" sz="2000">
                <a:solidFill>
                  <a:srgbClr val="002060"/>
                </a:solidFill>
                <a:latin typeface="Open Sans"/>
                <a:ea typeface="Open Sans"/>
                <a:cs typeface="Open Sans"/>
                <a:sym typeface="Open Sans"/>
              </a:rPr>
              <a:t>The FP creates and diffuses high quality new knowledge, as shown by the high-quality publications that become influential in their field and worldwide.</a:t>
            </a:r>
            <a:endParaRPr sz="2000">
              <a:solidFill>
                <a:srgbClr val="002060"/>
              </a:solidFill>
              <a:latin typeface="Open Sans"/>
              <a:ea typeface="Open Sans"/>
              <a:cs typeface="Open Sans"/>
              <a:sym typeface="Open Sans"/>
            </a:endParaRPr>
          </a:p>
        </p:txBody>
      </p:sp>
      <p:sp>
        <p:nvSpPr>
          <p:cNvPr id="555" name="Google Shape;555;p52"/>
          <p:cNvSpPr txBox="1"/>
          <p:nvPr/>
        </p:nvSpPr>
        <p:spPr>
          <a:xfrm>
            <a:off x="3704909" y="5903141"/>
            <a:ext cx="2065500" cy="670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500">
                <a:solidFill>
                  <a:srgbClr val="002060"/>
                </a:solidFill>
                <a:latin typeface="Open Sans"/>
                <a:ea typeface="Open Sans"/>
                <a:cs typeface="Open Sans"/>
                <a:sym typeface="Open Sans"/>
              </a:rPr>
              <a:t>Typically </a:t>
            </a:r>
            <a:endParaRPr sz="1800">
              <a:latin typeface="Open Sans"/>
              <a:ea typeface="Open Sans"/>
              <a:cs typeface="Open Sans"/>
              <a:sym typeface="Open Sans"/>
            </a:endParaRPr>
          </a:p>
          <a:p>
            <a:pPr indent="0" lvl="0" marL="0" marR="0" rtl="0" algn="l">
              <a:spcBef>
                <a:spcPts val="0"/>
              </a:spcBef>
              <a:spcAft>
                <a:spcPts val="0"/>
              </a:spcAft>
              <a:buNone/>
            </a:pPr>
            <a:r>
              <a:rPr b="1" lang="en-US" sz="1500">
                <a:solidFill>
                  <a:srgbClr val="002060"/>
                </a:solidFill>
                <a:latin typeface="Open Sans"/>
                <a:ea typeface="Open Sans"/>
                <a:cs typeface="Open Sans"/>
                <a:sym typeface="Open Sans"/>
              </a:rPr>
              <a:t>As of YEAR 1+</a:t>
            </a:r>
            <a:endParaRPr b="1" sz="1500">
              <a:solidFill>
                <a:srgbClr val="002060"/>
              </a:solidFill>
              <a:latin typeface="Open Sans"/>
              <a:ea typeface="Open Sans"/>
              <a:cs typeface="Open Sans"/>
              <a:sym typeface="Open Sans"/>
            </a:endParaRPr>
          </a:p>
        </p:txBody>
      </p:sp>
      <p:sp>
        <p:nvSpPr>
          <p:cNvPr id="556" name="Google Shape;556;p52"/>
          <p:cNvSpPr txBox="1"/>
          <p:nvPr/>
        </p:nvSpPr>
        <p:spPr>
          <a:xfrm>
            <a:off x="7085724" y="5903139"/>
            <a:ext cx="2065500" cy="670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500">
                <a:solidFill>
                  <a:srgbClr val="002060"/>
                </a:solidFill>
                <a:latin typeface="Open Sans"/>
                <a:ea typeface="Open Sans"/>
                <a:cs typeface="Open Sans"/>
                <a:sym typeface="Open Sans"/>
              </a:rPr>
              <a:t>Typically </a:t>
            </a:r>
            <a:endParaRPr b="1" sz="1500">
              <a:solidFill>
                <a:srgbClr val="002060"/>
              </a:solidFill>
              <a:latin typeface="Open Sans"/>
              <a:ea typeface="Open Sans"/>
              <a:cs typeface="Open Sans"/>
              <a:sym typeface="Open Sans"/>
            </a:endParaRPr>
          </a:p>
          <a:p>
            <a:pPr indent="0" lvl="0" marL="0" marR="0" rtl="0" algn="l">
              <a:spcBef>
                <a:spcPts val="0"/>
              </a:spcBef>
              <a:spcAft>
                <a:spcPts val="0"/>
              </a:spcAft>
              <a:buNone/>
            </a:pPr>
            <a:r>
              <a:rPr b="1" lang="en-US" sz="1500">
                <a:solidFill>
                  <a:srgbClr val="002060"/>
                </a:solidFill>
                <a:latin typeface="Open Sans"/>
                <a:ea typeface="Open Sans"/>
                <a:cs typeface="Open Sans"/>
                <a:sym typeface="Open Sans"/>
              </a:rPr>
              <a:t>As of YEAR 3+</a:t>
            </a:r>
            <a:endParaRPr b="1" sz="1500">
              <a:solidFill>
                <a:srgbClr val="002060"/>
              </a:solidFill>
              <a:latin typeface="Open Sans"/>
              <a:ea typeface="Open Sans"/>
              <a:cs typeface="Open Sans"/>
              <a:sym typeface="Open Sans"/>
            </a:endParaRPr>
          </a:p>
        </p:txBody>
      </p:sp>
      <p:sp>
        <p:nvSpPr>
          <p:cNvPr id="557" name="Google Shape;557;p52"/>
          <p:cNvSpPr txBox="1"/>
          <p:nvPr/>
        </p:nvSpPr>
        <p:spPr>
          <a:xfrm>
            <a:off x="11942773" y="5881509"/>
            <a:ext cx="2065500" cy="670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500">
                <a:solidFill>
                  <a:srgbClr val="002060"/>
                </a:solidFill>
                <a:latin typeface="Open Sans"/>
                <a:ea typeface="Open Sans"/>
                <a:cs typeface="Open Sans"/>
                <a:sym typeface="Open Sans"/>
              </a:rPr>
              <a:t>Typically </a:t>
            </a:r>
            <a:endParaRPr sz="1800">
              <a:latin typeface="Open Sans"/>
              <a:ea typeface="Open Sans"/>
              <a:cs typeface="Open Sans"/>
              <a:sym typeface="Open Sans"/>
            </a:endParaRPr>
          </a:p>
          <a:p>
            <a:pPr indent="0" lvl="0" marL="0" marR="0" rtl="0" algn="l">
              <a:spcBef>
                <a:spcPts val="0"/>
              </a:spcBef>
              <a:spcAft>
                <a:spcPts val="0"/>
              </a:spcAft>
              <a:buNone/>
            </a:pPr>
            <a:r>
              <a:rPr b="1" lang="en-US" sz="1500">
                <a:solidFill>
                  <a:srgbClr val="002060"/>
                </a:solidFill>
                <a:latin typeface="Open Sans"/>
                <a:ea typeface="Open Sans"/>
                <a:cs typeface="Open Sans"/>
                <a:sym typeface="Open Sans"/>
              </a:rPr>
              <a:t>As of YEAR 5+</a:t>
            </a:r>
            <a:endParaRPr b="1" sz="1500">
              <a:solidFill>
                <a:srgbClr val="002060"/>
              </a:solidFill>
              <a:latin typeface="Open Sans"/>
              <a:ea typeface="Open Sans"/>
              <a:cs typeface="Open Sans"/>
              <a:sym typeface="Open Sans"/>
            </a:endParaRPr>
          </a:p>
        </p:txBody>
      </p:sp>
      <p:pic>
        <p:nvPicPr>
          <p:cNvPr id="558" name="Google Shape;558;p52"/>
          <p:cNvPicPr preferRelativeResize="0"/>
          <p:nvPr/>
        </p:nvPicPr>
        <p:blipFill rotWithShape="1">
          <a:blip r:embed="rId4">
            <a:alphaModFix/>
          </a:blip>
          <a:srcRect b="0" l="0" r="0" t="0"/>
          <a:stretch/>
        </p:blipFill>
        <p:spPr>
          <a:xfrm>
            <a:off x="15745980" y="418410"/>
            <a:ext cx="677146" cy="673649"/>
          </a:xfrm>
          <a:prstGeom prst="rect">
            <a:avLst/>
          </a:prstGeom>
          <a:noFill/>
          <a:ln>
            <a:noFill/>
          </a:ln>
        </p:spPr>
      </p:pic>
      <p:sp>
        <p:nvSpPr>
          <p:cNvPr id="559" name="Google Shape;559;p52"/>
          <p:cNvSpPr txBox="1"/>
          <p:nvPr/>
        </p:nvSpPr>
        <p:spPr>
          <a:xfrm>
            <a:off x="1232525" y="9888475"/>
            <a:ext cx="562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latin typeface="Open Sans Light"/>
                <a:ea typeface="Open Sans Light"/>
                <a:cs typeface="Open Sans Light"/>
                <a:sym typeface="Open Sans Light"/>
                <a:hlinkClick r:id="rId5"/>
              </a:rPr>
              <a:t>A successful proposal in Horizon Europe, Part II,</a:t>
            </a:r>
            <a:r>
              <a:rPr lang="en-US">
                <a:latin typeface="Open Sans Light"/>
                <a:ea typeface="Open Sans Light"/>
                <a:cs typeface="Open Sans Light"/>
                <a:sym typeface="Open Sans Light"/>
              </a:rPr>
              <a:t> 2021.</a:t>
            </a:r>
            <a:endParaRPr>
              <a:latin typeface="Open Sans Light"/>
              <a:ea typeface="Open Sans Light"/>
              <a:cs typeface="Open Sans Light"/>
              <a:sym typeface="Open Sans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7"/>
          <p:cNvSpPr txBox="1"/>
          <p:nvPr/>
        </p:nvSpPr>
        <p:spPr>
          <a:xfrm>
            <a:off x="467850" y="601975"/>
            <a:ext cx="14131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latin typeface="Open Sans"/>
                <a:ea typeface="Open Sans"/>
                <a:cs typeface="Open Sans"/>
                <a:sym typeface="Open Sans"/>
              </a:rPr>
              <a:t>On the use of Menti</a:t>
            </a:r>
            <a:r>
              <a:rPr lang="en-US" sz="4000">
                <a:latin typeface="Open Sans Light"/>
                <a:ea typeface="Open Sans Light"/>
                <a:cs typeface="Open Sans Light"/>
                <a:sym typeface="Open Sans Light"/>
              </a:rPr>
              <a:t> </a:t>
            </a:r>
            <a:r>
              <a:rPr lang="en-US" sz="3400">
                <a:latin typeface="Open Sans Light"/>
                <a:ea typeface="Open Sans Light"/>
                <a:cs typeface="Open Sans Light"/>
                <a:sym typeface="Open Sans Light"/>
              </a:rPr>
              <a:t>(only for online classes)</a:t>
            </a:r>
            <a:endParaRPr sz="3400">
              <a:latin typeface="Open Sans Light"/>
              <a:ea typeface="Open Sans Light"/>
              <a:cs typeface="Open Sans Light"/>
              <a:sym typeface="Open Sans Light"/>
            </a:endParaRPr>
          </a:p>
        </p:txBody>
      </p:sp>
      <p:sp>
        <p:nvSpPr>
          <p:cNvPr id="146" name="Google Shape;146;p17"/>
          <p:cNvSpPr txBox="1"/>
          <p:nvPr/>
        </p:nvSpPr>
        <p:spPr>
          <a:xfrm>
            <a:off x="1028700" y="2357450"/>
            <a:ext cx="14287500" cy="1531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US" sz="3500">
                <a:latin typeface="Open Sans Light"/>
                <a:ea typeface="Open Sans Light"/>
                <a:cs typeface="Open Sans Light"/>
                <a:sym typeface="Open Sans Light"/>
              </a:rPr>
              <a:t>When you see a slide with this image: Go to</a:t>
            </a:r>
            <a:r>
              <a:rPr b="1" lang="en-US" sz="3500">
                <a:latin typeface="Open Sans"/>
                <a:ea typeface="Open Sans"/>
                <a:cs typeface="Open Sans"/>
                <a:sym typeface="Open Sans"/>
              </a:rPr>
              <a:t> Menti.com </a:t>
            </a:r>
            <a:r>
              <a:rPr lang="en-US" sz="3500">
                <a:latin typeface="Open Sans Light"/>
                <a:ea typeface="Open Sans Light"/>
                <a:cs typeface="Open Sans Light"/>
                <a:sym typeface="Open Sans Light"/>
              </a:rPr>
              <a:t>with the code on the slide and </a:t>
            </a:r>
            <a:r>
              <a:rPr lang="en-US" sz="3500">
                <a:latin typeface="Open Sans Light"/>
                <a:ea typeface="Open Sans Light"/>
                <a:cs typeface="Open Sans Light"/>
                <a:sym typeface="Open Sans Light"/>
              </a:rPr>
              <a:t>answer</a:t>
            </a:r>
            <a:r>
              <a:rPr lang="en-US" sz="3500">
                <a:latin typeface="Open Sans Light"/>
                <a:ea typeface="Open Sans Light"/>
                <a:cs typeface="Open Sans Light"/>
                <a:sym typeface="Open Sans Light"/>
              </a:rPr>
              <a:t> the question(s)</a:t>
            </a:r>
            <a:endParaRPr sz="3500">
              <a:latin typeface="Open Sans Light"/>
              <a:ea typeface="Open Sans Light"/>
              <a:cs typeface="Open Sans Light"/>
              <a:sym typeface="Open Sans Light"/>
            </a:endParaRPr>
          </a:p>
        </p:txBody>
      </p:sp>
      <p:pic>
        <p:nvPicPr>
          <p:cNvPr id="147" name="Google Shape;147;p17"/>
          <p:cNvPicPr preferRelativeResize="0"/>
          <p:nvPr/>
        </p:nvPicPr>
        <p:blipFill>
          <a:blip r:embed="rId3">
            <a:alphaModFix/>
          </a:blip>
          <a:stretch>
            <a:fillRect/>
          </a:stretch>
        </p:blipFill>
        <p:spPr>
          <a:xfrm>
            <a:off x="1028700" y="4535875"/>
            <a:ext cx="7063578" cy="4707912"/>
          </a:xfrm>
          <a:prstGeom prst="rect">
            <a:avLst/>
          </a:prstGeom>
          <a:noFill/>
          <a:ln>
            <a:noFill/>
          </a:ln>
        </p:spPr>
      </p:pic>
      <p:sp>
        <p:nvSpPr>
          <p:cNvPr id="148" name="Google Shape;148;p17"/>
          <p:cNvSpPr txBox="1"/>
          <p:nvPr/>
        </p:nvSpPr>
        <p:spPr>
          <a:xfrm>
            <a:off x="1028700" y="9917700"/>
            <a:ext cx="5194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rgbClr val="333333"/>
                </a:solidFill>
                <a:latin typeface="Open Sans Light"/>
                <a:ea typeface="Open Sans Light"/>
                <a:cs typeface="Open Sans Light"/>
                <a:sym typeface="Open Sans Light"/>
              </a:rPr>
              <a:t>Image by Volodymyr Hryshchenko on Unsplash</a:t>
            </a:r>
            <a:endParaRPr sz="1200">
              <a:solidFill>
                <a:schemeClr val="dk1"/>
              </a:solidFill>
              <a:latin typeface="Open Sans Light"/>
              <a:ea typeface="Open Sans Light"/>
              <a:cs typeface="Open Sans Light"/>
              <a:sym typeface="Open Sans Ligh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53"/>
          <p:cNvSpPr txBox="1"/>
          <p:nvPr/>
        </p:nvSpPr>
        <p:spPr>
          <a:xfrm>
            <a:off x="1028700" y="9886800"/>
            <a:ext cx="631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latin typeface="Open Sans Light"/>
                <a:ea typeface="Open Sans Light"/>
                <a:cs typeface="Open Sans Light"/>
                <a:sym typeface="Open Sans Light"/>
                <a:hlinkClick r:id="rId3"/>
              </a:rPr>
              <a:t>How to prepare a successful proposal in Horizon Europe</a:t>
            </a:r>
            <a:r>
              <a:rPr lang="en-US">
                <a:solidFill>
                  <a:schemeClr val="dk1"/>
                </a:solidFill>
                <a:latin typeface="Open Sans Light"/>
                <a:ea typeface="Open Sans Light"/>
                <a:cs typeface="Open Sans Light"/>
                <a:sym typeface="Open Sans Light"/>
              </a:rPr>
              <a:t>, 2021</a:t>
            </a:r>
            <a:endParaRPr/>
          </a:p>
        </p:txBody>
      </p:sp>
      <p:pic>
        <p:nvPicPr>
          <p:cNvPr id="565" name="Google Shape;565;p53"/>
          <p:cNvPicPr preferRelativeResize="0"/>
          <p:nvPr/>
        </p:nvPicPr>
        <p:blipFill>
          <a:blip r:embed="rId4">
            <a:alphaModFix/>
          </a:blip>
          <a:stretch>
            <a:fillRect/>
          </a:stretch>
        </p:blipFill>
        <p:spPr>
          <a:xfrm>
            <a:off x="152400" y="152400"/>
            <a:ext cx="16715448" cy="9582000"/>
          </a:xfrm>
          <a:prstGeom prst="rect">
            <a:avLst/>
          </a:prstGeom>
          <a:noFill/>
          <a:ln>
            <a:noFill/>
          </a:ln>
        </p:spPr>
      </p:pic>
      <p:sp>
        <p:nvSpPr>
          <p:cNvPr id="566" name="Google Shape;566;p53"/>
          <p:cNvSpPr txBox="1"/>
          <p:nvPr/>
        </p:nvSpPr>
        <p:spPr>
          <a:xfrm>
            <a:off x="14193150" y="466175"/>
            <a:ext cx="3856500" cy="1523700"/>
          </a:xfrm>
          <a:prstGeom prst="rect">
            <a:avLst/>
          </a:prstGeom>
          <a:solidFill>
            <a:srgbClr val="A64D7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900">
                <a:solidFill>
                  <a:schemeClr val="lt1"/>
                </a:solidFill>
                <a:latin typeface="Open Sans"/>
                <a:ea typeface="Open Sans"/>
                <a:cs typeface="Open Sans"/>
                <a:sym typeface="Open Sans"/>
              </a:rPr>
              <a:t>This example is </a:t>
            </a:r>
            <a:r>
              <a:rPr b="1" lang="en-US" sz="2900">
                <a:solidFill>
                  <a:schemeClr val="lt1"/>
                </a:solidFill>
                <a:latin typeface="Open Sans"/>
                <a:ea typeface="Open Sans"/>
                <a:cs typeface="Open Sans"/>
                <a:sym typeface="Open Sans"/>
              </a:rPr>
              <a:t>explained</a:t>
            </a:r>
            <a:r>
              <a:rPr b="1" lang="en-US" sz="2900">
                <a:solidFill>
                  <a:schemeClr val="lt1"/>
                </a:solidFill>
                <a:latin typeface="Open Sans"/>
                <a:ea typeface="Open Sans"/>
                <a:cs typeface="Open Sans"/>
                <a:sym typeface="Open Sans"/>
              </a:rPr>
              <a:t> in this short </a:t>
            </a:r>
            <a:r>
              <a:rPr b="1" lang="en-US" sz="2900" u="sng">
                <a:solidFill>
                  <a:schemeClr val="lt1"/>
                </a:solidFill>
                <a:latin typeface="Open Sans"/>
                <a:ea typeface="Open Sans"/>
                <a:cs typeface="Open Sans"/>
                <a:sym typeface="Open Sans"/>
                <a:hlinkClick r:id="rId5">
                  <a:extLst>
                    <a:ext uri="{A12FA001-AC4F-418D-AE19-62706E023703}">
                      <ahyp:hlinkClr val="tx"/>
                    </a:ext>
                  </a:extLst>
                </a:hlinkClick>
              </a:rPr>
              <a:t>video</a:t>
            </a:r>
            <a:endParaRPr b="1" sz="2900">
              <a:solidFill>
                <a:schemeClr val="lt1"/>
              </a:solidFill>
              <a:latin typeface="Open Sans"/>
              <a:ea typeface="Open Sans"/>
              <a:cs typeface="Open Sans"/>
              <a:sym typeface="Open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DBDD3"/>
        </a:solidFill>
      </p:bgPr>
    </p:bg>
    <p:spTree>
      <p:nvGrpSpPr>
        <p:cNvPr id="570" name="Shape 570"/>
        <p:cNvGrpSpPr/>
        <p:nvPr/>
      </p:nvGrpSpPr>
      <p:grpSpPr>
        <a:xfrm>
          <a:off x="0" y="0"/>
          <a:ext cx="0" cy="0"/>
          <a:chOff x="0" y="0"/>
          <a:chExt cx="0" cy="0"/>
        </a:xfrm>
      </p:grpSpPr>
      <p:sp>
        <p:nvSpPr>
          <p:cNvPr id="571" name="Google Shape;571;p54"/>
          <p:cNvSpPr txBox="1"/>
          <p:nvPr/>
        </p:nvSpPr>
        <p:spPr>
          <a:xfrm>
            <a:off x="0" y="4297050"/>
            <a:ext cx="182880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6000" strike="sngStrike">
              <a:solidFill>
                <a:schemeClr val="lt1"/>
              </a:solidFill>
              <a:latin typeface="Open Sans ExtraBold"/>
              <a:ea typeface="Open Sans ExtraBold"/>
              <a:cs typeface="Open Sans ExtraBold"/>
              <a:sym typeface="Open Sans ExtraBold"/>
            </a:endParaRPr>
          </a:p>
        </p:txBody>
      </p:sp>
      <p:cxnSp>
        <p:nvCxnSpPr>
          <p:cNvPr id="572" name="Google Shape;572;p54"/>
          <p:cNvCxnSpPr/>
          <p:nvPr/>
        </p:nvCxnSpPr>
        <p:spPr>
          <a:xfrm flipH="1" rot="10800000">
            <a:off x="13710650" y="8810700"/>
            <a:ext cx="2942100" cy="2400"/>
          </a:xfrm>
          <a:prstGeom prst="straightConnector1">
            <a:avLst/>
          </a:prstGeom>
          <a:noFill/>
          <a:ln cap="flat" cmpd="sng" w="114300">
            <a:solidFill>
              <a:schemeClr val="lt1"/>
            </a:solidFill>
            <a:prstDash val="solid"/>
            <a:round/>
            <a:headEnd len="med" w="med" type="none"/>
            <a:tailEnd len="med" w="med" type="none"/>
          </a:ln>
        </p:spPr>
      </p:cxnSp>
      <p:sp>
        <p:nvSpPr>
          <p:cNvPr id="573" name="Google Shape;573;p54"/>
          <p:cNvSpPr txBox="1"/>
          <p:nvPr/>
        </p:nvSpPr>
        <p:spPr>
          <a:xfrm>
            <a:off x="2286000" y="3223850"/>
            <a:ext cx="136575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5000">
                <a:solidFill>
                  <a:schemeClr val="lt1"/>
                </a:solidFill>
                <a:latin typeface="Open Sans"/>
                <a:ea typeface="Open Sans"/>
                <a:cs typeface="Open Sans"/>
                <a:sym typeface="Open Sans"/>
              </a:rPr>
              <a:t>Recap Module 1</a:t>
            </a:r>
            <a:endParaRPr sz="5000">
              <a:solidFill>
                <a:schemeClr val="lt1"/>
              </a:solidFill>
              <a:latin typeface="Open Sans Light"/>
              <a:ea typeface="Open Sans Light"/>
              <a:cs typeface="Open Sans Light"/>
              <a:sym typeface="Open Sans Ligh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55"/>
          <p:cNvSpPr txBox="1"/>
          <p:nvPr/>
        </p:nvSpPr>
        <p:spPr>
          <a:xfrm>
            <a:off x="14143275" y="9917700"/>
            <a:ext cx="3000000" cy="369300"/>
          </a:xfrm>
          <a:prstGeom prst="rect">
            <a:avLst/>
          </a:prstGeom>
          <a:noFill/>
          <a:ln>
            <a:noFill/>
          </a:ln>
        </p:spPr>
        <p:txBody>
          <a:bodyPr anchorCtr="0" anchor="t" bIns="91425" lIns="91425" spcFirstLastPara="1" rIns="91425" wrap="square" tIns="91425">
            <a:spAutoFit/>
          </a:bodyPr>
          <a:lstStyle/>
          <a:p>
            <a:pPr indent="-279400" lvl="0" marL="279400" rtl="0" algn="r">
              <a:lnSpc>
                <a:spcPct val="115000"/>
              </a:lnSpc>
              <a:spcBef>
                <a:spcPts val="0"/>
              </a:spcBef>
              <a:spcAft>
                <a:spcPts val="0"/>
              </a:spcAft>
              <a:buNone/>
            </a:pPr>
            <a:r>
              <a:rPr lang="en-US" sz="1200">
                <a:solidFill>
                  <a:schemeClr val="dk1"/>
                </a:solidFill>
                <a:latin typeface="Open Sans Light"/>
                <a:ea typeface="Open Sans Light"/>
                <a:cs typeface="Open Sans Light"/>
                <a:sym typeface="Open Sans Light"/>
              </a:rPr>
              <a:t>Image from </a:t>
            </a:r>
            <a:r>
              <a:rPr lang="en-US" sz="1200" u="sng">
                <a:solidFill>
                  <a:schemeClr val="hlink"/>
                </a:solidFill>
                <a:latin typeface="Open Sans Light"/>
                <a:ea typeface="Open Sans Light"/>
                <a:cs typeface="Open Sans Light"/>
                <a:sym typeface="Open Sans Light"/>
                <a:hlinkClick r:id="rId3"/>
              </a:rPr>
              <a:t>Freepik</a:t>
            </a:r>
            <a:endParaRPr sz="1200">
              <a:solidFill>
                <a:schemeClr val="dk1"/>
              </a:solidFill>
              <a:latin typeface="Open Sans Light"/>
              <a:ea typeface="Open Sans Light"/>
              <a:cs typeface="Open Sans Light"/>
              <a:sym typeface="Open Sans Light"/>
            </a:endParaRPr>
          </a:p>
        </p:txBody>
      </p:sp>
      <p:pic>
        <p:nvPicPr>
          <p:cNvPr id="579" name="Google Shape;579;p55"/>
          <p:cNvPicPr preferRelativeResize="0"/>
          <p:nvPr/>
        </p:nvPicPr>
        <p:blipFill>
          <a:blip r:embed="rId4">
            <a:alphaModFix/>
          </a:blip>
          <a:stretch>
            <a:fillRect/>
          </a:stretch>
        </p:blipFill>
        <p:spPr>
          <a:xfrm>
            <a:off x="10414650" y="2608287"/>
            <a:ext cx="7607501" cy="5070426"/>
          </a:xfrm>
          <a:prstGeom prst="rect">
            <a:avLst/>
          </a:prstGeom>
          <a:noFill/>
          <a:ln>
            <a:noFill/>
          </a:ln>
        </p:spPr>
      </p:pic>
      <p:sp>
        <p:nvSpPr>
          <p:cNvPr id="580" name="Google Shape;580;p55"/>
          <p:cNvSpPr txBox="1"/>
          <p:nvPr/>
        </p:nvSpPr>
        <p:spPr>
          <a:xfrm>
            <a:off x="1028700" y="661625"/>
            <a:ext cx="16249500" cy="8004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solidFill>
                  <a:schemeClr val="accent2"/>
                </a:solidFill>
                <a:latin typeface="Open Sans"/>
                <a:ea typeface="Open Sans"/>
                <a:cs typeface="Open Sans"/>
                <a:sym typeface="Open Sans"/>
              </a:rPr>
              <a:t>Points to keep in mind when writing a proposal - Key principles</a:t>
            </a:r>
            <a:endParaRPr b="1" sz="4000">
              <a:solidFill>
                <a:schemeClr val="accent2"/>
              </a:solidFill>
              <a:latin typeface="Open Sans"/>
              <a:ea typeface="Open Sans"/>
              <a:cs typeface="Open Sans"/>
              <a:sym typeface="Open Sans"/>
            </a:endParaRPr>
          </a:p>
        </p:txBody>
      </p:sp>
      <p:pic>
        <p:nvPicPr>
          <p:cNvPr id="581" name="Google Shape;581;p55"/>
          <p:cNvPicPr preferRelativeResize="0"/>
          <p:nvPr/>
        </p:nvPicPr>
        <p:blipFill rotWithShape="1">
          <a:blip r:embed="rId5">
            <a:alphaModFix/>
          </a:blip>
          <a:srcRect b="0" l="0" r="0" t="0"/>
          <a:stretch/>
        </p:blipFill>
        <p:spPr>
          <a:xfrm>
            <a:off x="895518" y="5104584"/>
            <a:ext cx="1177939" cy="1166798"/>
          </a:xfrm>
          <a:prstGeom prst="rect">
            <a:avLst/>
          </a:prstGeom>
          <a:noFill/>
          <a:ln>
            <a:noFill/>
          </a:ln>
        </p:spPr>
      </p:pic>
      <p:pic>
        <p:nvPicPr>
          <p:cNvPr id="582" name="Google Shape;582;p55"/>
          <p:cNvPicPr preferRelativeResize="0"/>
          <p:nvPr/>
        </p:nvPicPr>
        <p:blipFill rotWithShape="1">
          <a:blip r:embed="rId6">
            <a:alphaModFix/>
          </a:blip>
          <a:srcRect b="0" l="0" r="0" t="0"/>
          <a:stretch/>
        </p:blipFill>
        <p:spPr>
          <a:xfrm>
            <a:off x="895518" y="7414496"/>
            <a:ext cx="1177939" cy="1166798"/>
          </a:xfrm>
          <a:prstGeom prst="rect">
            <a:avLst/>
          </a:prstGeom>
          <a:noFill/>
          <a:ln>
            <a:noFill/>
          </a:ln>
        </p:spPr>
      </p:pic>
      <p:sp>
        <p:nvSpPr>
          <p:cNvPr id="583" name="Google Shape;583;p55"/>
          <p:cNvSpPr/>
          <p:nvPr/>
        </p:nvSpPr>
        <p:spPr>
          <a:xfrm>
            <a:off x="2312851" y="3107950"/>
            <a:ext cx="8101800" cy="638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000">
                <a:solidFill>
                  <a:srgbClr val="4D4D4D"/>
                </a:solidFill>
                <a:latin typeface="Open Sans"/>
                <a:ea typeface="Open Sans"/>
                <a:cs typeface="Open Sans"/>
                <a:sym typeface="Open Sans"/>
              </a:rPr>
              <a:t>You need to demonstrate that </a:t>
            </a:r>
            <a:r>
              <a:rPr b="1" lang="en-US" sz="2000">
                <a:solidFill>
                  <a:srgbClr val="4D4D4D"/>
                </a:solidFill>
                <a:latin typeface="Open Sans"/>
                <a:ea typeface="Open Sans"/>
                <a:cs typeface="Open Sans"/>
                <a:sym typeface="Open Sans"/>
              </a:rPr>
              <a:t>your idea is ambitious </a:t>
            </a:r>
            <a:r>
              <a:rPr lang="en-US" sz="2000">
                <a:solidFill>
                  <a:srgbClr val="4D4D4D"/>
                </a:solidFill>
                <a:latin typeface="Open Sans"/>
                <a:ea typeface="Open Sans"/>
                <a:cs typeface="Open Sans"/>
                <a:sym typeface="Open Sans"/>
              </a:rPr>
              <a:t>and goes</a:t>
            </a:r>
            <a:r>
              <a:rPr b="1" lang="en-US" sz="2000">
                <a:solidFill>
                  <a:srgbClr val="4D4D4D"/>
                </a:solidFill>
                <a:latin typeface="Open Sans"/>
                <a:ea typeface="Open Sans"/>
                <a:cs typeface="Open Sans"/>
                <a:sym typeface="Open Sans"/>
              </a:rPr>
              <a:t> beyond the state of the art</a:t>
            </a:r>
            <a:endParaRPr b="1" sz="2000">
              <a:solidFill>
                <a:srgbClr val="4D4D4D"/>
              </a:solidFill>
              <a:latin typeface="Open Sans"/>
              <a:ea typeface="Open Sans"/>
              <a:cs typeface="Open Sans"/>
              <a:sym typeface="Open Sans"/>
            </a:endParaRPr>
          </a:p>
        </p:txBody>
      </p:sp>
      <p:sp>
        <p:nvSpPr>
          <p:cNvPr id="584" name="Google Shape;584;p55"/>
          <p:cNvSpPr/>
          <p:nvPr/>
        </p:nvSpPr>
        <p:spPr>
          <a:xfrm>
            <a:off x="2312847" y="5224507"/>
            <a:ext cx="8101800" cy="974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000">
                <a:solidFill>
                  <a:srgbClr val="4D4D4D"/>
                </a:solidFill>
                <a:latin typeface="Open Sans"/>
                <a:ea typeface="Open Sans"/>
                <a:cs typeface="Open Sans"/>
                <a:sym typeface="Open Sans"/>
              </a:rPr>
              <a:t>You should show how your project could contribute to the</a:t>
            </a:r>
            <a:r>
              <a:rPr b="1" lang="en-US" sz="2000">
                <a:solidFill>
                  <a:srgbClr val="4D4D4D"/>
                </a:solidFill>
                <a:latin typeface="Open Sans"/>
                <a:ea typeface="Open Sans"/>
                <a:cs typeface="Open Sans"/>
                <a:sym typeface="Open Sans"/>
              </a:rPr>
              <a:t> outcomes and impacts </a:t>
            </a:r>
            <a:r>
              <a:rPr lang="en-US" sz="2000">
                <a:solidFill>
                  <a:srgbClr val="4D4D4D"/>
                </a:solidFill>
                <a:latin typeface="Open Sans"/>
                <a:ea typeface="Open Sans"/>
                <a:cs typeface="Open Sans"/>
                <a:sym typeface="Open Sans"/>
              </a:rPr>
              <a:t>described in the work programme </a:t>
            </a:r>
            <a:r>
              <a:rPr b="1" lang="en-US" sz="2000">
                <a:solidFill>
                  <a:srgbClr val="4D4D4D"/>
                </a:solidFill>
                <a:latin typeface="Open Sans"/>
                <a:ea typeface="Open Sans"/>
                <a:cs typeface="Open Sans"/>
                <a:sym typeface="Open Sans"/>
              </a:rPr>
              <a:t>(the pathway to impact)</a:t>
            </a:r>
            <a:endParaRPr b="1" sz="2000">
              <a:solidFill>
                <a:srgbClr val="4D4D4D"/>
              </a:solidFill>
              <a:latin typeface="Open Sans"/>
              <a:ea typeface="Open Sans"/>
              <a:cs typeface="Open Sans"/>
              <a:sym typeface="Open Sans"/>
            </a:endParaRPr>
          </a:p>
        </p:txBody>
      </p:sp>
      <p:sp>
        <p:nvSpPr>
          <p:cNvPr id="585" name="Google Shape;585;p55"/>
          <p:cNvSpPr/>
          <p:nvPr/>
        </p:nvSpPr>
        <p:spPr>
          <a:xfrm>
            <a:off x="2312851" y="6620225"/>
            <a:ext cx="8101800" cy="638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000">
                <a:solidFill>
                  <a:srgbClr val="4D4D4D"/>
                </a:solidFill>
                <a:latin typeface="Open Sans"/>
                <a:ea typeface="Open Sans"/>
                <a:cs typeface="Open Sans"/>
                <a:sym typeface="Open Sans"/>
              </a:rPr>
              <a:t>You should describe the </a:t>
            </a:r>
            <a:r>
              <a:rPr b="1" lang="en-US" sz="2000">
                <a:solidFill>
                  <a:srgbClr val="4D4D4D"/>
                </a:solidFill>
                <a:latin typeface="Open Sans"/>
                <a:ea typeface="Open Sans"/>
                <a:cs typeface="Open Sans"/>
                <a:sym typeface="Open Sans"/>
              </a:rPr>
              <a:t>planned</a:t>
            </a:r>
            <a:r>
              <a:rPr lang="en-US" sz="2000">
                <a:solidFill>
                  <a:srgbClr val="4D4D4D"/>
                </a:solidFill>
                <a:latin typeface="Open Sans"/>
                <a:ea typeface="Open Sans"/>
                <a:cs typeface="Open Sans"/>
                <a:sym typeface="Open Sans"/>
              </a:rPr>
              <a:t> </a:t>
            </a:r>
            <a:r>
              <a:rPr b="1" lang="en-US" sz="2000">
                <a:solidFill>
                  <a:srgbClr val="4D4D4D"/>
                </a:solidFill>
                <a:latin typeface="Open Sans"/>
                <a:ea typeface="Open Sans"/>
                <a:cs typeface="Open Sans"/>
                <a:sym typeface="Open Sans"/>
              </a:rPr>
              <a:t>measures to maximise the impact of your project</a:t>
            </a:r>
            <a:r>
              <a:rPr lang="en-US" sz="2000">
                <a:solidFill>
                  <a:srgbClr val="4D4D4D"/>
                </a:solidFill>
                <a:latin typeface="Open Sans"/>
                <a:ea typeface="Open Sans"/>
                <a:cs typeface="Open Sans"/>
                <a:sym typeface="Open Sans"/>
              </a:rPr>
              <a:t> (‘plan for the dissemination and exploitation including communication activities’)</a:t>
            </a:r>
            <a:endParaRPr sz="2000">
              <a:solidFill>
                <a:srgbClr val="4D4D4D"/>
              </a:solidFill>
              <a:latin typeface="Open Sans"/>
              <a:ea typeface="Open Sans"/>
              <a:cs typeface="Open Sans"/>
              <a:sym typeface="Open Sans"/>
            </a:endParaRPr>
          </a:p>
        </p:txBody>
      </p:sp>
      <p:sp>
        <p:nvSpPr>
          <p:cNvPr id="586" name="Google Shape;586;p55"/>
          <p:cNvSpPr/>
          <p:nvPr/>
        </p:nvSpPr>
        <p:spPr>
          <a:xfrm>
            <a:off x="2312851" y="7678500"/>
            <a:ext cx="8101800" cy="638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000">
                <a:solidFill>
                  <a:srgbClr val="4D4D4D"/>
                </a:solidFill>
                <a:latin typeface="Open Sans"/>
                <a:ea typeface="Open Sans"/>
                <a:cs typeface="Open Sans"/>
                <a:sym typeface="Open Sans"/>
              </a:rPr>
              <a:t>You should demonstrate the </a:t>
            </a:r>
            <a:r>
              <a:rPr b="1" lang="en-US" sz="2000">
                <a:solidFill>
                  <a:srgbClr val="4D4D4D"/>
                </a:solidFill>
                <a:latin typeface="Open Sans"/>
                <a:ea typeface="Open Sans"/>
                <a:cs typeface="Open Sans"/>
                <a:sym typeface="Open Sans"/>
              </a:rPr>
              <a:t>quality of your work plan, resources and participants</a:t>
            </a:r>
            <a:endParaRPr b="1" sz="2000">
              <a:solidFill>
                <a:srgbClr val="4D4D4D"/>
              </a:solidFill>
              <a:latin typeface="Open Sans"/>
              <a:ea typeface="Open Sans"/>
              <a:cs typeface="Open Sans"/>
              <a:sym typeface="Open Sans"/>
            </a:endParaRPr>
          </a:p>
        </p:txBody>
      </p:sp>
      <p:grpSp>
        <p:nvGrpSpPr>
          <p:cNvPr id="587" name="Google Shape;587;p55"/>
          <p:cNvGrpSpPr/>
          <p:nvPr/>
        </p:nvGrpSpPr>
        <p:grpSpPr>
          <a:xfrm>
            <a:off x="986380" y="2975513"/>
            <a:ext cx="978394" cy="968544"/>
            <a:chOff x="8934066" y="2641504"/>
            <a:chExt cx="864000" cy="864000"/>
          </a:xfrm>
        </p:grpSpPr>
        <p:sp>
          <p:nvSpPr>
            <p:cNvPr id="588" name="Google Shape;588;p55"/>
            <p:cNvSpPr/>
            <p:nvPr/>
          </p:nvSpPr>
          <p:spPr>
            <a:xfrm>
              <a:off x="8934066" y="2641504"/>
              <a:ext cx="864000" cy="864000"/>
            </a:xfrm>
            <a:prstGeom prst="ellipse">
              <a:avLst/>
            </a:prstGeom>
            <a:solidFill>
              <a:srgbClr val="F39E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pic>
          <p:nvPicPr>
            <p:cNvPr id="589" name="Google Shape;589;p55"/>
            <p:cNvPicPr preferRelativeResize="0"/>
            <p:nvPr/>
          </p:nvPicPr>
          <p:blipFill rotWithShape="1">
            <a:blip r:embed="rId7">
              <a:alphaModFix/>
            </a:blip>
            <a:srcRect b="0" l="0" r="0" t="0"/>
            <a:stretch/>
          </p:blipFill>
          <p:spPr>
            <a:xfrm>
              <a:off x="8948688" y="2656126"/>
              <a:ext cx="834757" cy="834757"/>
            </a:xfrm>
            <a:prstGeom prst="rect">
              <a:avLst/>
            </a:prstGeom>
            <a:noFill/>
            <a:ln>
              <a:noFill/>
            </a:ln>
          </p:spPr>
        </p:pic>
      </p:grpSp>
      <p:sp>
        <p:nvSpPr>
          <p:cNvPr id="590" name="Google Shape;590;p55"/>
          <p:cNvSpPr txBox="1"/>
          <p:nvPr/>
        </p:nvSpPr>
        <p:spPr>
          <a:xfrm>
            <a:off x="2312851" y="2142325"/>
            <a:ext cx="8101800" cy="547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000">
                <a:solidFill>
                  <a:srgbClr val="4D4D4D"/>
                </a:solidFill>
                <a:highlight>
                  <a:schemeClr val="lt1"/>
                </a:highlight>
                <a:latin typeface="Open Sans"/>
                <a:ea typeface="Open Sans"/>
                <a:cs typeface="Open Sans"/>
                <a:sym typeface="Open Sans"/>
              </a:rPr>
              <a:t>Your proposed work must be within the scope of a</a:t>
            </a:r>
            <a:r>
              <a:rPr b="1" lang="en-US" sz="2000">
                <a:solidFill>
                  <a:srgbClr val="4D4D4D"/>
                </a:solidFill>
                <a:highlight>
                  <a:schemeClr val="lt1"/>
                </a:highlight>
                <a:latin typeface="Open Sans"/>
                <a:ea typeface="Open Sans"/>
                <a:cs typeface="Open Sans"/>
                <a:sym typeface="Open Sans"/>
              </a:rPr>
              <a:t> work programme topic</a:t>
            </a:r>
            <a:endParaRPr b="1" sz="2000">
              <a:solidFill>
                <a:srgbClr val="4D4D4D"/>
              </a:solidFill>
              <a:highlight>
                <a:schemeClr val="lt1"/>
              </a:highlight>
              <a:latin typeface="Open Sans"/>
              <a:ea typeface="Open Sans"/>
              <a:cs typeface="Open Sans"/>
              <a:sym typeface="Open Sans"/>
            </a:endParaRPr>
          </a:p>
        </p:txBody>
      </p:sp>
      <p:grpSp>
        <p:nvGrpSpPr>
          <p:cNvPr id="591" name="Google Shape;591;p55"/>
          <p:cNvGrpSpPr/>
          <p:nvPr/>
        </p:nvGrpSpPr>
        <p:grpSpPr>
          <a:xfrm>
            <a:off x="992013" y="1916528"/>
            <a:ext cx="996451" cy="986602"/>
            <a:chOff x="8937971" y="1558376"/>
            <a:chExt cx="864000" cy="864000"/>
          </a:xfrm>
        </p:grpSpPr>
        <p:sp>
          <p:nvSpPr>
            <p:cNvPr id="592" name="Google Shape;592;p55"/>
            <p:cNvSpPr/>
            <p:nvPr/>
          </p:nvSpPr>
          <p:spPr>
            <a:xfrm>
              <a:off x="8937971" y="1558376"/>
              <a:ext cx="864000" cy="864000"/>
            </a:xfrm>
            <a:prstGeom prst="ellipse">
              <a:avLst/>
            </a:prstGeom>
            <a:solidFill>
              <a:srgbClr val="00449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pic>
          <p:nvPicPr>
            <p:cNvPr id="593" name="Google Shape;593;p55"/>
            <p:cNvPicPr preferRelativeResize="0"/>
            <p:nvPr/>
          </p:nvPicPr>
          <p:blipFill rotWithShape="1">
            <a:blip r:embed="rId8">
              <a:alphaModFix/>
            </a:blip>
            <a:srcRect b="0" l="0" r="0" t="0"/>
            <a:stretch/>
          </p:blipFill>
          <p:spPr>
            <a:xfrm>
              <a:off x="8972206" y="1592611"/>
              <a:ext cx="795530" cy="795530"/>
            </a:xfrm>
            <a:prstGeom prst="rect">
              <a:avLst/>
            </a:prstGeom>
            <a:noFill/>
            <a:ln>
              <a:noFill/>
            </a:ln>
          </p:spPr>
        </p:pic>
      </p:grpSp>
      <p:grpSp>
        <p:nvGrpSpPr>
          <p:cNvPr id="594" name="Google Shape;594;p55"/>
          <p:cNvGrpSpPr/>
          <p:nvPr/>
        </p:nvGrpSpPr>
        <p:grpSpPr>
          <a:xfrm>
            <a:off x="976220" y="4024773"/>
            <a:ext cx="1009584" cy="999734"/>
            <a:chOff x="3277401" y="1558376"/>
            <a:chExt cx="864000" cy="864000"/>
          </a:xfrm>
        </p:grpSpPr>
        <p:sp>
          <p:nvSpPr>
            <p:cNvPr id="595" name="Google Shape;595;p55"/>
            <p:cNvSpPr/>
            <p:nvPr/>
          </p:nvSpPr>
          <p:spPr>
            <a:xfrm>
              <a:off x="3277401" y="1558376"/>
              <a:ext cx="864000" cy="864000"/>
            </a:xfrm>
            <a:prstGeom prst="ellipse">
              <a:avLst/>
            </a:prstGeom>
            <a:solidFill>
              <a:srgbClr val="93168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pic>
          <p:nvPicPr>
            <p:cNvPr id="596" name="Google Shape;596;p55"/>
            <p:cNvPicPr preferRelativeResize="0"/>
            <p:nvPr/>
          </p:nvPicPr>
          <p:blipFill rotWithShape="1">
            <a:blip r:embed="rId9">
              <a:alphaModFix/>
            </a:blip>
            <a:srcRect b="0" l="0" r="0" t="0"/>
            <a:stretch/>
          </p:blipFill>
          <p:spPr>
            <a:xfrm>
              <a:off x="3311636" y="1586530"/>
              <a:ext cx="795530" cy="795530"/>
            </a:xfrm>
            <a:prstGeom prst="rect">
              <a:avLst/>
            </a:prstGeom>
            <a:noFill/>
            <a:ln>
              <a:noFill/>
            </a:ln>
          </p:spPr>
        </p:pic>
      </p:grpSp>
      <p:sp>
        <p:nvSpPr>
          <p:cNvPr id="597" name="Google Shape;597;p55"/>
          <p:cNvSpPr/>
          <p:nvPr/>
        </p:nvSpPr>
        <p:spPr>
          <a:xfrm>
            <a:off x="2312847" y="4166227"/>
            <a:ext cx="8101800" cy="638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000">
                <a:solidFill>
                  <a:srgbClr val="4D4D4D"/>
                </a:solidFill>
                <a:latin typeface="Open Sans"/>
                <a:ea typeface="Open Sans"/>
                <a:cs typeface="Open Sans"/>
                <a:sym typeface="Open Sans"/>
              </a:rPr>
              <a:t>Your</a:t>
            </a:r>
            <a:r>
              <a:rPr b="1" lang="en-US" sz="2000">
                <a:solidFill>
                  <a:srgbClr val="4D4D4D"/>
                </a:solidFill>
                <a:latin typeface="Open Sans"/>
                <a:ea typeface="Open Sans"/>
                <a:cs typeface="Open Sans"/>
                <a:sym typeface="Open Sans"/>
              </a:rPr>
              <a:t> scientific methodology </a:t>
            </a:r>
            <a:r>
              <a:rPr lang="en-US" sz="2000">
                <a:solidFill>
                  <a:srgbClr val="4D4D4D"/>
                </a:solidFill>
                <a:latin typeface="Open Sans"/>
                <a:ea typeface="Open Sans"/>
                <a:cs typeface="Open Sans"/>
                <a:sym typeface="Open Sans"/>
              </a:rPr>
              <a:t>must take into account interdisciplinary, gender dimension and open science practices. </a:t>
            </a:r>
            <a:endParaRPr sz="2000">
              <a:solidFill>
                <a:srgbClr val="4D4D4D"/>
              </a:solidFill>
              <a:latin typeface="Open Sans"/>
              <a:ea typeface="Open Sans"/>
              <a:cs typeface="Open Sans"/>
              <a:sym typeface="Open Sans"/>
            </a:endParaRPr>
          </a:p>
        </p:txBody>
      </p:sp>
      <p:grpSp>
        <p:nvGrpSpPr>
          <p:cNvPr id="598" name="Google Shape;598;p55"/>
          <p:cNvGrpSpPr/>
          <p:nvPr/>
        </p:nvGrpSpPr>
        <p:grpSpPr>
          <a:xfrm>
            <a:off x="979902" y="6343247"/>
            <a:ext cx="998093" cy="988243"/>
            <a:chOff x="8939436" y="4807760"/>
            <a:chExt cx="864000" cy="864000"/>
          </a:xfrm>
        </p:grpSpPr>
        <p:sp>
          <p:nvSpPr>
            <p:cNvPr id="599" name="Google Shape;599;p55"/>
            <p:cNvSpPr/>
            <p:nvPr/>
          </p:nvSpPr>
          <p:spPr>
            <a:xfrm>
              <a:off x="8939436" y="4807760"/>
              <a:ext cx="864000" cy="864000"/>
            </a:xfrm>
            <a:prstGeom prst="ellipse">
              <a:avLst/>
            </a:prstGeom>
            <a:solidFill>
              <a:srgbClr val="93168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pic>
          <p:nvPicPr>
            <p:cNvPr id="600" name="Google Shape;600;p55"/>
            <p:cNvPicPr preferRelativeResize="0"/>
            <p:nvPr/>
          </p:nvPicPr>
          <p:blipFill rotWithShape="1">
            <a:blip r:embed="rId10">
              <a:alphaModFix/>
            </a:blip>
            <a:srcRect b="0" l="0" r="0" t="0"/>
            <a:stretch/>
          </p:blipFill>
          <p:spPr>
            <a:xfrm>
              <a:off x="8973671" y="4841995"/>
              <a:ext cx="795530" cy="795530"/>
            </a:xfrm>
            <a:prstGeom prst="rect">
              <a:avLst/>
            </a:prstGeom>
            <a:noFill/>
            <a:ln>
              <a:noFill/>
            </a:ln>
          </p:spPr>
        </p:pic>
      </p:grpSp>
      <p:sp>
        <p:nvSpPr>
          <p:cNvPr id="601" name="Google Shape;601;p55"/>
          <p:cNvSpPr txBox="1"/>
          <p:nvPr/>
        </p:nvSpPr>
        <p:spPr>
          <a:xfrm>
            <a:off x="1028700" y="9913925"/>
            <a:ext cx="971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latin typeface="Open Sans Light"/>
                <a:ea typeface="Open Sans Light"/>
                <a:cs typeface="Open Sans Light"/>
                <a:sym typeface="Open Sans Light"/>
              </a:rPr>
              <a:t> </a:t>
            </a:r>
            <a:r>
              <a:rPr lang="en-US" u="sng">
                <a:solidFill>
                  <a:schemeClr val="hlink"/>
                </a:solidFill>
                <a:latin typeface="Open Sans Light"/>
                <a:ea typeface="Open Sans Light"/>
                <a:cs typeface="Open Sans Light"/>
                <a:sym typeface="Open Sans Light"/>
                <a:hlinkClick r:id="rId11"/>
              </a:rPr>
              <a:t>How to prepare a successful proposal in Horizon Europe</a:t>
            </a:r>
            <a:r>
              <a:rPr lang="en-US">
                <a:solidFill>
                  <a:schemeClr val="dk1"/>
                </a:solidFill>
                <a:latin typeface="Open Sans Light"/>
                <a:ea typeface="Open Sans Light"/>
                <a:cs typeface="Open Sans Light"/>
                <a:sym typeface="Open Sans Light"/>
              </a:rPr>
              <a:t>, 2021</a:t>
            </a:r>
            <a:endParaRPr>
              <a:solidFill>
                <a:schemeClr val="dk1"/>
              </a:solidFill>
              <a:latin typeface="Open Sans Light"/>
              <a:ea typeface="Open Sans Light"/>
              <a:cs typeface="Open Sans Light"/>
              <a:sym typeface="Open Sans Ligh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56"/>
          <p:cNvSpPr txBox="1"/>
          <p:nvPr/>
        </p:nvSpPr>
        <p:spPr>
          <a:xfrm>
            <a:off x="1028700" y="9903150"/>
            <a:ext cx="3000000" cy="369300"/>
          </a:xfrm>
          <a:prstGeom prst="rect">
            <a:avLst/>
          </a:prstGeom>
          <a:noFill/>
          <a:ln>
            <a:noFill/>
          </a:ln>
        </p:spPr>
        <p:txBody>
          <a:bodyPr anchorCtr="0" anchor="t" bIns="91425" lIns="91425" spcFirstLastPara="1" rIns="91425" wrap="square" tIns="91425">
            <a:spAutoFit/>
          </a:bodyPr>
          <a:lstStyle/>
          <a:p>
            <a:pPr indent="-279400" lvl="0" marL="279400" rtl="0" algn="l">
              <a:lnSpc>
                <a:spcPct val="115000"/>
              </a:lnSpc>
              <a:spcBef>
                <a:spcPts val="0"/>
              </a:spcBef>
              <a:spcAft>
                <a:spcPts val="0"/>
              </a:spcAft>
              <a:buNone/>
            </a:pPr>
            <a:r>
              <a:rPr lang="en-US" sz="1200">
                <a:solidFill>
                  <a:schemeClr val="dk1"/>
                </a:solidFill>
                <a:latin typeface="Open Sans Light"/>
                <a:ea typeface="Open Sans Light"/>
                <a:cs typeface="Open Sans Light"/>
                <a:sym typeface="Open Sans Light"/>
              </a:rPr>
              <a:t>Image from </a:t>
            </a:r>
            <a:r>
              <a:rPr lang="en-US" sz="1200" u="sng">
                <a:solidFill>
                  <a:schemeClr val="hlink"/>
                </a:solidFill>
                <a:latin typeface="Open Sans Light"/>
                <a:ea typeface="Open Sans Light"/>
                <a:cs typeface="Open Sans Light"/>
                <a:sym typeface="Open Sans Light"/>
                <a:hlinkClick r:id="rId3"/>
              </a:rPr>
              <a:t>Freepik</a:t>
            </a:r>
            <a:endParaRPr sz="1200">
              <a:solidFill>
                <a:schemeClr val="dk1"/>
              </a:solidFill>
              <a:latin typeface="Open Sans Light"/>
              <a:ea typeface="Open Sans Light"/>
              <a:cs typeface="Open Sans Light"/>
              <a:sym typeface="Open Sans Light"/>
            </a:endParaRPr>
          </a:p>
        </p:txBody>
      </p:sp>
      <p:pic>
        <p:nvPicPr>
          <p:cNvPr id="607" name="Google Shape;607;p56"/>
          <p:cNvPicPr preferRelativeResize="0"/>
          <p:nvPr/>
        </p:nvPicPr>
        <p:blipFill>
          <a:blip r:embed="rId4">
            <a:alphaModFix/>
          </a:blip>
          <a:stretch>
            <a:fillRect/>
          </a:stretch>
        </p:blipFill>
        <p:spPr>
          <a:xfrm>
            <a:off x="812075" y="2653724"/>
            <a:ext cx="8362701" cy="5573776"/>
          </a:xfrm>
          <a:prstGeom prst="rect">
            <a:avLst/>
          </a:prstGeom>
          <a:noFill/>
          <a:ln>
            <a:noFill/>
          </a:ln>
        </p:spPr>
      </p:pic>
      <p:sp>
        <p:nvSpPr>
          <p:cNvPr id="608" name="Google Shape;608;p56"/>
          <p:cNvSpPr txBox="1"/>
          <p:nvPr/>
        </p:nvSpPr>
        <p:spPr>
          <a:xfrm>
            <a:off x="1028700" y="661625"/>
            <a:ext cx="16249500" cy="20319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solidFill>
                  <a:schemeClr val="accent2"/>
                </a:solidFill>
                <a:latin typeface="Open Sans"/>
                <a:ea typeface="Open Sans"/>
                <a:cs typeface="Open Sans"/>
                <a:sym typeface="Open Sans"/>
              </a:rPr>
              <a:t>P</a:t>
            </a:r>
            <a:r>
              <a:rPr b="1" lang="en-US" sz="4000">
                <a:solidFill>
                  <a:schemeClr val="accent2"/>
                </a:solidFill>
                <a:latin typeface="Open Sans"/>
                <a:ea typeface="Open Sans"/>
                <a:cs typeface="Open Sans"/>
                <a:sym typeface="Open Sans"/>
              </a:rPr>
              <a:t>oints to keep in mind when writing a proposal - Policy and horizontal considerations</a:t>
            </a:r>
            <a:endParaRPr b="1" sz="4000">
              <a:solidFill>
                <a:schemeClr val="accent2"/>
              </a:solidFill>
              <a:latin typeface="Open Sans"/>
              <a:ea typeface="Open Sans"/>
              <a:cs typeface="Open Sans"/>
              <a:sym typeface="Open Sans"/>
            </a:endParaRPr>
          </a:p>
          <a:p>
            <a:pPr indent="0" lvl="0" marL="0" rtl="0" algn="l">
              <a:spcBef>
                <a:spcPts val="0"/>
              </a:spcBef>
              <a:spcAft>
                <a:spcPts val="0"/>
              </a:spcAft>
              <a:buNone/>
            </a:pPr>
            <a:r>
              <a:t/>
            </a:r>
            <a:endParaRPr b="1" sz="4000">
              <a:solidFill>
                <a:schemeClr val="accent2"/>
              </a:solidFill>
              <a:latin typeface="Open Sans"/>
              <a:ea typeface="Open Sans"/>
              <a:cs typeface="Open Sans"/>
              <a:sym typeface="Open Sans"/>
            </a:endParaRPr>
          </a:p>
        </p:txBody>
      </p:sp>
      <p:sp>
        <p:nvSpPr>
          <p:cNvPr id="609" name="Google Shape;609;p56"/>
          <p:cNvSpPr txBox="1"/>
          <p:nvPr/>
        </p:nvSpPr>
        <p:spPr>
          <a:xfrm>
            <a:off x="9711916" y="2653724"/>
            <a:ext cx="6906000" cy="750300"/>
          </a:xfrm>
          <a:prstGeom prst="rect">
            <a:avLst/>
          </a:prstGeom>
          <a:solidFill>
            <a:schemeClr val="lt1"/>
          </a:solidFill>
          <a:ln>
            <a:noFill/>
          </a:ln>
        </p:spPr>
        <p:txBody>
          <a:bodyPr anchorCtr="0" anchor="ctr" bIns="0" lIns="91425" spcFirstLastPara="1" rIns="91425" wrap="square" tIns="45700">
            <a:normAutofit/>
          </a:bodyPr>
          <a:lstStyle/>
          <a:p>
            <a:pPr indent="0" lvl="0" marL="0" marR="0" rtl="0" algn="ctr">
              <a:lnSpc>
                <a:spcPct val="100000"/>
              </a:lnSpc>
              <a:spcBef>
                <a:spcPts val="0"/>
              </a:spcBef>
              <a:spcAft>
                <a:spcPts val="0"/>
              </a:spcAft>
              <a:buClr>
                <a:srgbClr val="4D4D4D"/>
              </a:buClr>
              <a:buSzPts val="1800"/>
              <a:buFont typeface="Arial"/>
              <a:buNone/>
            </a:pPr>
            <a:r>
              <a:rPr b="1" lang="en-US" sz="2500">
                <a:solidFill>
                  <a:srgbClr val="4D4D4D"/>
                </a:solidFill>
                <a:latin typeface="Open Sans"/>
                <a:ea typeface="Open Sans"/>
                <a:cs typeface="Open Sans"/>
                <a:sym typeface="Open Sans"/>
              </a:rPr>
              <a:t>Open Science across the programme</a:t>
            </a:r>
            <a:endParaRPr sz="2500">
              <a:latin typeface="Open Sans"/>
              <a:ea typeface="Open Sans"/>
              <a:cs typeface="Open Sans"/>
              <a:sym typeface="Open Sans"/>
            </a:endParaRPr>
          </a:p>
        </p:txBody>
      </p:sp>
      <p:sp>
        <p:nvSpPr>
          <p:cNvPr id="610" name="Google Shape;610;p56"/>
          <p:cNvSpPr txBox="1"/>
          <p:nvPr/>
        </p:nvSpPr>
        <p:spPr>
          <a:xfrm>
            <a:off x="9711916" y="3642470"/>
            <a:ext cx="6906000" cy="750300"/>
          </a:xfrm>
          <a:prstGeom prst="rect">
            <a:avLst/>
          </a:prstGeom>
          <a:solidFill>
            <a:schemeClr val="lt1"/>
          </a:solidFill>
          <a:ln>
            <a:noFill/>
          </a:ln>
        </p:spPr>
        <p:txBody>
          <a:bodyPr anchorCtr="0" anchor="ctr" bIns="0" lIns="91425" spcFirstLastPara="1" rIns="91425" wrap="square" tIns="45700">
            <a:normAutofit/>
          </a:bodyPr>
          <a:lstStyle/>
          <a:p>
            <a:pPr indent="0" lvl="0" marL="0" marR="0" rtl="0" algn="ctr">
              <a:lnSpc>
                <a:spcPct val="100000"/>
              </a:lnSpc>
              <a:spcBef>
                <a:spcPts val="0"/>
              </a:spcBef>
              <a:spcAft>
                <a:spcPts val="0"/>
              </a:spcAft>
              <a:buClr>
                <a:srgbClr val="4D4D4D"/>
              </a:buClr>
              <a:buSzPts val="1800"/>
              <a:buFont typeface="Arial"/>
              <a:buNone/>
            </a:pPr>
            <a:r>
              <a:rPr b="1" lang="en-US" sz="2500">
                <a:solidFill>
                  <a:srgbClr val="4D4D4D"/>
                </a:solidFill>
                <a:latin typeface="Open Sans"/>
                <a:ea typeface="Open Sans"/>
                <a:cs typeface="Open Sans"/>
                <a:sym typeface="Open Sans"/>
              </a:rPr>
              <a:t>Gender dimension in R&amp;I content</a:t>
            </a:r>
            <a:endParaRPr b="1" sz="2500">
              <a:solidFill>
                <a:srgbClr val="4D4D4D"/>
              </a:solidFill>
              <a:latin typeface="Open Sans"/>
              <a:ea typeface="Open Sans"/>
              <a:cs typeface="Open Sans"/>
              <a:sym typeface="Open Sans"/>
            </a:endParaRPr>
          </a:p>
        </p:txBody>
      </p:sp>
      <p:sp>
        <p:nvSpPr>
          <p:cNvPr id="611" name="Google Shape;611;p56"/>
          <p:cNvSpPr txBox="1"/>
          <p:nvPr/>
        </p:nvSpPr>
        <p:spPr>
          <a:xfrm>
            <a:off x="9711925" y="4768350"/>
            <a:ext cx="6906000" cy="750300"/>
          </a:xfrm>
          <a:prstGeom prst="rect">
            <a:avLst/>
          </a:prstGeom>
          <a:solidFill>
            <a:schemeClr val="lt1"/>
          </a:solidFill>
          <a:ln>
            <a:noFill/>
          </a:ln>
        </p:spPr>
        <p:txBody>
          <a:bodyPr anchorCtr="0" anchor="ctr" bIns="0" lIns="91425" spcFirstLastPara="1" rIns="91425" wrap="square" tIns="45700">
            <a:normAutofit/>
          </a:bodyPr>
          <a:lstStyle/>
          <a:p>
            <a:pPr indent="0" lvl="0" marL="0" marR="0" rtl="0" algn="ctr">
              <a:lnSpc>
                <a:spcPct val="90000"/>
              </a:lnSpc>
              <a:spcBef>
                <a:spcPts val="0"/>
              </a:spcBef>
              <a:spcAft>
                <a:spcPts val="0"/>
              </a:spcAft>
              <a:buClr>
                <a:srgbClr val="4D4D4D"/>
              </a:buClr>
              <a:buSzPts val="1800"/>
              <a:buFont typeface="Arial"/>
              <a:buNone/>
            </a:pPr>
            <a:r>
              <a:rPr b="1" lang="en-US" sz="2500">
                <a:solidFill>
                  <a:srgbClr val="4D4D4D"/>
                </a:solidFill>
                <a:latin typeface="Open Sans"/>
                <a:ea typeface="Open Sans"/>
                <a:cs typeface="Open Sans"/>
                <a:sym typeface="Open Sans"/>
              </a:rPr>
              <a:t>Pathway to impact</a:t>
            </a:r>
            <a:endParaRPr b="1" sz="2500">
              <a:solidFill>
                <a:srgbClr val="4D4D4D"/>
              </a:solidFill>
              <a:latin typeface="Open Sans"/>
              <a:ea typeface="Open Sans"/>
              <a:cs typeface="Open Sans"/>
              <a:sym typeface="Open Sans"/>
            </a:endParaRPr>
          </a:p>
        </p:txBody>
      </p:sp>
      <p:sp>
        <p:nvSpPr>
          <p:cNvPr id="612" name="Google Shape;612;p56"/>
          <p:cNvSpPr txBox="1"/>
          <p:nvPr/>
        </p:nvSpPr>
        <p:spPr>
          <a:xfrm>
            <a:off x="9711925" y="5766225"/>
            <a:ext cx="6906000" cy="750300"/>
          </a:xfrm>
          <a:prstGeom prst="rect">
            <a:avLst/>
          </a:prstGeom>
          <a:solidFill>
            <a:schemeClr val="lt1"/>
          </a:solidFill>
          <a:ln>
            <a:noFill/>
          </a:ln>
        </p:spPr>
        <p:txBody>
          <a:bodyPr anchorCtr="0" anchor="ctr" bIns="0" lIns="91425" spcFirstLastPara="1" rIns="91425" wrap="square" tIns="45700">
            <a:normAutofit/>
          </a:bodyPr>
          <a:lstStyle/>
          <a:p>
            <a:pPr indent="0" lvl="0" marL="0" marR="0" rtl="0" algn="ctr">
              <a:lnSpc>
                <a:spcPct val="90000"/>
              </a:lnSpc>
              <a:spcBef>
                <a:spcPts val="0"/>
              </a:spcBef>
              <a:spcAft>
                <a:spcPts val="0"/>
              </a:spcAft>
              <a:buClr>
                <a:srgbClr val="4D4D4D"/>
              </a:buClr>
              <a:buSzPts val="1800"/>
              <a:buFont typeface="Arial"/>
              <a:buNone/>
            </a:pPr>
            <a:r>
              <a:rPr b="1" lang="en-US" sz="2500">
                <a:solidFill>
                  <a:srgbClr val="4D4D4D"/>
                </a:solidFill>
                <a:latin typeface="Open Sans"/>
                <a:ea typeface="Open Sans"/>
                <a:cs typeface="Open Sans"/>
                <a:sym typeface="Open Sans"/>
              </a:rPr>
              <a:t>Measures to maximise impact</a:t>
            </a:r>
            <a:endParaRPr sz="2500">
              <a:latin typeface="Open Sans"/>
              <a:ea typeface="Open Sans"/>
              <a:cs typeface="Open Sans"/>
              <a:sym typeface="Open Sans"/>
            </a:endParaRPr>
          </a:p>
        </p:txBody>
      </p:sp>
      <p:sp>
        <p:nvSpPr>
          <p:cNvPr id="613" name="Google Shape;613;p56"/>
          <p:cNvSpPr txBox="1"/>
          <p:nvPr/>
        </p:nvSpPr>
        <p:spPr>
          <a:xfrm>
            <a:off x="9711916" y="6778198"/>
            <a:ext cx="6906000" cy="750300"/>
          </a:xfrm>
          <a:prstGeom prst="rect">
            <a:avLst/>
          </a:prstGeom>
          <a:solidFill>
            <a:schemeClr val="lt1"/>
          </a:solidFill>
          <a:ln>
            <a:noFill/>
          </a:ln>
        </p:spPr>
        <p:txBody>
          <a:bodyPr anchorCtr="0" anchor="ctr" bIns="0" lIns="91425" spcFirstLastPara="1" rIns="91425" wrap="square" tIns="45700">
            <a:normAutofit/>
          </a:bodyPr>
          <a:lstStyle/>
          <a:p>
            <a:pPr indent="0" lvl="0" marL="0" marR="0" rtl="0" algn="ctr">
              <a:lnSpc>
                <a:spcPct val="100000"/>
              </a:lnSpc>
              <a:spcBef>
                <a:spcPts val="0"/>
              </a:spcBef>
              <a:spcAft>
                <a:spcPts val="0"/>
              </a:spcAft>
              <a:buClr>
                <a:srgbClr val="4D4D4D"/>
              </a:buClr>
              <a:buSzPts val="1800"/>
              <a:buFont typeface="Arial"/>
              <a:buNone/>
            </a:pPr>
            <a:r>
              <a:rPr b="1" lang="en-US" sz="2500">
                <a:solidFill>
                  <a:srgbClr val="4D4D4D"/>
                </a:solidFill>
                <a:latin typeface="Open Sans"/>
                <a:ea typeface="Open Sans"/>
                <a:cs typeface="Open Sans"/>
                <a:sym typeface="Open Sans"/>
              </a:rPr>
              <a:t>Artificial intelligence</a:t>
            </a:r>
            <a:endParaRPr sz="2500">
              <a:latin typeface="Open Sans"/>
              <a:ea typeface="Open Sans"/>
              <a:cs typeface="Open Sans"/>
              <a:sym typeface="Open Sans"/>
            </a:endParaRPr>
          </a:p>
        </p:txBody>
      </p:sp>
      <p:sp>
        <p:nvSpPr>
          <p:cNvPr id="614" name="Google Shape;614;p56"/>
          <p:cNvSpPr txBox="1"/>
          <p:nvPr/>
        </p:nvSpPr>
        <p:spPr>
          <a:xfrm>
            <a:off x="1028700" y="8267300"/>
            <a:ext cx="16249500" cy="1263300"/>
          </a:xfrm>
          <a:prstGeom prst="rect">
            <a:avLst/>
          </a:prstGeom>
          <a:solidFill>
            <a:schemeClr val="accent2"/>
          </a:solidFill>
          <a:ln cap="flat" cmpd="sng" w="38100">
            <a:solidFill>
              <a:schemeClr val="lt1"/>
            </a:solidFill>
            <a:prstDash val="dot"/>
            <a:round/>
            <a:headEnd len="sm" w="sm" type="none"/>
            <a:tailEnd len="sm" w="sm" type="none"/>
          </a:ln>
        </p:spPr>
        <p:txBody>
          <a:bodyPr anchorCtr="0" anchor="ctr" bIns="45700" lIns="91425" spcFirstLastPara="1" rIns="91425" wrap="square" tIns="144000">
            <a:noAutofit/>
          </a:bodyPr>
          <a:lstStyle/>
          <a:p>
            <a:pPr indent="0" lvl="0" marL="265112" marR="0" rtl="0" algn="ctr">
              <a:spcBef>
                <a:spcPts val="0"/>
              </a:spcBef>
              <a:spcAft>
                <a:spcPts val="0"/>
              </a:spcAft>
              <a:buClr>
                <a:srgbClr val="4D4D4D"/>
              </a:buClr>
              <a:buSzPts val="2000"/>
              <a:buFont typeface="Arial"/>
              <a:buNone/>
            </a:pPr>
            <a:r>
              <a:rPr b="1" lang="en-US" sz="2000">
                <a:solidFill>
                  <a:schemeClr val="lt1"/>
                </a:solidFill>
                <a:latin typeface="Open Sans"/>
                <a:ea typeface="Open Sans"/>
                <a:cs typeface="Open Sans"/>
                <a:sym typeface="Open Sans"/>
              </a:rPr>
              <a:t>These aspects must normally be considered in all Horizon Europe calls (unless explicitly mentioned in the topic description).</a:t>
            </a:r>
            <a:endParaRPr sz="2000">
              <a:solidFill>
                <a:schemeClr val="lt1"/>
              </a:solidFill>
              <a:latin typeface="Open Sans"/>
              <a:ea typeface="Open Sans"/>
              <a:cs typeface="Open Sans"/>
              <a:sym typeface="Open Sans"/>
            </a:endParaRPr>
          </a:p>
          <a:p>
            <a:pPr indent="0" lvl="0" marL="265112" marR="0" rtl="0" algn="ctr">
              <a:spcBef>
                <a:spcPts val="1200"/>
              </a:spcBef>
              <a:spcAft>
                <a:spcPts val="0"/>
              </a:spcAft>
              <a:buClr>
                <a:srgbClr val="4D4D4D"/>
              </a:buClr>
              <a:buSzPts val="2000"/>
              <a:buFont typeface="Arial"/>
              <a:buNone/>
            </a:pPr>
            <a:r>
              <a:rPr b="1" lang="en-US" sz="2000">
                <a:solidFill>
                  <a:schemeClr val="lt1"/>
                </a:solidFill>
                <a:latin typeface="Open Sans"/>
                <a:ea typeface="Open Sans"/>
                <a:cs typeface="Open Sans"/>
                <a:sym typeface="Open Sans"/>
              </a:rPr>
              <a:t>Specific calls may include other aspects to take into account.</a:t>
            </a:r>
            <a:endParaRPr b="1" sz="2000">
              <a:solidFill>
                <a:schemeClr val="lt1"/>
              </a:solidFill>
              <a:latin typeface="Open Sans"/>
              <a:ea typeface="Open Sans"/>
              <a:cs typeface="Open Sans"/>
              <a:sym typeface="Open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57"/>
          <p:cNvSpPr txBox="1"/>
          <p:nvPr/>
        </p:nvSpPr>
        <p:spPr>
          <a:xfrm>
            <a:off x="633625" y="685800"/>
            <a:ext cx="135816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solidFill>
                  <a:schemeClr val="accent2"/>
                </a:solidFill>
                <a:latin typeface="Open Sans"/>
                <a:ea typeface="Open Sans"/>
                <a:cs typeface="Open Sans"/>
                <a:sym typeface="Open Sans"/>
              </a:rPr>
              <a:t>Let’s recap together </a:t>
            </a:r>
            <a:endParaRPr sz="3500">
              <a:latin typeface="Open Sans Light"/>
              <a:ea typeface="Open Sans Light"/>
              <a:cs typeface="Open Sans Light"/>
              <a:sym typeface="Open Sans Light"/>
            </a:endParaRPr>
          </a:p>
          <a:p>
            <a:pPr indent="0" lvl="0" marL="0" rtl="0" algn="l">
              <a:spcBef>
                <a:spcPts val="0"/>
              </a:spcBef>
              <a:spcAft>
                <a:spcPts val="0"/>
              </a:spcAft>
              <a:buNone/>
            </a:pPr>
            <a:r>
              <a:t/>
            </a:r>
            <a:endParaRPr sz="3500">
              <a:latin typeface="Open Sans Light"/>
              <a:ea typeface="Open Sans Light"/>
              <a:cs typeface="Open Sans Light"/>
              <a:sym typeface="Open Sans Light"/>
            </a:endParaRPr>
          </a:p>
        </p:txBody>
      </p:sp>
      <p:pic>
        <p:nvPicPr>
          <p:cNvPr id="620" name="Google Shape;620;p57"/>
          <p:cNvPicPr preferRelativeResize="0"/>
          <p:nvPr/>
        </p:nvPicPr>
        <p:blipFill>
          <a:blip r:embed="rId3">
            <a:alphaModFix/>
          </a:blip>
          <a:stretch>
            <a:fillRect/>
          </a:stretch>
        </p:blipFill>
        <p:spPr>
          <a:xfrm>
            <a:off x="11538975" y="685797"/>
            <a:ext cx="6190648" cy="4126102"/>
          </a:xfrm>
          <a:prstGeom prst="rect">
            <a:avLst/>
          </a:prstGeom>
          <a:noFill/>
          <a:ln>
            <a:noFill/>
          </a:ln>
        </p:spPr>
      </p:pic>
      <p:sp>
        <p:nvSpPr>
          <p:cNvPr id="621" name="Google Shape;621;p57"/>
          <p:cNvSpPr txBox="1"/>
          <p:nvPr/>
        </p:nvSpPr>
        <p:spPr>
          <a:xfrm>
            <a:off x="1028700" y="9917700"/>
            <a:ext cx="10980000" cy="36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solidFill>
                  <a:srgbClr val="333333"/>
                </a:solidFill>
                <a:latin typeface="Open Sans Light"/>
                <a:ea typeface="Open Sans Light"/>
                <a:cs typeface="Open Sans Light"/>
                <a:sym typeface="Open Sans Light"/>
              </a:rPr>
              <a:t>Image by Volodymyr Hryshchenko on Unsplash</a:t>
            </a:r>
            <a:endParaRPr sz="1200">
              <a:latin typeface="Open Sans Light"/>
              <a:ea typeface="Open Sans Light"/>
              <a:cs typeface="Open Sans Light"/>
              <a:sym typeface="Open Sans Light"/>
            </a:endParaRPr>
          </a:p>
        </p:txBody>
      </p:sp>
      <p:pic>
        <p:nvPicPr>
          <p:cNvPr id="622" name="Google Shape;622;p57"/>
          <p:cNvPicPr preferRelativeResize="0"/>
          <p:nvPr/>
        </p:nvPicPr>
        <p:blipFill>
          <a:blip r:embed="rId4">
            <a:alphaModFix/>
          </a:blip>
          <a:stretch>
            <a:fillRect/>
          </a:stretch>
        </p:blipFill>
        <p:spPr>
          <a:xfrm>
            <a:off x="633625" y="2811374"/>
            <a:ext cx="8362701" cy="5573776"/>
          </a:xfrm>
          <a:prstGeom prst="rect">
            <a:avLst/>
          </a:prstGeom>
          <a:noFill/>
          <a:ln>
            <a:noFill/>
          </a:ln>
        </p:spPr>
      </p:pic>
      <p:sp>
        <p:nvSpPr>
          <p:cNvPr id="623" name="Google Shape;623;p57"/>
          <p:cNvSpPr txBox="1"/>
          <p:nvPr/>
        </p:nvSpPr>
        <p:spPr>
          <a:xfrm>
            <a:off x="10834075" y="6207400"/>
            <a:ext cx="7206300" cy="1800900"/>
          </a:xfrm>
          <a:prstGeom prst="rect">
            <a:avLst/>
          </a:prstGeom>
          <a:solidFill>
            <a:srgbClr val="00C28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solidFill>
                  <a:schemeClr val="lt1"/>
                </a:solidFill>
                <a:latin typeface="Open Sans"/>
                <a:ea typeface="Open Sans"/>
                <a:cs typeface="Open Sans"/>
                <a:sym typeface="Open Sans"/>
              </a:rPr>
              <a:t>Go to Menti.com with the code 3959 5241 and </a:t>
            </a:r>
            <a:r>
              <a:rPr b="1" lang="en-US" sz="3500">
                <a:solidFill>
                  <a:schemeClr val="lt1"/>
                </a:solidFill>
                <a:latin typeface="Open Sans"/>
                <a:ea typeface="Open Sans"/>
                <a:cs typeface="Open Sans"/>
                <a:sym typeface="Open Sans"/>
              </a:rPr>
              <a:t>answer</a:t>
            </a:r>
            <a:r>
              <a:rPr b="1" lang="en-US" sz="3500">
                <a:solidFill>
                  <a:schemeClr val="lt1"/>
                </a:solidFill>
                <a:latin typeface="Open Sans"/>
                <a:ea typeface="Open Sans"/>
                <a:cs typeface="Open Sans"/>
                <a:sym typeface="Open Sans"/>
              </a:rPr>
              <a:t> the  5 questions  </a:t>
            </a:r>
            <a:endParaRPr>
              <a:solidFill>
                <a:schemeClr val="lt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58"/>
          <p:cNvSpPr txBox="1"/>
          <p:nvPr/>
        </p:nvSpPr>
        <p:spPr>
          <a:xfrm>
            <a:off x="567775" y="764725"/>
            <a:ext cx="9220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latin typeface="Open Sans"/>
                <a:ea typeface="Open Sans"/>
                <a:cs typeface="Open Sans"/>
                <a:sym typeface="Open Sans"/>
              </a:rPr>
              <a:t>Menti results</a:t>
            </a:r>
            <a:endParaRPr b="1" sz="4000">
              <a:latin typeface="Open Sans"/>
              <a:ea typeface="Open Sans"/>
              <a:cs typeface="Open Sans"/>
              <a:sym typeface="Open Sans"/>
            </a:endParaRPr>
          </a:p>
        </p:txBody>
      </p:sp>
      <p:pic>
        <p:nvPicPr>
          <p:cNvPr id="629" name="Google Shape;629;p58"/>
          <p:cNvPicPr preferRelativeResize="0"/>
          <p:nvPr/>
        </p:nvPicPr>
        <p:blipFill>
          <a:blip r:embed="rId3">
            <a:alphaModFix/>
          </a:blip>
          <a:stretch>
            <a:fillRect/>
          </a:stretch>
        </p:blipFill>
        <p:spPr>
          <a:xfrm>
            <a:off x="152400" y="1717525"/>
            <a:ext cx="14281830" cy="84170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59"/>
          <p:cNvSpPr txBox="1"/>
          <p:nvPr/>
        </p:nvSpPr>
        <p:spPr>
          <a:xfrm>
            <a:off x="567775" y="764725"/>
            <a:ext cx="9220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latin typeface="Open Sans"/>
                <a:ea typeface="Open Sans"/>
                <a:cs typeface="Open Sans"/>
                <a:sym typeface="Open Sans"/>
              </a:rPr>
              <a:t>Menti results</a:t>
            </a:r>
            <a:endParaRPr b="1" sz="4000">
              <a:latin typeface="Open Sans"/>
              <a:ea typeface="Open Sans"/>
              <a:cs typeface="Open Sans"/>
              <a:sym typeface="Open Sans"/>
            </a:endParaRPr>
          </a:p>
        </p:txBody>
      </p:sp>
      <p:pic>
        <p:nvPicPr>
          <p:cNvPr id="635" name="Google Shape;635;p59"/>
          <p:cNvPicPr preferRelativeResize="0"/>
          <p:nvPr/>
        </p:nvPicPr>
        <p:blipFill>
          <a:blip r:embed="rId3">
            <a:alphaModFix/>
          </a:blip>
          <a:stretch>
            <a:fillRect/>
          </a:stretch>
        </p:blipFill>
        <p:spPr>
          <a:xfrm>
            <a:off x="152400" y="1717525"/>
            <a:ext cx="13779512" cy="84170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60"/>
          <p:cNvSpPr txBox="1"/>
          <p:nvPr/>
        </p:nvSpPr>
        <p:spPr>
          <a:xfrm>
            <a:off x="567775" y="764725"/>
            <a:ext cx="9220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latin typeface="Open Sans"/>
                <a:ea typeface="Open Sans"/>
                <a:cs typeface="Open Sans"/>
                <a:sym typeface="Open Sans"/>
              </a:rPr>
              <a:t>Menti results</a:t>
            </a:r>
            <a:endParaRPr b="1" sz="4000">
              <a:latin typeface="Open Sans"/>
              <a:ea typeface="Open Sans"/>
              <a:cs typeface="Open Sans"/>
              <a:sym typeface="Open Sans"/>
            </a:endParaRPr>
          </a:p>
        </p:txBody>
      </p:sp>
      <p:pic>
        <p:nvPicPr>
          <p:cNvPr id="641" name="Google Shape;641;p60"/>
          <p:cNvPicPr preferRelativeResize="0"/>
          <p:nvPr/>
        </p:nvPicPr>
        <p:blipFill>
          <a:blip r:embed="rId3">
            <a:alphaModFix/>
          </a:blip>
          <a:stretch>
            <a:fillRect/>
          </a:stretch>
        </p:blipFill>
        <p:spPr>
          <a:xfrm>
            <a:off x="152400" y="1717525"/>
            <a:ext cx="13509540" cy="841707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61"/>
          <p:cNvSpPr txBox="1"/>
          <p:nvPr/>
        </p:nvSpPr>
        <p:spPr>
          <a:xfrm>
            <a:off x="567775" y="764725"/>
            <a:ext cx="9220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latin typeface="Open Sans"/>
                <a:ea typeface="Open Sans"/>
                <a:cs typeface="Open Sans"/>
                <a:sym typeface="Open Sans"/>
              </a:rPr>
              <a:t>Menti results</a:t>
            </a:r>
            <a:endParaRPr b="1" sz="4000">
              <a:latin typeface="Open Sans"/>
              <a:ea typeface="Open Sans"/>
              <a:cs typeface="Open Sans"/>
              <a:sym typeface="Open Sans"/>
            </a:endParaRPr>
          </a:p>
        </p:txBody>
      </p:sp>
      <p:pic>
        <p:nvPicPr>
          <p:cNvPr id="647" name="Google Shape;647;p61"/>
          <p:cNvPicPr preferRelativeResize="0"/>
          <p:nvPr/>
        </p:nvPicPr>
        <p:blipFill>
          <a:blip r:embed="rId3">
            <a:alphaModFix/>
          </a:blip>
          <a:stretch>
            <a:fillRect/>
          </a:stretch>
        </p:blipFill>
        <p:spPr>
          <a:xfrm>
            <a:off x="152400" y="1717525"/>
            <a:ext cx="13509540" cy="841707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62"/>
          <p:cNvSpPr txBox="1"/>
          <p:nvPr/>
        </p:nvSpPr>
        <p:spPr>
          <a:xfrm>
            <a:off x="567775" y="764725"/>
            <a:ext cx="9220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latin typeface="Open Sans"/>
                <a:ea typeface="Open Sans"/>
                <a:cs typeface="Open Sans"/>
                <a:sym typeface="Open Sans"/>
              </a:rPr>
              <a:t>Menti results</a:t>
            </a:r>
            <a:endParaRPr b="1" sz="4000">
              <a:latin typeface="Open Sans"/>
              <a:ea typeface="Open Sans"/>
              <a:cs typeface="Open Sans"/>
              <a:sym typeface="Open Sans"/>
            </a:endParaRPr>
          </a:p>
        </p:txBody>
      </p:sp>
      <p:pic>
        <p:nvPicPr>
          <p:cNvPr id="653" name="Google Shape;653;p62"/>
          <p:cNvPicPr preferRelativeResize="0"/>
          <p:nvPr/>
        </p:nvPicPr>
        <p:blipFill>
          <a:blip r:embed="rId3">
            <a:alphaModFix/>
          </a:blip>
          <a:stretch>
            <a:fillRect/>
          </a:stretch>
        </p:blipFill>
        <p:spPr>
          <a:xfrm>
            <a:off x="152400" y="1717525"/>
            <a:ext cx="13509540" cy="841707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8"/>
          <p:cNvSpPr txBox="1"/>
          <p:nvPr/>
        </p:nvSpPr>
        <p:spPr>
          <a:xfrm>
            <a:off x="319050" y="439500"/>
            <a:ext cx="17649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latin typeface="Open Sans"/>
                <a:ea typeface="Open Sans"/>
                <a:cs typeface="Open Sans"/>
                <a:sym typeface="Open Sans"/>
              </a:rPr>
              <a:t>Today’s journey</a:t>
            </a:r>
            <a:endParaRPr b="1" sz="4000">
              <a:latin typeface="Open Sans"/>
              <a:ea typeface="Open Sans"/>
              <a:cs typeface="Open Sans"/>
              <a:sym typeface="Open Sans"/>
            </a:endParaRPr>
          </a:p>
        </p:txBody>
      </p:sp>
      <p:sp>
        <p:nvSpPr>
          <p:cNvPr id="154" name="Google Shape;154;p18"/>
          <p:cNvSpPr txBox="1"/>
          <p:nvPr/>
        </p:nvSpPr>
        <p:spPr>
          <a:xfrm>
            <a:off x="968700" y="1718275"/>
            <a:ext cx="17009100" cy="757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200">
                <a:latin typeface="Open Sans Light"/>
                <a:ea typeface="Open Sans Light"/>
                <a:cs typeface="Open Sans Light"/>
                <a:sym typeface="Open Sans Light"/>
              </a:rPr>
              <a:t>Questions from last lesson</a:t>
            </a:r>
            <a:endParaRPr sz="3200">
              <a:latin typeface="Open Sans Light"/>
              <a:ea typeface="Open Sans Light"/>
              <a:cs typeface="Open Sans Light"/>
              <a:sym typeface="Open Sans Light"/>
            </a:endParaRPr>
          </a:p>
          <a:p>
            <a:pPr indent="0" lvl="0" marL="0" rtl="0" algn="l">
              <a:spcBef>
                <a:spcPts val="0"/>
              </a:spcBef>
              <a:spcAft>
                <a:spcPts val="0"/>
              </a:spcAft>
              <a:buNone/>
            </a:pPr>
            <a:r>
              <a:t/>
            </a:r>
            <a:endParaRPr sz="3200">
              <a:latin typeface="Open Sans Light"/>
              <a:ea typeface="Open Sans Light"/>
              <a:cs typeface="Open Sans Light"/>
              <a:sym typeface="Open Sans Light"/>
            </a:endParaRPr>
          </a:p>
          <a:p>
            <a:pPr indent="0" lvl="0" marL="0" rtl="0" algn="l">
              <a:spcBef>
                <a:spcPts val="0"/>
              </a:spcBef>
              <a:spcAft>
                <a:spcPts val="0"/>
              </a:spcAft>
              <a:buNone/>
            </a:pPr>
            <a:r>
              <a:rPr b="1" lang="en-US" sz="3200">
                <a:latin typeface="Open Sans"/>
                <a:ea typeface="Open Sans"/>
                <a:cs typeface="Open Sans"/>
                <a:sym typeface="Open Sans"/>
              </a:rPr>
              <a:t>Module 1. The proposal and evaluation process in Horizon Europe </a:t>
            </a:r>
            <a:endParaRPr sz="3200">
              <a:latin typeface="Open Sans Light"/>
              <a:ea typeface="Open Sans Light"/>
              <a:cs typeface="Open Sans Light"/>
              <a:sym typeface="Open Sans Light"/>
            </a:endParaRPr>
          </a:p>
          <a:p>
            <a:pPr indent="0" lvl="0" marL="0" rtl="0" algn="l">
              <a:spcBef>
                <a:spcPts val="0"/>
              </a:spcBef>
              <a:spcAft>
                <a:spcPts val="0"/>
              </a:spcAft>
              <a:buNone/>
            </a:pPr>
            <a:r>
              <a:t/>
            </a:r>
            <a:endParaRPr sz="32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US" sz="3200">
                <a:solidFill>
                  <a:schemeClr val="dk1"/>
                </a:solidFill>
                <a:latin typeface="Open Sans Light"/>
                <a:ea typeface="Open Sans Light"/>
                <a:cs typeface="Open Sans Light"/>
                <a:sym typeface="Open Sans Light"/>
              </a:rPr>
              <a:t>Q&amp;A  </a:t>
            </a:r>
            <a:endParaRPr sz="32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sz="3200">
              <a:solidFill>
                <a:schemeClr val="dk1"/>
              </a:solidFill>
              <a:latin typeface="Open Sans Light"/>
              <a:ea typeface="Open Sans Light"/>
              <a:cs typeface="Open Sans Light"/>
              <a:sym typeface="Open Sans Light"/>
            </a:endParaRPr>
          </a:p>
          <a:p>
            <a:pPr indent="0" lvl="0" marL="0" rtl="0" algn="l">
              <a:spcBef>
                <a:spcPts val="0"/>
              </a:spcBef>
              <a:spcAft>
                <a:spcPts val="0"/>
              </a:spcAft>
              <a:buNone/>
            </a:pPr>
            <a:r>
              <a:rPr lang="en-US" sz="3200">
                <a:latin typeface="Open Sans Light"/>
                <a:ea typeface="Open Sans Light"/>
                <a:cs typeface="Open Sans Light"/>
                <a:sym typeface="Open Sans Light"/>
              </a:rPr>
              <a:t>Biopause (10 min)</a:t>
            </a:r>
            <a:endParaRPr sz="3200">
              <a:latin typeface="Open Sans Light"/>
              <a:ea typeface="Open Sans Light"/>
              <a:cs typeface="Open Sans Light"/>
              <a:sym typeface="Open Sans Light"/>
            </a:endParaRPr>
          </a:p>
          <a:p>
            <a:pPr indent="0" lvl="0" marL="0" rtl="0" algn="l">
              <a:spcBef>
                <a:spcPts val="0"/>
              </a:spcBef>
              <a:spcAft>
                <a:spcPts val="0"/>
              </a:spcAft>
              <a:buNone/>
            </a:pPr>
            <a:r>
              <a:t/>
            </a:r>
            <a:endParaRPr sz="3200">
              <a:latin typeface="Open Sans Light"/>
              <a:ea typeface="Open Sans Light"/>
              <a:cs typeface="Open Sans Light"/>
              <a:sym typeface="Open Sans Light"/>
            </a:endParaRPr>
          </a:p>
          <a:p>
            <a:pPr indent="0" lvl="0" marL="0" rtl="0" algn="l">
              <a:spcBef>
                <a:spcPts val="0"/>
              </a:spcBef>
              <a:spcAft>
                <a:spcPts val="0"/>
              </a:spcAft>
              <a:buNone/>
            </a:pPr>
            <a:r>
              <a:rPr b="1" lang="en-US" sz="3200">
                <a:latin typeface="Open Sans"/>
                <a:ea typeface="Open Sans"/>
                <a:cs typeface="Open Sans"/>
                <a:sym typeface="Open Sans"/>
              </a:rPr>
              <a:t>Module 2. How to write the impact </a:t>
            </a:r>
            <a:r>
              <a:rPr b="1" lang="en-US" sz="3200">
                <a:latin typeface="Open Sans"/>
                <a:ea typeface="Open Sans"/>
                <a:cs typeface="Open Sans"/>
                <a:sym typeface="Open Sans"/>
              </a:rPr>
              <a:t>section</a:t>
            </a:r>
            <a:r>
              <a:rPr b="1" lang="en-US" sz="3200">
                <a:latin typeface="Open Sans"/>
                <a:ea typeface="Open Sans"/>
                <a:cs typeface="Open Sans"/>
                <a:sym typeface="Open Sans"/>
              </a:rPr>
              <a:t> of your proposal </a:t>
            </a:r>
            <a:endParaRPr sz="3200">
              <a:latin typeface="Open Sans Light"/>
              <a:ea typeface="Open Sans Light"/>
              <a:cs typeface="Open Sans Light"/>
              <a:sym typeface="Open Sans Light"/>
            </a:endParaRPr>
          </a:p>
          <a:p>
            <a:pPr indent="0" lvl="0" marL="0" rtl="0" algn="l">
              <a:spcBef>
                <a:spcPts val="0"/>
              </a:spcBef>
              <a:spcAft>
                <a:spcPts val="0"/>
              </a:spcAft>
              <a:buNone/>
            </a:pPr>
            <a:r>
              <a:t/>
            </a:r>
            <a:endParaRPr b="1" sz="3200">
              <a:latin typeface="Open Sans"/>
              <a:ea typeface="Open Sans"/>
              <a:cs typeface="Open Sans"/>
              <a:sym typeface="Open Sans"/>
            </a:endParaRPr>
          </a:p>
          <a:p>
            <a:pPr indent="0" lvl="0" marL="0" rtl="0" algn="l">
              <a:spcBef>
                <a:spcPts val="0"/>
              </a:spcBef>
              <a:spcAft>
                <a:spcPts val="0"/>
              </a:spcAft>
              <a:buNone/>
            </a:pPr>
            <a:r>
              <a:rPr lang="en-US" sz="3200">
                <a:latin typeface="Open Sans Light"/>
                <a:ea typeface="Open Sans Light"/>
                <a:cs typeface="Open Sans Light"/>
                <a:sym typeface="Open Sans Light"/>
              </a:rPr>
              <a:t>Q&amp;A </a:t>
            </a:r>
            <a:endParaRPr sz="3200">
              <a:latin typeface="Open Sans Light"/>
              <a:ea typeface="Open Sans Light"/>
              <a:cs typeface="Open Sans Light"/>
              <a:sym typeface="Open Sans Light"/>
            </a:endParaRPr>
          </a:p>
          <a:p>
            <a:pPr indent="0" lvl="0" marL="0" rtl="0" algn="l">
              <a:spcBef>
                <a:spcPts val="0"/>
              </a:spcBef>
              <a:spcAft>
                <a:spcPts val="0"/>
              </a:spcAft>
              <a:buNone/>
            </a:pPr>
            <a:r>
              <a:t/>
            </a:r>
            <a:endParaRPr sz="3200">
              <a:latin typeface="Open Sans Light"/>
              <a:ea typeface="Open Sans Light"/>
              <a:cs typeface="Open Sans Light"/>
              <a:sym typeface="Open Sans Light"/>
            </a:endParaRPr>
          </a:p>
          <a:p>
            <a:pPr indent="0" lvl="0" marL="0" rtl="0" algn="l">
              <a:spcBef>
                <a:spcPts val="0"/>
              </a:spcBef>
              <a:spcAft>
                <a:spcPts val="0"/>
              </a:spcAft>
              <a:buNone/>
            </a:pPr>
            <a:r>
              <a:rPr b="1" lang="en-US" sz="3200">
                <a:latin typeface="Open Sans"/>
                <a:ea typeface="Open Sans"/>
                <a:cs typeface="Open Sans"/>
                <a:sym typeface="Open Sans"/>
              </a:rPr>
              <a:t>Exercise</a:t>
            </a:r>
            <a:r>
              <a:rPr lang="en-US" sz="3200">
                <a:latin typeface="Open Sans Light"/>
                <a:ea typeface="Open Sans Light"/>
                <a:cs typeface="Open Sans Light"/>
                <a:sym typeface="Open Sans Light"/>
              </a:rPr>
              <a:t> </a:t>
            </a:r>
            <a:endParaRPr sz="3200">
              <a:latin typeface="Open Sans Light"/>
              <a:ea typeface="Open Sans Light"/>
              <a:cs typeface="Open Sans Light"/>
              <a:sym typeface="Open Sans Light"/>
            </a:endParaRPr>
          </a:p>
          <a:p>
            <a:pPr indent="0" lvl="0" marL="0" rtl="0" algn="l">
              <a:spcBef>
                <a:spcPts val="0"/>
              </a:spcBef>
              <a:spcAft>
                <a:spcPts val="0"/>
              </a:spcAft>
              <a:buNone/>
            </a:pPr>
            <a:r>
              <a:t/>
            </a:r>
            <a:endParaRPr sz="3200">
              <a:solidFill>
                <a:schemeClr val="dk1"/>
              </a:solidFill>
              <a:latin typeface="Open Sans Light"/>
              <a:ea typeface="Open Sans Light"/>
              <a:cs typeface="Open Sans Light"/>
              <a:sym typeface="Open Sans Light"/>
            </a:endParaRPr>
          </a:p>
          <a:p>
            <a:pPr indent="0" lvl="0" marL="0" rtl="0" algn="l">
              <a:spcBef>
                <a:spcPts val="0"/>
              </a:spcBef>
              <a:spcAft>
                <a:spcPts val="0"/>
              </a:spcAft>
              <a:buNone/>
            </a:pPr>
            <a:r>
              <a:rPr lang="en-US" sz="3200">
                <a:solidFill>
                  <a:schemeClr val="dk1"/>
                </a:solidFill>
                <a:latin typeface="Open Sans Light"/>
                <a:ea typeface="Open Sans Light"/>
                <a:cs typeface="Open Sans Light"/>
                <a:sym typeface="Open Sans Light"/>
              </a:rPr>
              <a:t>Q&amp;A </a:t>
            </a:r>
            <a:endParaRPr b="1" sz="3200">
              <a:solidFill>
                <a:schemeClr val="dk1"/>
              </a:solidFill>
              <a:latin typeface="Open Sans"/>
              <a:ea typeface="Open Sans"/>
              <a:cs typeface="Open Sans"/>
              <a:sym typeface="Open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C282"/>
        </a:solidFill>
      </p:bgPr>
    </p:bg>
    <p:spTree>
      <p:nvGrpSpPr>
        <p:cNvPr id="657" name="Shape 657"/>
        <p:cNvGrpSpPr/>
        <p:nvPr/>
      </p:nvGrpSpPr>
      <p:grpSpPr>
        <a:xfrm>
          <a:off x="0" y="0"/>
          <a:ext cx="0" cy="0"/>
          <a:chOff x="0" y="0"/>
          <a:chExt cx="0" cy="0"/>
        </a:xfrm>
      </p:grpSpPr>
      <p:sp>
        <p:nvSpPr>
          <p:cNvPr id="658" name="Google Shape;658;p63"/>
          <p:cNvSpPr txBox="1"/>
          <p:nvPr/>
        </p:nvSpPr>
        <p:spPr>
          <a:xfrm>
            <a:off x="723900" y="2133600"/>
            <a:ext cx="11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Light"/>
              <a:ea typeface="Open Sans Light"/>
              <a:cs typeface="Open Sans Light"/>
              <a:sym typeface="Open Sans Light"/>
            </a:endParaRPr>
          </a:p>
        </p:txBody>
      </p:sp>
      <p:sp>
        <p:nvSpPr>
          <p:cNvPr id="659" name="Google Shape;659;p63"/>
          <p:cNvSpPr txBox="1"/>
          <p:nvPr/>
        </p:nvSpPr>
        <p:spPr>
          <a:xfrm>
            <a:off x="1028700" y="1025400"/>
            <a:ext cx="11991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000">
                <a:highlight>
                  <a:schemeClr val="lt1"/>
                </a:highlight>
                <a:latin typeface="Open Sans"/>
                <a:ea typeface="Open Sans"/>
                <a:cs typeface="Open Sans"/>
                <a:sym typeface="Open Sans"/>
              </a:rPr>
              <a:t> Any Questions on module 1 ?</a:t>
            </a:r>
            <a:r>
              <a:rPr b="1" lang="en-US" sz="6000">
                <a:solidFill>
                  <a:schemeClr val="lt1"/>
                </a:solidFill>
                <a:highlight>
                  <a:schemeClr val="lt1"/>
                </a:highlight>
                <a:latin typeface="Open Sans"/>
                <a:ea typeface="Open Sans"/>
                <a:cs typeface="Open Sans"/>
                <a:sym typeface="Open Sans"/>
              </a:rPr>
              <a:t>.</a:t>
            </a:r>
            <a:r>
              <a:rPr b="1" lang="en-US" sz="6000">
                <a:highlight>
                  <a:schemeClr val="lt1"/>
                </a:highlight>
                <a:latin typeface="Open Sans"/>
                <a:ea typeface="Open Sans"/>
                <a:cs typeface="Open Sans"/>
                <a:sym typeface="Open Sans"/>
              </a:rPr>
              <a:t> </a:t>
            </a:r>
            <a:endParaRPr b="1" sz="6000">
              <a:highlight>
                <a:schemeClr val="lt1"/>
              </a:highlight>
              <a:latin typeface="Open Sans"/>
              <a:ea typeface="Open Sans"/>
              <a:cs typeface="Open Sans"/>
              <a:sym typeface="Open Sans"/>
            </a:endParaRPr>
          </a:p>
        </p:txBody>
      </p:sp>
      <p:pic>
        <p:nvPicPr>
          <p:cNvPr id="660" name="Google Shape;660;p63"/>
          <p:cNvPicPr preferRelativeResize="0"/>
          <p:nvPr/>
        </p:nvPicPr>
        <p:blipFill>
          <a:blip r:embed="rId3">
            <a:alphaModFix/>
          </a:blip>
          <a:stretch>
            <a:fillRect/>
          </a:stretch>
        </p:blipFill>
        <p:spPr>
          <a:xfrm>
            <a:off x="7448750" y="2818925"/>
            <a:ext cx="10325555" cy="6882023"/>
          </a:xfrm>
          <a:prstGeom prst="rect">
            <a:avLst/>
          </a:prstGeom>
          <a:noFill/>
          <a:ln>
            <a:noFill/>
          </a:ln>
          <a:effectLst>
            <a:outerShdw blurRad="57150" rotWithShape="0" algn="bl" dir="5400000" dist="19050">
              <a:srgbClr val="000000">
                <a:alpha val="50000"/>
              </a:srgbClr>
            </a:outerShdw>
          </a:effectLst>
        </p:spPr>
      </p:pic>
      <p:sp>
        <p:nvSpPr>
          <p:cNvPr id="661" name="Google Shape;661;p63"/>
          <p:cNvSpPr txBox="1"/>
          <p:nvPr/>
        </p:nvSpPr>
        <p:spPr>
          <a:xfrm>
            <a:off x="13838550" y="9841575"/>
            <a:ext cx="32805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solidFill>
                  <a:schemeClr val="lt1"/>
                </a:solidFill>
                <a:latin typeface="Open Sans Light"/>
                <a:ea typeface="Open Sans Light"/>
                <a:cs typeface="Open Sans Light"/>
                <a:sym typeface="Open Sans Light"/>
              </a:rPr>
              <a:t>Photo by Camylla Battani on </a:t>
            </a:r>
            <a:r>
              <a:rPr lang="en-US" sz="1200">
                <a:solidFill>
                  <a:schemeClr val="lt1"/>
                </a:solidFill>
                <a:uFill>
                  <a:noFill/>
                </a:uFill>
                <a:latin typeface="Open Sans Light"/>
                <a:ea typeface="Open Sans Light"/>
                <a:cs typeface="Open Sans Light"/>
                <a:sym typeface="Open Sans Light"/>
                <a:hlinkClick r:id="rId4">
                  <a:extLst>
                    <a:ext uri="{A12FA001-AC4F-418D-AE19-62706E023703}">
                      <ahyp:hlinkClr val="tx"/>
                    </a:ext>
                  </a:extLst>
                </a:hlinkClick>
              </a:rPr>
              <a:t>Unsplash</a:t>
            </a:r>
            <a:endParaRPr sz="1200">
              <a:solidFill>
                <a:schemeClr val="lt1"/>
              </a:solidFill>
              <a:latin typeface="Open Sans Light"/>
              <a:ea typeface="Open Sans Light"/>
              <a:cs typeface="Open Sans Light"/>
              <a:sym typeface="Open Sans Light"/>
            </a:endParaRPr>
          </a:p>
        </p:txBody>
      </p:sp>
      <p:cxnSp>
        <p:nvCxnSpPr>
          <p:cNvPr id="662" name="Google Shape;662;p63"/>
          <p:cNvCxnSpPr/>
          <p:nvPr/>
        </p:nvCxnSpPr>
        <p:spPr>
          <a:xfrm flipH="1" rot="10800000">
            <a:off x="838200" y="8941525"/>
            <a:ext cx="2942100" cy="2400"/>
          </a:xfrm>
          <a:prstGeom prst="straightConnector1">
            <a:avLst/>
          </a:prstGeom>
          <a:noFill/>
          <a:ln cap="flat" cmpd="sng" w="114300">
            <a:solidFill>
              <a:schemeClr val="lt1"/>
            </a:solidFill>
            <a:prstDash val="solid"/>
            <a:round/>
            <a:headEnd len="med" w="med" type="none"/>
            <a:tailEnd len="med" w="med" type="none"/>
          </a:ln>
        </p:spPr>
      </p:cxnSp>
      <p:sp>
        <p:nvSpPr>
          <p:cNvPr id="663" name="Google Shape;663;p63"/>
          <p:cNvSpPr txBox="1"/>
          <p:nvPr/>
        </p:nvSpPr>
        <p:spPr>
          <a:xfrm>
            <a:off x="1340075" y="3192525"/>
            <a:ext cx="516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Light"/>
              <a:ea typeface="Open Sans Light"/>
              <a:cs typeface="Open Sans Light"/>
              <a:sym typeface="Open Sans Light"/>
            </a:endParaRPr>
          </a:p>
        </p:txBody>
      </p:sp>
      <p:sp>
        <p:nvSpPr>
          <p:cNvPr id="664" name="Google Shape;664;p63"/>
          <p:cNvSpPr txBox="1"/>
          <p:nvPr/>
        </p:nvSpPr>
        <p:spPr>
          <a:xfrm>
            <a:off x="0" y="4296925"/>
            <a:ext cx="7206300" cy="1800900"/>
          </a:xfrm>
          <a:prstGeom prst="rect">
            <a:avLst/>
          </a:prstGeom>
          <a:solidFill>
            <a:srgbClr val="00C28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500">
                <a:solidFill>
                  <a:schemeClr val="lt1"/>
                </a:solidFill>
                <a:latin typeface="Open Sans"/>
                <a:ea typeface="Open Sans"/>
                <a:cs typeface="Open Sans"/>
                <a:sym typeface="Open Sans"/>
              </a:rPr>
              <a:t>Ask away: Unmute your microphone or write in the chat </a:t>
            </a:r>
            <a:endParaRPr>
              <a:solidFill>
                <a:schemeClr val="lt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pic>
        <p:nvPicPr>
          <p:cNvPr id="669" name="Google Shape;669;p64"/>
          <p:cNvPicPr preferRelativeResize="0"/>
          <p:nvPr/>
        </p:nvPicPr>
        <p:blipFill>
          <a:blip r:embed="rId3">
            <a:alphaModFix/>
          </a:blip>
          <a:stretch>
            <a:fillRect/>
          </a:stretch>
        </p:blipFill>
        <p:spPr>
          <a:xfrm>
            <a:off x="2" y="-628650"/>
            <a:ext cx="9256034" cy="13887452"/>
          </a:xfrm>
          <a:prstGeom prst="rect">
            <a:avLst/>
          </a:prstGeom>
          <a:noFill/>
          <a:ln>
            <a:noFill/>
          </a:ln>
        </p:spPr>
      </p:pic>
      <p:sp>
        <p:nvSpPr>
          <p:cNvPr id="670" name="Google Shape;670;p64"/>
          <p:cNvSpPr txBox="1"/>
          <p:nvPr/>
        </p:nvSpPr>
        <p:spPr>
          <a:xfrm>
            <a:off x="9296400" y="4248150"/>
            <a:ext cx="468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Light"/>
              <a:ea typeface="Open Sans Light"/>
              <a:cs typeface="Open Sans Light"/>
              <a:sym typeface="Open Sans Light"/>
            </a:endParaRPr>
          </a:p>
        </p:txBody>
      </p:sp>
      <p:sp>
        <p:nvSpPr>
          <p:cNvPr id="671" name="Google Shape;671;p64"/>
          <p:cNvSpPr txBox="1"/>
          <p:nvPr/>
        </p:nvSpPr>
        <p:spPr>
          <a:xfrm>
            <a:off x="95250" y="9296400"/>
            <a:ext cx="337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highlight>
                  <a:schemeClr val="lt1"/>
                </a:highlight>
                <a:latin typeface="Open Sans Light"/>
                <a:ea typeface="Open Sans Light"/>
                <a:cs typeface="Open Sans Light"/>
                <a:sym typeface="Open Sans Light"/>
              </a:rPr>
              <a:t>Photo by Nathan Dumlao on Unsplash</a:t>
            </a:r>
            <a:endParaRPr>
              <a:highlight>
                <a:schemeClr val="lt1"/>
              </a:highlight>
              <a:latin typeface="Open Sans Light"/>
              <a:ea typeface="Open Sans Light"/>
              <a:cs typeface="Open Sans Light"/>
              <a:sym typeface="Open Sans Light"/>
            </a:endParaRPr>
          </a:p>
        </p:txBody>
      </p:sp>
      <p:sp>
        <p:nvSpPr>
          <p:cNvPr id="672" name="Google Shape;672;p64"/>
          <p:cNvSpPr txBox="1"/>
          <p:nvPr/>
        </p:nvSpPr>
        <p:spPr>
          <a:xfrm>
            <a:off x="3276588" y="617550"/>
            <a:ext cx="6019800" cy="72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500">
                <a:highlight>
                  <a:schemeClr val="lt1"/>
                </a:highlight>
                <a:latin typeface="Open Sans"/>
                <a:ea typeface="Open Sans"/>
                <a:cs typeface="Open Sans"/>
                <a:sym typeface="Open Sans"/>
              </a:rPr>
              <a:t>Biopause </a:t>
            </a:r>
            <a:r>
              <a:rPr lang="en-US" sz="3500">
                <a:highlight>
                  <a:schemeClr val="lt1"/>
                </a:highlight>
                <a:latin typeface="Open Sans Light"/>
                <a:ea typeface="Open Sans Light"/>
                <a:cs typeface="Open Sans Light"/>
                <a:sym typeface="Open Sans Light"/>
              </a:rPr>
              <a:t>10 mins </a:t>
            </a:r>
            <a:endParaRPr sz="3500">
              <a:highlight>
                <a:schemeClr val="lt1"/>
              </a:highlight>
              <a:latin typeface="Open Sans Light"/>
              <a:ea typeface="Open Sans Light"/>
              <a:cs typeface="Open Sans Light"/>
              <a:sym typeface="Open Sans Light"/>
            </a:endParaRPr>
          </a:p>
        </p:txBody>
      </p:sp>
      <p:sp>
        <p:nvSpPr>
          <p:cNvPr id="673" name="Google Shape;673;p64"/>
          <p:cNvSpPr txBox="1"/>
          <p:nvPr/>
        </p:nvSpPr>
        <p:spPr>
          <a:xfrm>
            <a:off x="9858200" y="617550"/>
            <a:ext cx="7865400" cy="3737700"/>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lang="en-US" sz="3500">
                <a:highlight>
                  <a:schemeClr val="lt1"/>
                </a:highlight>
                <a:latin typeface="Open Sans Light"/>
                <a:ea typeface="Open Sans Light"/>
                <a:cs typeface="Open Sans Light"/>
                <a:sym typeface="Open Sans Light"/>
              </a:rPr>
              <a:t>Next</a:t>
            </a:r>
            <a:endParaRPr sz="3500">
              <a:highlight>
                <a:schemeClr val="lt1"/>
              </a:highlight>
              <a:latin typeface="Open Sans Light"/>
              <a:ea typeface="Open Sans Light"/>
              <a:cs typeface="Open Sans Light"/>
              <a:sym typeface="Open Sans Light"/>
            </a:endParaRPr>
          </a:p>
          <a:p>
            <a:pPr indent="0" lvl="0" marL="0" rtl="0" algn="ctr">
              <a:lnSpc>
                <a:spcPct val="150000"/>
              </a:lnSpc>
              <a:spcBef>
                <a:spcPts val="0"/>
              </a:spcBef>
              <a:spcAft>
                <a:spcPts val="0"/>
              </a:spcAft>
              <a:buNone/>
            </a:pPr>
            <a:r>
              <a:rPr b="1" lang="en-US" sz="3500">
                <a:highlight>
                  <a:schemeClr val="lt1"/>
                </a:highlight>
                <a:latin typeface="Open Sans"/>
                <a:ea typeface="Open Sans"/>
                <a:cs typeface="Open Sans"/>
                <a:sym typeface="Open Sans"/>
              </a:rPr>
              <a:t> </a:t>
            </a:r>
            <a:endParaRPr b="1" sz="3500">
              <a:highlight>
                <a:schemeClr val="lt1"/>
              </a:highlight>
              <a:latin typeface="Open Sans"/>
              <a:ea typeface="Open Sans"/>
              <a:cs typeface="Open Sans"/>
              <a:sym typeface="Open Sans"/>
            </a:endParaRPr>
          </a:p>
          <a:p>
            <a:pPr indent="0" lvl="0" marL="0" rtl="0" algn="ctr">
              <a:lnSpc>
                <a:spcPct val="150000"/>
              </a:lnSpc>
              <a:spcBef>
                <a:spcPts val="0"/>
              </a:spcBef>
              <a:spcAft>
                <a:spcPts val="0"/>
              </a:spcAft>
              <a:buNone/>
            </a:pPr>
            <a:r>
              <a:rPr b="1" lang="en-US" sz="4500">
                <a:highlight>
                  <a:schemeClr val="lt1"/>
                </a:highlight>
                <a:latin typeface="Open Sans"/>
                <a:ea typeface="Open Sans"/>
                <a:cs typeface="Open Sans"/>
                <a:sym typeface="Open Sans"/>
              </a:rPr>
              <a:t>Module 2 </a:t>
            </a:r>
            <a:endParaRPr sz="4500">
              <a:highlight>
                <a:schemeClr val="lt1"/>
              </a:highlight>
              <a:latin typeface="Open Sans Light"/>
              <a:ea typeface="Open Sans Light"/>
              <a:cs typeface="Open Sans Light"/>
              <a:sym typeface="Open Sans Light"/>
            </a:endParaRPr>
          </a:p>
        </p:txBody>
      </p:sp>
      <p:sp>
        <p:nvSpPr>
          <p:cNvPr id="674" name="Google Shape;674;p64"/>
          <p:cNvSpPr txBox="1"/>
          <p:nvPr/>
        </p:nvSpPr>
        <p:spPr>
          <a:xfrm>
            <a:off x="9729800" y="4248150"/>
            <a:ext cx="8122200" cy="323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6000">
                <a:solidFill>
                  <a:schemeClr val="dk1"/>
                </a:solidFill>
                <a:highlight>
                  <a:schemeClr val="lt1"/>
                </a:highlight>
                <a:latin typeface="Open Sans"/>
                <a:ea typeface="Open Sans"/>
                <a:cs typeface="Open Sans"/>
                <a:sym typeface="Open Sans"/>
              </a:rPr>
              <a:t>How to write the Impact section of your proposal</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9E97"/>
        </a:solidFill>
      </p:bgPr>
    </p:bg>
    <p:spTree>
      <p:nvGrpSpPr>
        <p:cNvPr id="678" name="Shape 678"/>
        <p:cNvGrpSpPr/>
        <p:nvPr/>
      </p:nvGrpSpPr>
      <p:grpSpPr>
        <a:xfrm>
          <a:off x="0" y="0"/>
          <a:ext cx="0" cy="0"/>
          <a:chOff x="0" y="0"/>
          <a:chExt cx="0" cy="0"/>
        </a:xfrm>
      </p:grpSpPr>
      <p:sp>
        <p:nvSpPr>
          <p:cNvPr id="679" name="Google Shape;679;p65"/>
          <p:cNvSpPr txBox="1"/>
          <p:nvPr/>
        </p:nvSpPr>
        <p:spPr>
          <a:xfrm>
            <a:off x="1599450" y="2603700"/>
            <a:ext cx="15089100" cy="5079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6000">
                <a:solidFill>
                  <a:schemeClr val="dk1"/>
                </a:solidFill>
                <a:highlight>
                  <a:schemeClr val="lt1"/>
                </a:highlight>
                <a:latin typeface="Open Sans ExtraBold"/>
                <a:ea typeface="Open Sans ExtraBold"/>
                <a:cs typeface="Open Sans ExtraBold"/>
                <a:sym typeface="Open Sans ExtraBold"/>
              </a:rPr>
              <a:t> </a:t>
            </a:r>
            <a:r>
              <a:rPr lang="en-US" sz="6000">
                <a:solidFill>
                  <a:schemeClr val="dk1"/>
                </a:solidFill>
                <a:highlight>
                  <a:schemeClr val="lt1"/>
                </a:highlight>
                <a:latin typeface="Open Sans ExtraBold"/>
                <a:ea typeface="Open Sans ExtraBold"/>
                <a:cs typeface="Open Sans ExtraBold"/>
                <a:sym typeface="Open Sans ExtraBold"/>
              </a:rPr>
              <a:t>Module 2</a:t>
            </a:r>
            <a:r>
              <a:rPr lang="en-US" sz="6000">
                <a:solidFill>
                  <a:schemeClr val="lt1"/>
                </a:solidFill>
                <a:highlight>
                  <a:schemeClr val="lt1"/>
                </a:highlight>
                <a:latin typeface="Open Sans ExtraBold"/>
                <a:ea typeface="Open Sans ExtraBold"/>
                <a:cs typeface="Open Sans ExtraBold"/>
                <a:sym typeface="Open Sans ExtraBold"/>
              </a:rPr>
              <a:t>.</a:t>
            </a:r>
            <a:r>
              <a:rPr lang="en-US" sz="6000">
                <a:solidFill>
                  <a:schemeClr val="dk1"/>
                </a:solidFill>
                <a:highlight>
                  <a:schemeClr val="lt1"/>
                </a:highlight>
                <a:latin typeface="Open Sans ExtraBold"/>
                <a:ea typeface="Open Sans ExtraBold"/>
                <a:cs typeface="Open Sans ExtraBold"/>
                <a:sym typeface="Open Sans ExtraBold"/>
              </a:rPr>
              <a:t> </a:t>
            </a:r>
            <a:endParaRPr sz="6000">
              <a:solidFill>
                <a:schemeClr val="dk1"/>
              </a:solidFill>
              <a:highlight>
                <a:schemeClr val="lt1"/>
              </a:highlight>
              <a:latin typeface="Open Sans ExtraBold"/>
              <a:ea typeface="Open Sans ExtraBold"/>
              <a:cs typeface="Open Sans ExtraBold"/>
              <a:sym typeface="Open Sans ExtraBold"/>
            </a:endParaRPr>
          </a:p>
          <a:p>
            <a:pPr indent="0" lvl="0" marL="0" rtl="0" algn="ctr">
              <a:spcBef>
                <a:spcPts val="0"/>
              </a:spcBef>
              <a:spcAft>
                <a:spcPts val="0"/>
              </a:spcAft>
              <a:buNone/>
            </a:pPr>
            <a:r>
              <a:t/>
            </a:r>
            <a:endParaRPr sz="6000">
              <a:solidFill>
                <a:schemeClr val="dk1"/>
              </a:solidFill>
              <a:highlight>
                <a:schemeClr val="lt1"/>
              </a:highlight>
              <a:latin typeface="Open Sans ExtraBold"/>
              <a:ea typeface="Open Sans ExtraBold"/>
              <a:cs typeface="Open Sans ExtraBold"/>
              <a:sym typeface="Open Sans ExtraBold"/>
            </a:endParaRPr>
          </a:p>
          <a:p>
            <a:pPr indent="0" lvl="0" marL="0" rtl="0" algn="ctr">
              <a:lnSpc>
                <a:spcPct val="115000"/>
              </a:lnSpc>
              <a:spcBef>
                <a:spcPts val="0"/>
              </a:spcBef>
              <a:spcAft>
                <a:spcPts val="0"/>
              </a:spcAft>
              <a:buNone/>
            </a:pPr>
            <a:r>
              <a:rPr b="1" lang="en-US" sz="6000">
                <a:solidFill>
                  <a:schemeClr val="dk1"/>
                </a:solidFill>
                <a:highlight>
                  <a:schemeClr val="lt1"/>
                </a:highlight>
                <a:latin typeface="Open Sans"/>
                <a:ea typeface="Open Sans"/>
                <a:cs typeface="Open Sans"/>
                <a:sym typeface="Open Sans"/>
              </a:rPr>
              <a:t>How to write the Impact </a:t>
            </a:r>
            <a:r>
              <a:rPr b="1" lang="en-US" sz="6000">
                <a:solidFill>
                  <a:schemeClr val="dk1"/>
                </a:solidFill>
                <a:highlight>
                  <a:schemeClr val="lt1"/>
                </a:highlight>
                <a:latin typeface="Open Sans"/>
                <a:ea typeface="Open Sans"/>
                <a:cs typeface="Open Sans"/>
                <a:sym typeface="Open Sans"/>
              </a:rPr>
              <a:t>section</a:t>
            </a:r>
            <a:r>
              <a:rPr b="1" lang="en-US" sz="6000">
                <a:solidFill>
                  <a:schemeClr val="dk1"/>
                </a:solidFill>
                <a:highlight>
                  <a:schemeClr val="lt1"/>
                </a:highlight>
                <a:latin typeface="Open Sans"/>
                <a:ea typeface="Open Sans"/>
                <a:cs typeface="Open Sans"/>
                <a:sym typeface="Open Sans"/>
              </a:rPr>
              <a:t> of your proposal</a:t>
            </a:r>
            <a:endParaRPr b="1" sz="6000">
              <a:solidFill>
                <a:schemeClr val="dk1"/>
              </a:solidFill>
              <a:highlight>
                <a:schemeClr val="lt1"/>
              </a:highlight>
              <a:latin typeface="Open Sans"/>
              <a:ea typeface="Open Sans"/>
              <a:cs typeface="Open Sans"/>
              <a:sym typeface="Open Sans"/>
            </a:endParaRPr>
          </a:p>
          <a:p>
            <a:pPr indent="0" lvl="0" marL="0" rtl="0" algn="l">
              <a:spcBef>
                <a:spcPts val="0"/>
              </a:spcBef>
              <a:spcAft>
                <a:spcPts val="0"/>
              </a:spcAft>
              <a:buNone/>
            </a:pPr>
            <a:r>
              <a:t/>
            </a:r>
            <a:endParaRPr sz="6000">
              <a:solidFill>
                <a:schemeClr val="dk1"/>
              </a:solidFill>
              <a:highlight>
                <a:schemeClr val="lt1"/>
              </a:highlight>
              <a:latin typeface="Open Sans ExtraBold"/>
              <a:ea typeface="Open Sans ExtraBold"/>
              <a:cs typeface="Open Sans ExtraBold"/>
              <a:sym typeface="Open Sans ExtraBo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66"/>
          <p:cNvSpPr txBox="1"/>
          <p:nvPr/>
        </p:nvSpPr>
        <p:spPr>
          <a:xfrm>
            <a:off x="375450" y="585700"/>
            <a:ext cx="17912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latin typeface="Open Sans"/>
                <a:ea typeface="Open Sans"/>
                <a:cs typeface="Open Sans"/>
                <a:sym typeface="Open Sans"/>
              </a:rPr>
              <a:t>Proposal template - Part B</a:t>
            </a:r>
            <a:endParaRPr b="1" sz="4000">
              <a:latin typeface="Open Sans"/>
              <a:ea typeface="Open Sans"/>
              <a:cs typeface="Open Sans"/>
              <a:sym typeface="Open Sans"/>
            </a:endParaRPr>
          </a:p>
        </p:txBody>
      </p:sp>
      <p:pic>
        <p:nvPicPr>
          <p:cNvPr id="685" name="Google Shape;685;p66"/>
          <p:cNvPicPr preferRelativeResize="0"/>
          <p:nvPr/>
        </p:nvPicPr>
        <p:blipFill>
          <a:blip r:embed="rId3">
            <a:alphaModFix/>
          </a:blip>
          <a:stretch>
            <a:fillRect/>
          </a:stretch>
        </p:blipFill>
        <p:spPr>
          <a:xfrm>
            <a:off x="7382218" y="0"/>
            <a:ext cx="9298733" cy="10287001"/>
          </a:xfrm>
          <a:prstGeom prst="rect">
            <a:avLst/>
          </a:prstGeom>
          <a:noFill/>
          <a:ln>
            <a:noFill/>
          </a:ln>
        </p:spPr>
      </p:pic>
      <p:sp>
        <p:nvSpPr>
          <p:cNvPr id="686" name="Google Shape;686;p66"/>
          <p:cNvSpPr txBox="1"/>
          <p:nvPr/>
        </p:nvSpPr>
        <p:spPr>
          <a:xfrm>
            <a:off x="663675" y="3012075"/>
            <a:ext cx="6356100" cy="1416000"/>
          </a:xfrm>
          <a:prstGeom prst="rect">
            <a:avLst/>
          </a:prstGeom>
          <a:solidFill>
            <a:srgbClr val="FFC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latin typeface="Open Sans"/>
                <a:ea typeface="Open Sans"/>
                <a:cs typeface="Open Sans"/>
                <a:sym typeface="Open Sans"/>
              </a:rPr>
              <a:t>Main requirements summarised</a:t>
            </a:r>
            <a:endParaRPr b="1" sz="4000">
              <a:latin typeface="Open Sans"/>
              <a:ea typeface="Open Sans"/>
              <a:cs typeface="Open Sans"/>
              <a:sym typeface="Open Sans"/>
            </a:endParaRPr>
          </a:p>
        </p:txBody>
      </p:sp>
      <p:sp>
        <p:nvSpPr>
          <p:cNvPr id="687" name="Google Shape;687;p66"/>
          <p:cNvSpPr txBox="1"/>
          <p:nvPr/>
        </p:nvSpPr>
        <p:spPr>
          <a:xfrm>
            <a:off x="1028700" y="9890300"/>
            <a:ext cx="820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latin typeface="Open Sans Light"/>
                <a:ea typeface="Open Sans Light"/>
                <a:cs typeface="Open Sans Light"/>
                <a:sym typeface="Open Sans Light"/>
                <a:hlinkClick r:id="rId4"/>
              </a:rPr>
              <a:t>Horizon Europe Standard Application Form </a:t>
            </a:r>
            <a:endParaRPr>
              <a:latin typeface="Open Sans Light"/>
              <a:ea typeface="Open Sans Light"/>
              <a:cs typeface="Open Sans Light"/>
              <a:sym typeface="Open Sans 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1" name="Shape 691"/>
        <p:cNvGrpSpPr/>
        <p:nvPr/>
      </p:nvGrpSpPr>
      <p:grpSpPr>
        <a:xfrm>
          <a:off x="0" y="0"/>
          <a:ext cx="0" cy="0"/>
          <a:chOff x="0" y="0"/>
          <a:chExt cx="0" cy="0"/>
        </a:xfrm>
      </p:grpSpPr>
      <p:sp>
        <p:nvSpPr>
          <p:cNvPr id="692" name="Google Shape;692;p67"/>
          <p:cNvSpPr txBox="1"/>
          <p:nvPr/>
        </p:nvSpPr>
        <p:spPr>
          <a:xfrm>
            <a:off x="9013350" y="1504650"/>
            <a:ext cx="7738500" cy="1416000"/>
          </a:xfrm>
          <a:prstGeom prst="rect">
            <a:avLst/>
          </a:prstGeom>
          <a:solidFill>
            <a:srgbClr val="FFC000"/>
          </a:solid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4000">
                <a:latin typeface="Open Sans"/>
                <a:ea typeface="Open Sans"/>
                <a:cs typeface="Open Sans"/>
                <a:sym typeface="Open Sans"/>
              </a:rPr>
              <a:t>Proposal template - Definitions</a:t>
            </a:r>
            <a:endParaRPr b="1" sz="4000">
              <a:latin typeface="Open Sans"/>
              <a:ea typeface="Open Sans"/>
              <a:cs typeface="Open Sans"/>
              <a:sym typeface="Open Sans"/>
            </a:endParaRPr>
          </a:p>
        </p:txBody>
      </p:sp>
      <p:grpSp>
        <p:nvGrpSpPr>
          <p:cNvPr id="693" name="Google Shape;693;p67"/>
          <p:cNvGrpSpPr/>
          <p:nvPr/>
        </p:nvGrpSpPr>
        <p:grpSpPr>
          <a:xfrm>
            <a:off x="8173638" y="5307900"/>
            <a:ext cx="9417925" cy="3244831"/>
            <a:chOff x="152088" y="3521075"/>
            <a:chExt cx="9417925" cy="3244831"/>
          </a:xfrm>
        </p:grpSpPr>
        <p:pic>
          <p:nvPicPr>
            <p:cNvPr id="694" name="Google Shape;694;p67"/>
            <p:cNvPicPr preferRelativeResize="0"/>
            <p:nvPr/>
          </p:nvPicPr>
          <p:blipFill>
            <a:blip r:embed="rId4">
              <a:alphaModFix/>
            </a:blip>
            <a:stretch>
              <a:fillRect/>
            </a:stretch>
          </p:blipFill>
          <p:spPr>
            <a:xfrm>
              <a:off x="152088" y="3521075"/>
              <a:ext cx="9417925" cy="3244831"/>
            </a:xfrm>
            <a:prstGeom prst="rect">
              <a:avLst/>
            </a:prstGeom>
            <a:noFill/>
            <a:ln>
              <a:noFill/>
            </a:ln>
            <a:effectLst>
              <a:outerShdw blurRad="57150" rotWithShape="0" algn="bl" dir="5400000" dist="19050">
                <a:srgbClr val="000000">
                  <a:alpha val="50000"/>
                </a:srgbClr>
              </a:outerShdw>
            </a:effectLst>
          </p:spPr>
        </p:pic>
        <p:sp>
          <p:nvSpPr>
            <p:cNvPr id="695" name="Google Shape;695;p67"/>
            <p:cNvSpPr/>
            <p:nvPr/>
          </p:nvSpPr>
          <p:spPr>
            <a:xfrm>
              <a:off x="272275" y="3594575"/>
              <a:ext cx="1257600" cy="400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6" name="Google Shape;696;p67"/>
          <p:cNvGrpSpPr/>
          <p:nvPr/>
        </p:nvGrpSpPr>
        <p:grpSpPr>
          <a:xfrm>
            <a:off x="917475" y="1250801"/>
            <a:ext cx="5770895" cy="8008430"/>
            <a:chOff x="9646537" y="0"/>
            <a:chExt cx="7897762" cy="10287001"/>
          </a:xfrm>
        </p:grpSpPr>
        <p:pic>
          <p:nvPicPr>
            <p:cNvPr id="697" name="Google Shape;697;p67"/>
            <p:cNvPicPr preferRelativeResize="0"/>
            <p:nvPr/>
          </p:nvPicPr>
          <p:blipFill>
            <a:blip r:embed="rId5">
              <a:alphaModFix/>
            </a:blip>
            <a:stretch>
              <a:fillRect/>
            </a:stretch>
          </p:blipFill>
          <p:spPr>
            <a:xfrm>
              <a:off x="9646537" y="0"/>
              <a:ext cx="7897762" cy="10287001"/>
            </a:xfrm>
            <a:prstGeom prst="rect">
              <a:avLst/>
            </a:prstGeom>
            <a:noFill/>
            <a:ln>
              <a:noFill/>
            </a:ln>
            <a:effectLst>
              <a:outerShdw blurRad="57150" rotWithShape="0" algn="bl" dir="5400000" dist="19050">
                <a:srgbClr val="000000">
                  <a:alpha val="50000"/>
                </a:srgbClr>
              </a:outerShdw>
            </a:effectLst>
          </p:spPr>
        </p:pic>
        <p:sp>
          <p:nvSpPr>
            <p:cNvPr id="698" name="Google Shape;698;p67"/>
            <p:cNvSpPr/>
            <p:nvPr/>
          </p:nvSpPr>
          <p:spPr>
            <a:xfrm>
              <a:off x="9722725" y="2777925"/>
              <a:ext cx="810300" cy="549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67"/>
            <p:cNvSpPr/>
            <p:nvPr/>
          </p:nvSpPr>
          <p:spPr>
            <a:xfrm>
              <a:off x="9722725" y="5668700"/>
              <a:ext cx="810300" cy="549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67"/>
            <p:cNvSpPr/>
            <p:nvPr/>
          </p:nvSpPr>
          <p:spPr>
            <a:xfrm>
              <a:off x="9722725" y="6728750"/>
              <a:ext cx="810300" cy="549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67"/>
            <p:cNvSpPr/>
            <p:nvPr/>
          </p:nvSpPr>
          <p:spPr>
            <a:xfrm>
              <a:off x="9722725" y="8407075"/>
              <a:ext cx="983700" cy="549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67"/>
            <p:cNvSpPr/>
            <p:nvPr/>
          </p:nvSpPr>
          <p:spPr>
            <a:xfrm>
              <a:off x="9722725" y="9626275"/>
              <a:ext cx="983700" cy="549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3" name="Google Shape;703;p67"/>
          <p:cNvSpPr txBox="1"/>
          <p:nvPr/>
        </p:nvSpPr>
        <p:spPr>
          <a:xfrm>
            <a:off x="1028700" y="9890300"/>
            <a:ext cx="82023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latin typeface="Open Sans Light"/>
                <a:ea typeface="Open Sans Light"/>
                <a:cs typeface="Open Sans Light"/>
                <a:sym typeface="Open Sans Light"/>
                <a:hlinkClick r:id="rId6"/>
              </a:rPr>
              <a:t>Horizon Europe Standard Application Form </a:t>
            </a:r>
            <a:endParaRPr>
              <a:latin typeface="Open Sans Light"/>
              <a:ea typeface="Open Sans Light"/>
              <a:cs typeface="Open Sans Light"/>
              <a:sym typeface="Open Sans Light"/>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2BD"/>
        </a:solidFill>
      </p:bgPr>
    </p:bg>
    <p:spTree>
      <p:nvGrpSpPr>
        <p:cNvPr id="707" name="Shape 707"/>
        <p:cNvGrpSpPr/>
        <p:nvPr/>
      </p:nvGrpSpPr>
      <p:grpSpPr>
        <a:xfrm>
          <a:off x="0" y="0"/>
          <a:ext cx="0" cy="0"/>
          <a:chOff x="0" y="0"/>
          <a:chExt cx="0" cy="0"/>
        </a:xfrm>
      </p:grpSpPr>
      <p:sp>
        <p:nvSpPr>
          <p:cNvPr id="708" name="Google Shape;708;p68"/>
          <p:cNvSpPr txBox="1"/>
          <p:nvPr/>
        </p:nvSpPr>
        <p:spPr>
          <a:xfrm>
            <a:off x="1253550" y="2029550"/>
            <a:ext cx="1653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Light"/>
              <a:ea typeface="Open Sans Light"/>
              <a:cs typeface="Open Sans Light"/>
              <a:sym typeface="Open Sans Light"/>
            </a:endParaRPr>
          </a:p>
        </p:txBody>
      </p:sp>
      <p:sp>
        <p:nvSpPr>
          <p:cNvPr id="709" name="Google Shape;709;p68"/>
          <p:cNvSpPr txBox="1"/>
          <p:nvPr/>
        </p:nvSpPr>
        <p:spPr>
          <a:xfrm>
            <a:off x="575775" y="731700"/>
            <a:ext cx="6282300" cy="6465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000">
                <a:solidFill>
                  <a:schemeClr val="dk2"/>
                </a:solidFill>
                <a:latin typeface="Open Sans"/>
                <a:ea typeface="Open Sans"/>
                <a:cs typeface="Open Sans"/>
                <a:sym typeface="Open Sans"/>
              </a:rPr>
              <a:t>Impact section in the template</a:t>
            </a:r>
            <a:endParaRPr>
              <a:solidFill>
                <a:schemeClr val="dk2"/>
              </a:solidFill>
            </a:endParaRPr>
          </a:p>
        </p:txBody>
      </p:sp>
      <p:pic>
        <p:nvPicPr>
          <p:cNvPr id="710" name="Google Shape;710;p68"/>
          <p:cNvPicPr preferRelativeResize="0"/>
          <p:nvPr/>
        </p:nvPicPr>
        <p:blipFill rotWithShape="1">
          <a:blip r:embed="rId3">
            <a:alphaModFix/>
          </a:blip>
          <a:srcRect b="0" l="0" r="4498" t="0"/>
          <a:stretch/>
        </p:blipFill>
        <p:spPr>
          <a:xfrm>
            <a:off x="7830750" y="967500"/>
            <a:ext cx="10617674" cy="8352001"/>
          </a:xfrm>
          <a:prstGeom prst="rect">
            <a:avLst/>
          </a:prstGeom>
          <a:noFill/>
          <a:ln>
            <a:noFill/>
          </a:ln>
          <a:effectLst>
            <a:outerShdw blurRad="57150" rotWithShape="0" algn="bl" dir="5400000" dist="19050">
              <a:srgbClr val="000000">
                <a:alpha val="50000"/>
              </a:srgbClr>
            </a:outerShdw>
          </a:effectLst>
        </p:spPr>
      </p:pic>
      <p:grpSp>
        <p:nvGrpSpPr>
          <p:cNvPr id="711" name="Google Shape;711;p68"/>
          <p:cNvGrpSpPr/>
          <p:nvPr/>
        </p:nvGrpSpPr>
        <p:grpSpPr>
          <a:xfrm>
            <a:off x="19424" y="1936450"/>
            <a:ext cx="8683424" cy="4283950"/>
            <a:chOff x="493310" y="1679796"/>
            <a:chExt cx="9982095" cy="4837342"/>
          </a:xfrm>
        </p:grpSpPr>
        <p:pic>
          <p:nvPicPr>
            <p:cNvPr id="712" name="Google Shape;712;p68"/>
            <p:cNvPicPr preferRelativeResize="0"/>
            <p:nvPr/>
          </p:nvPicPr>
          <p:blipFill rotWithShape="1">
            <a:blip r:embed="rId4">
              <a:alphaModFix/>
            </a:blip>
            <a:srcRect b="48165" l="0" r="10706" t="0"/>
            <a:stretch/>
          </p:blipFill>
          <p:spPr>
            <a:xfrm>
              <a:off x="493310" y="1679796"/>
              <a:ext cx="9982095" cy="3914889"/>
            </a:xfrm>
            <a:prstGeom prst="rect">
              <a:avLst/>
            </a:prstGeom>
            <a:noFill/>
            <a:ln>
              <a:noFill/>
            </a:ln>
            <a:effectLst>
              <a:outerShdw blurRad="57150" rotWithShape="0" algn="bl" dir="5400000" dist="19050">
                <a:srgbClr val="000000">
                  <a:alpha val="50000"/>
                </a:srgbClr>
              </a:outerShdw>
            </a:effectLst>
          </p:spPr>
        </p:pic>
        <p:pic>
          <p:nvPicPr>
            <p:cNvPr id="713" name="Google Shape;713;p68"/>
            <p:cNvPicPr preferRelativeResize="0"/>
            <p:nvPr/>
          </p:nvPicPr>
          <p:blipFill rotWithShape="1">
            <a:blip r:embed="rId4">
              <a:alphaModFix/>
            </a:blip>
            <a:srcRect b="0" l="0" r="10706" t="87786"/>
            <a:stretch/>
          </p:blipFill>
          <p:spPr>
            <a:xfrm>
              <a:off x="493310" y="5594685"/>
              <a:ext cx="9982095" cy="922453"/>
            </a:xfrm>
            <a:prstGeom prst="rect">
              <a:avLst/>
            </a:prstGeom>
            <a:noFill/>
            <a:ln>
              <a:noFill/>
            </a:ln>
            <a:effectLst>
              <a:outerShdw blurRad="57150" rotWithShape="0" algn="bl" dir="5400000" dist="19050">
                <a:srgbClr val="000000">
                  <a:alpha val="50000"/>
                </a:srgbClr>
              </a:outerShdw>
            </a:effectLst>
          </p:spPr>
        </p:pic>
      </p:grpSp>
      <p:sp>
        <p:nvSpPr>
          <p:cNvPr id="714" name="Google Shape;714;p68"/>
          <p:cNvSpPr txBox="1"/>
          <p:nvPr/>
        </p:nvSpPr>
        <p:spPr>
          <a:xfrm>
            <a:off x="1028700" y="9890300"/>
            <a:ext cx="820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latin typeface="Open Sans Light"/>
                <a:ea typeface="Open Sans Light"/>
                <a:cs typeface="Open Sans Light"/>
                <a:sym typeface="Open Sans Light"/>
                <a:hlinkClick r:id="rId5"/>
              </a:rPr>
              <a:t>Horizon Europe Standard Application Form </a:t>
            </a:r>
            <a:endParaRPr>
              <a:latin typeface="Open Sans Light"/>
              <a:ea typeface="Open Sans Light"/>
              <a:cs typeface="Open Sans Light"/>
              <a:sym typeface="Open Sans Light"/>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2BD"/>
        </a:solidFill>
      </p:bgPr>
    </p:bg>
    <p:spTree>
      <p:nvGrpSpPr>
        <p:cNvPr id="718" name="Shape 718"/>
        <p:cNvGrpSpPr/>
        <p:nvPr/>
      </p:nvGrpSpPr>
      <p:grpSpPr>
        <a:xfrm>
          <a:off x="0" y="0"/>
          <a:ext cx="0" cy="0"/>
          <a:chOff x="0" y="0"/>
          <a:chExt cx="0" cy="0"/>
        </a:xfrm>
      </p:grpSpPr>
      <p:sp>
        <p:nvSpPr>
          <p:cNvPr id="719" name="Google Shape;719;p69"/>
          <p:cNvSpPr txBox="1"/>
          <p:nvPr/>
        </p:nvSpPr>
        <p:spPr>
          <a:xfrm>
            <a:off x="575775" y="731700"/>
            <a:ext cx="8953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000">
                <a:solidFill>
                  <a:schemeClr val="dk1"/>
                </a:solidFill>
                <a:latin typeface="Open Sans"/>
                <a:ea typeface="Open Sans"/>
                <a:cs typeface="Open Sans"/>
                <a:sym typeface="Open Sans"/>
              </a:rPr>
              <a:t>Impact section - template</a:t>
            </a:r>
            <a:endParaRPr/>
          </a:p>
        </p:txBody>
      </p:sp>
      <p:pic>
        <p:nvPicPr>
          <p:cNvPr id="720" name="Google Shape;720;p69"/>
          <p:cNvPicPr preferRelativeResize="0"/>
          <p:nvPr/>
        </p:nvPicPr>
        <p:blipFill rotWithShape="1">
          <a:blip r:embed="rId3">
            <a:alphaModFix/>
          </a:blip>
          <a:srcRect b="59782" l="0" r="8155" t="0"/>
          <a:stretch/>
        </p:blipFill>
        <p:spPr>
          <a:xfrm>
            <a:off x="741050" y="1620350"/>
            <a:ext cx="11210330" cy="4339563"/>
          </a:xfrm>
          <a:prstGeom prst="rect">
            <a:avLst/>
          </a:prstGeom>
          <a:noFill/>
          <a:ln>
            <a:noFill/>
          </a:ln>
          <a:effectLst>
            <a:outerShdw blurRad="57150" rotWithShape="0" algn="bl" dir="5400000" dist="19050">
              <a:srgbClr val="000000">
                <a:alpha val="50000"/>
              </a:srgbClr>
            </a:outerShdw>
          </a:effectLst>
        </p:spPr>
      </p:pic>
      <p:pic>
        <p:nvPicPr>
          <p:cNvPr id="721" name="Google Shape;721;p69"/>
          <p:cNvPicPr preferRelativeResize="0"/>
          <p:nvPr/>
        </p:nvPicPr>
        <p:blipFill rotWithShape="1">
          <a:blip r:embed="rId3">
            <a:alphaModFix/>
          </a:blip>
          <a:srcRect b="0" l="0" r="6375" t="67608"/>
          <a:stretch/>
        </p:blipFill>
        <p:spPr>
          <a:xfrm>
            <a:off x="5645873" y="6144775"/>
            <a:ext cx="11632327" cy="3557901"/>
          </a:xfrm>
          <a:prstGeom prst="rect">
            <a:avLst/>
          </a:prstGeom>
          <a:noFill/>
          <a:ln>
            <a:noFill/>
          </a:ln>
          <a:effectLst>
            <a:outerShdw blurRad="57150" rotWithShape="0" algn="bl" dir="5400000" dist="19050">
              <a:srgbClr val="000000">
                <a:alpha val="50000"/>
              </a:srgbClr>
            </a:outerShdw>
          </a:effectLst>
        </p:spPr>
      </p:pic>
      <p:sp>
        <p:nvSpPr>
          <p:cNvPr id="722" name="Google Shape;722;p69"/>
          <p:cNvSpPr txBox="1"/>
          <p:nvPr/>
        </p:nvSpPr>
        <p:spPr>
          <a:xfrm>
            <a:off x="1028700" y="9890300"/>
            <a:ext cx="820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latin typeface="Open Sans Light"/>
                <a:ea typeface="Open Sans Light"/>
                <a:cs typeface="Open Sans Light"/>
                <a:sym typeface="Open Sans Light"/>
                <a:hlinkClick r:id="rId4"/>
              </a:rPr>
              <a:t>Horizon Europe Standard Application Form </a:t>
            </a:r>
            <a:endParaRPr>
              <a:latin typeface="Open Sans Light"/>
              <a:ea typeface="Open Sans Light"/>
              <a:cs typeface="Open Sans Light"/>
              <a:sym typeface="Open Sans Light"/>
            </a:endParaRPr>
          </a:p>
        </p:txBody>
      </p:sp>
      <p:sp>
        <p:nvSpPr>
          <p:cNvPr id="723" name="Google Shape;723;p69"/>
          <p:cNvSpPr txBox="1"/>
          <p:nvPr/>
        </p:nvSpPr>
        <p:spPr>
          <a:xfrm>
            <a:off x="575775" y="731700"/>
            <a:ext cx="6282300" cy="6465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000">
                <a:solidFill>
                  <a:schemeClr val="dk2"/>
                </a:solidFill>
                <a:latin typeface="Open Sans"/>
                <a:ea typeface="Open Sans"/>
                <a:cs typeface="Open Sans"/>
                <a:sym typeface="Open Sans"/>
              </a:rPr>
              <a:t>Impact section in the template</a:t>
            </a:r>
            <a:endParaRPr>
              <a:solidFill>
                <a:schemeClr val="dk2"/>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C282"/>
        </a:solidFill>
      </p:bgPr>
    </p:bg>
    <p:spTree>
      <p:nvGrpSpPr>
        <p:cNvPr id="727" name="Shape 727"/>
        <p:cNvGrpSpPr/>
        <p:nvPr/>
      </p:nvGrpSpPr>
      <p:grpSpPr>
        <a:xfrm>
          <a:off x="0" y="0"/>
          <a:ext cx="0" cy="0"/>
          <a:chOff x="0" y="0"/>
          <a:chExt cx="0" cy="0"/>
        </a:xfrm>
      </p:grpSpPr>
      <p:sp>
        <p:nvSpPr>
          <p:cNvPr id="728" name="Google Shape;728;p70"/>
          <p:cNvSpPr txBox="1"/>
          <p:nvPr/>
        </p:nvSpPr>
        <p:spPr>
          <a:xfrm>
            <a:off x="723900" y="2133600"/>
            <a:ext cx="11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Light"/>
              <a:ea typeface="Open Sans Light"/>
              <a:cs typeface="Open Sans Light"/>
              <a:sym typeface="Open Sans Light"/>
            </a:endParaRPr>
          </a:p>
        </p:txBody>
      </p:sp>
      <p:sp>
        <p:nvSpPr>
          <p:cNvPr id="729" name="Google Shape;729;p70"/>
          <p:cNvSpPr txBox="1"/>
          <p:nvPr/>
        </p:nvSpPr>
        <p:spPr>
          <a:xfrm>
            <a:off x="10249350" y="597650"/>
            <a:ext cx="74106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000">
                <a:highlight>
                  <a:schemeClr val="lt1"/>
                </a:highlight>
                <a:latin typeface="Open Sans"/>
                <a:ea typeface="Open Sans"/>
                <a:cs typeface="Open Sans"/>
                <a:sym typeface="Open Sans"/>
              </a:rPr>
              <a:t> Any Questions?</a:t>
            </a:r>
            <a:endParaRPr b="1" sz="6000">
              <a:highlight>
                <a:schemeClr val="lt1"/>
              </a:highlight>
              <a:latin typeface="Open Sans"/>
              <a:ea typeface="Open Sans"/>
              <a:cs typeface="Open Sans"/>
              <a:sym typeface="Open Sans"/>
            </a:endParaRPr>
          </a:p>
        </p:txBody>
      </p:sp>
      <p:pic>
        <p:nvPicPr>
          <p:cNvPr id="730" name="Google Shape;730;p70"/>
          <p:cNvPicPr preferRelativeResize="0"/>
          <p:nvPr/>
        </p:nvPicPr>
        <p:blipFill>
          <a:blip r:embed="rId3">
            <a:alphaModFix/>
          </a:blip>
          <a:stretch>
            <a:fillRect/>
          </a:stretch>
        </p:blipFill>
        <p:spPr>
          <a:xfrm>
            <a:off x="576750" y="2403850"/>
            <a:ext cx="10310451" cy="6882025"/>
          </a:xfrm>
          <a:prstGeom prst="rect">
            <a:avLst/>
          </a:prstGeom>
          <a:noFill/>
          <a:ln>
            <a:noFill/>
          </a:ln>
          <a:effectLst>
            <a:outerShdw blurRad="57150" rotWithShape="0" algn="bl" dir="5400000" dist="19050">
              <a:srgbClr val="000000">
                <a:alpha val="50000"/>
              </a:srgbClr>
            </a:outerShdw>
          </a:effectLst>
        </p:spPr>
      </p:pic>
      <p:cxnSp>
        <p:nvCxnSpPr>
          <p:cNvPr id="731" name="Google Shape;731;p70"/>
          <p:cNvCxnSpPr/>
          <p:nvPr/>
        </p:nvCxnSpPr>
        <p:spPr>
          <a:xfrm flipH="1" rot="10800000">
            <a:off x="13710650" y="8810700"/>
            <a:ext cx="2942100" cy="2400"/>
          </a:xfrm>
          <a:prstGeom prst="straightConnector1">
            <a:avLst/>
          </a:prstGeom>
          <a:noFill/>
          <a:ln cap="flat" cmpd="sng" w="114300">
            <a:solidFill>
              <a:schemeClr val="lt1"/>
            </a:solidFill>
            <a:prstDash val="solid"/>
            <a:round/>
            <a:headEnd len="med" w="med" type="none"/>
            <a:tailEnd len="med" w="med" type="none"/>
          </a:ln>
        </p:spPr>
      </p:cxn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C282"/>
        </a:solidFill>
      </p:bgPr>
    </p:bg>
    <p:spTree>
      <p:nvGrpSpPr>
        <p:cNvPr id="735" name="Shape 735"/>
        <p:cNvGrpSpPr/>
        <p:nvPr/>
      </p:nvGrpSpPr>
      <p:grpSpPr>
        <a:xfrm>
          <a:off x="0" y="0"/>
          <a:ext cx="0" cy="0"/>
          <a:chOff x="0" y="0"/>
          <a:chExt cx="0" cy="0"/>
        </a:xfrm>
      </p:grpSpPr>
      <p:sp>
        <p:nvSpPr>
          <p:cNvPr id="736" name="Google Shape;736;p71"/>
          <p:cNvSpPr txBox="1"/>
          <p:nvPr/>
        </p:nvSpPr>
        <p:spPr>
          <a:xfrm>
            <a:off x="723900" y="2133600"/>
            <a:ext cx="11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Light"/>
              <a:ea typeface="Open Sans Light"/>
              <a:cs typeface="Open Sans Light"/>
              <a:sym typeface="Open Sans Light"/>
            </a:endParaRPr>
          </a:p>
        </p:txBody>
      </p:sp>
      <p:sp>
        <p:nvSpPr>
          <p:cNvPr id="737" name="Google Shape;737;p71"/>
          <p:cNvSpPr txBox="1"/>
          <p:nvPr/>
        </p:nvSpPr>
        <p:spPr>
          <a:xfrm>
            <a:off x="1028700" y="1025400"/>
            <a:ext cx="74106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000">
                <a:highlight>
                  <a:schemeClr val="lt1"/>
                </a:highlight>
                <a:latin typeface="Open Sans"/>
                <a:ea typeface="Open Sans"/>
                <a:cs typeface="Open Sans"/>
                <a:sym typeface="Open Sans"/>
              </a:rPr>
              <a:t> Exercise time</a:t>
            </a:r>
            <a:r>
              <a:rPr b="1" lang="en-US" sz="6000">
                <a:solidFill>
                  <a:schemeClr val="lt1"/>
                </a:solidFill>
                <a:highlight>
                  <a:schemeClr val="lt1"/>
                </a:highlight>
                <a:latin typeface="Open Sans"/>
                <a:ea typeface="Open Sans"/>
                <a:cs typeface="Open Sans"/>
                <a:sym typeface="Open Sans"/>
              </a:rPr>
              <a:t>.</a:t>
            </a:r>
            <a:r>
              <a:rPr b="1" lang="en-US" sz="6000">
                <a:highlight>
                  <a:schemeClr val="lt1"/>
                </a:highlight>
                <a:latin typeface="Open Sans"/>
                <a:ea typeface="Open Sans"/>
                <a:cs typeface="Open Sans"/>
                <a:sym typeface="Open Sans"/>
              </a:rPr>
              <a:t> </a:t>
            </a:r>
            <a:endParaRPr b="1" sz="6000">
              <a:highlight>
                <a:schemeClr val="lt1"/>
              </a:highlight>
              <a:latin typeface="Open Sans"/>
              <a:ea typeface="Open Sans"/>
              <a:cs typeface="Open Sans"/>
              <a:sym typeface="Open Sans"/>
            </a:endParaRPr>
          </a:p>
        </p:txBody>
      </p:sp>
      <p:cxnSp>
        <p:nvCxnSpPr>
          <p:cNvPr id="738" name="Google Shape;738;p71"/>
          <p:cNvCxnSpPr/>
          <p:nvPr/>
        </p:nvCxnSpPr>
        <p:spPr>
          <a:xfrm flipH="1" rot="10800000">
            <a:off x="838200" y="8941525"/>
            <a:ext cx="2942100" cy="2400"/>
          </a:xfrm>
          <a:prstGeom prst="straightConnector1">
            <a:avLst/>
          </a:prstGeom>
          <a:noFill/>
          <a:ln cap="flat" cmpd="sng" w="114300">
            <a:solidFill>
              <a:schemeClr val="lt1"/>
            </a:solidFill>
            <a:prstDash val="solid"/>
            <a:round/>
            <a:headEnd len="med" w="med" type="none"/>
            <a:tailEnd len="med" w="med" type="none"/>
          </a:ln>
        </p:spPr>
      </p:cxnSp>
      <p:sp>
        <p:nvSpPr>
          <p:cNvPr id="739" name="Google Shape;739;p71"/>
          <p:cNvSpPr txBox="1"/>
          <p:nvPr/>
        </p:nvSpPr>
        <p:spPr>
          <a:xfrm>
            <a:off x="1280400" y="3333875"/>
            <a:ext cx="1116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Light"/>
              <a:ea typeface="Open Sans Light"/>
              <a:cs typeface="Open Sans Light"/>
              <a:sym typeface="Open Sans Light"/>
            </a:endParaRPr>
          </a:p>
        </p:txBody>
      </p:sp>
      <p:sp>
        <p:nvSpPr>
          <p:cNvPr id="740" name="Google Shape;740;p71"/>
          <p:cNvSpPr txBox="1"/>
          <p:nvPr/>
        </p:nvSpPr>
        <p:spPr>
          <a:xfrm>
            <a:off x="1830300" y="2533800"/>
            <a:ext cx="142014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highlight>
                  <a:schemeClr val="lt1"/>
                </a:highlight>
                <a:latin typeface="Open Sans"/>
                <a:ea typeface="Open Sans"/>
                <a:cs typeface="Open Sans"/>
                <a:sym typeface="Open Sans"/>
              </a:rPr>
              <a:t>We will work together on a case study based on a funded project in Horizon Europe. </a:t>
            </a:r>
            <a:endParaRPr b="1" sz="4000">
              <a:highlight>
                <a:schemeClr val="lt1"/>
              </a:highlight>
              <a:latin typeface="Open Sans"/>
              <a:ea typeface="Open Sans"/>
              <a:cs typeface="Open Sans"/>
              <a:sym typeface="Open Sans"/>
            </a:endParaRPr>
          </a:p>
        </p:txBody>
      </p:sp>
      <p:sp>
        <p:nvSpPr>
          <p:cNvPr id="741" name="Google Shape;741;p71"/>
          <p:cNvSpPr txBox="1"/>
          <p:nvPr/>
        </p:nvSpPr>
        <p:spPr>
          <a:xfrm>
            <a:off x="1830300" y="4350000"/>
            <a:ext cx="14201400" cy="196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3500">
                <a:highlight>
                  <a:schemeClr val="lt1"/>
                </a:highlight>
                <a:latin typeface="Open Sans Light"/>
                <a:ea typeface="Open Sans Light"/>
                <a:cs typeface="Open Sans Light"/>
                <a:sym typeface="Open Sans Light"/>
              </a:rPr>
              <a:t>The objective is to provide you with a practical example showing how pathways to impact are defined and to make you more familiar with the impact </a:t>
            </a:r>
            <a:r>
              <a:rPr lang="en-US" sz="3500">
                <a:highlight>
                  <a:schemeClr val="lt1"/>
                </a:highlight>
                <a:latin typeface="Open Sans Light"/>
                <a:ea typeface="Open Sans Light"/>
                <a:cs typeface="Open Sans Light"/>
                <a:sym typeface="Open Sans Light"/>
              </a:rPr>
              <a:t>section</a:t>
            </a:r>
            <a:r>
              <a:rPr lang="en-US" sz="3500">
                <a:highlight>
                  <a:schemeClr val="lt1"/>
                </a:highlight>
                <a:latin typeface="Open Sans Light"/>
                <a:ea typeface="Open Sans Light"/>
                <a:cs typeface="Open Sans Light"/>
                <a:sym typeface="Open Sans Light"/>
              </a:rPr>
              <a:t> of the template </a:t>
            </a:r>
            <a:endParaRPr sz="3500">
              <a:highlight>
                <a:schemeClr val="lt1"/>
              </a:highlight>
              <a:latin typeface="Open Sans Light"/>
              <a:ea typeface="Open Sans Light"/>
              <a:cs typeface="Open Sans Light"/>
              <a:sym typeface="Open Sans Light"/>
            </a:endParaRPr>
          </a:p>
        </p:txBody>
      </p:sp>
      <p:sp>
        <p:nvSpPr>
          <p:cNvPr id="742" name="Google Shape;742;p71"/>
          <p:cNvSpPr txBox="1"/>
          <p:nvPr/>
        </p:nvSpPr>
        <p:spPr>
          <a:xfrm>
            <a:off x="2036675" y="7359325"/>
            <a:ext cx="15765900" cy="569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2500">
                <a:solidFill>
                  <a:schemeClr val="lt1"/>
                </a:solidFill>
                <a:latin typeface="Open Sans Light"/>
                <a:ea typeface="Open Sans Light"/>
                <a:cs typeface="Open Sans Light"/>
                <a:sym typeface="Open Sans Light"/>
              </a:rPr>
              <a:t>Link to the call: </a:t>
            </a:r>
            <a:r>
              <a:rPr b="1" lang="en-US" sz="2500" u="sng">
                <a:solidFill>
                  <a:schemeClr val="lt1"/>
                </a:solidFill>
                <a:latin typeface="Open Sans"/>
                <a:ea typeface="Open Sans"/>
                <a:cs typeface="Open Sans"/>
                <a:sym typeface="Open Sans"/>
                <a:hlinkClick r:id="rId3">
                  <a:extLst>
                    <a:ext uri="{A12FA001-AC4F-418D-AE19-62706E023703}">
                      <ahyp:hlinkClr val="tx"/>
                    </a:ext>
                  </a:extLst>
                </a:hlinkClick>
              </a:rPr>
              <a:t>HORIZON-INFRA-2022-EOSC-01-01</a:t>
            </a:r>
            <a:r>
              <a:rPr lang="en-US" sz="2500">
                <a:solidFill>
                  <a:schemeClr val="lt1"/>
                </a:solidFill>
                <a:latin typeface="Open Sans Light"/>
                <a:ea typeface="Open Sans Light"/>
                <a:cs typeface="Open Sans Light"/>
                <a:sym typeface="Open Sans Light"/>
              </a:rPr>
              <a:t> </a:t>
            </a:r>
            <a:endParaRPr sz="2500">
              <a:solidFill>
                <a:schemeClr val="lt1"/>
              </a:solidFill>
              <a:latin typeface="Open Sans Light"/>
              <a:ea typeface="Open Sans Light"/>
              <a:cs typeface="Open Sans Light"/>
              <a:sym typeface="Open Sans Light"/>
            </a:endParaRPr>
          </a:p>
        </p:txBody>
      </p:sp>
      <p:sp>
        <p:nvSpPr>
          <p:cNvPr id="743" name="Google Shape;743;p71"/>
          <p:cNvSpPr txBox="1"/>
          <p:nvPr/>
        </p:nvSpPr>
        <p:spPr>
          <a:xfrm>
            <a:off x="2036675" y="8296750"/>
            <a:ext cx="15765900" cy="954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2500">
                <a:solidFill>
                  <a:schemeClr val="lt1"/>
                </a:solidFill>
                <a:latin typeface="Open Sans Light"/>
                <a:ea typeface="Open Sans Light"/>
                <a:cs typeface="Open Sans Light"/>
                <a:sym typeface="Open Sans Light"/>
              </a:rPr>
              <a:t>Link to project description: </a:t>
            </a:r>
            <a:r>
              <a:rPr b="1" lang="en-US" sz="2300" u="sng">
                <a:solidFill>
                  <a:schemeClr val="lt1"/>
                </a:solidFill>
                <a:latin typeface="Open Sans"/>
                <a:ea typeface="Open Sans"/>
                <a:cs typeface="Open Sans"/>
                <a:sym typeface="Open Sans"/>
                <a:hlinkClick r:id="rId4">
                  <a:extLst>
                    <a:ext uri="{A12FA001-AC4F-418D-AE19-62706E023703}">
                      <ahyp:hlinkClr val="tx"/>
                    </a:ext>
                  </a:extLst>
                </a:hlinkClick>
              </a:rPr>
              <a:t>https://cordis.europa.eu/project/id/101095129</a:t>
            </a:r>
            <a:r>
              <a:rPr b="1" lang="en-US" sz="2300">
                <a:solidFill>
                  <a:schemeClr val="lt1"/>
                </a:solidFill>
                <a:latin typeface="Open Sans"/>
                <a:ea typeface="Open Sans"/>
                <a:cs typeface="Open Sans"/>
                <a:sym typeface="Open Sans"/>
              </a:rPr>
              <a:t> </a:t>
            </a:r>
            <a:endParaRPr b="1" sz="2300">
              <a:solidFill>
                <a:schemeClr val="lt1"/>
              </a:solidFill>
              <a:latin typeface="Open Sans"/>
              <a:ea typeface="Open Sans"/>
              <a:cs typeface="Open Sans"/>
              <a:sym typeface="Open Sans"/>
            </a:endParaRPr>
          </a:p>
          <a:p>
            <a:pPr indent="0" lvl="0" marL="0" rtl="0" algn="r">
              <a:spcBef>
                <a:spcPts val="0"/>
              </a:spcBef>
              <a:spcAft>
                <a:spcPts val="0"/>
              </a:spcAft>
              <a:buNone/>
            </a:pPr>
            <a:r>
              <a:rPr lang="en-US" sz="2500">
                <a:solidFill>
                  <a:schemeClr val="lt1"/>
                </a:solidFill>
                <a:latin typeface="Open Sans Light"/>
                <a:ea typeface="Open Sans Light"/>
                <a:cs typeface="Open Sans Light"/>
                <a:sym typeface="Open Sans Light"/>
              </a:rPr>
              <a:t>  </a:t>
            </a:r>
            <a:endParaRPr sz="2500">
              <a:solidFill>
                <a:schemeClr val="lt1"/>
              </a:solidFill>
              <a:latin typeface="Open Sans Light"/>
              <a:ea typeface="Open Sans Light"/>
              <a:cs typeface="Open Sans Light"/>
              <a:sym typeface="Open Sans Light"/>
            </a:endParaRPr>
          </a:p>
        </p:txBody>
      </p:sp>
      <p:sp>
        <p:nvSpPr>
          <p:cNvPr id="744" name="Google Shape;744;p71"/>
          <p:cNvSpPr txBox="1"/>
          <p:nvPr/>
        </p:nvSpPr>
        <p:spPr>
          <a:xfrm>
            <a:off x="-4561800" y="4469413"/>
            <a:ext cx="15765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500">
              <a:latin typeface="Open Sans Light"/>
              <a:ea typeface="Open Sans Light"/>
              <a:cs typeface="Open Sans Light"/>
              <a:sym typeface="Open Sans Ligh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pic>
        <p:nvPicPr>
          <p:cNvPr id="749" name="Google Shape;749;p72"/>
          <p:cNvPicPr preferRelativeResize="0"/>
          <p:nvPr/>
        </p:nvPicPr>
        <p:blipFill>
          <a:blip r:embed="rId3">
            <a:alphaModFix/>
          </a:blip>
          <a:stretch>
            <a:fillRect/>
          </a:stretch>
        </p:blipFill>
        <p:spPr>
          <a:xfrm>
            <a:off x="3558750" y="1671225"/>
            <a:ext cx="13472998" cy="7762775"/>
          </a:xfrm>
          <a:prstGeom prst="rect">
            <a:avLst/>
          </a:prstGeom>
          <a:noFill/>
          <a:ln>
            <a:noFill/>
          </a:ln>
        </p:spPr>
      </p:pic>
      <p:sp>
        <p:nvSpPr>
          <p:cNvPr id="750" name="Google Shape;750;p72"/>
          <p:cNvSpPr/>
          <p:nvPr/>
        </p:nvSpPr>
        <p:spPr>
          <a:xfrm>
            <a:off x="6015475" y="5773875"/>
            <a:ext cx="7899900" cy="1111200"/>
          </a:xfrm>
          <a:prstGeom prst="rect">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72"/>
          <p:cNvSpPr/>
          <p:nvPr/>
        </p:nvSpPr>
        <p:spPr>
          <a:xfrm>
            <a:off x="6015475" y="7005875"/>
            <a:ext cx="5218200" cy="869700"/>
          </a:xfrm>
          <a:prstGeom prst="rect">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72"/>
          <p:cNvSpPr/>
          <p:nvPr/>
        </p:nvSpPr>
        <p:spPr>
          <a:xfrm>
            <a:off x="2323050" y="4638450"/>
            <a:ext cx="1159500" cy="289800"/>
          </a:xfrm>
          <a:prstGeom prst="righ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72"/>
          <p:cNvSpPr/>
          <p:nvPr/>
        </p:nvSpPr>
        <p:spPr>
          <a:xfrm>
            <a:off x="2323050" y="5104900"/>
            <a:ext cx="1159500" cy="289800"/>
          </a:xfrm>
          <a:prstGeom prst="rightArrow">
            <a:avLst>
              <a:gd fmla="val 50000" name="adj1"/>
              <a:gd fmla="val 50000" name="adj2"/>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72"/>
          <p:cNvSpPr txBox="1"/>
          <p:nvPr/>
        </p:nvSpPr>
        <p:spPr>
          <a:xfrm>
            <a:off x="159875" y="4196550"/>
            <a:ext cx="1966200" cy="7317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chemeClr val="lt1"/>
                </a:solidFill>
                <a:latin typeface="Open Sans Light"/>
                <a:ea typeface="Open Sans Light"/>
                <a:cs typeface="Open Sans Light"/>
                <a:sym typeface="Open Sans Light"/>
              </a:rPr>
              <a:t>Expected outcomes</a:t>
            </a:r>
            <a:endParaRPr sz="1800">
              <a:solidFill>
                <a:schemeClr val="lt1"/>
              </a:solidFill>
              <a:latin typeface="Open Sans Light"/>
              <a:ea typeface="Open Sans Light"/>
              <a:cs typeface="Open Sans Light"/>
              <a:sym typeface="Open Sans Light"/>
            </a:endParaRPr>
          </a:p>
        </p:txBody>
      </p:sp>
      <p:sp>
        <p:nvSpPr>
          <p:cNvPr id="755" name="Google Shape;755;p72"/>
          <p:cNvSpPr txBox="1"/>
          <p:nvPr/>
        </p:nvSpPr>
        <p:spPr>
          <a:xfrm>
            <a:off x="159875" y="5186750"/>
            <a:ext cx="1966200" cy="73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chemeClr val="lt1"/>
                </a:solidFill>
                <a:latin typeface="Open Sans Light"/>
                <a:ea typeface="Open Sans Light"/>
                <a:cs typeface="Open Sans Light"/>
                <a:sym typeface="Open Sans Light"/>
              </a:rPr>
              <a:t>Expected impacts</a:t>
            </a:r>
            <a:endParaRPr sz="1800">
              <a:solidFill>
                <a:schemeClr val="lt1"/>
              </a:solidFill>
              <a:latin typeface="Open Sans Light"/>
              <a:ea typeface="Open Sans Light"/>
              <a:cs typeface="Open Sans Light"/>
              <a:sym typeface="Open Sans Light"/>
            </a:endParaRPr>
          </a:p>
        </p:txBody>
      </p:sp>
      <p:sp>
        <p:nvSpPr>
          <p:cNvPr id="756" name="Google Shape;756;p72"/>
          <p:cNvSpPr txBox="1"/>
          <p:nvPr/>
        </p:nvSpPr>
        <p:spPr>
          <a:xfrm>
            <a:off x="11739250" y="5394700"/>
            <a:ext cx="1966200" cy="73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chemeClr val="lt1"/>
                </a:solidFill>
                <a:latin typeface="Open Sans Light"/>
                <a:ea typeface="Open Sans Light"/>
                <a:cs typeface="Open Sans Light"/>
                <a:sym typeface="Open Sans Light"/>
              </a:rPr>
              <a:t>Destination</a:t>
            </a:r>
            <a:endParaRPr sz="1800">
              <a:solidFill>
                <a:schemeClr val="lt1"/>
              </a:solidFill>
              <a:latin typeface="Open Sans Light"/>
              <a:ea typeface="Open Sans Light"/>
              <a:cs typeface="Open Sans Light"/>
              <a:sym typeface="Open Sans Light"/>
            </a:endParaRPr>
          </a:p>
        </p:txBody>
      </p:sp>
      <p:grpSp>
        <p:nvGrpSpPr>
          <p:cNvPr id="757" name="Google Shape;757;p72"/>
          <p:cNvGrpSpPr/>
          <p:nvPr/>
        </p:nvGrpSpPr>
        <p:grpSpPr>
          <a:xfrm>
            <a:off x="197025" y="1884350"/>
            <a:ext cx="3285525" cy="400200"/>
            <a:chOff x="197025" y="1884350"/>
            <a:chExt cx="3285525" cy="400200"/>
          </a:xfrm>
        </p:grpSpPr>
        <p:sp>
          <p:nvSpPr>
            <p:cNvPr id="758" name="Google Shape;758;p72"/>
            <p:cNvSpPr txBox="1"/>
            <p:nvPr/>
          </p:nvSpPr>
          <p:spPr>
            <a:xfrm>
              <a:off x="197025" y="1884350"/>
              <a:ext cx="3068100" cy="400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000">
                  <a:solidFill>
                    <a:schemeClr val="lt1"/>
                  </a:solidFill>
                  <a:latin typeface="Open Sans"/>
                  <a:ea typeface="Open Sans"/>
                  <a:cs typeface="Open Sans"/>
                  <a:sym typeface="Open Sans"/>
                </a:rPr>
                <a:t>TOPIC </a:t>
              </a:r>
              <a:endParaRPr b="1" sz="3000">
                <a:solidFill>
                  <a:schemeClr val="lt1"/>
                </a:solidFill>
                <a:latin typeface="Open Sans"/>
                <a:ea typeface="Open Sans"/>
                <a:cs typeface="Open Sans"/>
                <a:sym typeface="Open Sans"/>
              </a:endParaRPr>
            </a:p>
          </p:txBody>
        </p:sp>
        <p:sp>
          <p:nvSpPr>
            <p:cNvPr id="759" name="Google Shape;759;p72"/>
            <p:cNvSpPr/>
            <p:nvPr/>
          </p:nvSpPr>
          <p:spPr>
            <a:xfrm>
              <a:off x="2323050" y="1884350"/>
              <a:ext cx="1159500" cy="400200"/>
            </a:xfrm>
            <a:prstGeom prst="rightArrow">
              <a:avLst>
                <a:gd fmla="val 100000" name="adj1"/>
                <a:gd fmla="val 50000" name="adj2"/>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0" name="Google Shape;760;p72"/>
          <p:cNvSpPr txBox="1"/>
          <p:nvPr/>
        </p:nvSpPr>
        <p:spPr>
          <a:xfrm>
            <a:off x="6687150" y="676550"/>
            <a:ext cx="10344600" cy="869700"/>
          </a:xfrm>
          <a:prstGeom prst="rect">
            <a:avLst/>
          </a:prstGeom>
          <a:noFill/>
          <a:ln>
            <a:noFill/>
          </a:ln>
        </p:spPr>
        <p:txBody>
          <a:bodyPr anchorCtr="0" anchor="ctr" bIns="91425" lIns="91425" spcFirstLastPara="1" rIns="91425" wrap="square" tIns="91425">
            <a:noAutofit/>
          </a:bodyPr>
          <a:lstStyle/>
          <a:p>
            <a:pPr indent="0" lvl="0" marL="0" rtl="0" algn="r">
              <a:lnSpc>
                <a:spcPct val="120000"/>
              </a:lnSpc>
              <a:spcBef>
                <a:spcPts val="0"/>
              </a:spcBef>
              <a:spcAft>
                <a:spcPts val="400"/>
              </a:spcAft>
              <a:buNone/>
            </a:pPr>
            <a:r>
              <a:rPr b="1" lang="en-US" sz="3100">
                <a:solidFill>
                  <a:srgbClr val="4D4D4D"/>
                </a:solidFill>
                <a:latin typeface="Open Sans"/>
                <a:ea typeface="Open Sans"/>
                <a:cs typeface="Open Sans"/>
                <a:sym typeface="Open Sans"/>
              </a:rPr>
              <a:t>TOPIC ID: </a:t>
            </a:r>
            <a:r>
              <a:rPr b="1" lang="en-US" sz="3100" u="sng">
                <a:solidFill>
                  <a:schemeClr val="hlink"/>
                </a:solidFill>
                <a:latin typeface="Open Sans"/>
                <a:ea typeface="Open Sans"/>
                <a:cs typeface="Open Sans"/>
                <a:sym typeface="Open Sans"/>
                <a:hlinkClick r:id="rId4"/>
              </a:rPr>
              <a:t>HORIZON-INFRA-2022-EOSC-01-01</a:t>
            </a:r>
            <a:endParaRPr b="1" sz="3100">
              <a:solidFill>
                <a:srgbClr val="4D4D4D"/>
              </a:solidFill>
              <a:latin typeface="Open Sans"/>
              <a:ea typeface="Open Sans"/>
              <a:cs typeface="Open Sans"/>
              <a:sym typeface="Open Sans"/>
            </a:endParaRPr>
          </a:p>
        </p:txBody>
      </p:sp>
      <p:sp>
        <p:nvSpPr>
          <p:cNvPr id="761" name="Google Shape;761;p72"/>
          <p:cNvSpPr txBox="1"/>
          <p:nvPr/>
        </p:nvSpPr>
        <p:spPr>
          <a:xfrm>
            <a:off x="0" y="0"/>
            <a:ext cx="7410600" cy="646500"/>
          </a:xfrm>
          <a:prstGeom prst="rect">
            <a:avLst/>
          </a:prstGeom>
          <a:solidFill>
            <a:srgbClr val="00C28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000">
                <a:highlight>
                  <a:schemeClr val="lt1"/>
                </a:highlight>
                <a:latin typeface="Open Sans"/>
                <a:ea typeface="Open Sans"/>
                <a:cs typeface="Open Sans"/>
                <a:sym typeface="Open Sans"/>
              </a:rPr>
              <a:t> Exercise time</a:t>
            </a:r>
            <a:r>
              <a:rPr b="1" lang="en-US" sz="3000">
                <a:solidFill>
                  <a:schemeClr val="lt1"/>
                </a:solidFill>
                <a:highlight>
                  <a:schemeClr val="lt1"/>
                </a:highlight>
                <a:latin typeface="Open Sans"/>
                <a:ea typeface="Open Sans"/>
                <a:cs typeface="Open Sans"/>
                <a:sym typeface="Open Sans"/>
              </a:rPr>
              <a:t>.</a:t>
            </a:r>
            <a:r>
              <a:rPr b="1" lang="en-US" sz="3000">
                <a:highlight>
                  <a:schemeClr val="lt1"/>
                </a:highlight>
                <a:latin typeface="Open Sans"/>
                <a:ea typeface="Open Sans"/>
                <a:cs typeface="Open Sans"/>
                <a:sym typeface="Open Sans"/>
              </a:rPr>
              <a:t> </a:t>
            </a:r>
            <a:endParaRPr b="1" sz="3000">
              <a:highlight>
                <a:schemeClr val="lt1"/>
              </a:highlight>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C282"/>
        </a:solidFill>
      </p:bgPr>
    </p:bg>
    <p:spTree>
      <p:nvGrpSpPr>
        <p:cNvPr id="158" name="Shape 158"/>
        <p:cNvGrpSpPr/>
        <p:nvPr/>
      </p:nvGrpSpPr>
      <p:grpSpPr>
        <a:xfrm>
          <a:off x="0" y="0"/>
          <a:ext cx="0" cy="0"/>
          <a:chOff x="0" y="0"/>
          <a:chExt cx="0" cy="0"/>
        </a:xfrm>
      </p:grpSpPr>
      <p:sp>
        <p:nvSpPr>
          <p:cNvPr id="159" name="Google Shape;159;p19"/>
          <p:cNvSpPr txBox="1"/>
          <p:nvPr/>
        </p:nvSpPr>
        <p:spPr>
          <a:xfrm>
            <a:off x="723900" y="2133600"/>
            <a:ext cx="11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Light"/>
              <a:ea typeface="Open Sans Light"/>
              <a:cs typeface="Open Sans Light"/>
              <a:sym typeface="Open Sans Light"/>
            </a:endParaRPr>
          </a:p>
        </p:txBody>
      </p:sp>
      <p:sp>
        <p:nvSpPr>
          <p:cNvPr id="160" name="Google Shape;160;p19"/>
          <p:cNvSpPr txBox="1"/>
          <p:nvPr/>
        </p:nvSpPr>
        <p:spPr>
          <a:xfrm>
            <a:off x="477900" y="862425"/>
            <a:ext cx="178101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5400">
                <a:highlight>
                  <a:schemeClr val="lt1"/>
                </a:highlight>
                <a:latin typeface="Open Sans"/>
                <a:ea typeface="Open Sans"/>
                <a:cs typeface="Open Sans"/>
                <a:sym typeface="Open Sans"/>
              </a:rPr>
              <a:t> Before we start - any questions on last lesson ?</a:t>
            </a:r>
            <a:endParaRPr b="1" sz="5400">
              <a:highlight>
                <a:schemeClr val="lt1"/>
              </a:highlight>
              <a:latin typeface="Open Sans"/>
              <a:ea typeface="Open Sans"/>
              <a:cs typeface="Open Sans"/>
              <a:sym typeface="Open Sans"/>
            </a:endParaRPr>
          </a:p>
        </p:txBody>
      </p:sp>
      <p:pic>
        <p:nvPicPr>
          <p:cNvPr id="161" name="Google Shape;161;p19"/>
          <p:cNvPicPr preferRelativeResize="0"/>
          <p:nvPr/>
        </p:nvPicPr>
        <p:blipFill>
          <a:blip r:embed="rId3">
            <a:alphaModFix/>
          </a:blip>
          <a:stretch>
            <a:fillRect/>
          </a:stretch>
        </p:blipFill>
        <p:spPr>
          <a:xfrm>
            <a:off x="576750" y="2403850"/>
            <a:ext cx="10310451" cy="6882025"/>
          </a:xfrm>
          <a:prstGeom prst="rect">
            <a:avLst/>
          </a:prstGeom>
          <a:noFill/>
          <a:ln>
            <a:noFill/>
          </a:ln>
          <a:effectLst>
            <a:outerShdw blurRad="57150" rotWithShape="0" algn="bl" dir="5400000" dist="19050">
              <a:srgbClr val="000000">
                <a:alpha val="50000"/>
              </a:srgbClr>
            </a:outerShdw>
          </a:effectLst>
        </p:spPr>
      </p:pic>
      <p:cxnSp>
        <p:nvCxnSpPr>
          <p:cNvPr id="162" name="Google Shape;162;p19"/>
          <p:cNvCxnSpPr/>
          <p:nvPr/>
        </p:nvCxnSpPr>
        <p:spPr>
          <a:xfrm flipH="1" rot="10800000">
            <a:off x="13710650" y="8810700"/>
            <a:ext cx="2942100" cy="2400"/>
          </a:xfrm>
          <a:prstGeom prst="straightConnector1">
            <a:avLst/>
          </a:prstGeom>
          <a:noFill/>
          <a:ln cap="flat" cmpd="sng" w="114300">
            <a:solidFill>
              <a:schemeClr val="lt1"/>
            </a:solidFill>
            <a:prstDash val="solid"/>
            <a:round/>
            <a:headEnd len="med" w="med" type="none"/>
            <a:tailEnd len="med" w="med" type="none"/>
          </a:ln>
        </p:spPr>
      </p:cxn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C282"/>
        </a:solidFill>
      </p:bgPr>
    </p:bg>
    <p:spTree>
      <p:nvGrpSpPr>
        <p:cNvPr id="765" name="Shape 765"/>
        <p:cNvGrpSpPr/>
        <p:nvPr/>
      </p:nvGrpSpPr>
      <p:grpSpPr>
        <a:xfrm>
          <a:off x="0" y="0"/>
          <a:ext cx="0" cy="0"/>
          <a:chOff x="0" y="0"/>
          <a:chExt cx="0" cy="0"/>
        </a:xfrm>
      </p:grpSpPr>
      <p:sp>
        <p:nvSpPr>
          <p:cNvPr id="766" name="Google Shape;766;p73"/>
          <p:cNvSpPr txBox="1"/>
          <p:nvPr/>
        </p:nvSpPr>
        <p:spPr>
          <a:xfrm>
            <a:off x="723900" y="2133600"/>
            <a:ext cx="11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Light"/>
              <a:ea typeface="Open Sans Light"/>
              <a:cs typeface="Open Sans Light"/>
              <a:sym typeface="Open Sans Light"/>
            </a:endParaRPr>
          </a:p>
        </p:txBody>
      </p:sp>
      <p:sp>
        <p:nvSpPr>
          <p:cNvPr id="767" name="Google Shape;767;p73"/>
          <p:cNvSpPr txBox="1"/>
          <p:nvPr/>
        </p:nvSpPr>
        <p:spPr>
          <a:xfrm>
            <a:off x="10249350" y="597650"/>
            <a:ext cx="74106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000">
                <a:highlight>
                  <a:schemeClr val="lt1"/>
                </a:highlight>
                <a:latin typeface="Open Sans"/>
                <a:ea typeface="Open Sans"/>
                <a:cs typeface="Open Sans"/>
                <a:sym typeface="Open Sans"/>
              </a:rPr>
              <a:t> Any Questions?</a:t>
            </a:r>
            <a:endParaRPr b="1" sz="6000">
              <a:highlight>
                <a:schemeClr val="lt1"/>
              </a:highlight>
              <a:latin typeface="Open Sans"/>
              <a:ea typeface="Open Sans"/>
              <a:cs typeface="Open Sans"/>
              <a:sym typeface="Open Sans"/>
            </a:endParaRPr>
          </a:p>
        </p:txBody>
      </p:sp>
      <p:pic>
        <p:nvPicPr>
          <p:cNvPr id="768" name="Google Shape;768;p73"/>
          <p:cNvPicPr preferRelativeResize="0"/>
          <p:nvPr/>
        </p:nvPicPr>
        <p:blipFill>
          <a:blip r:embed="rId3">
            <a:alphaModFix/>
          </a:blip>
          <a:stretch>
            <a:fillRect/>
          </a:stretch>
        </p:blipFill>
        <p:spPr>
          <a:xfrm>
            <a:off x="576750" y="2403850"/>
            <a:ext cx="10310451" cy="6882025"/>
          </a:xfrm>
          <a:prstGeom prst="rect">
            <a:avLst/>
          </a:prstGeom>
          <a:noFill/>
          <a:ln>
            <a:noFill/>
          </a:ln>
          <a:effectLst>
            <a:outerShdw blurRad="57150" rotWithShape="0" algn="bl" dir="5400000" dist="19050">
              <a:srgbClr val="000000">
                <a:alpha val="50000"/>
              </a:srgbClr>
            </a:outerShdw>
          </a:effectLst>
        </p:spPr>
      </p:pic>
      <p:cxnSp>
        <p:nvCxnSpPr>
          <p:cNvPr id="769" name="Google Shape;769;p73"/>
          <p:cNvCxnSpPr/>
          <p:nvPr/>
        </p:nvCxnSpPr>
        <p:spPr>
          <a:xfrm flipH="1" rot="10800000">
            <a:off x="13710650" y="8810700"/>
            <a:ext cx="2942100" cy="2400"/>
          </a:xfrm>
          <a:prstGeom prst="straightConnector1">
            <a:avLst/>
          </a:prstGeom>
          <a:noFill/>
          <a:ln cap="flat" cmpd="sng" w="114300">
            <a:solidFill>
              <a:schemeClr val="lt1"/>
            </a:solidFill>
            <a:prstDash val="solid"/>
            <a:round/>
            <a:headEnd len="med" w="med" type="none"/>
            <a:tailEnd len="med" w="med" type="none"/>
          </a:ln>
        </p:spPr>
      </p:cxn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9999"/>
        </a:solidFill>
      </p:bgPr>
    </p:bg>
    <p:spTree>
      <p:nvGrpSpPr>
        <p:cNvPr id="773" name="Shape 773"/>
        <p:cNvGrpSpPr/>
        <p:nvPr/>
      </p:nvGrpSpPr>
      <p:grpSpPr>
        <a:xfrm>
          <a:off x="0" y="0"/>
          <a:ext cx="0" cy="0"/>
          <a:chOff x="0" y="0"/>
          <a:chExt cx="0" cy="0"/>
        </a:xfrm>
      </p:grpSpPr>
      <p:sp>
        <p:nvSpPr>
          <p:cNvPr id="774" name="Google Shape;774;p74"/>
          <p:cNvSpPr txBox="1"/>
          <p:nvPr/>
        </p:nvSpPr>
        <p:spPr>
          <a:xfrm>
            <a:off x="723900" y="2133600"/>
            <a:ext cx="11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Light"/>
              <a:ea typeface="Open Sans Light"/>
              <a:cs typeface="Open Sans Light"/>
              <a:sym typeface="Open Sans Light"/>
            </a:endParaRPr>
          </a:p>
        </p:txBody>
      </p:sp>
      <p:sp>
        <p:nvSpPr>
          <p:cNvPr id="775" name="Google Shape;775;p74"/>
          <p:cNvSpPr txBox="1"/>
          <p:nvPr/>
        </p:nvSpPr>
        <p:spPr>
          <a:xfrm>
            <a:off x="647700" y="571500"/>
            <a:ext cx="118146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000">
                <a:solidFill>
                  <a:schemeClr val="accent2"/>
                </a:solidFill>
                <a:highlight>
                  <a:schemeClr val="lt1"/>
                </a:highlight>
                <a:latin typeface="Open Sans"/>
                <a:ea typeface="Open Sans"/>
                <a:cs typeface="Open Sans"/>
                <a:sym typeface="Open Sans"/>
              </a:rPr>
              <a:t>For next time</a:t>
            </a:r>
            <a:endParaRPr b="1" sz="6000">
              <a:solidFill>
                <a:schemeClr val="accent2"/>
              </a:solidFill>
              <a:highlight>
                <a:schemeClr val="lt1"/>
              </a:highlight>
              <a:latin typeface="Open Sans"/>
              <a:ea typeface="Open Sans"/>
              <a:cs typeface="Open Sans"/>
              <a:sym typeface="Open Sans"/>
            </a:endParaRPr>
          </a:p>
        </p:txBody>
      </p:sp>
      <p:sp>
        <p:nvSpPr>
          <p:cNvPr id="776" name="Google Shape;776;p74"/>
          <p:cNvSpPr txBox="1"/>
          <p:nvPr/>
        </p:nvSpPr>
        <p:spPr>
          <a:xfrm>
            <a:off x="838200" y="2133600"/>
            <a:ext cx="16024200" cy="7188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US" sz="3500">
                <a:highlight>
                  <a:schemeClr val="lt1"/>
                </a:highlight>
                <a:latin typeface="Open Sans"/>
                <a:ea typeface="Open Sans"/>
                <a:cs typeface="Open Sans"/>
                <a:sym typeface="Open Sans"/>
              </a:rPr>
              <a:t>Read PART B - Section “2.2 Measures to maximise impact” of the </a:t>
            </a:r>
            <a:r>
              <a:rPr b="1" lang="en-US" sz="3500" u="sng">
                <a:solidFill>
                  <a:schemeClr val="hlink"/>
                </a:solidFill>
                <a:highlight>
                  <a:schemeClr val="lt1"/>
                </a:highlight>
                <a:latin typeface="Open Sans"/>
                <a:ea typeface="Open Sans"/>
                <a:cs typeface="Open Sans"/>
                <a:sym typeface="Open Sans"/>
                <a:hlinkClick r:id="rId3"/>
              </a:rPr>
              <a:t>Programme Standard Application Form</a:t>
            </a:r>
            <a:r>
              <a:rPr b="1" lang="en-US" sz="3500">
                <a:highlight>
                  <a:schemeClr val="lt1"/>
                </a:highlight>
                <a:latin typeface="Open Sans"/>
                <a:ea typeface="Open Sans"/>
                <a:cs typeface="Open Sans"/>
                <a:sym typeface="Open Sans"/>
              </a:rPr>
              <a:t> (HE RIA/IA)</a:t>
            </a:r>
            <a:endParaRPr b="1" sz="3500">
              <a:highlight>
                <a:schemeClr val="lt1"/>
              </a:highlight>
              <a:latin typeface="Open Sans"/>
              <a:ea typeface="Open Sans"/>
              <a:cs typeface="Open Sans"/>
              <a:sym typeface="Open Sans"/>
            </a:endParaRPr>
          </a:p>
          <a:p>
            <a:pPr indent="0" lvl="0" marL="0" rtl="0" algn="l">
              <a:lnSpc>
                <a:spcPct val="150000"/>
              </a:lnSpc>
              <a:spcBef>
                <a:spcPts val="0"/>
              </a:spcBef>
              <a:spcAft>
                <a:spcPts val="0"/>
              </a:spcAft>
              <a:buNone/>
            </a:pPr>
            <a:r>
              <a:t/>
            </a:r>
            <a:endParaRPr b="1" sz="3500">
              <a:highlight>
                <a:schemeClr val="lt1"/>
              </a:highlight>
              <a:latin typeface="Open Sans"/>
              <a:ea typeface="Open Sans"/>
              <a:cs typeface="Open Sans"/>
              <a:sym typeface="Open Sans"/>
            </a:endParaRPr>
          </a:p>
          <a:p>
            <a:pPr indent="0" lvl="0" marL="0" rtl="0" algn="l">
              <a:lnSpc>
                <a:spcPct val="150000"/>
              </a:lnSpc>
              <a:spcBef>
                <a:spcPts val="0"/>
              </a:spcBef>
              <a:spcAft>
                <a:spcPts val="0"/>
              </a:spcAft>
              <a:buNone/>
            </a:pPr>
            <a:r>
              <a:t/>
            </a:r>
            <a:endParaRPr b="1" sz="3500">
              <a:highlight>
                <a:schemeClr val="lt1"/>
              </a:highlight>
              <a:latin typeface="Open Sans"/>
              <a:ea typeface="Open Sans"/>
              <a:cs typeface="Open Sans"/>
              <a:sym typeface="Open Sans"/>
            </a:endParaRPr>
          </a:p>
          <a:p>
            <a:pPr indent="0" lvl="0" marL="0" rtl="0" algn="l">
              <a:lnSpc>
                <a:spcPct val="150000"/>
              </a:lnSpc>
              <a:spcBef>
                <a:spcPts val="0"/>
              </a:spcBef>
              <a:spcAft>
                <a:spcPts val="0"/>
              </a:spcAft>
              <a:buNone/>
            </a:pPr>
            <a:r>
              <a:rPr b="1" lang="en-US" sz="3500">
                <a:highlight>
                  <a:schemeClr val="lt1"/>
                </a:highlight>
                <a:latin typeface="Open Sans"/>
                <a:ea typeface="Open Sans"/>
                <a:cs typeface="Open Sans"/>
                <a:sym typeface="Open Sans"/>
              </a:rPr>
              <a:t>Exercise:</a:t>
            </a:r>
            <a:r>
              <a:rPr b="1" lang="en-US" sz="3500">
                <a:latin typeface="Open Sans"/>
                <a:ea typeface="Open Sans"/>
                <a:cs typeface="Open Sans"/>
                <a:sym typeface="Open Sans"/>
              </a:rPr>
              <a:t> </a:t>
            </a:r>
            <a:r>
              <a:rPr b="1" lang="en-US" sz="3500">
                <a:latin typeface="Open Sans"/>
                <a:ea typeface="Open Sans"/>
                <a:cs typeface="Open Sans"/>
                <a:sym typeface="Open Sans"/>
              </a:rPr>
              <a:t>based on </a:t>
            </a:r>
            <a:r>
              <a:rPr b="1" lang="en-US" sz="3500">
                <a:latin typeface="Open Sans"/>
                <a:ea typeface="Open Sans"/>
                <a:cs typeface="Open Sans"/>
                <a:sym typeface="Open Sans"/>
              </a:rPr>
              <a:t>today’s example, think of a short plan to maximise the impact of your project through the Dissemination, Exploitation and Communication activities. </a:t>
            </a:r>
            <a:endParaRPr b="1" sz="3500">
              <a:latin typeface="Open Sans"/>
              <a:ea typeface="Open Sans"/>
              <a:cs typeface="Open Sans"/>
              <a:sym typeface="Open Sans"/>
            </a:endParaRPr>
          </a:p>
          <a:p>
            <a:pPr indent="0" lvl="0" marL="0" rtl="0" algn="l">
              <a:lnSpc>
                <a:spcPct val="150000"/>
              </a:lnSpc>
              <a:spcBef>
                <a:spcPts val="0"/>
              </a:spcBef>
              <a:spcAft>
                <a:spcPts val="0"/>
              </a:spcAft>
              <a:buNone/>
            </a:pPr>
            <a:r>
              <a:rPr b="1" lang="en-US" sz="3500">
                <a:latin typeface="Open Sans"/>
                <a:ea typeface="Open Sans"/>
                <a:cs typeface="Open Sans"/>
                <a:sym typeface="Open Sans"/>
              </a:rPr>
              <a:t>If possible, prepare it on a Google document so that it can be shared easily, we will collectively discuss your plans next time. </a:t>
            </a:r>
            <a:endParaRPr sz="3500">
              <a:solidFill>
                <a:schemeClr val="lt1"/>
              </a:solidFill>
              <a:latin typeface="Open Sans"/>
              <a:ea typeface="Open Sans"/>
              <a:cs typeface="Open Sans"/>
              <a:sym typeface="Open Sans"/>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pic>
        <p:nvPicPr>
          <p:cNvPr id="781" name="Google Shape;781;p75"/>
          <p:cNvPicPr preferRelativeResize="0"/>
          <p:nvPr/>
        </p:nvPicPr>
        <p:blipFill rotWithShape="1">
          <a:blip r:embed="rId3">
            <a:alphaModFix/>
          </a:blip>
          <a:srcRect b="1114" l="31856" r="0" t="47776"/>
          <a:stretch/>
        </p:blipFill>
        <p:spPr>
          <a:xfrm>
            <a:off x="0" y="0"/>
            <a:ext cx="18288003" cy="10287002"/>
          </a:xfrm>
          <a:prstGeom prst="rect">
            <a:avLst/>
          </a:prstGeom>
          <a:noFill/>
          <a:ln>
            <a:noFill/>
          </a:ln>
        </p:spPr>
      </p:pic>
      <p:grpSp>
        <p:nvGrpSpPr>
          <p:cNvPr id="782" name="Google Shape;782;p75"/>
          <p:cNvGrpSpPr/>
          <p:nvPr/>
        </p:nvGrpSpPr>
        <p:grpSpPr>
          <a:xfrm rot="2700000">
            <a:off x="4333226" y="328318"/>
            <a:ext cx="9621547" cy="10298654"/>
            <a:chOff x="0" y="-57150"/>
            <a:chExt cx="812800" cy="870000"/>
          </a:xfrm>
        </p:grpSpPr>
        <p:sp>
          <p:nvSpPr>
            <p:cNvPr id="783" name="Google Shape;783;p7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5DBDD3"/>
            </a:solidFill>
            <a:ln>
              <a:noFill/>
            </a:ln>
          </p:spPr>
        </p:sp>
        <p:sp>
          <p:nvSpPr>
            <p:cNvPr id="784" name="Google Shape;784;p75"/>
            <p:cNvSpPr txBox="1"/>
            <p:nvPr/>
          </p:nvSpPr>
          <p:spPr>
            <a:xfrm>
              <a:off x="0" y="-57150"/>
              <a:ext cx="812700" cy="870000"/>
            </a:xfrm>
            <a:prstGeom prst="rect">
              <a:avLst/>
            </a:prstGeom>
            <a:solidFill>
              <a:srgbClr val="5DBDD3"/>
            </a:solid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85" name="Google Shape;785;p75"/>
          <p:cNvSpPr txBox="1"/>
          <p:nvPr/>
        </p:nvSpPr>
        <p:spPr>
          <a:xfrm>
            <a:off x="5535020" y="786578"/>
            <a:ext cx="7218000" cy="4494600"/>
          </a:xfrm>
          <a:prstGeom prst="rect">
            <a:avLst/>
          </a:prstGeom>
          <a:noFill/>
          <a:ln>
            <a:noFill/>
          </a:ln>
        </p:spPr>
        <p:txBody>
          <a:bodyPr anchorCtr="0" anchor="ctr" bIns="0" lIns="0" spcFirstLastPara="1" rIns="0" wrap="square" tIns="0">
            <a:noAutofit/>
          </a:bodyPr>
          <a:lstStyle/>
          <a:p>
            <a:pPr indent="0" lvl="0" marL="0" marR="0" rtl="0" algn="ctr">
              <a:lnSpc>
                <a:spcPct val="116000"/>
              </a:lnSpc>
              <a:spcBef>
                <a:spcPts val="0"/>
              </a:spcBef>
              <a:spcAft>
                <a:spcPts val="0"/>
              </a:spcAft>
              <a:buNone/>
            </a:pPr>
            <a:r>
              <a:rPr b="1" lang="en-US" sz="5000">
                <a:solidFill>
                  <a:srgbClr val="12222B"/>
                </a:solidFill>
                <a:highlight>
                  <a:schemeClr val="lt1"/>
                </a:highlight>
                <a:latin typeface="Open Sans"/>
                <a:ea typeface="Open Sans"/>
                <a:cs typeface="Open Sans"/>
                <a:sym typeface="Open Sans"/>
              </a:rPr>
              <a:t>Any questions ?</a:t>
            </a:r>
            <a:r>
              <a:rPr b="1" lang="en-US" sz="5000">
                <a:solidFill>
                  <a:srgbClr val="12222B"/>
                </a:solidFill>
                <a:latin typeface="Open Sans"/>
                <a:ea typeface="Open Sans"/>
                <a:cs typeface="Open Sans"/>
                <a:sym typeface="Open Sans"/>
              </a:rPr>
              <a:t> </a:t>
            </a:r>
            <a:endParaRPr b="1" sz="5000">
              <a:solidFill>
                <a:srgbClr val="12222B"/>
              </a:solidFill>
              <a:latin typeface="Open Sans"/>
              <a:ea typeface="Open Sans"/>
              <a:cs typeface="Open Sans"/>
              <a:sym typeface="Open Sans"/>
            </a:endParaRPr>
          </a:p>
          <a:p>
            <a:pPr indent="0" lvl="0" marL="0" marR="0" rtl="0" algn="l">
              <a:lnSpc>
                <a:spcPct val="116000"/>
              </a:lnSpc>
              <a:spcBef>
                <a:spcPts val="0"/>
              </a:spcBef>
              <a:spcAft>
                <a:spcPts val="0"/>
              </a:spcAft>
              <a:buNone/>
            </a:pPr>
            <a:r>
              <a:t/>
            </a:r>
            <a:endParaRPr b="1" sz="5000">
              <a:solidFill>
                <a:srgbClr val="12222B"/>
              </a:solidFill>
              <a:latin typeface="Open Sans"/>
              <a:ea typeface="Open Sans"/>
              <a:cs typeface="Open Sans"/>
              <a:sym typeface="Open Sans"/>
            </a:endParaRPr>
          </a:p>
          <a:p>
            <a:pPr indent="0" lvl="0" marL="0" marR="0" rtl="0" algn="ctr">
              <a:lnSpc>
                <a:spcPct val="116000"/>
              </a:lnSpc>
              <a:spcBef>
                <a:spcPts val="0"/>
              </a:spcBef>
              <a:spcAft>
                <a:spcPts val="0"/>
              </a:spcAft>
              <a:buNone/>
            </a:pPr>
            <a:r>
              <a:t/>
            </a:r>
            <a:endParaRPr b="1" sz="5000">
              <a:solidFill>
                <a:srgbClr val="12222B"/>
              </a:solidFill>
              <a:latin typeface="Open Sans"/>
              <a:ea typeface="Open Sans"/>
              <a:cs typeface="Open Sans"/>
              <a:sym typeface="Open Sans"/>
            </a:endParaRPr>
          </a:p>
          <a:p>
            <a:pPr indent="0" lvl="0" marL="0" marR="0" rtl="0" algn="ctr">
              <a:lnSpc>
                <a:spcPct val="116000"/>
              </a:lnSpc>
              <a:spcBef>
                <a:spcPts val="0"/>
              </a:spcBef>
              <a:spcAft>
                <a:spcPts val="0"/>
              </a:spcAft>
              <a:buNone/>
            </a:pPr>
            <a:r>
              <a:rPr b="1" lang="en-US" sz="6000">
                <a:solidFill>
                  <a:srgbClr val="12222B"/>
                </a:solidFill>
                <a:latin typeface="Open Sans"/>
                <a:ea typeface="Open Sans"/>
                <a:cs typeface="Open Sans"/>
                <a:sym typeface="Open Sans"/>
              </a:rPr>
              <a:t>Thank you !</a:t>
            </a:r>
            <a:endParaRPr sz="6000"/>
          </a:p>
        </p:txBody>
      </p:sp>
      <p:sp>
        <p:nvSpPr>
          <p:cNvPr id="786" name="Google Shape;786;p75"/>
          <p:cNvSpPr txBox="1"/>
          <p:nvPr/>
        </p:nvSpPr>
        <p:spPr>
          <a:xfrm>
            <a:off x="6127521" y="7665778"/>
            <a:ext cx="6033000" cy="17544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3000" u="sng">
                <a:solidFill>
                  <a:schemeClr val="lt1"/>
                </a:solidFill>
                <a:latin typeface="Open Sans"/>
                <a:ea typeface="Open Sans"/>
                <a:cs typeface="Open Sans"/>
                <a:sym typeface="Open Sans"/>
                <a:hlinkClick r:id="rId4">
                  <a:extLst>
                    <a:ext uri="{A12FA001-AC4F-418D-AE19-62706E023703}">
                      <ahyp:hlinkClr val="tx"/>
                    </a:ext>
                  </a:extLst>
                </a:hlinkClick>
              </a:rPr>
              <a:t>lottie.provost@ilc.cnr.it</a:t>
            </a:r>
            <a:endParaRPr sz="3000">
              <a:solidFill>
                <a:schemeClr val="lt1"/>
              </a:solidFill>
              <a:latin typeface="Open Sans"/>
              <a:ea typeface="Open Sans"/>
              <a:cs typeface="Open Sans"/>
              <a:sym typeface="Open Sans"/>
            </a:endParaRPr>
          </a:p>
          <a:p>
            <a:pPr indent="0" lvl="0" marL="0" marR="0" rtl="0" algn="ctr">
              <a:lnSpc>
                <a:spcPct val="139958"/>
              </a:lnSpc>
              <a:spcBef>
                <a:spcPts val="0"/>
              </a:spcBef>
              <a:spcAft>
                <a:spcPts val="0"/>
              </a:spcAft>
              <a:buNone/>
            </a:pPr>
            <a:r>
              <a:t/>
            </a:r>
            <a:endParaRPr sz="3000">
              <a:solidFill>
                <a:schemeClr val="lt1"/>
              </a:solidFill>
            </a:endParaRPr>
          </a:p>
          <a:p>
            <a:pPr indent="0" lvl="0" marL="0" marR="0" rtl="0" algn="ctr">
              <a:lnSpc>
                <a:spcPct val="139958"/>
              </a:lnSpc>
              <a:spcBef>
                <a:spcPts val="0"/>
              </a:spcBef>
              <a:spcAft>
                <a:spcPts val="0"/>
              </a:spcAft>
              <a:buNone/>
            </a:pPr>
            <a:r>
              <a:rPr lang="en-US" sz="3000">
                <a:solidFill>
                  <a:schemeClr val="lt1"/>
                </a:solidFill>
              </a:rPr>
              <a:t> </a:t>
            </a:r>
            <a:endParaRPr sz="3000">
              <a:solidFill>
                <a:schemeClr val="lt1"/>
              </a:solidFill>
            </a:endParaRPr>
          </a:p>
        </p:txBody>
      </p:sp>
      <p:grpSp>
        <p:nvGrpSpPr>
          <p:cNvPr id="787" name="Google Shape;787;p75"/>
          <p:cNvGrpSpPr/>
          <p:nvPr/>
        </p:nvGrpSpPr>
        <p:grpSpPr>
          <a:xfrm>
            <a:off x="0" y="884038"/>
            <a:ext cx="2161015" cy="3230403"/>
            <a:chOff x="0" y="-38100"/>
            <a:chExt cx="1536012" cy="850800"/>
          </a:xfrm>
        </p:grpSpPr>
        <p:sp>
          <p:nvSpPr>
            <p:cNvPr id="788" name="Google Shape;788;p75"/>
            <p:cNvSpPr/>
            <p:nvPr/>
          </p:nvSpPr>
          <p:spPr>
            <a:xfrm>
              <a:off x="0" y="0"/>
              <a:ext cx="1536012" cy="156984"/>
            </a:xfrm>
            <a:custGeom>
              <a:rect b="b" l="l" r="r" t="t"/>
              <a:pathLst>
                <a:path extrusionOk="0" h="156984" w="1536012">
                  <a:moveTo>
                    <a:pt x="0" y="0"/>
                  </a:moveTo>
                  <a:lnTo>
                    <a:pt x="1536012" y="0"/>
                  </a:lnTo>
                  <a:lnTo>
                    <a:pt x="1536012" y="156984"/>
                  </a:lnTo>
                  <a:lnTo>
                    <a:pt x="0" y="156984"/>
                  </a:lnTo>
                  <a:close/>
                </a:path>
              </a:pathLst>
            </a:custGeom>
            <a:solidFill>
              <a:srgbClr val="FFFFFF"/>
            </a:solidFill>
            <a:ln>
              <a:noFill/>
            </a:ln>
          </p:spPr>
        </p:sp>
        <p:sp>
          <p:nvSpPr>
            <p:cNvPr id="789" name="Google Shape;789;p75"/>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l">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0" name="Google Shape;790;p75"/>
          <p:cNvGrpSpPr/>
          <p:nvPr/>
        </p:nvGrpSpPr>
        <p:grpSpPr>
          <a:xfrm>
            <a:off x="16126990" y="884038"/>
            <a:ext cx="2161015" cy="3230403"/>
            <a:chOff x="0" y="-38100"/>
            <a:chExt cx="1536012" cy="850800"/>
          </a:xfrm>
        </p:grpSpPr>
        <p:sp>
          <p:nvSpPr>
            <p:cNvPr id="791" name="Google Shape;791;p75"/>
            <p:cNvSpPr/>
            <p:nvPr/>
          </p:nvSpPr>
          <p:spPr>
            <a:xfrm>
              <a:off x="0" y="0"/>
              <a:ext cx="1536012" cy="156984"/>
            </a:xfrm>
            <a:custGeom>
              <a:rect b="b" l="l" r="r" t="t"/>
              <a:pathLst>
                <a:path extrusionOk="0" h="156984" w="1536012">
                  <a:moveTo>
                    <a:pt x="0" y="0"/>
                  </a:moveTo>
                  <a:lnTo>
                    <a:pt x="1536012" y="0"/>
                  </a:lnTo>
                  <a:lnTo>
                    <a:pt x="1536012" y="156984"/>
                  </a:lnTo>
                  <a:lnTo>
                    <a:pt x="0" y="156984"/>
                  </a:lnTo>
                  <a:close/>
                </a:path>
              </a:pathLst>
            </a:custGeom>
            <a:solidFill>
              <a:srgbClr val="7ED8FD"/>
            </a:solidFill>
            <a:ln>
              <a:noFill/>
            </a:ln>
          </p:spPr>
        </p:sp>
        <p:sp>
          <p:nvSpPr>
            <p:cNvPr id="792" name="Google Shape;792;p75"/>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l">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3" name="Google Shape;793;p75"/>
          <p:cNvGrpSpPr/>
          <p:nvPr/>
        </p:nvGrpSpPr>
        <p:grpSpPr>
          <a:xfrm>
            <a:off x="0" y="8308189"/>
            <a:ext cx="2161015" cy="3230403"/>
            <a:chOff x="0" y="-38100"/>
            <a:chExt cx="1536012" cy="850800"/>
          </a:xfrm>
        </p:grpSpPr>
        <p:sp>
          <p:nvSpPr>
            <p:cNvPr id="794" name="Google Shape;794;p75"/>
            <p:cNvSpPr/>
            <p:nvPr/>
          </p:nvSpPr>
          <p:spPr>
            <a:xfrm>
              <a:off x="0" y="0"/>
              <a:ext cx="1536012" cy="156984"/>
            </a:xfrm>
            <a:custGeom>
              <a:rect b="b" l="l" r="r" t="t"/>
              <a:pathLst>
                <a:path extrusionOk="0" h="156984" w="1536012">
                  <a:moveTo>
                    <a:pt x="0" y="0"/>
                  </a:moveTo>
                  <a:lnTo>
                    <a:pt x="1536012" y="0"/>
                  </a:lnTo>
                  <a:lnTo>
                    <a:pt x="1536012" y="156984"/>
                  </a:lnTo>
                  <a:lnTo>
                    <a:pt x="0" y="156984"/>
                  </a:lnTo>
                  <a:close/>
                </a:path>
              </a:pathLst>
            </a:custGeom>
            <a:solidFill>
              <a:srgbClr val="7ED8FD"/>
            </a:solidFill>
            <a:ln>
              <a:noFill/>
            </a:ln>
          </p:spPr>
        </p:sp>
        <p:sp>
          <p:nvSpPr>
            <p:cNvPr id="795" name="Google Shape;795;p75"/>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l">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6" name="Google Shape;796;p75"/>
          <p:cNvGrpSpPr/>
          <p:nvPr/>
        </p:nvGrpSpPr>
        <p:grpSpPr>
          <a:xfrm>
            <a:off x="16126990" y="8308189"/>
            <a:ext cx="2161015" cy="3230403"/>
            <a:chOff x="0" y="-38100"/>
            <a:chExt cx="1536012" cy="850800"/>
          </a:xfrm>
        </p:grpSpPr>
        <p:sp>
          <p:nvSpPr>
            <p:cNvPr id="797" name="Google Shape;797;p75"/>
            <p:cNvSpPr/>
            <p:nvPr/>
          </p:nvSpPr>
          <p:spPr>
            <a:xfrm>
              <a:off x="0" y="0"/>
              <a:ext cx="1536012" cy="156984"/>
            </a:xfrm>
            <a:custGeom>
              <a:rect b="b" l="l" r="r" t="t"/>
              <a:pathLst>
                <a:path extrusionOk="0" h="156984" w="1536012">
                  <a:moveTo>
                    <a:pt x="0" y="0"/>
                  </a:moveTo>
                  <a:lnTo>
                    <a:pt x="1536012" y="0"/>
                  </a:lnTo>
                  <a:lnTo>
                    <a:pt x="1536012" y="156984"/>
                  </a:lnTo>
                  <a:lnTo>
                    <a:pt x="0" y="156984"/>
                  </a:lnTo>
                  <a:close/>
                </a:path>
              </a:pathLst>
            </a:custGeom>
            <a:solidFill>
              <a:srgbClr val="FFFFFF"/>
            </a:solidFill>
            <a:ln>
              <a:noFill/>
            </a:ln>
          </p:spPr>
        </p:sp>
        <p:sp>
          <p:nvSpPr>
            <p:cNvPr id="798" name="Google Shape;798;p75"/>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l">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9E97"/>
        </a:solidFill>
      </p:bgPr>
    </p:bg>
    <p:spTree>
      <p:nvGrpSpPr>
        <p:cNvPr id="166" name="Shape 166"/>
        <p:cNvGrpSpPr/>
        <p:nvPr/>
      </p:nvGrpSpPr>
      <p:grpSpPr>
        <a:xfrm>
          <a:off x="0" y="0"/>
          <a:ext cx="0" cy="0"/>
          <a:chOff x="0" y="0"/>
          <a:chExt cx="0" cy="0"/>
        </a:xfrm>
      </p:grpSpPr>
      <p:sp>
        <p:nvSpPr>
          <p:cNvPr id="167" name="Google Shape;167;p20"/>
          <p:cNvSpPr txBox="1"/>
          <p:nvPr/>
        </p:nvSpPr>
        <p:spPr>
          <a:xfrm>
            <a:off x="1599450" y="1756850"/>
            <a:ext cx="15089100" cy="572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6000">
                <a:solidFill>
                  <a:schemeClr val="dk1"/>
                </a:solidFill>
                <a:highlight>
                  <a:schemeClr val="lt1"/>
                </a:highlight>
                <a:latin typeface="Open Sans ExtraBold"/>
                <a:ea typeface="Open Sans ExtraBold"/>
                <a:cs typeface="Open Sans ExtraBold"/>
                <a:sym typeface="Open Sans ExtraBold"/>
              </a:rPr>
              <a:t>Module 1</a:t>
            </a:r>
            <a:endParaRPr sz="6000">
              <a:solidFill>
                <a:schemeClr val="dk1"/>
              </a:solidFill>
              <a:highlight>
                <a:schemeClr val="lt1"/>
              </a:highlight>
              <a:latin typeface="Open Sans ExtraBold"/>
              <a:ea typeface="Open Sans ExtraBold"/>
              <a:cs typeface="Open Sans ExtraBold"/>
              <a:sym typeface="Open Sans ExtraBold"/>
            </a:endParaRPr>
          </a:p>
          <a:p>
            <a:pPr indent="0" lvl="0" marL="0" rtl="0" algn="ctr">
              <a:spcBef>
                <a:spcPts val="0"/>
              </a:spcBef>
              <a:spcAft>
                <a:spcPts val="0"/>
              </a:spcAft>
              <a:buNone/>
            </a:pPr>
            <a:r>
              <a:t/>
            </a:r>
            <a:endParaRPr b="1" sz="6000">
              <a:solidFill>
                <a:schemeClr val="dk1"/>
              </a:solidFill>
              <a:highlight>
                <a:schemeClr val="lt1"/>
              </a:highlight>
              <a:latin typeface="Open Sans"/>
              <a:ea typeface="Open Sans"/>
              <a:cs typeface="Open Sans"/>
              <a:sym typeface="Open Sans"/>
            </a:endParaRPr>
          </a:p>
          <a:p>
            <a:pPr indent="0" lvl="0" marL="0" rtl="0" algn="ctr">
              <a:lnSpc>
                <a:spcPct val="150000"/>
              </a:lnSpc>
              <a:spcBef>
                <a:spcPts val="0"/>
              </a:spcBef>
              <a:spcAft>
                <a:spcPts val="0"/>
              </a:spcAft>
              <a:buNone/>
            </a:pPr>
            <a:r>
              <a:rPr b="1" lang="en-US" sz="6000">
                <a:solidFill>
                  <a:schemeClr val="dk1"/>
                </a:solidFill>
                <a:highlight>
                  <a:schemeClr val="lt1"/>
                </a:highlight>
                <a:latin typeface="Open Sans"/>
                <a:ea typeface="Open Sans"/>
                <a:cs typeface="Open Sans"/>
                <a:sym typeface="Open Sans"/>
              </a:rPr>
              <a:t>Horizon Europe proposal and evaluation process</a:t>
            </a:r>
            <a:r>
              <a:rPr lang="en-US" sz="6000">
                <a:solidFill>
                  <a:schemeClr val="dk1"/>
                </a:solidFill>
                <a:highlight>
                  <a:schemeClr val="lt1"/>
                </a:highlight>
                <a:latin typeface="Open Sans ExtraBold"/>
                <a:ea typeface="Open Sans ExtraBold"/>
                <a:cs typeface="Open Sans ExtraBold"/>
                <a:sym typeface="Open Sans ExtraBold"/>
              </a:rPr>
              <a:t> </a:t>
            </a:r>
            <a:endParaRPr sz="6000">
              <a:solidFill>
                <a:schemeClr val="dk1"/>
              </a:solidFill>
              <a:highlight>
                <a:schemeClr val="lt1"/>
              </a:highlight>
              <a:latin typeface="Open Sans ExtraBold"/>
              <a:ea typeface="Open Sans ExtraBold"/>
              <a:cs typeface="Open Sans ExtraBold"/>
              <a:sym typeface="Open Sans ExtraBold"/>
            </a:endParaRPr>
          </a:p>
          <a:p>
            <a:pPr indent="0" lvl="0" marL="0" rtl="0" algn="l">
              <a:spcBef>
                <a:spcPts val="0"/>
              </a:spcBef>
              <a:spcAft>
                <a:spcPts val="0"/>
              </a:spcAft>
              <a:buNone/>
            </a:pPr>
            <a:r>
              <a:t/>
            </a:r>
            <a:endParaRPr sz="6000">
              <a:solidFill>
                <a:schemeClr val="dk1"/>
              </a:solidFill>
              <a:highlight>
                <a:schemeClr val="lt1"/>
              </a:highlight>
              <a:latin typeface="Open Sans ExtraBold"/>
              <a:ea typeface="Open Sans ExtraBold"/>
              <a:cs typeface="Open Sans ExtraBold"/>
              <a:sym typeface="Open Sans ExtraBo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1"/>
          <p:cNvSpPr txBox="1"/>
          <p:nvPr/>
        </p:nvSpPr>
        <p:spPr>
          <a:xfrm>
            <a:off x="633625" y="685800"/>
            <a:ext cx="135816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latin typeface="Open Sans"/>
                <a:ea typeface="Open Sans"/>
                <a:cs typeface="Open Sans"/>
                <a:sym typeface="Open Sans"/>
              </a:rPr>
              <a:t>Go to Menti.com with the code</a:t>
            </a:r>
            <a:r>
              <a:rPr b="1" lang="en-US" sz="4000">
                <a:solidFill>
                  <a:schemeClr val="dk1"/>
                </a:solidFill>
                <a:latin typeface="Open Sans"/>
                <a:ea typeface="Open Sans"/>
                <a:cs typeface="Open Sans"/>
                <a:sym typeface="Open Sans"/>
              </a:rPr>
              <a:t> 3959 5241</a:t>
            </a:r>
            <a:endParaRPr sz="4000">
              <a:solidFill>
                <a:schemeClr val="dk1"/>
              </a:solidFill>
              <a:latin typeface="Open Sans Light"/>
              <a:ea typeface="Open Sans Light"/>
              <a:cs typeface="Open Sans Light"/>
              <a:sym typeface="Open Sans Light"/>
            </a:endParaRPr>
          </a:p>
          <a:p>
            <a:pPr indent="0" lvl="0" marL="0" rtl="0" algn="l">
              <a:spcBef>
                <a:spcPts val="0"/>
              </a:spcBef>
              <a:spcAft>
                <a:spcPts val="0"/>
              </a:spcAft>
              <a:buNone/>
            </a:pPr>
            <a:r>
              <a:t/>
            </a:r>
            <a:endParaRPr sz="3500">
              <a:latin typeface="Open Sans Light"/>
              <a:ea typeface="Open Sans Light"/>
              <a:cs typeface="Open Sans Light"/>
              <a:sym typeface="Open Sans Light"/>
            </a:endParaRPr>
          </a:p>
        </p:txBody>
      </p:sp>
      <p:sp>
        <p:nvSpPr>
          <p:cNvPr id="173" name="Google Shape;173;p21"/>
          <p:cNvSpPr txBox="1"/>
          <p:nvPr/>
        </p:nvSpPr>
        <p:spPr>
          <a:xfrm>
            <a:off x="430125" y="3057450"/>
            <a:ext cx="6376200" cy="17238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US" sz="4000">
                <a:solidFill>
                  <a:schemeClr val="dk1"/>
                </a:solidFill>
                <a:highlight>
                  <a:schemeClr val="lt1"/>
                </a:highlight>
                <a:latin typeface="Open Sans ExtraBold"/>
                <a:ea typeface="Open Sans ExtraBold"/>
                <a:cs typeface="Open Sans ExtraBold"/>
                <a:sym typeface="Open Sans ExtraBold"/>
              </a:rPr>
              <a:t>Have you ever applied for funding ? </a:t>
            </a:r>
            <a:endParaRPr sz="4000">
              <a:solidFill>
                <a:schemeClr val="dk1"/>
              </a:solidFill>
              <a:highlight>
                <a:schemeClr val="lt1"/>
              </a:highlight>
              <a:latin typeface="Open Sans ExtraBold"/>
              <a:ea typeface="Open Sans ExtraBold"/>
              <a:cs typeface="Open Sans ExtraBold"/>
              <a:sym typeface="Open Sans ExtraBold"/>
            </a:endParaRPr>
          </a:p>
        </p:txBody>
      </p:sp>
      <p:pic>
        <p:nvPicPr>
          <p:cNvPr id="174" name="Google Shape;174;p21"/>
          <p:cNvPicPr preferRelativeResize="0"/>
          <p:nvPr/>
        </p:nvPicPr>
        <p:blipFill>
          <a:blip r:embed="rId3">
            <a:alphaModFix/>
          </a:blip>
          <a:stretch>
            <a:fillRect/>
          </a:stretch>
        </p:blipFill>
        <p:spPr>
          <a:xfrm>
            <a:off x="7312600" y="2158188"/>
            <a:ext cx="10472673" cy="6980074"/>
          </a:xfrm>
          <a:prstGeom prst="rect">
            <a:avLst/>
          </a:prstGeom>
          <a:noFill/>
          <a:ln>
            <a:noFill/>
          </a:ln>
        </p:spPr>
      </p:pic>
      <p:sp>
        <p:nvSpPr>
          <p:cNvPr id="175" name="Google Shape;175;p21"/>
          <p:cNvSpPr txBox="1"/>
          <p:nvPr/>
        </p:nvSpPr>
        <p:spPr>
          <a:xfrm>
            <a:off x="1028700" y="9917700"/>
            <a:ext cx="10980000" cy="36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solidFill>
                  <a:srgbClr val="333333"/>
                </a:solidFill>
                <a:latin typeface="Open Sans Light"/>
                <a:ea typeface="Open Sans Light"/>
                <a:cs typeface="Open Sans Light"/>
                <a:sym typeface="Open Sans Light"/>
              </a:rPr>
              <a:t>Image by Volodymyr Hryshchenko on Unsplash</a:t>
            </a:r>
            <a:endParaRPr sz="1200">
              <a:latin typeface="Open Sans Light"/>
              <a:ea typeface="Open Sans Light"/>
              <a:cs typeface="Open Sans Light"/>
              <a:sym typeface="Open Sans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2"/>
          <p:cNvSpPr txBox="1"/>
          <p:nvPr/>
        </p:nvSpPr>
        <p:spPr>
          <a:xfrm>
            <a:off x="538275" y="484500"/>
            <a:ext cx="9220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latin typeface="Open Sans"/>
                <a:ea typeface="Open Sans"/>
                <a:cs typeface="Open Sans"/>
                <a:sym typeface="Open Sans"/>
              </a:rPr>
              <a:t>Menti results</a:t>
            </a:r>
            <a:endParaRPr b="1" sz="4000">
              <a:latin typeface="Open Sans"/>
              <a:ea typeface="Open Sans"/>
              <a:cs typeface="Open Sans"/>
              <a:sym typeface="Open Sans"/>
            </a:endParaRPr>
          </a:p>
        </p:txBody>
      </p:sp>
      <p:pic>
        <p:nvPicPr>
          <p:cNvPr id="181" name="Google Shape;181;p22"/>
          <p:cNvPicPr preferRelativeResize="0"/>
          <p:nvPr/>
        </p:nvPicPr>
        <p:blipFill>
          <a:blip r:embed="rId3">
            <a:alphaModFix/>
          </a:blip>
          <a:stretch>
            <a:fillRect/>
          </a:stretch>
        </p:blipFill>
        <p:spPr>
          <a:xfrm>
            <a:off x="1279875" y="1466800"/>
            <a:ext cx="15728256" cy="84170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ottie">
  <a:themeElements>
    <a:clrScheme name="Office">
      <a:dk1>
        <a:srgbClr val="000000"/>
      </a:dk1>
      <a:lt1>
        <a:srgbClr val="FFFFFF"/>
      </a:lt1>
      <a:dk2>
        <a:srgbClr val="1F497D"/>
      </a:dk2>
      <a:lt2>
        <a:srgbClr val="EEECE1"/>
      </a:lt2>
      <a:accent1>
        <a:srgbClr val="4F81BD"/>
      </a:accent1>
      <a:accent2>
        <a:srgbClr val="C0504D"/>
      </a:accent2>
      <a:accent3>
        <a:srgbClr val="86EAE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