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4" r:id="rId1"/>
  </p:sldMasterIdLst>
  <p:notesMasterIdLst>
    <p:notesMasterId r:id="rId49"/>
  </p:notesMasterIdLst>
  <p:sldIdLst>
    <p:sldId id="360" r:id="rId2"/>
    <p:sldId id="370" r:id="rId3"/>
    <p:sldId id="390" r:id="rId4"/>
    <p:sldId id="387" r:id="rId5"/>
    <p:sldId id="391" r:id="rId6"/>
    <p:sldId id="392" r:id="rId7"/>
    <p:sldId id="388" r:id="rId8"/>
    <p:sldId id="393" r:id="rId9"/>
    <p:sldId id="395" r:id="rId10"/>
    <p:sldId id="396" r:id="rId11"/>
    <p:sldId id="397" r:id="rId12"/>
    <p:sldId id="398" r:id="rId13"/>
    <p:sldId id="319" r:id="rId14"/>
    <p:sldId id="366" r:id="rId15"/>
    <p:sldId id="371" r:id="rId16"/>
    <p:sldId id="364" r:id="rId17"/>
    <p:sldId id="376" r:id="rId18"/>
    <p:sldId id="377" r:id="rId19"/>
    <p:sldId id="355" r:id="rId20"/>
    <p:sldId id="399" r:id="rId21"/>
    <p:sldId id="400" r:id="rId22"/>
    <p:sldId id="401" r:id="rId23"/>
    <p:sldId id="402" r:id="rId24"/>
    <p:sldId id="372" r:id="rId25"/>
    <p:sldId id="367" r:id="rId26"/>
    <p:sldId id="403" r:id="rId27"/>
    <p:sldId id="404" r:id="rId28"/>
    <p:sldId id="405" r:id="rId29"/>
    <p:sldId id="374" r:id="rId30"/>
    <p:sldId id="406" r:id="rId31"/>
    <p:sldId id="373" r:id="rId32"/>
    <p:sldId id="407" r:id="rId33"/>
    <p:sldId id="375" r:id="rId34"/>
    <p:sldId id="408" r:id="rId35"/>
    <p:sldId id="409" r:id="rId36"/>
    <p:sldId id="410" r:id="rId37"/>
    <p:sldId id="411" r:id="rId38"/>
    <p:sldId id="378" r:id="rId39"/>
    <p:sldId id="379" r:id="rId40"/>
    <p:sldId id="380" r:id="rId41"/>
    <p:sldId id="381" r:id="rId42"/>
    <p:sldId id="382" r:id="rId43"/>
    <p:sldId id="383" r:id="rId44"/>
    <p:sldId id="412" r:id="rId45"/>
    <p:sldId id="385" r:id="rId46"/>
    <p:sldId id="414" r:id="rId47"/>
    <p:sldId id="415" r:id="rId48"/>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475D36-A8F0-C16E-EE59-0A2292A03DD6}" name="iSmael KG" initials="iK" userId="9eddbb6be863bf8e" providerId="Windows Live"/>
  <p188:author id="{95582667-6102-27E7-ED8E-01A166EB4B6B}" name="Guest User" initials="GU" userId="Guest User"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794"/>
    <a:srgbClr val="5C4791"/>
    <a:srgbClr val="B20528"/>
    <a:srgbClr val="007AB2"/>
    <a:srgbClr val="F87758"/>
    <a:srgbClr val="B20529"/>
    <a:srgbClr val="CAF6FF"/>
    <a:srgbClr val="DAC4F3"/>
    <a:srgbClr val="800323"/>
    <a:srgbClr val="1818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13"/>
    <p:restoredTop sz="96296"/>
  </p:normalViewPr>
  <p:slideViewPr>
    <p:cSldViewPr snapToGrid="0">
      <p:cViewPr varScale="1">
        <p:scale>
          <a:sx n="120" d="100"/>
          <a:sy n="120" d="100"/>
        </p:scale>
        <p:origin x="200" y="240"/>
      </p:cViewPr>
      <p:guideLst/>
    </p:cSldViewPr>
  </p:slideViewPr>
  <p:notesTextViewPr>
    <p:cViewPr>
      <p:scale>
        <a:sx n="1" d="1"/>
        <a:sy n="1" d="1"/>
      </p:scale>
      <p:origin x="0" y="0"/>
    </p:cViewPr>
  </p:notesTextViewPr>
  <p:notesViewPr>
    <p:cSldViewPr snapToGrid="0">
      <p:cViewPr varScale="1">
        <p:scale>
          <a:sx n="121" d="100"/>
          <a:sy n="121" d="100"/>
        </p:scale>
        <p:origin x="5072"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15D78F-F024-824E-B8BA-674B3F986A39}" type="doc">
      <dgm:prSet loTypeId="urn:microsoft.com/office/officeart/2005/8/layout/venn1" loCatId="" qsTypeId="urn:microsoft.com/office/officeart/2005/8/quickstyle/simple1" qsCatId="simple" csTypeId="urn:microsoft.com/office/officeart/2005/8/colors/accent1_2" csCatId="accent1" phldr="1"/>
      <dgm:spPr/>
    </dgm:pt>
    <dgm:pt modelId="{384FF023-7C4A-8F4D-B484-E015B68F8CC8}">
      <dgm:prSet phldrT="[Text]"/>
      <dgm:spPr>
        <a:solidFill>
          <a:srgbClr val="007AB2">
            <a:alpha val="50000"/>
          </a:srgbClr>
        </a:solidFill>
      </dgm:spPr>
      <dgm:t>
        <a:bodyPr/>
        <a:lstStyle/>
        <a:p>
          <a:r>
            <a:rPr lang="en-GB" dirty="0"/>
            <a:t>AI Policy &amp; Regulation</a:t>
          </a:r>
        </a:p>
      </dgm:t>
    </dgm:pt>
    <dgm:pt modelId="{DE9EA700-D67A-174C-987E-D87C26DF0DDF}" type="parTrans" cxnId="{B9D9B020-C9F5-BE4D-8890-1FC0221084EE}">
      <dgm:prSet/>
      <dgm:spPr/>
      <dgm:t>
        <a:bodyPr/>
        <a:lstStyle/>
        <a:p>
          <a:endParaRPr lang="en-GB"/>
        </a:p>
      </dgm:t>
    </dgm:pt>
    <dgm:pt modelId="{6D365D46-7D38-8544-9C87-138B773F8241}" type="sibTrans" cxnId="{B9D9B020-C9F5-BE4D-8890-1FC0221084EE}">
      <dgm:prSet/>
      <dgm:spPr/>
      <dgm:t>
        <a:bodyPr/>
        <a:lstStyle/>
        <a:p>
          <a:endParaRPr lang="en-GB"/>
        </a:p>
      </dgm:t>
    </dgm:pt>
    <dgm:pt modelId="{C3D5E579-894C-DD4A-A7D2-9F9C35958626}">
      <dgm:prSet phldrT="[Text]"/>
      <dgm:spPr>
        <a:solidFill>
          <a:srgbClr val="5C4791">
            <a:alpha val="50000"/>
          </a:srgbClr>
        </a:solidFill>
      </dgm:spPr>
      <dgm:t>
        <a:bodyPr/>
        <a:lstStyle/>
        <a:p>
          <a:r>
            <a:rPr lang="en-GB" dirty="0"/>
            <a:t>AI Tools, Systems and Research</a:t>
          </a:r>
        </a:p>
      </dgm:t>
    </dgm:pt>
    <dgm:pt modelId="{11DB7360-2871-B04D-A0E6-FB11C40BDB8E}" type="parTrans" cxnId="{9BE06525-3D1E-EC4E-AABA-F469473B05C2}">
      <dgm:prSet/>
      <dgm:spPr/>
      <dgm:t>
        <a:bodyPr/>
        <a:lstStyle/>
        <a:p>
          <a:endParaRPr lang="en-GB"/>
        </a:p>
      </dgm:t>
    </dgm:pt>
    <dgm:pt modelId="{CF8D9B5C-9DFA-0A4B-AE3C-1F99ABD93708}" type="sibTrans" cxnId="{9BE06525-3D1E-EC4E-AABA-F469473B05C2}">
      <dgm:prSet/>
      <dgm:spPr/>
      <dgm:t>
        <a:bodyPr/>
        <a:lstStyle/>
        <a:p>
          <a:endParaRPr lang="en-GB"/>
        </a:p>
      </dgm:t>
    </dgm:pt>
    <dgm:pt modelId="{DA356F5A-8715-F149-8DEB-08ECF2886422}">
      <dgm:prSet phldrT="[Text]"/>
      <dgm:spPr>
        <a:solidFill>
          <a:srgbClr val="B20528">
            <a:alpha val="50000"/>
          </a:srgbClr>
        </a:solidFill>
      </dgm:spPr>
      <dgm:t>
        <a:bodyPr/>
        <a:lstStyle/>
        <a:p>
          <a:r>
            <a:rPr lang="en-GB" dirty="0"/>
            <a:t>Organisational Practices</a:t>
          </a:r>
        </a:p>
      </dgm:t>
    </dgm:pt>
    <dgm:pt modelId="{CD69DB42-FD20-C242-95C4-5649C57918E4}" type="parTrans" cxnId="{99BB5FDA-9B0F-4742-AC3A-457BFBAE135F}">
      <dgm:prSet/>
      <dgm:spPr/>
      <dgm:t>
        <a:bodyPr/>
        <a:lstStyle/>
        <a:p>
          <a:endParaRPr lang="en-GB"/>
        </a:p>
      </dgm:t>
    </dgm:pt>
    <dgm:pt modelId="{C64A6ED9-9AA8-5E45-B376-94E06C3D7BAC}" type="sibTrans" cxnId="{99BB5FDA-9B0F-4742-AC3A-457BFBAE135F}">
      <dgm:prSet/>
      <dgm:spPr/>
      <dgm:t>
        <a:bodyPr/>
        <a:lstStyle/>
        <a:p>
          <a:endParaRPr lang="en-GB"/>
        </a:p>
      </dgm:t>
    </dgm:pt>
    <dgm:pt modelId="{E76588C8-B6CF-6344-83F1-AC57071AD71E}" type="pres">
      <dgm:prSet presAssocID="{5D15D78F-F024-824E-B8BA-674B3F986A39}" presName="compositeShape" presStyleCnt="0">
        <dgm:presLayoutVars>
          <dgm:chMax val="7"/>
          <dgm:dir/>
          <dgm:resizeHandles val="exact"/>
        </dgm:presLayoutVars>
      </dgm:prSet>
      <dgm:spPr/>
    </dgm:pt>
    <dgm:pt modelId="{C2269D28-A80C-B44F-8DE5-44292A255148}" type="pres">
      <dgm:prSet presAssocID="{384FF023-7C4A-8F4D-B484-E015B68F8CC8}" presName="circ1" presStyleLbl="vennNode1" presStyleIdx="0" presStyleCnt="3"/>
      <dgm:spPr/>
    </dgm:pt>
    <dgm:pt modelId="{907B3138-EB27-FA42-8809-7438E62516AF}" type="pres">
      <dgm:prSet presAssocID="{384FF023-7C4A-8F4D-B484-E015B68F8CC8}" presName="circ1Tx" presStyleLbl="revTx" presStyleIdx="0" presStyleCnt="0">
        <dgm:presLayoutVars>
          <dgm:chMax val="0"/>
          <dgm:chPref val="0"/>
          <dgm:bulletEnabled val="1"/>
        </dgm:presLayoutVars>
      </dgm:prSet>
      <dgm:spPr/>
    </dgm:pt>
    <dgm:pt modelId="{D636C160-75BB-504E-814B-FECE78BC90D1}" type="pres">
      <dgm:prSet presAssocID="{C3D5E579-894C-DD4A-A7D2-9F9C35958626}" presName="circ2" presStyleLbl="vennNode1" presStyleIdx="1" presStyleCnt="3"/>
      <dgm:spPr/>
    </dgm:pt>
    <dgm:pt modelId="{3A131DE8-8F92-A548-8E3D-3207C511EA2C}" type="pres">
      <dgm:prSet presAssocID="{C3D5E579-894C-DD4A-A7D2-9F9C35958626}" presName="circ2Tx" presStyleLbl="revTx" presStyleIdx="0" presStyleCnt="0">
        <dgm:presLayoutVars>
          <dgm:chMax val="0"/>
          <dgm:chPref val="0"/>
          <dgm:bulletEnabled val="1"/>
        </dgm:presLayoutVars>
      </dgm:prSet>
      <dgm:spPr/>
    </dgm:pt>
    <dgm:pt modelId="{6BFF4C27-1910-0748-A3C6-41FB385E5121}" type="pres">
      <dgm:prSet presAssocID="{DA356F5A-8715-F149-8DEB-08ECF2886422}" presName="circ3" presStyleLbl="vennNode1" presStyleIdx="2" presStyleCnt="3"/>
      <dgm:spPr/>
    </dgm:pt>
    <dgm:pt modelId="{540311C2-A8D2-B045-91C6-2C70741B9729}" type="pres">
      <dgm:prSet presAssocID="{DA356F5A-8715-F149-8DEB-08ECF2886422}" presName="circ3Tx" presStyleLbl="revTx" presStyleIdx="0" presStyleCnt="0">
        <dgm:presLayoutVars>
          <dgm:chMax val="0"/>
          <dgm:chPref val="0"/>
          <dgm:bulletEnabled val="1"/>
        </dgm:presLayoutVars>
      </dgm:prSet>
      <dgm:spPr/>
    </dgm:pt>
  </dgm:ptLst>
  <dgm:cxnLst>
    <dgm:cxn modelId="{A8C33703-490E-4F45-8F47-1A4E6A9CD083}" type="presOf" srcId="{DA356F5A-8715-F149-8DEB-08ECF2886422}" destId="{540311C2-A8D2-B045-91C6-2C70741B9729}" srcOrd="1" destOrd="0" presId="urn:microsoft.com/office/officeart/2005/8/layout/venn1"/>
    <dgm:cxn modelId="{B4BB8007-989D-4542-8B01-8675DA1340BC}" type="presOf" srcId="{384FF023-7C4A-8F4D-B484-E015B68F8CC8}" destId="{C2269D28-A80C-B44F-8DE5-44292A255148}" srcOrd="0" destOrd="0" presId="urn:microsoft.com/office/officeart/2005/8/layout/venn1"/>
    <dgm:cxn modelId="{B9D9B020-C9F5-BE4D-8890-1FC0221084EE}" srcId="{5D15D78F-F024-824E-B8BA-674B3F986A39}" destId="{384FF023-7C4A-8F4D-B484-E015B68F8CC8}" srcOrd="0" destOrd="0" parTransId="{DE9EA700-D67A-174C-987E-D87C26DF0DDF}" sibTransId="{6D365D46-7D38-8544-9C87-138B773F8241}"/>
    <dgm:cxn modelId="{9BE06525-3D1E-EC4E-AABA-F469473B05C2}" srcId="{5D15D78F-F024-824E-B8BA-674B3F986A39}" destId="{C3D5E579-894C-DD4A-A7D2-9F9C35958626}" srcOrd="1" destOrd="0" parTransId="{11DB7360-2871-B04D-A0E6-FB11C40BDB8E}" sibTransId="{CF8D9B5C-9DFA-0A4B-AE3C-1F99ABD93708}"/>
    <dgm:cxn modelId="{C6C0EB3C-7673-5740-AE23-780952B4FC02}" type="presOf" srcId="{C3D5E579-894C-DD4A-A7D2-9F9C35958626}" destId="{3A131DE8-8F92-A548-8E3D-3207C511EA2C}" srcOrd="1" destOrd="0" presId="urn:microsoft.com/office/officeart/2005/8/layout/venn1"/>
    <dgm:cxn modelId="{B213135D-A190-354C-9020-9EF50690B021}" type="presOf" srcId="{C3D5E579-894C-DD4A-A7D2-9F9C35958626}" destId="{D636C160-75BB-504E-814B-FECE78BC90D1}" srcOrd="0" destOrd="0" presId="urn:microsoft.com/office/officeart/2005/8/layout/venn1"/>
    <dgm:cxn modelId="{4E523967-2392-1444-8518-DC06D3BBD7C2}" type="presOf" srcId="{384FF023-7C4A-8F4D-B484-E015B68F8CC8}" destId="{907B3138-EB27-FA42-8809-7438E62516AF}" srcOrd="1" destOrd="0" presId="urn:microsoft.com/office/officeart/2005/8/layout/venn1"/>
    <dgm:cxn modelId="{0F075A7E-9954-9549-B7E5-5E99B4E1CC6D}" type="presOf" srcId="{DA356F5A-8715-F149-8DEB-08ECF2886422}" destId="{6BFF4C27-1910-0748-A3C6-41FB385E5121}" srcOrd="0" destOrd="0" presId="urn:microsoft.com/office/officeart/2005/8/layout/venn1"/>
    <dgm:cxn modelId="{52D4F29F-FE2D-E646-B354-6CC606B91D7B}" type="presOf" srcId="{5D15D78F-F024-824E-B8BA-674B3F986A39}" destId="{E76588C8-B6CF-6344-83F1-AC57071AD71E}" srcOrd="0" destOrd="0" presId="urn:microsoft.com/office/officeart/2005/8/layout/venn1"/>
    <dgm:cxn modelId="{99BB5FDA-9B0F-4742-AC3A-457BFBAE135F}" srcId="{5D15D78F-F024-824E-B8BA-674B3F986A39}" destId="{DA356F5A-8715-F149-8DEB-08ECF2886422}" srcOrd="2" destOrd="0" parTransId="{CD69DB42-FD20-C242-95C4-5649C57918E4}" sibTransId="{C64A6ED9-9AA8-5E45-B376-94E06C3D7BAC}"/>
    <dgm:cxn modelId="{C9037DE6-AC96-9248-8DFA-DF6962DDA2D2}" type="presParOf" srcId="{E76588C8-B6CF-6344-83F1-AC57071AD71E}" destId="{C2269D28-A80C-B44F-8DE5-44292A255148}" srcOrd="0" destOrd="0" presId="urn:microsoft.com/office/officeart/2005/8/layout/venn1"/>
    <dgm:cxn modelId="{44E8D867-09A8-3E42-8F20-E4C8ED2E9BA8}" type="presParOf" srcId="{E76588C8-B6CF-6344-83F1-AC57071AD71E}" destId="{907B3138-EB27-FA42-8809-7438E62516AF}" srcOrd="1" destOrd="0" presId="urn:microsoft.com/office/officeart/2005/8/layout/venn1"/>
    <dgm:cxn modelId="{88CC82A9-3FE3-FE49-AF1C-31EF5F4BA78A}" type="presParOf" srcId="{E76588C8-B6CF-6344-83F1-AC57071AD71E}" destId="{D636C160-75BB-504E-814B-FECE78BC90D1}" srcOrd="2" destOrd="0" presId="urn:microsoft.com/office/officeart/2005/8/layout/venn1"/>
    <dgm:cxn modelId="{887337CC-2220-8C4A-8E14-739BCCE0321B}" type="presParOf" srcId="{E76588C8-B6CF-6344-83F1-AC57071AD71E}" destId="{3A131DE8-8F92-A548-8E3D-3207C511EA2C}" srcOrd="3" destOrd="0" presId="urn:microsoft.com/office/officeart/2005/8/layout/venn1"/>
    <dgm:cxn modelId="{EA5890AA-B2EE-7F42-B029-8B9428E3F58A}" type="presParOf" srcId="{E76588C8-B6CF-6344-83F1-AC57071AD71E}" destId="{6BFF4C27-1910-0748-A3C6-41FB385E5121}" srcOrd="4" destOrd="0" presId="urn:microsoft.com/office/officeart/2005/8/layout/venn1"/>
    <dgm:cxn modelId="{DCBB554A-73EF-6547-88FD-8B877604CF8A}" type="presParOf" srcId="{E76588C8-B6CF-6344-83F1-AC57071AD71E}" destId="{540311C2-A8D2-B045-91C6-2C70741B9729}"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D15D78F-F024-824E-B8BA-674B3F986A39}" type="doc">
      <dgm:prSet loTypeId="urn:microsoft.com/office/officeart/2005/8/layout/venn1" loCatId="" qsTypeId="urn:microsoft.com/office/officeart/2005/8/quickstyle/simple1" qsCatId="simple" csTypeId="urn:microsoft.com/office/officeart/2005/8/colors/accent1_2" csCatId="accent1" phldr="1"/>
      <dgm:spPr/>
    </dgm:pt>
    <dgm:pt modelId="{384FF023-7C4A-8F4D-B484-E015B68F8CC8}">
      <dgm:prSet phldrT="[Text]"/>
      <dgm:spPr>
        <a:solidFill>
          <a:srgbClr val="007AB2">
            <a:alpha val="50000"/>
          </a:srgbClr>
        </a:solidFill>
      </dgm:spPr>
      <dgm:t>
        <a:bodyPr/>
        <a:lstStyle/>
        <a:p>
          <a:r>
            <a:rPr lang="en-GB" dirty="0"/>
            <a:t>AI Policy &amp; Regulation</a:t>
          </a:r>
        </a:p>
      </dgm:t>
    </dgm:pt>
    <dgm:pt modelId="{DE9EA700-D67A-174C-987E-D87C26DF0DDF}" type="parTrans" cxnId="{B9D9B020-C9F5-BE4D-8890-1FC0221084EE}">
      <dgm:prSet/>
      <dgm:spPr/>
      <dgm:t>
        <a:bodyPr/>
        <a:lstStyle/>
        <a:p>
          <a:endParaRPr lang="en-GB"/>
        </a:p>
      </dgm:t>
    </dgm:pt>
    <dgm:pt modelId="{6D365D46-7D38-8544-9C87-138B773F8241}" type="sibTrans" cxnId="{B9D9B020-C9F5-BE4D-8890-1FC0221084EE}">
      <dgm:prSet/>
      <dgm:spPr/>
      <dgm:t>
        <a:bodyPr/>
        <a:lstStyle/>
        <a:p>
          <a:endParaRPr lang="en-GB"/>
        </a:p>
      </dgm:t>
    </dgm:pt>
    <dgm:pt modelId="{C3D5E579-894C-DD4A-A7D2-9F9C35958626}">
      <dgm:prSet phldrT="[Text]"/>
      <dgm:spPr>
        <a:solidFill>
          <a:schemeClr val="tx1">
            <a:lumMod val="50000"/>
            <a:lumOff val="50000"/>
            <a:alpha val="50000"/>
          </a:schemeClr>
        </a:solidFill>
      </dgm:spPr>
      <dgm:t>
        <a:bodyPr/>
        <a:lstStyle/>
        <a:p>
          <a:r>
            <a:rPr lang="en-GB" dirty="0"/>
            <a:t>AI Tools, Systems and Research</a:t>
          </a:r>
        </a:p>
      </dgm:t>
    </dgm:pt>
    <dgm:pt modelId="{11DB7360-2871-B04D-A0E6-FB11C40BDB8E}" type="parTrans" cxnId="{9BE06525-3D1E-EC4E-AABA-F469473B05C2}">
      <dgm:prSet/>
      <dgm:spPr/>
      <dgm:t>
        <a:bodyPr/>
        <a:lstStyle/>
        <a:p>
          <a:endParaRPr lang="en-GB"/>
        </a:p>
      </dgm:t>
    </dgm:pt>
    <dgm:pt modelId="{CF8D9B5C-9DFA-0A4B-AE3C-1F99ABD93708}" type="sibTrans" cxnId="{9BE06525-3D1E-EC4E-AABA-F469473B05C2}">
      <dgm:prSet/>
      <dgm:spPr/>
      <dgm:t>
        <a:bodyPr/>
        <a:lstStyle/>
        <a:p>
          <a:endParaRPr lang="en-GB"/>
        </a:p>
      </dgm:t>
    </dgm:pt>
    <dgm:pt modelId="{DA356F5A-8715-F149-8DEB-08ECF2886422}">
      <dgm:prSet phldrT="[Text]"/>
      <dgm:spPr>
        <a:solidFill>
          <a:schemeClr val="tx1">
            <a:lumMod val="50000"/>
            <a:lumOff val="50000"/>
            <a:alpha val="50000"/>
          </a:schemeClr>
        </a:solidFill>
      </dgm:spPr>
      <dgm:t>
        <a:bodyPr/>
        <a:lstStyle/>
        <a:p>
          <a:r>
            <a:rPr lang="en-GB" dirty="0"/>
            <a:t>Organisational Practices</a:t>
          </a:r>
        </a:p>
      </dgm:t>
    </dgm:pt>
    <dgm:pt modelId="{CD69DB42-FD20-C242-95C4-5649C57918E4}" type="parTrans" cxnId="{99BB5FDA-9B0F-4742-AC3A-457BFBAE135F}">
      <dgm:prSet/>
      <dgm:spPr/>
      <dgm:t>
        <a:bodyPr/>
        <a:lstStyle/>
        <a:p>
          <a:endParaRPr lang="en-GB"/>
        </a:p>
      </dgm:t>
    </dgm:pt>
    <dgm:pt modelId="{C64A6ED9-9AA8-5E45-B376-94E06C3D7BAC}" type="sibTrans" cxnId="{99BB5FDA-9B0F-4742-AC3A-457BFBAE135F}">
      <dgm:prSet/>
      <dgm:spPr/>
      <dgm:t>
        <a:bodyPr/>
        <a:lstStyle/>
        <a:p>
          <a:endParaRPr lang="en-GB"/>
        </a:p>
      </dgm:t>
    </dgm:pt>
    <dgm:pt modelId="{E76588C8-B6CF-6344-83F1-AC57071AD71E}" type="pres">
      <dgm:prSet presAssocID="{5D15D78F-F024-824E-B8BA-674B3F986A39}" presName="compositeShape" presStyleCnt="0">
        <dgm:presLayoutVars>
          <dgm:chMax val="7"/>
          <dgm:dir/>
          <dgm:resizeHandles val="exact"/>
        </dgm:presLayoutVars>
      </dgm:prSet>
      <dgm:spPr/>
    </dgm:pt>
    <dgm:pt modelId="{C2269D28-A80C-B44F-8DE5-44292A255148}" type="pres">
      <dgm:prSet presAssocID="{384FF023-7C4A-8F4D-B484-E015B68F8CC8}" presName="circ1" presStyleLbl="vennNode1" presStyleIdx="0" presStyleCnt="3"/>
      <dgm:spPr/>
    </dgm:pt>
    <dgm:pt modelId="{907B3138-EB27-FA42-8809-7438E62516AF}" type="pres">
      <dgm:prSet presAssocID="{384FF023-7C4A-8F4D-B484-E015B68F8CC8}" presName="circ1Tx" presStyleLbl="revTx" presStyleIdx="0" presStyleCnt="0">
        <dgm:presLayoutVars>
          <dgm:chMax val="0"/>
          <dgm:chPref val="0"/>
          <dgm:bulletEnabled val="1"/>
        </dgm:presLayoutVars>
      </dgm:prSet>
      <dgm:spPr/>
    </dgm:pt>
    <dgm:pt modelId="{D636C160-75BB-504E-814B-FECE78BC90D1}" type="pres">
      <dgm:prSet presAssocID="{C3D5E579-894C-DD4A-A7D2-9F9C35958626}" presName="circ2" presStyleLbl="vennNode1" presStyleIdx="1" presStyleCnt="3"/>
      <dgm:spPr/>
    </dgm:pt>
    <dgm:pt modelId="{3A131DE8-8F92-A548-8E3D-3207C511EA2C}" type="pres">
      <dgm:prSet presAssocID="{C3D5E579-894C-DD4A-A7D2-9F9C35958626}" presName="circ2Tx" presStyleLbl="revTx" presStyleIdx="0" presStyleCnt="0">
        <dgm:presLayoutVars>
          <dgm:chMax val="0"/>
          <dgm:chPref val="0"/>
          <dgm:bulletEnabled val="1"/>
        </dgm:presLayoutVars>
      </dgm:prSet>
      <dgm:spPr/>
    </dgm:pt>
    <dgm:pt modelId="{6BFF4C27-1910-0748-A3C6-41FB385E5121}" type="pres">
      <dgm:prSet presAssocID="{DA356F5A-8715-F149-8DEB-08ECF2886422}" presName="circ3" presStyleLbl="vennNode1" presStyleIdx="2" presStyleCnt="3"/>
      <dgm:spPr/>
    </dgm:pt>
    <dgm:pt modelId="{540311C2-A8D2-B045-91C6-2C70741B9729}" type="pres">
      <dgm:prSet presAssocID="{DA356F5A-8715-F149-8DEB-08ECF2886422}" presName="circ3Tx" presStyleLbl="revTx" presStyleIdx="0" presStyleCnt="0">
        <dgm:presLayoutVars>
          <dgm:chMax val="0"/>
          <dgm:chPref val="0"/>
          <dgm:bulletEnabled val="1"/>
        </dgm:presLayoutVars>
      </dgm:prSet>
      <dgm:spPr/>
    </dgm:pt>
  </dgm:ptLst>
  <dgm:cxnLst>
    <dgm:cxn modelId="{A8C33703-490E-4F45-8F47-1A4E6A9CD083}" type="presOf" srcId="{DA356F5A-8715-F149-8DEB-08ECF2886422}" destId="{540311C2-A8D2-B045-91C6-2C70741B9729}" srcOrd="1" destOrd="0" presId="urn:microsoft.com/office/officeart/2005/8/layout/venn1"/>
    <dgm:cxn modelId="{B4BB8007-989D-4542-8B01-8675DA1340BC}" type="presOf" srcId="{384FF023-7C4A-8F4D-B484-E015B68F8CC8}" destId="{C2269D28-A80C-B44F-8DE5-44292A255148}" srcOrd="0" destOrd="0" presId="urn:microsoft.com/office/officeart/2005/8/layout/venn1"/>
    <dgm:cxn modelId="{B9D9B020-C9F5-BE4D-8890-1FC0221084EE}" srcId="{5D15D78F-F024-824E-B8BA-674B3F986A39}" destId="{384FF023-7C4A-8F4D-B484-E015B68F8CC8}" srcOrd="0" destOrd="0" parTransId="{DE9EA700-D67A-174C-987E-D87C26DF0DDF}" sibTransId="{6D365D46-7D38-8544-9C87-138B773F8241}"/>
    <dgm:cxn modelId="{9BE06525-3D1E-EC4E-AABA-F469473B05C2}" srcId="{5D15D78F-F024-824E-B8BA-674B3F986A39}" destId="{C3D5E579-894C-DD4A-A7D2-9F9C35958626}" srcOrd="1" destOrd="0" parTransId="{11DB7360-2871-B04D-A0E6-FB11C40BDB8E}" sibTransId="{CF8D9B5C-9DFA-0A4B-AE3C-1F99ABD93708}"/>
    <dgm:cxn modelId="{C6C0EB3C-7673-5740-AE23-780952B4FC02}" type="presOf" srcId="{C3D5E579-894C-DD4A-A7D2-9F9C35958626}" destId="{3A131DE8-8F92-A548-8E3D-3207C511EA2C}" srcOrd="1" destOrd="0" presId="urn:microsoft.com/office/officeart/2005/8/layout/venn1"/>
    <dgm:cxn modelId="{B213135D-A190-354C-9020-9EF50690B021}" type="presOf" srcId="{C3D5E579-894C-DD4A-A7D2-9F9C35958626}" destId="{D636C160-75BB-504E-814B-FECE78BC90D1}" srcOrd="0" destOrd="0" presId="urn:microsoft.com/office/officeart/2005/8/layout/venn1"/>
    <dgm:cxn modelId="{4E523967-2392-1444-8518-DC06D3BBD7C2}" type="presOf" srcId="{384FF023-7C4A-8F4D-B484-E015B68F8CC8}" destId="{907B3138-EB27-FA42-8809-7438E62516AF}" srcOrd="1" destOrd="0" presId="urn:microsoft.com/office/officeart/2005/8/layout/venn1"/>
    <dgm:cxn modelId="{0F075A7E-9954-9549-B7E5-5E99B4E1CC6D}" type="presOf" srcId="{DA356F5A-8715-F149-8DEB-08ECF2886422}" destId="{6BFF4C27-1910-0748-A3C6-41FB385E5121}" srcOrd="0" destOrd="0" presId="urn:microsoft.com/office/officeart/2005/8/layout/venn1"/>
    <dgm:cxn modelId="{52D4F29F-FE2D-E646-B354-6CC606B91D7B}" type="presOf" srcId="{5D15D78F-F024-824E-B8BA-674B3F986A39}" destId="{E76588C8-B6CF-6344-83F1-AC57071AD71E}" srcOrd="0" destOrd="0" presId="urn:microsoft.com/office/officeart/2005/8/layout/venn1"/>
    <dgm:cxn modelId="{99BB5FDA-9B0F-4742-AC3A-457BFBAE135F}" srcId="{5D15D78F-F024-824E-B8BA-674B3F986A39}" destId="{DA356F5A-8715-F149-8DEB-08ECF2886422}" srcOrd="2" destOrd="0" parTransId="{CD69DB42-FD20-C242-95C4-5649C57918E4}" sibTransId="{C64A6ED9-9AA8-5E45-B376-94E06C3D7BAC}"/>
    <dgm:cxn modelId="{C9037DE6-AC96-9248-8DFA-DF6962DDA2D2}" type="presParOf" srcId="{E76588C8-B6CF-6344-83F1-AC57071AD71E}" destId="{C2269D28-A80C-B44F-8DE5-44292A255148}" srcOrd="0" destOrd="0" presId="urn:microsoft.com/office/officeart/2005/8/layout/venn1"/>
    <dgm:cxn modelId="{44E8D867-09A8-3E42-8F20-E4C8ED2E9BA8}" type="presParOf" srcId="{E76588C8-B6CF-6344-83F1-AC57071AD71E}" destId="{907B3138-EB27-FA42-8809-7438E62516AF}" srcOrd="1" destOrd="0" presId="urn:microsoft.com/office/officeart/2005/8/layout/venn1"/>
    <dgm:cxn modelId="{88CC82A9-3FE3-FE49-AF1C-31EF5F4BA78A}" type="presParOf" srcId="{E76588C8-B6CF-6344-83F1-AC57071AD71E}" destId="{D636C160-75BB-504E-814B-FECE78BC90D1}" srcOrd="2" destOrd="0" presId="urn:microsoft.com/office/officeart/2005/8/layout/venn1"/>
    <dgm:cxn modelId="{887337CC-2220-8C4A-8E14-739BCCE0321B}" type="presParOf" srcId="{E76588C8-B6CF-6344-83F1-AC57071AD71E}" destId="{3A131DE8-8F92-A548-8E3D-3207C511EA2C}" srcOrd="3" destOrd="0" presId="urn:microsoft.com/office/officeart/2005/8/layout/venn1"/>
    <dgm:cxn modelId="{EA5890AA-B2EE-7F42-B029-8B9428E3F58A}" type="presParOf" srcId="{E76588C8-B6CF-6344-83F1-AC57071AD71E}" destId="{6BFF4C27-1910-0748-A3C6-41FB385E5121}" srcOrd="4" destOrd="0" presId="urn:microsoft.com/office/officeart/2005/8/layout/venn1"/>
    <dgm:cxn modelId="{DCBB554A-73EF-6547-88FD-8B877604CF8A}" type="presParOf" srcId="{E76588C8-B6CF-6344-83F1-AC57071AD71E}" destId="{540311C2-A8D2-B045-91C6-2C70741B9729}"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5D15D78F-F024-824E-B8BA-674B3F986A39}" type="doc">
      <dgm:prSet loTypeId="urn:microsoft.com/office/officeart/2005/8/layout/venn1" loCatId="" qsTypeId="urn:microsoft.com/office/officeart/2005/8/quickstyle/simple1" qsCatId="simple" csTypeId="urn:microsoft.com/office/officeart/2005/8/colors/accent1_2" csCatId="accent1" phldr="1"/>
      <dgm:spPr/>
    </dgm:pt>
    <dgm:pt modelId="{384FF023-7C4A-8F4D-B484-E015B68F8CC8}">
      <dgm:prSet phldrT="[Text]"/>
      <dgm:spPr>
        <a:solidFill>
          <a:schemeClr val="tx1">
            <a:lumMod val="50000"/>
            <a:lumOff val="50000"/>
            <a:alpha val="50000"/>
          </a:schemeClr>
        </a:solidFill>
      </dgm:spPr>
      <dgm:t>
        <a:bodyPr/>
        <a:lstStyle/>
        <a:p>
          <a:r>
            <a:rPr lang="en-GB" dirty="0"/>
            <a:t>AI Policy &amp; Regulation</a:t>
          </a:r>
        </a:p>
      </dgm:t>
    </dgm:pt>
    <dgm:pt modelId="{DE9EA700-D67A-174C-987E-D87C26DF0DDF}" type="parTrans" cxnId="{B9D9B020-C9F5-BE4D-8890-1FC0221084EE}">
      <dgm:prSet/>
      <dgm:spPr/>
      <dgm:t>
        <a:bodyPr/>
        <a:lstStyle/>
        <a:p>
          <a:endParaRPr lang="en-GB"/>
        </a:p>
      </dgm:t>
    </dgm:pt>
    <dgm:pt modelId="{6D365D46-7D38-8544-9C87-138B773F8241}" type="sibTrans" cxnId="{B9D9B020-C9F5-BE4D-8890-1FC0221084EE}">
      <dgm:prSet/>
      <dgm:spPr/>
      <dgm:t>
        <a:bodyPr/>
        <a:lstStyle/>
        <a:p>
          <a:endParaRPr lang="en-GB"/>
        </a:p>
      </dgm:t>
    </dgm:pt>
    <dgm:pt modelId="{C3D5E579-894C-DD4A-A7D2-9F9C35958626}">
      <dgm:prSet phldrT="[Text]"/>
      <dgm:spPr>
        <a:solidFill>
          <a:schemeClr val="tx1">
            <a:lumMod val="50000"/>
            <a:lumOff val="50000"/>
            <a:alpha val="50000"/>
          </a:schemeClr>
        </a:solidFill>
      </dgm:spPr>
      <dgm:t>
        <a:bodyPr/>
        <a:lstStyle/>
        <a:p>
          <a:r>
            <a:rPr lang="en-GB" dirty="0"/>
            <a:t>AI Tools, Systems and Research</a:t>
          </a:r>
        </a:p>
      </dgm:t>
    </dgm:pt>
    <dgm:pt modelId="{11DB7360-2871-B04D-A0E6-FB11C40BDB8E}" type="parTrans" cxnId="{9BE06525-3D1E-EC4E-AABA-F469473B05C2}">
      <dgm:prSet/>
      <dgm:spPr/>
      <dgm:t>
        <a:bodyPr/>
        <a:lstStyle/>
        <a:p>
          <a:endParaRPr lang="en-GB"/>
        </a:p>
      </dgm:t>
    </dgm:pt>
    <dgm:pt modelId="{CF8D9B5C-9DFA-0A4B-AE3C-1F99ABD93708}" type="sibTrans" cxnId="{9BE06525-3D1E-EC4E-AABA-F469473B05C2}">
      <dgm:prSet/>
      <dgm:spPr/>
      <dgm:t>
        <a:bodyPr/>
        <a:lstStyle/>
        <a:p>
          <a:endParaRPr lang="en-GB"/>
        </a:p>
      </dgm:t>
    </dgm:pt>
    <dgm:pt modelId="{DA356F5A-8715-F149-8DEB-08ECF2886422}">
      <dgm:prSet phldrT="[Text]"/>
      <dgm:spPr>
        <a:solidFill>
          <a:srgbClr val="B20528">
            <a:alpha val="50000"/>
          </a:srgbClr>
        </a:solidFill>
      </dgm:spPr>
      <dgm:t>
        <a:bodyPr/>
        <a:lstStyle/>
        <a:p>
          <a:r>
            <a:rPr lang="en-GB" dirty="0"/>
            <a:t>Organisational Practices</a:t>
          </a:r>
        </a:p>
      </dgm:t>
    </dgm:pt>
    <dgm:pt modelId="{CD69DB42-FD20-C242-95C4-5649C57918E4}" type="parTrans" cxnId="{99BB5FDA-9B0F-4742-AC3A-457BFBAE135F}">
      <dgm:prSet/>
      <dgm:spPr/>
      <dgm:t>
        <a:bodyPr/>
        <a:lstStyle/>
        <a:p>
          <a:endParaRPr lang="en-GB"/>
        </a:p>
      </dgm:t>
    </dgm:pt>
    <dgm:pt modelId="{C64A6ED9-9AA8-5E45-B376-94E06C3D7BAC}" type="sibTrans" cxnId="{99BB5FDA-9B0F-4742-AC3A-457BFBAE135F}">
      <dgm:prSet/>
      <dgm:spPr/>
      <dgm:t>
        <a:bodyPr/>
        <a:lstStyle/>
        <a:p>
          <a:endParaRPr lang="en-GB"/>
        </a:p>
      </dgm:t>
    </dgm:pt>
    <dgm:pt modelId="{E76588C8-B6CF-6344-83F1-AC57071AD71E}" type="pres">
      <dgm:prSet presAssocID="{5D15D78F-F024-824E-B8BA-674B3F986A39}" presName="compositeShape" presStyleCnt="0">
        <dgm:presLayoutVars>
          <dgm:chMax val="7"/>
          <dgm:dir/>
          <dgm:resizeHandles val="exact"/>
        </dgm:presLayoutVars>
      </dgm:prSet>
      <dgm:spPr/>
    </dgm:pt>
    <dgm:pt modelId="{C2269D28-A80C-B44F-8DE5-44292A255148}" type="pres">
      <dgm:prSet presAssocID="{384FF023-7C4A-8F4D-B484-E015B68F8CC8}" presName="circ1" presStyleLbl="vennNode1" presStyleIdx="0" presStyleCnt="3"/>
      <dgm:spPr/>
    </dgm:pt>
    <dgm:pt modelId="{907B3138-EB27-FA42-8809-7438E62516AF}" type="pres">
      <dgm:prSet presAssocID="{384FF023-7C4A-8F4D-B484-E015B68F8CC8}" presName="circ1Tx" presStyleLbl="revTx" presStyleIdx="0" presStyleCnt="0">
        <dgm:presLayoutVars>
          <dgm:chMax val="0"/>
          <dgm:chPref val="0"/>
          <dgm:bulletEnabled val="1"/>
        </dgm:presLayoutVars>
      </dgm:prSet>
      <dgm:spPr/>
    </dgm:pt>
    <dgm:pt modelId="{D636C160-75BB-504E-814B-FECE78BC90D1}" type="pres">
      <dgm:prSet presAssocID="{C3D5E579-894C-DD4A-A7D2-9F9C35958626}" presName="circ2" presStyleLbl="vennNode1" presStyleIdx="1" presStyleCnt="3"/>
      <dgm:spPr/>
    </dgm:pt>
    <dgm:pt modelId="{3A131DE8-8F92-A548-8E3D-3207C511EA2C}" type="pres">
      <dgm:prSet presAssocID="{C3D5E579-894C-DD4A-A7D2-9F9C35958626}" presName="circ2Tx" presStyleLbl="revTx" presStyleIdx="0" presStyleCnt="0">
        <dgm:presLayoutVars>
          <dgm:chMax val="0"/>
          <dgm:chPref val="0"/>
          <dgm:bulletEnabled val="1"/>
        </dgm:presLayoutVars>
      </dgm:prSet>
      <dgm:spPr/>
    </dgm:pt>
    <dgm:pt modelId="{6BFF4C27-1910-0748-A3C6-41FB385E5121}" type="pres">
      <dgm:prSet presAssocID="{DA356F5A-8715-F149-8DEB-08ECF2886422}" presName="circ3" presStyleLbl="vennNode1" presStyleIdx="2" presStyleCnt="3"/>
      <dgm:spPr/>
    </dgm:pt>
    <dgm:pt modelId="{540311C2-A8D2-B045-91C6-2C70741B9729}" type="pres">
      <dgm:prSet presAssocID="{DA356F5A-8715-F149-8DEB-08ECF2886422}" presName="circ3Tx" presStyleLbl="revTx" presStyleIdx="0" presStyleCnt="0">
        <dgm:presLayoutVars>
          <dgm:chMax val="0"/>
          <dgm:chPref val="0"/>
          <dgm:bulletEnabled val="1"/>
        </dgm:presLayoutVars>
      </dgm:prSet>
      <dgm:spPr/>
    </dgm:pt>
  </dgm:ptLst>
  <dgm:cxnLst>
    <dgm:cxn modelId="{A8C33703-490E-4F45-8F47-1A4E6A9CD083}" type="presOf" srcId="{DA356F5A-8715-F149-8DEB-08ECF2886422}" destId="{540311C2-A8D2-B045-91C6-2C70741B9729}" srcOrd="1" destOrd="0" presId="urn:microsoft.com/office/officeart/2005/8/layout/venn1"/>
    <dgm:cxn modelId="{B4BB8007-989D-4542-8B01-8675DA1340BC}" type="presOf" srcId="{384FF023-7C4A-8F4D-B484-E015B68F8CC8}" destId="{C2269D28-A80C-B44F-8DE5-44292A255148}" srcOrd="0" destOrd="0" presId="urn:microsoft.com/office/officeart/2005/8/layout/venn1"/>
    <dgm:cxn modelId="{B9D9B020-C9F5-BE4D-8890-1FC0221084EE}" srcId="{5D15D78F-F024-824E-B8BA-674B3F986A39}" destId="{384FF023-7C4A-8F4D-B484-E015B68F8CC8}" srcOrd="0" destOrd="0" parTransId="{DE9EA700-D67A-174C-987E-D87C26DF0DDF}" sibTransId="{6D365D46-7D38-8544-9C87-138B773F8241}"/>
    <dgm:cxn modelId="{9BE06525-3D1E-EC4E-AABA-F469473B05C2}" srcId="{5D15D78F-F024-824E-B8BA-674B3F986A39}" destId="{C3D5E579-894C-DD4A-A7D2-9F9C35958626}" srcOrd="1" destOrd="0" parTransId="{11DB7360-2871-B04D-A0E6-FB11C40BDB8E}" sibTransId="{CF8D9B5C-9DFA-0A4B-AE3C-1F99ABD93708}"/>
    <dgm:cxn modelId="{C6C0EB3C-7673-5740-AE23-780952B4FC02}" type="presOf" srcId="{C3D5E579-894C-DD4A-A7D2-9F9C35958626}" destId="{3A131DE8-8F92-A548-8E3D-3207C511EA2C}" srcOrd="1" destOrd="0" presId="urn:microsoft.com/office/officeart/2005/8/layout/venn1"/>
    <dgm:cxn modelId="{B213135D-A190-354C-9020-9EF50690B021}" type="presOf" srcId="{C3D5E579-894C-DD4A-A7D2-9F9C35958626}" destId="{D636C160-75BB-504E-814B-FECE78BC90D1}" srcOrd="0" destOrd="0" presId="urn:microsoft.com/office/officeart/2005/8/layout/venn1"/>
    <dgm:cxn modelId="{4E523967-2392-1444-8518-DC06D3BBD7C2}" type="presOf" srcId="{384FF023-7C4A-8F4D-B484-E015B68F8CC8}" destId="{907B3138-EB27-FA42-8809-7438E62516AF}" srcOrd="1" destOrd="0" presId="urn:microsoft.com/office/officeart/2005/8/layout/venn1"/>
    <dgm:cxn modelId="{0F075A7E-9954-9549-B7E5-5E99B4E1CC6D}" type="presOf" srcId="{DA356F5A-8715-F149-8DEB-08ECF2886422}" destId="{6BFF4C27-1910-0748-A3C6-41FB385E5121}" srcOrd="0" destOrd="0" presId="urn:microsoft.com/office/officeart/2005/8/layout/venn1"/>
    <dgm:cxn modelId="{52D4F29F-FE2D-E646-B354-6CC606B91D7B}" type="presOf" srcId="{5D15D78F-F024-824E-B8BA-674B3F986A39}" destId="{E76588C8-B6CF-6344-83F1-AC57071AD71E}" srcOrd="0" destOrd="0" presId="urn:microsoft.com/office/officeart/2005/8/layout/venn1"/>
    <dgm:cxn modelId="{99BB5FDA-9B0F-4742-AC3A-457BFBAE135F}" srcId="{5D15D78F-F024-824E-B8BA-674B3F986A39}" destId="{DA356F5A-8715-F149-8DEB-08ECF2886422}" srcOrd="2" destOrd="0" parTransId="{CD69DB42-FD20-C242-95C4-5649C57918E4}" sibTransId="{C64A6ED9-9AA8-5E45-B376-94E06C3D7BAC}"/>
    <dgm:cxn modelId="{C9037DE6-AC96-9248-8DFA-DF6962DDA2D2}" type="presParOf" srcId="{E76588C8-B6CF-6344-83F1-AC57071AD71E}" destId="{C2269D28-A80C-B44F-8DE5-44292A255148}" srcOrd="0" destOrd="0" presId="urn:microsoft.com/office/officeart/2005/8/layout/venn1"/>
    <dgm:cxn modelId="{44E8D867-09A8-3E42-8F20-E4C8ED2E9BA8}" type="presParOf" srcId="{E76588C8-B6CF-6344-83F1-AC57071AD71E}" destId="{907B3138-EB27-FA42-8809-7438E62516AF}" srcOrd="1" destOrd="0" presId="urn:microsoft.com/office/officeart/2005/8/layout/venn1"/>
    <dgm:cxn modelId="{88CC82A9-3FE3-FE49-AF1C-31EF5F4BA78A}" type="presParOf" srcId="{E76588C8-B6CF-6344-83F1-AC57071AD71E}" destId="{D636C160-75BB-504E-814B-FECE78BC90D1}" srcOrd="2" destOrd="0" presId="urn:microsoft.com/office/officeart/2005/8/layout/venn1"/>
    <dgm:cxn modelId="{887337CC-2220-8C4A-8E14-739BCCE0321B}" type="presParOf" srcId="{E76588C8-B6CF-6344-83F1-AC57071AD71E}" destId="{3A131DE8-8F92-A548-8E3D-3207C511EA2C}" srcOrd="3" destOrd="0" presId="urn:microsoft.com/office/officeart/2005/8/layout/venn1"/>
    <dgm:cxn modelId="{EA5890AA-B2EE-7F42-B029-8B9428E3F58A}" type="presParOf" srcId="{E76588C8-B6CF-6344-83F1-AC57071AD71E}" destId="{6BFF4C27-1910-0748-A3C6-41FB385E5121}" srcOrd="4" destOrd="0" presId="urn:microsoft.com/office/officeart/2005/8/layout/venn1"/>
    <dgm:cxn modelId="{DCBB554A-73EF-6547-88FD-8B877604CF8A}" type="presParOf" srcId="{E76588C8-B6CF-6344-83F1-AC57071AD71E}" destId="{540311C2-A8D2-B045-91C6-2C70741B9729}"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5D15D78F-F024-824E-B8BA-674B3F986A39}" type="doc">
      <dgm:prSet loTypeId="urn:microsoft.com/office/officeart/2005/8/layout/venn1" loCatId="" qsTypeId="urn:microsoft.com/office/officeart/2005/8/quickstyle/simple1" qsCatId="simple" csTypeId="urn:microsoft.com/office/officeart/2005/8/colors/accent1_2" csCatId="accent1" phldr="1"/>
      <dgm:spPr/>
    </dgm:pt>
    <dgm:pt modelId="{384FF023-7C4A-8F4D-B484-E015B68F8CC8}">
      <dgm:prSet phldrT="[Text]"/>
      <dgm:spPr>
        <a:solidFill>
          <a:schemeClr val="tx1">
            <a:lumMod val="50000"/>
            <a:lumOff val="50000"/>
            <a:alpha val="50000"/>
          </a:schemeClr>
        </a:solidFill>
      </dgm:spPr>
      <dgm:t>
        <a:bodyPr/>
        <a:lstStyle/>
        <a:p>
          <a:r>
            <a:rPr lang="en-GB" dirty="0"/>
            <a:t>AI Policy &amp; Regulation</a:t>
          </a:r>
        </a:p>
      </dgm:t>
    </dgm:pt>
    <dgm:pt modelId="{DE9EA700-D67A-174C-987E-D87C26DF0DDF}" type="parTrans" cxnId="{B9D9B020-C9F5-BE4D-8890-1FC0221084EE}">
      <dgm:prSet/>
      <dgm:spPr/>
      <dgm:t>
        <a:bodyPr/>
        <a:lstStyle/>
        <a:p>
          <a:endParaRPr lang="en-GB"/>
        </a:p>
      </dgm:t>
    </dgm:pt>
    <dgm:pt modelId="{6D365D46-7D38-8544-9C87-138B773F8241}" type="sibTrans" cxnId="{B9D9B020-C9F5-BE4D-8890-1FC0221084EE}">
      <dgm:prSet/>
      <dgm:spPr/>
      <dgm:t>
        <a:bodyPr/>
        <a:lstStyle/>
        <a:p>
          <a:endParaRPr lang="en-GB"/>
        </a:p>
      </dgm:t>
    </dgm:pt>
    <dgm:pt modelId="{C3D5E579-894C-DD4A-A7D2-9F9C35958626}">
      <dgm:prSet phldrT="[Text]"/>
      <dgm:spPr>
        <a:solidFill>
          <a:srgbClr val="5C4791">
            <a:alpha val="50000"/>
          </a:srgbClr>
        </a:solidFill>
      </dgm:spPr>
      <dgm:t>
        <a:bodyPr/>
        <a:lstStyle/>
        <a:p>
          <a:r>
            <a:rPr lang="en-GB" dirty="0"/>
            <a:t>AI Tools, Systems and Research</a:t>
          </a:r>
        </a:p>
      </dgm:t>
    </dgm:pt>
    <dgm:pt modelId="{11DB7360-2871-B04D-A0E6-FB11C40BDB8E}" type="parTrans" cxnId="{9BE06525-3D1E-EC4E-AABA-F469473B05C2}">
      <dgm:prSet/>
      <dgm:spPr/>
      <dgm:t>
        <a:bodyPr/>
        <a:lstStyle/>
        <a:p>
          <a:endParaRPr lang="en-GB"/>
        </a:p>
      </dgm:t>
    </dgm:pt>
    <dgm:pt modelId="{CF8D9B5C-9DFA-0A4B-AE3C-1F99ABD93708}" type="sibTrans" cxnId="{9BE06525-3D1E-EC4E-AABA-F469473B05C2}">
      <dgm:prSet/>
      <dgm:spPr/>
      <dgm:t>
        <a:bodyPr/>
        <a:lstStyle/>
        <a:p>
          <a:endParaRPr lang="en-GB"/>
        </a:p>
      </dgm:t>
    </dgm:pt>
    <dgm:pt modelId="{DA356F5A-8715-F149-8DEB-08ECF2886422}">
      <dgm:prSet phldrT="[Text]"/>
      <dgm:spPr>
        <a:solidFill>
          <a:schemeClr val="tx1">
            <a:lumMod val="50000"/>
            <a:lumOff val="50000"/>
            <a:alpha val="50000"/>
          </a:schemeClr>
        </a:solidFill>
      </dgm:spPr>
      <dgm:t>
        <a:bodyPr/>
        <a:lstStyle/>
        <a:p>
          <a:r>
            <a:rPr lang="en-GB" dirty="0"/>
            <a:t>Organisational Practices</a:t>
          </a:r>
        </a:p>
      </dgm:t>
    </dgm:pt>
    <dgm:pt modelId="{CD69DB42-FD20-C242-95C4-5649C57918E4}" type="parTrans" cxnId="{99BB5FDA-9B0F-4742-AC3A-457BFBAE135F}">
      <dgm:prSet/>
      <dgm:spPr/>
      <dgm:t>
        <a:bodyPr/>
        <a:lstStyle/>
        <a:p>
          <a:endParaRPr lang="en-GB"/>
        </a:p>
      </dgm:t>
    </dgm:pt>
    <dgm:pt modelId="{C64A6ED9-9AA8-5E45-B376-94E06C3D7BAC}" type="sibTrans" cxnId="{99BB5FDA-9B0F-4742-AC3A-457BFBAE135F}">
      <dgm:prSet/>
      <dgm:spPr/>
      <dgm:t>
        <a:bodyPr/>
        <a:lstStyle/>
        <a:p>
          <a:endParaRPr lang="en-GB"/>
        </a:p>
      </dgm:t>
    </dgm:pt>
    <dgm:pt modelId="{E76588C8-B6CF-6344-83F1-AC57071AD71E}" type="pres">
      <dgm:prSet presAssocID="{5D15D78F-F024-824E-B8BA-674B3F986A39}" presName="compositeShape" presStyleCnt="0">
        <dgm:presLayoutVars>
          <dgm:chMax val="7"/>
          <dgm:dir/>
          <dgm:resizeHandles val="exact"/>
        </dgm:presLayoutVars>
      </dgm:prSet>
      <dgm:spPr/>
    </dgm:pt>
    <dgm:pt modelId="{C2269D28-A80C-B44F-8DE5-44292A255148}" type="pres">
      <dgm:prSet presAssocID="{384FF023-7C4A-8F4D-B484-E015B68F8CC8}" presName="circ1" presStyleLbl="vennNode1" presStyleIdx="0" presStyleCnt="3"/>
      <dgm:spPr/>
    </dgm:pt>
    <dgm:pt modelId="{907B3138-EB27-FA42-8809-7438E62516AF}" type="pres">
      <dgm:prSet presAssocID="{384FF023-7C4A-8F4D-B484-E015B68F8CC8}" presName="circ1Tx" presStyleLbl="revTx" presStyleIdx="0" presStyleCnt="0">
        <dgm:presLayoutVars>
          <dgm:chMax val="0"/>
          <dgm:chPref val="0"/>
          <dgm:bulletEnabled val="1"/>
        </dgm:presLayoutVars>
      </dgm:prSet>
      <dgm:spPr/>
    </dgm:pt>
    <dgm:pt modelId="{D636C160-75BB-504E-814B-FECE78BC90D1}" type="pres">
      <dgm:prSet presAssocID="{C3D5E579-894C-DD4A-A7D2-9F9C35958626}" presName="circ2" presStyleLbl="vennNode1" presStyleIdx="1" presStyleCnt="3"/>
      <dgm:spPr/>
    </dgm:pt>
    <dgm:pt modelId="{3A131DE8-8F92-A548-8E3D-3207C511EA2C}" type="pres">
      <dgm:prSet presAssocID="{C3D5E579-894C-DD4A-A7D2-9F9C35958626}" presName="circ2Tx" presStyleLbl="revTx" presStyleIdx="0" presStyleCnt="0">
        <dgm:presLayoutVars>
          <dgm:chMax val="0"/>
          <dgm:chPref val="0"/>
          <dgm:bulletEnabled val="1"/>
        </dgm:presLayoutVars>
      </dgm:prSet>
      <dgm:spPr/>
    </dgm:pt>
    <dgm:pt modelId="{6BFF4C27-1910-0748-A3C6-41FB385E5121}" type="pres">
      <dgm:prSet presAssocID="{DA356F5A-8715-F149-8DEB-08ECF2886422}" presName="circ3" presStyleLbl="vennNode1" presStyleIdx="2" presStyleCnt="3"/>
      <dgm:spPr/>
    </dgm:pt>
    <dgm:pt modelId="{540311C2-A8D2-B045-91C6-2C70741B9729}" type="pres">
      <dgm:prSet presAssocID="{DA356F5A-8715-F149-8DEB-08ECF2886422}" presName="circ3Tx" presStyleLbl="revTx" presStyleIdx="0" presStyleCnt="0">
        <dgm:presLayoutVars>
          <dgm:chMax val="0"/>
          <dgm:chPref val="0"/>
          <dgm:bulletEnabled val="1"/>
        </dgm:presLayoutVars>
      </dgm:prSet>
      <dgm:spPr/>
    </dgm:pt>
  </dgm:ptLst>
  <dgm:cxnLst>
    <dgm:cxn modelId="{A8C33703-490E-4F45-8F47-1A4E6A9CD083}" type="presOf" srcId="{DA356F5A-8715-F149-8DEB-08ECF2886422}" destId="{540311C2-A8D2-B045-91C6-2C70741B9729}" srcOrd="1" destOrd="0" presId="urn:microsoft.com/office/officeart/2005/8/layout/venn1"/>
    <dgm:cxn modelId="{B4BB8007-989D-4542-8B01-8675DA1340BC}" type="presOf" srcId="{384FF023-7C4A-8F4D-B484-E015B68F8CC8}" destId="{C2269D28-A80C-B44F-8DE5-44292A255148}" srcOrd="0" destOrd="0" presId="urn:microsoft.com/office/officeart/2005/8/layout/venn1"/>
    <dgm:cxn modelId="{B9D9B020-C9F5-BE4D-8890-1FC0221084EE}" srcId="{5D15D78F-F024-824E-B8BA-674B3F986A39}" destId="{384FF023-7C4A-8F4D-B484-E015B68F8CC8}" srcOrd="0" destOrd="0" parTransId="{DE9EA700-D67A-174C-987E-D87C26DF0DDF}" sibTransId="{6D365D46-7D38-8544-9C87-138B773F8241}"/>
    <dgm:cxn modelId="{9BE06525-3D1E-EC4E-AABA-F469473B05C2}" srcId="{5D15D78F-F024-824E-B8BA-674B3F986A39}" destId="{C3D5E579-894C-DD4A-A7D2-9F9C35958626}" srcOrd="1" destOrd="0" parTransId="{11DB7360-2871-B04D-A0E6-FB11C40BDB8E}" sibTransId="{CF8D9B5C-9DFA-0A4B-AE3C-1F99ABD93708}"/>
    <dgm:cxn modelId="{C6C0EB3C-7673-5740-AE23-780952B4FC02}" type="presOf" srcId="{C3D5E579-894C-DD4A-A7D2-9F9C35958626}" destId="{3A131DE8-8F92-A548-8E3D-3207C511EA2C}" srcOrd="1" destOrd="0" presId="urn:microsoft.com/office/officeart/2005/8/layout/venn1"/>
    <dgm:cxn modelId="{B213135D-A190-354C-9020-9EF50690B021}" type="presOf" srcId="{C3D5E579-894C-DD4A-A7D2-9F9C35958626}" destId="{D636C160-75BB-504E-814B-FECE78BC90D1}" srcOrd="0" destOrd="0" presId="urn:microsoft.com/office/officeart/2005/8/layout/venn1"/>
    <dgm:cxn modelId="{4E523967-2392-1444-8518-DC06D3BBD7C2}" type="presOf" srcId="{384FF023-7C4A-8F4D-B484-E015B68F8CC8}" destId="{907B3138-EB27-FA42-8809-7438E62516AF}" srcOrd="1" destOrd="0" presId="urn:microsoft.com/office/officeart/2005/8/layout/venn1"/>
    <dgm:cxn modelId="{0F075A7E-9954-9549-B7E5-5E99B4E1CC6D}" type="presOf" srcId="{DA356F5A-8715-F149-8DEB-08ECF2886422}" destId="{6BFF4C27-1910-0748-A3C6-41FB385E5121}" srcOrd="0" destOrd="0" presId="urn:microsoft.com/office/officeart/2005/8/layout/venn1"/>
    <dgm:cxn modelId="{52D4F29F-FE2D-E646-B354-6CC606B91D7B}" type="presOf" srcId="{5D15D78F-F024-824E-B8BA-674B3F986A39}" destId="{E76588C8-B6CF-6344-83F1-AC57071AD71E}" srcOrd="0" destOrd="0" presId="urn:microsoft.com/office/officeart/2005/8/layout/venn1"/>
    <dgm:cxn modelId="{99BB5FDA-9B0F-4742-AC3A-457BFBAE135F}" srcId="{5D15D78F-F024-824E-B8BA-674B3F986A39}" destId="{DA356F5A-8715-F149-8DEB-08ECF2886422}" srcOrd="2" destOrd="0" parTransId="{CD69DB42-FD20-C242-95C4-5649C57918E4}" sibTransId="{C64A6ED9-9AA8-5E45-B376-94E06C3D7BAC}"/>
    <dgm:cxn modelId="{C9037DE6-AC96-9248-8DFA-DF6962DDA2D2}" type="presParOf" srcId="{E76588C8-B6CF-6344-83F1-AC57071AD71E}" destId="{C2269D28-A80C-B44F-8DE5-44292A255148}" srcOrd="0" destOrd="0" presId="urn:microsoft.com/office/officeart/2005/8/layout/venn1"/>
    <dgm:cxn modelId="{44E8D867-09A8-3E42-8F20-E4C8ED2E9BA8}" type="presParOf" srcId="{E76588C8-B6CF-6344-83F1-AC57071AD71E}" destId="{907B3138-EB27-FA42-8809-7438E62516AF}" srcOrd="1" destOrd="0" presId="urn:microsoft.com/office/officeart/2005/8/layout/venn1"/>
    <dgm:cxn modelId="{88CC82A9-3FE3-FE49-AF1C-31EF5F4BA78A}" type="presParOf" srcId="{E76588C8-B6CF-6344-83F1-AC57071AD71E}" destId="{D636C160-75BB-504E-814B-FECE78BC90D1}" srcOrd="2" destOrd="0" presId="urn:microsoft.com/office/officeart/2005/8/layout/venn1"/>
    <dgm:cxn modelId="{887337CC-2220-8C4A-8E14-739BCCE0321B}" type="presParOf" srcId="{E76588C8-B6CF-6344-83F1-AC57071AD71E}" destId="{3A131DE8-8F92-A548-8E3D-3207C511EA2C}" srcOrd="3" destOrd="0" presId="urn:microsoft.com/office/officeart/2005/8/layout/venn1"/>
    <dgm:cxn modelId="{EA5890AA-B2EE-7F42-B029-8B9428E3F58A}" type="presParOf" srcId="{E76588C8-B6CF-6344-83F1-AC57071AD71E}" destId="{6BFF4C27-1910-0748-A3C6-41FB385E5121}" srcOrd="4" destOrd="0" presId="urn:microsoft.com/office/officeart/2005/8/layout/venn1"/>
    <dgm:cxn modelId="{DCBB554A-73EF-6547-88FD-8B877604CF8A}" type="presParOf" srcId="{E76588C8-B6CF-6344-83F1-AC57071AD71E}" destId="{540311C2-A8D2-B045-91C6-2C70741B9729}"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5D15D78F-F024-824E-B8BA-674B3F986A39}" type="doc">
      <dgm:prSet loTypeId="urn:microsoft.com/office/officeart/2005/8/layout/venn1" loCatId="" qsTypeId="urn:microsoft.com/office/officeart/2005/8/quickstyle/simple1" qsCatId="simple" csTypeId="urn:microsoft.com/office/officeart/2005/8/colors/accent1_2" csCatId="accent1" phldr="1"/>
      <dgm:spPr/>
    </dgm:pt>
    <dgm:pt modelId="{384FF023-7C4A-8F4D-B484-E015B68F8CC8}">
      <dgm:prSet phldrT="[Text]"/>
      <dgm:spPr>
        <a:solidFill>
          <a:srgbClr val="007AB2">
            <a:alpha val="50000"/>
          </a:srgbClr>
        </a:solidFill>
      </dgm:spPr>
      <dgm:t>
        <a:bodyPr/>
        <a:lstStyle/>
        <a:p>
          <a:r>
            <a:rPr lang="en-GB" dirty="0"/>
            <a:t>AI Policy &amp; Regulation</a:t>
          </a:r>
        </a:p>
      </dgm:t>
    </dgm:pt>
    <dgm:pt modelId="{DE9EA700-D67A-174C-987E-D87C26DF0DDF}" type="parTrans" cxnId="{B9D9B020-C9F5-BE4D-8890-1FC0221084EE}">
      <dgm:prSet/>
      <dgm:spPr/>
      <dgm:t>
        <a:bodyPr/>
        <a:lstStyle/>
        <a:p>
          <a:endParaRPr lang="en-GB"/>
        </a:p>
      </dgm:t>
    </dgm:pt>
    <dgm:pt modelId="{6D365D46-7D38-8544-9C87-138B773F8241}" type="sibTrans" cxnId="{B9D9B020-C9F5-BE4D-8890-1FC0221084EE}">
      <dgm:prSet/>
      <dgm:spPr/>
      <dgm:t>
        <a:bodyPr/>
        <a:lstStyle/>
        <a:p>
          <a:endParaRPr lang="en-GB"/>
        </a:p>
      </dgm:t>
    </dgm:pt>
    <dgm:pt modelId="{C3D5E579-894C-DD4A-A7D2-9F9C35958626}">
      <dgm:prSet phldrT="[Text]"/>
      <dgm:spPr>
        <a:solidFill>
          <a:srgbClr val="5C4791">
            <a:alpha val="50000"/>
          </a:srgbClr>
        </a:solidFill>
      </dgm:spPr>
      <dgm:t>
        <a:bodyPr/>
        <a:lstStyle/>
        <a:p>
          <a:r>
            <a:rPr lang="en-GB" dirty="0"/>
            <a:t>AI Tools, Systems and Research</a:t>
          </a:r>
        </a:p>
      </dgm:t>
    </dgm:pt>
    <dgm:pt modelId="{11DB7360-2871-B04D-A0E6-FB11C40BDB8E}" type="parTrans" cxnId="{9BE06525-3D1E-EC4E-AABA-F469473B05C2}">
      <dgm:prSet/>
      <dgm:spPr/>
      <dgm:t>
        <a:bodyPr/>
        <a:lstStyle/>
        <a:p>
          <a:endParaRPr lang="en-GB"/>
        </a:p>
      </dgm:t>
    </dgm:pt>
    <dgm:pt modelId="{CF8D9B5C-9DFA-0A4B-AE3C-1F99ABD93708}" type="sibTrans" cxnId="{9BE06525-3D1E-EC4E-AABA-F469473B05C2}">
      <dgm:prSet/>
      <dgm:spPr/>
      <dgm:t>
        <a:bodyPr/>
        <a:lstStyle/>
        <a:p>
          <a:endParaRPr lang="en-GB"/>
        </a:p>
      </dgm:t>
    </dgm:pt>
    <dgm:pt modelId="{DA356F5A-8715-F149-8DEB-08ECF2886422}">
      <dgm:prSet phldrT="[Text]"/>
      <dgm:spPr>
        <a:solidFill>
          <a:srgbClr val="B20528">
            <a:alpha val="50000"/>
          </a:srgbClr>
        </a:solidFill>
      </dgm:spPr>
      <dgm:t>
        <a:bodyPr/>
        <a:lstStyle/>
        <a:p>
          <a:r>
            <a:rPr lang="en-GB" dirty="0"/>
            <a:t>Organisational Practices</a:t>
          </a:r>
        </a:p>
      </dgm:t>
    </dgm:pt>
    <dgm:pt modelId="{CD69DB42-FD20-C242-95C4-5649C57918E4}" type="parTrans" cxnId="{99BB5FDA-9B0F-4742-AC3A-457BFBAE135F}">
      <dgm:prSet/>
      <dgm:spPr/>
      <dgm:t>
        <a:bodyPr/>
        <a:lstStyle/>
        <a:p>
          <a:endParaRPr lang="en-GB"/>
        </a:p>
      </dgm:t>
    </dgm:pt>
    <dgm:pt modelId="{C64A6ED9-9AA8-5E45-B376-94E06C3D7BAC}" type="sibTrans" cxnId="{99BB5FDA-9B0F-4742-AC3A-457BFBAE135F}">
      <dgm:prSet/>
      <dgm:spPr/>
      <dgm:t>
        <a:bodyPr/>
        <a:lstStyle/>
        <a:p>
          <a:endParaRPr lang="en-GB"/>
        </a:p>
      </dgm:t>
    </dgm:pt>
    <dgm:pt modelId="{E76588C8-B6CF-6344-83F1-AC57071AD71E}" type="pres">
      <dgm:prSet presAssocID="{5D15D78F-F024-824E-B8BA-674B3F986A39}" presName="compositeShape" presStyleCnt="0">
        <dgm:presLayoutVars>
          <dgm:chMax val="7"/>
          <dgm:dir/>
          <dgm:resizeHandles val="exact"/>
        </dgm:presLayoutVars>
      </dgm:prSet>
      <dgm:spPr/>
    </dgm:pt>
    <dgm:pt modelId="{C2269D28-A80C-B44F-8DE5-44292A255148}" type="pres">
      <dgm:prSet presAssocID="{384FF023-7C4A-8F4D-B484-E015B68F8CC8}" presName="circ1" presStyleLbl="vennNode1" presStyleIdx="0" presStyleCnt="3"/>
      <dgm:spPr/>
    </dgm:pt>
    <dgm:pt modelId="{907B3138-EB27-FA42-8809-7438E62516AF}" type="pres">
      <dgm:prSet presAssocID="{384FF023-7C4A-8F4D-B484-E015B68F8CC8}" presName="circ1Tx" presStyleLbl="revTx" presStyleIdx="0" presStyleCnt="0">
        <dgm:presLayoutVars>
          <dgm:chMax val="0"/>
          <dgm:chPref val="0"/>
          <dgm:bulletEnabled val="1"/>
        </dgm:presLayoutVars>
      </dgm:prSet>
      <dgm:spPr/>
    </dgm:pt>
    <dgm:pt modelId="{D636C160-75BB-504E-814B-FECE78BC90D1}" type="pres">
      <dgm:prSet presAssocID="{C3D5E579-894C-DD4A-A7D2-9F9C35958626}" presName="circ2" presStyleLbl="vennNode1" presStyleIdx="1" presStyleCnt="3"/>
      <dgm:spPr/>
    </dgm:pt>
    <dgm:pt modelId="{3A131DE8-8F92-A548-8E3D-3207C511EA2C}" type="pres">
      <dgm:prSet presAssocID="{C3D5E579-894C-DD4A-A7D2-9F9C35958626}" presName="circ2Tx" presStyleLbl="revTx" presStyleIdx="0" presStyleCnt="0">
        <dgm:presLayoutVars>
          <dgm:chMax val="0"/>
          <dgm:chPref val="0"/>
          <dgm:bulletEnabled val="1"/>
        </dgm:presLayoutVars>
      </dgm:prSet>
      <dgm:spPr/>
    </dgm:pt>
    <dgm:pt modelId="{6BFF4C27-1910-0748-A3C6-41FB385E5121}" type="pres">
      <dgm:prSet presAssocID="{DA356F5A-8715-F149-8DEB-08ECF2886422}" presName="circ3" presStyleLbl="vennNode1" presStyleIdx="2" presStyleCnt="3"/>
      <dgm:spPr/>
    </dgm:pt>
    <dgm:pt modelId="{540311C2-A8D2-B045-91C6-2C70741B9729}" type="pres">
      <dgm:prSet presAssocID="{DA356F5A-8715-F149-8DEB-08ECF2886422}" presName="circ3Tx" presStyleLbl="revTx" presStyleIdx="0" presStyleCnt="0">
        <dgm:presLayoutVars>
          <dgm:chMax val="0"/>
          <dgm:chPref val="0"/>
          <dgm:bulletEnabled val="1"/>
        </dgm:presLayoutVars>
      </dgm:prSet>
      <dgm:spPr/>
    </dgm:pt>
  </dgm:ptLst>
  <dgm:cxnLst>
    <dgm:cxn modelId="{A8C33703-490E-4F45-8F47-1A4E6A9CD083}" type="presOf" srcId="{DA356F5A-8715-F149-8DEB-08ECF2886422}" destId="{540311C2-A8D2-B045-91C6-2C70741B9729}" srcOrd="1" destOrd="0" presId="urn:microsoft.com/office/officeart/2005/8/layout/venn1"/>
    <dgm:cxn modelId="{B4BB8007-989D-4542-8B01-8675DA1340BC}" type="presOf" srcId="{384FF023-7C4A-8F4D-B484-E015B68F8CC8}" destId="{C2269D28-A80C-B44F-8DE5-44292A255148}" srcOrd="0" destOrd="0" presId="urn:microsoft.com/office/officeart/2005/8/layout/venn1"/>
    <dgm:cxn modelId="{B9D9B020-C9F5-BE4D-8890-1FC0221084EE}" srcId="{5D15D78F-F024-824E-B8BA-674B3F986A39}" destId="{384FF023-7C4A-8F4D-B484-E015B68F8CC8}" srcOrd="0" destOrd="0" parTransId="{DE9EA700-D67A-174C-987E-D87C26DF0DDF}" sibTransId="{6D365D46-7D38-8544-9C87-138B773F8241}"/>
    <dgm:cxn modelId="{9BE06525-3D1E-EC4E-AABA-F469473B05C2}" srcId="{5D15D78F-F024-824E-B8BA-674B3F986A39}" destId="{C3D5E579-894C-DD4A-A7D2-9F9C35958626}" srcOrd="1" destOrd="0" parTransId="{11DB7360-2871-B04D-A0E6-FB11C40BDB8E}" sibTransId="{CF8D9B5C-9DFA-0A4B-AE3C-1F99ABD93708}"/>
    <dgm:cxn modelId="{C6C0EB3C-7673-5740-AE23-780952B4FC02}" type="presOf" srcId="{C3D5E579-894C-DD4A-A7D2-9F9C35958626}" destId="{3A131DE8-8F92-A548-8E3D-3207C511EA2C}" srcOrd="1" destOrd="0" presId="urn:microsoft.com/office/officeart/2005/8/layout/venn1"/>
    <dgm:cxn modelId="{B213135D-A190-354C-9020-9EF50690B021}" type="presOf" srcId="{C3D5E579-894C-DD4A-A7D2-9F9C35958626}" destId="{D636C160-75BB-504E-814B-FECE78BC90D1}" srcOrd="0" destOrd="0" presId="urn:microsoft.com/office/officeart/2005/8/layout/venn1"/>
    <dgm:cxn modelId="{4E523967-2392-1444-8518-DC06D3BBD7C2}" type="presOf" srcId="{384FF023-7C4A-8F4D-B484-E015B68F8CC8}" destId="{907B3138-EB27-FA42-8809-7438E62516AF}" srcOrd="1" destOrd="0" presId="urn:microsoft.com/office/officeart/2005/8/layout/venn1"/>
    <dgm:cxn modelId="{0F075A7E-9954-9549-B7E5-5E99B4E1CC6D}" type="presOf" srcId="{DA356F5A-8715-F149-8DEB-08ECF2886422}" destId="{6BFF4C27-1910-0748-A3C6-41FB385E5121}" srcOrd="0" destOrd="0" presId="urn:microsoft.com/office/officeart/2005/8/layout/venn1"/>
    <dgm:cxn modelId="{52D4F29F-FE2D-E646-B354-6CC606B91D7B}" type="presOf" srcId="{5D15D78F-F024-824E-B8BA-674B3F986A39}" destId="{E76588C8-B6CF-6344-83F1-AC57071AD71E}" srcOrd="0" destOrd="0" presId="urn:microsoft.com/office/officeart/2005/8/layout/venn1"/>
    <dgm:cxn modelId="{99BB5FDA-9B0F-4742-AC3A-457BFBAE135F}" srcId="{5D15D78F-F024-824E-B8BA-674B3F986A39}" destId="{DA356F5A-8715-F149-8DEB-08ECF2886422}" srcOrd="2" destOrd="0" parTransId="{CD69DB42-FD20-C242-95C4-5649C57918E4}" sibTransId="{C64A6ED9-9AA8-5E45-B376-94E06C3D7BAC}"/>
    <dgm:cxn modelId="{C9037DE6-AC96-9248-8DFA-DF6962DDA2D2}" type="presParOf" srcId="{E76588C8-B6CF-6344-83F1-AC57071AD71E}" destId="{C2269D28-A80C-B44F-8DE5-44292A255148}" srcOrd="0" destOrd="0" presId="urn:microsoft.com/office/officeart/2005/8/layout/venn1"/>
    <dgm:cxn modelId="{44E8D867-09A8-3E42-8F20-E4C8ED2E9BA8}" type="presParOf" srcId="{E76588C8-B6CF-6344-83F1-AC57071AD71E}" destId="{907B3138-EB27-FA42-8809-7438E62516AF}" srcOrd="1" destOrd="0" presId="urn:microsoft.com/office/officeart/2005/8/layout/venn1"/>
    <dgm:cxn modelId="{88CC82A9-3FE3-FE49-AF1C-31EF5F4BA78A}" type="presParOf" srcId="{E76588C8-B6CF-6344-83F1-AC57071AD71E}" destId="{D636C160-75BB-504E-814B-FECE78BC90D1}" srcOrd="2" destOrd="0" presId="urn:microsoft.com/office/officeart/2005/8/layout/venn1"/>
    <dgm:cxn modelId="{887337CC-2220-8C4A-8E14-739BCCE0321B}" type="presParOf" srcId="{E76588C8-B6CF-6344-83F1-AC57071AD71E}" destId="{3A131DE8-8F92-A548-8E3D-3207C511EA2C}" srcOrd="3" destOrd="0" presId="urn:microsoft.com/office/officeart/2005/8/layout/venn1"/>
    <dgm:cxn modelId="{EA5890AA-B2EE-7F42-B029-8B9428E3F58A}" type="presParOf" srcId="{E76588C8-B6CF-6344-83F1-AC57071AD71E}" destId="{6BFF4C27-1910-0748-A3C6-41FB385E5121}" srcOrd="4" destOrd="0" presId="urn:microsoft.com/office/officeart/2005/8/layout/venn1"/>
    <dgm:cxn modelId="{DCBB554A-73EF-6547-88FD-8B877604CF8A}" type="presParOf" srcId="{E76588C8-B6CF-6344-83F1-AC57071AD71E}" destId="{540311C2-A8D2-B045-91C6-2C70741B9729}"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5D15D78F-F024-824E-B8BA-674B3F986A39}" type="doc">
      <dgm:prSet loTypeId="urn:microsoft.com/office/officeart/2005/8/layout/venn1" loCatId="" qsTypeId="urn:microsoft.com/office/officeart/2005/8/quickstyle/simple1" qsCatId="simple" csTypeId="urn:microsoft.com/office/officeart/2005/8/colors/accent1_2" csCatId="accent1" phldr="1"/>
      <dgm:spPr/>
    </dgm:pt>
    <dgm:pt modelId="{DA356F5A-8715-F149-8DEB-08ECF2886422}">
      <dgm:prSet phldrT="[Text]"/>
      <dgm:spPr>
        <a:solidFill>
          <a:srgbClr val="B20528">
            <a:alpha val="50000"/>
          </a:srgbClr>
        </a:solidFill>
      </dgm:spPr>
      <dgm:t>
        <a:bodyPr/>
        <a:lstStyle/>
        <a:p>
          <a:r>
            <a:rPr lang="en-GB" dirty="0"/>
            <a:t>Organisational Practices</a:t>
          </a:r>
        </a:p>
      </dgm:t>
    </dgm:pt>
    <dgm:pt modelId="{CD69DB42-FD20-C242-95C4-5649C57918E4}" type="parTrans" cxnId="{99BB5FDA-9B0F-4742-AC3A-457BFBAE135F}">
      <dgm:prSet/>
      <dgm:spPr/>
      <dgm:t>
        <a:bodyPr/>
        <a:lstStyle/>
        <a:p>
          <a:endParaRPr lang="en-GB"/>
        </a:p>
      </dgm:t>
    </dgm:pt>
    <dgm:pt modelId="{C64A6ED9-9AA8-5E45-B376-94E06C3D7BAC}" type="sibTrans" cxnId="{99BB5FDA-9B0F-4742-AC3A-457BFBAE135F}">
      <dgm:prSet/>
      <dgm:spPr/>
      <dgm:t>
        <a:bodyPr/>
        <a:lstStyle/>
        <a:p>
          <a:endParaRPr lang="en-GB"/>
        </a:p>
      </dgm:t>
    </dgm:pt>
    <dgm:pt modelId="{E76588C8-B6CF-6344-83F1-AC57071AD71E}" type="pres">
      <dgm:prSet presAssocID="{5D15D78F-F024-824E-B8BA-674B3F986A39}" presName="compositeShape" presStyleCnt="0">
        <dgm:presLayoutVars>
          <dgm:chMax val="7"/>
          <dgm:dir/>
          <dgm:resizeHandles val="exact"/>
        </dgm:presLayoutVars>
      </dgm:prSet>
      <dgm:spPr/>
    </dgm:pt>
    <dgm:pt modelId="{D1279BC8-E6EF-0F4F-A521-CC52FF30759E}" type="pres">
      <dgm:prSet presAssocID="{DA356F5A-8715-F149-8DEB-08ECF2886422}" presName="circ1TxSh" presStyleLbl="vennNode1" presStyleIdx="0" presStyleCnt="1"/>
      <dgm:spPr/>
    </dgm:pt>
  </dgm:ptLst>
  <dgm:cxnLst>
    <dgm:cxn modelId="{88AD2179-A548-5C4B-A78F-568C57AD13D7}" type="presOf" srcId="{DA356F5A-8715-F149-8DEB-08ECF2886422}" destId="{D1279BC8-E6EF-0F4F-A521-CC52FF30759E}" srcOrd="0" destOrd="0" presId="urn:microsoft.com/office/officeart/2005/8/layout/venn1"/>
    <dgm:cxn modelId="{52D4F29F-FE2D-E646-B354-6CC606B91D7B}" type="presOf" srcId="{5D15D78F-F024-824E-B8BA-674B3F986A39}" destId="{E76588C8-B6CF-6344-83F1-AC57071AD71E}" srcOrd="0" destOrd="0" presId="urn:microsoft.com/office/officeart/2005/8/layout/venn1"/>
    <dgm:cxn modelId="{99BB5FDA-9B0F-4742-AC3A-457BFBAE135F}" srcId="{5D15D78F-F024-824E-B8BA-674B3F986A39}" destId="{DA356F5A-8715-F149-8DEB-08ECF2886422}" srcOrd="0" destOrd="0" parTransId="{CD69DB42-FD20-C242-95C4-5649C57918E4}" sibTransId="{C64A6ED9-9AA8-5E45-B376-94E06C3D7BAC}"/>
    <dgm:cxn modelId="{B7726869-CF7F-EE49-91C3-80CAF9E49BD9}" type="presParOf" srcId="{E76588C8-B6CF-6344-83F1-AC57071AD71E}" destId="{D1279BC8-E6EF-0F4F-A521-CC52FF30759E}"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69D28-A80C-B44F-8DE5-44292A255148}">
      <dsp:nvSpPr>
        <dsp:cNvPr id="0" name=""/>
        <dsp:cNvSpPr/>
      </dsp:nvSpPr>
      <dsp:spPr>
        <a:xfrm>
          <a:off x="1488877" y="41344"/>
          <a:ext cx="1984555" cy="1984555"/>
        </a:xfrm>
        <a:prstGeom prst="ellipse">
          <a:avLst/>
        </a:prstGeom>
        <a:solidFill>
          <a:srgbClr val="007AB2">
            <a:alpha val="50000"/>
          </a:srgb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GB" sz="1500" kern="1200" dirty="0"/>
            <a:t>AI Policy &amp; Regulation</a:t>
          </a:r>
        </a:p>
      </dsp:txBody>
      <dsp:txXfrm>
        <a:off x="1753485" y="388642"/>
        <a:ext cx="1455340" cy="893049"/>
      </dsp:txXfrm>
    </dsp:sp>
    <dsp:sp modelId="{D636C160-75BB-504E-814B-FECE78BC90D1}">
      <dsp:nvSpPr>
        <dsp:cNvPr id="0" name=""/>
        <dsp:cNvSpPr/>
      </dsp:nvSpPr>
      <dsp:spPr>
        <a:xfrm>
          <a:off x="2204971" y="1281691"/>
          <a:ext cx="1984555" cy="1984555"/>
        </a:xfrm>
        <a:prstGeom prst="ellipse">
          <a:avLst/>
        </a:prstGeom>
        <a:solidFill>
          <a:srgbClr val="5C4791">
            <a:alpha val="50000"/>
          </a:srgb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GB" sz="1500" kern="1200" dirty="0"/>
            <a:t>AI Tools, Systems and Research</a:t>
          </a:r>
        </a:p>
      </dsp:txBody>
      <dsp:txXfrm>
        <a:off x="2811914" y="1794368"/>
        <a:ext cx="1190733" cy="1091505"/>
      </dsp:txXfrm>
    </dsp:sp>
    <dsp:sp modelId="{6BFF4C27-1910-0748-A3C6-41FB385E5121}">
      <dsp:nvSpPr>
        <dsp:cNvPr id="0" name=""/>
        <dsp:cNvSpPr/>
      </dsp:nvSpPr>
      <dsp:spPr>
        <a:xfrm>
          <a:off x="772784" y="1281691"/>
          <a:ext cx="1984555" cy="1984555"/>
        </a:xfrm>
        <a:prstGeom prst="ellipse">
          <a:avLst/>
        </a:prstGeom>
        <a:solidFill>
          <a:srgbClr val="B20528">
            <a:alpha val="50000"/>
          </a:srgb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GB" sz="1500" kern="1200" dirty="0"/>
            <a:t>Organisational Practices</a:t>
          </a:r>
        </a:p>
      </dsp:txBody>
      <dsp:txXfrm>
        <a:off x="959663" y="1794368"/>
        <a:ext cx="1190733" cy="10915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69D28-A80C-B44F-8DE5-44292A255148}">
      <dsp:nvSpPr>
        <dsp:cNvPr id="0" name=""/>
        <dsp:cNvSpPr/>
      </dsp:nvSpPr>
      <dsp:spPr>
        <a:xfrm>
          <a:off x="1488877" y="41344"/>
          <a:ext cx="1984555" cy="1984555"/>
        </a:xfrm>
        <a:prstGeom prst="ellipse">
          <a:avLst/>
        </a:prstGeom>
        <a:solidFill>
          <a:srgbClr val="007AB2">
            <a:alpha val="50000"/>
          </a:srgb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GB" sz="1500" kern="1200" dirty="0"/>
            <a:t>AI Policy &amp; Regulation</a:t>
          </a:r>
        </a:p>
      </dsp:txBody>
      <dsp:txXfrm>
        <a:off x="1753485" y="388642"/>
        <a:ext cx="1455340" cy="893049"/>
      </dsp:txXfrm>
    </dsp:sp>
    <dsp:sp modelId="{D636C160-75BB-504E-814B-FECE78BC90D1}">
      <dsp:nvSpPr>
        <dsp:cNvPr id="0" name=""/>
        <dsp:cNvSpPr/>
      </dsp:nvSpPr>
      <dsp:spPr>
        <a:xfrm>
          <a:off x="2204971" y="1281691"/>
          <a:ext cx="1984555" cy="1984555"/>
        </a:xfrm>
        <a:prstGeom prst="ellipse">
          <a:avLst/>
        </a:prstGeom>
        <a:solidFill>
          <a:schemeClr val="tx1">
            <a:lumMod val="50000"/>
            <a:lumOff val="50000"/>
            <a:alpha val="5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GB" sz="1500" kern="1200" dirty="0"/>
            <a:t>AI Tools, Systems and Research</a:t>
          </a:r>
        </a:p>
      </dsp:txBody>
      <dsp:txXfrm>
        <a:off x="2811914" y="1794368"/>
        <a:ext cx="1190733" cy="1091505"/>
      </dsp:txXfrm>
    </dsp:sp>
    <dsp:sp modelId="{6BFF4C27-1910-0748-A3C6-41FB385E5121}">
      <dsp:nvSpPr>
        <dsp:cNvPr id="0" name=""/>
        <dsp:cNvSpPr/>
      </dsp:nvSpPr>
      <dsp:spPr>
        <a:xfrm>
          <a:off x="772784" y="1281691"/>
          <a:ext cx="1984555" cy="1984555"/>
        </a:xfrm>
        <a:prstGeom prst="ellipse">
          <a:avLst/>
        </a:prstGeom>
        <a:solidFill>
          <a:schemeClr val="tx1">
            <a:lumMod val="50000"/>
            <a:lumOff val="50000"/>
            <a:alpha val="5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GB" sz="1500" kern="1200" dirty="0"/>
            <a:t>Organisational Practices</a:t>
          </a:r>
        </a:p>
      </dsp:txBody>
      <dsp:txXfrm>
        <a:off x="959663" y="1794368"/>
        <a:ext cx="1190733" cy="10915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69D28-A80C-B44F-8DE5-44292A255148}">
      <dsp:nvSpPr>
        <dsp:cNvPr id="0" name=""/>
        <dsp:cNvSpPr/>
      </dsp:nvSpPr>
      <dsp:spPr>
        <a:xfrm>
          <a:off x="1488877" y="41344"/>
          <a:ext cx="1984555" cy="1984555"/>
        </a:xfrm>
        <a:prstGeom prst="ellipse">
          <a:avLst/>
        </a:prstGeom>
        <a:solidFill>
          <a:schemeClr val="tx1">
            <a:lumMod val="50000"/>
            <a:lumOff val="50000"/>
            <a:alpha val="5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GB" sz="1500" kern="1200" dirty="0"/>
            <a:t>AI Policy &amp; Regulation</a:t>
          </a:r>
        </a:p>
      </dsp:txBody>
      <dsp:txXfrm>
        <a:off x="1753485" y="388642"/>
        <a:ext cx="1455340" cy="893049"/>
      </dsp:txXfrm>
    </dsp:sp>
    <dsp:sp modelId="{D636C160-75BB-504E-814B-FECE78BC90D1}">
      <dsp:nvSpPr>
        <dsp:cNvPr id="0" name=""/>
        <dsp:cNvSpPr/>
      </dsp:nvSpPr>
      <dsp:spPr>
        <a:xfrm>
          <a:off x="2204971" y="1281691"/>
          <a:ext cx="1984555" cy="1984555"/>
        </a:xfrm>
        <a:prstGeom prst="ellipse">
          <a:avLst/>
        </a:prstGeom>
        <a:solidFill>
          <a:schemeClr val="tx1">
            <a:lumMod val="50000"/>
            <a:lumOff val="50000"/>
            <a:alpha val="5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GB" sz="1500" kern="1200" dirty="0"/>
            <a:t>AI Tools, Systems and Research</a:t>
          </a:r>
        </a:p>
      </dsp:txBody>
      <dsp:txXfrm>
        <a:off x="2811914" y="1794368"/>
        <a:ext cx="1190733" cy="1091505"/>
      </dsp:txXfrm>
    </dsp:sp>
    <dsp:sp modelId="{6BFF4C27-1910-0748-A3C6-41FB385E5121}">
      <dsp:nvSpPr>
        <dsp:cNvPr id="0" name=""/>
        <dsp:cNvSpPr/>
      </dsp:nvSpPr>
      <dsp:spPr>
        <a:xfrm>
          <a:off x="772784" y="1281691"/>
          <a:ext cx="1984555" cy="1984555"/>
        </a:xfrm>
        <a:prstGeom prst="ellipse">
          <a:avLst/>
        </a:prstGeom>
        <a:solidFill>
          <a:srgbClr val="B20528">
            <a:alpha val="50000"/>
          </a:srgb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GB" sz="1500" kern="1200" dirty="0"/>
            <a:t>Organisational Practices</a:t>
          </a:r>
        </a:p>
      </dsp:txBody>
      <dsp:txXfrm>
        <a:off x="959663" y="1794368"/>
        <a:ext cx="1190733" cy="10915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69D28-A80C-B44F-8DE5-44292A255148}">
      <dsp:nvSpPr>
        <dsp:cNvPr id="0" name=""/>
        <dsp:cNvSpPr/>
      </dsp:nvSpPr>
      <dsp:spPr>
        <a:xfrm>
          <a:off x="1488877" y="41344"/>
          <a:ext cx="1984555" cy="1984555"/>
        </a:xfrm>
        <a:prstGeom prst="ellipse">
          <a:avLst/>
        </a:prstGeom>
        <a:solidFill>
          <a:schemeClr val="tx1">
            <a:lumMod val="50000"/>
            <a:lumOff val="50000"/>
            <a:alpha val="5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GB" sz="1500" kern="1200" dirty="0"/>
            <a:t>AI Policy &amp; Regulation</a:t>
          </a:r>
        </a:p>
      </dsp:txBody>
      <dsp:txXfrm>
        <a:off x="1753485" y="388642"/>
        <a:ext cx="1455340" cy="893049"/>
      </dsp:txXfrm>
    </dsp:sp>
    <dsp:sp modelId="{D636C160-75BB-504E-814B-FECE78BC90D1}">
      <dsp:nvSpPr>
        <dsp:cNvPr id="0" name=""/>
        <dsp:cNvSpPr/>
      </dsp:nvSpPr>
      <dsp:spPr>
        <a:xfrm>
          <a:off x="2204971" y="1281691"/>
          <a:ext cx="1984555" cy="1984555"/>
        </a:xfrm>
        <a:prstGeom prst="ellipse">
          <a:avLst/>
        </a:prstGeom>
        <a:solidFill>
          <a:srgbClr val="5C4791">
            <a:alpha val="50000"/>
          </a:srgb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GB" sz="1500" kern="1200" dirty="0"/>
            <a:t>AI Tools, Systems and Research</a:t>
          </a:r>
        </a:p>
      </dsp:txBody>
      <dsp:txXfrm>
        <a:off x="2811914" y="1794368"/>
        <a:ext cx="1190733" cy="1091505"/>
      </dsp:txXfrm>
    </dsp:sp>
    <dsp:sp modelId="{6BFF4C27-1910-0748-A3C6-41FB385E5121}">
      <dsp:nvSpPr>
        <dsp:cNvPr id="0" name=""/>
        <dsp:cNvSpPr/>
      </dsp:nvSpPr>
      <dsp:spPr>
        <a:xfrm>
          <a:off x="772784" y="1281691"/>
          <a:ext cx="1984555" cy="1984555"/>
        </a:xfrm>
        <a:prstGeom prst="ellipse">
          <a:avLst/>
        </a:prstGeom>
        <a:solidFill>
          <a:schemeClr val="tx1">
            <a:lumMod val="50000"/>
            <a:lumOff val="50000"/>
            <a:alpha val="5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GB" sz="1500" kern="1200" dirty="0"/>
            <a:t>Organisational Practices</a:t>
          </a:r>
        </a:p>
      </dsp:txBody>
      <dsp:txXfrm>
        <a:off x="959663" y="1794368"/>
        <a:ext cx="1190733" cy="10915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69D28-A80C-B44F-8DE5-44292A255148}">
      <dsp:nvSpPr>
        <dsp:cNvPr id="0" name=""/>
        <dsp:cNvSpPr/>
      </dsp:nvSpPr>
      <dsp:spPr>
        <a:xfrm>
          <a:off x="1488877" y="41344"/>
          <a:ext cx="1984555" cy="1984555"/>
        </a:xfrm>
        <a:prstGeom prst="ellipse">
          <a:avLst/>
        </a:prstGeom>
        <a:solidFill>
          <a:srgbClr val="007AB2">
            <a:alpha val="50000"/>
          </a:srgb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GB" sz="1500" kern="1200" dirty="0"/>
            <a:t>AI Policy &amp; Regulation</a:t>
          </a:r>
        </a:p>
      </dsp:txBody>
      <dsp:txXfrm>
        <a:off x="1753485" y="388642"/>
        <a:ext cx="1455340" cy="893049"/>
      </dsp:txXfrm>
    </dsp:sp>
    <dsp:sp modelId="{D636C160-75BB-504E-814B-FECE78BC90D1}">
      <dsp:nvSpPr>
        <dsp:cNvPr id="0" name=""/>
        <dsp:cNvSpPr/>
      </dsp:nvSpPr>
      <dsp:spPr>
        <a:xfrm>
          <a:off x="2204971" y="1281691"/>
          <a:ext cx="1984555" cy="1984555"/>
        </a:xfrm>
        <a:prstGeom prst="ellipse">
          <a:avLst/>
        </a:prstGeom>
        <a:solidFill>
          <a:srgbClr val="5C4791">
            <a:alpha val="50000"/>
          </a:srgb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GB" sz="1500" kern="1200" dirty="0"/>
            <a:t>AI Tools, Systems and Research</a:t>
          </a:r>
        </a:p>
      </dsp:txBody>
      <dsp:txXfrm>
        <a:off x="2811914" y="1794368"/>
        <a:ext cx="1190733" cy="1091505"/>
      </dsp:txXfrm>
    </dsp:sp>
    <dsp:sp modelId="{6BFF4C27-1910-0748-A3C6-41FB385E5121}">
      <dsp:nvSpPr>
        <dsp:cNvPr id="0" name=""/>
        <dsp:cNvSpPr/>
      </dsp:nvSpPr>
      <dsp:spPr>
        <a:xfrm>
          <a:off x="772784" y="1281691"/>
          <a:ext cx="1984555" cy="1984555"/>
        </a:xfrm>
        <a:prstGeom prst="ellipse">
          <a:avLst/>
        </a:prstGeom>
        <a:solidFill>
          <a:srgbClr val="B20528">
            <a:alpha val="50000"/>
          </a:srgb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GB" sz="1500" kern="1200" dirty="0"/>
            <a:t>Organisational Practices</a:t>
          </a:r>
        </a:p>
      </dsp:txBody>
      <dsp:txXfrm>
        <a:off x="959663" y="1794368"/>
        <a:ext cx="1190733" cy="10915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79BC8-E6EF-0F4F-A521-CC52FF30759E}">
      <dsp:nvSpPr>
        <dsp:cNvPr id="0" name=""/>
        <dsp:cNvSpPr/>
      </dsp:nvSpPr>
      <dsp:spPr>
        <a:xfrm>
          <a:off x="827359" y="0"/>
          <a:ext cx="3307592" cy="3307592"/>
        </a:xfrm>
        <a:prstGeom prst="ellipse">
          <a:avLst/>
        </a:prstGeom>
        <a:solidFill>
          <a:srgbClr val="B20528">
            <a:alpha val="50000"/>
          </a:srgb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GB" sz="3000" kern="1200" dirty="0"/>
            <a:t>Organisational Practices</a:t>
          </a:r>
        </a:p>
      </dsp:txBody>
      <dsp:txXfrm>
        <a:off x="1311745" y="484386"/>
        <a:ext cx="2338820" cy="233882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0EE4BCBA-2B8B-2B47-B5A6-7D3E1EC37A3D}" type="datetimeFigureOut">
              <a:rPr lang="en-GB" smtClean="0"/>
              <a:t>20/07/2024</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BD4A176B-C3AC-3B45-AA53-9868C78869D5}" type="slidenum">
              <a:rPr lang="en-GB" smtClean="0"/>
              <a:t>‹#›</a:t>
            </a:fld>
            <a:endParaRPr lang="en-GB"/>
          </a:p>
        </p:txBody>
      </p:sp>
    </p:spTree>
    <p:extLst>
      <p:ext uri="{BB962C8B-B14F-4D97-AF65-F5344CB8AC3E}">
        <p14:creationId xmlns:p14="http://schemas.microsoft.com/office/powerpoint/2010/main" val="2694172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ciencebusiness.net/news/ai/european-research-council-issues-warning-ais-use-grant-application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BD4A176B-C3AC-3B45-AA53-9868C78869D5}" type="slidenum">
              <a:rPr lang="en-GB" smtClean="0"/>
              <a:t>1</a:t>
            </a:fld>
            <a:endParaRPr lang="en-GB"/>
          </a:p>
        </p:txBody>
      </p:sp>
    </p:spTree>
    <p:extLst>
      <p:ext uri="{BB962C8B-B14F-4D97-AF65-F5344CB8AC3E}">
        <p14:creationId xmlns:p14="http://schemas.microsoft.com/office/powerpoint/2010/main" val="1385175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00"/>
              </a:spcBef>
              <a:spcAft>
                <a:spcPts val="400"/>
              </a:spcAft>
            </a:pPr>
            <a:r>
              <a:rPr lang="en-GB" sz="1200" dirty="0"/>
              <a:t>Meanwhile, some funders are having to respond to grant applications that may involve AI-generated text.</a:t>
            </a:r>
          </a:p>
        </p:txBody>
      </p:sp>
      <p:sp>
        <p:nvSpPr>
          <p:cNvPr id="4" name="Slide Number Placeholder 3"/>
          <p:cNvSpPr>
            <a:spLocks noGrp="1"/>
          </p:cNvSpPr>
          <p:nvPr>
            <p:ph type="sldNum" sz="quarter" idx="5"/>
          </p:nvPr>
        </p:nvSpPr>
        <p:spPr/>
        <p:txBody>
          <a:bodyPr/>
          <a:lstStyle/>
          <a:p>
            <a:fld id="{BD4A176B-C3AC-3B45-AA53-9868C78869D5}" type="slidenum">
              <a:rPr lang="en-GB" smtClean="0"/>
              <a:t>10</a:t>
            </a:fld>
            <a:endParaRPr lang="en-GB"/>
          </a:p>
        </p:txBody>
      </p:sp>
    </p:spTree>
    <p:extLst>
      <p:ext uri="{BB962C8B-B14F-4D97-AF65-F5344CB8AC3E}">
        <p14:creationId xmlns:p14="http://schemas.microsoft.com/office/powerpoint/2010/main" val="1916828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00"/>
              </a:spcBef>
              <a:spcAft>
                <a:spcPts val="400"/>
              </a:spcAft>
            </a:pPr>
            <a:r>
              <a:rPr lang="en-GB" sz="1200" dirty="0"/>
              <a:t>The European Research Council has responded to this possibility with a warning that proposals written using AI tools do not rid applicants of their own responsibility.[</a:t>
            </a:r>
            <a:r>
              <a:rPr lang="en-GB" sz="1200" dirty="0">
                <a:hlinkClick r:id="rId3"/>
              </a:rPr>
              <a:t>ref</a:t>
            </a:r>
            <a:r>
              <a:rPr lang="en-GB" sz="1200" dirty="0"/>
              <a:t>]</a:t>
            </a:r>
          </a:p>
        </p:txBody>
      </p:sp>
      <p:sp>
        <p:nvSpPr>
          <p:cNvPr id="4" name="Slide Number Placeholder 3"/>
          <p:cNvSpPr>
            <a:spLocks noGrp="1"/>
          </p:cNvSpPr>
          <p:nvPr>
            <p:ph type="sldNum" sz="quarter" idx="5"/>
          </p:nvPr>
        </p:nvSpPr>
        <p:spPr/>
        <p:txBody>
          <a:bodyPr/>
          <a:lstStyle/>
          <a:p>
            <a:fld id="{BD4A176B-C3AC-3B45-AA53-9868C78869D5}" type="slidenum">
              <a:rPr lang="en-GB" smtClean="0"/>
              <a:t>11</a:t>
            </a:fld>
            <a:endParaRPr lang="en-GB"/>
          </a:p>
        </p:txBody>
      </p:sp>
    </p:spTree>
    <p:extLst>
      <p:ext uri="{BB962C8B-B14F-4D97-AF65-F5344CB8AC3E}">
        <p14:creationId xmlns:p14="http://schemas.microsoft.com/office/powerpoint/2010/main" val="905403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00"/>
              </a:spcBef>
              <a:spcAft>
                <a:spcPts val="400"/>
              </a:spcAft>
            </a:pPr>
            <a:r>
              <a:rPr lang="en-GB" sz="1200" dirty="0"/>
              <a:t>What all these instances show is the challenge to academic integrity brought about by the misuse of AI tools.</a:t>
            </a:r>
          </a:p>
          <a:p>
            <a:pPr>
              <a:spcBef>
                <a:spcPts val="400"/>
              </a:spcBef>
              <a:spcAft>
                <a:spcPts val="400"/>
              </a:spcAft>
            </a:pPr>
            <a:endParaRPr lang="en-GB" sz="1200" dirty="0"/>
          </a:p>
          <a:p>
            <a:pPr>
              <a:spcBef>
                <a:spcPts val="400"/>
              </a:spcBef>
              <a:spcAft>
                <a:spcPts val="400"/>
              </a:spcAft>
            </a:pPr>
            <a:r>
              <a:rPr lang="en-GB" sz="1200" dirty="0"/>
              <a:t>It is a challenge that many perceive and which is being tackled by varied and sometimes drastic measures.</a:t>
            </a:r>
          </a:p>
        </p:txBody>
      </p:sp>
      <p:sp>
        <p:nvSpPr>
          <p:cNvPr id="4" name="Slide Number Placeholder 3"/>
          <p:cNvSpPr>
            <a:spLocks noGrp="1"/>
          </p:cNvSpPr>
          <p:nvPr>
            <p:ph type="sldNum" sz="quarter" idx="5"/>
          </p:nvPr>
        </p:nvSpPr>
        <p:spPr/>
        <p:txBody>
          <a:bodyPr/>
          <a:lstStyle/>
          <a:p>
            <a:fld id="{BD4A176B-C3AC-3B45-AA53-9868C78869D5}" type="slidenum">
              <a:rPr lang="en-GB" smtClean="0"/>
              <a:t>12</a:t>
            </a:fld>
            <a:endParaRPr lang="en-GB"/>
          </a:p>
        </p:txBody>
      </p:sp>
    </p:spTree>
    <p:extLst>
      <p:ext uri="{BB962C8B-B14F-4D97-AF65-F5344CB8AC3E}">
        <p14:creationId xmlns:p14="http://schemas.microsoft.com/office/powerpoint/2010/main" val="1809300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name is Ismael Kherroubi Garcia, Founder and CEO of Kairoi, the AI Ethics &amp; Research Governance Consultancy.</a:t>
            </a:r>
          </a:p>
          <a:p>
            <a:endParaRPr lang="en-GB" dirty="0"/>
          </a:p>
          <a:p>
            <a:r>
              <a:rPr lang="en-GB" dirty="0"/>
              <a:t>In this presentation, I will talk about the solutions to the risks on academic integrity posed by increasingly accessible AI tools.</a:t>
            </a:r>
          </a:p>
          <a:p>
            <a:endParaRPr lang="en-GB" dirty="0"/>
          </a:p>
          <a:p>
            <a:r>
              <a:rPr lang="en-GB" dirty="0"/>
              <a:t>By the end of this talk, you will have a framework for mapping solutions proposed by a growing AI ethics industry.</a:t>
            </a:r>
          </a:p>
          <a:p>
            <a:endParaRPr lang="en-GB" dirty="0"/>
          </a:p>
          <a:p>
            <a:r>
              <a:rPr lang="en-GB" dirty="0"/>
              <a:t>To situate this discussion, I wish to begin by providing some working definitions, and clarifying the target of the AI ethics solutions I will be talking about.</a:t>
            </a:r>
          </a:p>
        </p:txBody>
      </p:sp>
      <p:sp>
        <p:nvSpPr>
          <p:cNvPr id="4" name="Slide Number Placeholder 3"/>
          <p:cNvSpPr>
            <a:spLocks noGrp="1"/>
          </p:cNvSpPr>
          <p:nvPr>
            <p:ph type="sldNum" sz="quarter" idx="5"/>
          </p:nvPr>
        </p:nvSpPr>
        <p:spPr/>
        <p:txBody>
          <a:bodyPr/>
          <a:lstStyle/>
          <a:p>
            <a:fld id="{BD4A176B-C3AC-3B45-AA53-9868C78869D5}" type="slidenum">
              <a:rPr lang="en-GB" smtClean="0"/>
              <a:t>13</a:t>
            </a:fld>
            <a:endParaRPr lang="en-GB"/>
          </a:p>
        </p:txBody>
      </p:sp>
    </p:spTree>
    <p:extLst>
      <p:ext uri="{BB962C8B-B14F-4D97-AF65-F5344CB8AC3E}">
        <p14:creationId xmlns:p14="http://schemas.microsoft.com/office/powerpoint/2010/main" val="505728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particular, I want to define “AI,” “AI Ethics” and “AI Safety.”</a:t>
            </a:r>
            <a:br>
              <a:rPr lang="en-GB" dirty="0"/>
            </a:br>
            <a:br>
              <a:rPr lang="en-GB" dirty="0"/>
            </a:br>
            <a:r>
              <a:rPr lang="en-GB" dirty="0"/>
              <a:t>These definitions are entirely for the sake of this presentation. Indeed, they are extremely contentious terms, so we need a clear foundation to know what we are discussing.</a:t>
            </a:r>
          </a:p>
        </p:txBody>
      </p:sp>
      <p:sp>
        <p:nvSpPr>
          <p:cNvPr id="4" name="Slide Number Placeholder 3"/>
          <p:cNvSpPr>
            <a:spLocks noGrp="1"/>
          </p:cNvSpPr>
          <p:nvPr>
            <p:ph type="sldNum" sz="quarter" idx="5"/>
          </p:nvPr>
        </p:nvSpPr>
        <p:spPr/>
        <p:txBody>
          <a:bodyPr/>
          <a:lstStyle/>
          <a:p>
            <a:fld id="{BD4A176B-C3AC-3B45-AA53-9868C78869D5}" type="slidenum">
              <a:rPr lang="en-GB" smtClean="0"/>
              <a:t>14</a:t>
            </a:fld>
            <a:endParaRPr lang="en-GB"/>
          </a:p>
        </p:txBody>
      </p:sp>
    </p:spTree>
    <p:extLst>
      <p:ext uri="{BB962C8B-B14F-4D97-AF65-F5344CB8AC3E}">
        <p14:creationId xmlns:p14="http://schemas.microsoft.com/office/powerpoint/2010/main" val="3253125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Firstly, I use “AI” almost as an adjective to describe some other thing – such as a chatbot. Used this way, “AI” indicates that that other thing involves some form of machine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 may also use “AI” as shorthand to speak about tools, systems and/or research that involve some form of machine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worth noting that I am very intentionally </a:t>
            </a:r>
            <a:r>
              <a:rPr lang="en-GB" i="1" dirty="0"/>
              <a:t>not</a:t>
            </a:r>
            <a:r>
              <a:rPr lang="en-GB" i="0" dirty="0"/>
              <a:t> speaking about “artificial general intelligence,” which is a recurring theme throughout our history of myths and fiction, and usually takes the form of people imbuing life into artefacts.</a:t>
            </a:r>
            <a:endParaRPr lang="en-GB" dirty="0"/>
          </a:p>
        </p:txBody>
      </p:sp>
      <p:sp>
        <p:nvSpPr>
          <p:cNvPr id="4" name="Slide Number Placeholder 3"/>
          <p:cNvSpPr>
            <a:spLocks noGrp="1"/>
          </p:cNvSpPr>
          <p:nvPr>
            <p:ph type="sldNum" sz="quarter" idx="5"/>
          </p:nvPr>
        </p:nvSpPr>
        <p:spPr/>
        <p:txBody>
          <a:bodyPr/>
          <a:lstStyle/>
          <a:p>
            <a:fld id="{BD4A176B-C3AC-3B45-AA53-9868C78869D5}" type="slidenum">
              <a:rPr lang="en-GB" smtClean="0"/>
              <a:t>15</a:t>
            </a:fld>
            <a:endParaRPr lang="en-GB"/>
          </a:p>
        </p:txBody>
      </p:sp>
    </p:spTree>
    <p:extLst>
      <p:ext uri="{BB962C8B-B14F-4D97-AF65-F5344CB8AC3E}">
        <p14:creationId xmlns:p14="http://schemas.microsoft.com/office/powerpoint/2010/main" val="1963674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Secondly, by “AI Ethics” I mean the </a:t>
            </a:r>
            <a:r>
              <a:rPr lang="en-GB" dirty="0">
                <a:latin typeface="Calibri" panose="020F0502020204030204" pitchFamily="34" charset="0"/>
                <a:cs typeface="Calibri" panose="020F0502020204030204" pitchFamily="34" charset="0"/>
              </a:rPr>
              <a:t>methods applied for better designing, developing, deploying and/or using AI in light of clearly articulated ethical problems arising from AI-related decisions.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cs typeface="Calibri" panose="020F0502020204030204" pitchFamily="34" charset="0"/>
              </a:rPr>
              <a:t>To be clear: this is not about the ethics of an “artificial general intelligence,” but the ethics of decisions made about AI as defined earlier.</a:t>
            </a:r>
          </a:p>
        </p:txBody>
      </p:sp>
      <p:sp>
        <p:nvSpPr>
          <p:cNvPr id="4" name="Slide Number Placeholder 3"/>
          <p:cNvSpPr>
            <a:spLocks noGrp="1"/>
          </p:cNvSpPr>
          <p:nvPr>
            <p:ph type="sldNum" sz="quarter" idx="5"/>
          </p:nvPr>
        </p:nvSpPr>
        <p:spPr/>
        <p:txBody>
          <a:bodyPr/>
          <a:lstStyle/>
          <a:p>
            <a:fld id="{BD4A176B-C3AC-3B45-AA53-9868C78869D5}" type="slidenum">
              <a:rPr lang="en-GB" smtClean="0"/>
              <a:t>16</a:t>
            </a:fld>
            <a:endParaRPr lang="en-GB"/>
          </a:p>
        </p:txBody>
      </p:sp>
    </p:spTree>
    <p:extLst>
      <p:ext uri="{BB962C8B-B14F-4D97-AF65-F5344CB8AC3E}">
        <p14:creationId xmlns:p14="http://schemas.microsoft.com/office/powerpoint/2010/main" val="4047525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cs typeface="Calibri" panose="020F0502020204030204" pitchFamily="34" charset="0"/>
              </a:rPr>
              <a:t>Thirdly, I will speak of “AI Safety” as a range of practices that prioritise implementing technical solutions above careful scrutiny for handling complex problems.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cs typeface="Calibri" panose="020F0502020204030204" pitchFamily="34" charset="0"/>
              </a:rPr>
              <a:t>This definition results from the use of the term by certain individuals and groups who dismiss a lot of the work led in the AI Ethics space.</a:t>
            </a:r>
          </a:p>
        </p:txBody>
      </p:sp>
      <p:sp>
        <p:nvSpPr>
          <p:cNvPr id="4" name="Slide Number Placeholder 3"/>
          <p:cNvSpPr>
            <a:spLocks noGrp="1"/>
          </p:cNvSpPr>
          <p:nvPr>
            <p:ph type="sldNum" sz="quarter" idx="5"/>
          </p:nvPr>
        </p:nvSpPr>
        <p:spPr/>
        <p:txBody>
          <a:bodyPr/>
          <a:lstStyle/>
          <a:p>
            <a:fld id="{BD4A176B-C3AC-3B45-AA53-9868C78869D5}" type="slidenum">
              <a:rPr lang="en-GB" smtClean="0"/>
              <a:t>17</a:t>
            </a:fld>
            <a:endParaRPr lang="en-GB"/>
          </a:p>
        </p:txBody>
      </p:sp>
    </p:spTree>
    <p:extLst>
      <p:ext uri="{BB962C8B-B14F-4D97-AF65-F5344CB8AC3E}">
        <p14:creationId xmlns:p14="http://schemas.microsoft.com/office/powerpoint/2010/main" val="671110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cs typeface="Calibri" panose="020F0502020204030204" pitchFamily="34" charset="0"/>
              </a:rPr>
              <a:t>We will be exploring both “AI Ethics” and “AI Safety” more in-depth two terms later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cs typeface="Calibri" panose="020F0502020204030204" pitchFamily="34" charset="0"/>
              </a:rPr>
              <a:t>For now, I want to further delineate the scope of this presentation.</a:t>
            </a:r>
          </a:p>
        </p:txBody>
      </p:sp>
      <p:sp>
        <p:nvSpPr>
          <p:cNvPr id="4" name="Slide Number Placeholder 3"/>
          <p:cNvSpPr>
            <a:spLocks noGrp="1"/>
          </p:cNvSpPr>
          <p:nvPr>
            <p:ph type="sldNum" sz="quarter" idx="5"/>
          </p:nvPr>
        </p:nvSpPr>
        <p:spPr/>
        <p:txBody>
          <a:bodyPr/>
          <a:lstStyle/>
          <a:p>
            <a:fld id="{BD4A176B-C3AC-3B45-AA53-9868C78869D5}" type="slidenum">
              <a:rPr lang="en-GB" smtClean="0"/>
              <a:t>18</a:t>
            </a:fld>
            <a:endParaRPr lang="en-GB"/>
          </a:p>
        </p:txBody>
      </p:sp>
    </p:spTree>
    <p:extLst>
      <p:ext uri="{BB962C8B-B14F-4D97-AF65-F5344CB8AC3E}">
        <p14:creationId xmlns:p14="http://schemas.microsoft.com/office/powerpoint/2010/main" val="1818835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00"/>
              </a:spcBef>
              <a:spcAft>
                <a:spcPts val="400"/>
              </a:spcAft>
            </a:pPr>
            <a:r>
              <a:rPr lang="en-GB" dirty="0"/>
              <a:t>Generally, AI Ethics interventions take place at one of three overlapping levels.</a:t>
            </a:r>
          </a:p>
        </p:txBody>
      </p:sp>
      <p:sp>
        <p:nvSpPr>
          <p:cNvPr id="4" name="Slide Number Placeholder 3"/>
          <p:cNvSpPr>
            <a:spLocks noGrp="1"/>
          </p:cNvSpPr>
          <p:nvPr>
            <p:ph type="sldNum" sz="quarter" idx="5"/>
          </p:nvPr>
        </p:nvSpPr>
        <p:spPr/>
        <p:txBody>
          <a:bodyPr/>
          <a:lstStyle/>
          <a:p>
            <a:fld id="{BD4A176B-C3AC-3B45-AA53-9868C78869D5}" type="slidenum">
              <a:rPr lang="en-GB" smtClean="0"/>
              <a:t>19</a:t>
            </a:fld>
            <a:endParaRPr lang="en-GB"/>
          </a:p>
        </p:txBody>
      </p:sp>
    </p:spTree>
    <p:extLst>
      <p:ext uri="{BB962C8B-B14F-4D97-AF65-F5344CB8AC3E}">
        <p14:creationId xmlns:p14="http://schemas.microsoft.com/office/powerpoint/2010/main" val="702399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00"/>
              </a:spcBef>
              <a:spcAft>
                <a:spcPts val="400"/>
              </a:spcAft>
            </a:pPr>
            <a:r>
              <a:rPr lang="en-GB" sz="1200" dirty="0"/>
              <a:t>The recent proliferation of generative AI tools has significant consequences for the research ecosystem.</a:t>
            </a:r>
          </a:p>
        </p:txBody>
      </p:sp>
      <p:sp>
        <p:nvSpPr>
          <p:cNvPr id="4" name="Slide Number Placeholder 3"/>
          <p:cNvSpPr>
            <a:spLocks noGrp="1"/>
          </p:cNvSpPr>
          <p:nvPr>
            <p:ph type="sldNum" sz="quarter" idx="5"/>
          </p:nvPr>
        </p:nvSpPr>
        <p:spPr/>
        <p:txBody>
          <a:bodyPr/>
          <a:lstStyle/>
          <a:p>
            <a:fld id="{BD4A176B-C3AC-3B45-AA53-9868C78869D5}" type="slidenum">
              <a:rPr lang="en-GB" smtClean="0"/>
              <a:t>2</a:t>
            </a:fld>
            <a:endParaRPr lang="en-GB"/>
          </a:p>
        </p:txBody>
      </p:sp>
    </p:spTree>
    <p:extLst>
      <p:ext uri="{BB962C8B-B14F-4D97-AF65-F5344CB8AC3E}">
        <p14:creationId xmlns:p14="http://schemas.microsoft.com/office/powerpoint/2010/main" val="3740820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00"/>
              </a:spcBef>
              <a:spcAft>
                <a:spcPts val="400"/>
              </a:spcAft>
            </a:pPr>
            <a:r>
              <a:rPr lang="en-GB" dirty="0"/>
              <a:t>Firstly, AI Policy &amp; Regulation interventions are those we see at the government level.</a:t>
            </a:r>
          </a:p>
          <a:p>
            <a:pPr>
              <a:spcBef>
                <a:spcPts val="400"/>
              </a:spcBef>
              <a:spcAft>
                <a:spcPts val="400"/>
              </a:spcAft>
            </a:pPr>
            <a:endParaRPr lang="en-GB" dirty="0"/>
          </a:p>
          <a:p>
            <a:pPr>
              <a:spcBef>
                <a:spcPts val="400"/>
              </a:spcBef>
              <a:spcAft>
                <a:spcPts val="400"/>
              </a:spcAft>
            </a:pPr>
            <a:r>
              <a:rPr lang="en-GB" dirty="0"/>
              <a:t>Possibly, the most famous policy about AI is the EU’s AI Act.</a:t>
            </a:r>
          </a:p>
        </p:txBody>
      </p:sp>
      <p:sp>
        <p:nvSpPr>
          <p:cNvPr id="4" name="Slide Number Placeholder 3"/>
          <p:cNvSpPr>
            <a:spLocks noGrp="1"/>
          </p:cNvSpPr>
          <p:nvPr>
            <p:ph type="sldNum" sz="quarter" idx="5"/>
          </p:nvPr>
        </p:nvSpPr>
        <p:spPr/>
        <p:txBody>
          <a:bodyPr/>
          <a:lstStyle/>
          <a:p>
            <a:fld id="{BD4A176B-C3AC-3B45-AA53-9868C78869D5}" type="slidenum">
              <a:rPr lang="en-GB" smtClean="0"/>
              <a:t>20</a:t>
            </a:fld>
            <a:endParaRPr lang="en-GB"/>
          </a:p>
        </p:txBody>
      </p:sp>
    </p:spTree>
    <p:extLst>
      <p:ext uri="{BB962C8B-B14F-4D97-AF65-F5344CB8AC3E}">
        <p14:creationId xmlns:p14="http://schemas.microsoft.com/office/powerpoint/2010/main" val="1198431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00"/>
              </a:spcBef>
              <a:spcAft>
                <a:spcPts val="400"/>
              </a:spcAft>
            </a:pPr>
            <a:r>
              <a:rPr lang="en-GB" dirty="0"/>
              <a:t>Secondly, interventions on Organisational Practices are those that companies, charities, universities and many others implement to change how staff and stakeholders make AI-related decisions.</a:t>
            </a:r>
          </a:p>
          <a:p>
            <a:pPr>
              <a:spcBef>
                <a:spcPts val="400"/>
              </a:spcBef>
              <a:spcAft>
                <a:spcPts val="400"/>
              </a:spcAft>
            </a:pPr>
            <a:endParaRPr lang="en-GB" dirty="0"/>
          </a:p>
          <a:p>
            <a:pPr>
              <a:spcBef>
                <a:spcPts val="400"/>
              </a:spcBef>
              <a:spcAft>
                <a:spcPts val="400"/>
              </a:spcAft>
            </a:pPr>
            <a:r>
              <a:rPr lang="en-GB" dirty="0"/>
              <a:t>Currently, a lot of the focus at this level is on AI chatbots, and how employees use these according to some guidelines.</a:t>
            </a:r>
          </a:p>
        </p:txBody>
      </p:sp>
      <p:sp>
        <p:nvSpPr>
          <p:cNvPr id="4" name="Slide Number Placeholder 3"/>
          <p:cNvSpPr>
            <a:spLocks noGrp="1"/>
          </p:cNvSpPr>
          <p:nvPr>
            <p:ph type="sldNum" sz="quarter" idx="5"/>
          </p:nvPr>
        </p:nvSpPr>
        <p:spPr/>
        <p:txBody>
          <a:bodyPr/>
          <a:lstStyle/>
          <a:p>
            <a:fld id="{BD4A176B-C3AC-3B45-AA53-9868C78869D5}" type="slidenum">
              <a:rPr lang="en-GB" smtClean="0"/>
              <a:t>21</a:t>
            </a:fld>
            <a:endParaRPr lang="en-GB"/>
          </a:p>
        </p:txBody>
      </p:sp>
    </p:spTree>
    <p:extLst>
      <p:ext uri="{BB962C8B-B14F-4D97-AF65-F5344CB8AC3E}">
        <p14:creationId xmlns:p14="http://schemas.microsoft.com/office/powerpoint/2010/main" val="405456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00"/>
              </a:spcBef>
              <a:spcAft>
                <a:spcPts val="400"/>
              </a:spcAft>
            </a:pPr>
            <a:r>
              <a:rPr lang="en-GB" dirty="0"/>
              <a:t>Thirdly, at the level of AI Tools, Systems and Research, AI Ethics considers the particulars of any one specific AI project or technology.</a:t>
            </a:r>
          </a:p>
          <a:p>
            <a:pPr>
              <a:spcBef>
                <a:spcPts val="400"/>
              </a:spcBef>
              <a:spcAft>
                <a:spcPts val="400"/>
              </a:spcAft>
            </a:pPr>
            <a:endParaRPr lang="en-GB" dirty="0"/>
          </a:p>
          <a:p>
            <a:pPr>
              <a:spcBef>
                <a:spcPts val="400"/>
              </a:spcBef>
              <a:spcAft>
                <a:spcPts val="400"/>
              </a:spcAft>
            </a:pPr>
            <a:r>
              <a:rPr lang="en-GB" dirty="0"/>
              <a:t>One powerful example of this was the Gender Shades Project, led by Joy </a:t>
            </a:r>
            <a:r>
              <a:rPr lang="en-GB" dirty="0" err="1"/>
              <a:t>Buolamwini</a:t>
            </a:r>
            <a:r>
              <a:rPr lang="en-GB" dirty="0"/>
              <a:t>, and which evaluated the effectiveness of three facial recognition programmes at classifying somebody’s gender.</a:t>
            </a:r>
          </a:p>
          <a:p>
            <a:pPr>
              <a:spcBef>
                <a:spcPts val="400"/>
              </a:spcBef>
              <a:spcAft>
                <a:spcPts val="400"/>
              </a:spcAft>
            </a:pPr>
            <a:endParaRPr lang="en-GB" dirty="0"/>
          </a:p>
          <a:p>
            <a:pPr>
              <a:spcBef>
                <a:spcPts val="400"/>
              </a:spcBef>
              <a:spcAft>
                <a:spcPts val="400"/>
              </a:spcAft>
            </a:pPr>
            <a:r>
              <a:rPr lang="en-GB" dirty="0"/>
              <a:t>As it turned out, the tools generally worked best on lighter-tone, male faces, and worst on darker tone, female faces.</a:t>
            </a:r>
          </a:p>
        </p:txBody>
      </p:sp>
      <p:sp>
        <p:nvSpPr>
          <p:cNvPr id="4" name="Slide Number Placeholder 3"/>
          <p:cNvSpPr>
            <a:spLocks noGrp="1"/>
          </p:cNvSpPr>
          <p:nvPr>
            <p:ph type="sldNum" sz="quarter" idx="5"/>
          </p:nvPr>
        </p:nvSpPr>
        <p:spPr/>
        <p:txBody>
          <a:bodyPr/>
          <a:lstStyle/>
          <a:p>
            <a:fld id="{BD4A176B-C3AC-3B45-AA53-9868C78869D5}" type="slidenum">
              <a:rPr lang="en-GB" smtClean="0"/>
              <a:t>22</a:t>
            </a:fld>
            <a:endParaRPr lang="en-GB"/>
          </a:p>
        </p:txBody>
      </p:sp>
    </p:spTree>
    <p:extLst>
      <p:ext uri="{BB962C8B-B14F-4D97-AF65-F5344CB8AC3E}">
        <p14:creationId xmlns:p14="http://schemas.microsoft.com/office/powerpoint/2010/main" val="3938987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00"/>
              </a:spcBef>
              <a:spcAft>
                <a:spcPts val="400"/>
              </a:spcAft>
            </a:pPr>
            <a:r>
              <a:rPr lang="en-GB" dirty="0"/>
              <a:t>All three levels are crucial for mitigating risks, and making the most positive impacts, with AI.</a:t>
            </a:r>
          </a:p>
        </p:txBody>
      </p:sp>
      <p:sp>
        <p:nvSpPr>
          <p:cNvPr id="4" name="Slide Number Placeholder 3"/>
          <p:cNvSpPr>
            <a:spLocks noGrp="1"/>
          </p:cNvSpPr>
          <p:nvPr>
            <p:ph type="sldNum" sz="quarter" idx="5"/>
          </p:nvPr>
        </p:nvSpPr>
        <p:spPr/>
        <p:txBody>
          <a:bodyPr/>
          <a:lstStyle/>
          <a:p>
            <a:fld id="{BD4A176B-C3AC-3B45-AA53-9868C78869D5}" type="slidenum">
              <a:rPr lang="en-GB" smtClean="0"/>
              <a:t>23</a:t>
            </a:fld>
            <a:endParaRPr lang="en-GB"/>
          </a:p>
        </p:txBody>
      </p:sp>
    </p:spTree>
    <p:extLst>
      <p:ext uri="{BB962C8B-B14F-4D97-AF65-F5344CB8AC3E}">
        <p14:creationId xmlns:p14="http://schemas.microsoft.com/office/powerpoint/2010/main" val="557077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00"/>
              </a:spcBef>
              <a:spcAft>
                <a:spcPts val="400"/>
              </a:spcAft>
            </a:pPr>
            <a:r>
              <a:rPr lang="en-GB" dirty="0"/>
              <a:t>But we will be focused on organisational practices. This is for three reasons:</a:t>
            </a:r>
          </a:p>
          <a:p>
            <a:pPr>
              <a:spcBef>
                <a:spcPts val="400"/>
              </a:spcBef>
              <a:spcAft>
                <a:spcPts val="400"/>
              </a:spcAft>
            </a:pPr>
            <a:r>
              <a:rPr lang="en-GB" dirty="0"/>
              <a:t>– Firstly, to speak about AI ethics in academia and research contexts, we need to part from the practicalities of scientific research;</a:t>
            </a:r>
          </a:p>
          <a:p>
            <a:pPr>
              <a:spcBef>
                <a:spcPts val="400"/>
              </a:spcBef>
              <a:spcAft>
                <a:spcPts val="400"/>
              </a:spcAft>
            </a:pPr>
            <a:r>
              <a:rPr lang="en-GB" dirty="0"/>
              <a:t>– Secondly, this is the general direction in which the AI ethics industry is headed, possibly because we can make a greater impact by helping organisations or sectors operationalise AI ethics; and</a:t>
            </a:r>
          </a:p>
          <a:p>
            <a:pPr>
              <a:spcBef>
                <a:spcPts val="400"/>
              </a:spcBef>
              <a:spcAft>
                <a:spcPts val="400"/>
              </a:spcAft>
            </a:pPr>
            <a:r>
              <a:rPr lang="en-GB" dirty="0"/>
              <a:t>– Thirdly, this happens to be the level at which I operate in my day-to-day, so…</a:t>
            </a:r>
          </a:p>
        </p:txBody>
      </p:sp>
      <p:sp>
        <p:nvSpPr>
          <p:cNvPr id="4" name="Slide Number Placeholder 3"/>
          <p:cNvSpPr>
            <a:spLocks noGrp="1"/>
          </p:cNvSpPr>
          <p:nvPr>
            <p:ph type="sldNum" sz="quarter" idx="5"/>
          </p:nvPr>
        </p:nvSpPr>
        <p:spPr/>
        <p:txBody>
          <a:bodyPr/>
          <a:lstStyle/>
          <a:p>
            <a:fld id="{BD4A176B-C3AC-3B45-AA53-9868C78869D5}" type="slidenum">
              <a:rPr lang="en-GB" smtClean="0"/>
              <a:t>24</a:t>
            </a:fld>
            <a:endParaRPr lang="en-GB"/>
          </a:p>
        </p:txBody>
      </p:sp>
    </p:spTree>
    <p:extLst>
      <p:ext uri="{BB962C8B-B14F-4D97-AF65-F5344CB8AC3E}">
        <p14:creationId xmlns:p14="http://schemas.microsoft.com/office/powerpoint/2010/main" val="1030067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what AI ethics solutions are out there?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Recall the examples with which I opened this presentation.</a:t>
            </a:r>
            <a:endParaRPr lang="en-GB" b="0" i="0" u="none" strike="noStrike" dirty="0">
              <a:solidFill>
                <a:srgbClr val="484848"/>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BD4A176B-C3AC-3B45-AA53-9868C78869D5}" type="slidenum">
              <a:rPr lang="en-GB" smtClean="0"/>
              <a:t>25</a:t>
            </a:fld>
            <a:endParaRPr lang="en-GB"/>
          </a:p>
        </p:txBody>
      </p:sp>
    </p:spTree>
    <p:extLst>
      <p:ext uri="{BB962C8B-B14F-4D97-AF65-F5344CB8AC3E}">
        <p14:creationId xmlns:p14="http://schemas.microsoft.com/office/powerpoint/2010/main" val="27858828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subset of universities in the UK have opted for a framework that focuses on AI literacy for university teachers and students</a:t>
            </a:r>
            <a:endParaRPr lang="en-GB" b="0" i="0" u="none" strike="noStrike" dirty="0">
              <a:solidFill>
                <a:srgbClr val="484848"/>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BD4A176B-C3AC-3B45-AA53-9868C78869D5}" type="slidenum">
              <a:rPr lang="en-GB" smtClean="0"/>
              <a:t>26</a:t>
            </a:fld>
            <a:endParaRPr lang="en-GB"/>
          </a:p>
        </p:txBody>
      </p:sp>
    </p:spTree>
    <p:extLst>
      <p:ext uri="{BB962C8B-B14F-4D97-AF65-F5344CB8AC3E}">
        <p14:creationId xmlns:p14="http://schemas.microsoft.com/office/powerpoint/2010/main" val="31761844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the case of the publisher Wiley, they opted for shutting down a a total of 19 journals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Relatedly, Wiley also launched in March 2024 an “</a:t>
            </a:r>
            <a:r>
              <a:rPr lang="en-GB" b="0" i="0" u="none" strike="noStrike" dirty="0">
                <a:solidFill>
                  <a:srgbClr val="484848"/>
                </a:solidFill>
                <a:effectLst/>
                <a:latin typeface="Open Sans" panose="020B0606030504020204" pitchFamily="34" charset="0"/>
              </a:rPr>
              <a:t>AI-powered Papermill Detection service” to be tested in partnership with Sage and IEEE.</a:t>
            </a:r>
          </a:p>
        </p:txBody>
      </p:sp>
      <p:sp>
        <p:nvSpPr>
          <p:cNvPr id="4" name="Slide Number Placeholder 3"/>
          <p:cNvSpPr>
            <a:spLocks noGrp="1"/>
          </p:cNvSpPr>
          <p:nvPr>
            <p:ph type="sldNum" sz="quarter" idx="5"/>
          </p:nvPr>
        </p:nvSpPr>
        <p:spPr/>
        <p:txBody>
          <a:bodyPr/>
          <a:lstStyle/>
          <a:p>
            <a:fld id="{BD4A176B-C3AC-3B45-AA53-9868C78869D5}" type="slidenum">
              <a:rPr lang="en-GB" smtClean="0"/>
              <a:t>27</a:t>
            </a:fld>
            <a:endParaRPr lang="en-GB"/>
          </a:p>
        </p:txBody>
      </p:sp>
    </p:spTree>
    <p:extLst>
      <p:ext uri="{BB962C8B-B14F-4D97-AF65-F5344CB8AC3E}">
        <p14:creationId xmlns:p14="http://schemas.microsoft.com/office/powerpoint/2010/main" val="40234254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484848"/>
                </a:solidFill>
                <a:effectLst/>
                <a:latin typeface="Open Sans" panose="020B0606030504020204" pitchFamily="34" charset="0"/>
              </a:rPr>
              <a:t>We also heard of a warning issued by the </a:t>
            </a:r>
            <a:r>
              <a:rPr lang="en-GB" sz="1200" dirty="0"/>
              <a:t>European Research Council, reminding researchers to uphold integrity standards even when using AI chatbots to write grant applications;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484848"/>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484848"/>
                </a:solidFill>
                <a:effectLst/>
                <a:latin typeface="Open Sans" panose="020B0606030504020204" pitchFamily="34" charset="0"/>
              </a:rPr>
              <a:t>More recently, the European Commission has issued guidelines on the responsible use of AI in research, focusing on considerations that researchers, research organisations and funding organisations should keep in mind when working with AI.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484848"/>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484848"/>
                </a:solidFill>
                <a:effectLst/>
                <a:latin typeface="Open Sans" panose="020B0606030504020204" pitchFamily="34" charset="0"/>
              </a:rPr>
              <a:t>Although these solutions are straightforwardly relevant to research integrity, they are only a subset of the solutions available to actors in the research ecosystem.</a:t>
            </a:r>
          </a:p>
        </p:txBody>
      </p:sp>
      <p:sp>
        <p:nvSpPr>
          <p:cNvPr id="4" name="Slide Number Placeholder 3"/>
          <p:cNvSpPr>
            <a:spLocks noGrp="1"/>
          </p:cNvSpPr>
          <p:nvPr>
            <p:ph type="sldNum" sz="quarter" idx="5"/>
          </p:nvPr>
        </p:nvSpPr>
        <p:spPr/>
        <p:txBody>
          <a:bodyPr/>
          <a:lstStyle/>
          <a:p>
            <a:fld id="{BD4A176B-C3AC-3B45-AA53-9868C78869D5}" type="slidenum">
              <a:rPr lang="en-GB" smtClean="0"/>
              <a:t>28</a:t>
            </a:fld>
            <a:endParaRPr lang="en-GB"/>
          </a:p>
        </p:txBody>
      </p:sp>
    </p:spTree>
    <p:extLst>
      <p:ext uri="{BB962C8B-B14F-4D97-AF65-F5344CB8AC3E}">
        <p14:creationId xmlns:p14="http://schemas.microsoft.com/office/powerpoint/2010/main" val="25751126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Globally, there is a growing AI Ethics industry, which comprises very diverse approaches.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484848"/>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484848"/>
                </a:solidFill>
                <a:effectLst/>
                <a:latin typeface="Open Sans" panose="020B0606030504020204" pitchFamily="34" charset="0"/>
              </a:rPr>
              <a:t>In this screenshot from the Ethical AI Database, you can see 274 logos of AI ethics startups.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484848"/>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484848"/>
                </a:solidFill>
                <a:effectLst/>
                <a:latin typeface="Open Sans" panose="020B0606030504020204" pitchFamily="34" charset="0"/>
              </a:rPr>
              <a:t>The list is not exhaustive, and only includes up-and-coming companies.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484848"/>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484848"/>
                </a:solidFill>
                <a:effectLst/>
                <a:latin typeface="Open Sans" panose="020B0606030504020204" pitchFamily="34" charset="0"/>
              </a:rPr>
              <a:t>Many more established companies also have AI ethics solutions, but these are not included.</a:t>
            </a:r>
          </a:p>
        </p:txBody>
      </p:sp>
      <p:sp>
        <p:nvSpPr>
          <p:cNvPr id="4" name="Slide Number Placeholder 3"/>
          <p:cNvSpPr>
            <a:spLocks noGrp="1"/>
          </p:cNvSpPr>
          <p:nvPr>
            <p:ph type="sldNum" sz="quarter" idx="5"/>
          </p:nvPr>
        </p:nvSpPr>
        <p:spPr/>
        <p:txBody>
          <a:bodyPr/>
          <a:lstStyle/>
          <a:p>
            <a:fld id="{BD4A176B-C3AC-3B45-AA53-9868C78869D5}" type="slidenum">
              <a:rPr lang="en-GB" smtClean="0"/>
              <a:t>29</a:t>
            </a:fld>
            <a:endParaRPr lang="en-GB"/>
          </a:p>
        </p:txBody>
      </p:sp>
    </p:spTree>
    <p:extLst>
      <p:ext uri="{BB962C8B-B14F-4D97-AF65-F5344CB8AC3E}">
        <p14:creationId xmlns:p14="http://schemas.microsoft.com/office/powerpoint/2010/main" val="2940467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00"/>
              </a:spcBef>
              <a:spcAft>
                <a:spcPts val="400"/>
              </a:spcAft>
            </a:pPr>
            <a:r>
              <a:rPr lang="en-GB" sz="1200" dirty="0"/>
              <a:t>For universities, many fear what AI chatbots mean for students, as they can produce eloquent essays with just a few prompts.</a:t>
            </a:r>
          </a:p>
        </p:txBody>
      </p:sp>
      <p:sp>
        <p:nvSpPr>
          <p:cNvPr id="4" name="Slide Number Placeholder 3"/>
          <p:cNvSpPr>
            <a:spLocks noGrp="1"/>
          </p:cNvSpPr>
          <p:nvPr>
            <p:ph type="sldNum" sz="quarter" idx="5"/>
          </p:nvPr>
        </p:nvSpPr>
        <p:spPr/>
        <p:txBody>
          <a:bodyPr/>
          <a:lstStyle/>
          <a:p>
            <a:fld id="{BD4A176B-C3AC-3B45-AA53-9868C78869D5}" type="slidenum">
              <a:rPr lang="en-GB" smtClean="0"/>
              <a:t>3</a:t>
            </a:fld>
            <a:endParaRPr lang="en-GB"/>
          </a:p>
        </p:txBody>
      </p:sp>
    </p:spTree>
    <p:extLst>
      <p:ext uri="{BB962C8B-B14F-4D97-AF65-F5344CB8AC3E}">
        <p14:creationId xmlns:p14="http://schemas.microsoft.com/office/powerpoint/2010/main" val="20848696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484848"/>
                </a:solidFill>
                <a:effectLst/>
                <a:latin typeface="Open Sans" panose="020B0606030504020204" pitchFamily="34" charset="0"/>
              </a:rPr>
              <a:t>What the database gives us is a helpful categorisation of these companies, which may overlap but often focus on either: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484848"/>
                </a:solidFill>
                <a:effectLst/>
                <a:latin typeface="Open Sans" panose="020B0606030504020204" pitchFamily="34" charset="0"/>
              </a:rPr>
              <a:t>– Preparing data for AI</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484848"/>
                </a:solidFill>
                <a:effectLst/>
                <a:latin typeface="Open Sans" panose="020B0606030504020204" pitchFamily="34" charset="0"/>
              </a:rPr>
              <a:t>– Services for models in-production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484848"/>
                </a:solidFill>
                <a:effectLst/>
                <a:latin typeface="Open Sans" panose="020B0606030504020204" pitchFamily="34" charset="0"/>
              </a:rPr>
              <a:t>– Automated governance solutions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484848"/>
                </a:solidFill>
                <a:effectLst/>
                <a:latin typeface="Open Sans" panose="020B0606030504020204" pitchFamily="34" charset="0"/>
              </a:rPr>
              <a:t>– Delivering models that are “responsibly designed”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484848"/>
                </a:solidFill>
                <a:effectLst/>
                <a:latin typeface="Open Sans" panose="020B0606030504020204" pitchFamily="34" charset="0"/>
              </a:rPr>
              <a:t>– Cybersecurity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484848"/>
                </a:solidFill>
                <a:effectLst/>
                <a:latin typeface="Open Sans" panose="020B0606030504020204" pitchFamily="34" charset="0"/>
              </a:rPr>
              <a:t>– Responsible AI strategies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484848"/>
                </a:solidFill>
                <a:effectLst/>
                <a:latin typeface="Open Sans" panose="020B0606030504020204" pitchFamily="34" charset="0"/>
              </a:rPr>
              <a:t>– Solutions that are open 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484848"/>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484848"/>
                </a:solidFill>
                <a:effectLst/>
                <a:latin typeface="Open Sans" panose="020B0606030504020204" pitchFamily="34" charset="0"/>
              </a:rPr>
              <a:t>I won’t go into the detail about either of these categories or the thorough work the team at the database put into collating all this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484848"/>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484848"/>
                </a:solidFill>
                <a:effectLst/>
                <a:latin typeface="Open Sans" panose="020B0606030504020204" pitchFamily="34" charset="0"/>
              </a:rPr>
              <a:t>But I use this Database to illustrate the great variety of AI Ethics solutions that universities, publishers, funders and the wider research ecosystem have to contend with.</a:t>
            </a:r>
          </a:p>
        </p:txBody>
      </p:sp>
      <p:sp>
        <p:nvSpPr>
          <p:cNvPr id="4" name="Slide Number Placeholder 3"/>
          <p:cNvSpPr>
            <a:spLocks noGrp="1"/>
          </p:cNvSpPr>
          <p:nvPr>
            <p:ph type="sldNum" sz="quarter" idx="5"/>
          </p:nvPr>
        </p:nvSpPr>
        <p:spPr/>
        <p:txBody>
          <a:bodyPr/>
          <a:lstStyle/>
          <a:p>
            <a:fld id="{BD4A176B-C3AC-3B45-AA53-9868C78869D5}" type="slidenum">
              <a:rPr lang="en-GB" smtClean="0"/>
              <a:t>30</a:t>
            </a:fld>
            <a:endParaRPr lang="en-GB"/>
          </a:p>
        </p:txBody>
      </p:sp>
    </p:spTree>
    <p:extLst>
      <p:ext uri="{BB962C8B-B14F-4D97-AF65-F5344CB8AC3E}">
        <p14:creationId xmlns:p14="http://schemas.microsoft.com/office/powerpoint/2010/main" val="40202163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in this complex context that we may ask: </a:t>
            </a:r>
            <a:r>
              <a:rPr lang="en-GB" sz="1200" dirty="0">
                <a:solidFill>
                  <a:schemeClr val="bg1"/>
                </a:solidFill>
              </a:rPr>
              <a:t>how do we select an AI Ethics solution for research integrity?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first need a basic understanding of the solutions available – a way to weigh their pros and cons given our context.</a:t>
            </a:r>
          </a:p>
        </p:txBody>
      </p:sp>
      <p:sp>
        <p:nvSpPr>
          <p:cNvPr id="4" name="Slide Number Placeholder 3"/>
          <p:cNvSpPr>
            <a:spLocks noGrp="1"/>
          </p:cNvSpPr>
          <p:nvPr>
            <p:ph type="sldNum" sz="quarter" idx="5"/>
          </p:nvPr>
        </p:nvSpPr>
        <p:spPr/>
        <p:txBody>
          <a:bodyPr/>
          <a:lstStyle/>
          <a:p>
            <a:fld id="{BD4A176B-C3AC-3B45-AA53-9868C78869D5}" type="slidenum">
              <a:rPr lang="en-GB" smtClean="0"/>
              <a:t>31</a:t>
            </a:fld>
            <a:endParaRPr lang="en-GB"/>
          </a:p>
        </p:txBody>
      </p:sp>
    </p:spTree>
    <p:extLst>
      <p:ext uri="{BB962C8B-B14F-4D97-AF65-F5344CB8AC3E}">
        <p14:creationId xmlns:p14="http://schemas.microsoft.com/office/powerpoint/2010/main" val="22929882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this purpose, I would like to suggest two axes for mapping AI Ethics Solutions: independence and focus.</a:t>
            </a:r>
          </a:p>
        </p:txBody>
      </p:sp>
      <p:sp>
        <p:nvSpPr>
          <p:cNvPr id="4" name="Slide Number Placeholder 3"/>
          <p:cNvSpPr>
            <a:spLocks noGrp="1"/>
          </p:cNvSpPr>
          <p:nvPr>
            <p:ph type="sldNum" sz="quarter" idx="5"/>
          </p:nvPr>
        </p:nvSpPr>
        <p:spPr/>
        <p:txBody>
          <a:bodyPr/>
          <a:lstStyle/>
          <a:p>
            <a:fld id="{BD4A176B-C3AC-3B45-AA53-9868C78869D5}" type="slidenum">
              <a:rPr lang="en-GB" smtClean="0"/>
              <a:t>32</a:t>
            </a:fld>
            <a:endParaRPr lang="en-GB"/>
          </a:p>
        </p:txBody>
      </p:sp>
    </p:spTree>
    <p:extLst>
      <p:ext uri="{BB962C8B-B14F-4D97-AF65-F5344CB8AC3E}">
        <p14:creationId xmlns:p14="http://schemas.microsoft.com/office/powerpoint/2010/main" val="39626609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Starting with independence, a solution may go from being internal at one extreme, to independent at the other.</a:t>
            </a:r>
          </a:p>
        </p:txBody>
      </p:sp>
      <p:sp>
        <p:nvSpPr>
          <p:cNvPr id="4" name="Slide Number Placeholder 3"/>
          <p:cNvSpPr>
            <a:spLocks noGrp="1"/>
          </p:cNvSpPr>
          <p:nvPr>
            <p:ph type="sldNum" sz="quarter" idx="5"/>
          </p:nvPr>
        </p:nvSpPr>
        <p:spPr/>
        <p:txBody>
          <a:bodyPr/>
          <a:lstStyle/>
          <a:p>
            <a:fld id="{BD4A176B-C3AC-3B45-AA53-9868C78869D5}" type="slidenum">
              <a:rPr lang="en-GB" smtClean="0"/>
              <a:t>33</a:t>
            </a:fld>
            <a:endParaRPr lang="en-GB"/>
          </a:p>
        </p:txBody>
      </p:sp>
    </p:spTree>
    <p:extLst>
      <p:ext uri="{BB962C8B-B14F-4D97-AF65-F5344CB8AC3E}">
        <p14:creationId xmlns:p14="http://schemas.microsoft.com/office/powerpoint/2010/main" val="17699943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the “independent” end, we have most of the companies on the Ethical AI Database, as they are generally external advisors for those developing or using AI.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Kairoi is part of the Database, of course, I think independent solutions are great. However, they can lack the context needed to understand what is most effective for their clients; in this case, what is most effective for research integrity.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much less of a challenge for solutions developed internally, where organisations take it upon themselves to implement AI Ethics standards.</a:t>
            </a:r>
          </a:p>
        </p:txBody>
      </p:sp>
      <p:sp>
        <p:nvSpPr>
          <p:cNvPr id="4" name="Slide Number Placeholder 3"/>
          <p:cNvSpPr>
            <a:spLocks noGrp="1"/>
          </p:cNvSpPr>
          <p:nvPr>
            <p:ph type="sldNum" sz="quarter" idx="5"/>
          </p:nvPr>
        </p:nvSpPr>
        <p:spPr/>
        <p:txBody>
          <a:bodyPr/>
          <a:lstStyle/>
          <a:p>
            <a:fld id="{BD4A176B-C3AC-3B45-AA53-9868C78869D5}" type="slidenum">
              <a:rPr lang="en-GB" smtClean="0"/>
              <a:t>34</a:t>
            </a:fld>
            <a:endParaRPr lang="en-GB"/>
          </a:p>
        </p:txBody>
      </p:sp>
    </p:spTree>
    <p:extLst>
      <p:ext uri="{BB962C8B-B14F-4D97-AF65-F5344CB8AC3E}">
        <p14:creationId xmlns:p14="http://schemas.microsoft.com/office/powerpoint/2010/main" val="8428329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Many of these interventions come out of the likes of Meta, Google and Amazon.</a:t>
            </a:r>
          </a:p>
        </p:txBody>
      </p:sp>
      <p:sp>
        <p:nvSpPr>
          <p:cNvPr id="4" name="Slide Number Placeholder 3"/>
          <p:cNvSpPr>
            <a:spLocks noGrp="1"/>
          </p:cNvSpPr>
          <p:nvPr>
            <p:ph type="sldNum" sz="quarter" idx="5"/>
          </p:nvPr>
        </p:nvSpPr>
        <p:spPr/>
        <p:txBody>
          <a:bodyPr/>
          <a:lstStyle/>
          <a:p>
            <a:fld id="{BD4A176B-C3AC-3B45-AA53-9868C78869D5}" type="slidenum">
              <a:rPr lang="en-GB" smtClean="0"/>
              <a:t>35</a:t>
            </a:fld>
            <a:endParaRPr lang="en-GB"/>
          </a:p>
        </p:txBody>
      </p:sp>
    </p:spTree>
    <p:extLst>
      <p:ext uri="{BB962C8B-B14F-4D97-AF65-F5344CB8AC3E}">
        <p14:creationId xmlns:p14="http://schemas.microsoft.com/office/powerpoint/2010/main" val="3269790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And we heard about Wiley’s papermill detector, the European Commission’s guidelines on generative AI use in research, and the Russell Group’s principles on AI use in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last example illustrates a challenge for fully internally-developed AI Ethics solutions, as the universities did not come up with the principles alone, but “</a:t>
            </a:r>
            <a:r>
              <a:rPr lang="en-GB" b="0" i="0" u="none" strike="noStrike" dirty="0">
                <a:solidFill>
                  <a:srgbClr val="333333"/>
                </a:solidFill>
                <a:effectLst/>
                <a:latin typeface="Gotham SSm A"/>
              </a:rPr>
              <a:t>in partnership with AI and educational experts.”[https://</a:t>
            </a:r>
            <a:r>
              <a:rPr lang="en-GB" b="0" i="0" u="none" strike="noStrike" dirty="0" err="1">
                <a:solidFill>
                  <a:srgbClr val="333333"/>
                </a:solidFill>
                <a:effectLst/>
                <a:latin typeface="Gotham SSm A"/>
              </a:rPr>
              <a:t>russellgroup.ac.uk</a:t>
            </a:r>
            <a:r>
              <a:rPr lang="en-GB" b="0" i="0" u="none" strike="noStrike" dirty="0">
                <a:solidFill>
                  <a:srgbClr val="333333"/>
                </a:solidFill>
                <a:effectLst/>
                <a:latin typeface="Gotham SSm A"/>
              </a:rPr>
              <a:t>/news/new-principles-on-use-of-ai-in-education/]</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part of the value of working with independent organisations: AI is a confusing topic, and they can fill in knowledge gaps.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Whilst there are other considerations, such as cost and credibility of the proposed solutions, I won’t talk about these.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because I would expect established publishers and research institutions to have thorough due diligence and procurement practices.</a:t>
            </a:r>
          </a:p>
        </p:txBody>
      </p:sp>
      <p:sp>
        <p:nvSpPr>
          <p:cNvPr id="4" name="Slide Number Placeholder 3"/>
          <p:cNvSpPr>
            <a:spLocks noGrp="1"/>
          </p:cNvSpPr>
          <p:nvPr>
            <p:ph type="sldNum" sz="quarter" idx="5"/>
          </p:nvPr>
        </p:nvSpPr>
        <p:spPr/>
        <p:txBody>
          <a:bodyPr/>
          <a:lstStyle/>
          <a:p>
            <a:fld id="{BD4A176B-C3AC-3B45-AA53-9868C78869D5}" type="slidenum">
              <a:rPr lang="en-GB" smtClean="0"/>
              <a:t>36</a:t>
            </a:fld>
            <a:endParaRPr lang="en-GB"/>
          </a:p>
        </p:txBody>
      </p:sp>
    </p:spTree>
    <p:extLst>
      <p:ext uri="{BB962C8B-B14F-4D97-AF65-F5344CB8AC3E}">
        <p14:creationId xmlns:p14="http://schemas.microsoft.com/office/powerpoint/2010/main" val="10848471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Two more considerations are worth keeping in mind when assessing AI ethics solutions.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the one hand, those that are provided by third party vendors may be deemed more credible interventions.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simply because an intervention we develop ourselves may be simply a case of doing lip service or ethics washing.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It’s a bit like marking your own homework, which may be viewed with suspicion.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the other hand, those third party solutions may still be very experimental.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Sometimes, sticking to what you know works within your organisation is the right way to go.</a:t>
            </a:r>
          </a:p>
        </p:txBody>
      </p:sp>
      <p:sp>
        <p:nvSpPr>
          <p:cNvPr id="4" name="Slide Number Placeholder 3"/>
          <p:cNvSpPr>
            <a:spLocks noGrp="1"/>
          </p:cNvSpPr>
          <p:nvPr>
            <p:ph type="sldNum" sz="quarter" idx="5"/>
          </p:nvPr>
        </p:nvSpPr>
        <p:spPr/>
        <p:txBody>
          <a:bodyPr/>
          <a:lstStyle/>
          <a:p>
            <a:fld id="{BD4A176B-C3AC-3B45-AA53-9868C78869D5}" type="slidenum">
              <a:rPr lang="en-GB" smtClean="0"/>
              <a:t>37</a:t>
            </a:fld>
            <a:endParaRPr lang="en-GB"/>
          </a:p>
        </p:txBody>
      </p:sp>
    </p:spTree>
    <p:extLst>
      <p:ext uri="{BB962C8B-B14F-4D97-AF65-F5344CB8AC3E}">
        <p14:creationId xmlns:p14="http://schemas.microsoft.com/office/powerpoint/2010/main" val="13793648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Looking to the second axis, we can classify AI Ethics solutions as being either more focused on the tech, or more focused on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a:spcBef>
                <a:spcPts val="400"/>
              </a:spcBef>
              <a:spcAft>
                <a:spcPts val="400"/>
              </a:spcAft>
            </a:pPr>
            <a:r>
              <a:rPr lang="en-GB" dirty="0"/>
              <a:t>Tech-focused solutions include tools that purport to identify whether text or images are AI-generated, for example.</a:t>
            </a:r>
          </a:p>
          <a:p>
            <a:pPr>
              <a:spcBef>
                <a:spcPts val="400"/>
              </a:spcBef>
              <a:spcAft>
                <a:spcPts val="400"/>
              </a:spcAft>
            </a:pPr>
            <a:endParaRPr lang="en-GB" dirty="0"/>
          </a:p>
          <a:p>
            <a:pPr marL="0" marR="0" lvl="0" indent="0" algn="l" defTabSz="914400" rtl="0" eaLnBrk="1" fontAlgn="auto" latinLnBrk="0" hangingPunct="1">
              <a:lnSpc>
                <a:spcPct val="100000"/>
              </a:lnSpc>
              <a:spcBef>
                <a:spcPts val="400"/>
              </a:spcBef>
              <a:spcAft>
                <a:spcPts val="400"/>
              </a:spcAft>
              <a:buClrTx/>
              <a:buSzTx/>
              <a:buFontTx/>
              <a:buNone/>
              <a:tabLst/>
              <a:defRPr/>
            </a:pPr>
            <a:r>
              <a:rPr lang="en-GB" dirty="0"/>
              <a:t>The Coalition for Content Provenance and Authenticity is one example of industry leaders coming together to agree on technical standards for this very purpose.</a:t>
            </a:r>
          </a:p>
          <a:p>
            <a:pPr>
              <a:spcBef>
                <a:spcPts val="400"/>
              </a:spcBef>
              <a:spcAft>
                <a:spcPts val="400"/>
              </a:spcAft>
            </a:pPr>
            <a:endParaRPr lang="en-GB" dirty="0"/>
          </a:p>
          <a:p>
            <a:pPr>
              <a:spcBef>
                <a:spcPts val="400"/>
              </a:spcBef>
              <a:spcAft>
                <a:spcPts val="400"/>
              </a:spcAft>
            </a:pPr>
            <a:r>
              <a:rPr lang="en-GB" dirty="0"/>
              <a:t>As we saw with the EAIDB, many solutions are currently focused on data and machine learning practices – this is why I have placed the Database on the left hand side.</a:t>
            </a:r>
          </a:p>
          <a:p>
            <a:pPr>
              <a:spcBef>
                <a:spcPts val="400"/>
              </a:spcBef>
              <a:spcAft>
                <a:spcPts val="400"/>
              </a:spcAft>
            </a:pPr>
            <a:endParaRPr lang="en-GB" dirty="0"/>
          </a:p>
          <a:p>
            <a:pPr>
              <a:spcBef>
                <a:spcPts val="400"/>
              </a:spcBef>
              <a:spcAft>
                <a:spcPts val="400"/>
              </a:spcAft>
            </a:pPr>
            <a:r>
              <a:rPr lang="en-GB" dirty="0"/>
              <a:t>However, the startups in the Database are extremely varied, and some are more people-centric than others.</a:t>
            </a:r>
          </a:p>
          <a:p>
            <a:pPr>
              <a:spcBef>
                <a:spcPts val="400"/>
              </a:spcBef>
              <a:spcAft>
                <a:spcPts val="400"/>
              </a:spcAft>
            </a:pPr>
            <a:endParaRPr lang="en-GB" dirty="0"/>
          </a:p>
          <a:p>
            <a:pPr>
              <a:spcBef>
                <a:spcPts val="400"/>
              </a:spcBef>
              <a:spcAft>
                <a:spcPts val="400"/>
              </a:spcAft>
            </a:pPr>
            <a:r>
              <a:rPr lang="en-GB" dirty="0"/>
              <a:t>Meanwhile, those AI Ethics solutions focused on people may be more interested in training staff on critically evaluating AI, or implementing governance or other organisational mechanisms that rely less on tech.</a:t>
            </a:r>
          </a:p>
          <a:p>
            <a:pPr>
              <a:spcBef>
                <a:spcPts val="400"/>
              </a:spcBef>
              <a:spcAft>
                <a:spcPts val="400"/>
              </a:spcAft>
            </a:pPr>
            <a:endParaRPr lang="en-GB" dirty="0"/>
          </a:p>
          <a:p>
            <a:pPr>
              <a:spcBef>
                <a:spcPts val="400"/>
              </a:spcBef>
              <a:spcAft>
                <a:spcPts val="400"/>
              </a:spcAft>
            </a:pPr>
            <a:r>
              <a:rPr lang="en-GB" dirty="0"/>
              <a:t>This is why the Russell Group’s call for AI literacy amongst students and teachers, and the European Commission’s guidance for researchers, universities and funders are closer to the right than the left of this axis.</a:t>
            </a:r>
          </a:p>
          <a:p>
            <a:pPr>
              <a:spcBef>
                <a:spcPts val="400"/>
              </a:spcBef>
              <a:spcAft>
                <a:spcPts val="400"/>
              </a:spcAft>
            </a:pPr>
            <a:endParaRPr lang="en-GB" dirty="0"/>
          </a:p>
          <a:p>
            <a:pPr>
              <a:spcBef>
                <a:spcPts val="400"/>
              </a:spcBef>
              <a:spcAft>
                <a:spcPts val="400"/>
              </a:spcAft>
            </a:pPr>
            <a:r>
              <a:rPr lang="en-GB" dirty="0"/>
              <a:t>And there are many other AI Ethics initiatives focused on people.</a:t>
            </a:r>
          </a:p>
          <a:p>
            <a:pPr>
              <a:spcBef>
                <a:spcPts val="400"/>
              </a:spcBef>
              <a:spcAft>
                <a:spcPts val="400"/>
              </a:spcAft>
            </a:pPr>
            <a:endParaRPr lang="en-GB" dirty="0"/>
          </a:p>
          <a:p>
            <a:pPr>
              <a:spcBef>
                <a:spcPts val="400"/>
              </a:spcBef>
              <a:spcAft>
                <a:spcPts val="400"/>
              </a:spcAft>
            </a:pPr>
            <a:r>
              <a:rPr lang="en-GB" dirty="0"/>
              <a:t>For example, there’s the Distributed AI Research (DAIR) institute’s “Data Workers’ Inquiry,” which raises awareness about the experiences of data workers, and We and AI’s mission for more wide-spread AI literacy.</a:t>
            </a:r>
          </a:p>
        </p:txBody>
      </p:sp>
      <p:sp>
        <p:nvSpPr>
          <p:cNvPr id="4" name="Slide Number Placeholder 3"/>
          <p:cNvSpPr>
            <a:spLocks noGrp="1"/>
          </p:cNvSpPr>
          <p:nvPr>
            <p:ph type="sldNum" sz="quarter" idx="5"/>
          </p:nvPr>
        </p:nvSpPr>
        <p:spPr/>
        <p:txBody>
          <a:bodyPr/>
          <a:lstStyle/>
          <a:p>
            <a:fld id="{BD4A176B-C3AC-3B45-AA53-9868C78869D5}" type="slidenum">
              <a:rPr lang="en-GB" smtClean="0"/>
              <a:t>38</a:t>
            </a:fld>
            <a:endParaRPr lang="en-GB"/>
          </a:p>
        </p:txBody>
      </p:sp>
    </p:spTree>
    <p:extLst>
      <p:ext uri="{BB962C8B-B14F-4D97-AF65-F5344CB8AC3E}">
        <p14:creationId xmlns:p14="http://schemas.microsoft.com/office/powerpoint/2010/main" val="8247432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there are many solutions for those of us looking to solve technological problems, and those of us looking to solve societal problems.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But how might an organisation in the research ecosystem evaluate which approach is more interesting?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Technological solutions tend to be more scalable, whilst solutions focused on people require a great deal of tailoring.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also means that tech-focused solutions may be easier to implement, but a successful solution impacting an organisation’s culture may lead to more long-lasting changes.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What’s more, whilst a lot of the tech-focused solutions are still in development, more people-focused solutions can rely on tried and tested measures from business studies, sociology of science, and so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either case, continuous monitoring is required. However, for tech-focused solutions, we may find a slight contradiction-in-terms when we remember that humans must be kept in the loop.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other words, there is no way to entirely automate AI Ethics.</a:t>
            </a:r>
          </a:p>
        </p:txBody>
      </p:sp>
      <p:sp>
        <p:nvSpPr>
          <p:cNvPr id="4" name="Slide Number Placeholder 3"/>
          <p:cNvSpPr>
            <a:spLocks noGrp="1"/>
          </p:cNvSpPr>
          <p:nvPr>
            <p:ph type="sldNum" sz="quarter" idx="5"/>
          </p:nvPr>
        </p:nvSpPr>
        <p:spPr/>
        <p:txBody>
          <a:bodyPr/>
          <a:lstStyle/>
          <a:p>
            <a:fld id="{BD4A176B-C3AC-3B45-AA53-9868C78869D5}" type="slidenum">
              <a:rPr lang="en-GB" smtClean="0"/>
              <a:t>39</a:t>
            </a:fld>
            <a:endParaRPr lang="en-GB"/>
          </a:p>
        </p:txBody>
      </p:sp>
    </p:spTree>
    <p:extLst>
      <p:ext uri="{BB962C8B-B14F-4D97-AF65-F5344CB8AC3E}">
        <p14:creationId xmlns:p14="http://schemas.microsoft.com/office/powerpoint/2010/main" val="1859007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00"/>
              </a:spcBef>
              <a:spcAft>
                <a:spcPts val="400"/>
              </a:spcAft>
            </a:pPr>
            <a:r>
              <a:rPr lang="en-GB" sz="1200" dirty="0"/>
              <a:t>In the UK, part of the response has taken the form of “AI principles” drafted by 24 universities who claim the focus should be on the AI literacy of students and teachers.</a:t>
            </a:r>
          </a:p>
        </p:txBody>
      </p:sp>
      <p:sp>
        <p:nvSpPr>
          <p:cNvPr id="4" name="Slide Number Placeholder 3"/>
          <p:cNvSpPr>
            <a:spLocks noGrp="1"/>
          </p:cNvSpPr>
          <p:nvPr>
            <p:ph type="sldNum" sz="quarter" idx="5"/>
          </p:nvPr>
        </p:nvSpPr>
        <p:spPr/>
        <p:txBody>
          <a:bodyPr/>
          <a:lstStyle/>
          <a:p>
            <a:fld id="{BD4A176B-C3AC-3B45-AA53-9868C78869D5}" type="slidenum">
              <a:rPr lang="en-GB" smtClean="0"/>
              <a:t>4</a:t>
            </a:fld>
            <a:endParaRPr lang="en-GB"/>
          </a:p>
        </p:txBody>
      </p:sp>
    </p:spTree>
    <p:extLst>
      <p:ext uri="{BB962C8B-B14F-4D97-AF65-F5344CB8AC3E}">
        <p14:creationId xmlns:p14="http://schemas.microsoft.com/office/powerpoint/2010/main" val="38668563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where a third axis needs to be introduced.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Although, it is not so much an axis as it is the description of another plane of reality.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it the “AI Safety” plane of reality.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the one hand – the one we have been discussing so far–, AI ethics is based on the history of technology, the current issues with AI, and the intricate web of complex phenomena constituting our social fabric, often tackling its many tears and wrinkles brought on by inequality, racism, sexism, transphobia, homophobia, greed, corruption, wide-spread bigotry and geopolitical conflict.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the other hand, “AI Safety,” as it has most recently been named, is about who can best convince us that AI poses an existential threat to humanity, or that we can imbue conscious life into lines of code.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Unfortunately, those at the top of the “AI Safety” plane of reality are often prominent technologists, scholars and business leaders with a great deal of credibility.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means that some working in AI Ethics are influenced by the fictions weaved into ”AI Safety.”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complicates the task of those who are not in tech to identify viable and effective solutions for the real problems that poor decisions about AI may entail.</a:t>
            </a:r>
          </a:p>
        </p:txBody>
      </p:sp>
      <p:sp>
        <p:nvSpPr>
          <p:cNvPr id="4" name="Slide Number Placeholder 3"/>
          <p:cNvSpPr>
            <a:spLocks noGrp="1"/>
          </p:cNvSpPr>
          <p:nvPr>
            <p:ph type="sldNum" sz="quarter" idx="5"/>
          </p:nvPr>
        </p:nvSpPr>
        <p:spPr/>
        <p:txBody>
          <a:bodyPr/>
          <a:lstStyle/>
          <a:p>
            <a:fld id="{BD4A176B-C3AC-3B45-AA53-9868C78869D5}" type="slidenum">
              <a:rPr lang="en-GB" smtClean="0"/>
              <a:t>40</a:t>
            </a:fld>
            <a:endParaRPr lang="en-GB"/>
          </a:p>
        </p:txBody>
      </p:sp>
    </p:spTree>
    <p:extLst>
      <p:ext uri="{BB962C8B-B14F-4D97-AF65-F5344CB8AC3E}">
        <p14:creationId xmlns:p14="http://schemas.microsoft.com/office/powerpoint/2010/main" val="18825668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But there are some key characteristics that can help organisations and people seeking AI Ethics support to avoid the AI Safety trap.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Those is AI Safety tend to hype up AI and centralise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Firstly, hyping up AI manifests in arguments for needing to implement AI.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assumption here is that the future brought forth by AI will be some wonderful utopia.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What’s more, “artificial general intelligence,” which is reminiscent of myths about bringing statues or monsters to life, is inevitable.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make this case more poignantly, they see AI as already mimicking the human mind.</a:t>
            </a:r>
          </a:p>
        </p:txBody>
      </p:sp>
      <p:sp>
        <p:nvSpPr>
          <p:cNvPr id="4" name="Slide Number Placeholder 3"/>
          <p:cNvSpPr>
            <a:spLocks noGrp="1"/>
          </p:cNvSpPr>
          <p:nvPr>
            <p:ph type="sldNum" sz="quarter" idx="5"/>
          </p:nvPr>
        </p:nvSpPr>
        <p:spPr/>
        <p:txBody>
          <a:bodyPr/>
          <a:lstStyle/>
          <a:p>
            <a:fld id="{BD4A176B-C3AC-3B45-AA53-9868C78869D5}" type="slidenum">
              <a:rPr lang="en-GB" smtClean="0"/>
              <a:t>41</a:t>
            </a:fld>
            <a:endParaRPr lang="en-GB"/>
          </a:p>
        </p:txBody>
      </p:sp>
    </p:spTree>
    <p:extLst>
      <p:ext uri="{BB962C8B-B14F-4D97-AF65-F5344CB8AC3E}">
        <p14:creationId xmlns:p14="http://schemas.microsoft.com/office/powerpoint/2010/main" val="1955846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Secondly, AI Safety is about centralising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And that control is handed over to technologists.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argument goes that they know best about AI and are best suited to implement solutions that steer future AI.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AI Safety vendor also has a general desire to overcome nature in some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as humans, may be deemed irrational or unproductive compared to our fictitious “artificial general intelligence” counterparts.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That’s why we must rely on technological advancements to transcend our natural limitations.</a:t>
            </a:r>
          </a:p>
        </p:txBody>
      </p:sp>
      <p:sp>
        <p:nvSpPr>
          <p:cNvPr id="4" name="Slide Number Placeholder 3"/>
          <p:cNvSpPr>
            <a:spLocks noGrp="1"/>
          </p:cNvSpPr>
          <p:nvPr>
            <p:ph type="sldNum" sz="quarter" idx="5"/>
          </p:nvPr>
        </p:nvSpPr>
        <p:spPr/>
        <p:txBody>
          <a:bodyPr/>
          <a:lstStyle/>
          <a:p>
            <a:fld id="{BD4A176B-C3AC-3B45-AA53-9868C78869D5}" type="slidenum">
              <a:rPr lang="en-GB" smtClean="0"/>
              <a:t>42</a:t>
            </a:fld>
            <a:endParaRPr lang="en-GB"/>
          </a:p>
        </p:txBody>
      </p:sp>
    </p:spTree>
    <p:extLst>
      <p:ext uri="{BB962C8B-B14F-4D97-AF65-F5344CB8AC3E}">
        <p14:creationId xmlns:p14="http://schemas.microsoft.com/office/powerpoint/2010/main" val="40478106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critical evaluations of this topic, consider reading Timnit Gebru and </a:t>
            </a:r>
            <a:r>
              <a:rPr lang="en-GB" i="0" dirty="0"/>
              <a:t>Émile P. Torres’ </a:t>
            </a:r>
            <a:r>
              <a:rPr lang="en-GB" i="1" dirty="0"/>
              <a:t>The TESCREAL Bundle</a:t>
            </a:r>
            <a:r>
              <a:rPr lang="en-GB" i="0" dirty="0"/>
              <a:t>, and listening to the podcast </a:t>
            </a:r>
            <a:r>
              <a:rPr lang="en-GB" i="1" dirty="0"/>
              <a:t>Mystery AI Hype Theatre 3000 </a:t>
            </a:r>
            <a:r>
              <a:rPr lang="en-GB" i="0" dirty="0"/>
              <a:t>hosted by Emily M. Bender and Alex Hanna.</a:t>
            </a:r>
            <a:endParaRPr lang="en-GB" dirty="0"/>
          </a:p>
        </p:txBody>
      </p:sp>
      <p:sp>
        <p:nvSpPr>
          <p:cNvPr id="4" name="Slide Number Placeholder 3"/>
          <p:cNvSpPr>
            <a:spLocks noGrp="1"/>
          </p:cNvSpPr>
          <p:nvPr>
            <p:ph type="sldNum" sz="quarter" idx="5"/>
          </p:nvPr>
        </p:nvSpPr>
        <p:spPr/>
        <p:txBody>
          <a:bodyPr/>
          <a:lstStyle/>
          <a:p>
            <a:fld id="{BD4A176B-C3AC-3B45-AA53-9868C78869D5}" type="slidenum">
              <a:rPr lang="en-GB" smtClean="0"/>
              <a:t>43</a:t>
            </a:fld>
            <a:endParaRPr lang="en-GB"/>
          </a:p>
        </p:txBody>
      </p:sp>
    </p:spTree>
    <p:extLst>
      <p:ext uri="{BB962C8B-B14F-4D97-AF65-F5344CB8AC3E}">
        <p14:creationId xmlns:p14="http://schemas.microsoft.com/office/powerpoint/2010/main" val="13094464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Returning to our “AI Ethics cube,” so to speak, it should now be clear that we want to focus on AI Ethics solutions and disregard what AI Safety vendors have in store.</a:t>
            </a:r>
          </a:p>
        </p:txBody>
      </p:sp>
      <p:sp>
        <p:nvSpPr>
          <p:cNvPr id="4" name="Slide Number Placeholder 3"/>
          <p:cNvSpPr>
            <a:spLocks noGrp="1"/>
          </p:cNvSpPr>
          <p:nvPr>
            <p:ph type="sldNum" sz="quarter" idx="5"/>
          </p:nvPr>
        </p:nvSpPr>
        <p:spPr/>
        <p:txBody>
          <a:bodyPr/>
          <a:lstStyle/>
          <a:p>
            <a:fld id="{BD4A176B-C3AC-3B45-AA53-9868C78869D5}" type="slidenum">
              <a:rPr lang="en-GB" smtClean="0"/>
              <a:t>44</a:t>
            </a:fld>
            <a:endParaRPr lang="en-GB"/>
          </a:p>
        </p:txBody>
      </p:sp>
    </p:spTree>
    <p:extLst>
      <p:ext uri="{BB962C8B-B14F-4D97-AF65-F5344CB8AC3E}">
        <p14:creationId xmlns:p14="http://schemas.microsoft.com/office/powerpoint/2010/main" val="13676807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already saw some of the pros and cons of solutions at the extremes of either axis.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For instance, an internal solution may be deemed a case of “ethics washing” by competitors or the public but will rely on a greater understanding of organisational practices than an independent solution.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Meanwhile, a tech-focused solution may be more experimental than a people-focused solution, but it may be much easier to implement and effect short-term fixes.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 this, we shouldn’t use the solutions at the extremes of these axes.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Whichever way an organisation in the research ecosystem decides to go, though, there are deeper challenges at hand.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“AI Ethics” often requires reflecting on what is good, what is bad, what is ethical, what is trustworthy, what is responsible…?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But these questions are engrained in our souls – they are part of our nature and have been present throughout human history.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cannot come up with perfect solutions to these questions, and we cannot expect those in AI ethics to do so either.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But these questions are necessary.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Papermills spewing out content generated by using AI chatbots, universities fearing students taking advantage of generative AI technologies, researchers submitting AI-generated texts to preprint repositories and journals, and so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are symptoms of cracks appearing in research integrity across the research ecosystem.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brittleness of research integrity results from not asking questions such as “what is good research?” or “what are the social impacts of science?”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AI tools and systems simply enable research misconduct; they are not the cause.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 AI Ethics solutions can be extremely helpful when they remind us to consider these deep philosophical questions about what is right or wrong, and what the value of science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But AI Ethics solutions for research integrity must part from here; from, an understanding of the societal implications of science, and from the knowledge, skills and experience required to design and implement rigorous research governance systems.</a:t>
            </a:r>
          </a:p>
        </p:txBody>
      </p:sp>
      <p:sp>
        <p:nvSpPr>
          <p:cNvPr id="4" name="Slide Number Placeholder 3"/>
          <p:cNvSpPr>
            <a:spLocks noGrp="1"/>
          </p:cNvSpPr>
          <p:nvPr>
            <p:ph type="sldNum" sz="quarter" idx="5"/>
          </p:nvPr>
        </p:nvSpPr>
        <p:spPr/>
        <p:txBody>
          <a:bodyPr/>
          <a:lstStyle/>
          <a:p>
            <a:fld id="{BD4A176B-C3AC-3B45-AA53-9868C78869D5}" type="slidenum">
              <a:rPr lang="en-GB" smtClean="0"/>
              <a:t>45</a:t>
            </a:fld>
            <a:endParaRPr lang="en-GB"/>
          </a:p>
        </p:txBody>
      </p:sp>
    </p:spTree>
    <p:extLst>
      <p:ext uri="{BB962C8B-B14F-4D97-AF65-F5344CB8AC3E}">
        <p14:creationId xmlns:p14="http://schemas.microsoft.com/office/powerpoint/2010/main" val="9441625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name is Ismael Kherroubi Garcia, and it has been a pleasure presenting “Automating </a:t>
            </a:r>
            <a:r>
              <a:rPr lang="en-GB" dirty="0" err="1"/>
              <a:t>Safty</a:t>
            </a:r>
            <a:r>
              <a:rPr lang="en-GB" dirty="0"/>
              <a:t>; Industrialising Ethics.”</a:t>
            </a:r>
          </a:p>
          <a:p>
            <a:endParaRPr lang="en-GB" dirty="0"/>
          </a:p>
          <a:p>
            <a:r>
              <a:rPr lang="en-GB" dirty="0"/>
              <a:t>Thank you.</a:t>
            </a:r>
          </a:p>
        </p:txBody>
      </p:sp>
      <p:sp>
        <p:nvSpPr>
          <p:cNvPr id="4" name="Slide Number Placeholder 3"/>
          <p:cNvSpPr>
            <a:spLocks noGrp="1"/>
          </p:cNvSpPr>
          <p:nvPr>
            <p:ph type="sldNum" sz="quarter" idx="5"/>
          </p:nvPr>
        </p:nvSpPr>
        <p:spPr/>
        <p:txBody>
          <a:bodyPr/>
          <a:lstStyle/>
          <a:p>
            <a:fld id="{BD4A176B-C3AC-3B45-AA53-9868C78869D5}" type="slidenum">
              <a:rPr lang="en-GB" smtClean="0"/>
              <a:t>46</a:t>
            </a:fld>
            <a:endParaRPr lang="en-GB"/>
          </a:p>
        </p:txBody>
      </p:sp>
    </p:spTree>
    <p:extLst>
      <p:ext uri="{BB962C8B-B14F-4D97-AF65-F5344CB8AC3E}">
        <p14:creationId xmlns:p14="http://schemas.microsoft.com/office/powerpoint/2010/main" val="19986797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BD4A176B-C3AC-3B45-AA53-9868C78869D5}" type="slidenum">
              <a:rPr lang="en-GB" smtClean="0"/>
              <a:t>47</a:t>
            </a:fld>
            <a:endParaRPr lang="en-GB"/>
          </a:p>
        </p:txBody>
      </p:sp>
    </p:spTree>
    <p:extLst>
      <p:ext uri="{BB962C8B-B14F-4D97-AF65-F5344CB8AC3E}">
        <p14:creationId xmlns:p14="http://schemas.microsoft.com/office/powerpoint/2010/main" val="1364467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00"/>
              </a:spcBef>
              <a:spcAft>
                <a:spcPts val="400"/>
              </a:spcAft>
            </a:pPr>
            <a:r>
              <a:rPr lang="en-GB" sz="1200" dirty="0"/>
              <a:t>For preprint repositories, generative AI tools are partly to blame for recent spikes in submissions. </a:t>
            </a:r>
          </a:p>
        </p:txBody>
      </p:sp>
      <p:sp>
        <p:nvSpPr>
          <p:cNvPr id="4" name="Slide Number Placeholder 3"/>
          <p:cNvSpPr>
            <a:spLocks noGrp="1"/>
          </p:cNvSpPr>
          <p:nvPr>
            <p:ph type="sldNum" sz="quarter" idx="5"/>
          </p:nvPr>
        </p:nvSpPr>
        <p:spPr/>
        <p:txBody>
          <a:bodyPr/>
          <a:lstStyle/>
          <a:p>
            <a:fld id="{BD4A176B-C3AC-3B45-AA53-9868C78869D5}" type="slidenum">
              <a:rPr lang="en-GB" smtClean="0"/>
              <a:t>5</a:t>
            </a:fld>
            <a:endParaRPr lang="en-GB"/>
          </a:p>
        </p:txBody>
      </p:sp>
    </p:spTree>
    <p:extLst>
      <p:ext uri="{BB962C8B-B14F-4D97-AF65-F5344CB8AC3E}">
        <p14:creationId xmlns:p14="http://schemas.microsoft.com/office/powerpoint/2010/main" val="1864395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00"/>
              </a:spcBef>
              <a:spcAft>
                <a:spcPts val="400"/>
              </a:spcAft>
            </a:pPr>
            <a:r>
              <a:rPr lang="en-GB" sz="1200" dirty="0"/>
              <a:t>According to one preprint, between 2019 and 2023, papers on computer science submitted to the repository </a:t>
            </a:r>
            <a:r>
              <a:rPr lang="en-GB" sz="1200" dirty="0" err="1"/>
              <a:t>ArXiv</a:t>
            </a:r>
            <a:r>
              <a:rPr lang="en-GB" sz="1200" dirty="0"/>
              <a:t> increased by 200%.</a:t>
            </a:r>
          </a:p>
        </p:txBody>
      </p:sp>
      <p:sp>
        <p:nvSpPr>
          <p:cNvPr id="4" name="Slide Number Placeholder 3"/>
          <p:cNvSpPr>
            <a:spLocks noGrp="1"/>
          </p:cNvSpPr>
          <p:nvPr>
            <p:ph type="sldNum" sz="quarter" idx="5"/>
          </p:nvPr>
        </p:nvSpPr>
        <p:spPr/>
        <p:txBody>
          <a:bodyPr/>
          <a:lstStyle/>
          <a:p>
            <a:fld id="{BD4A176B-C3AC-3B45-AA53-9868C78869D5}" type="slidenum">
              <a:rPr lang="en-GB" smtClean="0"/>
              <a:t>6</a:t>
            </a:fld>
            <a:endParaRPr lang="en-GB"/>
          </a:p>
        </p:txBody>
      </p:sp>
    </p:spTree>
    <p:extLst>
      <p:ext uri="{BB962C8B-B14F-4D97-AF65-F5344CB8AC3E}">
        <p14:creationId xmlns:p14="http://schemas.microsoft.com/office/powerpoint/2010/main" val="3629953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00"/>
              </a:spcBef>
              <a:spcAft>
                <a:spcPts val="400"/>
              </a:spcAft>
            </a:pPr>
            <a:r>
              <a:rPr lang="en-GB" sz="1200" dirty="0"/>
              <a:t>For publishers, fake research papers have become more abundant due to papermills now being able to harness AI tools to generate text and convincing data.</a:t>
            </a:r>
          </a:p>
        </p:txBody>
      </p:sp>
      <p:sp>
        <p:nvSpPr>
          <p:cNvPr id="4" name="Slide Number Placeholder 3"/>
          <p:cNvSpPr>
            <a:spLocks noGrp="1"/>
          </p:cNvSpPr>
          <p:nvPr>
            <p:ph type="sldNum" sz="quarter" idx="5"/>
          </p:nvPr>
        </p:nvSpPr>
        <p:spPr/>
        <p:txBody>
          <a:bodyPr/>
          <a:lstStyle/>
          <a:p>
            <a:fld id="{BD4A176B-C3AC-3B45-AA53-9868C78869D5}" type="slidenum">
              <a:rPr lang="en-GB" smtClean="0"/>
              <a:t>7</a:t>
            </a:fld>
            <a:endParaRPr lang="en-GB"/>
          </a:p>
        </p:txBody>
      </p:sp>
    </p:spTree>
    <p:extLst>
      <p:ext uri="{BB962C8B-B14F-4D97-AF65-F5344CB8AC3E}">
        <p14:creationId xmlns:p14="http://schemas.microsoft.com/office/powerpoint/2010/main" val="3858181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00"/>
              </a:spcBef>
              <a:spcAft>
                <a:spcPts val="400"/>
              </a:spcAft>
            </a:pPr>
            <a:r>
              <a:rPr lang="en-GB" sz="1200" dirty="0"/>
              <a:t>One result of this was the US publishing house Wiley’s closure of four of a subsidiary’s scientific journals "to mitigate against systematic manipulation of the publishing process.”</a:t>
            </a:r>
          </a:p>
        </p:txBody>
      </p:sp>
      <p:sp>
        <p:nvSpPr>
          <p:cNvPr id="4" name="Slide Number Placeholder 3"/>
          <p:cNvSpPr>
            <a:spLocks noGrp="1"/>
          </p:cNvSpPr>
          <p:nvPr>
            <p:ph type="sldNum" sz="quarter" idx="5"/>
          </p:nvPr>
        </p:nvSpPr>
        <p:spPr/>
        <p:txBody>
          <a:bodyPr/>
          <a:lstStyle/>
          <a:p>
            <a:fld id="{BD4A176B-C3AC-3B45-AA53-9868C78869D5}" type="slidenum">
              <a:rPr lang="en-GB" smtClean="0"/>
              <a:t>8</a:t>
            </a:fld>
            <a:endParaRPr lang="en-GB"/>
          </a:p>
        </p:txBody>
      </p:sp>
    </p:spTree>
    <p:extLst>
      <p:ext uri="{BB962C8B-B14F-4D97-AF65-F5344CB8AC3E}">
        <p14:creationId xmlns:p14="http://schemas.microsoft.com/office/powerpoint/2010/main" val="731041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00"/>
              </a:spcBef>
              <a:spcAft>
                <a:spcPts val="400"/>
              </a:spcAft>
            </a:pPr>
            <a:r>
              <a:rPr lang="en-GB" sz="1200" dirty="0"/>
              <a:t>The remaining 15 journals of the same subsidiary were shut down one year later, in May 2024.</a:t>
            </a:r>
          </a:p>
        </p:txBody>
      </p:sp>
      <p:sp>
        <p:nvSpPr>
          <p:cNvPr id="4" name="Slide Number Placeholder 3"/>
          <p:cNvSpPr>
            <a:spLocks noGrp="1"/>
          </p:cNvSpPr>
          <p:nvPr>
            <p:ph type="sldNum" sz="quarter" idx="5"/>
          </p:nvPr>
        </p:nvSpPr>
        <p:spPr/>
        <p:txBody>
          <a:bodyPr/>
          <a:lstStyle/>
          <a:p>
            <a:fld id="{BD4A176B-C3AC-3B45-AA53-9868C78869D5}" type="slidenum">
              <a:rPr lang="en-GB" smtClean="0"/>
              <a:t>9</a:t>
            </a:fld>
            <a:endParaRPr lang="en-GB"/>
          </a:p>
        </p:txBody>
      </p:sp>
    </p:spTree>
    <p:extLst>
      <p:ext uri="{BB962C8B-B14F-4D97-AF65-F5344CB8AC3E}">
        <p14:creationId xmlns:p14="http://schemas.microsoft.com/office/powerpoint/2010/main" val="3566724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GB"/>
              <a:t>Click to edit Master title style</a:t>
            </a:r>
            <a:endParaRPr lang="en-US"/>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4EC743F4-8769-40B4-85DF-6CB8DE9F66AA}" type="datetimeFigureOut">
              <a:rPr lang="en-US" smtClean="0"/>
              <a:t>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1829209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4EC743F4-8769-40B4-85DF-6CB8DE9F66AA}" type="datetimeFigureOut">
              <a:rPr lang="en-US" smtClean="0"/>
              <a:pPr/>
              <a:t>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2BD96E-3838-45D2-9031-D3AF67C920A5}" type="slidenum">
              <a:rPr lang="en-US" smtClean="0"/>
              <a:pPr/>
              <a:t>‹#›</a:t>
            </a:fld>
            <a:endParaRPr lang="en-US"/>
          </a:p>
        </p:txBody>
      </p:sp>
    </p:spTree>
    <p:extLst>
      <p:ext uri="{BB962C8B-B14F-4D97-AF65-F5344CB8AC3E}">
        <p14:creationId xmlns:p14="http://schemas.microsoft.com/office/powerpoint/2010/main" val="2980019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4EC743F4-8769-40B4-85DF-6CB8DE9F66AA}" type="datetimeFigureOut">
              <a:rPr lang="en-US" smtClean="0"/>
              <a:pPr/>
              <a:t>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2BD96E-3838-45D2-9031-D3AF67C920A5}" type="slidenum">
              <a:rPr lang="en-US" smtClean="0"/>
              <a:pPr/>
              <a:t>‹#›</a:t>
            </a:fld>
            <a:endParaRPr lang="en-US"/>
          </a:p>
        </p:txBody>
      </p:sp>
    </p:spTree>
    <p:extLst>
      <p:ext uri="{BB962C8B-B14F-4D97-AF65-F5344CB8AC3E}">
        <p14:creationId xmlns:p14="http://schemas.microsoft.com/office/powerpoint/2010/main" val="2619764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EC743F4-8769-40B4-85DF-6CB8DE9F66AA}" type="datetimeFigureOut">
              <a:rPr lang="en-US" smtClean="0"/>
              <a:pPr/>
              <a:t>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BD96E-3838-45D2-9031-D3AF67C920A5}" type="slidenum">
              <a:rPr lang="en-US" smtClean="0"/>
              <a:pPr/>
              <a:t>‹#›</a:t>
            </a:fld>
            <a:endParaRPr lang="en-US"/>
          </a:p>
        </p:txBody>
      </p:sp>
    </p:spTree>
    <p:extLst>
      <p:ext uri="{BB962C8B-B14F-4D97-AF65-F5344CB8AC3E}">
        <p14:creationId xmlns:p14="http://schemas.microsoft.com/office/powerpoint/2010/main" val="1588293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GB"/>
              <a:t>Click to edit Master title style</a:t>
            </a:r>
            <a:endParaRPr lang="en-US"/>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EC743F4-8769-40B4-85DF-6CB8DE9F66AA}" type="datetimeFigureOut">
              <a:rPr lang="en-US" smtClean="0"/>
              <a:t>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924864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Date Placeholder 7"/>
          <p:cNvSpPr>
            <a:spLocks noGrp="1"/>
          </p:cNvSpPr>
          <p:nvPr>
            <p:ph type="dt" sz="half" idx="10"/>
          </p:nvPr>
        </p:nvSpPr>
        <p:spPr/>
        <p:txBody>
          <a:bodyPr/>
          <a:lstStyle/>
          <a:p>
            <a:fld id="{4EC743F4-8769-40B4-85DF-6CB8DE9F66AA}" type="datetimeFigureOut">
              <a:rPr lang="en-US" smtClean="0"/>
              <a:pPr/>
              <a:t>7/20/24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FF2BD96E-3838-45D2-9031-D3AF67C920A5}" type="slidenum">
              <a:rPr lang="en-US" smtClean="0"/>
              <a:pPr/>
              <a:t>‹#›</a:t>
            </a:fld>
            <a:endParaRPr lang="en-US"/>
          </a:p>
        </p:txBody>
      </p:sp>
    </p:spTree>
    <p:extLst>
      <p:ext uri="{BB962C8B-B14F-4D97-AF65-F5344CB8AC3E}">
        <p14:creationId xmlns:p14="http://schemas.microsoft.com/office/powerpoint/2010/main" val="3205648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Date Placeholder 1"/>
          <p:cNvSpPr>
            <a:spLocks noGrp="1"/>
          </p:cNvSpPr>
          <p:nvPr>
            <p:ph type="dt" sz="half" idx="10"/>
          </p:nvPr>
        </p:nvSpPr>
        <p:spPr/>
        <p:txBody>
          <a:bodyPr/>
          <a:lstStyle/>
          <a:p>
            <a:fld id="{4EC743F4-8769-40B4-85DF-6CB8DE9F66AA}" type="datetimeFigureOut">
              <a:rPr lang="en-US" smtClean="0"/>
              <a:pPr/>
              <a:t>7/20/24</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FF2BD96E-3838-45D2-9031-D3AF67C920A5}" type="slidenum">
              <a:rPr lang="en-US" smtClean="0"/>
              <a:pPr/>
              <a:t>‹#›</a:t>
            </a:fld>
            <a:endParaRPr lang="en-US"/>
          </a:p>
        </p:txBody>
      </p:sp>
    </p:spTree>
    <p:extLst>
      <p:ext uri="{BB962C8B-B14F-4D97-AF65-F5344CB8AC3E}">
        <p14:creationId xmlns:p14="http://schemas.microsoft.com/office/powerpoint/2010/main" val="1738410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Click to edit Master title style</a:t>
            </a:r>
            <a:endParaRPr lang="en-US"/>
          </a:p>
        </p:txBody>
      </p:sp>
      <p:sp>
        <p:nvSpPr>
          <p:cNvPr id="2" name="Date Placeholder 1"/>
          <p:cNvSpPr>
            <a:spLocks noGrp="1"/>
          </p:cNvSpPr>
          <p:nvPr>
            <p:ph type="dt" sz="half" idx="10"/>
          </p:nvPr>
        </p:nvSpPr>
        <p:spPr/>
        <p:txBody>
          <a:bodyPr/>
          <a:lstStyle/>
          <a:p>
            <a:fld id="{4EC743F4-8769-40B4-85DF-6CB8DE9F66AA}" type="datetimeFigureOut">
              <a:rPr lang="en-US" smtClean="0"/>
              <a:t>7/20/24</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958192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EC743F4-8769-40B4-85DF-6CB8DE9F66AA}" type="datetimeFigureOut">
              <a:rPr lang="en-US" smtClean="0"/>
              <a:t>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1077165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GB"/>
              <a:t>Click to edit Master title style</a:t>
            </a:r>
            <a:endParaRPr lang="en-US"/>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7"/>
          <p:cNvSpPr>
            <a:spLocks noGrp="1"/>
          </p:cNvSpPr>
          <p:nvPr>
            <p:ph type="dt" sz="half" idx="10"/>
          </p:nvPr>
        </p:nvSpPr>
        <p:spPr/>
        <p:txBody>
          <a:bodyPr/>
          <a:lstStyle/>
          <a:p>
            <a:fld id="{4EC743F4-8769-40B4-85DF-6CB8DE9F66AA}" type="datetimeFigureOut">
              <a:rPr lang="en-US" smtClean="0"/>
              <a:pPr/>
              <a:t>7/20/24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FF2BD96E-3838-45D2-9031-D3AF67C920A5}" type="slidenum">
              <a:rPr lang="en-US" smtClean="0"/>
              <a:pPr/>
              <a:t>‹#›</a:t>
            </a:fld>
            <a:endParaRPr lang="en-US"/>
          </a:p>
        </p:txBody>
      </p:sp>
    </p:spTree>
    <p:extLst>
      <p:ext uri="{BB962C8B-B14F-4D97-AF65-F5344CB8AC3E}">
        <p14:creationId xmlns:p14="http://schemas.microsoft.com/office/powerpoint/2010/main" val="948459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GB"/>
              <a:t>Click to edit Master title style</a:t>
            </a:r>
            <a:endParaRPr lang="en-US"/>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7"/>
          <p:cNvSpPr>
            <a:spLocks noGrp="1"/>
          </p:cNvSpPr>
          <p:nvPr>
            <p:ph type="dt" sz="half" idx="10"/>
          </p:nvPr>
        </p:nvSpPr>
        <p:spPr/>
        <p:txBody>
          <a:bodyPr/>
          <a:lstStyle/>
          <a:p>
            <a:fld id="{4EC743F4-8769-40B4-85DF-6CB8DE9F66AA}" type="datetimeFigureOut">
              <a:rPr lang="en-US" smtClean="0"/>
              <a:t>7/20/24</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1486939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4EC743F4-8769-40B4-85DF-6CB8DE9F66AA}" type="datetimeFigureOut">
              <a:rPr lang="en-US" smtClean="0"/>
              <a:pPr/>
              <a:t>7/20/24</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FF2BD96E-3838-45D2-9031-D3AF67C920A5}" type="slidenum">
              <a:rPr lang="en-US" smtClean="0"/>
              <a:pPr/>
              <a:t>‹#›</a:t>
            </a:fld>
            <a:endParaRPr lang="en-US"/>
          </a:p>
        </p:txBody>
      </p:sp>
    </p:spTree>
    <p:extLst>
      <p:ext uri="{BB962C8B-B14F-4D97-AF65-F5344CB8AC3E}">
        <p14:creationId xmlns:p14="http://schemas.microsoft.com/office/powerpoint/2010/main" val="1537911567"/>
      </p:ext>
    </p:extLst>
  </p:cSld>
  <p:clrMap bg1="lt1" tx1="dk1" bg2="lt2" tx2="dk2" accent1="accent1" accent2="accent2" accent3="accent3" accent4="accent4" accent5="accent5" accent6="accent6" hlink="hlink" folHlink="folHlink"/>
  <p:sldLayoutIdLst>
    <p:sldLayoutId id="2147484325" r:id="rId1"/>
    <p:sldLayoutId id="2147484326" r:id="rId2"/>
    <p:sldLayoutId id="2147484327" r:id="rId3"/>
    <p:sldLayoutId id="2147484328" r:id="rId4"/>
    <p:sldLayoutId id="2147484329" r:id="rId5"/>
    <p:sldLayoutId id="2147484330" r:id="rId6"/>
    <p:sldLayoutId id="2147484331" r:id="rId7"/>
    <p:sldLayoutId id="2147484332" r:id="rId8"/>
    <p:sldLayoutId id="2147484333" r:id="rId9"/>
    <p:sldLayoutId id="2147484334" r:id="rId10"/>
    <p:sldLayoutId id="2147484335"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1.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8.png"/><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8" Type="http://schemas.openxmlformats.org/officeDocument/2006/relationships/hyperlink" Target="https://sciencebusiness.net/news/ai/european-research-council-issues-warning-ais-use-grant-applications" TargetMode="External"/><Relationship Id="rId13" Type="http://schemas.openxmlformats.org/officeDocument/2006/relationships/hyperlink" Target="https://www.eaidb.org/map" TargetMode="External"/><Relationship Id="rId18" Type="http://schemas.openxmlformats.org/officeDocument/2006/relationships/hyperlink" Target="https://www.dair-institute.org/maiht3k/" TargetMode="External"/><Relationship Id="rId3" Type="http://schemas.openxmlformats.org/officeDocument/2006/relationships/hyperlink" Target="https://www.adalovelaceinstitute.org/report/looking-before-we-leap/" TargetMode="External"/><Relationship Id="rId7" Type="http://schemas.openxmlformats.org/officeDocument/2006/relationships/hyperlink" Target="https://www.theregister.com/2024/05/16/wiley_journals_ai/" TargetMode="External"/><Relationship Id="rId12" Type="http://schemas.openxmlformats.org/officeDocument/2006/relationships/hyperlink" Target="https://research-and-innovation.ec.europa.eu/document/2b6cf7e5-36ac-41cb-aab5-0d32050143dc_en" TargetMode="External"/><Relationship Id="rId17" Type="http://schemas.openxmlformats.org/officeDocument/2006/relationships/hyperlink" Target="https://firstmonday.org/ojs/index.php/fm/article/view/13636/11599" TargetMode="External"/><Relationship Id="rId2" Type="http://schemas.openxmlformats.org/officeDocument/2006/relationships/notesSlide" Target="../notesSlides/notesSlide47.xml"/><Relationship Id="rId16" Type="http://schemas.openxmlformats.org/officeDocument/2006/relationships/hyperlink" Target="https://weandai.org/" TargetMode="External"/><Relationship Id="rId1" Type="http://schemas.openxmlformats.org/officeDocument/2006/relationships/slideLayout" Target="../slideLayouts/slideLayout7.xml"/><Relationship Id="rId6" Type="http://schemas.openxmlformats.org/officeDocument/2006/relationships/hyperlink" Target="https://www.hindawi.com/post/evolving-our-portfolio-response-integrity-challenges" TargetMode="External"/><Relationship Id="rId11" Type="http://schemas.openxmlformats.org/officeDocument/2006/relationships/hyperlink" Target="https://newsroom.wiley.com/press-releases/press-release-details/2024/Wiley-announces-pilot-of-new-AI-powered-Papermill-Detection-service/default.aspx" TargetMode="External"/><Relationship Id="rId5" Type="http://schemas.openxmlformats.org/officeDocument/2006/relationships/hyperlink" Target="https://doi.org/10.48550/arXiv.2403.13812" TargetMode="External"/><Relationship Id="rId15" Type="http://schemas.openxmlformats.org/officeDocument/2006/relationships/hyperlink" Target="https://data-workers.org/" TargetMode="External"/><Relationship Id="rId10" Type="http://schemas.openxmlformats.org/officeDocument/2006/relationships/hyperlink" Target="https://proceedings.mlr.press/v81/buolamwini18a/buolamwini18a.pdf" TargetMode="External"/><Relationship Id="rId4" Type="http://schemas.openxmlformats.org/officeDocument/2006/relationships/hyperlink" Target="https://russellgroup.ac.uk/news/new-principles-on-use-of-ai-in-education/" TargetMode="External"/><Relationship Id="rId9" Type="http://schemas.openxmlformats.org/officeDocument/2006/relationships/hyperlink" Target="https://medium.com/@emilymenonbender/talking-about-a-schism-is-ahistorical-3c454a77220f" TargetMode="External"/><Relationship Id="rId14" Type="http://schemas.openxmlformats.org/officeDocument/2006/relationships/hyperlink" Target="https://c2pa.org/"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673C1C-E729-745B-50AD-4B3207D15DEA}"/>
              </a:ext>
            </a:extLst>
          </p:cNvPr>
          <p:cNvSpPr/>
          <p:nvPr/>
        </p:nvSpPr>
        <p:spPr>
          <a:xfrm>
            <a:off x="-1" y="6019462"/>
            <a:ext cx="12192001" cy="835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886C0E7-87FC-2B45-D38E-3F5181677690}"/>
              </a:ext>
            </a:extLst>
          </p:cNvPr>
          <p:cNvSpPr txBox="1"/>
          <p:nvPr/>
        </p:nvSpPr>
        <p:spPr>
          <a:xfrm>
            <a:off x="940014" y="1303672"/>
            <a:ext cx="6713877" cy="4247317"/>
          </a:xfrm>
          <a:prstGeom prst="rect">
            <a:avLst/>
          </a:prstGeom>
          <a:noFill/>
        </p:spPr>
        <p:txBody>
          <a:bodyPr wrap="square" rtlCol="0">
            <a:spAutoFit/>
          </a:bodyPr>
          <a:lstStyle/>
          <a:p>
            <a:pPr>
              <a:spcBef>
                <a:spcPts val="400"/>
              </a:spcBef>
              <a:spcAft>
                <a:spcPts val="400"/>
              </a:spcAft>
            </a:pPr>
            <a:r>
              <a:rPr lang="en-GB" dirty="0"/>
              <a:t>The proliferation of artificial intelligence (AI) tools has enabled an erosion of research integrity standards. For example, AI chatbots help papermills produce greater volumes of fake science, and raise questions about accountability for students, researchers and publishers. In this context, countless solutions have emerged for better AI governance. Many of these solutions come from those developing AI technologies – from entrepreneurs to big tech firms. Conversely, many solutions are being developed by third parties, forming a now buoyant industry of their own. What’s more, the solutions focus on different aspects of the harms AI tools may cause. At the one extreme, the focus is on the technical components of AI. At the other extreme, the focus is on the human components involved in ethics. This presentation offers a critical perspective on the many AI ethics solutions available to actors in the research ecosystem..</a:t>
            </a:r>
          </a:p>
        </p:txBody>
      </p:sp>
      <p:sp>
        <p:nvSpPr>
          <p:cNvPr id="11" name="TextBox 10">
            <a:extLst>
              <a:ext uri="{FF2B5EF4-FFF2-40B4-BE49-F238E27FC236}">
                <a16:creationId xmlns:a16="http://schemas.microsoft.com/office/drawing/2014/main" id="{F843515C-AFFC-4695-86AD-DEFC4D2A3F39}"/>
              </a:ext>
            </a:extLst>
          </p:cNvPr>
          <p:cNvSpPr txBox="1"/>
          <p:nvPr/>
        </p:nvSpPr>
        <p:spPr>
          <a:xfrm>
            <a:off x="0" y="6207813"/>
            <a:ext cx="4296953" cy="461665"/>
          </a:xfrm>
          <a:prstGeom prst="rect">
            <a:avLst/>
          </a:prstGeom>
          <a:noFill/>
        </p:spPr>
        <p:txBody>
          <a:bodyPr wrap="square">
            <a:spAutoFit/>
          </a:bodyPr>
          <a:lstStyle/>
          <a:p>
            <a:pPr marL="277813"/>
            <a:r>
              <a:rPr lang="en-GB" sz="1200" b="0" u="none" strike="noStrike" dirty="0">
                <a:solidFill>
                  <a:schemeClr val="bg1"/>
                </a:solidFill>
                <a:effectLst/>
                <a:latin typeface="Calibri" panose="020F0502020204030204" pitchFamily="34" charset="0"/>
              </a:rPr>
              <a:t>Presented at FSCI 2024</a:t>
            </a:r>
          </a:p>
          <a:p>
            <a:pPr marL="277813"/>
            <a:r>
              <a:rPr lang="en-GB" sz="1200" dirty="0">
                <a:solidFill>
                  <a:schemeClr val="bg1"/>
                </a:solidFill>
                <a:latin typeface="Corbel" panose="020B0503020204020204" pitchFamily="34" charset="0"/>
              </a:rPr>
              <a:t>DOI: </a:t>
            </a:r>
            <a:r>
              <a:rPr lang="en-GB" sz="1200" b="0" i="0" u="none" strike="noStrike" dirty="0">
                <a:solidFill>
                  <a:schemeClr val="bg1"/>
                </a:solidFill>
                <a:effectLst/>
                <a:latin typeface="Corbel" panose="020B0503020204020204" pitchFamily="34" charset="0"/>
              </a:rPr>
              <a:t>10.5281/zenodo.12788336</a:t>
            </a:r>
          </a:p>
        </p:txBody>
      </p:sp>
      <p:sp>
        <p:nvSpPr>
          <p:cNvPr id="3" name="Rounded Rectangle 2">
            <a:extLst>
              <a:ext uri="{FF2B5EF4-FFF2-40B4-BE49-F238E27FC236}">
                <a16:creationId xmlns:a16="http://schemas.microsoft.com/office/drawing/2014/main" id="{FDA317E7-BCEC-2012-3939-131BCEFF8A89}"/>
              </a:ext>
            </a:extLst>
          </p:cNvPr>
          <p:cNvSpPr/>
          <p:nvPr/>
        </p:nvSpPr>
        <p:spPr>
          <a:xfrm>
            <a:off x="-1" y="0"/>
            <a:ext cx="12192001" cy="835200"/>
          </a:xfrm>
          <a:prstGeom prst="roundRect">
            <a:avLst>
              <a:gd name="adj" fmla="val 0"/>
            </a:avLst>
          </a:prstGeom>
          <a:solidFill>
            <a:srgbClr val="80032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360000" bIns="0" rtlCol="0" anchor="ctr"/>
          <a:lstStyle/>
          <a:p>
            <a:pPr lvl="0" defTabSz="914400">
              <a:defRPr/>
            </a:pPr>
            <a:r>
              <a:rPr lang="en-GB" sz="2000" dirty="0">
                <a:solidFill>
                  <a:schemeClr val="bg1"/>
                </a:solidFill>
              </a:rPr>
              <a:t>Abstract</a:t>
            </a:r>
          </a:p>
        </p:txBody>
      </p:sp>
    </p:spTree>
    <p:extLst>
      <p:ext uri="{BB962C8B-B14F-4D97-AF65-F5344CB8AC3E}">
        <p14:creationId xmlns:p14="http://schemas.microsoft.com/office/powerpoint/2010/main" val="1085540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FB1A03-4067-C38B-F2BE-846EAE1C0415}"/>
              </a:ext>
            </a:extLst>
          </p:cNvPr>
          <p:cNvSpPr/>
          <p:nvPr/>
        </p:nvSpPr>
        <p:spPr>
          <a:xfrm>
            <a:off x="3921431" y="2469764"/>
            <a:ext cx="1233170" cy="1233170"/>
          </a:xfrm>
          <a:prstGeom prst="ellipse">
            <a:avLst/>
          </a:prstGeom>
          <a:solidFill>
            <a:schemeClr val="tx1">
              <a:lumMod val="50000"/>
              <a:lumOff val="5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324E65DF-5D0F-377A-8EC3-C4BC1D9AF0D5}"/>
              </a:ext>
            </a:extLst>
          </p:cNvPr>
          <p:cNvSpPr/>
          <p:nvPr/>
        </p:nvSpPr>
        <p:spPr>
          <a:xfrm>
            <a:off x="2448025" y="2469764"/>
            <a:ext cx="1233170" cy="1233170"/>
          </a:xfrm>
          <a:prstGeom prst="ellipse">
            <a:avLst/>
          </a:prstGeom>
          <a:solidFill>
            <a:schemeClr val="tx1">
              <a:lumMod val="50000"/>
              <a:lumOff val="5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8AEB622F-B511-3D48-D11D-8664269F0B13}"/>
              </a:ext>
            </a:extLst>
          </p:cNvPr>
          <p:cNvSpPr/>
          <p:nvPr/>
        </p:nvSpPr>
        <p:spPr>
          <a:xfrm>
            <a:off x="5491253" y="3544079"/>
            <a:ext cx="1233170" cy="1233170"/>
          </a:xfrm>
          <a:prstGeom prst="ellipse">
            <a:avLst/>
          </a:prstGeom>
          <a:solidFill>
            <a:schemeClr val="tx1">
              <a:lumMod val="50000"/>
              <a:lumOff val="5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EC57B313-B096-B2A4-ADA6-29A70E165F72}"/>
              </a:ext>
            </a:extLst>
          </p:cNvPr>
          <p:cNvSpPr/>
          <p:nvPr/>
        </p:nvSpPr>
        <p:spPr>
          <a:xfrm>
            <a:off x="5466186" y="1594066"/>
            <a:ext cx="1233170" cy="1233170"/>
          </a:xfrm>
          <a:prstGeom prst="ellipse">
            <a:avLst/>
          </a:prstGeom>
          <a:solidFill>
            <a:schemeClr val="tx1">
              <a:lumMod val="50000"/>
              <a:lumOff val="5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3504193B-F9F2-A1DE-23A2-9840EA13C99E}"/>
              </a:ext>
            </a:extLst>
          </p:cNvPr>
          <p:cNvSpPr/>
          <p:nvPr/>
        </p:nvSpPr>
        <p:spPr>
          <a:xfrm>
            <a:off x="974619" y="2536554"/>
            <a:ext cx="1233170" cy="1233170"/>
          </a:xfrm>
          <a:prstGeom prst="ellipse">
            <a:avLst/>
          </a:prstGeom>
          <a:solidFill>
            <a:schemeClr val="accent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descr="Schoolhouse with solid fill">
            <a:extLst>
              <a:ext uri="{FF2B5EF4-FFF2-40B4-BE49-F238E27FC236}">
                <a16:creationId xmlns:a16="http://schemas.microsoft.com/office/drawing/2014/main" id="{21480271-55E5-969E-8920-862B8E6C98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87123" y="2629149"/>
            <a:ext cx="914400" cy="914400"/>
          </a:xfrm>
          <a:prstGeom prst="rect">
            <a:avLst/>
          </a:prstGeom>
        </p:spPr>
      </p:pic>
      <p:pic>
        <p:nvPicPr>
          <p:cNvPr id="14" name="Graphic 13" descr="Graduation cap with solid fill">
            <a:extLst>
              <a:ext uri="{FF2B5EF4-FFF2-40B4-BE49-F238E27FC236}">
                <a16:creationId xmlns:a16="http://schemas.microsoft.com/office/drawing/2014/main" id="{E4934846-FFA0-EEC4-57DC-6D07EB9F57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97821" y="2681895"/>
            <a:ext cx="914400" cy="914400"/>
          </a:xfrm>
          <a:prstGeom prst="rect">
            <a:avLst/>
          </a:prstGeom>
        </p:spPr>
      </p:pic>
      <p:pic>
        <p:nvPicPr>
          <p:cNvPr id="15" name="Graphic 14" descr="Coins with solid fill">
            <a:extLst>
              <a:ext uri="{FF2B5EF4-FFF2-40B4-BE49-F238E27FC236}">
                <a16:creationId xmlns:a16="http://schemas.microsoft.com/office/drawing/2014/main" id="{3B2394A2-12F3-412B-F2F6-B0E8FAC862F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0420" y="2695939"/>
            <a:ext cx="914400" cy="914400"/>
          </a:xfrm>
          <a:prstGeom prst="rect">
            <a:avLst/>
          </a:prstGeom>
        </p:spPr>
      </p:pic>
      <p:pic>
        <p:nvPicPr>
          <p:cNvPr id="16" name="Graphic 15" descr="Books with solid fill">
            <a:extLst>
              <a:ext uri="{FF2B5EF4-FFF2-40B4-BE49-F238E27FC236}">
                <a16:creationId xmlns:a16="http://schemas.microsoft.com/office/drawing/2014/main" id="{7BB9A0D1-02F6-622B-021F-E2BBB782E0A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25571" y="1767495"/>
            <a:ext cx="914400" cy="914400"/>
          </a:xfrm>
          <a:prstGeom prst="rect">
            <a:avLst/>
          </a:prstGeom>
        </p:spPr>
      </p:pic>
      <p:pic>
        <p:nvPicPr>
          <p:cNvPr id="17" name="Graphic 16" descr="Storytelling with solid fill">
            <a:extLst>
              <a:ext uri="{FF2B5EF4-FFF2-40B4-BE49-F238E27FC236}">
                <a16:creationId xmlns:a16="http://schemas.microsoft.com/office/drawing/2014/main" id="{57F28313-AF56-275D-4AC6-99050A79816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639605" y="3703464"/>
            <a:ext cx="914400" cy="914400"/>
          </a:xfrm>
          <a:prstGeom prst="rect">
            <a:avLst/>
          </a:prstGeom>
        </p:spPr>
      </p:pic>
      <p:sp>
        <p:nvSpPr>
          <p:cNvPr id="18" name="TextBox 17">
            <a:extLst>
              <a:ext uri="{FF2B5EF4-FFF2-40B4-BE49-F238E27FC236}">
                <a16:creationId xmlns:a16="http://schemas.microsoft.com/office/drawing/2014/main" id="{DFB290AF-E6CA-C886-81F0-7544D45A3884}"/>
              </a:ext>
            </a:extLst>
          </p:cNvPr>
          <p:cNvSpPr txBox="1"/>
          <p:nvPr/>
        </p:nvSpPr>
        <p:spPr>
          <a:xfrm>
            <a:off x="1073651" y="3769724"/>
            <a:ext cx="1047938" cy="307777"/>
          </a:xfrm>
          <a:prstGeom prst="rect">
            <a:avLst/>
          </a:prstGeom>
          <a:noFill/>
        </p:spPr>
        <p:txBody>
          <a:bodyPr wrap="square">
            <a:spAutoFit/>
          </a:bodyPr>
          <a:lstStyle/>
          <a:p>
            <a:pPr algn="ctr"/>
            <a:r>
              <a:rPr lang="en-GB" sz="1400" dirty="0"/>
              <a:t>Funders</a:t>
            </a:r>
          </a:p>
        </p:txBody>
      </p:sp>
      <p:sp>
        <p:nvSpPr>
          <p:cNvPr id="19" name="TextBox 18">
            <a:extLst>
              <a:ext uri="{FF2B5EF4-FFF2-40B4-BE49-F238E27FC236}">
                <a16:creationId xmlns:a16="http://schemas.microsoft.com/office/drawing/2014/main" id="{F55D9816-FDDC-4F85-A445-8738A70DA501}"/>
              </a:ext>
            </a:extLst>
          </p:cNvPr>
          <p:cNvSpPr txBox="1"/>
          <p:nvPr/>
        </p:nvSpPr>
        <p:spPr>
          <a:xfrm>
            <a:off x="2520354" y="3769724"/>
            <a:ext cx="1047938" cy="307777"/>
          </a:xfrm>
          <a:prstGeom prst="rect">
            <a:avLst/>
          </a:prstGeom>
          <a:noFill/>
        </p:spPr>
        <p:txBody>
          <a:bodyPr wrap="square">
            <a:spAutoFit/>
          </a:bodyPr>
          <a:lstStyle/>
          <a:p>
            <a:pPr algn="ctr"/>
            <a:r>
              <a:rPr lang="en-GB" sz="1400" dirty="0"/>
              <a:t>Universities</a:t>
            </a:r>
          </a:p>
        </p:txBody>
      </p:sp>
      <p:sp>
        <p:nvSpPr>
          <p:cNvPr id="20" name="TextBox 19">
            <a:extLst>
              <a:ext uri="{FF2B5EF4-FFF2-40B4-BE49-F238E27FC236}">
                <a16:creationId xmlns:a16="http://schemas.microsoft.com/office/drawing/2014/main" id="{C4B439BB-3C31-D69C-6855-CAD31A17539D}"/>
              </a:ext>
            </a:extLst>
          </p:cNvPr>
          <p:cNvSpPr txBox="1"/>
          <p:nvPr/>
        </p:nvSpPr>
        <p:spPr>
          <a:xfrm>
            <a:off x="3921431" y="3769723"/>
            <a:ext cx="1208103" cy="307777"/>
          </a:xfrm>
          <a:prstGeom prst="rect">
            <a:avLst/>
          </a:prstGeom>
          <a:noFill/>
        </p:spPr>
        <p:txBody>
          <a:bodyPr wrap="square">
            <a:spAutoFit/>
          </a:bodyPr>
          <a:lstStyle/>
          <a:p>
            <a:pPr algn="ctr"/>
            <a:r>
              <a:rPr lang="en-GB" sz="1400" dirty="0"/>
              <a:t>Researchers</a:t>
            </a:r>
          </a:p>
        </p:txBody>
      </p:sp>
      <p:sp>
        <p:nvSpPr>
          <p:cNvPr id="21" name="TextBox 20">
            <a:extLst>
              <a:ext uri="{FF2B5EF4-FFF2-40B4-BE49-F238E27FC236}">
                <a16:creationId xmlns:a16="http://schemas.microsoft.com/office/drawing/2014/main" id="{697A6E41-1093-E76F-6AF2-D957B6126CDF}"/>
              </a:ext>
            </a:extLst>
          </p:cNvPr>
          <p:cNvSpPr txBox="1"/>
          <p:nvPr/>
        </p:nvSpPr>
        <p:spPr>
          <a:xfrm>
            <a:off x="5491253" y="2820091"/>
            <a:ext cx="1208103" cy="307777"/>
          </a:xfrm>
          <a:prstGeom prst="rect">
            <a:avLst/>
          </a:prstGeom>
          <a:noFill/>
        </p:spPr>
        <p:txBody>
          <a:bodyPr wrap="square">
            <a:spAutoFit/>
          </a:bodyPr>
          <a:lstStyle/>
          <a:p>
            <a:pPr algn="ctr"/>
            <a:r>
              <a:rPr lang="en-GB" sz="1400" dirty="0"/>
              <a:t>Publishers</a:t>
            </a:r>
          </a:p>
        </p:txBody>
      </p:sp>
      <p:sp>
        <p:nvSpPr>
          <p:cNvPr id="22" name="TextBox 21">
            <a:extLst>
              <a:ext uri="{FF2B5EF4-FFF2-40B4-BE49-F238E27FC236}">
                <a16:creationId xmlns:a16="http://schemas.microsoft.com/office/drawing/2014/main" id="{C03019CB-834B-1EF0-BF91-E5BC6D99D818}"/>
              </a:ext>
            </a:extLst>
          </p:cNvPr>
          <p:cNvSpPr txBox="1"/>
          <p:nvPr/>
        </p:nvSpPr>
        <p:spPr>
          <a:xfrm>
            <a:off x="5503786" y="4762052"/>
            <a:ext cx="1208103" cy="307777"/>
          </a:xfrm>
          <a:prstGeom prst="rect">
            <a:avLst/>
          </a:prstGeom>
          <a:noFill/>
        </p:spPr>
        <p:txBody>
          <a:bodyPr wrap="square">
            <a:spAutoFit/>
          </a:bodyPr>
          <a:lstStyle/>
          <a:p>
            <a:pPr algn="ctr"/>
            <a:r>
              <a:rPr lang="en-GB" sz="1400" dirty="0"/>
              <a:t>Preprints</a:t>
            </a:r>
          </a:p>
        </p:txBody>
      </p:sp>
      <p:sp>
        <p:nvSpPr>
          <p:cNvPr id="23" name="Rectangle 22">
            <a:extLst>
              <a:ext uri="{FF2B5EF4-FFF2-40B4-BE49-F238E27FC236}">
                <a16:creationId xmlns:a16="http://schemas.microsoft.com/office/drawing/2014/main" id="{739A2952-0186-9EB2-8E21-2CA468C20B09}"/>
              </a:ext>
            </a:extLst>
          </p:cNvPr>
          <p:cNvSpPr/>
          <p:nvPr/>
        </p:nvSpPr>
        <p:spPr>
          <a:xfrm>
            <a:off x="-1" y="6019462"/>
            <a:ext cx="12192001" cy="835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CFF6909-AEA3-83ED-9BCB-A3088E1C3265}"/>
              </a:ext>
            </a:extLst>
          </p:cNvPr>
          <p:cNvSpPr txBox="1"/>
          <p:nvPr/>
        </p:nvSpPr>
        <p:spPr>
          <a:xfrm>
            <a:off x="0" y="6207813"/>
            <a:ext cx="4296953" cy="461665"/>
          </a:xfrm>
          <a:prstGeom prst="rect">
            <a:avLst/>
          </a:prstGeom>
          <a:noFill/>
        </p:spPr>
        <p:txBody>
          <a:bodyPr wrap="square">
            <a:spAutoFit/>
          </a:bodyPr>
          <a:lstStyle/>
          <a:p>
            <a:pPr marL="277813"/>
            <a:r>
              <a:rPr lang="en-GB" sz="1200" b="0" u="none" strike="noStrike" dirty="0">
                <a:solidFill>
                  <a:schemeClr val="bg1"/>
                </a:solidFill>
                <a:effectLst/>
                <a:latin typeface="Calibri" panose="020F0502020204030204" pitchFamily="34" charset="0"/>
              </a:rPr>
              <a:t>Presented at FSCI 2024</a:t>
            </a:r>
          </a:p>
          <a:p>
            <a:pPr marL="277813"/>
            <a:r>
              <a:rPr lang="en-GB" sz="1200" dirty="0">
                <a:solidFill>
                  <a:schemeClr val="bg1"/>
                </a:solidFill>
                <a:latin typeface="Corbel" panose="020B0503020204020204" pitchFamily="34" charset="0"/>
              </a:rPr>
              <a:t>DOI: </a:t>
            </a:r>
            <a:r>
              <a:rPr lang="en-GB" sz="1200" b="0" i="0" u="none" strike="noStrike" dirty="0">
                <a:solidFill>
                  <a:schemeClr val="bg1"/>
                </a:solidFill>
                <a:effectLst/>
                <a:latin typeface="Corbel" panose="020B0503020204020204" pitchFamily="34" charset="0"/>
              </a:rPr>
              <a:t>10.5281/zenodo.12788336</a:t>
            </a:r>
          </a:p>
        </p:txBody>
      </p:sp>
    </p:spTree>
    <p:extLst>
      <p:ext uri="{BB962C8B-B14F-4D97-AF65-F5344CB8AC3E}">
        <p14:creationId xmlns:p14="http://schemas.microsoft.com/office/powerpoint/2010/main" val="3502090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research application&#10;&#10;Description automatically generated">
            <a:extLst>
              <a:ext uri="{FF2B5EF4-FFF2-40B4-BE49-F238E27FC236}">
                <a16:creationId xmlns:a16="http://schemas.microsoft.com/office/drawing/2014/main" id="{9E938D9F-0BD7-DF0B-DF7B-DFBF123A74C9}"/>
              </a:ext>
            </a:extLst>
          </p:cNvPr>
          <p:cNvPicPr>
            <a:picLocks noChangeAspect="1"/>
          </p:cNvPicPr>
          <p:nvPr/>
        </p:nvPicPr>
        <p:blipFill>
          <a:blip r:embed="rId3"/>
          <a:stretch>
            <a:fillRect/>
          </a:stretch>
        </p:blipFill>
        <p:spPr>
          <a:xfrm>
            <a:off x="1466891" y="2054559"/>
            <a:ext cx="5660123" cy="3004143"/>
          </a:xfrm>
          <a:prstGeom prst="rect">
            <a:avLst/>
          </a:prstGeom>
          <a:ln w="38100">
            <a:solidFill>
              <a:schemeClr val="accent4"/>
            </a:solidFill>
          </a:ln>
        </p:spPr>
      </p:pic>
      <p:sp>
        <p:nvSpPr>
          <p:cNvPr id="24" name="TextBox 23">
            <a:extLst>
              <a:ext uri="{FF2B5EF4-FFF2-40B4-BE49-F238E27FC236}">
                <a16:creationId xmlns:a16="http://schemas.microsoft.com/office/drawing/2014/main" id="{48F1BF74-76EC-A209-E46D-2232AC6B775E}"/>
              </a:ext>
            </a:extLst>
          </p:cNvPr>
          <p:cNvSpPr txBox="1"/>
          <p:nvPr/>
        </p:nvSpPr>
        <p:spPr>
          <a:xfrm>
            <a:off x="7127014" y="1968986"/>
            <a:ext cx="369970" cy="369332"/>
          </a:xfrm>
          <a:prstGeom prst="rect">
            <a:avLst/>
          </a:prstGeom>
          <a:noFill/>
        </p:spPr>
        <p:txBody>
          <a:bodyPr wrap="square">
            <a:spAutoFit/>
          </a:bodyPr>
          <a:lstStyle/>
          <a:p>
            <a:pPr>
              <a:spcBef>
                <a:spcPts val="400"/>
              </a:spcBef>
              <a:spcAft>
                <a:spcPts val="400"/>
              </a:spcAft>
            </a:pPr>
            <a:r>
              <a:rPr lang="en-GB" sz="1800" dirty="0"/>
              <a:t>⁶</a:t>
            </a:r>
          </a:p>
        </p:txBody>
      </p:sp>
      <p:sp>
        <p:nvSpPr>
          <p:cNvPr id="25" name="Rectangle 24">
            <a:extLst>
              <a:ext uri="{FF2B5EF4-FFF2-40B4-BE49-F238E27FC236}">
                <a16:creationId xmlns:a16="http://schemas.microsoft.com/office/drawing/2014/main" id="{2C82DDF5-25D0-85C4-F6F9-096FF24053F0}"/>
              </a:ext>
            </a:extLst>
          </p:cNvPr>
          <p:cNvSpPr/>
          <p:nvPr/>
        </p:nvSpPr>
        <p:spPr>
          <a:xfrm>
            <a:off x="-1" y="6019462"/>
            <a:ext cx="12192001" cy="835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6E377CE1-3788-F336-3977-DDF02AF6B6C1}"/>
              </a:ext>
            </a:extLst>
          </p:cNvPr>
          <p:cNvSpPr txBox="1"/>
          <p:nvPr/>
        </p:nvSpPr>
        <p:spPr>
          <a:xfrm>
            <a:off x="0" y="6207813"/>
            <a:ext cx="4296953" cy="461665"/>
          </a:xfrm>
          <a:prstGeom prst="rect">
            <a:avLst/>
          </a:prstGeom>
          <a:noFill/>
        </p:spPr>
        <p:txBody>
          <a:bodyPr wrap="square">
            <a:spAutoFit/>
          </a:bodyPr>
          <a:lstStyle/>
          <a:p>
            <a:pPr marL="277813"/>
            <a:r>
              <a:rPr lang="en-GB" sz="1200" b="0" u="none" strike="noStrike" dirty="0">
                <a:solidFill>
                  <a:schemeClr val="bg1"/>
                </a:solidFill>
                <a:effectLst/>
                <a:latin typeface="Calibri" panose="020F0502020204030204" pitchFamily="34" charset="0"/>
              </a:rPr>
              <a:t>Presented at FSCI 2024</a:t>
            </a:r>
          </a:p>
          <a:p>
            <a:pPr marL="277813"/>
            <a:r>
              <a:rPr lang="en-GB" sz="1200" dirty="0">
                <a:solidFill>
                  <a:schemeClr val="bg1"/>
                </a:solidFill>
                <a:latin typeface="Corbel" panose="020B0503020204020204" pitchFamily="34" charset="0"/>
              </a:rPr>
              <a:t>DOI: </a:t>
            </a:r>
            <a:r>
              <a:rPr lang="en-GB" sz="1200" b="0" i="0" u="none" strike="noStrike" dirty="0">
                <a:solidFill>
                  <a:schemeClr val="bg1"/>
                </a:solidFill>
                <a:effectLst/>
                <a:latin typeface="Corbel" panose="020B0503020204020204" pitchFamily="34" charset="0"/>
              </a:rPr>
              <a:t>10.5281/zenodo.12788336</a:t>
            </a:r>
          </a:p>
        </p:txBody>
      </p:sp>
    </p:spTree>
    <p:extLst>
      <p:ext uri="{BB962C8B-B14F-4D97-AF65-F5344CB8AC3E}">
        <p14:creationId xmlns:p14="http://schemas.microsoft.com/office/powerpoint/2010/main" val="2825875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Text: “Russell Group principles on the use of&#10;generative AI tools in education. Our universities are committed to the ethical and responsible use of generative AI and to preparing our staff and students to be leaders in an increasingly AI-enabled world.”">
            <a:extLst>
              <a:ext uri="{FF2B5EF4-FFF2-40B4-BE49-F238E27FC236}">
                <a16:creationId xmlns:a16="http://schemas.microsoft.com/office/drawing/2014/main" id="{49B1A4DE-A5D0-B029-258A-83ED8509B60D}"/>
              </a:ext>
            </a:extLst>
          </p:cNvPr>
          <p:cNvPicPr>
            <a:picLocks noChangeAspect="1"/>
          </p:cNvPicPr>
          <p:nvPr/>
        </p:nvPicPr>
        <p:blipFill rotWithShape="1">
          <a:blip r:embed="rId3"/>
          <a:srcRect l="7089"/>
          <a:stretch/>
        </p:blipFill>
        <p:spPr>
          <a:xfrm>
            <a:off x="3078473" y="4415032"/>
            <a:ext cx="3722129" cy="1275123"/>
          </a:xfrm>
          <a:prstGeom prst="rect">
            <a:avLst/>
          </a:prstGeom>
          <a:ln w="38100">
            <a:solidFill>
              <a:schemeClr val="accent4"/>
            </a:solidFill>
          </a:ln>
        </p:spPr>
      </p:pic>
      <p:pic>
        <p:nvPicPr>
          <p:cNvPr id="23" name="Picture 22" descr="A graph of different colored lines&#10;&#10;Description automatically generated">
            <a:extLst>
              <a:ext uri="{FF2B5EF4-FFF2-40B4-BE49-F238E27FC236}">
                <a16:creationId xmlns:a16="http://schemas.microsoft.com/office/drawing/2014/main" id="{3C005D5E-A4C4-2E5E-1681-FEB75E00B577}"/>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7320"/>
                    </a14:imgEffect>
                    <a14:imgEffect>
                      <a14:saturation sat="316000"/>
                    </a14:imgEffect>
                  </a14:imgLayer>
                </a14:imgProps>
              </a:ext>
            </a:extLst>
          </a:blip>
          <a:stretch>
            <a:fillRect/>
          </a:stretch>
        </p:blipFill>
        <p:spPr>
          <a:xfrm>
            <a:off x="4925829" y="1509439"/>
            <a:ext cx="2606337" cy="1709938"/>
          </a:xfrm>
          <a:prstGeom prst="rect">
            <a:avLst/>
          </a:prstGeom>
          <a:ln w="38100">
            <a:solidFill>
              <a:schemeClr val="accent4"/>
            </a:solidFill>
          </a:ln>
        </p:spPr>
      </p:pic>
      <p:pic>
        <p:nvPicPr>
          <p:cNvPr id="24" name="Picture 23" descr="A close-up of a white background&#10;&#10;Description automatically generated">
            <a:extLst>
              <a:ext uri="{FF2B5EF4-FFF2-40B4-BE49-F238E27FC236}">
                <a16:creationId xmlns:a16="http://schemas.microsoft.com/office/drawing/2014/main" id="{3BDACB6B-D901-702E-2D49-16741DE5E267}"/>
              </a:ext>
            </a:extLst>
          </p:cNvPr>
          <p:cNvPicPr>
            <a:picLocks noChangeAspect="1"/>
          </p:cNvPicPr>
          <p:nvPr/>
        </p:nvPicPr>
        <p:blipFill>
          <a:blip r:embed="rId6"/>
          <a:stretch>
            <a:fillRect/>
          </a:stretch>
        </p:blipFill>
        <p:spPr>
          <a:xfrm>
            <a:off x="1763929" y="3478206"/>
            <a:ext cx="3161900" cy="1332908"/>
          </a:xfrm>
          <a:prstGeom prst="rect">
            <a:avLst/>
          </a:prstGeom>
          <a:ln w="38100">
            <a:solidFill>
              <a:schemeClr val="accent4"/>
            </a:solidFill>
          </a:ln>
        </p:spPr>
      </p:pic>
      <p:pic>
        <p:nvPicPr>
          <p:cNvPr id="25" name="Picture 24" descr="A white and red rectangular sign with black text&#10;&#10;Description automatically generated">
            <a:extLst>
              <a:ext uri="{FF2B5EF4-FFF2-40B4-BE49-F238E27FC236}">
                <a16:creationId xmlns:a16="http://schemas.microsoft.com/office/drawing/2014/main" id="{8008E17F-3A2B-BBC9-889B-B5DB9C897387}"/>
              </a:ext>
            </a:extLst>
          </p:cNvPr>
          <p:cNvPicPr>
            <a:picLocks noChangeAspect="1"/>
          </p:cNvPicPr>
          <p:nvPr/>
        </p:nvPicPr>
        <p:blipFill>
          <a:blip r:embed="rId7"/>
          <a:stretch>
            <a:fillRect/>
          </a:stretch>
        </p:blipFill>
        <p:spPr>
          <a:xfrm>
            <a:off x="3935400" y="3020366"/>
            <a:ext cx="3722129" cy="1357758"/>
          </a:xfrm>
          <a:prstGeom prst="rect">
            <a:avLst/>
          </a:prstGeom>
          <a:ln w="38100">
            <a:solidFill>
              <a:schemeClr val="accent4"/>
            </a:solidFill>
          </a:ln>
        </p:spPr>
      </p:pic>
      <p:pic>
        <p:nvPicPr>
          <p:cNvPr id="26" name="Picture 25" descr="A screenshot of a research application&#10;&#10;Description automatically generated">
            <a:extLst>
              <a:ext uri="{FF2B5EF4-FFF2-40B4-BE49-F238E27FC236}">
                <a16:creationId xmlns:a16="http://schemas.microsoft.com/office/drawing/2014/main" id="{55245597-EFBB-6F12-7CD3-27A6B4EA35AF}"/>
              </a:ext>
            </a:extLst>
          </p:cNvPr>
          <p:cNvPicPr>
            <a:picLocks noChangeAspect="1"/>
          </p:cNvPicPr>
          <p:nvPr/>
        </p:nvPicPr>
        <p:blipFill>
          <a:blip r:embed="rId8"/>
          <a:stretch>
            <a:fillRect/>
          </a:stretch>
        </p:blipFill>
        <p:spPr>
          <a:xfrm>
            <a:off x="1320848" y="1220918"/>
            <a:ext cx="3853944" cy="2045503"/>
          </a:xfrm>
          <a:prstGeom prst="rect">
            <a:avLst/>
          </a:prstGeom>
          <a:ln w="38100">
            <a:solidFill>
              <a:schemeClr val="accent4"/>
            </a:solidFill>
          </a:ln>
        </p:spPr>
      </p:pic>
      <p:sp>
        <p:nvSpPr>
          <p:cNvPr id="28" name="Rectangle 27">
            <a:extLst>
              <a:ext uri="{FF2B5EF4-FFF2-40B4-BE49-F238E27FC236}">
                <a16:creationId xmlns:a16="http://schemas.microsoft.com/office/drawing/2014/main" id="{B8FD14E6-8D03-72F9-5168-683B8E37BCB5}"/>
              </a:ext>
            </a:extLst>
          </p:cNvPr>
          <p:cNvSpPr/>
          <p:nvPr/>
        </p:nvSpPr>
        <p:spPr>
          <a:xfrm>
            <a:off x="-1" y="6019462"/>
            <a:ext cx="12192001" cy="835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60CA5488-5CD6-3F23-9EB8-2812029ACAFE}"/>
              </a:ext>
            </a:extLst>
          </p:cNvPr>
          <p:cNvSpPr txBox="1"/>
          <p:nvPr/>
        </p:nvSpPr>
        <p:spPr>
          <a:xfrm>
            <a:off x="0" y="6207813"/>
            <a:ext cx="4296953" cy="461665"/>
          </a:xfrm>
          <a:prstGeom prst="rect">
            <a:avLst/>
          </a:prstGeom>
          <a:noFill/>
        </p:spPr>
        <p:txBody>
          <a:bodyPr wrap="square">
            <a:spAutoFit/>
          </a:bodyPr>
          <a:lstStyle/>
          <a:p>
            <a:pPr marL="277813"/>
            <a:r>
              <a:rPr lang="en-GB" sz="1200" b="0" u="none" strike="noStrike" dirty="0">
                <a:solidFill>
                  <a:schemeClr val="bg1"/>
                </a:solidFill>
                <a:effectLst/>
                <a:latin typeface="Calibri" panose="020F0502020204030204" pitchFamily="34" charset="0"/>
              </a:rPr>
              <a:t>Presented at FSCI 2024</a:t>
            </a:r>
          </a:p>
          <a:p>
            <a:pPr marL="277813"/>
            <a:r>
              <a:rPr lang="en-GB" sz="1200" dirty="0">
                <a:solidFill>
                  <a:schemeClr val="bg1"/>
                </a:solidFill>
                <a:latin typeface="Corbel" panose="020B0503020204020204" pitchFamily="34" charset="0"/>
              </a:rPr>
              <a:t>DOI: </a:t>
            </a:r>
            <a:r>
              <a:rPr lang="en-GB" sz="1200" b="0" i="0" u="none" strike="noStrike" dirty="0">
                <a:solidFill>
                  <a:schemeClr val="bg1"/>
                </a:solidFill>
                <a:effectLst/>
                <a:latin typeface="Corbel" panose="020B0503020204020204" pitchFamily="34" charset="0"/>
              </a:rPr>
              <a:t>10.5281/zenodo.12788336</a:t>
            </a:r>
          </a:p>
        </p:txBody>
      </p:sp>
    </p:spTree>
    <p:extLst>
      <p:ext uri="{BB962C8B-B14F-4D97-AF65-F5344CB8AC3E}">
        <p14:creationId xmlns:p14="http://schemas.microsoft.com/office/powerpoint/2010/main" val="3908326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06EEBF6-C85B-82AD-C315-2A1B179A18C8}"/>
              </a:ext>
            </a:extLst>
          </p:cNvPr>
          <p:cNvSpPr/>
          <p:nvPr/>
        </p:nvSpPr>
        <p:spPr>
          <a:xfrm>
            <a:off x="662" y="1636"/>
            <a:ext cx="12191338" cy="6856364"/>
          </a:xfrm>
          <a:prstGeom prst="rect">
            <a:avLst/>
          </a:prstGeom>
          <a:gradFill flip="none" rotWithShape="1">
            <a:gsLst>
              <a:gs pos="1000">
                <a:schemeClr val="bg1"/>
              </a:gs>
              <a:gs pos="55000">
                <a:srgbClr val="CAF6FF"/>
              </a:gs>
              <a:gs pos="100000">
                <a:srgbClr val="E1D5F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ubtitle 2">
            <a:extLst>
              <a:ext uri="{FF2B5EF4-FFF2-40B4-BE49-F238E27FC236}">
                <a16:creationId xmlns:a16="http://schemas.microsoft.com/office/drawing/2014/main" id="{25154FE6-9AC0-B0EF-57F7-D9F956DAE00F}"/>
              </a:ext>
            </a:extLst>
          </p:cNvPr>
          <p:cNvSpPr txBox="1">
            <a:spLocks/>
          </p:cNvSpPr>
          <p:nvPr/>
        </p:nvSpPr>
        <p:spPr>
          <a:xfrm>
            <a:off x="1389097" y="1906469"/>
            <a:ext cx="5591995" cy="1238413"/>
          </a:xfrm>
          <a:prstGeom prst="rect">
            <a:avLst/>
          </a:prstGeom>
        </p:spPr>
        <p:txBody>
          <a:bodyPr vert="horz" lIns="91440" tIns="45720" rIns="91440" bIns="45720" rtlCol="0" anchor="t">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spcAft>
                <a:spcPts val="600"/>
              </a:spcAft>
              <a:buFont typeface="Wingdings 2" pitchFamily="18" charset="2"/>
              <a:buNone/>
            </a:pPr>
            <a:r>
              <a:rPr lang="en-US" sz="4000" b="1" dirty="0">
                <a:solidFill>
                  <a:schemeClr val="tx2"/>
                </a:solidFill>
                <a:latin typeface="Avenir Black" panose="02000503020000020003" pitchFamily="2" charset="0"/>
              </a:rPr>
              <a:t>Automating Safety, Industrialising Ethics;</a:t>
            </a:r>
          </a:p>
        </p:txBody>
      </p:sp>
      <p:sp>
        <p:nvSpPr>
          <p:cNvPr id="22" name="TextBox 21">
            <a:extLst>
              <a:ext uri="{FF2B5EF4-FFF2-40B4-BE49-F238E27FC236}">
                <a16:creationId xmlns:a16="http://schemas.microsoft.com/office/drawing/2014/main" id="{7C369202-E03C-EAF0-52F1-36BFE4FDBEED}"/>
              </a:ext>
            </a:extLst>
          </p:cNvPr>
          <p:cNvSpPr txBox="1"/>
          <p:nvPr/>
        </p:nvSpPr>
        <p:spPr>
          <a:xfrm>
            <a:off x="1389096" y="3924415"/>
            <a:ext cx="5242931" cy="646331"/>
          </a:xfrm>
          <a:prstGeom prst="rect">
            <a:avLst/>
          </a:prstGeom>
          <a:noFill/>
        </p:spPr>
        <p:txBody>
          <a:bodyPr wrap="square">
            <a:spAutoFit/>
          </a:bodyPr>
          <a:lstStyle/>
          <a:p>
            <a:r>
              <a:rPr lang="en-GB" b="0" i="0" u="none" strike="noStrike" dirty="0">
                <a:effectLst/>
                <a:latin typeface="Calibri" panose="020F0502020204030204" pitchFamily="34" charset="0"/>
              </a:rPr>
              <a:t>Presented by Ismael Kherroubi Garcia at FORCE11 Scholarly Communication Institute (FSCI), 23 July 2024</a:t>
            </a:r>
          </a:p>
        </p:txBody>
      </p:sp>
      <p:pic>
        <p:nvPicPr>
          <p:cNvPr id="2" name="Picture 1" descr="A logo with colorful flowers&#10;&#10;Description automatically generated">
            <a:extLst>
              <a:ext uri="{FF2B5EF4-FFF2-40B4-BE49-F238E27FC236}">
                <a16:creationId xmlns:a16="http://schemas.microsoft.com/office/drawing/2014/main" id="{42651346-0930-4081-C8EC-8A5CEFE4C4CF}"/>
              </a:ext>
            </a:extLst>
          </p:cNvPr>
          <p:cNvPicPr>
            <a:picLocks noChangeAspect="1"/>
          </p:cNvPicPr>
          <p:nvPr/>
        </p:nvPicPr>
        <p:blipFill>
          <a:blip r:embed="rId3"/>
          <a:stretch>
            <a:fillRect/>
          </a:stretch>
        </p:blipFill>
        <p:spPr>
          <a:xfrm>
            <a:off x="1159366" y="4472509"/>
            <a:ext cx="2946648" cy="1488057"/>
          </a:xfrm>
          <a:prstGeom prst="rect">
            <a:avLst/>
          </a:prstGeom>
        </p:spPr>
      </p:pic>
      <p:pic>
        <p:nvPicPr>
          <p:cNvPr id="3" name="Picture 2">
            <a:extLst>
              <a:ext uri="{FF2B5EF4-FFF2-40B4-BE49-F238E27FC236}">
                <a16:creationId xmlns:a16="http://schemas.microsoft.com/office/drawing/2014/main" id="{85E388B5-C09E-1991-BA9B-2ED8DABAE2A4}"/>
              </a:ext>
            </a:extLst>
          </p:cNvPr>
          <p:cNvPicPr>
            <a:picLocks noChangeAspect="1"/>
          </p:cNvPicPr>
          <p:nvPr/>
        </p:nvPicPr>
        <p:blipFill>
          <a:blip r:embed="rId4"/>
          <a:stretch>
            <a:fillRect/>
          </a:stretch>
        </p:blipFill>
        <p:spPr>
          <a:xfrm>
            <a:off x="6089650" y="3422650"/>
            <a:ext cx="12700" cy="12700"/>
          </a:xfrm>
          <a:prstGeom prst="rect">
            <a:avLst/>
          </a:prstGeom>
        </p:spPr>
      </p:pic>
      <p:pic>
        <p:nvPicPr>
          <p:cNvPr id="4" name="Picture 3" descr="A logo with colorful flowers&#10;&#10;Description automatically generated">
            <a:extLst>
              <a:ext uri="{FF2B5EF4-FFF2-40B4-BE49-F238E27FC236}">
                <a16:creationId xmlns:a16="http://schemas.microsoft.com/office/drawing/2014/main" id="{224EFA49-DB5F-5AD8-8A09-147CBB6EB808}"/>
              </a:ext>
            </a:extLst>
          </p:cNvPr>
          <p:cNvPicPr>
            <a:picLocks noChangeAspect="1"/>
          </p:cNvPicPr>
          <p:nvPr/>
        </p:nvPicPr>
        <p:blipFill rotWithShape="1">
          <a:blip r:embed="rId5">
            <a:alphaModFix amt="20000"/>
            <a:extLst>
              <a:ext uri="{BEBA8EAE-BF5A-486C-A8C5-ECC9F3942E4B}">
                <a14:imgProps xmlns:a14="http://schemas.microsoft.com/office/drawing/2010/main">
                  <a14:imgLayer r:embed="rId6">
                    <a14:imgEffect>
                      <a14:sharpenSoften amount="-9000"/>
                    </a14:imgEffect>
                  </a14:imgLayer>
                </a14:imgProps>
              </a:ext>
            </a:extLst>
          </a:blip>
          <a:srcRect t="21434" r="63997" b="21201"/>
          <a:stretch/>
        </p:blipFill>
        <p:spPr>
          <a:xfrm>
            <a:off x="4016189" y="0"/>
            <a:ext cx="8603255" cy="6922436"/>
          </a:xfrm>
          <a:prstGeom prst="rect">
            <a:avLst/>
          </a:prstGeom>
        </p:spPr>
      </p:pic>
      <p:sp>
        <p:nvSpPr>
          <p:cNvPr id="5" name="Subtitle 2">
            <a:extLst>
              <a:ext uri="{FF2B5EF4-FFF2-40B4-BE49-F238E27FC236}">
                <a16:creationId xmlns:a16="http://schemas.microsoft.com/office/drawing/2014/main" id="{03C86BB3-456D-F04E-CD0C-2AB68E13C2BD}"/>
              </a:ext>
            </a:extLst>
          </p:cNvPr>
          <p:cNvSpPr txBox="1">
            <a:spLocks/>
          </p:cNvSpPr>
          <p:nvPr/>
        </p:nvSpPr>
        <p:spPr>
          <a:xfrm>
            <a:off x="1389097" y="3124586"/>
            <a:ext cx="5591994" cy="720586"/>
          </a:xfrm>
          <a:prstGeom prst="rect">
            <a:avLst/>
          </a:prstGeom>
        </p:spPr>
        <p:txBody>
          <a:bodyPr vert="horz" lIns="91440" tIns="45720" rIns="91440" bIns="45720" rtlCol="0" anchor="t">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spcAft>
                <a:spcPts val="600"/>
              </a:spcAft>
              <a:buFont typeface="Wingdings 2" pitchFamily="18" charset="2"/>
              <a:buNone/>
            </a:pPr>
            <a:r>
              <a:rPr lang="en-US" sz="2400" dirty="0">
                <a:solidFill>
                  <a:schemeClr val="tx2"/>
                </a:solidFill>
                <a:latin typeface="Avenir Book" panose="02000503020000020003" pitchFamily="2" charset="0"/>
              </a:rPr>
              <a:t>A critical lens on AI ethics solutions for research integrity</a:t>
            </a:r>
          </a:p>
        </p:txBody>
      </p:sp>
      <p:sp>
        <p:nvSpPr>
          <p:cNvPr id="6" name="TextBox 5">
            <a:extLst>
              <a:ext uri="{FF2B5EF4-FFF2-40B4-BE49-F238E27FC236}">
                <a16:creationId xmlns:a16="http://schemas.microsoft.com/office/drawing/2014/main" id="{9398FEB1-3163-FCBB-59C0-2DD9DBB37146}"/>
              </a:ext>
            </a:extLst>
          </p:cNvPr>
          <p:cNvSpPr txBox="1"/>
          <p:nvPr/>
        </p:nvSpPr>
        <p:spPr>
          <a:xfrm>
            <a:off x="4869395" y="5049715"/>
            <a:ext cx="1762632" cy="369332"/>
          </a:xfrm>
          <a:prstGeom prst="rect">
            <a:avLst/>
          </a:prstGeom>
          <a:noFill/>
        </p:spPr>
        <p:txBody>
          <a:bodyPr wrap="square">
            <a:spAutoFit/>
          </a:bodyPr>
          <a:lstStyle/>
          <a:p>
            <a:r>
              <a:rPr lang="en-GB" b="0" i="0" u="none" strike="noStrike" dirty="0">
                <a:effectLst/>
                <a:latin typeface="Calibri" panose="020F0502020204030204" pitchFamily="34" charset="0"/>
              </a:rPr>
              <a:t>hello@kairoi.uk</a:t>
            </a:r>
          </a:p>
        </p:txBody>
      </p:sp>
      <p:pic>
        <p:nvPicPr>
          <p:cNvPr id="8" name="Graphic 7" descr="Email with solid fill">
            <a:extLst>
              <a:ext uri="{FF2B5EF4-FFF2-40B4-BE49-F238E27FC236}">
                <a16:creationId xmlns:a16="http://schemas.microsoft.com/office/drawing/2014/main" id="{B66F48DE-8B62-88D5-3D98-003E3D15CBA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48553" y="5080505"/>
            <a:ext cx="320842" cy="320842"/>
          </a:xfrm>
          <a:prstGeom prst="rect">
            <a:avLst/>
          </a:prstGeom>
        </p:spPr>
      </p:pic>
    </p:spTree>
    <p:extLst>
      <p:ext uri="{BB962C8B-B14F-4D97-AF65-F5344CB8AC3E}">
        <p14:creationId xmlns:p14="http://schemas.microsoft.com/office/powerpoint/2010/main" val="1680817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886C0E7-87FC-2B45-D38E-3F5181677690}"/>
              </a:ext>
            </a:extLst>
          </p:cNvPr>
          <p:cNvSpPr txBox="1"/>
          <p:nvPr/>
        </p:nvSpPr>
        <p:spPr>
          <a:xfrm>
            <a:off x="952196" y="1391572"/>
            <a:ext cx="6228533" cy="1959511"/>
          </a:xfrm>
          <a:prstGeom prst="rect">
            <a:avLst/>
          </a:prstGeom>
          <a:noFill/>
        </p:spPr>
        <p:txBody>
          <a:bodyPr wrap="square" rtlCol="0">
            <a:spAutoFit/>
          </a:bodyPr>
          <a:lstStyle/>
          <a:p>
            <a:pPr>
              <a:spcBef>
                <a:spcPts val="400"/>
              </a:spcBef>
            </a:pPr>
            <a:r>
              <a:rPr lang="en-GB" b="1" dirty="0">
                <a:latin typeface="Calibri" panose="020F0502020204030204" pitchFamily="34" charset="0"/>
                <a:cs typeface="Calibri" panose="020F0502020204030204" pitchFamily="34" charset="0"/>
              </a:rPr>
              <a:t>Artificial intelligence (AI)</a:t>
            </a:r>
          </a:p>
          <a:p>
            <a:pPr>
              <a:spcAft>
                <a:spcPts val="400"/>
              </a:spcAft>
            </a:pPr>
            <a:endParaRPr lang="en-GB" b="1" dirty="0">
              <a:latin typeface="Calibri" panose="020F0502020204030204" pitchFamily="34" charset="0"/>
              <a:cs typeface="Calibri" panose="020F0502020204030204" pitchFamily="34" charset="0"/>
            </a:endParaRPr>
          </a:p>
          <a:p>
            <a:pPr>
              <a:spcAft>
                <a:spcPts val="400"/>
              </a:spcAft>
            </a:pPr>
            <a:r>
              <a:rPr lang="en-GB" b="1" dirty="0">
                <a:latin typeface="Calibri" panose="020F0502020204030204" pitchFamily="34" charset="0"/>
                <a:cs typeface="Calibri" panose="020F0502020204030204" pitchFamily="34" charset="0"/>
              </a:rPr>
              <a:t>AI Ethics</a:t>
            </a:r>
          </a:p>
          <a:p>
            <a:pPr>
              <a:spcAft>
                <a:spcPts val="400"/>
              </a:spcAft>
            </a:pPr>
            <a:endParaRPr lang="en-GB" b="1" dirty="0">
              <a:latin typeface="Calibri" panose="020F0502020204030204" pitchFamily="34" charset="0"/>
              <a:cs typeface="Calibri" panose="020F0502020204030204" pitchFamily="34" charset="0"/>
            </a:endParaRPr>
          </a:p>
          <a:p>
            <a:r>
              <a:rPr lang="en-GB" b="1" dirty="0">
                <a:latin typeface="Calibri" panose="020F0502020204030204" pitchFamily="34" charset="0"/>
                <a:cs typeface="Calibri" panose="020F0502020204030204" pitchFamily="34" charset="0"/>
              </a:rPr>
              <a:t>AI Safety</a:t>
            </a:r>
          </a:p>
          <a:p>
            <a:pPr>
              <a:spcBef>
                <a:spcPts val="400"/>
              </a:spcBef>
              <a:spcAft>
                <a:spcPts val="400"/>
              </a:spcAft>
            </a:pPr>
            <a:endParaRPr lang="en-GB" dirty="0">
              <a:latin typeface="Calibri" panose="020F0502020204030204" pitchFamily="34" charset="0"/>
              <a:cs typeface="Calibri" panose="020F0502020204030204" pitchFamily="34" charset="0"/>
            </a:endParaRPr>
          </a:p>
        </p:txBody>
      </p:sp>
      <p:sp>
        <p:nvSpPr>
          <p:cNvPr id="3" name="Rounded Rectangle 2">
            <a:extLst>
              <a:ext uri="{FF2B5EF4-FFF2-40B4-BE49-F238E27FC236}">
                <a16:creationId xmlns:a16="http://schemas.microsoft.com/office/drawing/2014/main" id="{76B787A0-2592-4099-697C-22FB05255C1D}"/>
              </a:ext>
            </a:extLst>
          </p:cNvPr>
          <p:cNvSpPr/>
          <p:nvPr/>
        </p:nvSpPr>
        <p:spPr>
          <a:xfrm>
            <a:off x="-1" y="0"/>
            <a:ext cx="12192001" cy="835200"/>
          </a:xfrm>
          <a:prstGeom prst="roundRect">
            <a:avLst>
              <a:gd name="adj" fmla="val 0"/>
            </a:avLst>
          </a:prstGeom>
          <a:solidFill>
            <a:srgbClr val="80032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360000" bIns="0" rtlCol="0" anchor="ctr"/>
          <a:lstStyle/>
          <a:p>
            <a:pPr lvl="0" defTabSz="914400">
              <a:defRPr/>
            </a:pPr>
            <a:r>
              <a:rPr lang="en-GB" sz="2000" dirty="0">
                <a:solidFill>
                  <a:schemeClr val="bg1"/>
                </a:solidFill>
              </a:rPr>
              <a:t>Working definitions</a:t>
            </a:r>
          </a:p>
        </p:txBody>
      </p:sp>
      <p:sp>
        <p:nvSpPr>
          <p:cNvPr id="4" name="Rectangle 3">
            <a:extLst>
              <a:ext uri="{FF2B5EF4-FFF2-40B4-BE49-F238E27FC236}">
                <a16:creationId xmlns:a16="http://schemas.microsoft.com/office/drawing/2014/main" id="{CC69C60B-B695-ECAE-9A36-8FF26234FA2B}"/>
              </a:ext>
            </a:extLst>
          </p:cNvPr>
          <p:cNvSpPr/>
          <p:nvPr/>
        </p:nvSpPr>
        <p:spPr>
          <a:xfrm>
            <a:off x="-1" y="6019462"/>
            <a:ext cx="12192001" cy="835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FDCDB31-054B-B3C5-39FB-0DB18F38ED15}"/>
              </a:ext>
            </a:extLst>
          </p:cNvPr>
          <p:cNvSpPr txBox="1"/>
          <p:nvPr/>
        </p:nvSpPr>
        <p:spPr>
          <a:xfrm>
            <a:off x="0" y="6207813"/>
            <a:ext cx="4296953" cy="461665"/>
          </a:xfrm>
          <a:prstGeom prst="rect">
            <a:avLst/>
          </a:prstGeom>
          <a:noFill/>
        </p:spPr>
        <p:txBody>
          <a:bodyPr wrap="square">
            <a:spAutoFit/>
          </a:bodyPr>
          <a:lstStyle/>
          <a:p>
            <a:pPr marL="277813"/>
            <a:r>
              <a:rPr lang="en-GB" sz="1200" b="0" u="none" strike="noStrike" dirty="0">
                <a:solidFill>
                  <a:schemeClr val="bg1"/>
                </a:solidFill>
                <a:effectLst/>
                <a:latin typeface="Calibri" panose="020F0502020204030204" pitchFamily="34" charset="0"/>
              </a:rPr>
              <a:t>Presented at FSCI 2024</a:t>
            </a:r>
          </a:p>
          <a:p>
            <a:pPr marL="277813"/>
            <a:r>
              <a:rPr lang="en-GB" sz="1200" dirty="0">
                <a:solidFill>
                  <a:schemeClr val="bg1"/>
                </a:solidFill>
                <a:latin typeface="Corbel" panose="020B0503020204020204" pitchFamily="34" charset="0"/>
              </a:rPr>
              <a:t>DOI: </a:t>
            </a:r>
            <a:r>
              <a:rPr lang="en-GB" sz="1200" b="0" i="0" u="none" strike="noStrike" dirty="0">
                <a:solidFill>
                  <a:schemeClr val="bg1"/>
                </a:solidFill>
                <a:effectLst/>
                <a:latin typeface="Corbel" panose="020B0503020204020204" pitchFamily="34" charset="0"/>
              </a:rPr>
              <a:t>10.5281/zenodo.12788336</a:t>
            </a:r>
          </a:p>
        </p:txBody>
      </p:sp>
    </p:spTree>
    <p:extLst>
      <p:ext uri="{BB962C8B-B14F-4D97-AF65-F5344CB8AC3E}">
        <p14:creationId xmlns:p14="http://schemas.microsoft.com/office/powerpoint/2010/main" val="2777022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886C0E7-87FC-2B45-D38E-3F5181677690}"/>
              </a:ext>
            </a:extLst>
          </p:cNvPr>
          <p:cNvSpPr txBox="1"/>
          <p:nvPr/>
        </p:nvSpPr>
        <p:spPr>
          <a:xfrm>
            <a:off x="952196" y="1391572"/>
            <a:ext cx="6232375" cy="3652282"/>
          </a:xfrm>
          <a:prstGeom prst="rect">
            <a:avLst/>
          </a:prstGeom>
          <a:noFill/>
        </p:spPr>
        <p:txBody>
          <a:bodyPr wrap="square" rtlCol="0">
            <a:spAutoFit/>
          </a:bodyPr>
          <a:lstStyle/>
          <a:p>
            <a:pPr>
              <a:spcBef>
                <a:spcPts val="400"/>
              </a:spcBef>
            </a:pPr>
            <a:r>
              <a:rPr lang="en-GB" b="1" dirty="0">
                <a:latin typeface="Calibri" panose="020F0502020204030204" pitchFamily="34" charset="0"/>
                <a:cs typeface="Calibri" panose="020F0502020204030204" pitchFamily="34" charset="0"/>
              </a:rPr>
              <a:t>Artificial intelligence (AI)</a:t>
            </a:r>
          </a:p>
          <a:p>
            <a:pPr>
              <a:spcAft>
                <a:spcPts val="400"/>
              </a:spcAft>
            </a:pPr>
            <a:r>
              <a:rPr lang="en-GB" dirty="0">
                <a:latin typeface="Calibri" panose="020F0502020204030204" pitchFamily="34" charset="0"/>
                <a:cs typeface="Calibri" panose="020F0502020204030204" pitchFamily="34" charset="0"/>
              </a:rPr>
              <a:t>/</a:t>
            </a:r>
            <a:r>
              <a:rPr lang="en-GB" dirty="0" err="1">
                <a:latin typeface="Calibri" panose="020F0502020204030204" pitchFamily="34" charset="0"/>
                <a:cs typeface="Calibri" panose="020F0502020204030204" pitchFamily="34" charset="0"/>
              </a:rPr>
              <a:t>ɑːʳtɪfɪʃəl</a:t>
            </a:r>
            <a:r>
              <a:rPr lang="en-GB" dirty="0">
                <a:latin typeface="Calibri" panose="020F0502020204030204" pitchFamily="34" charset="0"/>
                <a:cs typeface="Calibri" panose="020F0502020204030204" pitchFamily="34" charset="0"/>
              </a:rPr>
              <a:t> </a:t>
            </a:r>
            <a:r>
              <a:rPr lang="en-GB" b="0" i="0" u="none" strike="noStrike" dirty="0" err="1">
                <a:solidFill>
                  <a:srgbClr val="000000"/>
                </a:solidFill>
                <a:effectLst/>
                <a:highlight>
                  <a:srgbClr val="FFFFFF"/>
                </a:highlight>
                <a:latin typeface="Gentium"/>
              </a:rPr>
              <a:t>ɪnt</a:t>
            </a:r>
            <a:r>
              <a:rPr lang="en-GB" b="0" i="0" u="sng" dirty="0" err="1">
                <a:solidFill>
                  <a:srgbClr val="000000"/>
                </a:solidFill>
                <a:effectLst/>
                <a:latin typeface="Gentium"/>
              </a:rPr>
              <a:t>e</a:t>
            </a:r>
            <a:r>
              <a:rPr lang="en-GB" b="0" i="0" u="none" strike="noStrike" dirty="0" err="1">
                <a:solidFill>
                  <a:srgbClr val="000000"/>
                </a:solidFill>
                <a:effectLst/>
                <a:highlight>
                  <a:srgbClr val="FFFFFF"/>
                </a:highlight>
                <a:latin typeface="Gentium"/>
              </a:rPr>
              <a:t>lɪdʒ</a:t>
            </a:r>
            <a:r>
              <a:rPr lang="en-GB" b="0" i="0" u="none" strike="noStrike" baseline="30000" dirty="0" err="1">
                <a:solidFill>
                  <a:srgbClr val="000000"/>
                </a:solidFill>
                <a:effectLst/>
                <a:latin typeface="Gentium"/>
              </a:rPr>
              <a:t>ə</a:t>
            </a:r>
            <a:r>
              <a:rPr lang="en-GB" b="0" i="0" u="none" strike="noStrike" dirty="0" err="1">
                <a:solidFill>
                  <a:srgbClr val="000000"/>
                </a:solidFill>
                <a:effectLst/>
                <a:highlight>
                  <a:srgbClr val="FFFFFF"/>
                </a:highlight>
                <a:latin typeface="Gentium"/>
              </a:rPr>
              <a:t>ns</a:t>
            </a:r>
            <a:r>
              <a:rPr lang="en-GB" b="0" i="0" u="none" strike="noStrike" dirty="0">
                <a:solidFill>
                  <a:srgbClr val="000000"/>
                </a:solidFill>
                <a:effectLst/>
                <a:highlight>
                  <a:srgbClr val="FFFFFF"/>
                </a:highlight>
                <a:latin typeface="Gentium"/>
              </a:rPr>
              <a:t> (</a:t>
            </a:r>
            <a:r>
              <a:rPr lang="en-GB" dirty="0" err="1">
                <a:latin typeface="Calibri" panose="020F0502020204030204" pitchFamily="34" charset="0"/>
                <a:cs typeface="Calibri" panose="020F0502020204030204" pitchFamily="34" charset="0"/>
              </a:rPr>
              <a:t>eɪ</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aɪ</a:t>
            </a:r>
            <a:r>
              <a:rPr lang="en-GB" dirty="0">
                <a:latin typeface="Calibri" panose="020F0502020204030204" pitchFamily="34" charset="0"/>
                <a:cs typeface="Calibri" panose="020F0502020204030204" pitchFamily="34" charset="0"/>
              </a:rPr>
              <a:t>)/</a:t>
            </a:r>
          </a:p>
          <a:p>
            <a:pPr>
              <a:spcBef>
                <a:spcPts val="400"/>
              </a:spcBef>
            </a:pPr>
            <a:r>
              <a:rPr lang="en-GB" i="1" dirty="0">
                <a:latin typeface="Calibri" panose="020F0502020204030204" pitchFamily="34" charset="0"/>
                <a:cs typeface="Calibri" panose="020F0502020204030204" pitchFamily="34" charset="0"/>
              </a:rPr>
              <a:t>(Attributive noun)</a:t>
            </a:r>
          </a:p>
          <a:p>
            <a:pPr lvl="1">
              <a:spcBef>
                <a:spcPts val="400"/>
              </a:spcBef>
              <a:spcAft>
                <a:spcPts val="400"/>
              </a:spcAft>
            </a:pPr>
            <a:r>
              <a:rPr lang="en-GB" dirty="0">
                <a:latin typeface="Calibri" panose="020F0502020204030204" pitchFamily="34" charset="0"/>
                <a:cs typeface="Calibri" panose="020F0502020204030204" pitchFamily="34" charset="0"/>
              </a:rPr>
              <a:t>Indicates that what is being referred to (e.g.: “chatbot” in “AI chatbot”) relies on some machine learning model (e.g.: “a chatbot built on a large language model is an ‘AI chatbot.’”).</a:t>
            </a:r>
          </a:p>
          <a:p>
            <a:pPr>
              <a:spcBef>
                <a:spcPts val="400"/>
              </a:spcBef>
            </a:pPr>
            <a:r>
              <a:rPr lang="en-GB" i="1" dirty="0">
                <a:latin typeface="Calibri" panose="020F0502020204030204" pitchFamily="34" charset="0"/>
                <a:cs typeface="Calibri" panose="020F0502020204030204" pitchFamily="34" charset="0"/>
              </a:rPr>
              <a:t>(Uncountable noun)</a:t>
            </a:r>
          </a:p>
          <a:p>
            <a:pPr lvl="1">
              <a:spcBef>
                <a:spcPts val="400"/>
              </a:spcBef>
              <a:spcAft>
                <a:spcPts val="400"/>
              </a:spcAft>
            </a:pPr>
            <a:r>
              <a:rPr lang="en-GB" dirty="0">
                <a:latin typeface="Calibri" panose="020F0502020204030204" pitchFamily="34" charset="0"/>
                <a:cs typeface="Calibri" panose="020F0502020204030204" pitchFamily="34" charset="0"/>
              </a:rPr>
              <a:t>Shorthand for “AI tools, systems and/or research.”</a:t>
            </a:r>
          </a:p>
          <a:p>
            <a:pPr lvl="1">
              <a:spcBef>
                <a:spcPts val="400"/>
              </a:spcBef>
              <a:spcAft>
                <a:spcPts val="400"/>
              </a:spcAft>
            </a:pPr>
            <a:endParaRPr lang="en-GB" dirty="0">
              <a:latin typeface="Calibri" panose="020F0502020204030204" pitchFamily="34" charset="0"/>
              <a:cs typeface="Calibri" panose="020F0502020204030204" pitchFamily="34" charset="0"/>
            </a:endParaRPr>
          </a:p>
          <a:p>
            <a:pPr>
              <a:spcBef>
                <a:spcPts val="400"/>
              </a:spcBef>
              <a:spcAft>
                <a:spcPts val="400"/>
              </a:spcAft>
            </a:pPr>
            <a:r>
              <a:rPr lang="en-GB" b="1" dirty="0">
                <a:latin typeface="Calibri" panose="020F0502020204030204" pitchFamily="34" charset="0"/>
                <a:cs typeface="Calibri" panose="020F0502020204030204" pitchFamily="34" charset="0"/>
              </a:rPr>
              <a:t>(</a:t>
            </a:r>
            <a:r>
              <a:rPr lang="en-GB" b="1" i="1" dirty="0">
                <a:latin typeface="Calibri" panose="020F0502020204030204" pitchFamily="34" charset="0"/>
                <a:cs typeface="Calibri" panose="020F0502020204030204" pitchFamily="34" charset="0"/>
              </a:rPr>
              <a:t>N.b.: </a:t>
            </a:r>
            <a:r>
              <a:rPr lang="en-GB" b="1" dirty="0">
                <a:latin typeface="Calibri" panose="020F0502020204030204" pitchFamily="34" charset="0"/>
                <a:cs typeface="Calibri" panose="020F0502020204030204" pitchFamily="34" charset="0"/>
              </a:rPr>
              <a:t>I am not talking about “artificial general intelligence.”)</a:t>
            </a:r>
          </a:p>
        </p:txBody>
      </p:sp>
      <p:sp>
        <p:nvSpPr>
          <p:cNvPr id="3" name="Rounded Rectangle 2">
            <a:extLst>
              <a:ext uri="{FF2B5EF4-FFF2-40B4-BE49-F238E27FC236}">
                <a16:creationId xmlns:a16="http://schemas.microsoft.com/office/drawing/2014/main" id="{FA4A912C-A242-F8E1-FE4F-0CCC70223293}"/>
              </a:ext>
            </a:extLst>
          </p:cNvPr>
          <p:cNvSpPr/>
          <p:nvPr/>
        </p:nvSpPr>
        <p:spPr>
          <a:xfrm>
            <a:off x="-1" y="0"/>
            <a:ext cx="12192001" cy="835200"/>
          </a:xfrm>
          <a:prstGeom prst="roundRect">
            <a:avLst>
              <a:gd name="adj" fmla="val 0"/>
            </a:avLst>
          </a:prstGeom>
          <a:solidFill>
            <a:srgbClr val="80032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360000" bIns="0" rtlCol="0" anchor="ctr"/>
          <a:lstStyle/>
          <a:p>
            <a:pPr lvl="0" defTabSz="914400">
              <a:defRPr/>
            </a:pPr>
            <a:r>
              <a:rPr lang="en-GB" sz="2000" dirty="0">
                <a:solidFill>
                  <a:schemeClr val="bg1"/>
                </a:solidFill>
              </a:rPr>
              <a:t>Working definitions</a:t>
            </a:r>
          </a:p>
        </p:txBody>
      </p:sp>
      <p:sp>
        <p:nvSpPr>
          <p:cNvPr id="4" name="Rectangle 3">
            <a:extLst>
              <a:ext uri="{FF2B5EF4-FFF2-40B4-BE49-F238E27FC236}">
                <a16:creationId xmlns:a16="http://schemas.microsoft.com/office/drawing/2014/main" id="{CB38F58E-604E-9BAA-99CA-378FD5C444A1}"/>
              </a:ext>
            </a:extLst>
          </p:cNvPr>
          <p:cNvSpPr/>
          <p:nvPr/>
        </p:nvSpPr>
        <p:spPr>
          <a:xfrm>
            <a:off x="-1" y="6019462"/>
            <a:ext cx="12192001" cy="835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55171FD-E239-90C5-72A5-D4090B2DFE68}"/>
              </a:ext>
            </a:extLst>
          </p:cNvPr>
          <p:cNvSpPr txBox="1"/>
          <p:nvPr/>
        </p:nvSpPr>
        <p:spPr>
          <a:xfrm>
            <a:off x="0" y="6207813"/>
            <a:ext cx="4296953" cy="461665"/>
          </a:xfrm>
          <a:prstGeom prst="rect">
            <a:avLst/>
          </a:prstGeom>
          <a:noFill/>
        </p:spPr>
        <p:txBody>
          <a:bodyPr wrap="square">
            <a:spAutoFit/>
          </a:bodyPr>
          <a:lstStyle/>
          <a:p>
            <a:pPr marL="277813"/>
            <a:r>
              <a:rPr lang="en-GB" sz="1200" b="0" u="none" strike="noStrike" dirty="0">
                <a:solidFill>
                  <a:schemeClr val="bg1"/>
                </a:solidFill>
                <a:effectLst/>
                <a:latin typeface="Calibri" panose="020F0502020204030204" pitchFamily="34" charset="0"/>
              </a:rPr>
              <a:t>Presented at FSCI 2024</a:t>
            </a:r>
          </a:p>
          <a:p>
            <a:pPr marL="277813"/>
            <a:r>
              <a:rPr lang="en-GB" sz="1200" dirty="0">
                <a:solidFill>
                  <a:schemeClr val="bg1"/>
                </a:solidFill>
                <a:latin typeface="Corbel" panose="020B0503020204020204" pitchFamily="34" charset="0"/>
              </a:rPr>
              <a:t>DOI: </a:t>
            </a:r>
            <a:r>
              <a:rPr lang="en-GB" sz="1200" b="0" i="0" u="none" strike="noStrike" dirty="0">
                <a:solidFill>
                  <a:schemeClr val="bg1"/>
                </a:solidFill>
                <a:effectLst/>
                <a:latin typeface="Corbel" panose="020B0503020204020204" pitchFamily="34" charset="0"/>
              </a:rPr>
              <a:t>10.5281/zenodo.12788336</a:t>
            </a:r>
          </a:p>
        </p:txBody>
      </p:sp>
    </p:spTree>
    <p:extLst>
      <p:ext uri="{BB962C8B-B14F-4D97-AF65-F5344CB8AC3E}">
        <p14:creationId xmlns:p14="http://schemas.microsoft.com/office/powerpoint/2010/main" val="1731034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886C0E7-87FC-2B45-D38E-3F5181677690}"/>
              </a:ext>
            </a:extLst>
          </p:cNvPr>
          <p:cNvSpPr txBox="1"/>
          <p:nvPr/>
        </p:nvSpPr>
        <p:spPr>
          <a:xfrm>
            <a:off x="952197" y="1391572"/>
            <a:ext cx="6221490" cy="3221395"/>
          </a:xfrm>
          <a:prstGeom prst="rect">
            <a:avLst/>
          </a:prstGeom>
          <a:noFill/>
        </p:spPr>
        <p:txBody>
          <a:bodyPr wrap="square" rtlCol="0">
            <a:spAutoFit/>
          </a:bodyPr>
          <a:lstStyle/>
          <a:p>
            <a:pPr>
              <a:spcBef>
                <a:spcPts val="400"/>
              </a:spcBef>
            </a:pPr>
            <a:r>
              <a:rPr lang="en-GB" b="1" dirty="0">
                <a:latin typeface="Calibri" panose="020F0502020204030204" pitchFamily="34" charset="0"/>
                <a:cs typeface="Calibri" panose="020F0502020204030204" pitchFamily="34" charset="0"/>
              </a:rPr>
              <a:t>AI Ethics</a:t>
            </a:r>
          </a:p>
          <a:p>
            <a:pPr>
              <a:spcAft>
                <a:spcPts val="400"/>
              </a:spcAft>
            </a:pPr>
            <a:r>
              <a:rPr lang="en-GB" dirty="0">
                <a:latin typeface="Calibri" panose="020F0502020204030204" pitchFamily="34" charset="0"/>
                <a:cs typeface="Calibri" panose="020F0502020204030204" pitchFamily="34" charset="0"/>
              </a:rPr>
              <a:t>/</a:t>
            </a:r>
            <a:r>
              <a:rPr lang="en-GB" dirty="0" err="1">
                <a:latin typeface="Calibri" panose="020F0502020204030204" pitchFamily="34" charset="0"/>
                <a:cs typeface="Calibri" panose="020F0502020204030204" pitchFamily="34" charset="0"/>
              </a:rPr>
              <a:t>eɪ</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aɪ</a:t>
            </a:r>
            <a:r>
              <a:rPr lang="en-GB" dirty="0">
                <a:latin typeface="Calibri" panose="020F0502020204030204" pitchFamily="34" charset="0"/>
                <a:cs typeface="Calibri" panose="020F0502020204030204" pitchFamily="34" charset="0"/>
              </a:rPr>
              <a:t> ˈ</a:t>
            </a:r>
            <a:r>
              <a:rPr lang="en-GB" dirty="0" err="1">
                <a:latin typeface="Calibri" panose="020F0502020204030204" pitchFamily="34" charset="0"/>
                <a:cs typeface="Calibri" panose="020F0502020204030204" pitchFamily="34" charset="0"/>
              </a:rPr>
              <a:t>ɛ</a:t>
            </a:r>
            <a:r>
              <a:rPr lang="el-GR" dirty="0">
                <a:latin typeface="Calibri" panose="020F0502020204030204" pitchFamily="34" charset="0"/>
                <a:cs typeface="Calibri" panose="020F0502020204030204" pitchFamily="34" charset="0"/>
              </a:rPr>
              <a:t>θ</a:t>
            </a:r>
            <a:r>
              <a:rPr lang="en-GB" dirty="0" err="1">
                <a:latin typeface="Calibri" panose="020F0502020204030204" pitchFamily="34" charset="0"/>
                <a:cs typeface="Calibri" panose="020F0502020204030204" pitchFamily="34" charset="0"/>
              </a:rPr>
              <a:t>ɪks</a:t>
            </a:r>
            <a:r>
              <a:rPr lang="en-GB" dirty="0">
                <a:latin typeface="Calibri" panose="020F0502020204030204" pitchFamily="34" charset="0"/>
                <a:cs typeface="Calibri" panose="020F0502020204030204" pitchFamily="34" charset="0"/>
              </a:rPr>
              <a:t>/</a:t>
            </a:r>
          </a:p>
          <a:p>
            <a:pPr>
              <a:spcAft>
                <a:spcPts val="400"/>
              </a:spcAft>
            </a:pPr>
            <a:r>
              <a:rPr lang="en-GB" i="1" dirty="0">
                <a:latin typeface="Calibri" panose="020F0502020204030204" pitchFamily="34" charset="0"/>
                <a:cs typeface="Calibri" panose="020F0502020204030204" pitchFamily="34" charset="0"/>
              </a:rPr>
              <a:t>(Noun; functions as singular)</a:t>
            </a:r>
          </a:p>
          <a:p>
            <a:pPr lvl="1">
              <a:spcBef>
                <a:spcPts val="400"/>
              </a:spcBef>
              <a:spcAft>
                <a:spcPts val="400"/>
              </a:spcAft>
            </a:pPr>
            <a:r>
              <a:rPr lang="en-GB" dirty="0">
                <a:latin typeface="Calibri" panose="020F0502020204030204" pitchFamily="34" charset="0"/>
                <a:cs typeface="Calibri" panose="020F0502020204030204" pitchFamily="34" charset="0"/>
              </a:rPr>
              <a:t>The methods applied for better designing, developing, deploying and/or using AI tools, systems and/or research in light of clearly articulated ethical problems arising from AI-related decisions.</a:t>
            </a:r>
          </a:p>
          <a:p>
            <a:pPr lvl="1">
              <a:spcBef>
                <a:spcPts val="400"/>
              </a:spcBef>
              <a:spcAft>
                <a:spcPts val="400"/>
              </a:spcAft>
            </a:pPr>
            <a:endParaRPr lang="en-GB" dirty="0">
              <a:latin typeface="Calibri" panose="020F0502020204030204" pitchFamily="34" charset="0"/>
              <a:cs typeface="Calibri" panose="020F0502020204030204" pitchFamily="34" charset="0"/>
            </a:endParaRPr>
          </a:p>
          <a:p>
            <a:pPr>
              <a:spcBef>
                <a:spcPts val="400"/>
              </a:spcBef>
              <a:spcAft>
                <a:spcPts val="400"/>
              </a:spcAft>
            </a:pPr>
            <a:r>
              <a:rPr lang="en-GB" b="1" dirty="0">
                <a:latin typeface="Calibri" panose="020F0502020204030204" pitchFamily="34" charset="0"/>
                <a:cs typeface="Calibri" panose="020F0502020204030204" pitchFamily="34" charset="0"/>
              </a:rPr>
              <a:t>(</a:t>
            </a:r>
            <a:r>
              <a:rPr lang="en-GB" b="1" i="1" dirty="0">
                <a:latin typeface="Calibri" panose="020F0502020204030204" pitchFamily="34" charset="0"/>
                <a:cs typeface="Calibri" panose="020F0502020204030204" pitchFamily="34" charset="0"/>
              </a:rPr>
              <a:t>N.b.: </a:t>
            </a:r>
            <a:r>
              <a:rPr lang="en-GB" b="1" dirty="0">
                <a:latin typeface="Calibri" panose="020F0502020204030204" pitchFamily="34" charset="0"/>
                <a:cs typeface="Calibri" panose="020F0502020204030204" pitchFamily="34" charset="0"/>
              </a:rPr>
              <a:t>This is not about the ethics of an agent that happens to be an AI tool or system.)</a:t>
            </a:r>
          </a:p>
        </p:txBody>
      </p:sp>
      <p:sp>
        <p:nvSpPr>
          <p:cNvPr id="3" name="Rounded Rectangle 2">
            <a:extLst>
              <a:ext uri="{FF2B5EF4-FFF2-40B4-BE49-F238E27FC236}">
                <a16:creationId xmlns:a16="http://schemas.microsoft.com/office/drawing/2014/main" id="{8BEFF6A4-BADA-6F83-E611-A770247AD8FF}"/>
              </a:ext>
            </a:extLst>
          </p:cNvPr>
          <p:cNvSpPr/>
          <p:nvPr/>
        </p:nvSpPr>
        <p:spPr>
          <a:xfrm>
            <a:off x="-1" y="0"/>
            <a:ext cx="12192001" cy="835200"/>
          </a:xfrm>
          <a:prstGeom prst="roundRect">
            <a:avLst>
              <a:gd name="adj" fmla="val 0"/>
            </a:avLst>
          </a:prstGeom>
          <a:solidFill>
            <a:srgbClr val="80032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360000" bIns="0" rtlCol="0" anchor="ctr"/>
          <a:lstStyle/>
          <a:p>
            <a:pPr lvl="0" defTabSz="914400">
              <a:defRPr/>
            </a:pPr>
            <a:r>
              <a:rPr lang="en-GB" sz="2000" dirty="0">
                <a:solidFill>
                  <a:schemeClr val="bg1"/>
                </a:solidFill>
              </a:rPr>
              <a:t>Working definitions</a:t>
            </a:r>
          </a:p>
        </p:txBody>
      </p:sp>
      <p:sp>
        <p:nvSpPr>
          <p:cNvPr id="4" name="Rectangle 3">
            <a:extLst>
              <a:ext uri="{FF2B5EF4-FFF2-40B4-BE49-F238E27FC236}">
                <a16:creationId xmlns:a16="http://schemas.microsoft.com/office/drawing/2014/main" id="{E126347D-C08F-135A-8539-4EEE8A5C03D1}"/>
              </a:ext>
            </a:extLst>
          </p:cNvPr>
          <p:cNvSpPr/>
          <p:nvPr/>
        </p:nvSpPr>
        <p:spPr>
          <a:xfrm>
            <a:off x="-1" y="6019462"/>
            <a:ext cx="12192001" cy="835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5A50BE4-AE23-52AC-5507-16CF0092B71A}"/>
              </a:ext>
            </a:extLst>
          </p:cNvPr>
          <p:cNvSpPr txBox="1"/>
          <p:nvPr/>
        </p:nvSpPr>
        <p:spPr>
          <a:xfrm>
            <a:off x="0" y="6207813"/>
            <a:ext cx="4296953" cy="461665"/>
          </a:xfrm>
          <a:prstGeom prst="rect">
            <a:avLst/>
          </a:prstGeom>
          <a:noFill/>
        </p:spPr>
        <p:txBody>
          <a:bodyPr wrap="square">
            <a:spAutoFit/>
          </a:bodyPr>
          <a:lstStyle/>
          <a:p>
            <a:pPr marL="277813"/>
            <a:r>
              <a:rPr lang="en-GB" sz="1200" b="0" u="none" strike="noStrike" dirty="0">
                <a:solidFill>
                  <a:schemeClr val="bg1"/>
                </a:solidFill>
                <a:effectLst/>
                <a:latin typeface="Calibri" panose="020F0502020204030204" pitchFamily="34" charset="0"/>
              </a:rPr>
              <a:t>Presented at FSCI 2024</a:t>
            </a:r>
          </a:p>
          <a:p>
            <a:pPr marL="277813"/>
            <a:r>
              <a:rPr lang="en-GB" sz="1200" dirty="0">
                <a:solidFill>
                  <a:schemeClr val="bg1"/>
                </a:solidFill>
                <a:latin typeface="Corbel" panose="020B0503020204020204" pitchFamily="34" charset="0"/>
              </a:rPr>
              <a:t>DOI: </a:t>
            </a:r>
            <a:r>
              <a:rPr lang="en-GB" sz="1200" b="0" i="0" u="none" strike="noStrike" dirty="0">
                <a:solidFill>
                  <a:schemeClr val="bg1"/>
                </a:solidFill>
                <a:effectLst/>
                <a:latin typeface="Corbel" panose="020B0503020204020204" pitchFamily="34" charset="0"/>
              </a:rPr>
              <a:t>10.5281/zenodo.12788336</a:t>
            </a:r>
          </a:p>
        </p:txBody>
      </p:sp>
    </p:spTree>
    <p:extLst>
      <p:ext uri="{BB962C8B-B14F-4D97-AF65-F5344CB8AC3E}">
        <p14:creationId xmlns:p14="http://schemas.microsoft.com/office/powerpoint/2010/main" val="746846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886C0E7-87FC-2B45-D38E-3F5181677690}"/>
              </a:ext>
            </a:extLst>
          </p:cNvPr>
          <p:cNvSpPr txBox="1"/>
          <p:nvPr/>
        </p:nvSpPr>
        <p:spPr>
          <a:xfrm>
            <a:off x="952196" y="1391572"/>
            <a:ext cx="6231600" cy="2667397"/>
          </a:xfrm>
          <a:prstGeom prst="rect">
            <a:avLst/>
          </a:prstGeom>
          <a:noFill/>
        </p:spPr>
        <p:txBody>
          <a:bodyPr wrap="square" rtlCol="0">
            <a:spAutoFit/>
          </a:bodyPr>
          <a:lstStyle/>
          <a:p>
            <a:pPr>
              <a:spcBef>
                <a:spcPts val="400"/>
              </a:spcBef>
            </a:pPr>
            <a:r>
              <a:rPr lang="en-GB" b="1" dirty="0">
                <a:latin typeface="Calibri" panose="020F0502020204030204" pitchFamily="34" charset="0"/>
                <a:cs typeface="Calibri" panose="020F0502020204030204" pitchFamily="34" charset="0"/>
              </a:rPr>
              <a:t>AI Safety</a:t>
            </a:r>
          </a:p>
          <a:p>
            <a:pPr>
              <a:spcAft>
                <a:spcPts val="400"/>
              </a:spcAft>
            </a:pPr>
            <a:r>
              <a:rPr lang="en-GB" dirty="0">
                <a:latin typeface="Calibri" panose="020F0502020204030204" pitchFamily="34" charset="0"/>
                <a:cs typeface="Calibri" panose="020F0502020204030204" pitchFamily="34" charset="0"/>
              </a:rPr>
              <a:t>/</a:t>
            </a:r>
            <a:r>
              <a:rPr lang="en-GB" dirty="0" err="1">
                <a:latin typeface="Calibri" panose="020F0502020204030204" pitchFamily="34" charset="0"/>
                <a:cs typeface="Calibri" panose="020F0502020204030204" pitchFamily="34" charset="0"/>
              </a:rPr>
              <a:t>eɪ</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aɪ</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seɪfti</a:t>
            </a:r>
            <a:r>
              <a:rPr lang="en-GB" dirty="0">
                <a:latin typeface="Calibri" panose="020F0502020204030204" pitchFamily="34" charset="0"/>
                <a:cs typeface="Calibri" panose="020F0502020204030204" pitchFamily="34" charset="0"/>
              </a:rPr>
              <a:t>/</a:t>
            </a:r>
          </a:p>
          <a:p>
            <a:pPr>
              <a:spcAft>
                <a:spcPts val="400"/>
              </a:spcAft>
            </a:pPr>
            <a:r>
              <a:rPr lang="en-GB" i="1" dirty="0">
                <a:latin typeface="Calibri" panose="020F0502020204030204" pitchFamily="34" charset="0"/>
                <a:cs typeface="Calibri" panose="020F0502020204030204" pitchFamily="34" charset="0"/>
              </a:rPr>
              <a:t>(Uncountable noun)</a:t>
            </a:r>
          </a:p>
          <a:p>
            <a:pPr lvl="1">
              <a:spcBef>
                <a:spcPts val="400"/>
              </a:spcBef>
              <a:spcAft>
                <a:spcPts val="400"/>
              </a:spcAft>
            </a:pPr>
            <a:r>
              <a:rPr lang="en-GB" dirty="0">
                <a:latin typeface="Calibri" panose="020F0502020204030204" pitchFamily="34" charset="0"/>
                <a:cs typeface="Calibri" panose="020F0502020204030204" pitchFamily="34" charset="0"/>
              </a:rPr>
              <a:t>Practices that prioritise implementing technical solutions above careful scrutiny for handling complex problems.</a:t>
            </a:r>
          </a:p>
          <a:p>
            <a:pPr lvl="1">
              <a:spcBef>
                <a:spcPts val="400"/>
              </a:spcBef>
              <a:spcAft>
                <a:spcPts val="400"/>
              </a:spcAft>
            </a:pPr>
            <a:endParaRPr lang="en-GB" dirty="0">
              <a:latin typeface="Calibri" panose="020F0502020204030204" pitchFamily="34" charset="0"/>
              <a:cs typeface="Calibri" panose="020F0502020204030204" pitchFamily="34" charset="0"/>
            </a:endParaRPr>
          </a:p>
          <a:p>
            <a:pPr>
              <a:spcBef>
                <a:spcPts val="400"/>
              </a:spcBef>
              <a:spcAft>
                <a:spcPts val="400"/>
              </a:spcAft>
            </a:pPr>
            <a:r>
              <a:rPr lang="en-GB" b="1" dirty="0">
                <a:latin typeface="Calibri" panose="020F0502020204030204" pitchFamily="34" charset="0"/>
                <a:cs typeface="Calibri" panose="020F0502020204030204" pitchFamily="34" charset="0"/>
              </a:rPr>
              <a:t>(</a:t>
            </a:r>
            <a:r>
              <a:rPr lang="en-GB" b="1" i="1" dirty="0">
                <a:latin typeface="Calibri" panose="020F0502020204030204" pitchFamily="34" charset="0"/>
                <a:cs typeface="Calibri" panose="020F0502020204030204" pitchFamily="34" charset="0"/>
              </a:rPr>
              <a:t>N.b.: </a:t>
            </a:r>
            <a:r>
              <a:rPr lang="en-GB" b="1" dirty="0">
                <a:latin typeface="Calibri" panose="020F0502020204030204" pitchFamily="34" charset="0"/>
                <a:cs typeface="Calibri" panose="020F0502020204030204" pitchFamily="34" charset="0"/>
              </a:rPr>
              <a:t>“AI Safety” can be a good thing, but the term has been co-opted in recent times.</a:t>
            </a:r>
            <a:r>
              <a:rPr lang="en-GB" sz="1800" b="1" dirty="0"/>
              <a:t>⁷</a:t>
            </a:r>
            <a:r>
              <a:rPr lang="en-GB" b="1" dirty="0">
                <a:latin typeface="Calibri" panose="020F0502020204030204" pitchFamily="34" charset="0"/>
                <a:cs typeface="Calibri" panose="020F0502020204030204" pitchFamily="34" charset="0"/>
              </a:rPr>
              <a:t>)</a:t>
            </a:r>
          </a:p>
        </p:txBody>
      </p:sp>
      <p:sp>
        <p:nvSpPr>
          <p:cNvPr id="3" name="Rounded Rectangle 2">
            <a:extLst>
              <a:ext uri="{FF2B5EF4-FFF2-40B4-BE49-F238E27FC236}">
                <a16:creationId xmlns:a16="http://schemas.microsoft.com/office/drawing/2014/main" id="{97403F8D-A92E-C921-8F5B-6310500A2AAF}"/>
              </a:ext>
            </a:extLst>
          </p:cNvPr>
          <p:cNvSpPr/>
          <p:nvPr/>
        </p:nvSpPr>
        <p:spPr>
          <a:xfrm>
            <a:off x="-1" y="0"/>
            <a:ext cx="12192001" cy="835200"/>
          </a:xfrm>
          <a:prstGeom prst="roundRect">
            <a:avLst>
              <a:gd name="adj" fmla="val 0"/>
            </a:avLst>
          </a:prstGeom>
          <a:solidFill>
            <a:srgbClr val="80032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360000" bIns="0" rtlCol="0" anchor="ctr"/>
          <a:lstStyle/>
          <a:p>
            <a:pPr lvl="0" defTabSz="914400">
              <a:defRPr/>
            </a:pPr>
            <a:r>
              <a:rPr lang="en-GB" sz="2000" dirty="0">
                <a:solidFill>
                  <a:schemeClr val="bg1"/>
                </a:solidFill>
              </a:rPr>
              <a:t>Working definitions</a:t>
            </a:r>
          </a:p>
        </p:txBody>
      </p:sp>
      <p:sp>
        <p:nvSpPr>
          <p:cNvPr id="4" name="Rectangle 3">
            <a:extLst>
              <a:ext uri="{FF2B5EF4-FFF2-40B4-BE49-F238E27FC236}">
                <a16:creationId xmlns:a16="http://schemas.microsoft.com/office/drawing/2014/main" id="{2053957E-4FC8-DDD2-60CC-83EBEFC6E02B}"/>
              </a:ext>
            </a:extLst>
          </p:cNvPr>
          <p:cNvSpPr/>
          <p:nvPr/>
        </p:nvSpPr>
        <p:spPr>
          <a:xfrm>
            <a:off x="-1" y="6019462"/>
            <a:ext cx="12192001" cy="835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F4C6829-9CD1-6293-3169-C14F21E06C83}"/>
              </a:ext>
            </a:extLst>
          </p:cNvPr>
          <p:cNvSpPr txBox="1"/>
          <p:nvPr/>
        </p:nvSpPr>
        <p:spPr>
          <a:xfrm>
            <a:off x="0" y="6207813"/>
            <a:ext cx="4296953" cy="461665"/>
          </a:xfrm>
          <a:prstGeom prst="rect">
            <a:avLst/>
          </a:prstGeom>
          <a:noFill/>
        </p:spPr>
        <p:txBody>
          <a:bodyPr wrap="square">
            <a:spAutoFit/>
          </a:bodyPr>
          <a:lstStyle/>
          <a:p>
            <a:pPr marL="277813"/>
            <a:r>
              <a:rPr lang="en-GB" sz="1200" b="0" u="none" strike="noStrike" dirty="0">
                <a:solidFill>
                  <a:schemeClr val="bg1"/>
                </a:solidFill>
                <a:effectLst/>
                <a:latin typeface="Calibri" panose="020F0502020204030204" pitchFamily="34" charset="0"/>
              </a:rPr>
              <a:t>Presented at FSCI 2024</a:t>
            </a:r>
          </a:p>
          <a:p>
            <a:pPr marL="277813"/>
            <a:r>
              <a:rPr lang="en-GB" sz="1200" dirty="0">
                <a:solidFill>
                  <a:schemeClr val="bg1"/>
                </a:solidFill>
                <a:latin typeface="Corbel" panose="020B0503020204020204" pitchFamily="34" charset="0"/>
              </a:rPr>
              <a:t>DOI: </a:t>
            </a:r>
            <a:r>
              <a:rPr lang="en-GB" sz="1200" b="0" i="0" u="none" strike="noStrike" dirty="0">
                <a:solidFill>
                  <a:schemeClr val="bg1"/>
                </a:solidFill>
                <a:effectLst/>
                <a:latin typeface="Corbel" panose="020B0503020204020204" pitchFamily="34" charset="0"/>
              </a:rPr>
              <a:t>10.5281/zenodo.12788336</a:t>
            </a:r>
          </a:p>
        </p:txBody>
      </p:sp>
    </p:spTree>
    <p:extLst>
      <p:ext uri="{BB962C8B-B14F-4D97-AF65-F5344CB8AC3E}">
        <p14:creationId xmlns:p14="http://schemas.microsoft.com/office/powerpoint/2010/main" val="2633554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886C0E7-87FC-2B45-D38E-3F5181677690}"/>
              </a:ext>
            </a:extLst>
          </p:cNvPr>
          <p:cNvSpPr txBox="1"/>
          <p:nvPr/>
        </p:nvSpPr>
        <p:spPr>
          <a:xfrm>
            <a:off x="952196" y="1391572"/>
            <a:ext cx="6228533" cy="3046988"/>
          </a:xfrm>
          <a:prstGeom prst="rect">
            <a:avLst/>
          </a:prstGeom>
          <a:noFill/>
        </p:spPr>
        <p:txBody>
          <a:bodyPr wrap="square" rtlCol="0">
            <a:spAutoFit/>
          </a:bodyPr>
          <a:lstStyle/>
          <a:p>
            <a:pPr>
              <a:spcBef>
                <a:spcPts val="400"/>
              </a:spcBef>
            </a:pPr>
            <a:r>
              <a:rPr lang="en-GB" b="1" dirty="0">
                <a:latin typeface="Calibri" panose="020F0502020204030204" pitchFamily="34" charset="0"/>
                <a:cs typeface="Calibri" panose="020F0502020204030204" pitchFamily="34" charset="0"/>
              </a:rPr>
              <a:t>Artificial intelligence (AI)</a:t>
            </a:r>
          </a:p>
          <a:p>
            <a:pPr>
              <a:spcAft>
                <a:spcPts val="400"/>
              </a:spcAft>
            </a:pPr>
            <a:r>
              <a:rPr lang="en-GB" dirty="0">
                <a:latin typeface="Calibri" panose="020F0502020204030204" pitchFamily="34" charset="0"/>
                <a:cs typeface="Calibri" panose="020F0502020204030204" pitchFamily="34" charset="0"/>
              </a:rPr>
              <a:t>/</a:t>
            </a:r>
            <a:r>
              <a:rPr lang="en-GB" dirty="0" err="1">
                <a:latin typeface="Calibri" panose="020F0502020204030204" pitchFamily="34" charset="0"/>
                <a:cs typeface="Calibri" panose="020F0502020204030204" pitchFamily="34" charset="0"/>
              </a:rPr>
              <a:t>ɑːʳtɪfɪʃəl</a:t>
            </a:r>
            <a:r>
              <a:rPr lang="en-GB" dirty="0">
                <a:latin typeface="Calibri" panose="020F0502020204030204" pitchFamily="34" charset="0"/>
                <a:cs typeface="Calibri" panose="020F0502020204030204" pitchFamily="34" charset="0"/>
              </a:rPr>
              <a:t> </a:t>
            </a:r>
            <a:r>
              <a:rPr lang="en-GB" b="0" i="0" u="none" strike="noStrike" dirty="0" err="1">
                <a:solidFill>
                  <a:srgbClr val="000000"/>
                </a:solidFill>
                <a:effectLst/>
                <a:highlight>
                  <a:srgbClr val="FFFFFF"/>
                </a:highlight>
                <a:latin typeface="Gentium"/>
              </a:rPr>
              <a:t>ɪnt</a:t>
            </a:r>
            <a:r>
              <a:rPr lang="en-GB" b="0" i="0" u="sng" dirty="0" err="1">
                <a:solidFill>
                  <a:srgbClr val="000000"/>
                </a:solidFill>
                <a:effectLst/>
                <a:latin typeface="Gentium"/>
              </a:rPr>
              <a:t>e</a:t>
            </a:r>
            <a:r>
              <a:rPr lang="en-GB" b="0" i="0" u="none" strike="noStrike" dirty="0" err="1">
                <a:solidFill>
                  <a:srgbClr val="000000"/>
                </a:solidFill>
                <a:effectLst/>
                <a:highlight>
                  <a:srgbClr val="FFFFFF"/>
                </a:highlight>
                <a:latin typeface="Gentium"/>
              </a:rPr>
              <a:t>lɪdʒ</a:t>
            </a:r>
            <a:r>
              <a:rPr lang="en-GB" b="0" i="0" u="none" strike="noStrike" baseline="30000" dirty="0" err="1">
                <a:solidFill>
                  <a:srgbClr val="000000"/>
                </a:solidFill>
                <a:effectLst/>
                <a:latin typeface="Gentium"/>
              </a:rPr>
              <a:t>ə</a:t>
            </a:r>
            <a:r>
              <a:rPr lang="en-GB" b="0" i="0" u="none" strike="noStrike" dirty="0" err="1">
                <a:solidFill>
                  <a:srgbClr val="000000"/>
                </a:solidFill>
                <a:effectLst/>
                <a:highlight>
                  <a:srgbClr val="FFFFFF"/>
                </a:highlight>
                <a:latin typeface="Gentium"/>
              </a:rPr>
              <a:t>ns</a:t>
            </a:r>
            <a:r>
              <a:rPr lang="en-GB" b="0" i="0" u="none" strike="noStrike" dirty="0">
                <a:solidFill>
                  <a:srgbClr val="000000"/>
                </a:solidFill>
                <a:effectLst/>
                <a:highlight>
                  <a:srgbClr val="FFFFFF"/>
                </a:highlight>
                <a:latin typeface="Gentium"/>
              </a:rPr>
              <a:t> (</a:t>
            </a:r>
            <a:r>
              <a:rPr lang="en-GB" dirty="0" err="1">
                <a:latin typeface="Calibri" panose="020F0502020204030204" pitchFamily="34" charset="0"/>
                <a:cs typeface="Calibri" panose="020F0502020204030204" pitchFamily="34" charset="0"/>
              </a:rPr>
              <a:t>eɪ</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aɪ</a:t>
            </a:r>
            <a:r>
              <a:rPr lang="en-GB" dirty="0">
                <a:latin typeface="Calibri" panose="020F0502020204030204" pitchFamily="34" charset="0"/>
                <a:cs typeface="Calibri" panose="020F0502020204030204" pitchFamily="34" charset="0"/>
              </a:rPr>
              <a:t>)/</a:t>
            </a:r>
          </a:p>
          <a:p>
            <a:pPr>
              <a:spcAft>
                <a:spcPts val="400"/>
              </a:spcAft>
            </a:pPr>
            <a:endParaRPr lang="en-GB" b="1" dirty="0">
              <a:latin typeface="Calibri" panose="020F0502020204030204" pitchFamily="34" charset="0"/>
              <a:cs typeface="Calibri" panose="020F0502020204030204" pitchFamily="34" charset="0"/>
            </a:endParaRPr>
          </a:p>
          <a:p>
            <a:pPr>
              <a:spcAft>
                <a:spcPts val="400"/>
              </a:spcAft>
            </a:pPr>
            <a:r>
              <a:rPr lang="en-GB" b="1" dirty="0">
                <a:latin typeface="Calibri" panose="020F0502020204030204" pitchFamily="34" charset="0"/>
                <a:cs typeface="Calibri" panose="020F0502020204030204" pitchFamily="34" charset="0"/>
              </a:rPr>
              <a:t>AI Ethics</a:t>
            </a:r>
          </a:p>
          <a:p>
            <a:pPr>
              <a:spcAft>
                <a:spcPts val="400"/>
              </a:spcAft>
            </a:pPr>
            <a:r>
              <a:rPr lang="en-GB" dirty="0">
                <a:latin typeface="Calibri" panose="020F0502020204030204" pitchFamily="34" charset="0"/>
                <a:cs typeface="Calibri" panose="020F0502020204030204" pitchFamily="34" charset="0"/>
              </a:rPr>
              <a:t>/</a:t>
            </a:r>
            <a:r>
              <a:rPr lang="en-GB" dirty="0" err="1">
                <a:latin typeface="Calibri" panose="020F0502020204030204" pitchFamily="34" charset="0"/>
                <a:cs typeface="Calibri" panose="020F0502020204030204" pitchFamily="34" charset="0"/>
              </a:rPr>
              <a:t>eɪ</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aɪ</a:t>
            </a:r>
            <a:r>
              <a:rPr lang="en-GB" dirty="0">
                <a:latin typeface="Calibri" panose="020F0502020204030204" pitchFamily="34" charset="0"/>
                <a:cs typeface="Calibri" panose="020F0502020204030204" pitchFamily="34" charset="0"/>
              </a:rPr>
              <a:t> ˈ</a:t>
            </a:r>
            <a:r>
              <a:rPr lang="en-GB" dirty="0" err="1">
                <a:latin typeface="Calibri" panose="020F0502020204030204" pitchFamily="34" charset="0"/>
                <a:cs typeface="Calibri" panose="020F0502020204030204" pitchFamily="34" charset="0"/>
              </a:rPr>
              <a:t>ɛ</a:t>
            </a:r>
            <a:r>
              <a:rPr lang="el-GR" dirty="0">
                <a:latin typeface="Calibri" panose="020F0502020204030204" pitchFamily="34" charset="0"/>
                <a:cs typeface="Calibri" panose="020F0502020204030204" pitchFamily="34" charset="0"/>
              </a:rPr>
              <a:t>θ</a:t>
            </a:r>
            <a:r>
              <a:rPr lang="en-GB" dirty="0" err="1">
                <a:latin typeface="Calibri" panose="020F0502020204030204" pitchFamily="34" charset="0"/>
                <a:cs typeface="Calibri" panose="020F0502020204030204" pitchFamily="34" charset="0"/>
              </a:rPr>
              <a:t>ɪks</a:t>
            </a:r>
            <a:r>
              <a:rPr lang="en-GB" dirty="0">
                <a:latin typeface="Calibri" panose="020F0502020204030204" pitchFamily="34" charset="0"/>
                <a:cs typeface="Calibri" panose="020F0502020204030204" pitchFamily="34" charset="0"/>
              </a:rPr>
              <a:t>/</a:t>
            </a:r>
          </a:p>
          <a:p>
            <a:pPr>
              <a:spcAft>
                <a:spcPts val="400"/>
              </a:spcAft>
            </a:pPr>
            <a:endParaRPr lang="en-GB" b="1" dirty="0">
              <a:latin typeface="Calibri" panose="020F0502020204030204" pitchFamily="34" charset="0"/>
              <a:cs typeface="Calibri" panose="020F0502020204030204" pitchFamily="34" charset="0"/>
            </a:endParaRPr>
          </a:p>
          <a:p>
            <a:r>
              <a:rPr lang="en-GB" b="1" dirty="0">
                <a:latin typeface="Calibri" panose="020F0502020204030204" pitchFamily="34" charset="0"/>
                <a:cs typeface="Calibri" panose="020F0502020204030204" pitchFamily="34" charset="0"/>
              </a:rPr>
              <a:t>AI Safety</a:t>
            </a:r>
          </a:p>
          <a:p>
            <a:pPr>
              <a:spcBef>
                <a:spcPts val="400"/>
              </a:spcBef>
              <a:spcAft>
                <a:spcPts val="400"/>
              </a:spcAft>
            </a:pPr>
            <a:r>
              <a:rPr lang="en-GB" dirty="0">
                <a:latin typeface="Calibri" panose="020F0502020204030204" pitchFamily="34" charset="0"/>
                <a:cs typeface="Calibri" panose="020F0502020204030204" pitchFamily="34" charset="0"/>
              </a:rPr>
              <a:t>/</a:t>
            </a:r>
            <a:r>
              <a:rPr lang="en-GB" dirty="0" err="1">
                <a:latin typeface="Calibri" panose="020F0502020204030204" pitchFamily="34" charset="0"/>
                <a:cs typeface="Calibri" panose="020F0502020204030204" pitchFamily="34" charset="0"/>
              </a:rPr>
              <a:t>eɪ</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aɪ</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seɪfti</a:t>
            </a:r>
            <a:r>
              <a:rPr lang="en-GB" dirty="0">
                <a:latin typeface="Calibri" panose="020F0502020204030204" pitchFamily="34" charset="0"/>
                <a:cs typeface="Calibri" panose="020F0502020204030204" pitchFamily="34" charset="0"/>
              </a:rPr>
              <a:t>/</a:t>
            </a:r>
          </a:p>
          <a:p>
            <a:pPr>
              <a:spcBef>
                <a:spcPts val="400"/>
              </a:spcBef>
              <a:spcAft>
                <a:spcPts val="400"/>
              </a:spcAft>
            </a:pPr>
            <a:endParaRPr lang="en-GB" dirty="0">
              <a:latin typeface="Calibri" panose="020F0502020204030204" pitchFamily="34" charset="0"/>
              <a:cs typeface="Calibri" panose="020F0502020204030204" pitchFamily="34" charset="0"/>
            </a:endParaRPr>
          </a:p>
        </p:txBody>
      </p:sp>
      <p:sp>
        <p:nvSpPr>
          <p:cNvPr id="3" name="Rounded Rectangle 2">
            <a:extLst>
              <a:ext uri="{FF2B5EF4-FFF2-40B4-BE49-F238E27FC236}">
                <a16:creationId xmlns:a16="http://schemas.microsoft.com/office/drawing/2014/main" id="{51B9AF84-6E97-379A-ADA0-DF545CC5A98D}"/>
              </a:ext>
            </a:extLst>
          </p:cNvPr>
          <p:cNvSpPr/>
          <p:nvPr/>
        </p:nvSpPr>
        <p:spPr>
          <a:xfrm>
            <a:off x="681056" y="2196662"/>
            <a:ext cx="1872958" cy="2007475"/>
          </a:xfrm>
          <a:prstGeom prst="round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a:extLst>
              <a:ext uri="{FF2B5EF4-FFF2-40B4-BE49-F238E27FC236}">
                <a16:creationId xmlns:a16="http://schemas.microsoft.com/office/drawing/2014/main" id="{0FB99161-242C-9A38-BB85-1730D2CF88CF}"/>
              </a:ext>
            </a:extLst>
          </p:cNvPr>
          <p:cNvSpPr/>
          <p:nvPr/>
        </p:nvSpPr>
        <p:spPr>
          <a:xfrm>
            <a:off x="-1" y="0"/>
            <a:ext cx="12192001" cy="835200"/>
          </a:xfrm>
          <a:prstGeom prst="roundRect">
            <a:avLst>
              <a:gd name="adj" fmla="val 0"/>
            </a:avLst>
          </a:prstGeom>
          <a:solidFill>
            <a:srgbClr val="80032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360000" bIns="0" rtlCol="0" anchor="ctr"/>
          <a:lstStyle/>
          <a:p>
            <a:pPr lvl="0" defTabSz="914400">
              <a:defRPr/>
            </a:pPr>
            <a:r>
              <a:rPr lang="en-GB" sz="2000" dirty="0">
                <a:solidFill>
                  <a:schemeClr val="bg1"/>
                </a:solidFill>
              </a:rPr>
              <a:t>Working definitions</a:t>
            </a:r>
          </a:p>
        </p:txBody>
      </p:sp>
      <p:sp>
        <p:nvSpPr>
          <p:cNvPr id="5" name="Rectangle 4">
            <a:extLst>
              <a:ext uri="{FF2B5EF4-FFF2-40B4-BE49-F238E27FC236}">
                <a16:creationId xmlns:a16="http://schemas.microsoft.com/office/drawing/2014/main" id="{23BE1CD6-35BD-66C8-8E92-BE2019B5E900}"/>
              </a:ext>
            </a:extLst>
          </p:cNvPr>
          <p:cNvSpPr/>
          <p:nvPr/>
        </p:nvSpPr>
        <p:spPr>
          <a:xfrm>
            <a:off x="-1" y="6019462"/>
            <a:ext cx="12192001" cy="835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98AD890-AF16-CEBF-6736-ED1394117ADE}"/>
              </a:ext>
            </a:extLst>
          </p:cNvPr>
          <p:cNvSpPr txBox="1"/>
          <p:nvPr/>
        </p:nvSpPr>
        <p:spPr>
          <a:xfrm>
            <a:off x="0" y="6207813"/>
            <a:ext cx="4296953" cy="461665"/>
          </a:xfrm>
          <a:prstGeom prst="rect">
            <a:avLst/>
          </a:prstGeom>
          <a:noFill/>
        </p:spPr>
        <p:txBody>
          <a:bodyPr wrap="square">
            <a:spAutoFit/>
          </a:bodyPr>
          <a:lstStyle/>
          <a:p>
            <a:pPr marL="277813"/>
            <a:r>
              <a:rPr lang="en-GB" sz="1200" b="0" u="none" strike="noStrike" dirty="0">
                <a:solidFill>
                  <a:schemeClr val="bg1"/>
                </a:solidFill>
                <a:effectLst/>
                <a:latin typeface="Calibri" panose="020F0502020204030204" pitchFamily="34" charset="0"/>
              </a:rPr>
              <a:t>Presented at FSCI 2024</a:t>
            </a:r>
          </a:p>
          <a:p>
            <a:pPr marL="277813"/>
            <a:r>
              <a:rPr lang="en-GB" sz="1200" dirty="0">
                <a:solidFill>
                  <a:schemeClr val="bg1"/>
                </a:solidFill>
                <a:latin typeface="Corbel" panose="020B0503020204020204" pitchFamily="34" charset="0"/>
              </a:rPr>
              <a:t>DOI: </a:t>
            </a:r>
            <a:r>
              <a:rPr lang="en-GB" sz="1200" b="0" i="0" u="none" strike="noStrike" dirty="0">
                <a:solidFill>
                  <a:schemeClr val="bg1"/>
                </a:solidFill>
                <a:effectLst/>
                <a:latin typeface="Corbel" panose="020B0503020204020204" pitchFamily="34" charset="0"/>
              </a:rPr>
              <a:t>10.5281/zenodo.12788336</a:t>
            </a:r>
          </a:p>
        </p:txBody>
      </p:sp>
    </p:spTree>
    <p:extLst>
      <p:ext uri="{BB962C8B-B14F-4D97-AF65-F5344CB8AC3E}">
        <p14:creationId xmlns:p14="http://schemas.microsoft.com/office/powerpoint/2010/main" val="3577466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a:extLst>
              <a:ext uri="{FF2B5EF4-FFF2-40B4-BE49-F238E27FC236}">
                <a16:creationId xmlns:a16="http://schemas.microsoft.com/office/drawing/2014/main" id="{0B293DB1-CC75-1005-6ED2-DBCE994C0144}"/>
              </a:ext>
            </a:extLst>
          </p:cNvPr>
          <p:cNvGraphicFramePr/>
          <p:nvPr>
            <p:extLst>
              <p:ext uri="{D42A27DB-BD31-4B8C-83A1-F6EECF244321}">
                <p14:modId xmlns:p14="http://schemas.microsoft.com/office/powerpoint/2010/main" val="414884542"/>
              </p:ext>
            </p:extLst>
          </p:nvPr>
        </p:nvGraphicFramePr>
        <p:xfrm>
          <a:off x="1239869" y="1608895"/>
          <a:ext cx="4962311" cy="3307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a:extLst>
              <a:ext uri="{FF2B5EF4-FFF2-40B4-BE49-F238E27FC236}">
                <a16:creationId xmlns:a16="http://schemas.microsoft.com/office/drawing/2014/main" id="{D45E4F90-20F2-9868-744A-90D7F985EEF0}"/>
              </a:ext>
            </a:extLst>
          </p:cNvPr>
          <p:cNvSpPr/>
          <p:nvPr/>
        </p:nvSpPr>
        <p:spPr>
          <a:xfrm>
            <a:off x="-1" y="0"/>
            <a:ext cx="12192001" cy="835200"/>
          </a:xfrm>
          <a:prstGeom prst="roundRect">
            <a:avLst>
              <a:gd name="adj" fmla="val 0"/>
            </a:avLst>
          </a:prstGeom>
          <a:solidFill>
            <a:srgbClr val="80032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360000" bIns="0" rtlCol="0" anchor="ctr"/>
          <a:lstStyle/>
          <a:p>
            <a:pPr lvl="0" defTabSz="914400">
              <a:defRPr/>
            </a:pPr>
            <a:r>
              <a:rPr lang="en-GB" sz="2000" dirty="0">
                <a:solidFill>
                  <a:schemeClr val="bg1"/>
                </a:solidFill>
              </a:rPr>
              <a:t>Background</a:t>
            </a:r>
          </a:p>
        </p:txBody>
      </p:sp>
      <p:sp>
        <p:nvSpPr>
          <p:cNvPr id="5" name="Rectangle 4">
            <a:extLst>
              <a:ext uri="{FF2B5EF4-FFF2-40B4-BE49-F238E27FC236}">
                <a16:creationId xmlns:a16="http://schemas.microsoft.com/office/drawing/2014/main" id="{43A4CF65-1923-864C-0A86-A40AFDDDA5D7}"/>
              </a:ext>
            </a:extLst>
          </p:cNvPr>
          <p:cNvSpPr/>
          <p:nvPr/>
        </p:nvSpPr>
        <p:spPr>
          <a:xfrm>
            <a:off x="-1" y="6019462"/>
            <a:ext cx="12192001" cy="835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FABB172-E366-810B-D169-19213C171CB1}"/>
              </a:ext>
            </a:extLst>
          </p:cNvPr>
          <p:cNvSpPr txBox="1"/>
          <p:nvPr/>
        </p:nvSpPr>
        <p:spPr>
          <a:xfrm>
            <a:off x="0" y="6207813"/>
            <a:ext cx="4296953" cy="461665"/>
          </a:xfrm>
          <a:prstGeom prst="rect">
            <a:avLst/>
          </a:prstGeom>
          <a:noFill/>
        </p:spPr>
        <p:txBody>
          <a:bodyPr wrap="square">
            <a:spAutoFit/>
          </a:bodyPr>
          <a:lstStyle/>
          <a:p>
            <a:pPr marL="277813"/>
            <a:r>
              <a:rPr lang="en-GB" sz="1200" b="0" u="none" strike="noStrike" dirty="0">
                <a:solidFill>
                  <a:schemeClr val="bg1"/>
                </a:solidFill>
                <a:effectLst/>
                <a:latin typeface="Calibri" panose="020F0502020204030204" pitchFamily="34" charset="0"/>
              </a:rPr>
              <a:t>Presented at FSCI 2024</a:t>
            </a:r>
          </a:p>
          <a:p>
            <a:pPr marL="277813"/>
            <a:r>
              <a:rPr lang="en-GB" sz="1200" dirty="0">
                <a:solidFill>
                  <a:schemeClr val="bg1"/>
                </a:solidFill>
                <a:latin typeface="Corbel" panose="020B0503020204020204" pitchFamily="34" charset="0"/>
              </a:rPr>
              <a:t>DOI: </a:t>
            </a:r>
            <a:r>
              <a:rPr lang="en-GB" sz="1200" b="0" i="0" u="none" strike="noStrike" dirty="0">
                <a:solidFill>
                  <a:schemeClr val="bg1"/>
                </a:solidFill>
                <a:effectLst/>
                <a:latin typeface="Corbel" panose="020B0503020204020204" pitchFamily="34" charset="0"/>
              </a:rPr>
              <a:t>10.5281/zenodo.12788336</a:t>
            </a:r>
          </a:p>
        </p:txBody>
      </p:sp>
    </p:spTree>
    <p:extLst>
      <p:ext uri="{BB962C8B-B14F-4D97-AF65-F5344CB8AC3E}">
        <p14:creationId xmlns:p14="http://schemas.microsoft.com/office/powerpoint/2010/main" val="1021436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7A911E0F-9E18-0916-FE35-9EB372279BEF}"/>
              </a:ext>
            </a:extLst>
          </p:cNvPr>
          <p:cNvSpPr/>
          <p:nvPr/>
        </p:nvSpPr>
        <p:spPr>
          <a:xfrm>
            <a:off x="3921431" y="2469764"/>
            <a:ext cx="1233170" cy="1233170"/>
          </a:xfrm>
          <a:prstGeom prst="ellipse">
            <a:avLst/>
          </a:prstGeom>
          <a:solidFill>
            <a:schemeClr val="accent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972946EF-790D-C930-04F0-11A9BA071E99}"/>
              </a:ext>
            </a:extLst>
          </p:cNvPr>
          <p:cNvSpPr/>
          <p:nvPr/>
        </p:nvSpPr>
        <p:spPr>
          <a:xfrm>
            <a:off x="2448025" y="2469764"/>
            <a:ext cx="1233170" cy="1233170"/>
          </a:xfrm>
          <a:prstGeom prst="ellipse">
            <a:avLst/>
          </a:prstGeom>
          <a:solidFill>
            <a:schemeClr val="accent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0F027319-BBB9-6BC5-7855-94A230C593CF}"/>
              </a:ext>
            </a:extLst>
          </p:cNvPr>
          <p:cNvSpPr/>
          <p:nvPr/>
        </p:nvSpPr>
        <p:spPr>
          <a:xfrm>
            <a:off x="5491253" y="3544079"/>
            <a:ext cx="1233170" cy="1233170"/>
          </a:xfrm>
          <a:prstGeom prst="ellipse">
            <a:avLst/>
          </a:prstGeom>
          <a:solidFill>
            <a:schemeClr val="accent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E48168B1-F138-9E55-7BC8-9CBDFCEC834D}"/>
              </a:ext>
            </a:extLst>
          </p:cNvPr>
          <p:cNvSpPr/>
          <p:nvPr/>
        </p:nvSpPr>
        <p:spPr>
          <a:xfrm>
            <a:off x="5466186" y="1594066"/>
            <a:ext cx="1233170" cy="1233170"/>
          </a:xfrm>
          <a:prstGeom prst="ellipse">
            <a:avLst/>
          </a:prstGeom>
          <a:solidFill>
            <a:schemeClr val="accent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693F5D3D-BF0D-9AEA-3B5B-553C8184E54A}"/>
              </a:ext>
            </a:extLst>
          </p:cNvPr>
          <p:cNvSpPr/>
          <p:nvPr/>
        </p:nvSpPr>
        <p:spPr>
          <a:xfrm>
            <a:off x="974619" y="2536554"/>
            <a:ext cx="1233170" cy="1233170"/>
          </a:xfrm>
          <a:prstGeom prst="ellipse">
            <a:avLst/>
          </a:prstGeom>
          <a:solidFill>
            <a:schemeClr val="accent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3DCD31F-8DCE-4B81-724B-0179634D6890}"/>
              </a:ext>
            </a:extLst>
          </p:cNvPr>
          <p:cNvSpPr txBox="1"/>
          <p:nvPr/>
        </p:nvSpPr>
        <p:spPr>
          <a:xfrm>
            <a:off x="974618" y="5206921"/>
            <a:ext cx="4920855" cy="307777"/>
          </a:xfrm>
          <a:prstGeom prst="rect">
            <a:avLst/>
          </a:prstGeom>
          <a:noFill/>
        </p:spPr>
        <p:txBody>
          <a:bodyPr wrap="square">
            <a:spAutoFit/>
          </a:bodyPr>
          <a:lstStyle/>
          <a:p>
            <a:r>
              <a:rPr lang="en-GB" sz="1400" dirty="0"/>
              <a:t>Adapted from </a:t>
            </a:r>
            <a:r>
              <a:rPr lang="en-GB" sz="1400" dirty="0" err="1"/>
              <a:t>Petermann</a:t>
            </a:r>
            <a:r>
              <a:rPr lang="en-GB" sz="1400" dirty="0"/>
              <a:t> et al. ¹</a:t>
            </a:r>
          </a:p>
        </p:txBody>
      </p:sp>
      <p:pic>
        <p:nvPicPr>
          <p:cNvPr id="8" name="Graphic 7" descr="Schoolhouse with solid fill">
            <a:extLst>
              <a:ext uri="{FF2B5EF4-FFF2-40B4-BE49-F238E27FC236}">
                <a16:creationId xmlns:a16="http://schemas.microsoft.com/office/drawing/2014/main" id="{3C94E8F5-B141-A2AF-D8B4-60167DC716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87123" y="2629149"/>
            <a:ext cx="914400" cy="914400"/>
          </a:xfrm>
          <a:prstGeom prst="rect">
            <a:avLst/>
          </a:prstGeom>
        </p:spPr>
      </p:pic>
      <p:pic>
        <p:nvPicPr>
          <p:cNvPr id="12" name="Graphic 11" descr="Graduation cap with solid fill">
            <a:extLst>
              <a:ext uri="{FF2B5EF4-FFF2-40B4-BE49-F238E27FC236}">
                <a16:creationId xmlns:a16="http://schemas.microsoft.com/office/drawing/2014/main" id="{2A80C9F6-9063-130A-C92E-C40DD614DC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97821" y="2681895"/>
            <a:ext cx="914400" cy="914400"/>
          </a:xfrm>
          <a:prstGeom prst="rect">
            <a:avLst/>
          </a:prstGeom>
        </p:spPr>
      </p:pic>
      <p:pic>
        <p:nvPicPr>
          <p:cNvPr id="14" name="Graphic 13" descr="Coins with solid fill">
            <a:extLst>
              <a:ext uri="{FF2B5EF4-FFF2-40B4-BE49-F238E27FC236}">
                <a16:creationId xmlns:a16="http://schemas.microsoft.com/office/drawing/2014/main" id="{731883FD-FBE0-8969-ECDB-C7233AFBCD8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0420" y="2695939"/>
            <a:ext cx="914400" cy="914400"/>
          </a:xfrm>
          <a:prstGeom prst="rect">
            <a:avLst/>
          </a:prstGeom>
        </p:spPr>
      </p:pic>
      <p:pic>
        <p:nvPicPr>
          <p:cNvPr id="16" name="Graphic 15" descr="Books with solid fill">
            <a:extLst>
              <a:ext uri="{FF2B5EF4-FFF2-40B4-BE49-F238E27FC236}">
                <a16:creationId xmlns:a16="http://schemas.microsoft.com/office/drawing/2014/main" id="{7FD27EAD-A5C3-012E-F4BC-A0B2F6B70A4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25571" y="1767495"/>
            <a:ext cx="914400" cy="914400"/>
          </a:xfrm>
          <a:prstGeom prst="rect">
            <a:avLst/>
          </a:prstGeom>
        </p:spPr>
      </p:pic>
      <p:pic>
        <p:nvPicPr>
          <p:cNvPr id="18" name="Graphic 17" descr="Storytelling with solid fill">
            <a:extLst>
              <a:ext uri="{FF2B5EF4-FFF2-40B4-BE49-F238E27FC236}">
                <a16:creationId xmlns:a16="http://schemas.microsoft.com/office/drawing/2014/main" id="{5ED7636E-A647-E0D9-6F38-1FF809D9C11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639605" y="3703464"/>
            <a:ext cx="914400" cy="914400"/>
          </a:xfrm>
          <a:prstGeom prst="rect">
            <a:avLst/>
          </a:prstGeom>
        </p:spPr>
      </p:pic>
      <p:sp>
        <p:nvSpPr>
          <p:cNvPr id="24" name="TextBox 23">
            <a:extLst>
              <a:ext uri="{FF2B5EF4-FFF2-40B4-BE49-F238E27FC236}">
                <a16:creationId xmlns:a16="http://schemas.microsoft.com/office/drawing/2014/main" id="{64463C17-9433-34B1-4F8E-177BA5EF98CC}"/>
              </a:ext>
            </a:extLst>
          </p:cNvPr>
          <p:cNvSpPr txBox="1"/>
          <p:nvPr/>
        </p:nvSpPr>
        <p:spPr>
          <a:xfrm>
            <a:off x="1073651" y="3769724"/>
            <a:ext cx="1047938" cy="307777"/>
          </a:xfrm>
          <a:prstGeom prst="rect">
            <a:avLst/>
          </a:prstGeom>
          <a:noFill/>
        </p:spPr>
        <p:txBody>
          <a:bodyPr wrap="square">
            <a:spAutoFit/>
          </a:bodyPr>
          <a:lstStyle/>
          <a:p>
            <a:pPr algn="ctr"/>
            <a:r>
              <a:rPr lang="en-GB" sz="1400" dirty="0"/>
              <a:t>Funders</a:t>
            </a:r>
          </a:p>
        </p:txBody>
      </p:sp>
      <p:sp>
        <p:nvSpPr>
          <p:cNvPr id="25" name="TextBox 24">
            <a:extLst>
              <a:ext uri="{FF2B5EF4-FFF2-40B4-BE49-F238E27FC236}">
                <a16:creationId xmlns:a16="http://schemas.microsoft.com/office/drawing/2014/main" id="{906C5EA2-33D8-DC9D-296A-03583C8109D7}"/>
              </a:ext>
            </a:extLst>
          </p:cNvPr>
          <p:cNvSpPr txBox="1"/>
          <p:nvPr/>
        </p:nvSpPr>
        <p:spPr>
          <a:xfrm>
            <a:off x="2520354" y="3769724"/>
            <a:ext cx="1047938" cy="307777"/>
          </a:xfrm>
          <a:prstGeom prst="rect">
            <a:avLst/>
          </a:prstGeom>
          <a:noFill/>
        </p:spPr>
        <p:txBody>
          <a:bodyPr wrap="square">
            <a:spAutoFit/>
          </a:bodyPr>
          <a:lstStyle/>
          <a:p>
            <a:pPr algn="ctr"/>
            <a:r>
              <a:rPr lang="en-GB" sz="1400" dirty="0"/>
              <a:t>Universities</a:t>
            </a:r>
          </a:p>
        </p:txBody>
      </p:sp>
      <p:sp>
        <p:nvSpPr>
          <p:cNvPr id="26" name="TextBox 25">
            <a:extLst>
              <a:ext uri="{FF2B5EF4-FFF2-40B4-BE49-F238E27FC236}">
                <a16:creationId xmlns:a16="http://schemas.microsoft.com/office/drawing/2014/main" id="{C0225A43-FE3A-9D0B-C449-8C30DB2A20C6}"/>
              </a:ext>
            </a:extLst>
          </p:cNvPr>
          <p:cNvSpPr txBox="1"/>
          <p:nvPr/>
        </p:nvSpPr>
        <p:spPr>
          <a:xfrm>
            <a:off x="3921431" y="3769723"/>
            <a:ext cx="1208103" cy="307777"/>
          </a:xfrm>
          <a:prstGeom prst="rect">
            <a:avLst/>
          </a:prstGeom>
          <a:noFill/>
        </p:spPr>
        <p:txBody>
          <a:bodyPr wrap="square">
            <a:spAutoFit/>
          </a:bodyPr>
          <a:lstStyle/>
          <a:p>
            <a:pPr algn="ctr"/>
            <a:r>
              <a:rPr lang="en-GB" sz="1400" dirty="0"/>
              <a:t>Researchers</a:t>
            </a:r>
          </a:p>
        </p:txBody>
      </p:sp>
      <p:sp>
        <p:nvSpPr>
          <p:cNvPr id="27" name="TextBox 26">
            <a:extLst>
              <a:ext uri="{FF2B5EF4-FFF2-40B4-BE49-F238E27FC236}">
                <a16:creationId xmlns:a16="http://schemas.microsoft.com/office/drawing/2014/main" id="{7CCCE0C7-8F32-09E3-4CE3-9F4DE16B6422}"/>
              </a:ext>
            </a:extLst>
          </p:cNvPr>
          <p:cNvSpPr txBox="1"/>
          <p:nvPr/>
        </p:nvSpPr>
        <p:spPr>
          <a:xfrm>
            <a:off x="5491253" y="2820091"/>
            <a:ext cx="1208103" cy="307777"/>
          </a:xfrm>
          <a:prstGeom prst="rect">
            <a:avLst/>
          </a:prstGeom>
          <a:noFill/>
        </p:spPr>
        <p:txBody>
          <a:bodyPr wrap="square">
            <a:spAutoFit/>
          </a:bodyPr>
          <a:lstStyle/>
          <a:p>
            <a:pPr algn="ctr"/>
            <a:r>
              <a:rPr lang="en-GB" sz="1400" dirty="0"/>
              <a:t>Publishers</a:t>
            </a:r>
          </a:p>
        </p:txBody>
      </p:sp>
      <p:sp>
        <p:nvSpPr>
          <p:cNvPr id="28" name="TextBox 27">
            <a:extLst>
              <a:ext uri="{FF2B5EF4-FFF2-40B4-BE49-F238E27FC236}">
                <a16:creationId xmlns:a16="http://schemas.microsoft.com/office/drawing/2014/main" id="{F1C5E456-1D8A-E2D5-A299-30906E6701CF}"/>
              </a:ext>
            </a:extLst>
          </p:cNvPr>
          <p:cNvSpPr txBox="1"/>
          <p:nvPr/>
        </p:nvSpPr>
        <p:spPr>
          <a:xfrm>
            <a:off x="5503786" y="4762052"/>
            <a:ext cx="1208103" cy="307777"/>
          </a:xfrm>
          <a:prstGeom prst="rect">
            <a:avLst/>
          </a:prstGeom>
          <a:noFill/>
        </p:spPr>
        <p:txBody>
          <a:bodyPr wrap="square">
            <a:spAutoFit/>
          </a:bodyPr>
          <a:lstStyle/>
          <a:p>
            <a:pPr algn="ctr"/>
            <a:r>
              <a:rPr lang="en-GB" sz="1400" dirty="0"/>
              <a:t>Preprints</a:t>
            </a:r>
          </a:p>
        </p:txBody>
      </p:sp>
      <p:sp>
        <p:nvSpPr>
          <p:cNvPr id="31" name="Rectangle 30">
            <a:extLst>
              <a:ext uri="{FF2B5EF4-FFF2-40B4-BE49-F238E27FC236}">
                <a16:creationId xmlns:a16="http://schemas.microsoft.com/office/drawing/2014/main" id="{B20A09AF-63DA-A1B8-1BDC-207265B9D2A9}"/>
              </a:ext>
            </a:extLst>
          </p:cNvPr>
          <p:cNvSpPr/>
          <p:nvPr/>
        </p:nvSpPr>
        <p:spPr>
          <a:xfrm>
            <a:off x="-1" y="6019462"/>
            <a:ext cx="12192001" cy="835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24621DAA-D559-E3D3-AEA9-5622FC3BC0D5}"/>
              </a:ext>
            </a:extLst>
          </p:cNvPr>
          <p:cNvSpPr txBox="1"/>
          <p:nvPr/>
        </p:nvSpPr>
        <p:spPr>
          <a:xfrm>
            <a:off x="0" y="6207813"/>
            <a:ext cx="4296953" cy="461665"/>
          </a:xfrm>
          <a:prstGeom prst="rect">
            <a:avLst/>
          </a:prstGeom>
          <a:noFill/>
        </p:spPr>
        <p:txBody>
          <a:bodyPr wrap="square">
            <a:spAutoFit/>
          </a:bodyPr>
          <a:lstStyle/>
          <a:p>
            <a:pPr marL="277813"/>
            <a:r>
              <a:rPr lang="en-GB" sz="1200" b="0" u="none" strike="noStrike" dirty="0">
                <a:solidFill>
                  <a:schemeClr val="bg1"/>
                </a:solidFill>
                <a:effectLst/>
                <a:latin typeface="Calibri" panose="020F0502020204030204" pitchFamily="34" charset="0"/>
              </a:rPr>
              <a:t>Presented at FSCI 2024</a:t>
            </a:r>
          </a:p>
          <a:p>
            <a:pPr marL="277813"/>
            <a:r>
              <a:rPr lang="en-GB" sz="1200" dirty="0">
                <a:solidFill>
                  <a:schemeClr val="bg1"/>
                </a:solidFill>
                <a:latin typeface="Corbel" panose="020B0503020204020204" pitchFamily="34" charset="0"/>
              </a:rPr>
              <a:t>DOI: </a:t>
            </a:r>
            <a:r>
              <a:rPr lang="en-GB" sz="1200" b="0" i="0" u="none" strike="noStrike" dirty="0">
                <a:solidFill>
                  <a:schemeClr val="bg1"/>
                </a:solidFill>
                <a:effectLst/>
                <a:latin typeface="Corbel" panose="020B0503020204020204" pitchFamily="34" charset="0"/>
              </a:rPr>
              <a:t>10.5281/zenodo.12788336</a:t>
            </a:r>
          </a:p>
        </p:txBody>
      </p:sp>
    </p:spTree>
    <p:extLst>
      <p:ext uri="{BB962C8B-B14F-4D97-AF65-F5344CB8AC3E}">
        <p14:creationId xmlns:p14="http://schemas.microsoft.com/office/powerpoint/2010/main" val="962951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a:extLst>
              <a:ext uri="{FF2B5EF4-FFF2-40B4-BE49-F238E27FC236}">
                <a16:creationId xmlns:a16="http://schemas.microsoft.com/office/drawing/2014/main" id="{0B293DB1-CC75-1005-6ED2-DBCE994C0144}"/>
              </a:ext>
            </a:extLst>
          </p:cNvPr>
          <p:cNvGraphicFramePr/>
          <p:nvPr>
            <p:extLst>
              <p:ext uri="{D42A27DB-BD31-4B8C-83A1-F6EECF244321}">
                <p14:modId xmlns:p14="http://schemas.microsoft.com/office/powerpoint/2010/main" val="1828713214"/>
              </p:ext>
            </p:extLst>
          </p:nvPr>
        </p:nvGraphicFramePr>
        <p:xfrm>
          <a:off x="1239869" y="1608895"/>
          <a:ext cx="4962311" cy="3307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a:extLst>
              <a:ext uri="{FF2B5EF4-FFF2-40B4-BE49-F238E27FC236}">
                <a16:creationId xmlns:a16="http://schemas.microsoft.com/office/drawing/2014/main" id="{8A27A525-033D-A9B0-7671-7120148AD46B}"/>
              </a:ext>
            </a:extLst>
          </p:cNvPr>
          <p:cNvSpPr/>
          <p:nvPr/>
        </p:nvSpPr>
        <p:spPr>
          <a:xfrm>
            <a:off x="-1" y="0"/>
            <a:ext cx="12192001" cy="835200"/>
          </a:xfrm>
          <a:prstGeom prst="roundRect">
            <a:avLst>
              <a:gd name="adj" fmla="val 0"/>
            </a:avLst>
          </a:prstGeom>
          <a:solidFill>
            <a:srgbClr val="80032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360000" bIns="0" rtlCol="0" anchor="ctr"/>
          <a:lstStyle/>
          <a:p>
            <a:pPr lvl="0" defTabSz="914400">
              <a:defRPr/>
            </a:pPr>
            <a:r>
              <a:rPr lang="en-GB" sz="2000" dirty="0">
                <a:solidFill>
                  <a:schemeClr val="bg1"/>
                </a:solidFill>
              </a:rPr>
              <a:t>Background</a:t>
            </a:r>
          </a:p>
        </p:txBody>
      </p:sp>
      <p:sp>
        <p:nvSpPr>
          <p:cNvPr id="5" name="Rectangle 4">
            <a:extLst>
              <a:ext uri="{FF2B5EF4-FFF2-40B4-BE49-F238E27FC236}">
                <a16:creationId xmlns:a16="http://schemas.microsoft.com/office/drawing/2014/main" id="{B86C562D-BACF-74C7-8E88-5FDB2E8377EF}"/>
              </a:ext>
            </a:extLst>
          </p:cNvPr>
          <p:cNvSpPr/>
          <p:nvPr/>
        </p:nvSpPr>
        <p:spPr>
          <a:xfrm>
            <a:off x="-1" y="6019462"/>
            <a:ext cx="12192001" cy="835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8828BAF-B786-F3AB-FF44-F8CF7E7D89E6}"/>
              </a:ext>
            </a:extLst>
          </p:cNvPr>
          <p:cNvSpPr txBox="1"/>
          <p:nvPr/>
        </p:nvSpPr>
        <p:spPr>
          <a:xfrm>
            <a:off x="0" y="6207813"/>
            <a:ext cx="4296953" cy="461665"/>
          </a:xfrm>
          <a:prstGeom prst="rect">
            <a:avLst/>
          </a:prstGeom>
          <a:noFill/>
        </p:spPr>
        <p:txBody>
          <a:bodyPr wrap="square">
            <a:spAutoFit/>
          </a:bodyPr>
          <a:lstStyle/>
          <a:p>
            <a:pPr marL="277813"/>
            <a:r>
              <a:rPr lang="en-GB" sz="1200" b="0" u="none" strike="noStrike" dirty="0">
                <a:solidFill>
                  <a:schemeClr val="bg1"/>
                </a:solidFill>
                <a:effectLst/>
                <a:latin typeface="Calibri" panose="020F0502020204030204" pitchFamily="34" charset="0"/>
              </a:rPr>
              <a:t>Presented at FSCI 2024</a:t>
            </a:r>
          </a:p>
          <a:p>
            <a:pPr marL="277813"/>
            <a:r>
              <a:rPr lang="en-GB" sz="1200" dirty="0">
                <a:solidFill>
                  <a:schemeClr val="bg1"/>
                </a:solidFill>
                <a:latin typeface="Corbel" panose="020B0503020204020204" pitchFamily="34" charset="0"/>
              </a:rPr>
              <a:t>DOI: </a:t>
            </a:r>
            <a:r>
              <a:rPr lang="en-GB" sz="1200" b="0" i="0" u="none" strike="noStrike" dirty="0">
                <a:solidFill>
                  <a:schemeClr val="bg1"/>
                </a:solidFill>
                <a:effectLst/>
                <a:latin typeface="Corbel" panose="020B0503020204020204" pitchFamily="34" charset="0"/>
              </a:rPr>
              <a:t>10.5281/zenodo.12788336</a:t>
            </a:r>
          </a:p>
        </p:txBody>
      </p:sp>
    </p:spTree>
    <p:extLst>
      <p:ext uri="{BB962C8B-B14F-4D97-AF65-F5344CB8AC3E}">
        <p14:creationId xmlns:p14="http://schemas.microsoft.com/office/powerpoint/2010/main" val="2327444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EEA3F1B6-B52B-9728-4968-B24586475A29}"/>
              </a:ext>
            </a:extLst>
          </p:cNvPr>
          <p:cNvGraphicFramePr/>
          <p:nvPr>
            <p:extLst>
              <p:ext uri="{D42A27DB-BD31-4B8C-83A1-F6EECF244321}">
                <p14:modId xmlns:p14="http://schemas.microsoft.com/office/powerpoint/2010/main" val="167783236"/>
              </p:ext>
            </p:extLst>
          </p:nvPr>
        </p:nvGraphicFramePr>
        <p:xfrm>
          <a:off x="1239869" y="1608895"/>
          <a:ext cx="4962311" cy="3307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a:extLst>
              <a:ext uri="{FF2B5EF4-FFF2-40B4-BE49-F238E27FC236}">
                <a16:creationId xmlns:a16="http://schemas.microsoft.com/office/drawing/2014/main" id="{699FBC53-9BD0-6579-6A2C-57B74F4577F6}"/>
              </a:ext>
            </a:extLst>
          </p:cNvPr>
          <p:cNvSpPr/>
          <p:nvPr/>
        </p:nvSpPr>
        <p:spPr>
          <a:xfrm>
            <a:off x="-1" y="0"/>
            <a:ext cx="12192001" cy="835200"/>
          </a:xfrm>
          <a:prstGeom prst="roundRect">
            <a:avLst>
              <a:gd name="adj" fmla="val 0"/>
            </a:avLst>
          </a:prstGeom>
          <a:solidFill>
            <a:srgbClr val="80032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360000" bIns="0" rtlCol="0" anchor="ctr"/>
          <a:lstStyle/>
          <a:p>
            <a:pPr lvl="0" defTabSz="914400">
              <a:defRPr/>
            </a:pPr>
            <a:r>
              <a:rPr lang="en-GB" sz="2000" dirty="0">
                <a:solidFill>
                  <a:schemeClr val="bg1"/>
                </a:solidFill>
              </a:rPr>
              <a:t>Background</a:t>
            </a:r>
          </a:p>
        </p:txBody>
      </p:sp>
      <p:sp>
        <p:nvSpPr>
          <p:cNvPr id="6" name="Rectangle 5">
            <a:extLst>
              <a:ext uri="{FF2B5EF4-FFF2-40B4-BE49-F238E27FC236}">
                <a16:creationId xmlns:a16="http://schemas.microsoft.com/office/drawing/2014/main" id="{B92DACF0-B39B-5BA1-5DE4-846EF8DE92CF}"/>
              </a:ext>
            </a:extLst>
          </p:cNvPr>
          <p:cNvSpPr/>
          <p:nvPr/>
        </p:nvSpPr>
        <p:spPr>
          <a:xfrm>
            <a:off x="-1" y="6019462"/>
            <a:ext cx="12192001" cy="835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A279549-D0E8-8A0D-C542-6D57DF93722F}"/>
              </a:ext>
            </a:extLst>
          </p:cNvPr>
          <p:cNvSpPr txBox="1"/>
          <p:nvPr/>
        </p:nvSpPr>
        <p:spPr>
          <a:xfrm>
            <a:off x="0" y="6207813"/>
            <a:ext cx="4296953" cy="461665"/>
          </a:xfrm>
          <a:prstGeom prst="rect">
            <a:avLst/>
          </a:prstGeom>
          <a:noFill/>
        </p:spPr>
        <p:txBody>
          <a:bodyPr wrap="square">
            <a:spAutoFit/>
          </a:bodyPr>
          <a:lstStyle/>
          <a:p>
            <a:pPr marL="277813"/>
            <a:r>
              <a:rPr lang="en-GB" sz="1200" b="0" u="none" strike="noStrike" dirty="0">
                <a:solidFill>
                  <a:schemeClr val="bg1"/>
                </a:solidFill>
                <a:effectLst/>
                <a:latin typeface="Calibri" panose="020F0502020204030204" pitchFamily="34" charset="0"/>
              </a:rPr>
              <a:t>Presented at FSCI 2024</a:t>
            </a:r>
          </a:p>
          <a:p>
            <a:pPr marL="277813"/>
            <a:r>
              <a:rPr lang="en-GB" sz="1200" dirty="0">
                <a:solidFill>
                  <a:schemeClr val="bg1"/>
                </a:solidFill>
                <a:latin typeface="Corbel" panose="020B0503020204020204" pitchFamily="34" charset="0"/>
              </a:rPr>
              <a:t>DOI: </a:t>
            </a:r>
            <a:r>
              <a:rPr lang="en-GB" sz="1200" b="0" i="0" u="none" strike="noStrike" dirty="0">
                <a:solidFill>
                  <a:schemeClr val="bg1"/>
                </a:solidFill>
                <a:effectLst/>
                <a:latin typeface="Corbel" panose="020B0503020204020204" pitchFamily="34" charset="0"/>
              </a:rPr>
              <a:t>10.5281/zenodo.12788336</a:t>
            </a:r>
          </a:p>
        </p:txBody>
      </p:sp>
    </p:spTree>
    <p:extLst>
      <p:ext uri="{BB962C8B-B14F-4D97-AF65-F5344CB8AC3E}">
        <p14:creationId xmlns:p14="http://schemas.microsoft.com/office/powerpoint/2010/main" val="1631301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7E1A2A06-F992-9CCF-15DB-43166EE59ED0}"/>
              </a:ext>
            </a:extLst>
          </p:cNvPr>
          <p:cNvGraphicFramePr/>
          <p:nvPr>
            <p:extLst>
              <p:ext uri="{D42A27DB-BD31-4B8C-83A1-F6EECF244321}">
                <p14:modId xmlns:p14="http://schemas.microsoft.com/office/powerpoint/2010/main" val="2411664579"/>
              </p:ext>
            </p:extLst>
          </p:nvPr>
        </p:nvGraphicFramePr>
        <p:xfrm>
          <a:off x="1239869" y="1608895"/>
          <a:ext cx="4962311" cy="3307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a:extLst>
              <a:ext uri="{FF2B5EF4-FFF2-40B4-BE49-F238E27FC236}">
                <a16:creationId xmlns:a16="http://schemas.microsoft.com/office/drawing/2014/main" id="{1568894D-1E7B-BF4A-158A-9960C0CD02B1}"/>
              </a:ext>
            </a:extLst>
          </p:cNvPr>
          <p:cNvSpPr/>
          <p:nvPr/>
        </p:nvSpPr>
        <p:spPr>
          <a:xfrm>
            <a:off x="-1" y="0"/>
            <a:ext cx="12192001" cy="835200"/>
          </a:xfrm>
          <a:prstGeom prst="roundRect">
            <a:avLst>
              <a:gd name="adj" fmla="val 0"/>
            </a:avLst>
          </a:prstGeom>
          <a:solidFill>
            <a:srgbClr val="80032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360000" bIns="0" rtlCol="0" anchor="ctr"/>
          <a:lstStyle/>
          <a:p>
            <a:pPr lvl="0" defTabSz="914400">
              <a:defRPr/>
            </a:pPr>
            <a:r>
              <a:rPr lang="en-GB" sz="2000" dirty="0">
                <a:solidFill>
                  <a:schemeClr val="bg1"/>
                </a:solidFill>
              </a:rPr>
              <a:t>Background</a:t>
            </a:r>
          </a:p>
        </p:txBody>
      </p:sp>
      <p:sp>
        <p:nvSpPr>
          <p:cNvPr id="8" name="TextBox 7">
            <a:extLst>
              <a:ext uri="{FF2B5EF4-FFF2-40B4-BE49-F238E27FC236}">
                <a16:creationId xmlns:a16="http://schemas.microsoft.com/office/drawing/2014/main" id="{D2BD0843-4EC9-CCFB-BF80-C737CA5B3D6B}"/>
              </a:ext>
            </a:extLst>
          </p:cNvPr>
          <p:cNvSpPr txBox="1"/>
          <p:nvPr/>
        </p:nvSpPr>
        <p:spPr>
          <a:xfrm>
            <a:off x="568491" y="5650130"/>
            <a:ext cx="285750" cy="369332"/>
          </a:xfrm>
          <a:prstGeom prst="rect">
            <a:avLst/>
          </a:prstGeom>
          <a:noFill/>
        </p:spPr>
        <p:txBody>
          <a:bodyPr wrap="square">
            <a:spAutoFit/>
          </a:bodyPr>
          <a:lstStyle/>
          <a:p>
            <a:pPr>
              <a:spcBef>
                <a:spcPts val="400"/>
              </a:spcBef>
              <a:spcAft>
                <a:spcPts val="400"/>
              </a:spcAft>
            </a:pPr>
            <a:r>
              <a:rPr lang="en-GB" sz="1800" dirty="0"/>
              <a:t>⁸ </a:t>
            </a:r>
          </a:p>
        </p:txBody>
      </p:sp>
      <p:sp>
        <p:nvSpPr>
          <p:cNvPr id="9" name="Rectangle 8">
            <a:extLst>
              <a:ext uri="{FF2B5EF4-FFF2-40B4-BE49-F238E27FC236}">
                <a16:creationId xmlns:a16="http://schemas.microsoft.com/office/drawing/2014/main" id="{9C8A11D0-D202-8238-07FC-19319FC52A14}"/>
              </a:ext>
            </a:extLst>
          </p:cNvPr>
          <p:cNvSpPr/>
          <p:nvPr/>
        </p:nvSpPr>
        <p:spPr>
          <a:xfrm>
            <a:off x="-1" y="6019462"/>
            <a:ext cx="12192001" cy="835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9D54A31-D38B-D7DE-03BA-AB22A449796A}"/>
              </a:ext>
            </a:extLst>
          </p:cNvPr>
          <p:cNvSpPr txBox="1"/>
          <p:nvPr/>
        </p:nvSpPr>
        <p:spPr>
          <a:xfrm>
            <a:off x="0" y="6207813"/>
            <a:ext cx="4296953" cy="461665"/>
          </a:xfrm>
          <a:prstGeom prst="rect">
            <a:avLst/>
          </a:prstGeom>
          <a:noFill/>
        </p:spPr>
        <p:txBody>
          <a:bodyPr wrap="square">
            <a:spAutoFit/>
          </a:bodyPr>
          <a:lstStyle/>
          <a:p>
            <a:pPr marL="277813"/>
            <a:r>
              <a:rPr lang="en-GB" sz="1200" b="0" u="none" strike="noStrike" dirty="0">
                <a:solidFill>
                  <a:schemeClr val="bg1"/>
                </a:solidFill>
                <a:effectLst/>
                <a:latin typeface="Calibri" panose="020F0502020204030204" pitchFamily="34" charset="0"/>
              </a:rPr>
              <a:t>Presented at FSCI 2024</a:t>
            </a:r>
          </a:p>
          <a:p>
            <a:pPr marL="277813"/>
            <a:r>
              <a:rPr lang="en-GB" sz="1200" dirty="0">
                <a:solidFill>
                  <a:schemeClr val="bg1"/>
                </a:solidFill>
                <a:latin typeface="Corbel" panose="020B0503020204020204" pitchFamily="34" charset="0"/>
              </a:rPr>
              <a:t>DOI: </a:t>
            </a:r>
            <a:r>
              <a:rPr lang="en-GB" sz="1200" b="0" i="0" u="none" strike="noStrike" dirty="0">
                <a:solidFill>
                  <a:schemeClr val="bg1"/>
                </a:solidFill>
                <a:effectLst/>
                <a:latin typeface="Corbel" panose="020B0503020204020204" pitchFamily="34" charset="0"/>
              </a:rPr>
              <a:t>10.5281/zenodo.12788336</a:t>
            </a:r>
          </a:p>
        </p:txBody>
      </p:sp>
    </p:spTree>
    <p:extLst>
      <p:ext uri="{BB962C8B-B14F-4D97-AF65-F5344CB8AC3E}">
        <p14:creationId xmlns:p14="http://schemas.microsoft.com/office/powerpoint/2010/main" val="696086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6E89FF65-FAE1-9E4E-BFA5-7C8A2DD19A2A}"/>
              </a:ext>
            </a:extLst>
          </p:cNvPr>
          <p:cNvGraphicFramePr/>
          <p:nvPr>
            <p:extLst>
              <p:ext uri="{D42A27DB-BD31-4B8C-83A1-F6EECF244321}">
                <p14:modId xmlns:p14="http://schemas.microsoft.com/office/powerpoint/2010/main" val="4154821445"/>
              </p:ext>
            </p:extLst>
          </p:nvPr>
        </p:nvGraphicFramePr>
        <p:xfrm>
          <a:off x="1239869" y="1608895"/>
          <a:ext cx="4962311" cy="3307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a:extLst>
              <a:ext uri="{FF2B5EF4-FFF2-40B4-BE49-F238E27FC236}">
                <a16:creationId xmlns:a16="http://schemas.microsoft.com/office/drawing/2014/main" id="{FC4D7A9F-B1A0-A785-1AC5-88F679C8F4A0}"/>
              </a:ext>
            </a:extLst>
          </p:cNvPr>
          <p:cNvSpPr/>
          <p:nvPr/>
        </p:nvSpPr>
        <p:spPr>
          <a:xfrm>
            <a:off x="-1" y="0"/>
            <a:ext cx="12192001" cy="835200"/>
          </a:xfrm>
          <a:prstGeom prst="roundRect">
            <a:avLst>
              <a:gd name="adj" fmla="val 0"/>
            </a:avLst>
          </a:prstGeom>
          <a:solidFill>
            <a:srgbClr val="80032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360000" bIns="0" rtlCol="0" anchor="ctr"/>
          <a:lstStyle/>
          <a:p>
            <a:pPr lvl="0" defTabSz="914400">
              <a:defRPr/>
            </a:pPr>
            <a:r>
              <a:rPr lang="en-GB" sz="2000" dirty="0">
                <a:solidFill>
                  <a:schemeClr val="bg1"/>
                </a:solidFill>
              </a:rPr>
              <a:t>Background</a:t>
            </a:r>
          </a:p>
        </p:txBody>
      </p:sp>
      <p:sp>
        <p:nvSpPr>
          <p:cNvPr id="7" name="Rectangle 6">
            <a:extLst>
              <a:ext uri="{FF2B5EF4-FFF2-40B4-BE49-F238E27FC236}">
                <a16:creationId xmlns:a16="http://schemas.microsoft.com/office/drawing/2014/main" id="{E43A97AB-E686-F0FC-77C2-571F26DEAB02}"/>
              </a:ext>
            </a:extLst>
          </p:cNvPr>
          <p:cNvSpPr/>
          <p:nvPr/>
        </p:nvSpPr>
        <p:spPr>
          <a:xfrm>
            <a:off x="-1" y="6019462"/>
            <a:ext cx="12192001" cy="835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DDEFEFC-2E60-8E20-0A04-2B2EDA137C84}"/>
              </a:ext>
            </a:extLst>
          </p:cNvPr>
          <p:cNvSpPr txBox="1"/>
          <p:nvPr/>
        </p:nvSpPr>
        <p:spPr>
          <a:xfrm>
            <a:off x="0" y="6207813"/>
            <a:ext cx="4296953" cy="461665"/>
          </a:xfrm>
          <a:prstGeom prst="rect">
            <a:avLst/>
          </a:prstGeom>
          <a:noFill/>
        </p:spPr>
        <p:txBody>
          <a:bodyPr wrap="square">
            <a:spAutoFit/>
          </a:bodyPr>
          <a:lstStyle/>
          <a:p>
            <a:pPr marL="277813"/>
            <a:r>
              <a:rPr lang="en-GB" sz="1200" b="0" u="none" strike="noStrike" dirty="0">
                <a:solidFill>
                  <a:schemeClr val="bg1"/>
                </a:solidFill>
                <a:effectLst/>
                <a:latin typeface="Calibri" panose="020F0502020204030204" pitchFamily="34" charset="0"/>
              </a:rPr>
              <a:t>Presented at FSCI 2024</a:t>
            </a:r>
          </a:p>
          <a:p>
            <a:pPr marL="277813"/>
            <a:r>
              <a:rPr lang="en-GB" sz="1200" dirty="0">
                <a:solidFill>
                  <a:schemeClr val="bg1"/>
                </a:solidFill>
                <a:latin typeface="Corbel" panose="020B0503020204020204" pitchFamily="34" charset="0"/>
              </a:rPr>
              <a:t>DOI: </a:t>
            </a:r>
            <a:r>
              <a:rPr lang="en-GB" sz="1200" b="0" i="0" u="none" strike="noStrike" dirty="0">
                <a:solidFill>
                  <a:schemeClr val="bg1"/>
                </a:solidFill>
                <a:effectLst/>
                <a:latin typeface="Corbel" panose="020B0503020204020204" pitchFamily="34" charset="0"/>
              </a:rPr>
              <a:t>10.5281/zenodo.12788336</a:t>
            </a:r>
          </a:p>
        </p:txBody>
      </p:sp>
    </p:spTree>
    <p:extLst>
      <p:ext uri="{BB962C8B-B14F-4D97-AF65-F5344CB8AC3E}">
        <p14:creationId xmlns:p14="http://schemas.microsoft.com/office/powerpoint/2010/main" val="3844830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a:extLst>
              <a:ext uri="{FF2B5EF4-FFF2-40B4-BE49-F238E27FC236}">
                <a16:creationId xmlns:a16="http://schemas.microsoft.com/office/drawing/2014/main" id="{0B293DB1-CC75-1005-6ED2-DBCE994C0144}"/>
              </a:ext>
            </a:extLst>
          </p:cNvPr>
          <p:cNvGraphicFramePr/>
          <p:nvPr>
            <p:extLst>
              <p:ext uri="{D42A27DB-BD31-4B8C-83A1-F6EECF244321}">
                <p14:modId xmlns:p14="http://schemas.microsoft.com/office/powerpoint/2010/main" val="2980225418"/>
              </p:ext>
            </p:extLst>
          </p:nvPr>
        </p:nvGraphicFramePr>
        <p:xfrm>
          <a:off x="681056" y="1775204"/>
          <a:ext cx="4962311" cy="3307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a:extLst>
              <a:ext uri="{FF2B5EF4-FFF2-40B4-BE49-F238E27FC236}">
                <a16:creationId xmlns:a16="http://schemas.microsoft.com/office/drawing/2014/main" id="{57F44CDB-EFFF-C44D-7FF3-57C08F4AA36C}"/>
              </a:ext>
            </a:extLst>
          </p:cNvPr>
          <p:cNvSpPr/>
          <p:nvPr/>
        </p:nvSpPr>
        <p:spPr>
          <a:xfrm>
            <a:off x="-1" y="0"/>
            <a:ext cx="12192001" cy="835200"/>
          </a:xfrm>
          <a:prstGeom prst="roundRect">
            <a:avLst>
              <a:gd name="adj" fmla="val 0"/>
            </a:avLst>
          </a:prstGeom>
          <a:solidFill>
            <a:srgbClr val="80032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360000" bIns="0" rtlCol="0" anchor="ctr"/>
          <a:lstStyle/>
          <a:p>
            <a:pPr lvl="0" defTabSz="914400">
              <a:defRPr/>
            </a:pPr>
            <a:r>
              <a:rPr lang="en-GB" sz="2000" dirty="0">
                <a:solidFill>
                  <a:schemeClr val="bg1"/>
                </a:solidFill>
              </a:rPr>
              <a:t>Background</a:t>
            </a:r>
          </a:p>
        </p:txBody>
      </p:sp>
      <p:sp>
        <p:nvSpPr>
          <p:cNvPr id="5" name="Rectangle 4">
            <a:extLst>
              <a:ext uri="{FF2B5EF4-FFF2-40B4-BE49-F238E27FC236}">
                <a16:creationId xmlns:a16="http://schemas.microsoft.com/office/drawing/2014/main" id="{E30F5105-5DCD-B5CA-E112-5F5AEFB4A8E0}"/>
              </a:ext>
            </a:extLst>
          </p:cNvPr>
          <p:cNvSpPr/>
          <p:nvPr/>
        </p:nvSpPr>
        <p:spPr>
          <a:xfrm>
            <a:off x="-1" y="6019462"/>
            <a:ext cx="12192001" cy="835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E31EDC2-A892-7E3E-0575-E8D504969BD1}"/>
              </a:ext>
            </a:extLst>
          </p:cNvPr>
          <p:cNvSpPr txBox="1"/>
          <p:nvPr/>
        </p:nvSpPr>
        <p:spPr>
          <a:xfrm>
            <a:off x="0" y="6207813"/>
            <a:ext cx="4296953" cy="461665"/>
          </a:xfrm>
          <a:prstGeom prst="rect">
            <a:avLst/>
          </a:prstGeom>
          <a:noFill/>
        </p:spPr>
        <p:txBody>
          <a:bodyPr wrap="square">
            <a:spAutoFit/>
          </a:bodyPr>
          <a:lstStyle/>
          <a:p>
            <a:pPr marL="277813"/>
            <a:r>
              <a:rPr lang="en-GB" sz="1200" b="0" u="none" strike="noStrike" dirty="0">
                <a:solidFill>
                  <a:schemeClr val="bg1"/>
                </a:solidFill>
                <a:effectLst/>
                <a:latin typeface="Calibri" panose="020F0502020204030204" pitchFamily="34" charset="0"/>
              </a:rPr>
              <a:t>Presented at FSCI 2024</a:t>
            </a:r>
          </a:p>
          <a:p>
            <a:pPr marL="277813"/>
            <a:r>
              <a:rPr lang="en-GB" sz="1200" dirty="0">
                <a:solidFill>
                  <a:schemeClr val="bg1"/>
                </a:solidFill>
                <a:latin typeface="Corbel" panose="020B0503020204020204" pitchFamily="34" charset="0"/>
              </a:rPr>
              <a:t>DOI: </a:t>
            </a:r>
            <a:r>
              <a:rPr lang="en-GB" sz="1200" b="0" i="0" u="none" strike="noStrike" dirty="0">
                <a:solidFill>
                  <a:schemeClr val="bg1"/>
                </a:solidFill>
                <a:effectLst/>
                <a:latin typeface="Corbel" panose="020B0503020204020204" pitchFamily="34" charset="0"/>
              </a:rPr>
              <a:t>10.5281/zenodo.12788336</a:t>
            </a:r>
          </a:p>
        </p:txBody>
      </p:sp>
    </p:spTree>
    <p:extLst>
      <p:ext uri="{BB962C8B-B14F-4D97-AF65-F5344CB8AC3E}">
        <p14:creationId xmlns:p14="http://schemas.microsoft.com/office/powerpoint/2010/main" val="3671137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BC04D232-C614-2453-C04D-7E88E2B7C537}"/>
              </a:ext>
            </a:extLst>
          </p:cNvPr>
          <p:cNvSpPr/>
          <p:nvPr/>
        </p:nvSpPr>
        <p:spPr>
          <a:xfrm>
            <a:off x="-1" y="0"/>
            <a:ext cx="12192001" cy="835200"/>
          </a:xfrm>
          <a:prstGeom prst="roundRect">
            <a:avLst>
              <a:gd name="adj" fmla="val 0"/>
            </a:avLst>
          </a:prstGeom>
          <a:solidFill>
            <a:srgbClr val="80032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360000" bIns="0" rtlCol="0" anchor="ctr"/>
          <a:lstStyle/>
          <a:p>
            <a:pPr lvl="0" defTabSz="914400">
              <a:defRPr/>
            </a:pPr>
            <a:r>
              <a:rPr lang="en-GB" sz="2000" dirty="0">
                <a:solidFill>
                  <a:schemeClr val="bg1"/>
                </a:solidFill>
              </a:rPr>
              <a:t>AI Ethics Solutions for Research Integrity</a:t>
            </a:r>
          </a:p>
        </p:txBody>
      </p:sp>
      <p:sp>
        <p:nvSpPr>
          <p:cNvPr id="9" name="Rectangle 8">
            <a:extLst>
              <a:ext uri="{FF2B5EF4-FFF2-40B4-BE49-F238E27FC236}">
                <a16:creationId xmlns:a16="http://schemas.microsoft.com/office/drawing/2014/main" id="{DD29CC01-2BCD-C71B-9088-4E81310E6C5D}"/>
              </a:ext>
            </a:extLst>
          </p:cNvPr>
          <p:cNvSpPr/>
          <p:nvPr/>
        </p:nvSpPr>
        <p:spPr>
          <a:xfrm>
            <a:off x="-1" y="6019462"/>
            <a:ext cx="12192001" cy="835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E7AD606-85FE-20DA-1B21-4AFED69E9655}"/>
              </a:ext>
            </a:extLst>
          </p:cNvPr>
          <p:cNvSpPr txBox="1"/>
          <p:nvPr/>
        </p:nvSpPr>
        <p:spPr>
          <a:xfrm>
            <a:off x="0" y="6207813"/>
            <a:ext cx="4296953" cy="461665"/>
          </a:xfrm>
          <a:prstGeom prst="rect">
            <a:avLst/>
          </a:prstGeom>
          <a:noFill/>
        </p:spPr>
        <p:txBody>
          <a:bodyPr wrap="square">
            <a:spAutoFit/>
          </a:bodyPr>
          <a:lstStyle/>
          <a:p>
            <a:pPr marL="277813"/>
            <a:r>
              <a:rPr lang="en-GB" sz="1200" b="0" u="none" strike="noStrike" dirty="0">
                <a:solidFill>
                  <a:schemeClr val="bg1"/>
                </a:solidFill>
                <a:effectLst/>
                <a:latin typeface="Calibri" panose="020F0502020204030204" pitchFamily="34" charset="0"/>
              </a:rPr>
              <a:t>Presented at FSCI 2024</a:t>
            </a:r>
          </a:p>
          <a:p>
            <a:pPr marL="277813"/>
            <a:r>
              <a:rPr lang="en-GB" sz="1200" dirty="0">
                <a:solidFill>
                  <a:schemeClr val="bg1"/>
                </a:solidFill>
                <a:latin typeface="Corbel" panose="020B0503020204020204" pitchFamily="34" charset="0"/>
              </a:rPr>
              <a:t>DOI: </a:t>
            </a:r>
            <a:r>
              <a:rPr lang="en-GB" sz="1200" b="0" i="0" u="none" strike="noStrike" dirty="0">
                <a:solidFill>
                  <a:schemeClr val="bg1"/>
                </a:solidFill>
                <a:effectLst/>
                <a:latin typeface="Corbel" panose="020B0503020204020204" pitchFamily="34" charset="0"/>
              </a:rPr>
              <a:t>10.5281/zenodo.12788336</a:t>
            </a:r>
          </a:p>
        </p:txBody>
      </p:sp>
    </p:spTree>
    <p:extLst>
      <p:ext uri="{BB962C8B-B14F-4D97-AF65-F5344CB8AC3E}">
        <p14:creationId xmlns:p14="http://schemas.microsoft.com/office/powerpoint/2010/main" val="240828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Russell Group principles on the use of&#10;generative AI tools in education. Our universities are committed to the ethical and responsible use of generative AI and to preparing our staff and students to be leaders in an increasingly AI-enabled world.”">
            <a:extLst>
              <a:ext uri="{FF2B5EF4-FFF2-40B4-BE49-F238E27FC236}">
                <a16:creationId xmlns:a16="http://schemas.microsoft.com/office/drawing/2014/main" id="{5B3DB576-5E9E-E9F7-4987-07930E3C0340}"/>
              </a:ext>
            </a:extLst>
          </p:cNvPr>
          <p:cNvPicPr>
            <a:picLocks noChangeAspect="1"/>
          </p:cNvPicPr>
          <p:nvPr/>
        </p:nvPicPr>
        <p:blipFill rotWithShape="1">
          <a:blip r:embed="rId3"/>
          <a:srcRect l="7089"/>
          <a:stretch/>
        </p:blipFill>
        <p:spPr>
          <a:xfrm>
            <a:off x="3078473" y="4415032"/>
            <a:ext cx="3722129" cy="1275123"/>
          </a:xfrm>
          <a:prstGeom prst="rect">
            <a:avLst/>
          </a:prstGeom>
          <a:ln w="38100">
            <a:solidFill>
              <a:schemeClr val="accent4"/>
            </a:solidFill>
          </a:ln>
        </p:spPr>
      </p:pic>
      <p:sp>
        <p:nvSpPr>
          <p:cNvPr id="8" name="Rounded Rectangle 7">
            <a:extLst>
              <a:ext uri="{FF2B5EF4-FFF2-40B4-BE49-F238E27FC236}">
                <a16:creationId xmlns:a16="http://schemas.microsoft.com/office/drawing/2014/main" id="{6837E050-DD5B-F07A-9A34-4FC68E70CD7C}"/>
              </a:ext>
            </a:extLst>
          </p:cNvPr>
          <p:cNvSpPr/>
          <p:nvPr/>
        </p:nvSpPr>
        <p:spPr>
          <a:xfrm>
            <a:off x="-1" y="0"/>
            <a:ext cx="12192001" cy="835200"/>
          </a:xfrm>
          <a:prstGeom prst="roundRect">
            <a:avLst>
              <a:gd name="adj" fmla="val 0"/>
            </a:avLst>
          </a:prstGeom>
          <a:solidFill>
            <a:srgbClr val="80032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360000" bIns="0" rtlCol="0" anchor="ctr"/>
          <a:lstStyle/>
          <a:p>
            <a:pPr lvl="0" defTabSz="914400">
              <a:defRPr/>
            </a:pPr>
            <a:r>
              <a:rPr lang="en-GB" sz="2000" dirty="0">
                <a:solidFill>
                  <a:schemeClr val="bg1"/>
                </a:solidFill>
              </a:rPr>
              <a:t>AI Ethics Solutions for Research Integrity</a:t>
            </a:r>
          </a:p>
        </p:txBody>
      </p:sp>
      <p:sp>
        <p:nvSpPr>
          <p:cNvPr id="9" name="Rectangle 8">
            <a:extLst>
              <a:ext uri="{FF2B5EF4-FFF2-40B4-BE49-F238E27FC236}">
                <a16:creationId xmlns:a16="http://schemas.microsoft.com/office/drawing/2014/main" id="{B5B62FF3-2097-E7F0-913F-5DA31EC567F7}"/>
              </a:ext>
            </a:extLst>
          </p:cNvPr>
          <p:cNvSpPr/>
          <p:nvPr/>
        </p:nvSpPr>
        <p:spPr>
          <a:xfrm>
            <a:off x="-1" y="6019462"/>
            <a:ext cx="12192001" cy="835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7A5502A-61A4-00BD-24BE-B4C745E91322}"/>
              </a:ext>
            </a:extLst>
          </p:cNvPr>
          <p:cNvSpPr txBox="1"/>
          <p:nvPr/>
        </p:nvSpPr>
        <p:spPr>
          <a:xfrm>
            <a:off x="0" y="6207813"/>
            <a:ext cx="4296953" cy="461665"/>
          </a:xfrm>
          <a:prstGeom prst="rect">
            <a:avLst/>
          </a:prstGeom>
          <a:noFill/>
        </p:spPr>
        <p:txBody>
          <a:bodyPr wrap="square">
            <a:spAutoFit/>
          </a:bodyPr>
          <a:lstStyle/>
          <a:p>
            <a:pPr marL="277813"/>
            <a:r>
              <a:rPr lang="en-GB" sz="1200" b="0" u="none" strike="noStrike" dirty="0">
                <a:solidFill>
                  <a:schemeClr val="bg1"/>
                </a:solidFill>
                <a:effectLst/>
                <a:latin typeface="Calibri" panose="020F0502020204030204" pitchFamily="34" charset="0"/>
              </a:rPr>
              <a:t>Presented at FSCI 2024</a:t>
            </a:r>
          </a:p>
          <a:p>
            <a:pPr marL="277813"/>
            <a:r>
              <a:rPr lang="en-GB" sz="1200" dirty="0">
                <a:solidFill>
                  <a:schemeClr val="bg1"/>
                </a:solidFill>
                <a:latin typeface="Corbel" panose="020B0503020204020204" pitchFamily="34" charset="0"/>
              </a:rPr>
              <a:t>DOI: </a:t>
            </a:r>
            <a:r>
              <a:rPr lang="en-GB" sz="1200" b="0" i="0" u="none" strike="noStrike" dirty="0">
                <a:solidFill>
                  <a:schemeClr val="bg1"/>
                </a:solidFill>
                <a:effectLst/>
                <a:latin typeface="Corbel" panose="020B0503020204020204" pitchFamily="34" charset="0"/>
              </a:rPr>
              <a:t>10.5281/zenodo.12788336</a:t>
            </a:r>
          </a:p>
        </p:txBody>
      </p:sp>
    </p:spTree>
    <p:extLst>
      <p:ext uri="{BB962C8B-B14F-4D97-AF65-F5344CB8AC3E}">
        <p14:creationId xmlns:p14="http://schemas.microsoft.com/office/powerpoint/2010/main" val="3905841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Russell Group principles on the use of&#10;generative AI tools in education. Our universities are committed to the ethical and responsible use of generative AI and to preparing our staff and students to be leaders in an increasingly AI-enabled world.”">
            <a:extLst>
              <a:ext uri="{FF2B5EF4-FFF2-40B4-BE49-F238E27FC236}">
                <a16:creationId xmlns:a16="http://schemas.microsoft.com/office/drawing/2014/main" id="{5B3DB576-5E9E-E9F7-4987-07930E3C0340}"/>
              </a:ext>
            </a:extLst>
          </p:cNvPr>
          <p:cNvPicPr>
            <a:picLocks noChangeAspect="1"/>
          </p:cNvPicPr>
          <p:nvPr/>
        </p:nvPicPr>
        <p:blipFill rotWithShape="1">
          <a:blip r:embed="rId3"/>
          <a:srcRect l="7089"/>
          <a:stretch/>
        </p:blipFill>
        <p:spPr>
          <a:xfrm>
            <a:off x="3078473" y="4415032"/>
            <a:ext cx="3722129" cy="1275123"/>
          </a:xfrm>
          <a:prstGeom prst="rect">
            <a:avLst/>
          </a:prstGeom>
          <a:ln w="38100">
            <a:solidFill>
              <a:schemeClr val="accent4"/>
            </a:solidFill>
          </a:ln>
        </p:spPr>
      </p:pic>
      <p:pic>
        <p:nvPicPr>
          <p:cNvPr id="6" name="Picture 5" descr="A white and red rectangular sign with black text&#10;&#10;Description automatically generated">
            <a:extLst>
              <a:ext uri="{FF2B5EF4-FFF2-40B4-BE49-F238E27FC236}">
                <a16:creationId xmlns:a16="http://schemas.microsoft.com/office/drawing/2014/main" id="{F1539017-6587-23F5-1347-E754E286FA3B}"/>
              </a:ext>
            </a:extLst>
          </p:cNvPr>
          <p:cNvPicPr>
            <a:picLocks noChangeAspect="1"/>
          </p:cNvPicPr>
          <p:nvPr/>
        </p:nvPicPr>
        <p:blipFill>
          <a:blip r:embed="rId4"/>
          <a:stretch>
            <a:fillRect/>
          </a:stretch>
        </p:blipFill>
        <p:spPr>
          <a:xfrm>
            <a:off x="3935400" y="3020366"/>
            <a:ext cx="3722129" cy="1357758"/>
          </a:xfrm>
          <a:prstGeom prst="rect">
            <a:avLst/>
          </a:prstGeom>
          <a:ln w="38100">
            <a:solidFill>
              <a:schemeClr val="accent4"/>
            </a:solidFill>
          </a:ln>
        </p:spPr>
      </p:pic>
      <p:pic>
        <p:nvPicPr>
          <p:cNvPr id="12" name="Picture 11" descr="A screenshot of a computer&#10;&#10;Description automatically generated">
            <a:extLst>
              <a:ext uri="{FF2B5EF4-FFF2-40B4-BE49-F238E27FC236}">
                <a16:creationId xmlns:a16="http://schemas.microsoft.com/office/drawing/2014/main" id="{80D5C0B7-3BD2-AFD3-FC98-A25C0282E357}"/>
              </a:ext>
            </a:extLst>
          </p:cNvPr>
          <p:cNvPicPr>
            <a:picLocks noChangeAspect="1"/>
          </p:cNvPicPr>
          <p:nvPr/>
        </p:nvPicPr>
        <p:blipFill>
          <a:blip r:embed="rId5"/>
          <a:stretch>
            <a:fillRect/>
          </a:stretch>
        </p:blipFill>
        <p:spPr>
          <a:xfrm>
            <a:off x="5432879" y="1503097"/>
            <a:ext cx="3372607" cy="1831521"/>
          </a:xfrm>
          <a:prstGeom prst="rect">
            <a:avLst/>
          </a:prstGeom>
          <a:noFill/>
          <a:ln w="38100">
            <a:solidFill>
              <a:schemeClr val="accent4"/>
            </a:solidFill>
          </a:ln>
        </p:spPr>
      </p:pic>
      <p:sp>
        <p:nvSpPr>
          <p:cNvPr id="13" name="Rounded Rectangle 12">
            <a:extLst>
              <a:ext uri="{FF2B5EF4-FFF2-40B4-BE49-F238E27FC236}">
                <a16:creationId xmlns:a16="http://schemas.microsoft.com/office/drawing/2014/main" id="{66C59A40-D331-AC3C-570D-AECB69482126}"/>
              </a:ext>
            </a:extLst>
          </p:cNvPr>
          <p:cNvSpPr/>
          <p:nvPr/>
        </p:nvSpPr>
        <p:spPr>
          <a:xfrm>
            <a:off x="-1" y="0"/>
            <a:ext cx="12192001" cy="835200"/>
          </a:xfrm>
          <a:prstGeom prst="roundRect">
            <a:avLst>
              <a:gd name="adj" fmla="val 0"/>
            </a:avLst>
          </a:prstGeom>
          <a:solidFill>
            <a:srgbClr val="80032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360000" bIns="0" rtlCol="0" anchor="ctr"/>
          <a:lstStyle/>
          <a:p>
            <a:pPr lvl="0" defTabSz="914400">
              <a:defRPr/>
            </a:pPr>
            <a:r>
              <a:rPr lang="en-GB" sz="2000" dirty="0">
                <a:solidFill>
                  <a:schemeClr val="bg1"/>
                </a:solidFill>
              </a:rPr>
              <a:t>AI Ethics Solutions for Research Integrity</a:t>
            </a:r>
          </a:p>
        </p:txBody>
      </p:sp>
      <p:sp>
        <p:nvSpPr>
          <p:cNvPr id="15" name="TextBox 14">
            <a:extLst>
              <a:ext uri="{FF2B5EF4-FFF2-40B4-BE49-F238E27FC236}">
                <a16:creationId xmlns:a16="http://schemas.microsoft.com/office/drawing/2014/main" id="{818577E8-AC6F-4751-E3DD-582545EE54C4}"/>
              </a:ext>
            </a:extLst>
          </p:cNvPr>
          <p:cNvSpPr txBox="1"/>
          <p:nvPr/>
        </p:nvSpPr>
        <p:spPr>
          <a:xfrm>
            <a:off x="8891337" y="1435814"/>
            <a:ext cx="249654" cy="369332"/>
          </a:xfrm>
          <a:prstGeom prst="rect">
            <a:avLst/>
          </a:prstGeom>
          <a:noFill/>
        </p:spPr>
        <p:txBody>
          <a:bodyPr wrap="square">
            <a:spAutoFit/>
          </a:bodyPr>
          <a:lstStyle/>
          <a:p>
            <a:pPr>
              <a:spcBef>
                <a:spcPts val="400"/>
              </a:spcBef>
              <a:spcAft>
                <a:spcPts val="400"/>
              </a:spcAft>
            </a:pPr>
            <a:r>
              <a:rPr lang="en-GB" sz="1800" dirty="0"/>
              <a:t>⁹ </a:t>
            </a:r>
          </a:p>
        </p:txBody>
      </p:sp>
      <p:sp>
        <p:nvSpPr>
          <p:cNvPr id="16" name="Rectangle 15">
            <a:extLst>
              <a:ext uri="{FF2B5EF4-FFF2-40B4-BE49-F238E27FC236}">
                <a16:creationId xmlns:a16="http://schemas.microsoft.com/office/drawing/2014/main" id="{9ADE6C33-0DDF-81D0-EC6B-2875E78ECE01}"/>
              </a:ext>
            </a:extLst>
          </p:cNvPr>
          <p:cNvSpPr/>
          <p:nvPr/>
        </p:nvSpPr>
        <p:spPr>
          <a:xfrm>
            <a:off x="-1" y="6019462"/>
            <a:ext cx="12192001" cy="835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4BCB558-179D-A36A-B85B-67BD53A17BBD}"/>
              </a:ext>
            </a:extLst>
          </p:cNvPr>
          <p:cNvSpPr txBox="1"/>
          <p:nvPr/>
        </p:nvSpPr>
        <p:spPr>
          <a:xfrm>
            <a:off x="0" y="6207813"/>
            <a:ext cx="4296953" cy="461665"/>
          </a:xfrm>
          <a:prstGeom prst="rect">
            <a:avLst/>
          </a:prstGeom>
          <a:noFill/>
        </p:spPr>
        <p:txBody>
          <a:bodyPr wrap="square">
            <a:spAutoFit/>
          </a:bodyPr>
          <a:lstStyle/>
          <a:p>
            <a:pPr marL="277813"/>
            <a:r>
              <a:rPr lang="en-GB" sz="1200" b="0" u="none" strike="noStrike" dirty="0">
                <a:solidFill>
                  <a:schemeClr val="bg1"/>
                </a:solidFill>
                <a:effectLst/>
                <a:latin typeface="Calibri" panose="020F0502020204030204" pitchFamily="34" charset="0"/>
              </a:rPr>
              <a:t>Presented at FSCI 2024</a:t>
            </a:r>
          </a:p>
          <a:p>
            <a:pPr marL="277813"/>
            <a:r>
              <a:rPr lang="en-GB" sz="1200" dirty="0">
                <a:solidFill>
                  <a:schemeClr val="bg1"/>
                </a:solidFill>
                <a:latin typeface="Corbel" panose="020B0503020204020204" pitchFamily="34" charset="0"/>
              </a:rPr>
              <a:t>DOI: </a:t>
            </a:r>
            <a:r>
              <a:rPr lang="en-GB" sz="1200" b="0" i="0" u="none" strike="noStrike" dirty="0">
                <a:solidFill>
                  <a:schemeClr val="bg1"/>
                </a:solidFill>
                <a:effectLst/>
                <a:latin typeface="Corbel" panose="020B0503020204020204" pitchFamily="34" charset="0"/>
              </a:rPr>
              <a:t>10.5281/zenodo.12788336</a:t>
            </a:r>
          </a:p>
        </p:txBody>
      </p:sp>
    </p:spTree>
    <p:extLst>
      <p:ext uri="{BB962C8B-B14F-4D97-AF65-F5344CB8AC3E}">
        <p14:creationId xmlns:p14="http://schemas.microsoft.com/office/powerpoint/2010/main" val="609154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Russell Group principles on the use of&#10;generative AI tools in education. Our universities are committed to the ethical and responsible use of generative AI and to preparing our staff and students to be leaders in an increasingly AI-enabled world.”">
            <a:extLst>
              <a:ext uri="{FF2B5EF4-FFF2-40B4-BE49-F238E27FC236}">
                <a16:creationId xmlns:a16="http://schemas.microsoft.com/office/drawing/2014/main" id="{5B3DB576-5E9E-E9F7-4987-07930E3C0340}"/>
              </a:ext>
            </a:extLst>
          </p:cNvPr>
          <p:cNvPicPr>
            <a:picLocks noChangeAspect="1"/>
          </p:cNvPicPr>
          <p:nvPr/>
        </p:nvPicPr>
        <p:blipFill rotWithShape="1">
          <a:blip r:embed="rId3"/>
          <a:srcRect l="7089"/>
          <a:stretch/>
        </p:blipFill>
        <p:spPr>
          <a:xfrm>
            <a:off x="3078473" y="4415032"/>
            <a:ext cx="3722129" cy="1275123"/>
          </a:xfrm>
          <a:prstGeom prst="rect">
            <a:avLst/>
          </a:prstGeom>
          <a:ln w="38100">
            <a:solidFill>
              <a:schemeClr val="accent4"/>
            </a:solidFill>
          </a:ln>
        </p:spPr>
      </p:pic>
      <p:pic>
        <p:nvPicPr>
          <p:cNvPr id="6" name="Picture 5" descr="A white and red rectangular sign with black text&#10;&#10;Description automatically generated">
            <a:extLst>
              <a:ext uri="{FF2B5EF4-FFF2-40B4-BE49-F238E27FC236}">
                <a16:creationId xmlns:a16="http://schemas.microsoft.com/office/drawing/2014/main" id="{F1539017-6587-23F5-1347-E754E286FA3B}"/>
              </a:ext>
            </a:extLst>
          </p:cNvPr>
          <p:cNvPicPr>
            <a:picLocks noChangeAspect="1"/>
          </p:cNvPicPr>
          <p:nvPr/>
        </p:nvPicPr>
        <p:blipFill>
          <a:blip r:embed="rId4"/>
          <a:stretch>
            <a:fillRect/>
          </a:stretch>
        </p:blipFill>
        <p:spPr>
          <a:xfrm>
            <a:off x="3935400" y="3020366"/>
            <a:ext cx="3722129" cy="1357758"/>
          </a:xfrm>
          <a:prstGeom prst="rect">
            <a:avLst/>
          </a:prstGeom>
          <a:ln w="38100">
            <a:solidFill>
              <a:schemeClr val="accent4"/>
            </a:solidFill>
          </a:ln>
        </p:spPr>
      </p:pic>
      <p:pic>
        <p:nvPicPr>
          <p:cNvPr id="9" name="Picture 8" descr="A screenshot of a computer&#10;&#10;Description automatically generated">
            <a:extLst>
              <a:ext uri="{FF2B5EF4-FFF2-40B4-BE49-F238E27FC236}">
                <a16:creationId xmlns:a16="http://schemas.microsoft.com/office/drawing/2014/main" id="{DCB12C7D-B397-C60B-8B5C-E870827B3D9B}"/>
              </a:ext>
            </a:extLst>
          </p:cNvPr>
          <p:cNvPicPr>
            <a:picLocks noChangeAspect="1"/>
          </p:cNvPicPr>
          <p:nvPr/>
        </p:nvPicPr>
        <p:blipFill>
          <a:blip r:embed="rId5"/>
          <a:stretch>
            <a:fillRect/>
          </a:stretch>
        </p:blipFill>
        <p:spPr>
          <a:xfrm>
            <a:off x="5432879" y="1503097"/>
            <a:ext cx="3372607" cy="1831521"/>
          </a:xfrm>
          <a:prstGeom prst="rect">
            <a:avLst/>
          </a:prstGeom>
          <a:noFill/>
          <a:ln w="38100">
            <a:solidFill>
              <a:schemeClr val="accent4"/>
            </a:solidFill>
          </a:ln>
        </p:spPr>
      </p:pic>
      <p:pic>
        <p:nvPicPr>
          <p:cNvPr id="4" name="Picture 3" descr="A screenshot of a research application&#10;&#10;Description automatically generated">
            <a:extLst>
              <a:ext uri="{FF2B5EF4-FFF2-40B4-BE49-F238E27FC236}">
                <a16:creationId xmlns:a16="http://schemas.microsoft.com/office/drawing/2014/main" id="{C5C2BC6A-7883-E2CD-AAC2-12FDA3093187}"/>
              </a:ext>
            </a:extLst>
          </p:cNvPr>
          <p:cNvPicPr>
            <a:picLocks noChangeAspect="1"/>
          </p:cNvPicPr>
          <p:nvPr/>
        </p:nvPicPr>
        <p:blipFill>
          <a:blip r:embed="rId6"/>
          <a:stretch>
            <a:fillRect/>
          </a:stretch>
        </p:blipFill>
        <p:spPr>
          <a:xfrm>
            <a:off x="1320848" y="1220918"/>
            <a:ext cx="3853944" cy="2045503"/>
          </a:xfrm>
          <a:prstGeom prst="rect">
            <a:avLst/>
          </a:prstGeom>
          <a:ln w="38100">
            <a:solidFill>
              <a:schemeClr val="accent4"/>
            </a:solidFill>
          </a:ln>
        </p:spPr>
      </p:pic>
      <p:pic>
        <p:nvPicPr>
          <p:cNvPr id="7" name="Picture 6" descr="A poster of a group of people&#10;&#10;Description automatically generated">
            <a:extLst>
              <a:ext uri="{FF2B5EF4-FFF2-40B4-BE49-F238E27FC236}">
                <a16:creationId xmlns:a16="http://schemas.microsoft.com/office/drawing/2014/main" id="{7F22041A-330D-23EB-A1B0-C52A5092BC66}"/>
              </a:ext>
            </a:extLst>
          </p:cNvPr>
          <p:cNvPicPr>
            <a:picLocks noChangeAspect="1"/>
          </p:cNvPicPr>
          <p:nvPr/>
        </p:nvPicPr>
        <p:blipFill>
          <a:blip r:embed="rId7"/>
          <a:stretch>
            <a:fillRect/>
          </a:stretch>
        </p:blipFill>
        <p:spPr>
          <a:xfrm>
            <a:off x="970193" y="2442968"/>
            <a:ext cx="2484393" cy="3429000"/>
          </a:xfrm>
          <a:prstGeom prst="rect">
            <a:avLst/>
          </a:prstGeom>
          <a:ln w="38100">
            <a:solidFill>
              <a:schemeClr val="accent4"/>
            </a:solidFill>
          </a:ln>
        </p:spPr>
      </p:pic>
      <p:sp>
        <p:nvSpPr>
          <p:cNvPr id="8" name="Rounded Rectangle 7">
            <a:extLst>
              <a:ext uri="{FF2B5EF4-FFF2-40B4-BE49-F238E27FC236}">
                <a16:creationId xmlns:a16="http://schemas.microsoft.com/office/drawing/2014/main" id="{AB9D0909-0777-58D8-4F44-81BF7971ED97}"/>
              </a:ext>
            </a:extLst>
          </p:cNvPr>
          <p:cNvSpPr/>
          <p:nvPr/>
        </p:nvSpPr>
        <p:spPr>
          <a:xfrm>
            <a:off x="-1" y="0"/>
            <a:ext cx="12192001" cy="835200"/>
          </a:xfrm>
          <a:prstGeom prst="roundRect">
            <a:avLst>
              <a:gd name="adj" fmla="val 0"/>
            </a:avLst>
          </a:prstGeom>
          <a:solidFill>
            <a:srgbClr val="80032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360000" bIns="0" rtlCol="0" anchor="ctr"/>
          <a:lstStyle/>
          <a:p>
            <a:pPr lvl="0" defTabSz="914400">
              <a:defRPr/>
            </a:pPr>
            <a:r>
              <a:rPr lang="en-GB" sz="2000" dirty="0">
                <a:solidFill>
                  <a:schemeClr val="bg1"/>
                </a:solidFill>
              </a:rPr>
              <a:t>AI Ethics Solutions for Research Integrity</a:t>
            </a:r>
          </a:p>
        </p:txBody>
      </p:sp>
      <p:sp>
        <p:nvSpPr>
          <p:cNvPr id="13" name="TextBox 12">
            <a:extLst>
              <a:ext uri="{FF2B5EF4-FFF2-40B4-BE49-F238E27FC236}">
                <a16:creationId xmlns:a16="http://schemas.microsoft.com/office/drawing/2014/main" id="{17B401FA-22E0-B831-8A8D-3AA6CA0E5AC8}"/>
              </a:ext>
            </a:extLst>
          </p:cNvPr>
          <p:cNvSpPr txBox="1"/>
          <p:nvPr/>
        </p:nvSpPr>
        <p:spPr>
          <a:xfrm>
            <a:off x="623712" y="2478409"/>
            <a:ext cx="407589" cy="369332"/>
          </a:xfrm>
          <a:prstGeom prst="rect">
            <a:avLst/>
          </a:prstGeom>
          <a:noFill/>
        </p:spPr>
        <p:txBody>
          <a:bodyPr wrap="square">
            <a:spAutoFit/>
          </a:bodyPr>
          <a:lstStyle/>
          <a:p>
            <a:pPr>
              <a:spcBef>
                <a:spcPts val="400"/>
              </a:spcBef>
              <a:spcAft>
                <a:spcPts val="400"/>
              </a:spcAft>
            </a:pPr>
            <a:r>
              <a:rPr lang="en-GB" sz="1800" dirty="0"/>
              <a:t>¹⁰</a:t>
            </a:r>
          </a:p>
        </p:txBody>
      </p:sp>
      <p:sp>
        <p:nvSpPr>
          <p:cNvPr id="14" name="Rectangle 13">
            <a:extLst>
              <a:ext uri="{FF2B5EF4-FFF2-40B4-BE49-F238E27FC236}">
                <a16:creationId xmlns:a16="http://schemas.microsoft.com/office/drawing/2014/main" id="{F8336FA7-F540-5606-DED1-9D704032A2FA}"/>
              </a:ext>
            </a:extLst>
          </p:cNvPr>
          <p:cNvSpPr/>
          <p:nvPr/>
        </p:nvSpPr>
        <p:spPr>
          <a:xfrm>
            <a:off x="-1" y="6019462"/>
            <a:ext cx="12192001" cy="835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CC3E93F-3D01-7C5F-B13A-B0FAC6871D16}"/>
              </a:ext>
            </a:extLst>
          </p:cNvPr>
          <p:cNvSpPr txBox="1"/>
          <p:nvPr/>
        </p:nvSpPr>
        <p:spPr>
          <a:xfrm>
            <a:off x="0" y="6207813"/>
            <a:ext cx="4296953" cy="461665"/>
          </a:xfrm>
          <a:prstGeom prst="rect">
            <a:avLst/>
          </a:prstGeom>
          <a:noFill/>
        </p:spPr>
        <p:txBody>
          <a:bodyPr wrap="square">
            <a:spAutoFit/>
          </a:bodyPr>
          <a:lstStyle/>
          <a:p>
            <a:pPr marL="277813"/>
            <a:r>
              <a:rPr lang="en-GB" sz="1200" b="0" u="none" strike="noStrike" dirty="0">
                <a:solidFill>
                  <a:schemeClr val="bg1"/>
                </a:solidFill>
                <a:effectLst/>
                <a:latin typeface="Calibri" panose="020F0502020204030204" pitchFamily="34" charset="0"/>
              </a:rPr>
              <a:t>Presented at FSCI 2024</a:t>
            </a:r>
          </a:p>
          <a:p>
            <a:pPr marL="277813"/>
            <a:r>
              <a:rPr lang="en-GB" sz="1200" dirty="0">
                <a:solidFill>
                  <a:schemeClr val="bg1"/>
                </a:solidFill>
                <a:latin typeface="Corbel" panose="020B0503020204020204" pitchFamily="34" charset="0"/>
              </a:rPr>
              <a:t>DOI: </a:t>
            </a:r>
            <a:r>
              <a:rPr lang="en-GB" sz="1200" b="0" i="0" u="none" strike="noStrike" dirty="0">
                <a:solidFill>
                  <a:schemeClr val="bg1"/>
                </a:solidFill>
                <a:effectLst/>
                <a:latin typeface="Corbel" panose="020B0503020204020204" pitchFamily="34" charset="0"/>
              </a:rPr>
              <a:t>10.5281/zenodo.12788336</a:t>
            </a:r>
          </a:p>
        </p:txBody>
      </p:sp>
    </p:spTree>
    <p:extLst>
      <p:ext uri="{BB962C8B-B14F-4D97-AF65-F5344CB8AC3E}">
        <p14:creationId xmlns:p14="http://schemas.microsoft.com/office/powerpoint/2010/main" val="860439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hart of logos&#10;&#10;Description automatically generated">
            <a:extLst>
              <a:ext uri="{FF2B5EF4-FFF2-40B4-BE49-F238E27FC236}">
                <a16:creationId xmlns:a16="http://schemas.microsoft.com/office/drawing/2014/main" id="{EEE6709C-CA18-A389-7501-6E4DFD191CD6}"/>
              </a:ext>
            </a:extLst>
          </p:cNvPr>
          <p:cNvPicPr>
            <a:picLocks noChangeAspect="1"/>
          </p:cNvPicPr>
          <p:nvPr/>
        </p:nvPicPr>
        <p:blipFill>
          <a:blip r:embed="rId3"/>
          <a:stretch>
            <a:fillRect/>
          </a:stretch>
        </p:blipFill>
        <p:spPr>
          <a:xfrm>
            <a:off x="108284" y="70535"/>
            <a:ext cx="6356773" cy="5854751"/>
          </a:xfrm>
          <a:prstGeom prst="rect">
            <a:avLst/>
          </a:prstGeom>
          <a:ln w="38100">
            <a:solidFill>
              <a:schemeClr val="accent4"/>
            </a:solidFill>
          </a:ln>
        </p:spPr>
      </p:pic>
      <p:sp>
        <p:nvSpPr>
          <p:cNvPr id="12" name="TextBox 11">
            <a:extLst>
              <a:ext uri="{FF2B5EF4-FFF2-40B4-BE49-F238E27FC236}">
                <a16:creationId xmlns:a16="http://schemas.microsoft.com/office/drawing/2014/main" id="{90A2AFF7-A19A-93E8-676E-1475FB99A07A}"/>
              </a:ext>
            </a:extLst>
          </p:cNvPr>
          <p:cNvSpPr txBox="1"/>
          <p:nvPr/>
        </p:nvSpPr>
        <p:spPr>
          <a:xfrm>
            <a:off x="6465057" y="748048"/>
            <a:ext cx="454191" cy="369332"/>
          </a:xfrm>
          <a:prstGeom prst="rect">
            <a:avLst/>
          </a:prstGeom>
          <a:noFill/>
        </p:spPr>
        <p:txBody>
          <a:bodyPr wrap="square">
            <a:spAutoFit/>
          </a:bodyPr>
          <a:lstStyle/>
          <a:p>
            <a:pPr>
              <a:spcBef>
                <a:spcPts val="400"/>
              </a:spcBef>
              <a:spcAft>
                <a:spcPts val="400"/>
              </a:spcAft>
            </a:pPr>
            <a:r>
              <a:rPr lang="en-GB" sz="1800" dirty="0"/>
              <a:t>¹¹</a:t>
            </a:r>
          </a:p>
        </p:txBody>
      </p:sp>
      <p:sp>
        <p:nvSpPr>
          <p:cNvPr id="13" name="Rectangle 12">
            <a:extLst>
              <a:ext uri="{FF2B5EF4-FFF2-40B4-BE49-F238E27FC236}">
                <a16:creationId xmlns:a16="http://schemas.microsoft.com/office/drawing/2014/main" id="{9E202E48-DBA5-0725-C220-8E372223F68F}"/>
              </a:ext>
            </a:extLst>
          </p:cNvPr>
          <p:cNvSpPr/>
          <p:nvPr/>
        </p:nvSpPr>
        <p:spPr>
          <a:xfrm>
            <a:off x="-1" y="6019462"/>
            <a:ext cx="12192001" cy="835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9C639F2-AD08-70EB-B6D0-683F05034981}"/>
              </a:ext>
            </a:extLst>
          </p:cNvPr>
          <p:cNvSpPr txBox="1"/>
          <p:nvPr/>
        </p:nvSpPr>
        <p:spPr>
          <a:xfrm>
            <a:off x="0" y="6207813"/>
            <a:ext cx="4296953" cy="461665"/>
          </a:xfrm>
          <a:prstGeom prst="rect">
            <a:avLst/>
          </a:prstGeom>
          <a:noFill/>
        </p:spPr>
        <p:txBody>
          <a:bodyPr wrap="square">
            <a:spAutoFit/>
          </a:bodyPr>
          <a:lstStyle/>
          <a:p>
            <a:pPr marL="277813"/>
            <a:r>
              <a:rPr lang="en-GB" sz="1200" b="0" u="none" strike="noStrike" dirty="0">
                <a:solidFill>
                  <a:schemeClr val="bg1"/>
                </a:solidFill>
                <a:effectLst/>
                <a:latin typeface="Calibri" panose="020F0502020204030204" pitchFamily="34" charset="0"/>
              </a:rPr>
              <a:t>Presented at FSCI 2024</a:t>
            </a:r>
          </a:p>
          <a:p>
            <a:pPr marL="277813"/>
            <a:r>
              <a:rPr lang="en-GB" sz="1200" dirty="0">
                <a:solidFill>
                  <a:schemeClr val="bg1"/>
                </a:solidFill>
                <a:latin typeface="Corbel" panose="020B0503020204020204" pitchFamily="34" charset="0"/>
              </a:rPr>
              <a:t>DOI: </a:t>
            </a:r>
            <a:r>
              <a:rPr lang="en-GB" sz="1200" b="0" i="0" u="none" strike="noStrike" dirty="0">
                <a:solidFill>
                  <a:schemeClr val="bg1"/>
                </a:solidFill>
                <a:effectLst/>
                <a:latin typeface="Corbel" panose="020B0503020204020204" pitchFamily="34" charset="0"/>
              </a:rPr>
              <a:t>10.5281/zenodo.12788336</a:t>
            </a:r>
          </a:p>
        </p:txBody>
      </p:sp>
    </p:spTree>
    <p:extLst>
      <p:ext uri="{BB962C8B-B14F-4D97-AF65-F5344CB8AC3E}">
        <p14:creationId xmlns:p14="http://schemas.microsoft.com/office/powerpoint/2010/main" val="1937617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7A911E0F-9E18-0916-FE35-9EB372279BEF}"/>
              </a:ext>
            </a:extLst>
          </p:cNvPr>
          <p:cNvSpPr/>
          <p:nvPr/>
        </p:nvSpPr>
        <p:spPr>
          <a:xfrm>
            <a:off x="3921431" y="2469764"/>
            <a:ext cx="1233170" cy="1233170"/>
          </a:xfrm>
          <a:prstGeom prst="ellipse">
            <a:avLst/>
          </a:prstGeom>
          <a:solidFill>
            <a:schemeClr val="tx1">
              <a:lumMod val="50000"/>
              <a:lumOff val="5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972946EF-790D-C930-04F0-11A9BA071E99}"/>
              </a:ext>
            </a:extLst>
          </p:cNvPr>
          <p:cNvSpPr/>
          <p:nvPr/>
        </p:nvSpPr>
        <p:spPr>
          <a:xfrm>
            <a:off x="2448025" y="2469764"/>
            <a:ext cx="1233170" cy="1233170"/>
          </a:xfrm>
          <a:prstGeom prst="ellipse">
            <a:avLst/>
          </a:prstGeom>
          <a:solidFill>
            <a:schemeClr val="accent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0F027319-BBB9-6BC5-7855-94A230C593CF}"/>
              </a:ext>
            </a:extLst>
          </p:cNvPr>
          <p:cNvSpPr/>
          <p:nvPr/>
        </p:nvSpPr>
        <p:spPr>
          <a:xfrm>
            <a:off x="5491253" y="3544079"/>
            <a:ext cx="1233170" cy="1233170"/>
          </a:xfrm>
          <a:prstGeom prst="ellipse">
            <a:avLst/>
          </a:prstGeom>
          <a:solidFill>
            <a:schemeClr val="tx1">
              <a:lumMod val="50000"/>
              <a:lumOff val="5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E48168B1-F138-9E55-7BC8-9CBDFCEC834D}"/>
              </a:ext>
            </a:extLst>
          </p:cNvPr>
          <p:cNvSpPr/>
          <p:nvPr/>
        </p:nvSpPr>
        <p:spPr>
          <a:xfrm>
            <a:off x="5466186" y="1594066"/>
            <a:ext cx="1233170" cy="1233170"/>
          </a:xfrm>
          <a:prstGeom prst="ellipse">
            <a:avLst/>
          </a:prstGeom>
          <a:solidFill>
            <a:schemeClr val="tx1">
              <a:lumMod val="50000"/>
              <a:lumOff val="5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693F5D3D-BF0D-9AEA-3B5B-553C8184E54A}"/>
              </a:ext>
            </a:extLst>
          </p:cNvPr>
          <p:cNvSpPr/>
          <p:nvPr/>
        </p:nvSpPr>
        <p:spPr>
          <a:xfrm>
            <a:off x="974619" y="2536554"/>
            <a:ext cx="1233170" cy="1233170"/>
          </a:xfrm>
          <a:prstGeom prst="ellipse">
            <a:avLst/>
          </a:prstGeom>
          <a:solidFill>
            <a:schemeClr val="tx1">
              <a:lumMod val="50000"/>
              <a:lumOff val="5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Schoolhouse with solid fill">
            <a:extLst>
              <a:ext uri="{FF2B5EF4-FFF2-40B4-BE49-F238E27FC236}">
                <a16:creationId xmlns:a16="http://schemas.microsoft.com/office/drawing/2014/main" id="{3C94E8F5-B141-A2AF-D8B4-60167DC716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87123" y="2629149"/>
            <a:ext cx="914400" cy="914400"/>
          </a:xfrm>
          <a:prstGeom prst="rect">
            <a:avLst/>
          </a:prstGeom>
        </p:spPr>
      </p:pic>
      <p:pic>
        <p:nvPicPr>
          <p:cNvPr id="12" name="Graphic 11" descr="Graduation cap with solid fill">
            <a:extLst>
              <a:ext uri="{FF2B5EF4-FFF2-40B4-BE49-F238E27FC236}">
                <a16:creationId xmlns:a16="http://schemas.microsoft.com/office/drawing/2014/main" id="{2A80C9F6-9063-130A-C92E-C40DD614DC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97821" y="2681895"/>
            <a:ext cx="914400" cy="914400"/>
          </a:xfrm>
          <a:prstGeom prst="rect">
            <a:avLst/>
          </a:prstGeom>
        </p:spPr>
      </p:pic>
      <p:pic>
        <p:nvPicPr>
          <p:cNvPr id="14" name="Graphic 13" descr="Coins with solid fill">
            <a:extLst>
              <a:ext uri="{FF2B5EF4-FFF2-40B4-BE49-F238E27FC236}">
                <a16:creationId xmlns:a16="http://schemas.microsoft.com/office/drawing/2014/main" id="{731883FD-FBE0-8969-ECDB-C7233AFBCD8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0420" y="2695939"/>
            <a:ext cx="914400" cy="914400"/>
          </a:xfrm>
          <a:prstGeom prst="rect">
            <a:avLst/>
          </a:prstGeom>
        </p:spPr>
      </p:pic>
      <p:pic>
        <p:nvPicPr>
          <p:cNvPr id="16" name="Graphic 15" descr="Books with solid fill">
            <a:extLst>
              <a:ext uri="{FF2B5EF4-FFF2-40B4-BE49-F238E27FC236}">
                <a16:creationId xmlns:a16="http://schemas.microsoft.com/office/drawing/2014/main" id="{7FD27EAD-A5C3-012E-F4BC-A0B2F6B70A4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25571" y="1767495"/>
            <a:ext cx="914400" cy="914400"/>
          </a:xfrm>
          <a:prstGeom prst="rect">
            <a:avLst/>
          </a:prstGeom>
        </p:spPr>
      </p:pic>
      <p:pic>
        <p:nvPicPr>
          <p:cNvPr id="18" name="Graphic 17" descr="Storytelling with solid fill">
            <a:extLst>
              <a:ext uri="{FF2B5EF4-FFF2-40B4-BE49-F238E27FC236}">
                <a16:creationId xmlns:a16="http://schemas.microsoft.com/office/drawing/2014/main" id="{5ED7636E-A647-E0D9-6F38-1FF809D9C11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639605" y="3703464"/>
            <a:ext cx="914400" cy="914400"/>
          </a:xfrm>
          <a:prstGeom prst="rect">
            <a:avLst/>
          </a:prstGeom>
        </p:spPr>
      </p:pic>
      <p:sp>
        <p:nvSpPr>
          <p:cNvPr id="24" name="TextBox 23">
            <a:extLst>
              <a:ext uri="{FF2B5EF4-FFF2-40B4-BE49-F238E27FC236}">
                <a16:creationId xmlns:a16="http://schemas.microsoft.com/office/drawing/2014/main" id="{64463C17-9433-34B1-4F8E-177BA5EF98CC}"/>
              </a:ext>
            </a:extLst>
          </p:cNvPr>
          <p:cNvSpPr txBox="1"/>
          <p:nvPr/>
        </p:nvSpPr>
        <p:spPr>
          <a:xfrm>
            <a:off x="1073651" y="3769724"/>
            <a:ext cx="1047938" cy="307777"/>
          </a:xfrm>
          <a:prstGeom prst="rect">
            <a:avLst/>
          </a:prstGeom>
          <a:noFill/>
        </p:spPr>
        <p:txBody>
          <a:bodyPr wrap="square">
            <a:spAutoFit/>
          </a:bodyPr>
          <a:lstStyle/>
          <a:p>
            <a:pPr algn="ctr"/>
            <a:r>
              <a:rPr lang="en-GB" sz="1400" dirty="0"/>
              <a:t>Funders</a:t>
            </a:r>
          </a:p>
        </p:txBody>
      </p:sp>
      <p:sp>
        <p:nvSpPr>
          <p:cNvPr id="25" name="TextBox 24">
            <a:extLst>
              <a:ext uri="{FF2B5EF4-FFF2-40B4-BE49-F238E27FC236}">
                <a16:creationId xmlns:a16="http://schemas.microsoft.com/office/drawing/2014/main" id="{906C5EA2-33D8-DC9D-296A-03583C8109D7}"/>
              </a:ext>
            </a:extLst>
          </p:cNvPr>
          <p:cNvSpPr txBox="1"/>
          <p:nvPr/>
        </p:nvSpPr>
        <p:spPr>
          <a:xfrm>
            <a:off x="2520354" y="3769724"/>
            <a:ext cx="1047938" cy="307777"/>
          </a:xfrm>
          <a:prstGeom prst="rect">
            <a:avLst/>
          </a:prstGeom>
          <a:noFill/>
        </p:spPr>
        <p:txBody>
          <a:bodyPr wrap="square">
            <a:spAutoFit/>
          </a:bodyPr>
          <a:lstStyle/>
          <a:p>
            <a:pPr algn="ctr"/>
            <a:r>
              <a:rPr lang="en-GB" sz="1400" dirty="0"/>
              <a:t>Universities</a:t>
            </a:r>
          </a:p>
        </p:txBody>
      </p:sp>
      <p:sp>
        <p:nvSpPr>
          <p:cNvPr id="26" name="TextBox 25">
            <a:extLst>
              <a:ext uri="{FF2B5EF4-FFF2-40B4-BE49-F238E27FC236}">
                <a16:creationId xmlns:a16="http://schemas.microsoft.com/office/drawing/2014/main" id="{C0225A43-FE3A-9D0B-C449-8C30DB2A20C6}"/>
              </a:ext>
            </a:extLst>
          </p:cNvPr>
          <p:cNvSpPr txBox="1"/>
          <p:nvPr/>
        </p:nvSpPr>
        <p:spPr>
          <a:xfrm>
            <a:off x="3921431" y="3769723"/>
            <a:ext cx="1208103" cy="307777"/>
          </a:xfrm>
          <a:prstGeom prst="rect">
            <a:avLst/>
          </a:prstGeom>
          <a:noFill/>
        </p:spPr>
        <p:txBody>
          <a:bodyPr wrap="square">
            <a:spAutoFit/>
          </a:bodyPr>
          <a:lstStyle/>
          <a:p>
            <a:pPr algn="ctr"/>
            <a:r>
              <a:rPr lang="en-GB" sz="1400" dirty="0"/>
              <a:t>Researchers</a:t>
            </a:r>
          </a:p>
        </p:txBody>
      </p:sp>
      <p:sp>
        <p:nvSpPr>
          <p:cNvPr id="27" name="TextBox 26">
            <a:extLst>
              <a:ext uri="{FF2B5EF4-FFF2-40B4-BE49-F238E27FC236}">
                <a16:creationId xmlns:a16="http://schemas.microsoft.com/office/drawing/2014/main" id="{7CCCE0C7-8F32-09E3-4CE3-9F4DE16B6422}"/>
              </a:ext>
            </a:extLst>
          </p:cNvPr>
          <p:cNvSpPr txBox="1"/>
          <p:nvPr/>
        </p:nvSpPr>
        <p:spPr>
          <a:xfrm>
            <a:off x="5491253" y="2820091"/>
            <a:ext cx="1208103" cy="307777"/>
          </a:xfrm>
          <a:prstGeom prst="rect">
            <a:avLst/>
          </a:prstGeom>
          <a:noFill/>
        </p:spPr>
        <p:txBody>
          <a:bodyPr wrap="square">
            <a:spAutoFit/>
          </a:bodyPr>
          <a:lstStyle/>
          <a:p>
            <a:pPr algn="ctr"/>
            <a:r>
              <a:rPr lang="en-GB" sz="1400" dirty="0"/>
              <a:t>Publishers</a:t>
            </a:r>
          </a:p>
        </p:txBody>
      </p:sp>
      <p:sp>
        <p:nvSpPr>
          <p:cNvPr id="28" name="TextBox 27">
            <a:extLst>
              <a:ext uri="{FF2B5EF4-FFF2-40B4-BE49-F238E27FC236}">
                <a16:creationId xmlns:a16="http://schemas.microsoft.com/office/drawing/2014/main" id="{F1C5E456-1D8A-E2D5-A299-30906E6701CF}"/>
              </a:ext>
            </a:extLst>
          </p:cNvPr>
          <p:cNvSpPr txBox="1"/>
          <p:nvPr/>
        </p:nvSpPr>
        <p:spPr>
          <a:xfrm>
            <a:off x="5503786" y="4762052"/>
            <a:ext cx="1208103" cy="307777"/>
          </a:xfrm>
          <a:prstGeom prst="rect">
            <a:avLst/>
          </a:prstGeom>
          <a:noFill/>
        </p:spPr>
        <p:txBody>
          <a:bodyPr wrap="square">
            <a:spAutoFit/>
          </a:bodyPr>
          <a:lstStyle/>
          <a:p>
            <a:pPr algn="ctr"/>
            <a:r>
              <a:rPr lang="en-GB" sz="1400" dirty="0"/>
              <a:t>Preprints</a:t>
            </a:r>
          </a:p>
        </p:txBody>
      </p:sp>
      <p:sp>
        <p:nvSpPr>
          <p:cNvPr id="3" name="Rectangle 2">
            <a:extLst>
              <a:ext uri="{FF2B5EF4-FFF2-40B4-BE49-F238E27FC236}">
                <a16:creationId xmlns:a16="http://schemas.microsoft.com/office/drawing/2014/main" id="{1BF185E3-B7B3-7D67-4D8D-6EA87F20B747}"/>
              </a:ext>
            </a:extLst>
          </p:cNvPr>
          <p:cNvSpPr/>
          <p:nvPr/>
        </p:nvSpPr>
        <p:spPr>
          <a:xfrm>
            <a:off x="-1" y="6019462"/>
            <a:ext cx="12192001" cy="835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89AB245-7E6E-94C5-F9FA-E39375D9B926}"/>
              </a:ext>
            </a:extLst>
          </p:cNvPr>
          <p:cNvSpPr txBox="1"/>
          <p:nvPr/>
        </p:nvSpPr>
        <p:spPr>
          <a:xfrm>
            <a:off x="0" y="6207813"/>
            <a:ext cx="4296953" cy="461665"/>
          </a:xfrm>
          <a:prstGeom prst="rect">
            <a:avLst/>
          </a:prstGeom>
          <a:noFill/>
        </p:spPr>
        <p:txBody>
          <a:bodyPr wrap="square">
            <a:spAutoFit/>
          </a:bodyPr>
          <a:lstStyle/>
          <a:p>
            <a:pPr marL="277813"/>
            <a:r>
              <a:rPr lang="en-GB" sz="1200" b="0" u="none" strike="noStrike" dirty="0">
                <a:solidFill>
                  <a:schemeClr val="bg1"/>
                </a:solidFill>
                <a:effectLst/>
                <a:latin typeface="Calibri" panose="020F0502020204030204" pitchFamily="34" charset="0"/>
              </a:rPr>
              <a:t>Presented at FSCI 2024</a:t>
            </a:r>
          </a:p>
          <a:p>
            <a:pPr marL="277813"/>
            <a:r>
              <a:rPr lang="en-GB" sz="1200" dirty="0">
                <a:solidFill>
                  <a:schemeClr val="bg1"/>
                </a:solidFill>
                <a:latin typeface="Corbel" panose="020B0503020204020204" pitchFamily="34" charset="0"/>
              </a:rPr>
              <a:t>DOI: </a:t>
            </a:r>
            <a:r>
              <a:rPr lang="en-GB" sz="1200" b="0" i="0" u="none" strike="noStrike" dirty="0">
                <a:solidFill>
                  <a:schemeClr val="bg1"/>
                </a:solidFill>
                <a:effectLst/>
                <a:latin typeface="Corbel" panose="020B0503020204020204" pitchFamily="34" charset="0"/>
              </a:rPr>
              <a:t>10.5281/zenodo.12788336</a:t>
            </a:r>
          </a:p>
        </p:txBody>
      </p:sp>
    </p:spTree>
    <p:extLst>
      <p:ext uri="{BB962C8B-B14F-4D97-AF65-F5344CB8AC3E}">
        <p14:creationId xmlns:p14="http://schemas.microsoft.com/office/powerpoint/2010/main" val="3309523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4E3AC1-3642-EB10-3EFE-A617438B07A3}"/>
              </a:ext>
            </a:extLst>
          </p:cNvPr>
          <p:cNvSpPr txBox="1"/>
          <p:nvPr/>
        </p:nvSpPr>
        <p:spPr>
          <a:xfrm>
            <a:off x="681064" y="1246048"/>
            <a:ext cx="6231365" cy="4257576"/>
          </a:xfrm>
          <a:prstGeom prst="rect">
            <a:avLst/>
          </a:prstGeom>
          <a:noFill/>
        </p:spPr>
        <p:txBody>
          <a:bodyPr wrap="square" rtlCol="0">
            <a:spAutoFit/>
          </a:bodyPr>
          <a:lstStyle/>
          <a:p>
            <a:pPr>
              <a:spcBef>
                <a:spcPts val="400"/>
              </a:spcBef>
              <a:spcAft>
                <a:spcPts val="400"/>
              </a:spcAft>
            </a:pPr>
            <a:r>
              <a:rPr lang="en-GB" sz="1600" b="1" dirty="0"/>
              <a:t>Data for AI: </a:t>
            </a:r>
            <a:r>
              <a:rPr lang="en-GB" sz="1600" dirty="0"/>
              <a:t>Preparation of data prior to model-ingestion.</a:t>
            </a:r>
            <a:endParaRPr lang="en-GB" sz="1600" b="1" dirty="0"/>
          </a:p>
          <a:p>
            <a:pPr>
              <a:spcBef>
                <a:spcPts val="400"/>
              </a:spcBef>
              <a:spcAft>
                <a:spcPts val="400"/>
              </a:spcAft>
            </a:pPr>
            <a:r>
              <a:rPr lang="en-GB" sz="1600" b="1" dirty="0"/>
              <a:t>ML- and Model-Ops: </a:t>
            </a:r>
            <a:r>
              <a:rPr lang="en-GB" sz="1600" dirty="0"/>
              <a:t>In-production model services focused on monitoring, explainability, robustness-testing and deployment-readiness.</a:t>
            </a:r>
            <a:endParaRPr lang="en-GB" sz="1600" b="1" dirty="0"/>
          </a:p>
          <a:p>
            <a:pPr>
              <a:spcBef>
                <a:spcPts val="400"/>
              </a:spcBef>
              <a:spcAft>
                <a:spcPts val="400"/>
              </a:spcAft>
            </a:pPr>
            <a:r>
              <a:rPr lang="en-GB" sz="1600" b="1" dirty="0"/>
              <a:t>AI Governance, Risk and Compliance (GRC): </a:t>
            </a:r>
            <a:r>
              <a:rPr lang="en-GB" sz="1600" dirty="0"/>
              <a:t>Enterprise-wide, automated risk and compliance assessments.</a:t>
            </a:r>
            <a:endParaRPr lang="en-GB" sz="1600" b="1" dirty="0"/>
          </a:p>
          <a:p>
            <a:pPr>
              <a:spcBef>
                <a:spcPts val="400"/>
              </a:spcBef>
              <a:spcAft>
                <a:spcPts val="400"/>
              </a:spcAft>
            </a:pPr>
            <a:r>
              <a:rPr lang="en-GB" sz="1600" b="1" dirty="0"/>
              <a:t>Model and Platform Builders: </a:t>
            </a:r>
            <a:r>
              <a:rPr lang="en-GB" sz="1600" dirty="0"/>
              <a:t>Suppliers of “responsibly designed models.”</a:t>
            </a:r>
            <a:endParaRPr lang="en-GB" sz="1600" b="1" dirty="0"/>
          </a:p>
          <a:p>
            <a:pPr>
              <a:spcBef>
                <a:spcPts val="400"/>
              </a:spcBef>
              <a:spcAft>
                <a:spcPts val="400"/>
              </a:spcAft>
            </a:pPr>
            <a:r>
              <a:rPr lang="en-GB" sz="1600" b="1" dirty="0"/>
              <a:t>AI Security: </a:t>
            </a:r>
            <a:r>
              <a:rPr lang="en-GB" sz="1600" dirty="0"/>
              <a:t>Mitigation of AI-specific security risks.</a:t>
            </a:r>
            <a:endParaRPr lang="en-GB" sz="1600" b="1" dirty="0"/>
          </a:p>
          <a:p>
            <a:pPr>
              <a:spcBef>
                <a:spcPts val="400"/>
              </a:spcBef>
              <a:spcAft>
                <a:spcPts val="400"/>
              </a:spcAft>
            </a:pPr>
            <a:r>
              <a:rPr lang="en-GB" sz="1600" b="1" dirty="0"/>
              <a:t>Alternative ML: </a:t>
            </a:r>
            <a:r>
              <a:rPr lang="en-GB" sz="1600" dirty="0"/>
              <a:t>Includes federated learning, causal AI and </a:t>
            </a:r>
            <a:r>
              <a:rPr lang="en-GB" sz="1600" dirty="0" err="1"/>
              <a:t>neurosymbolic</a:t>
            </a:r>
            <a:r>
              <a:rPr lang="en-GB" sz="1600" dirty="0"/>
              <a:t> AI.</a:t>
            </a:r>
            <a:endParaRPr lang="en-GB" sz="1600" b="1" dirty="0"/>
          </a:p>
          <a:p>
            <a:pPr>
              <a:spcBef>
                <a:spcPts val="400"/>
              </a:spcBef>
              <a:spcAft>
                <a:spcPts val="400"/>
              </a:spcAft>
            </a:pPr>
            <a:r>
              <a:rPr lang="en-GB" sz="1600" b="1" dirty="0"/>
              <a:t>Consulting: </a:t>
            </a:r>
            <a:r>
              <a:rPr lang="en-GB" sz="1600" dirty="0"/>
              <a:t>Offering advisory or strategy services</a:t>
            </a:r>
          </a:p>
          <a:p>
            <a:pPr>
              <a:spcBef>
                <a:spcPts val="400"/>
              </a:spcBef>
              <a:spcAft>
                <a:spcPts val="400"/>
              </a:spcAft>
            </a:pPr>
            <a:r>
              <a:rPr lang="en-GB" sz="1600" b="1" dirty="0"/>
              <a:t>Open Source: </a:t>
            </a:r>
            <a:r>
              <a:rPr lang="en-GB" sz="1600" dirty="0"/>
              <a:t>Frameworks and technologies covering any of the above categories.</a:t>
            </a:r>
            <a:endParaRPr lang="en-GB" sz="1600" b="1" dirty="0"/>
          </a:p>
        </p:txBody>
      </p:sp>
      <p:sp>
        <p:nvSpPr>
          <p:cNvPr id="7" name="Rounded Rectangle 6">
            <a:extLst>
              <a:ext uri="{FF2B5EF4-FFF2-40B4-BE49-F238E27FC236}">
                <a16:creationId xmlns:a16="http://schemas.microsoft.com/office/drawing/2014/main" id="{BB22D44B-A866-453D-758D-E4C448749924}"/>
              </a:ext>
            </a:extLst>
          </p:cNvPr>
          <p:cNvSpPr/>
          <p:nvPr/>
        </p:nvSpPr>
        <p:spPr>
          <a:xfrm>
            <a:off x="-1" y="0"/>
            <a:ext cx="12192001" cy="835200"/>
          </a:xfrm>
          <a:prstGeom prst="roundRect">
            <a:avLst>
              <a:gd name="adj" fmla="val 0"/>
            </a:avLst>
          </a:prstGeom>
          <a:solidFill>
            <a:srgbClr val="80032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360000" bIns="0" rtlCol="0" anchor="ctr"/>
          <a:lstStyle/>
          <a:p>
            <a:pPr lvl="0" defTabSz="914400">
              <a:defRPr/>
            </a:pPr>
            <a:r>
              <a:rPr lang="en-GB" sz="2000" dirty="0">
                <a:solidFill>
                  <a:schemeClr val="bg1"/>
                </a:solidFill>
              </a:rPr>
              <a:t>AI Ethics Startups according to the EAIDB</a:t>
            </a:r>
          </a:p>
        </p:txBody>
      </p:sp>
      <p:sp>
        <p:nvSpPr>
          <p:cNvPr id="12" name="Rectangle 11">
            <a:extLst>
              <a:ext uri="{FF2B5EF4-FFF2-40B4-BE49-F238E27FC236}">
                <a16:creationId xmlns:a16="http://schemas.microsoft.com/office/drawing/2014/main" id="{2EAF0A76-C746-D936-A7FD-7F51F9432FA3}"/>
              </a:ext>
            </a:extLst>
          </p:cNvPr>
          <p:cNvSpPr/>
          <p:nvPr/>
        </p:nvSpPr>
        <p:spPr>
          <a:xfrm>
            <a:off x="-1" y="6019462"/>
            <a:ext cx="12192001" cy="835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104B521-A1AC-2B8F-2A64-8381275DF300}"/>
              </a:ext>
            </a:extLst>
          </p:cNvPr>
          <p:cNvSpPr txBox="1"/>
          <p:nvPr/>
        </p:nvSpPr>
        <p:spPr>
          <a:xfrm>
            <a:off x="0" y="6207813"/>
            <a:ext cx="4296953" cy="461665"/>
          </a:xfrm>
          <a:prstGeom prst="rect">
            <a:avLst/>
          </a:prstGeom>
          <a:noFill/>
        </p:spPr>
        <p:txBody>
          <a:bodyPr wrap="square">
            <a:spAutoFit/>
          </a:bodyPr>
          <a:lstStyle/>
          <a:p>
            <a:pPr marL="277813"/>
            <a:r>
              <a:rPr lang="en-GB" sz="1200" b="0" u="none" strike="noStrike" dirty="0">
                <a:solidFill>
                  <a:schemeClr val="bg1"/>
                </a:solidFill>
                <a:effectLst/>
                <a:latin typeface="Calibri" panose="020F0502020204030204" pitchFamily="34" charset="0"/>
              </a:rPr>
              <a:t>Presented at FSCI 2024</a:t>
            </a:r>
          </a:p>
          <a:p>
            <a:pPr marL="277813"/>
            <a:r>
              <a:rPr lang="en-GB" sz="1200" dirty="0">
                <a:solidFill>
                  <a:schemeClr val="bg1"/>
                </a:solidFill>
                <a:latin typeface="Corbel" panose="020B0503020204020204" pitchFamily="34" charset="0"/>
              </a:rPr>
              <a:t>DOI: </a:t>
            </a:r>
            <a:r>
              <a:rPr lang="en-GB" sz="1200" b="0" i="0" u="none" strike="noStrike" dirty="0">
                <a:solidFill>
                  <a:schemeClr val="bg1"/>
                </a:solidFill>
                <a:effectLst/>
                <a:latin typeface="Corbel" panose="020B0503020204020204" pitchFamily="34" charset="0"/>
              </a:rPr>
              <a:t>10.5281/zenodo.12788336</a:t>
            </a:r>
          </a:p>
        </p:txBody>
      </p:sp>
    </p:spTree>
    <p:extLst>
      <p:ext uri="{BB962C8B-B14F-4D97-AF65-F5344CB8AC3E}">
        <p14:creationId xmlns:p14="http://schemas.microsoft.com/office/powerpoint/2010/main" val="3199106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EC732B66-B18E-0C7E-B437-75F610587464}"/>
              </a:ext>
            </a:extLst>
          </p:cNvPr>
          <p:cNvSpPr/>
          <p:nvPr/>
        </p:nvSpPr>
        <p:spPr>
          <a:xfrm>
            <a:off x="-1" y="0"/>
            <a:ext cx="12192001" cy="835200"/>
          </a:xfrm>
          <a:prstGeom prst="roundRect">
            <a:avLst>
              <a:gd name="adj" fmla="val 0"/>
            </a:avLst>
          </a:prstGeom>
          <a:solidFill>
            <a:srgbClr val="80032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360000" bIns="0" rtlCol="0" anchor="ctr"/>
          <a:lstStyle/>
          <a:p>
            <a:pPr defTabSz="914400">
              <a:defRPr/>
            </a:pPr>
            <a:r>
              <a:rPr lang="en-GB" sz="2000" dirty="0">
                <a:solidFill>
                  <a:schemeClr val="bg1"/>
                </a:solidFill>
              </a:rPr>
              <a:t>How do we select an AI Ethics solution for research integrity?</a:t>
            </a:r>
          </a:p>
        </p:txBody>
      </p:sp>
      <p:sp>
        <p:nvSpPr>
          <p:cNvPr id="9" name="Rectangle 8">
            <a:extLst>
              <a:ext uri="{FF2B5EF4-FFF2-40B4-BE49-F238E27FC236}">
                <a16:creationId xmlns:a16="http://schemas.microsoft.com/office/drawing/2014/main" id="{C347169D-1098-E1F2-FD91-5DD06BE65C7C}"/>
              </a:ext>
            </a:extLst>
          </p:cNvPr>
          <p:cNvSpPr/>
          <p:nvPr/>
        </p:nvSpPr>
        <p:spPr>
          <a:xfrm>
            <a:off x="-1" y="6019462"/>
            <a:ext cx="12192001" cy="835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4B2EF23-3317-4B1B-5EA6-2F7D1C61460B}"/>
              </a:ext>
            </a:extLst>
          </p:cNvPr>
          <p:cNvSpPr txBox="1"/>
          <p:nvPr/>
        </p:nvSpPr>
        <p:spPr>
          <a:xfrm>
            <a:off x="0" y="6207813"/>
            <a:ext cx="4296953" cy="461665"/>
          </a:xfrm>
          <a:prstGeom prst="rect">
            <a:avLst/>
          </a:prstGeom>
          <a:noFill/>
        </p:spPr>
        <p:txBody>
          <a:bodyPr wrap="square">
            <a:spAutoFit/>
          </a:bodyPr>
          <a:lstStyle/>
          <a:p>
            <a:pPr marL="277813"/>
            <a:r>
              <a:rPr lang="en-GB" sz="1200" b="0" u="none" strike="noStrike" dirty="0">
                <a:solidFill>
                  <a:schemeClr val="bg1"/>
                </a:solidFill>
                <a:effectLst/>
                <a:latin typeface="Calibri" panose="020F0502020204030204" pitchFamily="34" charset="0"/>
              </a:rPr>
              <a:t>Presented at FSCI 2024</a:t>
            </a:r>
          </a:p>
          <a:p>
            <a:pPr marL="277813"/>
            <a:r>
              <a:rPr lang="en-GB" sz="1200" dirty="0">
                <a:solidFill>
                  <a:schemeClr val="bg1"/>
                </a:solidFill>
                <a:latin typeface="Corbel" panose="020B0503020204020204" pitchFamily="34" charset="0"/>
              </a:rPr>
              <a:t>DOI: </a:t>
            </a:r>
            <a:r>
              <a:rPr lang="en-GB" sz="1200" b="0" i="0" u="none" strike="noStrike" dirty="0">
                <a:solidFill>
                  <a:schemeClr val="bg1"/>
                </a:solidFill>
                <a:effectLst/>
                <a:latin typeface="Corbel" panose="020B0503020204020204" pitchFamily="34" charset="0"/>
              </a:rPr>
              <a:t>10.5281/zenodo.12788336</a:t>
            </a:r>
          </a:p>
        </p:txBody>
      </p:sp>
    </p:spTree>
    <p:extLst>
      <p:ext uri="{BB962C8B-B14F-4D97-AF65-F5344CB8AC3E}">
        <p14:creationId xmlns:p14="http://schemas.microsoft.com/office/powerpoint/2010/main" val="29789273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01B8140-D08A-092F-E53A-1B951FFD9090}"/>
              </a:ext>
            </a:extLst>
          </p:cNvPr>
          <p:cNvSpPr txBox="1"/>
          <p:nvPr/>
        </p:nvSpPr>
        <p:spPr>
          <a:xfrm rot="16200000">
            <a:off x="1785452" y="2188661"/>
            <a:ext cx="1575643" cy="369332"/>
          </a:xfrm>
          <a:prstGeom prst="rect">
            <a:avLst/>
          </a:prstGeom>
          <a:noFill/>
        </p:spPr>
        <p:txBody>
          <a:bodyPr wrap="square" rtlCol="0">
            <a:spAutoFit/>
          </a:bodyPr>
          <a:lstStyle/>
          <a:p>
            <a:pPr algn="ctr">
              <a:spcBef>
                <a:spcPts val="400"/>
              </a:spcBef>
              <a:spcAft>
                <a:spcPts val="400"/>
              </a:spcAft>
            </a:pPr>
            <a:r>
              <a:rPr lang="en-GB" dirty="0"/>
              <a:t>Independence</a:t>
            </a:r>
          </a:p>
        </p:txBody>
      </p:sp>
      <p:sp>
        <p:nvSpPr>
          <p:cNvPr id="8" name="TextBox 7">
            <a:extLst>
              <a:ext uri="{FF2B5EF4-FFF2-40B4-BE49-F238E27FC236}">
                <a16:creationId xmlns:a16="http://schemas.microsoft.com/office/drawing/2014/main" id="{2BA04A16-CA9E-3D45-3A4C-E859380BC401}"/>
              </a:ext>
            </a:extLst>
          </p:cNvPr>
          <p:cNvSpPr txBox="1"/>
          <p:nvPr/>
        </p:nvSpPr>
        <p:spPr>
          <a:xfrm>
            <a:off x="2859035" y="3429000"/>
            <a:ext cx="1437918" cy="369332"/>
          </a:xfrm>
          <a:prstGeom prst="rect">
            <a:avLst/>
          </a:prstGeom>
          <a:noFill/>
        </p:spPr>
        <p:txBody>
          <a:bodyPr wrap="square" rtlCol="0">
            <a:spAutoFit/>
          </a:bodyPr>
          <a:lstStyle/>
          <a:p>
            <a:pPr algn="ctr">
              <a:spcBef>
                <a:spcPts val="400"/>
              </a:spcBef>
              <a:spcAft>
                <a:spcPts val="400"/>
              </a:spcAft>
            </a:pPr>
            <a:r>
              <a:rPr lang="en-GB" dirty="0"/>
              <a:t>Focus</a:t>
            </a:r>
          </a:p>
        </p:txBody>
      </p:sp>
      <p:grpSp>
        <p:nvGrpSpPr>
          <p:cNvPr id="7" name="Group 6">
            <a:extLst>
              <a:ext uri="{FF2B5EF4-FFF2-40B4-BE49-F238E27FC236}">
                <a16:creationId xmlns:a16="http://schemas.microsoft.com/office/drawing/2014/main" id="{039CCF0F-C4C9-3B63-995E-9891A6FBF001}"/>
              </a:ext>
            </a:extLst>
          </p:cNvPr>
          <p:cNvGrpSpPr/>
          <p:nvPr/>
        </p:nvGrpSpPr>
        <p:grpSpPr>
          <a:xfrm>
            <a:off x="1070976" y="1640941"/>
            <a:ext cx="3576118" cy="3576118"/>
            <a:chOff x="7012142" y="1765673"/>
            <a:chExt cx="3576118" cy="3576118"/>
          </a:xfrm>
        </p:grpSpPr>
        <p:cxnSp>
          <p:nvCxnSpPr>
            <p:cNvPr id="4" name="Straight Connector 3">
              <a:extLst>
                <a:ext uri="{FF2B5EF4-FFF2-40B4-BE49-F238E27FC236}">
                  <a16:creationId xmlns:a16="http://schemas.microsoft.com/office/drawing/2014/main" id="{6902B38D-334B-53C8-A88C-FB2274D96B8A}"/>
                </a:ext>
              </a:extLst>
            </p:cNvPr>
            <p:cNvCxnSpPr>
              <a:cxnSpLocks/>
            </p:cNvCxnSpPr>
            <p:nvPr/>
          </p:nvCxnSpPr>
          <p:spPr>
            <a:xfrm>
              <a:off x="8800201" y="1765673"/>
              <a:ext cx="0" cy="35761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91D81AE-1FEE-6BDB-C926-56E2260FC17E}"/>
                </a:ext>
              </a:extLst>
            </p:cNvPr>
            <p:cNvCxnSpPr>
              <a:cxnSpLocks/>
            </p:cNvCxnSpPr>
            <p:nvPr/>
          </p:nvCxnSpPr>
          <p:spPr>
            <a:xfrm rot="16200000">
              <a:off x="8800201" y="1765674"/>
              <a:ext cx="0" cy="35761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Rounded Rectangle 2">
            <a:extLst>
              <a:ext uri="{FF2B5EF4-FFF2-40B4-BE49-F238E27FC236}">
                <a16:creationId xmlns:a16="http://schemas.microsoft.com/office/drawing/2014/main" id="{1943DF86-16B2-DDB7-5AEB-8B08E83025D4}"/>
              </a:ext>
            </a:extLst>
          </p:cNvPr>
          <p:cNvSpPr/>
          <p:nvPr/>
        </p:nvSpPr>
        <p:spPr>
          <a:xfrm>
            <a:off x="-1" y="0"/>
            <a:ext cx="12192001" cy="835200"/>
          </a:xfrm>
          <a:prstGeom prst="roundRect">
            <a:avLst>
              <a:gd name="adj" fmla="val 0"/>
            </a:avLst>
          </a:prstGeom>
          <a:solidFill>
            <a:srgbClr val="80032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360000" bIns="0" rtlCol="0" anchor="ctr"/>
          <a:lstStyle/>
          <a:p>
            <a:pPr defTabSz="914400">
              <a:defRPr/>
            </a:pPr>
            <a:r>
              <a:rPr lang="en-GB" sz="2000" dirty="0">
                <a:solidFill>
                  <a:schemeClr val="bg1"/>
                </a:solidFill>
              </a:rPr>
              <a:t>How do we select an AI Ethics solution for research integrity?</a:t>
            </a:r>
          </a:p>
        </p:txBody>
      </p:sp>
      <p:sp>
        <p:nvSpPr>
          <p:cNvPr id="9" name="Rectangle 8">
            <a:extLst>
              <a:ext uri="{FF2B5EF4-FFF2-40B4-BE49-F238E27FC236}">
                <a16:creationId xmlns:a16="http://schemas.microsoft.com/office/drawing/2014/main" id="{59274A96-B91E-C923-5718-086A372FF781}"/>
              </a:ext>
            </a:extLst>
          </p:cNvPr>
          <p:cNvSpPr/>
          <p:nvPr/>
        </p:nvSpPr>
        <p:spPr>
          <a:xfrm>
            <a:off x="-1" y="6019462"/>
            <a:ext cx="12192001" cy="835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89F6D45-A4A5-DAF1-D117-86A73A807220}"/>
              </a:ext>
            </a:extLst>
          </p:cNvPr>
          <p:cNvSpPr txBox="1"/>
          <p:nvPr/>
        </p:nvSpPr>
        <p:spPr>
          <a:xfrm>
            <a:off x="0" y="6207813"/>
            <a:ext cx="4296953" cy="461665"/>
          </a:xfrm>
          <a:prstGeom prst="rect">
            <a:avLst/>
          </a:prstGeom>
          <a:noFill/>
        </p:spPr>
        <p:txBody>
          <a:bodyPr wrap="square">
            <a:spAutoFit/>
          </a:bodyPr>
          <a:lstStyle/>
          <a:p>
            <a:pPr marL="277813"/>
            <a:r>
              <a:rPr lang="en-GB" sz="1200" b="0" u="none" strike="noStrike" dirty="0">
                <a:solidFill>
                  <a:schemeClr val="bg1"/>
                </a:solidFill>
                <a:effectLst/>
                <a:latin typeface="Calibri" panose="020F0502020204030204" pitchFamily="34" charset="0"/>
              </a:rPr>
              <a:t>Presented at FSCI 2024</a:t>
            </a:r>
          </a:p>
          <a:p>
            <a:pPr marL="277813"/>
            <a:r>
              <a:rPr lang="en-GB" sz="1200" dirty="0">
                <a:solidFill>
                  <a:schemeClr val="bg1"/>
                </a:solidFill>
                <a:latin typeface="Corbel" panose="020B0503020204020204" pitchFamily="34" charset="0"/>
              </a:rPr>
              <a:t>DOI: </a:t>
            </a:r>
            <a:r>
              <a:rPr lang="en-GB" sz="1200" b="0" i="0" u="none" strike="noStrike" dirty="0">
                <a:solidFill>
                  <a:schemeClr val="bg1"/>
                </a:solidFill>
                <a:effectLst/>
                <a:latin typeface="Corbel" panose="020B0503020204020204" pitchFamily="34" charset="0"/>
              </a:rPr>
              <a:t>10.5281/zenodo.12788336</a:t>
            </a:r>
          </a:p>
        </p:txBody>
      </p:sp>
    </p:spTree>
    <p:extLst>
      <p:ext uri="{BB962C8B-B14F-4D97-AF65-F5344CB8AC3E}">
        <p14:creationId xmlns:p14="http://schemas.microsoft.com/office/powerpoint/2010/main" val="1755881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56F701-B5DF-19EE-5AD7-DFEB7EC48D2F}"/>
              </a:ext>
            </a:extLst>
          </p:cNvPr>
          <p:cNvSpPr/>
          <p:nvPr/>
        </p:nvSpPr>
        <p:spPr>
          <a:xfrm>
            <a:off x="1462419" y="1547051"/>
            <a:ext cx="3576119" cy="3576109"/>
          </a:xfrm>
          <a:prstGeom prst="rect">
            <a:avLst/>
          </a:prstGeom>
          <a:solidFill>
            <a:srgbClr val="5C4791">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921A4029-FB65-0710-97AD-04B8400AB147}"/>
              </a:ext>
            </a:extLst>
          </p:cNvPr>
          <p:cNvSpPr txBox="1"/>
          <p:nvPr/>
        </p:nvSpPr>
        <p:spPr>
          <a:xfrm>
            <a:off x="2531519" y="5123160"/>
            <a:ext cx="1437918" cy="369332"/>
          </a:xfrm>
          <a:prstGeom prst="rect">
            <a:avLst/>
          </a:prstGeom>
          <a:noFill/>
        </p:spPr>
        <p:txBody>
          <a:bodyPr wrap="square" rtlCol="0">
            <a:spAutoFit/>
          </a:bodyPr>
          <a:lstStyle/>
          <a:p>
            <a:pPr algn="ctr">
              <a:spcBef>
                <a:spcPts val="400"/>
              </a:spcBef>
              <a:spcAft>
                <a:spcPts val="400"/>
              </a:spcAft>
            </a:pPr>
            <a:r>
              <a:rPr lang="en-GB" dirty="0"/>
              <a:t>Internal</a:t>
            </a:r>
          </a:p>
        </p:txBody>
      </p:sp>
      <p:grpSp>
        <p:nvGrpSpPr>
          <p:cNvPr id="16" name="Group 15">
            <a:extLst>
              <a:ext uri="{FF2B5EF4-FFF2-40B4-BE49-F238E27FC236}">
                <a16:creationId xmlns:a16="http://schemas.microsoft.com/office/drawing/2014/main" id="{5F2E5A80-42D3-6FA4-C741-4772F3BB9942}"/>
              </a:ext>
            </a:extLst>
          </p:cNvPr>
          <p:cNvGrpSpPr/>
          <p:nvPr/>
        </p:nvGrpSpPr>
        <p:grpSpPr>
          <a:xfrm>
            <a:off x="1462419" y="1547046"/>
            <a:ext cx="3576118" cy="3576118"/>
            <a:chOff x="7012142" y="1765673"/>
            <a:chExt cx="3576118" cy="3576118"/>
          </a:xfrm>
        </p:grpSpPr>
        <p:cxnSp>
          <p:nvCxnSpPr>
            <p:cNvPr id="21" name="Straight Connector 20">
              <a:extLst>
                <a:ext uri="{FF2B5EF4-FFF2-40B4-BE49-F238E27FC236}">
                  <a16:creationId xmlns:a16="http://schemas.microsoft.com/office/drawing/2014/main" id="{FFC20896-71EF-A080-6AB8-9FFBF7CD625B}"/>
                </a:ext>
              </a:extLst>
            </p:cNvPr>
            <p:cNvCxnSpPr>
              <a:cxnSpLocks/>
            </p:cNvCxnSpPr>
            <p:nvPr/>
          </p:nvCxnSpPr>
          <p:spPr>
            <a:xfrm>
              <a:off x="8800201" y="1765673"/>
              <a:ext cx="0" cy="35761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9FBF507-3738-7C3F-310F-E6CC01851E55}"/>
                </a:ext>
              </a:extLst>
            </p:cNvPr>
            <p:cNvCxnSpPr>
              <a:cxnSpLocks/>
            </p:cNvCxnSpPr>
            <p:nvPr/>
          </p:nvCxnSpPr>
          <p:spPr>
            <a:xfrm rot="16200000">
              <a:off x="8800201" y="1765674"/>
              <a:ext cx="0" cy="35761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701E968B-7B5B-6695-16D9-02DCC0FA5832}"/>
              </a:ext>
            </a:extLst>
          </p:cNvPr>
          <p:cNvSpPr txBox="1"/>
          <p:nvPr/>
        </p:nvSpPr>
        <p:spPr>
          <a:xfrm>
            <a:off x="1667684" y="5587277"/>
            <a:ext cx="3087705" cy="246221"/>
          </a:xfrm>
          <a:prstGeom prst="rect">
            <a:avLst/>
          </a:prstGeom>
          <a:noFill/>
        </p:spPr>
        <p:txBody>
          <a:bodyPr wrap="none" rtlCol="0">
            <a:spAutoFit/>
          </a:bodyPr>
          <a:lstStyle/>
          <a:p>
            <a:r>
              <a:rPr lang="en-GB" sz="1000" dirty="0"/>
              <a:t>* Shorthand for case studies described in the recording</a:t>
            </a:r>
          </a:p>
        </p:txBody>
      </p:sp>
      <p:sp>
        <p:nvSpPr>
          <p:cNvPr id="29" name="TextBox 28">
            <a:extLst>
              <a:ext uri="{FF2B5EF4-FFF2-40B4-BE49-F238E27FC236}">
                <a16:creationId xmlns:a16="http://schemas.microsoft.com/office/drawing/2014/main" id="{A792837C-EDDF-1BFC-E6CE-04C79740C904}"/>
              </a:ext>
            </a:extLst>
          </p:cNvPr>
          <p:cNvSpPr txBox="1"/>
          <p:nvPr/>
        </p:nvSpPr>
        <p:spPr>
          <a:xfrm>
            <a:off x="2531519" y="1141172"/>
            <a:ext cx="1437918" cy="369332"/>
          </a:xfrm>
          <a:prstGeom prst="rect">
            <a:avLst/>
          </a:prstGeom>
          <a:noFill/>
        </p:spPr>
        <p:txBody>
          <a:bodyPr wrap="square" rtlCol="0">
            <a:spAutoFit/>
          </a:bodyPr>
          <a:lstStyle/>
          <a:p>
            <a:pPr algn="ctr">
              <a:spcBef>
                <a:spcPts val="400"/>
              </a:spcBef>
              <a:spcAft>
                <a:spcPts val="400"/>
              </a:spcAft>
            </a:pPr>
            <a:r>
              <a:rPr lang="en-GB" dirty="0"/>
              <a:t>Independent</a:t>
            </a:r>
          </a:p>
        </p:txBody>
      </p:sp>
      <p:sp>
        <p:nvSpPr>
          <p:cNvPr id="30" name="Rounded Rectangle 29">
            <a:extLst>
              <a:ext uri="{FF2B5EF4-FFF2-40B4-BE49-F238E27FC236}">
                <a16:creationId xmlns:a16="http://schemas.microsoft.com/office/drawing/2014/main" id="{EFCC117C-3FFF-2A29-BD54-20EDACA20F55}"/>
              </a:ext>
            </a:extLst>
          </p:cNvPr>
          <p:cNvSpPr/>
          <p:nvPr/>
        </p:nvSpPr>
        <p:spPr>
          <a:xfrm>
            <a:off x="-1" y="0"/>
            <a:ext cx="12192001" cy="835200"/>
          </a:xfrm>
          <a:prstGeom prst="roundRect">
            <a:avLst>
              <a:gd name="adj" fmla="val 0"/>
            </a:avLst>
          </a:prstGeom>
          <a:solidFill>
            <a:srgbClr val="80032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360000" bIns="0" rtlCol="0" anchor="ctr"/>
          <a:lstStyle/>
          <a:p>
            <a:pPr lvl="0" defTabSz="914400">
              <a:defRPr/>
            </a:pPr>
            <a:r>
              <a:rPr lang="en-GB" sz="2000" dirty="0">
                <a:solidFill>
                  <a:schemeClr val="bg1"/>
                </a:solidFill>
              </a:rPr>
              <a:t>Independence</a:t>
            </a:r>
          </a:p>
        </p:txBody>
      </p:sp>
      <p:sp>
        <p:nvSpPr>
          <p:cNvPr id="31" name="Rectangle 30">
            <a:extLst>
              <a:ext uri="{FF2B5EF4-FFF2-40B4-BE49-F238E27FC236}">
                <a16:creationId xmlns:a16="http://schemas.microsoft.com/office/drawing/2014/main" id="{86FFC086-8F85-9B51-8A6E-7F85D40A2964}"/>
              </a:ext>
            </a:extLst>
          </p:cNvPr>
          <p:cNvSpPr/>
          <p:nvPr/>
        </p:nvSpPr>
        <p:spPr>
          <a:xfrm>
            <a:off x="-1" y="6019462"/>
            <a:ext cx="12192001" cy="835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C4DBD1D-73F3-F744-ED2C-791CD9953F32}"/>
              </a:ext>
            </a:extLst>
          </p:cNvPr>
          <p:cNvSpPr txBox="1"/>
          <p:nvPr/>
        </p:nvSpPr>
        <p:spPr>
          <a:xfrm>
            <a:off x="0" y="6207813"/>
            <a:ext cx="4296953" cy="461665"/>
          </a:xfrm>
          <a:prstGeom prst="rect">
            <a:avLst/>
          </a:prstGeom>
          <a:noFill/>
        </p:spPr>
        <p:txBody>
          <a:bodyPr wrap="square">
            <a:spAutoFit/>
          </a:bodyPr>
          <a:lstStyle/>
          <a:p>
            <a:pPr marL="277813"/>
            <a:r>
              <a:rPr lang="en-GB" sz="1200" b="0" u="none" strike="noStrike" dirty="0">
                <a:solidFill>
                  <a:schemeClr val="bg1"/>
                </a:solidFill>
                <a:effectLst/>
                <a:latin typeface="Calibri" panose="020F0502020204030204" pitchFamily="34" charset="0"/>
              </a:rPr>
              <a:t>Presented at FSCI 2024</a:t>
            </a:r>
          </a:p>
          <a:p>
            <a:pPr marL="277813"/>
            <a:r>
              <a:rPr lang="en-GB" sz="1200" dirty="0">
                <a:solidFill>
                  <a:schemeClr val="bg1"/>
                </a:solidFill>
                <a:latin typeface="Corbel" panose="020B0503020204020204" pitchFamily="34" charset="0"/>
              </a:rPr>
              <a:t>DOI: </a:t>
            </a:r>
            <a:r>
              <a:rPr lang="en-GB" sz="1200" b="0" i="0" u="none" strike="noStrike" dirty="0">
                <a:solidFill>
                  <a:schemeClr val="bg1"/>
                </a:solidFill>
                <a:effectLst/>
                <a:latin typeface="Corbel" panose="020B0503020204020204" pitchFamily="34" charset="0"/>
              </a:rPr>
              <a:t>10.5281/zenodo.12788336</a:t>
            </a:r>
          </a:p>
        </p:txBody>
      </p:sp>
    </p:spTree>
    <p:extLst>
      <p:ext uri="{BB962C8B-B14F-4D97-AF65-F5344CB8AC3E}">
        <p14:creationId xmlns:p14="http://schemas.microsoft.com/office/powerpoint/2010/main" val="3638623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F291ED-EA30-F27A-C29B-08F43610C075}"/>
              </a:ext>
            </a:extLst>
          </p:cNvPr>
          <p:cNvSpPr/>
          <p:nvPr/>
        </p:nvSpPr>
        <p:spPr>
          <a:xfrm>
            <a:off x="1462419" y="1547051"/>
            <a:ext cx="3576119" cy="3576109"/>
          </a:xfrm>
          <a:prstGeom prst="rect">
            <a:avLst/>
          </a:prstGeom>
          <a:solidFill>
            <a:srgbClr val="5C4791">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01195BCC-1542-9156-15FF-EE44BDC733A0}"/>
              </a:ext>
            </a:extLst>
          </p:cNvPr>
          <p:cNvSpPr txBox="1"/>
          <p:nvPr/>
        </p:nvSpPr>
        <p:spPr>
          <a:xfrm>
            <a:off x="2531519" y="5123160"/>
            <a:ext cx="1437918" cy="369332"/>
          </a:xfrm>
          <a:prstGeom prst="rect">
            <a:avLst/>
          </a:prstGeom>
          <a:noFill/>
        </p:spPr>
        <p:txBody>
          <a:bodyPr wrap="square" rtlCol="0">
            <a:spAutoFit/>
          </a:bodyPr>
          <a:lstStyle/>
          <a:p>
            <a:pPr algn="ctr">
              <a:spcBef>
                <a:spcPts val="400"/>
              </a:spcBef>
              <a:spcAft>
                <a:spcPts val="400"/>
              </a:spcAft>
            </a:pPr>
            <a:r>
              <a:rPr lang="en-GB" dirty="0"/>
              <a:t>Internal</a:t>
            </a:r>
          </a:p>
        </p:txBody>
      </p:sp>
      <p:grpSp>
        <p:nvGrpSpPr>
          <p:cNvPr id="16" name="Group 15">
            <a:extLst>
              <a:ext uri="{FF2B5EF4-FFF2-40B4-BE49-F238E27FC236}">
                <a16:creationId xmlns:a16="http://schemas.microsoft.com/office/drawing/2014/main" id="{5C1BC876-C6FE-D9B2-459A-87DA46DC4BA2}"/>
              </a:ext>
            </a:extLst>
          </p:cNvPr>
          <p:cNvGrpSpPr/>
          <p:nvPr/>
        </p:nvGrpSpPr>
        <p:grpSpPr>
          <a:xfrm>
            <a:off x="1462419" y="1547046"/>
            <a:ext cx="3576118" cy="3576118"/>
            <a:chOff x="7012142" y="1765673"/>
            <a:chExt cx="3576118" cy="3576118"/>
          </a:xfrm>
        </p:grpSpPr>
        <p:cxnSp>
          <p:nvCxnSpPr>
            <p:cNvPr id="21" name="Straight Connector 20">
              <a:extLst>
                <a:ext uri="{FF2B5EF4-FFF2-40B4-BE49-F238E27FC236}">
                  <a16:creationId xmlns:a16="http://schemas.microsoft.com/office/drawing/2014/main" id="{6E18AF7C-08A0-1A50-2528-577FE317E8C5}"/>
                </a:ext>
              </a:extLst>
            </p:cNvPr>
            <p:cNvCxnSpPr>
              <a:cxnSpLocks/>
            </p:cNvCxnSpPr>
            <p:nvPr/>
          </p:nvCxnSpPr>
          <p:spPr>
            <a:xfrm>
              <a:off x="8800201" y="1765673"/>
              <a:ext cx="0" cy="35761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E41F80A-408B-B71C-3533-884C57FF4E21}"/>
                </a:ext>
              </a:extLst>
            </p:cNvPr>
            <p:cNvCxnSpPr>
              <a:cxnSpLocks/>
            </p:cNvCxnSpPr>
            <p:nvPr/>
          </p:nvCxnSpPr>
          <p:spPr>
            <a:xfrm rot="16200000">
              <a:off x="8800201" y="1765674"/>
              <a:ext cx="0" cy="35761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44139888-2956-4AA8-5650-7C1D973790B7}"/>
              </a:ext>
            </a:extLst>
          </p:cNvPr>
          <p:cNvSpPr txBox="1"/>
          <p:nvPr/>
        </p:nvSpPr>
        <p:spPr>
          <a:xfrm>
            <a:off x="2531519" y="1141172"/>
            <a:ext cx="1437918" cy="369332"/>
          </a:xfrm>
          <a:prstGeom prst="rect">
            <a:avLst/>
          </a:prstGeom>
          <a:noFill/>
        </p:spPr>
        <p:txBody>
          <a:bodyPr wrap="square" rtlCol="0">
            <a:spAutoFit/>
          </a:bodyPr>
          <a:lstStyle/>
          <a:p>
            <a:pPr algn="ctr">
              <a:spcBef>
                <a:spcPts val="400"/>
              </a:spcBef>
              <a:spcAft>
                <a:spcPts val="400"/>
              </a:spcAft>
            </a:pPr>
            <a:r>
              <a:rPr lang="en-GB" dirty="0"/>
              <a:t>Independent</a:t>
            </a:r>
          </a:p>
        </p:txBody>
      </p:sp>
      <p:sp>
        <p:nvSpPr>
          <p:cNvPr id="28" name="TextBox 27">
            <a:extLst>
              <a:ext uri="{FF2B5EF4-FFF2-40B4-BE49-F238E27FC236}">
                <a16:creationId xmlns:a16="http://schemas.microsoft.com/office/drawing/2014/main" id="{28B1A407-0A33-AAA3-4670-80ED5160B226}"/>
              </a:ext>
            </a:extLst>
          </p:cNvPr>
          <p:cNvSpPr txBox="1"/>
          <p:nvPr/>
        </p:nvSpPr>
        <p:spPr>
          <a:xfrm>
            <a:off x="1667684" y="5587277"/>
            <a:ext cx="3087705" cy="246221"/>
          </a:xfrm>
          <a:prstGeom prst="rect">
            <a:avLst/>
          </a:prstGeom>
          <a:noFill/>
        </p:spPr>
        <p:txBody>
          <a:bodyPr wrap="none" rtlCol="0">
            <a:spAutoFit/>
          </a:bodyPr>
          <a:lstStyle/>
          <a:p>
            <a:r>
              <a:rPr lang="en-GB" sz="1000" dirty="0"/>
              <a:t>* Shorthand for case studies described in the recording</a:t>
            </a:r>
          </a:p>
        </p:txBody>
      </p:sp>
      <p:sp>
        <p:nvSpPr>
          <p:cNvPr id="32" name="Rounded Rectangle 31">
            <a:extLst>
              <a:ext uri="{FF2B5EF4-FFF2-40B4-BE49-F238E27FC236}">
                <a16:creationId xmlns:a16="http://schemas.microsoft.com/office/drawing/2014/main" id="{A4C464D7-E859-F8F7-C724-788C025F536A}"/>
              </a:ext>
            </a:extLst>
          </p:cNvPr>
          <p:cNvSpPr/>
          <p:nvPr/>
        </p:nvSpPr>
        <p:spPr>
          <a:xfrm>
            <a:off x="1950350" y="2037358"/>
            <a:ext cx="812196" cy="3304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54000" tIns="36000" rIns="54000" bIns="36000" rtlCol="0" anchor="ctr"/>
          <a:lstStyle/>
          <a:p>
            <a:pPr algn="ctr"/>
            <a:r>
              <a:rPr lang="en-GB" sz="1100" dirty="0"/>
              <a:t>EAIDB*</a:t>
            </a:r>
          </a:p>
        </p:txBody>
      </p:sp>
      <p:sp>
        <p:nvSpPr>
          <p:cNvPr id="36" name="Rounded Rectangle 35">
            <a:extLst>
              <a:ext uri="{FF2B5EF4-FFF2-40B4-BE49-F238E27FC236}">
                <a16:creationId xmlns:a16="http://schemas.microsoft.com/office/drawing/2014/main" id="{0C6B946B-455F-C120-0672-D2E5AD787B97}"/>
              </a:ext>
            </a:extLst>
          </p:cNvPr>
          <p:cNvSpPr/>
          <p:nvPr/>
        </p:nvSpPr>
        <p:spPr>
          <a:xfrm>
            <a:off x="-1" y="0"/>
            <a:ext cx="12192001" cy="835200"/>
          </a:xfrm>
          <a:prstGeom prst="roundRect">
            <a:avLst>
              <a:gd name="adj" fmla="val 0"/>
            </a:avLst>
          </a:prstGeom>
          <a:solidFill>
            <a:srgbClr val="80032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360000" bIns="0" rtlCol="0" anchor="ctr"/>
          <a:lstStyle/>
          <a:p>
            <a:pPr lvl="0" defTabSz="914400">
              <a:defRPr/>
            </a:pPr>
            <a:r>
              <a:rPr lang="en-GB" sz="2000" dirty="0">
                <a:solidFill>
                  <a:schemeClr val="bg1"/>
                </a:solidFill>
              </a:rPr>
              <a:t>Independence</a:t>
            </a:r>
          </a:p>
        </p:txBody>
      </p:sp>
      <p:sp>
        <p:nvSpPr>
          <p:cNvPr id="37" name="Rectangle 36">
            <a:extLst>
              <a:ext uri="{FF2B5EF4-FFF2-40B4-BE49-F238E27FC236}">
                <a16:creationId xmlns:a16="http://schemas.microsoft.com/office/drawing/2014/main" id="{C157D86C-83B1-285C-284A-6BB46B2D51D5}"/>
              </a:ext>
            </a:extLst>
          </p:cNvPr>
          <p:cNvSpPr/>
          <p:nvPr/>
        </p:nvSpPr>
        <p:spPr>
          <a:xfrm>
            <a:off x="-1" y="6019462"/>
            <a:ext cx="12192001" cy="835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9D2CF75-40EE-6A40-DB35-CF59695D45D0}"/>
              </a:ext>
            </a:extLst>
          </p:cNvPr>
          <p:cNvSpPr txBox="1"/>
          <p:nvPr/>
        </p:nvSpPr>
        <p:spPr>
          <a:xfrm>
            <a:off x="0" y="6207813"/>
            <a:ext cx="4296953" cy="461665"/>
          </a:xfrm>
          <a:prstGeom prst="rect">
            <a:avLst/>
          </a:prstGeom>
          <a:noFill/>
        </p:spPr>
        <p:txBody>
          <a:bodyPr wrap="square">
            <a:spAutoFit/>
          </a:bodyPr>
          <a:lstStyle/>
          <a:p>
            <a:pPr marL="277813"/>
            <a:r>
              <a:rPr lang="en-GB" sz="1200" b="0" u="none" strike="noStrike" dirty="0">
                <a:solidFill>
                  <a:schemeClr val="bg1"/>
                </a:solidFill>
                <a:effectLst/>
                <a:latin typeface="Calibri" panose="020F0502020204030204" pitchFamily="34" charset="0"/>
              </a:rPr>
              <a:t>Presented at FSCI 2024</a:t>
            </a:r>
          </a:p>
          <a:p>
            <a:pPr marL="277813"/>
            <a:r>
              <a:rPr lang="en-GB" sz="1200" dirty="0">
                <a:solidFill>
                  <a:schemeClr val="bg1"/>
                </a:solidFill>
                <a:latin typeface="Corbel" panose="020B0503020204020204" pitchFamily="34" charset="0"/>
              </a:rPr>
              <a:t>DOI: </a:t>
            </a:r>
            <a:r>
              <a:rPr lang="en-GB" sz="1200" b="0" i="0" u="none" strike="noStrike" dirty="0">
                <a:solidFill>
                  <a:schemeClr val="bg1"/>
                </a:solidFill>
                <a:effectLst/>
                <a:latin typeface="Corbel" panose="020B0503020204020204" pitchFamily="34" charset="0"/>
              </a:rPr>
              <a:t>10.5281/zenodo.12788336</a:t>
            </a:r>
          </a:p>
        </p:txBody>
      </p:sp>
    </p:spTree>
    <p:extLst>
      <p:ext uri="{BB962C8B-B14F-4D97-AF65-F5344CB8AC3E}">
        <p14:creationId xmlns:p14="http://schemas.microsoft.com/office/powerpoint/2010/main" val="25596988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F291ED-EA30-F27A-C29B-08F43610C075}"/>
              </a:ext>
            </a:extLst>
          </p:cNvPr>
          <p:cNvSpPr/>
          <p:nvPr/>
        </p:nvSpPr>
        <p:spPr>
          <a:xfrm>
            <a:off x="1462419" y="1547051"/>
            <a:ext cx="3576119" cy="3576109"/>
          </a:xfrm>
          <a:prstGeom prst="rect">
            <a:avLst/>
          </a:prstGeom>
          <a:solidFill>
            <a:srgbClr val="5C4791">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01195BCC-1542-9156-15FF-EE44BDC733A0}"/>
              </a:ext>
            </a:extLst>
          </p:cNvPr>
          <p:cNvSpPr txBox="1"/>
          <p:nvPr/>
        </p:nvSpPr>
        <p:spPr>
          <a:xfrm>
            <a:off x="2531519" y="5123160"/>
            <a:ext cx="1437918" cy="369332"/>
          </a:xfrm>
          <a:prstGeom prst="rect">
            <a:avLst/>
          </a:prstGeom>
          <a:noFill/>
        </p:spPr>
        <p:txBody>
          <a:bodyPr wrap="square" rtlCol="0">
            <a:spAutoFit/>
          </a:bodyPr>
          <a:lstStyle/>
          <a:p>
            <a:pPr algn="ctr">
              <a:spcBef>
                <a:spcPts val="400"/>
              </a:spcBef>
              <a:spcAft>
                <a:spcPts val="400"/>
              </a:spcAft>
            </a:pPr>
            <a:r>
              <a:rPr lang="en-GB" dirty="0"/>
              <a:t>Internal</a:t>
            </a:r>
          </a:p>
        </p:txBody>
      </p:sp>
      <p:grpSp>
        <p:nvGrpSpPr>
          <p:cNvPr id="16" name="Group 15">
            <a:extLst>
              <a:ext uri="{FF2B5EF4-FFF2-40B4-BE49-F238E27FC236}">
                <a16:creationId xmlns:a16="http://schemas.microsoft.com/office/drawing/2014/main" id="{5C1BC876-C6FE-D9B2-459A-87DA46DC4BA2}"/>
              </a:ext>
            </a:extLst>
          </p:cNvPr>
          <p:cNvGrpSpPr/>
          <p:nvPr/>
        </p:nvGrpSpPr>
        <p:grpSpPr>
          <a:xfrm>
            <a:off x="1462419" y="1547046"/>
            <a:ext cx="3576118" cy="3576118"/>
            <a:chOff x="7012142" y="1765673"/>
            <a:chExt cx="3576118" cy="3576118"/>
          </a:xfrm>
        </p:grpSpPr>
        <p:cxnSp>
          <p:nvCxnSpPr>
            <p:cNvPr id="21" name="Straight Connector 20">
              <a:extLst>
                <a:ext uri="{FF2B5EF4-FFF2-40B4-BE49-F238E27FC236}">
                  <a16:creationId xmlns:a16="http://schemas.microsoft.com/office/drawing/2014/main" id="{6E18AF7C-08A0-1A50-2528-577FE317E8C5}"/>
                </a:ext>
              </a:extLst>
            </p:cNvPr>
            <p:cNvCxnSpPr>
              <a:cxnSpLocks/>
            </p:cNvCxnSpPr>
            <p:nvPr/>
          </p:nvCxnSpPr>
          <p:spPr>
            <a:xfrm>
              <a:off x="8800201" y="1765673"/>
              <a:ext cx="0" cy="35761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E41F80A-408B-B71C-3533-884C57FF4E21}"/>
                </a:ext>
              </a:extLst>
            </p:cNvPr>
            <p:cNvCxnSpPr>
              <a:cxnSpLocks/>
            </p:cNvCxnSpPr>
            <p:nvPr/>
          </p:nvCxnSpPr>
          <p:spPr>
            <a:xfrm rot="16200000">
              <a:off x="8800201" y="1765674"/>
              <a:ext cx="0" cy="35761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44139888-2956-4AA8-5650-7C1D973790B7}"/>
              </a:ext>
            </a:extLst>
          </p:cNvPr>
          <p:cNvSpPr txBox="1"/>
          <p:nvPr/>
        </p:nvSpPr>
        <p:spPr>
          <a:xfrm>
            <a:off x="2531519" y="1141172"/>
            <a:ext cx="1437918" cy="369332"/>
          </a:xfrm>
          <a:prstGeom prst="rect">
            <a:avLst/>
          </a:prstGeom>
          <a:noFill/>
        </p:spPr>
        <p:txBody>
          <a:bodyPr wrap="square" rtlCol="0">
            <a:spAutoFit/>
          </a:bodyPr>
          <a:lstStyle/>
          <a:p>
            <a:pPr algn="ctr">
              <a:spcBef>
                <a:spcPts val="400"/>
              </a:spcBef>
              <a:spcAft>
                <a:spcPts val="400"/>
              </a:spcAft>
            </a:pPr>
            <a:r>
              <a:rPr lang="en-GB" dirty="0"/>
              <a:t>Independent</a:t>
            </a:r>
          </a:p>
        </p:txBody>
      </p:sp>
      <p:sp>
        <p:nvSpPr>
          <p:cNvPr id="26" name="Rounded Rectangle 25">
            <a:extLst>
              <a:ext uri="{FF2B5EF4-FFF2-40B4-BE49-F238E27FC236}">
                <a16:creationId xmlns:a16="http://schemas.microsoft.com/office/drawing/2014/main" id="{17F37D4F-6B0C-2383-D0EF-3E35786F1F51}"/>
              </a:ext>
            </a:extLst>
          </p:cNvPr>
          <p:cNvSpPr/>
          <p:nvPr/>
        </p:nvSpPr>
        <p:spPr>
          <a:xfrm>
            <a:off x="1611754" y="4673135"/>
            <a:ext cx="852830" cy="32088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t>Big tech</a:t>
            </a:r>
          </a:p>
        </p:txBody>
      </p:sp>
      <p:sp>
        <p:nvSpPr>
          <p:cNvPr id="28" name="TextBox 27">
            <a:extLst>
              <a:ext uri="{FF2B5EF4-FFF2-40B4-BE49-F238E27FC236}">
                <a16:creationId xmlns:a16="http://schemas.microsoft.com/office/drawing/2014/main" id="{28B1A407-0A33-AAA3-4670-80ED5160B226}"/>
              </a:ext>
            </a:extLst>
          </p:cNvPr>
          <p:cNvSpPr txBox="1"/>
          <p:nvPr/>
        </p:nvSpPr>
        <p:spPr>
          <a:xfrm>
            <a:off x="1667684" y="5587277"/>
            <a:ext cx="3087705" cy="246221"/>
          </a:xfrm>
          <a:prstGeom prst="rect">
            <a:avLst/>
          </a:prstGeom>
          <a:noFill/>
        </p:spPr>
        <p:txBody>
          <a:bodyPr wrap="none" rtlCol="0">
            <a:spAutoFit/>
          </a:bodyPr>
          <a:lstStyle/>
          <a:p>
            <a:r>
              <a:rPr lang="en-GB" sz="1000" dirty="0"/>
              <a:t>* Shorthand for case studies described in the recording</a:t>
            </a:r>
          </a:p>
        </p:txBody>
      </p:sp>
      <p:sp>
        <p:nvSpPr>
          <p:cNvPr id="32" name="Rounded Rectangle 31">
            <a:extLst>
              <a:ext uri="{FF2B5EF4-FFF2-40B4-BE49-F238E27FC236}">
                <a16:creationId xmlns:a16="http://schemas.microsoft.com/office/drawing/2014/main" id="{A4C464D7-E859-F8F7-C724-788C025F536A}"/>
              </a:ext>
            </a:extLst>
          </p:cNvPr>
          <p:cNvSpPr/>
          <p:nvPr/>
        </p:nvSpPr>
        <p:spPr>
          <a:xfrm>
            <a:off x="1950350" y="2037358"/>
            <a:ext cx="812196" cy="3304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54000" tIns="36000" rIns="54000" bIns="36000" rtlCol="0" anchor="ctr"/>
          <a:lstStyle/>
          <a:p>
            <a:pPr algn="ctr"/>
            <a:r>
              <a:rPr lang="en-GB" sz="1100" dirty="0"/>
              <a:t>EAIDB*</a:t>
            </a:r>
          </a:p>
        </p:txBody>
      </p:sp>
      <p:sp>
        <p:nvSpPr>
          <p:cNvPr id="3" name="Rounded Rectangle 2">
            <a:extLst>
              <a:ext uri="{FF2B5EF4-FFF2-40B4-BE49-F238E27FC236}">
                <a16:creationId xmlns:a16="http://schemas.microsoft.com/office/drawing/2014/main" id="{823456E9-25DB-FA60-C151-BADB103A5CFF}"/>
              </a:ext>
            </a:extLst>
          </p:cNvPr>
          <p:cNvSpPr/>
          <p:nvPr/>
        </p:nvSpPr>
        <p:spPr>
          <a:xfrm>
            <a:off x="-1" y="0"/>
            <a:ext cx="12192001" cy="835200"/>
          </a:xfrm>
          <a:prstGeom prst="roundRect">
            <a:avLst>
              <a:gd name="adj" fmla="val 0"/>
            </a:avLst>
          </a:prstGeom>
          <a:solidFill>
            <a:srgbClr val="80032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360000" bIns="0" rtlCol="0" anchor="ctr"/>
          <a:lstStyle/>
          <a:p>
            <a:pPr lvl="0" defTabSz="914400">
              <a:defRPr/>
            </a:pPr>
            <a:r>
              <a:rPr lang="en-GB" sz="2000" dirty="0">
                <a:solidFill>
                  <a:schemeClr val="bg1"/>
                </a:solidFill>
              </a:rPr>
              <a:t>Independence</a:t>
            </a:r>
          </a:p>
        </p:txBody>
      </p:sp>
      <p:sp>
        <p:nvSpPr>
          <p:cNvPr id="4" name="Rectangle 3">
            <a:extLst>
              <a:ext uri="{FF2B5EF4-FFF2-40B4-BE49-F238E27FC236}">
                <a16:creationId xmlns:a16="http://schemas.microsoft.com/office/drawing/2014/main" id="{D15541EB-4B8F-E11B-C8CC-9511871B93EB}"/>
              </a:ext>
            </a:extLst>
          </p:cNvPr>
          <p:cNvSpPr/>
          <p:nvPr/>
        </p:nvSpPr>
        <p:spPr>
          <a:xfrm>
            <a:off x="-1" y="6019462"/>
            <a:ext cx="12192001" cy="835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979945B-1B6C-45E4-0111-61CB5D18EFFC}"/>
              </a:ext>
            </a:extLst>
          </p:cNvPr>
          <p:cNvSpPr txBox="1"/>
          <p:nvPr/>
        </p:nvSpPr>
        <p:spPr>
          <a:xfrm>
            <a:off x="0" y="6207813"/>
            <a:ext cx="4296953" cy="461665"/>
          </a:xfrm>
          <a:prstGeom prst="rect">
            <a:avLst/>
          </a:prstGeom>
          <a:noFill/>
        </p:spPr>
        <p:txBody>
          <a:bodyPr wrap="square">
            <a:spAutoFit/>
          </a:bodyPr>
          <a:lstStyle/>
          <a:p>
            <a:pPr marL="277813"/>
            <a:r>
              <a:rPr lang="en-GB" sz="1200" b="0" u="none" strike="noStrike" dirty="0">
                <a:solidFill>
                  <a:schemeClr val="bg1"/>
                </a:solidFill>
                <a:effectLst/>
                <a:latin typeface="Calibri" panose="020F0502020204030204" pitchFamily="34" charset="0"/>
              </a:rPr>
              <a:t>Presented at FSCI 2024</a:t>
            </a:r>
          </a:p>
          <a:p>
            <a:pPr marL="277813"/>
            <a:r>
              <a:rPr lang="en-GB" sz="1200" dirty="0">
                <a:solidFill>
                  <a:schemeClr val="bg1"/>
                </a:solidFill>
                <a:latin typeface="Corbel" panose="020B0503020204020204" pitchFamily="34" charset="0"/>
              </a:rPr>
              <a:t>DOI: </a:t>
            </a:r>
            <a:r>
              <a:rPr lang="en-GB" sz="1200" b="0" i="0" u="none" strike="noStrike" dirty="0">
                <a:solidFill>
                  <a:schemeClr val="bg1"/>
                </a:solidFill>
                <a:effectLst/>
                <a:latin typeface="Corbel" panose="020B0503020204020204" pitchFamily="34" charset="0"/>
              </a:rPr>
              <a:t>10.5281/zenodo.12788336</a:t>
            </a:r>
          </a:p>
        </p:txBody>
      </p:sp>
    </p:spTree>
    <p:extLst>
      <p:ext uri="{BB962C8B-B14F-4D97-AF65-F5344CB8AC3E}">
        <p14:creationId xmlns:p14="http://schemas.microsoft.com/office/powerpoint/2010/main" val="4265299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F291ED-EA30-F27A-C29B-08F43610C075}"/>
              </a:ext>
            </a:extLst>
          </p:cNvPr>
          <p:cNvSpPr/>
          <p:nvPr/>
        </p:nvSpPr>
        <p:spPr>
          <a:xfrm>
            <a:off x="1462419" y="1547051"/>
            <a:ext cx="3576119" cy="3576109"/>
          </a:xfrm>
          <a:prstGeom prst="rect">
            <a:avLst/>
          </a:prstGeom>
          <a:solidFill>
            <a:srgbClr val="5C4791">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01195BCC-1542-9156-15FF-EE44BDC733A0}"/>
              </a:ext>
            </a:extLst>
          </p:cNvPr>
          <p:cNvSpPr txBox="1"/>
          <p:nvPr/>
        </p:nvSpPr>
        <p:spPr>
          <a:xfrm>
            <a:off x="2531519" y="5123160"/>
            <a:ext cx="1437918" cy="369332"/>
          </a:xfrm>
          <a:prstGeom prst="rect">
            <a:avLst/>
          </a:prstGeom>
          <a:noFill/>
        </p:spPr>
        <p:txBody>
          <a:bodyPr wrap="square" rtlCol="0">
            <a:spAutoFit/>
          </a:bodyPr>
          <a:lstStyle/>
          <a:p>
            <a:pPr algn="ctr">
              <a:spcBef>
                <a:spcPts val="400"/>
              </a:spcBef>
              <a:spcAft>
                <a:spcPts val="400"/>
              </a:spcAft>
            </a:pPr>
            <a:r>
              <a:rPr lang="en-GB" dirty="0"/>
              <a:t>Internal</a:t>
            </a:r>
          </a:p>
        </p:txBody>
      </p:sp>
      <p:grpSp>
        <p:nvGrpSpPr>
          <p:cNvPr id="16" name="Group 15">
            <a:extLst>
              <a:ext uri="{FF2B5EF4-FFF2-40B4-BE49-F238E27FC236}">
                <a16:creationId xmlns:a16="http://schemas.microsoft.com/office/drawing/2014/main" id="{5C1BC876-C6FE-D9B2-459A-87DA46DC4BA2}"/>
              </a:ext>
            </a:extLst>
          </p:cNvPr>
          <p:cNvGrpSpPr/>
          <p:nvPr/>
        </p:nvGrpSpPr>
        <p:grpSpPr>
          <a:xfrm>
            <a:off x="1462419" y="1547046"/>
            <a:ext cx="3576118" cy="3576118"/>
            <a:chOff x="7012142" y="1765673"/>
            <a:chExt cx="3576118" cy="3576118"/>
          </a:xfrm>
        </p:grpSpPr>
        <p:cxnSp>
          <p:nvCxnSpPr>
            <p:cNvPr id="21" name="Straight Connector 20">
              <a:extLst>
                <a:ext uri="{FF2B5EF4-FFF2-40B4-BE49-F238E27FC236}">
                  <a16:creationId xmlns:a16="http://schemas.microsoft.com/office/drawing/2014/main" id="{6E18AF7C-08A0-1A50-2528-577FE317E8C5}"/>
                </a:ext>
              </a:extLst>
            </p:cNvPr>
            <p:cNvCxnSpPr>
              <a:cxnSpLocks/>
            </p:cNvCxnSpPr>
            <p:nvPr/>
          </p:nvCxnSpPr>
          <p:spPr>
            <a:xfrm>
              <a:off x="8800201" y="1765673"/>
              <a:ext cx="0" cy="35761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E41F80A-408B-B71C-3533-884C57FF4E21}"/>
                </a:ext>
              </a:extLst>
            </p:cNvPr>
            <p:cNvCxnSpPr>
              <a:cxnSpLocks/>
            </p:cNvCxnSpPr>
            <p:nvPr/>
          </p:nvCxnSpPr>
          <p:spPr>
            <a:xfrm rot="16200000">
              <a:off x="8800201" y="1765674"/>
              <a:ext cx="0" cy="35761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44139888-2956-4AA8-5650-7C1D973790B7}"/>
              </a:ext>
            </a:extLst>
          </p:cNvPr>
          <p:cNvSpPr txBox="1"/>
          <p:nvPr/>
        </p:nvSpPr>
        <p:spPr>
          <a:xfrm>
            <a:off x="2531519" y="1141172"/>
            <a:ext cx="1437918" cy="369332"/>
          </a:xfrm>
          <a:prstGeom prst="rect">
            <a:avLst/>
          </a:prstGeom>
          <a:noFill/>
        </p:spPr>
        <p:txBody>
          <a:bodyPr wrap="square" rtlCol="0">
            <a:spAutoFit/>
          </a:bodyPr>
          <a:lstStyle/>
          <a:p>
            <a:pPr algn="ctr">
              <a:spcBef>
                <a:spcPts val="400"/>
              </a:spcBef>
              <a:spcAft>
                <a:spcPts val="400"/>
              </a:spcAft>
            </a:pPr>
            <a:r>
              <a:rPr lang="en-GB" dirty="0"/>
              <a:t>Independent</a:t>
            </a:r>
          </a:p>
        </p:txBody>
      </p:sp>
      <p:sp>
        <p:nvSpPr>
          <p:cNvPr id="26" name="Rounded Rectangle 25">
            <a:extLst>
              <a:ext uri="{FF2B5EF4-FFF2-40B4-BE49-F238E27FC236}">
                <a16:creationId xmlns:a16="http://schemas.microsoft.com/office/drawing/2014/main" id="{17F37D4F-6B0C-2383-D0EF-3E35786F1F51}"/>
              </a:ext>
            </a:extLst>
          </p:cNvPr>
          <p:cNvSpPr/>
          <p:nvPr/>
        </p:nvSpPr>
        <p:spPr>
          <a:xfrm>
            <a:off x="1611754" y="4673135"/>
            <a:ext cx="852830" cy="32088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t>Big tech</a:t>
            </a:r>
          </a:p>
        </p:txBody>
      </p:sp>
      <p:sp>
        <p:nvSpPr>
          <p:cNvPr id="28" name="TextBox 27">
            <a:extLst>
              <a:ext uri="{FF2B5EF4-FFF2-40B4-BE49-F238E27FC236}">
                <a16:creationId xmlns:a16="http://schemas.microsoft.com/office/drawing/2014/main" id="{28B1A407-0A33-AAA3-4670-80ED5160B226}"/>
              </a:ext>
            </a:extLst>
          </p:cNvPr>
          <p:cNvSpPr txBox="1"/>
          <p:nvPr/>
        </p:nvSpPr>
        <p:spPr>
          <a:xfrm>
            <a:off x="1667684" y="5587277"/>
            <a:ext cx="3087705" cy="246221"/>
          </a:xfrm>
          <a:prstGeom prst="rect">
            <a:avLst/>
          </a:prstGeom>
          <a:noFill/>
        </p:spPr>
        <p:txBody>
          <a:bodyPr wrap="none" rtlCol="0">
            <a:spAutoFit/>
          </a:bodyPr>
          <a:lstStyle/>
          <a:p>
            <a:r>
              <a:rPr lang="en-GB" sz="1000" dirty="0"/>
              <a:t>* Shorthand for case studies described in the recording</a:t>
            </a:r>
          </a:p>
        </p:txBody>
      </p:sp>
      <p:sp>
        <p:nvSpPr>
          <p:cNvPr id="29" name="Rounded Rectangle 28">
            <a:extLst>
              <a:ext uri="{FF2B5EF4-FFF2-40B4-BE49-F238E27FC236}">
                <a16:creationId xmlns:a16="http://schemas.microsoft.com/office/drawing/2014/main" id="{E2E0377B-0CE9-5DCB-A4B1-1E75AA93AECB}"/>
              </a:ext>
            </a:extLst>
          </p:cNvPr>
          <p:cNvSpPr/>
          <p:nvPr/>
        </p:nvSpPr>
        <p:spPr>
          <a:xfrm>
            <a:off x="3827980" y="3796326"/>
            <a:ext cx="1013111" cy="50603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54000" tIns="36000" rIns="54000" bIns="36000" rtlCol="0" anchor="ctr"/>
          <a:lstStyle/>
          <a:p>
            <a:pPr algn="ctr"/>
            <a:r>
              <a:rPr lang="en-GB" sz="1100" dirty="0"/>
              <a:t>Russell Group*</a:t>
            </a:r>
          </a:p>
        </p:txBody>
      </p:sp>
      <p:sp>
        <p:nvSpPr>
          <p:cNvPr id="32" name="Rounded Rectangle 31">
            <a:extLst>
              <a:ext uri="{FF2B5EF4-FFF2-40B4-BE49-F238E27FC236}">
                <a16:creationId xmlns:a16="http://schemas.microsoft.com/office/drawing/2014/main" id="{A4C464D7-E859-F8F7-C724-788C025F536A}"/>
              </a:ext>
            </a:extLst>
          </p:cNvPr>
          <p:cNvSpPr/>
          <p:nvPr/>
        </p:nvSpPr>
        <p:spPr>
          <a:xfrm>
            <a:off x="1950350" y="2037358"/>
            <a:ext cx="812196" cy="3304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54000" tIns="36000" rIns="54000" bIns="36000" rtlCol="0" anchor="ctr"/>
          <a:lstStyle/>
          <a:p>
            <a:pPr algn="ctr"/>
            <a:r>
              <a:rPr lang="en-GB" sz="1100" dirty="0"/>
              <a:t>EAIDB*</a:t>
            </a:r>
          </a:p>
        </p:txBody>
      </p:sp>
      <p:sp>
        <p:nvSpPr>
          <p:cNvPr id="3" name="Rounded Rectangle 2">
            <a:extLst>
              <a:ext uri="{FF2B5EF4-FFF2-40B4-BE49-F238E27FC236}">
                <a16:creationId xmlns:a16="http://schemas.microsoft.com/office/drawing/2014/main" id="{F1228F92-B500-C479-E3C3-84D9445E7FF2}"/>
              </a:ext>
            </a:extLst>
          </p:cNvPr>
          <p:cNvSpPr/>
          <p:nvPr/>
        </p:nvSpPr>
        <p:spPr>
          <a:xfrm>
            <a:off x="3827980" y="4364108"/>
            <a:ext cx="1013111" cy="50603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54000" tIns="36000" rIns="54000" bIns="36000" rtlCol="0" anchor="ctr"/>
          <a:lstStyle/>
          <a:p>
            <a:pPr algn="ctr"/>
            <a:r>
              <a:rPr lang="en-GB" sz="1100" dirty="0"/>
              <a:t>European Commission*</a:t>
            </a:r>
          </a:p>
        </p:txBody>
      </p:sp>
      <p:sp>
        <p:nvSpPr>
          <p:cNvPr id="4" name="Rounded Rectangle 3">
            <a:extLst>
              <a:ext uri="{FF2B5EF4-FFF2-40B4-BE49-F238E27FC236}">
                <a16:creationId xmlns:a16="http://schemas.microsoft.com/office/drawing/2014/main" id="{6EB4EB77-56E6-58DE-FD07-C921ED590A8F}"/>
              </a:ext>
            </a:extLst>
          </p:cNvPr>
          <p:cNvSpPr/>
          <p:nvPr/>
        </p:nvSpPr>
        <p:spPr>
          <a:xfrm>
            <a:off x="2198425" y="3796950"/>
            <a:ext cx="1013111" cy="82413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54000" tIns="36000" rIns="54000" bIns="36000" rtlCol="0" anchor="ctr"/>
          <a:lstStyle/>
          <a:p>
            <a:pPr algn="ctr"/>
            <a:r>
              <a:rPr lang="en-GB" sz="1100" dirty="0"/>
              <a:t>AI-powered papermill detection service</a:t>
            </a:r>
          </a:p>
        </p:txBody>
      </p:sp>
      <p:sp>
        <p:nvSpPr>
          <p:cNvPr id="5" name="Rounded Rectangle 4">
            <a:extLst>
              <a:ext uri="{FF2B5EF4-FFF2-40B4-BE49-F238E27FC236}">
                <a16:creationId xmlns:a16="http://schemas.microsoft.com/office/drawing/2014/main" id="{CE22D140-81DC-2850-454D-2AF86200975F}"/>
              </a:ext>
            </a:extLst>
          </p:cNvPr>
          <p:cNvSpPr/>
          <p:nvPr/>
        </p:nvSpPr>
        <p:spPr>
          <a:xfrm>
            <a:off x="-1" y="0"/>
            <a:ext cx="12192001" cy="835200"/>
          </a:xfrm>
          <a:prstGeom prst="roundRect">
            <a:avLst>
              <a:gd name="adj" fmla="val 0"/>
            </a:avLst>
          </a:prstGeom>
          <a:solidFill>
            <a:srgbClr val="80032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360000" bIns="0" rtlCol="0" anchor="ctr"/>
          <a:lstStyle/>
          <a:p>
            <a:pPr lvl="0" defTabSz="914400">
              <a:defRPr/>
            </a:pPr>
            <a:r>
              <a:rPr lang="en-GB" sz="2000" dirty="0">
                <a:solidFill>
                  <a:schemeClr val="bg1"/>
                </a:solidFill>
              </a:rPr>
              <a:t>Independence</a:t>
            </a:r>
          </a:p>
        </p:txBody>
      </p:sp>
      <p:sp>
        <p:nvSpPr>
          <p:cNvPr id="7" name="Rectangle 6">
            <a:extLst>
              <a:ext uri="{FF2B5EF4-FFF2-40B4-BE49-F238E27FC236}">
                <a16:creationId xmlns:a16="http://schemas.microsoft.com/office/drawing/2014/main" id="{8ADCBA16-0EBE-B2C9-319B-9FD075C31046}"/>
              </a:ext>
            </a:extLst>
          </p:cNvPr>
          <p:cNvSpPr/>
          <p:nvPr/>
        </p:nvSpPr>
        <p:spPr>
          <a:xfrm>
            <a:off x="-1" y="6019462"/>
            <a:ext cx="12192001" cy="835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2466B91-D72A-7E7E-7BAB-994D14D0329C}"/>
              </a:ext>
            </a:extLst>
          </p:cNvPr>
          <p:cNvSpPr txBox="1"/>
          <p:nvPr/>
        </p:nvSpPr>
        <p:spPr>
          <a:xfrm>
            <a:off x="0" y="6207813"/>
            <a:ext cx="4296953" cy="461665"/>
          </a:xfrm>
          <a:prstGeom prst="rect">
            <a:avLst/>
          </a:prstGeom>
          <a:noFill/>
        </p:spPr>
        <p:txBody>
          <a:bodyPr wrap="square">
            <a:spAutoFit/>
          </a:bodyPr>
          <a:lstStyle/>
          <a:p>
            <a:pPr marL="277813"/>
            <a:r>
              <a:rPr lang="en-GB" sz="1200" b="0" u="none" strike="noStrike" dirty="0">
                <a:solidFill>
                  <a:schemeClr val="bg1"/>
                </a:solidFill>
                <a:effectLst/>
                <a:latin typeface="Calibri" panose="020F0502020204030204" pitchFamily="34" charset="0"/>
              </a:rPr>
              <a:t>Presented at FSCI 2024</a:t>
            </a:r>
          </a:p>
          <a:p>
            <a:pPr marL="277813"/>
            <a:r>
              <a:rPr lang="en-GB" sz="1200" dirty="0">
                <a:solidFill>
                  <a:schemeClr val="bg1"/>
                </a:solidFill>
                <a:latin typeface="Corbel" panose="020B0503020204020204" pitchFamily="34" charset="0"/>
              </a:rPr>
              <a:t>DOI: </a:t>
            </a:r>
            <a:r>
              <a:rPr lang="en-GB" sz="1200" b="0" i="0" u="none" strike="noStrike" dirty="0">
                <a:solidFill>
                  <a:schemeClr val="bg1"/>
                </a:solidFill>
                <a:effectLst/>
                <a:latin typeface="Corbel" panose="020B0503020204020204" pitchFamily="34" charset="0"/>
              </a:rPr>
              <a:t>10.5281/zenodo.12788336</a:t>
            </a:r>
          </a:p>
        </p:txBody>
      </p:sp>
    </p:spTree>
    <p:extLst>
      <p:ext uri="{BB962C8B-B14F-4D97-AF65-F5344CB8AC3E}">
        <p14:creationId xmlns:p14="http://schemas.microsoft.com/office/powerpoint/2010/main" val="296104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3DBD0943-012F-8B7F-136F-F0443A8A6920}"/>
              </a:ext>
            </a:extLst>
          </p:cNvPr>
          <p:cNvSpPr txBox="1"/>
          <p:nvPr/>
        </p:nvSpPr>
        <p:spPr>
          <a:xfrm>
            <a:off x="6361240" y="1655544"/>
            <a:ext cx="5261971" cy="3652282"/>
          </a:xfrm>
          <a:prstGeom prst="rect">
            <a:avLst/>
          </a:prstGeom>
          <a:noFill/>
        </p:spPr>
        <p:txBody>
          <a:bodyPr wrap="square" rtlCol="0">
            <a:spAutoFit/>
          </a:bodyPr>
          <a:lstStyle/>
          <a:p>
            <a:pPr>
              <a:spcBef>
                <a:spcPts val="400"/>
              </a:spcBef>
              <a:spcAft>
                <a:spcPts val="400"/>
              </a:spcAft>
            </a:pPr>
            <a:r>
              <a:rPr lang="en-GB" b="1" dirty="0"/>
              <a:t>Pros:</a:t>
            </a:r>
          </a:p>
          <a:p>
            <a:pPr marL="285750" indent="-285750">
              <a:spcBef>
                <a:spcPts val="400"/>
              </a:spcBef>
              <a:spcAft>
                <a:spcPts val="400"/>
              </a:spcAft>
              <a:buFont typeface="Arial" panose="020B0604020202020204" pitchFamily="34" charset="0"/>
              <a:buChar char="•"/>
            </a:pPr>
            <a:r>
              <a:rPr lang="en-GB" dirty="0"/>
              <a:t>Generally, independent AI Ethics companies come with more knowledge about AI and its societal and organisational implications</a:t>
            </a:r>
          </a:p>
          <a:p>
            <a:pPr marL="285750" indent="-285750">
              <a:spcBef>
                <a:spcPts val="400"/>
              </a:spcBef>
              <a:spcAft>
                <a:spcPts val="400"/>
              </a:spcAft>
              <a:buFont typeface="Arial" panose="020B0604020202020204" pitchFamily="34" charset="0"/>
              <a:buChar char="•"/>
            </a:pPr>
            <a:r>
              <a:rPr lang="en-GB" dirty="0"/>
              <a:t>Less likely to be deemed a case of “ethics washing”</a:t>
            </a:r>
          </a:p>
          <a:p>
            <a:pPr>
              <a:spcBef>
                <a:spcPts val="400"/>
              </a:spcBef>
              <a:spcAft>
                <a:spcPts val="400"/>
              </a:spcAft>
            </a:pPr>
            <a:r>
              <a:rPr lang="en-GB" b="1" dirty="0"/>
              <a:t>Cons:</a:t>
            </a:r>
          </a:p>
          <a:p>
            <a:pPr marL="285750" indent="-285750">
              <a:spcBef>
                <a:spcPts val="400"/>
              </a:spcBef>
              <a:spcAft>
                <a:spcPts val="400"/>
              </a:spcAft>
              <a:buFont typeface="Arial" panose="020B0604020202020204" pitchFamily="34" charset="0"/>
              <a:buChar char="•"/>
            </a:pPr>
            <a:r>
              <a:rPr lang="en-GB" dirty="0"/>
              <a:t>May lack context about your organisation’s industry and practices</a:t>
            </a:r>
          </a:p>
          <a:p>
            <a:pPr marL="285750" indent="-285750">
              <a:spcBef>
                <a:spcPts val="400"/>
              </a:spcBef>
              <a:spcAft>
                <a:spcPts val="400"/>
              </a:spcAft>
              <a:buFont typeface="Arial" panose="020B0604020202020204" pitchFamily="34" charset="0"/>
              <a:buChar char="•"/>
            </a:pPr>
            <a:r>
              <a:rPr lang="en-GB" dirty="0"/>
              <a:t>The solutions are still developing, and it is hard to assess which ones are most effective, and which providers are most competent</a:t>
            </a:r>
          </a:p>
        </p:txBody>
      </p:sp>
      <p:sp>
        <p:nvSpPr>
          <p:cNvPr id="6" name="Rectangle 5">
            <a:extLst>
              <a:ext uri="{FF2B5EF4-FFF2-40B4-BE49-F238E27FC236}">
                <a16:creationId xmlns:a16="http://schemas.microsoft.com/office/drawing/2014/main" id="{44F291ED-EA30-F27A-C29B-08F43610C075}"/>
              </a:ext>
            </a:extLst>
          </p:cNvPr>
          <p:cNvSpPr/>
          <p:nvPr/>
        </p:nvSpPr>
        <p:spPr>
          <a:xfrm>
            <a:off x="1462419" y="1547051"/>
            <a:ext cx="3576119" cy="3576109"/>
          </a:xfrm>
          <a:prstGeom prst="rect">
            <a:avLst/>
          </a:prstGeom>
          <a:solidFill>
            <a:srgbClr val="5C4791">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01195BCC-1542-9156-15FF-EE44BDC733A0}"/>
              </a:ext>
            </a:extLst>
          </p:cNvPr>
          <p:cNvSpPr txBox="1"/>
          <p:nvPr/>
        </p:nvSpPr>
        <p:spPr>
          <a:xfrm>
            <a:off x="2531519" y="5123160"/>
            <a:ext cx="1437918" cy="369332"/>
          </a:xfrm>
          <a:prstGeom prst="rect">
            <a:avLst/>
          </a:prstGeom>
          <a:noFill/>
        </p:spPr>
        <p:txBody>
          <a:bodyPr wrap="square" rtlCol="0">
            <a:spAutoFit/>
          </a:bodyPr>
          <a:lstStyle/>
          <a:p>
            <a:pPr algn="ctr">
              <a:spcBef>
                <a:spcPts val="400"/>
              </a:spcBef>
              <a:spcAft>
                <a:spcPts val="400"/>
              </a:spcAft>
            </a:pPr>
            <a:r>
              <a:rPr lang="en-GB" dirty="0"/>
              <a:t>Internal</a:t>
            </a:r>
          </a:p>
        </p:txBody>
      </p:sp>
      <p:grpSp>
        <p:nvGrpSpPr>
          <p:cNvPr id="16" name="Group 15">
            <a:extLst>
              <a:ext uri="{FF2B5EF4-FFF2-40B4-BE49-F238E27FC236}">
                <a16:creationId xmlns:a16="http://schemas.microsoft.com/office/drawing/2014/main" id="{5C1BC876-C6FE-D9B2-459A-87DA46DC4BA2}"/>
              </a:ext>
            </a:extLst>
          </p:cNvPr>
          <p:cNvGrpSpPr/>
          <p:nvPr/>
        </p:nvGrpSpPr>
        <p:grpSpPr>
          <a:xfrm>
            <a:off x="1462419" y="1547046"/>
            <a:ext cx="3576118" cy="3576118"/>
            <a:chOff x="7012142" y="1765673"/>
            <a:chExt cx="3576118" cy="3576118"/>
          </a:xfrm>
        </p:grpSpPr>
        <p:cxnSp>
          <p:nvCxnSpPr>
            <p:cNvPr id="21" name="Straight Connector 20">
              <a:extLst>
                <a:ext uri="{FF2B5EF4-FFF2-40B4-BE49-F238E27FC236}">
                  <a16:creationId xmlns:a16="http://schemas.microsoft.com/office/drawing/2014/main" id="{6E18AF7C-08A0-1A50-2528-577FE317E8C5}"/>
                </a:ext>
              </a:extLst>
            </p:cNvPr>
            <p:cNvCxnSpPr>
              <a:cxnSpLocks/>
            </p:cNvCxnSpPr>
            <p:nvPr/>
          </p:nvCxnSpPr>
          <p:spPr>
            <a:xfrm>
              <a:off x="8800201" y="1765673"/>
              <a:ext cx="0" cy="35761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E41F80A-408B-B71C-3533-884C57FF4E21}"/>
                </a:ext>
              </a:extLst>
            </p:cNvPr>
            <p:cNvCxnSpPr>
              <a:cxnSpLocks/>
            </p:cNvCxnSpPr>
            <p:nvPr/>
          </p:nvCxnSpPr>
          <p:spPr>
            <a:xfrm rot="16200000">
              <a:off x="8800201" y="1765674"/>
              <a:ext cx="0" cy="35761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44139888-2956-4AA8-5650-7C1D973790B7}"/>
              </a:ext>
            </a:extLst>
          </p:cNvPr>
          <p:cNvSpPr txBox="1"/>
          <p:nvPr/>
        </p:nvSpPr>
        <p:spPr>
          <a:xfrm>
            <a:off x="2531519" y="1141172"/>
            <a:ext cx="1437918" cy="369332"/>
          </a:xfrm>
          <a:prstGeom prst="rect">
            <a:avLst/>
          </a:prstGeom>
          <a:noFill/>
        </p:spPr>
        <p:txBody>
          <a:bodyPr wrap="square" rtlCol="0">
            <a:spAutoFit/>
          </a:bodyPr>
          <a:lstStyle/>
          <a:p>
            <a:pPr algn="ctr">
              <a:spcBef>
                <a:spcPts val="400"/>
              </a:spcBef>
              <a:spcAft>
                <a:spcPts val="400"/>
              </a:spcAft>
            </a:pPr>
            <a:r>
              <a:rPr lang="en-GB" dirty="0"/>
              <a:t>Independent</a:t>
            </a:r>
          </a:p>
        </p:txBody>
      </p:sp>
      <p:sp>
        <p:nvSpPr>
          <p:cNvPr id="26" name="Rounded Rectangle 25">
            <a:extLst>
              <a:ext uri="{FF2B5EF4-FFF2-40B4-BE49-F238E27FC236}">
                <a16:creationId xmlns:a16="http://schemas.microsoft.com/office/drawing/2014/main" id="{17F37D4F-6B0C-2383-D0EF-3E35786F1F51}"/>
              </a:ext>
            </a:extLst>
          </p:cNvPr>
          <p:cNvSpPr/>
          <p:nvPr/>
        </p:nvSpPr>
        <p:spPr>
          <a:xfrm>
            <a:off x="1611754" y="4673135"/>
            <a:ext cx="852830" cy="32088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t>Big tech</a:t>
            </a:r>
          </a:p>
        </p:txBody>
      </p:sp>
      <p:sp>
        <p:nvSpPr>
          <p:cNvPr id="28" name="TextBox 27">
            <a:extLst>
              <a:ext uri="{FF2B5EF4-FFF2-40B4-BE49-F238E27FC236}">
                <a16:creationId xmlns:a16="http://schemas.microsoft.com/office/drawing/2014/main" id="{28B1A407-0A33-AAA3-4670-80ED5160B226}"/>
              </a:ext>
            </a:extLst>
          </p:cNvPr>
          <p:cNvSpPr txBox="1"/>
          <p:nvPr/>
        </p:nvSpPr>
        <p:spPr>
          <a:xfrm>
            <a:off x="1667684" y="5587277"/>
            <a:ext cx="3087705" cy="246221"/>
          </a:xfrm>
          <a:prstGeom prst="rect">
            <a:avLst/>
          </a:prstGeom>
          <a:noFill/>
        </p:spPr>
        <p:txBody>
          <a:bodyPr wrap="none" rtlCol="0">
            <a:spAutoFit/>
          </a:bodyPr>
          <a:lstStyle/>
          <a:p>
            <a:r>
              <a:rPr lang="en-GB" sz="1000" dirty="0"/>
              <a:t>* Shorthand for case studies described in the recording</a:t>
            </a:r>
          </a:p>
        </p:txBody>
      </p:sp>
      <p:sp>
        <p:nvSpPr>
          <p:cNvPr id="29" name="Rounded Rectangle 28">
            <a:extLst>
              <a:ext uri="{FF2B5EF4-FFF2-40B4-BE49-F238E27FC236}">
                <a16:creationId xmlns:a16="http://schemas.microsoft.com/office/drawing/2014/main" id="{E2E0377B-0CE9-5DCB-A4B1-1E75AA93AECB}"/>
              </a:ext>
            </a:extLst>
          </p:cNvPr>
          <p:cNvSpPr/>
          <p:nvPr/>
        </p:nvSpPr>
        <p:spPr>
          <a:xfrm>
            <a:off x="3827980" y="3796326"/>
            <a:ext cx="1013111" cy="50603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54000" tIns="36000" rIns="54000" bIns="36000" rtlCol="0" anchor="ctr"/>
          <a:lstStyle/>
          <a:p>
            <a:pPr algn="ctr"/>
            <a:r>
              <a:rPr lang="en-GB" sz="1100" dirty="0"/>
              <a:t>Russell Group*</a:t>
            </a:r>
          </a:p>
        </p:txBody>
      </p:sp>
      <p:sp>
        <p:nvSpPr>
          <p:cNvPr id="31" name="Rounded Rectangle 30">
            <a:extLst>
              <a:ext uri="{FF2B5EF4-FFF2-40B4-BE49-F238E27FC236}">
                <a16:creationId xmlns:a16="http://schemas.microsoft.com/office/drawing/2014/main" id="{7A1FDC7F-B06F-746D-75AA-BA66640D46A4}"/>
              </a:ext>
            </a:extLst>
          </p:cNvPr>
          <p:cNvSpPr/>
          <p:nvPr/>
        </p:nvSpPr>
        <p:spPr>
          <a:xfrm>
            <a:off x="3827980" y="4364108"/>
            <a:ext cx="1013111" cy="50603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54000" tIns="36000" rIns="54000" bIns="36000" rtlCol="0" anchor="ctr"/>
          <a:lstStyle/>
          <a:p>
            <a:pPr algn="ctr"/>
            <a:r>
              <a:rPr lang="en-GB" sz="1100" dirty="0"/>
              <a:t>European Commission*</a:t>
            </a:r>
          </a:p>
        </p:txBody>
      </p:sp>
      <p:sp>
        <p:nvSpPr>
          <p:cNvPr id="32" name="Rounded Rectangle 31">
            <a:extLst>
              <a:ext uri="{FF2B5EF4-FFF2-40B4-BE49-F238E27FC236}">
                <a16:creationId xmlns:a16="http://schemas.microsoft.com/office/drawing/2014/main" id="{A4C464D7-E859-F8F7-C724-788C025F536A}"/>
              </a:ext>
            </a:extLst>
          </p:cNvPr>
          <p:cNvSpPr/>
          <p:nvPr/>
        </p:nvSpPr>
        <p:spPr>
          <a:xfrm>
            <a:off x="1950350" y="2037358"/>
            <a:ext cx="812196" cy="3304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54000" tIns="36000" rIns="54000" bIns="36000" rtlCol="0" anchor="ctr"/>
          <a:lstStyle/>
          <a:p>
            <a:pPr algn="ctr"/>
            <a:r>
              <a:rPr lang="en-GB" sz="1100" dirty="0"/>
              <a:t>EAIDB*</a:t>
            </a:r>
          </a:p>
        </p:txBody>
      </p:sp>
      <p:sp>
        <p:nvSpPr>
          <p:cNvPr id="35" name="Rounded Rectangle 34">
            <a:extLst>
              <a:ext uri="{FF2B5EF4-FFF2-40B4-BE49-F238E27FC236}">
                <a16:creationId xmlns:a16="http://schemas.microsoft.com/office/drawing/2014/main" id="{7519BC7E-A687-4AA9-3177-228D11686F50}"/>
              </a:ext>
            </a:extLst>
          </p:cNvPr>
          <p:cNvSpPr/>
          <p:nvPr/>
        </p:nvSpPr>
        <p:spPr>
          <a:xfrm>
            <a:off x="2198425" y="3796950"/>
            <a:ext cx="1013111" cy="82413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54000" tIns="36000" rIns="54000" bIns="36000" rtlCol="0" anchor="ctr"/>
          <a:lstStyle/>
          <a:p>
            <a:pPr algn="ctr"/>
            <a:r>
              <a:rPr lang="en-GB" sz="1100" dirty="0"/>
              <a:t>AI-powered papermill detection service</a:t>
            </a:r>
          </a:p>
        </p:txBody>
      </p:sp>
      <p:sp>
        <p:nvSpPr>
          <p:cNvPr id="3" name="Rounded Rectangle 2">
            <a:extLst>
              <a:ext uri="{FF2B5EF4-FFF2-40B4-BE49-F238E27FC236}">
                <a16:creationId xmlns:a16="http://schemas.microsoft.com/office/drawing/2014/main" id="{F2963806-79C8-067C-EDF7-B880CB45E8A7}"/>
              </a:ext>
            </a:extLst>
          </p:cNvPr>
          <p:cNvSpPr/>
          <p:nvPr/>
        </p:nvSpPr>
        <p:spPr>
          <a:xfrm>
            <a:off x="-1" y="0"/>
            <a:ext cx="12192001" cy="835200"/>
          </a:xfrm>
          <a:prstGeom prst="roundRect">
            <a:avLst>
              <a:gd name="adj" fmla="val 0"/>
            </a:avLst>
          </a:prstGeom>
          <a:solidFill>
            <a:srgbClr val="80032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360000" bIns="0" rtlCol="0" anchor="ctr"/>
          <a:lstStyle/>
          <a:p>
            <a:pPr lvl="0" defTabSz="914400">
              <a:defRPr/>
            </a:pPr>
            <a:r>
              <a:rPr lang="en-GB" sz="2000" dirty="0">
                <a:solidFill>
                  <a:schemeClr val="bg1"/>
                </a:solidFill>
              </a:rPr>
              <a:t>Independence: Considerations</a:t>
            </a:r>
          </a:p>
        </p:txBody>
      </p:sp>
      <p:sp>
        <p:nvSpPr>
          <p:cNvPr id="4" name="Rectangle 3">
            <a:extLst>
              <a:ext uri="{FF2B5EF4-FFF2-40B4-BE49-F238E27FC236}">
                <a16:creationId xmlns:a16="http://schemas.microsoft.com/office/drawing/2014/main" id="{F46A8542-3FE5-9F10-4E5D-23165687B711}"/>
              </a:ext>
            </a:extLst>
          </p:cNvPr>
          <p:cNvSpPr/>
          <p:nvPr/>
        </p:nvSpPr>
        <p:spPr>
          <a:xfrm>
            <a:off x="-1" y="6019462"/>
            <a:ext cx="12192001" cy="835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E2455DF-9D92-B5B5-8027-C02B7F0F9F23}"/>
              </a:ext>
            </a:extLst>
          </p:cNvPr>
          <p:cNvSpPr txBox="1"/>
          <p:nvPr/>
        </p:nvSpPr>
        <p:spPr>
          <a:xfrm>
            <a:off x="0" y="6207813"/>
            <a:ext cx="4296953" cy="461665"/>
          </a:xfrm>
          <a:prstGeom prst="rect">
            <a:avLst/>
          </a:prstGeom>
          <a:noFill/>
        </p:spPr>
        <p:txBody>
          <a:bodyPr wrap="square">
            <a:spAutoFit/>
          </a:bodyPr>
          <a:lstStyle/>
          <a:p>
            <a:pPr marL="277813"/>
            <a:r>
              <a:rPr lang="en-GB" sz="1200" b="0" u="none" strike="noStrike" dirty="0">
                <a:solidFill>
                  <a:schemeClr val="bg1"/>
                </a:solidFill>
                <a:effectLst/>
                <a:latin typeface="Calibri" panose="020F0502020204030204" pitchFamily="34" charset="0"/>
              </a:rPr>
              <a:t>Presented at FSCI 2024</a:t>
            </a:r>
          </a:p>
          <a:p>
            <a:pPr marL="277813"/>
            <a:r>
              <a:rPr lang="en-GB" sz="1200" dirty="0">
                <a:solidFill>
                  <a:schemeClr val="bg1"/>
                </a:solidFill>
                <a:latin typeface="Corbel" panose="020B0503020204020204" pitchFamily="34" charset="0"/>
              </a:rPr>
              <a:t>DOI: </a:t>
            </a:r>
            <a:r>
              <a:rPr lang="en-GB" sz="1200" b="0" i="0" u="none" strike="noStrike" dirty="0">
                <a:solidFill>
                  <a:schemeClr val="bg1"/>
                </a:solidFill>
                <a:effectLst/>
                <a:latin typeface="Corbel" panose="020B0503020204020204" pitchFamily="34" charset="0"/>
              </a:rPr>
              <a:t>10.5281/zenodo.12788336</a:t>
            </a:r>
          </a:p>
        </p:txBody>
      </p:sp>
    </p:spTree>
    <p:extLst>
      <p:ext uri="{BB962C8B-B14F-4D97-AF65-F5344CB8AC3E}">
        <p14:creationId xmlns:p14="http://schemas.microsoft.com/office/powerpoint/2010/main" val="21490890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F775D4-345F-9AE8-9F0F-CF418E2F923C}"/>
              </a:ext>
            </a:extLst>
          </p:cNvPr>
          <p:cNvSpPr/>
          <p:nvPr/>
        </p:nvSpPr>
        <p:spPr>
          <a:xfrm>
            <a:off x="1462419" y="1547051"/>
            <a:ext cx="3576119" cy="3576109"/>
          </a:xfrm>
          <a:prstGeom prst="rect">
            <a:avLst/>
          </a:prstGeom>
          <a:solidFill>
            <a:srgbClr val="5C4791">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30AFADDA-6763-C446-1B93-61CDFB7F2CD5}"/>
              </a:ext>
            </a:extLst>
          </p:cNvPr>
          <p:cNvSpPr txBox="1"/>
          <p:nvPr/>
        </p:nvSpPr>
        <p:spPr>
          <a:xfrm>
            <a:off x="2531519" y="5123160"/>
            <a:ext cx="1437918" cy="369332"/>
          </a:xfrm>
          <a:prstGeom prst="rect">
            <a:avLst/>
          </a:prstGeom>
          <a:noFill/>
        </p:spPr>
        <p:txBody>
          <a:bodyPr wrap="square" rtlCol="0">
            <a:spAutoFit/>
          </a:bodyPr>
          <a:lstStyle/>
          <a:p>
            <a:pPr algn="ctr">
              <a:spcBef>
                <a:spcPts val="400"/>
              </a:spcBef>
              <a:spcAft>
                <a:spcPts val="400"/>
              </a:spcAft>
            </a:pPr>
            <a:r>
              <a:rPr lang="en-GB" dirty="0"/>
              <a:t>Internal</a:t>
            </a:r>
          </a:p>
        </p:txBody>
      </p:sp>
      <p:grpSp>
        <p:nvGrpSpPr>
          <p:cNvPr id="5" name="Group 4">
            <a:extLst>
              <a:ext uri="{FF2B5EF4-FFF2-40B4-BE49-F238E27FC236}">
                <a16:creationId xmlns:a16="http://schemas.microsoft.com/office/drawing/2014/main" id="{ADF01589-9411-7BFE-64F3-A85030478930}"/>
              </a:ext>
            </a:extLst>
          </p:cNvPr>
          <p:cNvGrpSpPr/>
          <p:nvPr/>
        </p:nvGrpSpPr>
        <p:grpSpPr>
          <a:xfrm>
            <a:off x="1462419" y="1547046"/>
            <a:ext cx="3576118" cy="3576118"/>
            <a:chOff x="7012142" y="1765673"/>
            <a:chExt cx="3576118" cy="3576118"/>
          </a:xfrm>
        </p:grpSpPr>
        <p:cxnSp>
          <p:nvCxnSpPr>
            <p:cNvPr id="6" name="Straight Connector 5">
              <a:extLst>
                <a:ext uri="{FF2B5EF4-FFF2-40B4-BE49-F238E27FC236}">
                  <a16:creationId xmlns:a16="http://schemas.microsoft.com/office/drawing/2014/main" id="{7595E3A3-93C2-E21F-0D7A-F61FA9E185A3}"/>
                </a:ext>
              </a:extLst>
            </p:cNvPr>
            <p:cNvCxnSpPr>
              <a:cxnSpLocks/>
            </p:cNvCxnSpPr>
            <p:nvPr/>
          </p:nvCxnSpPr>
          <p:spPr>
            <a:xfrm>
              <a:off x="8800201" y="1765673"/>
              <a:ext cx="0" cy="35761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4DC8415-B481-6D2B-B379-C965FB9FFBF7}"/>
                </a:ext>
              </a:extLst>
            </p:cNvPr>
            <p:cNvCxnSpPr>
              <a:cxnSpLocks/>
            </p:cNvCxnSpPr>
            <p:nvPr/>
          </p:nvCxnSpPr>
          <p:spPr>
            <a:xfrm rot="16200000">
              <a:off x="8800201" y="1765674"/>
              <a:ext cx="0" cy="35761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33AA3AA2-1A05-4148-FEF3-D2D628F00094}"/>
              </a:ext>
            </a:extLst>
          </p:cNvPr>
          <p:cNvSpPr txBox="1"/>
          <p:nvPr/>
        </p:nvSpPr>
        <p:spPr>
          <a:xfrm>
            <a:off x="2531519" y="1141172"/>
            <a:ext cx="1437918" cy="369332"/>
          </a:xfrm>
          <a:prstGeom prst="rect">
            <a:avLst/>
          </a:prstGeom>
          <a:noFill/>
        </p:spPr>
        <p:txBody>
          <a:bodyPr wrap="square" rtlCol="0">
            <a:spAutoFit/>
          </a:bodyPr>
          <a:lstStyle/>
          <a:p>
            <a:pPr algn="ctr">
              <a:spcBef>
                <a:spcPts val="400"/>
              </a:spcBef>
              <a:spcAft>
                <a:spcPts val="400"/>
              </a:spcAft>
            </a:pPr>
            <a:r>
              <a:rPr lang="en-GB" dirty="0"/>
              <a:t>Independent</a:t>
            </a:r>
          </a:p>
        </p:txBody>
      </p:sp>
      <p:sp>
        <p:nvSpPr>
          <p:cNvPr id="9" name="TextBox 8">
            <a:extLst>
              <a:ext uri="{FF2B5EF4-FFF2-40B4-BE49-F238E27FC236}">
                <a16:creationId xmlns:a16="http://schemas.microsoft.com/office/drawing/2014/main" id="{72791C93-0930-44F2-A775-3A83B7D54FFD}"/>
              </a:ext>
            </a:extLst>
          </p:cNvPr>
          <p:cNvSpPr txBox="1"/>
          <p:nvPr/>
        </p:nvSpPr>
        <p:spPr>
          <a:xfrm>
            <a:off x="404955" y="3150439"/>
            <a:ext cx="1057463" cy="369332"/>
          </a:xfrm>
          <a:prstGeom prst="rect">
            <a:avLst/>
          </a:prstGeom>
          <a:noFill/>
        </p:spPr>
        <p:txBody>
          <a:bodyPr wrap="square" rtlCol="0">
            <a:spAutoFit/>
          </a:bodyPr>
          <a:lstStyle/>
          <a:p>
            <a:pPr algn="ctr">
              <a:spcBef>
                <a:spcPts val="400"/>
              </a:spcBef>
              <a:spcAft>
                <a:spcPts val="400"/>
              </a:spcAft>
            </a:pPr>
            <a:r>
              <a:rPr lang="en-GB" dirty="0"/>
              <a:t>Tech</a:t>
            </a:r>
          </a:p>
        </p:txBody>
      </p:sp>
      <p:sp>
        <p:nvSpPr>
          <p:cNvPr id="13" name="TextBox 12">
            <a:extLst>
              <a:ext uri="{FF2B5EF4-FFF2-40B4-BE49-F238E27FC236}">
                <a16:creationId xmlns:a16="http://schemas.microsoft.com/office/drawing/2014/main" id="{582AE076-EE9A-FA3D-C19C-447F29B9E10D}"/>
              </a:ext>
            </a:extLst>
          </p:cNvPr>
          <p:cNvSpPr txBox="1"/>
          <p:nvPr/>
        </p:nvSpPr>
        <p:spPr>
          <a:xfrm>
            <a:off x="5038537" y="3150439"/>
            <a:ext cx="1057463" cy="369332"/>
          </a:xfrm>
          <a:prstGeom prst="rect">
            <a:avLst/>
          </a:prstGeom>
          <a:noFill/>
        </p:spPr>
        <p:txBody>
          <a:bodyPr wrap="square" rtlCol="0">
            <a:spAutoFit/>
          </a:bodyPr>
          <a:lstStyle/>
          <a:p>
            <a:pPr algn="ctr">
              <a:spcBef>
                <a:spcPts val="400"/>
              </a:spcBef>
              <a:spcAft>
                <a:spcPts val="400"/>
              </a:spcAft>
            </a:pPr>
            <a:r>
              <a:rPr lang="en-GB" dirty="0"/>
              <a:t>People</a:t>
            </a:r>
          </a:p>
        </p:txBody>
      </p:sp>
      <p:sp>
        <p:nvSpPr>
          <p:cNvPr id="14" name="Rounded Rectangle 13">
            <a:extLst>
              <a:ext uri="{FF2B5EF4-FFF2-40B4-BE49-F238E27FC236}">
                <a16:creationId xmlns:a16="http://schemas.microsoft.com/office/drawing/2014/main" id="{EFE802CF-3960-8881-51D2-083F68CD5FAB}"/>
              </a:ext>
            </a:extLst>
          </p:cNvPr>
          <p:cNvSpPr/>
          <p:nvPr/>
        </p:nvSpPr>
        <p:spPr>
          <a:xfrm>
            <a:off x="1611754" y="4673135"/>
            <a:ext cx="852830" cy="32088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t>Big tech</a:t>
            </a:r>
          </a:p>
        </p:txBody>
      </p:sp>
      <p:sp>
        <p:nvSpPr>
          <p:cNvPr id="17" name="TextBox 16">
            <a:extLst>
              <a:ext uri="{FF2B5EF4-FFF2-40B4-BE49-F238E27FC236}">
                <a16:creationId xmlns:a16="http://schemas.microsoft.com/office/drawing/2014/main" id="{8EBD84C3-D27E-EC18-5228-04C0A3F95749}"/>
              </a:ext>
            </a:extLst>
          </p:cNvPr>
          <p:cNvSpPr txBox="1"/>
          <p:nvPr/>
        </p:nvSpPr>
        <p:spPr>
          <a:xfrm>
            <a:off x="1667684" y="5587277"/>
            <a:ext cx="3087705" cy="246221"/>
          </a:xfrm>
          <a:prstGeom prst="rect">
            <a:avLst/>
          </a:prstGeom>
          <a:noFill/>
        </p:spPr>
        <p:txBody>
          <a:bodyPr wrap="none" rtlCol="0">
            <a:spAutoFit/>
          </a:bodyPr>
          <a:lstStyle/>
          <a:p>
            <a:r>
              <a:rPr lang="en-GB" sz="1000" dirty="0"/>
              <a:t>* Shorthand for case studies described in the recording</a:t>
            </a:r>
          </a:p>
        </p:txBody>
      </p:sp>
      <p:sp>
        <p:nvSpPr>
          <p:cNvPr id="18" name="Rounded Rectangle 17">
            <a:extLst>
              <a:ext uri="{FF2B5EF4-FFF2-40B4-BE49-F238E27FC236}">
                <a16:creationId xmlns:a16="http://schemas.microsoft.com/office/drawing/2014/main" id="{64A7B6F3-3EB2-CD8B-3FA5-7E02CB6AF2BF}"/>
              </a:ext>
            </a:extLst>
          </p:cNvPr>
          <p:cNvSpPr/>
          <p:nvPr/>
        </p:nvSpPr>
        <p:spPr>
          <a:xfrm>
            <a:off x="3827980" y="3796326"/>
            <a:ext cx="1013111" cy="50603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54000" tIns="36000" rIns="54000" bIns="36000" rtlCol="0" anchor="ctr"/>
          <a:lstStyle/>
          <a:p>
            <a:pPr algn="ctr"/>
            <a:r>
              <a:rPr lang="en-GB" sz="1100" dirty="0"/>
              <a:t>Russell Group*</a:t>
            </a:r>
          </a:p>
        </p:txBody>
      </p:sp>
      <p:sp>
        <p:nvSpPr>
          <p:cNvPr id="24" name="Rounded Rectangle 23">
            <a:extLst>
              <a:ext uri="{FF2B5EF4-FFF2-40B4-BE49-F238E27FC236}">
                <a16:creationId xmlns:a16="http://schemas.microsoft.com/office/drawing/2014/main" id="{67CAEFA1-5920-5130-52A0-7F68B2AF28E6}"/>
              </a:ext>
            </a:extLst>
          </p:cNvPr>
          <p:cNvSpPr/>
          <p:nvPr/>
        </p:nvSpPr>
        <p:spPr>
          <a:xfrm>
            <a:off x="3827980" y="4364108"/>
            <a:ext cx="1013111" cy="50603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54000" tIns="36000" rIns="54000" bIns="36000" rtlCol="0" anchor="ctr"/>
          <a:lstStyle/>
          <a:p>
            <a:pPr algn="ctr"/>
            <a:r>
              <a:rPr lang="en-GB" sz="1100" dirty="0"/>
              <a:t>European Commission*</a:t>
            </a:r>
          </a:p>
        </p:txBody>
      </p:sp>
      <p:sp>
        <p:nvSpPr>
          <p:cNvPr id="25" name="Rounded Rectangle 24">
            <a:extLst>
              <a:ext uri="{FF2B5EF4-FFF2-40B4-BE49-F238E27FC236}">
                <a16:creationId xmlns:a16="http://schemas.microsoft.com/office/drawing/2014/main" id="{C5D43329-0F01-292F-EAC0-C5B545D639AC}"/>
              </a:ext>
            </a:extLst>
          </p:cNvPr>
          <p:cNvSpPr/>
          <p:nvPr/>
        </p:nvSpPr>
        <p:spPr>
          <a:xfrm>
            <a:off x="1950350" y="2037358"/>
            <a:ext cx="812196" cy="3304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54000" tIns="36000" rIns="54000" bIns="36000" rtlCol="0" anchor="ctr"/>
          <a:lstStyle/>
          <a:p>
            <a:pPr algn="ctr"/>
            <a:r>
              <a:rPr lang="en-GB" sz="1100" dirty="0"/>
              <a:t>EAIDB*</a:t>
            </a:r>
          </a:p>
        </p:txBody>
      </p:sp>
      <p:sp>
        <p:nvSpPr>
          <p:cNvPr id="26" name="Rounded Rectangle 25">
            <a:extLst>
              <a:ext uri="{FF2B5EF4-FFF2-40B4-BE49-F238E27FC236}">
                <a16:creationId xmlns:a16="http://schemas.microsoft.com/office/drawing/2014/main" id="{6A6E22C9-3F90-0CB7-B0DE-A6BF523FC329}"/>
              </a:ext>
            </a:extLst>
          </p:cNvPr>
          <p:cNvSpPr/>
          <p:nvPr/>
        </p:nvSpPr>
        <p:spPr>
          <a:xfrm>
            <a:off x="3969437" y="2123575"/>
            <a:ext cx="812196" cy="3304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54000" tIns="36000" rIns="54000" bIns="36000" rtlCol="0" anchor="ctr"/>
          <a:lstStyle/>
          <a:p>
            <a:pPr algn="ctr"/>
            <a:r>
              <a:rPr lang="en-GB" sz="1100" dirty="0"/>
              <a:t>DAIR* ¹³</a:t>
            </a:r>
          </a:p>
        </p:txBody>
      </p:sp>
      <p:sp>
        <p:nvSpPr>
          <p:cNvPr id="29" name="Rounded Rectangle 28">
            <a:extLst>
              <a:ext uri="{FF2B5EF4-FFF2-40B4-BE49-F238E27FC236}">
                <a16:creationId xmlns:a16="http://schemas.microsoft.com/office/drawing/2014/main" id="{B0F88B9E-3CF7-FBE6-E31F-D150B4521871}"/>
              </a:ext>
            </a:extLst>
          </p:cNvPr>
          <p:cNvSpPr/>
          <p:nvPr/>
        </p:nvSpPr>
        <p:spPr>
          <a:xfrm>
            <a:off x="3887438" y="1772365"/>
            <a:ext cx="953653" cy="3304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54000" tIns="36000" rIns="54000" bIns="36000" rtlCol="0" anchor="ctr"/>
          <a:lstStyle/>
          <a:p>
            <a:pPr algn="ctr"/>
            <a:r>
              <a:rPr lang="en-GB" sz="1100" dirty="0"/>
              <a:t>We and AI* ¹⁴ </a:t>
            </a:r>
          </a:p>
        </p:txBody>
      </p:sp>
      <p:sp>
        <p:nvSpPr>
          <p:cNvPr id="30" name="Rounded Rectangle 29">
            <a:extLst>
              <a:ext uri="{FF2B5EF4-FFF2-40B4-BE49-F238E27FC236}">
                <a16:creationId xmlns:a16="http://schemas.microsoft.com/office/drawing/2014/main" id="{F4F35F3B-A910-F4C4-782C-823D3B62CFE7}"/>
              </a:ext>
            </a:extLst>
          </p:cNvPr>
          <p:cNvSpPr/>
          <p:nvPr/>
        </p:nvSpPr>
        <p:spPr>
          <a:xfrm>
            <a:off x="1598045" y="3428670"/>
            <a:ext cx="852830" cy="32088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54000" tIns="36000" rIns="54000" bIns="36000" rtlCol="0" anchor="ctr"/>
          <a:lstStyle/>
          <a:p>
            <a:pPr algn="ctr"/>
            <a:r>
              <a:rPr lang="en-GB" sz="1100" dirty="0"/>
              <a:t>C2PA* ¹²</a:t>
            </a:r>
          </a:p>
        </p:txBody>
      </p:sp>
      <p:sp>
        <p:nvSpPr>
          <p:cNvPr id="33" name="Rounded Rectangle 32">
            <a:extLst>
              <a:ext uri="{FF2B5EF4-FFF2-40B4-BE49-F238E27FC236}">
                <a16:creationId xmlns:a16="http://schemas.microsoft.com/office/drawing/2014/main" id="{75E21EDB-987F-AD4D-8DA0-B66AC3B8601A}"/>
              </a:ext>
            </a:extLst>
          </p:cNvPr>
          <p:cNvSpPr/>
          <p:nvPr/>
        </p:nvSpPr>
        <p:spPr>
          <a:xfrm>
            <a:off x="2198425" y="3796950"/>
            <a:ext cx="1013111" cy="82413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54000" tIns="36000" rIns="54000" bIns="36000" rtlCol="0" anchor="ctr"/>
          <a:lstStyle/>
          <a:p>
            <a:pPr algn="ctr"/>
            <a:r>
              <a:rPr lang="en-GB" sz="1100" dirty="0"/>
              <a:t>AI-powered papermill detection service</a:t>
            </a:r>
          </a:p>
        </p:txBody>
      </p:sp>
      <p:sp>
        <p:nvSpPr>
          <p:cNvPr id="34" name="Rounded Rectangle 33">
            <a:extLst>
              <a:ext uri="{FF2B5EF4-FFF2-40B4-BE49-F238E27FC236}">
                <a16:creationId xmlns:a16="http://schemas.microsoft.com/office/drawing/2014/main" id="{F424144C-13C5-C9A7-5CAA-5926FEC50E14}"/>
              </a:ext>
            </a:extLst>
          </p:cNvPr>
          <p:cNvSpPr/>
          <p:nvPr/>
        </p:nvSpPr>
        <p:spPr>
          <a:xfrm>
            <a:off x="-1" y="0"/>
            <a:ext cx="12192001" cy="835200"/>
          </a:xfrm>
          <a:prstGeom prst="roundRect">
            <a:avLst>
              <a:gd name="adj" fmla="val 0"/>
            </a:avLst>
          </a:prstGeom>
          <a:solidFill>
            <a:srgbClr val="80032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360000" bIns="0" rtlCol="0" anchor="ctr"/>
          <a:lstStyle/>
          <a:p>
            <a:pPr lvl="0" defTabSz="914400">
              <a:defRPr/>
            </a:pPr>
            <a:r>
              <a:rPr lang="en-GB" sz="2000" dirty="0">
                <a:solidFill>
                  <a:schemeClr val="bg1"/>
                </a:solidFill>
              </a:rPr>
              <a:t>Focus</a:t>
            </a:r>
          </a:p>
        </p:txBody>
      </p:sp>
      <p:sp>
        <p:nvSpPr>
          <p:cNvPr id="35" name="Rectangle 34">
            <a:extLst>
              <a:ext uri="{FF2B5EF4-FFF2-40B4-BE49-F238E27FC236}">
                <a16:creationId xmlns:a16="http://schemas.microsoft.com/office/drawing/2014/main" id="{CC30C893-D25D-FDB1-CCD6-9587EFE247E8}"/>
              </a:ext>
            </a:extLst>
          </p:cNvPr>
          <p:cNvSpPr/>
          <p:nvPr/>
        </p:nvSpPr>
        <p:spPr>
          <a:xfrm>
            <a:off x="-1" y="6019462"/>
            <a:ext cx="12192001" cy="835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42712B5-B3C7-0CCD-593F-05724F0CF353}"/>
              </a:ext>
            </a:extLst>
          </p:cNvPr>
          <p:cNvSpPr txBox="1"/>
          <p:nvPr/>
        </p:nvSpPr>
        <p:spPr>
          <a:xfrm>
            <a:off x="0" y="6207813"/>
            <a:ext cx="4296953" cy="461665"/>
          </a:xfrm>
          <a:prstGeom prst="rect">
            <a:avLst/>
          </a:prstGeom>
          <a:noFill/>
        </p:spPr>
        <p:txBody>
          <a:bodyPr wrap="square">
            <a:spAutoFit/>
          </a:bodyPr>
          <a:lstStyle/>
          <a:p>
            <a:pPr marL="277813"/>
            <a:r>
              <a:rPr lang="en-GB" sz="1200" b="0" u="none" strike="noStrike" dirty="0">
                <a:solidFill>
                  <a:schemeClr val="bg1"/>
                </a:solidFill>
                <a:effectLst/>
                <a:latin typeface="Calibri" panose="020F0502020204030204" pitchFamily="34" charset="0"/>
              </a:rPr>
              <a:t>Presented at FSCI 2024</a:t>
            </a:r>
          </a:p>
          <a:p>
            <a:pPr marL="277813"/>
            <a:r>
              <a:rPr lang="en-GB" sz="1200" dirty="0">
                <a:solidFill>
                  <a:schemeClr val="bg1"/>
                </a:solidFill>
                <a:latin typeface="Corbel" panose="020B0503020204020204" pitchFamily="34" charset="0"/>
              </a:rPr>
              <a:t>DOI: </a:t>
            </a:r>
            <a:r>
              <a:rPr lang="en-GB" sz="1200" b="0" i="0" u="none" strike="noStrike" dirty="0">
                <a:solidFill>
                  <a:schemeClr val="bg1"/>
                </a:solidFill>
                <a:effectLst/>
                <a:latin typeface="Corbel" panose="020B0503020204020204" pitchFamily="34" charset="0"/>
              </a:rPr>
              <a:t>10.5281/zenodo.12788336</a:t>
            </a:r>
          </a:p>
        </p:txBody>
      </p:sp>
    </p:spTree>
    <p:extLst>
      <p:ext uri="{BB962C8B-B14F-4D97-AF65-F5344CB8AC3E}">
        <p14:creationId xmlns:p14="http://schemas.microsoft.com/office/powerpoint/2010/main" val="16142869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3DBD0943-012F-8B7F-136F-F0443A8A6920}"/>
              </a:ext>
            </a:extLst>
          </p:cNvPr>
          <p:cNvSpPr txBox="1"/>
          <p:nvPr/>
        </p:nvSpPr>
        <p:spPr>
          <a:xfrm>
            <a:off x="6525074" y="1542693"/>
            <a:ext cx="5261971" cy="3580467"/>
          </a:xfrm>
          <a:prstGeom prst="rect">
            <a:avLst/>
          </a:prstGeom>
          <a:noFill/>
        </p:spPr>
        <p:txBody>
          <a:bodyPr wrap="square" rtlCol="0">
            <a:spAutoFit/>
          </a:bodyPr>
          <a:lstStyle/>
          <a:p>
            <a:pPr>
              <a:spcBef>
                <a:spcPts val="400"/>
              </a:spcBef>
              <a:spcAft>
                <a:spcPts val="400"/>
              </a:spcAft>
            </a:pPr>
            <a:r>
              <a:rPr lang="en-GB" b="1" dirty="0"/>
              <a:t>Focus on Tech:</a:t>
            </a:r>
          </a:p>
          <a:p>
            <a:pPr marL="285750" indent="-285750">
              <a:spcBef>
                <a:spcPts val="400"/>
              </a:spcBef>
              <a:spcAft>
                <a:spcPts val="400"/>
              </a:spcAft>
              <a:buFont typeface="Arial" panose="020B0604020202020204" pitchFamily="34" charset="0"/>
              <a:buChar char="•"/>
            </a:pPr>
            <a:r>
              <a:rPr lang="en-GB" dirty="0"/>
              <a:t>More scalable solutions</a:t>
            </a:r>
          </a:p>
          <a:p>
            <a:pPr marL="285750" indent="-285750">
              <a:spcBef>
                <a:spcPts val="400"/>
              </a:spcBef>
              <a:spcAft>
                <a:spcPts val="400"/>
              </a:spcAft>
              <a:buFont typeface="Arial" panose="020B0604020202020204" pitchFamily="34" charset="0"/>
              <a:buChar char="•"/>
            </a:pPr>
            <a:r>
              <a:rPr lang="en-GB" dirty="0"/>
              <a:t>Easier to implement</a:t>
            </a:r>
          </a:p>
          <a:p>
            <a:pPr marL="285750" indent="-285750">
              <a:spcBef>
                <a:spcPts val="400"/>
              </a:spcBef>
              <a:spcAft>
                <a:spcPts val="400"/>
              </a:spcAft>
              <a:buFont typeface="Arial" panose="020B0604020202020204" pitchFamily="34" charset="0"/>
              <a:buChar char="•"/>
            </a:pPr>
            <a:r>
              <a:rPr lang="en-GB" dirty="0"/>
              <a:t>Requires continuous monitoring and keeping ”humans in the loop”</a:t>
            </a:r>
          </a:p>
          <a:p>
            <a:pPr>
              <a:spcBef>
                <a:spcPts val="400"/>
              </a:spcBef>
              <a:spcAft>
                <a:spcPts val="400"/>
              </a:spcAft>
            </a:pPr>
            <a:r>
              <a:rPr lang="en-GB" b="1" dirty="0"/>
              <a:t>Focus on People:</a:t>
            </a:r>
          </a:p>
          <a:p>
            <a:pPr marL="285750" indent="-285750">
              <a:spcBef>
                <a:spcPts val="400"/>
              </a:spcBef>
              <a:spcAft>
                <a:spcPts val="400"/>
              </a:spcAft>
              <a:buFont typeface="Arial" panose="020B0604020202020204" pitchFamily="34" charset="0"/>
              <a:buChar char="•"/>
            </a:pPr>
            <a:r>
              <a:rPr lang="en-GB" dirty="0"/>
              <a:t>More long-lasting impacts</a:t>
            </a:r>
          </a:p>
          <a:p>
            <a:pPr marL="285750" indent="-285750">
              <a:spcBef>
                <a:spcPts val="400"/>
              </a:spcBef>
              <a:spcAft>
                <a:spcPts val="400"/>
              </a:spcAft>
              <a:buFont typeface="Arial" panose="020B0604020202020204" pitchFamily="34" charset="0"/>
              <a:buChar char="•"/>
            </a:pPr>
            <a:r>
              <a:rPr lang="en-GB" dirty="0"/>
              <a:t>Relies on tried and tested organisational development and/or social sciences methods</a:t>
            </a:r>
          </a:p>
          <a:p>
            <a:pPr marL="285750" indent="-285750">
              <a:spcBef>
                <a:spcPts val="400"/>
              </a:spcBef>
              <a:spcAft>
                <a:spcPts val="400"/>
              </a:spcAft>
              <a:buFont typeface="Arial" panose="020B0604020202020204" pitchFamily="34" charset="0"/>
              <a:buChar char="•"/>
            </a:pPr>
            <a:r>
              <a:rPr lang="en-GB" dirty="0"/>
              <a:t>Requires continuous monitoring and improvement</a:t>
            </a:r>
          </a:p>
        </p:txBody>
      </p:sp>
      <p:sp>
        <p:nvSpPr>
          <p:cNvPr id="12" name="Rectangle 11">
            <a:extLst>
              <a:ext uri="{FF2B5EF4-FFF2-40B4-BE49-F238E27FC236}">
                <a16:creationId xmlns:a16="http://schemas.microsoft.com/office/drawing/2014/main" id="{09CD8EA6-DCA0-C211-6780-64B6216FDD56}"/>
              </a:ext>
            </a:extLst>
          </p:cNvPr>
          <p:cNvSpPr/>
          <p:nvPr/>
        </p:nvSpPr>
        <p:spPr>
          <a:xfrm>
            <a:off x="1462419" y="1547051"/>
            <a:ext cx="3576119" cy="3576109"/>
          </a:xfrm>
          <a:prstGeom prst="rect">
            <a:avLst/>
          </a:prstGeom>
          <a:solidFill>
            <a:srgbClr val="5C4791">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3FAE2A19-D70B-5181-AB3B-F725EA5ADBFB}"/>
              </a:ext>
            </a:extLst>
          </p:cNvPr>
          <p:cNvSpPr txBox="1"/>
          <p:nvPr/>
        </p:nvSpPr>
        <p:spPr>
          <a:xfrm>
            <a:off x="2531519" y="5123160"/>
            <a:ext cx="1437918" cy="369332"/>
          </a:xfrm>
          <a:prstGeom prst="rect">
            <a:avLst/>
          </a:prstGeom>
          <a:noFill/>
        </p:spPr>
        <p:txBody>
          <a:bodyPr wrap="square" rtlCol="0">
            <a:spAutoFit/>
          </a:bodyPr>
          <a:lstStyle/>
          <a:p>
            <a:pPr algn="ctr">
              <a:spcBef>
                <a:spcPts val="400"/>
              </a:spcBef>
              <a:spcAft>
                <a:spcPts val="400"/>
              </a:spcAft>
            </a:pPr>
            <a:r>
              <a:rPr lang="en-GB" dirty="0"/>
              <a:t>Internal</a:t>
            </a:r>
          </a:p>
        </p:txBody>
      </p:sp>
      <p:grpSp>
        <p:nvGrpSpPr>
          <p:cNvPr id="19" name="Group 18">
            <a:extLst>
              <a:ext uri="{FF2B5EF4-FFF2-40B4-BE49-F238E27FC236}">
                <a16:creationId xmlns:a16="http://schemas.microsoft.com/office/drawing/2014/main" id="{25533011-468E-4555-9739-3E0836D4256C}"/>
              </a:ext>
            </a:extLst>
          </p:cNvPr>
          <p:cNvGrpSpPr/>
          <p:nvPr/>
        </p:nvGrpSpPr>
        <p:grpSpPr>
          <a:xfrm>
            <a:off x="1462419" y="1547046"/>
            <a:ext cx="3576118" cy="3576118"/>
            <a:chOff x="7012142" y="1765673"/>
            <a:chExt cx="3576118" cy="3576118"/>
          </a:xfrm>
        </p:grpSpPr>
        <p:cxnSp>
          <p:nvCxnSpPr>
            <p:cNvPr id="20" name="Straight Connector 19">
              <a:extLst>
                <a:ext uri="{FF2B5EF4-FFF2-40B4-BE49-F238E27FC236}">
                  <a16:creationId xmlns:a16="http://schemas.microsoft.com/office/drawing/2014/main" id="{F007B37E-4950-1949-1FE3-40D4843E2363}"/>
                </a:ext>
              </a:extLst>
            </p:cNvPr>
            <p:cNvCxnSpPr>
              <a:cxnSpLocks/>
            </p:cNvCxnSpPr>
            <p:nvPr/>
          </p:nvCxnSpPr>
          <p:spPr>
            <a:xfrm>
              <a:off x="8800201" y="1765673"/>
              <a:ext cx="0" cy="35761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7F5C176-BC76-35DF-EDE8-37BB7CA2DFE0}"/>
                </a:ext>
              </a:extLst>
            </p:cNvPr>
            <p:cNvCxnSpPr>
              <a:cxnSpLocks/>
            </p:cNvCxnSpPr>
            <p:nvPr/>
          </p:nvCxnSpPr>
          <p:spPr>
            <a:xfrm rot="16200000">
              <a:off x="8800201" y="1765674"/>
              <a:ext cx="0" cy="35761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5D8F2655-2E19-7F6A-209D-AB73BAC74AC7}"/>
              </a:ext>
            </a:extLst>
          </p:cNvPr>
          <p:cNvSpPr txBox="1"/>
          <p:nvPr/>
        </p:nvSpPr>
        <p:spPr>
          <a:xfrm>
            <a:off x="2531519" y="1141172"/>
            <a:ext cx="1437918" cy="369332"/>
          </a:xfrm>
          <a:prstGeom prst="rect">
            <a:avLst/>
          </a:prstGeom>
          <a:noFill/>
        </p:spPr>
        <p:txBody>
          <a:bodyPr wrap="square" rtlCol="0">
            <a:spAutoFit/>
          </a:bodyPr>
          <a:lstStyle/>
          <a:p>
            <a:pPr algn="ctr">
              <a:spcBef>
                <a:spcPts val="400"/>
              </a:spcBef>
              <a:spcAft>
                <a:spcPts val="400"/>
              </a:spcAft>
            </a:pPr>
            <a:r>
              <a:rPr lang="en-GB" dirty="0"/>
              <a:t>Independent</a:t>
            </a:r>
          </a:p>
        </p:txBody>
      </p:sp>
      <p:sp>
        <p:nvSpPr>
          <p:cNvPr id="27" name="TextBox 26">
            <a:extLst>
              <a:ext uri="{FF2B5EF4-FFF2-40B4-BE49-F238E27FC236}">
                <a16:creationId xmlns:a16="http://schemas.microsoft.com/office/drawing/2014/main" id="{F18E0670-DD18-1F5C-1964-F281E7BD890A}"/>
              </a:ext>
            </a:extLst>
          </p:cNvPr>
          <p:cNvSpPr txBox="1"/>
          <p:nvPr/>
        </p:nvSpPr>
        <p:spPr>
          <a:xfrm>
            <a:off x="404955" y="3150439"/>
            <a:ext cx="1057463" cy="369332"/>
          </a:xfrm>
          <a:prstGeom prst="rect">
            <a:avLst/>
          </a:prstGeom>
          <a:noFill/>
        </p:spPr>
        <p:txBody>
          <a:bodyPr wrap="square" rtlCol="0">
            <a:spAutoFit/>
          </a:bodyPr>
          <a:lstStyle/>
          <a:p>
            <a:pPr algn="ctr">
              <a:spcBef>
                <a:spcPts val="400"/>
              </a:spcBef>
              <a:spcAft>
                <a:spcPts val="400"/>
              </a:spcAft>
            </a:pPr>
            <a:r>
              <a:rPr lang="en-GB" dirty="0"/>
              <a:t>Tech</a:t>
            </a:r>
          </a:p>
        </p:txBody>
      </p:sp>
      <p:sp>
        <p:nvSpPr>
          <p:cNvPr id="28" name="TextBox 27">
            <a:extLst>
              <a:ext uri="{FF2B5EF4-FFF2-40B4-BE49-F238E27FC236}">
                <a16:creationId xmlns:a16="http://schemas.microsoft.com/office/drawing/2014/main" id="{F1CDDEF8-D044-07B5-24B8-6B1C807B443F}"/>
              </a:ext>
            </a:extLst>
          </p:cNvPr>
          <p:cNvSpPr txBox="1"/>
          <p:nvPr/>
        </p:nvSpPr>
        <p:spPr>
          <a:xfrm>
            <a:off x="5038537" y="3150439"/>
            <a:ext cx="1057463" cy="369332"/>
          </a:xfrm>
          <a:prstGeom prst="rect">
            <a:avLst/>
          </a:prstGeom>
          <a:noFill/>
        </p:spPr>
        <p:txBody>
          <a:bodyPr wrap="square" rtlCol="0">
            <a:spAutoFit/>
          </a:bodyPr>
          <a:lstStyle/>
          <a:p>
            <a:pPr algn="ctr">
              <a:spcBef>
                <a:spcPts val="400"/>
              </a:spcBef>
              <a:spcAft>
                <a:spcPts val="400"/>
              </a:spcAft>
            </a:pPr>
            <a:r>
              <a:rPr lang="en-GB" dirty="0"/>
              <a:t>People</a:t>
            </a:r>
          </a:p>
        </p:txBody>
      </p:sp>
      <p:sp>
        <p:nvSpPr>
          <p:cNvPr id="31" name="Rounded Rectangle 30">
            <a:extLst>
              <a:ext uri="{FF2B5EF4-FFF2-40B4-BE49-F238E27FC236}">
                <a16:creationId xmlns:a16="http://schemas.microsoft.com/office/drawing/2014/main" id="{A89A4422-4FFD-DE28-2CAB-810AF0324A1B}"/>
              </a:ext>
            </a:extLst>
          </p:cNvPr>
          <p:cNvSpPr/>
          <p:nvPr/>
        </p:nvSpPr>
        <p:spPr>
          <a:xfrm>
            <a:off x="1611754" y="4673135"/>
            <a:ext cx="852830" cy="32088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t>Big tech</a:t>
            </a:r>
          </a:p>
        </p:txBody>
      </p:sp>
      <p:sp>
        <p:nvSpPr>
          <p:cNvPr id="37" name="TextBox 36">
            <a:extLst>
              <a:ext uri="{FF2B5EF4-FFF2-40B4-BE49-F238E27FC236}">
                <a16:creationId xmlns:a16="http://schemas.microsoft.com/office/drawing/2014/main" id="{281D3969-B4A8-B888-9352-F8A2064A6030}"/>
              </a:ext>
            </a:extLst>
          </p:cNvPr>
          <p:cNvSpPr txBox="1"/>
          <p:nvPr/>
        </p:nvSpPr>
        <p:spPr>
          <a:xfrm>
            <a:off x="1667684" y="5587277"/>
            <a:ext cx="3087705" cy="246221"/>
          </a:xfrm>
          <a:prstGeom prst="rect">
            <a:avLst/>
          </a:prstGeom>
          <a:noFill/>
        </p:spPr>
        <p:txBody>
          <a:bodyPr wrap="none" rtlCol="0">
            <a:spAutoFit/>
          </a:bodyPr>
          <a:lstStyle/>
          <a:p>
            <a:r>
              <a:rPr lang="en-GB" sz="1000" dirty="0"/>
              <a:t>* Shorthand for case studies described in the recording</a:t>
            </a:r>
          </a:p>
        </p:txBody>
      </p:sp>
      <p:sp>
        <p:nvSpPr>
          <p:cNvPr id="39" name="Rounded Rectangle 38">
            <a:extLst>
              <a:ext uri="{FF2B5EF4-FFF2-40B4-BE49-F238E27FC236}">
                <a16:creationId xmlns:a16="http://schemas.microsoft.com/office/drawing/2014/main" id="{420D8AB6-EF4B-BDEE-C7A4-7D60DC66FD5D}"/>
              </a:ext>
            </a:extLst>
          </p:cNvPr>
          <p:cNvSpPr/>
          <p:nvPr/>
        </p:nvSpPr>
        <p:spPr>
          <a:xfrm>
            <a:off x="3827980" y="3796326"/>
            <a:ext cx="1013111" cy="50603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54000" tIns="36000" rIns="54000" bIns="36000" rtlCol="0" anchor="ctr"/>
          <a:lstStyle/>
          <a:p>
            <a:pPr algn="ctr"/>
            <a:r>
              <a:rPr lang="en-GB" sz="1100" dirty="0"/>
              <a:t>Russell Group*</a:t>
            </a:r>
          </a:p>
        </p:txBody>
      </p:sp>
      <p:sp>
        <p:nvSpPr>
          <p:cNvPr id="41" name="Rounded Rectangle 40">
            <a:extLst>
              <a:ext uri="{FF2B5EF4-FFF2-40B4-BE49-F238E27FC236}">
                <a16:creationId xmlns:a16="http://schemas.microsoft.com/office/drawing/2014/main" id="{793417DA-342C-AF29-873E-C64BBDF752A2}"/>
              </a:ext>
            </a:extLst>
          </p:cNvPr>
          <p:cNvSpPr/>
          <p:nvPr/>
        </p:nvSpPr>
        <p:spPr>
          <a:xfrm>
            <a:off x="3827980" y="4364108"/>
            <a:ext cx="1013111" cy="50603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54000" tIns="36000" rIns="54000" bIns="36000" rtlCol="0" anchor="ctr"/>
          <a:lstStyle/>
          <a:p>
            <a:pPr algn="ctr"/>
            <a:r>
              <a:rPr lang="en-GB" sz="1100" dirty="0"/>
              <a:t>European Commission*</a:t>
            </a:r>
          </a:p>
        </p:txBody>
      </p:sp>
      <p:sp>
        <p:nvSpPr>
          <p:cNvPr id="42" name="Rounded Rectangle 41">
            <a:extLst>
              <a:ext uri="{FF2B5EF4-FFF2-40B4-BE49-F238E27FC236}">
                <a16:creationId xmlns:a16="http://schemas.microsoft.com/office/drawing/2014/main" id="{CE461113-D3ED-E7F2-FDB9-E227D150DC21}"/>
              </a:ext>
            </a:extLst>
          </p:cNvPr>
          <p:cNvSpPr/>
          <p:nvPr/>
        </p:nvSpPr>
        <p:spPr>
          <a:xfrm>
            <a:off x="1950350" y="2037358"/>
            <a:ext cx="812196" cy="3304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54000" tIns="36000" rIns="54000" bIns="36000" rtlCol="0" anchor="ctr"/>
          <a:lstStyle/>
          <a:p>
            <a:pPr algn="ctr"/>
            <a:r>
              <a:rPr lang="en-GB" sz="1100" dirty="0"/>
              <a:t>EAIDB*</a:t>
            </a:r>
          </a:p>
        </p:txBody>
      </p:sp>
      <p:sp>
        <p:nvSpPr>
          <p:cNvPr id="43" name="Rounded Rectangle 42">
            <a:extLst>
              <a:ext uri="{FF2B5EF4-FFF2-40B4-BE49-F238E27FC236}">
                <a16:creationId xmlns:a16="http://schemas.microsoft.com/office/drawing/2014/main" id="{652A6EEC-91FE-8ADC-A58B-1448D30F11DD}"/>
              </a:ext>
            </a:extLst>
          </p:cNvPr>
          <p:cNvSpPr/>
          <p:nvPr/>
        </p:nvSpPr>
        <p:spPr>
          <a:xfrm>
            <a:off x="3969437" y="2123575"/>
            <a:ext cx="812196" cy="3304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54000" tIns="36000" rIns="54000" bIns="36000" rtlCol="0" anchor="ctr"/>
          <a:lstStyle/>
          <a:p>
            <a:pPr algn="ctr"/>
            <a:r>
              <a:rPr lang="en-GB" sz="1100" dirty="0"/>
              <a:t>DAIR*</a:t>
            </a:r>
          </a:p>
        </p:txBody>
      </p:sp>
      <p:sp>
        <p:nvSpPr>
          <p:cNvPr id="44" name="Rounded Rectangle 43">
            <a:extLst>
              <a:ext uri="{FF2B5EF4-FFF2-40B4-BE49-F238E27FC236}">
                <a16:creationId xmlns:a16="http://schemas.microsoft.com/office/drawing/2014/main" id="{129B6D88-E9D2-1AF4-FF3D-F8D20F736AC4}"/>
              </a:ext>
            </a:extLst>
          </p:cNvPr>
          <p:cNvSpPr/>
          <p:nvPr/>
        </p:nvSpPr>
        <p:spPr>
          <a:xfrm>
            <a:off x="3969437" y="1759192"/>
            <a:ext cx="812196" cy="3304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54000" tIns="36000" rIns="54000" bIns="36000" rtlCol="0" anchor="ctr"/>
          <a:lstStyle/>
          <a:p>
            <a:pPr algn="ctr"/>
            <a:r>
              <a:rPr lang="en-GB" sz="1100" dirty="0"/>
              <a:t>We and AI*</a:t>
            </a:r>
          </a:p>
        </p:txBody>
      </p:sp>
      <p:sp>
        <p:nvSpPr>
          <p:cNvPr id="3" name="Rounded Rectangle 2">
            <a:extLst>
              <a:ext uri="{FF2B5EF4-FFF2-40B4-BE49-F238E27FC236}">
                <a16:creationId xmlns:a16="http://schemas.microsoft.com/office/drawing/2014/main" id="{A5201346-8FDD-89BD-1E3D-59E74F8A29C2}"/>
              </a:ext>
            </a:extLst>
          </p:cNvPr>
          <p:cNvSpPr/>
          <p:nvPr/>
        </p:nvSpPr>
        <p:spPr>
          <a:xfrm>
            <a:off x="1598045" y="3428670"/>
            <a:ext cx="852830" cy="32088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54000" tIns="36000" rIns="54000" bIns="36000" rtlCol="0" anchor="ctr"/>
          <a:lstStyle/>
          <a:p>
            <a:pPr algn="ctr"/>
            <a:r>
              <a:rPr lang="en-GB" sz="1100" dirty="0"/>
              <a:t>C2PA*</a:t>
            </a:r>
          </a:p>
        </p:txBody>
      </p:sp>
      <p:sp>
        <p:nvSpPr>
          <p:cNvPr id="4" name="Rounded Rectangle 3">
            <a:extLst>
              <a:ext uri="{FF2B5EF4-FFF2-40B4-BE49-F238E27FC236}">
                <a16:creationId xmlns:a16="http://schemas.microsoft.com/office/drawing/2014/main" id="{3B7F0DC5-34FE-AE24-66C0-9C8E4302C69E}"/>
              </a:ext>
            </a:extLst>
          </p:cNvPr>
          <p:cNvSpPr/>
          <p:nvPr/>
        </p:nvSpPr>
        <p:spPr>
          <a:xfrm>
            <a:off x="2198425" y="3796950"/>
            <a:ext cx="1013111" cy="82413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54000" tIns="36000" rIns="54000" bIns="36000" rtlCol="0" anchor="ctr"/>
          <a:lstStyle/>
          <a:p>
            <a:pPr algn="ctr"/>
            <a:r>
              <a:rPr lang="en-GB" sz="1100" dirty="0"/>
              <a:t>AI-powered papermill detection service</a:t>
            </a:r>
          </a:p>
        </p:txBody>
      </p:sp>
      <p:sp>
        <p:nvSpPr>
          <p:cNvPr id="5" name="Rounded Rectangle 4">
            <a:extLst>
              <a:ext uri="{FF2B5EF4-FFF2-40B4-BE49-F238E27FC236}">
                <a16:creationId xmlns:a16="http://schemas.microsoft.com/office/drawing/2014/main" id="{DED336C2-3C00-AB38-8CAC-B943331900AF}"/>
              </a:ext>
            </a:extLst>
          </p:cNvPr>
          <p:cNvSpPr/>
          <p:nvPr/>
        </p:nvSpPr>
        <p:spPr>
          <a:xfrm>
            <a:off x="-1" y="0"/>
            <a:ext cx="12192001" cy="835200"/>
          </a:xfrm>
          <a:prstGeom prst="roundRect">
            <a:avLst>
              <a:gd name="adj" fmla="val 0"/>
            </a:avLst>
          </a:prstGeom>
          <a:solidFill>
            <a:srgbClr val="80032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360000" bIns="0" rtlCol="0" anchor="ctr"/>
          <a:lstStyle/>
          <a:p>
            <a:pPr lvl="0" defTabSz="914400">
              <a:defRPr/>
            </a:pPr>
            <a:r>
              <a:rPr lang="en-GB" sz="2000" dirty="0">
                <a:solidFill>
                  <a:schemeClr val="bg1"/>
                </a:solidFill>
              </a:rPr>
              <a:t>Focus: Considerations</a:t>
            </a:r>
          </a:p>
        </p:txBody>
      </p:sp>
      <p:sp>
        <p:nvSpPr>
          <p:cNvPr id="6" name="Rectangle 5">
            <a:extLst>
              <a:ext uri="{FF2B5EF4-FFF2-40B4-BE49-F238E27FC236}">
                <a16:creationId xmlns:a16="http://schemas.microsoft.com/office/drawing/2014/main" id="{F8989582-25BD-BE42-5B43-2DC526D03865}"/>
              </a:ext>
            </a:extLst>
          </p:cNvPr>
          <p:cNvSpPr/>
          <p:nvPr/>
        </p:nvSpPr>
        <p:spPr>
          <a:xfrm>
            <a:off x="-1" y="6019462"/>
            <a:ext cx="12192001" cy="835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621A6EE-706D-B75B-3DA3-28F30D8772CB}"/>
              </a:ext>
            </a:extLst>
          </p:cNvPr>
          <p:cNvSpPr txBox="1"/>
          <p:nvPr/>
        </p:nvSpPr>
        <p:spPr>
          <a:xfrm>
            <a:off x="0" y="6207813"/>
            <a:ext cx="4296953" cy="461665"/>
          </a:xfrm>
          <a:prstGeom prst="rect">
            <a:avLst/>
          </a:prstGeom>
          <a:noFill/>
        </p:spPr>
        <p:txBody>
          <a:bodyPr wrap="square">
            <a:spAutoFit/>
          </a:bodyPr>
          <a:lstStyle/>
          <a:p>
            <a:pPr marL="277813"/>
            <a:r>
              <a:rPr lang="en-GB" sz="1200" b="0" u="none" strike="noStrike" dirty="0">
                <a:solidFill>
                  <a:schemeClr val="bg1"/>
                </a:solidFill>
                <a:effectLst/>
                <a:latin typeface="Calibri" panose="020F0502020204030204" pitchFamily="34" charset="0"/>
              </a:rPr>
              <a:t>Presented at FSCI 2024</a:t>
            </a:r>
          </a:p>
          <a:p>
            <a:pPr marL="277813"/>
            <a:r>
              <a:rPr lang="en-GB" sz="1200" dirty="0">
                <a:solidFill>
                  <a:schemeClr val="bg1"/>
                </a:solidFill>
                <a:latin typeface="Corbel" panose="020B0503020204020204" pitchFamily="34" charset="0"/>
              </a:rPr>
              <a:t>DOI: </a:t>
            </a:r>
            <a:r>
              <a:rPr lang="en-GB" sz="1200" b="0" i="0" u="none" strike="noStrike" dirty="0">
                <a:solidFill>
                  <a:schemeClr val="bg1"/>
                </a:solidFill>
                <a:effectLst/>
                <a:latin typeface="Corbel" panose="020B0503020204020204" pitchFamily="34" charset="0"/>
              </a:rPr>
              <a:t>10.5281/zenodo.12788336</a:t>
            </a:r>
          </a:p>
        </p:txBody>
      </p:sp>
    </p:spTree>
    <p:extLst>
      <p:ext uri="{BB962C8B-B14F-4D97-AF65-F5344CB8AC3E}">
        <p14:creationId xmlns:p14="http://schemas.microsoft.com/office/powerpoint/2010/main" val="2362272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Russell Group principles on the use of&#10;generative AI tools in education. Our universities are committed to the ethical and responsible use of generative AI and to preparing our staff and students to be leaders in an increasingly AI-enabled world.”">
            <a:extLst>
              <a:ext uri="{FF2B5EF4-FFF2-40B4-BE49-F238E27FC236}">
                <a16:creationId xmlns:a16="http://schemas.microsoft.com/office/drawing/2014/main" id="{33F3407A-9132-E14B-398D-32CF3AA5413B}"/>
              </a:ext>
            </a:extLst>
          </p:cNvPr>
          <p:cNvPicPr>
            <a:picLocks noChangeAspect="1"/>
          </p:cNvPicPr>
          <p:nvPr/>
        </p:nvPicPr>
        <p:blipFill rotWithShape="1">
          <a:blip r:embed="rId3"/>
          <a:srcRect l="7089"/>
          <a:stretch/>
        </p:blipFill>
        <p:spPr>
          <a:xfrm>
            <a:off x="686242" y="2192047"/>
            <a:ext cx="7221421" cy="2473906"/>
          </a:xfrm>
          <a:prstGeom prst="rect">
            <a:avLst/>
          </a:prstGeom>
          <a:ln w="38100">
            <a:solidFill>
              <a:schemeClr val="accent4"/>
            </a:solidFill>
          </a:ln>
        </p:spPr>
      </p:pic>
      <p:sp>
        <p:nvSpPr>
          <p:cNvPr id="8" name="TextBox 7">
            <a:extLst>
              <a:ext uri="{FF2B5EF4-FFF2-40B4-BE49-F238E27FC236}">
                <a16:creationId xmlns:a16="http://schemas.microsoft.com/office/drawing/2014/main" id="{AF8B327C-5540-1866-1C91-880F52C91A47}"/>
              </a:ext>
            </a:extLst>
          </p:cNvPr>
          <p:cNvSpPr txBox="1"/>
          <p:nvPr/>
        </p:nvSpPr>
        <p:spPr>
          <a:xfrm>
            <a:off x="7294146" y="2334267"/>
            <a:ext cx="382002" cy="369332"/>
          </a:xfrm>
          <a:prstGeom prst="rect">
            <a:avLst/>
          </a:prstGeom>
          <a:noFill/>
        </p:spPr>
        <p:txBody>
          <a:bodyPr wrap="square">
            <a:spAutoFit/>
          </a:bodyPr>
          <a:lstStyle/>
          <a:p>
            <a:r>
              <a:rPr lang="en-GB" dirty="0"/>
              <a:t>²</a:t>
            </a:r>
          </a:p>
        </p:txBody>
      </p:sp>
      <p:sp>
        <p:nvSpPr>
          <p:cNvPr id="9" name="Rectangle 8">
            <a:extLst>
              <a:ext uri="{FF2B5EF4-FFF2-40B4-BE49-F238E27FC236}">
                <a16:creationId xmlns:a16="http://schemas.microsoft.com/office/drawing/2014/main" id="{F5977AE6-9E98-BB49-BF20-B5D848917108}"/>
              </a:ext>
            </a:extLst>
          </p:cNvPr>
          <p:cNvSpPr/>
          <p:nvPr/>
        </p:nvSpPr>
        <p:spPr>
          <a:xfrm>
            <a:off x="-1" y="6019462"/>
            <a:ext cx="12192001" cy="835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135DA2A-0BAD-B45B-AD46-947CDE6E999E}"/>
              </a:ext>
            </a:extLst>
          </p:cNvPr>
          <p:cNvSpPr txBox="1"/>
          <p:nvPr/>
        </p:nvSpPr>
        <p:spPr>
          <a:xfrm>
            <a:off x="0" y="6207813"/>
            <a:ext cx="4296953" cy="461665"/>
          </a:xfrm>
          <a:prstGeom prst="rect">
            <a:avLst/>
          </a:prstGeom>
          <a:noFill/>
        </p:spPr>
        <p:txBody>
          <a:bodyPr wrap="square">
            <a:spAutoFit/>
          </a:bodyPr>
          <a:lstStyle/>
          <a:p>
            <a:pPr marL="277813"/>
            <a:r>
              <a:rPr lang="en-GB" sz="1200" b="0" u="none" strike="noStrike" dirty="0">
                <a:solidFill>
                  <a:schemeClr val="bg1"/>
                </a:solidFill>
                <a:effectLst/>
                <a:latin typeface="Calibri" panose="020F0502020204030204" pitchFamily="34" charset="0"/>
              </a:rPr>
              <a:t>Presented at FSCI 2024</a:t>
            </a:r>
          </a:p>
          <a:p>
            <a:pPr marL="277813"/>
            <a:r>
              <a:rPr lang="en-GB" sz="1200" dirty="0">
                <a:solidFill>
                  <a:schemeClr val="bg1"/>
                </a:solidFill>
                <a:latin typeface="Corbel" panose="020B0503020204020204" pitchFamily="34" charset="0"/>
              </a:rPr>
              <a:t>DOI: </a:t>
            </a:r>
            <a:r>
              <a:rPr lang="en-GB" sz="1200" b="0" i="0" u="none" strike="noStrike" dirty="0">
                <a:solidFill>
                  <a:schemeClr val="bg1"/>
                </a:solidFill>
                <a:effectLst/>
                <a:latin typeface="Corbel" panose="020B0503020204020204" pitchFamily="34" charset="0"/>
              </a:rPr>
              <a:t>10.5281/zenodo.12788336</a:t>
            </a:r>
          </a:p>
        </p:txBody>
      </p:sp>
    </p:spTree>
    <p:extLst>
      <p:ext uri="{BB962C8B-B14F-4D97-AF65-F5344CB8AC3E}">
        <p14:creationId xmlns:p14="http://schemas.microsoft.com/office/powerpoint/2010/main" val="10433063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24D7B0C-5135-5FE7-F4A5-22587C1C7239}"/>
              </a:ext>
            </a:extLst>
          </p:cNvPr>
          <p:cNvCxnSpPr>
            <a:cxnSpLocks/>
            <a:stCxn id="12" idx="1"/>
          </p:cNvCxnSpPr>
          <p:nvPr/>
        </p:nvCxnSpPr>
        <p:spPr>
          <a:xfrm flipV="1">
            <a:off x="701774" y="3173315"/>
            <a:ext cx="2495637" cy="7053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9B08C73-B334-D8E4-C063-0BCEBB153F42}"/>
              </a:ext>
            </a:extLst>
          </p:cNvPr>
          <p:cNvCxnSpPr>
            <a:cxnSpLocks/>
          </p:cNvCxnSpPr>
          <p:nvPr/>
        </p:nvCxnSpPr>
        <p:spPr>
          <a:xfrm flipV="1">
            <a:off x="2495524" y="4956089"/>
            <a:ext cx="2495637" cy="7053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A4BC4B6-4D16-E576-8ABA-F0CDE65EC6CF}"/>
              </a:ext>
            </a:extLst>
          </p:cNvPr>
          <p:cNvSpPr/>
          <p:nvPr/>
        </p:nvSpPr>
        <p:spPr>
          <a:xfrm>
            <a:off x="3208792" y="1385261"/>
            <a:ext cx="3576119" cy="3576109"/>
          </a:xfrm>
          <a:prstGeom prst="rect">
            <a:avLst/>
          </a:prstGeom>
          <a:solidFill>
            <a:srgbClr val="005794">
              <a:alpha val="20000"/>
            </a:srgbClr>
          </a:solidFill>
          <a:ln>
            <a:noFill/>
          </a:ln>
          <a:effectLst>
            <a:softEdge rad="109039"/>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09CD8EA6-DCA0-C211-6780-64B6216FDD56}"/>
              </a:ext>
            </a:extLst>
          </p:cNvPr>
          <p:cNvSpPr/>
          <p:nvPr/>
        </p:nvSpPr>
        <p:spPr>
          <a:xfrm>
            <a:off x="701774" y="2090654"/>
            <a:ext cx="3576119" cy="3576109"/>
          </a:xfrm>
          <a:prstGeom prst="rect">
            <a:avLst/>
          </a:prstGeom>
          <a:solidFill>
            <a:srgbClr val="5C4791">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3FAE2A19-D70B-5181-AB3B-F725EA5ADBFB}"/>
              </a:ext>
            </a:extLst>
          </p:cNvPr>
          <p:cNvSpPr txBox="1"/>
          <p:nvPr/>
        </p:nvSpPr>
        <p:spPr>
          <a:xfrm>
            <a:off x="681055" y="2250134"/>
            <a:ext cx="1437918" cy="369332"/>
          </a:xfrm>
          <a:prstGeom prst="rect">
            <a:avLst/>
          </a:prstGeom>
          <a:noFill/>
        </p:spPr>
        <p:txBody>
          <a:bodyPr wrap="square" rtlCol="0">
            <a:spAutoFit/>
          </a:bodyPr>
          <a:lstStyle/>
          <a:p>
            <a:pPr algn="ctr">
              <a:spcBef>
                <a:spcPts val="400"/>
              </a:spcBef>
              <a:spcAft>
                <a:spcPts val="400"/>
              </a:spcAft>
            </a:pPr>
            <a:r>
              <a:rPr lang="en-GB" dirty="0"/>
              <a:t>AI Ethics</a:t>
            </a:r>
          </a:p>
        </p:txBody>
      </p:sp>
      <p:grpSp>
        <p:nvGrpSpPr>
          <p:cNvPr id="19" name="Group 18">
            <a:extLst>
              <a:ext uri="{FF2B5EF4-FFF2-40B4-BE49-F238E27FC236}">
                <a16:creationId xmlns:a16="http://schemas.microsoft.com/office/drawing/2014/main" id="{25533011-468E-4555-9739-3E0836D4256C}"/>
              </a:ext>
            </a:extLst>
          </p:cNvPr>
          <p:cNvGrpSpPr/>
          <p:nvPr/>
        </p:nvGrpSpPr>
        <p:grpSpPr>
          <a:xfrm>
            <a:off x="701774" y="2090649"/>
            <a:ext cx="3576118" cy="3576118"/>
            <a:chOff x="7012142" y="1765673"/>
            <a:chExt cx="3576118" cy="3576118"/>
          </a:xfrm>
        </p:grpSpPr>
        <p:cxnSp>
          <p:nvCxnSpPr>
            <p:cNvPr id="20" name="Straight Connector 19">
              <a:extLst>
                <a:ext uri="{FF2B5EF4-FFF2-40B4-BE49-F238E27FC236}">
                  <a16:creationId xmlns:a16="http://schemas.microsoft.com/office/drawing/2014/main" id="{F007B37E-4950-1949-1FE3-40D4843E2363}"/>
                </a:ext>
              </a:extLst>
            </p:cNvPr>
            <p:cNvCxnSpPr>
              <a:cxnSpLocks/>
            </p:cNvCxnSpPr>
            <p:nvPr/>
          </p:nvCxnSpPr>
          <p:spPr>
            <a:xfrm>
              <a:off x="8800201" y="1765673"/>
              <a:ext cx="0" cy="35761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7F5C176-BC76-35DF-EDE8-37BB7CA2DFE0}"/>
                </a:ext>
              </a:extLst>
            </p:cNvPr>
            <p:cNvCxnSpPr>
              <a:cxnSpLocks/>
            </p:cNvCxnSpPr>
            <p:nvPr/>
          </p:nvCxnSpPr>
          <p:spPr>
            <a:xfrm rot="16200000">
              <a:off x="8800201" y="1765674"/>
              <a:ext cx="0" cy="35761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 name="Straight Connector 3">
            <a:extLst>
              <a:ext uri="{FF2B5EF4-FFF2-40B4-BE49-F238E27FC236}">
                <a16:creationId xmlns:a16="http://schemas.microsoft.com/office/drawing/2014/main" id="{22E92E1A-844C-A7C7-57BF-1F921B368FFA}"/>
              </a:ext>
            </a:extLst>
          </p:cNvPr>
          <p:cNvCxnSpPr>
            <a:cxnSpLocks/>
          </p:cNvCxnSpPr>
          <p:nvPr/>
        </p:nvCxnSpPr>
        <p:spPr>
          <a:xfrm>
            <a:off x="5008233" y="1390536"/>
            <a:ext cx="0" cy="3576118"/>
          </a:xfrm>
          <a:prstGeom prst="line">
            <a:avLst/>
          </a:prstGeom>
          <a:ln w="38100">
            <a:solidFill>
              <a:schemeClr val="tx1">
                <a:alpha val="18000"/>
              </a:schemeClr>
            </a:solidFill>
          </a:ln>
          <a:effectLst>
            <a:softEdge rad="0"/>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CEEC9F0-A2DB-55EC-404E-13F70B60E179}"/>
              </a:ext>
            </a:extLst>
          </p:cNvPr>
          <p:cNvCxnSpPr>
            <a:cxnSpLocks/>
          </p:cNvCxnSpPr>
          <p:nvPr/>
        </p:nvCxnSpPr>
        <p:spPr>
          <a:xfrm rot="16200000">
            <a:off x="5008233" y="1390537"/>
            <a:ext cx="0" cy="3576118"/>
          </a:xfrm>
          <a:prstGeom prst="line">
            <a:avLst/>
          </a:prstGeom>
          <a:ln w="38100">
            <a:solidFill>
              <a:schemeClr val="tx1">
                <a:alpha val="18000"/>
              </a:schemeClr>
            </a:solidFill>
          </a:ln>
          <a:effectLst>
            <a:softEdge rad="0"/>
          </a:effectLst>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E59951A-1B37-C98D-5268-7DCF30DA03ED}"/>
              </a:ext>
            </a:extLst>
          </p:cNvPr>
          <p:cNvCxnSpPr>
            <a:cxnSpLocks/>
          </p:cNvCxnSpPr>
          <p:nvPr/>
        </p:nvCxnSpPr>
        <p:spPr>
          <a:xfrm flipV="1">
            <a:off x="4270652" y="3173315"/>
            <a:ext cx="2495637" cy="7053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DADB37F-9236-EC8D-911B-CF66A5FA09BD}"/>
              </a:ext>
            </a:extLst>
          </p:cNvPr>
          <p:cNvCxnSpPr>
            <a:cxnSpLocks/>
          </p:cNvCxnSpPr>
          <p:nvPr/>
        </p:nvCxnSpPr>
        <p:spPr>
          <a:xfrm flipV="1">
            <a:off x="2478452" y="1418382"/>
            <a:ext cx="2495637" cy="7053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FA8AECD-CFE9-4E4B-1AB1-BEBC51EAB52B}"/>
              </a:ext>
            </a:extLst>
          </p:cNvPr>
          <p:cNvSpPr txBox="1"/>
          <p:nvPr/>
        </p:nvSpPr>
        <p:spPr>
          <a:xfrm>
            <a:off x="5319946" y="1607853"/>
            <a:ext cx="1437918" cy="369332"/>
          </a:xfrm>
          <a:prstGeom prst="rect">
            <a:avLst/>
          </a:prstGeom>
          <a:noFill/>
        </p:spPr>
        <p:txBody>
          <a:bodyPr wrap="square" rtlCol="0">
            <a:spAutoFit/>
          </a:bodyPr>
          <a:lstStyle/>
          <a:p>
            <a:pPr algn="ctr">
              <a:spcBef>
                <a:spcPts val="400"/>
              </a:spcBef>
              <a:spcAft>
                <a:spcPts val="400"/>
              </a:spcAft>
            </a:pPr>
            <a:r>
              <a:rPr lang="en-GB" dirty="0"/>
              <a:t>AI Safety</a:t>
            </a:r>
          </a:p>
        </p:txBody>
      </p:sp>
      <p:sp>
        <p:nvSpPr>
          <p:cNvPr id="7" name="Rounded Rectangle 6">
            <a:extLst>
              <a:ext uri="{FF2B5EF4-FFF2-40B4-BE49-F238E27FC236}">
                <a16:creationId xmlns:a16="http://schemas.microsoft.com/office/drawing/2014/main" id="{ADF69551-891D-B828-7D75-61BCD0E998C3}"/>
              </a:ext>
            </a:extLst>
          </p:cNvPr>
          <p:cNvSpPr/>
          <p:nvPr/>
        </p:nvSpPr>
        <p:spPr>
          <a:xfrm>
            <a:off x="-1" y="0"/>
            <a:ext cx="12192001" cy="835200"/>
          </a:xfrm>
          <a:prstGeom prst="roundRect">
            <a:avLst>
              <a:gd name="adj" fmla="val 0"/>
            </a:avLst>
          </a:prstGeom>
          <a:solidFill>
            <a:srgbClr val="80032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360000" bIns="0" rtlCol="0" anchor="ctr"/>
          <a:lstStyle/>
          <a:p>
            <a:pPr lvl="0" defTabSz="914400">
              <a:defRPr/>
            </a:pPr>
            <a:r>
              <a:rPr lang="en-GB" sz="2000" dirty="0">
                <a:solidFill>
                  <a:schemeClr val="bg1"/>
                </a:solidFill>
              </a:rPr>
              <a:t>A third axis</a:t>
            </a:r>
          </a:p>
        </p:txBody>
      </p:sp>
      <p:sp>
        <p:nvSpPr>
          <p:cNvPr id="18" name="Rectangle 17">
            <a:extLst>
              <a:ext uri="{FF2B5EF4-FFF2-40B4-BE49-F238E27FC236}">
                <a16:creationId xmlns:a16="http://schemas.microsoft.com/office/drawing/2014/main" id="{B23ECC1F-C0EC-45A9-BBEB-90A7C81E7A31}"/>
              </a:ext>
            </a:extLst>
          </p:cNvPr>
          <p:cNvSpPr/>
          <p:nvPr/>
        </p:nvSpPr>
        <p:spPr>
          <a:xfrm>
            <a:off x="-1" y="6019462"/>
            <a:ext cx="12192001" cy="835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0AAAB86-A7EF-1AA0-BA73-7920E40D94C4}"/>
              </a:ext>
            </a:extLst>
          </p:cNvPr>
          <p:cNvSpPr txBox="1"/>
          <p:nvPr/>
        </p:nvSpPr>
        <p:spPr>
          <a:xfrm>
            <a:off x="0" y="6207813"/>
            <a:ext cx="4296953" cy="461665"/>
          </a:xfrm>
          <a:prstGeom prst="rect">
            <a:avLst/>
          </a:prstGeom>
          <a:noFill/>
        </p:spPr>
        <p:txBody>
          <a:bodyPr wrap="square">
            <a:spAutoFit/>
          </a:bodyPr>
          <a:lstStyle/>
          <a:p>
            <a:pPr marL="277813"/>
            <a:r>
              <a:rPr lang="en-GB" sz="1200" b="0" u="none" strike="noStrike" dirty="0">
                <a:solidFill>
                  <a:schemeClr val="bg1"/>
                </a:solidFill>
                <a:effectLst/>
                <a:latin typeface="Calibri" panose="020F0502020204030204" pitchFamily="34" charset="0"/>
              </a:rPr>
              <a:t>Presented at FSCI 2024</a:t>
            </a:r>
          </a:p>
          <a:p>
            <a:pPr marL="277813"/>
            <a:r>
              <a:rPr lang="en-GB" sz="1200" dirty="0">
                <a:solidFill>
                  <a:schemeClr val="bg1"/>
                </a:solidFill>
                <a:latin typeface="Corbel" panose="020B0503020204020204" pitchFamily="34" charset="0"/>
              </a:rPr>
              <a:t>DOI: </a:t>
            </a:r>
            <a:r>
              <a:rPr lang="en-GB" sz="1200" b="0" i="0" u="none" strike="noStrike" dirty="0">
                <a:solidFill>
                  <a:schemeClr val="bg1"/>
                </a:solidFill>
                <a:effectLst/>
                <a:latin typeface="Corbel" panose="020B0503020204020204" pitchFamily="34" charset="0"/>
              </a:rPr>
              <a:t>10.5281/zenodo.12788336</a:t>
            </a:r>
          </a:p>
        </p:txBody>
      </p:sp>
    </p:spTree>
    <p:extLst>
      <p:ext uri="{BB962C8B-B14F-4D97-AF65-F5344CB8AC3E}">
        <p14:creationId xmlns:p14="http://schemas.microsoft.com/office/powerpoint/2010/main" val="2250335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4BC4B6-4D16-E576-8ABA-F0CDE65EC6CF}"/>
              </a:ext>
            </a:extLst>
          </p:cNvPr>
          <p:cNvSpPr/>
          <p:nvPr/>
        </p:nvSpPr>
        <p:spPr>
          <a:xfrm>
            <a:off x="7724975" y="1640945"/>
            <a:ext cx="3576119" cy="3576109"/>
          </a:xfrm>
          <a:prstGeom prst="rect">
            <a:avLst/>
          </a:prstGeom>
          <a:solidFill>
            <a:srgbClr val="005794">
              <a:alpha val="20000"/>
            </a:srgbClr>
          </a:solidFill>
          <a:ln>
            <a:noFill/>
          </a:ln>
          <a:effectLst>
            <a:softEdge rad="109039"/>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 name="Straight Connector 3">
            <a:extLst>
              <a:ext uri="{FF2B5EF4-FFF2-40B4-BE49-F238E27FC236}">
                <a16:creationId xmlns:a16="http://schemas.microsoft.com/office/drawing/2014/main" id="{22E92E1A-844C-A7C7-57BF-1F921B368FFA}"/>
              </a:ext>
            </a:extLst>
          </p:cNvPr>
          <p:cNvCxnSpPr>
            <a:cxnSpLocks/>
          </p:cNvCxnSpPr>
          <p:nvPr/>
        </p:nvCxnSpPr>
        <p:spPr>
          <a:xfrm>
            <a:off x="9524416" y="1646220"/>
            <a:ext cx="0" cy="3576118"/>
          </a:xfrm>
          <a:prstGeom prst="line">
            <a:avLst/>
          </a:prstGeom>
          <a:ln w="38100">
            <a:solidFill>
              <a:schemeClr val="tx1">
                <a:alpha val="18000"/>
              </a:schemeClr>
            </a:solidFill>
          </a:ln>
          <a:effectLst>
            <a:softEdge rad="0"/>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CEEC9F0-A2DB-55EC-404E-13F70B60E179}"/>
              </a:ext>
            </a:extLst>
          </p:cNvPr>
          <p:cNvCxnSpPr>
            <a:cxnSpLocks/>
          </p:cNvCxnSpPr>
          <p:nvPr/>
        </p:nvCxnSpPr>
        <p:spPr>
          <a:xfrm rot="16200000">
            <a:off x="9524416" y="1646221"/>
            <a:ext cx="0" cy="3576118"/>
          </a:xfrm>
          <a:prstGeom prst="line">
            <a:avLst/>
          </a:prstGeom>
          <a:ln w="38100">
            <a:solidFill>
              <a:schemeClr val="tx1">
                <a:alpha val="18000"/>
              </a:schemeClr>
            </a:solidFill>
          </a:ln>
          <a:effectLst>
            <a:softEdge rad="0"/>
          </a:effectLst>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FA8AECD-CFE9-4E4B-1AB1-BEBC51EAB52B}"/>
              </a:ext>
            </a:extLst>
          </p:cNvPr>
          <p:cNvSpPr txBox="1"/>
          <p:nvPr/>
        </p:nvSpPr>
        <p:spPr>
          <a:xfrm>
            <a:off x="8794075" y="3244333"/>
            <a:ext cx="1437918" cy="369332"/>
          </a:xfrm>
          <a:prstGeom prst="rect">
            <a:avLst/>
          </a:prstGeom>
          <a:noFill/>
        </p:spPr>
        <p:txBody>
          <a:bodyPr wrap="square" rtlCol="0">
            <a:spAutoFit/>
          </a:bodyPr>
          <a:lstStyle/>
          <a:p>
            <a:pPr algn="ctr">
              <a:spcBef>
                <a:spcPts val="400"/>
              </a:spcBef>
              <a:spcAft>
                <a:spcPts val="400"/>
              </a:spcAft>
            </a:pPr>
            <a:r>
              <a:rPr lang="en-GB" dirty="0"/>
              <a:t>AI Safety</a:t>
            </a:r>
          </a:p>
        </p:txBody>
      </p:sp>
      <p:sp>
        <p:nvSpPr>
          <p:cNvPr id="7" name="TextBox 6">
            <a:extLst>
              <a:ext uri="{FF2B5EF4-FFF2-40B4-BE49-F238E27FC236}">
                <a16:creationId xmlns:a16="http://schemas.microsoft.com/office/drawing/2014/main" id="{E9151BB6-9BC6-28BB-2A32-F09503604F6D}"/>
              </a:ext>
            </a:extLst>
          </p:cNvPr>
          <p:cNvSpPr txBox="1"/>
          <p:nvPr/>
        </p:nvSpPr>
        <p:spPr>
          <a:xfrm>
            <a:off x="681064" y="1246048"/>
            <a:ext cx="5261971" cy="1508105"/>
          </a:xfrm>
          <a:prstGeom prst="rect">
            <a:avLst/>
          </a:prstGeom>
          <a:noFill/>
        </p:spPr>
        <p:txBody>
          <a:bodyPr wrap="square" rtlCol="0">
            <a:spAutoFit/>
          </a:bodyPr>
          <a:lstStyle/>
          <a:p>
            <a:pPr>
              <a:spcBef>
                <a:spcPts val="400"/>
              </a:spcBef>
              <a:spcAft>
                <a:spcPts val="400"/>
              </a:spcAft>
            </a:pPr>
            <a:r>
              <a:rPr lang="en-GB" b="1" dirty="0"/>
              <a:t>It’s often about hype</a:t>
            </a:r>
          </a:p>
          <a:p>
            <a:pPr marL="285750" indent="-285750">
              <a:spcBef>
                <a:spcPts val="400"/>
              </a:spcBef>
              <a:spcAft>
                <a:spcPts val="400"/>
              </a:spcAft>
              <a:buFont typeface="Arial" panose="020B0604020202020204" pitchFamily="34" charset="0"/>
              <a:buChar char="•"/>
            </a:pPr>
            <a:r>
              <a:rPr lang="en-GB" dirty="0"/>
              <a:t>AI will bring forth a new utopia</a:t>
            </a:r>
          </a:p>
          <a:p>
            <a:pPr marL="285750" indent="-285750">
              <a:spcBef>
                <a:spcPts val="400"/>
              </a:spcBef>
              <a:spcAft>
                <a:spcPts val="400"/>
              </a:spcAft>
              <a:buFont typeface="Arial" panose="020B0604020202020204" pitchFamily="34" charset="0"/>
              <a:buChar char="•"/>
            </a:pPr>
            <a:r>
              <a:rPr lang="en-GB" dirty="0"/>
              <a:t>“Artificial general intelligence” is inevitable</a:t>
            </a:r>
          </a:p>
          <a:p>
            <a:pPr marL="285750" indent="-285750">
              <a:spcBef>
                <a:spcPts val="400"/>
              </a:spcBef>
              <a:spcAft>
                <a:spcPts val="400"/>
              </a:spcAft>
              <a:buFont typeface="Arial" panose="020B0604020202020204" pitchFamily="34" charset="0"/>
              <a:buChar char="•"/>
            </a:pPr>
            <a:r>
              <a:rPr lang="en-GB" dirty="0"/>
              <a:t>Our brains work like AI</a:t>
            </a:r>
          </a:p>
        </p:txBody>
      </p:sp>
      <p:sp>
        <p:nvSpPr>
          <p:cNvPr id="6" name="Rounded Rectangle 5">
            <a:extLst>
              <a:ext uri="{FF2B5EF4-FFF2-40B4-BE49-F238E27FC236}">
                <a16:creationId xmlns:a16="http://schemas.microsoft.com/office/drawing/2014/main" id="{3E040CD1-B387-9ABB-B43F-0EB7A20AA02E}"/>
              </a:ext>
            </a:extLst>
          </p:cNvPr>
          <p:cNvSpPr/>
          <p:nvPr/>
        </p:nvSpPr>
        <p:spPr>
          <a:xfrm>
            <a:off x="-1" y="0"/>
            <a:ext cx="12192001" cy="835200"/>
          </a:xfrm>
          <a:prstGeom prst="roundRect">
            <a:avLst>
              <a:gd name="adj" fmla="val 0"/>
            </a:avLst>
          </a:prstGeom>
          <a:solidFill>
            <a:srgbClr val="80032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360000" bIns="0" rtlCol="0" anchor="ctr"/>
          <a:lstStyle/>
          <a:p>
            <a:pPr lvl="0" defTabSz="914400">
              <a:defRPr/>
            </a:pPr>
            <a:r>
              <a:rPr lang="en-GB" sz="2000" dirty="0">
                <a:solidFill>
                  <a:schemeClr val="bg1"/>
                </a:solidFill>
              </a:rPr>
              <a:t>Identifying AI Safety “solutions”</a:t>
            </a:r>
          </a:p>
        </p:txBody>
      </p:sp>
      <p:sp>
        <p:nvSpPr>
          <p:cNvPr id="8" name="Rectangle 7">
            <a:extLst>
              <a:ext uri="{FF2B5EF4-FFF2-40B4-BE49-F238E27FC236}">
                <a16:creationId xmlns:a16="http://schemas.microsoft.com/office/drawing/2014/main" id="{424F09A3-6598-E5C1-2EAA-FF2E5D6D7C81}"/>
              </a:ext>
            </a:extLst>
          </p:cNvPr>
          <p:cNvSpPr/>
          <p:nvPr/>
        </p:nvSpPr>
        <p:spPr>
          <a:xfrm>
            <a:off x="-1" y="6019462"/>
            <a:ext cx="12192001" cy="835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23DAB7-9037-3E81-6BB6-8397141728C5}"/>
              </a:ext>
            </a:extLst>
          </p:cNvPr>
          <p:cNvSpPr txBox="1"/>
          <p:nvPr/>
        </p:nvSpPr>
        <p:spPr>
          <a:xfrm>
            <a:off x="0" y="6207813"/>
            <a:ext cx="4296953" cy="461665"/>
          </a:xfrm>
          <a:prstGeom prst="rect">
            <a:avLst/>
          </a:prstGeom>
          <a:noFill/>
        </p:spPr>
        <p:txBody>
          <a:bodyPr wrap="square">
            <a:spAutoFit/>
          </a:bodyPr>
          <a:lstStyle/>
          <a:p>
            <a:pPr marL="277813"/>
            <a:r>
              <a:rPr lang="en-GB" sz="1200" b="0" u="none" strike="noStrike" dirty="0">
                <a:solidFill>
                  <a:schemeClr val="bg1"/>
                </a:solidFill>
                <a:effectLst/>
                <a:latin typeface="Calibri" panose="020F0502020204030204" pitchFamily="34" charset="0"/>
              </a:rPr>
              <a:t>Presented at FSCI 2024</a:t>
            </a:r>
          </a:p>
          <a:p>
            <a:pPr marL="277813"/>
            <a:r>
              <a:rPr lang="en-GB" sz="1200" dirty="0">
                <a:solidFill>
                  <a:schemeClr val="bg1"/>
                </a:solidFill>
                <a:latin typeface="Corbel" panose="020B0503020204020204" pitchFamily="34" charset="0"/>
              </a:rPr>
              <a:t>DOI: </a:t>
            </a:r>
            <a:r>
              <a:rPr lang="en-GB" sz="1200" b="0" i="0" u="none" strike="noStrike" dirty="0">
                <a:solidFill>
                  <a:schemeClr val="bg1"/>
                </a:solidFill>
                <a:effectLst/>
                <a:latin typeface="Corbel" panose="020B0503020204020204" pitchFamily="34" charset="0"/>
              </a:rPr>
              <a:t>10.5281/zenodo.12788336</a:t>
            </a:r>
          </a:p>
        </p:txBody>
      </p:sp>
    </p:spTree>
    <p:extLst>
      <p:ext uri="{BB962C8B-B14F-4D97-AF65-F5344CB8AC3E}">
        <p14:creationId xmlns:p14="http://schemas.microsoft.com/office/powerpoint/2010/main" val="42651307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4BC4B6-4D16-E576-8ABA-F0CDE65EC6CF}"/>
              </a:ext>
            </a:extLst>
          </p:cNvPr>
          <p:cNvSpPr/>
          <p:nvPr/>
        </p:nvSpPr>
        <p:spPr>
          <a:xfrm>
            <a:off x="7724975" y="1640945"/>
            <a:ext cx="3576119" cy="3576109"/>
          </a:xfrm>
          <a:prstGeom prst="rect">
            <a:avLst/>
          </a:prstGeom>
          <a:solidFill>
            <a:srgbClr val="005794">
              <a:alpha val="20000"/>
            </a:srgbClr>
          </a:solidFill>
          <a:ln>
            <a:noFill/>
          </a:ln>
          <a:effectLst>
            <a:softEdge rad="109039"/>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 name="Straight Connector 3">
            <a:extLst>
              <a:ext uri="{FF2B5EF4-FFF2-40B4-BE49-F238E27FC236}">
                <a16:creationId xmlns:a16="http://schemas.microsoft.com/office/drawing/2014/main" id="{22E92E1A-844C-A7C7-57BF-1F921B368FFA}"/>
              </a:ext>
            </a:extLst>
          </p:cNvPr>
          <p:cNvCxnSpPr>
            <a:cxnSpLocks/>
          </p:cNvCxnSpPr>
          <p:nvPr/>
        </p:nvCxnSpPr>
        <p:spPr>
          <a:xfrm>
            <a:off x="9524416" y="1646220"/>
            <a:ext cx="0" cy="3576118"/>
          </a:xfrm>
          <a:prstGeom prst="line">
            <a:avLst/>
          </a:prstGeom>
          <a:ln w="38100">
            <a:solidFill>
              <a:schemeClr val="tx1">
                <a:alpha val="18000"/>
              </a:schemeClr>
            </a:solidFill>
          </a:ln>
          <a:effectLst>
            <a:softEdge rad="0"/>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CEEC9F0-A2DB-55EC-404E-13F70B60E179}"/>
              </a:ext>
            </a:extLst>
          </p:cNvPr>
          <p:cNvCxnSpPr>
            <a:cxnSpLocks/>
          </p:cNvCxnSpPr>
          <p:nvPr/>
        </p:nvCxnSpPr>
        <p:spPr>
          <a:xfrm rot="16200000">
            <a:off x="9524416" y="1646221"/>
            <a:ext cx="0" cy="3576118"/>
          </a:xfrm>
          <a:prstGeom prst="line">
            <a:avLst/>
          </a:prstGeom>
          <a:ln w="38100">
            <a:solidFill>
              <a:schemeClr val="tx1">
                <a:alpha val="18000"/>
              </a:schemeClr>
            </a:solidFill>
          </a:ln>
          <a:effectLst>
            <a:softEdge rad="0"/>
          </a:effectLst>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FA8AECD-CFE9-4E4B-1AB1-BEBC51EAB52B}"/>
              </a:ext>
            </a:extLst>
          </p:cNvPr>
          <p:cNvSpPr txBox="1"/>
          <p:nvPr/>
        </p:nvSpPr>
        <p:spPr>
          <a:xfrm>
            <a:off x="8794075" y="3244333"/>
            <a:ext cx="1437918" cy="369332"/>
          </a:xfrm>
          <a:prstGeom prst="rect">
            <a:avLst/>
          </a:prstGeom>
          <a:noFill/>
        </p:spPr>
        <p:txBody>
          <a:bodyPr wrap="square" rtlCol="0">
            <a:spAutoFit/>
          </a:bodyPr>
          <a:lstStyle/>
          <a:p>
            <a:pPr algn="ctr">
              <a:spcBef>
                <a:spcPts val="400"/>
              </a:spcBef>
              <a:spcAft>
                <a:spcPts val="400"/>
              </a:spcAft>
            </a:pPr>
            <a:r>
              <a:rPr lang="en-GB" dirty="0"/>
              <a:t>AI Safety</a:t>
            </a:r>
          </a:p>
        </p:txBody>
      </p:sp>
      <p:sp>
        <p:nvSpPr>
          <p:cNvPr id="7" name="TextBox 6">
            <a:extLst>
              <a:ext uri="{FF2B5EF4-FFF2-40B4-BE49-F238E27FC236}">
                <a16:creationId xmlns:a16="http://schemas.microsoft.com/office/drawing/2014/main" id="{E9151BB6-9BC6-28BB-2A32-F09503604F6D}"/>
              </a:ext>
            </a:extLst>
          </p:cNvPr>
          <p:cNvSpPr txBox="1"/>
          <p:nvPr/>
        </p:nvSpPr>
        <p:spPr>
          <a:xfrm>
            <a:off x="681064" y="1246048"/>
            <a:ext cx="5261971" cy="3200876"/>
          </a:xfrm>
          <a:prstGeom prst="rect">
            <a:avLst/>
          </a:prstGeom>
          <a:noFill/>
        </p:spPr>
        <p:txBody>
          <a:bodyPr wrap="square" rtlCol="0">
            <a:spAutoFit/>
          </a:bodyPr>
          <a:lstStyle/>
          <a:p>
            <a:pPr>
              <a:spcBef>
                <a:spcPts val="400"/>
              </a:spcBef>
              <a:spcAft>
                <a:spcPts val="400"/>
              </a:spcAft>
            </a:pPr>
            <a:r>
              <a:rPr lang="en-GB" b="1" dirty="0"/>
              <a:t>It’s often about hype</a:t>
            </a:r>
          </a:p>
          <a:p>
            <a:pPr marL="285750" indent="-285750">
              <a:spcBef>
                <a:spcPts val="400"/>
              </a:spcBef>
              <a:spcAft>
                <a:spcPts val="400"/>
              </a:spcAft>
              <a:buFont typeface="Arial" panose="020B0604020202020204" pitchFamily="34" charset="0"/>
              <a:buChar char="•"/>
            </a:pPr>
            <a:r>
              <a:rPr lang="en-GB" dirty="0"/>
              <a:t>AI will bring forth a new utopia</a:t>
            </a:r>
          </a:p>
          <a:p>
            <a:pPr marL="285750" indent="-285750">
              <a:spcBef>
                <a:spcPts val="400"/>
              </a:spcBef>
              <a:spcAft>
                <a:spcPts val="400"/>
              </a:spcAft>
              <a:buFont typeface="Arial" panose="020B0604020202020204" pitchFamily="34" charset="0"/>
              <a:buChar char="•"/>
            </a:pPr>
            <a:r>
              <a:rPr lang="en-GB" dirty="0"/>
              <a:t>“Artificial general intelligence” is inevitable</a:t>
            </a:r>
          </a:p>
          <a:p>
            <a:pPr marL="285750" indent="-285750">
              <a:spcBef>
                <a:spcPts val="400"/>
              </a:spcBef>
              <a:spcAft>
                <a:spcPts val="400"/>
              </a:spcAft>
              <a:buFont typeface="Arial" panose="020B0604020202020204" pitchFamily="34" charset="0"/>
              <a:buChar char="•"/>
            </a:pPr>
            <a:r>
              <a:rPr lang="en-GB" dirty="0"/>
              <a:t>Our brains work like AI</a:t>
            </a:r>
          </a:p>
          <a:p>
            <a:pPr>
              <a:spcBef>
                <a:spcPts val="400"/>
              </a:spcBef>
              <a:spcAft>
                <a:spcPts val="400"/>
              </a:spcAft>
            </a:pPr>
            <a:r>
              <a:rPr lang="en-GB" b="1" dirty="0"/>
              <a:t>It’s also about control</a:t>
            </a:r>
          </a:p>
          <a:p>
            <a:pPr marL="285750" indent="-285750">
              <a:spcBef>
                <a:spcPts val="400"/>
              </a:spcBef>
              <a:spcAft>
                <a:spcPts val="400"/>
              </a:spcAft>
              <a:buFont typeface="Arial" panose="020B0604020202020204" pitchFamily="34" charset="0"/>
              <a:buChar char="•"/>
            </a:pPr>
            <a:r>
              <a:rPr lang="en-GB" dirty="0"/>
              <a:t>Technologists are the only ones who can effectively save humanity from existential risks posed by future AI</a:t>
            </a:r>
          </a:p>
          <a:p>
            <a:pPr marL="285750" indent="-285750">
              <a:spcBef>
                <a:spcPts val="400"/>
              </a:spcBef>
              <a:spcAft>
                <a:spcPts val="400"/>
              </a:spcAft>
              <a:buFont typeface="Arial" panose="020B0604020202020204" pitchFamily="34" charset="0"/>
              <a:buChar char="•"/>
            </a:pPr>
            <a:r>
              <a:rPr lang="en-GB" dirty="0"/>
              <a:t>We need to overcome nature through technology</a:t>
            </a:r>
          </a:p>
        </p:txBody>
      </p:sp>
      <p:sp>
        <p:nvSpPr>
          <p:cNvPr id="6" name="Rounded Rectangle 5">
            <a:extLst>
              <a:ext uri="{FF2B5EF4-FFF2-40B4-BE49-F238E27FC236}">
                <a16:creationId xmlns:a16="http://schemas.microsoft.com/office/drawing/2014/main" id="{5D679D89-03C1-778C-F0C7-582B7802845B}"/>
              </a:ext>
            </a:extLst>
          </p:cNvPr>
          <p:cNvSpPr/>
          <p:nvPr/>
        </p:nvSpPr>
        <p:spPr>
          <a:xfrm>
            <a:off x="-1" y="0"/>
            <a:ext cx="12192001" cy="835200"/>
          </a:xfrm>
          <a:prstGeom prst="roundRect">
            <a:avLst>
              <a:gd name="adj" fmla="val 0"/>
            </a:avLst>
          </a:prstGeom>
          <a:solidFill>
            <a:srgbClr val="80032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360000" bIns="0" rtlCol="0" anchor="ctr"/>
          <a:lstStyle/>
          <a:p>
            <a:pPr lvl="0" defTabSz="914400">
              <a:defRPr/>
            </a:pPr>
            <a:r>
              <a:rPr lang="en-GB" sz="2000" dirty="0">
                <a:solidFill>
                  <a:schemeClr val="bg1"/>
                </a:solidFill>
              </a:rPr>
              <a:t>Identifying AI Safety “solutions”</a:t>
            </a:r>
          </a:p>
        </p:txBody>
      </p:sp>
      <p:sp>
        <p:nvSpPr>
          <p:cNvPr id="8" name="Rectangle 7">
            <a:extLst>
              <a:ext uri="{FF2B5EF4-FFF2-40B4-BE49-F238E27FC236}">
                <a16:creationId xmlns:a16="http://schemas.microsoft.com/office/drawing/2014/main" id="{98B9FD69-A829-1E7C-A2A7-84B8BA93675D}"/>
              </a:ext>
            </a:extLst>
          </p:cNvPr>
          <p:cNvSpPr/>
          <p:nvPr/>
        </p:nvSpPr>
        <p:spPr>
          <a:xfrm>
            <a:off x="-1" y="6019462"/>
            <a:ext cx="12192001" cy="835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3600FEB-6E16-1128-0BBB-76CB37A2E0C4}"/>
              </a:ext>
            </a:extLst>
          </p:cNvPr>
          <p:cNvSpPr txBox="1"/>
          <p:nvPr/>
        </p:nvSpPr>
        <p:spPr>
          <a:xfrm>
            <a:off x="0" y="6207813"/>
            <a:ext cx="4296953" cy="461665"/>
          </a:xfrm>
          <a:prstGeom prst="rect">
            <a:avLst/>
          </a:prstGeom>
          <a:noFill/>
        </p:spPr>
        <p:txBody>
          <a:bodyPr wrap="square">
            <a:spAutoFit/>
          </a:bodyPr>
          <a:lstStyle/>
          <a:p>
            <a:pPr marL="277813"/>
            <a:r>
              <a:rPr lang="en-GB" sz="1200" b="0" u="none" strike="noStrike" dirty="0">
                <a:solidFill>
                  <a:schemeClr val="bg1"/>
                </a:solidFill>
                <a:effectLst/>
                <a:latin typeface="Calibri" panose="020F0502020204030204" pitchFamily="34" charset="0"/>
              </a:rPr>
              <a:t>Presented at FSCI 2024</a:t>
            </a:r>
          </a:p>
          <a:p>
            <a:pPr marL="277813"/>
            <a:r>
              <a:rPr lang="en-GB" sz="1200" dirty="0">
                <a:solidFill>
                  <a:schemeClr val="bg1"/>
                </a:solidFill>
                <a:latin typeface="Corbel" panose="020B0503020204020204" pitchFamily="34" charset="0"/>
              </a:rPr>
              <a:t>DOI: </a:t>
            </a:r>
            <a:r>
              <a:rPr lang="en-GB" sz="1200" b="0" i="0" u="none" strike="noStrike" dirty="0">
                <a:solidFill>
                  <a:schemeClr val="bg1"/>
                </a:solidFill>
                <a:effectLst/>
                <a:latin typeface="Corbel" panose="020B0503020204020204" pitchFamily="34" charset="0"/>
              </a:rPr>
              <a:t>10.5281/zenodo.12788336</a:t>
            </a:r>
          </a:p>
        </p:txBody>
      </p:sp>
    </p:spTree>
    <p:extLst>
      <p:ext uri="{BB962C8B-B14F-4D97-AF65-F5344CB8AC3E}">
        <p14:creationId xmlns:p14="http://schemas.microsoft.com/office/powerpoint/2010/main" val="1295455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4BC4B6-4D16-E576-8ABA-F0CDE65EC6CF}"/>
              </a:ext>
            </a:extLst>
          </p:cNvPr>
          <p:cNvSpPr/>
          <p:nvPr/>
        </p:nvSpPr>
        <p:spPr>
          <a:xfrm>
            <a:off x="7724975" y="1640945"/>
            <a:ext cx="3576119" cy="3576109"/>
          </a:xfrm>
          <a:prstGeom prst="rect">
            <a:avLst/>
          </a:prstGeom>
          <a:solidFill>
            <a:srgbClr val="005794">
              <a:alpha val="20000"/>
            </a:srgbClr>
          </a:solidFill>
          <a:ln>
            <a:noFill/>
          </a:ln>
          <a:effectLst>
            <a:softEdge rad="109039"/>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 name="Straight Connector 3">
            <a:extLst>
              <a:ext uri="{FF2B5EF4-FFF2-40B4-BE49-F238E27FC236}">
                <a16:creationId xmlns:a16="http://schemas.microsoft.com/office/drawing/2014/main" id="{22E92E1A-844C-A7C7-57BF-1F921B368FFA}"/>
              </a:ext>
            </a:extLst>
          </p:cNvPr>
          <p:cNvCxnSpPr>
            <a:cxnSpLocks/>
          </p:cNvCxnSpPr>
          <p:nvPr/>
        </p:nvCxnSpPr>
        <p:spPr>
          <a:xfrm>
            <a:off x="9524416" y="1646220"/>
            <a:ext cx="0" cy="3576118"/>
          </a:xfrm>
          <a:prstGeom prst="line">
            <a:avLst/>
          </a:prstGeom>
          <a:ln w="38100">
            <a:solidFill>
              <a:schemeClr val="tx1">
                <a:alpha val="18000"/>
              </a:schemeClr>
            </a:solidFill>
          </a:ln>
          <a:effectLst>
            <a:softEdge rad="0"/>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CEEC9F0-A2DB-55EC-404E-13F70B60E179}"/>
              </a:ext>
            </a:extLst>
          </p:cNvPr>
          <p:cNvCxnSpPr>
            <a:cxnSpLocks/>
          </p:cNvCxnSpPr>
          <p:nvPr/>
        </p:nvCxnSpPr>
        <p:spPr>
          <a:xfrm rot="16200000">
            <a:off x="9524416" y="1646221"/>
            <a:ext cx="0" cy="3576118"/>
          </a:xfrm>
          <a:prstGeom prst="line">
            <a:avLst/>
          </a:prstGeom>
          <a:ln w="38100">
            <a:solidFill>
              <a:schemeClr val="tx1">
                <a:alpha val="18000"/>
              </a:schemeClr>
            </a:solidFill>
          </a:ln>
          <a:effectLst>
            <a:softEdge rad="0"/>
          </a:effectLst>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FA8AECD-CFE9-4E4B-1AB1-BEBC51EAB52B}"/>
              </a:ext>
            </a:extLst>
          </p:cNvPr>
          <p:cNvSpPr txBox="1"/>
          <p:nvPr/>
        </p:nvSpPr>
        <p:spPr>
          <a:xfrm>
            <a:off x="8794075" y="3244333"/>
            <a:ext cx="1437918" cy="369332"/>
          </a:xfrm>
          <a:prstGeom prst="rect">
            <a:avLst/>
          </a:prstGeom>
          <a:noFill/>
        </p:spPr>
        <p:txBody>
          <a:bodyPr wrap="square" rtlCol="0">
            <a:spAutoFit/>
          </a:bodyPr>
          <a:lstStyle/>
          <a:p>
            <a:pPr algn="ctr">
              <a:spcBef>
                <a:spcPts val="400"/>
              </a:spcBef>
              <a:spcAft>
                <a:spcPts val="400"/>
              </a:spcAft>
            </a:pPr>
            <a:r>
              <a:rPr lang="en-GB" dirty="0"/>
              <a:t>AI Safety</a:t>
            </a:r>
          </a:p>
        </p:txBody>
      </p:sp>
      <p:sp>
        <p:nvSpPr>
          <p:cNvPr id="7" name="TextBox 6">
            <a:extLst>
              <a:ext uri="{FF2B5EF4-FFF2-40B4-BE49-F238E27FC236}">
                <a16:creationId xmlns:a16="http://schemas.microsoft.com/office/drawing/2014/main" id="{E9151BB6-9BC6-28BB-2A32-F09503604F6D}"/>
              </a:ext>
            </a:extLst>
          </p:cNvPr>
          <p:cNvSpPr txBox="1"/>
          <p:nvPr/>
        </p:nvSpPr>
        <p:spPr>
          <a:xfrm>
            <a:off x="681064" y="1246048"/>
            <a:ext cx="5261971" cy="4134465"/>
          </a:xfrm>
          <a:prstGeom prst="rect">
            <a:avLst/>
          </a:prstGeom>
          <a:noFill/>
        </p:spPr>
        <p:txBody>
          <a:bodyPr wrap="square" rtlCol="0">
            <a:spAutoFit/>
          </a:bodyPr>
          <a:lstStyle/>
          <a:p>
            <a:pPr>
              <a:spcBef>
                <a:spcPts val="400"/>
              </a:spcBef>
              <a:spcAft>
                <a:spcPts val="400"/>
              </a:spcAft>
            </a:pPr>
            <a:r>
              <a:rPr lang="en-GB" b="1" dirty="0"/>
              <a:t>It’s often about hype</a:t>
            </a:r>
          </a:p>
          <a:p>
            <a:pPr marL="285750" indent="-285750">
              <a:spcBef>
                <a:spcPts val="400"/>
              </a:spcBef>
              <a:spcAft>
                <a:spcPts val="400"/>
              </a:spcAft>
              <a:buFont typeface="Arial" panose="020B0604020202020204" pitchFamily="34" charset="0"/>
              <a:buChar char="•"/>
            </a:pPr>
            <a:r>
              <a:rPr lang="en-GB" dirty="0"/>
              <a:t>AI will bring forth a new utopia</a:t>
            </a:r>
          </a:p>
          <a:p>
            <a:pPr marL="285750" indent="-285750">
              <a:spcBef>
                <a:spcPts val="400"/>
              </a:spcBef>
              <a:spcAft>
                <a:spcPts val="400"/>
              </a:spcAft>
              <a:buFont typeface="Arial" panose="020B0604020202020204" pitchFamily="34" charset="0"/>
              <a:buChar char="•"/>
            </a:pPr>
            <a:r>
              <a:rPr lang="en-GB" dirty="0"/>
              <a:t>“Artificial general intelligence” is inevitable</a:t>
            </a:r>
          </a:p>
          <a:p>
            <a:pPr marL="285750" indent="-285750">
              <a:spcBef>
                <a:spcPts val="400"/>
              </a:spcBef>
              <a:spcAft>
                <a:spcPts val="400"/>
              </a:spcAft>
              <a:buFont typeface="Arial" panose="020B0604020202020204" pitchFamily="34" charset="0"/>
              <a:buChar char="•"/>
            </a:pPr>
            <a:r>
              <a:rPr lang="en-GB" dirty="0"/>
              <a:t>Our brains work like AI</a:t>
            </a:r>
          </a:p>
          <a:p>
            <a:pPr>
              <a:spcBef>
                <a:spcPts val="400"/>
              </a:spcBef>
              <a:spcAft>
                <a:spcPts val="400"/>
              </a:spcAft>
            </a:pPr>
            <a:r>
              <a:rPr lang="en-GB" b="1" dirty="0"/>
              <a:t>It’s also about control</a:t>
            </a:r>
          </a:p>
          <a:p>
            <a:pPr marL="285750" indent="-285750">
              <a:spcBef>
                <a:spcPts val="400"/>
              </a:spcBef>
              <a:spcAft>
                <a:spcPts val="400"/>
              </a:spcAft>
              <a:buFont typeface="Arial" panose="020B0604020202020204" pitchFamily="34" charset="0"/>
              <a:buChar char="•"/>
            </a:pPr>
            <a:r>
              <a:rPr lang="en-GB" dirty="0"/>
              <a:t>Technologists are the only ones who can effectively save humanity from existential risks posed by future AI</a:t>
            </a:r>
          </a:p>
          <a:p>
            <a:pPr marL="285750" indent="-285750">
              <a:spcBef>
                <a:spcPts val="400"/>
              </a:spcBef>
              <a:spcAft>
                <a:spcPts val="400"/>
              </a:spcAft>
              <a:buFont typeface="Arial" panose="020B0604020202020204" pitchFamily="34" charset="0"/>
              <a:buChar char="•"/>
            </a:pPr>
            <a:r>
              <a:rPr lang="en-GB" dirty="0"/>
              <a:t>We need to overcome nature through technology</a:t>
            </a:r>
          </a:p>
          <a:p>
            <a:pPr>
              <a:spcBef>
                <a:spcPts val="400"/>
              </a:spcBef>
              <a:spcAft>
                <a:spcPts val="400"/>
              </a:spcAft>
            </a:pPr>
            <a:r>
              <a:rPr lang="en-GB" dirty="0"/>
              <a:t>For critical evaluations of the above claims, read </a:t>
            </a:r>
            <a:r>
              <a:rPr lang="en-GB" i="1" dirty="0"/>
              <a:t>The TESCREAL Bundle</a:t>
            </a:r>
            <a:r>
              <a:rPr lang="en-GB" sz="1800" dirty="0"/>
              <a:t>¹⁵</a:t>
            </a:r>
            <a:r>
              <a:rPr lang="en-GB" dirty="0"/>
              <a:t> and listen to </a:t>
            </a:r>
            <a:r>
              <a:rPr lang="en-GB" i="1" dirty="0"/>
              <a:t>Mystery AI Hype Theatre 3000</a:t>
            </a:r>
            <a:r>
              <a:rPr lang="en-GB" dirty="0"/>
              <a:t>. ¹⁶</a:t>
            </a:r>
          </a:p>
        </p:txBody>
      </p:sp>
      <p:sp>
        <p:nvSpPr>
          <p:cNvPr id="6" name="Rounded Rectangle 5">
            <a:extLst>
              <a:ext uri="{FF2B5EF4-FFF2-40B4-BE49-F238E27FC236}">
                <a16:creationId xmlns:a16="http://schemas.microsoft.com/office/drawing/2014/main" id="{1B3DC249-A429-34AF-DF06-E716BFF9BFEC}"/>
              </a:ext>
            </a:extLst>
          </p:cNvPr>
          <p:cNvSpPr/>
          <p:nvPr/>
        </p:nvSpPr>
        <p:spPr>
          <a:xfrm>
            <a:off x="-1" y="0"/>
            <a:ext cx="12192001" cy="835200"/>
          </a:xfrm>
          <a:prstGeom prst="roundRect">
            <a:avLst>
              <a:gd name="adj" fmla="val 0"/>
            </a:avLst>
          </a:prstGeom>
          <a:solidFill>
            <a:srgbClr val="80032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360000" bIns="0" rtlCol="0" anchor="ctr"/>
          <a:lstStyle/>
          <a:p>
            <a:pPr lvl="0" defTabSz="914400">
              <a:defRPr/>
            </a:pPr>
            <a:r>
              <a:rPr lang="en-GB" sz="2000" dirty="0">
                <a:solidFill>
                  <a:schemeClr val="bg1"/>
                </a:solidFill>
              </a:rPr>
              <a:t>Identifying AI Safety “solutions”</a:t>
            </a:r>
          </a:p>
        </p:txBody>
      </p:sp>
      <p:sp>
        <p:nvSpPr>
          <p:cNvPr id="8" name="Rectangle 7">
            <a:extLst>
              <a:ext uri="{FF2B5EF4-FFF2-40B4-BE49-F238E27FC236}">
                <a16:creationId xmlns:a16="http://schemas.microsoft.com/office/drawing/2014/main" id="{87E2495C-9D40-4A92-A0E6-877F10B1DDCD}"/>
              </a:ext>
            </a:extLst>
          </p:cNvPr>
          <p:cNvSpPr/>
          <p:nvPr/>
        </p:nvSpPr>
        <p:spPr>
          <a:xfrm>
            <a:off x="-1" y="6019462"/>
            <a:ext cx="12192001" cy="835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3CA4F8D-8FE8-C3E8-1E51-E2AFF74C3B62}"/>
              </a:ext>
            </a:extLst>
          </p:cNvPr>
          <p:cNvSpPr txBox="1"/>
          <p:nvPr/>
        </p:nvSpPr>
        <p:spPr>
          <a:xfrm>
            <a:off x="0" y="6207813"/>
            <a:ext cx="4296953" cy="461665"/>
          </a:xfrm>
          <a:prstGeom prst="rect">
            <a:avLst/>
          </a:prstGeom>
          <a:noFill/>
        </p:spPr>
        <p:txBody>
          <a:bodyPr wrap="square">
            <a:spAutoFit/>
          </a:bodyPr>
          <a:lstStyle/>
          <a:p>
            <a:pPr marL="277813"/>
            <a:r>
              <a:rPr lang="en-GB" sz="1200" b="0" u="none" strike="noStrike" dirty="0">
                <a:solidFill>
                  <a:schemeClr val="bg1"/>
                </a:solidFill>
                <a:effectLst/>
                <a:latin typeface="Calibri" panose="020F0502020204030204" pitchFamily="34" charset="0"/>
              </a:rPr>
              <a:t>Presented at FSCI 2024</a:t>
            </a:r>
          </a:p>
          <a:p>
            <a:pPr marL="277813"/>
            <a:r>
              <a:rPr lang="en-GB" sz="1200" dirty="0">
                <a:solidFill>
                  <a:schemeClr val="bg1"/>
                </a:solidFill>
                <a:latin typeface="Corbel" panose="020B0503020204020204" pitchFamily="34" charset="0"/>
              </a:rPr>
              <a:t>DOI: </a:t>
            </a:r>
            <a:r>
              <a:rPr lang="en-GB" sz="1200" b="0" i="0" u="none" strike="noStrike" dirty="0">
                <a:solidFill>
                  <a:schemeClr val="bg1"/>
                </a:solidFill>
                <a:effectLst/>
                <a:latin typeface="Corbel" panose="020B0503020204020204" pitchFamily="34" charset="0"/>
              </a:rPr>
              <a:t>10.5281/zenodo.12788336</a:t>
            </a:r>
          </a:p>
        </p:txBody>
      </p:sp>
    </p:spTree>
    <p:extLst>
      <p:ext uri="{BB962C8B-B14F-4D97-AF65-F5344CB8AC3E}">
        <p14:creationId xmlns:p14="http://schemas.microsoft.com/office/powerpoint/2010/main" val="10447765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24D7B0C-5135-5FE7-F4A5-22587C1C7239}"/>
              </a:ext>
            </a:extLst>
          </p:cNvPr>
          <p:cNvCxnSpPr>
            <a:cxnSpLocks/>
            <a:stCxn id="12" idx="1"/>
          </p:cNvCxnSpPr>
          <p:nvPr/>
        </p:nvCxnSpPr>
        <p:spPr>
          <a:xfrm flipV="1">
            <a:off x="701774" y="3173315"/>
            <a:ext cx="2495637" cy="7053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9B08C73-B334-D8E4-C063-0BCEBB153F42}"/>
              </a:ext>
            </a:extLst>
          </p:cNvPr>
          <p:cNvCxnSpPr>
            <a:cxnSpLocks/>
          </p:cNvCxnSpPr>
          <p:nvPr/>
        </p:nvCxnSpPr>
        <p:spPr>
          <a:xfrm flipV="1">
            <a:off x="2495524" y="4956089"/>
            <a:ext cx="2495637" cy="7053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A4BC4B6-4D16-E576-8ABA-F0CDE65EC6CF}"/>
              </a:ext>
            </a:extLst>
          </p:cNvPr>
          <p:cNvSpPr/>
          <p:nvPr/>
        </p:nvSpPr>
        <p:spPr>
          <a:xfrm>
            <a:off x="3208792" y="1385261"/>
            <a:ext cx="3576119" cy="3576109"/>
          </a:xfrm>
          <a:prstGeom prst="rect">
            <a:avLst/>
          </a:prstGeom>
          <a:solidFill>
            <a:srgbClr val="005794">
              <a:alpha val="20000"/>
            </a:srgbClr>
          </a:solidFill>
          <a:ln>
            <a:noFill/>
          </a:ln>
          <a:effectLst>
            <a:softEdge rad="109039"/>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09CD8EA6-DCA0-C211-6780-64B6216FDD56}"/>
              </a:ext>
            </a:extLst>
          </p:cNvPr>
          <p:cNvSpPr/>
          <p:nvPr/>
        </p:nvSpPr>
        <p:spPr>
          <a:xfrm>
            <a:off x="701774" y="2090654"/>
            <a:ext cx="3576119" cy="3576109"/>
          </a:xfrm>
          <a:prstGeom prst="rect">
            <a:avLst/>
          </a:prstGeom>
          <a:solidFill>
            <a:srgbClr val="5C4791">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3FAE2A19-D70B-5181-AB3B-F725EA5ADBFB}"/>
              </a:ext>
            </a:extLst>
          </p:cNvPr>
          <p:cNvSpPr txBox="1"/>
          <p:nvPr/>
        </p:nvSpPr>
        <p:spPr>
          <a:xfrm>
            <a:off x="681055" y="2250134"/>
            <a:ext cx="1437918" cy="369332"/>
          </a:xfrm>
          <a:prstGeom prst="rect">
            <a:avLst/>
          </a:prstGeom>
          <a:noFill/>
        </p:spPr>
        <p:txBody>
          <a:bodyPr wrap="square" rtlCol="0">
            <a:spAutoFit/>
          </a:bodyPr>
          <a:lstStyle/>
          <a:p>
            <a:pPr algn="ctr">
              <a:spcBef>
                <a:spcPts val="400"/>
              </a:spcBef>
              <a:spcAft>
                <a:spcPts val="400"/>
              </a:spcAft>
            </a:pPr>
            <a:r>
              <a:rPr lang="en-GB" dirty="0"/>
              <a:t>AI Ethics</a:t>
            </a:r>
          </a:p>
        </p:txBody>
      </p:sp>
      <p:grpSp>
        <p:nvGrpSpPr>
          <p:cNvPr id="19" name="Group 18">
            <a:extLst>
              <a:ext uri="{FF2B5EF4-FFF2-40B4-BE49-F238E27FC236}">
                <a16:creationId xmlns:a16="http://schemas.microsoft.com/office/drawing/2014/main" id="{25533011-468E-4555-9739-3E0836D4256C}"/>
              </a:ext>
            </a:extLst>
          </p:cNvPr>
          <p:cNvGrpSpPr/>
          <p:nvPr/>
        </p:nvGrpSpPr>
        <p:grpSpPr>
          <a:xfrm>
            <a:off x="701774" y="2090649"/>
            <a:ext cx="3576118" cy="3576118"/>
            <a:chOff x="7012142" y="1765673"/>
            <a:chExt cx="3576118" cy="3576118"/>
          </a:xfrm>
        </p:grpSpPr>
        <p:cxnSp>
          <p:nvCxnSpPr>
            <p:cNvPr id="20" name="Straight Connector 19">
              <a:extLst>
                <a:ext uri="{FF2B5EF4-FFF2-40B4-BE49-F238E27FC236}">
                  <a16:creationId xmlns:a16="http://schemas.microsoft.com/office/drawing/2014/main" id="{F007B37E-4950-1949-1FE3-40D4843E2363}"/>
                </a:ext>
              </a:extLst>
            </p:cNvPr>
            <p:cNvCxnSpPr>
              <a:cxnSpLocks/>
            </p:cNvCxnSpPr>
            <p:nvPr/>
          </p:nvCxnSpPr>
          <p:spPr>
            <a:xfrm>
              <a:off x="8800201" y="1765673"/>
              <a:ext cx="0" cy="35761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7F5C176-BC76-35DF-EDE8-37BB7CA2DFE0}"/>
                </a:ext>
              </a:extLst>
            </p:cNvPr>
            <p:cNvCxnSpPr>
              <a:cxnSpLocks/>
            </p:cNvCxnSpPr>
            <p:nvPr/>
          </p:nvCxnSpPr>
          <p:spPr>
            <a:xfrm rot="16200000">
              <a:off x="8800201" y="1765674"/>
              <a:ext cx="0" cy="35761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 name="Straight Connector 3">
            <a:extLst>
              <a:ext uri="{FF2B5EF4-FFF2-40B4-BE49-F238E27FC236}">
                <a16:creationId xmlns:a16="http://schemas.microsoft.com/office/drawing/2014/main" id="{22E92E1A-844C-A7C7-57BF-1F921B368FFA}"/>
              </a:ext>
            </a:extLst>
          </p:cNvPr>
          <p:cNvCxnSpPr>
            <a:cxnSpLocks/>
          </p:cNvCxnSpPr>
          <p:nvPr/>
        </p:nvCxnSpPr>
        <p:spPr>
          <a:xfrm>
            <a:off x="5008233" y="1390536"/>
            <a:ext cx="0" cy="3576118"/>
          </a:xfrm>
          <a:prstGeom prst="line">
            <a:avLst/>
          </a:prstGeom>
          <a:ln w="38100">
            <a:solidFill>
              <a:schemeClr val="tx1">
                <a:alpha val="18000"/>
              </a:schemeClr>
            </a:solidFill>
          </a:ln>
          <a:effectLst>
            <a:softEdge rad="0"/>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CEEC9F0-A2DB-55EC-404E-13F70B60E179}"/>
              </a:ext>
            </a:extLst>
          </p:cNvPr>
          <p:cNvCxnSpPr>
            <a:cxnSpLocks/>
          </p:cNvCxnSpPr>
          <p:nvPr/>
        </p:nvCxnSpPr>
        <p:spPr>
          <a:xfrm rot="16200000">
            <a:off x="5008233" y="1390537"/>
            <a:ext cx="0" cy="3576118"/>
          </a:xfrm>
          <a:prstGeom prst="line">
            <a:avLst/>
          </a:prstGeom>
          <a:ln w="38100">
            <a:solidFill>
              <a:schemeClr val="tx1">
                <a:alpha val="18000"/>
              </a:schemeClr>
            </a:solidFill>
          </a:ln>
          <a:effectLst>
            <a:softEdge rad="0"/>
          </a:effectLst>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E59951A-1B37-C98D-5268-7DCF30DA03ED}"/>
              </a:ext>
            </a:extLst>
          </p:cNvPr>
          <p:cNvCxnSpPr>
            <a:cxnSpLocks/>
          </p:cNvCxnSpPr>
          <p:nvPr/>
        </p:nvCxnSpPr>
        <p:spPr>
          <a:xfrm flipV="1">
            <a:off x="4270652" y="3173315"/>
            <a:ext cx="2495637" cy="7053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DADB37F-9236-EC8D-911B-CF66A5FA09BD}"/>
              </a:ext>
            </a:extLst>
          </p:cNvPr>
          <p:cNvCxnSpPr>
            <a:cxnSpLocks/>
          </p:cNvCxnSpPr>
          <p:nvPr/>
        </p:nvCxnSpPr>
        <p:spPr>
          <a:xfrm flipV="1">
            <a:off x="2478452" y="1418382"/>
            <a:ext cx="2495637" cy="7053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FA8AECD-CFE9-4E4B-1AB1-BEBC51EAB52B}"/>
              </a:ext>
            </a:extLst>
          </p:cNvPr>
          <p:cNvSpPr txBox="1"/>
          <p:nvPr/>
        </p:nvSpPr>
        <p:spPr>
          <a:xfrm>
            <a:off x="5319946" y="1607853"/>
            <a:ext cx="1437918" cy="369332"/>
          </a:xfrm>
          <a:prstGeom prst="rect">
            <a:avLst/>
          </a:prstGeom>
          <a:noFill/>
        </p:spPr>
        <p:txBody>
          <a:bodyPr wrap="square" rtlCol="0">
            <a:spAutoFit/>
          </a:bodyPr>
          <a:lstStyle/>
          <a:p>
            <a:pPr algn="ctr">
              <a:spcBef>
                <a:spcPts val="400"/>
              </a:spcBef>
              <a:spcAft>
                <a:spcPts val="400"/>
              </a:spcAft>
            </a:pPr>
            <a:r>
              <a:rPr lang="en-GB" dirty="0"/>
              <a:t>AI Safety</a:t>
            </a:r>
          </a:p>
        </p:txBody>
      </p:sp>
      <p:sp>
        <p:nvSpPr>
          <p:cNvPr id="8" name="Rounded Rectangle 7">
            <a:extLst>
              <a:ext uri="{FF2B5EF4-FFF2-40B4-BE49-F238E27FC236}">
                <a16:creationId xmlns:a16="http://schemas.microsoft.com/office/drawing/2014/main" id="{4462D2A6-E1B7-7DD6-FDCD-56F4202CD182}"/>
              </a:ext>
            </a:extLst>
          </p:cNvPr>
          <p:cNvSpPr/>
          <p:nvPr/>
        </p:nvSpPr>
        <p:spPr>
          <a:xfrm>
            <a:off x="-1" y="0"/>
            <a:ext cx="12192001" cy="835200"/>
          </a:xfrm>
          <a:prstGeom prst="roundRect">
            <a:avLst>
              <a:gd name="adj" fmla="val 0"/>
            </a:avLst>
          </a:prstGeom>
          <a:solidFill>
            <a:srgbClr val="80032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360000" bIns="0" rtlCol="0" anchor="ctr"/>
          <a:lstStyle/>
          <a:p>
            <a:pPr lvl="0" defTabSz="914400">
              <a:defRPr/>
            </a:pPr>
            <a:r>
              <a:rPr lang="en-GB" sz="2000" dirty="0">
                <a:solidFill>
                  <a:schemeClr val="bg1"/>
                </a:solidFill>
              </a:rPr>
              <a:t>Closing remarks</a:t>
            </a:r>
          </a:p>
        </p:txBody>
      </p:sp>
      <p:sp>
        <p:nvSpPr>
          <p:cNvPr id="9" name="Rectangle 8">
            <a:extLst>
              <a:ext uri="{FF2B5EF4-FFF2-40B4-BE49-F238E27FC236}">
                <a16:creationId xmlns:a16="http://schemas.microsoft.com/office/drawing/2014/main" id="{D52ACD2C-2773-69C7-05A9-3AC6099B1C5B}"/>
              </a:ext>
            </a:extLst>
          </p:cNvPr>
          <p:cNvSpPr/>
          <p:nvPr/>
        </p:nvSpPr>
        <p:spPr>
          <a:xfrm>
            <a:off x="-1" y="6019462"/>
            <a:ext cx="12192001" cy="835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94DCF01-9717-461F-75F4-397CD62D586A}"/>
              </a:ext>
            </a:extLst>
          </p:cNvPr>
          <p:cNvSpPr txBox="1"/>
          <p:nvPr/>
        </p:nvSpPr>
        <p:spPr>
          <a:xfrm>
            <a:off x="0" y="6207813"/>
            <a:ext cx="4296953" cy="461665"/>
          </a:xfrm>
          <a:prstGeom prst="rect">
            <a:avLst/>
          </a:prstGeom>
          <a:noFill/>
        </p:spPr>
        <p:txBody>
          <a:bodyPr wrap="square">
            <a:spAutoFit/>
          </a:bodyPr>
          <a:lstStyle/>
          <a:p>
            <a:pPr marL="277813"/>
            <a:r>
              <a:rPr lang="en-GB" sz="1200" b="0" u="none" strike="noStrike" dirty="0">
                <a:solidFill>
                  <a:schemeClr val="bg1"/>
                </a:solidFill>
                <a:effectLst/>
                <a:latin typeface="Calibri" panose="020F0502020204030204" pitchFamily="34" charset="0"/>
              </a:rPr>
              <a:t>Presented at FSCI 2024</a:t>
            </a:r>
          </a:p>
          <a:p>
            <a:pPr marL="277813"/>
            <a:r>
              <a:rPr lang="en-GB" sz="1200" dirty="0">
                <a:solidFill>
                  <a:schemeClr val="bg1"/>
                </a:solidFill>
                <a:latin typeface="Corbel" panose="020B0503020204020204" pitchFamily="34" charset="0"/>
              </a:rPr>
              <a:t>DOI: </a:t>
            </a:r>
            <a:r>
              <a:rPr lang="en-GB" sz="1200" b="0" i="0" u="none" strike="noStrike" dirty="0">
                <a:solidFill>
                  <a:schemeClr val="bg1"/>
                </a:solidFill>
                <a:effectLst/>
                <a:latin typeface="Corbel" panose="020B0503020204020204" pitchFamily="34" charset="0"/>
              </a:rPr>
              <a:t>10.5281/zenodo.12788336</a:t>
            </a:r>
          </a:p>
        </p:txBody>
      </p:sp>
    </p:spTree>
    <p:extLst>
      <p:ext uri="{BB962C8B-B14F-4D97-AF65-F5344CB8AC3E}">
        <p14:creationId xmlns:p14="http://schemas.microsoft.com/office/powerpoint/2010/main" val="10738932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419349F5-13FD-F95C-0C29-54429B15618F}"/>
              </a:ext>
            </a:extLst>
          </p:cNvPr>
          <p:cNvSpPr/>
          <p:nvPr/>
        </p:nvSpPr>
        <p:spPr>
          <a:xfrm>
            <a:off x="-1" y="0"/>
            <a:ext cx="12192001" cy="835200"/>
          </a:xfrm>
          <a:prstGeom prst="roundRect">
            <a:avLst>
              <a:gd name="adj" fmla="val 0"/>
            </a:avLst>
          </a:prstGeom>
          <a:solidFill>
            <a:srgbClr val="80032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360000" bIns="0" rtlCol="0" anchor="ctr"/>
          <a:lstStyle/>
          <a:p>
            <a:pPr lvl="0" defTabSz="914400">
              <a:defRPr/>
            </a:pPr>
            <a:r>
              <a:rPr lang="en-GB" sz="2000" dirty="0">
                <a:solidFill>
                  <a:schemeClr val="bg1"/>
                </a:solidFill>
              </a:rPr>
              <a:t>Closing remarks</a:t>
            </a:r>
          </a:p>
        </p:txBody>
      </p:sp>
      <p:sp>
        <p:nvSpPr>
          <p:cNvPr id="4" name="Rectangle 3">
            <a:extLst>
              <a:ext uri="{FF2B5EF4-FFF2-40B4-BE49-F238E27FC236}">
                <a16:creationId xmlns:a16="http://schemas.microsoft.com/office/drawing/2014/main" id="{812B9CF3-CA5E-D64B-6B65-073D888734BF}"/>
              </a:ext>
            </a:extLst>
          </p:cNvPr>
          <p:cNvSpPr/>
          <p:nvPr/>
        </p:nvSpPr>
        <p:spPr>
          <a:xfrm>
            <a:off x="1462419" y="1756233"/>
            <a:ext cx="3576119" cy="3576109"/>
          </a:xfrm>
          <a:prstGeom prst="rect">
            <a:avLst/>
          </a:prstGeom>
          <a:solidFill>
            <a:srgbClr val="5C4791">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A24EA615-CA26-224A-E091-19B1671EC29B}"/>
              </a:ext>
            </a:extLst>
          </p:cNvPr>
          <p:cNvSpPr txBox="1"/>
          <p:nvPr/>
        </p:nvSpPr>
        <p:spPr>
          <a:xfrm>
            <a:off x="2531519" y="5332342"/>
            <a:ext cx="1437918" cy="369332"/>
          </a:xfrm>
          <a:prstGeom prst="rect">
            <a:avLst/>
          </a:prstGeom>
          <a:noFill/>
        </p:spPr>
        <p:txBody>
          <a:bodyPr wrap="square" rtlCol="0">
            <a:spAutoFit/>
          </a:bodyPr>
          <a:lstStyle/>
          <a:p>
            <a:pPr algn="ctr">
              <a:spcBef>
                <a:spcPts val="400"/>
              </a:spcBef>
              <a:spcAft>
                <a:spcPts val="400"/>
              </a:spcAft>
            </a:pPr>
            <a:r>
              <a:rPr lang="en-GB" dirty="0"/>
              <a:t>Internal</a:t>
            </a:r>
          </a:p>
        </p:txBody>
      </p:sp>
      <p:grpSp>
        <p:nvGrpSpPr>
          <p:cNvPr id="6" name="Group 5">
            <a:extLst>
              <a:ext uri="{FF2B5EF4-FFF2-40B4-BE49-F238E27FC236}">
                <a16:creationId xmlns:a16="http://schemas.microsoft.com/office/drawing/2014/main" id="{BF3DE4D6-2FC4-3BD6-0994-97CBA707BB61}"/>
              </a:ext>
            </a:extLst>
          </p:cNvPr>
          <p:cNvGrpSpPr/>
          <p:nvPr/>
        </p:nvGrpSpPr>
        <p:grpSpPr>
          <a:xfrm>
            <a:off x="1462419" y="1756228"/>
            <a:ext cx="3576118" cy="3576118"/>
            <a:chOff x="7012142" y="1765673"/>
            <a:chExt cx="3576118" cy="3576118"/>
          </a:xfrm>
        </p:grpSpPr>
        <p:cxnSp>
          <p:nvCxnSpPr>
            <p:cNvPr id="7" name="Straight Connector 6">
              <a:extLst>
                <a:ext uri="{FF2B5EF4-FFF2-40B4-BE49-F238E27FC236}">
                  <a16:creationId xmlns:a16="http://schemas.microsoft.com/office/drawing/2014/main" id="{82BDC0C5-6B57-EB7B-6980-86E7B682D08D}"/>
                </a:ext>
              </a:extLst>
            </p:cNvPr>
            <p:cNvCxnSpPr>
              <a:cxnSpLocks/>
            </p:cNvCxnSpPr>
            <p:nvPr/>
          </p:nvCxnSpPr>
          <p:spPr>
            <a:xfrm>
              <a:off x="8800201" y="1765673"/>
              <a:ext cx="0" cy="35761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C715C9E-2365-6DEE-7801-71F14A9F8E05}"/>
                </a:ext>
              </a:extLst>
            </p:cNvPr>
            <p:cNvCxnSpPr>
              <a:cxnSpLocks/>
            </p:cNvCxnSpPr>
            <p:nvPr/>
          </p:nvCxnSpPr>
          <p:spPr>
            <a:xfrm rot="16200000">
              <a:off x="8800201" y="1765674"/>
              <a:ext cx="0" cy="35761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906267C4-B9AF-9863-E562-E27DF1B01C38}"/>
              </a:ext>
            </a:extLst>
          </p:cNvPr>
          <p:cNvSpPr txBox="1"/>
          <p:nvPr/>
        </p:nvSpPr>
        <p:spPr>
          <a:xfrm>
            <a:off x="2531519" y="1350354"/>
            <a:ext cx="1437918" cy="369332"/>
          </a:xfrm>
          <a:prstGeom prst="rect">
            <a:avLst/>
          </a:prstGeom>
          <a:noFill/>
        </p:spPr>
        <p:txBody>
          <a:bodyPr wrap="square" rtlCol="0">
            <a:spAutoFit/>
          </a:bodyPr>
          <a:lstStyle/>
          <a:p>
            <a:pPr algn="ctr">
              <a:spcBef>
                <a:spcPts val="400"/>
              </a:spcBef>
              <a:spcAft>
                <a:spcPts val="400"/>
              </a:spcAft>
            </a:pPr>
            <a:r>
              <a:rPr lang="en-GB" dirty="0"/>
              <a:t>Independent</a:t>
            </a:r>
          </a:p>
        </p:txBody>
      </p:sp>
      <p:sp>
        <p:nvSpPr>
          <p:cNvPr id="13" name="TextBox 12">
            <a:extLst>
              <a:ext uri="{FF2B5EF4-FFF2-40B4-BE49-F238E27FC236}">
                <a16:creationId xmlns:a16="http://schemas.microsoft.com/office/drawing/2014/main" id="{FD6FAEC9-A6CB-193D-D1D3-08C1DEE99493}"/>
              </a:ext>
            </a:extLst>
          </p:cNvPr>
          <p:cNvSpPr txBox="1"/>
          <p:nvPr/>
        </p:nvSpPr>
        <p:spPr>
          <a:xfrm>
            <a:off x="5038537" y="3359621"/>
            <a:ext cx="1057463" cy="369332"/>
          </a:xfrm>
          <a:prstGeom prst="rect">
            <a:avLst/>
          </a:prstGeom>
          <a:noFill/>
        </p:spPr>
        <p:txBody>
          <a:bodyPr wrap="square" rtlCol="0">
            <a:spAutoFit/>
          </a:bodyPr>
          <a:lstStyle/>
          <a:p>
            <a:pPr algn="ctr">
              <a:spcBef>
                <a:spcPts val="400"/>
              </a:spcBef>
              <a:spcAft>
                <a:spcPts val="400"/>
              </a:spcAft>
            </a:pPr>
            <a:r>
              <a:rPr lang="en-GB" dirty="0"/>
              <a:t>People</a:t>
            </a:r>
          </a:p>
        </p:txBody>
      </p:sp>
      <p:sp>
        <p:nvSpPr>
          <p:cNvPr id="29" name="TextBox 28">
            <a:extLst>
              <a:ext uri="{FF2B5EF4-FFF2-40B4-BE49-F238E27FC236}">
                <a16:creationId xmlns:a16="http://schemas.microsoft.com/office/drawing/2014/main" id="{8DD82193-BFB2-6D47-450B-C90BBE5FC04B}"/>
              </a:ext>
            </a:extLst>
          </p:cNvPr>
          <p:cNvSpPr txBox="1"/>
          <p:nvPr/>
        </p:nvSpPr>
        <p:spPr>
          <a:xfrm>
            <a:off x="404955" y="3359621"/>
            <a:ext cx="1057463" cy="369332"/>
          </a:xfrm>
          <a:prstGeom prst="rect">
            <a:avLst/>
          </a:prstGeom>
          <a:noFill/>
        </p:spPr>
        <p:txBody>
          <a:bodyPr wrap="square" rtlCol="0">
            <a:spAutoFit/>
          </a:bodyPr>
          <a:lstStyle/>
          <a:p>
            <a:pPr algn="ctr">
              <a:spcBef>
                <a:spcPts val="400"/>
              </a:spcBef>
              <a:spcAft>
                <a:spcPts val="400"/>
              </a:spcAft>
            </a:pPr>
            <a:r>
              <a:rPr lang="en-GB" dirty="0"/>
              <a:t>Tech</a:t>
            </a:r>
          </a:p>
        </p:txBody>
      </p:sp>
      <p:sp>
        <p:nvSpPr>
          <p:cNvPr id="31" name="Rectangle 30">
            <a:extLst>
              <a:ext uri="{FF2B5EF4-FFF2-40B4-BE49-F238E27FC236}">
                <a16:creationId xmlns:a16="http://schemas.microsoft.com/office/drawing/2014/main" id="{A50710DE-4F78-5640-D808-7912CED907D9}"/>
              </a:ext>
            </a:extLst>
          </p:cNvPr>
          <p:cNvSpPr/>
          <p:nvPr/>
        </p:nvSpPr>
        <p:spPr>
          <a:xfrm>
            <a:off x="-1" y="6019462"/>
            <a:ext cx="12192001" cy="835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0278B9E-BED7-8009-8A5E-845D64C88E87}"/>
              </a:ext>
            </a:extLst>
          </p:cNvPr>
          <p:cNvSpPr txBox="1"/>
          <p:nvPr/>
        </p:nvSpPr>
        <p:spPr>
          <a:xfrm>
            <a:off x="0" y="6207813"/>
            <a:ext cx="4296953" cy="461665"/>
          </a:xfrm>
          <a:prstGeom prst="rect">
            <a:avLst/>
          </a:prstGeom>
          <a:noFill/>
        </p:spPr>
        <p:txBody>
          <a:bodyPr wrap="square">
            <a:spAutoFit/>
          </a:bodyPr>
          <a:lstStyle/>
          <a:p>
            <a:pPr marL="277813"/>
            <a:r>
              <a:rPr lang="en-GB" sz="1200" b="0" u="none" strike="noStrike" dirty="0">
                <a:solidFill>
                  <a:schemeClr val="bg1"/>
                </a:solidFill>
                <a:effectLst/>
                <a:latin typeface="Calibri" panose="020F0502020204030204" pitchFamily="34" charset="0"/>
              </a:rPr>
              <a:t>Presented at FSCI 2024</a:t>
            </a:r>
          </a:p>
          <a:p>
            <a:pPr marL="277813"/>
            <a:r>
              <a:rPr lang="en-GB" sz="1200" dirty="0">
                <a:solidFill>
                  <a:schemeClr val="bg1"/>
                </a:solidFill>
                <a:latin typeface="Corbel" panose="020B0503020204020204" pitchFamily="34" charset="0"/>
              </a:rPr>
              <a:t>DOI: </a:t>
            </a:r>
            <a:r>
              <a:rPr lang="en-GB" sz="1200" b="0" i="0" u="none" strike="noStrike" dirty="0">
                <a:solidFill>
                  <a:schemeClr val="bg1"/>
                </a:solidFill>
                <a:effectLst/>
                <a:latin typeface="Corbel" panose="020B0503020204020204" pitchFamily="34" charset="0"/>
              </a:rPr>
              <a:t>10.5281/zenodo.12788336</a:t>
            </a:r>
          </a:p>
        </p:txBody>
      </p:sp>
    </p:spTree>
    <p:extLst>
      <p:ext uri="{BB962C8B-B14F-4D97-AF65-F5344CB8AC3E}">
        <p14:creationId xmlns:p14="http://schemas.microsoft.com/office/powerpoint/2010/main" val="28852104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06EEBF6-C85B-82AD-C315-2A1B179A18C8}"/>
              </a:ext>
            </a:extLst>
          </p:cNvPr>
          <p:cNvSpPr/>
          <p:nvPr/>
        </p:nvSpPr>
        <p:spPr>
          <a:xfrm>
            <a:off x="662" y="1636"/>
            <a:ext cx="12191338" cy="6856364"/>
          </a:xfrm>
          <a:prstGeom prst="rect">
            <a:avLst/>
          </a:prstGeom>
          <a:gradFill flip="none" rotWithShape="1">
            <a:gsLst>
              <a:gs pos="1000">
                <a:schemeClr val="bg1"/>
              </a:gs>
              <a:gs pos="55000">
                <a:srgbClr val="CAF6FF"/>
              </a:gs>
              <a:gs pos="100000">
                <a:srgbClr val="E1D5F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A logo with colorful flowers&#10;&#10;Description automatically generated">
            <a:extLst>
              <a:ext uri="{FF2B5EF4-FFF2-40B4-BE49-F238E27FC236}">
                <a16:creationId xmlns:a16="http://schemas.microsoft.com/office/drawing/2014/main" id="{42651346-0930-4081-C8EC-8A5CEFE4C4CF}"/>
              </a:ext>
            </a:extLst>
          </p:cNvPr>
          <p:cNvPicPr>
            <a:picLocks noChangeAspect="1"/>
          </p:cNvPicPr>
          <p:nvPr/>
        </p:nvPicPr>
        <p:blipFill>
          <a:blip r:embed="rId3"/>
          <a:stretch>
            <a:fillRect/>
          </a:stretch>
        </p:blipFill>
        <p:spPr>
          <a:xfrm>
            <a:off x="-2" y="955612"/>
            <a:ext cx="7834465" cy="3956404"/>
          </a:xfrm>
          <a:prstGeom prst="rect">
            <a:avLst/>
          </a:prstGeom>
        </p:spPr>
      </p:pic>
      <p:pic>
        <p:nvPicPr>
          <p:cNvPr id="3" name="Picture 2">
            <a:extLst>
              <a:ext uri="{FF2B5EF4-FFF2-40B4-BE49-F238E27FC236}">
                <a16:creationId xmlns:a16="http://schemas.microsoft.com/office/drawing/2014/main" id="{85E388B5-C09E-1991-BA9B-2ED8DABAE2A4}"/>
              </a:ext>
            </a:extLst>
          </p:cNvPr>
          <p:cNvPicPr>
            <a:picLocks noChangeAspect="1"/>
          </p:cNvPicPr>
          <p:nvPr/>
        </p:nvPicPr>
        <p:blipFill>
          <a:blip r:embed="rId4"/>
          <a:stretch>
            <a:fillRect/>
          </a:stretch>
        </p:blipFill>
        <p:spPr>
          <a:xfrm>
            <a:off x="6089650" y="3422650"/>
            <a:ext cx="12700" cy="12700"/>
          </a:xfrm>
          <a:prstGeom prst="rect">
            <a:avLst/>
          </a:prstGeom>
        </p:spPr>
      </p:pic>
      <p:pic>
        <p:nvPicPr>
          <p:cNvPr id="4" name="Picture 3" descr="A logo with colorful flowers&#10;&#10;Description automatically generated">
            <a:extLst>
              <a:ext uri="{FF2B5EF4-FFF2-40B4-BE49-F238E27FC236}">
                <a16:creationId xmlns:a16="http://schemas.microsoft.com/office/drawing/2014/main" id="{224EFA49-DB5F-5AD8-8A09-147CBB6EB808}"/>
              </a:ext>
            </a:extLst>
          </p:cNvPr>
          <p:cNvPicPr>
            <a:picLocks noChangeAspect="1"/>
          </p:cNvPicPr>
          <p:nvPr/>
        </p:nvPicPr>
        <p:blipFill rotWithShape="1">
          <a:blip r:embed="rId5">
            <a:alphaModFix amt="20000"/>
            <a:extLst>
              <a:ext uri="{BEBA8EAE-BF5A-486C-A8C5-ECC9F3942E4B}">
                <a14:imgProps xmlns:a14="http://schemas.microsoft.com/office/drawing/2010/main">
                  <a14:imgLayer r:embed="rId6">
                    <a14:imgEffect>
                      <a14:sharpenSoften amount="-9000"/>
                    </a14:imgEffect>
                  </a14:imgLayer>
                </a14:imgProps>
              </a:ext>
            </a:extLst>
          </a:blip>
          <a:srcRect t="21434" r="63997" b="21201"/>
          <a:stretch/>
        </p:blipFill>
        <p:spPr>
          <a:xfrm>
            <a:off x="4016189" y="0"/>
            <a:ext cx="8603255" cy="6922436"/>
          </a:xfrm>
          <a:prstGeom prst="rect">
            <a:avLst/>
          </a:prstGeom>
        </p:spPr>
      </p:pic>
      <p:sp>
        <p:nvSpPr>
          <p:cNvPr id="6" name="Subtitle 2">
            <a:extLst>
              <a:ext uri="{FF2B5EF4-FFF2-40B4-BE49-F238E27FC236}">
                <a16:creationId xmlns:a16="http://schemas.microsoft.com/office/drawing/2014/main" id="{06A0AA8C-167F-B387-3D51-3E65B2A99EAD}"/>
              </a:ext>
            </a:extLst>
          </p:cNvPr>
          <p:cNvSpPr txBox="1">
            <a:spLocks/>
          </p:cNvSpPr>
          <p:nvPr/>
        </p:nvSpPr>
        <p:spPr>
          <a:xfrm>
            <a:off x="1788882" y="4375885"/>
            <a:ext cx="4256699" cy="828675"/>
          </a:xfrm>
          <a:prstGeom prst="rect">
            <a:avLst/>
          </a:prstGeom>
        </p:spPr>
        <p:txBody>
          <a:bodyPr vert="horz" lIns="91440" tIns="45720" rIns="91440" bIns="45720" rtlCol="0" anchor="t">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ctr">
              <a:spcAft>
                <a:spcPts val="600"/>
              </a:spcAft>
              <a:buFont typeface="Wingdings 2" pitchFamily="18" charset="2"/>
              <a:buNone/>
            </a:pPr>
            <a:r>
              <a:rPr lang="en-US" sz="3200" b="1" dirty="0">
                <a:solidFill>
                  <a:schemeClr val="tx2"/>
                </a:solidFill>
              </a:rPr>
              <a:t>Thank you</a:t>
            </a:r>
          </a:p>
        </p:txBody>
      </p:sp>
    </p:spTree>
    <p:extLst>
      <p:ext uri="{BB962C8B-B14F-4D97-AF65-F5344CB8AC3E}">
        <p14:creationId xmlns:p14="http://schemas.microsoft.com/office/powerpoint/2010/main" val="21808792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419349F5-13FD-F95C-0C29-54429B15618F}"/>
              </a:ext>
            </a:extLst>
          </p:cNvPr>
          <p:cNvSpPr/>
          <p:nvPr/>
        </p:nvSpPr>
        <p:spPr>
          <a:xfrm>
            <a:off x="-1" y="0"/>
            <a:ext cx="12192001" cy="835200"/>
          </a:xfrm>
          <a:prstGeom prst="roundRect">
            <a:avLst>
              <a:gd name="adj" fmla="val 0"/>
            </a:avLst>
          </a:prstGeom>
          <a:solidFill>
            <a:srgbClr val="80032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360000" bIns="0" rtlCol="0" anchor="ctr"/>
          <a:lstStyle/>
          <a:p>
            <a:pPr lvl="0" defTabSz="914400">
              <a:defRPr/>
            </a:pPr>
            <a:r>
              <a:rPr lang="en-GB" sz="2000" dirty="0">
                <a:solidFill>
                  <a:schemeClr val="bg1"/>
                </a:solidFill>
              </a:rPr>
              <a:t>References</a:t>
            </a:r>
          </a:p>
        </p:txBody>
      </p:sp>
      <p:sp>
        <p:nvSpPr>
          <p:cNvPr id="9" name="TextBox 8">
            <a:extLst>
              <a:ext uri="{FF2B5EF4-FFF2-40B4-BE49-F238E27FC236}">
                <a16:creationId xmlns:a16="http://schemas.microsoft.com/office/drawing/2014/main" id="{906267C4-B9AF-9863-E562-E27DF1B01C38}"/>
              </a:ext>
            </a:extLst>
          </p:cNvPr>
          <p:cNvSpPr txBox="1"/>
          <p:nvPr/>
        </p:nvSpPr>
        <p:spPr>
          <a:xfrm>
            <a:off x="281614" y="1136064"/>
            <a:ext cx="11028070" cy="4678204"/>
          </a:xfrm>
          <a:prstGeom prst="rect">
            <a:avLst/>
          </a:prstGeom>
          <a:noFill/>
        </p:spPr>
        <p:txBody>
          <a:bodyPr wrap="square" rtlCol="0">
            <a:spAutoFit/>
          </a:bodyPr>
          <a:lstStyle/>
          <a:p>
            <a:pPr>
              <a:spcBef>
                <a:spcPts val="400"/>
              </a:spcBef>
              <a:spcAft>
                <a:spcPts val="400"/>
              </a:spcAft>
            </a:pPr>
            <a:r>
              <a:rPr lang="en-GB" sz="1100" dirty="0">
                <a:latin typeface="Corbel" panose="020B0503020204020204" pitchFamily="34" charset="0"/>
              </a:rPr>
              <a:t>¹ </a:t>
            </a:r>
            <a:r>
              <a:rPr lang="en-GB" sz="1100" dirty="0" err="1">
                <a:latin typeface="Corbel" panose="020B0503020204020204" pitchFamily="34" charset="0"/>
              </a:rPr>
              <a:t>Petermann</a:t>
            </a:r>
            <a:r>
              <a:rPr lang="en-GB" sz="1100" dirty="0">
                <a:latin typeface="Corbel" panose="020B0503020204020204" pitchFamily="34" charset="0"/>
              </a:rPr>
              <a:t>, M. et al. (2022) Looking before we leap: Expanding ethical review processes for AI and data science research, </a:t>
            </a:r>
            <a:r>
              <a:rPr lang="en-GB" sz="1100" i="1" dirty="0">
                <a:latin typeface="Corbel" panose="020B0503020204020204" pitchFamily="34" charset="0"/>
              </a:rPr>
              <a:t>Ada Lovelace Institute</a:t>
            </a:r>
            <a:r>
              <a:rPr lang="en-GB" sz="1100" dirty="0">
                <a:latin typeface="Corbel" panose="020B0503020204020204" pitchFamily="34" charset="0"/>
              </a:rPr>
              <a:t>, </a:t>
            </a:r>
            <a:r>
              <a:rPr lang="en-GB" sz="1100" dirty="0">
                <a:latin typeface="Corbel" panose="020B0503020204020204" pitchFamily="34" charset="0"/>
                <a:hlinkClick r:id="rId3">
                  <a:extLst>
                    <a:ext uri="{A12FA001-AC4F-418D-AE19-62706E023703}">
                      <ahyp:hlinkClr xmlns:ahyp="http://schemas.microsoft.com/office/drawing/2018/hyperlinkcolor" val="tx"/>
                    </a:ext>
                  </a:extLst>
                </a:hlinkClick>
              </a:rPr>
              <a:t>online</a:t>
            </a:r>
            <a:r>
              <a:rPr lang="en-GB" sz="1100" dirty="0">
                <a:latin typeface="Corbel" panose="020B0503020204020204" pitchFamily="34" charset="0"/>
              </a:rPr>
              <a:t> [accessed 21 July 2024] </a:t>
            </a:r>
          </a:p>
          <a:p>
            <a:pPr>
              <a:spcBef>
                <a:spcPts val="400"/>
              </a:spcBef>
              <a:spcAft>
                <a:spcPts val="400"/>
              </a:spcAft>
            </a:pPr>
            <a:r>
              <a:rPr lang="en-GB" sz="1100" dirty="0">
                <a:latin typeface="Corbel" panose="020B0503020204020204" pitchFamily="34" charset="0"/>
              </a:rPr>
              <a:t>² Russell Group (2023) New principles on use of AI in education, </a:t>
            </a:r>
            <a:r>
              <a:rPr lang="en-GB" sz="1100" dirty="0">
                <a:latin typeface="Corbel" panose="020B0503020204020204" pitchFamily="34" charset="0"/>
                <a:hlinkClick r:id="rId4">
                  <a:extLst>
                    <a:ext uri="{A12FA001-AC4F-418D-AE19-62706E023703}">
                      <ahyp:hlinkClr xmlns:ahyp="http://schemas.microsoft.com/office/drawing/2018/hyperlinkcolor" val="tx"/>
                    </a:ext>
                  </a:extLst>
                </a:hlinkClick>
              </a:rPr>
              <a:t>online</a:t>
            </a:r>
            <a:r>
              <a:rPr lang="en-GB" sz="1100" dirty="0">
                <a:latin typeface="Corbel" panose="020B0503020204020204" pitchFamily="34" charset="0"/>
              </a:rPr>
              <a:t> [accessed 21 July 2024] </a:t>
            </a:r>
          </a:p>
          <a:p>
            <a:pPr>
              <a:spcBef>
                <a:spcPts val="400"/>
              </a:spcBef>
              <a:spcAft>
                <a:spcPts val="400"/>
              </a:spcAft>
            </a:pPr>
            <a:r>
              <a:rPr lang="en-GB" sz="1100" dirty="0">
                <a:latin typeface="Corbel" panose="020B0503020204020204" pitchFamily="34" charset="0"/>
              </a:rPr>
              <a:t>³ Akram, A. (2024] Quantitative Analysis of AI-Generated Texts in Academic Research: A Study of AI Presence in </a:t>
            </a:r>
            <a:r>
              <a:rPr lang="en-GB" sz="1100" dirty="0" err="1">
                <a:latin typeface="Corbel" panose="020B0503020204020204" pitchFamily="34" charset="0"/>
              </a:rPr>
              <a:t>Arxiv</a:t>
            </a:r>
            <a:r>
              <a:rPr lang="en-GB" sz="1100" dirty="0">
                <a:latin typeface="Corbel" panose="020B0503020204020204" pitchFamily="34" charset="0"/>
              </a:rPr>
              <a:t> Submissions using AI Detection Tool, </a:t>
            </a:r>
            <a:r>
              <a:rPr lang="en-GB" sz="1100" dirty="0" err="1">
                <a:latin typeface="Corbel" panose="020B0503020204020204" pitchFamily="34" charset="0"/>
              </a:rPr>
              <a:t>ArXiv</a:t>
            </a:r>
            <a:r>
              <a:rPr lang="en-GB" sz="1100" dirty="0">
                <a:latin typeface="Corbel" panose="020B0503020204020204" pitchFamily="34" charset="0"/>
              </a:rPr>
              <a:t>, DOI: </a:t>
            </a:r>
            <a:r>
              <a:rPr lang="en-GB" sz="1100" dirty="0">
                <a:solidFill>
                  <a:srgbClr val="CCA1FF"/>
                </a:solidFill>
                <a:latin typeface="Corbel" panose="020B0503020204020204" pitchFamily="34" charset="0"/>
                <a:hlinkClick r:id="rId5">
                  <a:extLst>
                    <a:ext uri="{A12FA001-AC4F-418D-AE19-62706E023703}">
                      <ahyp:hlinkClr xmlns:ahyp="http://schemas.microsoft.com/office/drawing/2018/hyperlinkcolor" val="tx"/>
                    </a:ext>
                  </a:extLst>
                </a:hlinkClick>
              </a:rPr>
              <a:t>10.48550</a:t>
            </a:r>
            <a:r>
              <a:rPr lang="en-GB" sz="1100" dirty="0">
                <a:latin typeface="Corbel" panose="020B0503020204020204" pitchFamily="34" charset="0"/>
                <a:hlinkClick r:id="rId5">
                  <a:extLst>
                    <a:ext uri="{A12FA001-AC4F-418D-AE19-62706E023703}">
                      <ahyp:hlinkClr xmlns:ahyp="http://schemas.microsoft.com/office/drawing/2018/hyperlinkcolor" val="tx"/>
                    </a:ext>
                  </a:extLst>
                </a:hlinkClick>
              </a:rPr>
              <a:t>/arXiv.2403.13812</a:t>
            </a:r>
            <a:endParaRPr lang="en-GB" sz="1100" dirty="0">
              <a:latin typeface="Corbel" panose="020B0503020204020204" pitchFamily="34" charset="0"/>
            </a:endParaRPr>
          </a:p>
          <a:p>
            <a:pPr>
              <a:spcBef>
                <a:spcPts val="400"/>
              </a:spcBef>
              <a:spcAft>
                <a:spcPts val="400"/>
              </a:spcAft>
            </a:pPr>
            <a:r>
              <a:rPr lang="en-GB" sz="1100" dirty="0">
                <a:latin typeface="Corbel" panose="020B0503020204020204" pitchFamily="34" charset="0"/>
              </a:rPr>
              <a:t>⁴ </a:t>
            </a:r>
            <a:r>
              <a:rPr lang="en-GB" sz="1100" dirty="0" err="1">
                <a:latin typeface="Corbel" panose="020B0503020204020204" pitchFamily="34" charset="0"/>
              </a:rPr>
              <a:t>Hindawi</a:t>
            </a:r>
            <a:r>
              <a:rPr lang="en-GB" sz="1100" dirty="0">
                <a:latin typeface="Corbel" panose="020B0503020204020204" pitchFamily="34" charset="0"/>
              </a:rPr>
              <a:t> (2023) Evolving our portfolio in response to integrity challenges, </a:t>
            </a:r>
            <a:r>
              <a:rPr lang="en-GB" sz="1100" dirty="0">
                <a:latin typeface="Corbel" panose="020B0503020204020204" pitchFamily="34" charset="0"/>
                <a:hlinkClick r:id="rId6">
                  <a:extLst>
                    <a:ext uri="{A12FA001-AC4F-418D-AE19-62706E023703}">
                      <ahyp:hlinkClr xmlns:ahyp="http://schemas.microsoft.com/office/drawing/2018/hyperlinkcolor" val="tx"/>
                    </a:ext>
                  </a:extLst>
                </a:hlinkClick>
              </a:rPr>
              <a:t>online</a:t>
            </a:r>
            <a:r>
              <a:rPr lang="en-GB" sz="1100" dirty="0">
                <a:latin typeface="Corbel" panose="020B0503020204020204" pitchFamily="34" charset="0"/>
              </a:rPr>
              <a:t> [accessed 21 July 2024]</a:t>
            </a:r>
          </a:p>
          <a:p>
            <a:pPr>
              <a:spcBef>
                <a:spcPts val="400"/>
              </a:spcBef>
              <a:spcAft>
                <a:spcPts val="400"/>
              </a:spcAft>
            </a:pPr>
            <a:r>
              <a:rPr lang="en-GB" sz="1100" dirty="0">
                <a:latin typeface="Corbel" panose="020B0503020204020204" pitchFamily="34" charset="0"/>
              </a:rPr>
              <a:t>⁵ </a:t>
            </a:r>
            <a:r>
              <a:rPr lang="en-GB" sz="1100" dirty="0" err="1">
                <a:latin typeface="Corbel" panose="020B0503020204020204" pitchFamily="34" charset="0"/>
              </a:rPr>
              <a:t>Claburn</a:t>
            </a:r>
            <a:r>
              <a:rPr lang="en-GB" sz="1100" dirty="0">
                <a:latin typeface="Corbel" panose="020B0503020204020204" pitchFamily="34" charset="0"/>
              </a:rPr>
              <a:t>, T. (2024) Wiley shuts 19 scholarly journals amid AI paper mill problems, </a:t>
            </a:r>
            <a:r>
              <a:rPr lang="en-GB" sz="1100" i="1" dirty="0">
                <a:latin typeface="Corbel" panose="020B0503020204020204" pitchFamily="34" charset="0"/>
              </a:rPr>
              <a:t>The Register</a:t>
            </a:r>
            <a:r>
              <a:rPr lang="en-GB" sz="1100" dirty="0">
                <a:latin typeface="Corbel" panose="020B0503020204020204" pitchFamily="34" charset="0"/>
              </a:rPr>
              <a:t>, </a:t>
            </a:r>
            <a:r>
              <a:rPr lang="en-GB" sz="1100" dirty="0">
                <a:latin typeface="Corbel" panose="020B0503020204020204" pitchFamily="34" charset="0"/>
                <a:hlinkClick r:id="rId7">
                  <a:extLst>
                    <a:ext uri="{A12FA001-AC4F-418D-AE19-62706E023703}">
                      <ahyp:hlinkClr xmlns:ahyp="http://schemas.microsoft.com/office/drawing/2018/hyperlinkcolor" val="tx"/>
                    </a:ext>
                  </a:extLst>
                </a:hlinkClick>
              </a:rPr>
              <a:t>online</a:t>
            </a:r>
            <a:r>
              <a:rPr lang="en-GB" sz="1100" dirty="0">
                <a:latin typeface="Corbel" panose="020B0503020204020204" pitchFamily="34" charset="0"/>
              </a:rPr>
              <a:t> [accessed 21 July 2024] </a:t>
            </a:r>
          </a:p>
          <a:p>
            <a:pPr>
              <a:spcBef>
                <a:spcPts val="400"/>
              </a:spcBef>
              <a:spcAft>
                <a:spcPts val="400"/>
              </a:spcAft>
            </a:pPr>
            <a:r>
              <a:rPr lang="en-GB" sz="1100" dirty="0">
                <a:latin typeface="Corbel" panose="020B0503020204020204" pitchFamily="34" charset="0"/>
              </a:rPr>
              <a:t>⁶ Moller-Nielsen, T. (2023) European Research Council issues warning on AI’s use in grant applications, </a:t>
            </a:r>
            <a:r>
              <a:rPr lang="en-GB" sz="1100" i="1" dirty="0" err="1">
                <a:latin typeface="Corbel" panose="020B0503020204020204" pitchFamily="34" charset="0"/>
              </a:rPr>
              <a:t>Science|Business</a:t>
            </a:r>
            <a:r>
              <a:rPr lang="en-GB" sz="1100" dirty="0">
                <a:latin typeface="Corbel" panose="020B0503020204020204" pitchFamily="34" charset="0"/>
              </a:rPr>
              <a:t>, </a:t>
            </a:r>
            <a:r>
              <a:rPr lang="en-GB" sz="1100" dirty="0">
                <a:latin typeface="Corbel" panose="020B0503020204020204" pitchFamily="34" charset="0"/>
                <a:hlinkClick r:id="rId8">
                  <a:extLst>
                    <a:ext uri="{A12FA001-AC4F-418D-AE19-62706E023703}">
                      <ahyp:hlinkClr xmlns:ahyp="http://schemas.microsoft.com/office/drawing/2018/hyperlinkcolor" val="tx"/>
                    </a:ext>
                  </a:extLst>
                </a:hlinkClick>
              </a:rPr>
              <a:t>online</a:t>
            </a:r>
            <a:r>
              <a:rPr lang="en-GB" sz="1100" dirty="0">
                <a:latin typeface="Corbel" panose="020B0503020204020204" pitchFamily="34" charset="0"/>
              </a:rPr>
              <a:t> [accessed 21 July 2024] </a:t>
            </a:r>
          </a:p>
          <a:p>
            <a:pPr>
              <a:spcBef>
                <a:spcPts val="400"/>
              </a:spcBef>
              <a:spcAft>
                <a:spcPts val="400"/>
              </a:spcAft>
            </a:pPr>
            <a:r>
              <a:rPr lang="en-GB" sz="1100" dirty="0">
                <a:latin typeface="Corbel" panose="020B0503020204020204" pitchFamily="34" charset="0"/>
              </a:rPr>
              <a:t>⁷ Bender, E.M. (2023) Talking about a “schism” is ahistorical, </a:t>
            </a:r>
            <a:r>
              <a:rPr lang="en-GB" sz="1100" i="1" dirty="0">
                <a:latin typeface="Corbel" panose="020B0503020204020204" pitchFamily="34" charset="0"/>
              </a:rPr>
              <a:t>Medium</a:t>
            </a:r>
            <a:r>
              <a:rPr lang="en-GB" sz="1100" dirty="0">
                <a:latin typeface="Corbel" panose="020B0503020204020204" pitchFamily="34" charset="0"/>
              </a:rPr>
              <a:t>, </a:t>
            </a:r>
            <a:r>
              <a:rPr lang="en-GB" sz="1100" dirty="0">
                <a:latin typeface="Corbel" panose="020B0503020204020204" pitchFamily="34" charset="0"/>
                <a:hlinkClick r:id="rId9">
                  <a:extLst>
                    <a:ext uri="{A12FA001-AC4F-418D-AE19-62706E023703}">
                      <ahyp:hlinkClr xmlns:ahyp="http://schemas.microsoft.com/office/drawing/2018/hyperlinkcolor" val="tx"/>
                    </a:ext>
                  </a:extLst>
                </a:hlinkClick>
              </a:rPr>
              <a:t>online</a:t>
            </a:r>
            <a:r>
              <a:rPr lang="en-GB" sz="1100" dirty="0">
                <a:latin typeface="Corbel" panose="020B0503020204020204" pitchFamily="34" charset="0"/>
              </a:rPr>
              <a:t> [accessed 21 July 2024]</a:t>
            </a:r>
          </a:p>
          <a:p>
            <a:pPr>
              <a:spcBef>
                <a:spcPts val="400"/>
              </a:spcBef>
              <a:spcAft>
                <a:spcPts val="400"/>
              </a:spcAft>
            </a:pPr>
            <a:r>
              <a:rPr lang="en-GB" sz="1100" dirty="0">
                <a:latin typeface="Corbel" panose="020B0503020204020204" pitchFamily="34" charset="0"/>
              </a:rPr>
              <a:t>⁸ </a:t>
            </a:r>
            <a:r>
              <a:rPr lang="en-GB" sz="1100" dirty="0" err="1">
                <a:latin typeface="Corbel" panose="020B0503020204020204" pitchFamily="34" charset="0"/>
              </a:rPr>
              <a:t>Buolamwini</a:t>
            </a:r>
            <a:r>
              <a:rPr lang="en-GB" sz="1100" dirty="0">
                <a:latin typeface="Corbel" panose="020B0503020204020204" pitchFamily="34" charset="0"/>
              </a:rPr>
              <a:t>, J. &amp; Gebru, T. (2018) Gender Shades: Intersectional Accuracy Disparities in Commercial Gender Classification, </a:t>
            </a:r>
            <a:r>
              <a:rPr lang="en-GB" sz="1100" i="1" dirty="0">
                <a:latin typeface="Corbel" panose="020B0503020204020204" pitchFamily="34" charset="0"/>
              </a:rPr>
              <a:t>Proceedings of Machine Learning Research</a:t>
            </a:r>
            <a:r>
              <a:rPr lang="en-GB" sz="1100" dirty="0">
                <a:latin typeface="Corbel" panose="020B0503020204020204" pitchFamily="34" charset="0"/>
              </a:rPr>
              <a:t>, 81:1–15, </a:t>
            </a:r>
            <a:r>
              <a:rPr lang="en-GB" sz="1100" dirty="0">
                <a:latin typeface="Corbel" panose="020B0503020204020204" pitchFamily="34" charset="0"/>
                <a:hlinkClick r:id="rId10">
                  <a:extLst>
                    <a:ext uri="{A12FA001-AC4F-418D-AE19-62706E023703}">
                      <ahyp:hlinkClr xmlns:ahyp="http://schemas.microsoft.com/office/drawing/2018/hyperlinkcolor" val="tx"/>
                    </a:ext>
                  </a:extLst>
                </a:hlinkClick>
              </a:rPr>
              <a:t>online</a:t>
            </a:r>
            <a:r>
              <a:rPr lang="en-GB" sz="1100" dirty="0">
                <a:latin typeface="Corbel" panose="020B0503020204020204" pitchFamily="34" charset="0"/>
              </a:rPr>
              <a:t> [accessed 21 July 2024]</a:t>
            </a:r>
          </a:p>
          <a:p>
            <a:pPr>
              <a:spcBef>
                <a:spcPts val="400"/>
              </a:spcBef>
              <a:spcAft>
                <a:spcPts val="400"/>
              </a:spcAft>
            </a:pPr>
            <a:r>
              <a:rPr lang="en-GB" sz="1100" dirty="0">
                <a:latin typeface="Corbel" panose="020B0503020204020204" pitchFamily="34" charset="0"/>
              </a:rPr>
              <a:t>⁹ Wiley (2024) Wiley announces pilot of new AI-powered Papermill Detection service, </a:t>
            </a:r>
            <a:r>
              <a:rPr lang="en-GB" sz="1100" b="0" i="0" u="none" strike="noStrike" dirty="0">
                <a:effectLst/>
                <a:latin typeface="Corbel" panose="020B0503020204020204" pitchFamily="34" charset="0"/>
                <a:hlinkClick r:id="rId11">
                  <a:extLst>
                    <a:ext uri="{A12FA001-AC4F-418D-AE19-62706E023703}">
                      <ahyp:hlinkClr xmlns:ahyp="http://schemas.microsoft.com/office/drawing/2018/hyperlinkcolor" val="tx"/>
                    </a:ext>
                  </a:extLst>
                </a:hlinkClick>
              </a:rPr>
              <a:t>online</a:t>
            </a:r>
            <a:r>
              <a:rPr lang="en-GB" sz="1100" dirty="0">
                <a:latin typeface="Corbel" panose="020B0503020204020204" pitchFamily="34" charset="0"/>
              </a:rPr>
              <a:t> [accessed 21 July 2024</a:t>
            </a:r>
            <a:r>
              <a:rPr lang="en-GB" sz="1100" b="0" i="0" u="none" strike="noStrike" dirty="0">
                <a:effectLst/>
                <a:latin typeface="Corbel" panose="020B0503020204020204" pitchFamily="34" charset="0"/>
              </a:rPr>
              <a:t>] </a:t>
            </a:r>
          </a:p>
          <a:p>
            <a:pPr>
              <a:spcBef>
                <a:spcPts val="400"/>
              </a:spcBef>
              <a:spcAft>
                <a:spcPts val="400"/>
              </a:spcAft>
            </a:pPr>
            <a:r>
              <a:rPr lang="en-GB" sz="1100" dirty="0">
                <a:latin typeface="Corbel" panose="020B0503020204020204" pitchFamily="34" charset="0"/>
              </a:rPr>
              <a:t>¹⁰ European Commission (2024) Living guidelines on the responsible use of generative AI in research, </a:t>
            </a:r>
            <a:r>
              <a:rPr lang="en-GB" sz="1100" b="0" i="0" u="none" strike="noStrike" dirty="0">
                <a:effectLst/>
                <a:latin typeface="Corbel" panose="020B0503020204020204" pitchFamily="34" charset="0"/>
                <a:hlinkClick r:id="rId12">
                  <a:extLst>
                    <a:ext uri="{A12FA001-AC4F-418D-AE19-62706E023703}">
                      <ahyp:hlinkClr xmlns:ahyp="http://schemas.microsoft.com/office/drawing/2018/hyperlinkcolor" val="tx"/>
                    </a:ext>
                  </a:extLst>
                </a:hlinkClick>
              </a:rPr>
              <a:t>online</a:t>
            </a:r>
            <a:r>
              <a:rPr lang="en-GB" sz="1100" b="0" i="0" u="none" strike="noStrike" dirty="0">
                <a:effectLst/>
                <a:latin typeface="Corbel" panose="020B0503020204020204" pitchFamily="34" charset="0"/>
              </a:rPr>
              <a:t> </a:t>
            </a:r>
            <a:r>
              <a:rPr lang="en-GB" sz="1100" dirty="0">
                <a:latin typeface="Corbel" panose="020B0503020204020204" pitchFamily="34" charset="0"/>
              </a:rPr>
              <a:t>[accessed 21 July 2024</a:t>
            </a:r>
            <a:r>
              <a:rPr lang="en-GB" sz="1100" b="0" i="0" u="none" strike="noStrike" dirty="0">
                <a:effectLst/>
                <a:latin typeface="Corbel" panose="020B0503020204020204" pitchFamily="34" charset="0"/>
              </a:rPr>
              <a:t>] </a:t>
            </a:r>
            <a:endParaRPr lang="en-GB" sz="1100" dirty="0">
              <a:latin typeface="Corbel" panose="020B0503020204020204" pitchFamily="34" charset="0"/>
            </a:endParaRPr>
          </a:p>
          <a:p>
            <a:pPr>
              <a:spcBef>
                <a:spcPts val="400"/>
              </a:spcBef>
              <a:spcAft>
                <a:spcPts val="400"/>
              </a:spcAft>
            </a:pPr>
            <a:r>
              <a:rPr lang="en-GB" sz="1100" dirty="0">
                <a:latin typeface="Corbel" panose="020B0503020204020204" pitchFamily="34" charset="0"/>
              </a:rPr>
              <a:t>¹¹ Ethical AI Database (2023) EAIDB Responsible AI Startup Ecosystem, </a:t>
            </a:r>
            <a:r>
              <a:rPr lang="en-GB" sz="1100" dirty="0">
                <a:latin typeface="Corbel" panose="020B0503020204020204" pitchFamily="34" charset="0"/>
                <a:hlinkClick r:id="rId13">
                  <a:extLst>
                    <a:ext uri="{A12FA001-AC4F-418D-AE19-62706E023703}">
                      <ahyp:hlinkClr xmlns:ahyp="http://schemas.microsoft.com/office/drawing/2018/hyperlinkcolor" val="tx"/>
                    </a:ext>
                  </a:extLst>
                </a:hlinkClick>
              </a:rPr>
              <a:t>online</a:t>
            </a:r>
            <a:r>
              <a:rPr lang="en-GB" sz="1100" dirty="0">
                <a:latin typeface="Corbel" panose="020B0503020204020204" pitchFamily="34" charset="0"/>
              </a:rPr>
              <a:t> [accessed 21 July 2024</a:t>
            </a:r>
            <a:r>
              <a:rPr lang="en-GB" sz="1100" b="0" i="0" u="none" strike="noStrike" dirty="0">
                <a:effectLst/>
                <a:latin typeface="Corbel" panose="020B0503020204020204" pitchFamily="34" charset="0"/>
              </a:rPr>
              <a:t>] </a:t>
            </a:r>
            <a:endParaRPr lang="en-GB" sz="1100" dirty="0">
              <a:latin typeface="Corbel" panose="020B0503020204020204" pitchFamily="34" charset="0"/>
            </a:endParaRPr>
          </a:p>
          <a:p>
            <a:pPr>
              <a:spcBef>
                <a:spcPts val="400"/>
              </a:spcBef>
              <a:spcAft>
                <a:spcPts val="400"/>
              </a:spcAft>
            </a:pPr>
            <a:r>
              <a:rPr lang="en-GB" sz="1100" dirty="0">
                <a:latin typeface="Corbel" panose="020B0503020204020204" pitchFamily="34" charset="0"/>
              </a:rPr>
              <a:t>¹² Coalition for Content Provenance and Authenticity (2024) </a:t>
            </a:r>
            <a:r>
              <a:rPr lang="en-GB" sz="1100" dirty="0">
                <a:latin typeface="Corbel" panose="020B0503020204020204" pitchFamily="34" charset="0"/>
                <a:hlinkClick r:id="rId14">
                  <a:extLst>
                    <a:ext uri="{A12FA001-AC4F-418D-AE19-62706E023703}">
                      <ahyp:hlinkClr xmlns:ahyp="http://schemas.microsoft.com/office/drawing/2018/hyperlinkcolor" val="tx"/>
                    </a:ext>
                  </a:extLst>
                </a:hlinkClick>
              </a:rPr>
              <a:t>online</a:t>
            </a:r>
            <a:r>
              <a:rPr lang="en-GB" sz="1100" dirty="0">
                <a:latin typeface="Corbel" panose="020B0503020204020204" pitchFamily="34" charset="0"/>
              </a:rPr>
              <a:t> [accessed 21 July 2024</a:t>
            </a:r>
            <a:r>
              <a:rPr lang="en-GB" sz="1100" b="0" i="0" u="none" strike="noStrike" dirty="0">
                <a:effectLst/>
                <a:latin typeface="Corbel" panose="020B0503020204020204" pitchFamily="34" charset="0"/>
              </a:rPr>
              <a:t>] </a:t>
            </a:r>
            <a:endParaRPr lang="en-GB" sz="1100" dirty="0">
              <a:latin typeface="Corbel" panose="020B0503020204020204" pitchFamily="34" charset="0"/>
            </a:endParaRPr>
          </a:p>
          <a:p>
            <a:pPr>
              <a:spcBef>
                <a:spcPts val="400"/>
              </a:spcBef>
              <a:spcAft>
                <a:spcPts val="400"/>
              </a:spcAft>
            </a:pPr>
            <a:r>
              <a:rPr lang="en-GB" sz="1100" dirty="0">
                <a:latin typeface="Corbel" panose="020B0503020204020204" pitchFamily="34" charset="0"/>
              </a:rPr>
              <a:t>¹³ DAIR Institute (2024) Data Workers’ Inquiry, </a:t>
            </a:r>
            <a:r>
              <a:rPr lang="en-GB" sz="1100" dirty="0">
                <a:latin typeface="Corbel" panose="020B0503020204020204" pitchFamily="34" charset="0"/>
                <a:hlinkClick r:id="rId15">
                  <a:extLst>
                    <a:ext uri="{A12FA001-AC4F-418D-AE19-62706E023703}">
                      <ahyp:hlinkClr xmlns:ahyp="http://schemas.microsoft.com/office/drawing/2018/hyperlinkcolor" val="tx"/>
                    </a:ext>
                  </a:extLst>
                </a:hlinkClick>
              </a:rPr>
              <a:t>online</a:t>
            </a:r>
            <a:r>
              <a:rPr lang="en-GB" sz="1100" dirty="0">
                <a:latin typeface="Corbel" panose="020B0503020204020204" pitchFamily="34" charset="0"/>
              </a:rPr>
              <a:t> [accessed 21 July 2024</a:t>
            </a:r>
            <a:r>
              <a:rPr lang="en-GB" sz="1100" b="0" i="0" u="none" strike="noStrike" dirty="0">
                <a:effectLst/>
                <a:latin typeface="Corbel" panose="020B0503020204020204" pitchFamily="34" charset="0"/>
              </a:rPr>
              <a:t>] </a:t>
            </a:r>
            <a:endParaRPr lang="en-GB" sz="1100" dirty="0">
              <a:latin typeface="Corbel" panose="020B0503020204020204" pitchFamily="34" charset="0"/>
            </a:endParaRPr>
          </a:p>
          <a:p>
            <a:pPr>
              <a:spcBef>
                <a:spcPts val="400"/>
              </a:spcBef>
              <a:spcAft>
                <a:spcPts val="400"/>
              </a:spcAft>
            </a:pPr>
            <a:r>
              <a:rPr lang="en-GB" sz="1100" dirty="0">
                <a:latin typeface="Corbel" panose="020B0503020204020204" pitchFamily="34" charset="0"/>
              </a:rPr>
              <a:t>¹⁴ We and AI (2024) </a:t>
            </a:r>
            <a:r>
              <a:rPr lang="en-GB" sz="1100" dirty="0">
                <a:latin typeface="Corbel" panose="020B0503020204020204" pitchFamily="34" charset="0"/>
                <a:hlinkClick r:id="rId16">
                  <a:extLst>
                    <a:ext uri="{A12FA001-AC4F-418D-AE19-62706E023703}">
                      <ahyp:hlinkClr xmlns:ahyp="http://schemas.microsoft.com/office/drawing/2018/hyperlinkcolor" val="tx"/>
                    </a:ext>
                  </a:extLst>
                </a:hlinkClick>
              </a:rPr>
              <a:t>online</a:t>
            </a:r>
            <a:r>
              <a:rPr lang="en-GB" sz="1100" dirty="0">
                <a:latin typeface="Corbel" panose="020B0503020204020204" pitchFamily="34" charset="0"/>
              </a:rPr>
              <a:t> [accessed 21 July 2024</a:t>
            </a:r>
            <a:r>
              <a:rPr lang="en-GB" sz="1100" b="0" i="0" u="none" strike="noStrike" dirty="0">
                <a:effectLst/>
                <a:latin typeface="Corbel" panose="020B0503020204020204" pitchFamily="34" charset="0"/>
              </a:rPr>
              <a:t>] </a:t>
            </a:r>
            <a:endParaRPr lang="en-GB" sz="1100" dirty="0">
              <a:latin typeface="Corbel" panose="020B0503020204020204" pitchFamily="34" charset="0"/>
            </a:endParaRPr>
          </a:p>
          <a:p>
            <a:pPr>
              <a:spcBef>
                <a:spcPts val="400"/>
              </a:spcBef>
              <a:spcAft>
                <a:spcPts val="400"/>
              </a:spcAft>
            </a:pPr>
            <a:r>
              <a:rPr lang="en-GB" sz="1100" dirty="0">
                <a:latin typeface="Corbel" panose="020B0503020204020204" pitchFamily="34" charset="0"/>
              </a:rPr>
              <a:t>¹⁵ Gebru, T. &amp; Torres, É.T (2023) The TESCREAL bundle: Eugenics and the promise of utopia through artificial general intelligence, </a:t>
            </a:r>
            <a:r>
              <a:rPr lang="en-GB" sz="1100" i="1" dirty="0">
                <a:latin typeface="Corbel" panose="020B0503020204020204" pitchFamily="34" charset="0"/>
              </a:rPr>
              <a:t>First Monday</a:t>
            </a:r>
            <a:r>
              <a:rPr lang="en-GB" sz="1100" dirty="0">
                <a:latin typeface="Corbel" panose="020B0503020204020204" pitchFamily="34" charset="0"/>
              </a:rPr>
              <a:t>, </a:t>
            </a:r>
            <a:r>
              <a:rPr lang="en-GB" sz="1100" dirty="0">
                <a:latin typeface="Corbel" panose="020B0503020204020204" pitchFamily="34" charset="0"/>
                <a:hlinkClick r:id="rId17">
                  <a:extLst>
                    <a:ext uri="{A12FA001-AC4F-418D-AE19-62706E023703}">
                      <ahyp:hlinkClr xmlns:ahyp="http://schemas.microsoft.com/office/drawing/2018/hyperlinkcolor" val="tx"/>
                    </a:ext>
                  </a:extLst>
                </a:hlinkClick>
              </a:rPr>
              <a:t>online</a:t>
            </a:r>
            <a:r>
              <a:rPr lang="en-GB" sz="1100" dirty="0">
                <a:latin typeface="Corbel" panose="020B0503020204020204" pitchFamily="34" charset="0"/>
              </a:rPr>
              <a:t> [accessed 21 July 2024</a:t>
            </a:r>
            <a:r>
              <a:rPr lang="en-GB" sz="1100" b="0" i="0" u="none" strike="noStrike" dirty="0">
                <a:effectLst/>
                <a:latin typeface="Corbel" panose="020B0503020204020204" pitchFamily="34" charset="0"/>
              </a:rPr>
              <a:t>] </a:t>
            </a:r>
            <a:endParaRPr lang="en-GB" sz="1100" dirty="0">
              <a:latin typeface="Corbel" panose="020B0503020204020204" pitchFamily="34" charset="0"/>
            </a:endParaRPr>
          </a:p>
          <a:p>
            <a:pPr>
              <a:spcBef>
                <a:spcPts val="400"/>
              </a:spcBef>
              <a:spcAft>
                <a:spcPts val="400"/>
              </a:spcAft>
            </a:pPr>
            <a:r>
              <a:rPr lang="en-GB" sz="1100" dirty="0">
                <a:latin typeface="Corbel" panose="020B0503020204020204" pitchFamily="34" charset="0"/>
              </a:rPr>
              <a:t>¹⁶ Bender, E.M. &amp; Hanna, A. (2024) Mystery AI Hype Theatre 3000, </a:t>
            </a:r>
            <a:r>
              <a:rPr lang="en-GB" sz="1100" dirty="0">
                <a:latin typeface="Corbel" panose="020B0503020204020204" pitchFamily="34" charset="0"/>
                <a:hlinkClick r:id="rId18">
                  <a:extLst>
                    <a:ext uri="{A12FA001-AC4F-418D-AE19-62706E023703}">
                      <ahyp:hlinkClr xmlns:ahyp="http://schemas.microsoft.com/office/drawing/2018/hyperlinkcolor" val="tx"/>
                    </a:ext>
                  </a:extLst>
                </a:hlinkClick>
              </a:rPr>
              <a:t>online</a:t>
            </a:r>
            <a:r>
              <a:rPr lang="en-GB" sz="1100" dirty="0">
                <a:latin typeface="Corbel" panose="020B0503020204020204" pitchFamily="34" charset="0"/>
              </a:rPr>
              <a:t> [accessed 21 July 2024</a:t>
            </a:r>
            <a:r>
              <a:rPr lang="en-GB" sz="1100" b="0" i="0" u="none" strike="noStrike" dirty="0">
                <a:effectLst/>
                <a:latin typeface="Corbel" panose="020B0503020204020204" pitchFamily="34" charset="0"/>
              </a:rPr>
              <a:t>] </a:t>
            </a:r>
            <a:endParaRPr lang="en-GB" sz="1100" dirty="0">
              <a:latin typeface="Corbel" panose="020B0503020204020204" pitchFamily="34" charset="0"/>
            </a:endParaRPr>
          </a:p>
        </p:txBody>
      </p:sp>
    </p:spTree>
    <p:extLst>
      <p:ext uri="{BB962C8B-B14F-4D97-AF65-F5344CB8AC3E}">
        <p14:creationId xmlns:p14="http://schemas.microsoft.com/office/powerpoint/2010/main" val="711464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7A911E0F-9E18-0916-FE35-9EB372279BEF}"/>
              </a:ext>
            </a:extLst>
          </p:cNvPr>
          <p:cNvSpPr/>
          <p:nvPr/>
        </p:nvSpPr>
        <p:spPr>
          <a:xfrm>
            <a:off x="3921431" y="2469764"/>
            <a:ext cx="1233170" cy="1233170"/>
          </a:xfrm>
          <a:prstGeom prst="ellipse">
            <a:avLst/>
          </a:prstGeom>
          <a:solidFill>
            <a:schemeClr val="tx1">
              <a:lumMod val="50000"/>
              <a:lumOff val="5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972946EF-790D-C930-04F0-11A9BA071E99}"/>
              </a:ext>
            </a:extLst>
          </p:cNvPr>
          <p:cNvSpPr/>
          <p:nvPr/>
        </p:nvSpPr>
        <p:spPr>
          <a:xfrm>
            <a:off x="2448025" y="2469764"/>
            <a:ext cx="1233170" cy="1233170"/>
          </a:xfrm>
          <a:prstGeom prst="ellipse">
            <a:avLst/>
          </a:prstGeom>
          <a:solidFill>
            <a:schemeClr val="tx1">
              <a:lumMod val="50000"/>
              <a:lumOff val="5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0F027319-BBB9-6BC5-7855-94A230C593CF}"/>
              </a:ext>
            </a:extLst>
          </p:cNvPr>
          <p:cNvSpPr/>
          <p:nvPr/>
        </p:nvSpPr>
        <p:spPr>
          <a:xfrm>
            <a:off x="5491253" y="3544079"/>
            <a:ext cx="1233170" cy="1233170"/>
          </a:xfrm>
          <a:prstGeom prst="ellipse">
            <a:avLst/>
          </a:prstGeom>
          <a:solidFill>
            <a:schemeClr val="accent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E48168B1-F138-9E55-7BC8-9CBDFCEC834D}"/>
              </a:ext>
            </a:extLst>
          </p:cNvPr>
          <p:cNvSpPr/>
          <p:nvPr/>
        </p:nvSpPr>
        <p:spPr>
          <a:xfrm>
            <a:off x="5466186" y="1594066"/>
            <a:ext cx="1233170" cy="1233170"/>
          </a:xfrm>
          <a:prstGeom prst="ellipse">
            <a:avLst/>
          </a:prstGeom>
          <a:solidFill>
            <a:schemeClr val="tx1">
              <a:lumMod val="50000"/>
              <a:lumOff val="5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693F5D3D-BF0D-9AEA-3B5B-553C8184E54A}"/>
              </a:ext>
            </a:extLst>
          </p:cNvPr>
          <p:cNvSpPr/>
          <p:nvPr/>
        </p:nvSpPr>
        <p:spPr>
          <a:xfrm>
            <a:off x="974619" y="2536554"/>
            <a:ext cx="1233170" cy="1233170"/>
          </a:xfrm>
          <a:prstGeom prst="ellipse">
            <a:avLst/>
          </a:prstGeom>
          <a:solidFill>
            <a:schemeClr val="tx1">
              <a:lumMod val="50000"/>
              <a:lumOff val="5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Schoolhouse with solid fill">
            <a:extLst>
              <a:ext uri="{FF2B5EF4-FFF2-40B4-BE49-F238E27FC236}">
                <a16:creationId xmlns:a16="http://schemas.microsoft.com/office/drawing/2014/main" id="{3C94E8F5-B141-A2AF-D8B4-60167DC716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87123" y="2629149"/>
            <a:ext cx="914400" cy="914400"/>
          </a:xfrm>
          <a:prstGeom prst="rect">
            <a:avLst/>
          </a:prstGeom>
        </p:spPr>
      </p:pic>
      <p:pic>
        <p:nvPicPr>
          <p:cNvPr id="12" name="Graphic 11" descr="Graduation cap with solid fill">
            <a:extLst>
              <a:ext uri="{FF2B5EF4-FFF2-40B4-BE49-F238E27FC236}">
                <a16:creationId xmlns:a16="http://schemas.microsoft.com/office/drawing/2014/main" id="{2A80C9F6-9063-130A-C92E-C40DD614DC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97821" y="2681895"/>
            <a:ext cx="914400" cy="914400"/>
          </a:xfrm>
          <a:prstGeom prst="rect">
            <a:avLst/>
          </a:prstGeom>
        </p:spPr>
      </p:pic>
      <p:pic>
        <p:nvPicPr>
          <p:cNvPr id="14" name="Graphic 13" descr="Coins with solid fill">
            <a:extLst>
              <a:ext uri="{FF2B5EF4-FFF2-40B4-BE49-F238E27FC236}">
                <a16:creationId xmlns:a16="http://schemas.microsoft.com/office/drawing/2014/main" id="{731883FD-FBE0-8969-ECDB-C7233AFBCD8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0420" y="2695939"/>
            <a:ext cx="914400" cy="914400"/>
          </a:xfrm>
          <a:prstGeom prst="rect">
            <a:avLst/>
          </a:prstGeom>
        </p:spPr>
      </p:pic>
      <p:pic>
        <p:nvPicPr>
          <p:cNvPr id="16" name="Graphic 15" descr="Books with solid fill">
            <a:extLst>
              <a:ext uri="{FF2B5EF4-FFF2-40B4-BE49-F238E27FC236}">
                <a16:creationId xmlns:a16="http://schemas.microsoft.com/office/drawing/2014/main" id="{7FD27EAD-A5C3-012E-F4BC-A0B2F6B70A4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25571" y="1767495"/>
            <a:ext cx="914400" cy="914400"/>
          </a:xfrm>
          <a:prstGeom prst="rect">
            <a:avLst/>
          </a:prstGeom>
        </p:spPr>
      </p:pic>
      <p:pic>
        <p:nvPicPr>
          <p:cNvPr id="18" name="Graphic 17" descr="Storytelling with solid fill">
            <a:extLst>
              <a:ext uri="{FF2B5EF4-FFF2-40B4-BE49-F238E27FC236}">
                <a16:creationId xmlns:a16="http://schemas.microsoft.com/office/drawing/2014/main" id="{5ED7636E-A647-E0D9-6F38-1FF809D9C11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639605" y="3703464"/>
            <a:ext cx="914400" cy="914400"/>
          </a:xfrm>
          <a:prstGeom prst="rect">
            <a:avLst/>
          </a:prstGeom>
        </p:spPr>
      </p:pic>
      <p:sp>
        <p:nvSpPr>
          <p:cNvPr id="24" name="TextBox 23">
            <a:extLst>
              <a:ext uri="{FF2B5EF4-FFF2-40B4-BE49-F238E27FC236}">
                <a16:creationId xmlns:a16="http://schemas.microsoft.com/office/drawing/2014/main" id="{64463C17-9433-34B1-4F8E-177BA5EF98CC}"/>
              </a:ext>
            </a:extLst>
          </p:cNvPr>
          <p:cNvSpPr txBox="1"/>
          <p:nvPr/>
        </p:nvSpPr>
        <p:spPr>
          <a:xfrm>
            <a:off x="1073651" y="3769724"/>
            <a:ext cx="1047938" cy="307777"/>
          </a:xfrm>
          <a:prstGeom prst="rect">
            <a:avLst/>
          </a:prstGeom>
          <a:noFill/>
        </p:spPr>
        <p:txBody>
          <a:bodyPr wrap="square">
            <a:spAutoFit/>
          </a:bodyPr>
          <a:lstStyle/>
          <a:p>
            <a:pPr algn="ctr"/>
            <a:r>
              <a:rPr lang="en-GB" sz="1400" dirty="0"/>
              <a:t>Funders</a:t>
            </a:r>
          </a:p>
        </p:txBody>
      </p:sp>
      <p:sp>
        <p:nvSpPr>
          <p:cNvPr id="25" name="TextBox 24">
            <a:extLst>
              <a:ext uri="{FF2B5EF4-FFF2-40B4-BE49-F238E27FC236}">
                <a16:creationId xmlns:a16="http://schemas.microsoft.com/office/drawing/2014/main" id="{906C5EA2-33D8-DC9D-296A-03583C8109D7}"/>
              </a:ext>
            </a:extLst>
          </p:cNvPr>
          <p:cNvSpPr txBox="1"/>
          <p:nvPr/>
        </p:nvSpPr>
        <p:spPr>
          <a:xfrm>
            <a:off x="2520354" y="3769724"/>
            <a:ext cx="1047938" cy="307777"/>
          </a:xfrm>
          <a:prstGeom prst="rect">
            <a:avLst/>
          </a:prstGeom>
          <a:noFill/>
        </p:spPr>
        <p:txBody>
          <a:bodyPr wrap="square">
            <a:spAutoFit/>
          </a:bodyPr>
          <a:lstStyle/>
          <a:p>
            <a:pPr algn="ctr"/>
            <a:r>
              <a:rPr lang="en-GB" sz="1400" dirty="0"/>
              <a:t>Universities</a:t>
            </a:r>
          </a:p>
        </p:txBody>
      </p:sp>
      <p:sp>
        <p:nvSpPr>
          <p:cNvPr id="26" name="TextBox 25">
            <a:extLst>
              <a:ext uri="{FF2B5EF4-FFF2-40B4-BE49-F238E27FC236}">
                <a16:creationId xmlns:a16="http://schemas.microsoft.com/office/drawing/2014/main" id="{C0225A43-FE3A-9D0B-C449-8C30DB2A20C6}"/>
              </a:ext>
            </a:extLst>
          </p:cNvPr>
          <p:cNvSpPr txBox="1"/>
          <p:nvPr/>
        </p:nvSpPr>
        <p:spPr>
          <a:xfrm>
            <a:off x="3921431" y="3769723"/>
            <a:ext cx="1208103" cy="307777"/>
          </a:xfrm>
          <a:prstGeom prst="rect">
            <a:avLst/>
          </a:prstGeom>
          <a:noFill/>
        </p:spPr>
        <p:txBody>
          <a:bodyPr wrap="square">
            <a:spAutoFit/>
          </a:bodyPr>
          <a:lstStyle/>
          <a:p>
            <a:pPr algn="ctr"/>
            <a:r>
              <a:rPr lang="en-GB" sz="1400" dirty="0"/>
              <a:t>Researchers</a:t>
            </a:r>
          </a:p>
        </p:txBody>
      </p:sp>
      <p:sp>
        <p:nvSpPr>
          <p:cNvPr id="27" name="TextBox 26">
            <a:extLst>
              <a:ext uri="{FF2B5EF4-FFF2-40B4-BE49-F238E27FC236}">
                <a16:creationId xmlns:a16="http://schemas.microsoft.com/office/drawing/2014/main" id="{7CCCE0C7-8F32-09E3-4CE3-9F4DE16B6422}"/>
              </a:ext>
            </a:extLst>
          </p:cNvPr>
          <p:cNvSpPr txBox="1"/>
          <p:nvPr/>
        </p:nvSpPr>
        <p:spPr>
          <a:xfrm>
            <a:off x="5491253" y="2820091"/>
            <a:ext cx="1208103" cy="307777"/>
          </a:xfrm>
          <a:prstGeom prst="rect">
            <a:avLst/>
          </a:prstGeom>
          <a:noFill/>
        </p:spPr>
        <p:txBody>
          <a:bodyPr wrap="square">
            <a:spAutoFit/>
          </a:bodyPr>
          <a:lstStyle/>
          <a:p>
            <a:pPr algn="ctr"/>
            <a:r>
              <a:rPr lang="en-GB" sz="1400" dirty="0"/>
              <a:t>Publishers</a:t>
            </a:r>
          </a:p>
        </p:txBody>
      </p:sp>
      <p:sp>
        <p:nvSpPr>
          <p:cNvPr id="28" name="TextBox 27">
            <a:extLst>
              <a:ext uri="{FF2B5EF4-FFF2-40B4-BE49-F238E27FC236}">
                <a16:creationId xmlns:a16="http://schemas.microsoft.com/office/drawing/2014/main" id="{F1C5E456-1D8A-E2D5-A299-30906E6701CF}"/>
              </a:ext>
            </a:extLst>
          </p:cNvPr>
          <p:cNvSpPr txBox="1"/>
          <p:nvPr/>
        </p:nvSpPr>
        <p:spPr>
          <a:xfrm>
            <a:off x="5503786" y="4762052"/>
            <a:ext cx="1208103" cy="307777"/>
          </a:xfrm>
          <a:prstGeom prst="rect">
            <a:avLst/>
          </a:prstGeom>
          <a:noFill/>
        </p:spPr>
        <p:txBody>
          <a:bodyPr wrap="square">
            <a:spAutoFit/>
          </a:bodyPr>
          <a:lstStyle/>
          <a:p>
            <a:pPr algn="ctr"/>
            <a:r>
              <a:rPr lang="en-GB" sz="1400" dirty="0"/>
              <a:t>Preprints</a:t>
            </a:r>
          </a:p>
        </p:txBody>
      </p:sp>
      <p:sp>
        <p:nvSpPr>
          <p:cNvPr id="3" name="Rectangle 2">
            <a:extLst>
              <a:ext uri="{FF2B5EF4-FFF2-40B4-BE49-F238E27FC236}">
                <a16:creationId xmlns:a16="http://schemas.microsoft.com/office/drawing/2014/main" id="{D84B3E1D-CE8C-8DDA-A4F6-B612EE056C92}"/>
              </a:ext>
            </a:extLst>
          </p:cNvPr>
          <p:cNvSpPr/>
          <p:nvPr/>
        </p:nvSpPr>
        <p:spPr>
          <a:xfrm>
            <a:off x="-1" y="6019462"/>
            <a:ext cx="12192001" cy="835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EFA67CB-3C0F-3788-AA1A-F284DBF6A679}"/>
              </a:ext>
            </a:extLst>
          </p:cNvPr>
          <p:cNvSpPr txBox="1"/>
          <p:nvPr/>
        </p:nvSpPr>
        <p:spPr>
          <a:xfrm>
            <a:off x="0" y="6207813"/>
            <a:ext cx="4296953" cy="461665"/>
          </a:xfrm>
          <a:prstGeom prst="rect">
            <a:avLst/>
          </a:prstGeom>
          <a:noFill/>
        </p:spPr>
        <p:txBody>
          <a:bodyPr wrap="square">
            <a:spAutoFit/>
          </a:bodyPr>
          <a:lstStyle/>
          <a:p>
            <a:pPr marL="277813"/>
            <a:r>
              <a:rPr lang="en-GB" sz="1200" b="0" u="none" strike="noStrike" dirty="0">
                <a:solidFill>
                  <a:schemeClr val="bg1"/>
                </a:solidFill>
                <a:effectLst/>
                <a:latin typeface="Calibri" panose="020F0502020204030204" pitchFamily="34" charset="0"/>
              </a:rPr>
              <a:t>Presented at FSCI 2024</a:t>
            </a:r>
          </a:p>
          <a:p>
            <a:pPr marL="277813"/>
            <a:r>
              <a:rPr lang="en-GB" sz="1200" dirty="0">
                <a:solidFill>
                  <a:schemeClr val="bg1"/>
                </a:solidFill>
                <a:latin typeface="Corbel" panose="020B0503020204020204" pitchFamily="34" charset="0"/>
              </a:rPr>
              <a:t>DOI: </a:t>
            </a:r>
            <a:r>
              <a:rPr lang="en-GB" sz="1200" b="0" i="0" u="none" strike="noStrike" dirty="0">
                <a:solidFill>
                  <a:schemeClr val="bg1"/>
                </a:solidFill>
                <a:effectLst/>
                <a:latin typeface="Corbel" panose="020B0503020204020204" pitchFamily="34" charset="0"/>
              </a:rPr>
              <a:t>10.5281/zenodo.12788336</a:t>
            </a:r>
          </a:p>
        </p:txBody>
      </p:sp>
    </p:spTree>
    <p:extLst>
      <p:ext uri="{BB962C8B-B14F-4D97-AF65-F5344CB8AC3E}">
        <p14:creationId xmlns:p14="http://schemas.microsoft.com/office/powerpoint/2010/main" val="4040526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of different colored lines&#10;&#10;Description automatically generated">
            <a:extLst>
              <a:ext uri="{FF2B5EF4-FFF2-40B4-BE49-F238E27FC236}">
                <a16:creationId xmlns:a16="http://schemas.microsoft.com/office/drawing/2014/main" id="{11C3EA97-6766-F1A0-5E16-F7EE86B02364}"/>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7320"/>
                    </a14:imgEffect>
                    <a14:imgEffect>
                      <a14:saturation sat="316000"/>
                    </a14:imgEffect>
                  </a14:imgLayer>
                </a14:imgProps>
              </a:ext>
            </a:extLst>
          </a:blip>
          <a:stretch>
            <a:fillRect/>
          </a:stretch>
        </p:blipFill>
        <p:spPr>
          <a:xfrm>
            <a:off x="681055" y="1484713"/>
            <a:ext cx="6239042" cy="4093244"/>
          </a:xfrm>
          <a:prstGeom prst="rect">
            <a:avLst/>
          </a:prstGeom>
          <a:ln w="38100">
            <a:solidFill>
              <a:schemeClr val="accent4"/>
            </a:solidFill>
          </a:ln>
        </p:spPr>
      </p:pic>
      <p:sp>
        <p:nvSpPr>
          <p:cNvPr id="4" name="TextBox 3">
            <a:extLst>
              <a:ext uri="{FF2B5EF4-FFF2-40B4-BE49-F238E27FC236}">
                <a16:creationId xmlns:a16="http://schemas.microsoft.com/office/drawing/2014/main" id="{0BFAF9EB-D0EC-76C1-8812-C017A5965E27}"/>
              </a:ext>
            </a:extLst>
          </p:cNvPr>
          <p:cNvSpPr txBox="1"/>
          <p:nvPr/>
        </p:nvSpPr>
        <p:spPr>
          <a:xfrm>
            <a:off x="6920097" y="1243948"/>
            <a:ext cx="333875" cy="369332"/>
          </a:xfrm>
          <a:prstGeom prst="rect">
            <a:avLst/>
          </a:prstGeom>
          <a:noFill/>
        </p:spPr>
        <p:txBody>
          <a:bodyPr wrap="square">
            <a:spAutoFit/>
          </a:bodyPr>
          <a:lstStyle/>
          <a:p>
            <a:pPr>
              <a:spcBef>
                <a:spcPts val="400"/>
              </a:spcBef>
              <a:spcAft>
                <a:spcPts val="400"/>
              </a:spcAft>
            </a:pPr>
            <a:r>
              <a:rPr lang="en-GB" sz="1800" dirty="0"/>
              <a:t>³</a:t>
            </a:r>
          </a:p>
        </p:txBody>
      </p:sp>
      <p:sp>
        <p:nvSpPr>
          <p:cNvPr id="5" name="Rectangle 4">
            <a:extLst>
              <a:ext uri="{FF2B5EF4-FFF2-40B4-BE49-F238E27FC236}">
                <a16:creationId xmlns:a16="http://schemas.microsoft.com/office/drawing/2014/main" id="{2E2FFA53-9176-BB4C-26A8-9999DB1A8687}"/>
              </a:ext>
            </a:extLst>
          </p:cNvPr>
          <p:cNvSpPr/>
          <p:nvPr/>
        </p:nvSpPr>
        <p:spPr>
          <a:xfrm>
            <a:off x="-1" y="6019462"/>
            <a:ext cx="12192001" cy="835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D8CA5A1-F0C1-936C-A175-CE6D06E009E1}"/>
              </a:ext>
            </a:extLst>
          </p:cNvPr>
          <p:cNvSpPr txBox="1"/>
          <p:nvPr/>
        </p:nvSpPr>
        <p:spPr>
          <a:xfrm>
            <a:off x="0" y="6207813"/>
            <a:ext cx="4296953" cy="461665"/>
          </a:xfrm>
          <a:prstGeom prst="rect">
            <a:avLst/>
          </a:prstGeom>
          <a:noFill/>
        </p:spPr>
        <p:txBody>
          <a:bodyPr wrap="square">
            <a:spAutoFit/>
          </a:bodyPr>
          <a:lstStyle/>
          <a:p>
            <a:pPr marL="277813"/>
            <a:r>
              <a:rPr lang="en-GB" sz="1200" b="0" u="none" strike="noStrike" dirty="0">
                <a:solidFill>
                  <a:schemeClr val="bg1"/>
                </a:solidFill>
                <a:effectLst/>
                <a:latin typeface="Calibri" panose="020F0502020204030204" pitchFamily="34" charset="0"/>
              </a:rPr>
              <a:t>Presented at FSCI 2024</a:t>
            </a:r>
          </a:p>
          <a:p>
            <a:pPr marL="277813"/>
            <a:r>
              <a:rPr lang="en-GB" sz="1200" dirty="0">
                <a:solidFill>
                  <a:schemeClr val="bg1"/>
                </a:solidFill>
                <a:latin typeface="Corbel" panose="020B0503020204020204" pitchFamily="34" charset="0"/>
              </a:rPr>
              <a:t>DOI: </a:t>
            </a:r>
            <a:r>
              <a:rPr lang="en-GB" sz="1200" b="0" i="0" u="none" strike="noStrike" dirty="0">
                <a:solidFill>
                  <a:schemeClr val="bg1"/>
                </a:solidFill>
                <a:effectLst/>
                <a:latin typeface="Corbel" panose="020B0503020204020204" pitchFamily="34" charset="0"/>
              </a:rPr>
              <a:t>10.5281/zenodo.12788336</a:t>
            </a:r>
          </a:p>
        </p:txBody>
      </p:sp>
    </p:spTree>
    <p:extLst>
      <p:ext uri="{BB962C8B-B14F-4D97-AF65-F5344CB8AC3E}">
        <p14:creationId xmlns:p14="http://schemas.microsoft.com/office/powerpoint/2010/main" val="2709231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83EA0D61-2560-030D-D03D-A656F1CD1C77}"/>
              </a:ext>
            </a:extLst>
          </p:cNvPr>
          <p:cNvSpPr/>
          <p:nvPr/>
        </p:nvSpPr>
        <p:spPr>
          <a:xfrm>
            <a:off x="3921431" y="2469764"/>
            <a:ext cx="1233170" cy="1233170"/>
          </a:xfrm>
          <a:prstGeom prst="ellipse">
            <a:avLst/>
          </a:prstGeom>
          <a:solidFill>
            <a:schemeClr val="tx1">
              <a:lumMod val="50000"/>
              <a:lumOff val="5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6A2368F9-0EFA-40E3-3E1C-29AF6D19E1C1}"/>
              </a:ext>
            </a:extLst>
          </p:cNvPr>
          <p:cNvSpPr/>
          <p:nvPr/>
        </p:nvSpPr>
        <p:spPr>
          <a:xfrm>
            <a:off x="2448025" y="2469764"/>
            <a:ext cx="1233170" cy="1233170"/>
          </a:xfrm>
          <a:prstGeom prst="ellipse">
            <a:avLst/>
          </a:prstGeom>
          <a:solidFill>
            <a:schemeClr val="tx1">
              <a:lumMod val="50000"/>
              <a:lumOff val="5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5D4B5102-DBA9-FFA1-E104-BCF9F09E6D97}"/>
              </a:ext>
            </a:extLst>
          </p:cNvPr>
          <p:cNvSpPr/>
          <p:nvPr/>
        </p:nvSpPr>
        <p:spPr>
          <a:xfrm>
            <a:off x="5491253" y="3544079"/>
            <a:ext cx="1233170" cy="1233170"/>
          </a:xfrm>
          <a:prstGeom prst="ellipse">
            <a:avLst/>
          </a:prstGeom>
          <a:solidFill>
            <a:schemeClr val="tx1">
              <a:lumMod val="50000"/>
              <a:lumOff val="5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D0BCBAFE-EDD5-82AB-BE4E-D331C57DE88F}"/>
              </a:ext>
            </a:extLst>
          </p:cNvPr>
          <p:cNvSpPr/>
          <p:nvPr/>
        </p:nvSpPr>
        <p:spPr>
          <a:xfrm>
            <a:off x="5466186" y="1594066"/>
            <a:ext cx="1233170" cy="1233170"/>
          </a:xfrm>
          <a:prstGeom prst="ellipse">
            <a:avLst/>
          </a:prstGeom>
          <a:solidFill>
            <a:schemeClr val="accent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E1D5521C-2CD6-6FA5-2661-E26F76F24D4F}"/>
              </a:ext>
            </a:extLst>
          </p:cNvPr>
          <p:cNvSpPr/>
          <p:nvPr/>
        </p:nvSpPr>
        <p:spPr>
          <a:xfrm>
            <a:off x="974619" y="2536554"/>
            <a:ext cx="1233170" cy="1233170"/>
          </a:xfrm>
          <a:prstGeom prst="ellipse">
            <a:avLst/>
          </a:prstGeom>
          <a:solidFill>
            <a:schemeClr val="tx1">
              <a:lumMod val="50000"/>
              <a:lumOff val="5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Schoolhouse with solid fill">
            <a:extLst>
              <a:ext uri="{FF2B5EF4-FFF2-40B4-BE49-F238E27FC236}">
                <a16:creationId xmlns:a16="http://schemas.microsoft.com/office/drawing/2014/main" id="{3729BB42-F9CF-2F6B-8DC3-7233791F82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87123" y="2629149"/>
            <a:ext cx="914400" cy="914400"/>
          </a:xfrm>
          <a:prstGeom prst="rect">
            <a:avLst/>
          </a:prstGeom>
        </p:spPr>
      </p:pic>
      <p:pic>
        <p:nvPicPr>
          <p:cNvPr id="18" name="Graphic 17" descr="Graduation cap with solid fill">
            <a:extLst>
              <a:ext uri="{FF2B5EF4-FFF2-40B4-BE49-F238E27FC236}">
                <a16:creationId xmlns:a16="http://schemas.microsoft.com/office/drawing/2014/main" id="{1A43A88A-883F-1518-1B7E-6FF3258979D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97821" y="2681895"/>
            <a:ext cx="914400" cy="914400"/>
          </a:xfrm>
          <a:prstGeom prst="rect">
            <a:avLst/>
          </a:prstGeom>
        </p:spPr>
      </p:pic>
      <p:pic>
        <p:nvPicPr>
          <p:cNvPr id="19" name="Graphic 18" descr="Coins with solid fill">
            <a:extLst>
              <a:ext uri="{FF2B5EF4-FFF2-40B4-BE49-F238E27FC236}">
                <a16:creationId xmlns:a16="http://schemas.microsoft.com/office/drawing/2014/main" id="{969DC6E8-44BB-C603-6B0F-8F82BF3470E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0420" y="2695939"/>
            <a:ext cx="914400" cy="914400"/>
          </a:xfrm>
          <a:prstGeom prst="rect">
            <a:avLst/>
          </a:prstGeom>
        </p:spPr>
      </p:pic>
      <p:pic>
        <p:nvPicPr>
          <p:cNvPr id="20" name="Graphic 19" descr="Books with solid fill">
            <a:extLst>
              <a:ext uri="{FF2B5EF4-FFF2-40B4-BE49-F238E27FC236}">
                <a16:creationId xmlns:a16="http://schemas.microsoft.com/office/drawing/2014/main" id="{D4978A3A-EF0D-58D4-3814-7AB2D3E1626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25571" y="1767495"/>
            <a:ext cx="914400" cy="914400"/>
          </a:xfrm>
          <a:prstGeom prst="rect">
            <a:avLst/>
          </a:prstGeom>
        </p:spPr>
      </p:pic>
      <p:pic>
        <p:nvPicPr>
          <p:cNvPr id="21" name="Graphic 20" descr="Storytelling with solid fill">
            <a:extLst>
              <a:ext uri="{FF2B5EF4-FFF2-40B4-BE49-F238E27FC236}">
                <a16:creationId xmlns:a16="http://schemas.microsoft.com/office/drawing/2014/main" id="{2E5B4D10-9970-7240-40FD-3F3B533E5BB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639605" y="3703464"/>
            <a:ext cx="914400" cy="914400"/>
          </a:xfrm>
          <a:prstGeom prst="rect">
            <a:avLst/>
          </a:prstGeom>
        </p:spPr>
      </p:pic>
      <p:sp>
        <p:nvSpPr>
          <p:cNvPr id="22" name="TextBox 21">
            <a:extLst>
              <a:ext uri="{FF2B5EF4-FFF2-40B4-BE49-F238E27FC236}">
                <a16:creationId xmlns:a16="http://schemas.microsoft.com/office/drawing/2014/main" id="{5CB1E34C-F86B-A01A-3362-75A8A2FA6BE1}"/>
              </a:ext>
            </a:extLst>
          </p:cNvPr>
          <p:cNvSpPr txBox="1"/>
          <p:nvPr/>
        </p:nvSpPr>
        <p:spPr>
          <a:xfrm>
            <a:off x="1073651" y="3769724"/>
            <a:ext cx="1047938" cy="307777"/>
          </a:xfrm>
          <a:prstGeom prst="rect">
            <a:avLst/>
          </a:prstGeom>
          <a:noFill/>
        </p:spPr>
        <p:txBody>
          <a:bodyPr wrap="square">
            <a:spAutoFit/>
          </a:bodyPr>
          <a:lstStyle/>
          <a:p>
            <a:pPr algn="ctr"/>
            <a:r>
              <a:rPr lang="en-GB" sz="1400" dirty="0"/>
              <a:t>Funders</a:t>
            </a:r>
          </a:p>
        </p:txBody>
      </p:sp>
      <p:sp>
        <p:nvSpPr>
          <p:cNvPr id="23" name="TextBox 22">
            <a:extLst>
              <a:ext uri="{FF2B5EF4-FFF2-40B4-BE49-F238E27FC236}">
                <a16:creationId xmlns:a16="http://schemas.microsoft.com/office/drawing/2014/main" id="{D5FFFB82-8527-AE27-129C-41A09FF0FF98}"/>
              </a:ext>
            </a:extLst>
          </p:cNvPr>
          <p:cNvSpPr txBox="1"/>
          <p:nvPr/>
        </p:nvSpPr>
        <p:spPr>
          <a:xfrm>
            <a:off x="2520354" y="3769724"/>
            <a:ext cx="1047938" cy="307777"/>
          </a:xfrm>
          <a:prstGeom prst="rect">
            <a:avLst/>
          </a:prstGeom>
          <a:noFill/>
        </p:spPr>
        <p:txBody>
          <a:bodyPr wrap="square">
            <a:spAutoFit/>
          </a:bodyPr>
          <a:lstStyle/>
          <a:p>
            <a:pPr algn="ctr"/>
            <a:r>
              <a:rPr lang="en-GB" sz="1400" dirty="0"/>
              <a:t>Universities</a:t>
            </a:r>
          </a:p>
        </p:txBody>
      </p:sp>
      <p:sp>
        <p:nvSpPr>
          <p:cNvPr id="24" name="TextBox 23">
            <a:extLst>
              <a:ext uri="{FF2B5EF4-FFF2-40B4-BE49-F238E27FC236}">
                <a16:creationId xmlns:a16="http://schemas.microsoft.com/office/drawing/2014/main" id="{94F34382-C69F-1B23-C6C5-E927BA57900C}"/>
              </a:ext>
            </a:extLst>
          </p:cNvPr>
          <p:cNvSpPr txBox="1"/>
          <p:nvPr/>
        </p:nvSpPr>
        <p:spPr>
          <a:xfrm>
            <a:off x="3921431" y="3769723"/>
            <a:ext cx="1208103" cy="307777"/>
          </a:xfrm>
          <a:prstGeom prst="rect">
            <a:avLst/>
          </a:prstGeom>
          <a:noFill/>
        </p:spPr>
        <p:txBody>
          <a:bodyPr wrap="square">
            <a:spAutoFit/>
          </a:bodyPr>
          <a:lstStyle/>
          <a:p>
            <a:pPr algn="ctr"/>
            <a:r>
              <a:rPr lang="en-GB" sz="1400" dirty="0"/>
              <a:t>Researchers</a:t>
            </a:r>
          </a:p>
        </p:txBody>
      </p:sp>
      <p:sp>
        <p:nvSpPr>
          <p:cNvPr id="25" name="TextBox 24">
            <a:extLst>
              <a:ext uri="{FF2B5EF4-FFF2-40B4-BE49-F238E27FC236}">
                <a16:creationId xmlns:a16="http://schemas.microsoft.com/office/drawing/2014/main" id="{53C8D7D6-93BB-56CC-7F8D-EDFE2BFC414C}"/>
              </a:ext>
            </a:extLst>
          </p:cNvPr>
          <p:cNvSpPr txBox="1"/>
          <p:nvPr/>
        </p:nvSpPr>
        <p:spPr>
          <a:xfrm>
            <a:off x="5491253" y="2820091"/>
            <a:ext cx="1208103" cy="307777"/>
          </a:xfrm>
          <a:prstGeom prst="rect">
            <a:avLst/>
          </a:prstGeom>
          <a:noFill/>
        </p:spPr>
        <p:txBody>
          <a:bodyPr wrap="square">
            <a:spAutoFit/>
          </a:bodyPr>
          <a:lstStyle/>
          <a:p>
            <a:pPr algn="ctr"/>
            <a:r>
              <a:rPr lang="en-GB" sz="1400" dirty="0"/>
              <a:t>Publishers</a:t>
            </a:r>
          </a:p>
        </p:txBody>
      </p:sp>
      <p:sp>
        <p:nvSpPr>
          <p:cNvPr id="26" name="TextBox 25">
            <a:extLst>
              <a:ext uri="{FF2B5EF4-FFF2-40B4-BE49-F238E27FC236}">
                <a16:creationId xmlns:a16="http://schemas.microsoft.com/office/drawing/2014/main" id="{86B1BB94-549D-11C9-8491-0429299B1F0B}"/>
              </a:ext>
            </a:extLst>
          </p:cNvPr>
          <p:cNvSpPr txBox="1"/>
          <p:nvPr/>
        </p:nvSpPr>
        <p:spPr>
          <a:xfrm>
            <a:off x="5503786" y="4762052"/>
            <a:ext cx="1208103" cy="307777"/>
          </a:xfrm>
          <a:prstGeom prst="rect">
            <a:avLst/>
          </a:prstGeom>
          <a:noFill/>
        </p:spPr>
        <p:txBody>
          <a:bodyPr wrap="square">
            <a:spAutoFit/>
          </a:bodyPr>
          <a:lstStyle/>
          <a:p>
            <a:pPr algn="ctr"/>
            <a:r>
              <a:rPr lang="en-GB" sz="1400" dirty="0"/>
              <a:t>Preprints</a:t>
            </a:r>
          </a:p>
        </p:txBody>
      </p:sp>
      <p:sp>
        <p:nvSpPr>
          <p:cNvPr id="30" name="Rectangle 29">
            <a:extLst>
              <a:ext uri="{FF2B5EF4-FFF2-40B4-BE49-F238E27FC236}">
                <a16:creationId xmlns:a16="http://schemas.microsoft.com/office/drawing/2014/main" id="{5E6E7AA1-B537-6E91-6E4B-514F3A9A27DE}"/>
              </a:ext>
            </a:extLst>
          </p:cNvPr>
          <p:cNvSpPr/>
          <p:nvPr/>
        </p:nvSpPr>
        <p:spPr>
          <a:xfrm>
            <a:off x="-1" y="6019462"/>
            <a:ext cx="12192001" cy="835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5092C0B-2034-88B0-797E-128A3BC9B3FD}"/>
              </a:ext>
            </a:extLst>
          </p:cNvPr>
          <p:cNvSpPr txBox="1"/>
          <p:nvPr/>
        </p:nvSpPr>
        <p:spPr>
          <a:xfrm>
            <a:off x="0" y="6207813"/>
            <a:ext cx="4296953" cy="461665"/>
          </a:xfrm>
          <a:prstGeom prst="rect">
            <a:avLst/>
          </a:prstGeom>
          <a:noFill/>
        </p:spPr>
        <p:txBody>
          <a:bodyPr wrap="square">
            <a:spAutoFit/>
          </a:bodyPr>
          <a:lstStyle/>
          <a:p>
            <a:pPr marL="277813"/>
            <a:r>
              <a:rPr lang="en-GB" sz="1200" b="0" u="none" strike="noStrike" dirty="0">
                <a:solidFill>
                  <a:schemeClr val="bg1"/>
                </a:solidFill>
                <a:effectLst/>
                <a:latin typeface="Calibri" panose="020F0502020204030204" pitchFamily="34" charset="0"/>
              </a:rPr>
              <a:t>Presented at FSCI 2024</a:t>
            </a:r>
          </a:p>
          <a:p>
            <a:pPr marL="277813"/>
            <a:r>
              <a:rPr lang="en-GB" sz="1200" dirty="0">
                <a:solidFill>
                  <a:schemeClr val="bg1"/>
                </a:solidFill>
                <a:latin typeface="Corbel" panose="020B0503020204020204" pitchFamily="34" charset="0"/>
              </a:rPr>
              <a:t>DOI: </a:t>
            </a:r>
            <a:r>
              <a:rPr lang="en-GB" sz="1200" b="0" i="0" u="none" strike="noStrike" dirty="0">
                <a:solidFill>
                  <a:schemeClr val="bg1"/>
                </a:solidFill>
                <a:effectLst/>
                <a:latin typeface="Corbel" panose="020B0503020204020204" pitchFamily="34" charset="0"/>
              </a:rPr>
              <a:t>10.5281/zenodo.12788336</a:t>
            </a:r>
          </a:p>
        </p:txBody>
      </p:sp>
    </p:spTree>
    <p:extLst>
      <p:ext uri="{BB962C8B-B14F-4D97-AF65-F5344CB8AC3E}">
        <p14:creationId xmlns:p14="http://schemas.microsoft.com/office/powerpoint/2010/main" val="366252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white background&#10;&#10;Description automatically generated">
            <a:extLst>
              <a:ext uri="{FF2B5EF4-FFF2-40B4-BE49-F238E27FC236}">
                <a16:creationId xmlns:a16="http://schemas.microsoft.com/office/drawing/2014/main" id="{7F9A163F-8867-9578-054E-234B8B3CE978}"/>
              </a:ext>
            </a:extLst>
          </p:cNvPr>
          <p:cNvPicPr>
            <a:picLocks noChangeAspect="1"/>
          </p:cNvPicPr>
          <p:nvPr/>
        </p:nvPicPr>
        <p:blipFill>
          <a:blip r:embed="rId3"/>
          <a:stretch>
            <a:fillRect/>
          </a:stretch>
        </p:blipFill>
        <p:spPr>
          <a:xfrm>
            <a:off x="1229860" y="1656490"/>
            <a:ext cx="4773663" cy="2012352"/>
          </a:xfrm>
          <a:prstGeom prst="rect">
            <a:avLst/>
          </a:prstGeom>
          <a:ln w="38100">
            <a:solidFill>
              <a:schemeClr val="accent4"/>
            </a:solidFill>
          </a:ln>
        </p:spPr>
      </p:pic>
      <p:sp>
        <p:nvSpPr>
          <p:cNvPr id="7" name="TextBox 6">
            <a:extLst>
              <a:ext uri="{FF2B5EF4-FFF2-40B4-BE49-F238E27FC236}">
                <a16:creationId xmlns:a16="http://schemas.microsoft.com/office/drawing/2014/main" id="{604B1A80-98D3-DFEE-7476-5BB7C1878A98}"/>
              </a:ext>
            </a:extLst>
          </p:cNvPr>
          <p:cNvSpPr txBox="1"/>
          <p:nvPr/>
        </p:nvSpPr>
        <p:spPr>
          <a:xfrm>
            <a:off x="6003523" y="1471824"/>
            <a:ext cx="345907" cy="369332"/>
          </a:xfrm>
          <a:prstGeom prst="rect">
            <a:avLst/>
          </a:prstGeom>
          <a:noFill/>
        </p:spPr>
        <p:txBody>
          <a:bodyPr wrap="square">
            <a:spAutoFit/>
          </a:bodyPr>
          <a:lstStyle/>
          <a:p>
            <a:pPr>
              <a:spcBef>
                <a:spcPts val="400"/>
              </a:spcBef>
              <a:spcAft>
                <a:spcPts val="400"/>
              </a:spcAft>
            </a:pPr>
            <a:r>
              <a:rPr lang="en-GB" sz="1800" dirty="0"/>
              <a:t>⁴</a:t>
            </a:r>
          </a:p>
        </p:txBody>
      </p:sp>
      <p:sp>
        <p:nvSpPr>
          <p:cNvPr id="8" name="Rectangle 7">
            <a:extLst>
              <a:ext uri="{FF2B5EF4-FFF2-40B4-BE49-F238E27FC236}">
                <a16:creationId xmlns:a16="http://schemas.microsoft.com/office/drawing/2014/main" id="{17F1BE66-AD1F-D68E-9C9C-03F75BE4C3BE}"/>
              </a:ext>
            </a:extLst>
          </p:cNvPr>
          <p:cNvSpPr/>
          <p:nvPr/>
        </p:nvSpPr>
        <p:spPr>
          <a:xfrm>
            <a:off x="-1" y="6019462"/>
            <a:ext cx="12192001" cy="835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C5573B23-A03F-D2D1-69BE-ED727DD9325A}"/>
              </a:ext>
            </a:extLst>
          </p:cNvPr>
          <p:cNvSpPr txBox="1"/>
          <p:nvPr/>
        </p:nvSpPr>
        <p:spPr>
          <a:xfrm>
            <a:off x="0" y="6207813"/>
            <a:ext cx="4296953" cy="461665"/>
          </a:xfrm>
          <a:prstGeom prst="rect">
            <a:avLst/>
          </a:prstGeom>
          <a:noFill/>
        </p:spPr>
        <p:txBody>
          <a:bodyPr wrap="square">
            <a:spAutoFit/>
          </a:bodyPr>
          <a:lstStyle/>
          <a:p>
            <a:pPr marL="277813"/>
            <a:r>
              <a:rPr lang="en-GB" sz="1200" b="0" u="none" strike="noStrike" dirty="0">
                <a:solidFill>
                  <a:schemeClr val="bg1"/>
                </a:solidFill>
                <a:effectLst/>
                <a:latin typeface="Calibri" panose="020F0502020204030204" pitchFamily="34" charset="0"/>
              </a:rPr>
              <a:t>Presented at FSCI 2024</a:t>
            </a:r>
          </a:p>
          <a:p>
            <a:pPr marL="277813"/>
            <a:r>
              <a:rPr lang="en-GB" sz="1200" dirty="0">
                <a:solidFill>
                  <a:schemeClr val="bg1"/>
                </a:solidFill>
                <a:latin typeface="Corbel" panose="020B0503020204020204" pitchFamily="34" charset="0"/>
              </a:rPr>
              <a:t>DOI: </a:t>
            </a:r>
            <a:r>
              <a:rPr lang="en-GB" sz="1200" b="0" i="0" u="none" strike="noStrike" dirty="0">
                <a:solidFill>
                  <a:schemeClr val="bg1"/>
                </a:solidFill>
                <a:effectLst/>
                <a:latin typeface="Corbel" panose="020B0503020204020204" pitchFamily="34" charset="0"/>
              </a:rPr>
              <a:t>10.5281/zenodo.12788336</a:t>
            </a:r>
          </a:p>
        </p:txBody>
      </p:sp>
    </p:spTree>
    <p:extLst>
      <p:ext uri="{BB962C8B-B14F-4D97-AF65-F5344CB8AC3E}">
        <p14:creationId xmlns:p14="http://schemas.microsoft.com/office/powerpoint/2010/main" val="1367024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white background&#10;&#10;Description automatically generated">
            <a:extLst>
              <a:ext uri="{FF2B5EF4-FFF2-40B4-BE49-F238E27FC236}">
                <a16:creationId xmlns:a16="http://schemas.microsoft.com/office/drawing/2014/main" id="{7F9A163F-8867-9578-054E-234B8B3CE978}"/>
              </a:ext>
            </a:extLst>
          </p:cNvPr>
          <p:cNvPicPr>
            <a:picLocks noChangeAspect="1"/>
          </p:cNvPicPr>
          <p:nvPr/>
        </p:nvPicPr>
        <p:blipFill>
          <a:blip r:embed="rId3"/>
          <a:stretch>
            <a:fillRect/>
          </a:stretch>
        </p:blipFill>
        <p:spPr>
          <a:xfrm>
            <a:off x="1229860" y="1656490"/>
            <a:ext cx="4773663" cy="2012352"/>
          </a:xfrm>
          <a:prstGeom prst="rect">
            <a:avLst/>
          </a:prstGeom>
          <a:ln w="38100">
            <a:solidFill>
              <a:schemeClr val="accent4"/>
            </a:solidFill>
          </a:ln>
        </p:spPr>
      </p:pic>
      <p:pic>
        <p:nvPicPr>
          <p:cNvPr id="3" name="Picture 2" descr="A white and red rectangular sign with black text&#10;&#10;Description automatically generated">
            <a:extLst>
              <a:ext uri="{FF2B5EF4-FFF2-40B4-BE49-F238E27FC236}">
                <a16:creationId xmlns:a16="http://schemas.microsoft.com/office/drawing/2014/main" id="{C494260A-4390-F271-5665-EB8883EF1F66}"/>
              </a:ext>
            </a:extLst>
          </p:cNvPr>
          <p:cNvPicPr>
            <a:picLocks noChangeAspect="1"/>
          </p:cNvPicPr>
          <p:nvPr/>
        </p:nvPicPr>
        <p:blipFill>
          <a:blip r:embed="rId4"/>
          <a:stretch>
            <a:fillRect/>
          </a:stretch>
        </p:blipFill>
        <p:spPr>
          <a:xfrm>
            <a:off x="2346157" y="3352404"/>
            <a:ext cx="5554723" cy="2026251"/>
          </a:xfrm>
          <a:prstGeom prst="rect">
            <a:avLst/>
          </a:prstGeom>
          <a:ln w="38100">
            <a:solidFill>
              <a:schemeClr val="accent4"/>
            </a:solidFill>
          </a:ln>
        </p:spPr>
      </p:pic>
      <p:sp>
        <p:nvSpPr>
          <p:cNvPr id="6" name="TextBox 5">
            <a:extLst>
              <a:ext uri="{FF2B5EF4-FFF2-40B4-BE49-F238E27FC236}">
                <a16:creationId xmlns:a16="http://schemas.microsoft.com/office/drawing/2014/main" id="{825EDB5F-E6BF-FDFB-137B-303B58FD280C}"/>
              </a:ext>
            </a:extLst>
          </p:cNvPr>
          <p:cNvSpPr txBox="1"/>
          <p:nvPr/>
        </p:nvSpPr>
        <p:spPr>
          <a:xfrm>
            <a:off x="7900880" y="3244334"/>
            <a:ext cx="328721" cy="369332"/>
          </a:xfrm>
          <a:prstGeom prst="rect">
            <a:avLst/>
          </a:prstGeom>
          <a:noFill/>
        </p:spPr>
        <p:txBody>
          <a:bodyPr wrap="square">
            <a:spAutoFit/>
          </a:bodyPr>
          <a:lstStyle/>
          <a:p>
            <a:pPr>
              <a:spcBef>
                <a:spcPts val="400"/>
              </a:spcBef>
              <a:spcAft>
                <a:spcPts val="400"/>
              </a:spcAft>
            </a:pPr>
            <a:r>
              <a:rPr lang="en-GB" sz="1800" dirty="0"/>
              <a:t>⁵</a:t>
            </a:r>
          </a:p>
        </p:txBody>
      </p:sp>
      <p:sp>
        <p:nvSpPr>
          <p:cNvPr id="7" name="TextBox 6">
            <a:extLst>
              <a:ext uri="{FF2B5EF4-FFF2-40B4-BE49-F238E27FC236}">
                <a16:creationId xmlns:a16="http://schemas.microsoft.com/office/drawing/2014/main" id="{0F58A8F7-34E7-0E28-B9E1-70735077E4BC}"/>
              </a:ext>
            </a:extLst>
          </p:cNvPr>
          <p:cNvSpPr txBox="1"/>
          <p:nvPr/>
        </p:nvSpPr>
        <p:spPr>
          <a:xfrm>
            <a:off x="6003523" y="1471824"/>
            <a:ext cx="345907" cy="369332"/>
          </a:xfrm>
          <a:prstGeom prst="rect">
            <a:avLst/>
          </a:prstGeom>
          <a:noFill/>
        </p:spPr>
        <p:txBody>
          <a:bodyPr wrap="square">
            <a:spAutoFit/>
          </a:bodyPr>
          <a:lstStyle/>
          <a:p>
            <a:pPr>
              <a:spcBef>
                <a:spcPts val="400"/>
              </a:spcBef>
              <a:spcAft>
                <a:spcPts val="400"/>
              </a:spcAft>
            </a:pPr>
            <a:r>
              <a:rPr lang="en-GB" sz="1800" dirty="0"/>
              <a:t>⁴</a:t>
            </a:r>
          </a:p>
        </p:txBody>
      </p:sp>
      <p:sp>
        <p:nvSpPr>
          <p:cNvPr id="8" name="Rectangle 7">
            <a:extLst>
              <a:ext uri="{FF2B5EF4-FFF2-40B4-BE49-F238E27FC236}">
                <a16:creationId xmlns:a16="http://schemas.microsoft.com/office/drawing/2014/main" id="{4695DC8D-2F59-7DEB-95DF-4165FB0D88E1}"/>
              </a:ext>
            </a:extLst>
          </p:cNvPr>
          <p:cNvSpPr/>
          <p:nvPr/>
        </p:nvSpPr>
        <p:spPr>
          <a:xfrm>
            <a:off x="-1" y="6019462"/>
            <a:ext cx="12192001" cy="835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08BCBC1-4CCE-DC97-FF18-F04C2487D209}"/>
              </a:ext>
            </a:extLst>
          </p:cNvPr>
          <p:cNvSpPr txBox="1"/>
          <p:nvPr/>
        </p:nvSpPr>
        <p:spPr>
          <a:xfrm>
            <a:off x="0" y="6207813"/>
            <a:ext cx="4296953" cy="461665"/>
          </a:xfrm>
          <a:prstGeom prst="rect">
            <a:avLst/>
          </a:prstGeom>
          <a:noFill/>
        </p:spPr>
        <p:txBody>
          <a:bodyPr wrap="square">
            <a:spAutoFit/>
          </a:bodyPr>
          <a:lstStyle/>
          <a:p>
            <a:pPr marL="277813"/>
            <a:r>
              <a:rPr lang="en-GB" sz="1200" b="0" u="none" strike="noStrike" dirty="0">
                <a:solidFill>
                  <a:schemeClr val="bg1"/>
                </a:solidFill>
                <a:effectLst/>
                <a:latin typeface="Calibri" panose="020F0502020204030204" pitchFamily="34" charset="0"/>
              </a:rPr>
              <a:t>Presented at FSCI 2024</a:t>
            </a:r>
          </a:p>
          <a:p>
            <a:pPr marL="277813"/>
            <a:r>
              <a:rPr lang="en-GB" sz="1200" dirty="0">
                <a:solidFill>
                  <a:schemeClr val="bg1"/>
                </a:solidFill>
                <a:latin typeface="Corbel" panose="020B0503020204020204" pitchFamily="34" charset="0"/>
              </a:rPr>
              <a:t>DOI: </a:t>
            </a:r>
            <a:r>
              <a:rPr lang="en-GB" sz="1200" b="0" i="0" u="none" strike="noStrike" dirty="0">
                <a:solidFill>
                  <a:schemeClr val="bg1"/>
                </a:solidFill>
                <a:effectLst/>
                <a:latin typeface="Corbel" panose="020B0503020204020204" pitchFamily="34" charset="0"/>
              </a:rPr>
              <a:t>10.5281/zenodo.12788336</a:t>
            </a:r>
          </a:p>
        </p:txBody>
      </p:sp>
    </p:spTree>
    <p:extLst>
      <p:ext uri="{BB962C8B-B14F-4D97-AF65-F5344CB8AC3E}">
        <p14:creationId xmlns:p14="http://schemas.microsoft.com/office/powerpoint/2010/main" val="1836342822"/>
      </p:ext>
    </p:extLst>
  </p:cSld>
  <p:clrMapOvr>
    <a:masterClrMapping/>
  </p:clrMapOvr>
</p:sld>
</file>

<file path=ppt/theme/theme1.xml><?xml version="1.0" encoding="utf-8"?>
<a:theme xmlns:a="http://schemas.openxmlformats.org/drawingml/2006/main" name="Frame">
  <a:themeElements>
    <a:clrScheme name="Kairoi">
      <a:dk1>
        <a:srgbClr val="000000"/>
      </a:dk1>
      <a:lt1>
        <a:srgbClr val="FFFFFF"/>
      </a:lt1>
      <a:dk2>
        <a:srgbClr val="B20528"/>
      </a:dk2>
      <a:lt2>
        <a:srgbClr val="93DEFF"/>
      </a:lt2>
      <a:accent1>
        <a:srgbClr val="800324"/>
      </a:accent1>
      <a:accent2>
        <a:srgbClr val="FA7859"/>
      </a:accent2>
      <a:accent3>
        <a:srgbClr val="0079B2"/>
      </a:accent3>
      <a:accent4>
        <a:srgbClr val="005793"/>
      </a:accent4>
      <a:accent5>
        <a:srgbClr val="5C4791"/>
      </a:accent5>
      <a:accent6>
        <a:srgbClr val="491A7D"/>
      </a:accent6>
      <a:hlink>
        <a:srgbClr val="800324"/>
      </a:hlink>
      <a:folHlink>
        <a:srgbClr val="CCA1F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{8CDA6D19-4DE4-C441-AB12-3E28C72C6570}tf10001124_mac</Template>
  <TotalTime>35112</TotalTime>
  <Words>5308</Words>
  <Application>Microsoft Macintosh PowerPoint</Application>
  <PresentationFormat>Widescreen</PresentationFormat>
  <Paragraphs>597</Paragraphs>
  <Slides>47</Slides>
  <Notes>47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Avenir Black</vt:lpstr>
      <vt:lpstr>Avenir Book</vt:lpstr>
      <vt:lpstr>Calibri</vt:lpstr>
      <vt:lpstr>Corbel</vt:lpstr>
      <vt:lpstr>Gentium</vt:lpstr>
      <vt:lpstr>Gotham SSm A</vt:lpstr>
      <vt:lpstr>Open Sans</vt:lpstr>
      <vt:lpstr>Wingdings 2</vt:lpstr>
      <vt:lpstr>Frame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iSmael KG</dc:creator>
  <cp:lastModifiedBy>Ismael K.G.</cp:lastModifiedBy>
  <cp:revision>12</cp:revision>
  <cp:lastPrinted>2024-07-20T14:36:41Z</cp:lastPrinted>
  <dcterms:created xsi:type="dcterms:W3CDTF">2023-01-20T10:06:31Z</dcterms:created>
  <dcterms:modified xsi:type="dcterms:W3CDTF">2024-07-21T17:55:29Z</dcterms:modified>
</cp:coreProperties>
</file>