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</p:sldIdLst>
  <p:sldSz cx="6858000" cy="9906000" type="A4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4C49-B148-4700-AF8D-D51E531FD577}" type="datetimeFigureOut">
              <a:rPr lang="it-IT" smtClean="0"/>
              <a:t>30/10/2023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5846-A481-451A-93E7-DE1E11AD1E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1538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4C49-B148-4700-AF8D-D51E531FD577}" type="datetimeFigureOut">
              <a:rPr lang="it-IT" smtClean="0"/>
              <a:t>30/10/2023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5846-A481-451A-93E7-DE1E11AD1E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605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7"/>
            <a:ext cx="1478756" cy="839487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7"/>
            <a:ext cx="4350544" cy="839487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4C49-B148-4700-AF8D-D51E531FD577}" type="datetimeFigureOut">
              <a:rPr lang="it-IT" smtClean="0"/>
              <a:t>30/10/2023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5846-A481-451A-93E7-DE1E11AD1E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886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4C49-B148-4700-AF8D-D51E531FD577}" type="datetimeFigureOut">
              <a:rPr lang="it-IT" smtClean="0"/>
              <a:t>30/10/2023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5846-A481-451A-93E7-DE1E11AD1E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553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30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4C49-B148-4700-AF8D-D51E531FD577}" type="datetimeFigureOut">
              <a:rPr lang="it-IT" smtClean="0"/>
              <a:t>30/10/2023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5846-A481-451A-93E7-DE1E11AD1E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625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4C49-B148-4700-AF8D-D51E531FD577}" type="datetimeFigureOut">
              <a:rPr lang="it-IT" smtClean="0"/>
              <a:t>30/10/2023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5846-A481-451A-93E7-DE1E11AD1E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93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3" y="527405"/>
            <a:ext cx="5915025" cy="191470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3" y="2428351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3" y="3618444"/>
            <a:ext cx="2901255" cy="532218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2428351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3618444"/>
            <a:ext cx="2915543" cy="532218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4C49-B148-4700-AF8D-D51E531FD577}" type="datetimeFigureOut">
              <a:rPr lang="it-IT" smtClean="0"/>
              <a:t>30/10/2023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5846-A481-451A-93E7-DE1E11AD1E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997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4C49-B148-4700-AF8D-D51E531FD577}" type="datetimeFigureOut">
              <a:rPr lang="it-IT" smtClean="0"/>
              <a:t>30/10/2023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5846-A481-451A-93E7-DE1E11AD1E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62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4C49-B148-4700-AF8D-D51E531FD577}" type="datetimeFigureOut">
              <a:rPr lang="it-IT" smtClean="0"/>
              <a:t>30/10/2023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5846-A481-451A-93E7-DE1E11AD1E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6061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5" y="1426287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4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4C49-B148-4700-AF8D-D51E531FD577}" type="datetimeFigureOut">
              <a:rPr lang="it-IT" smtClean="0"/>
              <a:t>30/10/2023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5846-A481-451A-93E7-DE1E11AD1E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503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5" y="1426287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4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4C49-B148-4700-AF8D-D51E531FD577}" type="datetimeFigureOut">
              <a:rPr lang="it-IT" smtClean="0"/>
              <a:t>30/10/2023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5846-A481-451A-93E7-DE1E11AD1E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912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0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0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401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04C49-B148-4700-AF8D-D51E531FD577}" type="datetimeFigureOut">
              <a:rPr lang="it-IT" smtClean="0"/>
              <a:t>30/10/2023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5" y="9181401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401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65846-A481-451A-93E7-DE1E11AD1E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43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jpeg"/><Relationship Id="rId12" Type="http://schemas.openxmlformats.org/officeDocument/2006/relationships/image" Target="../media/image4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.wmf"/><Relationship Id="rId20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3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875" y="25187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RF21 CONAN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613519" y="98199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93634" y="979193"/>
            <a:ext cx="1157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+ICU-AW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85694" y="1306155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Plasma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983438" y="1337184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Tissue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147739" y="131749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Plasma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545483" y="1348525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Tissue</a:t>
            </a:r>
            <a:endParaRPr lang="it-IT" dirty="0"/>
          </a:p>
        </p:txBody>
      </p:sp>
      <p:cxnSp>
        <p:nvCxnSpPr>
          <p:cNvPr id="16" name="Connettore diritto 15"/>
          <p:cNvCxnSpPr/>
          <p:nvPr/>
        </p:nvCxnSpPr>
        <p:spPr>
          <a:xfrm>
            <a:off x="5249664" y="1433660"/>
            <a:ext cx="45400" cy="663441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-16547" y="158788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005</a:t>
            </a:r>
          </a:p>
        </p:txBody>
      </p:sp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850411"/>
              </p:ext>
            </p:extLst>
          </p:nvPr>
        </p:nvGraphicFramePr>
        <p:xfrm>
          <a:off x="-93962" y="1914982"/>
          <a:ext cx="2210821" cy="1301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Prism 6" r:id="rId3" imgW="4802410" imgH="2826849" progId="Prism6.Document">
                  <p:embed/>
                </p:oleObj>
              </mc:Choice>
              <mc:Fallback>
                <p:oleObj name="Prism 6" r:id="rId3" imgW="4802410" imgH="2826849" progId="Prism6.Document">
                  <p:embed/>
                  <p:pic>
                    <p:nvPicPr>
                      <p:cNvPr id="4" name="Oggetto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93962" y="1914982"/>
                        <a:ext cx="2210821" cy="1301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ttangolo 20"/>
          <p:cNvSpPr/>
          <p:nvPr/>
        </p:nvSpPr>
        <p:spPr>
          <a:xfrm>
            <a:off x="1437209" y="1926323"/>
            <a:ext cx="747499" cy="370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graphicFrame>
        <p:nvGraphicFramePr>
          <p:cNvPr id="20" name="Ogget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40414"/>
              </p:ext>
            </p:extLst>
          </p:nvPr>
        </p:nvGraphicFramePr>
        <p:xfrm>
          <a:off x="1488881" y="1816140"/>
          <a:ext cx="2476701" cy="1458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Prism 6" r:id="rId5" imgW="4802410" imgH="2826849" progId="Prism6.Document">
                  <p:embed/>
                </p:oleObj>
              </mc:Choice>
              <mc:Fallback>
                <p:oleObj name="Prism 6" r:id="rId5" imgW="4802410" imgH="2826849" progId="Prism6.Document">
                  <p:embed/>
                  <p:pic>
                    <p:nvPicPr>
                      <p:cNvPr id="6" name="Oggetto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8881" y="1816140"/>
                        <a:ext cx="2476701" cy="1458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asellaDiTesto 21"/>
          <p:cNvSpPr txBox="1"/>
          <p:nvPr/>
        </p:nvSpPr>
        <p:spPr>
          <a:xfrm>
            <a:off x="453630" y="2000740"/>
            <a:ext cx="72648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" dirty="0">
                <a:latin typeface="Arial" panose="020B0604020202020204" pitchFamily="34" charset="0"/>
                <a:cs typeface="Arial" panose="020B0604020202020204" pitchFamily="34" charset="0"/>
              </a:rPr>
              <a:t>AI% </a:t>
            </a:r>
            <a:r>
              <a:rPr lang="it-IT" sz="7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it-I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700" dirty="0" err="1">
                <a:latin typeface="Arial" panose="020B0604020202020204" pitchFamily="34" charset="0"/>
                <a:cs typeface="Arial" panose="020B0604020202020204" pitchFamily="34" charset="0"/>
              </a:rPr>
              <a:t>ref</a:t>
            </a:r>
            <a:r>
              <a:rPr lang="it-IT" sz="700" dirty="0">
                <a:latin typeface="Arial" panose="020B0604020202020204" pitchFamily="34" charset="0"/>
                <a:cs typeface="Arial" panose="020B0604020202020204" pitchFamily="34" charset="0"/>
              </a:rPr>
              <a:t> 36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42322" y="2014736"/>
            <a:ext cx="72648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" dirty="0">
                <a:latin typeface="Arial" panose="020B0604020202020204" pitchFamily="34" charset="0"/>
                <a:cs typeface="Arial" panose="020B0604020202020204" pitchFamily="34" charset="0"/>
              </a:rPr>
              <a:t>AI% </a:t>
            </a:r>
            <a:r>
              <a:rPr lang="it-IT" sz="7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it-I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700" dirty="0" err="1">
                <a:latin typeface="Arial" panose="020B0604020202020204" pitchFamily="34" charset="0"/>
                <a:cs typeface="Arial" panose="020B0604020202020204" pitchFamily="34" charset="0"/>
              </a:rPr>
              <a:t>ref</a:t>
            </a:r>
            <a:r>
              <a:rPr lang="it-IT" sz="700" dirty="0">
                <a:latin typeface="Arial" panose="020B0604020202020204" pitchFamily="34" charset="0"/>
                <a:cs typeface="Arial" panose="020B0604020202020204" pitchFamily="34" charset="0"/>
              </a:rPr>
              <a:t> 36</a:t>
            </a: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8" y="3586162"/>
            <a:ext cx="1577152" cy="1208649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142" y="3514026"/>
            <a:ext cx="1924637" cy="1474944"/>
          </a:xfrm>
          <a:prstGeom prst="rect">
            <a:avLst/>
          </a:prstGeom>
        </p:spPr>
      </p:pic>
      <p:sp>
        <p:nvSpPr>
          <p:cNvPr id="26" name="CasellaDiTesto 25"/>
          <p:cNvSpPr txBox="1"/>
          <p:nvPr/>
        </p:nvSpPr>
        <p:spPr>
          <a:xfrm>
            <a:off x="-43635" y="318305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006</a:t>
            </a:r>
          </a:p>
        </p:txBody>
      </p:sp>
      <p:graphicFrame>
        <p:nvGraphicFramePr>
          <p:cNvPr id="27" name="Oggetto 26" descr="Project Path: &#10;PE Folder: /UNTITLED/Folder1/&#10;Short Name: Graph1">
            <a:extLst>
              <a:ext uri="{FF2B5EF4-FFF2-40B4-BE49-F238E27FC236}">
                <a16:creationId xmlns:a16="http://schemas.microsoft.com/office/drawing/2014/main" id="{EBD93814-5CB0-4ECB-922E-AE2BBB50F7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387486"/>
              </p:ext>
            </p:extLst>
          </p:nvPr>
        </p:nvGraphicFramePr>
        <p:xfrm>
          <a:off x="5141670" y="1708000"/>
          <a:ext cx="1915829" cy="146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Graph" r:id="rId9" imgW="9802440" imgH="7502760" progId="Origin95.Graph">
                  <p:embed/>
                </p:oleObj>
              </mc:Choice>
              <mc:Fallback>
                <p:oleObj name="Graph" r:id="rId9" imgW="9802440" imgH="7502760" progId="Origin95.Graph">
                  <p:embed/>
                  <p:pic>
                    <p:nvPicPr>
                      <p:cNvPr id="10" name="Oggetto 9" descr="Project Path: &#10;PE Folder: /UNTITLED/Folder1/&#10;Short Name: Graph1">
                        <a:extLst>
                          <a:ext uri="{FF2B5EF4-FFF2-40B4-BE49-F238E27FC236}">
                            <a16:creationId xmlns:a16="http://schemas.microsoft.com/office/drawing/2014/main" id="{EBD93814-5CB0-4ECB-922E-AE2BBB50F7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41670" y="1708000"/>
                        <a:ext cx="1915829" cy="1467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ttangolo 29"/>
          <p:cNvSpPr/>
          <p:nvPr/>
        </p:nvSpPr>
        <p:spPr>
          <a:xfrm>
            <a:off x="3203142" y="1926323"/>
            <a:ext cx="944597" cy="370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cxnSp>
        <p:nvCxnSpPr>
          <p:cNvPr id="8" name="Connettore diritto 7"/>
          <p:cNvCxnSpPr/>
          <p:nvPr/>
        </p:nvCxnSpPr>
        <p:spPr>
          <a:xfrm>
            <a:off x="3407497" y="979193"/>
            <a:ext cx="49279" cy="7457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ggetto 27" descr="Project Path: &#10;PE Folder: /UNTITLED/Folder1/&#10;Short Name: Graph1">
            <a:extLst>
              <a:ext uri="{FF2B5EF4-FFF2-40B4-BE49-F238E27FC236}">
                <a16:creationId xmlns:a16="http://schemas.microsoft.com/office/drawing/2014/main" id="{281329B4-12EC-4449-AEAF-24F16CE6E3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624341"/>
              </p:ext>
            </p:extLst>
          </p:nvPr>
        </p:nvGraphicFramePr>
        <p:xfrm>
          <a:off x="3281356" y="1484379"/>
          <a:ext cx="2217240" cy="1698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Graph" r:id="rId11" imgW="9802440" imgH="7502760" progId="Origin95.Graph">
                  <p:embed/>
                </p:oleObj>
              </mc:Choice>
              <mc:Fallback>
                <p:oleObj name="Graph" r:id="rId11" imgW="9802440" imgH="7502760" progId="Origin95.Graph">
                  <p:embed/>
                  <p:pic>
                    <p:nvPicPr>
                      <p:cNvPr id="6" name="Oggetto 5" descr="Project Path: &#10;PE Folder: /UNTITLED/Folder1/&#10;Short Name: Graph1">
                        <a:extLst>
                          <a:ext uri="{FF2B5EF4-FFF2-40B4-BE49-F238E27FC236}">
                            <a16:creationId xmlns:a16="http://schemas.microsoft.com/office/drawing/2014/main" id="{281329B4-12EC-4449-AEAF-24F16CE6E3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81356" y="1484379"/>
                        <a:ext cx="2217240" cy="1698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ggetto 30" descr="Project Path: C:\Users\vmangolini\Documents\DOTTORATO PRECISION MEDICINE\ESPERIMENTI\CONAN_BCA_BRADFORD\CONAN\2_CONAN PL007 TS007 PL019 TS019 LEV SEV 021023.opju&#10;PE Folder: /2_CONAN PL007 TS007 PL019 TS019 LEV SEV 021023/Folder1/&#10;Short Name: TS007">
            <a:extLst>
              <a:ext uri="{FF2B5EF4-FFF2-40B4-BE49-F238E27FC236}">
                <a16:creationId xmlns:a16="http://schemas.microsoft.com/office/drawing/2014/main" id="{D151BA4E-771E-4F54-AB96-37F0D8B12D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296315"/>
              </p:ext>
            </p:extLst>
          </p:nvPr>
        </p:nvGraphicFramePr>
        <p:xfrm>
          <a:off x="1488877" y="5216635"/>
          <a:ext cx="2193844" cy="1680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Graph" r:id="rId13" imgW="9802440" imgH="7502760" progId="Origin95.Graph">
                  <p:embed/>
                </p:oleObj>
              </mc:Choice>
              <mc:Fallback>
                <p:oleObj name="Graph" r:id="rId13" imgW="9802440" imgH="7502760" progId="Origin95.Graph">
                  <p:embed/>
                  <p:pic>
                    <p:nvPicPr>
                      <p:cNvPr id="2" name="Oggetto 1" descr="Project Path: C:\Users\vmangolini\Documents\DOTTORATO PRECISION MEDICINE\ESPERIMENTI\CONAN_BCA_BRADFORD\CONAN\2_CONAN PL007 TS007 PL019 TS019 LEV SEV 021023.opju&#10;PE Folder: /2_CONAN PL007 TS007 PL019 TS019 LEV SEV 021023/Folder1/&#10;Short Name: TS007">
                        <a:extLst>
                          <a:ext uri="{FF2B5EF4-FFF2-40B4-BE49-F238E27FC236}">
                            <a16:creationId xmlns:a16="http://schemas.microsoft.com/office/drawing/2014/main" id="{D151BA4E-771E-4F54-AB96-37F0D8B12D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88877" y="5216635"/>
                        <a:ext cx="2193844" cy="1680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7BA83D9-7D26-4BC4-B330-C127BD4C0253}"/>
              </a:ext>
            </a:extLst>
          </p:cNvPr>
          <p:cNvSpPr txBox="1"/>
          <p:nvPr/>
        </p:nvSpPr>
        <p:spPr>
          <a:xfrm>
            <a:off x="3738867" y="1675207"/>
            <a:ext cx="1563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b="1" dirty="0" err="1"/>
              <a:t>Norm</a:t>
            </a:r>
            <a:r>
              <a:rPr lang="it-IT" sz="600" b="1" dirty="0"/>
              <a:t>-REF AI% 100</a:t>
            </a:r>
          </a:p>
          <a:p>
            <a:r>
              <a:rPr lang="it-IT" sz="600" b="1" dirty="0" err="1"/>
              <a:t>Int-Ref</a:t>
            </a:r>
            <a:r>
              <a:rPr lang="it-IT" sz="600" b="1" dirty="0"/>
              <a:t> AI% 57,82 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47BA83D9-7D26-4BC4-B330-C127BD4C0253}"/>
              </a:ext>
            </a:extLst>
          </p:cNvPr>
          <p:cNvSpPr txBox="1"/>
          <p:nvPr/>
        </p:nvSpPr>
        <p:spPr>
          <a:xfrm>
            <a:off x="6044829" y="1642570"/>
            <a:ext cx="1563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b="1" dirty="0" err="1"/>
              <a:t>Norm</a:t>
            </a:r>
            <a:r>
              <a:rPr lang="it-IT" sz="600" b="1" dirty="0"/>
              <a:t>-REF AI% 100</a:t>
            </a:r>
          </a:p>
          <a:p>
            <a:r>
              <a:rPr lang="it-IT" sz="600" b="1" dirty="0" err="1"/>
              <a:t>Int-Ref</a:t>
            </a:r>
            <a:r>
              <a:rPr lang="it-IT" sz="600" b="1" dirty="0"/>
              <a:t> AI% 57,82 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-32821" y="496217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007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3402093" y="131357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017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3415008" y="318305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019</a:t>
            </a:r>
          </a:p>
        </p:txBody>
      </p:sp>
      <p:graphicFrame>
        <p:nvGraphicFramePr>
          <p:cNvPr id="38" name="Oggetto 37" descr="Project Path: C:\Users\vmangolini\Documents\DOTTORATO PRECISION MEDICINE\ESPERIMENTI\CONAN_BCA_BRADFORD\CONAN\2_CONAN PL007 TS007 PL019 TS019 LEV SEV 021023.opju&#10;PE Folder: /2_CONAN PL007 TS007 PL019 TS019 LEV SEV 021023/Folder1/&#10;Short Name: TS019">
            <a:extLst>
              <a:ext uri="{FF2B5EF4-FFF2-40B4-BE49-F238E27FC236}">
                <a16:creationId xmlns:a16="http://schemas.microsoft.com/office/drawing/2014/main" id="{E970E2F3-7193-4977-AE85-AB3D7352F9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606820"/>
              </p:ext>
            </p:extLst>
          </p:nvPr>
        </p:nvGraphicFramePr>
        <p:xfrm>
          <a:off x="5063084" y="3477098"/>
          <a:ext cx="1963489" cy="1504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Graph" r:id="rId15" imgW="9802440" imgH="7502760" progId="Origin95.Graph">
                  <p:embed/>
                </p:oleObj>
              </mc:Choice>
              <mc:Fallback>
                <p:oleObj name="Graph" r:id="rId15" imgW="9802440" imgH="7502760" progId="Origin95.Graph">
                  <p:embed/>
                  <p:pic>
                    <p:nvPicPr>
                      <p:cNvPr id="5" name="Oggetto 4" descr="Project Path: C:\Users\vmangolini\Documents\DOTTORATO PRECISION MEDICINE\ESPERIMENTI\CONAN_BCA_BRADFORD\CONAN\2_CONAN PL007 TS007 PL019 TS019 LEV SEV 021023.opju&#10;PE Folder: /2_CONAN PL007 TS007 PL019 TS019 LEV SEV 021023/Folder1/&#10;Short Name: TS019">
                        <a:extLst>
                          <a:ext uri="{FF2B5EF4-FFF2-40B4-BE49-F238E27FC236}">
                            <a16:creationId xmlns:a16="http://schemas.microsoft.com/office/drawing/2014/main" id="{E970E2F3-7193-4977-AE85-AB3D7352F9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63084" y="3477098"/>
                        <a:ext cx="1963489" cy="1504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ggetto 38" descr="Project Path: C:\Users\vmangolini\Documents\DOTTORATO PRECISION MEDICINE\ESPERIMENTI\CONAN_BCA_BRADFORD\CONAN\2_CONAN PL007 TS007 PL019 TS019 LEV SEV 021023.opju&#10;PE Folder: /2_CONAN PL007 TS007 PL019 TS019 LEV SEV 021023/Folder1/&#10;Short Name: PL019">
            <a:extLst>
              <a:ext uri="{FF2B5EF4-FFF2-40B4-BE49-F238E27FC236}">
                <a16:creationId xmlns:a16="http://schemas.microsoft.com/office/drawing/2014/main" id="{E730834A-0284-4E13-859C-F24554D2D3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243072"/>
              </p:ext>
            </p:extLst>
          </p:nvPr>
        </p:nvGraphicFramePr>
        <p:xfrm>
          <a:off x="3342753" y="3477102"/>
          <a:ext cx="2005302" cy="1536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Graph" r:id="rId17" imgW="9802440" imgH="7502760" progId="Origin95.Graph">
                  <p:embed/>
                </p:oleObj>
              </mc:Choice>
              <mc:Fallback>
                <p:oleObj name="Graph" r:id="rId17" imgW="9802440" imgH="7502760" progId="Origin95.Graph">
                  <p:embed/>
                  <p:pic>
                    <p:nvPicPr>
                      <p:cNvPr id="2" name="Oggetto 1" descr="Project Path: C:\Users\vmangolini\Documents\DOTTORATO PRECISION MEDICINE\ESPERIMENTI\CONAN_BCA_BRADFORD\CONAN\2_CONAN PL007 TS007 PL019 TS019 LEV SEV 021023.opju&#10;PE Folder: /2_CONAN PL007 TS007 PL019 TS019 LEV SEV 021023/Folder1/&#10;Short Name: PL019">
                        <a:extLst>
                          <a:ext uri="{FF2B5EF4-FFF2-40B4-BE49-F238E27FC236}">
                            <a16:creationId xmlns:a16="http://schemas.microsoft.com/office/drawing/2014/main" id="{E730834A-0284-4E13-859C-F24554D2D3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342753" y="3477102"/>
                        <a:ext cx="2005302" cy="1536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CasellaDiTesto 39"/>
          <p:cNvSpPr txBox="1"/>
          <p:nvPr/>
        </p:nvSpPr>
        <p:spPr>
          <a:xfrm>
            <a:off x="291635" y="2220845"/>
            <a:ext cx="714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909363" y="2215884"/>
            <a:ext cx="714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1974213" y="2221995"/>
            <a:ext cx="714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2591941" y="2217034"/>
            <a:ext cx="714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</a:t>
            </a:r>
          </a:p>
        </p:txBody>
      </p:sp>
      <p:graphicFrame>
        <p:nvGraphicFramePr>
          <p:cNvPr id="34" name="Oggetto 33" descr="Project Path: C:\Users\vmangolini\Documents\DOTTORATO PRECISION MEDICINE\ESPERIMENTI\CONAN_BCA_BRADFORD\CONAN\2_CONAN PL007 TS007 PL019 TS019 LEV SEV 021023.opju&#10;PE Folder: /2_CONAN PL007 TS007 PL019 TS019 LEV SEV 021023/Folder1/&#10;Short Name: PL007">
            <a:extLst>
              <a:ext uri="{FF2B5EF4-FFF2-40B4-BE49-F238E27FC236}">
                <a16:creationId xmlns:a16="http://schemas.microsoft.com/office/drawing/2014/main" id="{378D7486-D582-4E19-8F64-CCD8176C31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949905"/>
              </p:ext>
            </p:extLst>
          </p:nvPr>
        </p:nvGraphicFramePr>
        <p:xfrm>
          <a:off x="-226235" y="5216634"/>
          <a:ext cx="2189816" cy="1677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Graph" r:id="rId19" imgW="9802440" imgH="7502760" progId="Origin95.Graph">
                  <p:embed/>
                </p:oleObj>
              </mc:Choice>
              <mc:Fallback>
                <p:oleObj name="Graph" r:id="rId19" imgW="9802440" imgH="7502760" progId="Origin95.Graph">
                  <p:embed/>
                  <p:pic>
                    <p:nvPicPr>
                      <p:cNvPr id="2" name="Oggetto 1" descr="Project Path: C:\Users\vmangolini\Documents\DOTTORATO PRECISION MEDICINE\ESPERIMENTI\CONAN_BCA_BRADFORD\CONAN\2_CONAN PL007 TS007 PL019 TS019 LEV SEV 021023.opju&#10;PE Folder: /2_CONAN PL007 TS007 PL019 TS019 LEV SEV 021023/Folder1/&#10;Short Name: PL007">
                        <a:extLst>
                          <a:ext uri="{FF2B5EF4-FFF2-40B4-BE49-F238E27FC236}">
                            <a16:creationId xmlns:a16="http://schemas.microsoft.com/office/drawing/2014/main" id="{378D7486-D582-4E19-8F64-CCD8176C31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-226235" y="5216634"/>
                        <a:ext cx="2189816" cy="16776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nettore diritto 13"/>
          <p:cNvCxnSpPr/>
          <p:nvPr/>
        </p:nvCxnSpPr>
        <p:spPr>
          <a:xfrm>
            <a:off x="1649490" y="1433660"/>
            <a:ext cx="45400" cy="663441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151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magine 54"/>
          <p:cNvPicPr>
            <a:picLocks noChangeAspect="1"/>
          </p:cNvPicPr>
          <p:nvPr/>
        </p:nvPicPr>
        <p:blipFill rotWithShape="1">
          <a:blip r:embed="rId2"/>
          <a:srcRect l="43421" t="14782" r="36184" b="16166"/>
          <a:stretch/>
        </p:blipFill>
        <p:spPr>
          <a:xfrm>
            <a:off x="-28327" y="4584432"/>
            <a:ext cx="905100" cy="167589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51871" y="251870"/>
            <a:ext cx="125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RF21 NTA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618714" y="78612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98829" y="783324"/>
            <a:ext cx="1157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+ICU-AW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90889" y="111028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Plasma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988633" y="1141315"/>
            <a:ext cx="855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Tissue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152934" y="1121627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Plasma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550678" y="1152656"/>
            <a:ext cx="855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Tissue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-67431" y="182484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005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1437209" y="1926323"/>
            <a:ext cx="747499" cy="370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-54658" y="412901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006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3203142" y="1926323"/>
            <a:ext cx="944597" cy="370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cxnSp>
        <p:nvCxnSpPr>
          <p:cNvPr id="8" name="Connettore diritto 7"/>
          <p:cNvCxnSpPr/>
          <p:nvPr/>
        </p:nvCxnSpPr>
        <p:spPr>
          <a:xfrm>
            <a:off x="3407497" y="979193"/>
            <a:ext cx="49279" cy="7457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-56151" y="633331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007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3390746" y="417406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019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223559" y="1598605"/>
            <a:ext cx="714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905100" y="1590955"/>
            <a:ext cx="714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1790953" y="1598605"/>
            <a:ext cx="714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2602818" y="1610408"/>
            <a:ext cx="714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3737088" y="1610408"/>
            <a:ext cx="714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4418629" y="1602758"/>
            <a:ext cx="714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5304482" y="1610408"/>
            <a:ext cx="714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6116347" y="1622211"/>
            <a:ext cx="714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</a:t>
            </a:r>
          </a:p>
        </p:txBody>
      </p:sp>
      <p:pic>
        <p:nvPicPr>
          <p:cNvPr id="48" name="Immagine 47"/>
          <p:cNvPicPr>
            <a:picLocks noChangeAspect="1"/>
          </p:cNvPicPr>
          <p:nvPr/>
        </p:nvPicPr>
        <p:blipFill rotWithShape="1">
          <a:blip r:embed="rId3"/>
          <a:srcRect l="43355" t="13820" r="38685" b="32285"/>
          <a:stretch/>
        </p:blipFill>
        <p:spPr>
          <a:xfrm>
            <a:off x="1644102" y="4549297"/>
            <a:ext cx="1044404" cy="1713894"/>
          </a:xfrm>
          <a:prstGeom prst="rect">
            <a:avLst/>
          </a:prstGeom>
        </p:spPr>
      </p:pic>
      <p:pic>
        <p:nvPicPr>
          <p:cNvPr id="49" name="Immagine 48"/>
          <p:cNvPicPr>
            <a:picLocks noChangeAspect="1"/>
          </p:cNvPicPr>
          <p:nvPr/>
        </p:nvPicPr>
        <p:blipFill rotWithShape="1">
          <a:blip r:embed="rId4"/>
          <a:srcRect l="49583" t="16857" r="30990" b="18286"/>
          <a:stretch/>
        </p:blipFill>
        <p:spPr>
          <a:xfrm>
            <a:off x="2515372" y="4562813"/>
            <a:ext cx="923934" cy="1686862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 rotWithShape="1">
          <a:blip r:embed="rId5"/>
          <a:srcRect l="43333" t="16381" r="35209" b="16381"/>
          <a:stretch/>
        </p:blipFill>
        <p:spPr>
          <a:xfrm>
            <a:off x="33885" y="2194180"/>
            <a:ext cx="938844" cy="1608796"/>
          </a:xfrm>
          <a:prstGeom prst="rect">
            <a:avLst/>
          </a:prstGeom>
        </p:spPr>
      </p:pic>
      <p:pic>
        <p:nvPicPr>
          <p:cNvPr id="52" name="Immagine 51"/>
          <p:cNvPicPr>
            <a:picLocks noChangeAspect="1"/>
          </p:cNvPicPr>
          <p:nvPr/>
        </p:nvPicPr>
        <p:blipFill rotWithShape="1">
          <a:blip r:embed="rId6"/>
          <a:srcRect l="48438" t="16326" r="30200" b="16204"/>
          <a:stretch/>
        </p:blipFill>
        <p:spPr>
          <a:xfrm>
            <a:off x="878044" y="2176386"/>
            <a:ext cx="942839" cy="1628540"/>
          </a:xfrm>
          <a:prstGeom prst="rect">
            <a:avLst/>
          </a:prstGeom>
        </p:spPr>
      </p:pic>
      <p:pic>
        <p:nvPicPr>
          <p:cNvPr id="53" name="Immagine 52"/>
          <p:cNvPicPr>
            <a:picLocks noChangeAspect="1"/>
          </p:cNvPicPr>
          <p:nvPr/>
        </p:nvPicPr>
        <p:blipFill rotWithShape="1">
          <a:blip r:embed="rId7"/>
          <a:srcRect l="48686" t="24659" r="29940"/>
          <a:stretch/>
        </p:blipFill>
        <p:spPr>
          <a:xfrm>
            <a:off x="1694894" y="2090789"/>
            <a:ext cx="1042125" cy="1951502"/>
          </a:xfrm>
          <a:prstGeom prst="rect">
            <a:avLst/>
          </a:prstGeom>
        </p:spPr>
      </p:pic>
      <p:pic>
        <p:nvPicPr>
          <p:cNvPr id="54" name="Immagine 53"/>
          <p:cNvPicPr>
            <a:picLocks noChangeAspect="1"/>
          </p:cNvPicPr>
          <p:nvPr/>
        </p:nvPicPr>
        <p:blipFill rotWithShape="1">
          <a:blip r:embed="rId8"/>
          <a:srcRect l="48637" t="23866" r="29405" b="6686"/>
          <a:stretch/>
        </p:blipFill>
        <p:spPr>
          <a:xfrm>
            <a:off x="2435122" y="2032451"/>
            <a:ext cx="1145039" cy="1923833"/>
          </a:xfrm>
          <a:prstGeom prst="rect">
            <a:avLst/>
          </a:prstGeom>
        </p:spPr>
      </p:pic>
      <p:sp>
        <p:nvSpPr>
          <p:cNvPr id="36" name="CasellaDiTesto 35"/>
          <p:cNvSpPr txBox="1"/>
          <p:nvPr/>
        </p:nvSpPr>
        <p:spPr>
          <a:xfrm>
            <a:off x="3407497" y="177165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017</a:t>
            </a:r>
          </a:p>
        </p:txBody>
      </p:sp>
      <p:pic>
        <p:nvPicPr>
          <p:cNvPr id="56" name="Immagine 55"/>
          <p:cNvPicPr>
            <a:picLocks noChangeAspect="1"/>
          </p:cNvPicPr>
          <p:nvPr/>
        </p:nvPicPr>
        <p:blipFill rotWithShape="1">
          <a:blip r:embed="rId9"/>
          <a:srcRect l="48160" t="14740" r="27325" b="2168"/>
          <a:stretch/>
        </p:blipFill>
        <p:spPr>
          <a:xfrm>
            <a:off x="772043" y="4511449"/>
            <a:ext cx="982886" cy="1821869"/>
          </a:xfrm>
          <a:prstGeom prst="rect">
            <a:avLst/>
          </a:prstGeom>
        </p:spPr>
      </p:pic>
      <p:pic>
        <p:nvPicPr>
          <p:cNvPr id="57" name="Immagine 56">
            <a:extLst>
              <a:ext uri="{FF2B5EF4-FFF2-40B4-BE49-F238E27FC236}">
                <a16:creationId xmlns:a16="http://schemas.microsoft.com/office/drawing/2014/main" id="{378316BD-3C75-4652-BAB7-C73EE5B93D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738" y="2050207"/>
            <a:ext cx="1217506" cy="1992084"/>
          </a:xfrm>
          <a:prstGeom prst="rect">
            <a:avLst/>
          </a:prstGeom>
        </p:spPr>
      </p:pic>
      <p:pic>
        <p:nvPicPr>
          <p:cNvPr id="58" name="Immagine 57">
            <a:extLst>
              <a:ext uri="{FF2B5EF4-FFF2-40B4-BE49-F238E27FC236}">
                <a16:creationId xmlns:a16="http://schemas.microsoft.com/office/drawing/2014/main" id="{D3EF71F1-A5AA-4698-B820-AC2038B504C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664" y="2050459"/>
            <a:ext cx="1141014" cy="1905825"/>
          </a:xfrm>
          <a:prstGeom prst="rect">
            <a:avLst/>
          </a:prstGeom>
        </p:spPr>
      </p:pic>
      <p:pic>
        <p:nvPicPr>
          <p:cNvPr id="59" name="Immagine 58">
            <a:extLst>
              <a:ext uri="{FF2B5EF4-FFF2-40B4-BE49-F238E27FC236}">
                <a16:creationId xmlns:a16="http://schemas.microsoft.com/office/drawing/2014/main" id="{921489F0-76A7-4508-B5C9-53563E4F092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987" y="2090789"/>
            <a:ext cx="1182593" cy="1958871"/>
          </a:xfrm>
          <a:prstGeom prst="rect">
            <a:avLst/>
          </a:prstGeom>
        </p:spPr>
      </p:pic>
      <p:pic>
        <p:nvPicPr>
          <p:cNvPr id="60" name="Immagine 59">
            <a:extLst>
              <a:ext uri="{FF2B5EF4-FFF2-40B4-BE49-F238E27FC236}">
                <a16:creationId xmlns:a16="http://schemas.microsoft.com/office/drawing/2014/main" id="{24104E41-0C9E-490E-8C82-77190FDEBAA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06" y="2136956"/>
            <a:ext cx="1109929" cy="1819328"/>
          </a:xfrm>
          <a:prstGeom prst="rect">
            <a:avLst/>
          </a:prstGeom>
        </p:spPr>
      </p:pic>
      <p:pic>
        <p:nvPicPr>
          <p:cNvPr id="62" name="Immagine 61"/>
          <p:cNvPicPr>
            <a:picLocks noChangeAspect="1"/>
          </p:cNvPicPr>
          <p:nvPr/>
        </p:nvPicPr>
        <p:blipFill rotWithShape="1">
          <a:blip r:embed="rId14"/>
          <a:srcRect l="54375" t="10376" r="28646" b="34667"/>
          <a:stretch/>
        </p:blipFill>
        <p:spPr>
          <a:xfrm>
            <a:off x="1962768" y="6688908"/>
            <a:ext cx="1053425" cy="1960577"/>
          </a:xfrm>
          <a:prstGeom prst="rect">
            <a:avLst/>
          </a:prstGeom>
        </p:spPr>
      </p:pic>
      <p:pic>
        <p:nvPicPr>
          <p:cNvPr id="64" name="Immagine 63"/>
          <p:cNvPicPr>
            <a:picLocks noChangeAspect="1"/>
          </p:cNvPicPr>
          <p:nvPr/>
        </p:nvPicPr>
        <p:blipFill rotWithShape="1">
          <a:blip r:embed="rId15"/>
          <a:srcRect l="54054" t="11451" r="28841" b="34293"/>
          <a:stretch/>
        </p:blipFill>
        <p:spPr>
          <a:xfrm>
            <a:off x="26025" y="6709519"/>
            <a:ext cx="1146241" cy="1988288"/>
          </a:xfrm>
          <a:prstGeom prst="rect">
            <a:avLst/>
          </a:prstGeom>
        </p:spPr>
      </p:pic>
      <p:pic>
        <p:nvPicPr>
          <p:cNvPr id="65" name="Immagine 64"/>
          <p:cNvPicPr>
            <a:picLocks noChangeAspect="1"/>
          </p:cNvPicPr>
          <p:nvPr/>
        </p:nvPicPr>
        <p:blipFill rotWithShape="1">
          <a:blip r:embed="rId16"/>
          <a:srcRect l="54013" t="10571" r="28882" b="33850"/>
          <a:stretch/>
        </p:blipFill>
        <p:spPr>
          <a:xfrm>
            <a:off x="5351332" y="4517662"/>
            <a:ext cx="1179196" cy="2095340"/>
          </a:xfrm>
          <a:prstGeom prst="rect">
            <a:avLst/>
          </a:prstGeom>
        </p:spPr>
      </p:pic>
      <p:pic>
        <p:nvPicPr>
          <p:cNvPr id="66" name="Immagine 65"/>
          <p:cNvPicPr>
            <a:picLocks noChangeAspect="1"/>
          </p:cNvPicPr>
          <p:nvPr/>
        </p:nvPicPr>
        <p:blipFill rotWithShape="1">
          <a:blip r:embed="rId17"/>
          <a:srcRect l="53882" t="11293" r="28947" b="33970"/>
          <a:stretch/>
        </p:blipFill>
        <p:spPr>
          <a:xfrm>
            <a:off x="6514798" y="4562813"/>
            <a:ext cx="1146308" cy="1998354"/>
          </a:xfrm>
          <a:prstGeom prst="rect">
            <a:avLst/>
          </a:prstGeom>
        </p:spPr>
      </p:pic>
      <p:pic>
        <p:nvPicPr>
          <p:cNvPr id="67" name="Immagine 66"/>
          <p:cNvPicPr>
            <a:picLocks noChangeAspect="1"/>
          </p:cNvPicPr>
          <p:nvPr/>
        </p:nvPicPr>
        <p:blipFill rotWithShape="1">
          <a:blip r:embed="rId18"/>
          <a:srcRect l="54014" t="11053" r="28947" b="34451"/>
          <a:stretch/>
        </p:blipFill>
        <p:spPr>
          <a:xfrm>
            <a:off x="3472724" y="4479531"/>
            <a:ext cx="1219799" cy="2133471"/>
          </a:xfrm>
          <a:prstGeom prst="rect">
            <a:avLst/>
          </a:prstGeom>
        </p:spPr>
      </p:pic>
      <p:pic>
        <p:nvPicPr>
          <p:cNvPr id="68" name="Immagine 67"/>
          <p:cNvPicPr>
            <a:picLocks noChangeAspect="1"/>
          </p:cNvPicPr>
          <p:nvPr/>
        </p:nvPicPr>
        <p:blipFill rotWithShape="1">
          <a:blip r:embed="rId19"/>
          <a:srcRect l="53882" t="11534" r="28684" b="34692"/>
          <a:stretch/>
        </p:blipFill>
        <p:spPr>
          <a:xfrm>
            <a:off x="4273019" y="4512935"/>
            <a:ext cx="1272464" cy="2146383"/>
          </a:xfrm>
          <a:prstGeom prst="rect">
            <a:avLst/>
          </a:prstGeom>
        </p:spPr>
      </p:pic>
      <p:pic>
        <p:nvPicPr>
          <p:cNvPr id="63" name="Immagine 62"/>
          <p:cNvPicPr>
            <a:picLocks noChangeAspect="1"/>
          </p:cNvPicPr>
          <p:nvPr/>
        </p:nvPicPr>
        <p:blipFill rotWithShape="1">
          <a:blip r:embed="rId20"/>
          <a:srcRect l="54079" t="11173" r="28882" b="34331"/>
          <a:stretch/>
        </p:blipFill>
        <p:spPr>
          <a:xfrm>
            <a:off x="835163" y="6709519"/>
            <a:ext cx="1110854" cy="1942921"/>
          </a:xfrm>
          <a:prstGeom prst="rect">
            <a:avLst/>
          </a:prstGeom>
        </p:spPr>
      </p:pic>
      <p:pic>
        <p:nvPicPr>
          <p:cNvPr id="61" name="Immagine 60"/>
          <p:cNvPicPr>
            <a:picLocks noChangeAspect="1"/>
          </p:cNvPicPr>
          <p:nvPr/>
        </p:nvPicPr>
        <p:blipFill rotWithShape="1">
          <a:blip r:embed="rId21"/>
          <a:srcRect l="54335" t="11176" r="27957" b="34095"/>
          <a:stretch/>
        </p:blipFill>
        <p:spPr>
          <a:xfrm>
            <a:off x="2737019" y="6681537"/>
            <a:ext cx="1199166" cy="2026795"/>
          </a:xfrm>
          <a:prstGeom prst="rect">
            <a:avLst/>
          </a:prstGeom>
        </p:spPr>
      </p:pic>
      <p:cxnSp>
        <p:nvCxnSpPr>
          <p:cNvPr id="14" name="Connettore diritto 13"/>
          <p:cNvCxnSpPr/>
          <p:nvPr/>
        </p:nvCxnSpPr>
        <p:spPr>
          <a:xfrm>
            <a:off x="1649490" y="1433660"/>
            <a:ext cx="78182" cy="807999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/>
          <p:cNvCxnSpPr/>
          <p:nvPr/>
        </p:nvCxnSpPr>
        <p:spPr>
          <a:xfrm>
            <a:off x="5249664" y="1433660"/>
            <a:ext cx="45400" cy="663441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775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775775"/>
              </p:ext>
            </p:extLst>
          </p:nvPr>
        </p:nvGraphicFramePr>
        <p:xfrm>
          <a:off x="1143000" y="3427413"/>
          <a:ext cx="4573588" cy="305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rism 6" r:id="rId3" imgW="4573724" imgH="3052305" progId="Prism6.Document">
                  <p:embed/>
                </p:oleObj>
              </mc:Choice>
              <mc:Fallback>
                <p:oleObj name="Prism 6" r:id="rId3" imgW="4573724" imgH="3052305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3427413"/>
                        <a:ext cx="4573588" cy="305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215299" y="545812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**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550445" y="51470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**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51871" y="25187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RF21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zeta-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087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731822"/>
              </p:ext>
            </p:extLst>
          </p:nvPr>
        </p:nvGraphicFramePr>
        <p:xfrm>
          <a:off x="1154621" y="2197337"/>
          <a:ext cx="1244600" cy="2945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val="4140426842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Z </a:t>
                      </a:r>
                      <a:r>
                        <a:rPr lang="it-IT" sz="1100" u="none" strike="noStrike" dirty="0" err="1">
                          <a:effectLst/>
                        </a:rPr>
                        <a:t>potential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36761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 dirty="0">
                          <a:effectLst/>
                        </a:rPr>
                        <a:t>LEV -</a:t>
                      </a:r>
                      <a:r>
                        <a:rPr lang="it-IT" sz="1100" u="none" strike="noStrike" dirty="0" smtClean="0">
                          <a:effectLst/>
                        </a:rPr>
                        <a:t>7± 2mV          </a:t>
                      </a:r>
                      <a:r>
                        <a:rPr lang="it-IT" sz="1100" u="none" strike="noStrike" dirty="0">
                          <a:effectLst/>
                        </a:rPr>
                        <a:t>SEV -</a:t>
                      </a:r>
                      <a:r>
                        <a:rPr lang="it-IT" sz="1100" u="none" strike="noStrike" dirty="0" smtClean="0">
                          <a:effectLst/>
                        </a:rPr>
                        <a:t>6± 1 </a:t>
                      </a:r>
                      <a:r>
                        <a:rPr lang="it-IT" sz="1100" u="none" strike="noStrike" dirty="0" err="1">
                          <a:effectLst/>
                        </a:rPr>
                        <a:t>mV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23394128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 dirty="0">
                          <a:effectLst/>
                        </a:rPr>
                        <a:t>LEV -8.8 ± 0.5 </a:t>
                      </a:r>
                      <a:r>
                        <a:rPr lang="it-IT" sz="1100" u="none" strike="noStrike" dirty="0" err="1">
                          <a:effectLst/>
                        </a:rPr>
                        <a:t>mV</a:t>
                      </a:r>
                      <a:r>
                        <a:rPr lang="it-IT" sz="1100" u="none" strike="noStrike" dirty="0">
                          <a:effectLst/>
                        </a:rPr>
                        <a:t> SEV -6.3 ± 0.7 </a:t>
                      </a:r>
                      <a:r>
                        <a:rPr lang="it-IT" sz="1100" u="none" strike="noStrike" dirty="0" err="1">
                          <a:effectLst/>
                        </a:rPr>
                        <a:t>mV</a:t>
                      </a:r>
                      <a:r>
                        <a:rPr lang="it-IT" sz="1100" u="none" strike="noStrike" dirty="0">
                          <a:effectLst/>
                        </a:rPr>
                        <a:t/>
                      </a:r>
                      <a:br>
                        <a:rPr lang="it-IT" sz="1100" u="none" strike="noStrike" dirty="0">
                          <a:effectLst/>
                        </a:rPr>
                      </a:br>
                      <a:r>
                        <a:rPr lang="it-IT" sz="1100" u="none" strike="noStrike" dirty="0">
                          <a:effectLst/>
                        </a:rPr>
                        <a:t/>
                      </a:r>
                      <a:br>
                        <a:rPr lang="it-IT" sz="1100" u="none" strike="noStrike" dirty="0">
                          <a:effectLst/>
                        </a:rPr>
                      </a:b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88942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3558668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LEV -19 ± 3                    SEV-20 ± 1</a:t>
                      </a:r>
                      <a:br>
                        <a:rPr lang="it-IT" sz="1100" u="none" strike="noStrike">
                          <a:effectLst/>
                        </a:rPr>
                      </a:b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98514298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LEV -37+-1mV                SEV -22.9+-0.5 </a:t>
                      </a:r>
                      <a:r>
                        <a:rPr lang="it-IT" sz="1100" u="none" strike="noStrike" dirty="0" err="1">
                          <a:effectLst/>
                        </a:rPr>
                        <a:t>mV</a:t>
                      </a:r>
                      <a:r>
                        <a:rPr lang="it-IT" sz="1100" u="none" strike="noStrike" dirty="0">
                          <a:effectLst/>
                        </a:rPr>
                        <a:t>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9886972"/>
                  </a:ext>
                </a:extLst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2828885" y="2547374"/>
            <a:ext cx="907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PL 017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20494" y="3015255"/>
            <a:ext cx="907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PL 006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60279" y="411479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TS 005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87542" y="477313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TS 006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178800" y="1712178"/>
            <a:ext cx="1157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+ICU-AW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646553"/>
              </p:ext>
            </p:extLst>
          </p:nvPr>
        </p:nvGraphicFramePr>
        <p:xfrm>
          <a:off x="3693540" y="2197337"/>
          <a:ext cx="1244600" cy="2945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val="4140426842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Z </a:t>
                      </a:r>
                      <a:r>
                        <a:rPr lang="it-IT" sz="1100" u="none" strike="noStrike" dirty="0" err="1">
                          <a:effectLst/>
                        </a:rPr>
                        <a:t>potential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36761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 dirty="0">
                          <a:effectLst/>
                        </a:rPr>
                        <a:t>LEV </a:t>
                      </a:r>
                      <a:r>
                        <a:rPr lang="it-IT" sz="1100" u="none" strike="noStrike" dirty="0" smtClean="0">
                          <a:effectLst/>
                        </a:rPr>
                        <a:t>-26 ± 1</a:t>
                      </a:r>
                      <a:r>
                        <a:rPr lang="it-IT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it-IT" sz="1100" u="none" strike="noStrike" baseline="0" dirty="0" err="1" smtClean="0">
                          <a:effectLst/>
                        </a:rPr>
                        <a:t>mV</a:t>
                      </a:r>
                      <a:endParaRPr lang="it-IT" sz="1100" u="none" strike="noStrike" baseline="0" dirty="0" smtClean="0">
                        <a:effectLst/>
                      </a:endParaRPr>
                    </a:p>
                    <a:p>
                      <a:pPr algn="l" fontAlgn="ctr"/>
                      <a:r>
                        <a:rPr lang="it-IT" sz="1100" u="none" strike="noStrike" dirty="0" smtClean="0">
                          <a:effectLst/>
                        </a:rPr>
                        <a:t>SEV -22 ± 2 </a:t>
                      </a:r>
                      <a:r>
                        <a:rPr lang="it-IT" sz="1100" u="none" strike="noStrike" dirty="0" err="1" smtClean="0">
                          <a:effectLst/>
                        </a:rPr>
                        <a:t>mV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23394128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 dirty="0">
                          <a:effectLst/>
                        </a:rPr>
                        <a:t/>
                      </a:r>
                      <a:br>
                        <a:rPr lang="it-IT" sz="1100" u="none" strike="noStrike" dirty="0">
                          <a:effectLst/>
                        </a:rPr>
                      </a:br>
                      <a:r>
                        <a:rPr lang="it-IT" sz="1100" u="none" strike="noStrike" dirty="0">
                          <a:effectLst/>
                        </a:rPr>
                        <a:t/>
                      </a:r>
                      <a:br>
                        <a:rPr lang="it-IT" sz="1100" u="none" strike="noStrike" dirty="0">
                          <a:effectLst/>
                        </a:rPr>
                      </a:b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88942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3558668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LEV </a:t>
                      </a:r>
                      <a:r>
                        <a:rPr lang="it-IT" sz="1100" u="none" strike="noStrike" dirty="0" smtClean="0">
                          <a:effectLst/>
                        </a:rPr>
                        <a:t>-31.5 ± 0.6 </a:t>
                      </a:r>
                      <a:r>
                        <a:rPr lang="it-IT" sz="1100" u="none" strike="noStrike" dirty="0" err="1" smtClean="0">
                          <a:effectLst/>
                        </a:rPr>
                        <a:t>mV</a:t>
                      </a:r>
                      <a:endParaRPr lang="it-IT" sz="11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SEV -22 </a:t>
                      </a:r>
                      <a:r>
                        <a:rPr lang="it-IT" sz="1100" u="none" strike="noStrike" dirty="0" smtClean="0">
                          <a:effectLst/>
                        </a:rPr>
                        <a:t>± 0.8 </a:t>
                      </a:r>
                      <a:r>
                        <a:rPr lang="it-IT" sz="1100" u="none" strike="noStrike" dirty="0" err="1" smtClean="0">
                          <a:effectLst/>
                        </a:rPr>
                        <a:t>mV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98514298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9886972"/>
                  </a:ext>
                </a:extLst>
              </a:tr>
            </a:tbl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260727" y="2532727"/>
            <a:ext cx="907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PL 005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876969" y="171217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828885" y="4199107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TS 017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3"/>
          <a:srcRect t="11566" r="28892"/>
          <a:stretch/>
        </p:blipFill>
        <p:spPr>
          <a:xfrm>
            <a:off x="674015" y="7357829"/>
            <a:ext cx="2704725" cy="2375505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7436382" y="1196662"/>
            <a:ext cx="1157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+ICU-AW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9768687" y="117683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nettore diritto 18"/>
          <p:cNvCxnSpPr/>
          <p:nvPr/>
        </p:nvCxnSpPr>
        <p:spPr>
          <a:xfrm>
            <a:off x="9494195" y="1381328"/>
            <a:ext cx="19456" cy="33918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gget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093941"/>
              </p:ext>
            </p:extLst>
          </p:nvPr>
        </p:nvGraphicFramePr>
        <p:xfrm>
          <a:off x="3693540" y="7010400"/>
          <a:ext cx="2643011" cy="262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rism 6" r:id="rId4" imgW="3457663" imgH="3430467" progId="Prism6.Document">
                  <p:embed/>
                </p:oleObj>
              </mc:Choice>
              <mc:Fallback>
                <p:oleObj name="Prism 6" r:id="rId4" imgW="3457663" imgH="3430467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93540" y="7010400"/>
                        <a:ext cx="2643011" cy="262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73860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158</Words>
  <Application>Microsoft Office PowerPoint</Application>
  <PresentationFormat>A4 (21x29,7 cm)</PresentationFormat>
  <Paragraphs>68</Paragraphs>
  <Slides>4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Prism 6</vt:lpstr>
      <vt:lpstr>Graph</vt:lpstr>
      <vt:lpstr>GraphPad Prism 6 Project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Lucia</dc:creator>
  <cp:lastModifiedBy>Lucia</cp:lastModifiedBy>
  <cp:revision>14</cp:revision>
  <dcterms:created xsi:type="dcterms:W3CDTF">2023-10-04T14:11:16Z</dcterms:created>
  <dcterms:modified xsi:type="dcterms:W3CDTF">2023-10-30T14:35:10Z</dcterms:modified>
</cp:coreProperties>
</file>