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Lst>
  <p:sldSz cy="5143500" cx="9144000"/>
  <p:notesSz cx="6858000" cy="9144000"/>
  <p:embeddedFontLst>
    <p:embeddedFont>
      <p:font typeface="Oswald"/>
      <p:regular r:id="rId47"/>
      <p:bold r:id="rId48"/>
    </p:embeddedFont>
    <p:embeddedFont>
      <p:font typeface="Tinos"/>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Oswald-bold.fntdata"/><Relationship Id="rId47" Type="http://schemas.openxmlformats.org/officeDocument/2006/relationships/font" Target="fonts/Oswald-regular.fntdata"/><Relationship Id="rId49" Type="http://schemas.openxmlformats.org/officeDocument/2006/relationships/font" Target="fonts/Tinos-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Tinos-italic.fntdata"/><Relationship Id="rId50" Type="http://schemas.openxmlformats.org/officeDocument/2006/relationships/font" Target="fonts/Tinos-bold.fntdata"/><Relationship Id="rId52" Type="http://schemas.openxmlformats.org/officeDocument/2006/relationships/font" Target="fonts/Tinos-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Subtitle : Or, how we attempted to reduce liaison anxiety and increase confidence in acquiring and engaging our users with e-books.</a:t>
            </a:r>
            <a:endParaRPr sz="1000"/>
          </a:p>
          <a:p>
            <a:pPr indent="0" lvl="0" marL="0" rtl="0" algn="l">
              <a:spcBef>
                <a:spcPts val="0"/>
              </a:spcBef>
              <a:spcAft>
                <a:spcPts val="0"/>
              </a:spcAft>
              <a:buNone/>
            </a:pPr>
            <a:br>
              <a:rPr lang="en" sz="1000"/>
            </a:br>
            <a:r>
              <a:rPr lang="en" sz="1000"/>
              <a:t>Over the next twenty minutes or so, </a:t>
            </a:r>
            <a:r>
              <a:rPr lang="en" sz="1000">
                <a:solidFill>
                  <a:srgbClr val="333333"/>
                </a:solidFill>
                <a:highlight>
                  <a:srgbClr val="FFFFFF"/>
                </a:highlight>
              </a:rPr>
              <a:t>I’ll share information about the development and implementation of a two-hour interactive E-book Boot Camp designed to increase LMU librarians’ knowledge and confidence in making informed decisions about e-book selection in GOBI and in providing support to our students and faculty. I’ll leave some time at the end for discussion - but I hope that at the end of our time together you’ll leave with some ideas for in-house professional development that can be adapted for use at their own institutions. </a:t>
            </a:r>
            <a:endParaRPr sz="10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465a4155f2_0_1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465a4155f2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DDA or EBA</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465a4155f2_0_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465a4155f2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don’t know how well you can see this, but this is an example of a GOBI record that one of our liaisons might be faced with when making a decision about purchasing “Experimental Buddhism: Innovation and Activism in Contemporary Japan”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are thirteen variations of vendor &amp; license options available.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465a4155f2_0_1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465a4155f2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Although we provided updates at librarians’ meetings and through our liaison communication structure when new vendors or acquisition models were added, it became clear that the frustration of some of our liaisons had reached a tipping point.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Through informal feedback, we learned that liaison e-book “behavior” ran the range from continuing to always select ProQuest E-book 1U (for those who remembered that ebrary became ProQuest and still followed the one rule they remembered) to giving up on making decisions about e-books altogether bfecause of confusion about what to select.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this weren’t enough, o</a:t>
            </a:r>
            <a:r>
              <a:rPr lang="en">
                <a:solidFill>
                  <a:schemeClr val="dk1"/>
                </a:solidFill>
              </a:rPr>
              <a:t>ur strategy (or lack thereof) to deduplicate and/or weed our e-book holdings was lagging behind the rate of acquisition. </a:t>
            </a:r>
            <a:r>
              <a:rPr lang="en"/>
              <a:t>T</a:t>
            </a:r>
            <a:r>
              <a:rPr lang="en"/>
              <a:t>he exponential explosion of e-book options over a short period of time was also causing challenges on the user end.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search in our discovery layer or catalog for a specific title might yield duplicate results. In this example, a title search in our catalog for The New Comparative Theology brings up results for one print book and two e-books - all the same edition. In some really egregious cases - which we’ve since resolved and therefore I don’t have a screen shot - our users might have encountered over a half dozen results for the same book. Two subscription, one single-user license purchased by a DDA trigger, maybe a DRM-free publisher title, and if you’re really lucky, an older edition that also has a couple of duplicate records.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But back to this record : which e-book is the “best” one?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What’s the difference? Why are they both there? If a user has a preference for one e-book platform over another, shouldn’t they be able to make that choice without needing to click through to see what the difference is?</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45a52ea4bc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45a52ea4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So - we had reached peak frustration. </a:t>
            </a:r>
            <a:br>
              <a:rPr lang="en">
                <a:solidFill>
                  <a:schemeClr val="dk1"/>
                </a:solidFill>
              </a:rPr>
            </a:br>
            <a:br>
              <a:rPr lang="en">
                <a:solidFill>
                  <a:schemeClr val="dk1"/>
                </a:solidFill>
              </a:rPr>
            </a:br>
            <a:r>
              <a:rPr lang="en">
                <a:solidFill>
                  <a:schemeClr val="dk1"/>
                </a:solidFill>
              </a:rPr>
              <a:t>The e-book landscape was changing rapidly, and internal support for the librarians who are responsible for both selection and assisting our patrons with navigating e-books was lacking. The solution?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465a4155f2_0_18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465a4155f2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br>
              <a:rPr lang="en"/>
            </a:br>
            <a:br>
              <a:rPr lang="en"/>
            </a:br>
            <a:r>
              <a:rPr lang="en"/>
              <a:t>Who came?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 invitation to this optional workshop was sent to all 24 librarians and a couple of key public services staff. The invitation was sent about a month before the workshop itself, and we had around 15 attendees the day of.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 going to spend a few minutes quickly going over the content of the workshop. If anyone is interested in the specifics of the materials and content developed, they’ll be available (check where) - or you can email me and I’ll share them. But the content, examples, and hands-on exercises that we developed were designed specifically for our institution and our systems, so I think our time is better spent here talking about what we learned from doing the workshop - than in recreating it for you here this morning. But here is the Cliffs notes version: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Start with a game (as of April 6, 2018, how many e-book titles are available to our community through our catalog? (677, 765 - price is right rules. Hannon Library coffee mug for the winner) </a:t>
            </a:r>
            <a:endParaRPr/>
          </a:p>
          <a:p>
            <a:pPr indent="0" lvl="0" marL="0" rtl="0" algn="l">
              <a:spcBef>
                <a:spcPts val="0"/>
              </a:spcBef>
              <a:spcAft>
                <a:spcPts val="0"/>
              </a:spcAft>
              <a:buNone/>
            </a:pPr>
            <a:br>
              <a:rPr lang="en"/>
            </a:br>
            <a:r>
              <a:rPr lang="en"/>
              <a:t>Overview of glossary and decision tree</a:t>
            </a:r>
            <a:br>
              <a:rPr lang="en"/>
            </a:br>
            <a:r>
              <a:rPr lang="en"/>
              <a:t>Anatomy of a GOBI e-book record</a:t>
            </a:r>
            <a:br>
              <a:rPr lang="en"/>
            </a:br>
            <a:r>
              <a:rPr lang="en"/>
              <a:t>Three scenarios to work through using decision tree : think, pair, share</a:t>
            </a:r>
            <a:br>
              <a:rPr lang="en"/>
            </a:br>
            <a:r>
              <a:rPr lang="en"/>
              <a:t>Q&amp;A - discussion</a:t>
            </a:r>
            <a:br>
              <a:rPr lang="en"/>
            </a:br>
            <a:br>
              <a:rPr lang="en"/>
            </a:br>
            <a:br>
              <a:rPr lang="en"/>
            </a:b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465a4155f2_0_48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465a4155f2_0_4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 we reminded our liaisons about some of the factors they want to consider when making a decision about which format to acquire in the first place. These guidelines haven’t changed much in ten years of e-book acquisition, but we found that our liaisons appreciate being reminded about this criteria.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Yes! I want to buy an e-book. Not so fast…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465a4155f2_0_5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465a4155f2_0_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go back to this record.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does someone who isn’t working with these records day in and day out know where to start when trying to make a decision?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Handout that defined all of these terms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little bit about 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Location</a:t>
            </a:r>
            <a:endParaRPr/>
          </a:p>
          <a:p>
            <a:pPr indent="0" lvl="0" marL="0" rtl="0" algn="l">
              <a:spcBef>
                <a:spcPts val="0"/>
              </a:spcBef>
              <a:spcAft>
                <a:spcPts val="0"/>
              </a:spcAft>
              <a:buNone/>
            </a:pPr>
            <a:r>
              <a:rPr lang="en"/>
              <a:t>Students / faculty</a:t>
            </a:r>
            <a:endParaRPr/>
          </a:p>
          <a:p>
            <a:pPr indent="0" lvl="0" marL="0" rtl="0" algn="l">
              <a:spcBef>
                <a:spcPts val="0"/>
              </a:spcBef>
              <a:spcAft>
                <a:spcPts val="0"/>
              </a:spcAft>
              <a:buNone/>
            </a:pPr>
            <a:r>
              <a:rPr lang="en"/>
              <a:t>Single library </a:t>
            </a:r>
            <a:endParaRPr/>
          </a:p>
          <a:p>
            <a:pPr indent="0" lvl="0" marL="0" rtl="0" algn="l">
              <a:spcBef>
                <a:spcPts val="0"/>
              </a:spcBef>
              <a:spcAft>
                <a:spcPts val="0"/>
              </a:spcAft>
              <a:buNone/>
            </a:pPr>
            <a:r>
              <a:rPr lang="en"/>
              <a:t>24 librarians / 21 of us serve in liaison roles with distributed outreach and selection responsibilities for 42 different funds / academic departments</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45b3cc5066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45b3cc506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After this, we spent some time going over the anatomy of a GOBI e-book record. </a:t>
            </a:r>
            <a:endParaRPr>
              <a:solidFill>
                <a:schemeClr val="dk1"/>
              </a:solidFill>
            </a:endParaRPr>
          </a:p>
          <a:p>
            <a:pPr indent="0" lvl="0" marL="0" rtl="0" algn="l">
              <a:spcBef>
                <a:spcPts val="0"/>
              </a:spcBef>
              <a:spcAft>
                <a:spcPts val="0"/>
              </a:spcAft>
              <a:buClr>
                <a:schemeClr val="dk1"/>
              </a:buClr>
              <a:buSzPts val="1100"/>
              <a:buFont typeface="Arial"/>
              <a:buNone/>
            </a:pPr>
            <a:br>
              <a:rPr lang="en">
                <a:solidFill>
                  <a:schemeClr val="dk1"/>
                </a:solidFill>
              </a:rPr>
            </a:br>
            <a:r>
              <a:rPr lang="en">
                <a:solidFill>
                  <a:schemeClr val="dk1"/>
                </a:solidFill>
              </a:rPr>
              <a:t>Then we had everyone log into GOBI and introduced three different scenarios to work through using decision tree : think, pair, share</a:t>
            </a:r>
            <a:br>
              <a:rPr lang="en">
                <a:solidFill>
                  <a:schemeClr val="dk1"/>
                </a:solidFill>
              </a:rPr>
            </a:b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465a4155f2_0_4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465a4155f2_0_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465a4155f2_0_4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465a4155f2_0_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465a4155f2_0_4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465a4155f2_0_4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465a4155f2_0_4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465a4155f2_0_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465a4155f2_0_2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465a4155f2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465a4155f2_0_2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465a4155f2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45a52ea4bc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45a52ea4b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After doing our best to help librarians learn how to get as much information as they can out of our catalog records, we moved on to what happens once a patron clicks through to use the book itself.</a:t>
            </a:r>
            <a:endParaRPr>
              <a:solidFill>
                <a:schemeClr val="dk1"/>
              </a:solidFill>
            </a:endParaRPr>
          </a:p>
          <a:p>
            <a:pPr indent="0" lvl="0" marL="0" rtl="0" algn="l">
              <a:spcBef>
                <a:spcPts val="0"/>
              </a:spcBef>
              <a:spcAft>
                <a:spcPts val="0"/>
              </a:spcAft>
              <a:buNone/>
            </a:pPr>
            <a:r>
              <a:t/>
            </a:r>
            <a:endParaRPr>
              <a:solidFill>
                <a:srgbClr val="333333"/>
              </a:solidFill>
              <a:highlight>
                <a:srgbClr val="FFFFFF"/>
              </a:highlight>
            </a:endParaRPr>
          </a:p>
          <a:p>
            <a:pPr indent="0" lvl="0" marL="0" rtl="0" algn="l">
              <a:spcBef>
                <a:spcPts val="0"/>
              </a:spcBef>
              <a:spcAft>
                <a:spcPts val="0"/>
              </a:spcAft>
              <a:buNone/>
            </a:pPr>
            <a:r>
              <a:rPr lang="en">
                <a:solidFill>
                  <a:srgbClr val="333333"/>
                </a:solidFill>
                <a:highlight>
                  <a:srgbClr val="FFFFFF"/>
                </a:highlight>
              </a:rPr>
              <a:t>Part of the challenge for our patrons, and even for our librarians - is that e-books in the academic library landscape don’t quite work like e-books that our users are used to using via Amazon (where you download and own it) or Overdrive through public library systems, where the model is more akin to checking out a print book for a period of time. </a:t>
            </a:r>
            <a:endParaRPr>
              <a:solidFill>
                <a:srgbClr val="333333"/>
              </a:solidFill>
              <a:highlight>
                <a:srgbClr val="FFFFFF"/>
              </a:highlight>
            </a:endParaRPr>
          </a:p>
          <a:p>
            <a:pPr indent="0" lvl="0" marL="0" rtl="0" algn="l">
              <a:spcBef>
                <a:spcPts val="0"/>
              </a:spcBef>
              <a:spcAft>
                <a:spcPts val="0"/>
              </a:spcAft>
              <a:buNone/>
            </a:pPr>
            <a:r>
              <a:t/>
            </a:r>
            <a:endParaRPr>
              <a:solidFill>
                <a:srgbClr val="333333"/>
              </a:solidFill>
              <a:highlight>
                <a:srgbClr val="FFFFFF"/>
              </a:highlight>
            </a:endParaRPr>
          </a:p>
          <a:p>
            <a:pPr indent="0" lvl="0" marL="0" rtl="0" algn="l">
              <a:spcBef>
                <a:spcPts val="0"/>
              </a:spcBef>
              <a:spcAft>
                <a:spcPts val="0"/>
              </a:spcAft>
              <a:buNone/>
            </a:pPr>
            <a:r>
              <a:rPr lang="en">
                <a:solidFill>
                  <a:srgbClr val="333333"/>
                </a:solidFill>
                <a:highlight>
                  <a:srgbClr val="FFFFFF"/>
                </a:highlight>
              </a:rPr>
              <a:t>The interfaces are more similar to other academic e-resources - where you would search and download for articles - but the functionality doesn’t work exactly like that either. </a:t>
            </a:r>
            <a:endParaRPr>
              <a:solidFill>
                <a:srgbClr val="333333"/>
              </a:solidFill>
              <a:highlight>
                <a:srgbClr val="FFFFFF"/>
              </a:highlight>
            </a:endParaRPr>
          </a:p>
          <a:p>
            <a:pPr indent="0" lvl="0" marL="0" rtl="0" algn="l">
              <a:spcBef>
                <a:spcPts val="0"/>
              </a:spcBef>
              <a:spcAft>
                <a:spcPts val="0"/>
              </a:spcAft>
              <a:buNone/>
            </a:pPr>
            <a:r>
              <a:t/>
            </a:r>
            <a:endParaRPr>
              <a:solidFill>
                <a:srgbClr val="333333"/>
              </a:solidFill>
              <a:highlight>
                <a:srgbClr val="FFFFFF"/>
              </a:highlight>
            </a:endParaRPr>
          </a:p>
          <a:p>
            <a:pPr indent="0" lvl="0" marL="0" rtl="0" algn="l">
              <a:spcBef>
                <a:spcPts val="0"/>
              </a:spcBef>
              <a:spcAft>
                <a:spcPts val="0"/>
              </a:spcAft>
              <a:buNone/>
            </a:pPr>
            <a:r>
              <a:t/>
            </a:r>
            <a:endParaRPr>
              <a:solidFill>
                <a:srgbClr val="333333"/>
              </a:solidFill>
              <a:highlight>
                <a:srgbClr val="FFFFFF"/>
              </a:highlight>
            </a:endParaRPr>
          </a:p>
          <a:p>
            <a:pPr indent="0" lvl="0" marL="0" rtl="0" algn="l">
              <a:spcBef>
                <a:spcPts val="0"/>
              </a:spcBef>
              <a:spcAft>
                <a:spcPts val="0"/>
              </a:spcAft>
              <a:buNone/>
            </a:pPr>
            <a:r>
              <a:t/>
            </a:r>
            <a:endParaRPr>
              <a:solidFill>
                <a:srgbClr val="333333"/>
              </a:solidFill>
              <a:highlight>
                <a:srgbClr val="FFFFFF"/>
              </a:highlight>
            </a:endParaRPr>
          </a:p>
          <a:p>
            <a:pPr indent="0" lvl="0" marL="0" rtl="0" algn="l">
              <a:spcBef>
                <a:spcPts val="0"/>
              </a:spcBef>
              <a:spcAft>
                <a:spcPts val="0"/>
              </a:spcAft>
              <a:buNone/>
            </a:pPr>
            <a:br>
              <a:rPr lang="en">
                <a:solidFill>
                  <a:srgbClr val="333333"/>
                </a:solidFill>
                <a:highlight>
                  <a:srgbClr val="FFFFFF"/>
                </a:highlight>
              </a:rPr>
            </a:br>
            <a:endParaRPr>
              <a:solidFill>
                <a:srgbClr val="333333"/>
              </a:solidFill>
              <a:highlight>
                <a:srgbClr val="FFFFFF"/>
              </a:highlight>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465a4155f2_0_2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465a4155f2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that in mind,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Tackling the three platforms in which we have the most e-book content (ProQuest, EBSCO, and Springer) - we walked through how to navigate the most commonly used / requested features.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found this one of the most challenging parts of planning for the boot camp. Jason and I were dismayed about</a:t>
            </a:r>
            <a:r>
              <a:rPr lang="en">
                <a:solidFill>
                  <a:srgbClr val="333333"/>
                </a:solidFill>
                <a:highlight>
                  <a:srgbClr val="FFFFFF"/>
                </a:highlight>
              </a:rPr>
              <a:t> how difficult this can be, and how much the different "allowances" vary from platform to platform. </a:t>
            </a:r>
            <a:endParaRPr>
              <a:solidFill>
                <a:srgbClr val="333333"/>
              </a:solidFill>
              <a:highlight>
                <a:srgbClr val="FFFFFF"/>
              </a:highlight>
            </a:endParaRPr>
          </a:p>
          <a:p>
            <a:pPr indent="0" lvl="0" marL="0" rtl="0" algn="l">
              <a:spcBef>
                <a:spcPts val="0"/>
              </a:spcBef>
              <a:spcAft>
                <a:spcPts val="0"/>
              </a:spcAft>
              <a:buNone/>
            </a:pPr>
            <a:r>
              <a:t/>
            </a:r>
            <a:endParaRPr>
              <a:solidFill>
                <a:srgbClr val="333333"/>
              </a:solidFill>
              <a:highlight>
                <a:srgbClr val="FFFFFF"/>
              </a:highlight>
            </a:endParaRPr>
          </a:p>
          <a:p>
            <a:pPr indent="0" lvl="0" marL="0" rtl="0" algn="l">
              <a:spcBef>
                <a:spcPts val="0"/>
              </a:spcBef>
              <a:spcAft>
                <a:spcPts val="0"/>
              </a:spcAft>
              <a:buNone/>
            </a:pPr>
            <a:r>
              <a:rPr lang="en">
                <a:solidFill>
                  <a:schemeClr val="dk1"/>
                </a:solidFill>
              </a:rPr>
              <a:t>This was also a hands on exercise - opening up an e-book in each of the three platforms mentioned and dissecting the anatomy of a record and how to use the features here. The feature that our librarians found most confusing was in relation to print and download allowances in e-books with restricted licenses on both EBSCO and ProQuest platforms. These are the two vendors where we have the widest range of licenses available - but different rules for different titles within the same platform causes confusion.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This was the final part of our “presentation” - and it led nicely into 20-30 minutes that we left for Q&amp;A and discussion.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465a4155f2_0_5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465a4155f2_0_5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AKA : the airing of the grievances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Note from Jason: </a:t>
            </a:r>
            <a:endParaRPr/>
          </a:p>
          <a:p>
            <a:pPr indent="0" lvl="0" marL="0" rtl="0" algn="l">
              <a:spcBef>
                <a:spcPts val="0"/>
              </a:spcBef>
              <a:spcAft>
                <a:spcPts val="0"/>
              </a:spcAft>
              <a:buNone/>
            </a:pPr>
            <a:r>
              <a:t/>
            </a:r>
            <a:endParaRPr>
              <a:solidFill>
                <a:srgbClr val="333333"/>
              </a:solidFill>
              <a:highlight>
                <a:srgbClr val="FFFFFF"/>
              </a:highlight>
            </a:endParaRPr>
          </a:p>
          <a:p>
            <a:pPr indent="0" lvl="0" marL="0" rtl="0" algn="l">
              <a:spcBef>
                <a:spcPts val="0"/>
              </a:spcBef>
              <a:spcAft>
                <a:spcPts val="0"/>
              </a:spcAft>
              <a:buNone/>
            </a:pPr>
            <a:r>
              <a:rPr lang="en">
                <a:solidFill>
                  <a:srgbClr val="333333"/>
                </a:solidFill>
                <a:highlight>
                  <a:srgbClr val="FFFFFF"/>
                </a:highlight>
              </a:rPr>
              <a:t>I think this was most transformative for me in that I was able to better understand through the experience of our public services librarians how patrons interact with the vendor platforms. Things that often seem obvious to me because of years of doing this are confusing or frustrating to a student.</a:t>
            </a:r>
            <a:br>
              <a:rPr lang="en">
                <a:solidFill>
                  <a:srgbClr val="333333"/>
                </a:solidFill>
                <a:highlight>
                  <a:srgbClr val="FFFFFF"/>
                </a:highlight>
              </a:rPr>
            </a:br>
            <a:endParaRPr>
              <a:solidFill>
                <a:srgbClr val="333333"/>
              </a:solidFill>
              <a:highlight>
                <a:srgbClr val="FFFFFF"/>
              </a:highlight>
            </a:endParaRPr>
          </a:p>
          <a:p>
            <a:pPr indent="0" lvl="0" marL="0" rtl="0" algn="l">
              <a:spcBef>
                <a:spcPts val="0"/>
              </a:spcBef>
              <a:spcAft>
                <a:spcPts val="0"/>
              </a:spcAft>
              <a:buNone/>
            </a:pPr>
            <a:r>
              <a:rPr lang="en">
                <a:solidFill>
                  <a:srgbClr val="333333"/>
                </a:solidFill>
                <a:highlight>
                  <a:srgbClr val="FFFFFF"/>
                </a:highlight>
              </a:rPr>
              <a:t>But really, this slide is about communication… and honestly about one of the biggest take-aways that Jason and I took from the E-book Boot camp. </a:t>
            </a:r>
            <a:endParaRPr>
              <a:solidFill>
                <a:srgbClr val="333333"/>
              </a:solidFill>
              <a:highlight>
                <a:srgbClr val="FFFFFF"/>
              </a:highlight>
            </a:endParaRPr>
          </a:p>
          <a:p>
            <a:pPr indent="0" lvl="0" marL="0" rtl="0" algn="l">
              <a:spcBef>
                <a:spcPts val="0"/>
              </a:spcBef>
              <a:spcAft>
                <a:spcPts val="0"/>
              </a:spcAft>
              <a:buNone/>
            </a:pPr>
            <a:r>
              <a:t/>
            </a:r>
            <a:endParaRPr>
              <a:solidFill>
                <a:srgbClr val="333333"/>
              </a:solidFill>
              <a:highlight>
                <a:srgbClr val="FFFFFF"/>
              </a:highlight>
            </a:endParaRPr>
          </a:p>
          <a:p>
            <a:pPr indent="0" lvl="0" marL="0" rtl="0" algn="l">
              <a:spcBef>
                <a:spcPts val="0"/>
              </a:spcBef>
              <a:spcAft>
                <a:spcPts val="0"/>
              </a:spcAft>
              <a:buNone/>
            </a:pPr>
            <a:r>
              <a:rPr lang="en">
                <a:solidFill>
                  <a:srgbClr val="333333"/>
                </a:solidFill>
                <a:highlight>
                  <a:srgbClr val="FFFFFF"/>
                </a:highlight>
              </a:rPr>
              <a:t>Effective internal inter-department communication is a challenge in our library due to siloed department structure and even the physical design of the building, where public services and technical services staff rarely occupy the same space. But add to this that many of the building frustrations that our colleagues have had in relation to e-books fell into a grey area where it wasn’t quite “troubleshooting” - since there wasn’t really anything that was “broken” that needed to be addressed. </a:t>
            </a:r>
            <a:endParaRPr>
              <a:solidFill>
                <a:srgbClr val="333333"/>
              </a:solidFill>
              <a:highlight>
                <a:srgbClr val="FFFFFF"/>
              </a:highlight>
            </a:endParaRPr>
          </a:p>
          <a:p>
            <a:pPr indent="0" lvl="0" marL="0" rtl="0" algn="l">
              <a:spcBef>
                <a:spcPts val="0"/>
              </a:spcBef>
              <a:spcAft>
                <a:spcPts val="0"/>
              </a:spcAft>
              <a:buNone/>
            </a:pPr>
            <a:r>
              <a:t/>
            </a:r>
            <a:endParaRPr>
              <a:solidFill>
                <a:srgbClr val="333333"/>
              </a:solidFill>
              <a:highlight>
                <a:srgbClr val="FFFFFF"/>
              </a:highlight>
            </a:endParaRPr>
          </a:p>
          <a:p>
            <a:pPr indent="0" lvl="0" marL="0" rtl="0" algn="l">
              <a:spcBef>
                <a:spcPts val="0"/>
              </a:spcBef>
              <a:spcAft>
                <a:spcPts val="0"/>
              </a:spcAft>
              <a:buNone/>
            </a:pPr>
            <a:r>
              <a:rPr lang="en">
                <a:solidFill>
                  <a:srgbClr val="333333"/>
                </a:solidFill>
                <a:highlight>
                  <a:srgbClr val="FFFFFF"/>
                </a:highlight>
              </a:rPr>
              <a:t>Instead, this boot camp offered a space and a dialogue where public services librarians and liaisons could get their questions answered and feel like their concerns were being addressed - on the tech services side, we were able to listen and learn, and to get more concrete feedback from our colleagues that we can use to inform our practices and services, and that we can then share with our content providers and vendors as well. </a:t>
            </a:r>
            <a:endParaRPr>
              <a:solidFill>
                <a:srgbClr val="333333"/>
              </a:solidFill>
              <a:highlight>
                <a:srgbClr val="FFFFFF"/>
              </a:highlight>
            </a:endParaRPr>
          </a:p>
          <a:p>
            <a:pPr indent="0" lvl="0" marL="0" rtl="0" algn="l">
              <a:spcBef>
                <a:spcPts val="0"/>
              </a:spcBef>
              <a:spcAft>
                <a:spcPts val="0"/>
              </a:spcAft>
              <a:buNone/>
            </a:pPr>
            <a:r>
              <a:t/>
            </a:r>
            <a:endParaRPr>
              <a:solidFill>
                <a:srgbClr val="333333"/>
              </a:solidFill>
              <a:highlight>
                <a:srgbClr val="FFFFFF"/>
              </a:highlight>
            </a:endParaRPr>
          </a:p>
          <a:p>
            <a:pPr indent="0" lvl="0" marL="0" rtl="0" algn="l">
              <a:spcBef>
                <a:spcPts val="0"/>
              </a:spcBef>
              <a:spcAft>
                <a:spcPts val="0"/>
              </a:spcAft>
              <a:buNone/>
            </a:pPr>
            <a:r>
              <a:t/>
            </a:r>
            <a:endParaRPr>
              <a:solidFill>
                <a:srgbClr val="333333"/>
              </a:solidFill>
              <a:highlight>
                <a:srgbClr val="FFFFFF"/>
              </a:highlight>
            </a:endParaRPr>
          </a:p>
          <a:p>
            <a:pPr indent="0" lvl="0" marL="0" rtl="0" algn="l">
              <a:spcBef>
                <a:spcPts val="0"/>
              </a:spcBef>
              <a:spcAft>
                <a:spcPts val="0"/>
              </a:spcAft>
              <a:buNone/>
            </a:pPr>
            <a:r>
              <a:t/>
            </a:r>
            <a:endParaRPr>
              <a:solidFill>
                <a:srgbClr val="333333"/>
              </a:solidFill>
              <a:highlight>
                <a:srgbClr val="FFFFFF"/>
              </a:highlight>
            </a:endParaRPr>
          </a:p>
          <a:p>
            <a:pPr indent="0" lvl="0" marL="0" rtl="0" algn="l">
              <a:spcBef>
                <a:spcPts val="0"/>
              </a:spcBef>
              <a:spcAft>
                <a:spcPts val="0"/>
              </a:spcAft>
              <a:buNone/>
            </a:pPr>
            <a:r>
              <a:t/>
            </a:r>
            <a:endParaRPr>
              <a:solidFill>
                <a:srgbClr val="333333"/>
              </a:solidFill>
              <a:highlight>
                <a:srgbClr val="FFFFFF"/>
              </a:highlight>
            </a:endParaRPr>
          </a:p>
          <a:p>
            <a:pPr indent="0" lvl="0" marL="0" rtl="0" algn="l">
              <a:spcBef>
                <a:spcPts val="0"/>
              </a:spcBef>
              <a:spcAft>
                <a:spcPts val="0"/>
              </a:spcAft>
              <a:buNone/>
            </a:pPr>
            <a:r>
              <a:t/>
            </a:r>
            <a:endParaRPr>
              <a:solidFill>
                <a:srgbClr val="333333"/>
              </a:solidFill>
              <a:highlight>
                <a:srgbClr val="FFFFFF"/>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35ed75ccf_0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5ed75ccf_0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During this decade, we also transitioned the majority of our reference acquisition to an e-book model. But reference collection development decisions were typically managed by a single librarian in collaboration with our collection development committee, so this shift did not have much of an impact on the other 20 librarians who are making decisions about which materials to add to the collection. </a:t>
            </a:r>
            <a:br>
              <a:rPr lang="en">
                <a:solidFill>
                  <a:schemeClr val="dk1"/>
                </a:solidFill>
              </a:rPr>
            </a:b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 was it helpful?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Here’s an excerpt from an email that one of our attendees sent later that day…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(Isn’t it awesome when you have those colleagues who are really good at this kind of thing? This email took me into the weekend with a hop and a skip.)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465a4155f2_0_2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465a4155f2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here’s one from a few weeks later…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465a4155f2_0_2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465a4155f2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333333"/>
                </a:solidFill>
                <a:highlight>
                  <a:srgbClr val="FFFFFF"/>
                </a:highlight>
              </a:rPr>
              <a:t>But what was the lasting value to attendees? Earlier this month I sent out a follow up, with the intent of trying to measure their perception of: </a:t>
            </a:r>
            <a:endParaRPr sz="1000">
              <a:solidFill>
                <a:srgbClr val="333333"/>
              </a:solidFill>
              <a:highlight>
                <a:srgbClr val="FFFFFF"/>
              </a:highlight>
            </a:endParaRPr>
          </a:p>
          <a:p>
            <a:pPr indent="0" lvl="0" marL="0" rtl="0" algn="l">
              <a:lnSpc>
                <a:spcPct val="115000"/>
              </a:lnSpc>
              <a:spcBef>
                <a:spcPts val="0"/>
              </a:spcBef>
              <a:spcAft>
                <a:spcPts val="0"/>
              </a:spcAft>
              <a:buNone/>
            </a:pPr>
            <a:r>
              <a:t/>
            </a:r>
            <a:endParaRPr sz="1000">
              <a:solidFill>
                <a:srgbClr val="333333"/>
              </a:solidFill>
              <a:highlight>
                <a:srgbClr val="FFFFFF"/>
              </a:highlight>
            </a:endParaRPr>
          </a:p>
          <a:p>
            <a:pPr indent="0" lvl="0" marL="0" rtl="0" algn="l">
              <a:lnSpc>
                <a:spcPct val="115000"/>
              </a:lnSpc>
              <a:spcBef>
                <a:spcPts val="0"/>
              </a:spcBef>
              <a:spcAft>
                <a:spcPts val="0"/>
              </a:spcAft>
              <a:buNone/>
            </a:pPr>
            <a:r>
              <a:t/>
            </a:r>
            <a:endParaRPr sz="1000">
              <a:solidFill>
                <a:srgbClr val="333333"/>
              </a:solidFill>
              <a:highlight>
                <a:srgbClr val="FFFFFF"/>
              </a:highlight>
            </a:endParaRPr>
          </a:p>
          <a:p>
            <a:pPr indent="0" lvl="0" marL="0" rtl="0" algn="l">
              <a:lnSpc>
                <a:spcPct val="115000"/>
              </a:lnSpc>
              <a:spcBef>
                <a:spcPts val="0"/>
              </a:spcBef>
              <a:spcAft>
                <a:spcPts val="0"/>
              </a:spcAft>
              <a:buNone/>
            </a:pPr>
            <a:r>
              <a:rPr lang="en" sz="1000">
                <a:solidFill>
                  <a:srgbClr val="333333"/>
                </a:solidFill>
                <a:highlight>
                  <a:srgbClr val="FFFFFF"/>
                </a:highlight>
              </a:rPr>
              <a:t>Value of information shared at boot camp</a:t>
            </a:r>
            <a:endParaRPr sz="1000">
              <a:solidFill>
                <a:srgbClr val="333333"/>
              </a:solidFill>
              <a:highlight>
                <a:srgbClr val="FFFFFF"/>
              </a:highlight>
            </a:endParaRPr>
          </a:p>
          <a:p>
            <a:pPr indent="0" lvl="0" marL="0" rtl="0" algn="l">
              <a:lnSpc>
                <a:spcPct val="115000"/>
              </a:lnSpc>
              <a:spcBef>
                <a:spcPts val="0"/>
              </a:spcBef>
              <a:spcAft>
                <a:spcPts val="0"/>
              </a:spcAft>
              <a:buNone/>
            </a:pPr>
            <a:r>
              <a:t/>
            </a:r>
            <a:endParaRPr sz="1000">
              <a:solidFill>
                <a:srgbClr val="333333"/>
              </a:solidFill>
              <a:highlight>
                <a:srgbClr val="FFFFFF"/>
              </a:highlight>
            </a:endParaRPr>
          </a:p>
          <a:p>
            <a:pPr indent="0" lvl="0" marL="0" rtl="0" algn="l">
              <a:lnSpc>
                <a:spcPct val="115000"/>
              </a:lnSpc>
              <a:spcBef>
                <a:spcPts val="0"/>
              </a:spcBef>
              <a:spcAft>
                <a:spcPts val="0"/>
              </a:spcAft>
              <a:buNone/>
            </a:pPr>
            <a:r>
              <a:rPr lang="en" sz="1000">
                <a:solidFill>
                  <a:srgbClr val="333333"/>
                </a:solidFill>
                <a:highlight>
                  <a:srgbClr val="FFFFFF"/>
                </a:highlight>
              </a:rPr>
              <a:t>Retention? / continued pplication of information shared at boot camp to their work</a:t>
            </a:r>
            <a:endParaRPr sz="1000">
              <a:solidFill>
                <a:srgbClr val="333333"/>
              </a:solidFill>
              <a:highlight>
                <a:srgbClr val="FFFFFF"/>
              </a:highlight>
            </a:endParaRPr>
          </a:p>
          <a:p>
            <a:pPr indent="0" lvl="0" marL="0" rtl="0" algn="l">
              <a:lnSpc>
                <a:spcPct val="115000"/>
              </a:lnSpc>
              <a:spcBef>
                <a:spcPts val="0"/>
              </a:spcBef>
              <a:spcAft>
                <a:spcPts val="0"/>
              </a:spcAft>
              <a:buNone/>
            </a:pPr>
            <a:r>
              <a:t/>
            </a:r>
            <a:endParaRPr sz="1000">
              <a:solidFill>
                <a:srgbClr val="333333"/>
              </a:solidFill>
              <a:highlight>
                <a:srgbClr val="FFFFFF"/>
              </a:highlight>
            </a:endParaRPr>
          </a:p>
          <a:p>
            <a:pPr indent="0" lvl="0" marL="0" rtl="0" algn="l">
              <a:lnSpc>
                <a:spcPct val="115000"/>
              </a:lnSpc>
              <a:spcBef>
                <a:spcPts val="0"/>
              </a:spcBef>
              <a:spcAft>
                <a:spcPts val="0"/>
              </a:spcAft>
              <a:buNone/>
            </a:pPr>
            <a:r>
              <a:rPr lang="en" sz="1000">
                <a:solidFill>
                  <a:srgbClr val="333333"/>
                </a:solidFill>
                <a:highlight>
                  <a:srgbClr val="FFFFFF"/>
                </a:highlight>
              </a:rPr>
              <a:t>Further information / training needs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g45a52ea4bc_0_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45a52ea4b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333333"/>
                </a:solidFill>
                <a:highlight>
                  <a:srgbClr val="FFFFFF"/>
                </a:highlight>
              </a:rPr>
              <a:t>Value of information shared at boot camp - Please rate your satisfaction level with various aspects of the workshop</a:t>
            </a:r>
            <a:endParaRPr sz="1000">
              <a:solidFill>
                <a:srgbClr val="333333"/>
              </a:solidFill>
              <a:highlight>
                <a:srgbClr val="FFFFFF"/>
              </a:highlight>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g45a52ea4bc_0_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45a52ea4bc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333333"/>
                </a:solidFill>
                <a:highlight>
                  <a:srgbClr val="FFFFFF"/>
                </a:highlight>
              </a:rPr>
              <a:t>Retention? / continued application of information shared at boot camp to their work</a:t>
            </a:r>
            <a:endParaRPr sz="1000">
              <a:solidFill>
                <a:srgbClr val="333333"/>
              </a:solidFill>
              <a:highlight>
                <a:srgbClr val="FFFFFF"/>
              </a:highlight>
            </a:endParaRPr>
          </a:p>
          <a:p>
            <a:pPr indent="0" lvl="0" marL="0" rtl="0" algn="l">
              <a:lnSpc>
                <a:spcPct val="115000"/>
              </a:lnSpc>
              <a:spcBef>
                <a:spcPts val="0"/>
              </a:spcBef>
              <a:spcAft>
                <a:spcPts val="0"/>
              </a:spcAft>
              <a:buNone/>
            </a:pPr>
            <a:r>
              <a:t/>
            </a:r>
            <a:endParaRPr sz="1000">
              <a:solidFill>
                <a:srgbClr val="333333"/>
              </a:solidFill>
              <a:highlight>
                <a:srgbClr val="FFFFFF"/>
              </a:highlight>
            </a:endParaRPr>
          </a:p>
          <a:p>
            <a:pPr indent="0" lvl="0" marL="0" rtl="0" algn="l">
              <a:lnSpc>
                <a:spcPct val="115000"/>
              </a:lnSpc>
              <a:spcBef>
                <a:spcPts val="0"/>
              </a:spcBef>
              <a:spcAft>
                <a:spcPts val="0"/>
              </a:spcAft>
              <a:buNone/>
            </a:pPr>
            <a:r>
              <a:rPr i="1" lang="en" sz="1000">
                <a:solidFill>
                  <a:srgbClr val="333333"/>
                </a:solidFill>
                <a:highlight>
                  <a:srgbClr val="FFFFFF"/>
                </a:highlight>
              </a:rPr>
              <a:t>The following outcomes were goals of the Boot Camp. Please rank your level of agreement with the following statements: As a result of attending the E-book Boot Camp...</a:t>
            </a:r>
            <a:br>
              <a:rPr i="1" lang="en" sz="1000">
                <a:solidFill>
                  <a:srgbClr val="333333"/>
                </a:solidFill>
                <a:highlight>
                  <a:srgbClr val="FFFFFF"/>
                </a:highlight>
              </a:rPr>
            </a:br>
            <a:endParaRPr i="1" sz="1000">
              <a:solidFill>
                <a:srgbClr val="333333"/>
              </a:solidFill>
              <a:highlight>
                <a:srgbClr val="FFFFFF"/>
              </a:highlight>
            </a:endParaRPr>
          </a:p>
          <a:p>
            <a:pPr indent="0" lvl="0" marL="0" rtl="0" algn="l">
              <a:lnSpc>
                <a:spcPct val="115000"/>
              </a:lnSpc>
              <a:spcBef>
                <a:spcPts val="0"/>
              </a:spcBef>
              <a:spcAft>
                <a:spcPts val="0"/>
              </a:spcAft>
              <a:buNone/>
            </a:pPr>
            <a:r>
              <a:rPr lang="en" sz="1000">
                <a:solidFill>
                  <a:srgbClr val="333333"/>
                </a:solidFill>
                <a:highlight>
                  <a:srgbClr val="FFFFFF"/>
                </a:highlight>
              </a:rPr>
              <a:t>This may be a little hard to read, but the main takeaway is that, six months later,  the liaisons felt that they have more confidence in selecting and ordering as a result of the boot camp than they do with the content intended to improve their comfort and confidence with public service interfaces between e-books and our patrons. </a:t>
            </a:r>
            <a:endParaRPr sz="1000">
              <a:solidFill>
                <a:srgbClr val="333333"/>
              </a:solidFill>
              <a:highlight>
                <a:srgbClr val="FFFFFF"/>
              </a:highlight>
            </a:endParaRPr>
          </a:p>
          <a:p>
            <a:pPr indent="0" lvl="0" marL="0" rtl="0" algn="l">
              <a:lnSpc>
                <a:spcPct val="115000"/>
              </a:lnSpc>
              <a:spcBef>
                <a:spcPts val="0"/>
              </a:spcBef>
              <a:spcAft>
                <a:spcPts val="0"/>
              </a:spcAft>
              <a:buNone/>
            </a:pPr>
            <a:r>
              <a:t/>
            </a:r>
            <a:endParaRPr sz="1000">
              <a:solidFill>
                <a:srgbClr val="333333"/>
              </a:solidFill>
              <a:highlight>
                <a:srgbClr val="FFFFFF"/>
              </a:highlight>
            </a:endParaRPr>
          </a:p>
          <a:p>
            <a:pPr indent="0" lvl="0" marL="0" rtl="0" algn="l">
              <a:lnSpc>
                <a:spcPct val="115000"/>
              </a:lnSpc>
              <a:spcBef>
                <a:spcPts val="0"/>
              </a:spcBef>
              <a:spcAft>
                <a:spcPts val="0"/>
              </a:spcAft>
              <a:buNone/>
            </a:pPr>
            <a:r>
              <a:rPr lang="en" sz="1000">
                <a:solidFill>
                  <a:srgbClr val="333333"/>
                </a:solidFill>
                <a:highlight>
                  <a:srgbClr val="FFFFFF"/>
                </a:highlight>
              </a:rPr>
              <a:t>A follow up question asked them to rate the continued usefulness of some of the resources shared at the boot camp - and the respondents indicated that they were all somewhat to extremely useful, but that the decision tree was the most valuable resource. </a:t>
            </a:r>
            <a:endParaRPr sz="1000">
              <a:solidFill>
                <a:srgbClr val="333333"/>
              </a:solidFill>
              <a:highlight>
                <a:srgbClr val="FFFFFF"/>
              </a:highlight>
            </a:endParaRPr>
          </a:p>
          <a:p>
            <a:pPr indent="0" lvl="0" marL="0" rtl="0" algn="l">
              <a:lnSpc>
                <a:spcPct val="115000"/>
              </a:lnSpc>
              <a:spcBef>
                <a:spcPts val="0"/>
              </a:spcBef>
              <a:spcAft>
                <a:spcPts val="0"/>
              </a:spcAft>
              <a:buNone/>
            </a:pPr>
            <a:r>
              <a:t/>
            </a:r>
            <a:endParaRPr sz="1000">
              <a:solidFill>
                <a:srgbClr val="333333"/>
              </a:solidFill>
              <a:highlight>
                <a:srgbClr val="FFFFFF"/>
              </a:highlight>
            </a:endParaRPr>
          </a:p>
          <a:p>
            <a:pPr indent="0" lvl="0" marL="0" rtl="0" algn="l">
              <a:lnSpc>
                <a:spcPct val="115000"/>
              </a:lnSpc>
              <a:spcBef>
                <a:spcPts val="0"/>
              </a:spcBef>
              <a:spcAft>
                <a:spcPts val="0"/>
              </a:spcAft>
              <a:buNone/>
            </a:pPr>
            <a:r>
              <a:t/>
            </a:r>
            <a:endParaRPr sz="1000">
              <a:solidFill>
                <a:srgbClr val="333333"/>
              </a:solidFill>
              <a:highlight>
                <a:srgbClr val="FFFFFF"/>
              </a:highlight>
            </a:endParaRPr>
          </a:p>
          <a:p>
            <a:pPr indent="0" lvl="0" marL="0" rtl="0" algn="l">
              <a:lnSpc>
                <a:spcPct val="115000"/>
              </a:lnSpc>
              <a:spcBef>
                <a:spcPts val="0"/>
              </a:spcBef>
              <a:spcAft>
                <a:spcPts val="0"/>
              </a:spcAft>
              <a:buNone/>
            </a:pPr>
            <a:r>
              <a:t/>
            </a:r>
            <a:endParaRPr sz="1000">
              <a:solidFill>
                <a:srgbClr val="333333"/>
              </a:solidFill>
              <a:highlight>
                <a:srgbClr val="FFFFFF"/>
              </a:highlight>
            </a:endParaRPr>
          </a:p>
          <a:p>
            <a:pPr indent="0" lvl="0" marL="0" rtl="0" algn="l">
              <a:lnSpc>
                <a:spcPct val="115000"/>
              </a:lnSpc>
              <a:spcBef>
                <a:spcPts val="0"/>
              </a:spcBef>
              <a:spcAft>
                <a:spcPts val="0"/>
              </a:spcAft>
              <a:buNone/>
            </a:pPr>
            <a:r>
              <a:t/>
            </a:r>
            <a:endParaRPr sz="1000">
              <a:solidFill>
                <a:srgbClr val="333333"/>
              </a:solidFill>
              <a:highlight>
                <a:srgbClr val="FFFFFF"/>
              </a:highlight>
            </a:endParaRPr>
          </a:p>
          <a:p>
            <a:pPr indent="0" lvl="0" marL="0" rtl="0" algn="l">
              <a:lnSpc>
                <a:spcPct val="115000"/>
              </a:lnSpc>
              <a:spcBef>
                <a:spcPts val="0"/>
              </a:spcBef>
              <a:spcAft>
                <a:spcPts val="0"/>
              </a:spcAft>
              <a:buNone/>
            </a:pPr>
            <a:r>
              <a:t/>
            </a:r>
            <a:endParaRPr sz="1000">
              <a:solidFill>
                <a:srgbClr val="333333"/>
              </a:solidFill>
              <a:highlight>
                <a:srgbClr val="FFFFFF"/>
              </a:highlight>
            </a:endParaRPr>
          </a:p>
          <a:p>
            <a:pPr indent="0" lvl="0" marL="0" rtl="0" algn="l">
              <a:lnSpc>
                <a:spcPct val="115000"/>
              </a:lnSpc>
              <a:spcBef>
                <a:spcPts val="0"/>
              </a:spcBef>
              <a:spcAft>
                <a:spcPts val="0"/>
              </a:spcAft>
              <a:buNone/>
            </a:pPr>
            <a:r>
              <a:t/>
            </a:r>
            <a:endParaRPr sz="1000">
              <a:solidFill>
                <a:srgbClr val="333333"/>
              </a:solidFill>
              <a:highlight>
                <a:srgbClr val="FFFFFF"/>
              </a:highlight>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45a52ea4bc_0_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45a52ea4bc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final question of the survey asked about additional resources that they’d find useful for their continued work with e-books. Over half of the respondents indicated that each of these would be valuable.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45a52ea4bc_0_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45a52ea4b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This kind of initiative is not a one-and-done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lang="en" sz="1000">
                <a:solidFill>
                  <a:srgbClr val="333333"/>
                </a:solidFill>
                <a:highlight>
                  <a:srgbClr val="FFFFFF"/>
                </a:highlight>
              </a:rPr>
              <a:t>We started this initiative with the hopes of increasing our liaison / librarian comfort and confidence with acquiring and using e-books. But In our role as acquisitions &amp; collection development folks, what did we take away from the experience? We provided some clarity and some resources designed to reduce anxiety about e-books (or so we hoped) - but at the same time we also unearthed a lot of concerns that our colleagues have about a format where our internal services, policies, procedures, and even communication have not kept pace with the rapid rate of change in e-book publishing and acquisitions. </a:t>
            </a:r>
            <a:endParaRPr sz="1000">
              <a:solidFill>
                <a:srgbClr val="333333"/>
              </a:solidFill>
              <a:highlight>
                <a:srgbClr val="FFFFFF"/>
              </a:highlight>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g46a77c212c_0_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46a77c212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000">
              <a:solidFill>
                <a:srgbClr val="333333"/>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1000">
              <a:solidFill>
                <a:srgbClr val="333333"/>
              </a:solidFill>
              <a:highlight>
                <a:srgbClr val="FFFFFF"/>
              </a:highlight>
            </a:endParaRPr>
          </a:p>
          <a:p>
            <a:pPr indent="-292100" lvl="0" marL="457200" rtl="0" algn="l">
              <a:lnSpc>
                <a:spcPct val="115000"/>
              </a:lnSpc>
              <a:spcBef>
                <a:spcPts val="0"/>
              </a:spcBef>
              <a:spcAft>
                <a:spcPts val="0"/>
              </a:spcAft>
              <a:buClr>
                <a:srgbClr val="333333"/>
              </a:buClr>
              <a:buSzPts val="1000"/>
              <a:buChar char="●"/>
            </a:pPr>
            <a:r>
              <a:rPr lang="en" sz="1000">
                <a:solidFill>
                  <a:srgbClr val="333333"/>
                </a:solidFill>
                <a:highlight>
                  <a:srgbClr val="FFFFFF"/>
                </a:highlight>
              </a:rPr>
              <a:t>Revision / simplification of license language (as it relates to suitability for course adopted text e-books)</a:t>
            </a:r>
            <a:endParaRPr sz="1000">
              <a:solidFill>
                <a:srgbClr val="333333"/>
              </a:solidFill>
              <a:highlight>
                <a:srgbClr val="FFFFFF"/>
              </a:highlight>
            </a:endParaRPr>
          </a:p>
          <a:p>
            <a:pPr indent="-292100" lvl="0" marL="457200" rtl="0" algn="l">
              <a:lnSpc>
                <a:spcPct val="115000"/>
              </a:lnSpc>
              <a:spcBef>
                <a:spcPts val="0"/>
              </a:spcBef>
              <a:spcAft>
                <a:spcPts val="0"/>
              </a:spcAft>
              <a:buClr>
                <a:srgbClr val="333333"/>
              </a:buClr>
              <a:buSzPts val="1000"/>
              <a:buChar char="●"/>
            </a:pPr>
            <a:r>
              <a:rPr lang="en" sz="1000">
                <a:solidFill>
                  <a:srgbClr val="333333"/>
                </a:solidFill>
                <a:highlight>
                  <a:srgbClr val="FFFFFF"/>
                </a:highlight>
              </a:rPr>
              <a:t>E-book de-dupe project (want to learn more? See presentation at ER&amp;L, or talk to Ron. :) )</a:t>
            </a:r>
            <a:endParaRPr sz="1000">
              <a:solidFill>
                <a:srgbClr val="333333"/>
              </a:solidFill>
              <a:highlight>
                <a:srgbClr val="FFFFFF"/>
              </a:highlight>
            </a:endParaRPr>
          </a:p>
          <a:p>
            <a:pPr indent="-292100" lvl="1" marL="914400" rtl="0" algn="l">
              <a:lnSpc>
                <a:spcPct val="115000"/>
              </a:lnSpc>
              <a:spcBef>
                <a:spcPts val="0"/>
              </a:spcBef>
              <a:spcAft>
                <a:spcPts val="0"/>
              </a:spcAft>
              <a:buClr>
                <a:srgbClr val="333333"/>
              </a:buClr>
              <a:buSzPts val="1000"/>
              <a:buChar char="○"/>
            </a:pPr>
            <a:r>
              <a:rPr lang="en" sz="1000">
                <a:solidFill>
                  <a:srgbClr val="333333"/>
                </a:solidFill>
                <a:highlight>
                  <a:srgbClr val="FFFFFF"/>
                </a:highlight>
              </a:rPr>
              <a:t>Removed 85,000 duplicate records from the catalog - still a work in progress</a:t>
            </a:r>
            <a:endParaRPr sz="1000">
              <a:solidFill>
                <a:srgbClr val="333333"/>
              </a:solidFill>
              <a:highlight>
                <a:srgbClr val="FFFFFF"/>
              </a:highlight>
            </a:endParaRPr>
          </a:p>
          <a:p>
            <a:pPr indent="-292100" lvl="0" marL="457200" rtl="0" algn="l">
              <a:lnSpc>
                <a:spcPct val="115000"/>
              </a:lnSpc>
              <a:spcBef>
                <a:spcPts val="0"/>
              </a:spcBef>
              <a:spcAft>
                <a:spcPts val="0"/>
              </a:spcAft>
              <a:buClr>
                <a:srgbClr val="333333"/>
              </a:buClr>
              <a:buSzPts val="1000"/>
              <a:buChar char="●"/>
            </a:pPr>
            <a:r>
              <a:rPr lang="en" sz="1000">
                <a:solidFill>
                  <a:srgbClr val="333333"/>
                </a:solidFill>
                <a:highlight>
                  <a:srgbClr val="FFFFFF"/>
                </a:highlight>
              </a:rPr>
              <a:t>Continued training / new liaison onboarding</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g45a52ea4bc_0_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45a52ea4bc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000">
              <a:solidFill>
                <a:srgbClr val="333333"/>
              </a:solidFill>
              <a:highlight>
                <a:srgbClr val="FFFFFF"/>
              </a:highlight>
            </a:endParaRPr>
          </a:p>
          <a:p>
            <a:pPr indent="0" lvl="0" marL="0" rtl="0" algn="l">
              <a:lnSpc>
                <a:spcPct val="115000"/>
              </a:lnSpc>
              <a:spcBef>
                <a:spcPts val="0"/>
              </a:spcBef>
              <a:spcAft>
                <a:spcPts val="0"/>
              </a:spcAft>
              <a:buNone/>
            </a:pPr>
            <a:r>
              <a:t/>
            </a:r>
            <a:endParaRPr sz="1000">
              <a:solidFill>
                <a:srgbClr val="333333"/>
              </a:solidFill>
              <a:highlight>
                <a:srgbClr val="FFFFFF"/>
              </a:highlight>
            </a:endParaRPr>
          </a:p>
          <a:p>
            <a:pPr indent="-292100" lvl="0" marL="457200" rtl="0" algn="l">
              <a:lnSpc>
                <a:spcPct val="115000"/>
              </a:lnSpc>
              <a:spcBef>
                <a:spcPts val="0"/>
              </a:spcBef>
              <a:spcAft>
                <a:spcPts val="0"/>
              </a:spcAft>
              <a:buClr>
                <a:srgbClr val="333333"/>
              </a:buClr>
              <a:buSzPts val="1000"/>
              <a:buChar char="●"/>
            </a:pPr>
            <a:r>
              <a:rPr lang="en" sz="1000">
                <a:solidFill>
                  <a:srgbClr val="333333"/>
                </a:solidFill>
                <a:highlight>
                  <a:srgbClr val="FFFFFF"/>
                </a:highlight>
              </a:rPr>
              <a:t>Need for current resources (decision tree, libguide, short videos) to help with both selection AND patron experience. Liaisons prefer “Self service” resources that they can access at the point of need</a:t>
            </a:r>
            <a:endParaRPr sz="1000">
              <a:solidFill>
                <a:srgbClr val="333333"/>
              </a:solidFill>
              <a:highlight>
                <a:srgbClr val="FFFFFF"/>
              </a:highlight>
            </a:endParaRPr>
          </a:p>
          <a:p>
            <a:pPr indent="-292100" lvl="1" marL="914400" rtl="0" algn="l">
              <a:lnSpc>
                <a:spcPct val="115000"/>
              </a:lnSpc>
              <a:spcBef>
                <a:spcPts val="0"/>
              </a:spcBef>
              <a:spcAft>
                <a:spcPts val="0"/>
              </a:spcAft>
              <a:buClr>
                <a:srgbClr val="333333"/>
              </a:buClr>
              <a:buSzPts val="1000"/>
              <a:buChar char="○"/>
            </a:pPr>
            <a:r>
              <a:rPr lang="en" sz="1000">
                <a:solidFill>
                  <a:srgbClr val="333333"/>
                </a:solidFill>
                <a:highlight>
                  <a:srgbClr val="FFFFFF"/>
                </a:highlight>
              </a:rPr>
              <a:t>Challenging to keep current/relevant - especially as number of platforms proliferate - content gets outdated quickly&gt; but finding a balance will be important. </a:t>
            </a:r>
            <a:endParaRPr sz="1000">
              <a:solidFill>
                <a:srgbClr val="333333"/>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g45a52ea4bc_0_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45a52ea4bc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000">
              <a:solidFill>
                <a:srgbClr val="333333"/>
              </a:solidFill>
              <a:highlight>
                <a:srgbClr val="FFFFFF"/>
              </a:highlight>
            </a:endParaRPr>
          </a:p>
          <a:p>
            <a:pPr indent="0" lvl="0" marL="0" rtl="0" algn="l">
              <a:lnSpc>
                <a:spcPct val="115000"/>
              </a:lnSpc>
              <a:spcBef>
                <a:spcPts val="0"/>
              </a:spcBef>
              <a:spcAft>
                <a:spcPts val="0"/>
              </a:spcAft>
              <a:buNone/>
            </a:pPr>
            <a:r>
              <a:rPr lang="en" sz="1000">
                <a:solidFill>
                  <a:srgbClr val="333333"/>
                </a:solidFill>
                <a:highlight>
                  <a:srgbClr val="FFFFFF"/>
                </a:highlight>
              </a:rPr>
              <a:t>This kind of initiative is not a one-and-done. It is an ongoing conversation.</a:t>
            </a:r>
            <a:endParaRPr sz="1000">
              <a:solidFill>
                <a:srgbClr val="333333"/>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1000">
              <a:solidFill>
                <a:srgbClr val="333333"/>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sz="1000">
                <a:solidFill>
                  <a:srgbClr val="333333"/>
                </a:solidFill>
                <a:highlight>
                  <a:srgbClr val="FFFFFF"/>
                </a:highlight>
              </a:rPr>
              <a:t>I hope I’ve provided you with some ideas about how to have these conversations at your respective institutions and - for our vendors out there, with your librarians.</a:t>
            </a:r>
            <a:endParaRPr sz="1000">
              <a:solidFill>
                <a:srgbClr val="333333"/>
              </a:solidFill>
              <a:highlight>
                <a:srgbClr val="FFFFFF"/>
              </a:highlight>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rgbClr val="333333"/>
              </a:solidFill>
              <a:highlight>
                <a:srgbClr val="FFFFFF"/>
              </a:highlight>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sz="1000">
              <a:solidFill>
                <a:srgbClr val="333333"/>
              </a:solidFill>
              <a:highlight>
                <a:srgbClr val="FFFFFF"/>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46a77c212c_0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46a77c212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Jump to 2018. As our e-book collections have expanded</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g35ed75ccf_01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35ed75ccf_0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35ed75ccf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5ed75ccf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During AY 2011-2012, the responsibility of making title by title format choices for monographs at the point of selection was introduced to the liaisons. At this time, we shared criteria for the types of materials that might be preferred in e-, and introduced the two options that they would need to choose from should they decide to order an e-book.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465a4155f2_0_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465a4155f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Jump to 2018. As the growth of our e-book collections have far outpaced the growth of our print collections, so have the number of factors that our liaisons need to consider when making title-level decisions.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Over the last two years we have also launched a course adopted text e-book initiative, which has led to increased attention to our e-book collections (and increased numbers of simultaneous users desiring to use our e-books) from both faculty and students alike.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465a4155f2_0_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465a4155f2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of these vendors &amp; platforms include a little bit of everything when it comes to license options (EBSCO, ProQuest) - while others are entirely made up of unlimited user access titles. Our selectors may be expected to make individual title level decisions in GOBI for some of them, while others are purchased in packages. From the patron end, our users will come across e-books in all of these platforms while browsing our catalog.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From the liaison/selector end, here are just a few of the variables that they might need to keep straight in order to make an informed decision about which one to select. </a:t>
            </a:r>
            <a:br>
              <a:rPr lang="en">
                <a:solidFill>
                  <a:schemeClr val="dk1"/>
                </a:solidFill>
              </a:rPr>
            </a:b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465a4155f2_0_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465a4155f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br>
              <a:rPr lang="en"/>
            </a:br>
            <a:r>
              <a:rPr lang="en"/>
              <a:t>Unlimited user / zero or very light DRM / some purchased, some subscription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465a4155f2_0_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465a4155f2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Mixed bag of licenses across these platforms:. 1U, 3U, Nonlinear, and UL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2195400" y="1915625"/>
            <a:ext cx="5307900" cy="1159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1"/>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2" name="Shape 12"/>
        <p:cNvGrpSpPr/>
        <p:nvPr/>
      </p:nvGrpSpPr>
      <p:grpSpPr>
        <a:xfrm>
          <a:off x="0" y="0"/>
          <a:ext cx="0" cy="0"/>
          <a:chOff x="0" y="0"/>
          <a:chExt cx="0" cy="0"/>
        </a:xfrm>
      </p:grpSpPr>
      <p:sp>
        <p:nvSpPr>
          <p:cNvPr id="13" name="Google Shape;13;p3"/>
          <p:cNvSpPr txBox="1"/>
          <p:nvPr>
            <p:ph type="ctrTitle"/>
          </p:nvPr>
        </p:nvSpPr>
        <p:spPr>
          <a:xfrm>
            <a:off x="1912025" y="2116750"/>
            <a:ext cx="5802600" cy="1159800"/>
          </a:xfrm>
          <a:prstGeom prst="rect">
            <a:avLst/>
          </a:prstGeom>
        </p:spPr>
        <p:txBody>
          <a:bodyPr anchorCtr="0" anchor="b"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4" name="Google Shape;14;p3"/>
          <p:cNvSpPr txBox="1"/>
          <p:nvPr>
            <p:ph idx="1" type="subTitle"/>
          </p:nvPr>
        </p:nvSpPr>
        <p:spPr>
          <a:xfrm>
            <a:off x="1912025" y="3144851"/>
            <a:ext cx="5802600" cy="784800"/>
          </a:xfrm>
          <a:prstGeom prst="rect">
            <a:avLst/>
          </a:prstGeom>
        </p:spPr>
        <p:txBody>
          <a:bodyPr anchorCtr="0" anchor="t" bIns="91425" lIns="91425" spcFirstLastPara="1" rIns="91425" wrap="square" tIns="91425"/>
          <a:lstStyle>
            <a:lvl1pPr lvl="0" rtl="0">
              <a:spcBef>
                <a:spcPts val="0"/>
              </a:spcBef>
              <a:spcAft>
                <a:spcPts val="0"/>
              </a:spcAft>
              <a:buClr>
                <a:srgbClr val="666666"/>
              </a:buClr>
              <a:buSzPts val="1800"/>
              <a:buNone/>
              <a:defRPr i="1" sz="1800">
                <a:solidFill>
                  <a:srgbClr val="666666"/>
                </a:solidFill>
              </a:defRPr>
            </a:lvl1pPr>
            <a:lvl2pPr lvl="1" rtl="0">
              <a:spcBef>
                <a:spcPts val="0"/>
              </a:spcBef>
              <a:spcAft>
                <a:spcPts val="0"/>
              </a:spcAft>
              <a:buClr>
                <a:srgbClr val="666666"/>
              </a:buClr>
              <a:buSzPts val="1800"/>
              <a:buNone/>
              <a:defRPr i="1" sz="1800">
                <a:solidFill>
                  <a:srgbClr val="666666"/>
                </a:solidFill>
              </a:defRPr>
            </a:lvl2pPr>
            <a:lvl3pPr lvl="2" rtl="0">
              <a:spcBef>
                <a:spcPts val="0"/>
              </a:spcBef>
              <a:spcAft>
                <a:spcPts val="0"/>
              </a:spcAft>
              <a:buClr>
                <a:srgbClr val="666666"/>
              </a:buClr>
              <a:buSzPts val="1800"/>
              <a:buNone/>
              <a:defRPr i="1" sz="1800">
                <a:solidFill>
                  <a:srgbClr val="666666"/>
                </a:solidFill>
              </a:defRPr>
            </a:lvl3pPr>
            <a:lvl4pPr lvl="3" rtl="0">
              <a:spcBef>
                <a:spcPts val="0"/>
              </a:spcBef>
              <a:spcAft>
                <a:spcPts val="0"/>
              </a:spcAft>
              <a:buClr>
                <a:srgbClr val="666666"/>
              </a:buClr>
              <a:buSzPts val="1800"/>
              <a:buNone/>
              <a:defRPr i="1">
                <a:solidFill>
                  <a:srgbClr val="666666"/>
                </a:solidFill>
              </a:defRPr>
            </a:lvl4pPr>
            <a:lvl5pPr lvl="4" rtl="0">
              <a:spcBef>
                <a:spcPts val="0"/>
              </a:spcBef>
              <a:spcAft>
                <a:spcPts val="0"/>
              </a:spcAft>
              <a:buClr>
                <a:srgbClr val="666666"/>
              </a:buClr>
              <a:buSzPts val="1800"/>
              <a:buNone/>
              <a:defRPr i="1">
                <a:solidFill>
                  <a:srgbClr val="666666"/>
                </a:solidFill>
              </a:defRPr>
            </a:lvl5pPr>
            <a:lvl6pPr lvl="5" rtl="0">
              <a:spcBef>
                <a:spcPts val="0"/>
              </a:spcBef>
              <a:spcAft>
                <a:spcPts val="0"/>
              </a:spcAft>
              <a:buClr>
                <a:srgbClr val="666666"/>
              </a:buClr>
              <a:buSzPts val="1800"/>
              <a:buNone/>
              <a:defRPr i="1">
                <a:solidFill>
                  <a:srgbClr val="666666"/>
                </a:solidFill>
              </a:defRPr>
            </a:lvl6pPr>
            <a:lvl7pPr lvl="6" rtl="0">
              <a:spcBef>
                <a:spcPts val="0"/>
              </a:spcBef>
              <a:spcAft>
                <a:spcPts val="0"/>
              </a:spcAft>
              <a:buClr>
                <a:srgbClr val="666666"/>
              </a:buClr>
              <a:buSzPts val="1800"/>
              <a:buNone/>
              <a:defRPr i="1">
                <a:solidFill>
                  <a:srgbClr val="666666"/>
                </a:solidFill>
              </a:defRPr>
            </a:lvl7pPr>
            <a:lvl8pPr lvl="7" rtl="0">
              <a:spcBef>
                <a:spcPts val="0"/>
              </a:spcBef>
              <a:spcAft>
                <a:spcPts val="0"/>
              </a:spcAft>
              <a:buClr>
                <a:srgbClr val="666666"/>
              </a:buClr>
              <a:buSzPts val="1800"/>
              <a:buNone/>
              <a:defRPr i="1">
                <a:solidFill>
                  <a:srgbClr val="666666"/>
                </a:solidFill>
              </a:defRPr>
            </a:lvl8pPr>
            <a:lvl9pPr lvl="8" rtl="0">
              <a:spcBef>
                <a:spcPts val="0"/>
              </a:spcBef>
              <a:spcAft>
                <a:spcPts val="0"/>
              </a:spcAft>
              <a:buClr>
                <a:srgbClr val="666666"/>
              </a:buClr>
              <a:buSzPts val="1800"/>
              <a:buNone/>
              <a:defRPr i="1">
                <a:solidFill>
                  <a:srgbClr val="666666"/>
                </a:solidFill>
              </a:defRPr>
            </a:lvl9pPr>
          </a:lstStyle>
          <a:p/>
        </p:txBody>
      </p:sp>
      <p:sp>
        <p:nvSpPr>
          <p:cNvPr id="15" name="Google Shape;15;p3"/>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16" name="Shape 16"/>
        <p:cNvGrpSpPr/>
        <p:nvPr/>
      </p:nvGrpSpPr>
      <p:grpSpPr>
        <a:xfrm>
          <a:off x="0" y="0"/>
          <a:ext cx="0" cy="0"/>
          <a:chOff x="0" y="0"/>
          <a:chExt cx="0" cy="0"/>
        </a:xfrm>
      </p:grpSpPr>
      <p:sp>
        <p:nvSpPr>
          <p:cNvPr id="17" name="Google Shape;17;p4"/>
          <p:cNvSpPr txBox="1"/>
          <p:nvPr>
            <p:ph idx="1" type="body"/>
          </p:nvPr>
        </p:nvSpPr>
        <p:spPr>
          <a:xfrm>
            <a:off x="1809500" y="1476000"/>
            <a:ext cx="6128100" cy="819900"/>
          </a:xfrm>
          <a:prstGeom prst="rect">
            <a:avLst/>
          </a:prstGeom>
        </p:spPr>
        <p:txBody>
          <a:bodyPr anchorCtr="0" anchor="t" bIns="91425" lIns="91425" spcFirstLastPara="1" rIns="91425" wrap="square" tIns="91425"/>
          <a:lstStyle>
            <a:lvl1pPr indent="-419100" lvl="0" marL="457200" rtl="0">
              <a:spcBef>
                <a:spcPts val="600"/>
              </a:spcBef>
              <a:spcAft>
                <a:spcPts val="0"/>
              </a:spcAft>
              <a:buSzPts val="3000"/>
              <a:buChar char="◈"/>
              <a:defRPr b="1" i="1"/>
            </a:lvl1pPr>
            <a:lvl2pPr indent="-381000" lvl="1" marL="914400" rtl="0">
              <a:spcBef>
                <a:spcPts val="0"/>
              </a:spcBef>
              <a:spcAft>
                <a:spcPts val="0"/>
              </a:spcAft>
              <a:buSzPts val="2400"/>
              <a:buChar char="◆"/>
              <a:defRPr b="1" i="1"/>
            </a:lvl2pPr>
            <a:lvl3pPr indent="-381000" lvl="2" marL="1371600" rtl="0">
              <a:spcBef>
                <a:spcPts val="0"/>
              </a:spcBef>
              <a:spcAft>
                <a:spcPts val="0"/>
              </a:spcAft>
              <a:buSzPts val="2400"/>
              <a:buChar char="◇"/>
              <a:defRPr b="1" i="1"/>
            </a:lvl3pPr>
            <a:lvl4pPr indent="-342900" lvl="3" marL="1828800" rtl="0">
              <a:spcBef>
                <a:spcPts val="0"/>
              </a:spcBef>
              <a:spcAft>
                <a:spcPts val="0"/>
              </a:spcAft>
              <a:buSzPts val="1800"/>
              <a:buChar char="⬥"/>
              <a:defRPr b="1" i="1"/>
            </a:lvl4pPr>
            <a:lvl5pPr indent="-342900" lvl="4" marL="2286000" rtl="0">
              <a:spcBef>
                <a:spcPts val="0"/>
              </a:spcBef>
              <a:spcAft>
                <a:spcPts val="0"/>
              </a:spcAft>
              <a:buSzPts val="1800"/>
              <a:buChar char="⬦"/>
              <a:defRPr b="1" i="1"/>
            </a:lvl5pPr>
            <a:lvl6pPr indent="-342900" lvl="5" marL="2743200" rtl="0">
              <a:spcBef>
                <a:spcPts val="0"/>
              </a:spcBef>
              <a:spcAft>
                <a:spcPts val="0"/>
              </a:spcAft>
              <a:buSzPts val="1800"/>
              <a:buChar char="⬦"/>
              <a:defRPr b="1" i="1"/>
            </a:lvl6pPr>
            <a:lvl7pPr indent="-342900" lvl="6" marL="3200400" rtl="0">
              <a:spcBef>
                <a:spcPts val="0"/>
              </a:spcBef>
              <a:spcAft>
                <a:spcPts val="0"/>
              </a:spcAft>
              <a:buSzPts val="1800"/>
              <a:buChar char="⬦"/>
              <a:defRPr b="1" i="1"/>
            </a:lvl7pPr>
            <a:lvl8pPr indent="-342900" lvl="7" marL="3657600" rtl="0">
              <a:spcBef>
                <a:spcPts val="0"/>
              </a:spcBef>
              <a:spcAft>
                <a:spcPts val="0"/>
              </a:spcAft>
              <a:buSzPts val="1800"/>
              <a:buChar char="⬦"/>
              <a:defRPr b="1" i="1"/>
            </a:lvl8pPr>
            <a:lvl9pPr indent="-342900" lvl="8" marL="4114800">
              <a:spcBef>
                <a:spcPts val="0"/>
              </a:spcBef>
              <a:spcAft>
                <a:spcPts val="0"/>
              </a:spcAft>
              <a:buSzPts val="1800"/>
              <a:buChar char="⬦"/>
              <a:defRPr b="1" i="1"/>
            </a:lvl9pPr>
          </a:lstStyle>
          <a:p/>
        </p:txBody>
      </p:sp>
      <p:sp>
        <p:nvSpPr>
          <p:cNvPr id="18" name="Google Shape;18;p4"/>
          <p:cNvSpPr txBox="1"/>
          <p:nvPr/>
        </p:nvSpPr>
        <p:spPr>
          <a:xfrm>
            <a:off x="1705475" y="975394"/>
            <a:ext cx="1957200" cy="6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600">
                <a:solidFill>
                  <a:srgbClr val="25212A"/>
                </a:solidFill>
                <a:latin typeface="Oswald"/>
                <a:ea typeface="Oswald"/>
                <a:cs typeface="Oswald"/>
                <a:sym typeface="Oswald"/>
              </a:rPr>
              <a:t>“</a:t>
            </a:r>
            <a:endParaRPr b="1" sz="9600">
              <a:solidFill>
                <a:srgbClr val="25212A"/>
              </a:solidFill>
              <a:latin typeface="Oswald"/>
              <a:ea typeface="Oswald"/>
              <a:cs typeface="Oswald"/>
              <a:sym typeface="Oswald"/>
            </a:endParaRPr>
          </a:p>
        </p:txBody>
      </p:sp>
      <p:sp>
        <p:nvSpPr>
          <p:cNvPr id="19" name="Google Shape;19;p4"/>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0" name="Shape 20"/>
        <p:cNvGrpSpPr/>
        <p:nvPr/>
      </p:nvGrpSpPr>
      <p:grpSpPr>
        <a:xfrm>
          <a:off x="0" y="0"/>
          <a:ext cx="0" cy="0"/>
          <a:chOff x="0" y="0"/>
          <a:chExt cx="0" cy="0"/>
        </a:xfrm>
      </p:grpSpPr>
      <p:sp>
        <p:nvSpPr>
          <p:cNvPr id="21" name="Google Shape;21;p5"/>
          <p:cNvSpPr txBox="1"/>
          <p:nvPr>
            <p:ph type="title"/>
          </p:nvPr>
        </p:nvSpPr>
        <p:spPr>
          <a:xfrm>
            <a:off x="1556175" y="719375"/>
            <a:ext cx="6616800" cy="699900"/>
          </a:xfrm>
          <a:prstGeom prst="rect">
            <a:avLst/>
          </a:prstGeom>
        </p:spPr>
        <p:txBody>
          <a:bodyPr anchorCtr="0" anchor="b" bIns="91425" lIns="91425" spcFirstLastPara="1" rIns="91425" wrap="square" tIns="91425"/>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2" name="Google Shape;22;p5"/>
          <p:cNvSpPr txBox="1"/>
          <p:nvPr>
            <p:ph idx="1" type="body"/>
          </p:nvPr>
        </p:nvSpPr>
        <p:spPr>
          <a:xfrm>
            <a:off x="1556175" y="1378821"/>
            <a:ext cx="6616800" cy="3042300"/>
          </a:xfrm>
          <a:prstGeom prst="rect">
            <a:avLst/>
          </a:prstGeom>
        </p:spPr>
        <p:txBody>
          <a:bodyPr anchorCtr="0" anchor="t" bIns="91425" lIns="91425" spcFirstLastPara="1" rIns="91425" wrap="square" tIns="91425"/>
          <a:lstStyle>
            <a:lvl1pPr indent="-393700" lvl="0" marL="457200">
              <a:spcBef>
                <a:spcPts val="600"/>
              </a:spcBef>
              <a:spcAft>
                <a:spcPts val="0"/>
              </a:spcAft>
              <a:buSzPts val="2600"/>
              <a:buChar char="◈"/>
              <a:defRPr sz="2600"/>
            </a:lvl1pPr>
            <a:lvl2pPr indent="-393700" lvl="1" marL="914400">
              <a:spcBef>
                <a:spcPts val="0"/>
              </a:spcBef>
              <a:spcAft>
                <a:spcPts val="0"/>
              </a:spcAft>
              <a:buSzPts val="2600"/>
              <a:buChar char="◆"/>
              <a:defRPr sz="2600"/>
            </a:lvl2pPr>
            <a:lvl3pPr indent="-393700" lvl="2" marL="1371600">
              <a:spcBef>
                <a:spcPts val="0"/>
              </a:spcBef>
              <a:spcAft>
                <a:spcPts val="0"/>
              </a:spcAft>
              <a:buSzPts val="2600"/>
              <a:buChar char="◇"/>
              <a:defRPr sz="2600"/>
            </a:lvl3pPr>
            <a:lvl4pPr indent="-393700" lvl="3" marL="1828800">
              <a:spcBef>
                <a:spcPts val="0"/>
              </a:spcBef>
              <a:spcAft>
                <a:spcPts val="0"/>
              </a:spcAft>
              <a:buSzPts val="2600"/>
              <a:buChar char="⬥"/>
              <a:defRPr sz="2600"/>
            </a:lvl4pPr>
            <a:lvl5pPr indent="-393700" lvl="4" marL="2286000">
              <a:spcBef>
                <a:spcPts val="0"/>
              </a:spcBef>
              <a:spcAft>
                <a:spcPts val="0"/>
              </a:spcAft>
              <a:buSzPts val="2600"/>
              <a:buChar char="⬦"/>
              <a:defRPr sz="2600"/>
            </a:lvl5pPr>
            <a:lvl6pPr indent="-393700" lvl="5" marL="2743200">
              <a:spcBef>
                <a:spcPts val="0"/>
              </a:spcBef>
              <a:spcAft>
                <a:spcPts val="0"/>
              </a:spcAft>
              <a:buSzPts val="2600"/>
              <a:buChar char="⬦"/>
              <a:defRPr sz="2600"/>
            </a:lvl6pPr>
            <a:lvl7pPr indent="-393700" lvl="6" marL="3200400">
              <a:spcBef>
                <a:spcPts val="0"/>
              </a:spcBef>
              <a:spcAft>
                <a:spcPts val="0"/>
              </a:spcAft>
              <a:buSzPts val="2600"/>
              <a:buChar char="⬦"/>
              <a:defRPr sz="2600"/>
            </a:lvl7pPr>
            <a:lvl8pPr indent="-393700" lvl="7" marL="3657600">
              <a:spcBef>
                <a:spcPts val="0"/>
              </a:spcBef>
              <a:spcAft>
                <a:spcPts val="0"/>
              </a:spcAft>
              <a:buSzPts val="2600"/>
              <a:buChar char="⬦"/>
              <a:defRPr sz="2600"/>
            </a:lvl8pPr>
            <a:lvl9pPr indent="-393700" lvl="8" marL="4114800">
              <a:spcBef>
                <a:spcPts val="0"/>
              </a:spcBef>
              <a:spcAft>
                <a:spcPts val="0"/>
              </a:spcAft>
              <a:buSzPts val="2600"/>
              <a:buChar char="⬦"/>
              <a:defRPr sz="2600"/>
            </a:lvl9pPr>
          </a:lstStyle>
          <a:p/>
        </p:txBody>
      </p:sp>
      <p:sp>
        <p:nvSpPr>
          <p:cNvPr id="23" name="Google Shape;23;p5"/>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24" name="Google Shape;24;p5"/>
          <p:cNvCxnSpPr/>
          <p:nvPr/>
        </p:nvCxnSpPr>
        <p:spPr>
          <a:xfrm>
            <a:off x="1664750" y="1357125"/>
            <a:ext cx="6526200" cy="0"/>
          </a:xfrm>
          <a:prstGeom prst="straightConnector1">
            <a:avLst/>
          </a:prstGeom>
          <a:noFill/>
          <a:ln cap="flat" cmpd="sng" w="9525">
            <a:solidFill>
              <a:srgbClr val="CCCCCC"/>
            </a:solidFill>
            <a:prstDash val="solid"/>
            <a:round/>
            <a:headEnd len="med" w="med" type="none"/>
            <a:tailEnd len="med" w="med"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25" name="Shape 25"/>
        <p:cNvGrpSpPr/>
        <p:nvPr/>
      </p:nvGrpSpPr>
      <p:grpSpPr>
        <a:xfrm>
          <a:off x="0" y="0"/>
          <a:ext cx="0" cy="0"/>
          <a:chOff x="0" y="0"/>
          <a:chExt cx="0" cy="0"/>
        </a:xfrm>
      </p:grpSpPr>
      <p:sp>
        <p:nvSpPr>
          <p:cNvPr id="26" name="Google Shape;26;p6"/>
          <p:cNvSpPr txBox="1"/>
          <p:nvPr>
            <p:ph type="title"/>
          </p:nvPr>
        </p:nvSpPr>
        <p:spPr>
          <a:xfrm>
            <a:off x="1556175" y="719375"/>
            <a:ext cx="6616800" cy="699900"/>
          </a:xfrm>
          <a:prstGeom prst="rect">
            <a:avLst/>
          </a:prstGeom>
        </p:spPr>
        <p:txBody>
          <a:bodyPr anchorCtr="0" anchor="b" bIns="91425" lIns="91425" spcFirstLastPara="1" rIns="91425" wrap="square" tIns="91425"/>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7" name="Google Shape;27;p6"/>
          <p:cNvSpPr txBox="1"/>
          <p:nvPr>
            <p:ph idx="1" type="body"/>
          </p:nvPr>
        </p:nvSpPr>
        <p:spPr>
          <a:xfrm>
            <a:off x="1556175" y="1479375"/>
            <a:ext cx="3211800" cy="3598800"/>
          </a:xfrm>
          <a:prstGeom prst="rect">
            <a:avLst/>
          </a:prstGeom>
        </p:spPr>
        <p:txBody>
          <a:bodyPr anchorCtr="0" anchor="t" bIns="91425" lIns="91425" spcFirstLastPara="1" rIns="91425" wrap="square" tIns="91425"/>
          <a:lstStyle>
            <a:lvl1pPr indent="-368300" lvl="0" marL="457200">
              <a:spcBef>
                <a:spcPts val="600"/>
              </a:spcBef>
              <a:spcAft>
                <a:spcPts val="0"/>
              </a:spcAft>
              <a:buSzPts val="2200"/>
              <a:buChar char="◈"/>
              <a:defRPr sz="2200"/>
            </a:lvl1pPr>
            <a:lvl2pPr indent="-368300" lvl="1" marL="914400">
              <a:spcBef>
                <a:spcPts val="0"/>
              </a:spcBef>
              <a:spcAft>
                <a:spcPts val="0"/>
              </a:spcAft>
              <a:buSzPts val="2200"/>
              <a:buChar char="◆"/>
              <a:defRPr sz="2200"/>
            </a:lvl2pPr>
            <a:lvl3pPr indent="-368300" lvl="2" marL="1371600">
              <a:spcBef>
                <a:spcPts val="0"/>
              </a:spcBef>
              <a:spcAft>
                <a:spcPts val="0"/>
              </a:spcAft>
              <a:buSzPts val="2200"/>
              <a:buChar char="◇"/>
              <a:defRPr sz="2200"/>
            </a:lvl3pPr>
            <a:lvl4pPr indent="-368300" lvl="3" marL="1828800">
              <a:spcBef>
                <a:spcPts val="0"/>
              </a:spcBef>
              <a:spcAft>
                <a:spcPts val="0"/>
              </a:spcAft>
              <a:buSzPts val="2200"/>
              <a:buChar char="⬥"/>
              <a:defRPr sz="2200"/>
            </a:lvl4pPr>
            <a:lvl5pPr indent="-368300" lvl="4" marL="2286000">
              <a:spcBef>
                <a:spcPts val="0"/>
              </a:spcBef>
              <a:spcAft>
                <a:spcPts val="0"/>
              </a:spcAft>
              <a:buSzPts val="2200"/>
              <a:buChar char="⬦"/>
              <a:defRPr sz="2200"/>
            </a:lvl5pPr>
            <a:lvl6pPr indent="-368300" lvl="5" marL="2743200">
              <a:spcBef>
                <a:spcPts val="0"/>
              </a:spcBef>
              <a:spcAft>
                <a:spcPts val="0"/>
              </a:spcAft>
              <a:buSzPts val="2200"/>
              <a:buChar char="⬦"/>
              <a:defRPr sz="2200"/>
            </a:lvl6pPr>
            <a:lvl7pPr indent="-368300" lvl="6" marL="3200400">
              <a:spcBef>
                <a:spcPts val="0"/>
              </a:spcBef>
              <a:spcAft>
                <a:spcPts val="0"/>
              </a:spcAft>
              <a:buSzPts val="2200"/>
              <a:buChar char="⬦"/>
              <a:defRPr sz="2200"/>
            </a:lvl7pPr>
            <a:lvl8pPr indent="-368300" lvl="7" marL="3657600">
              <a:spcBef>
                <a:spcPts val="0"/>
              </a:spcBef>
              <a:spcAft>
                <a:spcPts val="0"/>
              </a:spcAft>
              <a:buSzPts val="2200"/>
              <a:buChar char="⬦"/>
              <a:defRPr sz="2200"/>
            </a:lvl8pPr>
            <a:lvl9pPr indent="-368300" lvl="8" marL="4114800">
              <a:spcBef>
                <a:spcPts val="0"/>
              </a:spcBef>
              <a:spcAft>
                <a:spcPts val="0"/>
              </a:spcAft>
              <a:buSzPts val="2200"/>
              <a:buChar char="⬦"/>
              <a:defRPr sz="2200"/>
            </a:lvl9pPr>
          </a:lstStyle>
          <a:p/>
        </p:txBody>
      </p:sp>
      <p:sp>
        <p:nvSpPr>
          <p:cNvPr id="28" name="Google Shape;28;p6"/>
          <p:cNvSpPr txBox="1"/>
          <p:nvPr>
            <p:ph idx="2" type="body"/>
          </p:nvPr>
        </p:nvSpPr>
        <p:spPr>
          <a:xfrm>
            <a:off x="4961272" y="1479375"/>
            <a:ext cx="3211800" cy="3598800"/>
          </a:xfrm>
          <a:prstGeom prst="rect">
            <a:avLst/>
          </a:prstGeom>
        </p:spPr>
        <p:txBody>
          <a:bodyPr anchorCtr="0" anchor="t" bIns="91425" lIns="91425" spcFirstLastPara="1" rIns="91425" wrap="square" tIns="91425"/>
          <a:lstStyle>
            <a:lvl1pPr indent="-368300" lvl="0" marL="457200">
              <a:spcBef>
                <a:spcPts val="600"/>
              </a:spcBef>
              <a:spcAft>
                <a:spcPts val="0"/>
              </a:spcAft>
              <a:buSzPts val="2200"/>
              <a:buChar char="◈"/>
              <a:defRPr sz="2200"/>
            </a:lvl1pPr>
            <a:lvl2pPr indent="-368300" lvl="1" marL="914400">
              <a:spcBef>
                <a:spcPts val="0"/>
              </a:spcBef>
              <a:spcAft>
                <a:spcPts val="0"/>
              </a:spcAft>
              <a:buSzPts val="2200"/>
              <a:buChar char="◆"/>
              <a:defRPr sz="2200"/>
            </a:lvl2pPr>
            <a:lvl3pPr indent="-368300" lvl="2" marL="1371600">
              <a:spcBef>
                <a:spcPts val="0"/>
              </a:spcBef>
              <a:spcAft>
                <a:spcPts val="0"/>
              </a:spcAft>
              <a:buSzPts val="2200"/>
              <a:buChar char="◇"/>
              <a:defRPr sz="2200"/>
            </a:lvl3pPr>
            <a:lvl4pPr indent="-368300" lvl="3" marL="1828800">
              <a:spcBef>
                <a:spcPts val="0"/>
              </a:spcBef>
              <a:spcAft>
                <a:spcPts val="0"/>
              </a:spcAft>
              <a:buSzPts val="2200"/>
              <a:buChar char="⬥"/>
              <a:defRPr sz="2200"/>
            </a:lvl4pPr>
            <a:lvl5pPr indent="-368300" lvl="4" marL="2286000">
              <a:spcBef>
                <a:spcPts val="0"/>
              </a:spcBef>
              <a:spcAft>
                <a:spcPts val="0"/>
              </a:spcAft>
              <a:buSzPts val="2200"/>
              <a:buChar char="⬦"/>
              <a:defRPr sz="2200"/>
            </a:lvl5pPr>
            <a:lvl6pPr indent="-368300" lvl="5" marL="2743200">
              <a:spcBef>
                <a:spcPts val="0"/>
              </a:spcBef>
              <a:spcAft>
                <a:spcPts val="0"/>
              </a:spcAft>
              <a:buSzPts val="2200"/>
              <a:buChar char="⬦"/>
              <a:defRPr sz="2200"/>
            </a:lvl6pPr>
            <a:lvl7pPr indent="-368300" lvl="6" marL="3200400">
              <a:spcBef>
                <a:spcPts val="0"/>
              </a:spcBef>
              <a:spcAft>
                <a:spcPts val="0"/>
              </a:spcAft>
              <a:buSzPts val="2200"/>
              <a:buChar char="⬦"/>
              <a:defRPr sz="2200"/>
            </a:lvl7pPr>
            <a:lvl8pPr indent="-368300" lvl="7" marL="3657600">
              <a:spcBef>
                <a:spcPts val="0"/>
              </a:spcBef>
              <a:spcAft>
                <a:spcPts val="0"/>
              </a:spcAft>
              <a:buSzPts val="2200"/>
              <a:buChar char="⬦"/>
              <a:defRPr sz="2200"/>
            </a:lvl8pPr>
            <a:lvl9pPr indent="-368300" lvl="8" marL="4114800">
              <a:spcBef>
                <a:spcPts val="0"/>
              </a:spcBef>
              <a:spcAft>
                <a:spcPts val="0"/>
              </a:spcAft>
              <a:buSzPts val="2200"/>
              <a:buChar char="⬦"/>
              <a:defRPr sz="2200"/>
            </a:lvl9pPr>
          </a:lstStyle>
          <a:p/>
        </p:txBody>
      </p:sp>
      <p:sp>
        <p:nvSpPr>
          <p:cNvPr id="29" name="Google Shape;29;p6"/>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30" name="Google Shape;30;p6"/>
          <p:cNvCxnSpPr/>
          <p:nvPr/>
        </p:nvCxnSpPr>
        <p:spPr>
          <a:xfrm>
            <a:off x="1664750" y="1357125"/>
            <a:ext cx="6526200" cy="0"/>
          </a:xfrm>
          <a:prstGeom prst="straightConnector1">
            <a:avLst/>
          </a:prstGeom>
          <a:noFill/>
          <a:ln cap="flat" cmpd="sng" w="9525">
            <a:solidFill>
              <a:srgbClr val="CCCCCC"/>
            </a:solidFill>
            <a:prstDash val="solid"/>
            <a:round/>
            <a:headEnd len="med" w="med" type="none"/>
            <a:tailEnd len="med" w="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31" name="Shape 31"/>
        <p:cNvGrpSpPr/>
        <p:nvPr/>
      </p:nvGrpSpPr>
      <p:grpSpPr>
        <a:xfrm>
          <a:off x="0" y="0"/>
          <a:ext cx="0" cy="0"/>
          <a:chOff x="0" y="0"/>
          <a:chExt cx="0" cy="0"/>
        </a:xfrm>
      </p:grpSpPr>
      <p:sp>
        <p:nvSpPr>
          <p:cNvPr id="32" name="Google Shape;32;p7"/>
          <p:cNvSpPr txBox="1"/>
          <p:nvPr>
            <p:ph type="title"/>
          </p:nvPr>
        </p:nvSpPr>
        <p:spPr>
          <a:xfrm>
            <a:off x="1556175" y="719375"/>
            <a:ext cx="6616800" cy="699900"/>
          </a:xfrm>
          <a:prstGeom prst="rect">
            <a:avLst/>
          </a:prstGeom>
        </p:spPr>
        <p:txBody>
          <a:bodyPr anchorCtr="0" anchor="b" bIns="91425" lIns="91425" spcFirstLastPara="1" rIns="91425" wrap="square" tIns="91425"/>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3" name="Google Shape;33;p7"/>
          <p:cNvSpPr txBox="1"/>
          <p:nvPr>
            <p:ph idx="1" type="body"/>
          </p:nvPr>
        </p:nvSpPr>
        <p:spPr>
          <a:xfrm>
            <a:off x="1556175" y="1419658"/>
            <a:ext cx="2132700" cy="3460200"/>
          </a:xfrm>
          <a:prstGeom prst="rect">
            <a:avLst/>
          </a:prstGeom>
        </p:spPr>
        <p:txBody>
          <a:bodyPr anchorCtr="0" anchor="t" bIns="91425" lIns="91425" spcFirstLastPara="1" rIns="91425" wrap="square" tIns="91425"/>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4" name="Google Shape;34;p7"/>
          <p:cNvSpPr txBox="1"/>
          <p:nvPr>
            <p:ph idx="2" type="body"/>
          </p:nvPr>
        </p:nvSpPr>
        <p:spPr>
          <a:xfrm>
            <a:off x="3798226" y="1419658"/>
            <a:ext cx="2132700" cy="3460200"/>
          </a:xfrm>
          <a:prstGeom prst="rect">
            <a:avLst/>
          </a:prstGeom>
        </p:spPr>
        <p:txBody>
          <a:bodyPr anchorCtr="0" anchor="t" bIns="91425" lIns="91425" spcFirstLastPara="1" rIns="91425" wrap="square" tIns="91425"/>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5" name="Google Shape;35;p7"/>
          <p:cNvSpPr txBox="1"/>
          <p:nvPr>
            <p:ph idx="3" type="body"/>
          </p:nvPr>
        </p:nvSpPr>
        <p:spPr>
          <a:xfrm>
            <a:off x="6040277" y="1419658"/>
            <a:ext cx="2132700" cy="3460200"/>
          </a:xfrm>
          <a:prstGeom prst="rect">
            <a:avLst/>
          </a:prstGeom>
        </p:spPr>
        <p:txBody>
          <a:bodyPr anchorCtr="0" anchor="t" bIns="91425" lIns="91425" spcFirstLastPara="1" rIns="91425" wrap="square" tIns="91425"/>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6" name="Google Shape;36;p7"/>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37" name="Google Shape;37;p7"/>
          <p:cNvCxnSpPr/>
          <p:nvPr/>
        </p:nvCxnSpPr>
        <p:spPr>
          <a:xfrm>
            <a:off x="1664750" y="1357125"/>
            <a:ext cx="6526200" cy="0"/>
          </a:xfrm>
          <a:prstGeom prst="straightConnector1">
            <a:avLst/>
          </a:prstGeom>
          <a:noFill/>
          <a:ln cap="flat" cmpd="sng" w="9525">
            <a:solidFill>
              <a:srgbClr val="CCCCCC"/>
            </a:solidFill>
            <a:prstDash val="solid"/>
            <a:round/>
            <a:headEnd len="med" w="med" type="none"/>
            <a:tailEnd len="med" w="med"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8" name="Shape 38"/>
        <p:cNvGrpSpPr/>
        <p:nvPr/>
      </p:nvGrpSpPr>
      <p:grpSpPr>
        <a:xfrm>
          <a:off x="0" y="0"/>
          <a:ext cx="0" cy="0"/>
          <a:chOff x="0" y="0"/>
          <a:chExt cx="0" cy="0"/>
        </a:xfrm>
      </p:grpSpPr>
      <p:sp>
        <p:nvSpPr>
          <p:cNvPr id="39" name="Google Shape;39;p8"/>
          <p:cNvSpPr txBox="1"/>
          <p:nvPr>
            <p:ph type="title"/>
          </p:nvPr>
        </p:nvSpPr>
        <p:spPr>
          <a:xfrm>
            <a:off x="1556175" y="719375"/>
            <a:ext cx="6616800" cy="699900"/>
          </a:xfrm>
          <a:prstGeom prst="rect">
            <a:avLst/>
          </a:prstGeom>
        </p:spPr>
        <p:txBody>
          <a:bodyPr anchorCtr="0" anchor="b" bIns="91425" lIns="91425" spcFirstLastPara="1" rIns="91425" wrap="square" tIns="91425"/>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40" name="Google Shape;40;p8"/>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41" name="Google Shape;41;p8"/>
          <p:cNvCxnSpPr/>
          <p:nvPr/>
        </p:nvCxnSpPr>
        <p:spPr>
          <a:xfrm>
            <a:off x="1664750" y="1357125"/>
            <a:ext cx="6526200" cy="0"/>
          </a:xfrm>
          <a:prstGeom prst="straightConnector1">
            <a:avLst/>
          </a:prstGeom>
          <a:noFill/>
          <a:ln cap="flat" cmpd="sng" w="9525">
            <a:solidFill>
              <a:srgbClr val="CCCCCC"/>
            </a:solidFill>
            <a:prstDash val="solid"/>
            <a:round/>
            <a:headEnd len="med" w="med" type="none"/>
            <a:tailEnd len="med" w="med"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2" name="Shape 42"/>
        <p:cNvGrpSpPr/>
        <p:nvPr/>
      </p:nvGrpSpPr>
      <p:grpSpPr>
        <a:xfrm>
          <a:off x="0" y="0"/>
          <a:ext cx="0" cy="0"/>
          <a:chOff x="0" y="0"/>
          <a:chExt cx="0" cy="0"/>
        </a:xfrm>
      </p:grpSpPr>
      <p:sp>
        <p:nvSpPr>
          <p:cNvPr id="43" name="Google Shape;43;p9"/>
          <p:cNvSpPr txBox="1"/>
          <p:nvPr>
            <p:ph idx="1" type="body"/>
          </p:nvPr>
        </p:nvSpPr>
        <p:spPr>
          <a:xfrm>
            <a:off x="1592350" y="3640275"/>
            <a:ext cx="6562500" cy="519600"/>
          </a:xfrm>
          <a:prstGeom prst="rect">
            <a:avLst/>
          </a:prstGeom>
        </p:spPr>
        <p:txBody>
          <a:bodyPr anchorCtr="0" anchor="t" bIns="91425" lIns="91425" spcFirstLastPara="1" rIns="91425" wrap="square" tIns="91425"/>
          <a:lstStyle>
            <a:lvl1pPr indent="-228600" lvl="0" marL="457200">
              <a:spcBef>
                <a:spcPts val="360"/>
              </a:spcBef>
              <a:spcAft>
                <a:spcPts val="0"/>
              </a:spcAft>
              <a:buClr>
                <a:srgbClr val="666666"/>
              </a:buClr>
              <a:buSzPts val="1600"/>
              <a:buNone/>
              <a:defRPr i="1" sz="1600">
                <a:solidFill>
                  <a:srgbClr val="666666"/>
                </a:solidFill>
              </a:defRPr>
            </a:lvl1pPr>
          </a:lstStyle>
          <a:p/>
        </p:txBody>
      </p:sp>
      <p:sp>
        <p:nvSpPr>
          <p:cNvPr id="44" name="Google Shape;44;p9"/>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45" name="Google Shape;45;p9"/>
          <p:cNvCxnSpPr/>
          <p:nvPr/>
        </p:nvCxnSpPr>
        <p:spPr>
          <a:xfrm>
            <a:off x="1706950" y="3643125"/>
            <a:ext cx="6321300" cy="0"/>
          </a:xfrm>
          <a:prstGeom prst="straightConnector1">
            <a:avLst/>
          </a:prstGeom>
          <a:noFill/>
          <a:ln cap="flat" cmpd="sng" w="9525">
            <a:solidFill>
              <a:srgbClr val="CCCCCC"/>
            </a:solidFill>
            <a:prstDash val="solid"/>
            <a:round/>
            <a:headEnd len="med" w="med" type="none"/>
            <a:tailEnd len="med" w="med"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right">
  <p:cSld name="CAPTION_ONLY_1">
    <p:spTree>
      <p:nvGrpSpPr>
        <p:cNvPr id="46" name="Shape 46"/>
        <p:cNvGrpSpPr/>
        <p:nvPr/>
      </p:nvGrpSpPr>
      <p:grpSpPr>
        <a:xfrm>
          <a:off x="0" y="0"/>
          <a:ext cx="0" cy="0"/>
          <a:chOff x="0" y="0"/>
          <a:chExt cx="0" cy="0"/>
        </a:xfrm>
      </p:grpSpPr>
      <p:sp>
        <p:nvSpPr>
          <p:cNvPr id="47" name="Google Shape;47;p10"/>
          <p:cNvSpPr txBox="1"/>
          <p:nvPr>
            <p:ph idx="1" type="body"/>
          </p:nvPr>
        </p:nvSpPr>
        <p:spPr>
          <a:xfrm>
            <a:off x="6657400" y="838500"/>
            <a:ext cx="1497600" cy="3321300"/>
          </a:xfrm>
          <a:prstGeom prst="rect">
            <a:avLst/>
          </a:prstGeom>
        </p:spPr>
        <p:txBody>
          <a:bodyPr anchorCtr="0" anchor="t" bIns="91425" lIns="91425" spcFirstLastPara="1" rIns="91425" wrap="square" tIns="91425"/>
          <a:lstStyle>
            <a:lvl1pPr indent="-228600" lvl="0" marL="457200" rtl="0">
              <a:spcBef>
                <a:spcPts val="360"/>
              </a:spcBef>
              <a:spcAft>
                <a:spcPts val="0"/>
              </a:spcAft>
              <a:buClr>
                <a:srgbClr val="666666"/>
              </a:buClr>
              <a:buSzPts val="1600"/>
              <a:buNone/>
              <a:defRPr i="1" sz="1600">
                <a:solidFill>
                  <a:srgbClr val="666666"/>
                </a:solidFill>
              </a:defRPr>
            </a:lvl1pPr>
          </a:lstStyle>
          <a:p/>
        </p:txBody>
      </p:sp>
      <p:sp>
        <p:nvSpPr>
          <p:cNvPr id="48" name="Google Shape;48;p10"/>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49" name="Google Shape;49;p10"/>
          <p:cNvCxnSpPr/>
          <p:nvPr/>
        </p:nvCxnSpPr>
        <p:spPr>
          <a:xfrm>
            <a:off x="6428800" y="990300"/>
            <a:ext cx="0" cy="3122700"/>
          </a:xfrm>
          <a:prstGeom prst="straightConnector1">
            <a:avLst/>
          </a:prstGeom>
          <a:noFill/>
          <a:ln cap="flat" cmpd="sng" w="9525">
            <a:solidFill>
              <a:srgbClr val="CCCCCC"/>
            </a:solidFill>
            <a:prstDash val="solid"/>
            <a:round/>
            <a:headEnd len="med" w="med" type="none"/>
            <a:tailEnd len="med" w="med"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theme" Target="../theme/theme1.xml"/><Relationship Id="rId12" Type="http://schemas.openxmlformats.org/officeDocument/2006/relationships/slideLayout" Target="../slideLayouts/slideLayout10.xml"/><Relationship Id="rId1" Type="http://schemas.openxmlformats.org/officeDocument/2006/relationships/image" Target="../media/image12.jpg"/><Relationship Id="rId2" Type="http://schemas.openxmlformats.org/officeDocument/2006/relationships/image" Target="../media/image20.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pic>
        <p:nvPicPr>
          <p:cNvPr descr="libro.png" id="6" name="Google Shape;6;p1"/>
          <p:cNvPicPr preferRelativeResize="0"/>
          <p:nvPr/>
        </p:nvPicPr>
        <p:blipFill>
          <a:blip r:embed="rId2">
            <a:alphaModFix/>
          </a:blip>
          <a:stretch>
            <a:fillRect/>
          </a:stretch>
        </p:blipFill>
        <p:spPr>
          <a:xfrm>
            <a:off x="0" y="0"/>
            <a:ext cx="9144000" cy="5143500"/>
          </a:xfrm>
          <a:prstGeom prst="rect">
            <a:avLst/>
          </a:prstGeom>
          <a:noFill/>
          <a:ln>
            <a:noFill/>
          </a:ln>
        </p:spPr>
      </p:pic>
      <p:sp>
        <p:nvSpPr>
          <p:cNvPr id="7" name="Google Shape;7;p1"/>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lstStyle>
            <a:lvl1pPr lvl="0">
              <a:spcBef>
                <a:spcPts val="0"/>
              </a:spcBef>
              <a:spcAft>
                <a:spcPts val="0"/>
              </a:spcAft>
              <a:buClr>
                <a:srgbClr val="25212A"/>
              </a:buClr>
              <a:buSzPts val="2400"/>
              <a:buFont typeface="Oswald"/>
              <a:buNone/>
              <a:defRPr b="1" sz="2400">
                <a:solidFill>
                  <a:srgbClr val="25212A"/>
                </a:solidFill>
                <a:latin typeface="Oswald"/>
                <a:ea typeface="Oswald"/>
                <a:cs typeface="Oswald"/>
                <a:sym typeface="Oswald"/>
              </a:defRPr>
            </a:lvl1pPr>
            <a:lvl2pPr lvl="1">
              <a:spcBef>
                <a:spcPts val="0"/>
              </a:spcBef>
              <a:spcAft>
                <a:spcPts val="0"/>
              </a:spcAft>
              <a:buClr>
                <a:srgbClr val="25212A"/>
              </a:buClr>
              <a:buSzPts val="2400"/>
              <a:buFont typeface="Oswald"/>
              <a:buNone/>
              <a:defRPr b="1" sz="2400">
                <a:solidFill>
                  <a:srgbClr val="25212A"/>
                </a:solidFill>
                <a:latin typeface="Oswald"/>
                <a:ea typeface="Oswald"/>
                <a:cs typeface="Oswald"/>
                <a:sym typeface="Oswald"/>
              </a:defRPr>
            </a:lvl2pPr>
            <a:lvl3pPr lvl="2">
              <a:spcBef>
                <a:spcPts val="0"/>
              </a:spcBef>
              <a:spcAft>
                <a:spcPts val="0"/>
              </a:spcAft>
              <a:buClr>
                <a:srgbClr val="25212A"/>
              </a:buClr>
              <a:buSzPts val="2400"/>
              <a:buFont typeface="Oswald"/>
              <a:buNone/>
              <a:defRPr b="1" sz="2400">
                <a:solidFill>
                  <a:srgbClr val="25212A"/>
                </a:solidFill>
                <a:latin typeface="Oswald"/>
                <a:ea typeface="Oswald"/>
                <a:cs typeface="Oswald"/>
                <a:sym typeface="Oswald"/>
              </a:defRPr>
            </a:lvl3pPr>
            <a:lvl4pPr lvl="3">
              <a:spcBef>
                <a:spcPts val="0"/>
              </a:spcBef>
              <a:spcAft>
                <a:spcPts val="0"/>
              </a:spcAft>
              <a:buClr>
                <a:srgbClr val="25212A"/>
              </a:buClr>
              <a:buSzPts val="2400"/>
              <a:buFont typeface="Oswald"/>
              <a:buNone/>
              <a:defRPr b="1" sz="2400">
                <a:solidFill>
                  <a:srgbClr val="25212A"/>
                </a:solidFill>
                <a:latin typeface="Oswald"/>
                <a:ea typeface="Oswald"/>
                <a:cs typeface="Oswald"/>
                <a:sym typeface="Oswald"/>
              </a:defRPr>
            </a:lvl4pPr>
            <a:lvl5pPr lvl="4">
              <a:spcBef>
                <a:spcPts val="0"/>
              </a:spcBef>
              <a:spcAft>
                <a:spcPts val="0"/>
              </a:spcAft>
              <a:buClr>
                <a:srgbClr val="25212A"/>
              </a:buClr>
              <a:buSzPts val="2400"/>
              <a:buFont typeface="Oswald"/>
              <a:buNone/>
              <a:defRPr b="1" sz="2400">
                <a:solidFill>
                  <a:srgbClr val="25212A"/>
                </a:solidFill>
                <a:latin typeface="Oswald"/>
                <a:ea typeface="Oswald"/>
                <a:cs typeface="Oswald"/>
                <a:sym typeface="Oswald"/>
              </a:defRPr>
            </a:lvl5pPr>
            <a:lvl6pPr lvl="5">
              <a:spcBef>
                <a:spcPts val="0"/>
              </a:spcBef>
              <a:spcAft>
                <a:spcPts val="0"/>
              </a:spcAft>
              <a:buClr>
                <a:srgbClr val="25212A"/>
              </a:buClr>
              <a:buSzPts val="2400"/>
              <a:buFont typeface="Oswald"/>
              <a:buNone/>
              <a:defRPr b="1" sz="2400">
                <a:solidFill>
                  <a:srgbClr val="25212A"/>
                </a:solidFill>
                <a:latin typeface="Oswald"/>
                <a:ea typeface="Oswald"/>
                <a:cs typeface="Oswald"/>
                <a:sym typeface="Oswald"/>
              </a:defRPr>
            </a:lvl6pPr>
            <a:lvl7pPr lvl="6">
              <a:spcBef>
                <a:spcPts val="0"/>
              </a:spcBef>
              <a:spcAft>
                <a:spcPts val="0"/>
              </a:spcAft>
              <a:buClr>
                <a:srgbClr val="25212A"/>
              </a:buClr>
              <a:buSzPts val="2400"/>
              <a:buFont typeface="Oswald"/>
              <a:buNone/>
              <a:defRPr b="1" sz="2400">
                <a:solidFill>
                  <a:srgbClr val="25212A"/>
                </a:solidFill>
                <a:latin typeface="Oswald"/>
                <a:ea typeface="Oswald"/>
                <a:cs typeface="Oswald"/>
                <a:sym typeface="Oswald"/>
              </a:defRPr>
            </a:lvl7pPr>
            <a:lvl8pPr lvl="7">
              <a:spcBef>
                <a:spcPts val="0"/>
              </a:spcBef>
              <a:spcAft>
                <a:spcPts val="0"/>
              </a:spcAft>
              <a:buClr>
                <a:srgbClr val="25212A"/>
              </a:buClr>
              <a:buSzPts val="2400"/>
              <a:buFont typeface="Oswald"/>
              <a:buNone/>
              <a:defRPr b="1" sz="2400">
                <a:solidFill>
                  <a:srgbClr val="25212A"/>
                </a:solidFill>
                <a:latin typeface="Oswald"/>
                <a:ea typeface="Oswald"/>
                <a:cs typeface="Oswald"/>
                <a:sym typeface="Oswald"/>
              </a:defRPr>
            </a:lvl8pPr>
            <a:lvl9pPr lvl="8">
              <a:spcBef>
                <a:spcPts val="0"/>
              </a:spcBef>
              <a:spcAft>
                <a:spcPts val="0"/>
              </a:spcAft>
              <a:buClr>
                <a:srgbClr val="25212A"/>
              </a:buClr>
              <a:buSzPts val="2400"/>
              <a:buFont typeface="Oswald"/>
              <a:buNone/>
              <a:defRPr b="1" sz="2400">
                <a:solidFill>
                  <a:srgbClr val="25212A"/>
                </a:solidFill>
                <a:latin typeface="Oswald"/>
                <a:ea typeface="Oswald"/>
                <a:cs typeface="Oswald"/>
                <a:sym typeface="Oswald"/>
              </a:defRPr>
            </a:lvl9pPr>
          </a:lstStyle>
          <a:p/>
        </p:txBody>
      </p:sp>
      <p:sp>
        <p:nvSpPr>
          <p:cNvPr id="8" name="Google Shape;8;p1"/>
          <p:cNvSpPr txBox="1"/>
          <p:nvPr>
            <p:ph idx="1" type="body"/>
          </p:nvPr>
        </p:nvSpPr>
        <p:spPr>
          <a:xfrm>
            <a:off x="1556175" y="1378821"/>
            <a:ext cx="6616800" cy="3042300"/>
          </a:xfrm>
          <a:prstGeom prst="rect">
            <a:avLst/>
          </a:prstGeom>
          <a:noFill/>
          <a:ln>
            <a:noFill/>
          </a:ln>
        </p:spPr>
        <p:txBody>
          <a:bodyPr anchorCtr="0" anchor="t" bIns="91425" lIns="91425" spcFirstLastPara="1" rIns="91425" wrap="square" tIns="91425"/>
          <a:lstStyle>
            <a:lvl1pPr indent="-419100" lvl="0" marL="457200">
              <a:spcBef>
                <a:spcPts val="600"/>
              </a:spcBef>
              <a:spcAft>
                <a:spcPts val="0"/>
              </a:spcAft>
              <a:buClr>
                <a:srgbClr val="25212A"/>
              </a:buClr>
              <a:buSzPts val="3000"/>
              <a:buFont typeface="Tinos"/>
              <a:buChar char="◈"/>
              <a:defRPr sz="3000">
                <a:solidFill>
                  <a:srgbClr val="25212A"/>
                </a:solidFill>
                <a:latin typeface="Tinos"/>
                <a:ea typeface="Tinos"/>
                <a:cs typeface="Tinos"/>
                <a:sym typeface="Tinos"/>
              </a:defRPr>
            </a:lvl1pPr>
            <a:lvl2pPr indent="-381000" lvl="1" marL="914400">
              <a:spcBef>
                <a:spcPts val="0"/>
              </a:spcBef>
              <a:spcAft>
                <a:spcPts val="0"/>
              </a:spcAft>
              <a:buClr>
                <a:srgbClr val="25212A"/>
              </a:buClr>
              <a:buSzPts val="2400"/>
              <a:buFont typeface="Tinos"/>
              <a:buChar char="◆"/>
              <a:defRPr sz="2400">
                <a:solidFill>
                  <a:srgbClr val="25212A"/>
                </a:solidFill>
                <a:latin typeface="Tinos"/>
                <a:ea typeface="Tinos"/>
                <a:cs typeface="Tinos"/>
                <a:sym typeface="Tinos"/>
              </a:defRPr>
            </a:lvl2pPr>
            <a:lvl3pPr indent="-381000" lvl="2" marL="1371600">
              <a:spcBef>
                <a:spcPts val="0"/>
              </a:spcBef>
              <a:spcAft>
                <a:spcPts val="0"/>
              </a:spcAft>
              <a:buClr>
                <a:srgbClr val="25212A"/>
              </a:buClr>
              <a:buSzPts val="2400"/>
              <a:buFont typeface="Tinos"/>
              <a:buChar char="◇"/>
              <a:defRPr sz="2400">
                <a:solidFill>
                  <a:srgbClr val="25212A"/>
                </a:solidFill>
                <a:latin typeface="Tinos"/>
                <a:ea typeface="Tinos"/>
                <a:cs typeface="Tinos"/>
                <a:sym typeface="Tinos"/>
              </a:defRPr>
            </a:lvl3pPr>
            <a:lvl4pPr indent="-342900" lvl="3" marL="18288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4pPr>
            <a:lvl5pPr indent="-342900" lvl="4" marL="22860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5pPr>
            <a:lvl6pPr indent="-342900" lvl="5" marL="27432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6pPr>
            <a:lvl7pPr indent="-342900" lvl="6" marL="32004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7pPr>
            <a:lvl8pPr indent="-342900" lvl="7" marL="36576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8pPr>
            <a:lvl9pPr indent="-342900" lvl="8" marL="41148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9pPr>
          </a:lstStyle>
          <a:p/>
        </p:txBody>
      </p:sp>
      <p:sp>
        <p:nvSpPr>
          <p:cNvPr id="9" name="Google Shape;9;p1"/>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lvl1pPr lvl="0" algn="r">
              <a:buNone/>
              <a:defRPr sz="1200">
                <a:solidFill>
                  <a:srgbClr val="666666"/>
                </a:solidFill>
                <a:latin typeface="Tinos"/>
                <a:ea typeface="Tinos"/>
                <a:cs typeface="Tinos"/>
                <a:sym typeface="Tinos"/>
              </a:defRPr>
            </a:lvl1pPr>
            <a:lvl2pPr lvl="1" algn="r">
              <a:buNone/>
              <a:defRPr sz="1200">
                <a:solidFill>
                  <a:srgbClr val="666666"/>
                </a:solidFill>
                <a:latin typeface="Tinos"/>
                <a:ea typeface="Tinos"/>
                <a:cs typeface="Tinos"/>
                <a:sym typeface="Tinos"/>
              </a:defRPr>
            </a:lvl2pPr>
            <a:lvl3pPr lvl="2" algn="r">
              <a:buNone/>
              <a:defRPr sz="1200">
                <a:solidFill>
                  <a:srgbClr val="666666"/>
                </a:solidFill>
                <a:latin typeface="Tinos"/>
                <a:ea typeface="Tinos"/>
                <a:cs typeface="Tinos"/>
                <a:sym typeface="Tinos"/>
              </a:defRPr>
            </a:lvl3pPr>
            <a:lvl4pPr lvl="3" algn="r">
              <a:buNone/>
              <a:defRPr sz="1200">
                <a:solidFill>
                  <a:srgbClr val="666666"/>
                </a:solidFill>
                <a:latin typeface="Tinos"/>
                <a:ea typeface="Tinos"/>
                <a:cs typeface="Tinos"/>
                <a:sym typeface="Tinos"/>
              </a:defRPr>
            </a:lvl4pPr>
            <a:lvl5pPr lvl="4" algn="r">
              <a:buNone/>
              <a:defRPr sz="1200">
                <a:solidFill>
                  <a:srgbClr val="666666"/>
                </a:solidFill>
                <a:latin typeface="Tinos"/>
                <a:ea typeface="Tinos"/>
                <a:cs typeface="Tinos"/>
                <a:sym typeface="Tinos"/>
              </a:defRPr>
            </a:lvl5pPr>
            <a:lvl6pPr lvl="5" algn="r">
              <a:buNone/>
              <a:defRPr sz="1200">
                <a:solidFill>
                  <a:srgbClr val="666666"/>
                </a:solidFill>
                <a:latin typeface="Tinos"/>
                <a:ea typeface="Tinos"/>
                <a:cs typeface="Tinos"/>
                <a:sym typeface="Tinos"/>
              </a:defRPr>
            </a:lvl6pPr>
            <a:lvl7pPr lvl="6" algn="r">
              <a:buNone/>
              <a:defRPr sz="1200">
                <a:solidFill>
                  <a:srgbClr val="666666"/>
                </a:solidFill>
                <a:latin typeface="Tinos"/>
                <a:ea typeface="Tinos"/>
                <a:cs typeface="Tinos"/>
                <a:sym typeface="Tinos"/>
              </a:defRPr>
            </a:lvl7pPr>
            <a:lvl8pPr lvl="7" algn="r">
              <a:buNone/>
              <a:defRPr sz="1200">
                <a:solidFill>
                  <a:srgbClr val="666666"/>
                </a:solidFill>
                <a:latin typeface="Tinos"/>
                <a:ea typeface="Tinos"/>
                <a:cs typeface="Tinos"/>
                <a:sym typeface="Tinos"/>
              </a:defRPr>
            </a:lvl8pPr>
            <a:lvl9pPr lvl="8" algn="r">
              <a:buNone/>
              <a:defRPr sz="1200">
                <a:solidFill>
                  <a:srgbClr val="666666"/>
                </a:solidFill>
                <a:latin typeface="Tinos"/>
                <a:ea typeface="Tinos"/>
                <a:cs typeface="Tinos"/>
                <a:sym typeface="Tino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0.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2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hyperlink" Target="https://www.lucidchart.com/invitations/accept/63a6f112-3ff9-449e-adb0-d2a3095d4f9d" TargetMode="Externa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5.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hyperlink" Target="https://bit.ly/2RAiwy1" TargetMode="Externa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1.xml"/><Relationship Id="rId3" Type="http://schemas.openxmlformats.org/officeDocument/2006/relationships/image" Target="../media/image9.jpg"/><Relationship Id="rId4" Type="http://schemas.openxmlformats.org/officeDocument/2006/relationships/hyperlink" Target="mailto:jamie.hazlitt@lmu.edu" TargetMode="External"/><Relationship Id="rId5" Type="http://schemas.openxmlformats.org/officeDocument/2006/relationships/hyperlink" Target="mailto:jason.mitchell@lmu.edu"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hyperlink" Target="http://www.slidescarnival.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12"/>
          <p:cNvSpPr txBox="1"/>
          <p:nvPr>
            <p:ph type="ctrTitle"/>
          </p:nvPr>
        </p:nvSpPr>
        <p:spPr>
          <a:xfrm>
            <a:off x="2195400" y="1376800"/>
            <a:ext cx="5307900" cy="1159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E-BOOK IS NOT A FOUR LETTER WORD</a:t>
            </a:r>
            <a:endParaRPr/>
          </a:p>
        </p:txBody>
      </p:sp>
      <p:sp>
        <p:nvSpPr>
          <p:cNvPr id="57" name="Google Shape;57;p12"/>
          <p:cNvSpPr txBox="1"/>
          <p:nvPr/>
        </p:nvSpPr>
        <p:spPr>
          <a:xfrm>
            <a:off x="2195400" y="2841175"/>
            <a:ext cx="5898000" cy="155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solidFill>
                  <a:schemeClr val="dk2"/>
                </a:solidFill>
                <a:latin typeface="Tinos"/>
                <a:ea typeface="Tinos"/>
                <a:cs typeface="Tinos"/>
                <a:sym typeface="Tinos"/>
              </a:rPr>
              <a:t>Jamie Hazlitt &amp; Jason Mitchell</a:t>
            </a:r>
            <a:endParaRPr i="1" sz="1800">
              <a:solidFill>
                <a:schemeClr val="dk2"/>
              </a:solidFill>
              <a:latin typeface="Tinos"/>
              <a:ea typeface="Tinos"/>
              <a:cs typeface="Tinos"/>
              <a:sym typeface="Tinos"/>
            </a:endParaRPr>
          </a:p>
          <a:p>
            <a:pPr indent="0" lvl="0" marL="0" rtl="0" algn="l">
              <a:spcBef>
                <a:spcPts val="0"/>
              </a:spcBef>
              <a:spcAft>
                <a:spcPts val="0"/>
              </a:spcAft>
              <a:buNone/>
            </a:pPr>
            <a:r>
              <a:rPr i="1" lang="en" sz="1800">
                <a:solidFill>
                  <a:schemeClr val="dk2"/>
                </a:solidFill>
                <a:latin typeface="Tinos"/>
                <a:ea typeface="Tinos"/>
                <a:cs typeface="Tinos"/>
                <a:sym typeface="Tinos"/>
              </a:rPr>
              <a:t>Loyola Marymount University </a:t>
            </a:r>
            <a:endParaRPr i="1" sz="1800">
              <a:solidFill>
                <a:schemeClr val="dk2"/>
              </a:solidFill>
              <a:latin typeface="Tinos"/>
              <a:ea typeface="Tinos"/>
              <a:cs typeface="Tinos"/>
              <a:sym typeface="Tinos"/>
            </a:endParaRPr>
          </a:p>
          <a:p>
            <a:pPr indent="0" lvl="0" marL="0" rtl="0" algn="l">
              <a:spcBef>
                <a:spcPts val="0"/>
              </a:spcBef>
              <a:spcAft>
                <a:spcPts val="0"/>
              </a:spcAft>
              <a:buNone/>
            </a:pPr>
            <a:r>
              <a:t/>
            </a:r>
            <a:endParaRPr i="1" sz="1800">
              <a:solidFill>
                <a:schemeClr val="dk2"/>
              </a:solidFill>
              <a:latin typeface="Tinos"/>
              <a:ea typeface="Tinos"/>
              <a:cs typeface="Tinos"/>
              <a:sym typeface="Tinos"/>
            </a:endParaRPr>
          </a:p>
          <a:p>
            <a:pPr indent="0" lvl="0" marL="0" rtl="0" algn="l">
              <a:spcBef>
                <a:spcPts val="0"/>
              </a:spcBef>
              <a:spcAft>
                <a:spcPts val="0"/>
              </a:spcAft>
              <a:buNone/>
            </a:pPr>
            <a:r>
              <a:rPr i="1" lang="en" sz="1800">
                <a:solidFill>
                  <a:schemeClr val="dk2"/>
                </a:solidFill>
                <a:latin typeface="Tinos"/>
                <a:ea typeface="Tinos"/>
                <a:cs typeface="Tinos"/>
                <a:sym typeface="Tinos"/>
              </a:rPr>
              <a:t>Charleston Conference, November 2018</a:t>
            </a:r>
            <a:endParaRPr i="1" sz="1800">
              <a:solidFill>
                <a:schemeClr val="dk2"/>
              </a:solidFill>
              <a:latin typeface="Tinos"/>
              <a:ea typeface="Tinos"/>
              <a:cs typeface="Tinos"/>
              <a:sym typeface="Tino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1"/>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DDA or EBA </a:t>
            </a:r>
            <a:endParaRPr/>
          </a:p>
        </p:txBody>
      </p:sp>
      <p:sp>
        <p:nvSpPr>
          <p:cNvPr id="130" name="Google Shape;130;p21"/>
          <p:cNvSpPr txBox="1"/>
          <p:nvPr>
            <p:ph idx="1" type="body"/>
          </p:nvPr>
        </p:nvSpPr>
        <p:spPr>
          <a:xfrm>
            <a:off x="1556175" y="1419650"/>
            <a:ext cx="2242200" cy="3460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t>Brill E-Books</a:t>
            </a:r>
            <a:endParaRPr/>
          </a:p>
          <a:p>
            <a:pPr indent="0" lvl="0" marL="0" rtl="0" algn="l">
              <a:lnSpc>
                <a:spcPct val="100000"/>
              </a:lnSpc>
              <a:spcBef>
                <a:spcPts val="0"/>
              </a:spcBef>
              <a:spcAft>
                <a:spcPts val="0"/>
              </a:spcAft>
              <a:buNone/>
            </a:pPr>
            <a:r>
              <a:rPr lang="en"/>
              <a:t>Business Expert Press Digital Libraries</a:t>
            </a:r>
            <a:endParaRPr/>
          </a:p>
          <a:p>
            <a:pPr indent="0" lvl="0" marL="0" rtl="0" algn="l">
              <a:lnSpc>
                <a:spcPct val="100000"/>
              </a:lnSpc>
              <a:spcBef>
                <a:spcPts val="0"/>
              </a:spcBef>
              <a:spcAft>
                <a:spcPts val="0"/>
              </a:spcAft>
              <a:buNone/>
            </a:pPr>
            <a:r>
              <a:t/>
            </a:r>
            <a:endParaRPr/>
          </a:p>
          <a:p>
            <a:pPr indent="0" lvl="0" marL="0" rtl="0" algn="l">
              <a:lnSpc>
                <a:spcPct val="150000"/>
              </a:lnSpc>
              <a:spcBef>
                <a:spcPts val="0"/>
              </a:spcBef>
              <a:spcAft>
                <a:spcPts val="0"/>
              </a:spcAft>
              <a:buNone/>
            </a:pPr>
            <a:r>
              <a:rPr b="1" lang="en">
                <a:solidFill>
                  <a:srgbClr val="E69138"/>
                </a:solidFill>
              </a:rPr>
              <a:t>Cambridge Books</a:t>
            </a:r>
            <a:endParaRPr b="1">
              <a:solidFill>
                <a:srgbClr val="E69138"/>
              </a:solidFill>
            </a:endParaRPr>
          </a:p>
          <a:p>
            <a:pPr indent="0" lvl="0" marL="0" rtl="0" algn="l">
              <a:lnSpc>
                <a:spcPct val="150000"/>
              </a:lnSpc>
              <a:spcBef>
                <a:spcPts val="0"/>
              </a:spcBef>
              <a:spcAft>
                <a:spcPts val="0"/>
              </a:spcAft>
              <a:buNone/>
            </a:pPr>
            <a:r>
              <a:rPr lang="en"/>
              <a:t>Cambridge Companions</a:t>
            </a:r>
            <a:endParaRPr/>
          </a:p>
          <a:p>
            <a:pPr indent="0" lvl="0" marL="0" rtl="0" algn="l">
              <a:lnSpc>
                <a:spcPct val="150000"/>
              </a:lnSpc>
              <a:spcBef>
                <a:spcPts val="0"/>
              </a:spcBef>
              <a:spcAft>
                <a:spcPts val="0"/>
              </a:spcAft>
              <a:buNone/>
            </a:pPr>
            <a:r>
              <a:rPr lang="en"/>
              <a:t>Cambridge Histories</a:t>
            </a:r>
            <a:endParaRPr/>
          </a:p>
          <a:p>
            <a:pPr indent="0" lvl="0" marL="0" rtl="0" algn="l">
              <a:lnSpc>
                <a:spcPct val="150000"/>
              </a:lnSpc>
              <a:spcBef>
                <a:spcPts val="0"/>
              </a:spcBef>
              <a:spcAft>
                <a:spcPts val="0"/>
              </a:spcAft>
              <a:buNone/>
            </a:pPr>
            <a:r>
              <a:rPr lang="en"/>
              <a:t>Credo</a:t>
            </a:r>
            <a:endParaRPr/>
          </a:p>
          <a:p>
            <a:pPr indent="0" lvl="0" marL="0" rtl="0" algn="l">
              <a:lnSpc>
                <a:spcPct val="150000"/>
              </a:lnSpc>
              <a:spcBef>
                <a:spcPts val="0"/>
              </a:spcBef>
              <a:spcAft>
                <a:spcPts val="0"/>
              </a:spcAft>
              <a:buClr>
                <a:schemeClr val="dk1"/>
              </a:buClr>
              <a:buSzPts val="1100"/>
              <a:buFont typeface="Arial"/>
              <a:buNone/>
            </a:pPr>
            <a:r>
              <a:rPr lang="en"/>
              <a:t>De Gruyter</a:t>
            </a:r>
            <a:endParaRPr/>
          </a:p>
          <a:p>
            <a:pPr indent="0" lvl="0" marL="0" rtl="0" algn="l">
              <a:lnSpc>
                <a:spcPct val="150000"/>
              </a:lnSpc>
              <a:spcBef>
                <a:spcPts val="600"/>
              </a:spcBef>
              <a:spcAft>
                <a:spcPts val="0"/>
              </a:spcAft>
              <a:buNone/>
            </a:pPr>
            <a:r>
              <a:t/>
            </a:r>
            <a:endParaRPr/>
          </a:p>
        </p:txBody>
      </p:sp>
      <p:sp>
        <p:nvSpPr>
          <p:cNvPr id="131" name="Google Shape;131;p21"/>
          <p:cNvSpPr txBox="1"/>
          <p:nvPr>
            <p:ph idx="2" type="body"/>
          </p:nvPr>
        </p:nvSpPr>
        <p:spPr>
          <a:xfrm>
            <a:off x="3798225" y="1419650"/>
            <a:ext cx="2242200" cy="3460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a:t>EBSCO</a:t>
            </a:r>
            <a:endParaRPr/>
          </a:p>
          <a:p>
            <a:pPr indent="0" lvl="0" marL="0" rtl="0" algn="l">
              <a:lnSpc>
                <a:spcPct val="150000"/>
              </a:lnSpc>
              <a:spcBef>
                <a:spcPts val="0"/>
              </a:spcBef>
              <a:spcAft>
                <a:spcPts val="0"/>
              </a:spcAft>
              <a:buClr>
                <a:schemeClr val="dk1"/>
              </a:buClr>
              <a:buSzPts val="1100"/>
              <a:buFont typeface="Arial"/>
              <a:buNone/>
            </a:pPr>
            <a:r>
              <a:rPr lang="en"/>
              <a:t>Elsevier</a:t>
            </a:r>
            <a:endParaRPr/>
          </a:p>
          <a:p>
            <a:pPr indent="0" lvl="0" marL="0" rtl="0" algn="l">
              <a:lnSpc>
                <a:spcPct val="150000"/>
              </a:lnSpc>
              <a:spcBef>
                <a:spcPts val="0"/>
              </a:spcBef>
              <a:spcAft>
                <a:spcPts val="0"/>
              </a:spcAft>
              <a:buNone/>
            </a:pPr>
            <a:r>
              <a:rPr lang="en"/>
              <a:t>Gale GVRL</a:t>
            </a:r>
            <a:endParaRPr/>
          </a:p>
          <a:p>
            <a:pPr indent="0" lvl="0" marL="0" rtl="0" algn="l">
              <a:lnSpc>
                <a:spcPct val="150000"/>
              </a:lnSpc>
              <a:spcBef>
                <a:spcPts val="0"/>
              </a:spcBef>
              <a:spcAft>
                <a:spcPts val="0"/>
              </a:spcAft>
              <a:buClr>
                <a:schemeClr val="dk1"/>
              </a:buClr>
              <a:buSzPts val="1100"/>
              <a:buFont typeface="Arial"/>
              <a:buNone/>
            </a:pPr>
            <a:r>
              <a:rPr lang="en"/>
              <a:t>IGI Global Books</a:t>
            </a:r>
            <a:endParaRPr/>
          </a:p>
          <a:p>
            <a:pPr indent="0" lvl="0" marL="0" rtl="0" algn="l">
              <a:lnSpc>
                <a:spcPct val="150000"/>
              </a:lnSpc>
              <a:spcBef>
                <a:spcPts val="0"/>
              </a:spcBef>
              <a:spcAft>
                <a:spcPts val="0"/>
              </a:spcAft>
              <a:buClr>
                <a:schemeClr val="dk1"/>
              </a:buClr>
              <a:buSzPts val="1100"/>
              <a:buFont typeface="Arial"/>
              <a:buNone/>
            </a:pPr>
            <a:r>
              <a:rPr b="1" lang="en">
                <a:solidFill>
                  <a:srgbClr val="E69138"/>
                </a:solidFill>
              </a:rPr>
              <a:t>JSTOR</a:t>
            </a:r>
            <a:endParaRPr b="1">
              <a:solidFill>
                <a:srgbClr val="E69138"/>
              </a:solidFill>
            </a:endParaRPr>
          </a:p>
          <a:p>
            <a:pPr indent="0" lvl="0" marL="0" rtl="0" algn="l">
              <a:lnSpc>
                <a:spcPct val="150000"/>
              </a:lnSpc>
              <a:spcBef>
                <a:spcPts val="0"/>
              </a:spcBef>
              <a:spcAft>
                <a:spcPts val="0"/>
              </a:spcAft>
              <a:buClr>
                <a:schemeClr val="dk1"/>
              </a:buClr>
              <a:buSzPts val="1100"/>
              <a:buFont typeface="Arial"/>
              <a:buNone/>
            </a:pPr>
            <a:r>
              <a:rPr lang="en"/>
              <a:t>Loeb Classical Library</a:t>
            </a:r>
            <a:endParaRPr/>
          </a:p>
          <a:p>
            <a:pPr indent="0" lvl="0" marL="0" rtl="0" algn="l">
              <a:lnSpc>
                <a:spcPct val="150000"/>
              </a:lnSpc>
              <a:spcBef>
                <a:spcPts val="0"/>
              </a:spcBef>
              <a:spcAft>
                <a:spcPts val="0"/>
              </a:spcAft>
              <a:buClr>
                <a:schemeClr val="dk1"/>
              </a:buClr>
              <a:buSzPts val="1100"/>
              <a:buFont typeface="Arial"/>
              <a:buNone/>
            </a:pPr>
            <a:r>
              <a:rPr lang="en"/>
              <a:t>Oxford Reference</a:t>
            </a:r>
            <a:endParaRPr/>
          </a:p>
          <a:p>
            <a:pPr indent="0" lvl="0" marL="0" rtl="0" algn="l">
              <a:lnSpc>
                <a:spcPct val="150000"/>
              </a:lnSpc>
              <a:spcBef>
                <a:spcPts val="0"/>
              </a:spcBef>
              <a:spcAft>
                <a:spcPts val="0"/>
              </a:spcAft>
              <a:buClr>
                <a:schemeClr val="dk1"/>
              </a:buClr>
              <a:buSzPts val="1100"/>
              <a:buFont typeface="Arial"/>
              <a:buNone/>
            </a:pPr>
            <a:r>
              <a:rPr lang="en"/>
              <a:t>Oxford Scholarship</a:t>
            </a:r>
            <a:endParaRPr/>
          </a:p>
          <a:p>
            <a:pPr indent="0" lvl="0" marL="0" rtl="0" algn="l">
              <a:spcBef>
                <a:spcPts val="600"/>
              </a:spcBef>
              <a:spcAft>
                <a:spcPts val="0"/>
              </a:spcAft>
              <a:buNone/>
            </a:pPr>
            <a:r>
              <a:t/>
            </a:r>
            <a:endParaRPr/>
          </a:p>
        </p:txBody>
      </p:sp>
      <p:sp>
        <p:nvSpPr>
          <p:cNvPr id="132" name="Google Shape;132;p21"/>
          <p:cNvSpPr txBox="1"/>
          <p:nvPr>
            <p:ph idx="3" type="body"/>
          </p:nvPr>
        </p:nvSpPr>
        <p:spPr>
          <a:xfrm>
            <a:off x="6040277" y="1419658"/>
            <a:ext cx="2132700" cy="3460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a:t>Project Muse</a:t>
            </a:r>
            <a:endParaRPr/>
          </a:p>
          <a:p>
            <a:pPr indent="0" lvl="0" marL="0" rtl="0" algn="l">
              <a:lnSpc>
                <a:spcPct val="150000"/>
              </a:lnSpc>
              <a:spcBef>
                <a:spcPts val="0"/>
              </a:spcBef>
              <a:spcAft>
                <a:spcPts val="0"/>
              </a:spcAft>
              <a:buClr>
                <a:schemeClr val="dk1"/>
              </a:buClr>
              <a:buSzPts val="1100"/>
              <a:buFont typeface="Arial"/>
              <a:buNone/>
            </a:pPr>
            <a:r>
              <a:rPr b="1" lang="en">
                <a:solidFill>
                  <a:srgbClr val="E69138"/>
                </a:solidFill>
              </a:rPr>
              <a:t>ProQuest</a:t>
            </a:r>
            <a:endParaRPr b="1">
              <a:solidFill>
                <a:srgbClr val="E69138"/>
              </a:solidFill>
            </a:endParaRPr>
          </a:p>
          <a:p>
            <a:pPr indent="0" lvl="0" marL="0" rtl="0" algn="l">
              <a:lnSpc>
                <a:spcPct val="150000"/>
              </a:lnSpc>
              <a:spcBef>
                <a:spcPts val="0"/>
              </a:spcBef>
              <a:spcAft>
                <a:spcPts val="0"/>
              </a:spcAft>
              <a:buClr>
                <a:schemeClr val="dk1"/>
              </a:buClr>
              <a:buSzPts val="1100"/>
              <a:buFont typeface="Arial"/>
              <a:buNone/>
            </a:pPr>
            <a:r>
              <a:rPr lang="en"/>
              <a:t>PsycBooks</a:t>
            </a:r>
            <a:endParaRPr/>
          </a:p>
          <a:p>
            <a:pPr indent="0" lvl="0" marL="0" rtl="0" algn="l">
              <a:lnSpc>
                <a:spcPct val="150000"/>
              </a:lnSpc>
              <a:spcBef>
                <a:spcPts val="0"/>
              </a:spcBef>
              <a:spcAft>
                <a:spcPts val="0"/>
              </a:spcAft>
              <a:buClr>
                <a:schemeClr val="dk1"/>
              </a:buClr>
              <a:buSzPts val="1100"/>
              <a:buFont typeface="Arial"/>
              <a:buNone/>
            </a:pPr>
            <a:r>
              <a:rPr lang="en"/>
              <a:t>SpringerLink Books</a:t>
            </a:r>
            <a:endParaRPr/>
          </a:p>
          <a:p>
            <a:pPr indent="0" lvl="0" marL="0" rtl="0" algn="l">
              <a:lnSpc>
                <a:spcPct val="150000"/>
              </a:lnSpc>
              <a:spcBef>
                <a:spcPts val="0"/>
              </a:spcBef>
              <a:spcAft>
                <a:spcPts val="0"/>
              </a:spcAft>
              <a:buClr>
                <a:schemeClr val="dk1"/>
              </a:buClr>
              <a:buSzPts val="1100"/>
              <a:buFont typeface="Arial"/>
              <a:buNone/>
            </a:pPr>
            <a:r>
              <a:rPr lang="en"/>
              <a:t>Taylor &amp; Francis</a:t>
            </a:r>
            <a:endParaRPr/>
          </a:p>
          <a:p>
            <a:pPr indent="0" lvl="0" marL="0" rtl="0" algn="l">
              <a:lnSpc>
                <a:spcPct val="150000"/>
              </a:lnSpc>
              <a:spcBef>
                <a:spcPts val="0"/>
              </a:spcBef>
              <a:spcAft>
                <a:spcPts val="0"/>
              </a:spcAft>
              <a:buNone/>
            </a:pPr>
            <a:r>
              <a:rPr lang="en"/>
              <a:t>Wiley Online Books</a:t>
            </a:r>
            <a:endParaRPr/>
          </a:p>
        </p:txBody>
      </p:sp>
      <p:sp>
        <p:nvSpPr>
          <p:cNvPr id="133" name="Google Shape;133;p21"/>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pic>
        <p:nvPicPr>
          <p:cNvPr id="138" name="Google Shape;138;p22"/>
          <p:cNvPicPr preferRelativeResize="0"/>
          <p:nvPr/>
        </p:nvPicPr>
        <p:blipFill>
          <a:blip r:embed="rId3">
            <a:alphaModFix/>
          </a:blip>
          <a:stretch>
            <a:fillRect/>
          </a:stretch>
        </p:blipFill>
        <p:spPr>
          <a:xfrm>
            <a:off x="0" y="135774"/>
            <a:ext cx="9144001" cy="487195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pic>
        <p:nvPicPr>
          <p:cNvPr id="143" name="Google Shape;143;p23"/>
          <p:cNvPicPr preferRelativeResize="0"/>
          <p:nvPr/>
        </p:nvPicPr>
        <p:blipFill>
          <a:blip r:embed="rId3">
            <a:alphaModFix/>
          </a:blip>
          <a:stretch>
            <a:fillRect/>
          </a:stretch>
        </p:blipFill>
        <p:spPr>
          <a:xfrm>
            <a:off x="0" y="135774"/>
            <a:ext cx="9144001" cy="4871953"/>
          </a:xfrm>
          <a:prstGeom prst="rect">
            <a:avLst/>
          </a:prstGeom>
          <a:noFill/>
          <a:ln>
            <a:noFill/>
          </a:ln>
        </p:spPr>
      </p:pic>
      <p:pic>
        <p:nvPicPr>
          <p:cNvPr id="144" name="Google Shape;144;p23"/>
          <p:cNvPicPr preferRelativeResize="0"/>
          <p:nvPr/>
        </p:nvPicPr>
        <p:blipFill>
          <a:blip r:embed="rId4">
            <a:alphaModFix/>
          </a:blip>
          <a:stretch>
            <a:fillRect/>
          </a:stretch>
        </p:blipFill>
        <p:spPr>
          <a:xfrm>
            <a:off x="2133600" y="133350"/>
            <a:ext cx="4876800" cy="4876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4"/>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0" name="Google Shape;150;p24"/>
          <p:cNvPicPr preferRelativeResize="0"/>
          <p:nvPr/>
        </p:nvPicPr>
        <p:blipFill rotWithShape="1">
          <a:blip r:embed="rId3">
            <a:alphaModFix/>
          </a:blip>
          <a:srcRect b="12403" l="938" r="7048" t="0"/>
          <a:stretch/>
        </p:blipFill>
        <p:spPr>
          <a:xfrm>
            <a:off x="1397725" y="638600"/>
            <a:ext cx="6988449" cy="3770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5"/>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6" name="Google Shape;156;p25"/>
          <p:cNvPicPr preferRelativeResize="0"/>
          <p:nvPr/>
        </p:nvPicPr>
        <p:blipFill rotWithShape="1">
          <a:blip r:embed="rId3">
            <a:alphaModFix/>
          </a:blip>
          <a:srcRect b="12403" l="938" r="7048" t="0"/>
          <a:stretch/>
        </p:blipFill>
        <p:spPr>
          <a:xfrm>
            <a:off x="1397725" y="638600"/>
            <a:ext cx="6988449" cy="3770725"/>
          </a:xfrm>
          <a:prstGeom prst="rect">
            <a:avLst/>
          </a:prstGeom>
          <a:noFill/>
          <a:ln>
            <a:noFill/>
          </a:ln>
        </p:spPr>
      </p:pic>
      <p:pic>
        <p:nvPicPr>
          <p:cNvPr id="157" name="Google Shape;157;p25"/>
          <p:cNvPicPr preferRelativeResize="0"/>
          <p:nvPr/>
        </p:nvPicPr>
        <p:blipFill rotWithShape="1">
          <a:blip r:embed="rId4">
            <a:alphaModFix/>
          </a:blip>
          <a:srcRect b="0" l="22182" r="21374" t="0"/>
          <a:stretch/>
        </p:blipFill>
        <p:spPr>
          <a:xfrm>
            <a:off x="5114450" y="1201125"/>
            <a:ext cx="2543800" cy="2897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6"/>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TIME FOR AN E-BOOK BOOT CAMP</a:t>
            </a:r>
            <a:endParaRPr/>
          </a:p>
        </p:txBody>
      </p:sp>
      <p:sp>
        <p:nvSpPr>
          <p:cNvPr id="163" name="Google Shape;163;p26"/>
          <p:cNvSpPr txBox="1"/>
          <p:nvPr>
            <p:ph idx="1" type="body"/>
          </p:nvPr>
        </p:nvSpPr>
        <p:spPr>
          <a:xfrm>
            <a:off x="1556175" y="1378821"/>
            <a:ext cx="6616800" cy="3042300"/>
          </a:xfrm>
          <a:prstGeom prst="rect">
            <a:avLst/>
          </a:prstGeom>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lang="en"/>
              <a:t>2-hour workshop / Friday afternoon</a:t>
            </a:r>
            <a:endParaRPr/>
          </a:p>
          <a:p>
            <a:pPr indent="-393700" lvl="1" marL="914400" rtl="0" algn="l">
              <a:spcBef>
                <a:spcPts val="0"/>
              </a:spcBef>
              <a:spcAft>
                <a:spcPts val="0"/>
              </a:spcAft>
              <a:buSzPts val="2600"/>
              <a:buChar char="◆"/>
            </a:pPr>
            <a:r>
              <a:rPr lang="en"/>
              <a:t>Bribes included</a:t>
            </a:r>
            <a:endParaRPr/>
          </a:p>
          <a:p>
            <a:pPr indent="-393700" lvl="0" marL="457200" marR="0" rtl="0" algn="l">
              <a:lnSpc>
                <a:spcPct val="100000"/>
              </a:lnSpc>
              <a:spcBef>
                <a:spcPts val="0"/>
              </a:spcBef>
              <a:spcAft>
                <a:spcPts val="0"/>
              </a:spcAft>
              <a:buClr>
                <a:srgbClr val="25212A"/>
              </a:buClr>
              <a:buSzPts val="2600"/>
              <a:buFont typeface="Tinos"/>
              <a:buChar char="◈"/>
            </a:pPr>
            <a:r>
              <a:rPr lang="en"/>
              <a:t>Agenda developed based on liaison and public services feedback:</a:t>
            </a:r>
            <a:endParaRPr/>
          </a:p>
          <a:p>
            <a:pPr indent="-393700" lvl="1" marL="914400" marR="0" rtl="0" algn="l">
              <a:lnSpc>
                <a:spcPct val="100000"/>
              </a:lnSpc>
              <a:spcBef>
                <a:spcPts val="0"/>
              </a:spcBef>
              <a:spcAft>
                <a:spcPts val="0"/>
              </a:spcAft>
              <a:buClr>
                <a:srgbClr val="25212A"/>
              </a:buClr>
              <a:buSzPts val="2600"/>
              <a:buFont typeface="Tinos"/>
              <a:buChar char="◆"/>
            </a:pPr>
            <a:r>
              <a:rPr lang="en"/>
              <a:t>Part 1: E-book selection</a:t>
            </a:r>
            <a:endParaRPr/>
          </a:p>
          <a:p>
            <a:pPr indent="-393700" lvl="1" marL="914400" marR="0" rtl="0" algn="l">
              <a:lnSpc>
                <a:spcPct val="100000"/>
              </a:lnSpc>
              <a:spcBef>
                <a:spcPts val="0"/>
              </a:spcBef>
              <a:spcAft>
                <a:spcPts val="0"/>
              </a:spcAft>
              <a:buClr>
                <a:srgbClr val="25212A"/>
              </a:buClr>
              <a:buSzPts val="2600"/>
              <a:buFont typeface="Tinos"/>
              <a:buChar char="◆"/>
            </a:pPr>
            <a:r>
              <a:rPr lang="en"/>
              <a:t>Part 2: E-book user issues </a:t>
            </a:r>
            <a:endParaRPr/>
          </a:p>
        </p:txBody>
      </p:sp>
      <p:sp>
        <p:nvSpPr>
          <p:cNvPr id="164" name="Google Shape;164;p26"/>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7"/>
          <p:cNvSpPr txBox="1"/>
          <p:nvPr>
            <p:ph type="ctrTitle"/>
          </p:nvPr>
        </p:nvSpPr>
        <p:spPr>
          <a:xfrm>
            <a:off x="1912025" y="2116750"/>
            <a:ext cx="58026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PART 1.</a:t>
            </a:r>
            <a:endParaRPr/>
          </a:p>
          <a:p>
            <a:pPr indent="0" lvl="0" marL="0" rtl="0" algn="l">
              <a:spcBef>
                <a:spcPts val="0"/>
              </a:spcBef>
              <a:spcAft>
                <a:spcPts val="0"/>
              </a:spcAft>
              <a:buNone/>
            </a:pPr>
            <a:r>
              <a:rPr lang="en"/>
              <a:t>E-BOOK ACQUISITION</a:t>
            </a:r>
            <a:endParaRPr/>
          </a:p>
        </p:txBody>
      </p:sp>
      <p:sp>
        <p:nvSpPr>
          <p:cNvPr id="170" name="Google Shape;170;p27"/>
          <p:cNvSpPr txBox="1"/>
          <p:nvPr>
            <p:ph idx="1" type="subTitle"/>
          </p:nvPr>
        </p:nvSpPr>
        <p:spPr>
          <a:xfrm>
            <a:off x="1912025" y="3144851"/>
            <a:ext cx="5802600" cy="7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you want to buy an e-book...</a:t>
            </a:r>
            <a:endParaRPr/>
          </a:p>
        </p:txBody>
      </p:sp>
      <p:sp>
        <p:nvSpPr>
          <p:cNvPr id="171" name="Google Shape;171;p27"/>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8"/>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GOOD CANDIDATES FOR E-BOOKS...</a:t>
            </a:r>
            <a:endParaRPr/>
          </a:p>
        </p:txBody>
      </p:sp>
      <p:sp>
        <p:nvSpPr>
          <p:cNvPr id="177" name="Google Shape;177;p28"/>
          <p:cNvSpPr txBox="1"/>
          <p:nvPr>
            <p:ph idx="1" type="body"/>
          </p:nvPr>
        </p:nvSpPr>
        <p:spPr>
          <a:xfrm>
            <a:off x="1556175" y="1419655"/>
            <a:ext cx="2132700" cy="1423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Topic</a:t>
            </a:r>
            <a:endParaRPr b="1"/>
          </a:p>
          <a:p>
            <a:pPr indent="0" lvl="0" marL="0" rtl="0" algn="l">
              <a:spcBef>
                <a:spcPts val="600"/>
              </a:spcBef>
              <a:spcAft>
                <a:spcPts val="0"/>
              </a:spcAft>
              <a:buNone/>
            </a:pPr>
            <a:r>
              <a:rPr lang="en" sz="1200"/>
              <a:t>Topic is of current interest or perennial, one frequently assigned / researched and will get heavy use.</a:t>
            </a:r>
            <a:endParaRPr sz="1200"/>
          </a:p>
        </p:txBody>
      </p:sp>
      <p:sp>
        <p:nvSpPr>
          <p:cNvPr id="178" name="Google Shape;178;p28"/>
          <p:cNvSpPr txBox="1"/>
          <p:nvPr>
            <p:ph idx="2" type="body"/>
          </p:nvPr>
        </p:nvSpPr>
        <p:spPr>
          <a:xfrm>
            <a:off x="3798225" y="1419655"/>
            <a:ext cx="2132700" cy="1423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CATS</a:t>
            </a:r>
            <a:endParaRPr b="1"/>
          </a:p>
          <a:p>
            <a:pPr indent="0" lvl="0" marL="0" rtl="0" algn="l">
              <a:spcBef>
                <a:spcPts val="600"/>
              </a:spcBef>
              <a:spcAft>
                <a:spcPts val="0"/>
              </a:spcAft>
              <a:buNone/>
            </a:pPr>
            <a:r>
              <a:rPr lang="en" sz="1200"/>
              <a:t>The book is adopted / assigned for a course (and is available with a multi/unlimited user license.) </a:t>
            </a:r>
            <a:endParaRPr sz="1200"/>
          </a:p>
        </p:txBody>
      </p:sp>
      <p:sp>
        <p:nvSpPr>
          <p:cNvPr id="179" name="Google Shape;179;p28"/>
          <p:cNvSpPr txBox="1"/>
          <p:nvPr>
            <p:ph idx="3" type="body"/>
          </p:nvPr>
        </p:nvSpPr>
        <p:spPr>
          <a:xfrm>
            <a:off x="6040276" y="1419655"/>
            <a:ext cx="2132700" cy="1423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Use</a:t>
            </a:r>
            <a:endParaRPr b="1"/>
          </a:p>
          <a:p>
            <a:pPr indent="0" lvl="0" marL="0" rtl="0" algn="l">
              <a:spcBef>
                <a:spcPts val="600"/>
              </a:spcBef>
              <a:spcAft>
                <a:spcPts val="0"/>
              </a:spcAft>
              <a:buNone/>
            </a:pPr>
            <a:r>
              <a:rPr lang="en" sz="1200"/>
              <a:t>We own a heavily used print copy (or multiple print copies). E is excellent for copy 2 or 3. </a:t>
            </a:r>
            <a:endParaRPr sz="1200"/>
          </a:p>
        </p:txBody>
      </p:sp>
      <p:sp>
        <p:nvSpPr>
          <p:cNvPr id="180" name="Google Shape;180;p28"/>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1" name="Google Shape;181;p28"/>
          <p:cNvSpPr txBox="1"/>
          <p:nvPr>
            <p:ph idx="1" type="body"/>
          </p:nvPr>
        </p:nvSpPr>
        <p:spPr>
          <a:xfrm>
            <a:off x="1556175" y="2791255"/>
            <a:ext cx="2132700" cy="1423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Collected Works</a:t>
            </a:r>
            <a:endParaRPr b="1"/>
          </a:p>
          <a:p>
            <a:pPr indent="0" lvl="0" marL="0" rtl="0" algn="l">
              <a:spcBef>
                <a:spcPts val="600"/>
              </a:spcBef>
              <a:spcAft>
                <a:spcPts val="0"/>
              </a:spcAft>
              <a:buNone/>
            </a:pPr>
            <a:r>
              <a:rPr lang="en" sz="1200"/>
              <a:t>Edited volumes, previously published articles, reference works… anything that doesn’t necessarily need to be navigated in a linear fashion</a:t>
            </a:r>
            <a:endParaRPr sz="1200"/>
          </a:p>
        </p:txBody>
      </p:sp>
      <p:sp>
        <p:nvSpPr>
          <p:cNvPr id="182" name="Google Shape;182;p28"/>
          <p:cNvSpPr txBox="1"/>
          <p:nvPr>
            <p:ph idx="2" type="body"/>
          </p:nvPr>
        </p:nvSpPr>
        <p:spPr>
          <a:xfrm>
            <a:off x="3798225" y="2791255"/>
            <a:ext cx="2132700" cy="1423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Currency</a:t>
            </a:r>
            <a:endParaRPr b="1"/>
          </a:p>
          <a:p>
            <a:pPr indent="0" lvl="0" marL="0" rtl="0" algn="l">
              <a:spcBef>
                <a:spcPts val="600"/>
              </a:spcBef>
              <a:spcAft>
                <a:spcPts val="0"/>
              </a:spcAft>
              <a:buNone/>
            </a:pPr>
            <a:r>
              <a:rPr lang="en" sz="1200"/>
              <a:t>Manuals that are quickly outdated, new or emerging field, book has 3 or more editions published in last 10 years.</a:t>
            </a:r>
            <a:endParaRPr sz="1200"/>
          </a:p>
        </p:txBody>
      </p:sp>
      <p:sp>
        <p:nvSpPr>
          <p:cNvPr id="183" name="Google Shape;183;p28"/>
          <p:cNvSpPr txBox="1"/>
          <p:nvPr>
            <p:ph idx="2" type="body"/>
          </p:nvPr>
        </p:nvSpPr>
        <p:spPr>
          <a:xfrm>
            <a:off x="6073075" y="2791255"/>
            <a:ext cx="2132700" cy="1423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Faculty need</a:t>
            </a:r>
            <a:endParaRPr b="1"/>
          </a:p>
          <a:p>
            <a:pPr indent="0" lvl="0" marL="0" rtl="0" algn="l">
              <a:spcBef>
                <a:spcPts val="600"/>
              </a:spcBef>
              <a:spcAft>
                <a:spcPts val="0"/>
              </a:spcAft>
              <a:buNone/>
            </a:pPr>
            <a:r>
              <a:rPr lang="en" sz="1200"/>
              <a:t>Faculty prefer e- over print in a particular area of research.</a:t>
            </a:r>
            <a:endParaRPr sz="1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pic>
        <p:nvPicPr>
          <p:cNvPr id="188" name="Google Shape;188;p29"/>
          <p:cNvPicPr preferRelativeResize="0"/>
          <p:nvPr/>
        </p:nvPicPr>
        <p:blipFill>
          <a:blip r:embed="rId3">
            <a:alphaModFix/>
          </a:blip>
          <a:stretch>
            <a:fillRect/>
          </a:stretch>
        </p:blipFill>
        <p:spPr>
          <a:xfrm>
            <a:off x="0" y="135774"/>
            <a:ext cx="9144001" cy="487195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30"/>
          <p:cNvSpPr txBox="1"/>
          <p:nvPr>
            <p:ph idx="1" type="body"/>
          </p:nvPr>
        </p:nvSpPr>
        <p:spPr>
          <a:xfrm>
            <a:off x="1556175" y="1479375"/>
            <a:ext cx="3211800" cy="2896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CATS</a:t>
            </a:r>
            <a:endParaRPr b="1"/>
          </a:p>
          <a:p>
            <a:pPr indent="0" lvl="0" marL="0" rtl="0" algn="l">
              <a:spcBef>
                <a:spcPts val="600"/>
              </a:spcBef>
              <a:spcAft>
                <a:spcPts val="0"/>
              </a:spcAft>
              <a:buNone/>
            </a:pPr>
            <a:r>
              <a:rPr b="1" lang="en"/>
              <a:t>DDA / PDA</a:t>
            </a:r>
            <a:endParaRPr b="1"/>
          </a:p>
          <a:p>
            <a:pPr indent="0" lvl="0" marL="0" rtl="0" algn="l">
              <a:spcBef>
                <a:spcPts val="600"/>
              </a:spcBef>
              <a:spcAft>
                <a:spcPts val="0"/>
              </a:spcAft>
              <a:buNone/>
            </a:pPr>
            <a:r>
              <a:rPr b="1" lang="en"/>
              <a:t>DRM</a:t>
            </a:r>
            <a:endParaRPr b="1"/>
          </a:p>
          <a:p>
            <a:pPr indent="0" lvl="0" marL="0" rtl="0" algn="l">
              <a:spcBef>
                <a:spcPts val="600"/>
              </a:spcBef>
              <a:spcAft>
                <a:spcPts val="0"/>
              </a:spcAft>
              <a:buNone/>
            </a:pPr>
            <a:r>
              <a:rPr b="1" lang="en"/>
              <a:t>EBA</a:t>
            </a:r>
            <a:endParaRPr b="1"/>
          </a:p>
          <a:p>
            <a:pPr indent="0" lvl="0" marL="0" rtl="0" algn="l">
              <a:spcBef>
                <a:spcPts val="600"/>
              </a:spcBef>
              <a:spcAft>
                <a:spcPts val="0"/>
              </a:spcAft>
              <a:buNone/>
            </a:pPr>
            <a:r>
              <a:rPr b="1" lang="en"/>
              <a:t>ePUB</a:t>
            </a:r>
            <a:endParaRPr b="1"/>
          </a:p>
          <a:p>
            <a:pPr indent="0" lvl="0" marL="0" rtl="0" algn="l">
              <a:spcBef>
                <a:spcPts val="600"/>
              </a:spcBef>
              <a:spcAft>
                <a:spcPts val="0"/>
              </a:spcAft>
              <a:buNone/>
            </a:pPr>
            <a:r>
              <a:rPr b="1" lang="en"/>
              <a:t>license</a:t>
            </a:r>
            <a:endParaRPr b="1"/>
          </a:p>
        </p:txBody>
      </p:sp>
      <p:sp>
        <p:nvSpPr>
          <p:cNvPr id="194" name="Google Shape;194;p30"/>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GLOSSARY</a:t>
            </a:r>
            <a:endParaRPr/>
          </a:p>
        </p:txBody>
      </p:sp>
      <p:sp>
        <p:nvSpPr>
          <p:cNvPr id="195" name="Google Shape;195;p30"/>
          <p:cNvSpPr txBox="1"/>
          <p:nvPr>
            <p:ph idx="2" type="body"/>
          </p:nvPr>
        </p:nvSpPr>
        <p:spPr>
          <a:xfrm>
            <a:off x="3629700" y="1479375"/>
            <a:ext cx="2205300" cy="2767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PDF</a:t>
            </a:r>
            <a:endParaRPr b="1"/>
          </a:p>
          <a:p>
            <a:pPr indent="0" lvl="0" marL="0" rtl="0" algn="l">
              <a:spcBef>
                <a:spcPts val="600"/>
              </a:spcBef>
              <a:spcAft>
                <a:spcPts val="0"/>
              </a:spcAft>
              <a:buNone/>
            </a:pPr>
            <a:r>
              <a:rPr b="1" lang="en"/>
              <a:t>platform</a:t>
            </a:r>
            <a:endParaRPr b="1"/>
          </a:p>
          <a:p>
            <a:pPr indent="0" lvl="0" marL="0" rtl="0" algn="l">
              <a:spcBef>
                <a:spcPts val="600"/>
              </a:spcBef>
              <a:spcAft>
                <a:spcPts val="0"/>
              </a:spcAft>
              <a:buNone/>
            </a:pPr>
            <a:r>
              <a:rPr b="1" lang="en"/>
              <a:t>short-term loan</a:t>
            </a:r>
            <a:endParaRPr b="1"/>
          </a:p>
          <a:p>
            <a:pPr indent="0" lvl="0" marL="0" rtl="0" algn="l">
              <a:spcBef>
                <a:spcPts val="600"/>
              </a:spcBef>
              <a:spcAft>
                <a:spcPts val="0"/>
              </a:spcAft>
              <a:buNone/>
            </a:pPr>
            <a:r>
              <a:rPr b="1" lang="en"/>
              <a:t>subscription</a:t>
            </a:r>
            <a:endParaRPr b="1"/>
          </a:p>
          <a:p>
            <a:pPr indent="0" lvl="0" marL="0" rtl="0" algn="l">
              <a:spcBef>
                <a:spcPts val="600"/>
              </a:spcBef>
              <a:spcAft>
                <a:spcPts val="0"/>
              </a:spcAft>
              <a:buNone/>
            </a:pPr>
            <a:r>
              <a:rPr b="1" lang="en"/>
              <a:t>trigger</a:t>
            </a:r>
            <a:endParaRPr b="1"/>
          </a:p>
          <a:p>
            <a:pPr indent="0" lvl="0" marL="0" rtl="0" algn="l">
              <a:spcBef>
                <a:spcPts val="600"/>
              </a:spcBef>
              <a:spcAft>
                <a:spcPts val="0"/>
              </a:spcAft>
              <a:buNone/>
            </a:pPr>
            <a:r>
              <a:rPr b="1" lang="en"/>
              <a:t>turnaway</a:t>
            </a:r>
            <a:endParaRPr b="1"/>
          </a:p>
        </p:txBody>
      </p:sp>
      <p:sp>
        <p:nvSpPr>
          <p:cNvPr id="196" name="Google Shape;196;p30"/>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7" name="Google Shape;197;p30"/>
          <p:cNvSpPr txBox="1"/>
          <p:nvPr>
            <p:ph idx="2" type="body"/>
          </p:nvPr>
        </p:nvSpPr>
        <p:spPr>
          <a:xfrm>
            <a:off x="6047725" y="1467675"/>
            <a:ext cx="2347500" cy="2767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1-user</a:t>
            </a:r>
            <a:endParaRPr b="1"/>
          </a:p>
          <a:p>
            <a:pPr indent="0" lvl="0" marL="0" rtl="0" algn="l">
              <a:spcBef>
                <a:spcPts val="600"/>
              </a:spcBef>
              <a:spcAft>
                <a:spcPts val="0"/>
              </a:spcAft>
              <a:buNone/>
            </a:pPr>
            <a:r>
              <a:rPr b="1" lang="en"/>
              <a:t>3-user</a:t>
            </a:r>
            <a:endParaRPr b="1"/>
          </a:p>
          <a:p>
            <a:pPr indent="0" lvl="0" marL="0" rtl="0" algn="l">
              <a:spcBef>
                <a:spcPts val="600"/>
              </a:spcBef>
              <a:spcAft>
                <a:spcPts val="0"/>
              </a:spcAft>
              <a:buNone/>
            </a:pPr>
            <a:r>
              <a:rPr b="1" lang="en"/>
              <a:t>nonlinear lending</a:t>
            </a:r>
            <a:endParaRPr b="1"/>
          </a:p>
          <a:p>
            <a:pPr indent="0" lvl="0" marL="0" rtl="0" algn="l">
              <a:spcBef>
                <a:spcPts val="600"/>
              </a:spcBef>
              <a:spcAft>
                <a:spcPts val="0"/>
              </a:spcAft>
              <a:buNone/>
            </a:pPr>
            <a:r>
              <a:rPr b="1" lang="en"/>
              <a:t>unlimited user</a:t>
            </a:r>
            <a:endParaRPr b="1"/>
          </a:p>
          <a:p>
            <a:pPr indent="0" lvl="0" marL="0" rtl="0" algn="l">
              <a:spcBef>
                <a:spcPts val="600"/>
              </a:spcBef>
              <a:spcAft>
                <a:spcPts val="0"/>
              </a:spcAft>
              <a:buNone/>
            </a:pPr>
            <a:r>
              <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3"/>
          <p:cNvSpPr/>
          <p:nvPr/>
        </p:nvSpPr>
        <p:spPr>
          <a:xfrm>
            <a:off x="5051925" y="1082904"/>
            <a:ext cx="2956500" cy="2956500"/>
          </a:xfrm>
          <a:prstGeom prst="rect">
            <a:avLst/>
          </a:prstGeom>
          <a:solidFill>
            <a:srgbClr val="000000">
              <a:alpha val="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 name="Google Shape;63;p13"/>
          <p:cNvPicPr preferRelativeResize="0"/>
          <p:nvPr/>
        </p:nvPicPr>
        <p:blipFill rotWithShape="1">
          <a:blip r:embed="rId3">
            <a:alphaModFix/>
          </a:blip>
          <a:srcRect b="0" l="20119" r="20125" t="0"/>
          <a:stretch/>
        </p:blipFill>
        <p:spPr>
          <a:xfrm>
            <a:off x="5127700" y="1158825"/>
            <a:ext cx="2746651" cy="2746649"/>
          </a:xfrm>
          <a:prstGeom prst="rect">
            <a:avLst/>
          </a:prstGeom>
          <a:noFill/>
          <a:ln cap="flat" cmpd="sng" w="114300">
            <a:solidFill>
              <a:srgbClr val="FFFFFF"/>
            </a:solidFill>
            <a:prstDash val="solid"/>
            <a:miter lim="8000"/>
            <a:headEnd len="sm" w="sm" type="none"/>
            <a:tailEnd len="sm" w="sm" type="none"/>
          </a:ln>
        </p:spPr>
      </p:pic>
      <p:sp>
        <p:nvSpPr>
          <p:cNvPr id="64" name="Google Shape;64;p13"/>
          <p:cNvSpPr txBox="1"/>
          <p:nvPr>
            <p:ph idx="4294967295" type="ctrTitle"/>
          </p:nvPr>
        </p:nvSpPr>
        <p:spPr>
          <a:xfrm>
            <a:off x="1544775" y="1049950"/>
            <a:ext cx="32343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t>LMU</a:t>
            </a:r>
            <a:endParaRPr sz="6000"/>
          </a:p>
        </p:txBody>
      </p:sp>
      <p:sp>
        <p:nvSpPr>
          <p:cNvPr id="65" name="Google Shape;65;p13"/>
          <p:cNvSpPr txBox="1"/>
          <p:nvPr>
            <p:ph idx="4294967295" type="subTitle"/>
          </p:nvPr>
        </p:nvSpPr>
        <p:spPr>
          <a:xfrm>
            <a:off x="1544700" y="2249575"/>
            <a:ext cx="3234300" cy="1680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800"/>
              <a:t>William H. Hannon Library </a:t>
            </a:r>
            <a:endParaRPr b="1" sz="1800"/>
          </a:p>
          <a:p>
            <a:pPr indent="0" lvl="0" marL="0" rtl="0" algn="l">
              <a:spcBef>
                <a:spcPts val="600"/>
              </a:spcBef>
              <a:spcAft>
                <a:spcPts val="0"/>
              </a:spcAft>
              <a:buNone/>
            </a:pPr>
            <a:r>
              <a:rPr lang="en" sz="1800"/>
              <a:t>Loyola Marymount University</a:t>
            </a:r>
            <a:endParaRPr sz="1800"/>
          </a:p>
          <a:p>
            <a:pPr indent="0" lvl="0" marL="0" rtl="0" algn="l">
              <a:spcBef>
                <a:spcPts val="600"/>
              </a:spcBef>
              <a:spcAft>
                <a:spcPts val="0"/>
              </a:spcAft>
              <a:buClr>
                <a:schemeClr val="dk1"/>
              </a:buClr>
              <a:buSzPts val="1100"/>
              <a:buFont typeface="Arial"/>
              <a:buNone/>
            </a:pPr>
            <a:r>
              <a:rPr lang="en" sz="1800"/>
              <a:t>Los Angeles, CA</a:t>
            </a:r>
            <a:endParaRPr sz="1800"/>
          </a:p>
        </p:txBody>
      </p:sp>
      <p:sp>
        <p:nvSpPr>
          <p:cNvPr id="66" name="Google Shape;66;p13"/>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31"/>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3" name="Google Shape;203;p31"/>
          <p:cNvSpPr txBox="1"/>
          <p:nvPr>
            <p:ph idx="4294967295" type="title"/>
          </p:nvPr>
        </p:nvSpPr>
        <p:spPr>
          <a:xfrm>
            <a:off x="1484575" y="2922400"/>
            <a:ext cx="924000" cy="138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400"/>
              <a:t>DECISION TREE</a:t>
            </a:r>
            <a:endParaRPr b="0" i="1" sz="1400">
              <a:latin typeface="Tinos"/>
              <a:ea typeface="Tinos"/>
              <a:cs typeface="Tinos"/>
              <a:sym typeface="Tinos"/>
            </a:endParaRPr>
          </a:p>
        </p:txBody>
      </p:sp>
      <p:pic>
        <p:nvPicPr>
          <p:cNvPr id="204" name="Google Shape;204;p31">
            <a:hlinkClick r:id="rId3"/>
          </p:cNvPr>
          <p:cNvPicPr preferRelativeResize="0"/>
          <p:nvPr/>
        </p:nvPicPr>
        <p:blipFill rotWithShape="1">
          <a:blip r:embed="rId4">
            <a:alphaModFix/>
          </a:blip>
          <a:srcRect b="2515" l="1690" r="0" t="31979"/>
          <a:stretch/>
        </p:blipFill>
        <p:spPr>
          <a:xfrm>
            <a:off x="1336350" y="515250"/>
            <a:ext cx="7480602" cy="3976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32"/>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EXERCISE</a:t>
            </a:r>
            <a:endParaRPr/>
          </a:p>
        </p:txBody>
      </p:sp>
      <p:sp>
        <p:nvSpPr>
          <p:cNvPr id="210" name="Google Shape;210;p32"/>
          <p:cNvSpPr txBox="1"/>
          <p:nvPr>
            <p:ph idx="1" type="body"/>
          </p:nvPr>
        </p:nvSpPr>
        <p:spPr>
          <a:xfrm>
            <a:off x="1556175" y="1378821"/>
            <a:ext cx="6616800" cy="3042300"/>
          </a:xfrm>
          <a:prstGeom prst="rect">
            <a:avLst/>
          </a:prstGeom>
        </p:spPr>
        <p:txBody>
          <a:bodyPr anchorCtr="0" anchor="t" bIns="91425" lIns="91425" spcFirstLastPara="1" rIns="91425" wrap="square" tIns="91425">
            <a:noAutofit/>
          </a:bodyPr>
          <a:lstStyle/>
          <a:p>
            <a:pPr indent="-393700" lvl="0" marL="457200" rtl="0" algn="l">
              <a:spcBef>
                <a:spcPts val="600"/>
              </a:spcBef>
              <a:spcAft>
                <a:spcPts val="0"/>
              </a:spcAft>
              <a:buSzPts val="2600"/>
              <a:buChar char="◈"/>
            </a:pPr>
            <a:r>
              <a:rPr lang="en"/>
              <a:t>Log into GOBI</a:t>
            </a:r>
            <a:endParaRPr/>
          </a:p>
          <a:p>
            <a:pPr indent="-393700" lvl="0" marL="457200" rtl="0" algn="l">
              <a:spcBef>
                <a:spcPts val="0"/>
              </a:spcBef>
              <a:spcAft>
                <a:spcPts val="0"/>
              </a:spcAft>
              <a:buSzPts val="2600"/>
              <a:buChar char="◈"/>
            </a:pPr>
            <a:r>
              <a:rPr lang="en"/>
              <a:t>Title search : “</a:t>
            </a:r>
            <a:r>
              <a:rPr lang="en">
                <a:solidFill>
                  <a:srgbClr val="CC4125"/>
                </a:solidFill>
              </a:rPr>
              <a:t>Buddhism in Australia</a:t>
            </a:r>
            <a:r>
              <a:rPr lang="en"/>
              <a:t>”</a:t>
            </a:r>
            <a:br>
              <a:rPr lang="en"/>
            </a:br>
            <a:endParaRPr/>
          </a:p>
          <a:p>
            <a:pPr indent="-393700" lvl="0" marL="457200" rtl="0" algn="l">
              <a:spcBef>
                <a:spcPts val="0"/>
              </a:spcBef>
              <a:spcAft>
                <a:spcPts val="0"/>
              </a:spcAft>
              <a:buSzPts val="2600"/>
              <a:buChar char="◈"/>
            </a:pPr>
            <a:r>
              <a:rPr lang="en"/>
              <a:t>Should we order this e-book?</a:t>
            </a:r>
            <a:endParaRPr/>
          </a:p>
          <a:p>
            <a:pPr indent="-393700" lvl="0" marL="457200" rtl="0" algn="l">
              <a:spcBef>
                <a:spcPts val="0"/>
              </a:spcBef>
              <a:spcAft>
                <a:spcPts val="0"/>
              </a:spcAft>
              <a:buSzPts val="2600"/>
              <a:buChar char="◈"/>
            </a:pPr>
            <a:r>
              <a:rPr lang="en"/>
              <a:t>Yes? Which platform/license? </a:t>
            </a:r>
            <a:endParaRPr/>
          </a:p>
          <a:p>
            <a:pPr indent="-393700" lvl="0" marL="457200" rtl="0" algn="l">
              <a:spcBef>
                <a:spcPts val="0"/>
              </a:spcBef>
              <a:spcAft>
                <a:spcPts val="0"/>
              </a:spcAft>
              <a:buSzPts val="2600"/>
              <a:buChar char="◈"/>
            </a:pPr>
            <a:r>
              <a:rPr lang="en"/>
              <a:t>No? Why not?</a:t>
            </a:r>
            <a:endParaRPr/>
          </a:p>
          <a:p>
            <a:pPr indent="-393700" lvl="0" marL="457200" rtl="0" algn="l">
              <a:spcBef>
                <a:spcPts val="0"/>
              </a:spcBef>
              <a:spcAft>
                <a:spcPts val="0"/>
              </a:spcAft>
              <a:buSzPts val="2600"/>
              <a:buChar char="◈"/>
            </a:pPr>
            <a:r>
              <a:rPr lang="en"/>
              <a:t>Think / Pair / Share</a:t>
            </a:r>
            <a:endParaRPr/>
          </a:p>
          <a:p>
            <a:pPr indent="0" lvl="0" marL="0" rtl="0" algn="l">
              <a:spcBef>
                <a:spcPts val="600"/>
              </a:spcBef>
              <a:spcAft>
                <a:spcPts val="0"/>
              </a:spcAft>
              <a:buNone/>
            </a:pPr>
            <a:r>
              <a:t/>
            </a:r>
            <a:endParaRPr/>
          </a:p>
        </p:txBody>
      </p:sp>
      <p:sp>
        <p:nvSpPr>
          <p:cNvPr id="211" name="Google Shape;211;p32"/>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3"/>
          <p:cNvSpPr/>
          <p:nvPr/>
        </p:nvSpPr>
        <p:spPr>
          <a:xfrm>
            <a:off x="-9600" y="-1925"/>
            <a:ext cx="9144000" cy="51435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7" name="Google Shape;217;p33"/>
          <p:cNvPicPr preferRelativeResize="0"/>
          <p:nvPr/>
        </p:nvPicPr>
        <p:blipFill>
          <a:blip r:embed="rId3">
            <a:alphaModFix/>
          </a:blip>
          <a:stretch>
            <a:fillRect/>
          </a:stretch>
        </p:blipFill>
        <p:spPr>
          <a:xfrm>
            <a:off x="0" y="1087037"/>
            <a:ext cx="9144001" cy="287363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34"/>
          <p:cNvSpPr/>
          <p:nvPr/>
        </p:nvSpPr>
        <p:spPr>
          <a:xfrm>
            <a:off x="-9600" y="-1925"/>
            <a:ext cx="9144000" cy="51435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3" name="Google Shape;223;p34"/>
          <p:cNvPicPr preferRelativeResize="0"/>
          <p:nvPr/>
        </p:nvPicPr>
        <p:blipFill>
          <a:blip r:embed="rId3">
            <a:alphaModFix/>
          </a:blip>
          <a:stretch>
            <a:fillRect/>
          </a:stretch>
        </p:blipFill>
        <p:spPr>
          <a:xfrm>
            <a:off x="0" y="1134922"/>
            <a:ext cx="9144001" cy="287365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35"/>
          <p:cNvSpPr/>
          <p:nvPr/>
        </p:nvSpPr>
        <p:spPr>
          <a:xfrm>
            <a:off x="-9600" y="-1925"/>
            <a:ext cx="9144000" cy="51435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9" name="Google Shape;229;p35"/>
          <p:cNvPicPr preferRelativeResize="0"/>
          <p:nvPr/>
        </p:nvPicPr>
        <p:blipFill>
          <a:blip r:embed="rId3">
            <a:alphaModFix/>
          </a:blip>
          <a:stretch>
            <a:fillRect/>
          </a:stretch>
        </p:blipFill>
        <p:spPr>
          <a:xfrm>
            <a:off x="0" y="1134922"/>
            <a:ext cx="9144001" cy="2873657"/>
          </a:xfrm>
          <a:prstGeom prst="rect">
            <a:avLst/>
          </a:prstGeom>
          <a:noFill/>
          <a:ln>
            <a:noFill/>
          </a:ln>
        </p:spPr>
      </p:pic>
      <p:pic>
        <p:nvPicPr>
          <p:cNvPr id="230" name="Google Shape;230;p35"/>
          <p:cNvPicPr preferRelativeResize="0"/>
          <p:nvPr/>
        </p:nvPicPr>
        <p:blipFill>
          <a:blip r:embed="rId4">
            <a:alphaModFix/>
          </a:blip>
          <a:stretch>
            <a:fillRect/>
          </a:stretch>
        </p:blipFill>
        <p:spPr>
          <a:xfrm>
            <a:off x="0" y="1134922"/>
            <a:ext cx="9144001" cy="287365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36"/>
          <p:cNvSpPr txBox="1"/>
          <p:nvPr>
            <p:ph type="ctrTitle"/>
          </p:nvPr>
        </p:nvSpPr>
        <p:spPr>
          <a:xfrm>
            <a:off x="1912025" y="2116750"/>
            <a:ext cx="58026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PART 2.</a:t>
            </a:r>
            <a:endParaRPr/>
          </a:p>
          <a:p>
            <a:pPr indent="0" lvl="0" marL="0" rtl="0" algn="l">
              <a:spcBef>
                <a:spcPts val="0"/>
              </a:spcBef>
              <a:spcAft>
                <a:spcPts val="0"/>
              </a:spcAft>
              <a:buNone/>
            </a:pPr>
            <a:r>
              <a:rPr lang="en" sz="4000"/>
              <a:t>E-BOOK DISCOVERY &amp; USE</a:t>
            </a:r>
            <a:endParaRPr sz="4000"/>
          </a:p>
        </p:txBody>
      </p:sp>
      <p:sp>
        <p:nvSpPr>
          <p:cNvPr id="236" name="Google Shape;236;p36"/>
          <p:cNvSpPr txBox="1"/>
          <p:nvPr>
            <p:ph idx="1" type="subTitle"/>
          </p:nvPr>
        </p:nvSpPr>
        <p:spPr>
          <a:xfrm>
            <a:off x="1912025" y="3144851"/>
            <a:ext cx="5802600" cy="7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 experience &amp; troubleshooting</a:t>
            </a:r>
            <a:endParaRPr/>
          </a:p>
        </p:txBody>
      </p:sp>
      <p:sp>
        <p:nvSpPr>
          <p:cNvPr id="237" name="Google Shape;237;p36"/>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37"/>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E-BOOK USER EXPERIENCE &amp; TROUBLESHOOTING</a:t>
            </a:r>
            <a:endParaRPr/>
          </a:p>
        </p:txBody>
      </p:sp>
      <p:sp>
        <p:nvSpPr>
          <p:cNvPr id="243" name="Google Shape;243;p37"/>
          <p:cNvSpPr txBox="1"/>
          <p:nvPr>
            <p:ph idx="1" type="body"/>
          </p:nvPr>
        </p:nvSpPr>
        <p:spPr>
          <a:xfrm>
            <a:off x="1556175" y="1378821"/>
            <a:ext cx="6616800" cy="3042300"/>
          </a:xfrm>
          <a:prstGeom prst="rect">
            <a:avLst/>
          </a:prstGeom>
        </p:spPr>
        <p:txBody>
          <a:bodyPr anchorCtr="0" anchor="t" bIns="91425" lIns="91425" spcFirstLastPara="1" rIns="91425" wrap="square" tIns="91425">
            <a:noAutofit/>
          </a:bodyPr>
          <a:lstStyle/>
          <a:p>
            <a:pPr indent="-393700" lvl="0" marL="457200" marR="0" rtl="0" algn="l">
              <a:lnSpc>
                <a:spcPct val="100000"/>
              </a:lnSpc>
              <a:spcBef>
                <a:spcPts val="600"/>
              </a:spcBef>
              <a:spcAft>
                <a:spcPts val="0"/>
              </a:spcAft>
              <a:buClr>
                <a:srgbClr val="25212A"/>
              </a:buClr>
              <a:buSzPts val="2600"/>
              <a:buFont typeface="Tinos"/>
              <a:buChar char="◈"/>
            </a:pPr>
            <a:r>
              <a:rPr lang="en"/>
              <a:t>Anatomy of an e-book record - public view &amp; staff view in catalog</a:t>
            </a:r>
            <a:endParaRPr/>
          </a:p>
          <a:p>
            <a:pPr indent="-393700" lvl="1" marL="914400" marR="0" rtl="0" algn="l">
              <a:lnSpc>
                <a:spcPct val="100000"/>
              </a:lnSpc>
              <a:spcBef>
                <a:spcPts val="0"/>
              </a:spcBef>
              <a:spcAft>
                <a:spcPts val="0"/>
              </a:spcAft>
              <a:buClr>
                <a:srgbClr val="25212A"/>
              </a:buClr>
              <a:buSzPts val="2600"/>
              <a:buFont typeface="Tinos"/>
              <a:buChar char="◆"/>
            </a:pPr>
            <a:r>
              <a:rPr lang="en"/>
              <a:t>Who is the vendor?</a:t>
            </a:r>
            <a:endParaRPr/>
          </a:p>
          <a:p>
            <a:pPr indent="-393700" lvl="1" marL="914400" marR="0" rtl="0" algn="l">
              <a:lnSpc>
                <a:spcPct val="100000"/>
              </a:lnSpc>
              <a:spcBef>
                <a:spcPts val="0"/>
              </a:spcBef>
              <a:spcAft>
                <a:spcPts val="0"/>
              </a:spcAft>
              <a:buClr>
                <a:srgbClr val="25212A"/>
              </a:buClr>
              <a:buSzPts val="2600"/>
              <a:buFont typeface="Tinos"/>
              <a:buChar char="◆"/>
            </a:pPr>
            <a:r>
              <a:rPr lang="en"/>
              <a:t>How many concurrent users?</a:t>
            </a:r>
            <a:endParaRPr/>
          </a:p>
          <a:p>
            <a:pPr indent="-393700" lvl="1" marL="914400" marR="0" rtl="0" algn="l">
              <a:lnSpc>
                <a:spcPct val="100000"/>
              </a:lnSpc>
              <a:spcBef>
                <a:spcPts val="0"/>
              </a:spcBef>
              <a:spcAft>
                <a:spcPts val="0"/>
              </a:spcAft>
              <a:buClr>
                <a:srgbClr val="25212A"/>
              </a:buClr>
              <a:buSzPts val="2600"/>
              <a:buFont typeface="Tinos"/>
              <a:buChar char="◆"/>
            </a:pPr>
            <a:r>
              <a:rPr lang="en"/>
              <a:t>How do we know which ones are best to refer students to?</a:t>
            </a:r>
            <a:endParaRPr/>
          </a:p>
        </p:txBody>
      </p:sp>
      <p:sp>
        <p:nvSpPr>
          <p:cNvPr id="244" name="Google Shape;244;p37"/>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38"/>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50" name="Google Shape;250;p38"/>
          <p:cNvPicPr preferRelativeResize="0"/>
          <p:nvPr/>
        </p:nvPicPr>
        <p:blipFill>
          <a:blip r:embed="rId3">
            <a:alphaModFix/>
          </a:blip>
          <a:stretch>
            <a:fillRect/>
          </a:stretch>
        </p:blipFill>
        <p:spPr>
          <a:xfrm>
            <a:off x="4592413" y="862025"/>
            <a:ext cx="3419425" cy="34194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39"/>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E-BOOK USER EXPERIENCE &amp; TROUBLESHOOTING</a:t>
            </a:r>
            <a:endParaRPr/>
          </a:p>
        </p:txBody>
      </p:sp>
      <p:sp>
        <p:nvSpPr>
          <p:cNvPr id="256" name="Google Shape;256;p39"/>
          <p:cNvSpPr txBox="1"/>
          <p:nvPr>
            <p:ph idx="1" type="body"/>
          </p:nvPr>
        </p:nvSpPr>
        <p:spPr>
          <a:xfrm>
            <a:off x="1556175" y="1378821"/>
            <a:ext cx="6616800" cy="3042300"/>
          </a:xfrm>
          <a:prstGeom prst="rect">
            <a:avLst/>
          </a:prstGeom>
        </p:spPr>
        <p:txBody>
          <a:bodyPr anchorCtr="0" anchor="t" bIns="91425" lIns="91425" spcFirstLastPara="1" rIns="91425" wrap="square" tIns="91425">
            <a:noAutofit/>
          </a:bodyPr>
          <a:lstStyle/>
          <a:p>
            <a:pPr indent="-393700" lvl="0" marL="457200" marR="0" rtl="0" algn="l">
              <a:lnSpc>
                <a:spcPct val="100000"/>
              </a:lnSpc>
              <a:spcBef>
                <a:spcPts val="600"/>
              </a:spcBef>
              <a:spcAft>
                <a:spcPts val="0"/>
              </a:spcAft>
              <a:buClr>
                <a:srgbClr val="25212A"/>
              </a:buClr>
              <a:buSzPts val="2600"/>
              <a:buFont typeface="Tinos"/>
              <a:buChar char="◈"/>
            </a:pPr>
            <a:r>
              <a:rPr lang="en"/>
              <a:t>Commonly used features in e-book platforms : </a:t>
            </a:r>
            <a:endParaRPr/>
          </a:p>
          <a:p>
            <a:pPr indent="-393700" lvl="1" marL="914400" marR="0" rtl="0" algn="l">
              <a:lnSpc>
                <a:spcPct val="100000"/>
              </a:lnSpc>
              <a:spcBef>
                <a:spcPts val="0"/>
              </a:spcBef>
              <a:spcAft>
                <a:spcPts val="0"/>
              </a:spcAft>
              <a:buClr>
                <a:srgbClr val="25212A"/>
              </a:buClr>
              <a:buSzPts val="2600"/>
              <a:buFont typeface="Tinos"/>
              <a:buChar char="◆"/>
            </a:pPr>
            <a:r>
              <a:rPr lang="en"/>
              <a:t>print</a:t>
            </a:r>
            <a:endParaRPr/>
          </a:p>
          <a:p>
            <a:pPr indent="-393700" lvl="1" marL="914400" marR="0" rtl="0" algn="l">
              <a:lnSpc>
                <a:spcPct val="100000"/>
              </a:lnSpc>
              <a:spcBef>
                <a:spcPts val="0"/>
              </a:spcBef>
              <a:spcAft>
                <a:spcPts val="0"/>
              </a:spcAft>
              <a:buClr>
                <a:srgbClr val="25212A"/>
              </a:buClr>
              <a:buSzPts val="2600"/>
              <a:buFont typeface="Tinos"/>
              <a:buChar char="◆"/>
            </a:pPr>
            <a:r>
              <a:rPr lang="en"/>
              <a:t>download / read offline</a:t>
            </a:r>
            <a:endParaRPr/>
          </a:p>
          <a:p>
            <a:pPr indent="-393700" lvl="1" marL="914400" marR="0" rtl="0" algn="l">
              <a:lnSpc>
                <a:spcPct val="100000"/>
              </a:lnSpc>
              <a:spcBef>
                <a:spcPts val="0"/>
              </a:spcBef>
              <a:spcAft>
                <a:spcPts val="0"/>
              </a:spcAft>
              <a:buClr>
                <a:srgbClr val="25212A"/>
              </a:buClr>
              <a:buSzPts val="2600"/>
              <a:buFont typeface="Tinos"/>
              <a:buChar char="◆"/>
            </a:pPr>
            <a:r>
              <a:rPr lang="en"/>
              <a:t>cite</a:t>
            </a:r>
            <a:endParaRPr/>
          </a:p>
          <a:p>
            <a:pPr indent="-393700" lvl="1" marL="914400" marR="0" rtl="0" algn="l">
              <a:lnSpc>
                <a:spcPct val="100000"/>
              </a:lnSpc>
              <a:spcBef>
                <a:spcPts val="0"/>
              </a:spcBef>
              <a:spcAft>
                <a:spcPts val="0"/>
              </a:spcAft>
              <a:buClr>
                <a:srgbClr val="25212A"/>
              </a:buClr>
              <a:buSzPts val="2600"/>
              <a:buFont typeface="Tinos"/>
              <a:buChar char="◆"/>
            </a:pPr>
            <a:r>
              <a:rPr lang="en"/>
              <a:t>export</a:t>
            </a:r>
            <a:endParaRPr/>
          </a:p>
          <a:p>
            <a:pPr indent="0" lvl="0" marL="0" marR="0" rtl="0" algn="l">
              <a:lnSpc>
                <a:spcPct val="100000"/>
              </a:lnSpc>
              <a:spcBef>
                <a:spcPts val="600"/>
              </a:spcBef>
              <a:spcAft>
                <a:spcPts val="0"/>
              </a:spcAft>
              <a:buNone/>
            </a:pPr>
            <a:r>
              <a:t/>
            </a:r>
            <a:endParaRPr/>
          </a:p>
        </p:txBody>
      </p:sp>
      <p:sp>
        <p:nvSpPr>
          <p:cNvPr id="257" name="Google Shape;257;p39"/>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40"/>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WRAP-UP</a:t>
            </a:r>
            <a:r>
              <a:rPr lang="en"/>
              <a:t> </a:t>
            </a:r>
            <a:endParaRPr/>
          </a:p>
        </p:txBody>
      </p:sp>
      <p:sp>
        <p:nvSpPr>
          <p:cNvPr id="263" name="Google Shape;263;p40"/>
          <p:cNvSpPr txBox="1"/>
          <p:nvPr>
            <p:ph idx="1" type="body"/>
          </p:nvPr>
        </p:nvSpPr>
        <p:spPr>
          <a:xfrm>
            <a:off x="1556175" y="1378821"/>
            <a:ext cx="6616800" cy="3042300"/>
          </a:xfrm>
          <a:prstGeom prst="rect">
            <a:avLst/>
          </a:prstGeom>
        </p:spPr>
        <p:txBody>
          <a:bodyPr anchorCtr="0" anchor="t" bIns="91425" lIns="91425" spcFirstLastPara="1" rIns="91425" wrap="square" tIns="91425">
            <a:noAutofit/>
          </a:bodyPr>
          <a:lstStyle/>
          <a:p>
            <a:pPr indent="0" lvl="0" marL="0" marR="0" rtl="0" algn="l">
              <a:lnSpc>
                <a:spcPct val="100000"/>
              </a:lnSpc>
              <a:spcBef>
                <a:spcPts val="600"/>
              </a:spcBef>
              <a:spcAft>
                <a:spcPts val="0"/>
              </a:spcAft>
              <a:buNone/>
            </a:pPr>
            <a:br>
              <a:rPr lang="en"/>
            </a:br>
            <a:br>
              <a:rPr lang="en"/>
            </a:br>
            <a:endParaRPr/>
          </a:p>
        </p:txBody>
      </p:sp>
      <p:sp>
        <p:nvSpPr>
          <p:cNvPr id="264" name="Google Shape;264;p40"/>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65" name="Google Shape;265;p40"/>
          <p:cNvPicPr preferRelativeResize="0"/>
          <p:nvPr/>
        </p:nvPicPr>
        <p:blipFill rotWithShape="1">
          <a:blip r:embed="rId3">
            <a:alphaModFix/>
          </a:blip>
          <a:srcRect b="10281" l="0" r="0" t="0"/>
          <a:stretch/>
        </p:blipFill>
        <p:spPr>
          <a:xfrm>
            <a:off x="3278525" y="913350"/>
            <a:ext cx="5123050" cy="3261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4"/>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E-BOOK EVOLUTION</a:t>
            </a:r>
            <a:endParaRPr/>
          </a:p>
        </p:txBody>
      </p:sp>
      <p:sp>
        <p:nvSpPr>
          <p:cNvPr id="72" name="Google Shape;72;p14"/>
          <p:cNvSpPr/>
          <p:nvPr/>
        </p:nvSpPr>
        <p:spPr>
          <a:xfrm>
            <a:off x="1673700" y="1909250"/>
            <a:ext cx="2343900" cy="1838700"/>
          </a:xfrm>
          <a:prstGeom prst="homePlate">
            <a:avLst>
              <a:gd fmla="val 30129" name="adj"/>
            </a:avLst>
          </a:prstGeom>
          <a:solidFill>
            <a:srgbClr val="000000">
              <a:alpha val="9620"/>
            </a:srgbClr>
          </a:solidFill>
          <a:ln cap="flat" cmpd="sng" w="9525">
            <a:solidFill>
              <a:srgbClr val="B7B7B7"/>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Tinos"/>
                <a:ea typeface="Tinos"/>
                <a:cs typeface="Tinos"/>
                <a:sym typeface="Tinos"/>
              </a:rPr>
              <a:t>2001</a:t>
            </a:r>
            <a:endParaRPr sz="1800">
              <a:latin typeface="Tinos"/>
              <a:ea typeface="Tinos"/>
              <a:cs typeface="Tinos"/>
              <a:sym typeface="Tinos"/>
            </a:endParaRPr>
          </a:p>
          <a:p>
            <a:pPr indent="0" lvl="0" marL="0" rtl="0" algn="ctr">
              <a:spcBef>
                <a:spcPts val="0"/>
              </a:spcBef>
              <a:spcAft>
                <a:spcPts val="0"/>
              </a:spcAft>
              <a:buNone/>
            </a:pPr>
            <a:r>
              <a:rPr lang="en" sz="1800">
                <a:latin typeface="Tinos"/>
                <a:ea typeface="Tinos"/>
                <a:cs typeface="Tinos"/>
                <a:sym typeface="Tinos"/>
              </a:rPr>
              <a:t>netlibrary</a:t>
            </a:r>
            <a:endParaRPr sz="1800">
              <a:latin typeface="Tinos"/>
              <a:ea typeface="Tinos"/>
              <a:cs typeface="Tinos"/>
              <a:sym typeface="Tinos"/>
            </a:endParaRPr>
          </a:p>
          <a:p>
            <a:pPr indent="0" lvl="0" marL="0" rtl="0" algn="ctr">
              <a:spcBef>
                <a:spcPts val="0"/>
              </a:spcBef>
              <a:spcAft>
                <a:spcPts val="0"/>
              </a:spcAft>
              <a:buNone/>
            </a:pPr>
            <a:r>
              <a:rPr lang="en">
                <a:latin typeface="Tinos"/>
                <a:ea typeface="Tinos"/>
                <a:cs typeface="Tinos"/>
                <a:sym typeface="Tinos"/>
              </a:rPr>
              <a:t>(purchase)</a:t>
            </a:r>
            <a:endParaRPr>
              <a:latin typeface="Tinos"/>
              <a:ea typeface="Tinos"/>
              <a:cs typeface="Tinos"/>
              <a:sym typeface="Tinos"/>
            </a:endParaRPr>
          </a:p>
        </p:txBody>
      </p:sp>
      <p:sp>
        <p:nvSpPr>
          <p:cNvPr id="73" name="Google Shape;73;p14"/>
          <p:cNvSpPr/>
          <p:nvPr/>
        </p:nvSpPr>
        <p:spPr>
          <a:xfrm>
            <a:off x="3706340" y="1909250"/>
            <a:ext cx="2389200" cy="1838700"/>
          </a:xfrm>
          <a:prstGeom prst="chevron">
            <a:avLst>
              <a:gd fmla="val 29853" name="adj"/>
            </a:avLst>
          </a:prstGeom>
          <a:solidFill>
            <a:srgbClr val="000000">
              <a:alpha val="9620"/>
            </a:srgbClr>
          </a:solidFill>
          <a:ln cap="flat" cmpd="sng" w="9525">
            <a:solidFill>
              <a:srgbClr val="B7B7B7"/>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Tinos"/>
                <a:ea typeface="Tinos"/>
                <a:cs typeface="Tinos"/>
                <a:sym typeface="Tinos"/>
              </a:rPr>
              <a:t>2006</a:t>
            </a:r>
            <a:endParaRPr sz="1800">
              <a:latin typeface="Tinos"/>
              <a:ea typeface="Tinos"/>
              <a:cs typeface="Tinos"/>
              <a:sym typeface="Tinos"/>
            </a:endParaRPr>
          </a:p>
          <a:p>
            <a:pPr indent="0" lvl="0" marL="0" rtl="0" algn="ctr">
              <a:spcBef>
                <a:spcPts val="0"/>
              </a:spcBef>
              <a:spcAft>
                <a:spcPts val="0"/>
              </a:spcAft>
              <a:buNone/>
            </a:pPr>
            <a:r>
              <a:rPr lang="en" sz="1800">
                <a:latin typeface="Tinos"/>
                <a:ea typeface="Tinos"/>
                <a:cs typeface="Tinos"/>
                <a:sym typeface="Tinos"/>
              </a:rPr>
              <a:t>ebrary</a:t>
            </a:r>
            <a:endParaRPr sz="1800">
              <a:latin typeface="Tinos"/>
              <a:ea typeface="Tinos"/>
              <a:cs typeface="Tinos"/>
              <a:sym typeface="Tinos"/>
            </a:endParaRPr>
          </a:p>
          <a:p>
            <a:pPr indent="0" lvl="0" marL="0" rtl="0" algn="ctr">
              <a:spcBef>
                <a:spcPts val="0"/>
              </a:spcBef>
              <a:spcAft>
                <a:spcPts val="0"/>
              </a:spcAft>
              <a:buNone/>
            </a:pPr>
            <a:r>
              <a:rPr lang="en">
                <a:latin typeface="Tinos"/>
                <a:ea typeface="Tinos"/>
                <a:cs typeface="Tinos"/>
                <a:sym typeface="Tinos"/>
              </a:rPr>
              <a:t>(subscription)</a:t>
            </a:r>
            <a:endParaRPr>
              <a:latin typeface="Tinos"/>
              <a:ea typeface="Tinos"/>
              <a:cs typeface="Tinos"/>
              <a:sym typeface="Tinos"/>
            </a:endParaRPr>
          </a:p>
        </p:txBody>
      </p:sp>
      <p:sp>
        <p:nvSpPr>
          <p:cNvPr id="74" name="Google Shape;74;p14"/>
          <p:cNvSpPr/>
          <p:nvPr/>
        </p:nvSpPr>
        <p:spPr>
          <a:xfrm>
            <a:off x="5784054" y="1909250"/>
            <a:ext cx="2389200" cy="1838700"/>
          </a:xfrm>
          <a:prstGeom prst="chevron">
            <a:avLst>
              <a:gd fmla="val 29853" name="adj"/>
            </a:avLst>
          </a:prstGeom>
          <a:solidFill>
            <a:srgbClr val="000000">
              <a:alpha val="9620"/>
            </a:srgbClr>
          </a:solidFill>
          <a:ln cap="flat" cmpd="sng" w="9525">
            <a:solidFill>
              <a:srgbClr val="B7B7B7"/>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Tinos"/>
                <a:ea typeface="Tinos"/>
                <a:cs typeface="Tinos"/>
                <a:sym typeface="Tinos"/>
              </a:rPr>
              <a:t>2011</a:t>
            </a:r>
            <a:endParaRPr sz="1800">
              <a:latin typeface="Tinos"/>
              <a:ea typeface="Tinos"/>
              <a:cs typeface="Tinos"/>
              <a:sym typeface="Tinos"/>
            </a:endParaRPr>
          </a:p>
          <a:p>
            <a:pPr indent="0" lvl="0" marL="0" rtl="0" algn="ctr">
              <a:spcBef>
                <a:spcPts val="0"/>
              </a:spcBef>
              <a:spcAft>
                <a:spcPts val="0"/>
              </a:spcAft>
              <a:buNone/>
            </a:pPr>
            <a:r>
              <a:rPr lang="en" sz="1800">
                <a:latin typeface="Tinos"/>
                <a:ea typeface="Tinos"/>
                <a:cs typeface="Tinos"/>
                <a:sym typeface="Tinos"/>
              </a:rPr>
              <a:t>ebrary DDA</a:t>
            </a:r>
            <a:endParaRPr sz="1800">
              <a:latin typeface="Tinos"/>
              <a:ea typeface="Tinos"/>
              <a:cs typeface="Tinos"/>
              <a:sym typeface="Tinos"/>
            </a:endParaRPr>
          </a:p>
        </p:txBody>
      </p:sp>
      <p:sp>
        <p:nvSpPr>
          <p:cNvPr id="75" name="Google Shape;75;p14"/>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41"/>
          <p:cNvSpPr txBox="1"/>
          <p:nvPr>
            <p:ph idx="1" type="body"/>
          </p:nvPr>
        </p:nvSpPr>
        <p:spPr>
          <a:xfrm>
            <a:off x="1809500" y="1476000"/>
            <a:ext cx="6128100" cy="819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Thank you for hosting and putting together the ebook boot camp this afternoon. It was super helpful and already feel more comfortable ordering and using ebooks. The flowchart and the platforms walkthroughs were especially helpful.</a:t>
            </a:r>
            <a:endParaRPr sz="2400"/>
          </a:p>
        </p:txBody>
      </p:sp>
      <p:sp>
        <p:nvSpPr>
          <p:cNvPr id="271" name="Google Shape;271;p41"/>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42"/>
          <p:cNvSpPr txBox="1"/>
          <p:nvPr>
            <p:ph idx="1" type="body"/>
          </p:nvPr>
        </p:nvSpPr>
        <p:spPr>
          <a:xfrm>
            <a:off x="1809500" y="1476000"/>
            <a:ext cx="6128100" cy="819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I just wanted to drop a quick note and let you know that I used the info you shared during the boot camp while on chat. I had two in-depth questions on how to download e-books and handled them much better due to the info you provided.</a:t>
            </a:r>
            <a:endParaRPr sz="2400"/>
          </a:p>
        </p:txBody>
      </p:sp>
      <p:sp>
        <p:nvSpPr>
          <p:cNvPr id="277" name="Google Shape;277;p42"/>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43"/>
          <p:cNvSpPr txBox="1"/>
          <p:nvPr>
            <p:ph type="ctrTitle"/>
          </p:nvPr>
        </p:nvSpPr>
        <p:spPr>
          <a:xfrm>
            <a:off x="1912025" y="2116750"/>
            <a:ext cx="58026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SIX MONTHS LATER...</a:t>
            </a:r>
            <a:endParaRPr/>
          </a:p>
          <a:p>
            <a:pPr indent="0" lvl="0" marL="0" rtl="0" algn="l">
              <a:spcBef>
                <a:spcPts val="0"/>
              </a:spcBef>
              <a:spcAft>
                <a:spcPts val="0"/>
              </a:spcAft>
              <a:buNone/>
            </a:pPr>
            <a:r>
              <a:t/>
            </a:r>
            <a:endParaRPr sz="4000"/>
          </a:p>
        </p:txBody>
      </p:sp>
      <p:sp>
        <p:nvSpPr>
          <p:cNvPr id="283" name="Google Shape;283;p43"/>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44"/>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89" name="Google Shape;289;p44"/>
          <p:cNvPicPr preferRelativeResize="0"/>
          <p:nvPr/>
        </p:nvPicPr>
        <p:blipFill>
          <a:blip r:embed="rId3">
            <a:alphaModFix/>
          </a:blip>
          <a:stretch>
            <a:fillRect/>
          </a:stretch>
        </p:blipFill>
        <p:spPr>
          <a:xfrm>
            <a:off x="0" y="0"/>
            <a:ext cx="9143999" cy="5143500"/>
          </a:xfrm>
          <a:prstGeom prst="rect">
            <a:avLst/>
          </a:prstGeom>
          <a:noFill/>
          <a:ln>
            <a:noFill/>
          </a:ln>
        </p:spPr>
      </p:pic>
      <p:pic>
        <p:nvPicPr>
          <p:cNvPr id="290" name="Google Shape;290;p44"/>
          <p:cNvPicPr preferRelativeResize="0"/>
          <p:nvPr/>
        </p:nvPicPr>
        <p:blipFill>
          <a:blip r:embed="rId4">
            <a:alphaModFix/>
          </a:blip>
          <a:stretch>
            <a:fillRect/>
          </a:stretch>
        </p:blipFill>
        <p:spPr>
          <a:xfrm>
            <a:off x="5276213" y="2730500"/>
            <a:ext cx="3171825" cy="12954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45"/>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96" name="Google Shape;296;p45"/>
          <p:cNvPicPr preferRelativeResize="0"/>
          <p:nvPr/>
        </p:nvPicPr>
        <p:blipFill>
          <a:blip r:embed="rId3">
            <a:alphaModFix/>
          </a:blip>
          <a:stretch>
            <a:fillRect/>
          </a:stretch>
        </p:blipFill>
        <p:spPr>
          <a:xfrm>
            <a:off x="0" y="-34550"/>
            <a:ext cx="9144001" cy="51435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46"/>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000"/>
              <a:t>WHAT ADDITIONAL RESOURCES WOULD YOU FIND USEFUL?</a:t>
            </a:r>
            <a:endParaRPr sz="2000"/>
          </a:p>
        </p:txBody>
      </p:sp>
      <p:sp>
        <p:nvSpPr>
          <p:cNvPr id="302" name="Google Shape;302;p46"/>
          <p:cNvSpPr txBox="1"/>
          <p:nvPr>
            <p:ph idx="1" type="body"/>
          </p:nvPr>
        </p:nvSpPr>
        <p:spPr>
          <a:xfrm>
            <a:off x="1556175" y="1378821"/>
            <a:ext cx="6616800" cy="30423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600"/>
              </a:spcBef>
              <a:spcAft>
                <a:spcPts val="0"/>
              </a:spcAft>
              <a:buClr>
                <a:srgbClr val="25212A"/>
              </a:buClr>
              <a:buSzPts val="2400"/>
              <a:buChar char="◈"/>
            </a:pPr>
            <a:r>
              <a:rPr lang="en" sz="2400"/>
              <a:t>E-book LibGuide for selectors</a:t>
            </a:r>
            <a:endParaRPr sz="2400"/>
          </a:p>
          <a:p>
            <a:pPr indent="-381000" lvl="0" marL="457200" rtl="0" algn="l">
              <a:lnSpc>
                <a:spcPct val="115000"/>
              </a:lnSpc>
              <a:spcBef>
                <a:spcPts val="0"/>
              </a:spcBef>
              <a:spcAft>
                <a:spcPts val="0"/>
              </a:spcAft>
              <a:buSzPts val="2400"/>
              <a:buChar char="◈"/>
            </a:pPr>
            <a:r>
              <a:rPr lang="en" sz="2400"/>
              <a:t>E-book LibGuide for patrons</a:t>
            </a:r>
            <a:endParaRPr sz="2400"/>
          </a:p>
          <a:p>
            <a:pPr indent="-381000" lvl="0" marL="457200" rtl="0" algn="l">
              <a:lnSpc>
                <a:spcPct val="115000"/>
              </a:lnSpc>
              <a:spcBef>
                <a:spcPts val="0"/>
              </a:spcBef>
              <a:spcAft>
                <a:spcPts val="0"/>
              </a:spcAft>
              <a:buSzPts val="2400"/>
              <a:buChar char="◈"/>
            </a:pPr>
            <a:r>
              <a:rPr lang="en" sz="2400"/>
              <a:t>Annual E-book Boot Camps (with new content)</a:t>
            </a:r>
            <a:endParaRPr sz="2400"/>
          </a:p>
          <a:p>
            <a:pPr indent="-381000" lvl="0" marL="457200" rtl="0" algn="l">
              <a:lnSpc>
                <a:spcPct val="115000"/>
              </a:lnSpc>
              <a:spcBef>
                <a:spcPts val="0"/>
              </a:spcBef>
              <a:spcAft>
                <a:spcPts val="0"/>
              </a:spcAft>
              <a:buSzPts val="2400"/>
              <a:buChar char="◈"/>
            </a:pPr>
            <a:r>
              <a:rPr lang="en" sz="2400"/>
              <a:t>Information about E-books &amp; accessibility</a:t>
            </a:r>
            <a:endParaRPr sz="2400"/>
          </a:p>
          <a:p>
            <a:pPr indent="-381000" lvl="0" marL="457200" rtl="0" algn="l">
              <a:lnSpc>
                <a:spcPct val="115000"/>
              </a:lnSpc>
              <a:spcBef>
                <a:spcPts val="0"/>
              </a:spcBef>
              <a:spcAft>
                <a:spcPts val="0"/>
              </a:spcAft>
              <a:buSzPts val="2400"/>
              <a:buChar char="◈"/>
            </a:pPr>
            <a:r>
              <a:rPr lang="en" sz="2400"/>
              <a:t>Short online tutorials for selectors</a:t>
            </a:r>
            <a:endParaRPr sz="2400"/>
          </a:p>
          <a:p>
            <a:pPr indent="-381000" lvl="0" marL="457200" rtl="0" algn="l">
              <a:lnSpc>
                <a:spcPct val="115000"/>
              </a:lnSpc>
              <a:spcBef>
                <a:spcPts val="0"/>
              </a:spcBef>
              <a:spcAft>
                <a:spcPts val="0"/>
              </a:spcAft>
              <a:buSzPts val="2400"/>
              <a:buChar char="◈"/>
            </a:pPr>
            <a:r>
              <a:rPr lang="en" sz="2400"/>
              <a:t>Short online tutorials for patrons</a:t>
            </a:r>
            <a:endParaRPr sz="2400"/>
          </a:p>
        </p:txBody>
      </p:sp>
      <p:sp>
        <p:nvSpPr>
          <p:cNvPr id="303" name="Google Shape;303;p46"/>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47"/>
          <p:cNvSpPr txBox="1"/>
          <p:nvPr>
            <p:ph type="ctrTitle"/>
          </p:nvPr>
        </p:nvSpPr>
        <p:spPr>
          <a:xfrm>
            <a:off x="3230025" y="2373925"/>
            <a:ext cx="33441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NOW WHAT?</a:t>
            </a:r>
            <a:endParaRPr/>
          </a:p>
          <a:p>
            <a:pPr indent="0" lvl="0" marL="0" rtl="0" algn="l">
              <a:spcBef>
                <a:spcPts val="0"/>
              </a:spcBef>
              <a:spcAft>
                <a:spcPts val="0"/>
              </a:spcAft>
              <a:buNone/>
            </a:pPr>
            <a:r>
              <a:t/>
            </a:r>
            <a:endParaRPr sz="4000"/>
          </a:p>
        </p:txBody>
      </p:sp>
      <p:sp>
        <p:nvSpPr>
          <p:cNvPr id="309" name="Google Shape;309;p47"/>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48"/>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WE HAVE...</a:t>
            </a:r>
            <a:endParaRPr/>
          </a:p>
        </p:txBody>
      </p:sp>
      <p:sp>
        <p:nvSpPr>
          <p:cNvPr id="315" name="Google Shape;315;p48"/>
          <p:cNvSpPr txBox="1"/>
          <p:nvPr>
            <p:ph idx="1" type="body"/>
          </p:nvPr>
        </p:nvSpPr>
        <p:spPr>
          <a:xfrm>
            <a:off x="1556175" y="1378821"/>
            <a:ext cx="6616800" cy="30423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600"/>
              </a:spcBef>
              <a:spcAft>
                <a:spcPts val="0"/>
              </a:spcAft>
              <a:buClr>
                <a:srgbClr val="25212A"/>
              </a:buClr>
              <a:buSzPts val="2400"/>
              <a:buChar char="◈"/>
            </a:pPr>
            <a:r>
              <a:rPr lang="en" sz="2400"/>
              <a:t>Simplified license language in catalog</a:t>
            </a:r>
            <a:endParaRPr sz="2400"/>
          </a:p>
          <a:p>
            <a:pPr indent="-381000" lvl="0" marL="457200" rtl="0" algn="l">
              <a:lnSpc>
                <a:spcPct val="115000"/>
              </a:lnSpc>
              <a:spcBef>
                <a:spcPts val="0"/>
              </a:spcBef>
              <a:spcAft>
                <a:spcPts val="0"/>
              </a:spcAft>
              <a:buSzPts val="2400"/>
              <a:buChar char="◈"/>
            </a:pPr>
            <a:r>
              <a:rPr lang="en" sz="2400"/>
              <a:t>Deduped and removed over 85K e-book records</a:t>
            </a:r>
            <a:endParaRPr sz="2400"/>
          </a:p>
          <a:p>
            <a:pPr indent="-381000" lvl="0" marL="457200" rtl="0" algn="l">
              <a:lnSpc>
                <a:spcPct val="115000"/>
              </a:lnSpc>
              <a:spcBef>
                <a:spcPts val="0"/>
              </a:spcBef>
              <a:spcAft>
                <a:spcPts val="0"/>
              </a:spcAft>
              <a:buSzPts val="2400"/>
              <a:buChar char="◈"/>
            </a:pPr>
            <a:r>
              <a:rPr lang="en" sz="2400"/>
              <a:t>Included mini E-book boot camp in liaison onboarding &amp; training</a:t>
            </a:r>
            <a:endParaRPr sz="2400"/>
          </a:p>
          <a:p>
            <a:pPr indent="-381000" lvl="0" marL="457200" rtl="0" algn="l">
              <a:lnSpc>
                <a:spcPct val="115000"/>
              </a:lnSpc>
              <a:spcBef>
                <a:spcPts val="0"/>
              </a:spcBef>
              <a:spcAft>
                <a:spcPts val="0"/>
              </a:spcAft>
              <a:buSzPts val="2400"/>
              <a:buChar char="◈"/>
            </a:pPr>
            <a:r>
              <a:rPr lang="en" sz="2400"/>
              <a:t>Offered Boot Camp “refresher”</a:t>
            </a:r>
            <a:endParaRPr sz="2400"/>
          </a:p>
          <a:p>
            <a:pPr indent="-381000" lvl="0" marL="457200" rtl="0" algn="l">
              <a:lnSpc>
                <a:spcPct val="115000"/>
              </a:lnSpc>
              <a:spcBef>
                <a:spcPts val="0"/>
              </a:spcBef>
              <a:spcAft>
                <a:spcPts val="0"/>
              </a:spcAft>
              <a:buSzPts val="2400"/>
              <a:buChar char="◈"/>
            </a:pPr>
            <a:r>
              <a:rPr lang="en" sz="2400"/>
              <a:t>Inserted E-book tag in Gimlet</a:t>
            </a:r>
            <a:endParaRPr sz="2400"/>
          </a:p>
        </p:txBody>
      </p:sp>
      <p:sp>
        <p:nvSpPr>
          <p:cNvPr id="316" name="Google Shape;316;p48"/>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49"/>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WE WILL...</a:t>
            </a:r>
            <a:endParaRPr/>
          </a:p>
        </p:txBody>
      </p:sp>
      <p:sp>
        <p:nvSpPr>
          <p:cNvPr id="322" name="Google Shape;322;p49"/>
          <p:cNvSpPr txBox="1"/>
          <p:nvPr>
            <p:ph idx="1" type="body"/>
          </p:nvPr>
        </p:nvSpPr>
        <p:spPr>
          <a:xfrm>
            <a:off x="1556175" y="1378825"/>
            <a:ext cx="6891900" cy="30423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600"/>
              </a:spcBef>
              <a:spcAft>
                <a:spcPts val="0"/>
              </a:spcAft>
              <a:buSzPts val="2400"/>
              <a:buChar char="◈"/>
            </a:pPr>
            <a:r>
              <a:rPr lang="en" sz="2400"/>
              <a:t>Develop additional “self-service” resources to help with selection and patron experience</a:t>
            </a:r>
            <a:endParaRPr sz="2400"/>
          </a:p>
          <a:p>
            <a:pPr indent="-381000" lvl="0" marL="457200" rtl="0" algn="l">
              <a:lnSpc>
                <a:spcPct val="115000"/>
              </a:lnSpc>
              <a:spcBef>
                <a:spcPts val="0"/>
              </a:spcBef>
              <a:spcAft>
                <a:spcPts val="0"/>
              </a:spcAft>
              <a:buSzPts val="2400"/>
              <a:buChar char="◈"/>
            </a:pPr>
            <a:r>
              <a:rPr lang="en" sz="2400"/>
              <a:t>Collaborate with public services to develop e-book usability pilot with patrons</a:t>
            </a:r>
            <a:endParaRPr sz="2400"/>
          </a:p>
          <a:p>
            <a:pPr indent="-381000" lvl="0" marL="457200" rtl="0" algn="l">
              <a:lnSpc>
                <a:spcPct val="115000"/>
              </a:lnSpc>
              <a:spcBef>
                <a:spcPts val="0"/>
              </a:spcBef>
              <a:spcAft>
                <a:spcPts val="0"/>
              </a:spcAft>
              <a:buSzPts val="2400"/>
              <a:buChar char="◈"/>
            </a:pPr>
            <a:r>
              <a:rPr lang="en" sz="2400"/>
              <a:t>Keep decision tree and other resources updated as we continue to expand e-book acquisition</a:t>
            </a:r>
            <a:endParaRPr b="1" sz="2400"/>
          </a:p>
        </p:txBody>
      </p:sp>
      <p:sp>
        <p:nvSpPr>
          <p:cNvPr id="323" name="Google Shape;323;p49"/>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50"/>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WE WILL...</a:t>
            </a:r>
            <a:endParaRPr/>
          </a:p>
        </p:txBody>
      </p:sp>
      <p:sp>
        <p:nvSpPr>
          <p:cNvPr id="329" name="Google Shape;329;p50"/>
          <p:cNvSpPr txBox="1"/>
          <p:nvPr>
            <p:ph idx="1" type="body"/>
          </p:nvPr>
        </p:nvSpPr>
        <p:spPr>
          <a:xfrm>
            <a:off x="1556175" y="1378825"/>
            <a:ext cx="6891900" cy="30423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t/>
            </a:r>
            <a:endParaRPr sz="2400"/>
          </a:p>
          <a:p>
            <a:pPr indent="-419100" lvl="0" marL="457200" rtl="0" algn="l">
              <a:lnSpc>
                <a:spcPct val="115000"/>
              </a:lnSpc>
              <a:spcBef>
                <a:spcPts val="600"/>
              </a:spcBef>
              <a:spcAft>
                <a:spcPts val="0"/>
              </a:spcAft>
              <a:buSzPts val="3000"/>
              <a:buChar char="◈"/>
            </a:pPr>
            <a:r>
              <a:rPr b="1" lang="en" sz="3000"/>
              <a:t>Keep talking, learning from each other, and improving our e-book experience for our users. </a:t>
            </a:r>
            <a:endParaRPr b="1" sz="3000"/>
          </a:p>
          <a:p>
            <a:pPr indent="0" lvl="0" marL="457200" rtl="0" algn="l">
              <a:lnSpc>
                <a:spcPct val="115000"/>
              </a:lnSpc>
              <a:spcBef>
                <a:spcPts val="600"/>
              </a:spcBef>
              <a:spcAft>
                <a:spcPts val="0"/>
              </a:spcAft>
              <a:buNone/>
            </a:pPr>
            <a:r>
              <a:t/>
            </a:r>
            <a:endParaRPr sz="3000"/>
          </a:p>
        </p:txBody>
      </p:sp>
      <p:sp>
        <p:nvSpPr>
          <p:cNvPr id="330" name="Google Shape;330;p50"/>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5"/>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81" name="Google Shape;81;p15"/>
          <p:cNvPicPr preferRelativeResize="0"/>
          <p:nvPr/>
        </p:nvPicPr>
        <p:blipFill>
          <a:blip r:embed="rId3">
            <a:alphaModFix/>
          </a:blip>
          <a:stretch>
            <a:fillRect/>
          </a:stretch>
        </p:blipFill>
        <p:spPr>
          <a:xfrm>
            <a:off x="1320050" y="560950"/>
            <a:ext cx="6417876" cy="396842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51"/>
          <p:cNvSpPr/>
          <p:nvPr/>
        </p:nvSpPr>
        <p:spPr>
          <a:xfrm>
            <a:off x="5190796" y="1811897"/>
            <a:ext cx="2625600" cy="2492700"/>
          </a:xfrm>
          <a:prstGeom prst="rect">
            <a:avLst/>
          </a:prstGeom>
          <a:solidFill>
            <a:srgbClr val="000000">
              <a:alpha val="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51"/>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RESOURCES</a:t>
            </a:r>
            <a:endParaRPr/>
          </a:p>
        </p:txBody>
      </p:sp>
      <p:sp>
        <p:nvSpPr>
          <p:cNvPr id="337" name="Google Shape;337;p51"/>
          <p:cNvSpPr txBox="1"/>
          <p:nvPr>
            <p:ph idx="1" type="body"/>
          </p:nvPr>
        </p:nvSpPr>
        <p:spPr>
          <a:xfrm>
            <a:off x="1556175" y="1596850"/>
            <a:ext cx="3199800" cy="2592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u="sng">
                <a:solidFill>
                  <a:schemeClr val="hlink"/>
                </a:solidFill>
                <a:hlinkClick r:id="rId3"/>
              </a:rPr>
              <a:t>https://bit.ly/2RAiwy1</a:t>
            </a:r>
            <a:endParaRPr sz="1800"/>
          </a:p>
          <a:p>
            <a:pPr indent="-342900" lvl="0" marL="457200" rtl="0" algn="l">
              <a:spcBef>
                <a:spcPts val="600"/>
              </a:spcBef>
              <a:spcAft>
                <a:spcPts val="0"/>
              </a:spcAft>
              <a:buSzPts val="1800"/>
              <a:buChar char="◈"/>
            </a:pPr>
            <a:r>
              <a:rPr lang="en" sz="1800"/>
              <a:t>Glossary</a:t>
            </a:r>
            <a:endParaRPr sz="1800"/>
          </a:p>
          <a:p>
            <a:pPr indent="-342900" lvl="0" marL="457200" rtl="0" algn="l">
              <a:spcBef>
                <a:spcPts val="0"/>
              </a:spcBef>
              <a:spcAft>
                <a:spcPts val="0"/>
              </a:spcAft>
              <a:buSzPts val="1800"/>
              <a:buChar char="◈"/>
            </a:pPr>
            <a:r>
              <a:rPr lang="en" sz="1800"/>
              <a:t>E-book decision tree</a:t>
            </a:r>
            <a:endParaRPr sz="1800"/>
          </a:p>
          <a:p>
            <a:pPr indent="-342900" lvl="0" marL="457200" rtl="0" algn="l">
              <a:spcBef>
                <a:spcPts val="0"/>
              </a:spcBef>
              <a:spcAft>
                <a:spcPts val="0"/>
              </a:spcAft>
              <a:buSzPts val="1800"/>
              <a:buChar char="◈"/>
            </a:pPr>
            <a:r>
              <a:rPr lang="en" sz="1800"/>
              <a:t>Boot camp slides</a:t>
            </a:r>
            <a:endParaRPr sz="1800"/>
          </a:p>
          <a:p>
            <a:pPr indent="-342900" lvl="0" marL="457200" rtl="0" algn="l">
              <a:spcBef>
                <a:spcPts val="0"/>
              </a:spcBef>
              <a:spcAft>
                <a:spcPts val="0"/>
              </a:spcAft>
              <a:buSzPts val="1800"/>
              <a:buChar char="◈"/>
            </a:pPr>
            <a:r>
              <a:rPr lang="en" sz="1800"/>
              <a:t>Link to feedback survey</a:t>
            </a:r>
            <a:endParaRPr sz="1800"/>
          </a:p>
          <a:p>
            <a:pPr indent="-342900" lvl="0" marL="457200" rtl="0" algn="l">
              <a:spcBef>
                <a:spcPts val="0"/>
              </a:spcBef>
              <a:spcAft>
                <a:spcPts val="0"/>
              </a:spcAft>
              <a:buSzPts val="1800"/>
              <a:buChar char="◈"/>
            </a:pPr>
            <a:r>
              <a:rPr lang="en" sz="1800"/>
              <a:t>Charleston slides</a:t>
            </a:r>
            <a:endParaRPr sz="1800"/>
          </a:p>
          <a:p>
            <a:pPr indent="0" lvl="0" marL="0" rtl="0" algn="l">
              <a:spcBef>
                <a:spcPts val="600"/>
              </a:spcBef>
              <a:spcAft>
                <a:spcPts val="0"/>
              </a:spcAft>
              <a:buNone/>
            </a:pPr>
            <a:r>
              <a:t/>
            </a:r>
            <a:endParaRPr sz="1800"/>
          </a:p>
        </p:txBody>
      </p:sp>
      <p:sp>
        <p:nvSpPr>
          <p:cNvPr id="338" name="Google Shape;338;p51"/>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39" name="Google Shape;339;p51"/>
          <p:cNvPicPr preferRelativeResize="0"/>
          <p:nvPr/>
        </p:nvPicPr>
        <p:blipFill rotWithShape="1">
          <a:blip r:embed="rId4">
            <a:alphaModFix/>
          </a:blip>
          <a:srcRect b="2669" l="0" r="0" t="2669"/>
          <a:stretch/>
        </p:blipFill>
        <p:spPr>
          <a:xfrm>
            <a:off x="5056449" y="1690700"/>
            <a:ext cx="2625600" cy="2481180"/>
          </a:xfrm>
          <a:prstGeom prst="rect">
            <a:avLst/>
          </a:prstGeom>
          <a:noFill/>
          <a:ln cap="flat" cmpd="sng" w="114300">
            <a:solidFill>
              <a:srgbClr val="FFFFFF"/>
            </a:solidFill>
            <a:prstDash val="solid"/>
            <a:miter lim="8000"/>
            <a:headEnd len="sm" w="sm" type="none"/>
            <a:tailEnd len="sm" w="sm" type="none"/>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52"/>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45" name="Google Shape;345;p52"/>
          <p:cNvSpPr/>
          <p:nvPr/>
        </p:nvSpPr>
        <p:spPr>
          <a:xfrm>
            <a:off x="5051925" y="1082904"/>
            <a:ext cx="2956500" cy="2956500"/>
          </a:xfrm>
          <a:prstGeom prst="rect">
            <a:avLst/>
          </a:prstGeom>
          <a:solidFill>
            <a:srgbClr val="000000">
              <a:alpha val="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6" name="Google Shape;346;p52"/>
          <p:cNvPicPr preferRelativeResize="0"/>
          <p:nvPr/>
        </p:nvPicPr>
        <p:blipFill rotWithShape="1">
          <a:blip r:embed="rId3">
            <a:alphaModFix/>
          </a:blip>
          <a:srcRect b="24960" l="0" r="0" t="37"/>
          <a:stretch/>
        </p:blipFill>
        <p:spPr>
          <a:xfrm>
            <a:off x="5127700" y="1158825"/>
            <a:ext cx="2746646" cy="2746649"/>
          </a:xfrm>
          <a:prstGeom prst="rect">
            <a:avLst/>
          </a:prstGeom>
          <a:noFill/>
          <a:ln cap="flat" cmpd="sng" w="114300">
            <a:solidFill>
              <a:srgbClr val="FFFFFF"/>
            </a:solidFill>
            <a:prstDash val="solid"/>
            <a:miter lim="8000"/>
            <a:headEnd len="sm" w="sm" type="none"/>
            <a:tailEnd len="sm" w="sm" type="none"/>
          </a:ln>
        </p:spPr>
      </p:pic>
      <p:sp>
        <p:nvSpPr>
          <p:cNvPr id="347" name="Google Shape;347;p52"/>
          <p:cNvSpPr txBox="1"/>
          <p:nvPr>
            <p:ph idx="4294967295" type="ctrTitle"/>
          </p:nvPr>
        </p:nvSpPr>
        <p:spPr>
          <a:xfrm>
            <a:off x="1544775" y="1049950"/>
            <a:ext cx="32343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t>THANKS!</a:t>
            </a:r>
            <a:endParaRPr sz="6000"/>
          </a:p>
        </p:txBody>
      </p:sp>
      <p:sp>
        <p:nvSpPr>
          <p:cNvPr id="348" name="Google Shape;348;p52"/>
          <p:cNvSpPr txBox="1"/>
          <p:nvPr>
            <p:ph idx="4294967295" type="subTitle"/>
          </p:nvPr>
        </p:nvSpPr>
        <p:spPr>
          <a:xfrm>
            <a:off x="1544700" y="2630575"/>
            <a:ext cx="3729300" cy="1680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600"/>
              <a:t>Jamie Hazlitt</a:t>
            </a:r>
            <a:endParaRPr b="1" sz="1600"/>
          </a:p>
          <a:p>
            <a:pPr indent="0" lvl="0" marL="0" rtl="0" algn="l">
              <a:spcBef>
                <a:spcPts val="600"/>
              </a:spcBef>
              <a:spcAft>
                <a:spcPts val="0"/>
              </a:spcAft>
              <a:buClr>
                <a:schemeClr val="dk1"/>
              </a:buClr>
              <a:buSzPts val="1100"/>
              <a:buFont typeface="Arial"/>
              <a:buNone/>
            </a:pPr>
            <a:r>
              <a:rPr lang="en" sz="1600"/>
              <a:t>@jamiehaz / </a:t>
            </a:r>
            <a:r>
              <a:rPr lang="en" sz="1600" u="sng">
                <a:solidFill>
                  <a:schemeClr val="hlink"/>
                </a:solidFill>
                <a:hlinkClick r:id="rId4"/>
              </a:rPr>
              <a:t>jamie.hazlitt@lmu.edu</a:t>
            </a:r>
            <a:endParaRPr sz="1600"/>
          </a:p>
          <a:p>
            <a:pPr indent="0" lvl="0" marL="0" rtl="0" algn="l">
              <a:spcBef>
                <a:spcPts val="600"/>
              </a:spcBef>
              <a:spcAft>
                <a:spcPts val="0"/>
              </a:spcAft>
              <a:buClr>
                <a:schemeClr val="dk1"/>
              </a:buClr>
              <a:buSzPts val="1100"/>
              <a:buFont typeface="Arial"/>
              <a:buNone/>
            </a:pPr>
            <a:r>
              <a:t/>
            </a:r>
            <a:endParaRPr sz="1600"/>
          </a:p>
          <a:p>
            <a:pPr indent="0" lvl="0" marL="0" rtl="0" algn="l">
              <a:spcBef>
                <a:spcPts val="600"/>
              </a:spcBef>
              <a:spcAft>
                <a:spcPts val="0"/>
              </a:spcAft>
              <a:buClr>
                <a:schemeClr val="dk1"/>
              </a:buClr>
              <a:buSzPts val="1100"/>
              <a:buFont typeface="Arial"/>
              <a:buNone/>
            </a:pPr>
            <a:r>
              <a:rPr b="1" lang="en" sz="1600"/>
              <a:t>Jason Mitchell</a:t>
            </a:r>
            <a:endParaRPr b="1" sz="1600"/>
          </a:p>
          <a:p>
            <a:pPr indent="0" lvl="0" marL="0" rtl="0" algn="l">
              <a:spcBef>
                <a:spcPts val="600"/>
              </a:spcBef>
              <a:spcAft>
                <a:spcPts val="0"/>
              </a:spcAft>
              <a:buClr>
                <a:schemeClr val="dk1"/>
              </a:buClr>
              <a:buSzPts val="1100"/>
              <a:buFont typeface="Arial"/>
              <a:buNone/>
            </a:pPr>
            <a:r>
              <a:rPr lang="en" sz="1600"/>
              <a:t>@comparetheo / </a:t>
            </a:r>
            <a:r>
              <a:rPr lang="en" sz="1600" u="sng">
                <a:solidFill>
                  <a:schemeClr val="hlink"/>
                </a:solidFill>
                <a:hlinkClick r:id="rId5"/>
              </a:rPr>
              <a:t>jason.mitchell@lmu.edu</a:t>
            </a:r>
            <a:endParaRPr sz="1600"/>
          </a:p>
          <a:p>
            <a:pPr indent="0" lvl="0" marL="0" rtl="0" algn="l">
              <a:spcBef>
                <a:spcPts val="600"/>
              </a:spcBef>
              <a:spcAft>
                <a:spcPts val="0"/>
              </a:spcAft>
              <a:buClr>
                <a:schemeClr val="dk1"/>
              </a:buClr>
              <a:buSzPts val="1100"/>
              <a:buFont typeface="Arial"/>
              <a:buNone/>
            </a:pPr>
            <a:r>
              <a:t/>
            </a:r>
            <a:endParaRPr sz="1800"/>
          </a:p>
          <a:p>
            <a:pPr indent="0" lvl="0" marL="0" rtl="0" algn="l">
              <a:spcBef>
                <a:spcPts val="600"/>
              </a:spcBef>
              <a:spcAft>
                <a:spcPts val="0"/>
              </a:spcAft>
              <a:buClr>
                <a:schemeClr val="dk1"/>
              </a:buClr>
              <a:buSzPts val="1100"/>
              <a:buFont typeface="Arial"/>
              <a:buNone/>
            </a:pPr>
            <a:r>
              <a:t/>
            </a:r>
            <a:endParaRPr sz="18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Google Shape;353;p53"/>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CREDITS</a:t>
            </a:r>
            <a:endParaRPr/>
          </a:p>
        </p:txBody>
      </p:sp>
      <p:sp>
        <p:nvSpPr>
          <p:cNvPr id="354" name="Google Shape;354;p53"/>
          <p:cNvSpPr txBox="1"/>
          <p:nvPr>
            <p:ph idx="1" type="body"/>
          </p:nvPr>
        </p:nvSpPr>
        <p:spPr>
          <a:xfrm>
            <a:off x="1556175" y="1378821"/>
            <a:ext cx="6616800" cy="3042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sz="2400">
              <a:solidFill>
                <a:srgbClr val="25212A"/>
              </a:solidFill>
            </a:endParaRPr>
          </a:p>
          <a:p>
            <a:pPr indent="-381000" lvl="0" marL="457200" rtl="0" algn="l">
              <a:lnSpc>
                <a:spcPct val="115000"/>
              </a:lnSpc>
              <a:spcBef>
                <a:spcPts val="600"/>
              </a:spcBef>
              <a:spcAft>
                <a:spcPts val="0"/>
              </a:spcAft>
              <a:buSzPts val="2400"/>
              <a:buChar char="◈"/>
            </a:pPr>
            <a:r>
              <a:rPr lang="en" sz="2400"/>
              <a:t>Intellectual and emotional support for this project (and food): Jason Mitchell, Marie Kennedy, &amp; Glenn Johnson-Grau</a:t>
            </a:r>
            <a:endParaRPr sz="2400"/>
          </a:p>
          <a:p>
            <a:pPr indent="-381000" lvl="0" marL="457200" rtl="0" algn="l">
              <a:lnSpc>
                <a:spcPct val="115000"/>
              </a:lnSpc>
              <a:spcBef>
                <a:spcPts val="0"/>
              </a:spcBef>
              <a:spcAft>
                <a:spcPts val="0"/>
              </a:spcAft>
              <a:buSzPts val="2400"/>
              <a:buChar char="◈"/>
            </a:pPr>
            <a:r>
              <a:rPr lang="en" sz="2400"/>
              <a:t>Presentation template by </a:t>
            </a:r>
            <a:r>
              <a:rPr lang="en" sz="2400" u="sng">
                <a:hlinkClick r:id="rId3"/>
              </a:rPr>
              <a:t>SlidesCarnival</a:t>
            </a:r>
            <a:endParaRPr sz="2400"/>
          </a:p>
          <a:p>
            <a:pPr indent="0" lvl="0" marL="0" rtl="0" algn="l">
              <a:lnSpc>
                <a:spcPct val="115000"/>
              </a:lnSpc>
              <a:spcBef>
                <a:spcPts val="600"/>
              </a:spcBef>
              <a:spcAft>
                <a:spcPts val="0"/>
              </a:spcAft>
              <a:buNone/>
            </a:pPr>
            <a:r>
              <a:t/>
            </a:r>
            <a:endParaRPr sz="2400"/>
          </a:p>
        </p:txBody>
      </p:sp>
      <p:sp>
        <p:nvSpPr>
          <p:cNvPr id="355" name="Google Shape;355;p53"/>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6"/>
          <p:cNvSpPr txBox="1"/>
          <p:nvPr>
            <p:ph idx="1" type="body"/>
          </p:nvPr>
        </p:nvSpPr>
        <p:spPr>
          <a:xfrm>
            <a:off x="6657400" y="838500"/>
            <a:ext cx="1497600" cy="33213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rPr lang="en"/>
              <a:t>Print or E?</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
              <a:t>Add to DDA or purchase?</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
              <a:t>ebrary 1U license = default </a:t>
            </a:r>
            <a:endParaRPr/>
          </a:p>
        </p:txBody>
      </p:sp>
      <p:sp>
        <p:nvSpPr>
          <p:cNvPr id="87" name="Google Shape;87;p16"/>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8" name="Google Shape;88;p16"/>
          <p:cNvSpPr txBox="1"/>
          <p:nvPr>
            <p:ph idx="4294967295" type="title"/>
          </p:nvPr>
        </p:nvSpPr>
        <p:spPr>
          <a:xfrm>
            <a:off x="1556175" y="719375"/>
            <a:ext cx="822600" cy="69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2012</a:t>
            </a:r>
            <a:endParaRPr/>
          </a:p>
        </p:txBody>
      </p:sp>
      <p:pic>
        <p:nvPicPr>
          <p:cNvPr id="89" name="Google Shape;89;p16"/>
          <p:cNvPicPr preferRelativeResize="0"/>
          <p:nvPr/>
        </p:nvPicPr>
        <p:blipFill>
          <a:blip r:embed="rId3">
            <a:alphaModFix/>
          </a:blip>
          <a:stretch>
            <a:fillRect/>
          </a:stretch>
        </p:blipFill>
        <p:spPr>
          <a:xfrm>
            <a:off x="1556175" y="1419275"/>
            <a:ext cx="4675800" cy="28911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7"/>
          <p:cNvSpPr txBox="1"/>
          <p:nvPr>
            <p:ph idx="1" type="body"/>
          </p:nvPr>
        </p:nvSpPr>
        <p:spPr>
          <a:xfrm>
            <a:off x="6657400" y="838500"/>
            <a:ext cx="1497600" cy="33213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rPr lang="en"/>
              <a:t>Print or e?</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
              <a:t>Course adopted text?</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
              <a:t>Which license?</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
              <a:t>Which platform?</a:t>
            </a:r>
            <a:endParaRPr/>
          </a:p>
        </p:txBody>
      </p:sp>
      <p:sp>
        <p:nvSpPr>
          <p:cNvPr id="95" name="Google Shape;95;p17"/>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6" name="Google Shape;96;p17"/>
          <p:cNvSpPr txBox="1"/>
          <p:nvPr>
            <p:ph idx="4294967295" type="title"/>
          </p:nvPr>
        </p:nvSpPr>
        <p:spPr>
          <a:xfrm>
            <a:off x="1556175" y="719375"/>
            <a:ext cx="822600" cy="69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2018</a:t>
            </a:r>
            <a:endParaRPr/>
          </a:p>
        </p:txBody>
      </p:sp>
      <p:pic>
        <p:nvPicPr>
          <p:cNvPr id="97" name="Google Shape;97;p17"/>
          <p:cNvPicPr preferRelativeResize="0"/>
          <p:nvPr/>
        </p:nvPicPr>
        <p:blipFill>
          <a:blip r:embed="rId3">
            <a:alphaModFix/>
          </a:blip>
          <a:stretch>
            <a:fillRect/>
          </a:stretch>
        </p:blipFill>
        <p:spPr>
          <a:xfrm>
            <a:off x="1556175" y="1419275"/>
            <a:ext cx="4753176" cy="2939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8"/>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2018: </a:t>
            </a:r>
            <a:r>
              <a:rPr lang="en"/>
              <a:t>A PLETHORA OF PLATFORMS</a:t>
            </a:r>
            <a:endParaRPr/>
          </a:p>
        </p:txBody>
      </p:sp>
      <p:sp>
        <p:nvSpPr>
          <p:cNvPr id="103" name="Google Shape;103;p18"/>
          <p:cNvSpPr txBox="1"/>
          <p:nvPr>
            <p:ph idx="1" type="body"/>
          </p:nvPr>
        </p:nvSpPr>
        <p:spPr>
          <a:xfrm>
            <a:off x="1556175" y="1419650"/>
            <a:ext cx="2242200" cy="3460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t>Brill E-Books</a:t>
            </a:r>
            <a:endParaRPr/>
          </a:p>
          <a:p>
            <a:pPr indent="0" lvl="0" marL="0" rtl="0" algn="l">
              <a:lnSpc>
                <a:spcPct val="100000"/>
              </a:lnSpc>
              <a:spcBef>
                <a:spcPts val="0"/>
              </a:spcBef>
              <a:spcAft>
                <a:spcPts val="0"/>
              </a:spcAft>
              <a:buNone/>
            </a:pPr>
            <a:r>
              <a:rPr lang="en"/>
              <a:t>Business Expert Press Digital Libraries</a:t>
            </a:r>
            <a:endParaRPr/>
          </a:p>
          <a:p>
            <a:pPr indent="0" lvl="0" marL="0" rtl="0" algn="l">
              <a:lnSpc>
                <a:spcPct val="100000"/>
              </a:lnSpc>
              <a:spcBef>
                <a:spcPts val="0"/>
              </a:spcBef>
              <a:spcAft>
                <a:spcPts val="0"/>
              </a:spcAft>
              <a:buNone/>
            </a:pPr>
            <a:r>
              <a:t/>
            </a:r>
            <a:endParaRPr/>
          </a:p>
          <a:p>
            <a:pPr indent="0" lvl="0" marL="0" rtl="0" algn="l">
              <a:lnSpc>
                <a:spcPct val="150000"/>
              </a:lnSpc>
              <a:spcBef>
                <a:spcPts val="0"/>
              </a:spcBef>
              <a:spcAft>
                <a:spcPts val="0"/>
              </a:spcAft>
              <a:buNone/>
            </a:pPr>
            <a:r>
              <a:rPr lang="en"/>
              <a:t>Cambridge Books</a:t>
            </a:r>
            <a:endParaRPr/>
          </a:p>
          <a:p>
            <a:pPr indent="0" lvl="0" marL="0" rtl="0" algn="l">
              <a:lnSpc>
                <a:spcPct val="150000"/>
              </a:lnSpc>
              <a:spcBef>
                <a:spcPts val="0"/>
              </a:spcBef>
              <a:spcAft>
                <a:spcPts val="0"/>
              </a:spcAft>
              <a:buNone/>
            </a:pPr>
            <a:r>
              <a:rPr lang="en"/>
              <a:t>Cambridge Companions</a:t>
            </a:r>
            <a:endParaRPr/>
          </a:p>
          <a:p>
            <a:pPr indent="0" lvl="0" marL="0" rtl="0" algn="l">
              <a:lnSpc>
                <a:spcPct val="150000"/>
              </a:lnSpc>
              <a:spcBef>
                <a:spcPts val="0"/>
              </a:spcBef>
              <a:spcAft>
                <a:spcPts val="0"/>
              </a:spcAft>
              <a:buNone/>
            </a:pPr>
            <a:r>
              <a:rPr lang="en"/>
              <a:t>Cambridge Histories</a:t>
            </a:r>
            <a:endParaRPr/>
          </a:p>
          <a:p>
            <a:pPr indent="0" lvl="0" marL="0" rtl="0" algn="l">
              <a:lnSpc>
                <a:spcPct val="150000"/>
              </a:lnSpc>
              <a:spcBef>
                <a:spcPts val="0"/>
              </a:spcBef>
              <a:spcAft>
                <a:spcPts val="0"/>
              </a:spcAft>
              <a:buNone/>
            </a:pPr>
            <a:r>
              <a:rPr lang="en"/>
              <a:t>Credo</a:t>
            </a:r>
            <a:endParaRPr/>
          </a:p>
          <a:p>
            <a:pPr indent="0" lvl="0" marL="0" rtl="0" algn="l">
              <a:lnSpc>
                <a:spcPct val="150000"/>
              </a:lnSpc>
              <a:spcBef>
                <a:spcPts val="0"/>
              </a:spcBef>
              <a:spcAft>
                <a:spcPts val="0"/>
              </a:spcAft>
              <a:buClr>
                <a:schemeClr val="dk1"/>
              </a:buClr>
              <a:buSzPts val="1100"/>
              <a:buFont typeface="Arial"/>
              <a:buNone/>
            </a:pPr>
            <a:r>
              <a:rPr lang="en"/>
              <a:t>De Gruyter</a:t>
            </a:r>
            <a:endParaRPr/>
          </a:p>
          <a:p>
            <a:pPr indent="0" lvl="0" marL="0" rtl="0" algn="l">
              <a:lnSpc>
                <a:spcPct val="150000"/>
              </a:lnSpc>
              <a:spcBef>
                <a:spcPts val="600"/>
              </a:spcBef>
              <a:spcAft>
                <a:spcPts val="0"/>
              </a:spcAft>
              <a:buNone/>
            </a:pPr>
            <a:r>
              <a:t/>
            </a:r>
            <a:endParaRPr/>
          </a:p>
        </p:txBody>
      </p:sp>
      <p:sp>
        <p:nvSpPr>
          <p:cNvPr id="104" name="Google Shape;104;p18"/>
          <p:cNvSpPr txBox="1"/>
          <p:nvPr>
            <p:ph idx="2" type="body"/>
          </p:nvPr>
        </p:nvSpPr>
        <p:spPr>
          <a:xfrm>
            <a:off x="3798225" y="1419650"/>
            <a:ext cx="2242200" cy="3460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a:t>EBSCO</a:t>
            </a:r>
            <a:endParaRPr/>
          </a:p>
          <a:p>
            <a:pPr indent="0" lvl="0" marL="0" rtl="0" algn="l">
              <a:lnSpc>
                <a:spcPct val="150000"/>
              </a:lnSpc>
              <a:spcBef>
                <a:spcPts val="0"/>
              </a:spcBef>
              <a:spcAft>
                <a:spcPts val="0"/>
              </a:spcAft>
              <a:buClr>
                <a:schemeClr val="dk1"/>
              </a:buClr>
              <a:buSzPts val="1100"/>
              <a:buFont typeface="Arial"/>
              <a:buNone/>
            </a:pPr>
            <a:r>
              <a:rPr lang="en"/>
              <a:t>Elsevier</a:t>
            </a:r>
            <a:endParaRPr/>
          </a:p>
          <a:p>
            <a:pPr indent="0" lvl="0" marL="0" rtl="0" algn="l">
              <a:lnSpc>
                <a:spcPct val="150000"/>
              </a:lnSpc>
              <a:spcBef>
                <a:spcPts val="0"/>
              </a:spcBef>
              <a:spcAft>
                <a:spcPts val="0"/>
              </a:spcAft>
              <a:buNone/>
            </a:pPr>
            <a:r>
              <a:rPr lang="en"/>
              <a:t>Gale GVRL</a:t>
            </a:r>
            <a:endParaRPr/>
          </a:p>
          <a:p>
            <a:pPr indent="0" lvl="0" marL="0" rtl="0" algn="l">
              <a:lnSpc>
                <a:spcPct val="150000"/>
              </a:lnSpc>
              <a:spcBef>
                <a:spcPts val="0"/>
              </a:spcBef>
              <a:spcAft>
                <a:spcPts val="0"/>
              </a:spcAft>
              <a:buClr>
                <a:schemeClr val="dk1"/>
              </a:buClr>
              <a:buSzPts val="1100"/>
              <a:buFont typeface="Arial"/>
              <a:buNone/>
            </a:pPr>
            <a:r>
              <a:rPr lang="en"/>
              <a:t>IGI Global Books</a:t>
            </a:r>
            <a:endParaRPr/>
          </a:p>
          <a:p>
            <a:pPr indent="0" lvl="0" marL="0" rtl="0" algn="l">
              <a:lnSpc>
                <a:spcPct val="150000"/>
              </a:lnSpc>
              <a:spcBef>
                <a:spcPts val="0"/>
              </a:spcBef>
              <a:spcAft>
                <a:spcPts val="0"/>
              </a:spcAft>
              <a:buClr>
                <a:schemeClr val="dk1"/>
              </a:buClr>
              <a:buSzPts val="1100"/>
              <a:buFont typeface="Arial"/>
              <a:buNone/>
            </a:pPr>
            <a:r>
              <a:rPr lang="en"/>
              <a:t>JSTOR</a:t>
            </a:r>
            <a:endParaRPr/>
          </a:p>
          <a:p>
            <a:pPr indent="0" lvl="0" marL="0" rtl="0" algn="l">
              <a:lnSpc>
                <a:spcPct val="150000"/>
              </a:lnSpc>
              <a:spcBef>
                <a:spcPts val="0"/>
              </a:spcBef>
              <a:spcAft>
                <a:spcPts val="0"/>
              </a:spcAft>
              <a:buClr>
                <a:schemeClr val="dk1"/>
              </a:buClr>
              <a:buSzPts val="1100"/>
              <a:buFont typeface="Arial"/>
              <a:buNone/>
            </a:pPr>
            <a:r>
              <a:rPr lang="en"/>
              <a:t>Loeb Classical Library</a:t>
            </a:r>
            <a:endParaRPr/>
          </a:p>
          <a:p>
            <a:pPr indent="0" lvl="0" marL="0" rtl="0" algn="l">
              <a:lnSpc>
                <a:spcPct val="150000"/>
              </a:lnSpc>
              <a:spcBef>
                <a:spcPts val="0"/>
              </a:spcBef>
              <a:spcAft>
                <a:spcPts val="0"/>
              </a:spcAft>
              <a:buClr>
                <a:schemeClr val="dk1"/>
              </a:buClr>
              <a:buSzPts val="1100"/>
              <a:buFont typeface="Arial"/>
              <a:buNone/>
            </a:pPr>
            <a:r>
              <a:rPr lang="en"/>
              <a:t>Oxford Reference</a:t>
            </a:r>
            <a:endParaRPr/>
          </a:p>
          <a:p>
            <a:pPr indent="0" lvl="0" marL="0" rtl="0" algn="l">
              <a:lnSpc>
                <a:spcPct val="150000"/>
              </a:lnSpc>
              <a:spcBef>
                <a:spcPts val="0"/>
              </a:spcBef>
              <a:spcAft>
                <a:spcPts val="0"/>
              </a:spcAft>
              <a:buClr>
                <a:schemeClr val="dk1"/>
              </a:buClr>
              <a:buSzPts val="1100"/>
              <a:buFont typeface="Arial"/>
              <a:buNone/>
            </a:pPr>
            <a:r>
              <a:rPr lang="en"/>
              <a:t>Oxford Scholarship</a:t>
            </a:r>
            <a:endParaRPr/>
          </a:p>
          <a:p>
            <a:pPr indent="0" lvl="0" marL="0" rtl="0" algn="l">
              <a:spcBef>
                <a:spcPts val="600"/>
              </a:spcBef>
              <a:spcAft>
                <a:spcPts val="0"/>
              </a:spcAft>
              <a:buNone/>
            </a:pPr>
            <a:r>
              <a:t/>
            </a:r>
            <a:endParaRPr/>
          </a:p>
        </p:txBody>
      </p:sp>
      <p:sp>
        <p:nvSpPr>
          <p:cNvPr id="105" name="Google Shape;105;p18"/>
          <p:cNvSpPr txBox="1"/>
          <p:nvPr>
            <p:ph idx="3" type="body"/>
          </p:nvPr>
        </p:nvSpPr>
        <p:spPr>
          <a:xfrm>
            <a:off x="6040277" y="1419658"/>
            <a:ext cx="2132700" cy="3460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a:t>Project Muse</a:t>
            </a:r>
            <a:endParaRPr/>
          </a:p>
          <a:p>
            <a:pPr indent="0" lvl="0" marL="0" rtl="0" algn="l">
              <a:lnSpc>
                <a:spcPct val="150000"/>
              </a:lnSpc>
              <a:spcBef>
                <a:spcPts val="0"/>
              </a:spcBef>
              <a:spcAft>
                <a:spcPts val="0"/>
              </a:spcAft>
              <a:buClr>
                <a:schemeClr val="dk1"/>
              </a:buClr>
              <a:buSzPts val="1100"/>
              <a:buFont typeface="Arial"/>
              <a:buNone/>
            </a:pPr>
            <a:r>
              <a:rPr lang="en"/>
              <a:t>ProQuest</a:t>
            </a:r>
            <a:endParaRPr/>
          </a:p>
          <a:p>
            <a:pPr indent="0" lvl="0" marL="0" rtl="0" algn="l">
              <a:lnSpc>
                <a:spcPct val="150000"/>
              </a:lnSpc>
              <a:spcBef>
                <a:spcPts val="0"/>
              </a:spcBef>
              <a:spcAft>
                <a:spcPts val="0"/>
              </a:spcAft>
              <a:buClr>
                <a:schemeClr val="dk1"/>
              </a:buClr>
              <a:buSzPts val="1100"/>
              <a:buFont typeface="Arial"/>
              <a:buNone/>
            </a:pPr>
            <a:r>
              <a:rPr lang="en"/>
              <a:t>PsycBooks</a:t>
            </a:r>
            <a:endParaRPr/>
          </a:p>
          <a:p>
            <a:pPr indent="0" lvl="0" marL="0" rtl="0" algn="l">
              <a:lnSpc>
                <a:spcPct val="150000"/>
              </a:lnSpc>
              <a:spcBef>
                <a:spcPts val="0"/>
              </a:spcBef>
              <a:spcAft>
                <a:spcPts val="0"/>
              </a:spcAft>
              <a:buClr>
                <a:schemeClr val="dk1"/>
              </a:buClr>
              <a:buSzPts val="1100"/>
              <a:buFont typeface="Arial"/>
              <a:buNone/>
            </a:pPr>
            <a:r>
              <a:rPr lang="en"/>
              <a:t>SpringerLink Books</a:t>
            </a:r>
            <a:endParaRPr/>
          </a:p>
          <a:p>
            <a:pPr indent="0" lvl="0" marL="0" rtl="0" algn="l">
              <a:lnSpc>
                <a:spcPct val="150000"/>
              </a:lnSpc>
              <a:spcBef>
                <a:spcPts val="0"/>
              </a:spcBef>
              <a:spcAft>
                <a:spcPts val="0"/>
              </a:spcAft>
              <a:buClr>
                <a:schemeClr val="dk1"/>
              </a:buClr>
              <a:buSzPts val="1100"/>
              <a:buFont typeface="Arial"/>
              <a:buNone/>
            </a:pPr>
            <a:r>
              <a:rPr lang="en"/>
              <a:t>Taylor &amp; Francis</a:t>
            </a:r>
            <a:endParaRPr/>
          </a:p>
          <a:p>
            <a:pPr indent="0" lvl="0" marL="0" rtl="0" algn="l">
              <a:lnSpc>
                <a:spcPct val="150000"/>
              </a:lnSpc>
              <a:spcBef>
                <a:spcPts val="0"/>
              </a:spcBef>
              <a:spcAft>
                <a:spcPts val="0"/>
              </a:spcAft>
              <a:buNone/>
            </a:pPr>
            <a:r>
              <a:rPr lang="en"/>
              <a:t>Wiley Online Books</a:t>
            </a:r>
            <a:endParaRPr/>
          </a:p>
        </p:txBody>
      </p:sp>
      <p:sp>
        <p:nvSpPr>
          <p:cNvPr id="106" name="Google Shape;106;p18"/>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Unlimited user (acquisition mode varies) </a:t>
            </a:r>
            <a:endParaRPr/>
          </a:p>
        </p:txBody>
      </p:sp>
      <p:sp>
        <p:nvSpPr>
          <p:cNvPr id="112" name="Google Shape;112;p19"/>
          <p:cNvSpPr txBox="1"/>
          <p:nvPr>
            <p:ph idx="1" type="body"/>
          </p:nvPr>
        </p:nvSpPr>
        <p:spPr>
          <a:xfrm>
            <a:off x="1556175" y="1419650"/>
            <a:ext cx="2320500" cy="3460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t>Brill E-Books</a:t>
            </a:r>
            <a:endParaRPr/>
          </a:p>
          <a:p>
            <a:pPr indent="0" lvl="0" marL="0" rtl="0" algn="l">
              <a:lnSpc>
                <a:spcPct val="100000"/>
              </a:lnSpc>
              <a:spcBef>
                <a:spcPts val="0"/>
              </a:spcBef>
              <a:spcAft>
                <a:spcPts val="0"/>
              </a:spcAft>
              <a:buNone/>
            </a:pPr>
            <a:r>
              <a:rPr b="1" lang="en">
                <a:solidFill>
                  <a:srgbClr val="38761D"/>
                </a:solidFill>
              </a:rPr>
              <a:t>Business Expert Press Digital Libraries</a:t>
            </a:r>
            <a:endParaRPr b="1">
              <a:solidFill>
                <a:srgbClr val="38761D"/>
              </a:solidFill>
            </a:endParaRPr>
          </a:p>
          <a:p>
            <a:pPr indent="0" lvl="0" marL="0" rtl="0" algn="l">
              <a:lnSpc>
                <a:spcPct val="100000"/>
              </a:lnSpc>
              <a:spcBef>
                <a:spcPts val="0"/>
              </a:spcBef>
              <a:spcAft>
                <a:spcPts val="0"/>
              </a:spcAft>
              <a:buNone/>
            </a:pPr>
            <a:r>
              <a:t/>
            </a:r>
            <a:endParaRPr/>
          </a:p>
          <a:p>
            <a:pPr indent="0" lvl="0" marL="0" rtl="0" algn="l">
              <a:lnSpc>
                <a:spcPct val="150000"/>
              </a:lnSpc>
              <a:spcBef>
                <a:spcPts val="0"/>
              </a:spcBef>
              <a:spcAft>
                <a:spcPts val="0"/>
              </a:spcAft>
              <a:buNone/>
            </a:pPr>
            <a:r>
              <a:rPr b="1" lang="en">
                <a:solidFill>
                  <a:srgbClr val="38761D"/>
                </a:solidFill>
              </a:rPr>
              <a:t>Cambridge Books</a:t>
            </a:r>
            <a:endParaRPr b="1">
              <a:solidFill>
                <a:srgbClr val="38761D"/>
              </a:solidFill>
            </a:endParaRPr>
          </a:p>
          <a:p>
            <a:pPr indent="0" lvl="0" marL="0" rtl="0" algn="l">
              <a:lnSpc>
                <a:spcPct val="150000"/>
              </a:lnSpc>
              <a:spcBef>
                <a:spcPts val="0"/>
              </a:spcBef>
              <a:spcAft>
                <a:spcPts val="0"/>
              </a:spcAft>
              <a:buNone/>
            </a:pPr>
            <a:r>
              <a:rPr b="1" lang="en">
                <a:solidFill>
                  <a:srgbClr val="38761D"/>
                </a:solidFill>
              </a:rPr>
              <a:t>Cambridge Companions</a:t>
            </a:r>
            <a:endParaRPr b="1">
              <a:solidFill>
                <a:srgbClr val="38761D"/>
              </a:solidFill>
            </a:endParaRPr>
          </a:p>
          <a:p>
            <a:pPr indent="0" lvl="0" marL="0" rtl="0" algn="l">
              <a:lnSpc>
                <a:spcPct val="150000"/>
              </a:lnSpc>
              <a:spcBef>
                <a:spcPts val="0"/>
              </a:spcBef>
              <a:spcAft>
                <a:spcPts val="0"/>
              </a:spcAft>
              <a:buNone/>
            </a:pPr>
            <a:r>
              <a:rPr b="1" lang="en">
                <a:solidFill>
                  <a:srgbClr val="38761D"/>
                </a:solidFill>
              </a:rPr>
              <a:t>Cambridge Histories</a:t>
            </a:r>
            <a:endParaRPr b="1">
              <a:solidFill>
                <a:srgbClr val="38761D"/>
              </a:solidFill>
            </a:endParaRPr>
          </a:p>
          <a:p>
            <a:pPr indent="0" lvl="0" marL="0" rtl="0" algn="l">
              <a:lnSpc>
                <a:spcPct val="150000"/>
              </a:lnSpc>
              <a:spcBef>
                <a:spcPts val="0"/>
              </a:spcBef>
              <a:spcAft>
                <a:spcPts val="0"/>
              </a:spcAft>
              <a:buNone/>
            </a:pPr>
            <a:r>
              <a:rPr b="1" lang="en">
                <a:solidFill>
                  <a:srgbClr val="38761D"/>
                </a:solidFill>
              </a:rPr>
              <a:t>Credo</a:t>
            </a:r>
            <a:endParaRPr b="1">
              <a:solidFill>
                <a:srgbClr val="38761D"/>
              </a:solidFill>
            </a:endParaRPr>
          </a:p>
          <a:p>
            <a:pPr indent="0" lvl="0" marL="0" rtl="0" algn="l">
              <a:lnSpc>
                <a:spcPct val="150000"/>
              </a:lnSpc>
              <a:spcBef>
                <a:spcPts val="0"/>
              </a:spcBef>
              <a:spcAft>
                <a:spcPts val="0"/>
              </a:spcAft>
              <a:buNone/>
            </a:pPr>
            <a:r>
              <a:rPr b="1" lang="en">
                <a:solidFill>
                  <a:srgbClr val="38761D"/>
                </a:solidFill>
              </a:rPr>
              <a:t>De Gruyter</a:t>
            </a:r>
            <a:endParaRPr b="1">
              <a:solidFill>
                <a:srgbClr val="38761D"/>
              </a:solidFill>
            </a:endParaRPr>
          </a:p>
          <a:p>
            <a:pPr indent="0" lvl="0" marL="0" rtl="0" algn="l">
              <a:lnSpc>
                <a:spcPct val="150000"/>
              </a:lnSpc>
              <a:spcBef>
                <a:spcPts val="600"/>
              </a:spcBef>
              <a:spcAft>
                <a:spcPts val="0"/>
              </a:spcAft>
              <a:buNone/>
            </a:pPr>
            <a:r>
              <a:t/>
            </a:r>
            <a:endParaRPr/>
          </a:p>
        </p:txBody>
      </p:sp>
      <p:sp>
        <p:nvSpPr>
          <p:cNvPr id="113" name="Google Shape;113;p19"/>
          <p:cNvSpPr txBox="1"/>
          <p:nvPr>
            <p:ph idx="2" type="body"/>
          </p:nvPr>
        </p:nvSpPr>
        <p:spPr>
          <a:xfrm>
            <a:off x="3874425" y="1419650"/>
            <a:ext cx="2242200" cy="3460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t>EBSCO</a:t>
            </a:r>
            <a:endParaRPr/>
          </a:p>
          <a:p>
            <a:pPr indent="0" lvl="0" marL="0" rtl="0" algn="l">
              <a:lnSpc>
                <a:spcPct val="150000"/>
              </a:lnSpc>
              <a:spcBef>
                <a:spcPts val="0"/>
              </a:spcBef>
              <a:spcAft>
                <a:spcPts val="0"/>
              </a:spcAft>
              <a:buNone/>
            </a:pPr>
            <a:r>
              <a:rPr b="1" lang="en">
                <a:solidFill>
                  <a:srgbClr val="38761D"/>
                </a:solidFill>
              </a:rPr>
              <a:t>Elsevier</a:t>
            </a:r>
            <a:endParaRPr b="1">
              <a:solidFill>
                <a:srgbClr val="38761D"/>
              </a:solidFill>
            </a:endParaRPr>
          </a:p>
          <a:p>
            <a:pPr indent="0" lvl="0" marL="0" rtl="0" algn="l">
              <a:lnSpc>
                <a:spcPct val="150000"/>
              </a:lnSpc>
              <a:spcBef>
                <a:spcPts val="0"/>
              </a:spcBef>
              <a:spcAft>
                <a:spcPts val="0"/>
              </a:spcAft>
              <a:buNone/>
            </a:pPr>
            <a:r>
              <a:rPr b="1" lang="en">
                <a:solidFill>
                  <a:srgbClr val="38761D"/>
                </a:solidFill>
              </a:rPr>
              <a:t>Gale GVRL</a:t>
            </a:r>
            <a:endParaRPr b="1">
              <a:solidFill>
                <a:srgbClr val="38761D"/>
              </a:solidFill>
            </a:endParaRPr>
          </a:p>
          <a:p>
            <a:pPr indent="0" lvl="0" marL="0" rtl="0" algn="l">
              <a:lnSpc>
                <a:spcPct val="150000"/>
              </a:lnSpc>
              <a:spcBef>
                <a:spcPts val="0"/>
              </a:spcBef>
              <a:spcAft>
                <a:spcPts val="0"/>
              </a:spcAft>
              <a:buNone/>
            </a:pPr>
            <a:r>
              <a:rPr b="1" lang="en">
                <a:solidFill>
                  <a:srgbClr val="38761D"/>
                </a:solidFill>
              </a:rPr>
              <a:t>IGI Global Books</a:t>
            </a:r>
            <a:endParaRPr b="1">
              <a:solidFill>
                <a:srgbClr val="38761D"/>
              </a:solidFill>
            </a:endParaRPr>
          </a:p>
          <a:p>
            <a:pPr indent="0" lvl="0" marL="0" rtl="0" algn="l">
              <a:lnSpc>
                <a:spcPct val="150000"/>
              </a:lnSpc>
              <a:spcBef>
                <a:spcPts val="0"/>
              </a:spcBef>
              <a:spcAft>
                <a:spcPts val="0"/>
              </a:spcAft>
              <a:buNone/>
            </a:pPr>
            <a:r>
              <a:rPr b="1" lang="en">
                <a:solidFill>
                  <a:srgbClr val="38761D"/>
                </a:solidFill>
              </a:rPr>
              <a:t>JSTOR</a:t>
            </a:r>
            <a:endParaRPr b="1">
              <a:solidFill>
                <a:srgbClr val="38761D"/>
              </a:solidFill>
            </a:endParaRPr>
          </a:p>
          <a:p>
            <a:pPr indent="0" lvl="0" marL="0" rtl="0" algn="l">
              <a:lnSpc>
                <a:spcPct val="150000"/>
              </a:lnSpc>
              <a:spcBef>
                <a:spcPts val="0"/>
              </a:spcBef>
              <a:spcAft>
                <a:spcPts val="0"/>
              </a:spcAft>
              <a:buNone/>
            </a:pPr>
            <a:r>
              <a:rPr b="1" lang="en">
                <a:solidFill>
                  <a:srgbClr val="38761D"/>
                </a:solidFill>
              </a:rPr>
              <a:t>Loeb Classical Library</a:t>
            </a:r>
            <a:endParaRPr b="1">
              <a:solidFill>
                <a:srgbClr val="38761D"/>
              </a:solidFill>
            </a:endParaRPr>
          </a:p>
          <a:p>
            <a:pPr indent="0" lvl="0" marL="0" rtl="0" algn="l">
              <a:lnSpc>
                <a:spcPct val="150000"/>
              </a:lnSpc>
              <a:spcBef>
                <a:spcPts val="0"/>
              </a:spcBef>
              <a:spcAft>
                <a:spcPts val="0"/>
              </a:spcAft>
              <a:buNone/>
            </a:pPr>
            <a:r>
              <a:rPr b="1" lang="en">
                <a:solidFill>
                  <a:srgbClr val="38761D"/>
                </a:solidFill>
              </a:rPr>
              <a:t>Oxford Reference</a:t>
            </a:r>
            <a:endParaRPr b="1">
              <a:solidFill>
                <a:srgbClr val="38761D"/>
              </a:solidFill>
            </a:endParaRPr>
          </a:p>
          <a:p>
            <a:pPr indent="0" lvl="0" marL="0" rtl="0" algn="l">
              <a:lnSpc>
                <a:spcPct val="150000"/>
              </a:lnSpc>
              <a:spcBef>
                <a:spcPts val="0"/>
              </a:spcBef>
              <a:spcAft>
                <a:spcPts val="0"/>
              </a:spcAft>
              <a:buNone/>
            </a:pPr>
            <a:r>
              <a:rPr lang="en"/>
              <a:t>Oxford Scholarship</a:t>
            </a:r>
            <a:endParaRPr/>
          </a:p>
          <a:p>
            <a:pPr indent="0" lvl="0" marL="0" rtl="0" algn="l">
              <a:spcBef>
                <a:spcPts val="600"/>
              </a:spcBef>
              <a:spcAft>
                <a:spcPts val="0"/>
              </a:spcAft>
              <a:buNone/>
            </a:pPr>
            <a:r>
              <a:t/>
            </a:r>
            <a:endParaRPr/>
          </a:p>
        </p:txBody>
      </p:sp>
      <p:sp>
        <p:nvSpPr>
          <p:cNvPr id="114" name="Google Shape;114;p19"/>
          <p:cNvSpPr txBox="1"/>
          <p:nvPr>
            <p:ph idx="3" type="body"/>
          </p:nvPr>
        </p:nvSpPr>
        <p:spPr>
          <a:xfrm>
            <a:off x="6040277" y="1419658"/>
            <a:ext cx="2132700" cy="3460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rgbClr val="38761D"/>
                </a:solidFill>
              </a:rPr>
              <a:t>Project Muse</a:t>
            </a:r>
            <a:endParaRPr b="1">
              <a:solidFill>
                <a:srgbClr val="38761D"/>
              </a:solidFill>
            </a:endParaRPr>
          </a:p>
          <a:p>
            <a:pPr indent="0" lvl="0" marL="0" rtl="0" algn="l">
              <a:lnSpc>
                <a:spcPct val="150000"/>
              </a:lnSpc>
              <a:spcBef>
                <a:spcPts val="0"/>
              </a:spcBef>
              <a:spcAft>
                <a:spcPts val="0"/>
              </a:spcAft>
              <a:buNone/>
            </a:pPr>
            <a:r>
              <a:rPr lang="en"/>
              <a:t>ProQuest</a:t>
            </a:r>
            <a:endParaRPr/>
          </a:p>
          <a:p>
            <a:pPr indent="0" lvl="0" marL="0" rtl="0" algn="l">
              <a:lnSpc>
                <a:spcPct val="150000"/>
              </a:lnSpc>
              <a:spcBef>
                <a:spcPts val="0"/>
              </a:spcBef>
              <a:spcAft>
                <a:spcPts val="0"/>
              </a:spcAft>
              <a:buNone/>
            </a:pPr>
            <a:r>
              <a:rPr b="1" lang="en">
                <a:solidFill>
                  <a:srgbClr val="38761D"/>
                </a:solidFill>
              </a:rPr>
              <a:t>PsycBooks</a:t>
            </a:r>
            <a:endParaRPr b="1">
              <a:solidFill>
                <a:srgbClr val="38761D"/>
              </a:solidFill>
            </a:endParaRPr>
          </a:p>
          <a:p>
            <a:pPr indent="0" lvl="0" marL="0" rtl="0" algn="l">
              <a:lnSpc>
                <a:spcPct val="150000"/>
              </a:lnSpc>
              <a:spcBef>
                <a:spcPts val="0"/>
              </a:spcBef>
              <a:spcAft>
                <a:spcPts val="0"/>
              </a:spcAft>
              <a:buNone/>
            </a:pPr>
            <a:r>
              <a:rPr b="1" lang="en">
                <a:solidFill>
                  <a:srgbClr val="38761D"/>
                </a:solidFill>
              </a:rPr>
              <a:t>SpringerLink Books</a:t>
            </a:r>
            <a:endParaRPr b="1">
              <a:solidFill>
                <a:srgbClr val="38761D"/>
              </a:solidFill>
            </a:endParaRPr>
          </a:p>
          <a:p>
            <a:pPr indent="0" lvl="0" marL="0" rtl="0" algn="l">
              <a:lnSpc>
                <a:spcPct val="150000"/>
              </a:lnSpc>
              <a:spcBef>
                <a:spcPts val="0"/>
              </a:spcBef>
              <a:spcAft>
                <a:spcPts val="0"/>
              </a:spcAft>
              <a:buNone/>
            </a:pPr>
            <a:r>
              <a:rPr b="1" lang="en">
                <a:solidFill>
                  <a:srgbClr val="38761D"/>
                </a:solidFill>
              </a:rPr>
              <a:t>Taylor &amp; Francis</a:t>
            </a:r>
            <a:endParaRPr b="1">
              <a:solidFill>
                <a:srgbClr val="38761D"/>
              </a:solidFill>
            </a:endParaRPr>
          </a:p>
          <a:p>
            <a:pPr indent="0" lvl="0" marL="0" rtl="0" algn="l">
              <a:lnSpc>
                <a:spcPct val="150000"/>
              </a:lnSpc>
              <a:spcBef>
                <a:spcPts val="0"/>
              </a:spcBef>
              <a:spcAft>
                <a:spcPts val="0"/>
              </a:spcAft>
              <a:buNone/>
            </a:pPr>
            <a:r>
              <a:rPr b="1" lang="en">
                <a:solidFill>
                  <a:srgbClr val="38761D"/>
                </a:solidFill>
              </a:rPr>
              <a:t>Wiley Online Books</a:t>
            </a:r>
            <a:endParaRPr b="1">
              <a:solidFill>
                <a:srgbClr val="38761D"/>
              </a:solidFill>
            </a:endParaRPr>
          </a:p>
        </p:txBody>
      </p:sp>
      <p:sp>
        <p:nvSpPr>
          <p:cNvPr id="115" name="Google Shape;115;p19"/>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0"/>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 mixed bag of licenses</a:t>
            </a:r>
            <a:endParaRPr/>
          </a:p>
        </p:txBody>
      </p:sp>
      <p:sp>
        <p:nvSpPr>
          <p:cNvPr id="121" name="Google Shape;121;p20"/>
          <p:cNvSpPr txBox="1"/>
          <p:nvPr>
            <p:ph idx="1" type="body"/>
          </p:nvPr>
        </p:nvSpPr>
        <p:spPr>
          <a:xfrm>
            <a:off x="1556175" y="1419650"/>
            <a:ext cx="2242200" cy="3460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rgbClr val="CC4125"/>
                </a:solidFill>
              </a:rPr>
              <a:t>Brill E-Books</a:t>
            </a:r>
            <a:endParaRPr b="1">
              <a:solidFill>
                <a:srgbClr val="CC4125"/>
              </a:solidFill>
            </a:endParaRPr>
          </a:p>
          <a:p>
            <a:pPr indent="0" lvl="0" marL="0" rtl="0" algn="l">
              <a:lnSpc>
                <a:spcPct val="100000"/>
              </a:lnSpc>
              <a:spcBef>
                <a:spcPts val="0"/>
              </a:spcBef>
              <a:spcAft>
                <a:spcPts val="0"/>
              </a:spcAft>
              <a:buNone/>
            </a:pPr>
            <a:r>
              <a:rPr lang="en"/>
              <a:t>Business Expert Press Digital Libraries</a:t>
            </a:r>
            <a:endParaRPr/>
          </a:p>
          <a:p>
            <a:pPr indent="0" lvl="0" marL="0" rtl="0" algn="l">
              <a:lnSpc>
                <a:spcPct val="100000"/>
              </a:lnSpc>
              <a:spcBef>
                <a:spcPts val="0"/>
              </a:spcBef>
              <a:spcAft>
                <a:spcPts val="0"/>
              </a:spcAft>
              <a:buNone/>
            </a:pPr>
            <a:r>
              <a:t/>
            </a:r>
            <a:endParaRPr/>
          </a:p>
          <a:p>
            <a:pPr indent="0" lvl="0" marL="0" rtl="0" algn="l">
              <a:lnSpc>
                <a:spcPct val="150000"/>
              </a:lnSpc>
              <a:spcBef>
                <a:spcPts val="0"/>
              </a:spcBef>
              <a:spcAft>
                <a:spcPts val="0"/>
              </a:spcAft>
              <a:buNone/>
            </a:pPr>
            <a:r>
              <a:rPr lang="en"/>
              <a:t>Cambridge Books</a:t>
            </a:r>
            <a:endParaRPr/>
          </a:p>
          <a:p>
            <a:pPr indent="0" lvl="0" marL="0" rtl="0" algn="l">
              <a:lnSpc>
                <a:spcPct val="150000"/>
              </a:lnSpc>
              <a:spcBef>
                <a:spcPts val="0"/>
              </a:spcBef>
              <a:spcAft>
                <a:spcPts val="0"/>
              </a:spcAft>
              <a:buNone/>
            </a:pPr>
            <a:r>
              <a:rPr lang="en"/>
              <a:t>Cambridge Companions</a:t>
            </a:r>
            <a:endParaRPr/>
          </a:p>
          <a:p>
            <a:pPr indent="0" lvl="0" marL="0" rtl="0" algn="l">
              <a:lnSpc>
                <a:spcPct val="150000"/>
              </a:lnSpc>
              <a:spcBef>
                <a:spcPts val="0"/>
              </a:spcBef>
              <a:spcAft>
                <a:spcPts val="0"/>
              </a:spcAft>
              <a:buNone/>
            </a:pPr>
            <a:r>
              <a:rPr lang="en"/>
              <a:t>Cambridge Histories</a:t>
            </a:r>
            <a:endParaRPr/>
          </a:p>
          <a:p>
            <a:pPr indent="0" lvl="0" marL="0" rtl="0" algn="l">
              <a:lnSpc>
                <a:spcPct val="150000"/>
              </a:lnSpc>
              <a:spcBef>
                <a:spcPts val="0"/>
              </a:spcBef>
              <a:spcAft>
                <a:spcPts val="0"/>
              </a:spcAft>
              <a:buNone/>
            </a:pPr>
            <a:r>
              <a:rPr lang="en"/>
              <a:t>Credo</a:t>
            </a:r>
            <a:endParaRPr/>
          </a:p>
          <a:p>
            <a:pPr indent="0" lvl="0" marL="0" rtl="0" algn="l">
              <a:lnSpc>
                <a:spcPct val="150000"/>
              </a:lnSpc>
              <a:spcBef>
                <a:spcPts val="0"/>
              </a:spcBef>
              <a:spcAft>
                <a:spcPts val="0"/>
              </a:spcAft>
              <a:buNone/>
            </a:pPr>
            <a:r>
              <a:rPr lang="en"/>
              <a:t>De Gruyter</a:t>
            </a:r>
            <a:endParaRPr/>
          </a:p>
          <a:p>
            <a:pPr indent="0" lvl="0" marL="0" rtl="0" algn="l">
              <a:lnSpc>
                <a:spcPct val="150000"/>
              </a:lnSpc>
              <a:spcBef>
                <a:spcPts val="600"/>
              </a:spcBef>
              <a:spcAft>
                <a:spcPts val="0"/>
              </a:spcAft>
              <a:buNone/>
            </a:pPr>
            <a:r>
              <a:t/>
            </a:r>
            <a:endParaRPr/>
          </a:p>
        </p:txBody>
      </p:sp>
      <p:sp>
        <p:nvSpPr>
          <p:cNvPr id="122" name="Google Shape;122;p20"/>
          <p:cNvSpPr txBox="1"/>
          <p:nvPr>
            <p:ph idx="2" type="body"/>
          </p:nvPr>
        </p:nvSpPr>
        <p:spPr>
          <a:xfrm>
            <a:off x="3798225" y="1419650"/>
            <a:ext cx="2242200" cy="3460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rgbClr val="CC4125"/>
                </a:solidFill>
              </a:rPr>
              <a:t>EBSCO</a:t>
            </a:r>
            <a:endParaRPr b="1">
              <a:solidFill>
                <a:srgbClr val="CC4125"/>
              </a:solidFill>
            </a:endParaRPr>
          </a:p>
          <a:p>
            <a:pPr indent="0" lvl="0" marL="0" rtl="0" algn="l">
              <a:lnSpc>
                <a:spcPct val="150000"/>
              </a:lnSpc>
              <a:spcBef>
                <a:spcPts val="0"/>
              </a:spcBef>
              <a:spcAft>
                <a:spcPts val="0"/>
              </a:spcAft>
              <a:buNone/>
            </a:pPr>
            <a:r>
              <a:rPr lang="en"/>
              <a:t>Elsevier</a:t>
            </a:r>
            <a:endParaRPr/>
          </a:p>
          <a:p>
            <a:pPr indent="0" lvl="0" marL="0" rtl="0" algn="l">
              <a:lnSpc>
                <a:spcPct val="150000"/>
              </a:lnSpc>
              <a:spcBef>
                <a:spcPts val="0"/>
              </a:spcBef>
              <a:spcAft>
                <a:spcPts val="0"/>
              </a:spcAft>
              <a:buNone/>
            </a:pPr>
            <a:r>
              <a:rPr lang="en"/>
              <a:t>Gale GVRL</a:t>
            </a:r>
            <a:endParaRPr/>
          </a:p>
          <a:p>
            <a:pPr indent="0" lvl="0" marL="0" rtl="0" algn="l">
              <a:lnSpc>
                <a:spcPct val="150000"/>
              </a:lnSpc>
              <a:spcBef>
                <a:spcPts val="0"/>
              </a:spcBef>
              <a:spcAft>
                <a:spcPts val="0"/>
              </a:spcAft>
              <a:buNone/>
            </a:pPr>
            <a:r>
              <a:rPr lang="en"/>
              <a:t>IGI Global Books</a:t>
            </a:r>
            <a:endParaRPr/>
          </a:p>
          <a:p>
            <a:pPr indent="0" lvl="0" marL="0" rtl="0" algn="l">
              <a:lnSpc>
                <a:spcPct val="150000"/>
              </a:lnSpc>
              <a:spcBef>
                <a:spcPts val="0"/>
              </a:spcBef>
              <a:spcAft>
                <a:spcPts val="0"/>
              </a:spcAft>
              <a:buNone/>
            </a:pPr>
            <a:r>
              <a:rPr lang="en"/>
              <a:t>JSTOR</a:t>
            </a:r>
            <a:endParaRPr/>
          </a:p>
          <a:p>
            <a:pPr indent="0" lvl="0" marL="0" rtl="0" algn="l">
              <a:lnSpc>
                <a:spcPct val="150000"/>
              </a:lnSpc>
              <a:spcBef>
                <a:spcPts val="0"/>
              </a:spcBef>
              <a:spcAft>
                <a:spcPts val="0"/>
              </a:spcAft>
              <a:buNone/>
            </a:pPr>
            <a:r>
              <a:rPr lang="en"/>
              <a:t>Loeb Classical Library</a:t>
            </a:r>
            <a:endParaRPr/>
          </a:p>
          <a:p>
            <a:pPr indent="0" lvl="0" marL="0" rtl="0" algn="l">
              <a:lnSpc>
                <a:spcPct val="150000"/>
              </a:lnSpc>
              <a:spcBef>
                <a:spcPts val="0"/>
              </a:spcBef>
              <a:spcAft>
                <a:spcPts val="0"/>
              </a:spcAft>
              <a:buNone/>
            </a:pPr>
            <a:r>
              <a:rPr lang="en"/>
              <a:t>Oxford Reference</a:t>
            </a:r>
            <a:endParaRPr/>
          </a:p>
          <a:p>
            <a:pPr indent="0" lvl="0" marL="0" rtl="0" algn="l">
              <a:lnSpc>
                <a:spcPct val="150000"/>
              </a:lnSpc>
              <a:spcBef>
                <a:spcPts val="0"/>
              </a:spcBef>
              <a:spcAft>
                <a:spcPts val="0"/>
              </a:spcAft>
              <a:buNone/>
            </a:pPr>
            <a:r>
              <a:rPr b="1" lang="en">
                <a:solidFill>
                  <a:srgbClr val="CC4125"/>
                </a:solidFill>
              </a:rPr>
              <a:t>Oxford Scholarship</a:t>
            </a:r>
            <a:endParaRPr b="1">
              <a:solidFill>
                <a:srgbClr val="CC4125"/>
              </a:solidFill>
            </a:endParaRPr>
          </a:p>
          <a:p>
            <a:pPr indent="0" lvl="0" marL="0" rtl="0" algn="l">
              <a:spcBef>
                <a:spcPts val="600"/>
              </a:spcBef>
              <a:spcAft>
                <a:spcPts val="0"/>
              </a:spcAft>
              <a:buNone/>
            </a:pPr>
            <a:r>
              <a:t/>
            </a:r>
            <a:endParaRPr/>
          </a:p>
        </p:txBody>
      </p:sp>
      <p:sp>
        <p:nvSpPr>
          <p:cNvPr id="123" name="Google Shape;123;p20"/>
          <p:cNvSpPr txBox="1"/>
          <p:nvPr>
            <p:ph idx="3" type="body"/>
          </p:nvPr>
        </p:nvSpPr>
        <p:spPr>
          <a:xfrm>
            <a:off x="6040277" y="1419658"/>
            <a:ext cx="2132700" cy="3460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t>Project Muse</a:t>
            </a:r>
            <a:endParaRPr/>
          </a:p>
          <a:p>
            <a:pPr indent="0" lvl="0" marL="0" rtl="0" algn="l">
              <a:lnSpc>
                <a:spcPct val="150000"/>
              </a:lnSpc>
              <a:spcBef>
                <a:spcPts val="0"/>
              </a:spcBef>
              <a:spcAft>
                <a:spcPts val="0"/>
              </a:spcAft>
              <a:buNone/>
            </a:pPr>
            <a:r>
              <a:rPr b="1" lang="en">
                <a:solidFill>
                  <a:srgbClr val="CC4125"/>
                </a:solidFill>
              </a:rPr>
              <a:t>ProQuest</a:t>
            </a:r>
            <a:endParaRPr b="1">
              <a:solidFill>
                <a:srgbClr val="CC4125"/>
              </a:solidFill>
            </a:endParaRPr>
          </a:p>
          <a:p>
            <a:pPr indent="0" lvl="0" marL="0" rtl="0" algn="l">
              <a:lnSpc>
                <a:spcPct val="150000"/>
              </a:lnSpc>
              <a:spcBef>
                <a:spcPts val="0"/>
              </a:spcBef>
              <a:spcAft>
                <a:spcPts val="0"/>
              </a:spcAft>
              <a:buNone/>
            </a:pPr>
            <a:r>
              <a:rPr lang="en"/>
              <a:t>PsycBooks</a:t>
            </a:r>
            <a:endParaRPr/>
          </a:p>
          <a:p>
            <a:pPr indent="0" lvl="0" marL="0" rtl="0" algn="l">
              <a:lnSpc>
                <a:spcPct val="150000"/>
              </a:lnSpc>
              <a:spcBef>
                <a:spcPts val="0"/>
              </a:spcBef>
              <a:spcAft>
                <a:spcPts val="0"/>
              </a:spcAft>
              <a:buNone/>
            </a:pPr>
            <a:r>
              <a:rPr lang="en">
                <a:solidFill>
                  <a:srgbClr val="000000"/>
                </a:solidFill>
              </a:rPr>
              <a:t>SpringerLink Books</a:t>
            </a:r>
            <a:endParaRPr>
              <a:solidFill>
                <a:srgbClr val="000000"/>
              </a:solidFill>
            </a:endParaRPr>
          </a:p>
          <a:p>
            <a:pPr indent="0" lvl="0" marL="0" rtl="0" algn="l">
              <a:lnSpc>
                <a:spcPct val="150000"/>
              </a:lnSpc>
              <a:spcBef>
                <a:spcPts val="0"/>
              </a:spcBef>
              <a:spcAft>
                <a:spcPts val="0"/>
              </a:spcAft>
              <a:buNone/>
            </a:pPr>
            <a:r>
              <a:rPr lang="en"/>
              <a:t>Taylor &amp; Francis</a:t>
            </a:r>
            <a:endParaRPr/>
          </a:p>
          <a:p>
            <a:pPr indent="0" lvl="0" marL="0" rtl="0" algn="l">
              <a:lnSpc>
                <a:spcPct val="150000"/>
              </a:lnSpc>
              <a:spcBef>
                <a:spcPts val="0"/>
              </a:spcBef>
              <a:spcAft>
                <a:spcPts val="0"/>
              </a:spcAft>
              <a:buNone/>
            </a:pPr>
            <a:r>
              <a:rPr lang="en"/>
              <a:t>Wiley Online Books</a:t>
            </a:r>
            <a:endParaRPr/>
          </a:p>
        </p:txBody>
      </p:sp>
      <p:sp>
        <p:nvSpPr>
          <p:cNvPr id="124" name="Google Shape;124;p20"/>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Quint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