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8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12.jpeg" ContentType="image/jpeg"/>
  <Override PartName="/ppt/media/image1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chemeClr val="dk1"/>
                </a:solidFill>
                <a:latin typeface="Poppins"/>
              </a:rPr>
              <a:t>Click to move the slide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F8D8A38-7C1C-43E8-8F67-721767B4C7F0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Poppin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D89FBD-BD17-43DC-AD3A-17FE2B612E7A}" type="slidenum">
              <a:rPr b="0" lang="en-US" sz="1200" spc="-1" strike="noStrike">
                <a:solidFill>
                  <a:srgbClr val="000000"/>
                </a:solidFill>
                <a:latin typeface="Poppins"/>
              </a:rPr>
              <a:t>27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Poppin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098C54-AD74-4D9D-A4AE-0090249BDC1D}" type="slidenum">
              <a:rPr b="0" lang="en-US" sz="1200" spc="-1" strike="noStrike">
                <a:solidFill>
                  <a:srgbClr val="000000"/>
                </a:solidFill>
                <a:latin typeface="Poppins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Poppin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414C06-E4DB-4938-A39D-5F4A2B38F801}" type="slidenum">
              <a:rPr b="0" lang="en-US" sz="1200" spc="-1" strike="noStrike">
                <a:solidFill>
                  <a:srgbClr val="000000"/>
                </a:solidFill>
                <a:latin typeface="Poppins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ull Content - T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606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08240" y="559080"/>
            <a:ext cx="10740240" cy="18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6400" spc="-1" strike="noStrike">
                <a:solidFill>
                  <a:schemeClr val="lt1"/>
                </a:solidFill>
                <a:latin typeface="Poppins SemiBold"/>
              </a:rPr>
              <a:t>Front Cover Title Goes Here</a:t>
            </a:r>
            <a:endParaRPr b="0" lang="en-US" sz="64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08240" y="3846960"/>
            <a:ext cx="5557320" cy="34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GB" sz="2200" spc="-1" strike="noStrike">
                <a:solidFill>
                  <a:schemeClr val="lt1"/>
                </a:solidFill>
                <a:latin typeface="Poppins"/>
              </a:rPr>
              <a:t>Presenters name</a:t>
            </a:r>
            <a:endParaRPr b="0" lang="en-US" sz="22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08240" y="4228560"/>
            <a:ext cx="5557320" cy="34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lt1"/>
                </a:solidFill>
                <a:latin typeface="Poppins"/>
              </a:rPr>
              <a:t>Department name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08240" y="4615200"/>
            <a:ext cx="5557320" cy="34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lt1"/>
                </a:solidFill>
                <a:latin typeface="Poppins"/>
              </a:rPr>
              <a:t>Date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08240" y="2431440"/>
            <a:ext cx="10740240" cy="1305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chemeClr val="lt1"/>
                </a:solidFill>
                <a:latin typeface="Poppins"/>
              </a:rPr>
              <a:t>Sub title</a:t>
            </a:r>
            <a:endParaRPr b="0" lang="en-US" sz="32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5" name="Picture 5" descr="The Open University Logo"/>
          <p:cNvPicPr/>
          <p:nvPr/>
        </p:nvPicPr>
        <p:blipFill>
          <a:blip r:embed="rId2"/>
          <a:stretch/>
        </p:blipFill>
        <p:spPr>
          <a:xfrm>
            <a:off x="469800" y="5829480"/>
            <a:ext cx="1709640" cy="583920"/>
          </a:xfrm>
          <a:prstGeom prst="rect">
            <a:avLst/>
          </a:prstGeom>
          <a:ln w="0">
            <a:noFill/>
          </a:ln>
        </p:spPr>
      </p:pic>
      <p:pic>
        <p:nvPicPr>
          <p:cNvPr id="6" name="Picture 6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95880" y="3809880"/>
            <a:ext cx="6095520" cy="30477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Poppins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606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body"/>
          </p:nvPr>
        </p:nvSpPr>
        <p:spPr>
          <a:xfrm>
            <a:off x="10492200" y="5596200"/>
            <a:ext cx="1699200" cy="76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5500" spc="-1" strike="noStrike">
                <a:solidFill>
                  <a:schemeClr val="lt1"/>
                </a:solidFill>
                <a:latin typeface="Poppins SemiBold"/>
              </a:rPr>
              <a:t>01</a:t>
            </a:r>
            <a:endParaRPr b="0" lang="en-US" sz="55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08240" y="559080"/>
            <a:ext cx="10774080" cy="18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6400" spc="-1" strike="noStrike">
                <a:solidFill>
                  <a:schemeClr val="lt1"/>
                </a:solidFill>
                <a:latin typeface="Poppins SemiBold"/>
              </a:rPr>
              <a:t>Chapter Title Goes Here</a:t>
            </a:r>
            <a:endParaRPr b="0" lang="en-US" sz="6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08240" y="2431440"/>
            <a:ext cx="9754560" cy="243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chemeClr val="lt1"/>
                </a:solidFill>
                <a:latin typeface="Poppins"/>
              </a:rPr>
              <a:t>Sub title here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2"/>
          <p:cNvSpPr/>
          <p:nvPr/>
        </p:nvSpPr>
        <p:spPr>
          <a:xfrm>
            <a:off x="11515680" y="6493680"/>
            <a:ext cx="63180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fld id="{2B240E33-A434-48BE-8322-9B125FCA1315}" type="slidenum">
              <a:rPr b="0" lang="en-GB" sz="1500" spc="-1" strike="noStrike">
                <a:solidFill>
                  <a:srgbClr val="060645"/>
                </a:solidFill>
                <a:latin typeface="Poppins"/>
              </a:rPr>
              <a:t>&lt;number&gt;</a:t>
            </a:fld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: Single Corner Rounded 1"/>
          <p:cNvSpPr/>
          <p:nvPr/>
        </p:nvSpPr>
        <p:spPr>
          <a:xfrm flipV="1">
            <a:off x="-5400" y="-720"/>
            <a:ext cx="12197520" cy="1156680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body"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4800" spc="-1" strike="noStrike">
                <a:solidFill>
                  <a:schemeClr val="lt1"/>
                </a:solidFill>
                <a:latin typeface="Poppins SemiBold"/>
              </a:rPr>
              <a:t>Page Title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Level 1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400" spc="-1" strike="noStrike">
                <a:solidFill>
                  <a:schemeClr val="dk1"/>
                </a:solidFill>
                <a:latin typeface="Poppins"/>
              </a:rPr>
              <a:t>Level 2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2" marL="1143000" indent="-2286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000" spc="-1" strike="noStrike">
                <a:solidFill>
                  <a:schemeClr val="dk1"/>
                </a:solidFill>
                <a:latin typeface="Poppins"/>
              </a:rPr>
              <a:t>Level 3</a:t>
            </a:r>
            <a:endParaRPr b="0" lang="en-US" sz="20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Poppins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606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340200" y="3124440"/>
            <a:ext cx="8271720" cy="85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4800" spc="-1" strike="noStrike">
                <a:solidFill>
                  <a:schemeClr val="lt1"/>
                </a:solidFill>
                <a:latin typeface="Poppins SemiBold"/>
              </a:rPr>
              <a:t>Type your message here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17" name="Picture 1" descr="The Open University Logo"/>
          <p:cNvPicPr/>
          <p:nvPr/>
        </p:nvPicPr>
        <p:blipFill>
          <a:blip r:embed="rId2"/>
          <a:stretch/>
        </p:blipFill>
        <p:spPr>
          <a:xfrm>
            <a:off x="469800" y="5829480"/>
            <a:ext cx="1709640" cy="583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606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The Open University Logo"/>
          <p:cNvPicPr/>
          <p:nvPr/>
        </p:nvPicPr>
        <p:blipFill>
          <a:blip r:embed="rId2"/>
          <a:stretch/>
        </p:blipFill>
        <p:spPr>
          <a:xfrm>
            <a:off x="3074400" y="2622240"/>
            <a:ext cx="6042960" cy="2021400"/>
          </a:xfrm>
          <a:prstGeom prst="rect">
            <a:avLst/>
          </a:prstGeom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Poppins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Poppins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Poppins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Poppin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Poppins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Poppins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Poppins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Poppin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Poppins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Poppin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Poppins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0" y="-425880"/>
            <a:ext cx="10515240" cy="34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 fontScale="93422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chemeClr val="dk1"/>
                </a:solidFill>
                <a:latin typeface="Poppins"/>
              </a:rPr>
              <a:t>Intro Slide Title 3</a:t>
            </a:r>
            <a:endParaRPr b="0" lang="en-US" sz="20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08240" y="559080"/>
            <a:ext cx="10740240" cy="18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6400" spc="-1" strike="noStrike">
                <a:solidFill>
                  <a:schemeClr val="lt1"/>
                </a:solidFill>
                <a:latin typeface="Poppins SemiBold"/>
              </a:rPr>
              <a:t>Algorithmenkritik 2024</a:t>
            </a:r>
            <a:endParaRPr b="0" lang="en-US" sz="64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08240" y="2431440"/>
            <a:ext cx="10740240" cy="1305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08240" y="3846960"/>
            <a:ext cx="5557320" cy="34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GB" sz="2200" spc="-1" strike="noStrike">
                <a:solidFill>
                  <a:schemeClr val="lt1"/>
                </a:solidFill>
                <a:latin typeface="Poppins"/>
              </a:rPr>
              <a:t>Mark M Hall</a:t>
            </a:r>
            <a:endParaRPr b="0" lang="en-US" sz="22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08240" y="4228560"/>
            <a:ext cx="5557320" cy="34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lt1"/>
                </a:solidFill>
                <a:latin typeface="Poppins"/>
              </a:rPr>
              <a:t>The Open University, Milton Keynes, UK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/>
          </p:nvPr>
        </p:nvSpPr>
        <p:spPr>
          <a:xfrm>
            <a:off x="408240" y="4615200"/>
            <a:ext cx="5557320" cy="34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lt1"/>
                </a:solidFill>
                <a:latin typeface="Poppins"/>
              </a:rPr>
              <a:t>18.04.2024</a:t>
            </a:r>
            <a:endParaRPr b="0" lang="en-US" sz="1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Moderne Algorithmusdefinition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452556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Algorithmen müssen in Programmcode umgewandelt werden, um ausgeführt zu werden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5580000" y="1440000"/>
            <a:ext cx="2127240" cy="516600"/>
          </a:xfrm>
          <a:prstGeom prst="rect">
            <a:avLst/>
          </a:prstGeom>
          <a:solidFill>
            <a:schemeClr val="accent4"/>
          </a:solidFill>
          <a:ln w="0">
            <a:solidFill>
              <a:srgbClr val="0606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Functions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5"/>
          <p:cNvSpPr/>
          <p:nvPr/>
        </p:nvSpPr>
        <p:spPr>
          <a:xfrm>
            <a:off x="5592240" y="2430000"/>
            <a:ext cx="2102760" cy="516600"/>
          </a:xfrm>
          <a:prstGeom prst="rect">
            <a:avLst/>
          </a:prstGeom>
          <a:solidFill>
            <a:schemeClr val="accent5"/>
          </a:solidFill>
          <a:ln w="0">
            <a:solidFill>
              <a:srgbClr val="060645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Algorithms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"/>
          <p:cNvSpPr/>
          <p:nvPr/>
        </p:nvSpPr>
        <p:spPr>
          <a:xfrm>
            <a:off x="5580000" y="3420360"/>
            <a:ext cx="2127240" cy="516600"/>
          </a:xfrm>
          <a:prstGeom prst="rect">
            <a:avLst/>
          </a:prstGeom>
          <a:solidFill>
            <a:schemeClr val="accent6"/>
          </a:solidFill>
          <a:ln w="0">
            <a:solidFill>
              <a:srgbClr val="0606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Programs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7"/>
          <p:cNvSpPr/>
          <p:nvPr/>
        </p:nvSpPr>
        <p:spPr>
          <a:xfrm>
            <a:off x="331920" y="6120000"/>
            <a:ext cx="5608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1800" spc="-1" strike="noStrike">
                <a:solidFill>
                  <a:schemeClr val="dk1"/>
                </a:solidFill>
                <a:latin typeface="Poppins"/>
              </a:rPr>
              <a:t>Yanofsky – Towards a definition of an algorithm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8"/>
          <p:cNvSpPr/>
          <p:nvPr/>
        </p:nvSpPr>
        <p:spPr>
          <a:xfrm>
            <a:off x="8404920" y="1440000"/>
            <a:ext cx="3070080" cy="516600"/>
          </a:xfrm>
          <a:prstGeom prst="rect">
            <a:avLst/>
          </a:prstGeom>
          <a:solidFill>
            <a:schemeClr val="accent4"/>
          </a:solidFill>
          <a:ln w="0">
            <a:solidFill>
              <a:srgbClr val="0606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Topic Modelling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9"/>
          <p:cNvSpPr/>
          <p:nvPr/>
        </p:nvSpPr>
        <p:spPr>
          <a:xfrm>
            <a:off x="8404920" y="2430000"/>
            <a:ext cx="3070080" cy="516600"/>
          </a:xfrm>
          <a:prstGeom prst="rect">
            <a:avLst/>
          </a:prstGeom>
          <a:solidFill>
            <a:schemeClr val="accent5"/>
          </a:solidFill>
          <a:ln w="0">
            <a:solidFill>
              <a:srgbClr val="0606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LDA, pLSI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Box 10"/>
          <p:cNvSpPr/>
          <p:nvPr/>
        </p:nvSpPr>
        <p:spPr>
          <a:xfrm>
            <a:off x="8404920" y="3420360"/>
            <a:ext cx="3070080" cy="516600"/>
          </a:xfrm>
          <a:prstGeom prst="rect">
            <a:avLst/>
          </a:prstGeom>
          <a:solidFill>
            <a:schemeClr val="accent6"/>
          </a:solidFill>
          <a:ln w="0">
            <a:solidFill>
              <a:srgbClr val="0606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Gensim, Mallet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Moderne Algorithmusdefinition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Algorithms are ontogenetic, performative and contingent: that is, they are never fixed in nature, but are emergent and constantly unfolding. (Kitchin, 2017)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69" name="TextBox 3"/>
          <p:cNvSpPr/>
          <p:nvPr/>
        </p:nvSpPr>
        <p:spPr>
          <a:xfrm>
            <a:off x="561240" y="4140000"/>
            <a:ext cx="77187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Algorithmus = Code + Daten + Ausführung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Was bedeutet das für die DH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82260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Nutzung von Algorithmen primär als Werkzeuge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Fokus auf die Kritik der „Functions“ (methodisch) und „Programs“ (praktisch) Ebenen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Fokus auf die Kritik des Outputs im Sinne von Kitchins „performative“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Der Algorithmus als Blackbox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591948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Kein Problem!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Klassisches Nachvollziehen von modernen Algorithmen ist praktisch unmöglich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Historisches Arbeiten ist Arbeiten mit einer Blackbox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74" name="Google Shape;85;p16" descr=""/>
          <p:cNvPicPr/>
          <p:nvPr/>
        </p:nvPicPr>
        <p:blipFill>
          <a:blip r:embed="rId1"/>
          <a:stretch/>
        </p:blipFill>
        <p:spPr>
          <a:xfrm>
            <a:off x="6573960" y="1320120"/>
            <a:ext cx="5445000" cy="510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Algorithmusdefinition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76" name="TextBox 3"/>
          <p:cNvSpPr/>
          <p:nvPr/>
        </p:nvSpPr>
        <p:spPr>
          <a:xfrm>
            <a:off x="1150560" y="3429000"/>
            <a:ext cx="9890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3600" spc="-1" strike="noStrike">
                <a:solidFill>
                  <a:schemeClr val="dk1"/>
                </a:solidFill>
                <a:latin typeface="Poppins"/>
              </a:rPr>
              <a:t>Algorithmus = Code + Daten + Ausführung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Säulen der Algorithmenkritik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78" name="Google Shape;104;p18" descr=""/>
          <p:cNvPicPr/>
          <p:nvPr/>
        </p:nvPicPr>
        <p:blipFill>
          <a:blip r:embed="rId1"/>
          <a:stretch/>
        </p:blipFill>
        <p:spPr>
          <a:xfrm>
            <a:off x="1080000" y="2165760"/>
            <a:ext cx="8216640" cy="3641760"/>
          </a:xfrm>
          <a:prstGeom prst="rect">
            <a:avLst/>
          </a:prstGeom>
          <a:ln w="0">
            <a:noFill/>
          </a:ln>
        </p:spPr>
      </p:pic>
      <p:sp>
        <p:nvSpPr>
          <p:cNvPr id="79" name="Google Shape;105;p18"/>
          <p:cNvSpPr/>
          <p:nvPr/>
        </p:nvSpPr>
        <p:spPr>
          <a:xfrm>
            <a:off x="1730160" y="3571200"/>
            <a:ext cx="157140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chemeClr val="dk1"/>
                </a:solidFill>
                <a:latin typeface="Poppins"/>
                <a:ea typeface="Montserrat Medium"/>
              </a:rPr>
              <a:t>Forschungs-design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Google Shape;106;p18"/>
          <p:cNvSpPr/>
          <p:nvPr/>
        </p:nvSpPr>
        <p:spPr>
          <a:xfrm>
            <a:off x="4402440" y="3655440"/>
            <a:ext cx="15714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900" spc="-1" strike="noStrike">
                <a:solidFill>
                  <a:schemeClr val="dk1"/>
                </a:solidFill>
                <a:latin typeface="Poppins"/>
                <a:ea typeface="Montserrat Medium"/>
              </a:rPr>
              <a:t>Funktiona-</a:t>
            </a:r>
            <a:br>
              <a:rPr sz="1900"/>
            </a:br>
            <a:r>
              <a:rPr b="0" lang="en" sz="1900" spc="-1" strike="noStrike">
                <a:solidFill>
                  <a:schemeClr val="dk1"/>
                </a:solidFill>
                <a:latin typeface="Poppins"/>
                <a:ea typeface="Montserrat Medium"/>
              </a:rPr>
              <a:t>lität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Google Shape;107;p18"/>
          <p:cNvSpPr/>
          <p:nvPr/>
        </p:nvSpPr>
        <p:spPr>
          <a:xfrm>
            <a:off x="7075080" y="3586680"/>
            <a:ext cx="161748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chemeClr val="dk1"/>
                </a:solidFill>
                <a:latin typeface="Poppins"/>
                <a:ea typeface="Montserrat Medium"/>
              </a:rPr>
              <a:t>Gesellschaft/ Lebenswelt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Forschungsdesign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360000" y="1800000"/>
            <a:ext cx="10766520" cy="388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de-AT" sz="3600" spc="-1" strike="noStrike">
                <a:solidFill>
                  <a:schemeClr val="dk1"/>
                </a:solidFill>
                <a:latin typeface="Poppins"/>
              </a:rPr>
              <a:t>Sind Fragestellung und Algorithmus inkompatibel, ist die Kritik arbiträr</a:t>
            </a:r>
            <a:endParaRPr b="0" lang="en-US" sz="3600" spc="-1" strike="noStrike">
              <a:solidFill>
                <a:schemeClr val="dk1"/>
              </a:solidFill>
              <a:latin typeface="Poppins"/>
            </a:endParaRPr>
          </a:p>
          <a:p>
            <a:pPr indent="0" algn="ctr" defTabSz="9144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(die Ergebnisse sowieso)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Forschungsdesign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82260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600" spc="-1" strike="noStrike">
                <a:solidFill>
                  <a:schemeClr val="dk1"/>
                </a:solidFill>
                <a:latin typeface="Poppins"/>
              </a:rPr>
              <a:t>Zentrale </a:t>
            </a: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Fragen</a:t>
            </a:r>
            <a:r>
              <a:rPr b="0" lang="de-AT" sz="2600" spc="-1" strike="noStrike">
                <a:solidFill>
                  <a:schemeClr val="dk1"/>
                </a:solidFill>
                <a:latin typeface="Poppins"/>
              </a:rPr>
              <a:t>:</a:t>
            </a:r>
            <a:endParaRPr b="0" lang="en-US" sz="26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200" spc="-1" strike="noStrike">
                <a:solidFill>
                  <a:schemeClr val="dk1"/>
                </a:solidFill>
                <a:latin typeface="Poppins"/>
              </a:rPr>
              <a:t>Erlaubt der Output des Algorithmus es mir meine Forschungsfrage zu beantworten?</a:t>
            </a:r>
            <a:endParaRPr b="0" lang="en-US" sz="22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200" spc="-1" strike="noStrike">
                <a:solidFill>
                  <a:schemeClr val="dk1"/>
                </a:solidFill>
                <a:latin typeface="Poppins"/>
              </a:rPr>
              <a:t>Was ist die Weltansicht des Algorithmus?</a:t>
            </a:r>
            <a:endParaRPr b="0" lang="en-US" sz="22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200" spc="-1" strike="noStrike">
                <a:solidFill>
                  <a:schemeClr val="dk1"/>
                </a:solidFill>
                <a:latin typeface="Poppins"/>
              </a:rPr>
              <a:t>Welche der verfügbaren Softwarebibliotheken bzw. Programme soll ich nutzen?</a:t>
            </a:r>
            <a:endParaRPr b="0" lang="en-US" sz="22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600" spc="-1" strike="noStrike">
                <a:solidFill>
                  <a:schemeClr val="dk1"/>
                </a:solidFill>
                <a:latin typeface="Poppins"/>
              </a:rPr>
              <a:t>Kann primär aufgrund der Forschungsliteratur bzw. Softwaredokumentation beantwortet werden</a:t>
            </a:r>
            <a:endParaRPr b="0" lang="en-US" sz="26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Forschungsdesign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59418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Bag-of-Words Modell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Ordnung der Wörter ist irrelevant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Wörter sind Abfolgen von Zeichen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88" name="Google Shape;145;p23" descr=""/>
          <p:cNvPicPr/>
          <p:nvPr/>
        </p:nvPicPr>
        <p:blipFill>
          <a:blip r:embed="rId1"/>
          <a:stretch/>
        </p:blipFill>
        <p:spPr>
          <a:xfrm>
            <a:off x="6623280" y="1320120"/>
            <a:ext cx="4426920" cy="491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Forschungsdesign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Wie teste ich, dass meine Ergebnisse nicht übermäßig verzerrt sind?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Kriterien im Vorhinein festlegen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Planen den Algorithmus zu ersetzen, falls die Kriterien nicht erfüllt werden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800" spc="-1" strike="noStrike">
                <a:solidFill>
                  <a:schemeClr val="lt1"/>
                </a:solidFill>
                <a:latin typeface="Poppins SemiBold"/>
              </a:rPr>
              <a:t>Quelle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84060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Basiert auf einem Artikel “Algorithmenkritik” im demnächst erscheinenden “Handbuch Digitale Quellenkritik”</a:t>
            </a:r>
            <a:br>
              <a:rPr sz="2800"/>
            </a:b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https://dqk.uni-trier.de/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Autor:inn:en: Melanie Althage, Aline Deicke, Mark Hall, Dennis Möbus, Cindarella Petz, Melanie Seltmann 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Funktionalität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Ergebnisorientiert und nicht code-immanent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Test-getriebener Ansatz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Funktionalität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83394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Beispiel: Suchmachine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Wie wurden die Texte aufbearbeitet?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Suchen nach „Kind“, „kind“, „Kinder“ im Deutschen Textarchiv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Kind: 102.266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kind: 102.410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Kinder: 102.267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Funktionalität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Beispiel: Topic Modelling mit LDA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graphicFrame>
        <p:nvGraphicFramePr>
          <p:cNvPr id="97" name="Table 4"/>
          <p:cNvGraphicFramePr/>
          <p:nvPr/>
        </p:nvGraphicFramePr>
        <p:xfrm>
          <a:off x="414000" y="2258280"/>
          <a:ext cx="11261160" cy="3749400"/>
        </p:xfrm>
        <a:graphic>
          <a:graphicData uri="http://schemas.openxmlformats.org/drawingml/2006/table">
            <a:tbl>
              <a:tblPr/>
              <a:tblGrid>
                <a:gridCol w="5630400"/>
                <a:gridCol w="5630400"/>
              </a:tblGrid>
              <a:tr h="39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AT" sz="2400" spc="-1" strike="noStrike">
                          <a:solidFill>
                            <a:schemeClr val="lt1"/>
                          </a:solidFill>
                          <a:latin typeface="Poppins"/>
                        </a:rPr>
                        <a:t>Mallet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AT" sz="2400" spc="-1" strike="noStrike">
                          <a:solidFill>
                            <a:schemeClr val="lt1"/>
                          </a:solidFill>
                          <a:latin typeface="Poppins"/>
                        </a:rPr>
                        <a:t>Gensim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2722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AT" sz="2400" spc="-1" strike="noStrike">
                          <a:solidFill>
                            <a:schemeClr val="dk1"/>
                          </a:solidFill>
                          <a:latin typeface="Poppins"/>
                        </a:rPr>
                        <a:t>krieg, gedenken, angst, gott, passieren, reden, wussten, schwer, menschen, mensch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AT" sz="2400" spc="-1" strike="noStrike">
                          <a:solidFill>
                            <a:schemeClr val="dk1"/>
                          </a:solidFill>
                          <a:latin typeface="Poppins"/>
                        </a:rPr>
                        <a:t>krieg, essen, schwer, kirche, hattingen, arbeit, partei, schlecht, zug, deutsch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8594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AT" sz="2400" spc="-1" strike="noStrike">
                          <a:solidFill>
                            <a:schemeClr val="dk1"/>
                          </a:solidFill>
                          <a:latin typeface="Poppins"/>
                        </a:rPr>
                        <a:t>krieg, einziehen, arbeitsdienst, soldat, bruder, krieges, weltkrieg, freiwillig, mitmachen, gefangenschaft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AT" sz="2400" spc="-1" strike="noStrike">
                          <a:solidFill>
                            <a:schemeClr val="dk1"/>
                          </a:solidFill>
                          <a:latin typeface="Poppins"/>
                        </a:rPr>
                        <a:t>essen, krieg, deutsch, kind, bruder, rauchen, arbeit, soldaten, schlecht, schwester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Gesellschaftlich-lebensweltlich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Analyse des Unterschieds zwischen dem suggerierten und dem eigentlichen Output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Einfluss auf und Veränderung des Forschungsablaufes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Gesellschaftlich-lebensweltlich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65664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Beispiel: Suchmaschine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Ich kann nie wissen, was ich nicht gefunden habe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Suchmaschine suggeriert aber alles gefunden zu haben (1-10 of 376)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102" name="Picture 4" descr="Different coloured organisers"/>
          <p:cNvPicPr/>
          <p:nvPr/>
        </p:nvPicPr>
        <p:blipFill>
          <a:blip r:embed="rId1"/>
          <a:stretch/>
        </p:blipFill>
        <p:spPr>
          <a:xfrm>
            <a:off x="7188480" y="2473920"/>
            <a:ext cx="4735440" cy="286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Algorithmenkritik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78660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Muss eine Kernkomponente der digitalen Geisteswissenschaften werden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Unterscheidet sich qualitativ nicht von jeder anderen Quellen und Methodenkritik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Ergebnisorientierter Zugang erlaubt eine Kritik ohne tiefgreifendes Codeverständnis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0" y="-425880"/>
            <a:ext cx="10515240" cy="34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 fontScale="93422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GB" sz="2000" spc="-1" strike="noStrike">
                <a:solidFill>
                  <a:schemeClr val="dk1"/>
                </a:solidFill>
                <a:latin typeface="Poppins SemiBold"/>
              </a:rPr>
              <a:t>Slide Title 31</a:t>
            </a:r>
            <a:endParaRPr b="0" lang="en-US" sz="20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180000" y="6120000"/>
            <a:ext cx="40608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https://dqk.uni-trier.de/</a:t>
            </a:r>
            <a:endParaRPr b="0" lang="en-GB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Bibliography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8556" lnSpcReduction="10000"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Kitchin, R., 2019. Thinking critically about and researching algorithms. In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The Social Power of Algorithms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 (pp. 14-29). Routledge.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Knuth, D.E., 1997.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The Art of Computer Programming: Fundamental Algorithms, volume 1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. Addison-Wesley Professional.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Mehrabi, N., Morstatter, F., Saxena, N., Lerman, K. and Galstyan, A., 2021. A survey on bias and fairness in machine learning.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ACM computing surveys (CSUR)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,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54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(6), pp.1-35.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Prescott, A., 2023. Bias in Big Data, Machine Learning and AI: What Lessons for the Digital Humanities?.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DHQ: Digital Humanities Quarterly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,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17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(2).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Stone, H.S., 1971.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Introduction to computer organization and data structures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. McGraw-Hill, Inc..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Yanofsky, N.S., 2011. Towards a definition of an algorithm.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Journal of Logic and Computation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,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21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(2), pp.253-286.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800" spc="-1" strike="noStrike">
                <a:solidFill>
                  <a:schemeClr val="lt1"/>
                </a:solidFill>
                <a:latin typeface="Poppins SemiBold"/>
              </a:rPr>
              <a:t>Outline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Was ist ein Algorithmus?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Geschichte des Algorithmus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Algorithmusdefinitionen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Die drei Säulen der Algorithmenkritik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Forschungsdesign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Funktionalität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Gesellschaftlich-lebensweltliche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800" spc="-1" strike="noStrike">
                <a:solidFill>
                  <a:schemeClr val="lt1"/>
                </a:solidFill>
                <a:latin typeface="Poppins SemiBold"/>
              </a:rPr>
              <a:t>Brauchen wir das?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128348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Selbst der einfachste Algorithmus beeinflusst das Ergebnis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39" name="TextBox 12"/>
          <p:cNvSpPr/>
          <p:nvPr/>
        </p:nvSpPr>
        <p:spPr>
          <a:xfrm>
            <a:off x="3761640" y="2748240"/>
            <a:ext cx="4759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Ein Kopf-an-Kopf-Rennen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Box 13"/>
          <p:cNvSpPr/>
          <p:nvPr/>
        </p:nvSpPr>
        <p:spPr>
          <a:xfrm>
            <a:off x="180000" y="3376440"/>
            <a:ext cx="45475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Ein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Kopf-an-Kopf-Rennen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14"/>
          <p:cNvSpPr/>
          <p:nvPr/>
        </p:nvSpPr>
        <p:spPr>
          <a:xfrm>
            <a:off x="4860000" y="4502520"/>
            <a:ext cx="1897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Ein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2x Kopf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an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Rennen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16"/>
          <p:cNvSpPr/>
          <p:nvPr/>
        </p:nvSpPr>
        <p:spPr>
          <a:xfrm>
            <a:off x="6742800" y="3602520"/>
            <a:ext cx="189720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ein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2x Kopf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an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Rennen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17"/>
          <p:cNvSpPr/>
          <p:nvPr/>
        </p:nvSpPr>
        <p:spPr>
          <a:xfrm>
            <a:off x="180000" y="4456440"/>
            <a:ext cx="45475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ein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1x Kopf-an-Kopf-Rennen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Ja, wir brauchen das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Prescott, A., 2023. Bias in Big Data, Machine Learning and AI: What Lessons for the Digital Humanities?.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DHQ: Digital Humanities Quarterly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,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17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(2).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Mehrabi, N., Morstatter, F., Saxena, N., Lerman, K. and Galstyan, A., 2021. A survey on bias and fairness in machine learning.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ACM computing surveys (CSUR)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, </a:t>
            </a:r>
            <a:r>
              <a:rPr b="0" i="1" lang="en-GB" sz="2800" spc="-1" strike="noStrike">
                <a:solidFill>
                  <a:schemeClr val="dk1"/>
                </a:solidFill>
                <a:latin typeface="Poppins"/>
              </a:rPr>
              <a:t>54</a:t>
            </a:r>
            <a:r>
              <a:rPr b="0" lang="en-GB" sz="2800" spc="-1" strike="noStrike">
                <a:solidFill>
                  <a:schemeClr val="dk1"/>
                </a:solidFill>
                <a:latin typeface="Poppins"/>
              </a:rPr>
              <a:t>(6), pp.1-35.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indent="0" defTabSz="914400">
              <a:lnSpc>
                <a:spcPct val="150000"/>
              </a:lnSpc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Der Algorithmus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47" name="Google Shape;75;p15" descr=""/>
          <p:cNvPicPr/>
          <p:nvPr/>
        </p:nvPicPr>
        <p:blipFill>
          <a:blip r:embed="rId1"/>
          <a:stretch/>
        </p:blipFill>
        <p:spPr>
          <a:xfrm>
            <a:off x="698040" y="1598760"/>
            <a:ext cx="3616920" cy="224244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76;p15" descr=""/>
          <p:cNvPicPr/>
          <p:nvPr/>
        </p:nvPicPr>
        <p:blipFill>
          <a:blip r:embed="rId2"/>
          <a:stretch/>
        </p:blipFill>
        <p:spPr>
          <a:xfrm>
            <a:off x="4879440" y="1599480"/>
            <a:ext cx="6460560" cy="272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Der Algorithmus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  <p:pic>
        <p:nvPicPr>
          <p:cNvPr id="51" name="Google Shape;77;p15" descr=""/>
          <p:cNvPicPr/>
          <p:nvPr/>
        </p:nvPicPr>
        <p:blipFill>
          <a:blip r:embed="rId1"/>
          <a:stretch/>
        </p:blipFill>
        <p:spPr>
          <a:xfrm>
            <a:off x="4276080" y="1311480"/>
            <a:ext cx="3867840" cy="52005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7" descr="Ada Lovelace - Wikipedia"/>
          <p:cNvPicPr/>
          <p:nvPr/>
        </p:nvPicPr>
        <p:blipFill>
          <a:blip r:embed="rId2"/>
          <a:stretch/>
        </p:blipFill>
        <p:spPr>
          <a:xfrm>
            <a:off x="414000" y="1292760"/>
            <a:ext cx="3633480" cy="52192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3" descr=""/>
          <p:cNvPicPr/>
          <p:nvPr/>
        </p:nvPicPr>
        <p:blipFill>
          <a:blip r:embed="rId3"/>
          <a:srcRect l="36824" t="164" r="17515" b="-164"/>
          <a:stretch/>
        </p:blipFill>
        <p:spPr>
          <a:xfrm>
            <a:off x="8372160" y="1301040"/>
            <a:ext cx="3548160" cy="517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Klassiche Algorithmusdefinition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840600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1053"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Harold Stone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A set of rules that precisely defines a sequence of operations such that each rule is effective and definite and such that the sequence terminates in a finite time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Knuth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An algorithm must always terminate after a finite number of steps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Each step of an algorithm must be precisely defined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  <a:p>
            <a:pPr lvl="1" marL="743040" indent="-28584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400" spc="-1" strike="noStrike">
                <a:solidFill>
                  <a:schemeClr val="dk1"/>
                </a:solidFill>
                <a:latin typeface="Poppins"/>
              </a:rPr>
              <a:t>Its operations must all be sufficiently basic that they can in principle be done exactly and in a finite length of time by someone using pencil and paper</a:t>
            </a:r>
            <a:endParaRPr b="0" lang="en-US" sz="24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/>
          </p:nvPr>
        </p:nvSpPr>
        <p:spPr>
          <a:xfrm>
            <a:off x="414000" y="163080"/>
            <a:ext cx="10766520" cy="82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AT" sz="4800" spc="-1" strike="noStrike">
                <a:solidFill>
                  <a:schemeClr val="lt1"/>
                </a:solidFill>
                <a:latin typeface="Poppins SemiBold"/>
              </a:rPr>
              <a:t>Klassiche Algorithmusdefinition</a:t>
            </a:r>
            <a:endParaRPr b="0" lang="en-US" sz="4800" spc="-1" strike="noStrike">
              <a:solidFill>
                <a:schemeClr val="dk1"/>
              </a:solidFill>
              <a:latin typeface="Poppi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14000" y="1320120"/>
            <a:ext cx="10766520" cy="517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Geht aus einer mathematischen Weltsicht hervor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Der Algorithmus wird direkt ausgeführt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  <a:p>
            <a:pPr marL="277200" indent="-277200" defTabSz="914400">
              <a:lnSpc>
                <a:spcPct val="150000"/>
              </a:lnSpc>
              <a:buClr>
                <a:srgbClr val="060645"/>
              </a:buClr>
              <a:buFont typeface="Arial"/>
              <a:buChar char="•"/>
            </a:pPr>
            <a:r>
              <a:rPr b="0" lang="de-AT" sz="2800" spc="-1" strike="noStrike">
                <a:solidFill>
                  <a:schemeClr val="dk1"/>
                </a:solidFill>
                <a:latin typeface="Poppins"/>
              </a:rPr>
              <a:t>Der Algorithmus ist neutral bezüglich der Daten</a:t>
            </a:r>
            <a:endParaRPr b="0" lang="en-US" sz="2800" spc="-1" strike="noStrike">
              <a:solidFill>
                <a:schemeClr val="dk1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 pitchFamily="0" charset="1"/>
        <a:ea typeface=""/>
        <a:cs typeface=""/>
      </a:majorFont>
      <a:minorFont>
        <a:latin typeface="Poppin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 pitchFamily="0" charset="1"/>
        <a:ea typeface=""/>
        <a:cs typeface=""/>
      </a:majorFont>
      <a:minorFont>
        <a:latin typeface="Poppin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 pitchFamily="0" charset="1"/>
        <a:ea typeface=""/>
        <a:cs typeface=""/>
      </a:majorFont>
      <a:minorFont>
        <a:latin typeface="Poppin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 pitchFamily="0" charset="1"/>
        <a:ea typeface=""/>
        <a:cs typeface=""/>
      </a:majorFont>
      <a:minorFont>
        <a:latin typeface="Poppin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</TotalTime>
  <Application>LibreOffice/7.6.5.2$Linux_X86_64 LibreOffice_project/60$Build-2</Application>
  <AppVersion>15.0000</AppVersion>
  <Words>929</Words>
  <Paragraphs>135</Paragraphs>
  <Company>The Open University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2022-10-21T14:33:01Z</dcterms:created>
  <dc:creator>brand-enquiries@open.ac.uk</dc:creator>
  <dc:description/>
  <cp:keywords>OU Master PowerPoint Template</cp:keywords>
  <dc:language>en-GB</dc:language>
  <cp:lastModifiedBy>Mark Hall</cp:lastModifiedBy>
  <dcterms:modified xsi:type="dcterms:W3CDTF">2024-04-18T15:04:09Z</dcterms:modified>
  <cp:revision>115</cp:revision>
  <dc:subject>OU Master PowerPoint Template with accessibility guidance and best practice tips</dc:subject>
  <dc:title>OU Master PowerPoint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  <property fmtid="{D5CDD505-2E9C-101B-9397-08002B2CF9AE}" pid="4" name="Notes">
    <vt:i4>3</vt:i4>
  </property>
  <property fmtid="{D5CDD505-2E9C-101B-9397-08002B2CF9AE}" pid="5" name="PresentationFormat">
    <vt:lpwstr>Widescreen</vt:lpwstr>
  </property>
  <property fmtid="{D5CDD505-2E9C-101B-9397-08002B2CF9AE}" pid="6" name="Slides">
    <vt:i4>27</vt:i4>
  </property>
</Properties>
</file>