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5" r:id="rId3"/>
    <p:sldId id="273" r:id="rId4"/>
    <p:sldId id="302" r:id="rId5"/>
    <p:sldId id="311" r:id="rId6"/>
    <p:sldId id="312" r:id="rId7"/>
    <p:sldId id="303" r:id="rId8"/>
    <p:sldId id="292" r:id="rId9"/>
    <p:sldId id="313" r:id="rId10"/>
    <p:sldId id="307" r:id="rId11"/>
    <p:sldId id="285" r:id="rId12"/>
    <p:sldId id="314" r:id="rId13"/>
    <p:sldId id="316" r:id="rId14"/>
    <p:sldId id="320" r:id="rId15"/>
    <p:sldId id="315" r:id="rId16"/>
    <p:sldId id="309" r:id="rId17"/>
    <p:sldId id="317" r:id="rId18"/>
    <p:sldId id="318" r:id="rId19"/>
    <p:sldId id="319" r:id="rId20"/>
    <p:sldId id="283" r:id="rId21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anne Kouwenaar" initials="RK" lastIdx="19" clrIdx="0"/>
  <p:cmAuthor id="1" name="Pieter Pijlman" initials="P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C5A"/>
    <a:srgbClr val="B4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89754" autoAdjust="0"/>
  </p:normalViewPr>
  <p:slideViewPr>
    <p:cSldViewPr snapToGrid="0" snapToObjects="1">
      <p:cViewPr varScale="1">
        <p:scale>
          <a:sx n="88" d="100"/>
          <a:sy n="88" d="100"/>
        </p:scale>
        <p:origin x="87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3" d="100"/>
          <a:sy n="153" d="100"/>
        </p:scale>
        <p:origin x="55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767D0-4898-D54C-AB28-022C9A214CA5}" type="datetimeFigureOut">
              <a:rPr lang="nl-NL" smtClean="0"/>
              <a:pPr/>
              <a:t>3-7-2018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7750-7861-2145-A117-79C9991D40D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90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46F2-BDBA-A845-BFE4-12B41866A1E8}" type="datetimeFigureOut">
              <a:rPr lang="nl-NL" smtClean="0"/>
              <a:pPr/>
              <a:t>3-7-2018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42273-6DD4-4842-9B6A-3D482547917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273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458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28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3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85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31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08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55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3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2273-6DD4-4842-9B6A-3D482547917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0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4138" y="0"/>
            <a:ext cx="12758138" cy="55816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24714" y="1970617"/>
            <a:ext cx="6162085" cy="554698"/>
          </a:xfrm>
        </p:spPr>
        <p:txBody>
          <a:bodyPr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520669" y="2914650"/>
            <a:ext cx="6518135" cy="105621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520669" y="4767263"/>
            <a:ext cx="2133600" cy="273844"/>
          </a:xfrm>
        </p:spPr>
        <p:txBody>
          <a:bodyPr/>
          <a:lstStyle/>
          <a:p>
            <a:fld id="{E6C741D5-DAFE-E54E-87FF-0564911C378A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2248" y="4767263"/>
            <a:ext cx="1901628" cy="27384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7" name="Rechte verbindingslijn 6"/>
          <p:cNvCxnSpPr/>
          <p:nvPr userDrawn="1"/>
        </p:nvCxnSpPr>
        <p:spPr>
          <a:xfrm rot="5400000">
            <a:off x="921276" y="3604683"/>
            <a:ext cx="307922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eperen 7"/>
          <p:cNvGrpSpPr/>
          <p:nvPr userDrawn="1"/>
        </p:nvGrpSpPr>
        <p:grpSpPr>
          <a:xfrm>
            <a:off x="4060885" y="0"/>
            <a:ext cx="1039164" cy="1193102"/>
            <a:chOff x="4060885" y="0"/>
            <a:chExt cx="1039164" cy="1193102"/>
          </a:xfrm>
        </p:grpSpPr>
        <p:sp>
          <p:nvSpPr>
            <p:cNvPr id="9" name="Rechthoek 8"/>
            <p:cNvSpPr/>
            <p:nvPr/>
          </p:nvSpPr>
          <p:spPr>
            <a:xfrm>
              <a:off x="4060885" y="0"/>
              <a:ext cx="1039164" cy="1193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" name="Afbeelding 9" descr="VSNU totaal-rg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088" y="0"/>
              <a:ext cx="793824" cy="10823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F6BB03C7-7632-084D-9AF1-77FAF3C1BAB4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4262963" y="0"/>
            <a:ext cx="616474" cy="396001"/>
            <a:chOff x="4262963" y="0"/>
            <a:chExt cx="616474" cy="396001"/>
          </a:xfrm>
        </p:grpSpPr>
        <p:sp>
          <p:nvSpPr>
            <p:cNvPr id="7" name="Rechthoek 6"/>
            <p:cNvSpPr/>
            <p:nvPr userDrawn="1"/>
          </p:nvSpPr>
          <p:spPr>
            <a:xfrm>
              <a:off x="4262963" y="1"/>
              <a:ext cx="61647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 descr="VSNU alleen strepen-rgb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14559" y="0"/>
              <a:ext cx="513283" cy="349910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5867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9C967FF0-C420-524C-A61E-0728D953BA7E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4060885" y="0"/>
            <a:ext cx="1039164" cy="1193102"/>
            <a:chOff x="4060885" y="0"/>
            <a:chExt cx="1039164" cy="1193102"/>
          </a:xfrm>
        </p:grpSpPr>
        <p:sp>
          <p:nvSpPr>
            <p:cNvPr id="7" name="Rechthoek 6"/>
            <p:cNvSpPr/>
            <p:nvPr userDrawn="1"/>
          </p:nvSpPr>
          <p:spPr>
            <a:xfrm>
              <a:off x="4060885" y="0"/>
              <a:ext cx="1039164" cy="1193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8" name="Afbeelding 7" descr="VSNU totaal-rg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5088" y="0"/>
              <a:ext cx="793824" cy="1082314"/>
            </a:xfrm>
            <a:prstGeom prst="rect">
              <a:avLst/>
            </a:prstGeom>
          </p:spPr>
        </p:pic>
      </p:grpSp>
      <p:cxnSp>
        <p:nvCxnSpPr>
          <p:cNvPr id="9" name="Rechte verbindingslijn 8"/>
          <p:cNvCxnSpPr/>
          <p:nvPr userDrawn="1"/>
        </p:nvCxnSpPr>
        <p:spPr>
          <a:xfrm rot="5400000">
            <a:off x="-1142193" y="3604683"/>
            <a:ext cx="3079220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5867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9C967FF0-C420-524C-A61E-0728D953BA7E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4060885" y="0"/>
            <a:ext cx="1039164" cy="1193102"/>
            <a:chOff x="4060885" y="0"/>
            <a:chExt cx="1039164" cy="1193102"/>
          </a:xfrm>
        </p:grpSpPr>
        <p:sp>
          <p:nvSpPr>
            <p:cNvPr id="7" name="Rechthoek 6"/>
            <p:cNvSpPr/>
            <p:nvPr/>
          </p:nvSpPr>
          <p:spPr>
            <a:xfrm>
              <a:off x="4060885" y="0"/>
              <a:ext cx="1039164" cy="11931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8" name="Afbeelding 7" descr="VSNU totaal-rg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5088" y="0"/>
              <a:ext cx="793824" cy="1082314"/>
            </a:xfrm>
            <a:prstGeom prst="rect">
              <a:avLst/>
            </a:prstGeom>
          </p:spPr>
        </p:pic>
      </p:grpSp>
      <p:cxnSp>
        <p:nvCxnSpPr>
          <p:cNvPr id="9" name="Rechte verbindingslijn 8"/>
          <p:cNvCxnSpPr/>
          <p:nvPr userDrawn="1"/>
        </p:nvCxnSpPr>
        <p:spPr>
          <a:xfrm rot="5400000">
            <a:off x="-1142193" y="3604683"/>
            <a:ext cx="30792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_zw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509554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8401"/>
            <a:ext cx="8229600" cy="3426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EFE3-327A-DC4A-808A-89698F558A0E}" type="datetime1">
              <a:rPr lang="en-US" smtClean="0"/>
              <a:pPr/>
              <a:t>7/3/2018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VSNU alleen strepen-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5358" y="0"/>
            <a:ext cx="513283" cy="34991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met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509554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8401"/>
            <a:ext cx="8229600" cy="3426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EFE3-327A-DC4A-808A-89698F558A0E}" type="datetime1">
              <a:rPr lang="en-US" smtClean="0"/>
              <a:pPr/>
              <a:t>7/3/2018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VSNU alleen strepen-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5358" y="0"/>
            <a:ext cx="513283" cy="349910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 rot="5400000">
            <a:off x="-1905764" y="2842700"/>
            <a:ext cx="460477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 - met lij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509554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8401"/>
            <a:ext cx="8229600" cy="3426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49BFEFE3-327A-DC4A-808A-89698F558A0E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2" name="Groeperen 11"/>
          <p:cNvGrpSpPr/>
          <p:nvPr userDrawn="1"/>
        </p:nvGrpSpPr>
        <p:grpSpPr>
          <a:xfrm>
            <a:off x="4262963" y="0"/>
            <a:ext cx="616474" cy="396001"/>
            <a:chOff x="4262963" y="0"/>
            <a:chExt cx="616474" cy="396001"/>
          </a:xfrm>
        </p:grpSpPr>
        <p:sp>
          <p:nvSpPr>
            <p:cNvPr id="10" name="Rechthoek 9"/>
            <p:cNvSpPr/>
            <p:nvPr userDrawn="1"/>
          </p:nvSpPr>
          <p:spPr>
            <a:xfrm>
              <a:off x="4262963" y="1"/>
              <a:ext cx="61647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 descr="VSNU alleen strepen-rgb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14559" y="0"/>
              <a:ext cx="513283" cy="349910"/>
            </a:xfrm>
            <a:prstGeom prst="rect">
              <a:avLst/>
            </a:prstGeom>
          </p:spPr>
        </p:pic>
      </p:grpSp>
      <p:cxnSp>
        <p:nvCxnSpPr>
          <p:cNvPr id="9" name="Rechte verbindingslijn 8"/>
          <p:cNvCxnSpPr/>
          <p:nvPr userDrawn="1"/>
        </p:nvCxnSpPr>
        <p:spPr>
          <a:xfrm rot="5400000">
            <a:off x="-1905764" y="2842700"/>
            <a:ext cx="460477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met lijn - geen animat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509554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8401"/>
            <a:ext cx="8229600" cy="3426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49BFEFE3-327A-DC4A-808A-89698F558A0E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7" name="Groeperen 11"/>
          <p:cNvGrpSpPr/>
          <p:nvPr userDrawn="1"/>
        </p:nvGrpSpPr>
        <p:grpSpPr>
          <a:xfrm>
            <a:off x="4262963" y="0"/>
            <a:ext cx="616474" cy="396001"/>
            <a:chOff x="4262963" y="0"/>
            <a:chExt cx="616474" cy="396001"/>
          </a:xfrm>
        </p:grpSpPr>
        <p:sp>
          <p:nvSpPr>
            <p:cNvPr id="10" name="Rechthoek 9"/>
            <p:cNvSpPr/>
            <p:nvPr userDrawn="1"/>
          </p:nvSpPr>
          <p:spPr>
            <a:xfrm>
              <a:off x="4262963" y="1"/>
              <a:ext cx="61647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 descr="VSNU alleen strepen-rgb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14559" y="0"/>
              <a:ext cx="513283" cy="349910"/>
            </a:xfrm>
            <a:prstGeom prst="rect">
              <a:avLst/>
            </a:prstGeom>
          </p:spPr>
        </p:pic>
      </p:grpSp>
      <p:cxnSp>
        <p:nvCxnSpPr>
          <p:cNvPr id="9" name="Rechte verbindingslijn 8"/>
          <p:cNvCxnSpPr/>
          <p:nvPr userDrawn="1"/>
        </p:nvCxnSpPr>
        <p:spPr>
          <a:xfrm rot="5400000">
            <a:off x="-1905764" y="2842700"/>
            <a:ext cx="460477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3DC4-B100-884A-9FB3-CA2995F0B52D}" type="datetime1">
              <a:rPr lang="en-US" smtClean="0"/>
              <a:pPr/>
              <a:t>7/3/2018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VSNU alleen strepen-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5358" y="0"/>
            <a:ext cx="513283" cy="34991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51120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 rot="5400000">
            <a:off x="-1905764" y="2842700"/>
            <a:ext cx="4604774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DB053DC4-B100-884A-9FB3-CA2995F0B52D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A96"/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51120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 rot="5400000">
            <a:off x="-1905764" y="2842700"/>
            <a:ext cx="460477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eperen 12"/>
          <p:cNvGrpSpPr/>
          <p:nvPr userDrawn="1"/>
        </p:nvGrpSpPr>
        <p:grpSpPr>
          <a:xfrm>
            <a:off x="4262963" y="0"/>
            <a:ext cx="616474" cy="396001"/>
            <a:chOff x="4262963" y="0"/>
            <a:chExt cx="616474" cy="396001"/>
          </a:xfrm>
        </p:grpSpPr>
        <p:sp>
          <p:nvSpPr>
            <p:cNvPr id="14" name="Rechthoek 13"/>
            <p:cNvSpPr/>
            <p:nvPr userDrawn="1"/>
          </p:nvSpPr>
          <p:spPr>
            <a:xfrm>
              <a:off x="4262963" y="1"/>
              <a:ext cx="61647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VSNU alleen strepen-rgb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14559" y="0"/>
              <a:ext cx="513283" cy="349910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- geen animat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DB053DC4-B100-884A-9FB3-CA2995F0B52D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A96"/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51120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 rot="5400000">
            <a:off x="-1905764" y="2842700"/>
            <a:ext cx="460477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eperen 12"/>
          <p:cNvGrpSpPr/>
          <p:nvPr userDrawn="1"/>
        </p:nvGrpSpPr>
        <p:grpSpPr>
          <a:xfrm>
            <a:off x="4262963" y="0"/>
            <a:ext cx="616474" cy="396001"/>
            <a:chOff x="4262963" y="0"/>
            <a:chExt cx="616474" cy="396001"/>
          </a:xfrm>
        </p:grpSpPr>
        <p:sp>
          <p:nvSpPr>
            <p:cNvPr id="14" name="Rechthoek 13"/>
            <p:cNvSpPr/>
            <p:nvPr userDrawn="1"/>
          </p:nvSpPr>
          <p:spPr>
            <a:xfrm>
              <a:off x="4262963" y="1"/>
              <a:ext cx="616474" cy="39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VSNU alleen strepen-rgb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14559" y="0"/>
              <a:ext cx="513283" cy="349910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3C7-7632-084D-9AF1-77FAF3C1BAB4}" type="datetime1">
              <a:rPr lang="en-US" smtClean="0"/>
              <a:pPr/>
              <a:t>7/3/2018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5" name="Afbeelding 4" descr="VSNU alleen strepen-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5358" y="0"/>
            <a:ext cx="513283" cy="34991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857250"/>
          </a:xfrm>
          <a:prstGeom prst="rect">
            <a:avLst/>
          </a:prstGeom>
        </p:spPr>
        <p:txBody>
          <a:bodyPr vert="horz" lIns="108000" tIns="0" rIns="0" bIns="45720" rtlCol="0" anchor="t" anchorCtr="0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94631"/>
            <a:ext cx="8229600" cy="3099991"/>
          </a:xfrm>
          <a:prstGeom prst="rect">
            <a:avLst/>
          </a:prstGeom>
        </p:spPr>
        <p:txBody>
          <a:bodyPr vert="horz" lIns="108000" tIns="0" rIns="9144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6D4CB9A-AB8B-C444-B5AB-D65C7E358343}" type="datetime1">
              <a:rPr lang="en-US" smtClean="0"/>
              <a:pPr/>
              <a:t>7/3/2018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C6081C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FCB31EA-5435-164D-9CC6-EBFA2B42B088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54" r:id="rId6"/>
    <p:sldLayoutId id="2147483661" r:id="rId7"/>
    <p:sldLayoutId id="2147483665" r:id="rId8"/>
    <p:sldLayoutId id="2147483655" r:id="rId9"/>
    <p:sldLayoutId id="2147483663" r:id="rId10"/>
    <p:sldLayoutId id="2147483662" r:id="rId11"/>
    <p:sldLayoutId id="2147483658" r:id="rId12"/>
    <p:sldLayoutId id="214748365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900" indent="-198900" algn="l" defTabSz="457200" rtl="0" eaLnBrk="1" latinLnBrk="0" hangingPunct="1">
        <a:spcBef>
          <a:spcPts val="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852356" y="4488867"/>
            <a:ext cx="20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chemeClr val="tx2"/>
                </a:solidFill>
              </a:rPr>
              <a:t>July</a:t>
            </a:r>
            <a:r>
              <a:rPr lang="nl-NL" dirty="0" smtClean="0">
                <a:solidFill>
                  <a:schemeClr val="tx2"/>
                </a:solidFill>
              </a:rPr>
              <a:t> 4th, 2018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Five </a:t>
            </a:r>
            <a:r>
              <a:rPr lang="nl-NL" dirty="0" err="1" smtClean="0">
                <a:solidFill>
                  <a:schemeClr val="tx2"/>
                </a:solidFill>
              </a:rPr>
              <a:t>Pillars</a:t>
            </a:r>
            <a:r>
              <a:rPr lang="nl-NL" dirty="0" smtClean="0">
                <a:solidFill>
                  <a:schemeClr val="tx2"/>
                </a:solidFill>
              </a:rPr>
              <a:t> of Open </a:t>
            </a:r>
            <a:r>
              <a:rPr lang="nl-NL" dirty="0">
                <a:solidFill>
                  <a:schemeClr val="tx2"/>
                </a:solidFill>
              </a:rPr>
              <a:t>access</a:t>
            </a:r>
          </a:p>
        </p:txBody>
      </p:sp>
      <p:sp>
        <p:nvSpPr>
          <p:cNvPr id="17" name="Subtitel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Matthijs van </a:t>
            </a:r>
            <a:r>
              <a:rPr lang="nl-NL" dirty="0" err="1" smtClean="0">
                <a:solidFill>
                  <a:schemeClr val="tx2"/>
                </a:solidFill>
              </a:rPr>
              <a:t>Otegem</a:t>
            </a:r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Erasmus University Rotterdam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Matthijs.vanotegem@eur.nl</a:t>
            </a:r>
            <a:endParaRPr lang="nl-N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mb dir="vert"/>
      </p:transition>
    </mc:Choice>
    <mc:Fallback xmlns="">
      <p:transition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 rot="5400000">
            <a:off x="2824825" y="3407966"/>
            <a:ext cx="347582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273028" y="-4236"/>
            <a:ext cx="599542" cy="388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31800" y="539750"/>
            <a:ext cx="8255000" cy="511175"/>
          </a:xfrm>
        </p:spPr>
        <p:txBody>
          <a:bodyPr/>
          <a:lstStyle/>
          <a:p>
            <a:pPr algn="ctr"/>
            <a:r>
              <a:rPr lang="nl-NL" dirty="0" err="1"/>
              <a:t>Worldwide</a:t>
            </a:r>
            <a:r>
              <a:rPr lang="nl-NL" dirty="0"/>
              <a:t> </a:t>
            </a:r>
            <a:r>
              <a:rPr lang="nl-NL" dirty="0" err="1"/>
              <a:t>Publishing</a:t>
            </a:r>
            <a:r>
              <a:rPr lang="nl-NL" dirty="0"/>
              <a:t> </a:t>
            </a:r>
            <a:r>
              <a:rPr lang="nl-NL" dirty="0" err="1"/>
              <a:t>Market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4" y="4270738"/>
            <a:ext cx="1464635" cy="872762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83" y="1122617"/>
            <a:ext cx="5618346" cy="3391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357426">
            <a:off x="1808038" y="1947444"/>
            <a:ext cx="50737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But…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829" y="1337422"/>
            <a:ext cx="8055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When the business model shifts,</a:t>
            </a:r>
          </a:p>
          <a:p>
            <a:r>
              <a:rPr lang="en-US" sz="4400" b="1" dirty="0" smtClean="0"/>
              <a:t>Costs will shift as well.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061393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6967"/>
            <a:ext cx="8229600" cy="857250"/>
          </a:xfrm>
        </p:spPr>
        <p:txBody>
          <a:bodyPr/>
          <a:lstStyle/>
          <a:p>
            <a:r>
              <a:rPr lang="nl-NL" sz="3200" dirty="0" smtClean="0"/>
              <a:t>3. </a:t>
            </a:r>
            <a:r>
              <a:rPr lang="nl-NL" sz="3200" dirty="0" err="1" smtClean="0"/>
              <a:t>Archiving</a:t>
            </a:r>
            <a:endParaRPr lang="nl-NL" sz="3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23416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Lines of action: green OA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 smtClean="0"/>
              <a:t>Building </a:t>
            </a:r>
            <a:r>
              <a:rPr lang="nl-NL" dirty="0" err="1" smtClean="0"/>
              <a:t>repositories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reap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rewards</a:t>
            </a:r>
            <a:r>
              <a:rPr lang="nl-NL" dirty="0" smtClean="0"/>
              <a:t> of green open access</a:t>
            </a:r>
          </a:p>
          <a:p>
            <a:pPr>
              <a:spcAft>
                <a:spcPts val="600"/>
              </a:spcAft>
            </a:pPr>
            <a:r>
              <a:rPr lang="nl-NL" dirty="0" err="1" smtClean="0"/>
              <a:t>Retain</a:t>
            </a:r>
            <a:r>
              <a:rPr lang="nl-NL" dirty="0" smtClean="0"/>
              <a:t> copyright </a:t>
            </a:r>
            <a:r>
              <a:rPr lang="nl-NL" dirty="0" err="1" smtClean="0"/>
              <a:t>rather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transferring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exclusively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publishers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36902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Lines of action: green OA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49867"/>
            <a:ext cx="9144000" cy="41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040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6967"/>
            <a:ext cx="8229600" cy="857250"/>
          </a:xfrm>
        </p:spPr>
        <p:txBody>
          <a:bodyPr/>
          <a:lstStyle/>
          <a:p>
            <a:r>
              <a:rPr lang="nl-NL" sz="3200" dirty="0"/>
              <a:t>4</a:t>
            </a:r>
            <a:r>
              <a:rPr lang="nl-NL" sz="3200" dirty="0" smtClean="0"/>
              <a:t>. Monitoring</a:t>
            </a:r>
            <a:endParaRPr lang="nl-NL" sz="3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56516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Monitoring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 smtClean="0"/>
              <a:t>Manage </a:t>
            </a:r>
            <a:r>
              <a:rPr lang="nl-NL" dirty="0" err="1" smtClean="0"/>
              <a:t>identifiers</a:t>
            </a:r>
            <a:r>
              <a:rPr lang="nl-NL" dirty="0" smtClean="0"/>
              <a:t>: </a:t>
            </a:r>
            <a:r>
              <a:rPr lang="nl-NL" dirty="0" err="1" smtClean="0"/>
              <a:t>author</a:t>
            </a:r>
            <a:r>
              <a:rPr lang="nl-NL" dirty="0" smtClean="0"/>
              <a:t>, </a:t>
            </a:r>
            <a:r>
              <a:rPr lang="nl-NL" dirty="0" err="1" smtClean="0"/>
              <a:t>affiliations</a:t>
            </a:r>
            <a:endParaRPr lang="nl-NL" dirty="0" smtClean="0"/>
          </a:p>
          <a:p>
            <a:pPr>
              <a:spcAft>
                <a:spcPts val="600"/>
              </a:spcAft>
            </a:pPr>
            <a:r>
              <a:rPr lang="nl-NL" dirty="0" err="1"/>
              <a:t>Develop</a:t>
            </a:r>
            <a:r>
              <a:rPr lang="nl-NL" dirty="0"/>
              <a:t> OA </a:t>
            </a:r>
            <a:r>
              <a:rPr lang="nl-NL" dirty="0" err="1"/>
              <a:t>statistics</a:t>
            </a: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7" y="1563168"/>
            <a:ext cx="5529944" cy="35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3654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6967"/>
            <a:ext cx="8229600" cy="857250"/>
          </a:xfrm>
        </p:spPr>
        <p:txBody>
          <a:bodyPr/>
          <a:lstStyle/>
          <a:p>
            <a:r>
              <a:rPr lang="nl-NL" sz="3200" dirty="0"/>
              <a:t>5</a:t>
            </a:r>
            <a:r>
              <a:rPr lang="nl-NL" sz="3200" dirty="0" smtClean="0"/>
              <a:t>. </a:t>
            </a:r>
            <a:r>
              <a:rPr lang="nl-NL" sz="3200" dirty="0" err="1" smtClean="0"/>
              <a:t>Alternative</a:t>
            </a:r>
            <a:r>
              <a:rPr lang="nl-NL" sz="3200" dirty="0" smtClean="0"/>
              <a:t> </a:t>
            </a:r>
            <a:r>
              <a:rPr lang="nl-NL" sz="3200" dirty="0" err="1" smtClean="0"/>
              <a:t>publication</a:t>
            </a:r>
            <a:r>
              <a:rPr lang="nl-NL" sz="3200" smtClean="0"/>
              <a:t> platforms</a:t>
            </a:r>
            <a:endParaRPr lang="nl-NL" sz="3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54373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242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More information?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Read </a:t>
            </a:r>
            <a:r>
              <a:rPr lang="nl-NL" dirty="0" err="1"/>
              <a:t>our</a:t>
            </a:r>
            <a:r>
              <a:rPr lang="nl-NL" dirty="0"/>
              <a:t> E-zine </a:t>
            </a:r>
            <a:r>
              <a:rPr lang="nl-NL" dirty="0" err="1"/>
              <a:t>about</a:t>
            </a:r>
            <a:r>
              <a:rPr lang="nl-NL" dirty="0"/>
              <a:t> the Dutch approach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roadmap</a:t>
            </a:r>
            <a:r>
              <a:rPr lang="nl-NL" dirty="0"/>
              <a:t> 2018-2020</a:t>
            </a:r>
          </a:p>
          <a:p>
            <a:pPr>
              <a:spcAft>
                <a:spcPts val="600"/>
              </a:spcAft>
            </a:pPr>
            <a:r>
              <a:rPr lang="nl-NL" dirty="0"/>
              <a:t>Go to </a:t>
            </a:r>
            <a:r>
              <a:rPr lang="nl-NL" dirty="0" err="1"/>
              <a:t>www.vsnu.nl</a:t>
            </a:r>
            <a:r>
              <a:rPr lang="nl-NL" dirty="0"/>
              <a:t>/</a:t>
            </a:r>
            <a:r>
              <a:rPr lang="nl-NL" dirty="0" err="1"/>
              <a:t>openaccess</a:t>
            </a:r>
            <a:endParaRPr lang="nl-NL" dirty="0"/>
          </a:p>
          <a:p>
            <a:pPr>
              <a:spcAft>
                <a:spcPts val="600"/>
              </a:spcAft>
            </a:pPr>
            <a:r>
              <a:rPr lang="nl-NL" dirty="0" err="1"/>
              <a:t>Sign</a:t>
            </a:r>
            <a:r>
              <a:rPr lang="nl-NL" dirty="0"/>
              <a:t> up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Open Access </a:t>
            </a:r>
            <a:r>
              <a:rPr lang="nl-NL" dirty="0" err="1"/>
              <a:t>newsletter</a:t>
            </a: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Contact </a:t>
            </a:r>
            <a:r>
              <a:rPr lang="nl-NL" dirty="0" err="1"/>
              <a:t>us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10D1CD75-8B73-465F-8BCE-5C9E7786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228" y="387705"/>
            <a:ext cx="2488367" cy="28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279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 15 </a:t>
            </a:r>
            <a:r>
              <a:rPr lang="nl-NL" dirty="0" smtClean="0"/>
              <a:t>minutes…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get an insight in 5 OA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shape your OA policy using these 5 pillars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You</a:t>
            </a:r>
            <a:r>
              <a:rPr lang="nl-NL" dirty="0"/>
              <a:t> are ready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1st break out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discuss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colleagues</a:t>
            </a:r>
            <a:r>
              <a:rPr lang="nl-NL" dirty="0" smtClean="0"/>
              <a:t>…</a:t>
            </a: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09996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err="1" smtClean="0"/>
              <a:t>Questions</a:t>
            </a:r>
            <a:r>
              <a:rPr lang="nl-NL" sz="4400" dirty="0" smtClean="0"/>
              <a:t>?</a:t>
            </a:r>
            <a:endParaRPr lang="nl-NL" sz="44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8" y="542881"/>
            <a:ext cx="3657599" cy="4330645"/>
          </a:xfrm>
          <a:prstGeom prst="rect">
            <a:avLst/>
          </a:prstGeom>
        </p:spPr>
      </p:pic>
      <p:grpSp>
        <p:nvGrpSpPr>
          <p:cNvPr id="66" name="Groeperen 65"/>
          <p:cNvGrpSpPr/>
          <p:nvPr/>
        </p:nvGrpSpPr>
        <p:grpSpPr>
          <a:xfrm>
            <a:off x="5191115" y="1056044"/>
            <a:ext cx="2330450" cy="3754075"/>
            <a:chOff x="6022975" y="1208450"/>
            <a:chExt cx="2330450" cy="3754075"/>
          </a:xfrm>
          <a:solidFill>
            <a:schemeClr val="accent6"/>
          </a:solidFill>
        </p:grpSpPr>
        <p:sp>
          <p:nvSpPr>
            <p:cNvPr id="52" name="Ovaal 51"/>
            <p:cNvSpPr/>
            <p:nvPr/>
          </p:nvSpPr>
          <p:spPr>
            <a:xfrm>
              <a:off x="6057900" y="2978890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Ovaal 52"/>
            <p:cNvSpPr/>
            <p:nvPr/>
          </p:nvSpPr>
          <p:spPr>
            <a:xfrm>
              <a:off x="6022975" y="2756640"/>
              <a:ext cx="158750" cy="15875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Ovaal 53"/>
            <p:cNvSpPr/>
            <p:nvPr/>
          </p:nvSpPr>
          <p:spPr>
            <a:xfrm>
              <a:off x="6362700" y="3166215"/>
              <a:ext cx="158750" cy="158750"/>
            </a:xfrm>
            <a:prstGeom prst="ellipse">
              <a:avLst/>
            </a:prstGeom>
            <a:solidFill>
              <a:srgbClr val="00B050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al 54"/>
            <p:cNvSpPr/>
            <p:nvPr/>
          </p:nvSpPr>
          <p:spPr>
            <a:xfrm>
              <a:off x="6976531" y="3976899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al 55"/>
            <p:cNvSpPr/>
            <p:nvPr/>
          </p:nvSpPr>
          <p:spPr>
            <a:xfrm>
              <a:off x="6550024" y="3748299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al 56"/>
            <p:cNvSpPr/>
            <p:nvPr/>
          </p:nvSpPr>
          <p:spPr>
            <a:xfrm>
              <a:off x="6496050" y="2463370"/>
              <a:ext cx="158750" cy="15875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/>
            <p:cNvSpPr/>
            <p:nvPr/>
          </p:nvSpPr>
          <p:spPr>
            <a:xfrm>
              <a:off x="6435725" y="2630589"/>
              <a:ext cx="158750" cy="15875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al 58"/>
            <p:cNvSpPr/>
            <p:nvPr/>
          </p:nvSpPr>
          <p:spPr>
            <a:xfrm>
              <a:off x="6769100" y="2934440"/>
              <a:ext cx="158750" cy="15875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Ovaal 59"/>
            <p:cNvSpPr/>
            <p:nvPr/>
          </p:nvSpPr>
          <p:spPr>
            <a:xfrm>
              <a:off x="7115175" y="3032865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Ovaal 60"/>
            <p:cNvSpPr/>
            <p:nvPr/>
          </p:nvSpPr>
          <p:spPr>
            <a:xfrm>
              <a:off x="7375525" y="3245590"/>
              <a:ext cx="158750" cy="15875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/>
            <p:cNvSpPr/>
            <p:nvPr/>
          </p:nvSpPr>
          <p:spPr>
            <a:xfrm>
              <a:off x="7454900" y="4721225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/>
            <p:cNvSpPr/>
            <p:nvPr/>
          </p:nvSpPr>
          <p:spPr>
            <a:xfrm>
              <a:off x="7181850" y="4803775"/>
              <a:ext cx="158750" cy="15875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/>
            <p:cNvSpPr/>
            <p:nvPr/>
          </p:nvSpPr>
          <p:spPr>
            <a:xfrm>
              <a:off x="8194675" y="2764995"/>
              <a:ext cx="158750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Ovaal 64"/>
            <p:cNvSpPr/>
            <p:nvPr/>
          </p:nvSpPr>
          <p:spPr>
            <a:xfrm>
              <a:off x="8156575" y="1208450"/>
              <a:ext cx="158750" cy="15875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457200" y="540312"/>
            <a:ext cx="4768840" cy="1099563"/>
          </a:xfrm>
        </p:spPr>
        <p:txBody>
          <a:bodyPr/>
          <a:lstStyle/>
          <a:p>
            <a:r>
              <a:rPr lang="nl-NL" dirty="0"/>
              <a:t>The 14 Dutch </a:t>
            </a:r>
            <a:r>
              <a:rPr lang="nl-NL" dirty="0" err="1"/>
              <a:t>Universities</a:t>
            </a:r>
            <a:endParaRPr lang="nl-NL" dirty="0"/>
          </a:p>
        </p:txBody>
      </p:sp>
      <p:sp>
        <p:nvSpPr>
          <p:cNvPr id="49" name="Tijdelijke aanduiding voor dianummer 48"/>
          <p:cNvSpPr>
            <a:spLocks noGrp="1"/>
          </p:cNvSpPr>
          <p:nvPr>
            <p:ph type="sldNum" sz="quarter" idx="12"/>
          </p:nvPr>
        </p:nvSpPr>
        <p:spPr>
          <a:xfrm>
            <a:off x="6552000" y="4767263"/>
            <a:ext cx="2133600" cy="273844"/>
          </a:xfrm>
        </p:spPr>
        <p:txBody>
          <a:bodyPr/>
          <a:lstStyle/>
          <a:p>
            <a:fld id="{EFCB31EA-5435-164D-9CC6-EBFA2B42B088}" type="slidenum">
              <a:rPr lang="nl-NL" smtClean="0"/>
              <a:pPr/>
              <a:t>3</a:t>
            </a:fld>
            <a:endParaRPr lang="nl-NL" dirty="0"/>
          </a:p>
        </p:txBody>
      </p:sp>
      <p:grpSp>
        <p:nvGrpSpPr>
          <p:cNvPr id="120" name="Groeperen 119"/>
          <p:cNvGrpSpPr/>
          <p:nvPr/>
        </p:nvGrpSpPr>
        <p:grpSpPr>
          <a:xfrm>
            <a:off x="2619782" y="680806"/>
            <a:ext cx="6283967" cy="4269019"/>
            <a:chOff x="2949982" y="680806"/>
            <a:chExt cx="6283967" cy="4269019"/>
          </a:xfrm>
          <a:solidFill>
            <a:schemeClr val="accent6"/>
          </a:solidFill>
        </p:grpSpPr>
        <p:cxnSp>
          <p:nvCxnSpPr>
            <p:cNvPr id="112" name="Rechte verbindingslijn 111"/>
            <p:cNvCxnSpPr/>
            <p:nvPr/>
          </p:nvCxnSpPr>
          <p:spPr>
            <a:xfrm>
              <a:off x="6561618" y="3909195"/>
              <a:ext cx="1131399" cy="89924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 flipV="1">
              <a:off x="4151755" y="3106991"/>
              <a:ext cx="1760132" cy="588389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/>
            <p:cNvCxnSpPr/>
            <p:nvPr/>
          </p:nvCxnSpPr>
          <p:spPr>
            <a:xfrm rot="5400000">
              <a:off x="5524332" y="3708239"/>
              <a:ext cx="609922" cy="571506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/>
            <p:nvPr/>
          </p:nvCxnSpPr>
          <p:spPr>
            <a:xfrm flipV="1">
              <a:off x="4554005" y="2880459"/>
              <a:ext cx="1732485" cy="371475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/>
            <p:cNvCxnSpPr/>
            <p:nvPr/>
          </p:nvCxnSpPr>
          <p:spPr>
            <a:xfrm rot="16200000" flipV="1">
              <a:off x="5514128" y="1830702"/>
              <a:ext cx="463085" cy="562998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/>
            <p:cNvCxnSpPr/>
            <p:nvPr/>
          </p:nvCxnSpPr>
          <p:spPr>
            <a:xfrm>
              <a:off x="6715115" y="2959834"/>
              <a:ext cx="819235" cy="53975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ijdelijke aanduiding voor inhoud 12"/>
            <p:cNvSpPr txBox="1">
              <a:spLocks/>
            </p:cNvSpPr>
            <p:nvPr/>
          </p:nvSpPr>
          <p:spPr>
            <a:xfrm>
              <a:off x="3843863" y="2702659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lvl="0" algn="ctr">
                <a:lnSpc>
                  <a:spcPts val="86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nl-NL" sz="800" b="1" dirty="0">
                  <a:solidFill>
                    <a:schemeClr val="bg1"/>
                  </a:solidFill>
                </a:rPr>
                <a:t>Delft </a:t>
              </a:r>
              <a:r>
                <a:rPr lang="nl-NL" sz="800" b="1" dirty="0" err="1">
                  <a:solidFill>
                    <a:schemeClr val="bg1"/>
                  </a:solidFill>
                </a:rPr>
                <a:t>University</a:t>
              </a:r>
              <a:r>
                <a:rPr lang="nl-NL" sz="800" b="1" dirty="0">
                  <a:solidFill>
                    <a:schemeClr val="bg1"/>
                  </a:solidFill>
                </a:rPr>
                <a:t> of </a:t>
              </a:r>
              <a:r>
                <a:rPr lang="nl-NL" sz="800" b="1" dirty="0" err="1">
                  <a:solidFill>
                    <a:schemeClr val="bg1"/>
                  </a:solidFill>
                </a:rPr>
                <a:t>Technology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Tijdelijke aanduiding voor inhoud 12"/>
            <p:cNvSpPr txBox="1">
              <a:spLocks/>
            </p:cNvSpPr>
            <p:nvPr/>
          </p:nvSpPr>
          <p:spPr>
            <a:xfrm>
              <a:off x="7813665" y="2281333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of Twente</a:t>
              </a:r>
            </a:p>
          </p:txBody>
        </p:sp>
        <p:sp>
          <p:nvSpPr>
            <p:cNvPr id="70" name="Tijdelijke aanduiding voor inhoud 12"/>
            <p:cNvSpPr txBox="1">
              <a:spLocks/>
            </p:cNvSpPr>
            <p:nvPr/>
          </p:nvSpPr>
          <p:spPr>
            <a:xfrm>
              <a:off x="7534350" y="3844459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lvl="0" algn="ctr">
                <a:lnSpc>
                  <a:spcPts val="86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nl-NL" sz="800" b="1" dirty="0">
                  <a:solidFill>
                    <a:schemeClr val="bg1"/>
                  </a:solidFill>
                </a:rPr>
                <a:t>Eindhoven </a:t>
              </a:r>
              <a:r>
                <a:rPr lang="nl-NL" sz="800" b="1" dirty="0" err="1">
                  <a:solidFill>
                    <a:schemeClr val="bg1"/>
                  </a:solidFill>
                </a:rPr>
                <a:t>University</a:t>
              </a:r>
              <a:endParaRPr lang="nl-NL" sz="800" b="1" dirty="0">
                <a:solidFill>
                  <a:schemeClr val="bg1"/>
                </a:solidFill>
              </a:endParaRPr>
            </a:p>
            <a:p>
              <a:pPr lvl="0" algn="ctr">
                <a:lnSpc>
                  <a:spcPts val="86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nl-NL" sz="800" b="1" dirty="0">
                  <a:solidFill>
                    <a:schemeClr val="bg1"/>
                  </a:solidFill>
                </a:rPr>
                <a:t>of </a:t>
              </a:r>
              <a:r>
                <a:rPr lang="nl-NL" sz="800" b="1" dirty="0" err="1">
                  <a:solidFill>
                    <a:schemeClr val="bg1"/>
                  </a:solidFill>
                </a:rPr>
                <a:t>Technology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Tijdelijke aanduiding voor inhoud 12"/>
            <p:cNvSpPr txBox="1">
              <a:spLocks/>
            </p:cNvSpPr>
            <p:nvPr/>
          </p:nvSpPr>
          <p:spPr>
            <a:xfrm>
              <a:off x="4649255" y="4190214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Tilburg </a:t>
              </a: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Tijdelijke aanduiding voor inhoud 12"/>
            <p:cNvSpPr txBox="1">
              <a:spLocks/>
            </p:cNvSpPr>
            <p:nvPr/>
          </p:nvSpPr>
          <p:spPr>
            <a:xfrm>
              <a:off x="7229550" y="4456174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lvl="0" algn="ctr">
                <a:lnSpc>
                  <a:spcPts val="86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nl-NL" sz="800" b="1" dirty="0">
                  <a:solidFill>
                    <a:schemeClr val="bg1"/>
                  </a:solidFill>
                </a:rPr>
                <a:t>Open </a:t>
              </a:r>
              <a:r>
                <a:rPr lang="nl-NL" sz="800" b="1" dirty="0" err="1">
                  <a:solidFill>
                    <a:schemeClr val="bg1"/>
                  </a:solidFill>
                </a:rPr>
                <a:t>University</a:t>
              </a:r>
              <a:r>
                <a:rPr lang="nl-NL" sz="800" b="1" dirty="0">
                  <a:solidFill>
                    <a:schemeClr val="bg1"/>
                  </a:solidFill>
                </a:rPr>
                <a:t> </a:t>
              </a:r>
              <a:br>
                <a:rPr lang="nl-NL" sz="800" b="1" dirty="0">
                  <a:solidFill>
                    <a:schemeClr val="bg1"/>
                  </a:solidFill>
                </a:rPr>
              </a:br>
              <a:r>
                <a:rPr lang="nl-NL" sz="800" b="1" dirty="0">
                  <a:solidFill>
                    <a:schemeClr val="bg1"/>
                  </a:solidFill>
                </a:rPr>
                <a:t>of the </a:t>
              </a:r>
              <a:r>
                <a:rPr lang="nl-NL" sz="800" b="1" dirty="0" err="1">
                  <a:solidFill>
                    <a:schemeClr val="bg1"/>
                  </a:solidFill>
                </a:rPr>
                <a:t>Netherlands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Tijdelijke aanduiding voor inhoud 12"/>
            <p:cNvSpPr txBox="1">
              <a:spLocks/>
            </p:cNvSpPr>
            <p:nvPr/>
          </p:nvSpPr>
          <p:spPr>
            <a:xfrm>
              <a:off x="2949982" y="3500657"/>
              <a:ext cx="1420284" cy="2984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lvl="0" algn="ctr">
                <a:lnSpc>
                  <a:spcPts val="86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nl-NL" sz="800" b="1" dirty="0">
                  <a:solidFill>
                    <a:schemeClr val="bg1"/>
                  </a:solidFill>
                </a:rPr>
                <a:t>Erasmus </a:t>
              </a:r>
              <a:r>
                <a:rPr lang="nl-NL" sz="800" b="1" dirty="0" err="1">
                  <a:solidFill>
                    <a:schemeClr val="bg1"/>
                  </a:solidFill>
                </a:rPr>
                <a:t>University</a:t>
              </a:r>
              <a:r>
                <a:rPr lang="nl-NL" sz="800" b="1" dirty="0">
                  <a:solidFill>
                    <a:schemeClr val="bg1"/>
                  </a:solidFill>
                </a:rPr>
                <a:t> Rotterdam</a:t>
              </a:r>
            </a:p>
          </p:txBody>
        </p:sp>
        <p:sp>
          <p:nvSpPr>
            <p:cNvPr id="81" name="Tijdelijke aanduiding voor inhoud 12"/>
            <p:cNvSpPr txBox="1">
              <a:spLocks/>
            </p:cNvSpPr>
            <p:nvPr/>
          </p:nvSpPr>
          <p:spPr>
            <a:xfrm>
              <a:off x="3597271" y="2357648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Leiden </a:t>
              </a: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Tijdelijke aanduiding voor inhoud 12"/>
            <p:cNvSpPr txBox="1">
              <a:spLocks/>
            </p:cNvSpPr>
            <p:nvPr/>
          </p:nvSpPr>
          <p:spPr>
            <a:xfrm>
              <a:off x="5173131" y="4651375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lvl="0" algn="ctr">
                <a:lnSpc>
                  <a:spcPts val="86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r>
                <a:rPr lang="nl-NL" sz="800" b="1" dirty="0">
                  <a:solidFill>
                    <a:schemeClr val="bg1"/>
                  </a:solidFill>
                </a:rPr>
                <a:t>Maastricht </a:t>
              </a:r>
              <a:r>
                <a:rPr lang="nl-NL" sz="800" b="1" dirty="0" err="1">
                  <a:solidFill>
                    <a:schemeClr val="bg1"/>
                  </a:solidFill>
                </a:rPr>
                <a:t>University</a:t>
              </a:r>
              <a:endParaRPr lang="nl-NL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Tijdelijke aanduiding voor inhoud 12"/>
            <p:cNvSpPr txBox="1">
              <a:spLocks/>
            </p:cNvSpPr>
            <p:nvPr/>
          </p:nvSpPr>
          <p:spPr>
            <a:xfrm>
              <a:off x="7090829" y="3265699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R="0" lvl="0" algn="ctr" defTabSz="457200" rtl="0" eaLnBrk="1" fontAlgn="auto" latinLnBrk="0" hangingPunct="1">
                <a:lnSpc>
                  <a:spcPts val="89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Radboud </a:t>
              </a: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r>
                <a:rPr lang="nl-NL" sz="800" b="1" noProof="0" dirty="0">
                  <a:solidFill>
                    <a:schemeClr val="bg1"/>
                  </a:solidFill>
                </a:rPr>
                <a:t> </a:t>
              </a: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Nijmegen</a:t>
              </a:r>
            </a:p>
          </p:txBody>
        </p:sp>
        <p:sp>
          <p:nvSpPr>
            <p:cNvPr id="85" name="Tijdelijke aanduiding voor inhoud 12"/>
            <p:cNvSpPr txBox="1">
              <a:spLocks/>
            </p:cNvSpPr>
            <p:nvPr/>
          </p:nvSpPr>
          <p:spPr>
            <a:xfrm>
              <a:off x="3597271" y="1963726"/>
              <a:ext cx="1913467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of Amsterdam</a:t>
              </a:r>
            </a:p>
          </p:txBody>
        </p:sp>
        <p:sp>
          <p:nvSpPr>
            <p:cNvPr id="87" name="Tijdelijke aanduiding voor inhoud 12"/>
            <p:cNvSpPr txBox="1">
              <a:spLocks/>
            </p:cNvSpPr>
            <p:nvPr/>
          </p:nvSpPr>
          <p:spPr>
            <a:xfrm>
              <a:off x="7315198" y="680806"/>
              <a:ext cx="1683812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of</a:t>
              </a:r>
              <a:r>
                <a:rPr kumimoji="0" lang="nl-NL" sz="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Groningen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Tijdelijke aanduiding voor inhoud 12"/>
            <p:cNvSpPr txBox="1">
              <a:spLocks/>
            </p:cNvSpPr>
            <p:nvPr/>
          </p:nvSpPr>
          <p:spPr>
            <a:xfrm>
              <a:off x="3253232" y="3093184"/>
              <a:ext cx="1420284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Utrecht </a:t>
              </a: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Tijdelijke aanduiding voor inhoud 12"/>
            <p:cNvSpPr txBox="1">
              <a:spLocks/>
            </p:cNvSpPr>
            <p:nvPr/>
          </p:nvSpPr>
          <p:spPr>
            <a:xfrm>
              <a:off x="3963374" y="1639875"/>
              <a:ext cx="2031022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VU </a:t>
              </a: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Amsterdam</a:t>
              </a:r>
            </a:p>
          </p:txBody>
        </p:sp>
        <p:sp>
          <p:nvSpPr>
            <p:cNvPr id="71" name="Tijdelijke aanduiding voor inhoud 12"/>
            <p:cNvSpPr txBox="1">
              <a:spLocks/>
            </p:cNvSpPr>
            <p:nvPr/>
          </p:nvSpPr>
          <p:spPr>
            <a:xfrm>
              <a:off x="7315198" y="2845534"/>
              <a:ext cx="1563239" cy="298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Wageningen </a:t>
              </a:r>
              <a:r>
                <a:rPr kumimoji="0" lang="nl-NL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</a:t>
              </a:r>
              <a:endPara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6967"/>
            <a:ext cx="8229600" cy="857250"/>
          </a:xfrm>
        </p:spPr>
        <p:txBody>
          <a:bodyPr/>
          <a:lstStyle/>
          <a:p>
            <a:r>
              <a:rPr lang="nl-NL" sz="3200" dirty="0" smtClean="0"/>
              <a:t>5 </a:t>
            </a:r>
            <a:r>
              <a:rPr lang="nl-NL" sz="3200" dirty="0" err="1" smtClean="0"/>
              <a:t>pillars</a:t>
            </a:r>
            <a:endParaRPr lang="nl-NL" sz="3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five </a:t>
            </a:r>
            <a:r>
              <a:rPr lang="nl-NL" dirty="0" err="1"/>
              <a:t>pillars</a:t>
            </a:r>
            <a:r>
              <a:rPr lang="nl-NL" dirty="0"/>
              <a:t> of open access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2504661" y="865586"/>
            <a:ext cx="4128052" cy="41280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3863889" y="2246243"/>
            <a:ext cx="1431236" cy="14312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eren 2"/>
          <p:cNvGrpSpPr/>
          <p:nvPr/>
        </p:nvGrpSpPr>
        <p:grpSpPr>
          <a:xfrm>
            <a:off x="3858587" y="2519354"/>
            <a:ext cx="1447832" cy="689435"/>
            <a:chOff x="3858587" y="2519354"/>
            <a:chExt cx="1447832" cy="689435"/>
          </a:xfrm>
        </p:grpSpPr>
        <p:sp>
          <p:nvSpPr>
            <p:cNvPr id="20" name="Tekstvak 19"/>
            <p:cNvSpPr txBox="1"/>
            <p:nvPr/>
          </p:nvSpPr>
          <p:spPr>
            <a:xfrm>
              <a:off x="3858587" y="2931790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1" dirty="0"/>
                <a:t>open </a:t>
              </a:r>
              <a:r>
                <a:rPr lang="nl-NL" sz="1200" b="1" dirty="0" err="1"/>
                <a:t>access.nl</a:t>
              </a:r>
              <a:endParaRPr lang="nl-NL" sz="1200" dirty="0"/>
            </a:p>
          </p:txBody>
        </p:sp>
        <p:pic>
          <p:nvPicPr>
            <p:cNvPr id="23" name="Afbeelding 22" descr="OA 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495" y="2519354"/>
              <a:ext cx="282384" cy="447658"/>
            </a:xfrm>
            <a:prstGeom prst="rect">
              <a:avLst/>
            </a:prstGeom>
            <a:effectLst/>
          </p:spPr>
        </p:pic>
      </p:grpSp>
      <p:pic>
        <p:nvPicPr>
          <p:cNvPr id="24" name="Afbeelding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40" y="3696056"/>
            <a:ext cx="1497934" cy="922373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09" y="2292081"/>
            <a:ext cx="1048268" cy="987069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99" y="2281946"/>
            <a:ext cx="905526" cy="92684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91" y="3701830"/>
            <a:ext cx="874672" cy="95907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5" y="1026069"/>
            <a:ext cx="1359228" cy="11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129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6967"/>
            <a:ext cx="8229600" cy="857250"/>
          </a:xfrm>
        </p:spPr>
        <p:txBody>
          <a:bodyPr/>
          <a:lstStyle/>
          <a:p>
            <a:r>
              <a:rPr lang="nl-NL" sz="3200" dirty="0" smtClean="0"/>
              <a:t>1. </a:t>
            </a:r>
            <a:r>
              <a:rPr lang="nl-NL" sz="3200" dirty="0" err="1" smtClean="0"/>
              <a:t>Negotiations</a:t>
            </a:r>
            <a:endParaRPr lang="nl-NL" sz="3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6825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0313"/>
            <a:ext cx="8229600" cy="628088"/>
          </a:xfrm>
        </p:spPr>
        <p:txBody>
          <a:bodyPr/>
          <a:lstStyle/>
          <a:p>
            <a:r>
              <a:rPr lang="nl-NL" sz="1600" dirty="0" err="1">
                <a:solidFill>
                  <a:schemeClr val="tx2"/>
                </a:solidFill>
              </a:rPr>
              <a:t>Our</a:t>
            </a:r>
            <a:r>
              <a:rPr lang="nl-NL" sz="1600" dirty="0">
                <a:solidFill>
                  <a:schemeClr val="tx2"/>
                </a:solidFill>
              </a:rPr>
              <a:t> approach of </a:t>
            </a:r>
            <a:r>
              <a:rPr lang="nl-NL" sz="1600" dirty="0" err="1">
                <a:solidFill>
                  <a:schemeClr val="tx2"/>
                </a:solidFill>
              </a:rPr>
              <a:t>negotiations</a:t>
            </a:r>
            <a:r>
              <a:rPr lang="nl-NL" sz="1600" dirty="0">
                <a:solidFill>
                  <a:schemeClr val="tx2"/>
                </a:solidFill>
              </a:rPr>
              <a:t>: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Focus on the </a:t>
            </a:r>
            <a:r>
              <a:rPr lang="nl-NL" dirty="0" err="1"/>
              <a:t>biggest</a:t>
            </a:r>
            <a:r>
              <a:rPr lang="nl-NL" dirty="0"/>
              <a:t> </a:t>
            </a:r>
            <a:r>
              <a:rPr lang="nl-NL" dirty="0" err="1"/>
              <a:t>publishers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2750" y="2133600"/>
            <a:ext cx="3282950" cy="482601"/>
          </a:xfrm>
        </p:spPr>
        <p:txBody>
          <a:bodyPr anchor="ctr"/>
          <a:lstStyle/>
          <a:p>
            <a:pPr algn="ctr">
              <a:buNone/>
            </a:pPr>
            <a:r>
              <a:rPr lang="nl-NL" sz="2800" b="1" dirty="0">
                <a:solidFill>
                  <a:schemeClr val="tx2"/>
                </a:solidFill>
              </a:rPr>
              <a:t>Springer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337242" y="3009901"/>
            <a:ext cx="328295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Sage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911725" y="1739901"/>
            <a:ext cx="3375025" cy="635000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Elsevier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311275" y="1739901"/>
            <a:ext cx="328295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Wiley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94225" y="3251201"/>
            <a:ext cx="328295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Oxford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120900" y="3733802"/>
            <a:ext cx="328295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Taylor &amp; Francis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859015" y="2527300"/>
            <a:ext cx="328295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American</a:t>
            </a:r>
            <a:r>
              <a:rPr kumimoji="0" lang="nl-NL" sz="16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Chemical Society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5403850" y="2666999"/>
            <a:ext cx="328295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Kluwer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911725" y="3994150"/>
            <a:ext cx="121460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IOS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720049" y="3251201"/>
            <a:ext cx="1422724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BOOM</a:t>
            </a: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594225" y="2768600"/>
            <a:ext cx="1422724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Proquest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7264076" y="2285999"/>
            <a:ext cx="1422724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Aequi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1122642" y="2133600"/>
            <a:ext cx="1214600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Brill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928172" y="4216403"/>
            <a:ext cx="2412873" cy="550860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Amsterdam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3824425" y="1498600"/>
            <a:ext cx="1795767" cy="482601"/>
          </a:xfrm>
          <a:prstGeom prst="rect">
            <a:avLst/>
          </a:prstGeom>
        </p:spPr>
        <p:txBody>
          <a:bodyPr vert="horz" lIns="108000" tIns="0" rIns="91440" bIns="0" rtlCol="0" anchor="ctr">
            <a:noAutofit/>
          </a:bodyPr>
          <a:lstStyle/>
          <a:p>
            <a:pPr marL="198900" marR="0" lvl="0" indent="-198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Royal Society of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Chemistry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6" grpId="0" build="p"/>
      <p:bldP spid="14" grpId="0" build="p"/>
      <p:bldP spid="15" grpId="0" build="p"/>
      <p:bldP spid="17" grpId="0" build="p"/>
      <p:bldP spid="18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dirty="0" err="1">
                <a:solidFill>
                  <a:srgbClr val="C6081C"/>
                </a:solidFill>
              </a:rPr>
              <a:t>Our</a:t>
            </a:r>
            <a:r>
              <a:rPr lang="nl-NL" sz="1600" dirty="0">
                <a:solidFill>
                  <a:srgbClr val="C6081C"/>
                </a:solidFill>
              </a:rPr>
              <a:t> approach:</a:t>
            </a:r>
            <a:r>
              <a:rPr lang="nl-NL" sz="1600" dirty="0"/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8 </a:t>
            </a:r>
            <a:r>
              <a:rPr lang="nl-NL" dirty="0" err="1"/>
              <a:t>biggest</a:t>
            </a:r>
            <a:r>
              <a:rPr lang="nl-NL" dirty="0"/>
              <a:t> </a:t>
            </a:r>
            <a:r>
              <a:rPr lang="nl-NL" dirty="0" err="1"/>
              <a:t>publishers</a:t>
            </a:r>
            <a:r>
              <a:rPr lang="nl-NL" dirty="0"/>
              <a:t> cover 70% of the market</a:t>
            </a:r>
          </a:p>
        </p:txBody>
      </p:sp>
      <p:grpSp>
        <p:nvGrpSpPr>
          <p:cNvPr id="3" name="Groeperen 2"/>
          <p:cNvGrpSpPr/>
          <p:nvPr/>
        </p:nvGrpSpPr>
        <p:grpSpPr>
          <a:xfrm>
            <a:off x="1274497" y="1386590"/>
            <a:ext cx="6619382" cy="3567383"/>
            <a:chOff x="1274497" y="1386590"/>
            <a:chExt cx="6619382" cy="3567383"/>
          </a:xfrm>
        </p:grpSpPr>
        <p:sp>
          <p:nvSpPr>
            <p:cNvPr id="35" name="Freeform 34"/>
            <p:cNvSpPr/>
            <p:nvPr/>
          </p:nvSpPr>
          <p:spPr>
            <a:xfrm>
              <a:off x="1591239" y="1486609"/>
              <a:ext cx="5341144" cy="2959924"/>
            </a:xfrm>
            <a:custGeom>
              <a:avLst/>
              <a:gdLst>
                <a:gd name="connsiteX0" fmla="*/ 0 w 635330"/>
                <a:gd name="connsiteY0" fmla="*/ 0 h 445325"/>
                <a:gd name="connsiteX1" fmla="*/ 0 w 635330"/>
                <a:gd name="connsiteY1" fmla="*/ 0 h 445325"/>
                <a:gd name="connsiteX2" fmla="*/ 23750 w 635330"/>
                <a:gd name="connsiteY2" fmla="*/ 59377 h 445325"/>
                <a:gd name="connsiteX3" fmla="*/ 41563 w 635330"/>
                <a:gd name="connsiteY3" fmla="*/ 71252 h 445325"/>
                <a:gd name="connsiteX4" fmla="*/ 95002 w 635330"/>
                <a:gd name="connsiteY4" fmla="*/ 112816 h 445325"/>
                <a:gd name="connsiteX5" fmla="*/ 136566 w 635330"/>
                <a:gd name="connsiteY5" fmla="*/ 136566 h 445325"/>
                <a:gd name="connsiteX6" fmla="*/ 237506 w 635330"/>
                <a:gd name="connsiteY6" fmla="*/ 213756 h 445325"/>
                <a:gd name="connsiteX7" fmla="*/ 302820 w 635330"/>
                <a:gd name="connsiteY7" fmla="*/ 255320 h 445325"/>
                <a:gd name="connsiteX8" fmla="*/ 362197 w 635330"/>
                <a:gd name="connsiteY8" fmla="*/ 302821 h 445325"/>
                <a:gd name="connsiteX9" fmla="*/ 570015 w 635330"/>
                <a:gd name="connsiteY9" fmla="*/ 421574 h 445325"/>
                <a:gd name="connsiteX10" fmla="*/ 635330 w 635330"/>
                <a:gd name="connsiteY10" fmla="*/ 445325 h 445325"/>
                <a:gd name="connsiteX11" fmla="*/ 29688 w 635330"/>
                <a:gd name="connsiteY11" fmla="*/ 445325 h 445325"/>
                <a:gd name="connsiteX12" fmla="*/ 0 w 635330"/>
                <a:gd name="connsiteY12" fmla="*/ 0 h 445325"/>
                <a:gd name="connsiteX0" fmla="*/ 934892 w 1570222"/>
                <a:gd name="connsiteY0" fmla="*/ 0 h 2787081"/>
                <a:gd name="connsiteX1" fmla="*/ 934892 w 1570222"/>
                <a:gd name="connsiteY1" fmla="*/ 0 h 2787081"/>
                <a:gd name="connsiteX2" fmla="*/ 958642 w 1570222"/>
                <a:gd name="connsiteY2" fmla="*/ 59377 h 2787081"/>
                <a:gd name="connsiteX3" fmla="*/ 976455 w 1570222"/>
                <a:gd name="connsiteY3" fmla="*/ 71252 h 2787081"/>
                <a:gd name="connsiteX4" fmla="*/ 1029894 w 1570222"/>
                <a:gd name="connsiteY4" fmla="*/ 112816 h 2787081"/>
                <a:gd name="connsiteX5" fmla="*/ 1071458 w 1570222"/>
                <a:gd name="connsiteY5" fmla="*/ 136566 h 2787081"/>
                <a:gd name="connsiteX6" fmla="*/ 1172398 w 1570222"/>
                <a:gd name="connsiteY6" fmla="*/ 213756 h 2787081"/>
                <a:gd name="connsiteX7" fmla="*/ 1237712 w 1570222"/>
                <a:gd name="connsiteY7" fmla="*/ 255320 h 2787081"/>
                <a:gd name="connsiteX8" fmla="*/ 1297089 w 1570222"/>
                <a:gd name="connsiteY8" fmla="*/ 302821 h 2787081"/>
                <a:gd name="connsiteX9" fmla="*/ 1504907 w 1570222"/>
                <a:gd name="connsiteY9" fmla="*/ 421574 h 2787081"/>
                <a:gd name="connsiteX10" fmla="*/ 1570222 w 1570222"/>
                <a:gd name="connsiteY10" fmla="*/ 445325 h 2787081"/>
                <a:gd name="connsiteX11" fmla="*/ 0 w 1570222"/>
                <a:gd name="connsiteY11" fmla="*/ 2787081 h 2787081"/>
                <a:gd name="connsiteX12" fmla="*/ 934892 w 1570222"/>
                <a:gd name="connsiteY12" fmla="*/ 0 h 2787081"/>
                <a:gd name="connsiteX0" fmla="*/ 0 w 1577608"/>
                <a:gd name="connsiteY0" fmla="*/ 0 h 2965500"/>
                <a:gd name="connsiteX1" fmla="*/ 942278 w 1577608"/>
                <a:gd name="connsiteY1" fmla="*/ 178419 h 2965500"/>
                <a:gd name="connsiteX2" fmla="*/ 966028 w 1577608"/>
                <a:gd name="connsiteY2" fmla="*/ 237796 h 2965500"/>
                <a:gd name="connsiteX3" fmla="*/ 983841 w 1577608"/>
                <a:gd name="connsiteY3" fmla="*/ 249671 h 2965500"/>
                <a:gd name="connsiteX4" fmla="*/ 1037280 w 1577608"/>
                <a:gd name="connsiteY4" fmla="*/ 291235 h 2965500"/>
                <a:gd name="connsiteX5" fmla="*/ 1078844 w 1577608"/>
                <a:gd name="connsiteY5" fmla="*/ 314985 h 2965500"/>
                <a:gd name="connsiteX6" fmla="*/ 1179784 w 1577608"/>
                <a:gd name="connsiteY6" fmla="*/ 392175 h 2965500"/>
                <a:gd name="connsiteX7" fmla="*/ 1245098 w 1577608"/>
                <a:gd name="connsiteY7" fmla="*/ 433739 h 2965500"/>
                <a:gd name="connsiteX8" fmla="*/ 1304475 w 1577608"/>
                <a:gd name="connsiteY8" fmla="*/ 481240 h 2965500"/>
                <a:gd name="connsiteX9" fmla="*/ 1512293 w 1577608"/>
                <a:gd name="connsiteY9" fmla="*/ 599993 h 2965500"/>
                <a:gd name="connsiteX10" fmla="*/ 1577608 w 1577608"/>
                <a:gd name="connsiteY10" fmla="*/ 623744 h 2965500"/>
                <a:gd name="connsiteX11" fmla="*/ 7386 w 1577608"/>
                <a:gd name="connsiteY11" fmla="*/ 2965500 h 2965500"/>
                <a:gd name="connsiteX12" fmla="*/ 0 w 1577608"/>
                <a:gd name="connsiteY12" fmla="*/ 0 h 2965500"/>
                <a:gd name="connsiteX0" fmla="*/ 0 w 5346720"/>
                <a:gd name="connsiteY0" fmla="*/ 0 h 2965500"/>
                <a:gd name="connsiteX1" fmla="*/ 942278 w 5346720"/>
                <a:gd name="connsiteY1" fmla="*/ 178419 h 2965500"/>
                <a:gd name="connsiteX2" fmla="*/ 966028 w 5346720"/>
                <a:gd name="connsiteY2" fmla="*/ 237796 h 2965500"/>
                <a:gd name="connsiteX3" fmla="*/ 983841 w 5346720"/>
                <a:gd name="connsiteY3" fmla="*/ 249671 h 2965500"/>
                <a:gd name="connsiteX4" fmla="*/ 1037280 w 5346720"/>
                <a:gd name="connsiteY4" fmla="*/ 291235 h 2965500"/>
                <a:gd name="connsiteX5" fmla="*/ 1078844 w 5346720"/>
                <a:gd name="connsiteY5" fmla="*/ 314985 h 2965500"/>
                <a:gd name="connsiteX6" fmla="*/ 1179784 w 5346720"/>
                <a:gd name="connsiteY6" fmla="*/ 392175 h 2965500"/>
                <a:gd name="connsiteX7" fmla="*/ 1245098 w 5346720"/>
                <a:gd name="connsiteY7" fmla="*/ 433739 h 2965500"/>
                <a:gd name="connsiteX8" fmla="*/ 1304475 w 5346720"/>
                <a:gd name="connsiteY8" fmla="*/ 481240 h 2965500"/>
                <a:gd name="connsiteX9" fmla="*/ 1512293 w 5346720"/>
                <a:gd name="connsiteY9" fmla="*/ 599993 h 2965500"/>
                <a:gd name="connsiteX10" fmla="*/ 5346720 w 5346720"/>
                <a:gd name="connsiteY10" fmla="*/ 2965500 h 2965500"/>
                <a:gd name="connsiteX11" fmla="*/ 7386 w 5346720"/>
                <a:gd name="connsiteY11" fmla="*/ 2965500 h 2965500"/>
                <a:gd name="connsiteX12" fmla="*/ 0 w 5346720"/>
                <a:gd name="connsiteY12" fmla="*/ 0 h 2965500"/>
                <a:gd name="connsiteX0" fmla="*/ 0 w 5346720"/>
                <a:gd name="connsiteY0" fmla="*/ 0 h 2965500"/>
                <a:gd name="connsiteX1" fmla="*/ 942278 w 5346720"/>
                <a:gd name="connsiteY1" fmla="*/ 178419 h 2965500"/>
                <a:gd name="connsiteX2" fmla="*/ 966028 w 5346720"/>
                <a:gd name="connsiteY2" fmla="*/ 237796 h 2965500"/>
                <a:gd name="connsiteX3" fmla="*/ 1017294 w 5346720"/>
                <a:gd name="connsiteY3" fmla="*/ 545179 h 2965500"/>
                <a:gd name="connsiteX4" fmla="*/ 1037280 w 5346720"/>
                <a:gd name="connsiteY4" fmla="*/ 291235 h 2965500"/>
                <a:gd name="connsiteX5" fmla="*/ 1078844 w 5346720"/>
                <a:gd name="connsiteY5" fmla="*/ 314985 h 2965500"/>
                <a:gd name="connsiteX6" fmla="*/ 1179784 w 5346720"/>
                <a:gd name="connsiteY6" fmla="*/ 392175 h 2965500"/>
                <a:gd name="connsiteX7" fmla="*/ 1245098 w 5346720"/>
                <a:gd name="connsiteY7" fmla="*/ 433739 h 2965500"/>
                <a:gd name="connsiteX8" fmla="*/ 1304475 w 5346720"/>
                <a:gd name="connsiteY8" fmla="*/ 481240 h 2965500"/>
                <a:gd name="connsiteX9" fmla="*/ 1512293 w 5346720"/>
                <a:gd name="connsiteY9" fmla="*/ 599993 h 2965500"/>
                <a:gd name="connsiteX10" fmla="*/ 5346720 w 5346720"/>
                <a:gd name="connsiteY10" fmla="*/ 2965500 h 2965500"/>
                <a:gd name="connsiteX11" fmla="*/ 7386 w 5346720"/>
                <a:gd name="connsiteY11" fmla="*/ 2965500 h 2965500"/>
                <a:gd name="connsiteX12" fmla="*/ 0 w 5346720"/>
                <a:gd name="connsiteY12" fmla="*/ 0 h 2965500"/>
                <a:gd name="connsiteX0" fmla="*/ 0 w 5346720"/>
                <a:gd name="connsiteY0" fmla="*/ 0 h 2965500"/>
                <a:gd name="connsiteX1" fmla="*/ 942278 w 5346720"/>
                <a:gd name="connsiteY1" fmla="*/ 178419 h 2965500"/>
                <a:gd name="connsiteX2" fmla="*/ 966028 w 5346720"/>
                <a:gd name="connsiteY2" fmla="*/ 237796 h 2965500"/>
                <a:gd name="connsiteX3" fmla="*/ 1037280 w 5346720"/>
                <a:gd name="connsiteY3" fmla="*/ 291235 h 2965500"/>
                <a:gd name="connsiteX4" fmla="*/ 1078844 w 5346720"/>
                <a:gd name="connsiteY4" fmla="*/ 314985 h 2965500"/>
                <a:gd name="connsiteX5" fmla="*/ 1179784 w 5346720"/>
                <a:gd name="connsiteY5" fmla="*/ 392175 h 2965500"/>
                <a:gd name="connsiteX6" fmla="*/ 1245098 w 5346720"/>
                <a:gd name="connsiteY6" fmla="*/ 433739 h 2965500"/>
                <a:gd name="connsiteX7" fmla="*/ 1304475 w 5346720"/>
                <a:gd name="connsiteY7" fmla="*/ 481240 h 2965500"/>
                <a:gd name="connsiteX8" fmla="*/ 1512293 w 5346720"/>
                <a:gd name="connsiteY8" fmla="*/ 599993 h 2965500"/>
                <a:gd name="connsiteX9" fmla="*/ 5346720 w 5346720"/>
                <a:gd name="connsiteY9" fmla="*/ 2965500 h 2965500"/>
                <a:gd name="connsiteX10" fmla="*/ 7386 w 5346720"/>
                <a:gd name="connsiteY10" fmla="*/ 2965500 h 2965500"/>
                <a:gd name="connsiteX11" fmla="*/ 0 w 5346720"/>
                <a:gd name="connsiteY11" fmla="*/ 0 h 2965500"/>
                <a:gd name="connsiteX0" fmla="*/ 0 w 5346720"/>
                <a:gd name="connsiteY0" fmla="*/ 0 h 2965500"/>
                <a:gd name="connsiteX1" fmla="*/ 942278 w 5346720"/>
                <a:gd name="connsiteY1" fmla="*/ 178419 h 2965500"/>
                <a:gd name="connsiteX2" fmla="*/ 1037280 w 5346720"/>
                <a:gd name="connsiteY2" fmla="*/ 291235 h 2965500"/>
                <a:gd name="connsiteX3" fmla="*/ 1078844 w 5346720"/>
                <a:gd name="connsiteY3" fmla="*/ 314985 h 2965500"/>
                <a:gd name="connsiteX4" fmla="*/ 1179784 w 5346720"/>
                <a:gd name="connsiteY4" fmla="*/ 392175 h 2965500"/>
                <a:gd name="connsiteX5" fmla="*/ 1245098 w 5346720"/>
                <a:gd name="connsiteY5" fmla="*/ 433739 h 2965500"/>
                <a:gd name="connsiteX6" fmla="*/ 1304475 w 5346720"/>
                <a:gd name="connsiteY6" fmla="*/ 481240 h 2965500"/>
                <a:gd name="connsiteX7" fmla="*/ 1512293 w 5346720"/>
                <a:gd name="connsiteY7" fmla="*/ 599993 h 2965500"/>
                <a:gd name="connsiteX8" fmla="*/ 5346720 w 5346720"/>
                <a:gd name="connsiteY8" fmla="*/ 2965500 h 2965500"/>
                <a:gd name="connsiteX9" fmla="*/ 7386 w 5346720"/>
                <a:gd name="connsiteY9" fmla="*/ 2965500 h 2965500"/>
                <a:gd name="connsiteX10" fmla="*/ 0 w 5346720"/>
                <a:gd name="connsiteY10" fmla="*/ 0 h 2965500"/>
                <a:gd name="connsiteX0" fmla="*/ 0 w 5346720"/>
                <a:gd name="connsiteY0" fmla="*/ 150003 h 3115503"/>
                <a:gd name="connsiteX1" fmla="*/ 1037280 w 5346720"/>
                <a:gd name="connsiteY1" fmla="*/ 441238 h 3115503"/>
                <a:gd name="connsiteX2" fmla="*/ 1078844 w 5346720"/>
                <a:gd name="connsiteY2" fmla="*/ 464988 h 3115503"/>
                <a:gd name="connsiteX3" fmla="*/ 1179784 w 5346720"/>
                <a:gd name="connsiteY3" fmla="*/ 542178 h 3115503"/>
                <a:gd name="connsiteX4" fmla="*/ 1245098 w 5346720"/>
                <a:gd name="connsiteY4" fmla="*/ 583742 h 3115503"/>
                <a:gd name="connsiteX5" fmla="*/ 1304475 w 5346720"/>
                <a:gd name="connsiteY5" fmla="*/ 631243 h 3115503"/>
                <a:gd name="connsiteX6" fmla="*/ 1512293 w 5346720"/>
                <a:gd name="connsiteY6" fmla="*/ 749996 h 3115503"/>
                <a:gd name="connsiteX7" fmla="*/ 5346720 w 5346720"/>
                <a:gd name="connsiteY7" fmla="*/ 3115503 h 3115503"/>
                <a:gd name="connsiteX8" fmla="*/ 7386 w 5346720"/>
                <a:gd name="connsiteY8" fmla="*/ 3115503 h 3115503"/>
                <a:gd name="connsiteX9" fmla="*/ 0 w 5346720"/>
                <a:gd name="connsiteY9" fmla="*/ 150003 h 3115503"/>
                <a:gd name="connsiteX0" fmla="*/ 0 w 5346720"/>
                <a:gd name="connsiteY0" fmla="*/ 146577 h 3112077"/>
                <a:gd name="connsiteX1" fmla="*/ 1078844 w 5346720"/>
                <a:gd name="connsiteY1" fmla="*/ 461562 h 3112077"/>
                <a:gd name="connsiteX2" fmla="*/ 1179784 w 5346720"/>
                <a:gd name="connsiteY2" fmla="*/ 538752 h 3112077"/>
                <a:gd name="connsiteX3" fmla="*/ 1245098 w 5346720"/>
                <a:gd name="connsiteY3" fmla="*/ 580316 h 3112077"/>
                <a:gd name="connsiteX4" fmla="*/ 1304475 w 5346720"/>
                <a:gd name="connsiteY4" fmla="*/ 627817 h 3112077"/>
                <a:gd name="connsiteX5" fmla="*/ 1512293 w 5346720"/>
                <a:gd name="connsiteY5" fmla="*/ 746570 h 3112077"/>
                <a:gd name="connsiteX6" fmla="*/ 5346720 w 5346720"/>
                <a:gd name="connsiteY6" fmla="*/ 3112077 h 3112077"/>
                <a:gd name="connsiteX7" fmla="*/ 7386 w 5346720"/>
                <a:gd name="connsiteY7" fmla="*/ 3112077 h 3112077"/>
                <a:gd name="connsiteX8" fmla="*/ 0 w 5346720"/>
                <a:gd name="connsiteY8" fmla="*/ 146577 h 3112077"/>
                <a:gd name="connsiteX0" fmla="*/ 0 w 5346720"/>
                <a:gd name="connsiteY0" fmla="*/ 131813 h 3097313"/>
                <a:gd name="connsiteX1" fmla="*/ 1179784 w 5346720"/>
                <a:gd name="connsiteY1" fmla="*/ 523988 h 3097313"/>
                <a:gd name="connsiteX2" fmla="*/ 1245098 w 5346720"/>
                <a:gd name="connsiteY2" fmla="*/ 565552 h 3097313"/>
                <a:gd name="connsiteX3" fmla="*/ 1304475 w 5346720"/>
                <a:gd name="connsiteY3" fmla="*/ 613053 h 3097313"/>
                <a:gd name="connsiteX4" fmla="*/ 1512293 w 5346720"/>
                <a:gd name="connsiteY4" fmla="*/ 731806 h 3097313"/>
                <a:gd name="connsiteX5" fmla="*/ 5346720 w 5346720"/>
                <a:gd name="connsiteY5" fmla="*/ 3097313 h 3097313"/>
                <a:gd name="connsiteX6" fmla="*/ 7386 w 5346720"/>
                <a:gd name="connsiteY6" fmla="*/ 3097313 h 3097313"/>
                <a:gd name="connsiteX7" fmla="*/ 0 w 5346720"/>
                <a:gd name="connsiteY7" fmla="*/ 131813 h 3097313"/>
                <a:gd name="connsiteX0" fmla="*/ 0 w 5346720"/>
                <a:gd name="connsiteY0" fmla="*/ 124947 h 3090447"/>
                <a:gd name="connsiteX1" fmla="*/ 1245098 w 5346720"/>
                <a:gd name="connsiteY1" fmla="*/ 558686 h 3090447"/>
                <a:gd name="connsiteX2" fmla="*/ 1304475 w 5346720"/>
                <a:gd name="connsiteY2" fmla="*/ 606187 h 3090447"/>
                <a:gd name="connsiteX3" fmla="*/ 1512293 w 5346720"/>
                <a:gd name="connsiteY3" fmla="*/ 724940 h 3090447"/>
                <a:gd name="connsiteX4" fmla="*/ 5346720 w 5346720"/>
                <a:gd name="connsiteY4" fmla="*/ 3090447 h 3090447"/>
                <a:gd name="connsiteX5" fmla="*/ 7386 w 5346720"/>
                <a:gd name="connsiteY5" fmla="*/ 3090447 h 3090447"/>
                <a:gd name="connsiteX6" fmla="*/ 0 w 5346720"/>
                <a:gd name="connsiteY6" fmla="*/ 124947 h 3090447"/>
                <a:gd name="connsiteX0" fmla="*/ 0 w 5346720"/>
                <a:gd name="connsiteY0" fmla="*/ 118582 h 3084082"/>
                <a:gd name="connsiteX1" fmla="*/ 1304475 w 5346720"/>
                <a:gd name="connsiteY1" fmla="*/ 599822 h 3084082"/>
                <a:gd name="connsiteX2" fmla="*/ 1512293 w 5346720"/>
                <a:gd name="connsiteY2" fmla="*/ 718575 h 3084082"/>
                <a:gd name="connsiteX3" fmla="*/ 5346720 w 5346720"/>
                <a:gd name="connsiteY3" fmla="*/ 3084082 h 3084082"/>
                <a:gd name="connsiteX4" fmla="*/ 7386 w 5346720"/>
                <a:gd name="connsiteY4" fmla="*/ 3084082 h 3084082"/>
                <a:gd name="connsiteX5" fmla="*/ 0 w 5346720"/>
                <a:gd name="connsiteY5" fmla="*/ 118582 h 3084082"/>
                <a:gd name="connsiteX0" fmla="*/ 0 w 5346720"/>
                <a:gd name="connsiteY0" fmla="*/ 142092 h 3107592"/>
                <a:gd name="connsiteX1" fmla="*/ 1512293 w 5346720"/>
                <a:gd name="connsiteY1" fmla="*/ 742085 h 3107592"/>
                <a:gd name="connsiteX2" fmla="*/ 5346720 w 5346720"/>
                <a:gd name="connsiteY2" fmla="*/ 3107592 h 3107592"/>
                <a:gd name="connsiteX3" fmla="*/ 7386 w 5346720"/>
                <a:gd name="connsiteY3" fmla="*/ 3107592 h 3107592"/>
                <a:gd name="connsiteX4" fmla="*/ 0 w 5346720"/>
                <a:gd name="connsiteY4" fmla="*/ 142092 h 3107592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6720"/>
                <a:gd name="connsiteY0" fmla="*/ 0 h 2965500"/>
                <a:gd name="connsiteX1" fmla="*/ 5346720 w 5346720"/>
                <a:gd name="connsiteY1" fmla="*/ 2965500 h 2965500"/>
                <a:gd name="connsiteX2" fmla="*/ 7386 w 5346720"/>
                <a:gd name="connsiteY2" fmla="*/ 2965500 h 2965500"/>
                <a:gd name="connsiteX3" fmla="*/ 0 w 5346720"/>
                <a:gd name="connsiteY3" fmla="*/ 0 h 2965500"/>
                <a:gd name="connsiteX0" fmla="*/ 0 w 5341144"/>
                <a:gd name="connsiteY0" fmla="*/ 0 h 2959924"/>
                <a:gd name="connsiteX1" fmla="*/ 5341144 w 5341144"/>
                <a:gd name="connsiteY1" fmla="*/ 2959924 h 2959924"/>
                <a:gd name="connsiteX2" fmla="*/ 1810 w 5341144"/>
                <a:gd name="connsiteY2" fmla="*/ 2959924 h 2959924"/>
                <a:gd name="connsiteX3" fmla="*/ 0 w 5341144"/>
                <a:gd name="connsiteY3" fmla="*/ 0 h 2959924"/>
                <a:gd name="connsiteX0" fmla="*/ 0 w 5357999"/>
                <a:gd name="connsiteY0" fmla="*/ 14586 h 2974510"/>
                <a:gd name="connsiteX1" fmla="*/ 1592435 w 5357999"/>
                <a:gd name="connsiteY1" fmla="*/ 1940250 h 2974510"/>
                <a:gd name="connsiteX2" fmla="*/ 5341144 w 5357999"/>
                <a:gd name="connsiteY2" fmla="*/ 2974510 h 2974510"/>
                <a:gd name="connsiteX3" fmla="*/ 1810 w 5357999"/>
                <a:gd name="connsiteY3" fmla="*/ 2974510 h 2974510"/>
                <a:gd name="connsiteX4" fmla="*/ 0 w 5357999"/>
                <a:gd name="connsiteY4" fmla="*/ 14586 h 2974510"/>
                <a:gd name="connsiteX0" fmla="*/ 0 w 5357999"/>
                <a:gd name="connsiteY0" fmla="*/ 0 h 2959924"/>
                <a:gd name="connsiteX1" fmla="*/ 1592435 w 5357999"/>
                <a:gd name="connsiteY1" fmla="*/ 1925664 h 2959924"/>
                <a:gd name="connsiteX2" fmla="*/ 5341144 w 5357999"/>
                <a:gd name="connsiteY2" fmla="*/ 2959924 h 2959924"/>
                <a:gd name="connsiteX3" fmla="*/ 1810 w 5357999"/>
                <a:gd name="connsiteY3" fmla="*/ 2959924 h 2959924"/>
                <a:gd name="connsiteX4" fmla="*/ 0 w 5357999"/>
                <a:gd name="connsiteY4" fmla="*/ 0 h 2959924"/>
                <a:gd name="connsiteX0" fmla="*/ 0 w 5360372"/>
                <a:gd name="connsiteY0" fmla="*/ 0 h 2959924"/>
                <a:gd name="connsiteX1" fmla="*/ 2005030 w 5360372"/>
                <a:gd name="connsiteY1" fmla="*/ 2299229 h 2959924"/>
                <a:gd name="connsiteX2" fmla="*/ 5341144 w 5360372"/>
                <a:gd name="connsiteY2" fmla="*/ 2959924 h 2959924"/>
                <a:gd name="connsiteX3" fmla="*/ 1810 w 5360372"/>
                <a:gd name="connsiteY3" fmla="*/ 2959924 h 2959924"/>
                <a:gd name="connsiteX4" fmla="*/ 0 w 5360372"/>
                <a:gd name="connsiteY4" fmla="*/ 0 h 2959924"/>
                <a:gd name="connsiteX0" fmla="*/ 0 w 5341144"/>
                <a:gd name="connsiteY0" fmla="*/ 0 h 2959924"/>
                <a:gd name="connsiteX1" fmla="*/ 2005030 w 5341144"/>
                <a:gd name="connsiteY1" fmla="*/ 2299229 h 2959924"/>
                <a:gd name="connsiteX2" fmla="*/ 5341144 w 5341144"/>
                <a:gd name="connsiteY2" fmla="*/ 2959924 h 2959924"/>
                <a:gd name="connsiteX3" fmla="*/ 1810 w 5341144"/>
                <a:gd name="connsiteY3" fmla="*/ 2959924 h 2959924"/>
                <a:gd name="connsiteX4" fmla="*/ 0 w 5341144"/>
                <a:gd name="connsiteY4" fmla="*/ 0 h 2959924"/>
                <a:gd name="connsiteX0" fmla="*/ 0 w 5341144"/>
                <a:gd name="connsiteY0" fmla="*/ 0 h 2959924"/>
                <a:gd name="connsiteX1" fmla="*/ 2005030 w 5341144"/>
                <a:gd name="connsiteY1" fmla="*/ 2299229 h 2959924"/>
                <a:gd name="connsiteX2" fmla="*/ 5341144 w 5341144"/>
                <a:gd name="connsiteY2" fmla="*/ 2959924 h 2959924"/>
                <a:gd name="connsiteX3" fmla="*/ 1810 w 5341144"/>
                <a:gd name="connsiteY3" fmla="*/ 2959924 h 2959924"/>
                <a:gd name="connsiteX4" fmla="*/ 0 w 5341144"/>
                <a:gd name="connsiteY4" fmla="*/ 0 h 2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1144" h="2959924">
                  <a:moveTo>
                    <a:pt x="0" y="0"/>
                  </a:moveTo>
                  <a:cubicBezTo>
                    <a:pt x="240014" y="272743"/>
                    <a:pt x="1114839" y="1805908"/>
                    <a:pt x="2005030" y="2299229"/>
                  </a:cubicBezTo>
                  <a:cubicBezTo>
                    <a:pt x="2867343" y="2759096"/>
                    <a:pt x="4404705" y="2853526"/>
                    <a:pt x="5341144" y="2959924"/>
                  </a:cubicBezTo>
                  <a:lnTo>
                    <a:pt x="1810" y="2959924"/>
                  </a:lnTo>
                  <a:cubicBezTo>
                    <a:pt x="1207" y="1973283"/>
                    <a:pt x="603" y="986641"/>
                    <a:pt x="0" y="0"/>
                  </a:cubicBezTo>
                  <a:close/>
                </a:path>
              </a:pathLst>
            </a:custGeom>
            <a:solidFill>
              <a:srgbClr val="7FBC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el 1"/>
            <p:cNvSpPr txBox="1">
              <a:spLocks/>
            </p:cNvSpPr>
            <p:nvPr/>
          </p:nvSpPr>
          <p:spPr>
            <a:xfrm rot="16200000">
              <a:off x="1011836" y="2797295"/>
              <a:ext cx="689548" cy="164225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000" dirty="0" err="1"/>
                <a:t>Costs</a:t>
              </a:r>
              <a:endParaRPr lang="nl-NL" sz="1000" dirty="0"/>
            </a:p>
          </p:txBody>
        </p:sp>
        <p:sp>
          <p:nvSpPr>
            <p:cNvPr id="6" name="Titel 1"/>
            <p:cNvSpPr txBox="1">
              <a:spLocks/>
            </p:cNvSpPr>
            <p:nvPr/>
          </p:nvSpPr>
          <p:spPr>
            <a:xfrm>
              <a:off x="3810624" y="4767263"/>
              <a:ext cx="1701384" cy="186710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000" dirty="0" err="1"/>
                <a:t>Number</a:t>
              </a:r>
              <a:r>
                <a:rPr lang="nl-NL" sz="1000" dirty="0"/>
                <a:t> of </a:t>
              </a:r>
              <a:r>
                <a:rPr lang="nl-NL" sz="1000" dirty="0" err="1"/>
                <a:t>publishers</a:t>
              </a:r>
              <a:endParaRPr lang="nl-NL" sz="1000" dirty="0"/>
            </a:p>
          </p:txBody>
        </p:sp>
        <p:sp>
          <p:nvSpPr>
            <p:cNvPr id="7" name="Titel 1"/>
            <p:cNvSpPr txBox="1">
              <a:spLocks/>
            </p:cNvSpPr>
            <p:nvPr/>
          </p:nvSpPr>
          <p:spPr>
            <a:xfrm>
              <a:off x="1822499" y="2191066"/>
              <a:ext cx="1198077" cy="477183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nl-NL" sz="1400" dirty="0"/>
                <a:t>8 </a:t>
              </a:r>
              <a:r>
                <a:rPr lang="nl-NL" sz="1400" dirty="0" err="1"/>
                <a:t>biggest</a:t>
              </a:r>
              <a:r>
                <a:rPr lang="nl-NL" sz="1400" dirty="0"/>
                <a:t> </a:t>
              </a:r>
              <a:r>
                <a:rPr lang="nl-NL" sz="1400" dirty="0" err="1"/>
                <a:t>publishers</a:t>
              </a:r>
              <a:endParaRPr lang="nl-NL" sz="1400" dirty="0"/>
            </a:p>
          </p:txBody>
        </p:sp>
        <p:sp>
          <p:nvSpPr>
            <p:cNvPr id="8" name="Titel 1"/>
            <p:cNvSpPr txBox="1">
              <a:spLocks/>
            </p:cNvSpPr>
            <p:nvPr/>
          </p:nvSpPr>
          <p:spPr>
            <a:xfrm>
              <a:off x="3501910" y="2191066"/>
              <a:ext cx="1317885" cy="552222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nl-NL" sz="1400" dirty="0"/>
                <a:t>smaller</a:t>
              </a:r>
            </a:p>
            <a:p>
              <a:pPr algn="ctr"/>
              <a:r>
                <a:rPr lang="nl-NL" sz="1400" dirty="0" err="1"/>
                <a:t>publishers</a:t>
              </a:r>
              <a:endParaRPr lang="nl-NL" sz="1400" dirty="0"/>
            </a:p>
          </p:txBody>
        </p:sp>
        <p:sp>
          <p:nvSpPr>
            <p:cNvPr id="10" name="Titel 1"/>
            <p:cNvSpPr txBox="1">
              <a:spLocks/>
            </p:cNvSpPr>
            <p:nvPr/>
          </p:nvSpPr>
          <p:spPr>
            <a:xfrm>
              <a:off x="5155825" y="2281007"/>
              <a:ext cx="1317885" cy="253626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nl-NL" sz="1400"/>
                <a:t>rest</a:t>
              </a:r>
              <a:endParaRPr lang="nl-NL" sz="1400" dirty="0"/>
            </a:p>
          </p:txBody>
        </p:sp>
        <p:sp>
          <p:nvSpPr>
            <p:cNvPr id="12" name="Titel 1"/>
            <p:cNvSpPr txBox="1">
              <a:spLocks/>
            </p:cNvSpPr>
            <p:nvPr/>
          </p:nvSpPr>
          <p:spPr>
            <a:xfrm>
              <a:off x="1767258" y="2909355"/>
              <a:ext cx="1373182" cy="507989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nl-NL" sz="3200" dirty="0"/>
                <a:t>70%</a:t>
              </a:r>
            </a:p>
          </p:txBody>
        </p:sp>
        <p:sp>
          <p:nvSpPr>
            <p:cNvPr id="13" name="Titel 1"/>
            <p:cNvSpPr txBox="1">
              <a:spLocks/>
            </p:cNvSpPr>
            <p:nvPr/>
          </p:nvSpPr>
          <p:spPr>
            <a:xfrm>
              <a:off x="3446613" y="3120686"/>
              <a:ext cx="1373182" cy="507989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nl-NL" sz="1600" dirty="0"/>
                <a:t>20%</a:t>
              </a:r>
            </a:p>
          </p:txBody>
        </p:sp>
        <p:sp>
          <p:nvSpPr>
            <p:cNvPr id="14" name="Titel 1"/>
            <p:cNvSpPr txBox="1">
              <a:spLocks/>
            </p:cNvSpPr>
            <p:nvPr/>
          </p:nvSpPr>
          <p:spPr>
            <a:xfrm>
              <a:off x="5128176" y="3196774"/>
              <a:ext cx="1373182" cy="507989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nl-NL" sz="1000" dirty="0"/>
                <a:t>10%</a:t>
              </a:r>
            </a:p>
          </p:txBody>
        </p:sp>
        <p:sp>
          <p:nvSpPr>
            <p:cNvPr id="15" name="Titel 1"/>
            <p:cNvSpPr txBox="1">
              <a:spLocks/>
            </p:cNvSpPr>
            <p:nvPr/>
          </p:nvSpPr>
          <p:spPr>
            <a:xfrm>
              <a:off x="2366863" y="4500288"/>
              <a:ext cx="2205137" cy="241945"/>
            </a:xfrm>
            <a:prstGeom prst="rect">
              <a:avLst/>
            </a:prstGeom>
          </p:spPr>
          <p:txBody>
            <a:bodyPr vert="horz" lIns="108000" tIns="0" rIns="0" bIns="45720" rtlCol="0" anchor="t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NL" sz="1100" b="0" dirty="0" err="1">
                  <a:solidFill>
                    <a:schemeClr val="tx2"/>
                  </a:solidFill>
                </a:rPr>
                <a:t>What</a:t>
              </a:r>
              <a:r>
                <a:rPr lang="nl-NL" sz="1100" b="0" dirty="0">
                  <a:solidFill>
                    <a:schemeClr val="tx2"/>
                  </a:solidFill>
                </a:rPr>
                <a:t> VSNU is </a:t>
              </a:r>
              <a:r>
                <a:rPr lang="nl-NL" sz="1100" b="0" dirty="0" err="1">
                  <a:solidFill>
                    <a:schemeClr val="tx2"/>
                  </a:solidFill>
                </a:rPr>
                <a:t>working</a:t>
              </a:r>
              <a:r>
                <a:rPr lang="nl-NL" sz="1100" b="0" dirty="0">
                  <a:solidFill>
                    <a:schemeClr val="tx2"/>
                  </a:solidFill>
                </a:rPr>
                <a:t> on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88957" y="1386590"/>
              <a:ext cx="0" cy="3057994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583019" y="4444584"/>
              <a:ext cx="6310860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04941" y="1386590"/>
              <a:ext cx="0" cy="3057994"/>
            </a:xfrm>
            <a:prstGeom prst="line">
              <a:avLst/>
            </a:prstGeom>
            <a:ln w="15875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20925" y="1386590"/>
              <a:ext cx="0" cy="3304163"/>
            </a:xfrm>
            <a:prstGeom prst="line">
              <a:avLst/>
            </a:prstGeom>
            <a:ln w="15875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88957" y="4444584"/>
              <a:ext cx="0" cy="246169"/>
            </a:xfrm>
            <a:prstGeom prst="line">
              <a:avLst/>
            </a:prstGeom>
            <a:ln w="15875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48785" y="1386590"/>
              <a:ext cx="0" cy="3057994"/>
            </a:xfrm>
            <a:prstGeom prst="line">
              <a:avLst/>
            </a:prstGeom>
            <a:ln w="15875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583019" y="4444584"/>
              <a:ext cx="3437906" cy="246169"/>
            </a:xfrm>
            <a:prstGeom prst="rect">
              <a:avLst/>
            </a:prstGeom>
            <a:solidFill>
              <a:srgbClr val="92D050">
                <a:alpha val="1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555462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6967"/>
            <a:ext cx="8229600" cy="857250"/>
          </a:xfrm>
        </p:spPr>
        <p:txBody>
          <a:bodyPr/>
          <a:lstStyle/>
          <a:p>
            <a:r>
              <a:rPr lang="nl-NL" sz="3200" dirty="0" smtClean="0"/>
              <a:t>2. International </a:t>
            </a:r>
            <a:r>
              <a:rPr lang="nl-NL" sz="3200" dirty="0" err="1" smtClean="0"/>
              <a:t>collaboration</a:t>
            </a:r>
            <a:endParaRPr lang="nl-NL" sz="32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31EA-5435-164D-9CC6-EBFA2B42B08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01332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VSNU April 2016">
      <a:dk1>
        <a:srgbClr val="000000"/>
      </a:dk1>
      <a:lt1>
        <a:srgbClr val="FFFFFF"/>
      </a:lt1>
      <a:dk2>
        <a:srgbClr val="C6081C"/>
      </a:dk2>
      <a:lt2>
        <a:srgbClr val="DCDCDC"/>
      </a:lt2>
      <a:accent1>
        <a:srgbClr val="C6081C"/>
      </a:accent1>
      <a:accent2>
        <a:srgbClr val="F07300"/>
      </a:accent2>
      <a:accent3>
        <a:srgbClr val="008CD2"/>
      </a:accent3>
      <a:accent4>
        <a:srgbClr val="96D2FA"/>
      </a:accent4>
      <a:accent5>
        <a:srgbClr val="285A32"/>
      </a:accent5>
      <a:accent6>
        <a:srgbClr val="7DB414"/>
      </a:accent6>
      <a:hlink>
        <a:srgbClr val="A80E15"/>
      </a:hlink>
      <a:folHlink>
        <a:srgbClr val="B4008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7765</TotalTime>
  <Words>297</Words>
  <Application>Microsoft Office PowerPoint</Application>
  <PresentationFormat>On-screen Show (16:9)</PresentationFormat>
  <Paragraphs>106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Office-thema</vt:lpstr>
      <vt:lpstr>Five Pillars of Open access</vt:lpstr>
      <vt:lpstr>In 15 minutes…</vt:lpstr>
      <vt:lpstr>The 14 Dutch Universities</vt:lpstr>
      <vt:lpstr>5 pillars</vt:lpstr>
      <vt:lpstr>The five pillars of open access</vt:lpstr>
      <vt:lpstr>1. Negotiations</vt:lpstr>
      <vt:lpstr>Our approach of negotiations:  Focus on the biggest publishers</vt:lpstr>
      <vt:lpstr>Our approach:  8 biggest publishers cover 70% of the market</vt:lpstr>
      <vt:lpstr>2. International collaboration</vt:lpstr>
      <vt:lpstr>PowerPoint Presentation</vt:lpstr>
      <vt:lpstr>Worldwide Publishing Market</vt:lpstr>
      <vt:lpstr>3. Archiving</vt:lpstr>
      <vt:lpstr>Lines of action: green OA</vt:lpstr>
      <vt:lpstr>Lines of action: green OA</vt:lpstr>
      <vt:lpstr>4. Monitoring</vt:lpstr>
      <vt:lpstr>Monitoring</vt:lpstr>
      <vt:lpstr>5. Alternative publication platforms</vt:lpstr>
      <vt:lpstr>PowerPoint Presentation</vt:lpstr>
      <vt:lpstr>More information?</vt:lpstr>
      <vt:lpstr>Questions?</vt:lpstr>
    </vt:vector>
  </TitlesOfParts>
  <Company>Tigges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VSNU presentatie 17 december 2015 - v3</dc:title>
  <dc:creator>Pieter Pijlman</dc:creator>
  <cp:lastModifiedBy>Referee 1</cp:lastModifiedBy>
  <cp:revision>231</cp:revision>
  <cp:lastPrinted>2016-03-10T10:30:48Z</cp:lastPrinted>
  <dcterms:created xsi:type="dcterms:W3CDTF">2016-04-13T07:33:39Z</dcterms:created>
  <dcterms:modified xsi:type="dcterms:W3CDTF">2018-07-03T12:27:20Z</dcterms:modified>
</cp:coreProperties>
</file>