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7"/>
  </p:notesMasterIdLst>
  <p:sldIdLst>
    <p:sldId id="302" r:id="rId6"/>
    <p:sldId id="300" r:id="rId7"/>
    <p:sldId id="258" r:id="rId8"/>
    <p:sldId id="259" r:id="rId9"/>
    <p:sldId id="260" r:id="rId10"/>
    <p:sldId id="262" r:id="rId11"/>
    <p:sldId id="263" r:id="rId12"/>
    <p:sldId id="264" r:id="rId13"/>
    <p:sldId id="265" r:id="rId14"/>
    <p:sldId id="266" r:id="rId15"/>
    <p:sldId id="267" r:id="rId16"/>
    <p:sldId id="268" r:id="rId17"/>
    <p:sldId id="269" r:id="rId18"/>
    <p:sldId id="270" r:id="rId19"/>
    <p:sldId id="303" r:id="rId20"/>
    <p:sldId id="304" r:id="rId21"/>
    <p:sldId id="305" r:id="rId22"/>
    <p:sldId id="271" r:id="rId23"/>
    <p:sldId id="272" r:id="rId24"/>
    <p:sldId id="273" r:id="rId25"/>
    <p:sldId id="274" r:id="rId26"/>
    <p:sldId id="275" r:id="rId27"/>
    <p:sldId id="307" r:id="rId28"/>
    <p:sldId id="308" r:id="rId29"/>
    <p:sldId id="301" r:id="rId30"/>
    <p:sldId id="278" r:id="rId31"/>
    <p:sldId id="296" r:id="rId32"/>
    <p:sldId id="297" r:id="rId33"/>
    <p:sldId id="292" r:id="rId34"/>
    <p:sldId id="295" r:id="rId35"/>
    <p:sldId id="298" r:id="rId36"/>
    <p:sldId id="279" r:id="rId37"/>
    <p:sldId id="280" r:id="rId38"/>
    <p:sldId id="281" r:id="rId39"/>
    <p:sldId id="282" r:id="rId40"/>
    <p:sldId id="285" r:id="rId41"/>
    <p:sldId id="294" r:id="rId42"/>
    <p:sldId id="287" r:id="rId43"/>
    <p:sldId id="306" r:id="rId44"/>
    <p:sldId id="290" r:id="rId45"/>
    <p:sldId id="291" r:id="rId4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5F20"/>
    <a:srgbClr val="2D7C4C"/>
    <a:srgbClr val="31286B"/>
    <a:srgbClr val="374EAE"/>
    <a:srgbClr val="2BF6D1"/>
    <a:srgbClr val="FE4D00"/>
    <a:srgbClr val="E6E6E6"/>
    <a:srgbClr val="015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3A67F-4FE6-4E8C-B024-605E6C0C1996}" v="309" dt="2024-07-23T22:03:34.835"/>
    <p1510:client id="{B5B44810-4F78-879C-02FC-52B173D04E60}" v="1738" dt="2024-07-23T17:50:12.68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Escuro 2 - Ênfase 3/Ênfas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59" d="100"/>
          <a:sy n="59" d="100"/>
        </p:scale>
        <p:origin x="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E1643-99B5-4759-A69E-8903E033AC44}" type="datetimeFigureOut">
              <a:t>23/07/2024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12BC7-A8C9-4C13-BE36-3D3B90F65880}" type="slidenum">
              <a:t>‹nº›</a:t>
            </a:fld>
            <a:endParaRPr lang="en-US"/>
          </a:p>
        </p:txBody>
      </p:sp>
    </p:spTree>
    <p:extLst>
      <p:ext uri="{BB962C8B-B14F-4D97-AF65-F5344CB8AC3E}">
        <p14:creationId xmlns:p14="http://schemas.microsoft.com/office/powerpoint/2010/main" val="157635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e2f1b091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e2f1b091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77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e2a84c34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1e2a84c34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El documento es la principal fuente de información para la indización</a:t>
            </a: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e2f1b0915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1e2f1b0915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7fbb003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247fbb003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2e35f64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242e35f64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e2f1b0915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1e2f1b0915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e2f1b09150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e2f1b09150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7fbb00374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247fbb00374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e2f1b09150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1e2f1b09150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419" sz="1100" dirty="0">
                <a:solidFill>
                  <a:srgbClr val="202124"/>
                </a:solidFill>
              </a:rPr>
              <a:t>Términos más frecuentes: Enfermedades (Ej. Apendicitis), Compuestos Químicos (Ej. Losartán), Anatomía, (Ej. Pulmón) Terapéutica (Ej. Apiterapia), Funciones (Ej. Función Atrial). Salud Pública (Ej. Salud de Poblaciones Indígenas).</a:t>
            </a:r>
          </a:p>
          <a:p>
            <a:pPr marL="0" lvl="0" indent="0" algn="l" rtl="0">
              <a:spcBef>
                <a:spcPts val="0"/>
              </a:spcBef>
              <a:spcAft>
                <a:spcPts val="0"/>
              </a:spcAft>
              <a:buNone/>
            </a:pPr>
            <a:endParaRPr dirty="0"/>
          </a:p>
        </p:txBody>
      </p:sp>
      <p:sp>
        <p:nvSpPr>
          <p:cNvPr id="279" name="Google Shape;2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419" sz="1100" dirty="0">
                <a:solidFill>
                  <a:srgbClr val="202124"/>
                </a:solidFill>
              </a:rPr>
              <a:t>Términos más frecuentes: Enfermedades (Ej. Apendicitis), Compuestos Químicos (Ej. Losartán), Anatomía, (Ej. Pulmón) Terapéutica (Ej. Apiterapia), Funciones (Ej. Función Atrial). Salud Pública (Ej. Salud de Poblaciones Indígenas).</a:t>
            </a:r>
          </a:p>
          <a:p>
            <a:pPr marL="0" lvl="0" indent="0" algn="l" rtl="0">
              <a:spcBef>
                <a:spcPts val="0"/>
              </a:spcBef>
              <a:spcAft>
                <a:spcPts val="0"/>
              </a:spcAft>
              <a:buNone/>
            </a:pPr>
            <a:endParaRPr dirty="0"/>
          </a:p>
        </p:txBody>
      </p:sp>
      <p:sp>
        <p:nvSpPr>
          <p:cNvPr id="279" name="Google Shape;2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523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419" sz="1100" dirty="0">
                <a:solidFill>
                  <a:srgbClr val="202124"/>
                </a:solidFill>
              </a:rPr>
              <a:t>Términos más frecuentes: Enfermedades (Ej. Apendicitis), Compuestos Químicos (Ej. Losartán), Anatomía, (Ej. Pulmón) Terapéutica (Ej. Apiterapia), Funciones (Ej. Función Atrial). Salud Pública (Ej. Salud de Poblaciones Indígenas).</a:t>
            </a:r>
          </a:p>
          <a:p>
            <a:pPr marL="0" lvl="0" indent="0" algn="l" rtl="0">
              <a:spcBef>
                <a:spcPts val="0"/>
              </a:spcBef>
              <a:spcAft>
                <a:spcPts val="0"/>
              </a:spcAft>
              <a:buNone/>
            </a:pPr>
            <a:endParaRPr dirty="0"/>
          </a:p>
        </p:txBody>
      </p:sp>
      <p:sp>
        <p:nvSpPr>
          <p:cNvPr id="279" name="Google Shape;2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1087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155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90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287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t-BR" sz="1100" dirty="0" err="1"/>
              <a:t>Estructura</a:t>
            </a:r>
            <a:r>
              <a:rPr lang="pt-BR" sz="1100" dirty="0"/>
              <a:t> </a:t>
            </a:r>
            <a:r>
              <a:rPr lang="pt-BR" sz="1100" dirty="0" err="1"/>
              <a:t>del</a:t>
            </a:r>
            <a:r>
              <a:rPr lang="pt-BR" sz="1100" dirty="0"/>
              <a:t> documento: </a:t>
            </a:r>
            <a:r>
              <a:rPr lang="pt-BR" dirty="0" err="1"/>
              <a:t>Introducción</a:t>
            </a:r>
            <a:r>
              <a:rPr lang="pt-BR" dirty="0"/>
              <a:t>, material y métodos, resultados, </a:t>
            </a:r>
            <a:r>
              <a:rPr lang="pt-BR" dirty="0" err="1"/>
              <a:t>discusión</a:t>
            </a:r>
            <a:r>
              <a:rPr lang="pt-BR" dirty="0"/>
              <a:t> y </a:t>
            </a:r>
            <a:r>
              <a:rPr lang="pt-BR" dirty="0" err="1"/>
              <a:t>conclusiones</a:t>
            </a:r>
            <a:endParaRPr lang="pt-B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297" name="Google Shape;2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dk1"/>
              </a:buClr>
              <a:buSzPct val="133333"/>
              <a:buNone/>
            </a:pPr>
            <a:r>
              <a:rPr lang="es-419" sz="1100" b="1" dirty="0">
                <a:latin typeface="+mn-lt"/>
              </a:rPr>
              <a:t>Más superficial: </a:t>
            </a:r>
            <a:r>
              <a:rPr lang="es-419" sz="1100" dirty="0">
                <a:solidFill>
                  <a:srgbClr val="202124"/>
                </a:solidFill>
                <a:latin typeface="+mn-lt"/>
                <a:ea typeface="Arial"/>
                <a:cs typeface="Arial"/>
                <a:sym typeface="Arial"/>
              </a:rPr>
              <a:t>indización con menos detalle</a:t>
            </a:r>
          </a:p>
          <a:p>
            <a:pPr marL="114300" indent="0">
              <a:buNone/>
            </a:pPr>
            <a:r>
              <a:rPr lang="pt-BR" b="1" dirty="0"/>
              <a:t>Más </a:t>
            </a:r>
            <a:r>
              <a:rPr lang="pt-BR" sz="1100" b="1" dirty="0">
                <a:solidFill>
                  <a:srgbClr val="202124"/>
                </a:solidFill>
                <a:latin typeface="Calibri"/>
                <a:ea typeface="Calibri"/>
                <a:cs typeface="Calibri"/>
                <a:sym typeface="Calibri"/>
              </a:rPr>
              <a:t>profunda o </a:t>
            </a:r>
            <a:r>
              <a:rPr lang="pt-BR" sz="1100" b="1" dirty="0" err="1">
                <a:solidFill>
                  <a:srgbClr val="202124"/>
                </a:solidFill>
                <a:latin typeface="Calibri"/>
                <a:ea typeface="Calibri"/>
                <a:cs typeface="Calibri"/>
                <a:sym typeface="Calibri"/>
              </a:rPr>
              <a:t>exhautiva</a:t>
            </a:r>
            <a:r>
              <a:rPr lang="pt-BR" sz="1100" b="1"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indizado</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en</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detalle</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cubriendo</a:t>
            </a:r>
            <a:r>
              <a:rPr lang="pt-BR" sz="1100" dirty="0">
                <a:solidFill>
                  <a:srgbClr val="202124"/>
                </a:solidFill>
                <a:latin typeface="Calibri"/>
                <a:ea typeface="Calibri"/>
                <a:cs typeface="Calibri"/>
                <a:sym typeface="Calibri"/>
              </a:rPr>
              <a:t> todos </a:t>
            </a:r>
            <a:r>
              <a:rPr lang="pt-BR" sz="1100" dirty="0" err="1">
                <a:solidFill>
                  <a:srgbClr val="202124"/>
                </a:solidFill>
                <a:latin typeface="Calibri"/>
                <a:ea typeface="Calibri"/>
                <a:cs typeface="Calibri"/>
                <a:sym typeface="Calibri"/>
              </a:rPr>
              <a:t>los</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puntos</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principales</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así</a:t>
            </a:r>
            <a:r>
              <a:rPr lang="pt-BR" sz="1100" dirty="0">
                <a:solidFill>
                  <a:srgbClr val="202124"/>
                </a:solidFill>
                <a:latin typeface="Calibri"/>
                <a:ea typeface="Calibri"/>
                <a:cs typeface="Calibri"/>
                <a:sym typeface="Calibri"/>
              </a:rPr>
              <a:t> como </a:t>
            </a:r>
            <a:r>
              <a:rPr lang="pt-BR" sz="1100" dirty="0" err="1">
                <a:solidFill>
                  <a:srgbClr val="202124"/>
                </a:solidFill>
                <a:latin typeface="Calibri"/>
                <a:ea typeface="Calibri"/>
                <a:cs typeface="Calibri"/>
                <a:sym typeface="Calibri"/>
              </a:rPr>
              <a:t>los</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puntos</a:t>
            </a:r>
            <a:r>
              <a:rPr lang="pt-BR" sz="1100" dirty="0">
                <a:solidFill>
                  <a:srgbClr val="202124"/>
                </a:solidFill>
                <a:latin typeface="Calibri"/>
                <a:ea typeface="Calibri"/>
                <a:cs typeface="Calibri"/>
                <a:sym typeface="Calibri"/>
              </a:rPr>
              <a:t> </a:t>
            </a:r>
            <a:r>
              <a:rPr lang="pt-BR" sz="1100" dirty="0" err="1">
                <a:solidFill>
                  <a:srgbClr val="202124"/>
                </a:solidFill>
                <a:latin typeface="Calibri"/>
                <a:ea typeface="Calibri"/>
                <a:cs typeface="Calibri"/>
                <a:sym typeface="Calibri"/>
              </a:rPr>
              <a:t>secundarios</a:t>
            </a:r>
            <a:r>
              <a:rPr lang="pt-BR" sz="1100" dirty="0">
                <a:solidFill>
                  <a:srgbClr val="202124"/>
                </a:solidFill>
                <a:latin typeface="Calibri"/>
                <a:ea typeface="Calibri"/>
                <a:cs typeface="Calibri"/>
                <a:sym typeface="Calibri"/>
              </a:rPr>
              <a:t> importantes</a:t>
            </a:r>
          </a:p>
          <a:p>
            <a:pPr marL="0" lvl="0" indent="0" algn="just" rtl="0">
              <a:lnSpc>
                <a:spcPct val="90000"/>
              </a:lnSpc>
              <a:spcBef>
                <a:spcPts val="0"/>
              </a:spcBef>
              <a:spcAft>
                <a:spcPts val="0"/>
              </a:spcAft>
              <a:buClr>
                <a:schemeClr val="dk1"/>
              </a:buClr>
              <a:buSzPct val="133333"/>
              <a:buNone/>
            </a:pPr>
            <a:endParaRPr lang="es-419" sz="1100" dirty="0">
              <a:solidFill>
                <a:srgbClr val="202124"/>
              </a:solidFill>
              <a:latin typeface="+mn-lt"/>
              <a:ea typeface="Arial"/>
              <a:cs typeface="Arial"/>
              <a:sym typeface="Arial"/>
            </a:endParaRPr>
          </a:p>
          <a:p>
            <a:pPr marL="0" lvl="0" indent="0" algn="just" rtl="0">
              <a:lnSpc>
                <a:spcPct val="90000"/>
              </a:lnSpc>
              <a:spcBef>
                <a:spcPts val="0"/>
              </a:spcBef>
              <a:spcAft>
                <a:spcPts val="0"/>
              </a:spcAft>
              <a:buClr>
                <a:schemeClr val="dk1"/>
              </a:buClr>
              <a:buSzPct val="133333"/>
              <a:buNone/>
            </a:pPr>
            <a:r>
              <a:rPr lang="es-419" sz="1100" b="1" dirty="0">
                <a:latin typeface="+mn-lt"/>
              </a:rPr>
              <a:t>Más superficial</a:t>
            </a:r>
          </a:p>
          <a:p>
            <a:pPr marL="0" lvl="0" indent="0" algn="l" rtl="0">
              <a:lnSpc>
                <a:spcPct val="90000"/>
              </a:lnSpc>
              <a:spcBef>
                <a:spcPts val="0"/>
              </a:spcBef>
              <a:spcAft>
                <a:spcPts val="0"/>
              </a:spcAft>
              <a:buClr>
                <a:schemeClr val="dk1"/>
              </a:buClr>
              <a:buSzPct val="100000"/>
              <a:buNone/>
            </a:pPr>
            <a:endParaRPr lang="es-419" sz="1100" dirty="0">
              <a:latin typeface="+mn-lt"/>
            </a:endParaRPr>
          </a:p>
          <a:p>
            <a:pPr marL="228600" lvl="0" indent="-201930" algn="l" rtl="0">
              <a:lnSpc>
                <a:spcPct val="90000"/>
              </a:lnSpc>
              <a:spcBef>
                <a:spcPts val="1000"/>
              </a:spcBef>
              <a:spcAft>
                <a:spcPts val="0"/>
              </a:spcAft>
              <a:buClr>
                <a:schemeClr val="dk1"/>
              </a:buClr>
              <a:buSzPct val="100000"/>
              <a:buChar char="•"/>
            </a:pPr>
            <a:r>
              <a:rPr lang="es-419" sz="1100" dirty="0">
                <a:latin typeface="+mn-lt"/>
              </a:rPr>
              <a:t>Editoriales (con discusión, contenido. Si sólo presentación de los artículos, no es necesario indizar)</a:t>
            </a:r>
          </a:p>
          <a:p>
            <a:pPr marL="228600" lvl="0" indent="-201930" algn="l" rtl="0">
              <a:lnSpc>
                <a:spcPct val="90000"/>
              </a:lnSpc>
              <a:spcBef>
                <a:spcPts val="1000"/>
              </a:spcBef>
              <a:spcAft>
                <a:spcPts val="0"/>
              </a:spcAft>
              <a:buClr>
                <a:schemeClr val="dk1"/>
              </a:buClr>
              <a:buSzPct val="100000"/>
              <a:buChar char="•"/>
            </a:pPr>
            <a:r>
              <a:rPr lang="es-419" sz="1100" dirty="0">
                <a:latin typeface="+mn-lt"/>
              </a:rPr>
              <a:t>Cartas</a:t>
            </a:r>
          </a:p>
          <a:p>
            <a:pPr marL="228600" lvl="0" indent="-201930" algn="l" rtl="0">
              <a:lnSpc>
                <a:spcPct val="90000"/>
              </a:lnSpc>
              <a:spcBef>
                <a:spcPts val="1000"/>
              </a:spcBef>
              <a:spcAft>
                <a:spcPts val="0"/>
              </a:spcAft>
              <a:buClr>
                <a:schemeClr val="dk1"/>
              </a:buClr>
              <a:buSzPct val="100000"/>
              <a:buChar char="•"/>
            </a:pPr>
            <a:r>
              <a:rPr lang="es-419" sz="1100" dirty="0">
                <a:latin typeface="+mn-lt"/>
              </a:rPr>
              <a:t>Comentarios</a:t>
            </a:r>
          </a:p>
          <a:p>
            <a:pPr marL="228600" lvl="0" indent="-201930" algn="l" rtl="0">
              <a:lnSpc>
                <a:spcPct val="90000"/>
              </a:lnSpc>
              <a:spcBef>
                <a:spcPts val="1000"/>
              </a:spcBef>
              <a:spcAft>
                <a:spcPts val="0"/>
              </a:spcAft>
              <a:buClr>
                <a:schemeClr val="dk1"/>
              </a:buClr>
              <a:buSzPct val="100000"/>
              <a:buChar char="•"/>
            </a:pPr>
            <a:r>
              <a:rPr lang="es-419" sz="1100" dirty="0">
                <a:latin typeface="+mn-lt"/>
              </a:rPr>
              <a:t>Informes de casos</a:t>
            </a:r>
          </a:p>
          <a:p>
            <a:pPr marL="228600" lvl="0" indent="-201930" algn="l" rtl="0">
              <a:lnSpc>
                <a:spcPct val="90000"/>
              </a:lnSpc>
              <a:spcBef>
                <a:spcPts val="1000"/>
              </a:spcBef>
              <a:spcAft>
                <a:spcPts val="0"/>
              </a:spcAft>
              <a:buClr>
                <a:schemeClr val="dk1"/>
              </a:buClr>
              <a:buSzPct val="100000"/>
              <a:buChar char="•"/>
            </a:pPr>
            <a:r>
              <a:rPr lang="es-419" sz="1100" dirty="0">
                <a:latin typeface="+mn-lt"/>
              </a:rPr>
              <a:t>Revisión</a:t>
            </a:r>
          </a:p>
          <a:p>
            <a:pPr marL="228600" lvl="0" indent="-201930" algn="l" rtl="0">
              <a:lnSpc>
                <a:spcPct val="90000"/>
              </a:lnSpc>
              <a:spcBef>
                <a:spcPts val="1000"/>
              </a:spcBef>
              <a:spcAft>
                <a:spcPts val="0"/>
              </a:spcAft>
              <a:buClr>
                <a:schemeClr val="dk1"/>
              </a:buClr>
              <a:buSzPct val="100000"/>
              <a:buChar char="•"/>
            </a:pPr>
            <a:r>
              <a:rPr lang="es-419" sz="1100" dirty="0">
                <a:latin typeface="+mn-lt"/>
              </a:rPr>
              <a:t>Libros</a:t>
            </a:r>
          </a:p>
          <a:p>
            <a:pPr marL="228600" lvl="0" indent="-201930" algn="l" rtl="0">
              <a:lnSpc>
                <a:spcPct val="90000"/>
              </a:lnSpc>
              <a:spcBef>
                <a:spcPts val="1000"/>
              </a:spcBef>
              <a:spcAft>
                <a:spcPts val="0"/>
              </a:spcAft>
              <a:buClr>
                <a:schemeClr val="dk1"/>
              </a:buClr>
              <a:buSzPct val="100000"/>
              <a:buChar char="•"/>
            </a:pPr>
            <a:r>
              <a:rPr lang="es-419" sz="1100" dirty="0">
                <a:latin typeface="+mn-lt"/>
              </a:rPr>
              <a:t>Tesis y disertaciones (no es sencillo porque muchas veces no hay descriptores listos)</a:t>
            </a:r>
          </a:p>
          <a:p>
            <a:pPr marL="228600" lvl="0" indent="-201930" algn="l" rtl="0">
              <a:lnSpc>
                <a:spcPct val="90000"/>
              </a:lnSpc>
              <a:spcBef>
                <a:spcPts val="1000"/>
              </a:spcBef>
              <a:spcAft>
                <a:spcPts val="0"/>
              </a:spcAft>
              <a:buClr>
                <a:schemeClr val="dk1"/>
              </a:buClr>
              <a:buSzPct val="100000"/>
              <a:buChar char="•"/>
            </a:pPr>
            <a:r>
              <a:rPr lang="es-419" sz="1100" dirty="0">
                <a:latin typeface="+mn-lt"/>
              </a:rPr>
              <a:t>Literatura gris (documentos gubernamentales)</a:t>
            </a:r>
          </a:p>
          <a:p>
            <a:pPr marL="0" lvl="0" indent="0" algn="l" rtl="0">
              <a:spcBef>
                <a:spcPts val="0"/>
              </a:spcBef>
              <a:spcAft>
                <a:spcPts val="0"/>
              </a:spcAft>
              <a:buNone/>
            </a:pPr>
            <a:endParaRPr dirty="0"/>
          </a:p>
        </p:txBody>
      </p:sp>
      <p:sp>
        <p:nvSpPr>
          <p:cNvPr id="303" name="Google Shape;3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e2f1b0915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e2f1b0915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e2f1b09150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e2f1b0915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520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e2f1b09150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e2f1b0915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e2f1b09150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e2f1b09150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e2f1b09150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e2f1b09150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2f1b0915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2f1b0915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4431352db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24431352db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e2f1b09150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e2f1b09150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90000"/>
              </a:lnSpc>
              <a:spcBef>
                <a:spcPts val="1000"/>
              </a:spcBef>
              <a:spcAft>
                <a:spcPts val="0"/>
              </a:spcAft>
              <a:buClr>
                <a:schemeClr val="dk1"/>
              </a:buClr>
              <a:buSzPts val="1400"/>
              <a:buChar char="•"/>
            </a:pPr>
            <a:r>
              <a:rPr lang="pt-BR" sz="1400">
                <a:solidFill>
                  <a:schemeClr val="dk1"/>
                </a:solidFill>
                <a:latin typeface="Calibri"/>
                <a:ea typeface="Calibri"/>
                <a:cs typeface="Calibri"/>
                <a:sym typeface="Calibri"/>
              </a:rPr>
              <a:t>Libros y séries monográficas de instituciones y autores expertos en el área de la Salud</a:t>
            </a:r>
            <a:endParaRPr sz="1400">
              <a:solidFill>
                <a:schemeClr val="dk1"/>
              </a:solidFill>
              <a:latin typeface="Calibri"/>
              <a:ea typeface="Calibri"/>
              <a:cs typeface="Calibri"/>
              <a:sym typeface="Calibri"/>
            </a:endParaRPr>
          </a:p>
          <a:p>
            <a:pPr marL="914400" lvl="1" indent="-317500" algn="l" rtl="0">
              <a:lnSpc>
                <a:spcPct val="90000"/>
              </a:lnSpc>
              <a:spcBef>
                <a:spcPts val="0"/>
              </a:spcBef>
              <a:spcAft>
                <a:spcPts val="0"/>
              </a:spcAft>
              <a:buClr>
                <a:schemeClr val="dk1"/>
              </a:buClr>
              <a:buSzPts val="1400"/>
              <a:buChar char="•"/>
            </a:pPr>
            <a:r>
              <a:rPr lang="pt-BR" sz="1400">
                <a:solidFill>
                  <a:schemeClr val="dk1"/>
                </a:solidFill>
                <a:latin typeface="Calibri"/>
                <a:ea typeface="Calibri"/>
                <a:cs typeface="Calibri"/>
                <a:sym typeface="Calibri"/>
              </a:rPr>
              <a:t>Capítulos que tengan título, autoría y referencias bibliográficas própias</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Char char="•"/>
            </a:pPr>
            <a:r>
              <a:rPr lang="pt-BR" sz="1400">
                <a:solidFill>
                  <a:schemeClr val="dk1"/>
                </a:solidFill>
                <a:latin typeface="Calibri"/>
                <a:ea typeface="Calibri"/>
                <a:cs typeface="Calibri"/>
                <a:sym typeface="Calibri"/>
              </a:rPr>
              <a:t>Documentos no convencionales o literatura gris como informes técnicos, programas de salud y otros;</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Char char="•"/>
            </a:pPr>
            <a:r>
              <a:rPr lang="pt-BR" sz="1400">
                <a:solidFill>
                  <a:schemeClr val="dk1"/>
                </a:solidFill>
                <a:latin typeface="Calibri"/>
                <a:ea typeface="Calibri"/>
                <a:cs typeface="Calibri"/>
                <a:sym typeface="Calibri"/>
              </a:rPr>
              <a:t>Revistas que fueran evaluadas y aprobadas por el Comité de Evaluación de Revistas LILACS del país o por el Comité de la BVS.</a:t>
            </a:r>
            <a:endParaRPr sz="1400">
              <a:solidFill>
                <a:schemeClr val="dk1"/>
              </a:solidFill>
              <a:latin typeface="Calibri"/>
              <a:ea typeface="Calibri"/>
              <a:cs typeface="Calibri"/>
              <a:sym typeface="Calibri"/>
            </a:endParaRPr>
          </a:p>
          <a:p>
            <a:pPr marL="914400" lvl="1" indent="-317500" algn="l" rtl="0">
              <a:lnSpc>
                <a:spcPct val="90000"/>
              </a:lnSpc>
              <a:spcBef>
                <a:spcPts val="0"/>
              </a:spcBef>
              <a:spcAft>
                <a:spcPts val="0"/>
              </a:spcAft>
              <a:buClr>
                <a:schemeClr val="dk1"/>
              </a:buClr>
              <a:buSzPts val="1400"/>
              <a:buChar char="•"/>
            </a:pPr>
            <a:r>
              <a:rPr lang="pt-BR" sz="1400">
                <a:solidFill>
                  <a:schemeClr val="dk1"/>
                </a:solidFill>
                <a:latin typeface="Calibri"/>
                <a:ea typeface="Calibri"/>
                <a:cs typeface="Calibri"/>
                <a:sym typeface="Calibri"/>
              </a:rPr>
              <a:t>La mayoría de las revistas es indizada “portada a portada”, es decir, todos los artígos son indizados, excepto editoriales y cartas sin contenido o discusión y reseñas y resumenes sin acceso al texto completo del documento;</a:t>
            </a:r>
            <a:endParaRPr sz="1400">
              <a:solidFill>
                <a:schemeClr val="dk1"/>
              </a:solidFill>
              <a:latin typeface="Calibri"/>
              <a:ea typeface="Calibri"/>
              <a:cs typeface="Calibri"/>
              <a:sym typeface="Calibri"/>
            </a:endParaRPr>
          </a:p>
          <a:p>
            <a:pPr marL="914400" lvl="1" indent="-317500" algn="l" rtl="0">
              <a:lnSpc>
                <a:spcPct val="90000"/>
              </a:lnSpc>
              <a:spcBef>
                <a:spcPts val="0"/>
              </a:spcBef>
              <a:spcAft>
                <a:spcPts val="0"/>
              </a:spcAft>
              <a:buClr>
                <a:schemeClr val="dk1"/>
              </a:buClr>
              <a:buSzPts val="1400"/>
              <a:buChar char="•"/>
            </a:pPr>
            <a:r>
              <a:rPr lang="pt-BR" sz="1400">
                <a:solidFill>
                  <a:schemeClr val="dk1"/>
                </a:solidFill>
                <a:latin typeface="Calibri"/>
                <a:ea typeface="Calibri"/>
                <a:cs typeface="Calibri"/>
                <a:sym typeface="Calibri"/>
              </a:rPr>
              <a:t>Algunas revistas son indexadas selectivamente y sólo se indizan los artículos sobre Ciencias de la Salud.</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Char char="•"/>
            </a:pPr>
            <a:r>
              <a:rPr lang="pt-BR" sz="1400">
                <a:solidFill>
                  <a:schemeClr val="dk1"/>
                </a:solidFill>
                <a:latin typeface="Calibri"/>
                <a:ea typeface="Calibri"/>
                <a:cs typeface="Calibri"/>
                <a:sym typeface="Calibri"/>
              </a:rPr>
              <a:t>Tesis de doctorado o de grado superior en cualquier área de la Salud y disertaciones de maestría en las áreas de Salud Pública y Enfermería</a:t>
            </a:r>
            <a:endParaRPr sz="1400">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r>
              <a:rPr lang="pt-BR" sz="1400">
                <a:solidFill>
                  <a:schemeClr val="dk1"/>
                </a:solidFill>
                <a:latin typeface="Calibri"/>
                <a:ea typeface="Calibri"/>
                <a:cs typeface="Calibri"/>
                <a:sym typeface="Calibri"/>
              </a:rPr>
              <a:t>Para las bases de datos de la BVS, monografías de posgrado y de grado, contactar a la coordinación de la base de datos para conocer los criterios y establecer términos de la cooperación</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2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972B4-D3EA-46A9-922B-4220121E92F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EA6C4FE-0D6C-4C6A-842A-BB2AA6FD2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1ADE202-A2C3-4990-BA75-3C6F96B7E2BC}"/>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2982A0B5-A3E8-4AF4-8C7E-D11EAAF67A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28BC266-B951-4AD4-88A5-D383777635C5}"/>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146568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30434-4308-4025-A532-75F76D70B54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4FA98E1-54B0-4CBB-B5BA-6D9F7B5DB53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BF180B-58AB-42DB-852A-426D10A413F7}"/>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1900D15D-4D16-4B45-B113-26FF3CC639F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70581E4-D69F-409E-9CE6-FF896A792918}"/>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28175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6BF1C3A-65D0-40A5-A9A5-D966D3AE5A8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66BF8BC-E7D3-4001-B253-95562D28D88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5FFDD7C-7F0F-4080-BAC4-E741899C9B13}"/>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8D30FE79-767B-4A7F-B185-684C3AE8F87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10D3AF-696C-44E1-A687-A5CF0BC49A38}"/>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237387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972B4-D3EA-46A9-922B-4220121E92F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EA6C4FE-0D6C-4C6A-842A-BB2AA6FD2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1ADE202-A2C3-4990-BA75-3C6F96B7E2BC}"/>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2982A0B5-A3E8-4AF4-8C7E-D11EAAF67AA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28BC266-B951-4AD4-88A5-D383777635C5}"/>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146568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278D6-80F4-4607-AD54-476A2C9204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B0E74E5-5F3A-4510-9641-E12CF05A006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7435B62-6194-4228-8B12-5A64FA4BC797}"/>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AE63D584-9C6A-47A6-9E78-D2D91A7CB62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744ACA0-1D2C-4A05-8ABE-AD52F8DCE028}"/>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75828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C3C5-B3EF-42D6-AEFF-0B420D48CD5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749DEEC-2D47-4FF1-B058-7D706E8A33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119133D-CF75-4DE8-849E-E3C577AF0402}"/>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A848909E-3D77-492A-B048-528032BE672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9A52C7F-AA88-442E-9464-85D398A9DE6F}"/>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51667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E9AC4-D50E-4EFB-B80C-F0D4900B4E6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8F05E03-194C-4F0D-8A68-3FA3ADF0540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FBADC10-A430-4995-A911-E7CFBE0DFB9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AECB3D9-79D3-4FCC-BEDA-B1EFD74C7E97}"/>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6" name="Espaço Reservado para Rodapé 5">
            <a:extLst>
              <a:ext uri="{FF2B5EF4-FFF2-40B4-BE49-F238E27FC236}">
                <a16:creationId xmlns:a16="http://schemas.microsoft.com/office/drawing/2014/main" id="{71482A21-5C3D-4892-8A69-95D0751A57E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626395D-6C7B-41B6-9FC6-E61C58DDD39D}"/>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24832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9E2AE-070F-4C90-BC19-D1BD804B767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1553654-2E6D-4930-98EF-63CA8ADE0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36B79BB-5EDF-44FE-AD41-0FDA4E862E3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FEB4227-068A-414C-9108-5FAE44A3A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7FED14D-0D70-4625-926E-C08E9CA5028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1288CF5-3825-4721-947D-59CDA480A8EF}"/>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8" name="Espaço Reservado para Rodapé 7">
            <a:extLst>
              <a:ext uri="{FF2B5EF4-FFF2-40B4-BE49-F238E27FC236}">
                <a16:creationId xmlns:a16="http://schemas.microsoft.com/office/drawing/2014/main" id="{FBEF5CB2-07D1-4989-8AEB-15B5FF3D37A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259ADCB-54AF-49F2-8035-BE30CBFBCDC7}"/>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361685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494C9-E7DD-4DBA-B4C8-A861D645B4B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B8037CD-7437-4445-80A3-2B3F7FA08A28}"/>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4" name="Espaço Reservado para Rodapé 3">
            <a:extLst>
              <a:ext uri="{FF2B5EF4-FFF2-40B4-BE49-F238E27FC236}">
                <a16:creationId xmlns:a16="http://schemas.microsoft.com/office/drawing/2014/main" id="{F946715B-7416-4071-ACC1-18CBD8E3431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CC0207A-9635-4FD8-976D-E98B2CCEB84B}"/>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284436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EFABFE9-8BD4-4A33-9A66-D0C2D4FD9A9E}"/>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3" name="Espaço Reservado para Rodapé 2">
            <a:extLst>
              <a:ext uri="{FF2B5EF4-FFF2-40B4-BE49-F238E27FC236}">
                <a16:creationId xmlns:a16="http://schemas.microsoft.com/office/drawing/2014/main" id="{BEF0F61E-8B85-4BF8-98D6-45E52FE3018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C0FE4F5-9865-4435-8623-2A7FA90093D3}"/>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155917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DB1A7-924A-4B3A-9A56-2A48B9F3956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8C0D3FD-6284-498A-BCA9-F0590FA449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7B5B820-4EB2-477D-8124-1443E9D92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4650F52-500C-433F-A8CF-22A62952DDC2}"/>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6" name="Espaço Reservado para Rodapé 5">
            <a:extLst>
              <a:ext uri="{FF2B5EF4-FFF2-40B4-BE49-F238E27FC236}">
                <a16:creationId xmlns:a16="http://schemas.microsoft.com/office/drawing/2014/main" id="{1C428B54-16E1-4E97-97C2-6BE3703EB4A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119B821-E886-4575-B532-0FDD70DE5BFB}"/>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139487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E72071-A1A7-41FD-AC51-66F43EAEF37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495624B-680E-47BC-BECE-17521F7AC3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7C95732-C3D5-4308-83C6-F04233804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946B98-3B9B-49D6-B4F7-DBA44209AD01}"/>
              </a:ext>
            </a:extLst>
          </p:cNvPr>
          <p:cNvSpPr>
            <a:spLocks noGrp="1"/>
          </p:cNvSpPr>
          <p:nvPr>
            <p:ph type="dt" sz="half" idx="10"/>
          </p:nvPr>
        </p:nvSpPr>
        <p:spPr/>
        <p:txBody>
          <a:bodyPr/>
          <a:lstStyle/>
          <a:p>
            <a:fld id="{B849A380-3B9F-47C1-AA12-BD39D524A02F}" type="datetimeFigureOut">
              <a:rPr lang="pt-BR" smtClean="0"/>
              <a:t>23/07/2024</a:t>
            </a:fld>
            <a:endParaRPr lang="pt-BR"/>
          </a:p>
        </p:txBody>
      </p:sp>
      <p:sp>
        <p:nvSpPr>
          <p:cNvPr id="6" name="Espaço Reservado para Rodapé 5">
            <a:extLst>
              <a:ext uri="{FF2B5EF4-FFF2-40B4-BE49-F238E27FC236}">
                <a16:creationId xmlns:a16="http://schemas.microsoft.com/office/drawing/2014/main" id="{02F3C423-FDE5-4D25-B3B2-EE7D63D9737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BE98E57-6B37-4D90-9BB5-DE58BD253CA0}"/>
              </a:ext>
            </a:extLst>
          </p:cNvPr>
          <p:cNvSpPr>
            <a:spLocks noGrp="1"/>
          </p:cNvSpPr>
          <p:nvPr>
            <p:ph type="sldNum" sz="quarter" idx="12"/>
          </p:nvPr>
        </p:nvSpPr>
        <p:spPr/>
        <p:txBody>
          <a:bodyPr/>
          <a:lstStyle/>
          <a:p>
            <a:fld id="{60E746E3-5E0A-439E-8398-3E2DC36D735C}" type="slidenum">
              <a:rPr lang="pt-BR" smtClean="0"/>
              <a:t>‹nº›</a:t>
            </a:fld>
            <a:endParaRPr lang="pt-BR"/>
          </a:p>
        </p:txBody>
      </p:sp>
    </p:spTree>
    <p:extLst>
      <p:ext uri="{BB962C8B-B14F-4D97-AF65-F5344CB8AC3E}">
        <p14:creationId xmlns:p14="http://schemas.microsoft.com/office/powerpoint/2010/main" val="415512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D23D3C6-BDA1-47CD-991E-821B0F073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CE32AC7-B707-4065-AA5D-DCDC44A21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AD2C11A-BB2F-4C66-828D-FDA9BAC5A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D8A281EA-81CF-4BF3-91A3-F44E66C27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4161F23-F45F-4875-B26B-41D81279A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746E3-5E0A-439E-8398-3E2DC36D735C}" type="slidenum">
              <a:rPr lang="pt-BR" smtClean="0"/>
              <a:t>‹nº›</a:t>
            </a:fld>
            <a:endParaRPr lang="pt-BR"/>
          </a:p>
        </p:txBody>
      </p:sp>
    </p:spTree>
    <p:extLst>
      <p:ext uri="{BB962C8B-B14F-4D97-AF65-F5344CB8AC3E}">
        <p14:creationId xmlns:p14="http://schemas.microsoft.com/office/powerpoint/2010/main" val="64159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D23D3C6-BDA1-47CD-991E-821B0F073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CE32AC7-B707-4065-AA5D-DCDC44A21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AD2C11A-BB2F-4C66-828D-FDA9BAC5A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9A380-3B9F-47C1-AA12-BD39D524A02F}" type="datetimeFigureOut">
              <a:rPr lang="pt-BR" smtClean="0"/>
              <a:t>23/07/2024</a:t>
            </a:fld>
            <a:endParaRPr lang="pt-BR"/>
          </a:p>
        </p:txBody>
      </p:sp>
      <p:sp>
        <p:nvSpPr>
          <p:cNvPr id="5" name="Espaço Reservado para Rodapé 4">
            <a:extLst>
              <a:ext uri="{FF2B5EF4-FFF2-40B4-BE49-F238E27FC236}">
                <a16:creationId xmlns:a16="http://schemas.microsoft.com/office/drawing/2014/main" id="{D8A281EA-81CF-4BF3-91A3-F44E66C27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4161F23-F45F-4875-B26B-41D81279A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746E3-5E0A-439E-8398-3E2DC36D735C}" type="slidenum">
              <a:rPr lang="pt-BR" smtClean="0"/>
              <a:t>‹nº›</a:t>
            </a:fld>
            <a:endParaRPr lang="pt-BR"/>
          </a:p>
        </p:txBody>
      </p:sp>
    </p:spTree>
    <p:extLst>
      <p:ext uri="{BB962C8B-B14F-4D97-AF65-F5344CB8AC3E}">
        <p14:creationId xmlns:p14="http://schemas.microsoft.com/office/powerpoint/2010/main" val="64159883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cs.bvsalud.org/es/" TargetMode="External"/><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lilacs.bvsalud.org/es/sesiones-virtuales-lilacs/indizacion-de-documentos-segun-la-metodologia-lilacs-2023/"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https://www.ulima.edu.pe/pregrado/economia/noticias/el-mundo-de-las-revistas-indexadas-y-los-papers-cientifico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7.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ugasuel@paho.org"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pt/?utm_source=link-attribution&amp;utm_medium=referral&amp;utm_campaign=image&amp;utm_content=739107" TargetMode="External"/><Relationship Id="rId3" Type="http://schemas.openxmlformats.org/officeDocument/2006/relationships/hyperlink" Target="https://pixabay.com/pt/users/jarmoluk-143740/?utm_source=link-attribution&amp;utm_medium=referral&amp;utm_campaign=image&amp;utm_content=488680" TargetMode="External"/><Relationship Id="rId7" Type="http://schemas.openxmlformats.org/officeDocument/2006/relationships/hyperlink" Target="https://pixabay.com/pt/users/stevepb-282134/?utm_source=link-attribution&amp;utm_medium=referral&amp;utm_campaign=image&amp;utm_content=73910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cielo.sld.cu/pdf/hie/v58/1561-3003-hie-58-e1015.pdf" TargetMode="External"/><Relationship Id="rId4" Type="http://schemas.openxmlformats.org/officeDocument/2006/relationships/hyperlink" Target="https://pixabay.com/pt/?utm_source=link-attribution&amp;utm_medium=referral&amp;utm_campaign=image&amp;utm_content=488680" TargetMode="External"/><Relationship Id="rId9"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hyperlink" Target="https://www.nlm.nih.gov/bsd/indexing/training/USE_010.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scielo.br/j/ci/a/TLq9jdTCfRyS5Dqt4THdJFt/#:~:text=O%20que%20determina%20a%20qualidade,documentos%2C%20permitindo%20sua%20eficaz%20recupera%C3%A7%C3%A3o" TargetMode="External"/><Relationship Id="rId4" Type="http://schemas.openxmlformats.org/officeDocument/2006/relationships/hyperlink" Target="https://lilacs.bvsalud.org/guias-e-manuais/docs/curso-avancado-de-indexacao-de-documento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guides.lib.umich.edu/c.php?g=283340&amp;p=212670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ielo.sld.cu/pdf/hie/v58/1561-3003-hie-58-e1015.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7.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7.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19C7AC1-13C6-801E-39DC-D2E664065C3D}"/>
            </a:ext>
          </a:extLst>
        </p:cNvPr>
        <p:cNvGrpSpPr/>
        <p:nvPr/>
      </p:nvGrpSpPr>
      <p:grpSpPr>
        <a:xfrm>
          <a:off x="0" y="0"/>
          <a:ext cx="0" cy="0"/>
          <a:chOff x="0" y="0"/>
          <a:chExt cx="0" cy="0"/>
        </a:xfrm>
      </p:grpSpPr>
      <p:sp>
        <p:nvSpPr>
          <p:cNvPr id="8" name="CaixaDeTexto 7">
            <a:extLst>
              <a:ext uri="{FF2B5EF4-FFF2-40B4-BE49-F238E27FC236}">
                <a16:creationId xmlns:a16="http://schemas.microsoft.com/office/drawing/2014/main" id="{CB614373-67B7-8652-6C50-3DC90EF85948}"/>
              </a:ext>
            </a:extLst>
          </p:cNvPr>
          <p:cNvSpPr txBox="1"/>
          <p:nvPr/>
        </p:nvSpPr>
        <p:spPr>
          <a:xfrm>
            <a:off x="647161" y="2834919"/>
            <a:ext cx="6381108" cy="2400657"/>
          </a:xfrm>
          <a:prstGeom prst="rect">
            <a:avLst/>
          </a:prstGeom>
          <a:noFill/>
        </p:spPr>
        <p:txBody>
          <a:bodyPr wrap="square" lIns="91440" tIns="45720" rIns="91440" bIns="45720" rtlCol="0" anchor="t">
            <a:spAutoFit/>
          </a:bodyPr>
          <a:lstStyle/>
          <a:p>
            <a:r>
              <a:rPr lang="en-BZ" b="1" dirty="0">
                <a:solidFill>
                  <a:schemeClr val="bg1"/>
                </a:solidFill>
                <a:ea typeface="Open Sans" panose="020B0606030504020204" pitchFamily="34" charset="0"/>
                <a:cs typeface="Open Sans" panose="020B0606030504020204" pitchFamily="34" charset="0"/>
              </a:rPr>
              <a:t>Opening remarks</a:t>
            </a:r>
          </a:p>
          <a:p>
            <a:r>
              <a:rPr lang="en-US" sz="1600" dirty="0">
                <a:solidFill>
                  <a:schemeClr val="bg1"/>
                </a:solidFill>
                <a:latin typeface="Calibri"/>
                <a:cs typeface="Calibri"/>
              </a:rPr>
              <a:t>João Paulo Souza, Director of BIREME/PAHO/WHO</a:t>
            </a:r>
          </a:p>
          <a:p>
            <a:r>
              <a:rPr lang="en-US" sz="1600" b="0" i="0" dirty="0">
                <a:solidFill>
                  <a:schemeClr val="bg1"/>
                </a:solidFill>
                <a:effectLst/>
                <a:latin typeface="Calibri"/>
                <a:cs typeface="Calibri"/>
              </a:rPr>
              <a:t>Victoria Cruickshank-Taylor, regional coordinator of </a:t>
            </a:r>
            <a:r>
              <a:rPr lang="en-US" sz="1600" b="0" i="0" dirty="0" err="1">
                <a:solidFill>
                  <a:schemeClr val="bg1"/>
                </a:solidFill>
                <a:effectLst/>
                <a:latin typeface="Calibri"/>
                <a:cs typeface="Calibri"/>
              </a:rPr>
              <a:t>MedCarib</a:t>
            </a:r>
            <a:r>
              <a:rPr lang="en-US" sz="1600" b="0" i="0" dirty="0">
                <a:solidFill>
                  <a:schemeClr val="bg1"/>
                </a:solidFill>
                <a:effectLst/>
                <a:latin typeface="Calibri"/>
                <a:cs typeface="Calibri"/>
              </a:rPr>
              <a:t> network</a:t>
            </a:r>
            <a:endParaRPr lang="en-BZ" sz="1600" b="1" i="0" dirty="0">
              <a:solidFill>
                <a:schemeClr val="bg1"/>
              </a:solidFill>
              <a:effectLst/>
              <a:latin typeface="Calibri"/>
              <a:ea typeface="Open Sans" panose="020B0606030504020204" pitchFamily="34" charset="0"/>
              <a:cs typeface="Calibri"/>
            </a:endParaRPr>
          </a:p>
          <a:p>
            <a:endParaRPr lang="en-BZ" sz="1600"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r>
              <a:rPr lang="en-US" b="1" dirty="0">
                <a:solidFill>
                  <a:schemeClr val="bg1"/>
                </a:solidFill>
              </a:rPr>
              <a:t>The 2024 Calendar of Network Meetings</a:t>
            </a:r>
          </a:p>
          <a:p>
            <a:r>
              <a:rPr lang="en-US" sz="1600" dirty="0">
                <a:solidFill>
                  <a:schemeClr val="bg1"/>
                </a:solidFill>
                <a:ea typeface="Open Sans"/>
                <a:cs typeface="Open Sans"/>
              </a:rPr>
              <a:t>Verônica Abdala, BIREME/PAHO/WHO</a:t>
            </a:r>
          </a:p>
          <a:p>
            <a:endParaRPr lang="en-US" sz="1600" dirty="0">
              <a:solidFill>
                <a:schemeClr val="bg1"/>
              </a:solidFill>
              <a:ea typeface="Open Sans" panose="020B0606030504020204" pitchFamily="34" charset="0"/>
              <a:cs typeface="Open Sans" panose="020B0606030504020204" pitchFamily="34" charset="0"/>
            </a:endParaRPr>
          </a:p>
          <a:p>
            <a:r>
              <a:rPr lang="en-BZ" b="1" i="0" dirty="0">
                <a:solidFill>
                  <a:schemeClr val="bg1"/>
                </a:solidFill>
                <a:effectLst/>
                <a:ea typeface="Open Sans" panose="020B0606030504020204" pitchFamily="34" charset="0"/>
                <a:cs typeface="Open Sans" panose="020B0606030504020204" pitchFamily="34" charset="0"/>
              </a:rPr>
              <a:t>Document indexing process</a:t>
            </a:r>
          </a:p>
          <a:p>
            <a:r>
              <a:rPr lang="en-US" sz="1600" dirty="0" err="1">
                <a:solidFill>
                  <a:schemeClr val="bg1"/>
                </a:solidFill>
                <a:ea typeface="Open Sans"/>
                <a:cs typeface="Open Sans"/>
              </a:rPr>
              <a:t>Sueli</a:t>
            </a:r>
            <a:r>
              <a:rPr lang="en-US" sz="1600" dirty="0">
                <a:solidFill>
                  <a:schemeClr val="bg1"/>
                </a:solidFill>
                <a:ea typeface="Open Sans"/>
                <a:cs typeface="Open Sans"/>
              </a:rPr>
              <a:t> </a:t>
            </a:r>
            <a:r>
              <a:rPr lang="en-US" sz="1600" dirty="0" err="1">
                <a:solidFill>
                  <a:schemeClr val="bg1"/>
                </a:solidFill>
                <a:ea typeface="Open Sans"/>
                <a:cs typeface="Open Sans"/>
              </a:rPr>
              <a:t>Mitiko</a:t>
            </a:r>
            <a:r>
              <a:rPr lang="en-US" sz="1600" dirty="0">
                <a:solidFill>
                  <a:schemeClr val="bg1"/>
                </a:solidFill>
                <a:ea typeface="Open Sans"/>
                <a:cs typeface="Open Sans"/>
              </a:rPr>
              <a:t> Yano Suga, BIREME/PAHO/WHO</a:t>
            </a:r>
            <a:endParaRPr lang="en-US" sz="1600" dirty="0">
              <a:solidFill>
                <a:schemeClr val="bg1"/>
              </a:solidFill>
              <a:ea typeface="Open Sans" panose="020B0606030504020204" pitchFamily="34" charset="0"/>
              <a:cs typeface="Open Sans" panose="020B0606030504020204" pitchFamily="34" charset="0"/>
            </a:endParaRPr>
          </a:p>
        </p:txBody>
      </p:sp>
      <p:grpSp>
        <p:nvGrpSpPr>
          <p:cNvPr id="3" name="Agrupar 2">
            <a:extLst>
              <a:ext uri="{FF2B5EF4-FFF2-40B4-BE49-F238E27FC236}">
                <a16:creationId xmlns:a16="http://schemas.microsoft.com/office/drawing/2014/main" id="{09C1E72B-2037-235F-1DA0-4E84BB4BB3DE}"/>
              </a:ext>
            </a:extLst>
          </p:cNvPr>
          <p:cNvGrpSpPr/>
          <p:nvPr/>
        </p:nvGrpSpPr>
        <p:grpSpPr>
          <a:xfrm>
            <a:off x="7740262" y="2752954"/>
            <a:ext cx="3924053" cy="1423987"/>
            <a:chOff x="7013187" y="2368281"/>
            <a:chExt cx="3924053" cy="1423987"/>
          </a:xfrm>
        </p:grpSpPr>
        <p:cxnSp>
          <p:nvCxnSpPr>
            <p:cNvPr id="18" name="Conector reto 17">
              <a:extLst>
                <a:ext uri="{FF2B5EF4-FFF2-40B4-BE49-F238E27FC236}">
                  <a16:creationId xmlns:a16="http://schemas.microsoft.com/office/drawing/2014/main" id="{D03BE512-4CF4-4A36-E1A2-B2E10625364A}"/>
                </a:ext>
              </a:extLst>
            </p:cNvPr>
            <p:cNvCxnSpPr/>
            <p:nvPr/>
          </p:nvCxnSpPr>
          <p:spPr>
            <a:xfrm>
              <a:off x="8235397" y="3357273"/>
              <a:ext cx="1716881"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Elipse 18">
              <a:extLst>
                <a:ext uri="{FF2B5EF4-FFF2-40B4-BE49-F238E27FC236}">
                  <a16:creationId xmlns:a16="http://schemas.microsoft.com/office/drawing/2014/main" id="{9B8C3BA0-8975-1D15-11AF-35F39A89049D}"/>
                </a:ext>
              </a:extLst>
            </p:cNvPr>
            <p:cNvSpPr/>
            <p:nvPr/>
          </p:nvSpPr>
          <p:spPr>
            <a:xfrm>
              <a:off x="7013187" y="2368281"/>
              <a:ext cx="1423987" cy="1423987"/>
            </a:xfrm>
            <a:prstGeom prst="ellipse">
              <a:avLst/>
            </a:prstGeom>
            <a:blipFill dpi="0" rotWithShape="1">
              <a:blip r:embed="rId3"/>
              <a:srcRect/>
              <a:tile tx="0" ty="0" sx="60000" sy="60000" flip="none" algn="tl"/>
            </a:blipFill>
            <a:ln>
              <a:solidFill>
                <a:schemeClr val="bg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pt-BR" u="sng" dirty="0"/>
            </a:p>
          </p:txBody>
        </p:sp>
        <p:sp>
          <p:nvSpPr>
            <p:cNvPr id="20" name="CaixaDeTexto 19">
              <a:extLst>
                <a:ext uri="{FF2B5EF4-FFF2-40B4-BE49-F238E27FC236}">
                  <a16:creationId xmlns:a16="http://schemas.microsoft.com/office/drawing/2014/main" id="{16E87196-BB20-8620-51B5-2F87B72873E1}"/>
                </a:ext>
              </a:extLst>
            </p:cNvPr>
            <p:cNvSpPr txBox="1"/>
            <p:nvPr/>
          </p:nvSpPr>
          <p:spPr>
            <a:xfrm>
              <a:off x="8437174" y="2803275"/>
              <a:ext cx="2500066" cy="553998"/>
            </a:xfrm>
            <a:prstGeom prst="rect">
              <a:avLst/>
            </a:prstGeom>
            <a:noFill/>
          </p:spPr>
          <p:txBody>
            <a:bodyPr wrap="square">
              <a:spAutoFit/>
            </a:bodyPr>
            <a:lstStyle/>
            <a:p>
              <a:r>
                <a:rPr lang="es-419" sz="1600" b="1" dirty="0">
                  <a:solidFill>
                    <a:srgbClr val="2BF6D1"/>
                  </a:solidFill>
                  <a:cs typeface="Calibri"/>
                </a:rPr>
                <a:t>VERONICA ABDALA</a:t>
              </a:r>
              <a:endParaRPr lang="en-US" sz="1600" dirty="0">
                <a:cs typeface="Calibri" panose="020F0502020204030204"/>
              </a:endParaRPr>
            </a:p>
            <a:p>
              <a:r>
                <a:rPr lang="pt-BR" sz="1400" dirty="0">
                  <a:solidFill>
                    <a:schemeClr val="bg1">
                      <a:lumMod val="95000"/>
                    </a:schemeClr>
                  </a:solidFill>
                  <a:ea typeface="+mn-lt"/>
                  <a:cs typeface="+mn-lt"/>
                </a:rPr>
                <a:t>BIREME/PAHO/WHO</a:t>
              </a:r>
            </a:p>
          </p:txBody>
        </p:sp>
      </p:grpSp>
      <p:grpSp>
        <p:nvGrpSpPr>
          <p:cNvPr id="5" name="Agrupar 4">
            <a:extLst>
              <a:ext uri="{FF2B5EF4-FFF2-40B4-BE49-F238E27FC236}">
                <a16:creationId xmlns:a16="http://schemas.microsoft.com/office/drawing/2014/main" id="{687A0862-2AD2-8CC5-EF16-A0ADE39B8A9C}"/>
              </a:ext>
            </a:extLst>
          </p:cNvPr>
          <p:cNvGrpSpPr/>
          <p:nvPr/>
        </p:nvGrpSpPr>
        <p:grpSpPr>
          <a:xfrm>
            <a:off x="0" y="2623598"/>
            <a:ext cx="6488545" cy="41564"/>
            <a:chOff x="0" y="2224357"/>
            <a:chExt cx="6488545" cy="45720"/>
          </a:xfrm>
          <a:solidFill>
            <a:schemeClr val="bg1"/>
          </a:solidFill>
        </p:grpSpPr>
        <p:sp>
          <p:nvSpPr>
            <p:cNvPr id="9" name="Retângulo 8">
              <a:extLst>
                <a:ext uri="{FF2B5EF4-FFF2-40B4-BE49-F238E27FC236}">
                  <a16:creationId xmlns:a16="http://schemas.microsoft.com/office/drawing/2014/main" id="{5B3D8CD9-0F22-CB3F-BE82-D3121D875FA9}"/>
                </a:ext>
              </a:extLst>
            </p:cNvPr>
            <p:cNvSpPr/>
            <p:nvPr/>
          </p:nvSpPr>
          <p:spPr>
            <a:xfrm>
              <a:off x="0" y="2224358"/>
              <a:ext cx="6488545" cy="4571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3EA38D69-2FB0-11B3-54D2-34C4EB366070}"/>
                </a:ext>
              </a:extLst>
            </p:cNvPr>
            <p:cNvSpPr/>
            <p:nvPr/>
          </p:nvSpPr>
          <p:spPr>
            <a:xfrm flipV="1">
              <a:off x="0" y="2224357"/>
              <a:ext cx="666752" cy="45720"/>
            </a:xfrm>
            <a:prstGeom prst="rect">
              <a:avLst/>
            </a:prstGeom>
            <a:solidFill>
              <a:srgbClr val="374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 </a:t>
              </a:r>
            </a:p>
          </p:txBody>
        </p:sp>
      </p:grpSp>
      <p:sp>
        <p:nvSpPr>
          <p:cNvPr id="11" name="CaixaDeTexto 10">
            <a:extLst>
              <a:ext uri="{FF2B5EF4-FFF2-40B4-BE49-F238E27FC236}">
                <a16:creationId xmlns:a16="http://schemas.microsoft.com/office/drawing/2014/main" id="{3A09056B-B97B-3B38-BB1B-4F8E412DEC93}"/>
              </a:ext>
            </a:extLst>
          </p:cNvPr>
          <p:cNvSpPr txBox="1"/>
          <p:nvPr/>
        </p:nvSpPr>
        <p:spPr>
          <a:xfrm>
            <a:off x="617295" y="1338061"/>
            <a:ext cx="6383869" cy="954107"/>
          </a:xfrm>
          <a:prstGeom prst="rect">
            <a:avLst/>
          </a:prstGeom>
          <a:noFill/>
        </p:spPr>
        <p:txBody>
          <a:bodyPr wrap="square">
            <a:spAutoFit/>
          </a:bodyPr>
          <a:lstStyle/>
          <a:p>
            <a:r>
              <a:rPr lang="en-US" sz="2800" b="1" i="0" dirty="0">
                <a:solidFill>
                  <a:schemeClr val="bg1"/>
                </a:solidFill>
                <a:effectLst/>
              </a:rPr>
              <a:t>Document indexing according to the LILACS Methodology</a:t>
            </a:r>
            <a:endParaRPr lang="pt-BR" sz="2800" b="1" dirty="0">
              <a:solidFill>
                <a:schemeClr val="bg1"/>
              </a:solidFill>
              <a:ea typeface="Calibri"/>
              <a:cs typeface="Calibri"/>
            </a:endParaRPr>
          </a:p>
        </p:txBody>
      </p:sp>
      <p:sp>
        <p:nvSpPr>
          <p:cNvPr id="4" name="CaixaDeTexto 3">
            <a:extLst>
              <a:ext uri="{FF2B5EF4-FFF2-40B4-BE49-F238E27FC236}">
                <a16:creationId xmlns:a16="http://schemas.microsoft.com/office/drawing/2014/main" id="{0DCE2D5E-3954-E427-7A07-EFD59F5B04DA}"/>
              </a:ext>
            </a:extLst>
          </p:cNvPr>
          <p:cNvSpPr txBox="1"/>
          <p:nvPr/>
        </p:nvSpPr>
        <p:spPr>
          <a:xfrm>
            <a:off x="617294" y="5519939"/>
            <a:ext cx="3623173" cy="923330"/>
          </a:xfrm>
          <a:prstGeom prst="rect">
            <a:avLst/>
          </a:prstGeom>
          <a:noFill/>
        </p:spPr>
        <p:txBody>
          <a:bodyPr wrap="square" lIns="91440" tIns="45720" rIns="91440" bIns="45720" rtlCol="0" anchor="t">
            <a:spAutoFit/>
          </a:bodyPr>
          <a:lstStyle/>
          <a:p>
            <a:r>
              <a:rPr lang="en-ZA" sz="3600" dirty="0">
                <a:solidFill>
                  <a:schemeClr val="bg1"/>
                </a:solidFill>
              </a:rPr>
              <a:t>July 24th, 2024</a:t>
            </a:r>
            <a:endParaRPr lang="en-ZA" sz="3600" dirty="0">
              <a:solidFill>
                <a:schemeClr val="bg1"/>
              </a:solidFill>
              <a:cs typeface="Calibri" panose="020F0502020204030204"/>
            </a:endParaRPr>
          </a:p>
          <a:p>
            <a:r>
              <a:rPr lang="pt-BR" b="1" dirty="0">
                <a:solidFill>
                  <a:schemeClr val="bg1"/>
                </a:solidFill>
                <a:ea typeface="+mn-lt"/>
                <a:cs typeface="+mn-lt"/>
              </a:rPr>
              <a:t>2 P.M. </a:t>
            </a:r>
            <a:r>
              <a:rPr lang="pt-BR" sz="1400" dirty="0">
                <a:solidFill>
                  <a:schemeClr val="bg1"/>
                </a:solidFill>
                <a:ea typeface="+mn-lt"/>
                <a:cs typeface="+mn-lt"/>
              </a:rPr>
              <a:t>(</a:t>
            </a:r>
            <a:r>
              <a:rPr lang="en-BZ" sz="1400" dirty="0">
                <a:solidFill>
                  <a:schemeClr val="bg1"/>
                </a:solidFill>
                <a:ea typeface="+mn-lt"/>
                <a:cs typeface="+mn-lt"/>
              </a:rPr>
              <a:t>Port</a:t>
            </a:r>
            <a:r>
              <a:rPr lang="pt-BR" sz="1400" dirty="0">
                <a:solidFill>
                  <a:schemeClr val="bg1"/>
                </a:solidFill>
                <a:ea typeface="+mn-lt"/>
                <a:cs typeface="+mn-lt"/>
              </a:rPr>
              <a:t> Spain, Trinidad Tobago)</a:t>
            </a:r>
          </a:p>
        </p:txBody>
      </p:sp>
      <p:pic>
        <p:nvPicPr>
          <p:cNvPr id="6" name="Imagem 5" descr="Ícone&#10;&#10;Descrição gerada automaticamente">
            <a:extLst>
              <a:ext uri="{FF2B5EF4-FFF2-40B4-BE49-F238E27FC236}">
                <a16:creationId xmlns:a16="http://schemas.microsoft.com/office/drawing/2014/main" id="{BA7077BB-7E2D-0262-B31E-608CD3C4C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131" y="5562658"/>
            <a:ext cx="776336" cy="776336"/>
          </a:xfrm>
          <a:prstGeom prst="rect">
            <a:avLst/>
          </a:prstGeom>
        </p:spPr>
      </p:pic>
      <p:sp>
        <p:nvSpPr>
          <p:cNvPr id="7" name="CaixaDeTexto 6">
            <a:extLst>
              <a:ext uri="{FF2B5EF4-FFF2-40B4-BE49-F238E27FC236}">
                <a16:creationId xmlns:a16="http://schemas.microsoft.com/office/drawing/2014/main" id="{DD6492F6-ACBB-B8AD-5431-ABF34C6A8687}"/>
              </a:ext>
            </a:extLst>
          </p:cNvPr>
          <p:cNvSpPr txBox="1"/>
          <p:nvPr/>
        </p:nvSpPr>
        <p:spPr>
          <a:xfrm>
            <a:off x="4260856" y="5642688"/>
            <a:ext cx="4124192" cy="646331"/>
          </a:xfrm>
          <a:prstGeom prst="rect">
            <a:avLst/>
          </a:prstGeom>
          <a:noFill/>
        </p:spPr>
        <p:txBody>
          <a:bodyPr wrap="square" lIns="91440" tIns="45720" rIns="91440" bIns="45720" rtlCol="0" anchor="t">
            <a:spAutoFit/>
          </a:bodyPr>
          <a:lstStyle/>
          <a:p>
            <a:r>
              <a:rPr lang="pt-BR" dirty="0">
                <a:solidFill>
                  <a:schemeClr val="bg1"/>
                </a:solidFill>
              </a:rPr>
              <a:t>Register:</a:t>
            </a:r>
          </a:p>
          <a:p>
            <a:r>
              <a:rPr lang="pt-BR" dirty="0">
                <a:solidFill>
                  <a:schemeClr val="bg1"/>
                </a:solidFill>
                <a:ea typeface="+mn-lt"/>
                <a:cs typeface="+mn-lt"/>
              </a:rPr>
              <a:t>https://bit.ly/MEDCARIB-01-indexing</a:t>
            </a:r>
            <a:endParaRPr lang="en-US" dirty="0">
              <a:solidFill>
                <a:schemeClr val="bg1"/>
              </a:solidFill>
            </a:endParaRPr>
          </a:p>
        </p:txBody>
      </p:sp>
      <p:sp>
        <p:nvSpPr>
          <p:cNvPr id="17" name="CaixaDeTexto 16">
            <a:extLst>
              <a:ext uri="{FF2B5EF4-FFF2-40B4-BE49-F238E27FC236}">
                <a16:creationId xmlns:a16="http://schemas.microsoft.com/office/drawing/2014/main" id="{26EE85B9-5EFE-81CD-C85E-05642BF563DC}"/>
              </a:ext>
            </a:extLst>
          </p:cNvPr>
          <p:cNvSpPr txBox="1"/>
          <p:nvPr/>
        </p:nvSpPr>
        <p:spPr>
          <a:xfrm>
            <a:off x="617294" y="6381713"/>
            <a:ext cx="4213324" cy="307777"/>
          </a:xfrm>
          <a:prstGeom prst="rect">
            <a:avLst/>
          </a:prstGeom>
          <a:noFill/>
        </p:spPr>
        <p:txBody>
          <a:bodyPr wrap="square" lIns="91440" tIns="45720" rIns="91440" bIns="45720" rtlCol="0" anchor="t">
            <a:spAutoFit/>
          </a:bodyPr>
          <a:lstStyle/>
          <a:p>
            <a:r>
              <a:rPr lang="en-BZ" sz="1400" dirty="0">
                <a:solidFill>
                  <a:schemeClr val="bg1"/>
                </a:solidFill>
              </a:rPr>
              <a:t>*Language: English</a:t>
            </a:r>
          </a:p>
        </p:txBody>
      </p:sp>
      <p:sp>
        <p:nvSpPr>
          <p:cNvPr id="12" name="CaixaDeTexto 11">
            <a:extLst>
              <a:ext uri="{FF2B5EF4-FFF2-40B4-BE49-F238E27FC236}">
                <a16:creationId xmlns:a16="http://schemas.microsoft.com/office/drawing/2014/main" id="{6EBBC929-BF74-2621-79EF-F24DE388057D}"/>
              </a:ext>
            </a:extLst>
          </p:cNvPr>
          <p:cNvSpPr txBox="1"/>
          <p:nvPr/>
        </p:nvSpPr>
        <p:spPr>
          <a:xfrm>
            <a:off x="617294" y="700761"/>
            <a:ext cx="4558387" cy="707886"/>
          </a:xfrm>
          <a:prstGeom prst="rect">
            <a:avLst/>
          </a:prstGeom>
          <a:noFill/>
        </p:spPr>
        <p:txBody>
          <a:bodyPr wrap="square">
            <a:spAutoFit/>
          </a:bodyPr>
          <a:lstStyle/>
          <a:p>
            <a:r>
              <a:rPr lang="en-US" sz="2000" b="0" i="0" dirty="0">
                <a:solidFill>
                  <a:schemeClr val="bg1"/>
                </a:solidFill>
                <a:effectLst/>
              </a:rPr>
              <a:t>Strengthening Health Information Networks in English Caribbean Countries</a:t>
            </a:r>
            <a:endParaRPr lang="pt-BR" sz="2000" b="0" i="0" dirty="0">
              <a:solidFill>
                <a:schemeClr val="bg1"/>
              </a:solidFill>
              <a:effectLst/>
            </a:endParaRPr>
          </a:p>
        </p:txBody>
      </p:sp>
      <p:grpSp>
        <p:nvGrpSpPr>
          <p:cNvPr id="2" name="Agrupar 1">
            <a:extLst>
              <a:ext uri="{FF2B5EF4-FFF2-40B4-BE49-F238E27FC236}">
                <a16:creationId xmlns:a16="http://schemas.microsoft.com/office/drawing/2014/main" id="{C7905670-1490-DD60-B50B-33816336B7F5}"/>
              </a:ext>
            </a:extLst>
          </p:cNvPr>
          <p:cNvGrpSpPr/>
          <p:nvPr/>
        </p:nvGrpSpPr>
        <p:grpSpPr>
          <a:xfrm>
            <a:off x="7087304" y="4295944"/>
            <a:ext cx="3924053" cy="1423987"/>
            <a:chOff x="7013187" y="2368281"/>
            <a:chExt cx="3924053" cy="1423987"/>
          </a:xfrm>
        </p:grpSpPr>
        <p:cxnSp>
          <p:nvCxnSpPr>
            <p:cNvPr id="13" name="Conector reto 12">
              <a:extLst>
                <a:ext uri="{FF2B5EF4-FFF2-40B4-BE49-F238E27FC236}">
                  <a16:creationId xmlns:a16="http://schemas.microsoft.com/office/drawing/2014/main" id="{E170A153-EBE4-6616-1A63-6F71C54FB5BB}"/>
                </a:ext>
              </a:extLst>
            </p:cNvPr>
            <p:cNvCxnSpPr/>
            <p:nvPr/>
          </p:nvCxnSpPr>
          <p:spPr>
            <a:xfrm>
              <a:off x="8235397" y="3357273"/>
              <a:ext cx="1716881"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lipse 13">
              <a:extLst>
                <a:ext uri="{FF2B5EF4-FFF2-40B4-BE49-F238E27FC236}">
                  <a16:creationId xmlns:a16="http://schemas.microsoft.com/office/drawing/2014/main" id="{BBCEC4A9-2429-FEAA-217D-97B4206BCE61}"/>
                </a:ext>
              </a:extLst>
            </p:cNvPr>
            <p:cNvSpPr/>
            <p:nvPr/>
          </p:nvSpPr>
          <p:spPr>
            <a:xfrm>
              <a:off x="7013187" y="2368281"/>
              <a:ext cx="1423987" cy="1423987"/>
            </a:xfrm>
            <a:prstGeom prst="ellipse">
              <a:avLst/>
            </a:prstGeom>
            <a:blipFill>
              <a:blip r:embed="rId5">
                <a:extLst>
                  <a:ext uri="{28A0092B-C50C-407E-A947-70E740481C1C}">
                    <a14:useLocalDpi xmlns:a14="http://schemas.microsoft.com/office/drawing/2010/main" val="0"/>
                  </a:ext>
                </a:extLst>
              </a:blip>
              <a:srcRect/>
              <a:stretch>
                <a:fillRect l="-25000" r="-25000"/>
              </a:stretch>
            </a:blipFill>
            <a:ln>
              <a:solidFill>
                <a:schemeClr val="bg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pt-BR" u="sng"/>
            </a:p>
          </p:txBody>
        </p:sp>
        <p:sp>
          <p:nvSpPr>
            <p:cNvPr id="15" name="CaixaDeTexto 14">
              <a:extLst>
                <a:ext uri="{FF2B5EF4-FFF2-40B4-BE49-F238E27FC236}">
                  <a16:creationId xmlns:a16="http://schemas.microsoft.com/office/drawing/2014/main" id="{5748AAF1-2DD0-3DFA-F56D-1BC47B62600E}"/>
                </a:ext>
              </a:extLst>
            </p:cNvPr>
            <p:cNvSpPr txBox="1"/>
            <p:nvPr/>
          </p:nvSpPr>
          <p:spPr>
            <a:xfrm>
              <a:off x="8437174" y="2803275"/>
              <a:ext cx="2500066" cy="553998"/>
            </a:xfrm>
            <a:prstGeom prst="rect">
              <a:avLst/>
            </a:prstGeom>
            <a:noFill/>
          </p:spPr>
          <p:txBody>
            <a:bodyPr wrap="square">
              <a:spAutoFit/>
            </a:bodyPr>
            <a:lstStyle/>
            <a:p>
              <a:r>
                <a:rPr lang="pt-BR" sz="1600" b="1" dirty="0">
                  <a:solidFill>
                    <a:srgbClr val="2BF6D1"/>
                  </a:solidFill>
                  <a:cs typeface="Calibri"/>
                </a:rPr>
                <a:t>SUELI MITIKO YANO SUGA</a:t>
              </a:r>
              <a:endParaRPr lang="en-US" sz="1600" dirty="0">
                <a:cs typeface="Calibri" panose="020F0502020204030204"/>
              </a:endParaRPr>
            </a:p>
            <a:p>
              <a:r>
                <a:rPr lang="pt-BR" sz="1400" dirty="0">
                  <a:solidFill>
                    <a:schemeClr val="bg1">
                      <a:lumMod val="95000"/>
                    </a:schemeClr>
                  </a:solidFill>
                  <a:ea typeface="+mn-lt"/>
                  <a:cs typeface="+mn-lt"/>
                </a:rPr>
                <a:t>BIREME/PAHO/WHO</a:t>
              </a:r>
            </a:p>
          </p:txBody>
        </p:sp>
      </p:grpSp>
    </p:spTree>
    <p:extLst>
      <p:ext uri="{BB962C8B-B14F-4D97-AF65-F5344CB8AC3E}">
        <p14:creationId xmlns:p14="http://schemas.microsoft.com/office/powerpoint/2010/main" val="141002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Retângulo 1">
            <a:extLst>
              <a:ext uri="{FF2B5EF4-FFF2-40B4-BE49-F238E27FC236}">
                <a16:creationId xmlns:a16="http://schemas.microsoft.com/office/drawing/2014/main" id="{6A372653-00BE-F79A-83D4-FC3DB2C09381}"/>
              </a:ext>
            </a:extLst>
          </p:cNvPr>
          <p:cNvSpPr/>
          <p:nvPr/>
        </p:nvSpPr>
        <p:spPr>
          <a:xfrm>
            <a:off x="0" y="-15876"/>
            <a:ext cx="12192000" cy="68738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70" name="Google Shape;170;p6"/>
          <p:cNvSpPr txBox="1">
            <a:spLocks noGrp="1"/>
          </p:cNvSpPr>
          <p:nvPr>
            <p:ph type="title"/>
          </p:nvPr>
        </p:nvSpPr>
        <p:spPr>
          <a:xfrm>
            <a:off x="838200" y="12787"/>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a:t>Tools </a:t>
            </a:r>
            <a:r>
              <a:rPr lang="pt-BR" dirty="0" err="1"/>
              <a:t>Needed</a:t>
            </a:r>
            <a:endParaRPr dirty="0"/>
          </a:p>
        </p:txBody>
      </p:sp>
      <p:sp>
        <p:nvSpPr>
          <p:cNvPr id="171" name="Google Shape;171;p6"/>
          <p:cNvSpPr txBox="1">
            <a:spLocks noGrp="1"/>
          </p:cNvSpPr>
          <p:nvPr>
            <p:ph type="body" idx="1"/>
          </p:nvPr>
        </p:nvSpPr>
        <p:spPr>
          <a:xfrm>
            <a:off x="838200" y="1338350"/>
            <a:ext cx="8160873" cy="4838613"/>
          </a:xfrm>
          <a:prstGeom prst="rect">
            <a:avLst/>
          </a:prstGeom>
          <a:noFill/>
          <a:ln>
            <a:noFill/>
          </a:ln>
        </p:spPr>
        <p:txBody>
          <a:bodyPr spcFirstLastPara="1" wrap="square" lIns="91425" tIns="45700" rIns="91425" bIns="45700" anchor="t" anchorCtr="0">
            <a:normAutofit/>
          </a:bodyPr>
          <a:lstStyle/>
          <a:p>
            <a:pPr>
              <a:buNone/>
            </a:pPr>
            <a:r>
              <a:rPr lang="en-US" sz="2400" dirty="0">
                <a:ea typeface="+mn-lt"/>
                <a:cs typeface="+mn-lt"/>
              </a:rPr>
              <a:t>Some tools used to index scientific literature:</a:t>
            </a:r>
            <a:endParaRPr lang="en-US" dirty="0">
              <a:ea typeface="+mn-lt"/>
              <a:cs typeface="+mn-lt"/>
            </a:endParaRPr>
          </a:p>
          <a:p>
            <a:pPr>
              <a:buNone/>
            </a:pPr>
            <a:endParaRPr lang="en-US"/>
          </a:p>
          <a:p>
            <a:pPr>
              <a:buNone/>
            </a:pPr>
            <a:r>
              <a:rPr lang="en-US" sz="2400" dirty="0">
                <a:ea typeface="+mn-lt"/>
                <a:cs typeface="+mn-lt"/>
              </a:rPr>
              <a:t>- Full text of the document to be indexed;</a:t>
            </a:r>
            <a:endParaRPr lang="en-US" dirty="0">
              <a:ea typeface="+mn-lt"/>
              <a:cs typeface="+mn-lt"/>
            </a:endParaRPr>
          </a:p>
          <a:p>
            <a:pPr>
              <a:buNone/>
            </a:pPr>
            <a:r>
              <a:rPr lang="en-US" sz="2400" dirty="0">
                <a:ea typeface="+mn-lt"/>
                <a:cs typeface="+mn-lt"/>
              </a:rPr>
              <a:t>- Manual for Document Indexing that follows the LILACS Methodology</a:t>
            </a:r>
            <a:endParaRPr lang="en-US" dirty="0">
              <a:ea typeface="+mn-lt"/>
              <a:cs typeface="+mn-lt"/>
            </a:endParaRPr>
          </a:p>
          <a:p>
            <a:pPr>
              <a:buNone/>
            </a:pPr>
            <a:r>
              <a:rPr lang="en-US" sz="2400" dirty="0">
                <a:ea typeface="+mn-lt"/>
                <a:cs typeface="+mn-lt"/>
              </a:rPr>
              <a:t>- The FI-Admin system, used alongside the </a:t>
            </a:r>
            <a:r>
              <a:rPr lang="en-US" sz="2400" dirty="0" err="1">
                <a:ea typeface="+mn-lt"/>
                <a:cs typeface="+mn-lt"/>
              </a:rPr>
              <a:t>DeCS</a:t>
            </a:r>
            <a:r>
              <a:rPr lang="en-US" sz="2400" dirty="0">
                <a:ea typeface="+mn-lt"/>
                <a:cs typeface="+mn-lt"/>
              </a:rPr>
              <a:t>/</a:t>
            </a:r>
            <a:r>
              <a:rPr lang="en-US" sz="2400" dirty="0" err="1">
                <a:ea typeface="+mn-lt"/>
                <a:cs typeface="+mn-lt"/>
              </a:rPr>
              <a:t>MeSH</a:t>
            </a:r>
            <a:r>
              <a:rPr lang="en-US" sz="2400" dirty="0">
                <a:ea typeface="+mn-lt"/>
                <a:cs typeface="+mn-lt"/>
              </a:rPr>
              <a:t> service</a:t>
            </a:r>
            <a:endParaRPr lang="en-US" dirty="0">
              <a:ea typeface="+mn-lt"/>
              <a:cs typeface="+mn-lt"/>
            </a:endParaRPr>
          </a:p>
          <a:p>
            <a:pPr>
              <a:buNone/>
            </a:pPr>
            <a:r>
              <a:rPr lang="en-US" sz="2400" dirty="0">
                <a:ea typeface="+mn-lt"/>
                <a:cs typeface="+mn-lt"/>
              </a:rPr>
              <a:t>- Database searches, including VHL and PubMed</a:t>
            </a:r>
            <a:endParaRPr lang="en-US" dirty="0">
              <a:ea typeface="+mn-lt"/>
              <a:cs typeface="+mn-lt"/>
            </a:endParaRPr>
          </a:p>
          <a:p>
            <a:pPr>
              <a:buNone/>
            </a:pPr>
            <a:r>
              <a:rPr lang="en-US" sz="2400" dirty="0">
                <a:ea typeface="+mn-lt"/>
                <a:cs typeface="+mn-lt"/>
              </a:rPr>
              <a:t>- Tools such as </a:t>
            </a:r>
            <a:r>
              <a:rPr lang="en-US" sz="2400" err="1">
                <a:ea typeface="+mn-lt"/>
                <a:cs typeface="+mn-lt"/>
              </a:rPr>
              <a:t>MeSH</a:t>
            </a:r>
            <a:r>
              <a:rPr lang="en-US" sz="2400" dirty="0">
                <a:ea typeface="+mn-lt"/>
                <a:cs typeface="+mn-lt"/>
              </a:rPr>
              <a:t> on Demand and </a:t>
            </a:r>
            <a:r>
              <a:rPr lang="en-US" sz="2400" err="1">
                <a:ea typeface="+mn-lt"/>
                <a:cs typeface="+mn-lt"/>
              </a:rPr>
              <a:t>DeCS</a:t>
            </a:r>
            <a:r>
              <a:rPr lang="en-US" sz="2400">
                <a:ea typeface="+mn-lt"/>
                <a:cs typeface="+mn-lt"/>
              </a:rPr>
              <a:t> Finder</a:t>
            </a:r>
            <a:endParaRPr lang="en-US">
              <a:ea typeface="+mn-lt"/>
              <a:cs typeface="+mn-lt"/>
            </a:endParaRPr>
          </a:p>
          <a:p>
            <a:pPr marL="0" indent="0">
              <a:lnSpc>
                <a:spcPct val="150000"/>
              </a:lnSpc>
              <a:spcBef>
                <a:spcPts val="0"/>
              </a:spcBef>
              <a:buNone/>
            </a:pPr>
            <a:r>
              <a:rPr lang="en-US" sz="2400">
                <a:ea typeface="+mn-lt"/>
                <a:cs typeface="+mn-lt"/>
              </a:rPr>
              <a:t>- Medical dictionaries</a:t>
            </a:r>
            <a:endParaRPr lang="en-US">
              <a:ea typeface="+mn-lt"/>
              <a:cs typeface="+mn-lt"/>
            </a:endParaRPr>
          </a:p>
        </p:txBody>
      </p:sp>
      <p:pic>
        <p:nvPicPr>
          <p:cNvPr id="5" name="Imagem 4">
            <a:extLst>
              <a:ext uri="{FF2B5EF4-FFF2-40B4-BE49-F238E27FC236}">
                <a16:creationId xmlns:a16="http://schemas.microsoft.com/office/drawing/2014/main" id="{7106961A-75D8-3401-6A00-4966F652DC81}"/>
              </a:ext>
            </a:extLst>
          </p:cNvPr>
          <p:cNvPicPr>
            <a:picLocks noChangeAspect="1"/>
          </p:cNvPicPr>
          <p:nvPr/>
        </p:nvPicPr>
        <p:blipFill>
          <a:blip r:embed="rId3"/>
          <a:stretch>
            <a:fillRect/>
          </a:stretch>
        </p:blipFill>
        <p:spPr>
          <a:xfrm>
            <a:off x="8999073" y="2317121"/>
            <a:ext cx="2223758" cy="2223758"/>
          </a:xfrm>
          <a:prstGeom prst="rect">
            <a:avLst/>
          </a:prstGeom>
        </p:spPr>
      </p:pic>
      <p:pic>
        <p:nvPicPr>
          <p:cNvPr id="3" name="Imagem 2">
            <a:extLst>
              <a:ext uri="{FF2B5EF4-FFF2-40B4-BE49-F238E27FC236}">
                <a16:creationId xmlns:a16="http://schemas.microsoft.com/office/drawing/2014/main" id="{5AE187BB-31C0-5113-47C4-F9114B808512}"/>
              </a:ext>
            </a:extLst>
          </p:cNvPr>
          <p:cNvPicPr>
            <a:picLocks noChangeAspect="1"/>
          </p:cNvPicPr>
          <p:nvPr/>
        </p:nvPicPr>
        <p:blipFill>
          <a:blip r:embed="rId4"/>
          <a:stretch>
            <a:fillRect/>
          </a:stretch>
        </p:blipFill>
        <p:spPr>
          <a:xfrm>
            <a:off x="91610" y="6304096"/>
            <a:ext cx="1146147" cy="426757"/>
          </a:xfrm>
          <a:prstGeom prst="rect">
            <a:avLst/>
          </a:prstGeom>
        </p:spPr>
      </p:pic>
      <p:pic>
        <p:nvPicPr>
          <p:cNvPr id="4" name="Imagem 3">
            <a:extLst>
              <a:ext uri="{FF2B5EF4-FFF2-40B4-BE49-F238E27FC236}">
                <a16:creationId xmlns:a16="http://schemas.microsoft.com/office/drawing/2014/main" id="{197E44D0-1E1F-4CB8-5DBD-3D7911B5E026}"/>
              </a:ext>
            </a:extLst>
          </p:cNvPr>
          <p:cNvPicPr>
            <a:picLocks noChangeAspect="1"/>
          </p:cNvPicPr>
          <p:nvPr/>
        </p:nvPicPr>
        <p:blipFill>
          <a:blip r:embed="rId5"/>
          <a:stretch>
            <a:fillRect/>
          </a:stretch>
        </p:blipFill>
        <p:spPr>
          <a:xfrm>
            <a:off x="1237757" y="6140259"/>
            <a:ext cx="4273666" cy="804742"/>
          </a:xfrm>
          <a:prstGeom prst="rect">
            <a:avLst/>
          </a:prstGeom>
        </p:spPr>
      </p:pic>
      <p:sp>
        <p:nvSpPr>
          <p:cNvPr id="6" name="CaixaDeTexto 5">
            <a:extLst>
              <a:ext uri="{FF2B5EF4-FFF2-40B4-BE49-F238E27FC236}">
                <a16:creationId xmlns:a16="http://schemas.microsoft.com/office/drawing/2014/main" id="{2215A1FC-1670-9BD5-0984-D4B07A80F05E}"/>
              </a:ext>
            </a:extLst>
          </p:cNvPr>
          <p:cNvSpPr txBox="1"/>
          <p:nvPr/>
        </p:nvSpPr>
        <p:spPr>
          <a:xfrm>
            <a:off x="5963986"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6" name="Retângulo 5">
            <a:extLst>
              <a:ext uri="{FF2B5EF4-FFF2-40B4-BE49-F238E27FC236}">
                <a16:creationId xmlns:a16="http://schemas.microsoft.com/office/drawing/2014/main" id="{B4AF8CA5-FD93-41AC-4E62-1D11277A815F}"/>
              </a:ext>
            </a:extLst>
          </p:cNvPr>
          <p:cNvSpPr/>
          <p:nvPr/>
        </p:nvSpPr>
        <p:spPr>
          <a:xfrm>
            <a:off x="62786" y="-15875"/>
            <a:ext cx="12112436" cy="68738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6" name="Google Shape;176;p8"/>
          <p:cNvSpPr txBox="1">
            <a:spLocks noGrp="1"/>
          </p:cNvSpPr>
          <p:nvPr>
            <p:ph type="title"/>
          </p:nvPr>
        </p:nvSpPr>
        <p:spPr>
          <a:xfrm>
            <a:off x="839788" y="-12379"/>
            <a:ext cx="10515600" cy="1176104"/>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sz="3600" dirty="0"/>
              <a:t>Knowledge and Skills needed for the indexer</a:t>
            </a:r>
            <a:endParaRPr sz="3600" dirty="0"/>
          </a:p>
        </p:txBody>
      </p:sp>
      <p:sp>
        <p:nvSpPr>
          <p:cNvPr id="177" name="Google Shape;177;p8"/>
          <p:cNvSpPr txBox="1">
            <a:spLocks noGrp="1"/>
          </p:cNvSpPr>
          <p:nvPr>
            <p:ph type="body" idx="1"/>
          </p:nvPr>
        </p:nvSpPr>
        <p:spPr>
          <a:xfrm>
            <a:off x="3196315" y="956944"/>
            <a:ext cx="1996025" cy="823912"/>
          </a:xfrm>
          <a:prstGeom prst="rect">
            <a:avLst/>
          </a:prstGeom>
          <a:noFill/>
          <a:ln>
            <a:noFill/>
          </a:ln>
        </p:spPr>
        <p:txBody>
          <a:bodyPr spcFirstLastPara="1" wrap="square" lIns="91425" tIns="45700" rIns="91425" bIns="45700" anchor="b" anchorCtr="0">
            <a:normAutofit/>
          </a:bodyPr>
          <a:lstStyle/>
          <a:p>
            <a:pPr marL="0" lvl="0" indent="0" algn="r">
              <a:lnSpc>
                <a:spcPct val="90000"/>
              </a:lnSpc>
              <a:spcBef>
                <a:spcPts val="0"/>
              </a:spcBef>
              <a:spcAft>
                <a:spcPts val="0"/>
              </a:spcAft>
              <a:buNone/>
            </a:pPr>
            <a:r>
              <a:rPr lang="pt-BR" dirty="0">
                <a:ea typeface="+mn-lt"/>
                <a:cs typeface="+mn-lt"/>
              </a:rPr>
              <a:t>Skills</a:t>
            </a:r>
            <a:endParaRPr lang="en-US" dirty="0"/>
          </a:p>
        </p:txBody>
      </p:sp>
      <p:sp>
        <p:nvSpPr>
          <p:cNvPr id="178" name="Google Shape;178;p8"/>
          <p:cNvSpPr txBox="1">
            <a:spLocks noGrp="1"/>
          </p:cNvSpPr>
          <p:nvPr>
            <p:ph type="body" idx="2"/>
          </p:nvPr>
        </p:nvSpPr>
        <p:spPr>
          <a:xfrm>
            <a:off x="812612" y="3078399"/>
            <a:ext cx="2936699" cy="60798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rmAutofit/>
          </a:bodyPr>
          <a:lstStyle/>
          <a:p>
            <a:pPr marL="0" lvl="0" indent="0" algn="r">
              <a:buClr>
                <a:schemeClr val="dk1"/>
              </a:buClr>
              <a:buSzPts val="2800"/>
              <a:buNone/>
            </a:pPr>
            <a:r>
              <a:rPr lang="pt-BR" sz="2400"/>
              <a:t>Content Synthesis</a:t>
            </a:r>
            <a:endParaRPr sz="2400" dirty="0"/>
          </a:p>
        </p:txBody>
      </p:sp>
      <p:sp>
        <p:nvSpPr>
          <p:cNvPr id="179" name="Google Shape;179;p8"/>
          <p:cNvSpPr txBox="1">
            <a:spLocks noGrp="1"/>
          </p:cNvSpPr>
          <p:nvPr>
            <p:ph type="body" idx="3"/>
          </p:nvPr>
        </p:nvSpPr>
        <p:spPr>
          <a:xfrm>
            <a:off x="5474129" y="996922"/>
            <a:ext cx="2319243" cy="782961"/>
          </a:xfrm>
          <a:prstGeom prst="rect">
            <a:avLst/>
          </a:prstGeom>
          <a:noFill/>
          <a:ln>
            <a:noFill/>
          </a:ln>
        </p:spPr>
        <p:txBody>
          <a:bodyPr spcFirstLastPara="1" wrap="square" lIns="91425" tIns="45700" rIns="91425" bIns="45700" anchor="b" anchorCtr="0">
            <a:normAutofit/>
          </a:bodyPr>
          <a:lstStyle/>
          <a:p>
            <a:pPr marL="0" lvl="0" indent="0" algn="l">
              <a:lnSpc>
                <a:spcPct val="90000"/>
              </a:lnSpc>
              <a:spcBef>
                <a:spcPts val="0"/>
              </a:spcBef>
              <a:spcAft>
                <a:spcPts val="0"/>
              </a:spcAft>
              <a:buNone/>
            </a:pPr>
            <a:r>
              <a:rPr lang="pt-BR" dirty="0" err="1"/>
              <a:t>Knowledge</a:t>
            </a:r>
            <a:endParaRPr lang="en-US" dirty="0" err="1"/>
          </a:p>
        </p:txBody>
      </p:sp>
      <p:sp>
        <p:nvSpPr>
          <p:cNvPr id="180" name="Google Shape;180;p8"/>
          <p:cNvSpPr txBox="1">
            <a:spLocks noGrp="1"/>
          </p:cNvSpPr>
          <p:nvPr>
            <p:ph type="body" idx="4"/>
          </p:nvPr>
        </p:nvSpPr>
        <p:spPr>
          <a:xfrm>
            <a:off x="6572862" y="2873655"/>
            <a:ext cx="2744607" cy="771315"/>
          </a:xfrm>
          <a:prstGeom prst="rect">
            <a:avLst/>
          </a:prstGeom>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rmAutofit/>
          </a:bodyPr>
          <a:lstStyle/>
          <a:p>
            <a:pPr marL="0" lvl="0" indent="0">
              <a:lnSpc>
                <a:spcPct val="150000"/>
              </a:lnSpc>
              <a:spcBef>
                <a:spcPts val="0"/>
              </a:spcBef>
              <a:buSzPts val="2400"/>
              <a:buNone/>
            </a:pPr>
            <a:r>
              <a:rPr lang="pt-BR" sz="2400" dirty="0"/>
              <a:t>Use </a:t>
            </a:r>
            <a:r>
              <a:rPr lang="pt-BR" sz="2400" dirty="0" err="1"/>
              <a:t>of</a:t>
            </a:r>
            <a:r>
              <a:rPr lang="pt-BR" sz="2400" dirty="0"/>
              <a:t> </a:t>
            </a:r>
            <a:r>
              <a:rPr lang="pt-BR" sz="2400" dirty="0" err="1"/>
              <a:t>DeCS</a:t>
            </a:r>
            <a:r>
              <a:rPr lang="pt-BR" sz="2400" dirty="0"/>
              <a:t>/</a:t>
            </a:r>
            <a:r>
              <a:rPr lang="pt-BR" sz="2400" dirty="0" err="1"/>
              <a:t>MesH</a:t>
            </a:r>
            <a:endParaRPr sz="2400" dirty="0"/>
          </a:p>
        </p:txBody>
      </p:sp>
      <p:cxnSp>
        <p:nvCxnSpPr>
          <p:cNvPr id="5" name="Conector: Angulado 4">
            <a:extLst>
              <a:ext uri="{FF2B5EF4-FFF2-40B4-BE49-F238E27FC236}">
                <a16:creationId xmlns:a16="http://schemas.microsoft.com/office/drawing/2014/main" id="{FAF60305-7A9A-79F4-9596-AA75E9F95717}"/>
              </a:ext>
            </a:extLst>
          </p:cNvPr>
          <p:cNvCxnSpPr>
            <a:cxnSpLocks/>
            <a:stCxn id="3" idx="0"/>
            <a:endCxn id="22" idx="1"/>
          </p:cNvCxnSpPr>
          <p:nvPr/>
        </p:nvCxnSpPr>
        <p:spPr>
          <a:xfrm rot="5400000" flipH="1" flipV="1">
            <a:off x="4955611" y="2966377"/>
            <a:ext cx="2030395" cy="8863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do 10">
            <a:extLst>
              <a:ext uri="{FF2B5EF4-FFF2-40B4-BE49-F238E27FC236}">
                <a16:creationId xmlns:a16="http://schemas.microsoft.com/office/drawing/2014/main" id="{28BF708B-3D4B-8733-4E40-5B221C7A8369}"/>
              </a:ext>
            </a:extLst>
          </p:cNvPr>
          <p:cNvCxnSpPr>
            <a:cxnSpLocks/>
            <a:endCxn id="23" idx="1"/>
          </p:cNvCxnSpPr>
          <p:nvPr/>
        </p:nvCxnSpPr>
        <p:spPr>
          <a:xfrm flipV="1">
            <a:off x="6120480" y="4193052"/>
            <a:ext cx="738025" cy="5029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do 12">
            <a:extLst>
              <a:ext uri="{FF2B5EF4-FFF2-40B4-BE49-F238E27FC236}">
                <a16:creationId xmlns:a16="http://schemas.microsoft.com/office/drawing/2014/main" id="{F8C68B7D-DB36-9A30-3FBC-93AFBD0ED447}"/>
              </a:ext>
            </a:extLst>
          </p:cNvPr>
          <p:cNvCxnSpPr>
            <a:cxnSpLocks/>
            <a:endCxn id="24" idx="1"/>
          </p:cNvCxnSpPr>
          <p:nvPr/>
        </p:nvCxnSpPr>
        <p:spPr>
          <a:xfrm>
            <a:off x="6509896" y="5210808"/>
            <a:ext cx="372276" cy="290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Angulado 13">
            <a:extLst>
              <a:ext uri="{FF2B5EF4-FFF2-40B4-BE49-F238E27FC236}">
                <a16:creationId xmlns:a16="http://schemas.microsoft.com/office/drawing/2014/main" id="{C5AE1CD7-0659-1FCB-A6CC-18C7D02FB7F9}"/>
              </a:ext>
            </a:extLst>
          </p:cNvPr>
          <p:cNvCxnSpPr>
            <a:cxnSpLocks/>
            <a:endCxn id="180" idx="1"/>
          </p:cNvCxnSpPr>
          <p:nvPr/>
        </p:nvCxnSpPr>
        <p:spPr>
          <a:xfrm rot="5400000" flipH="1" flipV="1">
            <a:off x="5582314" y="3558085"/>
            <a:ext cx="1289319" cy="69177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do 20">
            <a:extLst>
              <a:ext uri="{FF2B5EF4-FFF2-40B4-BE49-F238E27FC236}">
                <a16:creationId xmlns:a16="http://schemas.microsoft.com/office/drawing/2014/main" id="{3CDBD5D2-D140-6F6A-673B-B392E17992EB}"/>
              </a:ext>
            </a:extLst>
          </p:cNvPr>
          <p:cNvCxnSpPr>
            <a:cxnSpLocks/>
            <a:stCxn id="3" idx="3"/>
            <a:endCxn id="26" idx="1"/>
          </p:cNvCxnSpPr>
          <p:nvPr/>
        </p:nvCxnSpPr>
        <p:spPr>
          <a:xfrm>
            <a:off x="6608087" y="5505233"/>
            <a:ext cx="298536" cy="5586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do 24">
            <a:extLst>
              <a:ext uri="{FF2B5EF4-FFF2-40B4-BE49-F238E27FC236}">
                <a16:creationId xmlns:a16="http://schemas.microsoft.com/office/drawing/2014/main" id="{F1C09EFB-E442-0AE8-4D80-5C88941345E1}"/>
              </a:ext>
            </a:extLst>
          </p:cNvPr>
          <p:cNvCxnSpPr>
            <a:cxnSpLocks/>
            <a:endCxn id="45" idx="3"/>
          </p:cNvCxnSpPr>
          <p:nvPr/>
        </p:nvCxnSpPr>
        <p:spPr>
          <a:xfrm rot="16200000" flipV="1">
            <a:off x="4061319" y="3369266"/>
            <a:ext cx="1849274" cy="2617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do 26">
            <a:extLst>
              <a:ext uri="{FF2B5EF4-FFF2-40B4-BE49-F238E27FC236}">
                <a16:creationId xmlns:a16="http://schemas.microsoft.com/office/drawing/2014/main" id="{4581F9E7-7D66-CAD7-3A51-71F4AB756424}"/>
              </a:ext>
            </a:extLst>
          </p:cNvPr>
          <p:cNvCxnSpPr>
            <a:cxnSpLocks/>
            <a:endCxn id="178" idx="3"/>
          </p:cNvCxnSpPr>
          <p:nvPr/>
        </p:nvCxnSpPr>
        <p:spPr>
          <a:xfrm rot="16200000" flipV="1">
            <a:off x="3478261" y="3653440"/>
            <a:ext cx="1373672" cy="8315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do 27">
            <a:extLst>
              <a:ext uri="{FF2B5EF4-FFF2-40B4-BE49-F238E27FC236}">
                <a16:creationId xmlns:a16="http://schemas.microsoft.com/office/drawing/2014/main" id="{EE2C76E5-F4E2-6B24-E3A1-DB3490EA2F31}"/>
              </a:ext>
            </a:extLst>
          </p:cNvPr>
          <p:cNvCxnSpPr>
            <a:cxnSpLocks/>
            <a:endCxn id="44" idx="3"/>
          </p:cNvCxnSpPr>
          <p:nvPr/>
        </p:nvCxnSpPr>
        <p:spPr>
          <a:xfrm rot="10800000">
            <a:off x="3481478" y="4280588"/>
            <a:ext cx="965671" cy="8325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do 28">
            <a:extLst>
              <a:ext uri="{FF2B5EF4-FFF2-40B4-BE49-F238E27FC236}">
                <a16:creationId xmlns:a16="http://schemas.microsoft.com/office/drawing/2014/main" id="{C8699B38-4527-BC38-F031-86ED564A4E3A}"/>
              </a:ext>
            </a:extLst>
          </p:cNvPr>
          <p:cNvCxnSpPr>
            <a:cxnSpLocks/>
            <a:stCxn id="3" idx="1"/>
            <a:endCxn id="43" idx="3"/>
          </p:cNvCxnSpPr>
          <p:nvPr/>
        </p:nvCxnSpPr>
        <p:spPr>
          <a:xfrm rot="10800000">
            <a:off x="3136097" y="5173937"/>
            <a:ext cx="1311053" cy="33129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Gráfico 2" descr="Ideia com preenchimento sólido">
            <a:extLst>
              <a:ext uri="{FF2B5EF4-FFF2-40B4-BE49-F238E27FC236}">
                <a16:creationId xmlns:a16="http://schemas.microsoft.com/office/drawing/2014/main" id="{59057F64-4AEC-D4FC-CE9F-7F9A19EF03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7149" y="4424764"/>
            <a:ext cx="2160938" cy="2160938"/>
          </a:xfrm>
          <a:prstGeom prst="rect">
            <a:avLst/>
          </a:prstGeom>
        </p:spPr>
      </p:pic>
      <p:sp>
        <p:nvSpPr>
          <p:cNvPr id="22" name="Google Shape;180;p8">
            <a:extLst>
              <a:ext uri="{FF2B5EF4-FFF2-40B4-BE49-F238E27FC236}">
                <a16:creationId xmlns:a16="http://schemas.microsoft.com/office/drawing/2014/main" id="{E856E56E-EA07-9F15-84D6-ECB3E0A09F78}"/>
              </a:ext>
            </a:extLst>
          </p:cNvPr>
          <p:cNvSpPr txBox="1">
            <a:spLocks/>
          </p:cNvSpPr>
          <p:nvPr/>
        </p:nvSpPr>
        <p:spPr>
          <a:xfrm>
            <a:off x="6413999" y="1966877"/>
            <a:ext cx="4972507" cy="85498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400"/>
              <a:buNone/>
            </a:pPr>
            <a:r>
              <a:rPr lang="en-US" sz="2400" dirty="0"/>
              <a:t>LILACS Methodology Document Indexing Policy</a:t>
            </a:r>
            <a:endParaRPr lang="es-419" sz="2400" dirty="0"/>
          </a:p>
        </p:txBody>
      </p:sp>
      <p:sp>
        <p:nvSpPr>
          <p:cNvPr id="23" name="Google Shape;180;p8">
            <a:extLst>
              <a:ext uri="{FF2B5EF4-FFF2-40B4-BE49-F238E27FC236}">
                <a16:creationId xmlns:a16="http://schemas.microsoft.com/office/drawing/2014/main" id="{A2987B62-A8D6-53D5-BF37-98CD895F5D55}"/>
              </a:ext>
            </a:extLst>
          </p:cNvPr>
          <p:cNvSpPr txBox="1">
            <a:spLocks/>
          </p:cNvSpPr>
          <p:nvPr/>
        </p:nvSpPr>
        <p:spPr>
          <a:xfrm>
            <a:off x="6858505" y="3728202"/>
            <a:ext cx="5183188" cy="929700"/>
          </a:xfrm>
          <a:prstGeom prst="rect">
            <a:avLst/>
          </a:prstGeom>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400"/>
              <a:buNone/>
            </a:pPr>
            <a:r>
              <a:rPr lang="en-US" sz="2400" dirty="0"/>
              <a:t>Use of the FI-Admin system or other information management system</a:t>
            </a:r>
            <a:endParaRPr lang="es-419" sz="2400" dirty="0"/>
          </a:p>
        </p:txBody>
      </p:sp>
      <p:sp>
        <p:nvSpPr>
          <p:cNvPr id="24" name="Google Shape;180;p8">
            <a:extLst>
              <a:ext uri="{FF2B5EF4-FFF2-40B4-BE49-F238E27FC236}">
                <a16:creationId xmlns:a16="http://schemas.microsoft.com/office/drawing/2014/main" id="{5FEDF09A-C2FC-A17C-5576-B42CD14C8C88}"/>
              </a:ext>
            </a:extLst>
          </p:cNvPr>
          <p:cNvSpPr txBox="1">
            <a:spLocks/>
          </p:cNvSpPr>
          <p:nvPr/>
        </p:nvSpPr>
        <p:spPr>
          <a:xfrm>
            <a:off x="6882172" y="4805083"/>
            <a:ext cx="5308493" cy="869465"/>
          </a:xfrm>
          <a:prstGeom prst="rect">
            <a:avLst/>
          </a:prstGeom>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50000"/>
              </a:lnSpc>
              <a:buSzPts val="2400"/>
              <a:buNone/>
            </a:pPr>
            <a:r>
              <a:rPr lang="en-US" sz="2400" dirty="0"/>
              <a:t>Topics and terminologies in the health area</a:t>
            </a:r>
            <a:endParaRPr lang="es-419" sz="2400" dirty="0"/>
          </a:p>
        </p:txBody>
      </p:sp>
      <p:sp>
        <p:nvSpPr>
          <p:cNvPr id="26" name="Google Shape;180;p8">
            <a:extLst>
              <a:ext uri="{FF2B5EF4-FFF2-40B4-BE49-F238E27FC236}">
                <a16:creationId xmlns:a16="http://schemas.microsoft.com/office/drawing/2014/main" id="{0EAB01C3-FD6B-A403-049E-9822D5CFAF06}"/>
              </a:ext>
            </a:extLst>
          </p:cNvPr>
          <p:cNvSpPr txBox="1">
            <a:spLocks/>
          </p:cNvSpPr>
          <p:nvPr/>
        </p:nvSpPr>
        <p:spPr>
          <a:xfrm>
            <a:off x="6906623" y="5634948"/>
            <a:ext cx="5072856" cy="857926"/>
          </a:xfrm>
          <a:prstGeom prst="rect">
            <a:avLst/>
          </a:prstGeom>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50000"/>
              </a:lnSpc>
              <a:buSzPts val="2400"/>
              <a:buNone/>
            </a:pPr>
            <a:r>
              <a:rPr lang="es-419" sz="2400" dirty="0" err="1"/>
              <a:t>Scientific</a:t>
            </a:r>
            <a:r>
              <a:rPr lang="es-419" sz="2400" dirty="0"/>
              <a:t> </a:t>
            </a:r>
            <a:r>
              <a:rPr lang="es-419" sz="2400" dirty="0" err="1"/>
              <a:t>methodology</a:t>
            </a:r>
            <a:r>
              <a:rPr lang="es-419" sz="2400" dirty="0"/>
              <a:t> in </a:t>
            </a:r>
            <a:r>
              <a:rPr lang="es-419" sz="2400" dirty="0" err="1"/>
              <a:t>health</a:t>
            </a:r>
            <a:endParaRPr lang="es-419" sz="2400" dirty="0"/>
          </a:p>
        </p:txBody>
      </p:sp>
      <p:sp>
        <p:nvSpPr>
          <p:cNvPr id="43" name="Google Shape;178;p8">
            <a:extLst>
              <a:ext uri="{FF2B5EF4-FFF2-40B4-BE49-F238E27FC236}">
                <a16:creationId xmlns:a16="http://schemas.microsoft.com/office/drawing/2014/main" id="{FF5F9433-9337-BEFA-1125-D1744A846F63}"/>
              </a:ext>
            </a:extLst>
          </p:cNvPr>
          <p:cNvSpPr txBox="1">
            <a:spLocks/>
          </p:cNvSpPr>
          <p:nvPr/>
        </p:nvSpPr>
        <p:spPr>
          <a:xfrm>
            <a:off x="1549811" y="4842639"/>
            <a:ext cx="1586285" cy="66259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r">
              <a:buNone/>
            </a:pPr>
            <a:r>
              <a:rPr lang="es-419" sz="2400" err="1"/>
              <a:t>Attention</a:t>
            </a:r>
            <a:r>
              <a:rPr lang="es-419" sz="2400" dirty="0"/>
              <a:t> </a:t>
            </a:r>
            <a:r>
              <a:rPr lang="es-419" sz="2400" err="1"/>
              <a:t>to</a:t>
            </a:r>
            <a:r>
              <a:rPr lang="es-419" sz="2400" dirty="0"/>
              <a:t> </a:t>
            </a:r>
            <a:r>
              <a:rPr lang="es-419" sz="2400" err="1"/>
              <a:t>detail</a:t>
            </a:r>
            <a:endParaRPr lang="en-US" sz="2400"/>
          </a:p>
        </p:txBody>
      </p:sp>
      <p:sp>
        <p:nvSpPr>
          <p:cNvPr id="44" name="Google Shape;178;p8">
            <a:extLst>
              <a:ext uri="{FF2B5EF4-FFF2-40B4-BE49-F238E27FC236}">
                <a16:creationId xmlns:a16="http://schemas.microsoft.com/office/drawing/2014/main" id="{D23610F2-903D-D5AA-DF48-27CE3058FAB1}"/>
              </a:ext>
            </a:extLst>
          </p:cNvPr>
          <p:cNvSpPr txBox="1">
            <a:spLocks/>
          </p:cNvSpPr>
          <p:nvPr/>
        </p:nvSpPr>
        <p:spPr>
          <a:xfrm>
            <a:off x="773747" y="3900711"/>
            <a:ext cx="2707730" cy="7597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r">
              <a:buSzPts val="2800"/>
              <a:buNone/>
            </a:pPr>
            <a:r>
              <a:rPr lang="es-419" sz="2400"/>
              <a:t>Logical thinking</a:t>
            </a:r>
            <a:endParaRPr lang="es-419" sz="2400" dirty="0"/>
          </a:p>
        </p:txBody>
      </p:sp>
      <p:sp>
        <p:nvSpPr>
          <p:cNvPr id="45" name="Google Shape;178;p8">
            <a:extLst>
              <a:ext uri="{FF2B5EF4-FFF2-40B4-BE49-F238E27FC236}">
                <a16:creationId xmlns:a16="http://schemas.microsoft.com/office/drawing/2014/main" id="{86125AC7-0085-1079-1392-C90210014AF7}"/>
              </a:ext>
            </a:extLst>
          </p:cNvPr>
          <p:cNvSpPr txBox="1">
            <a:spLocks/>
          </p:cNvSpPr>
          <p:nvPr/>
        </p:nvSpPr>
        <p:spPr>
          <a:xfrm>
            <a:off x="1324709" y="2271500"/>
            <a:ext cx="3530385" cy="60798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r">
              <a:spcBef>
                <a:spcPts val="0"/>
              </a:spcBef>
              <a:buSzPts val="2800"/>
              <a:buNone/>
            </a:pPr>
            <a:r>
              <a:rPr lang="es-419" sz="2400"/>
              <a:t>Reading and interpretation</a:t>
            </a:r>
            <a:endParaRPr lang="es-419" sz="2400" dirty="0"/>
          </a:p>
        </p:txBody>
      </p:sp>
      <p:pic>
        <p:nvPicPr>
          <p:cNvPr id="2" name="Imagem 1">
            <a:extLst>
              <a:ext uri="{FF2B5EF4-FFF2-40B4-BE49-F238E27FC236}">
                <a16:creationId xmlns:a16="http://schemas.microsoft.com/office/drawing/2014/main" id="{C6946DDD-429D-3E06-5E45-1C23D7217EDC}"/>
              </a:ext>
            </a:extLst>
          </p:cNvPr>
          <p:cNvPicPr>
            <a:picLocks noChangeAspect="1"/>
          </p:cNvPicPr>
          <p:nvPr/>
        </p:nvPicPr>
        <p:blipFill>
          <a:blip r:embed="rId5"/>
          <a:stretch>
            <a:fillRect/>
          </a:stretch>
        </p:blipFill>
        <p:spPr>
          <a:xfrm>
            <a:off x="119269" y="5637154"/>
            <a:ext cx="1146147" cy="426757"/>
          </a:xfrm>
          <a:prstGeom prst="rect">
            <a:avLst/>
          </a:prstGeom>
        </p:spPr>
      </p:pic>
      <p:pic>
        <p:nvPicPr>
          <p:cNvPr id="4" name="Imagem 3">
            <a:extLst>
              <a:ext uri="{FF2B5EF4-FFF2-40B4-BE49-F238E27FC236}">
                <a16:creationId xmlns:a16="http://schemas.microsoft.com/office/drawing/2014/main" id="{0E677BC3-45AA-1FC4-8C90-878D933989BE}"/>
              </a:ext>
            </a:extLst>
          </p:cNvPr>
          <p:cNvPicPr>
            <a:picLocks noChangeAspect="1"/>
          </p:cNvPicPr>
          <p:nvPr/>
        </p:nvPicPr>
        <p:blipFill>
          <a:blip r:embed="rId6"/>
          <a:stretch>
            <a:fillRect/>
          </a:stretch>
        </p:blipFill>
        <p:spPr>
          <a:xfrm>
            <a:off x="64237" y="6048191"/>
            <a:ext cx="4273666" cy="804742"/>
          </a:xfrm>
          <a:prstGeom prst="rect">
            <a:avLst/>
          </a:prstGeom>
        </p:spPr>
      </p:pic>
      <p:sp>
        <p:nvSpPr>
          <p:cNvPr id="7" name="CaixaDeTexto 6">
            <a:extLst>
              <a:ext uri="{FF2B5EF4-FFF2-40B4-BE49-F238E27FC236}">
                <a16:creationId xmlns:a16="http://schemas.microsoft.com/office/drawing/2014/main" id="{D5242A2E-6DC5-4311-3498-7E8A463092F8}"/>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Retângulo 1">
            <a:extLst>
              <a:ext uri="{FF2B5EF4-FFF2-40B4-BE49-F238E27FC236}">
                <a16:creationId xmlns:a16="http://schemas.microsoft.com/office/drawing/2014/main" id="{E09BE55B-04B9-6198-7E0B-55E4E14A13C0}"/>
              </a:ext>
            </a:extLst>
          </p:cNvPr>
          <p:cNvSpPr/>
          <p:nvPr/>
        </p:nvSpPr>
        <p:spPr>
          <a:xfrm>
            <a:off x="-16778" y="-15875"/>
            <a:ext cx="12192000" cy="687386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5" name="Google Shape;185;g1e2a84c348f_1_0"/>
          <p:cNvSpPr txBox="1">
            <a:spLocks noGrp="1"/>
          </p:cNvSpPr>
          <p:nvPr>
            <p:ph type="title"/>
          </p:nvPr>
        </p:nvSpPr>
        <p:spPr>
          <a:xfrm>
            <a:off x="838200" y="12787"/>
            <a:ext cx="10515600" cy="13257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t>Time and experience in the indexing process</a:t>
            </a:r>
            <a:endParaRPr dirty="0"/>
          </a:p>
        </p:txBody>
      </p:sp>
      <p:graphicFrame>
        <p:nvGraphicFramePr>
          <p:cNvPr id="187" name="Google Shape;187;g1e2a84c348f_1_0"/>
          <p:cNvGraphicFramePr/>
          <p:nvPr>
            <p:extLst>
              <p:ext uri="{D42A27DB-BD31-4B8C-83A1-F6EECF244321}">
                <p14:modId xmlns:p14="http://schemas.microsoft.com/office/powerpoint/2010/main" val="4231089272"/>
              </p:ext>
            </p:extLst>
          </p:nvPr>
        </p:nvGraphicFramePr>
        <p:xfrm>
          <a:off x="1066800" y="2165038"/>
          <a:ext cx="10287000" cy="1889640"/>
        </p:xfrm>
        <a:graphic>
          <a:graphicData uri="http://schemas.openxmlformats.org/drawingml/2006/table">
            <a:tbl>
              <a:tblPr>
                <a:noFil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pt-BR" sz="1900" b="1" dirty="0" err="1"/>
                        <a:t>Degree</a:t>
                      </a:r>
                      <a:r>
                        <a:rPr lang="pt-BR" sz="1900" b="1" dirty="0"/>
                        <a:t> </a:t>
                      </a:r>
                      <a:r>
                        <a:rPr lang="pt-BR" sz="1900" b="1" dirty="0" err="1"/>
                        <a:t>of</a:t>
                      </a:r>
                      <a:r>
                        <a:rPr lang="pt-BR" sz="1900" b="1" dirty="0"/>
                        <a:t> </a:t>
                      </a:r>
                      <a:r>
                        <a:rPr lang="pt-BR" sz="1900" b="1" dirty="0" err="1"/>
                        <a:t>experience</a:t>
                      </a:r>
                      <a:endParaRPr sz="1900" b="1" dirty="0"/>
                    </a:p>
                  </a:txBody>
                  <a:tcPr marL="91425" marR="91425" marT="91425" marB="91425"/>
                </a:tc>
                <a:tc>
                  <a:txBody>
                    <a:bodyPr/>
                    <a:lstStyle/>
                    <a:p>
                      <a:pPr marL="0" lvl="0" indent="0" algn="ctr" rtl="0">
                        <a:spcBef>
                          <a:spcPts val="0"/>
                        </a:spcBef>
                        <a:spcAft>
                          <a:spcPts val="0"/>
                        </a:spcAft>
                        <a:buNone/>
                      </a:pPr>
                      <a:r>
                        <a:rPr lang="pt-BR" sz="1900" b="1" dirty="0"/>
                        <a:t>Experience as </a:t>
                      </a:r>
                      <a:r>
                        <a:rPr lang="pt-BR" sz="1900" b="1" dirty="0" err="1"/>
                        <a:t>an</a:t>
                      </a:r>
                      <a:r>
                        <a:rPr lang="pt-BR" sz="1900" b="1" dirty="0"/>
                        <a:t> </a:t>
                      </a:r>
                      <a:r>
                        <a:rPr lang="pt-BR" sz="1900" b="1" dirty="0" err="1"/>
                        <a:t>indexer</a:t>
                      </a:r>
                      <a:endParaRPr sz="1900" b="1" dirty="0"/>
                    </a:p>
                  </a:txBody>
                  <a:tcPr marL="91425" marR="91425" marT="91425" marB="91425"/>
                </a:tc>
                <a:tc>
                  <a:txBody>
                    <a:bodyPr/>
                    <a:lstStyle/>
                    <a:p>
                      <a:pPr marL="0" lvl="0" indent="0" algn="ctr" rtl="0">
                        <a:spcBef>
                          <a:spcPts val="0"/>
                        </a:spcBef>
                        <a:spcAft>
                          <a:spcPts val="0"/>
                        </a:spcAft>
                        <a:buNone/>
                      </a:pPr>
                      <a:r>
                        <a:rPr lang="pt-BR" sz="1900" b="1" dirty="0"/>
                        <a:t>Time </a:t>
                      </a:r>
                      <a:r>
                        <a:rPr lang="pt-BR" sz="1900" b="1" dirty="0" err="1"/>
                        <a:t>to</a:t>
                      </a:r>
                      <a:r>
                        <a:rPr lang="pt-BR" sz="1900" b="1" dirty="0"/>
                        <a:t> </a:t>
                      </a:r>
                      <a:r>
                        <a:rPr lang="pt-BR" sz="1900" b="1" dirty="0" err="1"/>
                        <a:t>Perform</a:t>
                      </a:r>
                      <a:r>
                        <a:rPr lang="pt-BR" sz="1900" b="1" dirty="0"/>
                        <a:t> </a:t>
                      </a:r>
                      <a:r>
                        <a:rPr lang="pt-BR" sz="1900" b="1" dirty="0" err="1"/>
                        <a:t>Indexing</a:t>
                      </a:r>
                      <a:endParaRPr sz="1900" b="1"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pt-BR" sz="1900" dirty="0" err="1"/>
                        <a:t>Beginner</a:t>
                      </a:r>
                      <a:endParaRPr sz="1900" dirty="0"/>
                    </a:p>
                  </a:txBody>
                  <a:tcPr marL="91425" marR="91425" marT="91425" marB="91425"/>
                </a:tc>
                <a:tc>
                  <a:txBody>
                    <a:bodyPr/>
                    <a:lstStyle/>
                    <a:p>
                      <a:pPr marL="0" lvl="0" indent="0" algn="l" rtl="0">
                        <a:spcBef>
                          <a:spcPts val="0"/>
                        </a:spcBef>
                        <a:spcAft>
                          <a:spcPts val="0"/>
                        </a:spcAft>
                        <a:buNone/>
                      </a:pPr>
                      <a:r>
                        <a:rPr lang="pt-BR" sz="1900" dirty="0" err="1"/>
                        <a:t>Less</a:t>
                      </a:r>
                      <a:r>
                        <a:rPr lang="pt-BR" sz="1900" dirty="0"/>
                        <a:t> </a:t>
                      </a:r>
                      <a:r>
                        <a:rPr lang="pt-BR" sz="1900" dirty="0" err="1"/>
                        <a:t>than</a:t>
                      </a:r>
                      <a:r>
                        <a:rPr lang="pt-BR" sz="1900" dirty="0"/>
                        <a:t> 1 </a:t>
                      </a:r>
                      <a:r>
                        <a:rPr lang="pt-BR" sz="1900" dirty="0" err="1"/>
                        <a:t>year</a:t>
                      </a:r>
                      <a:endParaRPr sz="1900" dirty="0"/>
                    </a:p>
                  </a:txBody>
                  <a:tcPr marL="91425" marR="91425" marT="91425" marB="91425"/>
                </a:tc>
                <a:tc>
                  <a:txBody>
                    <a:bodyPr/>
                    <a:lstStyle/>
                    <a:p>
                      <a:pPr marL="0" lvl="0" indent="0" algn="l" rtl="0">
                        <a:spcBef>
                          <a:spcPts val="0"/>
                        </a:spcBef>
                        <a:spcAft>
                          <a:spcPts val="0"/>
                        </a:spcAft>
                        <a:buNone/>
                      </a:pPr>
                      <a:r>
                        <a:rPr lang="pt-BR" sz="1900" dirty="0"/>
                        <a:t>More </a:t>
                      </a:r>
                      <a:r>
                        <a:rPr lang="pt-BR" sz="1900" dirty="0" err="1"/>
                        <a:t>than</a:t>
                      </a:r>
                      <a:r>
                        <a:rPr lang="pt-BR" sz="1900" dirty="0"/>
                        <a:t> </a:t>
                      </a:r>
                      <a:r>
                        <a:rPr lang="pt-BR" sz="1900" dirty="0" err="1"/>
                        <a:t>an</a:t>
                      </a:r>
                      <a:r>
                        <a:rPr lang="pt-BR" sz="1900" dirty="0"/>
                        <a:t> hour</a:t>
                      </a:r>
                      <a:endParaRPr sz="1900"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pt-BR" sz="1900" dirty="0" err="1"/>
                        <a:t>Medium</a:t>
                      </a:r>
                      <a:r>
                        <a:rPr lang="pt-BR" sz="1900" dirty="0"/>
                        <a:t> </a:t>
                      </a:r>
                      <a:r>
                        <a:rPr lang="pt-BR" sz="1900" dirty="0" err="1"/>
                        <a:t>experience</a:t>
                      </a:r>
                      <a:endParaRPr sz="1900" dirty="0"/>
                    </a:p>
                  </a:txBody>
                  <a:tcPr marL="91425" marR="91425" marT="91425" marB="91425"/>
                </a:tc>
                <a:tc>
                  <a:txBody>
                    <a:bodyPr/>
                    <a:lstStyle/>
                    <a:p>
                      <a:pPr marL="0" lvl="0" indent="0" algn="l" rtl="0">
                        <a:spcBef>
                          <a:spcPts val="0"/>
                        </a:spcBef>
                        <a:spcAft>
                          <a:spcPts val="0"/>
                        </a:spcAft>
                        <a:buNone/>
                      </a:pPr>
                      <a:r>
                        <a:rPr lang="pt-BR" sz="1900" dirty="0"/>
                        <a:t>1-5 </a:t>
                      </a:r>
                      <a:r>
                        <a:rPr lang="pt-BR" sz="1900" dirty="0" err="1"/>
                        <a:t>years</a:t>
                      </a:r>
                      <a:endParaRPr sz="1900" dirty="0"/>
                    </a:p>
                  </a:txBody>
                  <a:tcPr marL="91425" marR="91425" marT="91425" marB="91425"/>
                </a:tc>
                <a:tc>
                  <a:txBody>
                    <a:bodyPr/>
                    <a:lstStyle/>
                    <a:p>
                      <a:pPr marL="0" lvl="0" indent="0" algn="l" rtl="0">
                        <a:spcBef>
                          <a:spcPts val="0"/>
                        </a:spcBef>
                        <a:spcAft>
                          <a:spcPts val="0"/>
                        </a:spcAft>
                        <a:buNone/>
                      </a:pPr>
                      <a:r>
                        <a:rPr lang="pt-BR" sz="1900" dirty="0"/>
                        <a:t>30 </a:t>
                      </a:r>
                      <a:r>
                        <a:rPr lang="pt-BR" sz="1900" dirty="0" err="1"/>
                        <a:t>to</a:t>
                      </a:r>
                      <a:r>
                        <a:rPr lang="pt-BR" sz="1900" dirty="0"/>
                        <a:t> </a:t>
                      </a:r>
                      <a:r>
                        <a:rPr lang="pt-BR" sz="1900" dirty="0" err="1"/>
                        <a:t>one</a:t>
                      </a:r>
                      <a:r>
                        <a:rPr lang="pt-BR" sz="1900" dirty="0"/>
                        <a:t> hour</a:t>
                      </a:r>
                      <a:endParaRPr sz="1900"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pt-BR" sz="1900" dirty="0" err="1"/>
                        <a:t>Experienced</a:t>
                      </a:r>
                      <a:r>
                        <a:rPr lang="pt-BR" sz="1900" dirty="0"/>
                        <a:t> </a:t>
                      </a:r>
                      <a:r>
                        <a:rPr lang="pt-BR" sz="1900" dirty="0" err="1"/>
                        <a:t>Indexers</a:t>
                      </a:r>
                      <a:endParaRPr sz="1900" dirty="0"/>
                    </a:p>
                  </a:txBody>
                  <a:tcPr marL="91425" marR="91425" marT="91425" marB="91425"/>
                </a:tc>
                <a:tc>
                  <a:txBody>
                    <a:bodyPr/>
                    <a:lstStyle/>
                    <a:p>
                      <a:pPr marL="0" lvl="0" indent="0" algn="l" rtl="0">
                        <a:spcBef>
                          <a:spcPts val="0"/>
                        </a:spcBef>
                        <a:spcAft>
                          <a:spcPts val="0"/>
                        </a:spcAft>
                        <a:buNone/>
                      </a:pPr>
                      <a:r>
                        <a:rPr lang="pt-BR" sz="1900" dirty="0"/>
                        <a:t>More </a:t>
                      </a:r>
                      <a:r>
                        <a:rPr lang="pt-BR" sz="1900" dirty="0" err="1"/>
                        <a:t>than</a:t>
                      </a:r>
                      <a:r>
                        <a:rPr lang="pt-BR" sz="1900" dirty="0"/>
                        <a:t> 5 </a:t>
                      </a:r>
                      <a:r>
                        <a:rPr lang="pt-BR" sz="1900" dirty="0" err="1"/>
                        <a:t>years</a:t>
                      </a:r>
                      <a:endParaRPr sz="1900" dirty="0"/>
                    </a:p>
                  </a:txBody>
                  <a:tcPr marL="91425" marR="91425" marT="91425" marB="91425"/>
                </a:tc>
                <a:tc>
                  <a:txBody>
                    <a:bodyPr/>
                    <a:lstStyle/>
                    <a:p>
                      <a:pPr marL="0" lvl="0" indent="0" algn="l" rtl="0">
                        <a:spcBef>
                          <a:spcPts val="0"/>
                        </a:spcBef>
                        <a:spcAft>
                          <a:spcPts val="0"/>
                        </a:spcAft>
                        <a:buNone/>
                      </a:pPr>
                      <a:r>
                        <a:rPr lang="pt-BR" sz="1900" dirty="0" err="1"/>
                        <a:t>Up</a:t>
                      </a:r>
                      <a:r>
                        <a:rPr lang="pt-BR" sz="1900" dirty="0"/>
                        <a:t> </a:t>
                      </a:r>
                      <a:r>
                        <a:rPr lang="pt-BR" sz="1900" dirty="0" err="1"/>
                        <a:t>to</a:t>
                      </a:r>
                      <a:r>
                        <a:rPr lang="pt-BR" sz="1900" dirty="0"/>
                        <a:t> 30 minutes</a:t>
                      </a:r>
                      <a:endParaRPr sz="1900" dirty="0"/>
                    </a:p>
                  </a:txBody>
                  <a:tcPr marL="91425" marR="91425" marT="91425" marB="91425"/>
                </a:tc>
                <a:extLst>
                  <a:ext uri="{0D108BD9-81ED-4DB2-BD59-A6C34878D82A}">
                    <a16:rowId xmlns:a16="http://schemas.microsoft.com/office/drawing/2014/main" val="10003"/>
                  </a:ext>
                </a:extLst>
              </a:tr>
            </a:tbl>
          </a:graphicData>
        </a:graphic>
      </p:graphicFrame>
      <p:pic>
        <p:nvPicPr>
          <p:cNvPr id="3" name="Imagem 2">
            <a:extLst>
              <a:ext uri="{FF2B5EF4-FFF2-40B4-BE49-F238E27FC236}">
                <a16:creationId xmlns:a16="http://schemas.microsoft.com/office/drawing/2014/main" id="{E3EA218E-53DE-3A3F-4AE8-63200AA37F48}"/>
              </a:ext>
            </a:extLst>
          </p:cNvPr>
          <p:cNvPicPr>
            <a:picLocks noChangeAspect="1"/>
          </p:cNvPicPr>
          <p:nvPr/>
        </p:nvPicPr>
        <p:blipFill>
          <a:blip r:embed="rId3"/>
          <a:stretch>
            <a:fillRect/>
          </a:stretch>
        </p:blipFill>
        <p:spPr>
          <a:xfrm>
            <a:off x="4595155" y="4478774"/>
            <a:ext cx="3361176" cy="2225519"/>
          </a:xfrm>
          <a:prstGeom prst="rect">
            <a:avLst/>
          </a:prstGeom>
        </p:spPr>
      </p:pic>
      <p:sp>
        <p:nvSpPr>
          <p:cNvPr id="4" name="CaixaDeTexto 3">
            <a:extLst>
              <a:ext uri="{FF2B5EF4-FFF2-40B4-BE49-F238E27FC236}">
                <a16:creationId xmlns:a16="http://schemas.microsoft.com/office/drawing/2014/main" id="{F03BCBAF-1A05-D528-B3F9-0AD346B6247C}"/>
              </a:ext>
            </a:extLst>
          </p:cNvPr>
          <p:cNvSpPr txBox="1"/>
          <p:nvPr/>
        </p:nvSpPr>
        <p:spPr>
          <a:xfrm>
            <a:off x="4874536" y="5136791"/>
            <a:ext cx="859531" cy="369332"/>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rtlCol="0" anchor="t">
            <a:spAutoFit/>
          </a:bodyPr>
          <a:lstStyle/>
          <a:p>
            <a:r>
              <a:rPr lang="pt-BR" dirty="0" err="1"/>
              <a:t>Quality</a:t>
            </a:r>
            <a:endParaRPr lang="es-419" dirty="0" err="1"/>
          </a:p>
        </p:txBody>
      </p:sp>
      <p:sp>
        <p:nvSpPr>
          <p:cNvPr id="5" name="CaixaDeTexto 4">
            <a:extLst>
              <a:ext uri="{FF2B5EF4-FFF2-40B4-BE49-F238E27FC236}">
                <a16:creationId xmlns:a16="http://schemas.microsoft.com/office/drawing/2014/main" id="{466EE704-BA38-4677-2AD3-F61D6673A4AE}"/>
              </a:ext>
            </a:extLst>
          </p:cNvPr>
          <p:cNvSpPr txBox="1"/>
          <p:nvPr/>
        </p:nvSpPr>
        <p:spPr>
          <a:xfrm>
            <a:off x="6741113" y="5591172"/>
            <a:ext cx="1022524" cy="369332"/>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rtlCol="0" anchor="t">
            <a:spAutoFit/>
          </a:bodyPr>
          <a:lstStyle/>
          <a:p>
            <a:r>
              <a:rPr lang="pt-BR" err="1">
                <a:ea typeface="+mn-lt"/>
                <a:cs typeface="+mn-lt"/>
              </a:rPr>
              <a:t>Quantity</a:t>
            </a:r>
            <a:endParaRPr lang="en-US" err="1"/>
          </a:p>
        </p:txBody>
      </p:sp>
      <p:sp>
        <p:nvSpPr>
          <p:cNvPr id="6" name="CaixaDeTexto 5">
            <a:extLst>
              <a:ext uri="{FF2B5EF4-FFF2-40B4-BE49-F238E27FC236}">
                <a16:creationId xmlns:a16="http://schemas.microsoft.com/office/drawing/2014/main" id="{850C3908-3D59-236E-ECC1-A814E02A7D17}"/>
              </a:ext>
            </a:extLst>
          </p:cNvPr>
          <p:cNvSpPr txBox="1"/>
          <p:nvPr/>
        </p:nvSpPr>
        <p:spPr>
          <a:xfrm>
            <a:off x="5813400" y="4769440"/>
            <a:ext cx="918841" cy="369332"/>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rtlCol="0" anchor="t">
            <a:spAutoFit/>
          </a:bodyPr>
          <a:lstStyle/>
          <a:p>
            <a:r>
              <a:rPr lang="pt-BR">
                <a:ea typeface="+mn-lt"/>
                <a:cs typeface="+mn-lt"/>
              </a:rPr>
              <a:t>Balance</a:t>
            </a:r>
            <a:endParaRPr lang="en-US"/>
          </a:p>
        </p:txBody>
      </p:sp>
      <p:pic>
        <p:nvPicPr>
          <p:cNvPr id="7" name="Imagem 6">
            <a:extLst>
              <a:ext uri="{FF2B5EF4-FFF2-40B4-BE49-F238E27FC236}">
                <a16:creationId xmlns:a16="http://schemas.microsoft.com/office/drawing/2014/main" id="{E81D0801-0F51-4EC6-1E76-DB2280996F69}"/>
              </a:ext>
            </a:extLst>
          </p:cNvPr>
          <p:cNvPicPr>
            <a:picLocks noChangeAspect="1"/>
          </p:cNvPicPr>
          <p:nvPr/>
        </p:nvPicPr>
        <p:blipFill>
          <a:blip r:embed="rId4"/>
          <a:stretch>
            <a:fillRect/>
          </a:stretch>
        </p:blipFill>
        <p:spPr>
          <a:xfrm>
            <a:off x="131901" y="5642832"/>
            <a:ext cx="1146147" cy="426757"/>
          </a:xfrm>
          <a:prstGeom prst="rect">
            <a:avLst/>
          </a:prstGeom>
        </p:spPr>
      </p:pic>
      <p:pic>
        <p:nvPicPr>
          <p:cNvPr id="8" name="Imagem 7">
            <a:extLst>
              <a:ext uri="{FF2B5EF4-FFF2-40B4-BE49-F238E27FC236}">
                <a16:creationId xmlns:a16="http://schemas.microsoft.com/office/drawing/2014/main" id="{D034163C-1ADA-8894-CEE9-BE20F31D029C}"/>
              </a:ext>
            </a:extLst>
          </p:cNvPr>
          <p:cNvPicPr>
            <a:picLocks noChangeAspect="1"/>
          </p:cNvPicPr>
          <p:nvPr/>
        </p:nvPicPr>
        <p:blipFill>
          <a:blip r:embed="rId5"/>
          <a:stretch>
            <a:fillRect/>
          </a:stretch>
        </p:blipFill>
        <p:spPr>
          <a:xfrm>
            <a:off x="65997" y="6069589"/>
            <a:ext cx="4273666" cy="804742"/>
          </a:xfrm>
          <a:prstGeom prst="rect">
            <a:avLst/>
          </a:prstGeom>
        </p:spPr>
      </p:pic>
      <p:sp>
        <p:nvSpPr>
          <p:cNvPr id="9" name="CaixaDeTexto 8">
            <a:extLst>
              <a:ext uri="{FF2B5EF4-FFF2-40B4-BE49-F238E27FC236}">
                <a16:creationId xmlns:a16="http://schemas.microsoft.com/office/drawing/2014/main" id="{A79EE20F-B5D0-D746-272C-85C629871BFD}"/>
              </a:ext>
            </a:extLst>
          </p:cNvPr>
          <p:cNvSpPr txBox="1"/>
          <p:nvPr/>
        </p:nvSpPr>
        <p:spPr>
          <a:xfrm>
            <a:off x="8239098"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838200" y="60325"/>
            <a:ext cx="10515600" cy="13257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Indexing</a:t>
            </a:r>
            <a:r>
              <a:rPr lang="pt-BR" dirty="0"/>
              <a:t> </a:t>
            </a:r>
            <a:r>
              <a:rPr lang="pt-BR" dirty="0" err="1"/>
              <a:t>principles</a:t>
            </a:r>
            <a:endParaRPr dirty="0"/>
          </a:p>
        </p:txBody>
      </p:sp>
      <p:graphicFrame>
        <p:nvGraphicFramePr>
          <p:cNvPr id="193" name="Google Shape;193;p10"/>
          <p:cNvGraphicFramePr/>
          <p:nvPr>
            <p:extLst>
              <p:ext uri="{D42A27DB-BD31-4B8C-83A1-F6EECF244321}">
                <p14:modId xmlns:p14="http://schemas.microsoft.com/office/powerpoint/2010/main" val="3836209103"/>
              </p:ext>
            </p:extLst>
          </p:nvPr>
        </p:nvGraphicFramePr>
        <p:xfrm>
          <a:off x="952500" y="1453363"/>
          <a:ext cx="10287000" cy="829922"/>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829922">
                <a:tc>
                  <a:txBody>
                    <a:bodyPr/>
                    <a:lstStyle/>
                    <a:p>
                      <a:pPr marL="79375" lvl="0" indent="0" algn="l" rtl="0">
                        <a:lnSpc>
                          <a:spcPct val="90000"/>
                        </a:lnSpc>
                        <a:spcBef>
                          <a:spcPts val="1000"/>
                        </a:spcBef>
                        <a:spcAft>
                          <a:spcPts val="0"/>
                        </a:spcAft>
                        <a:buClr>
                          <a:schemeClr val="dk1"/>
                        </a:buClr>
                        <a:buSzPts val="2350"/>
                        <a:buNone/>
                      </a:pPr>
                      <a:r>
                        <a:rPr lang="en-US" sz="2200" b="1">
                          <a:solidFill>
                            <a:schemeClr val="dk1"/>
                          </a:solidFill>
                          <a:latin typeface="+mn-lt"/>
                          <a:ea typeface="Calibri"/>
                          <a:cs typeface="Calibri"/>
                          <a:sym typeface="Calibri"/>
                        </a:rPr>
                        <a:t>Specificity </a:t>
                      </a:r>
                      <a:r>
                        <a:rPr lang="en-US" sz="2200" b="0">
                          <a:solidFill>
                            <a:schemeClr val="dk1"/>
                          </a:solidFill>
                          <a:latin typeface="+mn-lt"/>
                          <a:ea typeface="Calibri"/>
                          <a:cs typeface="Calibri"/>
                          <a:sym typeface="Calibri"/>
                        </a:rPr>
                        <a:t>– Always index with the highest degree of specificity possible</a:t>
                      </a:r>
                      <a:endParaRPr lang="en-US" sz="2200" b="0"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bl>
          </a:graphicData>
        </a:graphic>
      </p:graphicFrame>
      <p:graphicFrame>
        <p:nvGraphicFramePr>
          <p:cNvPr id="195" name="Google Shape;195;p10"/>
          <p:cNvGraphicFramePr/>
          <p:nvPr>
            <p:extLst>
              <p:ext uri="{D42A27DB-BD31-4B8C-83A1-F6EECF244321}">
                <p14:modId xmlns:p14="http://schemas.microsoft.com/office/powerpoint/2010/main" val="3759720949"/>
              </p:ext>
            </p:extLst>
          </p:nvPr>
        </p:nvGraphicFramePr>
        <p:xfrm>
          <a:off x="935722" y="2559293"/>
          <a:ext cx="10287000" cy="829923"/>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829923">
                <a:tc>
                  <a:txBody>
                    <a:bodyPr/>
                    <a:lstStyle/>
                    <a:p>
                      <a:pPr marL="79375" lvl="0" indent="0" algn="just" rtl="0">
                        <a:lnSpc>
                          <a:spcPct val="115000"/>
                        </a:lnSpc>
                        <a:spcBef>
                          <a:spcPts val="0"/>
                        </a:spcBef>
                        <a:spcAft>
                          <a:spcPts val="0"/>
                        </a:spcAft>
                        <a:buClr>
                          <a:schemeClr val="dk1"/>
                        </a:buClr>
                        <a:buSzPts val="2350"/>
                        <a:buNone/>
                      </a:pPr>
                      <a:r>
                        <a:rPr lang="en-US" sz="2200" b="1">
                          <a:solidFill>
                            <a:schemeClr val="dk1"/>
                          </a:solidFill>
                          <a:latin typeface="+mn-lt"/>
                          <a:ea typeface="Calibri"/>
                          <a:cs typeface="Calibri"/>
                          <a:sym typeface="Calibri"/>
                        </a:rPr>
                        <a:t>Concordance</a:t>
                      </a:r>
                      <a:r>
                        <a:rPr lang="en-US" sz="2200" b="0">
                          <a:solidFill>
                            <a:schemeClr val="dk1"/>
                          </a:solidFill>
                          <a:latin typeface="+mn-lt"/>
                          <a:ea typeface="Calibri"/>
                          <a:cs typeface="Calibri"/>
                          <a:sym typeface="Calibri"/>
                        </a:rPr>
                        <a:t> – Follow the content, rules, and hierarchy of the DeCS/MeSH</a:t>
                      </a:r>
                      <a:endParaRPr lang="en-US" sz="2200" b="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B4A7D6"/>
                    </a:solidFill>
                  </a:tcPr>
                </a:tc>
                <a:extLst>
                  <a:ext uri="{0D108BD9-81ED-4DB2-BD59-A6C34878D82A}">
                    <a16:rowId xmlns:a16="http://schemas.microsoft.com/office/drawing/2014/main" val="10000"/>
                  </a:ext>
                </a:extLst>
              </a:tr>
            </a:tbl>
          </a:graphicData>
        </a:graphic>
      </p:graphicFrame>
      <p:graphicFrame>
        <p:nvGraphicFramePr>
          <p:cNvPr id="196" name="Google Shape;196;p10"/>
          <p:cNvGraphicFramePr/>
          <p:nvPr>
            <p:extLst>
              <p:ext uri="{D42A27DB-BD31-4B8C-83A1-F6EECF244321}">
                <p14:modId xmlns:p14="http://schemas.microsoft.com/office/powerpoint/2010/main" val="599630734"/>
              </p:ext>
            </p:extLst>
          </p:nvPr>
        </p:nvGraphicFramePr>
        <p:xfrm>
          <a:off x="952500" y="3705958"/>
          <a:ext cx="10287000" cy="819666"/>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819666">
                <a:tc>
                  <a:txBody>
                    <a:bodyPr/>
                    <a:lstStyle/>
                    <a:p>
                      <a:pPr marL="79375" lvl="0" indent="0" algn="just" rtl="0">
                        <a:lnSpc>
                          <a:spcPct val="115000"/>
                        </a:lnSpc>
                        <a:spcBef>
                          <a:spcPts val="0"/>
                        </a:spcBef>
                        <a:spcAft>
                          <a:spcPts val="0"/>
                        </a:spcAft>
                        <a:buClr>
                          <a:schemeClr val="dk1"/>
                        </a:buClr>
                        <a:buSzPts val="2350"/>
                        <a:buNone/>
                      </a:pPr>
                      <a:r>
                        <a:rPr lang="en-US" sz="2200" b="1">
                          <a:solidFill>
                            <a:schemeClr val="dk1"/>
                          </a:solidFill>
                          <a:latin typeface="+mn-lt"/>
                          <a:ea typeface="Calibri"/>
                          <a:cs typeface="Calibri"/>
                          <a:sym typeface="Calibri"/>
                        </a:rPr>
                        <a:t>Consistency</a:t>
                      </a:r>
                      <a:r>
                        <a:rPr lang="en-US" sz="2200" b="0">
                          <a:solidFill>
                            <a:schemeClr val="dk1"/>
                          </a:solidFill>
                          <a:latin typeface="+mn-lt"/>
                          <a:ea typeface="Calibri"/>
                          <a:cs typeface="Calibri"/>
                          <a:sym typeface="Calibri"/>
                        </a:rPr>
                        <a:t> - Consistently apply indexing rules</a:t>
                      </a:r>
                      <a:endParaRPr lang="en-US" sz="2200" b="0"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93C47D"/>
                    </a:solidFill>
                  </a:tcPr>
                </a:tc>
                <a:extLst>
                  <a:ext uri="{0D108BD9-81ED-4DB2-BD59-A6C34878D82A}">
                    <a16:rowId xmlns:a16="http://schemas.microsoft.com/office/drawing/2014/main" val="10000"/>
                  </a:ext>
                </a:extLst>
              </a:tr>
            </a:tbl>
          </a:graphicData>
        </a:graphic>
      </p:graphicFrame>
      <p:graphicFrame>
        <p:nvGraphicFramePr>
          <p:cNvPr id="197" name="Google Shape;197;p10"/>
          <p:cNvGraphicFramePr/>
          <p:nvPr>
            <p:extLst>
              <p:ext uri="{D42A27DB-BD31-4B8C-83A1-F6EECF244321}">
                <p14:modId xmlns:p14="http://schemas.microsoft.com/office/powerpoint/2010/main" val="1770319065"/>
              </p:ext>
            </p:extLst>
          </p:nvPr>
        </p:nvGraphicFramePr>
        <p:xfrm>
          <a:off x="952500" y="4801632"/>
          <a:ext cx="10287000" cy="931388"/>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381000">
                <a:tc>
                  <a:txBody>
                    <a:bodyPr/>
                    <a:lstStyle/>
                    <a:p>
                      <a:pPr marL="79375" lvl="0" indent="0" algn="just" rtl="0">
                        <a:lnSpc>
                          <a:spcPct val="115000"/>
                        </a:lnSpc>
                        <a:spcBef>
                          <a:spcPts val="0"/>
                        </a:spcBef>
                        <a:spcAft>
                          <a:spcPts val="0"/>
                        </a:spcAft>
                        <a:buClr>
                          <a:schemeClr val="dk1"/>
                        </a:buClr>
                        <a:buSzPts val="2350"/>
                        <a:buNone/>
                      </a:pPr>
                      <a:r>
                        <a:rPr lang="en-US" sz="2200" b="1">
                          <a:solidFill>
                            <a:schemeClr val="dk1"/>
                          </a:solidFill>
                          <a:latin typeface="+mn-lt"/>
                          <a:ea typeface="Calibri"/>
                          <a:cs typeface="Calibri"/>
                          <a:sym typeface="Calibri"/>
                        </a:rPr>
                        <a:t>Fairness</a:t>
                      </a:r>
                      <a:r>
                        <a:rPr lang="en-US" sz="2200" b="0">
                          <a:solidFill>
                            <a:schemeClr val="dk1"/>
                          </a:solidFill>
                          <a:latin typeface="+mn-lt"/>
                          <a:ea typeface="Calibri"/>
                          <a:cs typeface="Calibri"/>
                          <a:sym typeface="Calibri"/>
                        </a:rPr>
                        <a:t> - Approaching all issues in all aspects in an impartial and non-judgmental manner</a:t>
                      </a:r>
                      <a:endParaRPr lang="en-US" sz="2200" b="0"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6B8AF"/>
                    </a:solidFill>
                  </a:tcPr>
                </a:tc>
                <a:extLst>
                  <a:ext uri="{0D108BD9-81ED-4DB2-BD59-A6C34878D82A}">
                    <a16:rowId xmlns:a16="http://schemas.microsoft.com/office/drawing/2014/main" val="10000"/>
                  </a:ext>
                </a:extLst>
              </a:tr>
            </a:tbl>
          </a:graphicData>
        </a:graphic>
      </p:graphicFrame>
      <p:pic>
        <p:nvPicPr>
          <p:cNvPr id="3" name="Imagem 2">
            <a:extLst>
              <a:ext uri="{FF2B5EF4-FFF2-40B4-BE49-F238E27FC236}">
                <a16:creationId xmlns:a16="http://schemas.microsoft.com/office/drawing/2014/main" id="{3A92CA45-AC7B-C6DF-91FA-13C139584DF6}"/>
              </a:ext>
            </a:extLst>
          </p:cNvPr>
          <p:cNvPicPr>
            <a:picLocks noChangeAspect="1"/>
          </p:cNvPicPr>
          <p:nvPr/>
        </p:nvPicPr>
        <p:blipFill>
          <a:blip r:embed="rId3"/>
          <a:stretch>
            <a:fillRect/>
          </a:stretch>
        </p:blipFill>
        <p:spPr>
          <a:xfrm>
            <a:off x="50334" y="6234686"/>
            <a:ext cx="1146147" cy="426757"/>
          </a:xfrm>
          <a:prstGeom prst="rect">
            <a:avLst/>
          </a:prstGeom>
        </p:spPr>
      </p:pic>
      <p:pic>
        <p:nvPicPr>
          <p:cNvPr id="4" name="Imagem 3">
            <a:extLst>
              <a:ext uri="{FF2B5EF4-FFF2-40B4-BE49-F238E27FC236}">
                <a16:creationId xmlns:a16="http://schemas.microsoft.com/office/drawing/2014/main" id="{64F74F4A-F551-3DD7-0E84-EF03DF94EBF3}"/>
              </a:ext>
            </a:extLst>
          </p:cNvPr>
          <p:cNvPicPr>
            <a:picLocks noChangeAspect="1"/>
          </p:cNvPicPr>
          <p:nvPr/>
        </p:nvPicPr>
        <p:blipFill>
          <a:blip r:embed="rId4"/>
          <a:stretch>
            <a:fillRect/>
          </a:stretch>
        </p:blipFill>
        <p:spPr>
          <a:xfrm>
            <a:off x="1196481" y="6086914"/>
            <a:ext cx="4273666" cy="804742"/>
          </a:xfrm>
          <a:prstGeom prst="rect">
            <a:avLst/>
          </a:prstGeom>
        </p:spPr>
      </p:pic>
      <p:sp>
        <p:nvSpPr>
          <p:cNvPr id="5" name="CaixaDeTexto 4">
            <a:extLst>
              <a:ext uri="{FF2B5EF4-FFF2-40B4-BE49-F238E27FC236}">
                <a16:creationId xmlns:a16="http://schemas.microsoft.com/office/drawing/2014/main" id="{C5A13482-F408-FA67-991E-744D521E3C72}"/>
              </a:ext>
            </a:extLst>
          </p:cNvPr>
          <p:cNvSpPr txBox="1"/>
          <p:nvPr/>
        </p:nvSpPr>
        <p:spPr>
          <a:xfrm>
            <a:off x="6061957"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 name="Retângulo 1">
            <a:extLst>
              <a:ext uri="{FF2B5EF4-FFF2-40B4-BE49-F238E27FC236}">
                <a16:creationId xmlns:a16="http://schemas.microsoft.com/office/drawing/2014/main" id="{92125D6B-D1F2-B6F2-4BA1-6BC688E58144}"/>
              </a:ext>
            </a:extLst>
          </p:cNvPr>
          <p:cNvSpPr/>
          <p:nvPr/>
        </p:nvSpPr>
        <p:spPr>
          <a:xfrm>
            <a:off x="0" y="-15876"/>
            <a:ext cx="12175221" cy="68738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2" name="Google Shape;202;g1e2f1b09150_0_28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Indexing</a:t>
            </a:r>
            <a:r>
              <a:rPr lang="pt-BR" dirty="0"/>
              <a:t> </a:t>
            </a:r>
            <a:r>
              <a:rPr lang="pt-BR" dirty="0" err="1"/>
              <a:t>principles</a:t>
            </a:r>
            <a:endParaRPr dirty="0"/>
          </a:p>
        </p:txBody>
      </p:sp>
      <p:graphicFrame>
        <p:nvGraphicFramePr>
          <p:cNvPr id="203" name="Google Shape;203;g1e2f1b09150_0_283"/>
          <p:cNvGraphicFramePr/>
          <p:nvPr>
            <p:extLst>
              <p:ext uri="{D42A27DB-BD31-4B8C-83A1-F6EECF244321}">
                <p14:modId xmlns:p14="http://schemas.microsoft.com/office/powerpoint/2010/main" val="386366291"/>
              </p:ext>
            </p:extLst>
          </p:nvPr>
        </p:nvGraphicFramePr>
        <p:xfrm>
          <a:off x="952500" y="1690825"/>
          <a:ext cx="10287000" cy="931388"/>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381000">
                <a:tc>
                  <a:txBody>
                    <a:bodyPr/>
                    <a:lstStyle/>
                    <a:p>
                      <a:pPr marL="114300" marR="114300" lvl="0" indent="0" algn="just" rtl="0">
                        <a:lnSpc>
                          <a:spcPct val="115000"/>
                        </a:lnSpc>
                        <a:spcBef>
                          <a:spcPts val="0"/>
                        </a:spcBef>
                        <a:spcAft>
                          <a:spcPts val="0"/>
                        </a:spcAft>
                        <a:buClr>
                          <a:schemeClr val="dk1"/>
                        </a:buClr>
                        <a:buSzPts val="1800"/>
                        <a:buNone/>
                      </a:pPr>
                      <a:r>
                        <a:rPr lang="en-US" sz="2200" b="1">
                          <a:solidFill>
                            <a:schemeClr val="dk1"/>
                          </a:solidFill>
                          <a:latin typeface="+mn-lt"/>
                          <a:ea typeface="Calibri"/>
                          <a:cs typeface="Calibri"/>
                          <a:sym typeface="Calibri"/>
                        </a:rPr>
                        <a:t>Multiplicity</a:t>
                      </a:r>
                      <a:r>
                        <a:rPr lang="en-US" sz="2200" b="0">
                          <a:solidFill>
                            <a:schemeClr val="dk1"/>
                          </a:solidFill>
                          <a:latin typeface="+mn-lt"/>
                          <a:ea typeface="Calibri"/>
                          <a:cs typeface="Calibri"/>
                          <a:sym typeface="Calibri"/>
                        </a:rPr>
                        <a:t> - Provide each document with as many descriptors as are necessary to describe it in all its aspects;</a:t>
                      </a:r>
                      <a:endParaRPr lang="en-US" b="0"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FE599"/>
                    </a:solidFill>
                  </a:tcPr>
                </a:tc>
                <a:extLst>
                  <a:ext uri="{0D108BD9-81ED-4DB2-BD59-A6C34878D82A}">
                    <a16:rowId xmlns:a16="http://schemas.microsoft.com/office/drawing/2014/main" val="10000"/>
                  </a:ext>
                </a:extLst>
              </a:tr>
            </a:tbl>
          </a:graphicData>
        </a:graphic>
      </p:graphicFrame>
      <p:graphicFrame>
        <p:nvGraphicFramePr>
          <p:cNvPr id="204" name="Google Shape;204;g1e2f1b09150_0_283"/>
          <p:cNvGraphicFramePr/>
          <p:nvPr>
            <p:extLst>
              <p:ext uri="{D42A27DB-BD31-4B8C-83A1-F6EECF244321}">
                <p14:modId xmlns:p14="http://schemas.microsoft.com/office/powerpoint/2010/main" val="2786486028"/>
              </p:ext>
            </p:extLst>
          </p:nvPr>
        </p:nvGraphicFramePr>
        <p:xfrm>
          <a:off x="952500" y="3815142"/>
          <a:ext cx="10287000" cy="809338"/>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809338">
                <a:tc>
                  <a:txBody>
                    <a:bodyPr/>
                    <a:lstStyle/>
                    <a:p>
                      <a:pPr marL="114300" lvl="0" indent="0" algn="just" rtl="0">
                        <a:lnSpc>
                          <a:spcPct val="115000"/>
                        </a:lnSpc>
                        <a:spcBef>
                          <a:spcPts val="0"/>
                        </a:spcBef>
                        <a:spcAft>
                          <a:spcPts val="0"/>
                        </a:spcAft>
                        <a:buClr>
                          <a:schemeClr val="dk1"/>
                        </a:buClr>
                        <a:buSzPts val="1800"/>
                        <a:buNone/>
                      </a:pPr>
                      <a:r>
                        <a:rPr lang="en-US" sz="2200" b="1">
                          <a:solidFill>
                            <a:schemeClr val="dk1"/>
                          </a:solidFill>
                          <a:latin typeface="+mn-lt"/>
                          <a:ea typeface="Calibri"/>
                          <a:cs typeface="Calibri"/>
                          <a:sym typeface="Calibri"/>
                        </a:rPr>
                        <a:t>Fidelity</a:t>
                      </a:r>
                      <a:r>
                        <a:rPr lang="en-US" sz="2200" b="0">
                          <a:solidFill>
                            <a:schemeClr val="dk1"/>
                          </a:solidFill>
                          <a:latin typeface="+mn-lt"/>
                          <a:ea typeface="Calibri"/>
                          <a:cs typeface="Calibri"/>
                          <a:sym typeface="Calibri"/>
                        </a:rPr>
                        <a:t> – Descriptors must faithfully reflect the content of the document;</a:t>
                      </a:r>
                      <a:endParaRPr lang="en-US" b="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bl>
          </a:graphicData>
        </a:graphic>
      </p:graphicFrame>
      <p:graphicFrame>
        <p:nvGraphicFramePr>
          <p:cNvPr id="205" name="Google Shape;205;g1e2f1b09150_0_283"/>
          <p:cNvGraphicFramePr/>
          <p:nvPr>
            <p:extLst>
              <p:ext uri="{D42A27DB-BD31-4B8C-83A1-F6EECF244321}">
                <p14:modId xmlns:p14="http://schemas.microsoft.com/office/powerpoint/2010/main" val="2143044765"/>
              </p:ext>
            </p:extLst>
          </p:nvPr>
        </p:nvGraphicFramePr>
        <p:xfrm>
          <a:off x="952500" y="4886070"/>
          <a:ext cx="10287000" cy="931388"/>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381000">
                <a:tc>
                  <a:txBody>
                    <a:bodyPr/>
                    <a:lstStyle/>
                    <a:p>
                      <a:pPr marL="114300" lvl="0" indent="0" algn="just" rtl="0">
                        <a:lnSpc>
                          <a:spcPct val="115000"/>
                        </a:lnSpc>
                        <a:spcBef>
                          <a:spcPts val="0"/>
                        </a:spcBef>
                        <a:spcAft>
                          <a:spcPts val="0"/>
                        </a:spcAft>
                        <a:buClr>
                          <a:schemeClr val="dk1"/>
                        </a:buClr>
                        <a:buSzPts val="1800"/>
                        <a:buNone/>
                      </a:pPr>
                      <a:r>
                        <a:rPr lang="en-US" sz="2200" b="1">
                          <a:solidFill>
                            <a:schemeClr val="dk1"/>
                          </a:solidFill>
                          <a:latin typeface="+mn-lt"/>
                          <a:ea typeface="Calibri"/>
                          <a:cs typeface="Calibri"/>
                          <a:sym typeface="Calibri"/>
                        </a:rPr>
                        <a:t>Good Judgment</a:t>
                      </a:r>
                      <a:r>
                        <a:rPr lang="en-US" sz="2200" b="0">
                          <a:solidFill>
                            <a:schemeClr val="dk1"/>
                          </a:solidFill>
                          <a:latin typeface="+mn-lt"/>
                          <a:ea typeface="Calibri"/>
                          <a:cs typeface="Calibri"/>
                          <a:sym typeface="Calibri"/>
                        </a:rPr>
                        <a:t> - Omitting irrelevant and irrelevant data, without sacrificing impartiality, specificity, multiplicity, or fidelity.</a:t>
                      </a:r>
                      <a:endParaRPr lang="en-US" b="0"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D0E0E3"/>
                    </a:solidFill>
                  </a:tcPr>
                </a:tc>
                <a:extLst>
                  <a:ext uri="{0D108BD9-81ED-4DB2-BD59-A6C34878D82A}">
                    <a16:rowId xmlns:a16="http://schemas.microsoft.com/office/drawing/2014/main" val="10000"/>
                  </a:ext>
                </a:extLst>
              </a:tr>
            </a:tbl>
          </a:graphicData>
        </a:graphic>
      </p:graphicFrame>
      <p:sp>
        <p:nvSpPr>
          <p:cNvPr id="206" name="Google Shape;206;g1e2f1b09150_0_283"/>
          <p:cNvSpPr txBox="1"/>
          <p:nvPr/>
        </p:nvSpPr>
        <p:spPr>
          <a:xfrm>
            <a:off x="1405450" y="2760625"/>
            <a:ext cx="8902800" cy="963310"/>
          </a:xfrm>
          <a:prstGeom prst="rect">
            <a:avLst/>
          </a:prstGeom>
          <a:noFill/>
          <a:ln>
            <a:noFill/>
          </a:ln>
        </p:spPr>
        <p:txBody>
          <a:bodyPr spcFirstLastPara="1" wrap="square" lIns="91425" tIns="91425" rIns="91425" bIns="91425" anchor="t" anchorCtr="0">
            <a:spAutoFit/>
          </a:bodyPr>
          <a:lstStyle/>
          <a:p>
            <a:pPr marR="114300" algn="ctr">
              <a:lnSpc>
                <a:spcPct val="114999"/>
              </a:lnSpc>
            </a:pPr>
            <a:r>
              <a:rPr lang="en-US" sz="2200" dirty="0">
                <a:solidFill>
                  <a:schemeClr val="dk1"/>
                </a:solidFill>
                <a:ea typeface="+mn-lt"/>
                <a:cs typeface="+mn-lt"/>
                <a:sym typeface="Calibri"/>
              </a:rPr>
              <a:t>Typically, there can be a maximum of 6 primary descriptors and up to 20 secondary descriptors.</a:t>
            </a:r>
            <a:endParaRPr lang="en-US" dirty="0">
              <a:solidFill>
                <a:schemeClr val="dk1"/>
              </a:solidFill>
            </a:endParaRPr>
          </a:p>
        </p:txBody>
      </p:sp>
      <p:pic>
        <p:nvPicPr>
          <p:cNvPr id="3" name="Imagem 2">
            <a:extLst>
              <a:ext uri="{FF2B5EF4-FFF2-40B4-BE49-F238E27FC236}">
                <a16:creationId xmlns:a16="http://schemas.microsoft.com/office/drawing/2014/main" id="{62D8FF42-7AE1-E40E-A09E-E803B8A25D72}"/>
              </a:ext>
            </a:extLst>
          </p:cNvPr>
          <p:cNvPicPr>
            <a:picLocks noChangeAspect="1"/>
          </p:cNvPicPr>
          <p:nvPr/>
        </p:nvPicPr>
        <p:blipFill>
          <a:blip r:embed="rId3"/>
          <a:stretch>
            <a:fillRect/>
          </a:stretch>
        </p:blipFill>
        <p:spPr>
          <a:xfrm>
            <a:off x="16778" y="6123264"/>
            <a:ext cx="1146147" cy="426757"/>
          </a:xfrm>
          <a:prstGeom prst="rect">
            <a:avLst/>
          </a:prstGeom>
        </p:spPr>
      </p:pic>
      <p:pic>
        <p:nvPicPr>
          <p:cNvPr id="4" name="Imagem 3">
            <a:extLst>
              <a:ext uri="{FF2B5EF4-FFF2-40B4-BE49-F238E27FC236}">
                <a16:creationId xmlns:a16="http://schemas.microsoft.com/office/drawing/2014/main" id="{076B8021-B387-05F0-EB38-1FB3EABD3987}"/>
              </a:ext>
            </a:extLst>
          </p:cNvPr>
          <p:cNvPicPr>
            <a:picLocks noChangeAspect="1"/>
          </p:cNvPicPr>
          <p:nvPr/>
        </p:nvPicPr>
        <p:blipFill>
          <a:blip r:embed="rId4"/>
          <a:stretch>
            <a:fillRect/>
          </a:stretch>
        </p:blipFill>
        <p:spPr>
          <a:xfrm>
            <a:off x="1162925" y="6034532"/>
            <a:ext cx="4273666" cy="804742"/>
          </a:xfrm>
          <a:prstGeom prst="rect">
            <a:avLst/>
          </a:prstGeom>
        </p:spPr>
      </p:pic>
      <p:sp>
        <p:nvSpPr>
          <p:cNvPr id="5" name="CaixaDeTexto 4">
            <a:extLst>
              <a:ext uri="{FF2B5EF4-FFF2-40B4-BE49-F238E27FC236}">
                <a16:creationId xmlns:a16="http://schemas.microsoft.com/office/drawing/2014/main" id="{4D5B683C-CEFF-BC6E-5414-6E034B9EFEFA}"/>
              </a:ext>
            </a:extLst>
          </p:cNvPr>
          <p:cNvSpPr txBox="1"/>
          <p:nvPr/>
        </p:nvSpPr>
        <p:spPr>
          <a:xfrm>
            <a:off x="6268785"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22C8-A7D0-2636-C569-BD828E45E458}"/>
              </a:ext>
            </a:extLst>
          </p:cNvPr>
          <p:cNvSpPr>
            <a:spLocks noGrp="1"/>
          </p:cNvSpPr>
          <p:nvPr>
            <p:ph type="title"/>
          </p:nvPr>
        </p:nvSpPr>
        <p:spPr/>
        <p:txBody>
          <a:bodyPr/>
          <a:lstStyle/>
          <a:p>
            <a:r>
              <a:rPr lang="en-US" dirty="0">
                <a:solidFill>
                  <a:srgbClr val="1B1B1B"/>
                </a:solidFill>
                <a:ea typeface="+mj-lt"/>
                <a:cs typeface="+mj-lt"/>
              </a:rPr>
              <a:t>The Indexing Process</a:t>
            </a:r>
            <a:endParaRPr lang="en-US" dirty="0"/>
          </a:p>
        </p:txBody>
      </p:sp>
      <p:sp>
        <p:nvSpPr>
          <p:cNvPr id="3" name="Content Placeholder 2">
            <a:extLst>
              <a:ext uri="{FF2B5EF4-FFF2-40B4-BE49-F238E27FC236}">
                <a16:creationId xmlns:a16="http://schemas.microsoft.com/office/drawing/2014/main" id="{CBC0F452-7CE2-2BA2-F1EA-F565C681FA9C}"/>
              </a:ext>
            </a:extLst>
          </p:cNvPr>
          <p:cNvSpPr>
            <a:spLocks noGrp="1"/>
          </p:cNvSpPr>
          <p:nvPr>
            <p:ph idx="1"/>
          </p:nvPr>
        </p:nvSpPr>
        <p:spPr/>
        <p:txBody>
          <a:bodyPr vert="horz" lIns="91440" tIns="45720" rIns="91440" bIns="45720" rtlCol="0" anchor="t">
            <a:noAutofit/>
          </a:bodyPr>
          <a:lstStyle/>
          <a:p>
            <a:pPr marL="0" indent="0">
              <a:buNone/>
            </a:pPr>
            <a:r>
              <a:rPr lang="en-US" sz="2200" dirty="0">
                <a:solidFill>
                  <a:srgbClr val="1B1B1B"/>
                </a:solidFill>
                <a:latin typeface="Calibri"/>
                <a:ea typeface="Roboto"/>
                <a:cs typeface="Roboto"/>
              </a:rPr>
              <a:t>Questions to ask while you are indexing:</a:t>
            </a:r>
            <a:endParaRPr lang="en-US" sz="2200">
              <a:solidFill>
                <a:srgbClr val="000000"/>
              </a:solidFill>
              <a:latin typeface="Calibri"/>
              <a:ea typeface="Roboto"/>
              <a:cs typeface="Calibri" panose="020F0502020204030204"/>
            </a:endParaRPr>
          </a:p>
          <a:p>
            <a:r>
              <a:rPr lang="en-US" sz="2200" dirty="0">
                <a:solidFill>
                  <a:srgbClr val="1B1B1B"/>
                </a:solidFill>
                <a:latin typeface="Calibri"/>
                <a:ea typeface="Roboto"/>
                <a:cs typeface="Roboto"/>
              </a:rPr>
              <a:t>What are the major points of the article?</a:t>
            </a:r>
            <a:endParaRPr lang="en-US" sz="2200">
              <a:latin typeface="Calibri"/>
              <a:cs typeface="Calibri" panose="020F0502020204030204"/>
            </a:endParaRPr>
          </a:p>
          <a:p>
            <a:r>
              <a:rPr lang="en-US" sz="2200" dirty="0">
                <a:solidFill>
                  <a:srgbClr val="1B1B1B"/>
                </a:solidFill>
                <a:latin typeface="Calibri"/>
                <a:ea typeface="Roboto"/>
                <a:cs typeface="Roboto"/>
              </a:rPr>
              <a:t>What are the minor points of the article?</a:t>
            </a:r>
            <a:endParaRPr lang="en-US" sz="2200">
              <a:latin typeface="Calibri"/>
              <a:cs typeface="Calibri"/>
            </a:endParaRPr>
          </a:p>
          <a:p>
            <a:r>
              <a:rPr lang="en-US" sz="2200" dirty="0">
                <a:solidFill>
                  <a:srgbClr val="1B1B1B"/>
                </a:solidFill>
                <a:latin typeface="Calibri"/>
                <a:ea typeface="Roboto"/>
                <a:cs typeface="Roboto"/>
              </a:rPr>
              <a:t>What is discussed as opposed to what is only mentioned?</a:t>
            </a:r>
            <a:endParaRPr lang="en-US" sz="2200">
              <a:latin typeface="Calibri"/>
              <a:cs typeface="Calibri"/>
            </a:endParaRPr>
          </a:p>
          <a:p>
            <a:r>
              <a:rPr lang="en-US" sz="2200" dirty="0">
                <a:solidFill>
                  <a:srgbClr val="1B1B1B"/>
                </a:solidFill>
                <a:latin typeface="Calibri"/>
                <a:ea typeface="Roboto"/>
                <a:cs typeface="Roboto"/>
              </a:rPr>
              <a:t>What is the slant of the article? Is it:</a:t>
            </a:r>
            <a:endParaRPr lang="en-US" sz="22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experimental?</a:t>
            </a:r>
            <a:endParaRPr lang="en-US" sz="18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clinical?</a:t>
            </a:r>
            <a:endParaRPr lang="en-US" sz="18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pediatric?</a:t>
            </a:r>
            <a:endParaRPr lang="en-US" sz="18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geriatric?</a:t>
            </a:r>
            <a:endParaRPr lang="en-US" sz="18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obstetric?</a:t>
            </a:r>
            <a:endParaRPr lang="en-US" sz="18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veterinary?</a:t>
            </a:r>
            <a:endParaRPr lang="en-US" sz="18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microbiological?</a:t>
            </a:r>
            <a:endParaRPr lang="en-US" sz="1800">
              <a:latin typeface="Calibri"/>
              <a:cs typeface="Calibri"/>
            </a:endParaRPr>
          </a:p>
          <a:p>
            <a:pPr lvl="1">
              <a:buFont typeface="Courier New" panose="020B0604020202020204" pitchFamily="34" charset="0"/>
              <a:buChar char="o"/>
            </a:pPr>
            <a:r>
              <a:rPr lang="en-US" sz="1800" dirty="0">
                <a:solidFill>
                  <a:srgbClr val="1B1B1B"/>
                </a:solidFill>
                <a:latin typeface="Calibri"/>
                <a:ea typeface="Roboto"/>
                <a:cs typeface="Roboto"/>
              </a:rPr>
              <a:t>endocrinological?</a:t>
            </a:r>
            <a:endParaRPr lang="en-US" sz="1800">
              <a:latin typeface="Calibri"/>
              <a:cs typeface="Calibri"/>
            </a:endParaRPr>
          </a:p>
          <a:p>
            <a:endParaRPr lang="en-US" sz="2200" dirty="0">
              <a:cs typeface="Calibri"/>
            </a:endParaRPr>
          </a:p>
        </p:txBody>
      </p:sp>
      <p:sp>
        <p:nvSpPr>
          <p:cNvPr id="4" name="CaixaDeTexto 3">
            <a:extLst>
              <a:ext uri="{FF2B5EF4-FFF2-40B4-BE49-F238E27FC236}">
                <a16:creationId xmlns:a16="http://schemas.microsoft.com/office/drawing/2014/main" id="{A0D708DE-723C-CE49-6021-40970ED6AB3D}"/>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5472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CA2B-4478-AC8B-C363-CF9D021206F9}"/>
              </a:ext>
            </a:extLst>
          </p:cNvPr>
          <p:cNvSpPr>
            <a:spLocks noGrp="1"/>
          </p:cNvSpPr>
          <p:nvPr>
            <p:ph type="title"/>
          </p:nvPr>
        </p:nvSpPr>
        <p:spPr/>
        <p:txBody>
          <a:bodyPr/>
          <a:lstStyle/>
          <a:p>
            <a:r>
              <a:rPr lang="en-US" dirty="0">
                <a:solidFill>
                  <a:srgbClr val="1B1B1B"/>
                </a:solidFill>
                <a:latin typeface="Calibri Light"/>
                <a:ea typeface="Roboto"/>
                <a:cs typeface="Roboto"/>
              </a:rPr>
              <a:t>The Indexing Process</a:t>
            </a:r>
            <a:endParaRPr lang="en-US">
              <a:latin typeface="Calibri Light"/>
              <a:cs typeface="Calibri Light"/>
            </a:endParaRPr>
          </a:p>
        </p:txBody>
      </p:sp>
      <p:sp>
        <p:nvSpPr>
          <p:cNvPr id="3" name="Content Placeholder 2">
            <a:extLst>
              <a:ext uri="{FF2B5EF4-FFF2-40B4-BE49-F238E27FC236}">
                <a16:creationId xmlns:a16="http://schemas.microsoft.com/office/drawing/2014/main" id="{5F538D9A-F87E-8D3D-755C-E740469E733A}"/>
              </a:ext>
            </a:extLst>
          </p:cNvPr>
          <p:cNvSpPr>
            <a:spLocks noGrp="1"/>
          </p:cNvSpPr>
          <p:nvPr>
            <p:ph idx="1"/>
          </p:nvPr>
        </p:nvSpPr>
        <p:spPr/>
        <p:txBody>
          <a:bodyPr vert="horz" lIns="91440" tIns="45720" rIns="91440" bIns="45720" rtlCol="0" anchor="t">
            <a:noAutofit/>
          </a:bodyPr>
          <a:lstStyle/>
          <a:p>
            <a:pPr marL="0" indent="0">
              <a:buNone/>
            </a:pPr>
            <a:r>
              <a:rPr lang="en-US" sz="2000" dirty="0">
                <a:solidFill>
                  <a:srgbClr val="1B1B1B"/>
                </a:solidFill>
                <a:latin typeface="Roboto"/>
                <a:ea typeface="Roboto"/>
                <a:cs typeface="Roboto"/>
              </a:rPr>
              <a:t>A good indexer:</a:t>
            </a:r>
            <a:endParaRPr lang="en-US" sz="2000">
              <a:cs typeface="Calibri" panose="020F0502020204030204"/>
            </a:endParaRPr>
          </a:p>
          <a:p>
            <a:r>
              <a:rPr lang="en-US" sz="2000" dirty="0">
                <a:solidFill>
                  <a:srgbClr val="1B1B1B"/>
                </a:solidFill>
                <a:latin typeface="Roboto"/>
                <a:ea typeface="Roboto"/>
                <a:cs typeface="Roboto"/>
              </a:rPr>
              <a:t>Does not let bias or knowledge of a subject alter how the article is indexed</a:t>
            </a:r>
            <a:br>
              <a:rPr lang="en-US" sz="2000" dirty="0">
                <a:latin typeface="Roboto"/>
                <a:ea typeface="Roboto"/>
                <a:cs typeface="Roboto"/>
              </a:rPr>
            </a:br>
            <a:br>
              <a:rPr lang="en-US" sz="2000" dirty="0">
                <a:latin typeface="Roboto"/>
                <a:ea typeface="Roboto"/>
                <a:cs typeface="Roboto"/>
              </a:rPr>
            </a:br>
            <a:r>
              <a:rPr lang="en-US" sz="2000" dirty="0">
                <a:solidFill>
                  <a:srgbClr val="1B1B1B"/>
                </a:solidFill>
                <a:latin typeface="Roboto"/>
                <a:ea typeface="Roboto"/>
                <a:cs typeface="Roboto"/>
              </a:rPr>
              <a:t>index only what the article says</a:t>
            </a:r>
            <a:br>
              <a:rPr lang="en-US" sz="2000" dirty="0">
                <a:latin typeface="Roboto"/>
                <a:ea typeface="Roboto"/>
                <a:cs typeface="Roboto"/>
              </a:rPr>
            </a:br>
            <a:br>
              <a:rPr lang="en-US" sz="2000" dirty="0">
                <a:latin typeface="Roboto"/>
                <a:ea typeface="Roboto"/>
                <a:cs typeface="Roboto"/>
              </a:rPr>
            </a:br>
            <a:endParaRPr lang="en-US" sz="2000" dirty="0">
              <a:solidFill>
                <a:srgbClr val="1B1B1B"/>
              </a:solidFill>
              <a:latin typeface="Roboto"/>
              <a:ea typeface="Roboto"/>
              <a:cs typeface="Roboto"/>
            </a:endParaRPr>
          </a:p>
          <a:p>
            <a:r>
              <a:rPr lang="en-US" sz="2000" dirty="0">
                <a:solidFill>
                  <a:srgbClr val="1B1B1B"/>
                </a:solidFill>
                <a:latin typeface="Roboto"/>
                <a:ea typeface="Roboto"/>
                <a:cs typeface="Roboto"/>
              </a:rPr>
              <a:t>Does not read the article word for word</a:t>
            </a:r>
            <a:br>
              <a:rPr lang="en-US" sz="2000" dirty="0">
                <a:latin typeface="Roboto"/>
                <a:ea typeface="Roboto"/>
                <a:cs typeface="Roboto"/>
              </a:rPr>
            </a:br>
            <a:br>
              <a:rPr lang="en-US" sz="2000" dirty="0">
                <a:latin typeface="Roboto"/>
                <a:ea typeface="Roboto"/>
                <a:cs typeface="Roboto"/>
              </a:rPr>
            </a:br>
            <a:r>
              <a:rPr lang="en-US" sz="2000" dirty="0">
                <a:solidFill>
                  <a:srgbClr val="1B1B1B"/>
                </a:solidFill>
                <a:latin typeface="Roboto"/>
                <a:ea typeface="Roboto"/>
                <a:cs typeface="Roboto"/>
              </a:rPr>
              <a:t>This takes time and does not always provide better indexing</a:t>
            </a:r>
            <a:br>
              <a:rPr lang="en-US" sz="2000" dirty="0">
                <a:latin typeface="Roboto"/>
                <a:ea typeface="Roboto"/>
                <a:cs typeface="Roboto"/>
              </a:rPr>
            </a:br>
            <a:br>
              <a:rPr lang="en-US" sz="2000" dirty="0">
                <a:latin typeface="Roboto"/>
                <a:ea typeface="Roboto"/>
                <a:cs typeface="Roboto"/>
              </a:rPr>
            </a:br>
            <a:endParaRPr lang="en-US" sz="2000" dirty="0">
              <a:solidFill>
                <a:srgbClr val="1B1B1B"/>
              </a:solidFill>
              <a:latin typeface="Roboto"/>
              <a:ea typeface="Roboto"/>
              <a:cs typeface="Roboto"/>
            </a:endParaRPr>
          </a:p>
          <a:p>
            <a:r>
              <a:rPr lang="en-US" sz="2000" dirty="0">
                <a:solidFill>
                  <a:srgbClr val="1B1B1B"/>
                </a:solidFill>
                <a:latin typeface="Roboto"/>
                <a:ea typeface="Roboto"/>
                <a:cs typeface="Roboto"/>
              </a:rPr>
              <a:t>Recognizes the authority of an article, and does not correct any of the assertions made in the article</a:t>
            </a:r>
            <a:br>
              <a:rPr lang="en-US" sz="2000" dirty="0">
                <a:latin typeface="Roboto"/>
                <a:ea typeface="Roboto"/>
                <a:cs typeface="Roboto"/>
              </a:rPr>
            </a:br>
            <a:br>
              <a:rPr lang="en-US" sz="2000" dirty="0">
                <a:latin typeface="Roboto"/>
                <a:ea typeface="Roboto"/>
                <a:cs typeface="Roboto"/>
              </a:rPr>
            </a:br>
            <a:r>
              <a:rPr lang="en-US" sz="2000" dirty="0">
                <a:solidFill>
                  <a:srgbClr val="1B1B1B"/>
                </a:solidFill>
                <a:latin typeface="Roboto"/>
                <a:ea typeface="Roboto"/>
                <a:cs typeface="Roboto"/>
              </a:rPr>
              <a:t>Do not attempt to correct bad science or point out mistakes</a:t>
            </a:r>
            <a:endParaRPr lang="en-US" sz="2000" dirty="0">
              <a:latin typeface="Roboto"/>
              <a:ea typeface="Roboto"/>
              <a:cs typeface="Roboto"/>
            </a:endParaRPr>
          </a:p>
        </p:txBody>
      </p:sp>
      <p:sp>
        <p:nvSpPr>
          <p:cNvPr id="4" name="CaixaDeTexto 3">
            <a:extLst>
              <a:ext uri="{FF2B5EF4-FFF2-40B4-BE49-F238E27FC236}">
                <a16:creationId xmlns:a16="http://schemas.microsoft.com/office/drawing/2014/main" id="{F0FDF85F-BC3B-6075-0F91-440B88CE263A}"/>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147937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CA2B-4478-AC8B-C363-CF9D021206F9}"/>
              </a:ext>
            </a:extLst>
          </p:cNvPr>
          <p:cNvSpPr>
            <a:spLocks noGrp="1"/>
          </p:cNvSpPr>
          <p:nvPr>
            <p:ph type="title"/>
          </p:nvPr>
        </p:nvSpPr>
        <p:spPr/>
        <p:txBody>
          <a:bodyPr/>
          <a:lstStyle/>
          <a:p>
            <a:r>
              <a:rPr lang="en-US" dirty="0">
                <a:solidFill>
                  <a:srgbClr val="1B1B1B"/>
                </a:solidFill>
                <a:latin typeface="Calibri Light"/>
                <a:ea typeface="Roboto"/>
                <a:cs typeface="Roboto"/>
              </a:rPr>
              <a:t>The Indexing Process</a:t>
            </a:r>
            <a:endParaRPr lang="en-US">
              <a:latin typeface="Calibri Light"/>
              <a:cs typeface="Calibri Light"/>
            </a:endParaRPr>
          </a:p>
        </p:txBody>
      </p:sp>
      <p:sp>
        <p:nvSpPr>
          <p:cNvPr id="3" name="Content Placeholder 2">
            <a:extLst>
              <a:ext uri="{FF2B5EF4-FFF2-40B4-BE49-F238E27FC236}">
                <a16:creationId xmlns:a16="http://schemas.microsoft.com/office/drawing/2014/main" id="{5F538D9A-F87E-8D3D-755C-E740469E733A}"/>
              </a:ext>
            </a:extLst>
          </p:cNvPr>
          <p:cNvSpPr>
            <a:spLocks noGrp="1"/>
          </p:cNvSpPr>
          <p:nvPr>
            <p:ph idx="1"/>
          </p:nvPr>
        </p:nvSpPr>
        <p:spPr/>
        <p:txBody>
          <a:bodyPr vert="horz" lIns="91440" tIns="45720" rIns="91440" bIns="45720" rtlCol="0" anchor="t">
            <a:noAutofit/>
          </a:bodyPr>
          <a:lstStyle/>
          <a:p>
            <a:pPr marL="0" indent="0">
              <a:buNone/>
            </a:pPr>
            <a:r>
              <a:rPr lang="en-US" sz="2000" dirty="0">
                <a:solidFill>
                  <a:srgbClr val="1B1B1B"/>
                </a:solidFill>
                <a:latin typeface="Roboto"/>
                <a:ea typeface="Roboto"/>
                <a:cs typeface="Roboto"/>
              </a:rPr>
              <a:t>A good indexer:</a:t>
            </a:r>
            <a:endParaRPr lang="en-US" sz="2000" dirty="0">
              <a:cs typeface="Calibri" panose="020F0502020204030204"/>
            </a:endParaRPr>
          </a:p>
          <a:p>
            <a:r>
              <a:rPr lang="en-US" sz="2000" dirty="0">
                <a:solidFill>
                  <a:srgbClr val="1B1B1B"/>
                </a:solidFill>
                <a:latin typeface="Roboto"/>
                <a:ea typeface="Roboto"/>
                <a:cs typeface="Roboto"/>
              </a:rPr>
              <a:t>Describes the concepts in an article using </a:t>
            </a:r>
            <a:r>
              <a:rPr lang="en-US" sz="2000" dirty="0" err="1">
                <a:solidFill>
                  <a:srgbClr val="1B1B1B"/>
                </a:solidFill>
                <a:latin typeface="Roboto"/>
                <a:ea typeface="Roboto"/>
                <a:cs typeface="Roboto"/>
              </a:rPr>
              <a:t>DeCS</a:t>
            </a:r>
            <a:r>
              <a:rPr lang="en-US" sz="2000" dirty="0">
                <a:solidFill>
                  <a:srgbClr val="1B1B1B"/>
                </a:solidFill>
                <a:latin typeface="Roboto"/>
                <a:ea typeface="Roboto"/>
                <a:cs typeface="Roboto"/>
              </a:rPr>
              <a:t>/</a:t>
            </a:r>
            <a:r>
              <a:rPr lang="en-US" sz="2000" dirty="0" err="1">
                <a:solidFill>
                  <a:srgbClr val="1B1B1B"/>
                </a:solidFill>
                <a:latin typeface="Roboto"/>
                <a:ea typeface="Roboto"/>
                <a:cs typeface="Roboto"/>
              </a:rPr>
              <a:t>MeSH</a:t>
            </a:r>
            <a:r>
              <a:rPr lang="en-US" sz="2000" dirty="0">
                <a:solidFill>
                  <a:srgbClr val="1B1B1B"/>
                </a:solidFill>
                <a:latin typeface="Roboto"/>
                <a:ea typeface="Roboto"/>
                <a:cs typeface="Roboto"/>
              </a:rPr>
              <a:t> terms</a:t>
            </a:r>
            <a:br>
              <a:rPr lang="en-US" sz="2000" dirty="0">
                <a:latin typeface="Roboto"/>
                <a:ea typeface="Roboto"/>
                <a:cs typeface="Roboto"/>
              </a:rPr>
            </a:br>
            <a:br>
              <a:rPr lang="en-US" sz="2000" dirty="0">
                <a:latin typeface="Roboto"/>
                <a:ea typeface="Roboto"/>
                <a:cs typeface="Roboto"/>
              </a:rPr>
            </a:br>
            <a:r>
              <a:rPr lang="en-US" sz="2000" dirty="0">
                <a:solidFill>
                  <a:srgbClr val="1B1B1B"/>
                </a:solidFill>
                <a:latin typeface="Roboto"/>
                <a:ea typeface="Roboto"/>
                <a:cs typeface="Roboto"/>
              </a:rPr>
              <a:t>Familiarize yourself with the </a:t>
            </a:r>
            <a:r>
              <a:rPr lang="en-US" sz="2000" dirty="0" err="1">
                <a:solidFill>
                  <a:srgbClr val="1B1B1B"/>
                </a:solidFill>
                <a:latin typeface="Roboto"/>
                <a:ea typeface="Roboto"/>
                <a:cs typeface="Roboto"/>
              </a:rPr>
              <a:t>DeCS</a:t>
            </a:r>
            <a:r>
              <a:rPr lang="en-US" sz="2000" dirty="0">
                <a:solidFill>
                  <a:srgbClr val="1B1B1B"/>
                </a:solidFill>
                <a:latin typeface="Roboto"/>
                <a:ea typeface="Roboto"/>
                <a:cs typeface="Roboto"/>
              </a:rPr>
              <a:t>/</a:t>
            </a:r>
            <a:r>
              <a:rPr lang="en-US" sz="2000" dirty="0" err="1">
                <a:solidFill>
                  <a:srgbClr val="1B1B1B"/>
                </a:solidFill>
                <a:latin typeface="Roboto"/>
                <a:ea typeface="Roboto"/>
                <a:cs typeface="Roboto"/>
              </a:rPr>
              <a:t>MeSH</a:t>
            </a:r>
            <a:r>
              <a:rPr lang="en-US" sz="2000" dirty="0">
                <a:solidFill>
                  <a:srgbClr val="1B1B1B"/>
                </a:solidFill>
                <a:latin typeface="Roboto"/>
                <a:ea typeface="Roboto"/>
                <a:cs typeface="Roboto"/>
              </a:rPr>
              <a:t>, be aware of the terms available before you request a new term or use a general term</a:t>
            </a:r>
            <a:br>
              <a:rPr lang="en-US" sz="2000" dirty="0">
                <a:latin typeface="Roboto"/>
                <a:ea typeface="Roboto"/>
                <a:cs typeface="Roboto"/>
              </a:rPr>
            </a:br>
            <a:br>
              <a:rPr lang="en-US" sz="2000" dirty="0">
                <a:latin typeface="Roboto"/>
                <a:ea typeface="Roboto"/>
                <a:cs typeface="Roboto"/>
              </a:rPr>
            </a:br>
            <a:endParaRPr lang="en-US" sz="2000" dirty="0">
              <a:solidFill>
                <a:srgbClr val="1B1B1B"/>
              </a:solidFill>
              <a:latin typeface="Roboto"/>
              <a:ea typeface="Roboto"/>
              <a:cs typeface="Roboto"/>
            </a:endParaRPr>
          </a:p>
          <a:p>
            <a:r>
              <a:rPr lang="en-US" sz="2000" dirty="0">
                <a:solidFill>
                  <a:srgbClr val="1B1B1B"/>
                </a:solidFill>
                <a:latin typeface="Roboto"/>
                <a:ea typeface="Roboto"/>
                <a:cs typeface="Roboto"/>
              </a:rPr>
              <a:t>Always indexes using the most specific term</a:t>
            </a:r>
            <a:br>
              <a:rPr lang="en-US" sz="2000" dirty="0">
                <a:latin typeface="Roboto"/>
                <a:ea typeface="Roboto"/>
                <a:cs typeface="Roboto"/>
              </a:rPr>
            </a:br>
            <a:br>
              <a:rPr lang="en-US" sz="2000" dirty="0">
                <a:latin typeface="Roboto"/>
                <a:ea typeface="Roboto"/>
                <a:cs typeface="Roboto"/>
              </a:rPr>
            </a:br>
            <a:r>
              <a:rPr lang="en-US" sz="2000" dirty="0">
                <a:solidFill>
                  <a:srgbClr val="1B1B1B"/>
                </a:solidFill>
                <a:latin typeface="Roboto"/>
                <a:ea typeface="Roboto"/>
                <a:cs typeface="Roboto"/>
              </a:rPr>
              <a:t>Examine the </a:t>
            </a:r>
            <a:r>
              <a:rPr lang="en-US" sz="2000" dirty="0" err="1">
                <a:solidFill>
                  <a:srgbClr val="1B1B1B"/>
                </a:solidFill>
                <a:latin typeface="Roboto"/>
                <a:ea typeface="Roboto"/>
                <a:cs typeface="Roboto"/>
              </a:rPr>
              <a:t>DeCS</a:t>
            </a:r>
            <a:r>
              <a:rPr lang="en-US" sz="2000" dirty="0">
                <a:solidFill>
                  <a:srgbClr val="1B1B1B"/>
                </a:solidFill>
                <a:latin typeface="Roboto"/>
                <a:ea typeface="Roboto"/>
                <a:cs typeface="Roboto"/>
              </a:rPr>
              <a:t>/</a:t>
            </a:r>
            <a:r>
              <a:rPr lang="en-US" sz="2000" dirty="0" err="1">
                <a:solidFill>
                  <a:srgbClr val="1B1B1B"/>
                </a:solidFill>
                <a:latin typeface="Roboto"/>
                <a:ea typeface="Roboto"/>
                <a:cs typeface="Roboto"/>
              </a:rPr>
              <a:t>MeSH</a:t>
            </a:r>
            <a:r>
              <a:rPr lang="en-US" sz="2000" dirty="0">
                <a:solidFill>
                  <a:srgbClr val="1B1B1B"/>
                </a:solidFill>
                <a:latin typeface="Roboto"/>
                <a:ea typeface="Roboto"/>
                <a:cs typeface="Roboto"/>
              </a:rPr>
              <a:t> tree structure to ensure that you are using the most specific term possible</a:t>
            </a:r>
            <a:endParaRPr lang="en-US" sz="2000" dirty="0"/>
          </a:p>
          <a:p>
            <a:pPr marL="0" indent="0">
              <a:buNone/>
            </a:pPr>
            <a:endParaRPr lang="en-US" dirty="0">
              <a:solidFill>
                <a:srgbClr val="FFFFFF"/>
              </a:solidFill>
              <a:cs typeface="Calibri"/>
            </a:endParaRPr>
          </a:p>
          <a:p>
            <a:endParaRPr lang="en-US" dirty="0">
              <a:cs typeface="Calibri"/>
            </a:endParaRPr>
          </a:p>
        </p:txBody>
      </p:sp>
      <p:sp>
        <p:nvSpPr>
          <p:cNvPr id="4" name="CaixaDeTexto 3">
            <a:extLst>
              <a:ext uri="{FF2B5EF4-FFF2-40B4-BE49-F238E27FC236}">
                <a16:creationId xmlns:a16="http://schemas.microsoft.com/office/drawing/2014/main" id="{72818262-CFC4-C55E-8897-0535D5A4C1DE}"/>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369747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47fbb00374_1_0"/>
          <p:cNvSpPr txBox="1">
            <a:spLocks noGrp="1"/>
          </p:cNvSpPr>
          <p:nvPr>
            <p:ph type="title"/>
          </p:nvPr>
        </p:nvSpPr>
        <p:spPr>
          <a:xfrm>
            <a:off x="838200" y="-206375"/>
            <a:ext cx="10515600" cy="1325700"/>
          </a:xfrm>
          <a:prstGeom prst="rect">
            <a:avLst/>
          </a:prstGeom>
          <a:noFill/>
          <a:ln>
            <a:noFill/>
          </a:ln>
        </p:spPr>
        <p:txBody>
          <a:bodyPr spcFirstLastPara="1" wrap="square" lIns="91425" tIns="45700" rIns="91425" bIns="45700" anchor="ctr" anchorCtr="0">
            <a:normAutofit/>
          </a:bodyPr>
          <a:lstStyle/>
          <a:p>
            <a:pPr>
              <a:spcBef>
                <a:spcPts val="0"/>
              </a:spcBef>
              <a:buClr>
                <a:schemeClr val="dk1"/>
              </a:buClr>
              <a:buSzPts val="4400"/>
            </a:pPr>
            <a:r>
              <a:rPr lang="pt-BR" dirty="0"/>
              <a:t>The </a:t>
            </a:r>
            <a:r>
              <a:rPr lang="pt-BR" dirty="0" err="1"/>
              <a:t>indexing</a:t>
            </a:r>
            <a:r>
              <a:rPr lang="pt-BR" dirty="0"/>
              <a:t> </a:t>
            </a:r>
            <a:r>
              <a:rPr lang="pt-BR" dirty="0" err="1"/>
              <a:t>process</a:t>
            </a:r>
            <a:endParaRPr lang="en-US" dirty="0">
              <a:cs typeface="Calibri Light" panose="020F0302020204030204"/>
            </a:endParaRPr>
          </a:p>
        </p:txBody>
      </p:sp>
      <p:graphicFrame>
        <p:nvGraphicFramePr>
          <p:cNvPr id="212" name="Google Shape;212;g247fbb00374_1_0"/>
          <p:cNvGraphicFramePr/>
          <p:nvPr>
            <p:extLst>
              <p:ext uri="{D42A27DB-BD31-4B8C-83A1-F6EECF244321}">
                <p14:modId xmlns:p14="http://schemas.microsoft.com/office/powerpoint/2010/main" val="1593475331"/>
              </p:ext>
            </p:extLst>
          </p:nvPr>
        </p:nvGraphicFramePr>
        <p:xfrm>
          <a:off x="723900" y="1104900"/>
          <a:ext cx="10287000" cy="621762"/>
        </p:xfrm>
        <a:graphic>
          <a:graphicData uri="http://schemas.openxmlformats.org/drawingml/2006/table">
            <a:tbl>
              <a:tblPr>
                <a:noFill/>
              </a:tblPr>
              <a:tblGrid>
                <a:gridCol w="10287000">
                  <a:extLst>
                    <a:ext uri="{9D8B030D-6E8A-4147-A177-3AD203B41FA5}">
                      <a16:colId xmlns:a16="http://schemas.microsoft.com/office/drawing/2014/main" val="20000"/>
                    </a:ext>
                  </a:extLst>
                </a:gridCol>
              </a:tblGrid>
              <a:tr h="381000">
                <a:tc>
                  <a:txBody>
                    <a:bodyPr/>
                    <a:lstStyle/>
                    <a:p>
                      <a:pPr marL="457200" lvl="0" indent="-330200" algn="l" rtl="0">
                        <a:lnSpc>
                          <a:spcPct val="90000"/>
                        </a:lnSpc>
                        <a:spcBef>
                          <a:spcPts val="0"/>
                        </a:spcBef>
                        <a:spcAft>
                          <a:spcPts val="0"/>
                        </a:spcAft>
                        <a:buClr>
                          <a:schemeClr val="dk1"/>
                        </a:buClr>
                        <a:buSzPts val="1600"/>
                        <a:buFont typeface="Calibri"/>
                        <a:buAutoNum type="arabicPeriod"/>
                      </a:pPr>
                      <a:r>
                        <a:rPr lang="en-US" sz="1600" b="1">
                          <a:solidFill>
                            <a:schemeClr val="dk1"/>
                          </a:solidFill>
                          <a:latin typeface="+mn-lt"/>
                          <a:ea typeface="Calibri"/>
                          <a:cs typeface="Calibri"/>
                          <a:sym typeface="Calibri"/>
                        </a:rPr>
                        <a:t>Reading</a:t>
                      </a:r>
                      <a:r>
                        <a:rPr lang="en-US" sz="1600">
                          <a:solidFill>
                            <a:schemeClr val="dk1"/>
                          </a:solidFill>
                          <a:latin typeface="+mn-lt"/>
                          <a:ea typeface="Calibri"/>
                          <a:cs typeface="Calibri"/>
                          <a:sym typeface="Calibri"/>
                        </a:rPr>
                        <a:t>, comprehension, and interpreting the document is the most important stage of the indexing process. Read carefully:</a:t>
                      </a:r>
                      <a:endParaRPr lang="en-US" sz="200" dirty="0"/>
                    </a:p>
                  </a:txBody>
                  <a:tcPr marL="91425" marR="91425" marT="91425" marB="91425">
                    <a:solidFill>
                      <a:schemeClr val="accent5"/>
                    </a:solidFill>
                  </a:tcPr>
                </a:tc>
                <a:extLst>
                  <a:ext uri="{0D108BD9-81ED-4DB2-BD59-A6C34878D82A}">
                    <a16:rowId xmlns:a16="http://schemas.microsoft.com/office/drawing/2014/main" val="10000"/>
                  </a:ext>
                </a:extLst>
              </a:tr>
            </a:tbl>
          </a:graphicData>
        </a:graphic>
      </p:graphicFrame>
      <p:sp>
        <p:nvSpPr>
          <p:cNvPr id="213" name="Google Shape;213;g247fbb00374_1_0"/>
          <p:cNvSpPr/>
          <p:nvPr/>
        </p:nvSpPr>
        <p:spPr>
          <a:xfrm>
            <a:off x="723900" y="1955800"/>
            <a:ext cx="1308000" cy="469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pt-BR" sz="1600" b="1" err="1"/>
              <a:t>Introduction</a:t>
            </a:r>
            <a:endParaRPr lang="en-US" sz="1600" b="1">
              <a:cs typeface="Calibri"/>
            </a:endParaRPr>
          </a:p>
        </p:txBody>
      </p:sp>
      <p:sp>
        <p:nvSpPr>
          <p:cNvPr id="214" name="Google Shape;214;g247fbb00374_1_0"/>
          <p:cNvSpPr/>
          <p:nvPr/>
        </p:nvSpPr>
        <p:spPr>
          <a:xfrm>
            <a:off x="2417097" y="1955800"/>
            <a:ext cx="1308000" cy="469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pt-BR" sz="1600" b="1" err="1"/>
              <a:t>Purpose</a:t>
            </a:r>
            <a:r>
              <a:rPr lang="pt-BR" sz="1600" b="1" dirty="0"/>
              <a:t> </a:t>
            </a:r>
            <a:r>
              <a:rPr lang="pt-BR" sz="1600" b="1" err="1"/>
              <a:t>or</a:t>
            </a:r>
            <a:r>
              <a:rPr lang="pt-BR" sz="1600" b="1" dirty="0"/>
              <a:t> </a:t>
            </a:r>
            <a:r>
              <a:rPr lang="pt-BR" sz="1600" b="1" err="1"/>
              <a:t>Objective</a:t>
            </a:r>
            <a:endParaRPr lang="pt-BR" sz="1600" b="1"/>
          </a:p>
        </p:txBody>
      </p:sp>
      <p:sp>
        <p:nvSpPr>
          <p:cNvPr id="215" name="Google Shape;215;g247fbb00374_1_0"/>
          <p:cNvSpPr/>
          <p:nvPr/>
        </p:nvSpPr>
        <p:spPr>
          <a:xfrm>
            <a:off x="2071739" y="2108200"/>
            <a:ext cx="342900" cy="190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247fbb00374_1_0"/>
          <p:cNvSpPr/>
          <p:nvPr/>
        </p:nvSpPr>
        <p:spPr>
          <a:xfrm>
            <a:off x="4816168" y="1955800"/>
            <a:ext cx="3479700" cy="4698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pt-BR" sz="1600" b="1" err="1"/>
              <a:t>Titles</a:t>
            </a:r>
            <a:r>
              <a:rPr lang="pt-BR" sz="1600" b="1" dirty="0"/>
              <a:t>, </a:t>
            </a:r>
            <a:r>
              <a:rPr lang="pt-BR" sz="1600" b="1" err="1"/>
              <a:t>sections</a:t>
            </a:r>
            <a:r>
              <a:rPr lang="pt-BR" sz="1600" b="1" dirty="0"/>
              <a:t>, </a:t>
            </a:r>
            <a:r>
              <a:rPr lang="pt-BR" sz="1600" b="1" err="1"/>
              <a:t>paragraphs</a:t>
            </a:r>
            <a:r>
              <a:rPr lang="pt-BR" sz="1600" b="1" dirty="0"/>
              <a:t>, </a:t>
            </a:r>
            <a:r>
              <a:rPr lang="pt-BR" sz="1600" b="1" err="1"/>
              <a:t>tables</a:t>
            </a:r>
            <a:r>
              <a:rPr lang="pt-BR" sz="1600" b="1" dirty="0"/>
              <a:t>, </a:t>
            </a:r>
            <a:r>
              <a:rPr lang="pt-BR" sz="1600" b="1" err="1"/>
              <a:t>graphs</a:t>
            </a:r>
            <a:r>
              <a:rPr lang="pt-BR" sz="1600" b="1" dirty="0"/>
              <a:t>, </a:t>
            </a:r>
            <a:r>
              <a:rPr lang="pt-BR" sz="1600" b="1" err="1"/>
              <a:t>others</a:t>
            </a:r>
            <a:r>
              <a:rPr lang="pt-BR" sz="1600" b="1" dirty="0"/>
              <a:t>.</a:t>
            </a:r>
          </a:p>
        </p:txBody>
      </p:sp>
      <p:sp>
        <p:nvSpPr>
          <p:cNvPr id="217" name="Google Shape;217;g247fbb00374_1_0"/>
          <p:cNvSpPr/>
          <p:nvPr/>
        </p:nvSpPr>
        <p:spPr>
          <a:xfrm>
            <a:off x="9093200" y="1783737"/>
            <a:ext cx="1854300" cy="88767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pt-BR" b="1" dirty="0" err="1"/>
              <a:t>Methods</a:t>
            </a:r>
            <a:r>
              <a:rPr lang="pt-BR" b="1" dirty="0"/>
              <a:t>, </a:t>
            </a:r>
            <a:r>
              <a:rPr lang="pt-BR" b="1" dirty="0" err="1"/>
              <a:t>Discussion</a:t>
            </a:r>
            <a:r>
              <a:rPr lang="pt-BR" b="1" dirty="0"/>
              <a:t> </a:t>
            </a:r>
            <a:r>
              <a:rPr lang="pt-BR" b="1" dirty="0" err="1"/>
              <a:t>and</a:t>
            </a:r>
            <a:r>
              <a:rPr lang="pt-BR" b="1" dirty="0"/>
              <a:t> </a:t>
            </a:r>
            <a:r>
              <a:rPr lang="pt-BR" b="1" dirty="0" err="1"/>
              <a:t>Conclusion</a:t>
            </a:r>
          </a:p>
        </p:txBody>
      </p:sp>
      <p:sp>
        <p:nvSpPr>
          <p:cNvPr id="218" name="Google Shape;218;g247fbb00374_1_0"/>
          <p:cNvSpPr/>
          <p:nvPr/>
        </p:nvSpPr>
        <p:spPr>
          <a:xfrm>
            <a:off x="3831768" y="2120900"/>
            <a:ext cx="946500" cy="190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pt-BR" sz="1100" err="1">
                <a:cs typeface="Calibri"/>
              </a:rPr>
              <a:t>Attention</a:t>
            </a:r>
            <a:r>
              <a:rPr lang="pt-BR" sz="1100" dirty="0">
                <a:cs typeface="Calibri"/>
              </a:rPr>
              <a:t> </a:t>
            </a:r>
            <a:r>
              <a:rPr lang="pt-BR" sz="1100" err="1">
                <a:cs typeface="Calibri"/>
              </a:rPr>
              <a:t>to</a:t>
            </a:r>
            <a:endParaRPr lang="pt-BR" sz="1100" dirty="0">
              <a:cs typeface="Calibri"/>
            </a:endParaRPr>
          </a:p>
        </p:txBody>
      </p:sp>
      <p:sp>
        <p:nvSpPr>
          <p:cNvPr id="219" name="Google Shape;219;g247fbb00374_1_0"/>
          <p:cNvSpPr/>
          <p:nvPr/>
        </p:nvSpPr>
        <p:spPr>
          <a:xfrm>
            <a:off x="8359058" y="2120900"/>
            <a:ext cx="577800" cy="1905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pt-BR" sz="1600" err="1"/>
              <a:t>See</a:t>
            </a:r>
          </a:p>
        </p:txBody>
      </p:sp>
      <p:sp>
        <p:nvSpPr>
          <p:cNvPr id="220" name="Google Shape;220;g247fbb00374_1_0"/>
          <p:cNvSpPr/>
          <p:nvPr/>
        </p:nvSpPr>
        <p:spPr>
          <a:xfrm>
            <a:off x="773061" y="3029410"/>
            <a:ext cx="3394587" cy="4698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sz="1600" b="1" dirty="0"/>
              <a:t>2. Identify the concepts to be indexed</a:t>
            </a:r>
          </a:p>
        </p:txBody>
      </p:sp>
      <p:sp>
        <p:nvSpPr>
          <p:cNvPr id="221" name="Google Shape;221;g247fbb00374_1_0"/>
          <p:cNvSpPr/>
          <p:nvPr/>
        </p:nvSpPr>
        <p:spPr>
          <a:xfrm>
            <a:off x="6223100" y="3026700"/>
            <a:ext cx="4724400" cy="4698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600" b="1" dirty="0"/>
              <a:t>3. Follow the indexing principles</a:t>
            </a:r>
            <a:endParaRPr lang="en-US" sz="1600" b="1" dirty="0">
              <a:cs typeface="Calibri"/>
            </a:endParaRPr>
          </a:p>
        </p:txBody>
      </p:sp>
      <p:sp>
        <p:nvSpPr>
          <p:cNvPr id="222" name="Google Shape;222;g247fbb00374_1_0"/>
          <p:cNvSpPr/>
          <p:nvPr/>
        </p:nvSpPr>
        <p:spPr>
          <a:xfrm>
            <a:off x="2120080" y="4986440"/>
            <a:ext cx="6998110" cy="592702"/>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b="1" dirty="0"/>
              <a:t>5. Assign of descriptors by type in the information management system</a:t>
            </a:r>
            <a:endParaRPr lang="pt-BR" b="1" dirty="0"/>
          </a:p>
        </p:txBody>
      </p:sp>
      <p:sp>
        <p:nvSpPr>
          <p:cNvPr id="223" name="Google Shape;223;g247fbb00374_1_0"/>
          <p:cNvSpPr/>
          <p:nvPr/>
        </p:nvSpPr>
        <p:spPr>
          <a:xfrm>
            <a:off x="6207100" y="4206500"/>
            <a:ext cx="4724400" cy="4698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sz="1600" b="1" dirty="0"/>
              <a:t>4. Identify and translate to </a:t>
            </a:r>
            <a:r>
              <a:rPr lang="en-US" sz="1600" b="1" dirty="0" err="1"/>
              <a:t>DeCS</a:t>
            </a:r>
            <a:r>
              <a:rPr lang="en-US" sz="1600" b="1" dirty="0"/>
              <a:t>/</a:t>
            </a:r>
            <a:r>
              <a:rPr lang="en-US" sz="1600" b="1" dirty="0" err="1"/>
              <a:t>MeSH</a:t>
            </a:r>
            <a:r>
              <a:rPr lang="en-US" sz="1600" b="1" dirty="0"/>
              <a:t> descriptors</a:t>
            </a:r>
          </a:p>
        </p:txBody>
      </p:sp>
      <p:sp>
        <p:nvSpPr>
          <p:cNvPr id="224" name="Google Shape;224;g247fbb00374_1_0"/>
          <p:cNvSpPr/>
          <p:nvPr/>
        </p:nvSpPr>
        <p:spPr>
          <a:xfrm>
            <a:off x="2133500" y="6254800"/>
            <a:ext cx="4724400" cy="4698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pt-BR" b="1" dirty="0"/>
              <a:t>6. Review </a:t>
            </a:r>
            <a:r>
              <a:rPr lang="pt-BR" b="1" dirty="0" err="1"/>
              <a:t>the</a:t>
            </a:r>
            <a:r>
              <a:rPr lang="pt-BR" b="1" dirty="0"/>
              <a:t> </a:t>
            </a:r>
            <a:r>
              <a:rPr lang="pt-BR" b="1" dirty="0" err="1"/>
              <a:t>document</a:t>
            </a:r>
            <a:r>
              <a:rPr lang="pt-BR" b="1" dirty="0"/>
              <a:t> </a:t>
            </a:r>
            <a:r>
              <a:rPr lang="pt-BR" b="1" dirty="0" err="1"/>
              <a:t>indexing</a:t>
            </a:r>
            <a:endParaRPr lang="pt-BR" b="1" dirty="0" err="1">
              <a:cs typeface="Calibri"/>
            </a:endParaRPr>
          </a:p>
        </p:txBody>
      </p:sp>
      <p:sp>
        <p:nvSpPr>
          <p:cNvPr id="225" name="Google Shape;225;g247fbb00374_1_0"/>
          <p:cNvSpPr/>
          <p:nvPr/>
        </p:nvSpPr>
        <p:spPr>
          <a:xfrm>
            <a:off x="1370780" y="3499210"/>
            <a:ext cx="2523513" cy="112829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28600" indent="-127000">
              <a:lnSpc>
                <a:spcPct val="90000"/>
              </a:lnSpc>
              <a:buClr>
                <a:schemeClr val="dk1"/>
              </a:buClr>
              <a:buSzPts val="1200"/>
              <a:buChar char="•"/>
            </a:pPr>
            <a:r>
              <a:rPr lang="en-US" sz="1200" dirty="0">
                <a:solidFill>
                  <a:schemeClr val="dk1"/>
                </a:solidFill>
                <a:ea typeface="Calibri"/>
                <a:cs typeface="Calibri"/>
                <a:sym typeface="Calibri"/>
              </a:rPr>
              <a:t>Primary descriptors</a:t>
            </a:r>
            <a:endParaRPr lang="en-US" dirty="0">
              <a:solidFill>
                <a:schemeClr val="dk1"/>
              </a:solidFill>
              <a:ea typeface="Calibri"/>
              <a:cs typeface="Calibri"/>
              <a:sym typeface="Calibri"/>
            </a:endParaRPr>
          </a:p>
          <a:p>
            <a:pPr marL="228600" indent="-127000">
              <a:lnSpc>
                <a:spcPct val="90000"/>
              </a:lnSpc>
              <a:buClr>
                <a:srgbClr val="000000"/>
              </a:buClr>
              <a:buSzPts val="1200"/>
              <a:buChar char="•"/>
            </a:pPr>
            <a:r>
              <a:rPr lang="en-US" sz="1200" dirty="0">
                <a:solidFill>
                  <a:schemeClr val="dk1"/>
                </a:solidFill>
                <a:ea typeface="Calibri"/>
                <a:cs typeface="Calibri"/>
                <a:sym typeface="Calibri"/>
              </a:rPr>
              <a:t>Secondary descriptors</a:t>
            </a:r>
            <a:endParaRPr lang="en-US" dirty="0">
              <a:solidFill>
                <a:schemeClr val="dk1"/>
              </a:solidFill>
              <a:ea typeface="Calibri"/>
              <a:cs typeface="Calibri"/>
            </a:endParaRPr>
          </a:p>
          <a:p>
            <a:pPr marL="228600" indent="-127000">
              <a:lnSpc>
                <a:spcPct val="90000"/>
              </a:lnSpc>
              <a:buClr>
                <a:srgbClr val="000000"/>
              </a:buClr>
              <a:buSzPts val="1200"/>
              <a:buChar char="•"/>
            </a:pPr>
            <a:r>
              <a:rPr lang="en-US" sz="1200" dirty="0">
                <a:solidFill>
                  <a:schemeClr val="dk1"/>
                </a:solidFill>
                <a:ea typeface="Calibri"/>
                <a:cs typeface="Calibri"/>
                <a:sym typeface="Calibri"/>
              </a:rPr>
              <a:t>Check tags (research subjects, historic periods);</a:t>
            </a:r>
            <a:endParaRPr lang="en-US" dirty="0">
              <a:solidFill>
                <a:schemeClr val="dk1"/>
              </a:solidFill>
              <a:ea typeface="Calibri"/>
              <a:cs typeface="Calibri"/>
              <a:sym typeface="Calibri"/>
            </a:endParaRPr>
          </a:p>
          <a:p>
            <a:pPr marL="228600" indent="-127000">
              <a:lnSpc>
                <a:spcPct val="90000"/>
              </a:lnSpc>
              <a:buClr>
                <a:srgbClr val="000000"/>
              </a:buClr>
              <a:buSzPts val="1200"/>
              <a:buChar char="•"/>
            </a:pPr>
            <a:r>
              <a:rPr lang="en-US" sz="1200" dirty="0">
                <a:solidFill>
                  <a:schemeClr val="dk1"/>
                </a:solidFill>
                <a:ea typeface="Calibri"/>
                <a:cs typeface="Calibri"/>
                <a:sym typeface="Calibri"/>
              </a:rPr>
              <a:t>Type of Publication</a:t>
            </a:r>
            <a:endParaRPr lang="pt-BR" dirty="0">
              <a:solidFill>
                <a:schemeClr val="dk1"/>
              </a:solidFill>
              <a:cs typeface="Calibri"/>
            </a:endParaRPr>
          </a:p>
        </p:txBody>
      </p:sp>
      <p:sp>
        <p:nvSpPr>
          <p:cNvPr id="228" name="Google Shape;228;g247fbb00374_1_0"/>
          <p:cNvSpPr/>
          <p:nvPr/>
        </p:nvSpPr>
        <p:spPr>
          <a:xfrm>
            <a:off x="8331100" y="3553450"/>
            <a:ext cx="342900" cy="6216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247fbb00374_1_0"/>
          <p:cNvSpPr/>
          <p:nvPr/>
        </p:nvSpPr>
        <p:spPr>
          <a:xfrm rot="10800000">
            <a:off x="4320183" y="4285754"/>
            <a:ext cx="1687500" cy="7071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247fbb00374_1_0"/>
          <p:cNvSpPr/>
          <p:nvPr/>
        </p:nvSpPr>
        <p:spPr>
          <a:xfrm>
            <a:off x="4286250" y="5563700"/>
            <a:ext cx="342900" cy="6216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m 2">
            <a:extLst>
              <a:ext uri="{FF2B5EF4-FFF2-40B4-BE49-F238E27FC236}">
                <a16:creationId xmlns:a16="http://schemas.microsoft.com/office/drawing/2014/main" id="{86CFDD8D-0E78-2569-C9FD-D767A6944749}"/>
              </a:ext>
            </a:extLst>
          </p:cNvPr>
          <p:cNvPicPr>
            <a:picLocks noChangeAspect="1"/>
          </p:cNvPicPr>
          <p:nvPr/>
        </p:nvPicPr>
        <p:blipFill>
          <a:blip r:embed="rId3"/>
          <a:stretch>
            <a:fillRect/>
          </a:stretch>
        </p:blipFill>
        <p:spPr>
          <a:xfrm>
            <a:off x="231753" y="6408621"/>
            <a:ext cx="1146147" cy="426757"/>
          </a:xfrm>
          <a:prstGeom prst="rect">
            <a:avLst/>
          </a:prstGeom>
        </p:spPr>
      </p:pic>
      <p:sp>
        <p:nvSpPr>
          <p:cNvPr id="5" name="Google Shape;228;g247fbb00374_1_0">
            <a:extLst>
              <a:ext uri="{FF2B5EF4-FFF2-40B4-BE49-F238E27FC236}">
                <a16:creationId xmlns:a16="http://schemas.microsoft.com/office/drawing/2014/main" id="{7DD4C6FA-6702-D072-FF06-38E5C71EAD9B}"/>
              </a:ext>
            </a:extLst>
          </p:cNvPr>
          <p:cNvSpPr/>
          <p:nvPr/>
        </p:nvSpPr>
        <p:spPr>
          <a:xfrm rot="16200000">
            <a:off x="5018857" y="2551788"/>
            <a:ext cx="428932" cy="145734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CaixaDeTexto 3">
            <a:extLst>
              <a:ext uri="{FF2B5EF4-FFF2-40B4-BE49-F238E27FC236}">
                <a16:creationId xmlns:a16="http://schemas.microsoft.com/office/drawing/2014/main" id="{CC2EC296-AFFB-D57F-FA9B-8E82BB21EAEB}"/>
              </a:ext>
            </a:extLst>
          </p:cNvPr>
          <p:cNvSpPr txBox="1"/>
          <p:nvPr/>
        </p:nvSpPr>
        <p:spPr>
          <a:xfrm>
            <a:off x="6921927"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Retângulo 1">
            <a:extLst>
              <a:ext uri="{FF2B5EF4-FFF2-40B4-BE49-F238E27FC236}">
                <a16:creationId xmlns:a16="http://schemas.microsoft.com/office/drawing/2014/main" id="{BCB41459-93C6-BC7B-C307-A86402F55A53}"/>
              </a:ext>
            </a:extLst>
          </p:cNvPr>
          <p:cNvSpPr/>
          <p:nvPr/>
        </p:nvSpPr>
        <p:spPr>
          <a:xfrm>
            <a:off x="34128" y="-15875"/>
            <a:ext cx="12141094" cy="68602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35" name="Google Shape;235;g242e35f64ea_0_0"/>
          <p:cNvSpPr txBox="1">
            <a:spLocks noGrp="1"/>
          </p:cNvSpPr>
          <p:nvPr>
            <p:ph type="title"/>
          </p:nvPr>
        </p:nvSpPr>
        <p:spPr>
          <a:xfrm>
            <a:off x="910222" y="212725"/>
            <a:ext cx="10443578"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dirty="0" err="1"/>
              <a:t>DeCS</a:t>
            </a:r>
            <a:r>
              <a:rPr lang="pt-BR" dirty="0"/>
              <a:t>/</a:t>
            </a:r>
            <a:r>
              <a:rPr lang="pt-BR" dirty="0" err="1"/>
              <a:t>MeSH</a:t>
            </a:r>
            <a:r>
              <a:rPr lang="pt-BR" dirty="0"/>
              <a:t> </a:t>
            </a:r>
            <a:endParaRPr dirty="0"/>
          </a:p>
        </p:txBody>
      </p:sp>
      <p:sp>
        <p:nvSpPr>
          <p:cNvPr id="236" name="Google Shape;236;g242e35f64ea_0_0"/>
          <p:cNvSpPr txBox="1"/>
          <p:nvPr/>
        </p:nvSpPr>
        <p:spPr>
          <a:xfrm>
            <a:off x="927000" y="1244600"/>
            <a:ext cx="10515600" cy="861744"/>
          </a:xfrm>
          <a:prstGeom prst="rect">
            <a:avLst/>
          </a:prstGeom>
          <a:noFill/>
          <a:ln>
            <a:noFill/>
          </a:ln>
        </p:spPr>
        <p:txBody>
          <a:bodyPr spcFirstLastPara="1" wrap="square" lIns="91425" tIns="91425" rIns="91425" bIns="91425" anchor="t" anchorCtr="0">
            <a:spAutoFit/>
          </a:bodyPr>
          <a:lstStyle/>
          <a:p>
            <a:pPr lvl="0" algn="just"/>
            <a:r>
              <a:rPr lang="en-US" sz="2200" dirty="0">
                <a:solidFill>
                  <a:schemeClr val="dk1"/>
                </a:solidFill>
                <a:latin typeface="Roboto"/>
                <a:ea typeface="Roboto"/>
                <a:cs typeface="Roboto"/>
                <a:sym typeface="Roboto"/>
              </a:rPr>
              <a:t>It is a controlled vocabulary that uses descriptors to index scientific articles and other documents in the biomedical field.</a:t>
            </a:r>
            <a:endParaRPr lang="es-419" sz="2200" dirty="0"/>
          </a:p>
        </p:txBody>
      </p:sp>
      <p:graphicFrame>
        <p:nvGraphicFramePr>
          <p:cNvPr id="238" name="Google Shape;238;g242e35f64ea_0_0"/>
          <p:cNvGraphicFramePr/>
          <p:nvPr>
            <p:extLst>
              <p:ext uri="{D42A27DB-BD31-4B8C-83A1-F6EECF244321}">
                <p14:modId xmlns:p14="http://schemas.microsoft.com/office/powerpoint/2010/main" val="4245734456"/>
              </p:ext>
            </p:extLst>
          </p:nvPr>
        </p:nvGraphicFramePr>
        <p:xfrm>
          <a:off x="949911" y="2352583"/>
          <a:ext cx="10264089" cy="3615218"/>
        </p:xfrm>
        <a:graphic>
          <a:graphicData uri="http://schemas.openxmlformats.org/drawingml/2006/table">
            <a:tbl>
              <a:tblPr>
                <a:noFill/>
              </a:tblPr>
              <a:tblGrid>
                <a:gridCol w="10264089">
                  <a:extLst>
                    <a:ext uri="{9D8B030D-6E8A-4147-A177-3AD203B41FA5}">
                      <a16:colId xmlns:a16="http://schemas.microsoft.com/office/drawing/2014/main" val="20000"/>
                    </a:ext>
                  </a:extLst>
                </a:gridCol>
              </a:tblGrid>
              <a:tr h="3615218">
                <a:tc>
                  <a:txBody>
                    <a:bodyPr/>
                    <a:lstStyle/>
                    <a:p>
                      <a:pPr marL="0" lvl="0" indent="0" algn="l">
                        <a:lnSpc>
                          <a:spcPct val="90000"/>
                        </a:lnSpc>
                        <a:spcBef>
                          <a:spcPts val="0"/>
                        </a:spcBef>
                        <a:spcAft>
                          <a:spcPts val="0"/>
                        </a:spcAft>
                        <a:buNone/>
                      </a:pPr>
                      <a:r>
                        <a:rPr lang="es-419" sz="2200" b="1" i="0" u="none" strike="noStrike" noProof="0" dirty="0" err="1">
                          <a:solidFill>
                            <a:schemeClr val="dk1"/>
                          </a:solidFill>
                        </a:rPr>
                        <a:t>How</a:t>
                      </a:r>
                      <a:r>
                        <a:rPr lang="es-419" sz="2200" b="1" i="0" u="none" strike="noStrike" noProof="0" dirty="0">
                          <a:solidFill>
                            <a:schemeClr val="dk1"/>
                          </a:solidFill>
                        </a:rPr>
                        <a:t> </a:t>
                      </a:r>
                      <a:r>
                        <a:rPr lang="es-419" sz="2200" b="1" i="0" u="none" strike="noStrike" noProof="0" dirty="0" err="1">
                          <a:solidFill>
                            <a:schemeClr val="dk1"/>
                          </a:solidFill>
                        </a:rPr>
                        <a:t>to</a:t>
                      </a:r>
                      <a:r>
                        <a:rPr lang="es-419" sz="2200" b="1" i="0" u="none" strike="noStrike" noProof="0" dirty="0">
                          <a:solidFill>
                            <a:schemeClr val="dk1"/>
                          </a:solidFill>
                        </a:rPr>
                        <a:t> </a:t>
                      </a:r>
                      <a:r>
                        <a:rPr lang="es-419" sz="2200" b="1" i="0" u="none" strike="noStrike" noProof="0" dirty="0" err="1">
                          <a:solidFill>
                            <a:schemeClr val="dk1"/>
                          </a:solidFill>
                        </a:rPr>
                        <a:t>read</a:t>
                      </a:r>
                      <a:r>
                        <a:rPr lang="es-419" sz="2200" b="1" i="0" u="none" strike="noStrike" noProof="0" dirty="0">
                          <a:solidFill>
                            <a:schemeClr val="dk1"/>
                          </a:solidFill>
                        </a:rPr>
                        <a:t> </a:t>
                      </a:r>
                      <a:r>
                        <a:rPr lang="es-419" sz="2200" b="1" i="0" u="none" strike="noStrike" noProof="0" dirty="0" err="1">
                          <a:solidFill>
                            <a:schemeClr val="dk1"/>
                          </a:solidFill>
                        </a:rPr>
                        <a:t>the</a:t>
                      </a:r>
                      <a:r>
                        <a:rPr lang="es-419" sz="2200" b="1" i="0" u="none" strike="noStrike" noProof="0" dirty="0">
                          <a:solidFill>
                            <a:schemeClr val="dk1"/>
                          </a:solidFill>
                        </a:rPr>
                        <a:t> </a:t>
                      </a:r>
                      <a:r>
                        <a:rPr lang="es-419" sz="2200" b="1" i="0" u="none" strike="noStrike" noProof="0" dirty="0" err="1">
                          <a:solidFill>
                            <a:schemeClr val="dk1"/>
                          </a:solidFill>
                          <a:sym typeface="Calibri"/>
                        </a:rPr>
                        <a:t>DeCS</a:t>
                      </a:r>
                      <a:r>
                        <a:rPr lang="es-419" sz="2200" b="1" i="0" u="none" strike="noStrike" noProof="0" dirty="0">
                          <a:solidFill>
                            <a:schemeClr val="dk1"/>
                          </a:solidFill>
                          <a:sym typeface="Calibri"/>
                        </a:rPr>
                        <a:t>/</a:t>
                      </a:r>
                      <a:r>
                        <a:rPr lang="es-419" sz="2200" b="1" i="0" u="none" strike="noStrike" noProof="0" dirty="0" err="1">
                          <a:solidFill>
                            <a:schemeClr val="dk1"/>
                          </a:solidFill>
                          <a:sym typeface="Calibri"/>
                        </a:rPr>
                        <a:t>MeSH</a:t>
                      </a:r>
                      <a:r>
                        <a:rPr lang="es-419" sz="2200" b="1" i="0" u="none" strike="noStrike" noProof="0" dirty="0">
                          <a:solidFill>
                            <a:schemeClr val="dk1"/>
                          </a:solidFill>
                          <a:sym typeface="Calibri"/>
                        </a:rPr>
                        <a:t> </a:t>
                      </a:r>
                      <a:r>
                        <a:rPr lang="es-419" sz="2200" b="1" i="0" u="none" strike="noStrike" noProof="0" dirty="0" err="1">
                          <a:solidFill>
                            <a:schemeClr val="dk1"/>
                          </a:solidFill>
                          <a:sym typeface="Calibri"/>
                        </a:rPr>
                        <a:t>records</a:t>
                      </a:r>
                      <a:r>
                        <a:rPr lang="es-419" sz="2200" b="1" i="0" u="none" strike="noStrike" noProof="0" dirty="0">
                          <a:solidFill>
                            <a:schemeClr val="dk1"/>
                          </a:solidFill>
                        </a:rPr>
                        <a:t>?</a:t>
                      </a:r>
                      <a:endParaRPr lang="es-419" sz="2200" b="1" noProof="0"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2800"/>
                        <a:buFont typeface="Arial"/>
                        <a:buNone/>
                      </a:pPr>
                      <a:endParaRPr lang="es-419" sz="2200" b="1" noProof="0" dirty="0">
                        <a:solidFill>
                          <a:schemeClr val="dk1"/>
                        </a:solidFill>
                        <a:latin typeface="Calibri"/>
                        <a:ea typeface="Calibri"/>
                        <a:cs typeface="Calibri"/>
                        <a:sym typeface="Calibri"/>
                      </a:endParaRPr>
                    </a:p>
                    <a:p>
                      <a:pPr marL="482600" lvl="0" indent="-342900" algn="l" rtl="0">
                        <a:lnSpc>
                          <a:spcPct val="90000"/>
                        </a:lnSpc>
                        <a:spcBef>
                          <a:spcPts val="0"/>
                        </a:spcBef>
                        <a:spcAft>
                          <a:spcPts val="0"/>
                        </a:spcAft>
                        <a:buClr>
                          <a:schemeClr val="dk1"/>
                        </a:buClr>
                        <a:buSzPts val="1400"/>
                        <a:buFont typeface="Arial"/>
                        <a:buChar char="•"/>
                      </a:pPr>
                      <a:r>
                        <a:rPr lang="en-US" sz="2200" noProof="0" dirty="0">
                          <a:solidFill>
                            <a:schemeClr val="dk1"/>
                          </a:solidFill>
                          <a:latin typeface="+mn-lt"/>
                          <a:ea typeface="Calibri"/>
                          <a:cs typeface="Calibri"/>
                          <a:sym typeface="Calibri"/>
                        </a:rPr>
                        <a:t>Scope note</a:t>
                      </a:r>
                      <a:endParaRPr lang="es-419" sz="2200" noProof="0" dirty="0"/>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Indexing note</a:t>
                      </a:r>
                      <a:endParaRPr lang="es-419" sz="2200" noProof="0" dirty="0"/>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Alternative/Entry Terms</a:t>
                      </a:r>
                      <a:endParaRPr lang="es-419" sz="2200" noProof="0" dirty="0"/>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Hierarchy of the term</a:t>
                      </a:r>
                      <a:endParaRPr lang="es-419" sz="2200" noProof="0" dirty="0"/>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Pharmacological actions</a:t>
                      </a:r>
                      <a:endParaRPr lang="es-419" sz="2200" noProof="0" dirty="0"/>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Pre-coordination note</a:t>
                      </a:r>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Previous indexing</a:t>
                      </a:r>
                      <a:endParaRPr lang="es-419" sz="2200" noProof="0" dirty="0"/>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Related terms</a:t>
                      </a:r>
                    </a:p>
                    <a:p>
                      <a:pPr marL="482600" lvl="0" indent="-342900" algn="l">
                        <a:lnSpc>
                          <a:spcPct val="90000"/>
                        </a:lnSpc>
                        <a:spcBef>
                          <a:spcPts val="0"/>
                        </a:spcBef>
                        <a:spcAft>
                          <a:spcPts val="0"/>
                        </a:spcAft>
                        <a:buClr>
                          <a:srgbClr val="000000"/>
                        </a:buClr>
                        <a:buSzPts val="1400"/>
                        <a:buFont typeface="Arial"/>
                        <a:buChar char="•"/>
                      </a:pPr>
                      <a:r>
                        <a:rPr lang="en-US" sz="2200" noProof="0" dirty="0">
                          <a:solidFill>
                            <a:schemeClr val="dk1"/>
                          </a:solidFill>
                          <a:latin typeface="+mn-lt"/>
                          <a:ea typeface="Calibri"/>
                          <a:cs typeface="Calibri"/>
                          <a:sym typeface="Calibri"/>
                        </a:rPr>
                        <a:t>Allowable qualifiers</a:t>
                      </a:r>
                      <a:endParaRPr lang="es-419" sz="2200" noProof="0"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39" name="Google Shape;239;g242e35f64ea_0_0"/>
          <p:cNvSpPr txBox="1"/>
          <p:nvPr/>
        </p:nvSpPr>
        <p:spPr>
          <a:xfrm>
            <a:off x="6096000" y="4487813"/>
            <a:ext cx="6705600" cy="636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pt-BR" sz="3259" b="1" u="sng" dirty="0">
                <a:solidFill>
                  <a:schemeClr val="hlink"/>
                </a:solidFill>
                <a:hlinkClick r:id="rId3"/>
              </a:rPr>
              <a:t>https://decs.bvsalud.org/en/</a:t>
            </a:r>
            <a:endParaRPr sz="100" dirty="0"/>
          </a:p>
        </p:txBody>
      </p:sp>
      <p:pic>
        <p:nvPicPr>
          <p:cNvPr id="4" name="Imagem 3">
            <a:extLst>
              <a:ext uri="{FF2B5EF4-FFF2-40B4-BE49-F238E27FC236}">
                <a16:creationId xmlns:a16="http://schemas.microsoft.com/office/drawing/2014/main" id="{42322A72-B328-990F-BC11-AB6A876E0CD4}"/>
              </a:ext>
            </a:extLst>
          </p:cNvPr>
          <p:cNvPicPr>
            <a:picLocks noChangeAspect="1"/>
          </p:cNvPicPr>
          <p:nvPr/>
        </p:nvPicPr>
        <p:blipFill>
          <a:blip r:embed="rId4"/>
          <a:stretch>
            <a:fillRect/>
          </a:stretch>
        </p:blipFill>
        <p:spPr>
          <a:xfrm>
            <a:off x="8198358" y="5389595"/>
            <a:ext cx="3746506" cy="1454821"/>
          </a:xfrm>
          <a:prstGeom prst="rect">
            <a:avLst/>
          </a:prstGeom>
        </p:spPr>
      </p:pic>
      <p:sp>
        <p:nvSpPr>
          <p:cNvPr id="5" name="CaixaDeTexto 4">
            <a:extLst>
              <a:ext uri="{FF2B5EF4-FFF2-40B4-BE49-F238E27FC236}">
                <a16:creationId xmlns:a16="http://schemas.microsoft.com/office/drawing/2014/main" id="{59271E06-5648-4FDD-9BB7-E55E509A6EB2}"/>
              </a:ext>
            </a:extLst>
          </p:cNvPr>
          <p:cNvSpPr txBox="1"/>
          <p:nvPr/>
        </p:nvSpPr>
        <p:spPr>
          <a:xfrm>
            <a:off x="8137321" y="5166263"/>
            <a:ext cx="1088760" cy="276999"/>
          </a:xfrm>
          <a:prstGeom prst="rect">
            <a:avLst/>
          </a:prstGeom>
          <a:noFill/>
        </p:spPr>
        <p:txBody>
          <a:bodyPr wrap="none" rtlCol="0">
            <a:spAutoFit/>
          </a:bodyPr>
          <a:lstStyle/>
          <a:p>
            <a:r>
              <a:rPr lang="pt-BR" sz="1200" dirty="0" err="1">
                <a:hlinkClick r:id="rId5"/>
              </a:rPr>
              <a:t>Vea</a:t>
            </a:r>
            <a:r>
              <a:rPr lang="pt-BR" sz="1200" dirty="0">
                <a:hlinkClick r:id="rId5"/>
              </a:rPr>
              <a:t> </a:t>
            </a:r>
            <a:r>
              <a:rPr lang="pt-BR" sz="1200" dirty="0" err="1">
                <a:hlinkClick r:id="rId5"/>
              </a:rPr>
              <a:t>también</a:t>
            </a:r>
            <a:r>
              <a:rPr lang="pt-BR" sz="1200" dirty="0">
                <a:hlinkClick r:id="rId5"/>
              </a:rPr>
              <a:t>:</a:t>
            </a:r>
            <a:endParaRPr lang="es-419" sz="1200" dirty="0"/>
          </a:p>
        </p:txBody>
      </p:sp>
      <p:pic>
        <p:nvPicPr>
          <p:cNvPr id="3" name="Imagem 2">
            <a:extLst>
              <a:ext uri="{FF2B5EF4-FFF2-40B4-BE49-F238E27FC236}">
                <a16:creationId xmlns:a16="http://schemas.microsoft.com/office/drawing/2014/main" id="{1E8FBA79-B94F-E318-FC71-C123992C64AE}"/>
              </a:ext>
            </a:extLst>
          </p:cNvPr>
          <p:cNvPicPr>
            <a:picLocks noChangeAspect="1"/>
          </p:cNvPicPr>
          <p:nvPr/>
        </p:nvPicPr>
        <p:blipFill>
          <a:blip r:embed="rId6"/>
          <a:stretch>
            <a:fillRect/>
          </a:stretch>
        </p:blipFill>
        <p:spPr>
          <a:xfrm>
            <a:off x="34128" y="5541044"/>
            <a:ext cx="1146147" cy="426757"/>
          </a:xfrm>
          <a:prstGeom prst="rect">
            <a:avLst/>
          </a:prstGeom>
        </p:spPr>
      </p:pic>
      <p:pic>
        <p:nvPicPr>
          <p:cNvPr id="6" name="Imagem 5">
            <a:extLst>
              <a:ext uri="{FF2B5EF4-FFF2-40B4-BE49-F238E27FC236}">
                <a16:creationId xmlns:a16="http://schemas.microsoft.com/office/drawing/2014/main" id="{CEA222FB-F9B1-B639-7EC2-6F530D115C09}"/>
              </a:ext>
            </a:extLst>
          </p:cNvPr>
          <p:cNvPicPr>
            <a:picLocks noChangeAspect="1"/>
          </p:cNvPicPr>
          <p:nvPr/>
        </p:nvPicPr>
        <p:blipFill>
          <a:blip r:embed="rId7"/>
          <a:stretch>
            <a:fillRect/>
          </a:stretch>
        </p:blipFill>
        <p:spPr>
          <a:xfrm>
            <a:off x="38465" y="6039674"/>
            <a:ext cx="4273666" cy="804742"/>
          </a:xfrm>
          <a:prstGeom prst="rect">
            <a:avLst/>
          </a:prstGeom>
        </p:spPr>
      </p:pic>
      <p:sp>
        <p:nvSpPr>
          <p:cNvPr id="8" name="CaixaDeTexto 7">
            <a:extLst>
              <a:ext uri="{FF2B5EF4-FFF2-40B4-BE49-F238E27FC236}">
                <a16:creationId xmlns:a16="http://schemas.microsoft.com/office/drawing/2014/main" id="{D8E52BD4-3373-6F43-699A-04B0D0C8FB72}"/>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e2f1b09150_0_0"/>
          <p:cNvSpPr txBox="1">
            <a:spLocks noGrp="1"/>
          </p:cNvSpPr>
          <p:nvPr>
            <p:ph type="title"/>
          </p:nvPr>
        </p:nvSpPr>
        <p:spPr>
          <a:xfrm>
            <a:off x="838200" y="8503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pt-BR" sz="4000" dirty="0"/>
              <a:t>Agenda</a:t>
            </a:r>
            <a:endParaRPr sz="4000" dirty="0"/>
          </a:p>
        </p:txBody>
      </p:sp>
      <p:sp>
        <p:nvSpPr>
          <p:cNvPr id="92" name="Google Shape;92;g1e2f1b09150_0_0"/>
          <p:cNvSpPr txBox="1">
            <a:spLocks noGrp="1"/>
          </p:cNvSpPr>
          <p:nvPr>
            <p:ph type="body" idx="1"/>
          </p:nvPr>
        </p:nvSpPr>
        <p:spPr>
          <a:xfrm>
            <a:off x="872434" y="1186852"/>
            <a:ext cx="6327236" cy="5095750"/>
          </a:xfrm>
          <a:prstGeom prst="rect">
            <a:avLst/>
          </a:prstGeom>
        </p:spPr>
        <p:txBody>
          <a:bodyPr spcFirstLastPara="1" wrap="square" lIns="91425" tIns="45700" rIns="91425" bIns="45700" anchor="t" anchorCtr="0">
            <a:normAutofit fontScale="92500" lnSpcReduction="20000"/>
          </a:bodyPr>
          <a:lstStyle/>
          <a:p>
            <a:pPr marL="0" indent="0">
              <a:lnSpc>
                <a:spcPct val="120000"/>
              </a:lnSpc>
              <a:buNone/>
            </a:pPr>
            <a:r>
              <a:rPr lang="en-US" sz="2000" b="1" dirty="0">
                <a:cs typeface="Calibri" panose="020F0502020204030204"/>
              </a:rPr>
              <a:t>Introduction to LILACS Indexing</a:t>
            </a:r>
          </a:p>
          <a:p>
            <a:pPr>
              <a:lnSpc>
                <a:spcPct val="120000"/>
              </a:lnSpc>
            </a:pPr>
            <a:r>
              <a:rPr lang="en-US" sz="2000" dirty="0"/>
              <a:t>What is document indexing according to LILACS</a:t>
            </a:r>
            <a:br>
              <a:rPr lang="en-US" sz="2000" dirty="0"/>
            </a:br>
            <a:r>
              <a:rPr lang="en-US" sz="2000" dirty="0"/>
              <a:t>Methodology?</a:t>
            </a:r>
            <a:endParaRPr lang="es-419" sz="2000" dirty="0"/>
          </a:p>
          <a:p>
            <a:pPr>
              <a:lnSpc>
                <a:spcPct val="120000"/>
              </a:lnSpc>
            </a:pPr>
            <a:r>
              <a:rPr lang="en-US" sz="2000" dirty="0"/>
              <a:t>Why index?</a:t>
            </a:r>
            <a:endParaRPr lang="es-419" sz="2000" dirty="0"/>
          </a:p>
          <a:p>
            <a:pPr>
              <a:lnSpc>
                <a:spcPct val="120000"/>
              </a:lnSpc>
            </a:pPr>
            <a:r>
              <a:rPr lang="en-US" sz="2000" dirty="0"/>
              <a:t>What do we index?</a:t>
            </a:r>
            <a:endParaRPr lang="es-419" sz="2000" dirty="0"/>
          </a:p>
          <a:p>
            <a:pPr marL="0" indent="0">
              <a:lnSpc>
                <a:spcPct val="120000"/>
              </a:lnSpc>
              <a:buNone/>
            </a:pPr>
            <a:endParaRPr lang="en-US" sz="900" dirty="0">
              <a:cs typeface="Calibri" panose="020F0502020204030204"/>
            </a:endParaRPr>
          </a:p>
          <a:p>
            <a:pPr marL="0" indent="0">
              <a:lnSpc>
                <a:spcPct val="120000"/>
              </a:lnSpc>
              <a:buNone/>
            </a:pPr>
            <a:r>
              <a:rPr lang="en-US" sz="2000" b="1" dirty="0"/>
              <a:t>Indexing tools and skills</a:t>
            </a:r>
            <a:endParaRPr lang="es-419" sz="2000" b="1">
              <a:cs typeface="Calibri" panose="020F0502020204030204"/>
            </a:endParaRPr>
          </a:p>
          <a:p>
            <a:r>
              <a:rPr lang="en-US" sz="2000" dirty="0">
                <a:ea typeface="+mn-lt"/>
                <a:cs typeface="+mn-lt"/>
              </a:rPr>
              <a:t>Tools needed for indexing.</a:t>
            </a:r>
            <a:endParaRPr lang="es-419" sz="2000" dirty="0"/>
          </a:p>
          <a:p>
            <a:pPr>
              <a:lnSpc>
                <a:spcPct val="120000"/>
              </a:lnSpc>
            </a:pPr>
            <a:r>
              <a:rPr lang="en-US" sz="2000" dirty="0">
                <a:ea typeface="+mn-lt"/>
                <a:cs typeface="+mn-lt"/>
              </a:rPr>
              <a:t>Knowledge and skills required for indexers.</a:t>
            </a:r>
            <a:endParaRPr lang="es-419" sz="2000" dirty="0"/>
          </a:p>
          <a:p>
            <a:pPr marL="0" indent="0">
              <a:lnSpc>
                <a:spcPct val="120000"/>
              </a:lnSpc>
              <a:buNone/>
            </a:pPr>
            <a:endParaRPr lang="en-US" sz="900" dirty="0">
              <a:ea typeface="+mn-lt"/>
              <a:cs typeface="+mn-lt"/>
            </a:endParaRPr>
          </a:p>
          <a:p>
            <a:pPr marL="0" indent="0">
              <a:buNone/>
            </a:pPr>
            <a:r>
              <a:rPr lang="en-US" sz="2000" b="1" dirty="0">
                <a:ea typeface="+mn-lt"/>
                <a:cs typeface="+mn-lt"/>
              </a:rPr>
              <a:t>Indexing Principles and Process</a:t>
            </a:r>
            <a:endParaRPr lang="en-US" sz="2000" dirty="0">
              <a:cs typeface="Calibri" panose="020F0502020204030204"/>
            </a:endParaRPr>
          </a:p>
          <a:p>
            <a:r>
              <a:rPr lang="en-US" sz="2000" dirty="0">
                <a:ea typeface="+mn-lt"/>
                <a:cs typeface="+mn-lt"/>
              </a:rPr>
              <a:t>Principles of specificity, concordance, consistency, fairness, multiplicity, fidelity, and good judgment.</a:t>
            </a:r>
            <a:endParaRPr lang="en-US" dirty="0"/>
          </a:p>
          <a:p>
            <a:r>
              <a:rPr lang="en-US" sz="2000" dirty="0">
                <a:ea typeface="+mn-lt"/>
                <a:cs typeface="+mn-lt"/>
              </a:rPr>
              <a:t>Detailed steps in the indexing process.</a:t>
            </a:r>
            <a:endParaRPr lang="en-US" dirty="0"/>
          </a:p>
          <a:p>
            <a:pPr>
              <a:lnSpc>
                <a:spcPct val="120000"/>
              </a:lnSpc>
            </a:pPr>
            <a:endParaRPr lang="en-US" sz="2000" dirty="0">
              <a:cs typeface="Calibri" panose="020F0502020204030204"/>
            </a:endParaRPr>
          </a:p>
        </p:txBody>
      </p:sp>
      <p:sp>
        <p:nvSpPr>
          <p:cNvPr id="3" name="Google Shape;92;g1e2f1b09150_0_0">
            <a:extLst>
              <a:ext uri="{FF2B5EF4-FFF2-40B4-BE49-F238E27FC236}">
                <a16:creationId xmlns:a16="http://schemas.microsoft.com/office/drawing/2014/main" id="{BE3D54CD-0573-AEC4-F442-6DD80E81C466}"/>
              </a:ext>
            </a:extLst>
          </p:cNvPr>
          <p:cNvSpPr txBox="1">
            <a:spLocks/>
          </p:cNvSpPr>
          <p:nvPr/>
        </p:nvSpPr>
        <p:spPr>
          <a:xfrm>
            <a:off x="7204720" y="956368"/>
            <a:ext cx="4942294" cy="450545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None/>
            </a:pPr>
            <a:r>
              <a:rPr lang="en-US" sz="2000" b="1" dirty="0"/>
              <a:t>Using </a:t>
            </a:r>
            <a:r>
              <a:rPr lang="en-US" sz="2000" b="1" err="1"/>
              <a:t>DeCS</a:t>
            </a:r>
            <a:r>
              <a:rPr lang="en-US" sz="2000" b="1" dirty="0"/>
              <a:t>/</a:t>
            </a:r>
            <a:r>
              <a:rPr lang="en-US" sz="2000" b="1" err="1"/>
              <a:t>MeSH</a:t>
            </a:r>
            <a:r>
              <a:rPr lang="en-US" sz="2000" b="1" dirty="0"/>
              <a:t> for Indexing</a:t>
            </a:r>
            <a:endParaRPr lang="en-US" b="1" dirty="0"/>
          </a:p>
          <a:p>
            <a:r>
              <a:rPr lang="en-US" sz="2000" dirty="0"/>
              <a:t>Understanding </a:t>
            </a:r>
            <a:r>
              <a:rPr lang="en-US" sz="2000" dirty="0" err="1"/>
              <a:t>DeCS</a:t>
            </a:r>
            <a:r>
              <a:rPr lang="en-US" sz="2000" dirty="0"/>
              <a:t>/</a:t>
            </a:r>
            <a:r>
              <a:rPr lang="en-US" sz="2000" dirty="0" err="1"/>
              <a:t>MeSH</a:t>
            </a:r>
            <a:r>
              <a:rPr lang="en-US" sz="2000" dirty="0"/>
              <a:t>.</a:t>
            </a:r>
            <a:endParaRPr lang="en-US" dirty="0"/>
          </a:p>
          <a:p>
            <a:r>
              <a:rPr lang="en-US" sz="2000" dirty="0"/>
              <a:t>Technical reading and descriptor selection.</a:t>
            </a:r>
            <a:endParaRPr lang="en-US" dirty="0"/>
          </a:p>
          <a:p>
            <a:r>
              <a:rPr lang="en-US" sz="2000" dirty="0"/>
              <a:t>Coordination of descriptors and indexing depth.</a:t>
            </a:r>
            <a:endParaRPr lang="en-US" dirty="0"/>
          </a:p>
          <a:p>
            <a:pPr>
              <a:buNone/>
            </a:pPr>
            <a:endParaRPr lang="en-US" sz="2000" dirty="0"/>
          </a:p>
          <a:p>
            <a:pPr>
              <a:buNone/>
            </a:pPr>
            <a:r>
              <a:rPr lang="en-US" sz="2000" b="1" dirty="0"/>
              <a:t>Indexing Process Checklist</a:t>
            </a:r>
            <a:endParaRPr lang="en-US" b="1" dirty="0"/>
          </a:p>
          <a:p>
            <a:r>
              <a:rPr lang="en-US" sz="2000" dirty="0"/>
              <a:t>Ensuring comprehensive indexing with primary and secondary descriptors.</a:t>
            </a:r>
            <a:endParaRPr lang="en-US"/>
          </a:p>
        </p:txBody>
      </p:sp>
      <p:pic>
        <p:nvPicPr>
          <p:cNvPr id="4" name="Imagem 3">
            <a:extLst>
              <a:ext uri="{FF2B5EF4-FFF2-40B4-BE49-F238E27FC236}">
                <a16:creationId xmlns:a16="http://schemas.microsoft.com/office/drawing/2014/main" id="{610760AF-DEE8-A7BF-DEBB-C68E79F47B30}"/>
              </a:ext>
            </a:extLst>
          </p:cNvPr>
          <p:cNvPicPr>
            <a:picLocks noChangeAspect="1"/>
          </p:cNvPicPr>
          <p:nvPr/>
        </p:nvPicPr>
        <p:blipFill>
          <a:blip r:embed="rId3"/>
          <a:stretch>
            <a:fillRect/>
          </a:stretch>
        </p:blipFill>
        <p:spPr>
          <a:xfrm>
            <a:off x="340155" y="6303766"/>
            <a:ext cx="1066206" cy="397461"/>
          </a:xfrm>
          <a:prstGeom prst="rect">
            <a:avLst/>
          </a:prstGeom>
        </p:spPr>
      </p:pic>
      <p:sp>
        <p:nvSpPr>
          <p:cNvPr id="6" name="CaixaDeTexto 5">
            <a:extLst>
              <a:ext uri="{FF2B5EF4-FFF2-40B4-BE49-F238E27FC236}">
                <a16:creationId xmlns:a16="http://schemas.microsoft.com/office/drawing/2014/main" id="{BEF958EF-AECC-81D5-8C1F-8586AB435D5A}"/>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4040925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Retângulo 1">
            <a:extLst>
              <a:ext uri="{FF2B5EF4-FFF2-40B4-BE49-F238E27FC236}">
                <a16:creationId xmlns:a16="http://schemas.microsoft.com/office/drawing/2014/main" id="{AFDA7619-169B-F5B6-097D-965682FF9E78}"/>
              </a:ext>
            </a:extLst>
          </p:cNvPr>
          <p:cNvSpPr/>
          <p:nvPr/>
        </p:nvSpPr>
        <p:spPr>
          <a:xfrm>
            <a:off x="0" y="-15876"/>
            <a:ext cx="12175222" cy="68738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Imagem 3">
            <a:extLst>
              <a:ext uri="{FF2B5EF4-FFF2-40B4-BE49-F238E27FC236}">
                <a16:creationId xmlns:a16="http://schemas.microsoft.com/office/drawing/2014/main" id="{7524B282-D632-A3B4-3E3C-C7B15A75233E}"/>
              </a:ext>
            </a:extLst>
          </p:cNvPr>
          <p:cNvPicPr>
            <a:picLocks noChangeAspect="1"/>
          </p:cNvPicPr>
          <p:nvPr/>
        </p:nvPicPr>
        <p:blipFill>
          <a:blip r:embed="rId3"/>
          <a:stretch>
            <a:fillRect/>
          </a:stretch>
        </p:blipFill>
        <p:spPr>
          <a:xfrm>
            <a:off x="6197601" y="2354617"/>
            <a:ext cx="5994400" cy="2255191"/>
          </a:xfrm>
          <a:prstGeom prst="rect">
            <a:avLst/>
          </a:prstGeom>
        </p:spPr>
      </p:pic>
      <p:sp>
        <p:nvSpPr>
          <p:cNvPr id="245" name="Google Shape;245;g1e2f1b09150_1_0"/>
          <p:cNvSpPr txBox="1">
            <a:spLocks noGrp="1"/>
          </p:cNvSpPr>
          <p:nvPr>
            <p:ph type="title"/>
          </p:nvPr>
        </p:nvSpPr>
        <p:spPr>
          <a:xfrm>
            <a:off x="570451" y="365125"/>
            <a:ext cx="10783349" cy="1094559"/>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t>Hierarchical structure of </a:t>
            </a:r>
            <a:r>
              <a:rPr lang="en-US" dirty="0" err="1"/>
              <a:t>DeCS</a:t>
            </a:r>
            <a:r>
              <a:rPr lang="en-US" dirty="0"/>
              <a:t>/</a:t>
            </a:r>
            <a:r>
              <a:rPr lang="en-US" dirty="0" err="1"/>
              <a:t>MeSH</a:t>
            </a:r>
            <a:endParaRPr sz="3200" dirty="0"/>
          </a:p>
        </p:txBody>
      </p:sp>
      <p:sp>
        <p:nvSpPr>
          <p:cNvPr id="246" name="Google Shape;246;g1e2f1b09150_1_0"/>
          <p:cNvSpPr txBox="1">
            <a:spLocks noGrp="1"/>
          </p:cNvSpPr>
          <p:nvPr>
            <p:ph type="body" idx="1"/>
          </p:nvPr>
        </p:nvSpPr>
        <p:spPr>
          <a:xfrm>
            <a:off x="701300" y="3980126"/>
            <a:ext cx="5622600" cy="2374167"/>
          </a:xfrm>
          <a:prstGeom prst="rect">
            <a:avLst/>
          </a:prstGeom>
          <a:solidFill>
            <a:schemeClr val="accent5">
              <a:lumMod val="20000"/>
              <a:lumOff val="80000"/>
            </a:schemeClr>
          </a:solidFill>
          <a:ln>
            <a:noFill/>
          </a:ln>
        </p:spPr>
        <p:txBody>
          <a:bodyPr spcFirstLastPara="1" wrap="square" lIns="91425" tIns="45700" rIns="91425" bIns="45700" anchor="t" anchorCtr="0">
            <a:normAutofit/>
          </a:bodyPr>
          <a:lstStyle/>
          <a:p>
            <a:pPr>
              <a:buNone/>
            </a:pPr>
            <a:r>
              <a:rPr lang="en-US" sz="2200" b="1" dirty="0">
                <a:solidFill>
                  <a:srgbClr val="202124"/>
                </a:solidFill>
                <a:ea typeface="+mn-lt"/>
                <a:cs typeface="+mn-lt"/>
              </a:rPr>
              <a:t>Rule of Three</a:t>
            </a:r>
            <a:r>
              <a:rPr lang="en-US" sz="2200" dirty="0">
                <a:solidFill>
                  <a:srgbClr val="202124"/>
                </a:solidFill>
                <a:ea typeface="+mn-lt"/>
                <a:cs typeface="+mn-lt"/>
              </a:rPr>
              <a:t>  </a:t>
            </a:r>
            <a:endParaRPr lang="en-US" dirty="0"/>
          </a:p>
          <a:p>
            <a:pPr marL="0" indent="0">
              <a:lnSpc>
                <a:spcPct val="100000"/>
              </a:lnSpc>
              <a:buNone/>
            </a:pPr>
            <a:r>
              <a:rPr lang="en-US" sz="2200" dirty="0">
                <a:solidFill>
                  <a:srgbClr val="202124"/>
                </a:solidFill>
                <a:ea typeface="+mn-lt"/>
                <a:cs typeface="+mn-lt"/>
              </a:rPr>
              <a:t>When more than three descriptors from the same hierarchical category are identified during discussion, index them using the term that directly precedes them in the hierarchy.</a:t>
            </a:r>
            <a:endParaRPr lang="es-419" dirty="0">
              <a:ea typeface="+mn-lt"/>
              <a:cs typeface="+mn-lt"/>
            </a:endParaRPr>
          </a:p>
        </p:txBody>
      </p:sp>
      <p:sp>
        <p:nvSpPr>
          <p:cNvPr id="247" name="Google Shape;247;g1e2f1b09150_1_0"/>
          <p:cNvSpPr txBox="1"/>
          <p:nvPr/>
        </p:nvSpPr>
        <p:spPr>
          <a:xfrm>
            <a:off x="701300" y="1389776"/>
            <a:ext cx="5496300" cy="2619000"/>
          </a:xfrm>
          <a:prstGeom prst="rect">
            <a:avLst/>
          </a:prstGeom>
          <a:noFill/>
          <a:ln>
            <a:noFill/>
          </a:ln>
        </p:spPr>
        <p:txBody>
          <a:bodyPr spcFirstLastPara="1" wrap="square" lIns="91425" tIns="91425" rIns="91425" bIns="91425" anchor="ctr" anchorCtr="0">
            <a:noAutofit/>
          </a:bodyPr>
          <a:lstStyle/>
          <a:p>
            <a:pPr marR="38100"/>
            <a:r>
              <a:rPr lang="en-US" sz="2200" dirty="0">
                <a:ea typeface="+mn-lt"/>
                <a:cs typeface="+mn-lt"/>
                <a:sym typeface="Calibri"/>
              </a:rPr>
              <a:t>The </a:t>
            </a:r>
            <a:r>
              <a:rPr lang="en-US" sz="2200" dirty="0" err="1">
                <a:ea typeface="+mn-lt"/>
                <a:cs typeface="+mn-lt"/>
                <a:sym typeface="Calibri"/>
              </a:rPr>
              <a:t>DeCS</a:t>
            </a:r>
            <a:r>
              <a:rPr lang="en-US" sz="2200" dirty="0">
                <a:ea typeface="+mn-lt"/>
                <a:cs typeface="+mn-lt"/>
                <a:sym typeface="Calibri"/>
              </a:rPr>
              <a:t>/</a:t>
            </a:r>
            <a:r>
              <a:rPr lang="en-US" sz="2200" dirty="0" err="1">
                <a:ea typeface="+mn-lt"/>
                <a:cs typeface="+mn-lt"/>
                <a:sym typeface="Calibri"/>
              </a:rPr>
              <a:t>MeSH</a:t>
            </a:r>
            <a:r>
              <a:rPr lang="en-US" sz="2200" dirty="0">
                <a:ea typeface="+mn-lt"/>
                <a:cs typeface="+mn-lt"/>
                <a:sym typeface="Calibri"/>
              </a:rPr>
              <a:t> terms belong to one or more categories. The indexer should utilize the hierarchical structure to identify the most specific terms.</a:t>
            </a:r>
            <a:endParaRPr lang="en-US" dirty="0">
              <a:ea typeface="+mn-lt"/>
              <a:cs typeface="+mn-lt"/>
            </a:endParaRPr>
          </a:p>
        </p:txBody>
      </p:sp>
      <p:sp>
        <p:nvSpPr>
          <p:cNvPr id="248" name="Google Shape;248;g1e2f1b09150_1_0"/>
          <p:cNvSpPr/>
          <p:nvPr/>
        </p:nvSpPr>
        <p:spPr>
          <a:xfrm>
            <a:off x="7083861" y="4086031"/>
            <a:ext cx="1485900" cy="82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m 2">
            <a:extLst>
              <a:ext uri="{FF2B5EF4-FFF2-40B4-BE49-F238E27FC236}">
                <a16:creationId xmlns:a16="http://schemas.microsoft.com/office/drawing/2014/main" id="{BA377C02-58C3-3C91-8356-CFD7C0EA0C9B}"/>
              </a:ext>
            </a:extLst>
          </p:cNvPr>
          <p:cNvPicPr>
            <a:picLocks noChangeAspect="1"/>
          </p:cNvPicPr>
          <p:nvPr/>
        </p:nvPicPr>
        <p:blipFill>
          <a:blip r:embed="rId4"/>
          <a:stretch>
            <a:fillRect/>
          </a:stretch>
        </p:blipFill>
        <p:spPr>
          <a:xfrm>
            <a:off x="16778" y="6422967"/>
            <a:ext cx="1146147" cy="426757"/>
          </a:xfrm>
          <a:prstGeom prst="rect">
            <a:avLst/>
          </a:prstGeom>
        </p:spPr>
      </p:pic>
      <p:sp>
        <p:nvSpPr>
          <p:cNvPr id="6" name="CaixaDeTexto 5">
            <a:extLst>
              <a:ext uri="{FF2B5EF4-FFF2-40B4-BE49-F238E27FC236}">
                <a16:creationId xmlns:a16="http://schemas.microsoft.com/office/drawing/2014/main" id="{AE3BA72E-E078-11AA-040D-20B57FABFA31}"/>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e2f1b09150_0_315"/>
          <p:cNvSpPr txBox="1">
            <a:spLocks noGrp="1"/>
          </p:cNvSpPr>
          <p:nvPr>
            <p:ph type="title"/>
          </p:nvPr>
        </p:nvSpPr>
        <p:spPr>
          <a:xfrm>
            <a:off x="838199" y="0"/>
            <a:ext cx="10515600" cy="1325700"/>
          </a:xfrm>
          <a:prstGeom prst="rect">
            <a:avLst/>
          </a:prstGeom>
        </p:spPr>
        <p:txBody>
          <a:bodyPr spcFirstLastPara="1" wrap="square" lIns="91425" tIns="45700" rIns="91425" bIns="45700" anchor="ctr" anchorCtr="0">
            <a:normAutofit/>
          </a:bodyPr>
          <a:lstStyle/>
          <a:p>
            <a:pPr lvl="0">
              <a:spcBef>
                <a:spcPts val="0"/>
              </a:spcBef>
            </a:pPr>
            <a:r>
              <a:rPr lang="pt-BR" dirty="0" err="1"/>
              <a:t>DeCS</a:t>
            </a:r>
            <a:r>
              <a:rPr lang="pt-BR" dirty="0"/>
              <a:t>/</a:t>
            </a:r>
            <a:r>
              <a:rPr lang="pt-BR" dirty="0" err="1"/>
              <a:t>MeSH</a:t>
            </a:r>
            <a:r>
              <a:rPr lang="pt-BR" dirty="0"/>
              <a:t> - </a:t>
            </a:r>
            <a:r>
              <a:rPr lang="pt-BR" dirty="0" err="1"/>
              <a:t>Indexing</a:t>
            </a:r>
            <a:r>
              <a:rPr lang="pt-BR" dirty="0"/>
              <a:t> Notes</a:t>
            </a:r>
            <a:endParaRPr dirty="0"/>
          </a:p>
        </p:txBody>
      </p:sp>
      <p:sp>
        <p:nvSpPr>
          <p:cNvPr id="254" name="Google Shape;254;g1e2f1b09150_0_315"/>
          <p:cNvSpPr txBox="1"/>
          <p:nvPr/>
        </p:nvSpPr>
        <p:spPr>
          <a:xfrm>
            <a:off x="692458" y="1236905"/>
            <a:ext cx="10661341" cy="1477297"/>
          </a:xfrm>
          <a:prstGeom prst="rect">
            <a:avLst/>
          </a:prstGeom>
          <a:noFill/>
          <a:ln>
            <a:noFill/>
          </a:ln>
        </p:spPr>
        <p:txBody>
          <a:bodyPr spcFirstLastPara="1" wrap="square" lIns="91425" tIns="91425" rIns="91425" bIns="91425" anchor="t" anchorCtr="0">
            <a:spAutoFit/>
          </a:bodyPr>
          <a:lstStyle/>
          <a:p>
            <a:pPr algn="just"/>
            <a:r>
              <a:rPr lang="en-US" sz="2200" dirty="0">
                <a:solidFill>
                  <a:srgbClr val="202124"/>
                </a:solidFill>
                <a:ea typeface="+mn-lt"/>
                <a:cs typeface="+mn-lt"/>
              </a:rPr>
              <a:t>The Indexing Note employs a concise and telegraphic style that necessitates careful reading and interpretation. </a:t>
            </a:r>
            <a:endParaRPr lang="en-US" dirty="0"/>
          </a:p>
          <a:p>
            <a:pPr algn="just"/>
            <a:endParaRPr lang="en-US"/>
          </a:p>
          <a:p>
            <a:pPr algn="just"/>
            <a:r>
              <a:rPr lang="en-US" sz="2200" dirty="0">
                <a:solidFill>
                  <a:srgbClr val="202124"/>
                </a:solidFill>
                <a:ea typeface="+mn-lt"/>
                <a:cs typeface="+mn-lt"/>
              </a:rPr>
              <a:t>Now, let's explore the meaning of each of its components.</a:t>
            </a:r>
            <a:endParaRPr lang="en-US" dirty="0"/>
          </a:p>
        </p:txBody>
      </p:sp>
      <p:graphicFrame>
        <p:nvGraphicFramePr>
          <p:cNvPr id="255" name="Google Shape;255;g1e2f1b09150_0_315"/>
          <p:cNvGraphicFramePr/>
          <p:nvPr>
            <p:extLst>
              <p:ext uri="{D42A27DB-BD31-4B8C-83A1-F6EECF244321}">
                <p14:modId xmlns:p14="http://schemas.microsoft.com/office/powerpoint/2010/main" val="170745276"/>
              </p:ext>
            </p:extLst>
          </p:nvPr>
        </p:nvGraphicFramePr>
        <p:xfrm>
          <a:off x="769282" y="2756157"/>
          <a:ext cx="10584516" cy="3422986"/>
        </p:xfrm>
        <a:graphic>
          <a:graphicData uri="http://schemas.openxmlformats.org/drawingml/2006/table">
            <a:tbl>
              <a:tblPr>
                <a:noFill/>
              </a:tblPr>
              <a:tblGrid>
                <a:gridCol w="921774">
                  <a:extLst>
                    <a:ext uri="{9D8B030D-6E8A-4147-A177-3AD203B41FA5}">
                      <a16:colId xmlns:a16="http://schemas.microsoft.com/office/drawing/2014/main" val="20000"/>
                    </a:ext>
                  </a:extLst>
                </a:gridCol>
                <a:gridCol w="9662742">
                  <a:extLst>
                    <a:ext uri="{9D8B030D-6E8A-4147-A177-3AD203B41FA5}">
                      <a16:colId xmlns:a16="http://schemas.microsoft.com/office/drawing/2014/main" val="20001"/>
                    </a:ext>
                  </a:extLst>
                </a:gridCol>
              </a:tblGrid>
              <a:tr h="582162">
                <a:tc>
                  <a:txBody>
                    <a:bodyPr/>
                    <a:lstStyle/>
                    <a:p>
                      <a:pPr lvl="0" algn="ctr">
                        <a:lnSpc>
                          <a:spcPct val="100000"/>
                        </a:lnSpc>
                        <a:spcBef>
                          <a:spcPts val="0"/>
                        </a:spcBef>
                        <a:spcAft>
                          <a:spcPts val="0"/>
                        </a:spcAft>
                        <a:buNone/>
                      </a:pPr>
                      <a:r>
                        <a:rPr lang="pt-BR" sz="2200" b="0" i="0" u="none" strike="noStrike" noProof="0"/>
                        <a:t>; </a:t>
                      </a:r>
                      <a:endParaRPr lang="pt-BR" sz="2200" b="0" i="0" u="none" strike="noStrike" noProof="0" dirty="0"/>
                    </a:p>
                  </a:txBody>
                  <a:tcPr marL="91425" marR="91425" marT="91425" marB="91425">
                    <a:solidFill>
                      <a:srgbClr val="FFFF00"/>
                    </a:solidFill>
                  </a:tcPr>
                </a:tc>
                <a:tc>
                  <a:txBody>
                    <a:bodyPr/>
                    <a:lstStyle/>
                    <a:p>
                      <a:pPr lvl="0" algn="l">
                        <a:lnSpc>
                          <a:spcPct val="100000"/>
                        </a:lnSpc>
                        <a:spcBef>
                          <a:spcPts val="0"/>
                        </a:spcBef>
                        <a:spcAft>
                          <a:spcPts val="0"/>
                        </a:spcAft>
                        <a:buNone/>
                      </a:pPr>
                      <a:r>
                        <a:rPr lang="en-US" sz="2200" b="0" i="0" u="none" strike="noStrike" noProof="0">
                          <a:solidFill>
                            <a:srgbClr val="202124"/>
                          </a:solidFill>
                          <a:latin typeface="Calibri"/>
                        </a:rPr>
                        <a:t>The semicolon (;) separates one statement from another. </a:t>
                      </a:r>
                      <a:endParaRPr lang="en-US"/>
                    </a:p>
                  </a:txBody>
                  <a:tcPr marL="91425" marR="91425" marT="91425" marB="91425"/>
                </a:tc>
                <a:extLst>
                  <a:ext uri="{0D108BD9-81ED-4DB2-BD59-A6C34878D82A}">
                    <a16:rowId xmlns:a16="http://schemas.microsoft.com/office/drawing/2014/main" val="10000"/>
                  </a:ext>
                </a:extLst>
              </a:tr>
              <a:tr h="749488">
                <a:tc>
                  <a:txBody>
                    <a:bodyPr/>
                    <a:lstStyle/>
                    <a:p>
                      <a:pPr lvl="0" algn="ctr">
                        <a:lnSpc>
                          <a:spcPct val="100000"/>
                        </a:lnSpc>
                        <a:spcBef>
                          <a:spcPts val="0"/>
                        </a:spcBef>
                        <a:spcAft>
                          <a:spcPts val="0"/>
                        </a:spcAft>
                        <a:buNone/>
                      </a:pPr>
                      <a:r>
                        <a:rPr lang="pt-BR" sz="2200" b="0" i="0" u="none" strike="noStrike" noProof="0">
                          <a:latin typeface="Calibri"/>
                        </a:rPr>
                        <a:t>=</a:t>
                      </a:r>
                      <a:endParaRPr lang="pt-BR" sz="2200" b="0" i="0" u="none" strike="noStrike" noProof="0" dirty="0">
                        <a:latin typeface="Calibri"/>
                      </a:endParaRPr>
                    </a:p>
                  </a:txBody>
                  <a:tcPr marL="91425" marR="91425" marT="91425" marB="91425">
                    <a:solidFill>
                      <a:srgbClr val="FFF2CC"/>
                    </a:solidFill>
                  </a:tcPr>
                </a:tc>
                <a:tc>
                  <a:txBody>
                    <a:bodyPr/>
                    <a:lstStyle/>
                    <a:p>
                      <a:pPr lvl="0" algn="l">
                        <a:lnSpc>
                          <a:spcPct val="100000"/>
                        </a:lnSpc>
                        <a:spcBef>
                          <a:spcPts val="0"/>
                        </a:spcBef>
                        <a:spcAft>
                          <a:spcPts val="0"/>
                        </a:spcAft>
                        <a:buNone/>
                      </a:pPr>
                      <a:r>
                        <a:rPr lang="en-US" sz="2200" b="0" i="0" u="none" strike="noStrike" noProof="0">
                          <a:solidFill>
                            <a:srgbClr val="202124"/>
                          </a:solidFill>
                          <a:latin typeface="Calibri"/>
                        </a:rPr>
                        <a:t>The equals sign (=) indicates that a free or author term must be indexed with the specified Descriptor. </a:t>
                      </a:r>
                      <a:endParaRPr lang="en-US" dirty="0"/>
                    </a:p>
                  </a:txBody>
                  <a:tcPr marL="91425" marR="91425" marT="91425" marB="91425"/>
                </a:tc>
                <a:extLst>
                  <a:ext uri="{0D108BD9-81ED-4DB2-BD59-A6C34878D82A}">
                    <a16:rowId xmlns:a16="http://schemas.microsoft.com/office/drawing/2014/main" val="10001"/>
                  </a:ext>
                </a:extLst>
              </a:tr>
              <a:tr h="551842">
                <a:tc>
                  <a:txBody>
                    <a:bodyPr/>
                    <a:lstStyle/>
                    <a:p>
                      <a:pPr lvl="0" algn="ctr">
                        <a:lnSpc>
                          <a:spcPct val="100000"/>
                        </a:lnSpc>
                        <a:spcBef>
                          <a:spcPts val="0"/>
                        </a:spcBef>
                        <a:spcAft>
                          <a:spcPts val="0"/>
                        </a:spcAft>
                        <a:buNone/>
                      </a:pPr>
                      <a:r>
                        <a:rPr lang="pt-BR" sz="2200" b="0" i="0" u="none" strike="noStrike" noProof="0">
                          <a:latin typeface="Calibri"/>
                        </a:rPr>
                        <a:t>+</a:t>
                      </a:r>
                      <a:endParaRPr lang="pt-BR" sz="2200" b="0" i="0" u="none" strike="noStrike" noProof="0" dirty="0">
                        <a:latin typeface="Calibri"/>
                      </a:endParaRPr>
                    </a:p>
                  </a:txBody>
                  <a:tcPr marL="91425" marR="91425" marT="91425" marB="91425">
                    <a:solidFill>
                      <a:srgbClr val="FFE599"/>
                    </a:solidFill>
                  </a:tcPr>
                </a:tc>
                <a:tc>
                  <a:txBody>
                    <a:bodyPr/>
                    <a:lstStyle/>
                    <a:p>
                      <a:pPr lvl="0" algn="l">
                        <a:lnSpc>
                          <a:spcPct val="100000"/>
                        </a:lnSpc>
                        <a:spcBef>
                          <a:spcPts val="0"/>
                        </a:spcBef>
                        <a:spcAft>
                          <a:spcPts val="0"/>
                        </a:spcAft>
                        <a:buNone/>
                      </a:pPr>
                      <a:r>
                        <a:rPr lang="en-US" sz="2200" b="0" i="0" u="none" strike="noStrike" noProof="0">
                          <a:solidFill>
                            <a:srgbClr val="202124"/>
                          </a:solidFill>
                          <a:latin typeface="Calibri"/>
                        </a:rPr>
                        <a:t>The plus sign (+) signals the coordination of the Descriptor with another Descriptor. </a:t>
                      </a:r>
                      <a:endParaRPr lang="en-US"/>
                    </a:p>
                  </a:txBody>
                  <a:tcPr marL="91425" marR="91425" marT="91425" marB="91425"/>
                </a:tc>
                <a:extLst>
                  <a:ext uri="{0D108BD9-81ED-4DB2-BD59-A6C34878D82A}">
                    <a16:rowId xmlns:a16="http://schemas.microsoft.com/office/drawing/2014/main" val="10002"/>
                  </a:ext>
                </a:extLst>
              </a:tr>
              <a:tr h="772357">
                <a:tc>
                  <a:txBody>
                    <a:bodyPr/>
                    <a:lstStyle/>
                    <a:p>
                      <a:pPr lvl="0" algn="ctr">
                        <a:lnSpc>
                          <a:spcPct val="100000"/>
                        </a:lnSpc>
                        <a:spcBef>
                          <a:spcPts val="0"/>
                        </a:spcBef>
                        <a:spcAft>
                          <a:spcPts val="0"/>
                        </a:spcAft>
                        <a:buNone/>
                      </a:pPr>
                      <a:r>
                        <a:rPr lang="pt-BR" sz="2200" b="0" i="0" u="none" strike="noStrike" noProof="0">
                          <a:latin typeface="Calibri"/>
                        </a:rPr>
                        <a:t>: </a:t>
                      </a:r>
                    </a:p>
                  </a:txBody>
                  <a:tcPr marL="91425" marR="91425" marT="91425" marB="91425">
                    <a:solidFill>
                      <a:srgbClr val="FFD966"/>
                    </a:solidFill>
                  </a:tcPr>
                </a:tc>
                <a:tc>
                  <a:txBody>
                    <a:bodyPr/>
                    <a:lstStyle/>
                    <a:p>
                      <a:pPr lvl="0" algn="l">
                        <a:lnSpc>
                          <a:spcPct val="100000"/>
                        </a:lnSpc>
                        <a:spcBef>
                          <a:spcPts val="0"/>
                        </a:spcBef>
                        <a:spcAft>
                          <a:spcPts val="0"/>
                        </a:spcAft>
                        <a:buNone/>
                      </a:pPr>
                      <a:r>
                        <a:rPr lang="en-US" sz="2200" b="0" i="0" u="none" strike="noStrike" noProof="0">
                          <a:solidFill>
                            <a:srgbClr val="202124"/>
                          </a:solidFill>
                          <a:latin typeface="Calibri"/>
                        </a:rPr>
                        <a:t>The colon (:) indicates a condition, situation, or set of circumstances and provides guidance for selecting the appropriate Descriptor. </a:t>
                      </a:r>
                      <a:endParaRPr lang="en-US" sz="2200" b="0" i="0" u="none" strike="noStrike" noProof="0" dirty="0">
                        <a:solidFill>
                          <a:srgbClr val="202124"/>
                        </a:solidFill>
                        <a:latin typeface="Calibri"/>
                      </a:endParaRPr>
                    </a:p>
                  </a:txBody>
                  <a:tcPr marL="91425" marR="91425" marT="91425" marB="91425"/>
                </a:tc>
                <a:extLst>
                  <a:ext uri="{0D108BD9-81ED-4DB2-BD59-A6C34878D82A}">
                    <a16:rowId xmlns:a16="http://schemas.microsoft.com/office/drawing/2014/main" val="10003"/>
                  </a:ext>
                </a:extLst>
              </a:tr>
              <a:tr h="582162">
                <a:tc>
                  <a:txBody>
                    <a:bodyPr/>
                    <a:lstStyle/>
                    <a:p>
                      <a:pPr lvl="0" algn="ctr">
                        <a:lnSpc>
                          <a:spcPct val="100000"/>
                        </a:lnSpc>
                        <a:spcBef>
                          <a:spcPts val="0"/>
                        </a:spcBef>
                        <a:spcAft>
                          <a:spcPts val="0"/>
                        </a:spcAft>
                        <a:buNone/>
                      </a:pPr>
                      <a:r>
                        <a:rPr lang="pt-BR" sz="2200" b="0" i="0" u="none" strike="noStrike" noProof="0">
                          <a:latin typeface="Calibri"/>
                        </a:rPr>
                        <a:t>/</a:t>
                      </a:r>
                      <a:endParaRPr lang="pt-BR" sz="2200" b="0" i="0" u="none" strike="noStrike" noProof="0" dirty="0">
                        <a:latin typeface="Calibri"/>
                      </a:endParaRPr>
                    </a:p>
                  </a:txBody>
                  <a:tcPr marL="91425" marR="91425" marT="91425" marB="91425">
                    <a:solidFill>
                      <a:srgbClr val="F1C232"/>
                    </a:solidFill>
                  </a:tcPr>
                </a:tc>
                <a:tc>
                  <a:txBody>
                    <a:bodyPr/>
                    <a:lstStyle/>
                    <a:p>
                      <a:pPr marL="0" lvl="0" indent="0" algn="l">
                        <a:spcBef>
                          <a:spcPts val="0"/>
                        </a:spcBef>
                        <a:spcAft>
                          <a:spcPts val="0"/>
                        </a:spcAft>
                        <a:buNone/>
                      </a:pPr>
                      <a:r>
                        <a:rPr lang="en-US" sz="2200" b="0" i="0" u="none" strike="noStrike" noProof="0">
                          <a:solidFill>
                            <a:srgbClr val="202124"/>
                          </a:solidFill>
                          <a:latin typeface="Calibri"/>
                        </a:rPr>
                        <a:t>The slash (/) denotes a Qualifier.</a:t>
                      </a:r>
                      <a:endParaRPr lang="en-US" b="0" i="0" u="none" strike="noStrike" noProof="0">
                        <a:latin typeface="Calibri"/>
                      </a:endParaRPr>
                    </a:p>
                  </a:txBody>
                  <a:tcPr marL="91425" marR="91425" marT="91425" marB="91425"/>
                </a:tc>
                <a:extLst>
                  <a:ext uri="{0D108BD9-81ED-4DB2-BD59-A6C34878D82A}">
                    <a16:rowId xmlns:a16="http://schemas.microsoft.com/office/drawing/2014/main" val="10004"/>
                  </a:ext>
                </a:extLst>
              </a:tr>
            </a:tbl>
          </a:graphicData>
        </a:graphic>
      </p:graphicFrame>
      <p:pic>
        <p:nvPicPr>
          <p:cNvPr id="3" name="Imagem 2">
            <a:extLst>
              <a:ext uri="{FF2B5EF4-FFF2-40B4-BE49-F238E27FC236}">
                <a16:creationId xmlns:a16="http://schemas.microsoft.com/office/drawing/2014/main" id="{B423D1D0-E595-1B44-B3BD-DA20E0D1B089}"/>
              </a:ext>
            </a:extLst>
          </p:cNvPr>
          <p:cNvPicPr>
            <a:picLocks noChangeAspect="1"/>
          </p:cNvPicPr>
          <p:nvPr/>
        </p:nvPicPr>
        <p:blipFill>
          <a:blip r:embed="rId3"/>
          <a:stretch>
            <a:fillRect/>
          </a:stretch>
        </p:blipFill>
        <p:spPr>
          <a:xfrm>
            <a:off x="16778" y="6427825"/>
            <a:ext cx="1146147" cy="426757"/>
          </a:xfrm>
          <a:prstGeom prst="rect">
            <a:avLst/>
          </a:prstGeom>
        </p:spPr>
      </p:pic>
      <p:sp>
        <p:nvSpPr>
          <p:cNvPr id="5" name="CaixaDeTexto 4">
            <a:extLst>
              <a:ext uri="{FF2B5EF4-FFF2-40B4-BE49-F238E27FC236}">
                <a16:creationId xmlns:a16="http://schemas.microsoft.com/office/drawing/2014/main" id="{4F4E9396-0203-4F05-E2E4-4A9130F83319}"/>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47fbb00374_2_13"/>
          <p:cNvSpPr txBox="1">
            <a:spLocks noGrp="1"/>
          </p:cNvSpPr>
          <p:nvPr>
            <p:ph type="title"/>
          </p:nvPr>
        </p:nvSpPr>
        <p:spPr>
          <a:xfrm>
            <a:off x="781049" y="1373"/>
            <a:ext cx="10515600" cy="13257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DeCS</a:t>
            </a:r>
            <a:r>
              <a:rPr lang="pt-BR" dirty="0"/>
              <a:t>/</a:t>
            </a:r>
            <a:r>
              <a:rPr lang="pt-BR" dirty="0" err="1"/>
              <a:t>MeSH</a:t>
            </a:r>
            <a:r>
              <a:rPr lang="pt-BR" dirty="0"/>
              <a:t> - </a:t>
            </a:r>
            <a:r>
              <a:rPr lang="pt-BR" dirty="0" err="1"/>
              <a:t>Indexing</a:t>
            </a:r>
            <a:r>
              <a:rPr lang="pt-BR" dirty="0"/>
              <a:t> Notes</a:t>
            </a:r>
            <a:endParaRPr dirty="0"/>
          </a:p>
        </p:txBody>
      </p:sp>
      <p:graphicFrame>
        <p:nvGraphicFramePr>
          <p:cNvPr id="261" name="Google Shape;261;g247fbb00374_2_13"/>
          <p:cNvGraphicFramePr/>
          <p:nvPr>
            <p:extLst>
              <p:ext uri="{D42A27DB-BD31-4B8C-83A1-F6EECF244321}">
                <p14:modId xmlns:p14="http://schemas.microsoft.com/office/powerpoint/2010/main" val="4161478362"/>
              </p:ext>
            </p:extLst>
          </p:nvPr>
        </p:nvGraphicFramePr>
        <p:xfrm>
          <a:off x="825907" y="1275569"/>
          <a:ext cx="10458451" cy="883160"/>
        </p:xfrm>
        <a:graphic>
          <a:graphicData uri="http://schemas.openxmlformats.org/drawingml/2006/table">
            <a:tbl>
              <a:tblPr>
                <a:noFill/>
              </a:tblPr>
              <a:tblGrid>
                <a:gridCol w="10458451">
                  <a:extLst>
                    <a:ext uri="{9D8B030D-6E8A-4147-A177-3AD203B41FA5}">
                      <a16:colId xmlns:a16="http://schemas.microsoft.com/office/drawing/2014/main" val="20000"/>
                    </a:ext>
                  </a:extLst>
                </a:gridCol>
              </a:tblGrid>
              <a:tr h="883160">
                <a:tc>
                  <a:txBody>
                    <a:bodyPr/>
                    <a:lstStyle/>
                    <a:p>
                      <a:pPr marL="0" lvl="0" indent="0" algn="l">
                        <a:spcBef>
                          <a:spcPts val="0"/>
                        </a:spcBef>
                        <a:spcAft>
                          <a:spcPts val="0"/>
                        </a:spcAft>
                        <a:buNone/>
                      </a:pPr>
                      <a:r>
                        <a:rPr lang="en-US" sz="2200" b="0" i="0" u="none" strike="noStrike" noProof="0">
                          <a:latin typeface="Calibri"/>
                        </a:rPr>
                        <a:t>Indexing notes assist the indexer in understanding the descriptor and determining its relevance to the topic being represented.</a:t>
                      </a:r>
                      <a:endParaRPr lang="en-US" sz="2200" dirty="0"/>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62" name="Google Shape;262;g247fbb00374_2_13"/>
          <p:cNvGraphicFramePr/>
          <p:nvPr>
            <p:extLst>
              <p:ext uri="{D42A27DB-BD31-4B8C-83A1-F6EECF244321}">
                <p14:modId xmlns:p14="http://schemas.microsoft.com/office/powerpoint/2010/main" val="2376736837"/>
              </p:ext>
            </p:extLst>
          </p:nvPr>
        </p:nvGraphicFramePr>
        <p:xfrm>
          <a:off x="825908" y="4544969"/>
          <a:ext cx="10401301" cy="853410"/>
        </p:xfrm>
        <a:graphic>
          <a:graphicData uri="http://schemas.openxmlformats.org/drawingml/2006/table">
            <a:tbl>
              <a:tblPr>
                <a:noFill/>
              </a:tblPr>
              <a:tblGrid>
                <a:gridCol w="10401301">
                  <a:extLst>
                    <a:ext uri="{9D8B030D-6E8A-4147-A177-3AD203B41FA5}">
                      <a16:colId xmlns:a16="http://schemas.microsoft.com/office/drawing/2014/main" val="20000"/>
                    </a:ext>
                  </a:extLst>
                </a:gridCol>
              </a:tblGrid>
              <a:tr h="848032">
                <a:tc>
                  <a:txBody>
                    <a:bodyPr/>
                    <a:lstStyle/>
                    <a:p>
                      <a:pPr marL="0" lvl="0" indent="0" algn="l">
                        <a:spcBef>
                          <a:spcPts val="0"/>
                        </a:spcBef>
                        <a:spcAft>
                          <a:spcPts val="0"/>
                        </a:spcAft>
                        <a:buNone/>
                      </a:pPr>
                      <a:r>
                        <a:rPr lang="en-US" sz="2200" b="0" i="0" u="none" strike="noStrike" noProof="0">
                          <a:latin typeface="Calibri"/>
                        </a:rPr>
                        <a:t>Indexing notes, related terms, and DeCS/MeSH hierarchy analysis are essential for making informed decisions when selecting the appropriate term.</a:t>
                      </a:r>
                      <a:endParaRPr lang="en-US" sz="2200" b="0" i="0" u="none" strike="noStrike" noProof="0" dirty="0">
                        <a:latin typeface="Calibri"/>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4" name="Imagem 3">
            <a:extLst>
              <a:ext uri="{FF2B5EF4-FFF2-40B4-BE49-F238E27FC236}">
                <a16:creationId xmlns:a16="http://schemas.microsoft.com/office/drawing/2014/main" id="{1FFD9B23-0425-2E71-7934-C5822E812006}"/>
              </a:ext>
            </a:extLst>
          </p:cNvPr>
          <p:cNvPicPr>
            <a:picLocks noChangeAspect="1"/>
          </p:cNvPicPr>
          <p:nvPr/>
        </p:nvPicPr>
        <p:blipFill>
          <a:blip r:embed="rId3"/>
          <a:stretch>
            <a:fillRect/>
          </a:stretch>
        </p:blipFill>
        <p:spPr>
          <a:xfrm>
            <a:off x="69326" y="6093462"/>
            <a:ext cx="1146147" cy="426757"/>
          </a:xfrm>
          <a:prstGeom prst="rect">
            <a:avLst/>
          </a:prstGeom>
        </p:spPr>
      </p:pic>
      <p:pic>
        <p:nvPicPr>
          <p:cNvPr id="6" name="Imagem 5">
            <a:extLst>
              <a:ext uri="{FF2B5EF4-FFF2-40B4-BE49-F238E27FC236}">
                <a16:creationId xmlns:a16="http://schemas.microsoft.com/office/drawing/2014/main" id="{94222526-6884-C208-AD2E-F19268A797E5}"/>
              </a:ext>
            </a:extLst>
          </p:cNvPr>
          <p:cNvPicPr>
            <a:picLocks noChangeAspect="1"/>
          </p:cNvPicPr>
          <p:nvPr/>
        </p:nvPicPr>
        <p:blipFill>
          <a:blip r:embed="rId4"/>
          <a:stretch>
            <a:fillRect/>
          </a:stretch>
        </p:blipFill>
        <p:spPr>
          <a:xfrm>
            <a:off x="1301577" y="6071019"/>
            <a:ext cx="4273666" cy="804742"/>
          </a:xfrm>
          <a:prstGeom prst="rect">
            <a:avLst/>
          </a:prstGeom>
        </p:spPr>
      </p:pic>
      <p:pic>
        <p:nvPicPr>
          <p:cNvPr id="7" name="Picture 6" descr="A screenshot of a phone&#10;&#10;Description automatically generated">
            <a:extLst>
              <a:ext uri="{FF2B5EF4-FFF2-40B4-BE49-F238E27FC236}">
                <a16:creationId xmlns:a16="http://schemas.microsoft.com/office/drawing/2014/main" id="{681E8D84-D9C8-9FFC-0AF3-97E71B36B88D}"/>
              </a:ext>
            </a:extLst>
          </p:cNvPr>
          <p:cNvPicPr>
            <a:picLocks noChangeAspect="1"/>
          </p:cNvPicPr>
          <p:nvPr/>
        </p:nvPicPr>
        <p:blipFill>
          <a:blip r:embed="rId5"/>
          <a:stretch>
            <a:fillRect/>
          </a:stretch>
        </p:blipFill>
        <p:spPr>
          <a:xfrm>
            <a:off x="1297089" y="2238529"/>
            <a:ext cx="8774368" cy="1631233"/>
          </a:xfrm>
          <a:prstGeom prst="rect">
            <a:avLst/>
          </a:prstGeom>
        </p:spPr>
      </p:pic>
      <p:pic>
        <p:nvPicPr>
          <p:cNvPr id="9" name="Picture 8">
            <a:extLst>
              <a:ext uri="{FF2B5EF4-FFF2-40B4-BE49-F238E27FC236}">
                <a16:creationId xmlns:a16="http://schemas.microsoft.com/office/drawing/2014/main" id="{A85C82A4-D90F-7B84-0127-14FDC778ADB2}"/>
              </a:ext>
            </a:extLst>
          </p:cNvPr>
          <p:cNvPicPr>
            <a:picLocks noChangeAspect="1"/>
          </p:cNvPicPr>
          <p:nvPr/>
        </p:nvPicPr>
        <p:blipFill>
          <a:blip r:embed="rId6"/>
          <a:stretch>
            <a:fillRect/>
          </a:stretch>
        </p:blipFill>
        <p:spPr>
          <a:xfrm>
            <a:off x="1297858" y="3893881"/>
            <a:ext cx="8613057" cy="434461"/>
          </a:xfrm>
          <a:prstGeom prst="rect">
            <a:avLst/>
          </a:prstGeom>
        </p:spPr>
      </p:pic>
      <p:cxnSp>
        <p:nvCxnSpPr>
          <p:cNvPr id="10" name="Straight Arrow Connector 9">
            <a:extLst>
              <a:ext uri="{FF2B5EF4-FFF2-40B4-BE49-F238E27FC236}">
                <a16:creationId xmlns:a16="http://schemas.microsoft.com/office/drawing/2014/main" id="{6A39366F-3382-E59E-93FB-FBDEA4EC8547}"/>
              </a:ext>
            </a:extLst>
          </p:cNvPr>
          <p:cNvCxnSpPr/>
          <p:nvPr/>
        </p:nvCxnSpPr>
        <p:spPr>
          <a:xfrm>
            <a:off x="6032091" y="4262282"/>
            <a:ext cx="4023850" cy="14260"/>
          </a:xfrm>
          <a:prstGeom prst="straightConnector1">
            <a:avLst/>
          </a:prstGeom>
        </p:spPr>
        <p:style>
          <a:lnRef idx="3">
            <a:schemeClr val="accent4"/>
          </a:lnRef>
          <a:fillRef idx="0">
            <a:schemeClr val="accent4"/>
          </a:fillRef>
          <a:effectRef idx="2">
            <a:schemeClr val="accent4"/>
          </a:effectRef>
          <a:fontRef idx="minor">
            <a:schemeClr val="tx1"/>
          </a:fontRef>
        </p:style>
      </p:cxnSp>
      <p:sp>
        <p:nvSpPr>
          <p:cNvPr id="11" name="CaixaDeTexto 10">
            <a:extLst>
              <a:ext uri="{FF2B5EF4-FFF2-40B4-BE49-F238E27FC236}">
                <a16:creationId xmlns:a16="http://schemas.microsoft.com/office/drawing/2014/main" id="{D8135DE1-D227-97F3-C882-2A555D4DF96E}"/>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92A9C-8D55-00D4-E6BA-1515FAB0351D}"/>
              </a:ext>
            </a:extLst>
          </p:cNvPr>
          <p:cNvSpPr>
            <a:spLocks noGrp="1"/>
          </p:cNvSpPr>
          <p:nvPr>
            <p:ph type="title"/>
          </p:nvPr>
        </p:nvSpPr>
        <p:spPr/>
        <p:txBody>
          <a:bodyPr/>
          <a:lstStyle/>
          <a:p>
            <a:r>
              <a:rPr lang="es-419" dirty="0" err="1"/>
              <a:t>Other</a:t>
            </a:r>
            <a:r>
              <a:rPr lang="es-419" dirty="0"/>
              <a:t> </a:t>
            </a:r>
            <a:r>
              <a:rPr lang="es-419" dirty="0" err="1"/>
              <a:t>example</a:t>
            </a:r>
            <a:r>
              <a:rPr lang="es-419" dirty="0"/>
              <a:t> </a:t>
            </a:r>
            <a:r>
              <a:rPr lang="es-419" dirty="0" err="1"/>
              <a:t>of</a:t>
            </a:r>
            <a:r>
              <a:rPr lang="es-419" dirty="0"/>
              <a:t> notes</a:t>
            </a:r>
            <a:endParaRPr lang="pt-BR" dirty="0"/>
          </a:p>
        </p:txBody>
      </p:sp>
      <p:sp>
        <p:nvSpPr>
          <p:cNvPr id="13" name="CaixaDeTexto 12">
            <a:extLst>
              <a:ext uri="{FF2B5EF4-FFF2-40B4-BE49-F238E27FC236}">
                <a16:creationId xmlns:a16="http://schemas.microsoft.com/office/drawing/2014/main" id="{F1FB52D3-CC0E-3169-102A-10CF955496B7}"/>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pic>
        <p:nvPicPr>
          <p:cNvPr id="14" name="Imagem 13">
            <a:extLst>
              <a:ext uri="{FF2B5EF4-FFF2-40B4-BE49-F238E27FC236}">
                <a16:creationId xmlns:a16="http://schemas.microsoft.com/office/drawing/2014/main" id="{479E4E0E-A945-B299-47ED-36DD2149AE3D}"/>
              </a:ext>
            </a:extLst>
          </p:cNvPr>
          <p:cNvPicPr>
            <a:picLocks noChangeAspect="1"/>
          </p:cNvPicPr>
          <p:nvPr/>
        </p:nvPicPr>
        <p:blipFill>
          <a:blip r:embed="rId2"/>
          <a:stretch>
            <a:fillRect/>
          </a:stretch>
        </p:blipFill>
        <p:spPr>
          <a:xfrm>
            <a:off x="69326" y="6093462"/>
            <a:ext cx="1146147" cy="426757"/>
          </a:xfrm>
          <a:prstGeom prst="rect">
            <a:avLst/>
          </a:prstGeom>
        </p:spPr>
      </p:pic>
      <p:pic>
        <p:nvPicPr>
          <p:cNvPr id="18" name="Espaço Reservado para Conteúdo 17">
            <a:extLst>
              <a:ext uri="{FF2B5EF4-FFF2-40B4-BE49-F238E27FC236}">
                <a16:creationId xmlns:a16="http://schemas.microsoft.com/office/drawing/2014/main" id="{DBB4544A-F59F-F0F6-80A0-CE451578F227}"/>
              </a:ext>
            </a:extLst>
          </p:cNvPr>
          <p:cNvPicPr>
            <a:picLocks noGrp="1" noChangeAspect="1"/>
          </p:cNvPicPr>
          <p:nvPr>
            <p:ph idx="1"/>
          </p:nvPr>
        </p:nvPicPr>
        <p:blipFill>
          <a:blip r:embed="rId3"/>
          <a:stretch>
            <a:fillRect/>
          </a:stretch>
        </p:blipFill>
        <p:spPr>
          <a:xfrm>
            <a:off x="979714" y="1429401"/>
            <a:ext cx="5890653" cy="4173539"/>
          </a:xfrm>
        </p:spPr>
      </p:pic>
      <p:pic>
        <p:nvPicPr>
          <p:cNvPr id="20" name="Imagem 19">
            <a:extLst>
              <a:ext uri="{FF2B5EF4-FFF2-40B4-BE49-F238E27FC236}">
                <a16:creationId xmlns:a16="http://schemas.microsoft.com/office/drawing/2014/main" id="{2C5D9914-AFF8-6BFD-A066-49D840D634C8}"/>
              </a:ext>
            </a:extLst>
          </p:cNvPr>
          <p:cNvPicPr>
            <a:picLocks noChangeAspect="1"/>
          </p:cNvPicPr>
          <p:nvPr/>
        </p:nvPicPr>
        <p:blipFill>
          <a:blip r:embed="rId4"/>
          <a:stretch>
            <a:fillRect/>
          </a:stretch>
        </p:blipFill>
        <p:spPr>
          <a:xfrm>
            <a:off x="8840878" y="1027906"/>
            <a:ext cx="2654436" cy="5493032"/>
          </a:xfrm>
          <a:prstGeom prst="rect">
            <a:avLst/>
          </a:prstGeom>
        </p:spPr>
      </p:pic>
      <p:pic>
        <p:nvPicPr>
          <p:cNvPr id="22" name="Imagem 21">
            <a:extLst>
              <a:ext uri="{FF2B5EF4-FFF2-40B4-BE49-F238E27FC236}">
                <a16:creationId xmlns:a16="http://schemas.microsoft.com/office/drawing/2014/main" id="{1256BA7E-B083-977D-E32A-E390D12834C5}"/>
              </a:ext>
            </a:extLst>
          </p:cNvPr>
          <p:cNvPicPr>
            <a:picLocks noChangeAspect="1"/>
          </p:cNvPicPr>
          <p:nvPr/>
        </p:nvPicPr>
        <p:blipFill>
          <a:blip r:embed="rId5"/>
          <a:stretch>
            <a:fillRect/>
          </a:stretch>
        </p:blipFill>
        <p:spPr>
          <a:xfrm>
            <a:off x="979714" y="5648939"/>
            <a:ext cx="5890653" cy="567188"/>
          </a:xfrm>
          <a:prstGeom prst="rect">
            <a:avLst/>
          </a:prstGeom>
        </p:spPr>
      </p:pic>
    </p:spTree>
    <p:extLst>
      <p:ext uri="{BB962C8B-B14F-4D97-AF65-F5344CB8AC3E}">
        <p14:creationId xmlns:p14="http://schemas.microsoft.com/office/powerpoint/2010/main" val="396019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92A9C-8D55-00D4-E6BA-1515FAB0351D}"/>
              </a:ext>
            </a:extLst>
          </p:cNvPr>
          <p:cNvSpPr>
            <a:spLocks noGrp="1"/>
          </p:cNvSpPr>
          <p:nvPr>
            <p:ph type="title"/>
          </p:nvPr>
        </p:nvSpPr>
        <p:spPr/>
        <p:txBody>
          <a:bodyPr/>
          <a:lstStyle/>
          <a:p>
            <a:r>
              <a:rPr lang="es-419" dirty="0" err="1"/>
              <a:t>Other</a:t>
            </a:r>
            <a:r>
              <a:rPr lang="es-419" dirty="0"/>
              <a:t> </a:t>
            </a:r>
            <a:r>
              <a:rPr lang="es-419" dirty="0" err="1"/>
              <a:t>example</a:t>
            </a:r>
            <a:r>
              <a:rPr lang="es-419" dirty="0"/>
              <a:t> </a:t>
            </a:r>
            <a:r>
              <a:rPr lang="es-419" dirty="0" err="1"/>
              <a:t>of</a:t>
            </a:r>
            <a:r>
              <a:rPr lang="es-419" dirty="0"/>
              <a:t> notes</a:t>
            </a:r>
            <a:endParaRPr lang="pt-BR" dirty="0"/>
          </a:p>
        </p:txBody>
      </p:sp>
      <p:pic>
        <p:nvPicPr>
          <p:cNvPr id="12" name="Imagem 11">
            <a:extLst>
              <a:ext uri="{FF2B5EF4-FFF2-40B4-BE49-F238E27FC236}">
                <a16:creationId xmlns:a16="http://schemas.microsoft.com/office/drawing/2014/main" id="{27BE5715-167E-2926-0D24-2F4225990784}"/>
              </a:ext>
            </a:extLst>
          </p:cNvPr>
          <p:cNvPicPr>
            <a:picLocks noChangeAspect="1"/>
          </p:cNvPicPr>
          <p:nvPr/>
        </p:nvPicPr>
        <p:blipFill>
          <a:blip r:embed="rId2"/>
          <a:stretch>
            <a:fillRect/>
          </a:stretch>
        </p:blipFill>
        <p:spPr>
          <a:xfrm>
            <a:off x="7027524" y="2151530"/>
            <a:ext cx="4973993" cy="4307090"/>
          </a:xfrm>
          <a:prstGeom prst="rect">
            <a:avLst/>
          </a:prstGeom>
        </p:spPr>
      </p:pic>
      <p:pic>
        <p:nvPicPr>
          <p:cNvPr id="7" name="Espaço Reservado para Conteúdo 6">
            <a:extLst>
              <a:ext uri="{FF2B5EF4-FFF2-40B4-BE49-F238E27FC236}">
                <a16:creationId xmlns:a16="http://schemas.microsoft.com/office/drawing/2014/main" id="{6C426DEE-8B5B-EB2F-7FE0-F42A14831050}"/>
              </a:ext>
            </a:extLst>
          </p:cNvPr>
          <p:cNvPicPr>
            <a:picLocks noGrp="1" noChangeAspect="1"/>
          </p:cNvPicPr>
          <p:nvPr>
            <p:ph idx="1"/>
          </p:nvPr>
        </p:nvPicPr>
        <p:blipFill>
          <a:blip r:embed="rId3"/>
          <a:stretch>
            <a:fillRect/>
          </a:stretch>
        </p:blipFill>
        <p:spPr>
          <a:xfrm>
            <a:off x="925285" y="1538287"/>
            <a:ext cx="6015154" cy="5000452"/>
          </a:xfrm>
        </p:spPr>
      </p:pic>
      <p:sp>
        <p:nvSpPr>
          <p:cNvPr id="9" name="CaixaDeTexto 8">
            <a:extLst>
              <a:ext uri="{FF2B5EF4-FFF2-40B4-BE49-F238E27FC236}">
                <a16:creationId xmlns:a16="http://schemas.microsoft.com/office/drawing/2014/main" id="{E403B7DD-4F9E-2851-FF21-6DBB8C1B23F7}"/>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pic>
        <p:nvPicPr>
          <p:cNvPr id="11" name="Imagem 10">
            <a:extLst>
              <a:ext uri="{FF2B5EF4-FFF2-40B4-BE49-F238E27FC236}">
                <a16:creationId xmlns:a16="http://schemas.microsoft.com/office/drawing/2014/main" id="{F22191E6-1657-8D68-4E50-10E17E2EC1AE}"/>
              </a:ext>
            </a:extLst>
          </p:cNvPr>
          <p:cNvPicPr>
            <a:picLocks noChangeAspect="1"/>
          </p:cNvPicPr>
          <p:nvPr/>
        </p:nvPicPr>
        <p:blipFill>
          <a:blip r:embed="rId4"/>
          <a:stretch>
            <a:fillRect/>
          </a:stretch>
        </p:blipFill>
        <p:spPr>
          <a:xfrm>
            <a:off x="69326" y="6093462"/>
            <a:ext cx="1146147" cy="426757"/>
          </a:xfrm>
          <a:prstGeom prst="rect">
            <a:avLst/>
          </a:prstGeom>
        </p:spPr>
      </p:pic>
    </p:spTree>
    <p:extLst>
      <p:ext uri="{BB962C8B-B14F-4D97-AF65-F5344CB8AC3E}">
        <p14:creationId xmlns:p14="http://schemas.microsoft.com/office/powerpoint/2010/main" val="55012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61" name="Retângulo 60">
            <a:extLst>
              <a:ext uri="{FF2B5EF4-FFF2-40B4-BE49-F238E27FC236}">
                <a16:creationId xmlns:a16="http://schemas.microsoft.com/office/drawing/2014/main" id="{26CDD602-2660-0AB5-634A-0FFFBE915751}"/>
              </a:ext>
            </a:extLst>
          </p:cNvPr>
          <p:cNvSpPr/>
          <p:nvPr/>
        </p:nvSpPr>
        <p:spPr>
          <a:xfrm>
            <a:off x="-16778" y="-15875"/>
            <a:ext cx="12192000" cy="687386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5" name="Google Shape;275;g1e2f1b09150_0_387"/>
          <p:cNvSpPr txBox="1">
            <a:spLocks noGrp="1"/>
          </p:cNvSpPr>
          <p:nvPr>
            <p:ph type="title"/>
          </p:nvPr>
        </p:nvSpPr>
        <p:spPr>
          <a:xfrm>
            <a:off x="937054" y="18325"/>
            <a:ext cx="10515600" cy="1325700"/>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sz="3600" dirty="0"/>
              <a:t>Technical reading aimed at identifying:</a:t>
            </a:r>
            <a:endParaRPr sz="3600" dirty="0"/>
          </a:p>
        </p:txBody>
      </p:sp>
      <p:pic>
        <p:nvPicPr>
          <p:cNvPr id="7" name="Imagem 6">
            <a:extLst>
              <a:ext uri="{FF2B5EF4-FFF2-40B4-BE49-F238E27FC236}">
                <a16:creationId xmlns:a16="http://schemas.microsoft.com/office/drawing/2014/main" id="{9E09D1B8-F8C2-5849-68B1-6AF5E0D6164C}"/>
              </a:ext>
            </a:extLst>
          </p:cNvPr>
          <p:cNvPicPr>
            <a:picLocks noChangeAspect="1"/>
          </p:cNvPicPr>
          <p:nvPr/>
        </p:nvPicPr>
        <p:blipFill>
          <a:blip r:embed="rId3"/>
          <a:stretch>
            <a:fillRect/>
          </a:stretch>
        </p:blipFill>
        <p:spPr>
          <a:xfrm>
            <a:off x="4774652" y="1172589"/>
            <a:ext cx="1849137" cy="1849137"/>
          </a:xfrm>
          <a:prstGeom prst="rect">
            <a:avLst/>
          </a:prstGeom>
        </p:spPr>
      </p:pic>
      <p:grpSp>
        <p:nvGrpSpPr>
          <p:cNvPr id="40" name="Agrupar 39">
            <a:extLst>
              <a:ext uri="{FF2B5EF4-FFF2-40B4-BE49-F238E27FC236}">
                <a16:creationId xmlns:a16="http://schemas.microsoft.com/office/drawing/2014/main" id="{70A4DCEE-C550-29F3-1663-F7DF559FFC10}"/>
              </a:ext>
            </a:extLst>
          </p:cNvPr>
          <p:cNvGrpSpPr/>
          <p:nvPr/>
        </p:nvGrpSpPr>
        <p:grpSpPr>
          <a:xfrm>
            <a:off x="524222" y="3264243"/>
            <a:ext cx="11143556" cy="3300706"/>
            <a:chOff x="886115" y="-303557"/>
            <a:chExt cx="5348773" cy="13419256"/>
          </a:xfrm>
        </p:grpSpPr>
        <p:sp>
          <p:nvSpPr>
            <p:cNvPr id="41" name="Forma Livre: Forma 40">
              <a:extLst>
                <a:ext uri="{FF2B5EF4-FFF2-40B4-BE49-F238E27FC236}">
                  <a16:creationId xmlns:a16="http://schemas.microsoft.com/office/drawing/2014/main" id="{E3186A04-39F2-D5A3-E949-59FF56E3C305}"/>
                </a:ext>
              </a:extLst>
            </p:cNvPr>
            <p:cNvSpPr/>
            <p:nvPr/>
          </p:nvSpPr>
          <p:spPr>
            <a:xfrm>
              <a:off x="886115" y="-303557"/>
              <a:ext cx="1254426" cy="6522152"/>
            </a:xfrm>
            <a:custGeom>
              <a:avLst/>
              <a:gdLst>
                <a:gd name="connsiteX0" fmla="*/ 0 w 1197177"/>
                <a:gd name="connsiteY0" fmla="*/ 0 h 478871"/>
                <a:gd name="connsiteX1" fmla="*/ 1197177 w 1197177"/>
                <a:gd name="connsiteY1" fmla="*/ 0 h 478871"/>
                <a:gd name="connsiteX2" fmla="*/ 1197177 w 1197177"/>
                <a:gd name="connsiteY2" fmla="*/ 478871 h 478871"/>
                <a:gd name="connsiteX3" fmla="*/ 0 w 1197177"/>
                <a:gd name="connsiteY3" fmla="*/ 478871 h 478871"/>
                <a:gd name="connsiteX4" fmla="*/ 0 w 1197177"/>
                <a:gd name="connsiteY4" fmla="*/ 0 h 4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77" h="478871">
                  <a:moveTo>
                    <a:pt x="0" y="0"/>
                  </a:moveTo>
                  <a:lnTo>
                    <a:pt x="1197177" y="0"/>
                  </a:lnTo>
                  <a:lnTo>
                    <a:pt x="1197177" y="478871"/>
                  </a:lnTo>
                  <a:lnTo>
                    <a:pt x="0" y="478871"/>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algn="ctr" defTabSz="1066800">
                <a:lnSpc>
                  <a:spcPct val="90000"/>
                </a:lnSpc>
                <a:spcBef>
                  <a:spcPct val="0"/>
                </a:spcBef>
                <a:spcAft>
                  <a:spcPct val="35000"/>
                </a:spcAft>
              </a:pPr>
              <a:r>
                <a:rPr lang="en-US" sz="2200" dirty="0">
                  <a:ea typeface="+mn-lt"/>
                  <a:cs typeface="+mn-lt"/>
                </a:rPr>
                <a:t>The central topic of the document.</a:t>
              </a:r>
              <a:endParaRPr lang="en-US" dirty="0"/>
            </a:p>
          </p:txBody>
        </p:sp>
        <p:sp>
          <p:nvSpPr>
            <p:cNvPr id="43" name="Forma Livre: Forma 42">
              <a:extLst>
                <a:ext uri="{FF2B5EF4-FFF2-40B4-BE49-F238E27FC236}">
                  <a16:creationId xmlns:a16="http://schemas.microsoft.com/office/drawing/2014/main" id="{62809F9A-3443-550C-095A-1CFD6A366E93}"/>
                </a:ext>
              </a:extLst>
            </p:cNvPr>
            <p:cNvSpPr/>
            <p:nvPr/>
          </p:nvSpPr>
          <p:spPr>
            <a:xfrm>
              <a:off x="2250897" y="-303557"/>
              <a:ext cx="1254426" cy="6522152"/>
            </a:xfrm>
            <a:custGeom>
              <a:avLst/>
              <a:gdLst>
                <a:gd name="connsiteX0" fmla="*/ 0 w 1197177"/>
                <a:gd name="connsiteY0" fmla="*/ 0 h 478871"/>
                <a:gd name="connsiteX1" fmla="*/ 1197177 w 1197177"/>
                <a:gd name="connsiteY1" fmla="*/ 0 h 478871"/>
                <a:gd name="connsiteX2" fmla="*/ 1197177 w 1197177"/>
                <a:gd name="connsiteY2" fmla="*/ 478871 h 478871"/>
                <a:gd name="connsiteX3" fmla="*/ 0 w 1197177"/>
                <a:gd name="connsiteY3" fmla="*/ 478871 h 478871"/>
                <a:gd name="connsiteX4" fmla="*/ 0 w 1197177"/>
                <a:gd name="connsiteY4" fmla="*/ 0 h 4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77" h="478871">
                  <a:moveTo>
                    <a:pt x="0" y="0"/>
                  </a:moveTo>
                  <a:lnTo>
                    <a:pt x="1197177" y="0"/>
                  </a:lnTo>
                  <a:lnTo>
                    <a:pt x="1197177" y="478871"/>
                  </a:lnTo>
                  <a:lnTo>
                    <a:pt x="0" y="478871"/>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algn="ctr" defTabSz="1066800">
                <a:lnSpc>
                  <a:spcPct val="90000"/>
                </a:lnSpc>
                <a:spcBef>
                  <a:spcPct val="0"/>
                </a:spcBef>
                <a:spcAft>
                  <a:spcPct val="35000"/>
                </a:spcAft>
              </a:pPr>
              <a:r>
                <a:rPr lang="en-US" sz="2200" dirty="0">
                  <a:ea typeface="+mn-lt"/>
                  <a:cs typeface="+mn-lt"/>
                </a:rPr>
                <a:t>Supplementary information that supports the development of the research findings.</a:t>
              </a:r>
              <a:endParaRPr lang="en-US" dirty="0"/>
            </a:p>
          </p:txBody>
        </p:sp>
        <p:sp>
          <p:nvSpPr>
            <p:cNvPr id="47" name="Forma Livre: Forma 46">
              <a:extLst>
                <a:ext uri="{FF2B5EF4-FFF2-40B4-BE49-F238E27FC236}">
                  <a16:creationId xmlns:a16="http://schemas.microsoft.com/office/drawing/2014/main" id="{8E1D3FB8-CBFA-9DB3-0CCC-1A84ADD1583E}"/>
                </a:ext>
              </a:extLst>
            </p:cNvPr>
            <p:cNvSpPr/>
            <p:nvPr/>
          </p:nvSpPr>
          <p:spPr>
            <a:xfrm>
              <a:off x="4980462" y="-303557"/>
              <a:ext cx="1254426" cy="6522152"/>
            </a:xfrm>
            <a:custGeom>
              <a:avLst/>
              <a:gdLst>
                <a:gd name="connsiteX0" fmla="*/ 0 w 1197177"/>
                <a:gd name="connsiteY0" fmla="*/ 0 h 478871"/>
                <a:gd name="connsiteX1" fmla="*/ 1197177 w 1197177"/>
                <a:gd name="connsiteY1" fmla="*/ 0 h 478871"/>
                <a:gd name="connsiteX2" fmla="*/ 1197177 w 1197177"/>
                <a:gd name="connsiteY2" fmla="*/ 478871 h 478871"/>
                <a:gd name="connsiteX3" fmla="*/ 0 w 1197177"/>
                <a:gd name="connsiteY3" fmla="*/ 478871 h 478871"/>
                <a:gd name="connsiteX4" fmla="*/ 0 w 1197177"/>
                <a:gd name="connsiteY4" fmla="*/ 0 h 4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77" h="478871">
                  <a:moveTo>
                    <a:pt x="0" y="0"/>
                  </a:moveTo>
                  <a:lnTo>
                    <a:pt x="1197177" y="0"/>
                  </a:lnTo>
                  <a:lnTo>
                    <a:pt x="1197177" y="478871"/>
                  </a:lnTo>
                  <a:lnTo>
                    <a:pt x="0" y="478871"/>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200" dirty="0"/>
                <a:t>Research subjects and historical periods</a:t>
              </a:r>
              <a:endParaRPr lang="es-419" sz="2200" kern="1200" dirty="0"/>
            </a:p>
          </p:txBody>
        </p:sp>
        <p:sp>
          <p:nvSpPr>
            <p:cNvPr id="49" name="Forma Livre: Forma 48">
              <a:extLst>
                <a:ext uri="{FF2B5EF4-FFF2-40B4-BE49-F238E27FC236}">
                  <a16:creationId xmlns:a16="http://schemas.microsoft.com/office/drawing/2014/main" id="{32521171-28F4-848F-2514-1BF559B197C5}"/>
                </a:ext>
              </a:extLst>
            </p:cNvPr>
            <p:cNvSpPr/>
            <p:nvPr/>
          </p:nvSpPr>
          <p:spPr>
            <a:xfrm>
              <a:off x="3607950" y="-274106"/>
              <a:ext cx="1254426" cy="6522152"/>
            </a:xfrm>
            <a:custGeom>
              <a:avLst/>
              <a:gdLst>
                <a:gd name="connsiteX0" fmla="*/ 0 w 1197177"/>
                <a:gd name="connsiteY0" fmla="*/ 0 h 478871"/>
                <a:gd name="connsiteX1" fmla="*/ 1197177 w 1197177"/>
                <a:gd name="connsiteY1" fmla="*/ 0 h 478871"/>
                <a:gd name="connsiteX2" fmla="*/ 1197177 w 1197177"/>
                <a:gd name="connsiteY2" fmla="*/ 478871 h 478871"/>
                <a:gd name="connsiteX3" fmla="*/ 0 w 1197177"/>
                <a:gd name="connsiteY3" fmla="*/ 478871 h 478871"/>
                <a:gd name="connsiteX4" fmla="*/ 0 w 1197177"/>
                <a:gd name="connsiteY4" fmla="*/ 0 h 4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77" h="478871">
                  <a:moveTo>
                    <a:pt x="0" y="0"/>
                  </a:moveTo>
                  <a:lnTo>
                    <a:pt x="1197177" y="0"/>
                  </a:lnTo>
                  <a:lnTo>
                    <a:pt x="1197177" y="478871"/>
                  </a:lnTo>
                  <a:lnTo>
                    <a:pt x="0" y="478871"/>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200" dirty="0"/>
                <a:t>Study design or editorial formats</a:t>
              </a:r>
              <a:endParaRPr lang="es-419" sz="2200" kern="1200" dirty="0"/>
            </a:p>
          </p:txBody>
        </p:sp>
        <p:sp>
          <p:nvSpPr>
            <p:cNvPr id="51" name="Forma Livre: Forma 50">
              <a:extLst>
                <a:ext uri="{FF2B5EF4-FFF2-40B4-BE49-F238E27FC236}">
                  <a16:creationId xmlns:a16="http://schemas.microsoft.com/office/drawing/2014/main" id="{6FCF73A7-2A27-0659-A7F7-A516E0709A96}"/>
                </a:ext>
              </a:extLst>
            </p:cNvPr>
            <p:cNvSpPr/>
            <p:nvPr/>
          </p:nvSpPr>
          <p:spPr>
            <a:xfrm>
              <a:off x="1728959" y="6517256"/>
              <a:ext cx="1254426" cy="6522148"/>
            </a:xfrm>
            <a:custGeom>
              <a:avLst/>
              <a:gdLst>
                <a:gd name="connsiteX0" fmla="*/ 0 w 1197177"/>
                <a:gd name="connsiteY0" fmla="*/ 0 h 478871"/>
                <a:gd name="connsiteX1" fmla="*/ 1197177 w 1197177"/>
                <a:gd name="connsiteY1" fmla="*/ 0 h 478871"/>
                <a:gd name="connsiteX2" fmla="*/ 1197177 w 1197177"/>
                <a:gd name="connsiteY2" fmla="*/ 478871 h 478871"/>
                <a:gd name="connsiteX3" fmla="*/ 0 w 1197177"/>
                <a:gd name="connsiteY3" fmla="*/ 478871 h 478871"/>
                <a:gd name="connsiteX4" fmla="*/ 0 w 1197177"/>
                <a:gd name="connsiteY4" fmla="*/ 0 h 4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77" h="478871">
                  <a:moveTo>
                    <a:pt x="0" y="0"/>
                  </a:moveTo>
                  <a:lnTo>
                    <a:pt x="1197177" y="0"/>
                  </a:lnTo>
                  <a:lnTo>
                    <a:pt x="1197177" y="478871"/>
                  </a:lnTo>
                  <a:lnTo>
                    <a:pt x="0" y="478871"/>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419" sz="2200" dirty="0" err="1"/>
                <a:t>Persons</a:t>
              </a:r>
              <a:r>
                <a:rPr lang="es-419" sz="2200" dirty="0"/>
                <a:t> </a:t>
              </a:r>
              <a:r>
                <a:rPr lang="es-419" sz="2200" dirty="0" err="1"/>
                <a:t>or</a:t>
              </a:r>
              <a:r>
                <a:rPr lang="es-419" sz="2200" dirty="0"/>
                <a:t> </a:t>
              </a:r>
              <a:r>
                <a:rPr lang="es-419" sz="2200" dirty="0" err="1"/>
                <a:t>institutions</a:t>
              </a:r>
              <a:endParaRPr lang="es-419" sz="2200" kern="1200" dirty="0"/>
            </a:p>
          </p:txBody>
        </p:sp>
        <p:sp>
          <p:nvSpPr>
            <p:cNvPr id="53" name="Forma Livre: Forma 52">
              <a:extLst>
                <a:ext uri="{FF2B5EF4-FFF2-40B4-BE49-F238E27FC236}">
                  <a16:creationId xmlns:a16="http://schemas.microsoft.com/office/drawing/2014/main" id="{AC0A3D5A-972D-3858-8B14-E1625B6D3D7C}"/>
                </a:ext>
              </a:extLst>
            </p:cNvPr>
            <p:cNvSpPr/>
            <p:nvPr/>
          </p:nvSpPr>
          <p:spPr>
            <a:xfrm>
              <a:off x="3113513" y="6546707"/>
              <a:ext cx="1254426" cy="6522156"/>
            </a:xfrm>
            <a:custGeom>
              <a:avLst/>
              <a:gdLst>
                <a:gd name="connsiteX0" fmla="*/ 0 w 1197177"/>
                <a:gd name="connsiteY0" fmla="*/ 0 h 478871"/>
                <a:gd name="connsiteX1" fmla="*/ 1197177 w 1197177"/>
                <a:gd name="connsiteY1" fmla="*/ 0 h 478871"/>
                <a:gd name="connsiteX2" fmla="*/ 1197177 w 1197177"/>
                <a:gd name="connsiteY2" fmla="*/ 478871 h 478871"/>
                <a:gd name="connsiteX3" fmla="*/ 0 w 1197177"/>
                <a:gd name="connsiteY3" fmla="*/ 478871 h 478871"/>
                <a:gd name="connsiteX4" fmla="*/ 0 w 1197177"/>
                <a:gd name="connsiteY4" fmla="*/ 0 h 4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77" h="478871">
                  <a:moveTo>
                    <a:pt x="0" y="0"/>
                  </a:moveTo>
                  <a:lnTo>
                    <a:pt x="1197177" y="0"/>
                  </a:lnTo>
                  <a:lnTo>
                    <a:pt x="1197177" y="478871"/>
                  </a:lnTo>
                  <a:lnTo>
                    <a:pt x="0" y="478871"/>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419" sz="2200" dirty="0" err="1"/>
                <a:t>Geographic</a:t>
              </a:r>
              <a:r>
                <a:rPr lang="es-419" sz="2200" dirty="0"/>
                <a:t> </a:t>
              </a:r>
              <a:r>
                <a:rPr lang="es-419" sz="2200" dirty="0" err="1"/>
                <a:t>regions</a:t>
              </a:r>
              <a:endParaRPr lang="es-419" sz="2200" kern="1200" dirty="0"/>
            </a:p>
          </p:txBody>
        </p:sp>
        <p:sp>
          <p:nvSpPr>
            <p:cNvPr id="55" name="Forma Livre: Forma 54">
              <a:extLst>
                <a:ext uri="{FF2B5EF4-FFF2-40B4-BE49-F238E27FC236}">
                  <a16:creationId xmlns:a16="http://schemas.microsoft.com/office/drawing/2014/main" id="{81EDA65C-2225-48E6-9BFD-98FD99D5BAFF}"/>
                </a:ext>
              </a:extLst>
            </p:cNvPr>
            <p:cNvSpPr/>
            <p:nvPr/>
          </p:nvSpPr>
          <p:spPr>
            <a:xfrm>
              <a:off x="4498067" y="6593543"/>
              <a:ext cx="1254426" cy="6522156"/>
            </a:xfrm>
            <a:custGeom>
              <a:avLst/>
              <a:gdLst>
                <a:gd name="connsiteX0" fmla="*/ 0 w 1197177"/>
                <a:gd name="connsiteY0" fmla="*/ 0 h 478871"/>
                <a:gd name="connsiteX1" fmla="*/ 1197177 w 1197177"/>
                <a:gd name="connsiteY1" fmla="*/ 0 h 478871"/>
                <a:gd name="connsiteX2" fmla="*/ 1197177 w 1197177"/>
                <a:gd name="connsiteY2" fmla="*/ 478871 h 478871"/>
                <a:gd name="connsiteX3" fmla="*/ 0 w 1197177"/>
                <a:gd name="connsiteY3" fmla="*/ 478871 h 478871"/>
                <a:gd name="connsiteX4" fmla="*/ 0 w 1197177"/>
                <a:gd name="connsiteY4" fmla="*/ 0 h 47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77" h="478871">
                  <a:moveTo>
                    <a:pt x="0" y="0"/>
                  </a:moveTo>
                  <a:lnTo>
                    <a:pt x="1197177" y="0"/>
                  </a:lnTo>
                  <a:lnTo>
                    <a:pt x="1197177" y="478871"/>
                  </a:lnTo>
                  <a:lnTo>
                    <a:pt x="0" y="478871"/>
                  </a:lnTo>
                  <a:lnTo>
                    <a:pt x="0" y="0"/>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419" sz="2200" dirty="0"/>
                <a:t>Time </a:t>
              </a:r>
              <a:r>
                <a:rPr lang="es-419" sz="2200" dirty="0" err="1"/>
                <a:t>periods</a:t>
              </a:r>
              <a:endParaRPr lang="es-419" sz="2200" kern="1200" dirty="0"/>
            </a:p>
          </p:txBody>
        </p:sp>
      </p:grpSp>
      <p:pic>
        <p:nvPicPr>
          <p:cNvPr id="2" name="Imagem 1">
            <a:extLst>
              <a:ext uri="{FF2B5EF4-FFF2-40B4-BE49-F238E27FC236}">
                <a16:creationId xmlns:a16="http://schemas.microsoft.com/office/drawing/2014/main" id="{0FE8D6E4-D3C9-06D1-698A-2161971BC804}"/>
              </a:ext>
            </a:extLst>
          </p:cNvPr>
          <p:cNvPicPr>
            <a:picLocks noChangeAspect="1"/>
          </p:cNvPicPr>
          <p:nvPr/>
        </p:nvPicPr>
        <p:blipFill>
          <a:blip r:embed="rId4"/>
          <a:stretch>
            <a:fillRect/>
          </a:stretch>
        </p:blipFill>
        <p:spPr>
          <a:xfrm>
            <a:off x="70745" y="6361944"/>
            <a:ext cx="1146147" cy="426757"/>
          </a:xfrm>
          <a:prstGeom prst="rect">
            <a:avLst/>
          </a:prstGeom>
        </p:spPr>
      </p:pic>
      <p:sp>
        <p:nvSpPr>
          <p:cNvPr id="3" name="CaixaDeTexto 2">
            <a:extLst>
              <a:ext uri="{FF2B5EF4-FFF2-40B4-BE49-F238E27FC236}">
                <a16:creationId xmlns:a16="http://schemas.microsoft.com/office/drawing/2014/main" id="{184EFD6F-D077-423B-CA88-88165E775F71}"/>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221347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8" name="Retângulo 7">
            <a:extLst>
              <a:ext uri="{FF2B5EF4-FFF2-40B4-BE49-F238E27FC236}">
                <a16:creationId xmlns:a16="http://schemas.microsoft.com/office/drawing/2014/main" id="{BB3A4E28-7E3A-2401-92D1-1C8ED7013A15}"/>
              </a:ext>
            </a:extLst>
          </p:cNvPr>
          <p:cNvSpPr/>
          <p:nvPr/>
        </p:nvSpPr>
        <p:spPr>
          <a:xfrm>
            <a:off x="0" y="-15876"/>
            <a:ext cx="12175221" cy="685029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1" name="Google Shape;28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Types</a:t>
            </a:r>
            <a:r>
              <a:rPr lang="pt-BR" dirty="0"/>
              <a:t> </a:t>
            </a:r>
            <a:r>
              <a:rPr lang="pt-BR" dirty="0" err="1"/>
              <a:t>of</a:t>
            </a:r>
            <a:r>
              <a:rPr lang="pt-BR" dirty="0"/>
              <a:t> </a:t>
            </a:r>
            <a:r>
              <a:rPr lang="pt-BR" dirty="0" err="1"/>
              <a:t>descriptors</a:t>
            </a:r>
            <a:endParaRPr dirty="0"/>
          </a:p>
        </p:txBody>
      </p:sp>
      <p:sp>
        <p:nvSpPr>
          <p:cNvPr id="283" name="Google Shape;283;p7"/>
          <p:cNvSpPr txBox="1"/>
          <p:nvPr/>
        </p:nvSpPr>
        <p:spPr>
          <a:xfrm>
            <a:off x="3514564" y="1938338"/>
            <a:ext cx="7429660" cy="3231624"/>
          </a:xfrm>
          <a:prstGeom prst="rect">
            <a:avLst/>
          </a:prstGeom>
          <a:noFill/>
          <a:ln>
            <a:noFill/>
          </a:ln>
        </p:spPr>
        <p:txBody>
          <a:bodyPr spcFirstLastPara="1" wrap="square" lIns="91425" tIns="91425" rIns="91425" bIns="91425" anchor="t" anchorCtr="0">
            <a:spAutoFit/>
          </a:bodyPr>
          <a:lstStyle/>
          <a:p>
            <a:pPr marR="38100" algn="just">
              <a:lnSpc>
                <a:spcPct val="150000"/>
              </a:lnSpc>
            </a:pPr>
            <a:r>
              <a:rPr lang="en-US" sz="2200" dirty="0">
                <a:solidFill>
                  <a:srgbClr val="202124"/>
                </a:solidFill>
                <a:ea typeface="+mn-lt"/>
                <a:cs typeface="+mn-lt"/>
              </a:rPr>
              <a:t>To determine whether a term is a primary or secondary descriptor, assess the</a:t>
            </a:r>
            <a:r>
              <a:rPr lang="en-US" sz="2200" b="1" dirty="0">
                <a:solidFill>
                  <a:srgbClr val="202124"/>
                </a:solidFill>
                <a:ea typeface="+mn-lt"/>
                <a:cs typeface="+mn-lt"/>
              </a:rPr>
              <a:t> significance of the concept</a:t>
            </a:r>
            <a:r>
              <a:rPr lang="en-US" sz="2200" dirty="0">
                <a:solidFill>
                  <a:srgbClr val="202124"/>
                </a:solidFill>
                <a:ea typeface="+mn-lt"/>
                <a:cs typeface="+mn-lt"/>
              </a:rPr>
              <a:t> within the specific document. </a:t>
            </a:r>
            <a:endParaRPr lang="en-US" dirty="0">
              <a:solidFill>
                <a:srgbClr val="000000"/>
              </a:solidFill>
              <a:ea typeface="+mn-lt"/>
              <a:cs typeface="+mn-lt"/>
            </a:endParaRPr>
          </a:p>
          <a:p>
            <a:pPr marR="38100" algn="just">
              <a:lnSpc>
                <a:spcPct val="150000"/>
              </a:lnSpc>
            </a:pPr>
            <a:endParaRPr lang="en-US" sz="2200" dirty="0">
              <a:solidFill>
                <a:srgbClr val="202124"/>
              </a:solidFill>
              <a:ea typeface="+mn-lt"/>
              <a:cs typeface="+mn-lt"/>
            </a:endParaRPr>
          </a:p>
          <a:p>
            <a:pPr marR="38100" algn="just">
              <a:lnSpc>
                <a:spcPct val="150000"/>
              </a:lnSpc>
            </a:pPr>
            <a:r>
              <a:rPr lang="en-US" sz="2200" dirty="0">
                <a:solidFill>
                  <a:srgbClr val="202124"/>
                </a:solidFill>
                <a:ea typeface="+mn-lt"/>
                <a:cs typeface="+mn-lt"/>
              </a:rPr>
              <a:t>Additionally, it's important to note that geographical terms will </a:t>
            </a:r>
            <a:r>
              <a:rPr lang="en-US" sz="2200" b="1" dirty="0">
                <a:solidFill>
                  <a:srgbClr val="202124"/>
                </a:solidFill>
                <a:ea typeface="+mn-lt"/>
                <a:cs typeface="+mn-lt"/>
              </a:rPr>
              <a:t>never</a:t>
            </a:r>
            <a:r>
              <a:rPr lang="en-US" sz="2200" dirty="0">
                <a:solidFill>
                  <a:srgbClr val="202124"/>
                </a:solidFill>
                <a:ea typeface="+mn-lt"/>
                <a:cs typeface="+mn-lt"/>
              </a:rPr>
              <a:t> be indexed as primary descriptors.</a:t>
            </a:r>
            <a:endParaRPr lang="en-US" dirty="0">
              <a:ea typeface="+mn-lt"/>
              <a:cs typeface="+mn-lt"/>
            </a:endParaRPr>
          </a:p>
        </p:txBody>
      </p:sp>
      <p:pic>
        <p:nvPicPr>
          <p:cNvPr id="7" name="Imagem 6">
            <a:extLst>
              <a:ext uri="{FF2B5EF4-FFF2-40B4-BE49-F238E27FC236}">
                <a16:creationId xmlns:a16="http://schemas.microsoft.com/office/drawing/2014/main" id="{CC45591A-8C95-3744-180A-23FF537B8AAF}"/>
              </a:ext>
            </a:extLst>
          </p:cNvPr>
          <p:cNvPicPr>
            <a:picLocks noChangeAspect="1"/>
          </p:cNvPicPr>
          <p:nvPr/>
        </p:nvPicPr>
        <p:blipFill>
          <a:blip r:embed="rId3"/>
          <a:stretch>
            <a:fillRect/>
          </a:stretch>
        </p:blipFill>
        <p:spPr>
          <a:xfrm>
            <a:off x="1247776" y="2124075"/>
            <a:ext cx="1751990" cy="1751990"/>
          </a:xfrm>
          <a:prstGeom prst="rect">
            <a:avLst/>
          </a:prstGeom>
        </p:spPr>
      </p:pic>
      <p:pic>
        <p:nvPicPr>
          <p:cNvPr id="2" name="Imagem 1">
            <a:extLst>
              <a:ext uri="{FF2B5EF4-FFF2-40B4-BE49-F238E27FC236}">
                <a16:creationId xmlns:a16="http://schemas.microsoft.com/office/drawing/2014/main" id="{AF97BC9D-70F4-7A26-017C-910E673553F0}"/>
              </a:ext>
            </a:extLst>
          </p:cNvPr>
          <p:cNvPicPr>
            <a:picLocks noChangeAspect="1"/>
          </p:cNvPicPr>
          <p:nvPr/>
        </p:nvPicPr>
        <p:blipFill>
          <a:blip r:embed="rId4"/>
          <a:stretch>
            <a:fillRect/>
          </a:stretch>
        </p:blipFill>
        <p:spPr>
          <a:xfrm>
            <a:off x="101629" y="5669321"/>
            <a:ext cx="1146147" cy="426757"/>
          </a:xfrm>
          <a:prstGeom prst="rect">
            <a:avLst/>
          </a:prstGeom>
        </p:spPr>
      </p:pic>
      <p:pic>
        <p:nvPicPr>
          <p:cNvPr id="3" name="Imagem 2">
            <a:extLst>
              <a:ext uri="{FF2B5EF4-FFF2-40B4-BE49-F238E27FC236}">
                <a16:creationId xmlns:a16="http://schemas.microsoft.com/office/drawing/2014/main" id="{F768FC48-D60D-AD02-6799-A9C7061D4EA5}"/>
              </a:ext>
            </a:extLst>
          </p:cNvPr>
          <p:cNvPicPr>
            <a:picLocks noChangeAspect="1"/>
          </p:cNvPicPr>
          <p:nvPr/>
        </p:nvPicPr>
        <p:blipFill>
          <a:blip r:embed="rId5"/>
          <a:stretch>
            <a:fillRect/>
          </a:stretch>
        </p:blipFill>
        <p:spPr>
          <a:xfrm>
            <a:off x="101629" y="6093027"/>
            <a:ext cx="4273666" cy="804742"/>
          </a:xfrm>
          <a:prstGeom prst="rect">
            <a:avLst/>
          </a:prstGeom>
        </p:spPr>
      </p:pic>
      <p:sp>
        <p:nvSpPr>
          <p:cNvPr id="4" name="CaixaDeTexto 3">
            <a:extLst>
              <a:ext uri="{FF2B5EF4-FFF2-40B4-BE49-F238E27FC236}">
                <a16:creationId xmlns:a16="http://schemas.microsoft.com/office/drawing/2014/main" id="{ECAF7DD1-6F80-4DD8-E9BA-AC4C9356D96F}"/>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7" name="Retângulo 6">
            <a:extLst>
              <a:ext uri="{FF2B5EF4-FFF2-40B4-BE49-F238E27FC236}">
                <a16:creationId xmlns:a16="http://schemas.microsoft.com/office/drawing/2014/main" id="{5A7A69A7-5E0D-D6BB-C9F6-8ABC1C1EDC43}"/>
              </a:ext>
            </a:extLst>
          </p:cNvPr>
          <p:cNvSpPr/>
          <p:nvPr/>
        </p:nvSpPr>
        <p:spPr>
          <a:xfrm>
            <a:off x="-77118" y="-15875"/>
            <a:ext cx="12252339" cy="68738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1" name="Google Shape;281;p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Types</a:t>
            </a:r>
            <a:r>
              <a:rPr lang="pt-BR" dirty="0"/>
              <a:t> </a:t>
            </a:r>
            <a:r>
              <a:rPr lang="pt-BR" dirty="0" err="1"/>
              <a:t>of</a:t>
            </a:r>
            <a:r>
              <a:rPr lang="pt-BR" dirty="0"/>
              <a:t> </a:t>
            </a:r>
            <a:r>
              <a:rPr lang="pt-BR" dirty="0" err="1"/>
              <a:t>descriptors</a:t>
            </a:r>
            <a:endParaRPr dirty="0"/>
          </a:p>
        </p:txBody>
      </p:sp>
      <p:sp>
        <p:nvSpPr>
          <p:cNvPr id="282" name="Google Shape;282;p7"/>
          <p:cNvSpPr txBox="1"/>
          <p:nvPr/>
        </p:nvSpPr>
        <p:spPr>
          <a:xfrm>
            <a:off x="1009651" y="1304584"/>
            <a:ext cx="10758488" cy="4247286"/>
          </a:xfrm>
          <a:prstGeom prst="rect">
            <a:avLst/>
          </a:prstGeom>
          <a:noFill/>
          <a:ln>
            <a:noFill/>
          </a:ln>
        </p:spPr>
        <p:txBody>
          <a:bodyPr spcFirstLastPara="1" wrap="square" lIns="91425" tIns="91425" rIns="91425" bIns="91425" anchor="t" anchorCtr="0">
            <a:spAutoFit/>
          </a:bodyPr>
          <a:lstStyle/>
          <a:p>
            <a:pPr marR="38100" lvl="0" algn="just">
              <a:lnSpc>
                <a:spcPct val="150000"/>
              </a:lnSpc>
            </a:pPr>
            <a:r>
              <a:rPr lang="en-US" sz="2200" b="1" dirty="0">
                <a:solidFill>
                  <a:srgbClr val="202124"/>
                </a:solidFill>
              </a:rPr>
              <a:t>Primary descriptors</a:t>
            </a:r>
            <a:r>
              <a:rPr lang="en-US" sz="2200" dirty="0">
                <a:solidFill>
                  <a:srgbClr val="202124"/>
                </a:solidFill>
              </a:rPr>
              <a:t> represent the focal point of the document.</a:t>
            </a:r>
            <a:endParaRPr lang="es-419" sz="2200" dirty="0">
              <a:solidFill>
                <a:srgbClr val="202124"/>
              </a:solidFill>
            </a:endParaRPr>
          </a:p>
          <a:p>
            <a:pPr marR="38100" lvl="0" algn="just">
              <a:lnSpc>
                <a:spcPct val="150000"/>
              </a:lnSpc>
            </a:pPr>
            <a:r>
              <a:rPr lang="es-419" sz="2200" dirty="0" err="1">
                <a:solidFill>
                  <a:srgbClr val="202124"/>
                </a:solidFill>
              </a:rPr>
              <a:t>Most</a:t>
            </a:r>
            <a:r>
              <a:rPr lang="es-419" sz="2200" dirty="0">
                <a:solidFill>
                  <a:srgbClr val="202124"/>
                </a:solidFill>
              </a:rPr>
              <a:t> </a:t>
            </a:r>
            <a:r>
              <a:rPr lang="es-419" sz="2200" dirty="0" err="1">
                <a:solidFill>
                  <a:srgbClr val="202124"/>
                </a:solidFill>
              </a:rPr>
              <a:t>frequent</a:t>
            </a:r>
            <a:r>
              <a:rPr lang="es-419" sz="2200" dirty="0">
                <a:solidFill>
                  <a:srgbClr val="202124"/>
                </a:solidFill>
              </a:rPr>
              <a:t> </a:t>
            </a:r>
            <a:r>
              <a:rPr lang="es-419" sz="2200" dirty="0" err="1">
                <a:solidFill>
                  <a:srgbClr val="202124"/>
                </a:solidFill>
              </a:rPr>
              <a:t>terms</a:t>
            </a:r>
            <a:r>
              <a:rPr lang="es-419" sz="2200" dirty="0">
                <a:solidFill>
                  <a:srgbClr val="202124"/>
                </a:solidFill>
              </a:rPr>
              <a:t>:</a:t>
            </a:r>
          </a:p>
          <a:p>
            <a:pPr marL="342900" marR="38100" indent="-342900">
              <a:lnSpc>
                <a:spcPct val="150000"/>
              </a:lnSpc>
              <a:buFont typeface="Arial" panose="020B0604020202020204" pitchFamily="34" charset="0"/>
              <a:buChar char="•"/>
            </a:pPr>
            <a:r>
              <a:rPr lang="es-419" sz="2200" dirty="0" err="1">
                <a:solidFill>
                  <a:srgbClr val="202124"/>
                </a:solidFill>
              </a:rPr>
              <a:t>Diseases</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Appendicitis</a:t>
            </a:r>
            <a:r>
              <a:rPr lang="es-419" sz="2200" dirty="0">
                <a:solidFill>
                  <a:srgbClr val="202124"/>
                </a:solidFill>
              </a:rPr>
              <a:t>)</a:t>
            </a:r>
          </a:p>
          <a:p>
            <a:pPr marL="342900" marR="38100" indent="-342900">
              <a:lnSpc>
                <a:spcPct val="150000"/>
              </a:lnSpc>
              <a:buFont typeface="Arial" panose="020B0604020202020204" pitchFamily="34" charset="0"/>
              <a:buChar char="•"/>
            </a:pPr>
            <a:r>
              <a:rPr lang="es-419" sz="2200" dirty="0">
                <a:solidFill>
                  <a:srgbClr val="202124"/>
                </a:solidFill>
              </a:rPr>
              <a:t>Chemical </a:t>
            </a:r>
            <a:r>
              <a:rPr lang="es-419" sz="2200" dirty="0" err="1">
                <a:solidFill>
                  <a:srgbClr val="202124"/>
                </a:solidFill>
              </a:rPr>
              <a:t>compounds</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Losartan</a:t>
            </a:r>
            <a:r>
              <a:rPr lang="es-419" sz="2200" dirty="0">
                <a:solidFill>
                  <a:srgbClr val="202124"/>
                </a:solidFill>
              </a:rPr>
              <a:t>)</a:t>
            </a:r>
          </a:p>
          <a:p>
            <a:pPr marL="342900" marR="38100" indent="-342900">
              <a:lnSpc>
                <a:spcPct val="150000"/>
              </a:lnSpc>
              <a:buFont typeface="Arial" panose="020B0604020202020204" pitchFamily="34" charset="0"/>
              <a:buChar char="•"/>
            </a:pPr>
            <a:r>
              <a:rPr lang="es-419" sz="2200" dirty="0" err="1">
                <a:solidFill>
                  <a:srgbClr val="202124"/>
                </a:solidFill>
              </a:rPr>
              <a:t>Anatomy</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Lung</a:t>
            </a:r>
            <a:r>
              <a:rPr lang="es-419" sz="2200" dirty="0">
                <a:solidFill>
                  <a:srgbClr val="202124"/>
                </a:solidFill>
              </a:rPr>
              <a:t>)</a:t>
            </a:r>
            <a:endParaRPr lang="es-419" sz="2200" dirty="0">
              <a:solidFill>
                <a:srgbClr val="202124"/>
              </a:solidFill>
              <a:cs typeface="Calibri"/>
            </a:endParaRPr>
          </a:p>
          <a:p>
            <a:pPr marL="342900" marR="38100" indent="-342900">
              <a:lnSpc>
                <a:spcPct val="150000"/>
              </a:lnSpc>
              <a:buFont typeface="Arial" panose="020B0604020202020204" pitchFamily="34" charset="0"/>
              <a:buChar char="•"/>
            </a:pPr>
            <a:r>
              <a:rPr lang="es-419" sz="2200" dirty="0" err="1">
                <a:solidFill>
                  <a:srgbClr val="202124"/>
                </a:solidFill>
              </a:rPr>
              <a:t>Therapeutic</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Apitherapy</a:t>
            </a:r>
            <a:r>
              <a:rPr lang="es-419" sz="2200" dirty="0">
                <a:solidFill>
                  <a:srgbClr val="202124"/>
                </a:solidFill>
              </a:rPr>
              <a:t>)</a:t>
            </a:r>
            <a:endParaRPr lang="es-419" sz="2200" dirty="0">
              <a:solidFill>
                <a:srgbClr val="202124"/>
              </a:solidFill>
              <a:cs typeface="Calibri"/>
            </a:endParaRPr>
          </a:p>
          <a:p>
            <a:pPr marL="342900" marR="38100" indent="-342900">
              <a:lnSpc>
                <a:spcPct val="150000"/>
              </a:lnSpc>
              <a:buFont typeface="Arial" panose="020B0604020202020204" pitchFamily="34" charset="0"/>
              <a:buChar char="•"/>
            </a:pPr>
            <a:r>
              <a:rPr lang="es-419" sz="2200" dirty="0" err="1">
                <a:solidFill>
                  <a:srgbClr val="202124"/>
                </a:solidFill>
              </a:rPr>
              <a:t>Functions</a:t>
            </a:r>
            <a:r>
              <a:rPr lang="es-419" sz="2200" dirty="0">
                <a:solidFill>
                  <a:srgbClr val="202124"/>
                </a:solidFill>
              </a:rPr>
              <a:t> (</a:t>
            </a:r>
            <a:r>
              <a:rPr lang="es-419" sz="2200" dirty="0" err="1">
                <a:solidFill>
                  <a:srgbClr val="202124"/>
                </a:solidFill>
              </a:rPr>
              <a:t>e.g</a:t>
            </a:r>
            <a:r>
              <a:rPr lang="es-419" sz="2200" dirty="0">
                <a:solidFill>
                  <a:srgbClr val="202124"/>
                </a:solidFill>
              </a:rPr>
              <a:t>. Atrial </a:t>
            </a:r>
            <a:r>
              <a:rPr lang="es-419" sz="2200" dirty="0" err="1">
                <a:solidFill>
                  <a:srgbClr val="202124"/>
                </a:solidFill>
              </a:rPr>
              <a:t>Function</a:t>
            </a:r>
            <a:r>
              <a:rPr lang="es-419" sz="2200" dirty="0">
                <a:solidFill>
                  <a:srgbClr val="202124"/>
                </a:solidFill>
              </a:rPr>
              <a:t>)</a:t>
            </a:r>
            <a:endParaRPr lang="es-419" sz="2200" dirty="0">
              <a:solidFill>
                <a:srgbClr val="202124"/>
              </a:solidFill>
              <a:cs typeface="Calibri"/>
            </a:endParaRPr>
          </a:p>
          <a:p>
            <a:pPr marL="342900" marR="38100" lvl="0" indent="-342900">
              <a:lnSpc>
                <a:spcPct val="150000"/>
              </a:lnSpc>
              <a:buFont typeface="Arial" panose="020B0604020202020204" pitchFamily="34" charset="0"/>
              <a:buChar char="•"/>
            </a:pPr>
            <a:r>
              <a:rPr lang="es-419" sz="2200" dirty="0" err="1">
                <a:solidFill>
                  <a:srgbClr val="202124"/>
                </a:solidFill>
              </a:rPr>
              <a:t>Public</a:t>
            </a:r>
            <a:r>
              <a:rPr lang="es-419" sz="2200" dirty="0">
                <a:solidFill>
                  <a:srgbClr val="202124"/>
                </a:solidFill>
              </a:rPr>
              <a:t> </a:t>
            </a:r>
            <a:r>
              <a:rPr lang="es-419" sz="2200" dirty="0" err="1">
                <a:solidFill>
                  <a:srgbClr val="202124"/>
                </a:solidFill>
              </a:rPr>
              <a:t>Health</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Health</a:t>
            </a:r>
            <a:r>
              <a:rPr lang="es-419" sz="2200" dirty="0">
                <a:solidFill>
                  <a:srgbClr val="202124"/>
                </a:solidFill>
              </a:rPr>
              <a:t> </a:t>
            </a:r>
            <a:r>
              <a:rPr lang="es-419" sz="2200" dirty="0" err="1">
                <a:solidFill>
                  <a:srgbClr val="202124"/>
                </a:solidFill>
              </a:rPr>
              <a:t>of</a:t>
            </a:r>
            <a:r>
              <a:rPr lang="es-419" sz="2200" dirty="0">
                <a:solidFill>
                  <a:srgbClr val="202124"/>
                </a:solidFill>
              </a:rPr>
              <a:t> </a:t>
            </a:r>
            <a:r>
              <a:rPr lang="es-419" sz="2200" dirty="0" err="1">
                <a:solidFill>
                  <a:srgbClr val="202124"/>
                </a:solidFill>
              </a:rPr>
              <a:t>Indigenous</a:t>
            </a:r>
            <a:r>
              <a:rPr lang="es-419" sz="2200" dirty="0">
                <a:solidFill>
                  <a:srgbClr val="202124"/>
                </a:solidFill>
              </a:rPr>
              <a:t> </a:t>
            </a:r>
            <a:r>
              <a:rPr lang="es-419" sz="2200" dirty="0" err="1">
                <a:solidFill>
                  <a:srgbClr val="202124"/>
                </a:solidFill>
              </a:rPr>
              <a:t>Populations</a:t>
            </a:r>
            <a:r>
              <a:rPr lang="es-419" sz="2200" dirty="0">
                <a:solidFill>
                  <a:srgbClr val="202124"/>
                </a:solidFill>
              </a:rPr>
              <a:t>).</a:t>
            </a:r>
            <a:endParaRPr lang="es-419" sz="2200" dirty="0">
              <a:solidFill>
                <a:srgbClr val="202124"/>
              </a:solidFill>
              <a:cs typeface="Calibri" panose="020F0502020204030204"/>
            </a:endParaRPr>
          </a:p>
        </p:txBody>
      </p:sp>
      <p:pic>
        <p:nvPicPr>
          <p:cNvPr id="6" name="Imagem 5">
            <a:extLst>
              <a:ext uri="{FF2B5EF4-FFF2-40B4-BE49-F238E27FC236}">
                <a16:creationId xmlns:a16="http://schemas.microsoft.com/office/drawing/2014/main" id="{4573323A-5ED4-AFC3-F8A9-C7B5428662DE}"/>
              </a:ext>
            </a:extLst>
          </p:cNvPr>
          <p:cNvPicPr>
            <a:picLocks noChangeAspect="1"/>
          </p:cNvPicPr>
          <p:nvPr/>
        </p:nvPicPr>
        <p:blipFill>
          <a:blip r:embed="rId3"/>
          <a:stretch>
            <a:fillRect/>
          </a:stretch>
        </p:blipFill>
        <p:spPr>
          <a:xfrm>
            <a:off x="9048750" y="2533651"/>
            <a:ext cx="2581275" cy="2581275"/>
          </a:xfrm>
          <a:prstGeom prst="rect">
            <a:avLst/>
          </a:prstGeom>
        </p:spPr>
      </p:pic>
      <p:pic>
        <p:nvPicPr>
          <p:cNvPr id="2" name="Imagem 1">
            <a:extLst>
              <a:ext uri="{FF2B5EF4-FFF2-40B4-BE49-F238E27FC236}">
                <a16:creationId xmlns:a16="http://schemas.microsoft.com/office/drawing/2014/main" id="{07414111-2002-F11C-DBC2-621E60C9750D}"/>
              </a:ext>
            </a:extLst>
          </p:cNvPr>
          <p:cNvPicPr>
            <a:picLocks noChangeAspect="1"/>
          </p:cNvPicPr>
          <p:nvPr/>
        </p:nvPicPr>
        <p:blipFill>
          <a:blip r:embed="rId4"/>
          <a:stretch>
            <a:fillRect/>
          </a:stretch>
        </p:blipFill>
        <p:spPr>
          <a:xfrm>
            <a:off x="84265" y="6105868"/>
            <a:ext cx="1146147" cy="426757"/>
          </a:xfrm>
          <a:prstGeom prst="rect">
            <a:avLst/>
          </a:prstGeom>
        </p:spPr>
      </p:pic>
      <p:pic>
        <p:nvPicPr>
          <p:cNvPr id="3" name="Imagem 2">
            <a:extLst>
              <a:ext uri="{FF2B5EF4-FFF2-40B4-BE49-F238E27FC236}">
                <a16:creationId xmlns:a16="http://schemas.microsoft.com/office/drawing/2014/main" id="{6F1718F7-9C06-8353-DA55-2F41A0ED52F0}"/>
              </a:ext>
            </a:extLst>
          </p:cNvPr>
          <p:cNvPicPr>
            <a:picLocks noChangeAspect="1"/>
          </p:cNvPicPr>
          <p:nvPr/>
        </p:nvPicPr>
        <p:blipFill>
          <a:blip r:embed="rId5"/>
          <a:stretch>
            <a:fillRect/>
          </a:stretch>
        </p:blipFill>
        <p:spPr>
          <a:xfrm>
            <a:off x="1412247" y="6105868"/>
            <a:ext cx="4273666" cy="804742"/>
          </a:xfrm>
          <a:prstGeom prst="rect">
            <a:avLst/>
          </a:prstGeom>
        </p:spPr>
      </p:pic>
      <p:sp>
        <p:nvSpPr>
          <p:cNvPr id="4" name="CaixaDeTexto 3">
            <a:extLst>
              <a:ext uri="{FF2B5EF4-FFF2-40B4-BE49-F238E27FC236}">
                <a16:creationId xmlns:a16="http://schemas.microsoft.com/office/drawing/2014/main" id="{D7B3EC4A-4502-9451-4A0F-2D5CFCF7C4C6}"/>
              </a:ext>
            </a:extLst>
          </p:cNvPr>
          <p:cNvSpPr txBox="1"/>
          <p:nvPr/>
        </p:nvSpPr>
        <p:spPr>
          <a:xfrm>
            <a:off x="5866015"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1901431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6" name="Retângulo 5">
            <a:extLst>
              <a:ext uri="{FF2B5EF4-FFF2-40B4-BE49-F238E27FC236}">
                <a16:creationId xmlns:a16="http://schemas.microsoft.com/office/drawing/2014/main" id="{E77B191E-B5C3-77AD-BB0D-725DB1901D5F}"/>
              </a:ext>
            </a:extLst>
          </p:cNvPr>
          <p:cNvSpPr/>
          <p:nvPr/>
        </p:nvSpPr>
        <p:spPr>
          <a:xfrm>
            <a:off x="16778" y="-15875"/>
            <a:ext cx="12158444" cy="687387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1" name="Google Shape;281;p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Types</a:t>
            </a:r>
            <a:r>
              <a:rPr lang="pt-BR" dirty="0"/>
              <a:t> </a:t>
            </a:r>
            <a:r>
              <a:rPr lang="pt-BR" dirty="0" err="1"/>
              <a:t>of</a:t>
            </a:r>
            <a:r>
              <a:rPr lang="pt-BR" dirty="0"/>
              <a:t> </a:t>
            </a:r>
            <a:r>
              <a:rPr lang="pt-BR" dirty="0" err="1"/>
              <a:t>descriptors</a:t>
            </a:r>
            <a:endParaRPr dirty="0"/>
          </a:p>
        </p:txBody>
      </p:sp>
      <p:sp>
        <p:nvSpPr>
          <p:cNvPr id="284" name="Google Shape;284;p7"/>
          <p:cNvSpPr txBox="1"/>
          <p:nvPr/>
        </p:nvSpPr>
        <p:spPr>
          <a:xfrm>
            <a:off x="971552" y="1383056"/>
            <a:ext cx="8922092" cy="4247286"/>
          </a:xfrm>
          <a:prstGeom prst="rect">
            <a:avLst/>
          </a:prstGeom>
          <a:noFill/>
          <a:ln>
            <a:noFill/>
          </a:ln>
        </p:spPr>
        <p:txBody>
          <a:bodyPr spcFirstLastPara="1" wrap="square" lIns="91425" tIns="91425" rIns="91425" bIns="91425" anchor="t" anchorCtr="0">
            <a:spAutoFit/>
          </a:bodyPr>
          <a:lstStyle/>
          <a:p>
            <a:pPr marR="38100" algn="just">
              <a:lnSpc>
                <a:spcPct val="150000"/>
              </a:lnSpc>
            </a:pPr>
            <a:r>
              <a:rPr lang="en-US" sz="2200" b="1" dirty="0">
                <a:solidFill>
                  <a:srgbClr val="202124"/>
                </a:solidFill>
                <a:ea typeface="+mn-lt"/>
                <a:cs typeface="+mn-lt"/>
              </a:rPr>
              <a:t>Secondary descriptors</a:t>
            </a:r>
            <a:r>
              <a:rPr lang="en-US" sz="2200" dirty="0">
                <a:solidFill>
                  <a:srgbClr val="202124"/>
                </a:solidFill>
                <a:ea typeface="+mn-lt"/>
                <a:cs typeface="+mn-lt"/>
              </a:rPr>
              <a:t> refer to topics that are not frequently discussed but enhance and support the development of the main topic.</a:t>
            </a:r>
            <a:endParaRPr lang="en-US" dirty="0">
              <a:ea typeface="+mn-lt"/>
              <a:cs typeface="+mn-lt"/>
            </a:endParaRPr>
          </a:p>
          <a:p>
            <a:pPr marR="38100" lvl="0" algn="just">
              <a:lnSpc>
                <a:spcPct val="150000"/>
              </a:lnSpc>
            </a:pPr>
            <a:r>
              <a:rPr lang="es-419" sz="2200" dirty="0" err="1">
                <a:solidFill>
                  <a:srgbClr val="202124"/>
                </a:solidFill>
              </a:rPr>
              <a:t>Most</a:t>
            </a:r>
            <a:r>
              <a:rPr lang="es-419" sz="2200" dirty="0">
                <a:solidFill>
                  <a:srgbClr val="202124"/>
                </a:solidFill>
              </a:rPr>
              <a:t> </a:t>
            </a:r>
            <a:r>
              <a:rPr lang="es-419" sz="2200" dirty="0" err="1">
                <a:solidFill>
                  <a:srgbClr val="202124"/>
                </a:solidFill>
              </a:rPr>
              <a:t>frequent</a:t>
            </a:r>
            <a:r>
              <a:rPr lang="es-419" sz="2200" dirty="0">
                <a:solidFill>
                  <a:srgbClr val="202124"/>
                </a:solidFill>
              </a:rPr>
              <a:t> </a:t>
            </a:r>
            <a:r>
              <a:rPr lang="es-419" sz="2200" dirty="0" err="1">
                <a:solidFill>
                  <a:srgbClr val="202124"/>
                </a:solidFill>
              </a:rPr>
              <a:t>terms</a:t>
            </a:r>
            <a:r>
              <a:rPr lang="es-419" sz="2200" dirty="0">
                <a:solidFill>
                  <a:srgbClr val="202124"/>
                </a:solidFill>
              </a:rPr>
              <a:t>:</a:t>
            </a:r>
          </a:p>
          <a:p>
            <a:pPr marL="342900" marR="38100" indent="-342900">
              <a:lnSpc>
                <a:spcPct val="150000"/>
              </a:lnSpc>
              <a:buFont typeface="Arial" panose="020B0604020202020204" pitchFamily="34" charset="0"/>
              <a:buChar char="•"/>
            </a:pPr>
            <a:r>
              <a:rPr lang="es-419" sz="2200" dirty="0" err="1">
                <a:solidFill>
                  <a:srgbClr val="202124"/>
                </a:solidFill>
              </a:rPr>
              <a:t>Types</a:t>
            </a:r>
            <a:r>
              <a:rPr lang="es-419" sz="2200" dirty="0">
                <a:solidFill>
                  <a:srgbClr val="202124"/>
                </a:solidFill>
              </a:rPr>
              <a:t> </a:t>
            </a:r>
            <a:r>
              <a:rPr lang="es-419" sz="2200" dirty="0" err="1">
                <a:solidFill>
                  <a:srgbClr val="202124"/>
                </a:solidFill>
              </a:rPr>
              <a:t>of</a:t>
            </a:r>
            <a:r>
              <a:rPr lang="es-419" sz="2200" dirty="0">
                <a:solidFill>
                  <a:srgbClr val="202124"/>
                </a:solidFill>
              </a:rPr>
              <a:t> </a:t>
            </a:r>
            <a:r>
              <a:rPr lang="es-419" sz="2200" dirty="0" err="1">
                <a:solidFill>
                  <a:srgbClr val="202124"/>
                </a:solidFill>
              </a:rPr>
              <a:t>studies</a:t>
            </a:r>
            <a:r>
              <a:rPr lang="es-419" sz="2200" dirty="0">
                <a:solidFill>
                  <a:srgbClr val="202124"/>
                </a:solidFill>
              </a:rPr>
              <a:t> (</a:t>
            </a:r>
            <a:r>
              <a:rPr lang="es-419" sz="2200" dirty="0" err="1">
                <a:solidFill>
                  <a:srgbClr val="202124"/>
                </a:solidFill>
              </a:rPr>
              <a:t>e.g</a:t>
            </a:r>
            <a:r>
              <a:rPr lang="es-419" sz="2200" dirty="0">
                <a:solidFill>
                  <a:srgbClr val="202124"/>
                </a:solidFill>
              </a:rPr>
              <a:t>. Cross-</a:t>
            </a:r>
            <a:r>
              <a:rPr lang="es-419" sz="2200" dirty="0" err="1">
                <a:solidFill>
                  <a:srgbClr val="202124"/>
                </a:solidFill>
              </a:rPr>
              <a:t>Sectional</a:t>
            </a:r>
            <a:r>
              <a:rPr lang="es-419" sz="2200" dirty="0">
                <a:solidFill>
                  <a:srgbClr val="202124"/>
                </a:solidFill>
              </a:rPr>
              <a:t> </a:t>
            </a:r>
            <a:r>
              <a:rPr lang="es-419" sz="2200" dirty="0" err="1">
                <a:solidFill>
                  <a:srgbClr val="202124"/>
                </a:solidFill>
              </a:rPr>
              <a:t>Studies</a:t>
            </a:r>
            <a:r>
              <a:rPr lang="es-419" sz="2200" dirty="0">
                <a:solidFill>
                  <a:srgbClr val="202124"/>
                </a:solidFill>
              </a:rPr>
              <a:t>)</a:t>
            </a:r>
          </a:p>
          <a:p>
            <a:pPr marL="342900" marR="38100" indent="-342900">
              <a:lnSpc>
                <a:spcPct val="150000"/>
              </a:lnSpc>
              <a:buFont typeface="Arial" panose="020B0604020202020204" pitchFamily="34" charset="0"/>
              <a:buChar char="•"/>
            </a:pPr>
            <a:r>
              <a:rPr lang="es-419" sz="2200" dirty="0" err="1">
                <a:solidFill>
                  <a:srgbClr val="202124"/>
                </a:solidFill>
              </a:rPr>
              <a:t>Techniques</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Ultrasonography</a:t>
            </a:r>
            <a:r>
              <a:rPr lang="es-419" sz="2200" dirty="0">
                <a:solidFill>
                  <a:srgbClr val="202124"/>
                </a:solidFill>
              </a:rPr>
              <a:t>)</a:t>
            </a:r>
          </a:p>
          <a:p>
            <a:pPr marL="342900" marR="38100" indent="-342900">
              <a:lnSpc>
                <a:spcPct val="150000"/>
              </a:lnSpc>
              <a:buFont typeface="Arial" panose="020B0604020202020204" pitchFamily="34" charset="0"/>
              <a:buChar char="•"/>
            </a:pPr>
            <a:r>
              <a:rPr lang="es-419" sz="2200" dirty="0" err="1">
                <a:solidFill>
                  <a:srgbClr val="202124"/>
                </a:solidFill>
              </a:rPr>
              <a:t>Disease</a:t>
            </a:r>
            <a:r>
              <a:rPr lang="es-419" sz="2200" dirty="0">
                <a:solidFill>
                  <a:srgbClr val="202124"/>
                </a:solidFill>
              </a:rPr>
              <a:t> </a:t>
            </a:r>
            <a:r>
              <a:rPr lang="es-419" sz="2200" dirty="0" err="1">
                <a:solidFill>
                  <a:srgbClr val="202124"/>
                </a:solidFill>
              </a:rPr>
              <a:t>attributes</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Recurrence</a:t>
            </a:r>
            <a:r>
              <a:rPr lang="es-419" sz="2200" dirty="0">
                <a:solidFill>
                  <a:srgbClr val="202124"/>
                </a:solidFill>
              </a:rPr>
              <a:t>)</a:t>
            </a:r>
          </a:p>
          <a:p>
            <a:pPr marL="342900" marR="38100" indent="-342900">
              <a:lnSpc>
                <a:spcPct val="150000"/>
              </a:lnSpc>
              <a:buFont typeface="Arial" panose="020B0604020202020204" pitchFamily="34" charset="0"/>
              <a:buChar char="•"/>
            </a:pPr>
            <a:r>
              <a:rPr lang="es-419" sz="2200" dirty="0" err="1">
                <a:solidFill>
                  <a:srgbClr val="202124"/>
                </a:solidFill>
              </a:rPr>
              <a:t>Epidemiological</a:t>
            </a:r>
            <a:r>
              <a:rPr lang="es-419" sz="2200" dirty="0">
                <a:solidFill>
                  <a:srgbClr val="202124"/>
                </a:solidFill>
              </a:rPr>
              <a:t> </a:t>
            </a:r>
            <a:r>
              <a:rPr lang="es-419" sz="2200" dirty="0" err="1">
                <a:solidFill>
                  <a:srgbClr val="202124"/>
                </a:solidFill>
              </a:rPr>
              <a:t>concepts</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Prevalence</a:t>
            </a:r>
            <a:r>
              <a:rPr lang="es-419" sz="2200" dirty="0">
                <a:solidFill>
                  <a:srgbClr val="202124"/>
                </a:solidFill>
              </a:rPr>
              <a:t>)</a:t>
            </a:r>
            <a:endParaRPr lang="es-419" sz="2200" dirty="0">
              <a:solidFill>
                <a:srgbClr val="202124"/>
              </a:solidFill>
              <a:cs typeface="Calibri"/>
            </a:endParaRPr>
          </a:p>
          <a:p>
            <a:pPr marL="342900" marR="38100" lvl="0" indent="-342900">
              <a:lnSpc>
                <a:spcPct val="150000"/>
              </a:lnSpc>
              <a:buFont typeface="Arial" panose="020B0604020202020204" pitchFamily="34" charset="0"/>
              <a:buChar char="•"/>
            </a:pPr>
            <a:r>
              <a:rPr lang="es-419" sz="2200" dirty="0" err="1">
                <a:solidFill>
                  <a:srgbClr val="202124"/>
                </a:solidFill>
              </a:rPr>
              <a:t>Geographic</a:t>
            </a:r>
            <a:r>
              <a:rPr lang="es-419" sz="2200" dirty="0">
                <a:solidFill>
                  <a:srgbClr val="202124"/>
                </a:solidFill>
              </a:rPr>
              <a:t> </a:t>
            </a:r>
            <a:r>
              <a:rPr lang="es-419" sz="2200" dirty="0" err="1">
                <a:solidFill>
                  <a:srgbClr val="202124"/>
                </a:solidFill>
              </a:rPr>
              <a:t>regions</a:t>
            </a:r>
            <a:r>
              <a:rPr lang="es-419" sz="2200" dirty="0">
                <a:solidFill>
                  <a:srgbClr val="202124"/>
                </a:solidFill>
              </a:rPr>
              <a:t> (</a:t>
            </a:r>
            <a:r>
              <a:rPr lang="es-419" sz="2200" dirty="0" err="1">
                <a:solidFill>
                  <a:srgbClr val="202124"/>
                </a:solidFill>
              </a:rPr>
              <a:t>e.g</a:t>
            </a:r>
            <a:r>
              <a:rPr lang="es-419" sz="2200" dirty="0">
                <a:solidFill>
                  <a:srgbClr val="202124"/>
                </a:solidFill>
              </a:rPr>
              <a:t>., </a:t>
            </a:r>
            <a:r>
              <a:rPr lang="es-419" sz="2200" dirty="0" err="1">
                <a:solidFill>
                  <a:srgbClr val="202124"/>
                </a:solidFill>
              </a:rPr>
              <a:t>Latin</a:t>
            </a:r>
            <a:r>
              <a:rPr lang="es-419" sz="2200" dirty="0">
                <a:solidFill>
                  <a:srgbClr val="202124"/>
                </a:solidFill>
              </a:rPr>
              <a:t> </a:t>
            </a:r>
            <a:r>
              <a:rPr lang="es-419" sz="2200" dirty="0" err="1">
                <a:solidFill>
                  <a:srgbClr val="202124"/>
                </a:solidFill>
              </a:rPr>
              <a:t>America</a:t>
            </a:r>
            <a:r>
              <a:rPr lang="es-419" sz="2200" dirty="0">
                <a:solidFill>
                  <a:srgbClr val="202124"/>
                </a:solidFill>
              </a:rPr>
              <a:t>)</a:t>
            </a:r>
            <a:endParaRPr lang="es-419" sz="2200" dirty="0">
              <a:solidFill>
                <a:srgbClr val="202124"/>
              </a:solidFill>
              <a:cs typeface="Calibri" panose="020F0502020204030204"/>
            </a:endParaRPr>
          </a:p>
        </p:txBody>
      </p:sp>
      <p:pic>
        <p:nvPicPr>
          <p:cNvPr id="5" name="Imagem 4">
            <a:extLst>
              <a:ext uri="{FF2B5EF4-FFF2-40B4-BE49-F238E27FC236}">
                <a16:creationId xmlns:a16="http://schemas.microsoft.com/office/drawing/2014/main" id="{D603D092-AAB6-D0B4-693E-2B7D9454AD0D}"/>
              </a:ext>
            </a:extLst>
          </p:cNvPr>
          <p:cNvPicPr>
            <a:picLocks noChangeAspect="1"/>
          </p:cNvPicPr>
          <p:nvPr/>
        </p:nvPicPr>
        <p:blipFill>
          <a:blip r:embed="rId3"/>
          <a:stretch>
            <a:fillRect/>
          </a:stretch>
        </p:blipFill>
        <p:spPr>
          <a:xfrm>
            <a:off x="9451117" y="2120427"/>
            <a:ext cx="2219324" cy="2219324"/>
          </a:xfrm>
          <a:prstGeom prst="rect">
            <a:avLst/>
          </a:prstGeom>
        </p:spPr>
      </p:pic>
      <p:pic>
        <p:nvPicPr>
          <p:cNvPr id="2" name="Imagem 1">
            <a:extLst>
              <a:ext uri="{FF2B5EF4-FFF2-40B4-BE49-F238E27FC236}">
                <a16:creationId xmlns:a16="http://schemas.microsoft.com/office/drawing/2014/main" id="{2D4A5AEB-5976-1EDD-063B-9EDDD56A5A37}"/>
              </a:ext>
            </a:extLst>
          </p:cNvPr>
          <p:cNvPicPr>
            <a:picLocks noChangeAspect="1"/>
          </p:cNvPicPr>
          <p:nvPr/>
        </p:nvPicPr>
        <p:blipFill>
          <a:blip r:embed="rId4"/>
          <a:stretch>
            <a:fillRect/>
          </a:stretch>
        </p:blipFill>
        <p:spPr>
          <a:xfrm>
            <a:off x="16778" y="6246598"/>
            <a:ext cx="1146147" cy="426757"/>
          </a:xfrm>
          <a:prstGeom prst="rect">
            <a:avLst/>
          </a:prstGeom>
        </p:spPr>
      </p:pic>
      <p:pic>
        <p:nvPicPr>
          <p:cNvPr id="3" name="Imagem 2">
            <a:extLst>
              <a:ext uri="{FF2B5EF4-FFF2-40B4-BE49-F238E27FC236}">
                <a16:creationId xmlns:a16="http://schemas.microsoft.com/office/drawing/2014/main" id="{E4540FC7-ADA5-52E2-726A-353D87F92AD4}"/>
              </a:ext>
            </a:extLst>
          </p:cNvPr>
          <p:cNvPicPr>
            <a:picLocks noChangeAspect="1"/>
          </p:cNvPicPr>
          <p:nvPr/>
        </p:nvPicPr>
        <p:blipFill>
          <a:blip r:embed="rId5"/>
          <a:stretch>
            <a:fillRect/>
          </a:stretch>
        </p:blipFill>
        <p:spPr>
          <a:xfrm>
            <a:off x="1315119" y="6048306"/>
            <a:ext cx="4273666" cy="804742"/>
          </a:xfrm>
          <a:prstGeom prst="rect">
            <a:avLst/>
          </a:prstGeom>
        </p:spPr>
      </p:pic>
      <p:sp>
        <p:nvSpPr>
          <p:cNvPr id="4" name="CaixaDeTexto 3">
            <a:extLst>
              <a:ext uri="{FF2B5EF4-FFF2-40B4-BE49-F238E27FC236}">
                <a16:creationId xmlns:a16="http://schemas.microsoft.com/office/drawing/2014/main" id="{1602B299-2AD6-37CF-B684-8B91A6D811BB}"/>
              </a:ext>
            </a:extLst>
          </p:cNvPr>
          <p:cNvSpPr txBox="1"/>
          <p:nvPr/>
        </p:nvSpPr>
        <p:spPr>
          <a:xfrm>
            <a:off x="5778929"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364986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Retângulo 2">
            <a:extLst>
              <a:ext uri="{FF2B5EF4-FFF2-40B4-BE49-F238E27FC236}">
                <a16:creationId xmlns:a16="http://schemas.microsoft.com/office/drawing/2014/main" id="{AD043C91-3DAD-B4F2-6F93-E2FDFC9650FD}"/>
              </a:ext>
            </a:extLst>
          </p:cNvPr>
          <p:cNvSpPr/>
          <p:nvPr/>
        </p:nvSpPr>
        <p:spPr>
          <a:xfrm>
            <a:off x="38514" y="-15875"/>
            <a:ext cx="12128470" cy="693157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diagnóstico</a:t>
            </a:r>
            <a:endParaRPr lang="es-419" dirty="0"/>
          </a:p>
        </p:txBody>
      </p:sp>
      <p:pic>
        <p:nvPicPr>
          <p:cNvPr id="8" name="Imagem 7" descr="Ícone&#10;&#10;Descrição gerada automaticamente">
            <a:extLst>
              <a:ext uri="{FF2B5EF4-FFF2-40B4-BE49-F238E27FC236}">
                <a16:creationId xmlns:a16="http://schemas.microsoft.com/office/drawing/2014/main" id="{550C8AA6-6AD0-376B-0B07-5FDDF7DAA23D}"/>
              </a:ext>
            </a:extLst>
          </p:cNvPr>
          <p:cNvPicPr>
            <a:picLocks noChangeAspect="1"/>
          </p:cNvPicPr>
          <p:nvPr/>
        </p:nvPicPr>
        <p:blipFill>
          <a:blip r:embed="rId3"/>
          <a:stretch>
            <a:fillRect/>
          </a:stretch>
        </p:blipFill>
        <p:spPr>
          <a:xfrm>
            <a:off x="8721811" y="2162666"/>
            <a:ext cx="2810858" cy="2810858"/>
          </a:xfrm>
          <a:prstGeom prst="rect">
            <a:avLst/>
          </a:prstGeom>
        </p:spPr>
      </p:pic>
      <p:sp>
        <p:nvSpPr>
          <p:cNvPr id="13" name="Elipse 12">
            <a:extLst>
              <a:ext uri="{FF2B5EF4-FFF2-40B4-BE49-F238E27FC236}">
                <a16:creationId xmlns:a16="http://schemas.microsoft.com/office/drawing/2014/main" id="{69A424B4-A9C1-7B8D-F25D-132D028BBBB3}"/>
              </a:ext>
            </a:extLst>
          </p:cNvPr>
          <p:cNvSpPr/>
          <p:nvPr/>
        </p:nvSpPr>
        <p:spPr>
          <a:xfrm>
            <a:off x="9564129" y="2990334"/>
            <a:ext cx="1136821" cy="1161536"/>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419"/>
          </a:p>
        </p:txBody>
      </p:sp>
      <p:sp>
        <p:nvSpPr>
          <p:cNvPr id="281" name="Google Shape;28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Types</a:t>
            </a:r>
            <a:r>
              <a:rPr lang="pt-BR" dirty="0"/>
              <a:t> </a:t>
            </a:r>
            <a:r>
              <a:rPr lang="pt-BR" dirty="0" err="1"/>
              <a:t>of</a:t>
            </a:r>
            <a:r>
              <a:rPr lang="pt-BR" dirty="0"/>
              <a:t> </a:t>
            </a:r>
            <a:r>
              <a:rPr lang="pt-BR" dirty="0" err="1"/>
              <a:t>descriptors</a:t>
            </a:r>
            <a:endParaRPr dirty="0"/>
          </a:p>
        </p:txBody>
      </p:sp>
      <p:sp>
        <p:nvSpPr>
          <p:cNvPr id="285" name="Google Shape;285;p7"/>
          <p:cNvSpPr txBox="1"/>
          <p:nvPr/>
        </p:nvSpPr>
        <p:spPr>
          <a:xfrm>
            <a:off x="1005016" y="1690688"/>
            <a:ext cx="7473308" cy="1538853"/>
          </a:xfrm>
          <a:prstGeom prst="rect">
            <a:avLst/>
          </a:prstGeom>
          <a:noFill/>
          <a:ln>
            <a:noFill/>
          </a:ln>
        </p:spPr>
        <p:txBody>
          <a:bodyPr spcFirstLastPara="1" wrap="square" lIns="91425" tIns="91425" rIns="91425" bIns="91425" anchor="t" anchorCtr="0">
            <a:spAutoFit/>
          </a:bodyPr>
          <a:lstStyle/>
          <a:p>
            <a:pPr marR="38100" algn="just"/>
            <a:r>
              <a:rPr lang="en-US" sz="2200" b="1" dirty="0">
                <a:solidFill>
                  <a:srgbClr val="202124"/>
                </a:solidFill>
              </a:rPr>
              <a:t>Qualifiers:</a:t>
            </a:r>
            <a:r>
              <a:rPr lang="en-US" sz="2200" dirty="0">
                <a:solidFill>
                  <a:srgbClr val="202124"/>
                </a:solidFill>
              </a:rPr>
              <a:t> represent the aspects, concepts, perspectives that the author discusses on a particular subject.</a:t>
            </a:r>
          </a:p>
          <a:p>
            <a:pPr marR="38100" lvl="0" algn="just"/>
            <a:r>
              <a:rPr lang="en-US" sz="2200" dirty="0">
                <a:solidFill>
                  <a:srgbClr val="202124"/>
                </a:solidFill>
              </a:rPr>
              <a:t>
E.g. Thyroiditis/genetics</a:t>
            </a:r>
            <a:endParaRPr lang="es-419" sz="2200" dirty="0">
              <a:solidFill>
                <a:srgbClr val="202124"/>
              </a:solidFill>
            </a:endParaRPr>
          </a:p>
        </p:txBody>
      </p:sp>
      <p:pic>
        <p:nvPicPr>
          <p:cNvPr id="12" name="Imagem 11">
            <a:extLst>
              <a:ext uri="{FF2B5EF4-FFF2-40B4-BE49-F238E27FC236}">
                <a16:creationId xmlns:a16="http://schemas.microsoft.com/office/drawing/2014/main" id="{0C1C350D-6865-960E-82A0-14A13B0F6CF8}"/>
              </a:ext>
            </a:extLst>
          </p:cNvPr>
          <p:cNvPicPr>
            <a:picLocks noChangeAspect="1"/>
          </p:cNvPicPr>
          <p:nvPr/>
        </p:nvPicPr>
        <p:blipFill>
          <a:blip r:embed="rId4"/>
          <a:stretch>
            <a:fillRect/>
          </a:stretch>
        </p:blipFill>
        <p:spPr>
          <a:xfrm>
            <a:off x="9786552" y="3203647"/>
            <a:ext cx="728896" cy="728896"/>
          </a:xfrm>
          <a:prstGeom prst="rect">
            <a:avLst/>
          </a:prstGeom>
        </p:spPr>
      </p:pic>
      <p:sp>
        <p:nvSpPr>
          <p:cNvPr id="14" name="CaixaDeTexto 13">
            <a:extLst>
              <a:ext uri="{FF2B5EF4-FFF2-40B4-BE49-F238E27FC236}">
                <a16:creationId xmlns:a16="http://schemas.microsoft.com/office/drawing/2014/main" id="{579C34EF-0569-0423-6A39-44573E86BCEF}"/>
              </a:ext>
            </a:extLst>
          </p:cNvPr>
          <p:cNvSpPr txBox="1"/>
          <p:nvPr/>
        </p:nvSpPr>
        <p:spPr>
          <a:xfrm>
            <a:off x="9605818" y="1854889"/>
            <a:ext cx="800219" cy="230832"/>
          </a:xfrm>
          <a:prstGeom prst="rect">
            <a:avLst/>
          </a:prstGeom>
          <a:noFill/>
        </p:spPr>
        <p:txBody>
          <a:bodyPr wrap="none" rtlCol="0">
            <a:spAutoFit/>
          </a:bodyPr>
          <a:lstStyle/>
          <a:p>
            <a:r>
              <a:rPr lang="pt-BR" sz="900" dirty="0"/>
              <a:t>/diagnóstico</a:t>
            </a:r>
            <a:endParaRPr lang="es-419" sz="900" dirty="0"/>
          </a:p>
        </p:txBody>
      </p:sp>
      <p:sp>
        <p:nvSpPr>
          <p:cNvPr id="15" name="CaixaDeTexto 14">
            <a:extLst>
              <a:ext uri="{FF2B5EF4-FFF2-40B4-BE49-F238E27FC236}">
                <a16:creationId xmlns:a16="http://schemas.microsoft.com/office/drawing/2014/main" id="{C69D5A7A-F488-7F10-41B7-0E1D52A3C704}"/>
              </a:ext>
            </a:extLst>
          </p:cNvPr>
          <p:cNvSpPr txBox="1"/>
          <p:nvPr/>
        </p:nvSpPr>
        <p:spPr>
          <a:xfrm>
            <a:off x="8530784" y="2597332"/>
            <a:ext cx="627095" cy="230832"/>
          </a:xfrm>
          <a:prstGeom prst="rect">
            <a:avLst/>
          </a:prstGeom>
          <a:noFill/>
        </p:spPr>
        <p:txBody>
          <a:bodyPr wrap="none" rtlCol="0">
            <a:spAutoFit/>
          </a:bodyPr>
          <a:lstStyle/>
          <a:p>
            <a:r>
              <a:rPr lang="pt-BR" sz="900" dirty="0"/>
              <a:t>y </a:t>
            </a:r>
            <a:r>
              <a:rPr lang="pt-BR" sz="900" dirty="0" err="1"/>
              <a:t>otros</a:t>
            </a:r>
            <a:r>
              <a:rPr lang="pt-BR" sz="900" dirty="0"/>
              <a:t>...</a:t>
            </a:r>
            <a:endParaRPr lang="es-419" sz="900" dirty="0"/>
          </a:p>
        </p:txBody>
      </p:sp>
      <p:sp>
        <p:nvSpPr>
          <p:cNvPr id="16" name="CaixaDeTexto 15">
            <a:extLst>
              <a:ext uri="{FF2B5EF4-FFF2-40B4-BE49-F238E27FC236}">
                <a16:creationId xmlns:a16="http://schemas.microsoft.com/office/drawing/2014/main" id="{8D3E69B0-382C-95FA-8188-EF4F3B761F65}"/>
              </a:ext>
            </a:extLst>
          </p:cNvPr>
          <p:cNvSpPr txBox="1"/>
          <p:nvPr/>
        </p:nvSpPr>
        <p:spPr>
          <a:xfrm>
            <a:off x="7965537" y="3452679"/>
            <a:ext cx="832279" cy="230832"/>
          </a:xfrm>
          <a:prstGeom prst="rect">
            <a:avLst/>
          </a:prstGeom>
          <a:noFill/>
        </p:spPr>
        <p:txBody>
          <a:bodyPr wrap="none" rtlCol="0">
            <a:spAutoFit/>
          </a:bodyPr>
          <a:lstStyle/>
          <a:p>
            <a:r>
              <a:rPr lang="pt-BR" sz="900" dirty="0"/>
              <a:t>/</a:t>
            </a:r>
            <a:r>
              <a:rPr lang="pt-BR" sz="900" dirty="0" err="1"/>
              <a:t>reabilitación</a:t>
            </a:r>
            <a:endParaRPr lang="es-419" sz="900" dirty="0"/>
          </a:p>
        </p:txBody>
      </p:sp>
      <p:sp>
        <p:nvSpPr>
          <p:cNvPr id="17" name="CaixaDeTexto 16">
            <a:extLst>
              <a:ext uri="{FF2B5EF4-FFF2-40B4-BE49-F238E27FC236}">
                <a16:creationId xmlns:a16="http://schemas.microsoft.com/office/drawing/2014/main" id="{0BFEFA5A-28CA-B7AD-7F2A-E7E1CED130DA}"/>
              </a:ext>
            </a:extLst>
          </p:cNvPr>
          <p:cNvSpPr txBox="1"/>
          <p:nvPr/>
        </p:nvSpPr>
        <p:spPr>
          <a:xfrm>
            <a:off x="8473766" y="4633985"/>
            <a:ext cx="652743" cy="230832"/>
          </a:xfrm>
          <a:prstGeom prst="rect">
            <a:avLst/>
          </a:prstGeom>
          <a:noFill/>
        </p:spPr>
        <p:txBody>
          <a:bodyPr wrap="none" rtlCol="0">
            <a:spAutoFit/>
          </a:bodyPr>
          <a:lstStyle/>
          <a:p>
            <a:r>
              <a:rPr lang="pt-BR" sz="900" dirty="0"/>
              <a:t>/genética</a:t>
            </a:r>
            <a:endParaRPr lang="es-419" sz="900" dirty="0"/>
          </a:p>
        </p:txBody>
      </p:sp>
      <p:sp>
        <p:nvSpPr>
          <p:cNvPr id="18" name="CaixaDeTexto 17">
            <a:extLst>
              <a:ext uri="{FF2B5EF4-FFF2-40B4-BE49-F238E27FC236}">
                <a16:creationId xmlns:a16="http://schemas.microsoft.com/office/drawing/2014/main" id="{BD0927D3-3265-55EF-69E8-938AA8AFC43A}"/>
              </a:ext>
            </a:extLst>
          </p:cNvPr>
          <p:cNvSpPr txBox="1"/>
          <p:nvPr/>
        </p:nvSpPr>
        <p:spPr>
          <a:xfrm>
            <a:off x="9672718" y="5076573"/>
            <a:ext cx="652743" cy="230832"/>
          </a:xfrm>
          <a:prstGeom prst="rect">
            <a:avLst/>
          </a:prstGeom>
          <a:noFill/>
        </p:spPr>
        <p:txBody>
          <a:bodyPr wrap="none" rtlCol="0">
            <a:spAutoFit/>
          </a:bodyPr>
          <a:lstStyle/>
          <a:p>
            <a:r>
              <a:rPr lang="pt-BR" sz="900" dirty="0"/>
              <a:t>/</a:t>
            </a:r>
            <a:r>
              <a:rPr lang="pt-BR" sz="900" dirty="0" err="1"/>
              <a:t>etiología</a:t>
            </a:r>
            <a:endParaRPr lang="es-419" sz="900" dirty="0"/>
          </a:p>
        </p:txBody>
      </p:sp>
      <p:sp>
        <p:nvSpPr>
          <p:cNvPr id="19" name="CaixaDeTexto 18">
            <a:extLst>
              <a:ext uri="{FF2B5EF4-FFF2-40B4-BE49-F238E27FC236}">
                <a16:creationId xmlns:a16="http://schemas.microsoft.com/office/drawing/2014/main" id="{AF38F2A5-9D0D-D57D-5516-69AF344E39D8}"/>
              </a:ext>
            </a:extLst>
          </p:cNvPr>
          <p:cNvSpPr txBox="1"/>
          <p:nvPr/>
        </p:nvSpPr>
        <p:spPr>
          <a:xfrm>
            <a:off x="11465479" y="3455773"/>
            <a:ext cx="569387" cy="230832"/>
          </a:xfrm>
          <a:prstGeom prst="rect">
            <a:avLst/>
          </a:prstGeom>
          <a:noFill/>
        </p:spPr>
        <p:txBody>
          <a:bodyPr wrap="none" rtlCol="0">
            <a:spAutoFit/>
          </a:bodyPr>
          <a:lstStyle/>
          <a:p>
            <a:r>
              <a:rPr lang="pt-BR" sz="900" dirty="0"/>
              <a:t>/sangre</a:t>
            </a:r>
            <a:endParaRPr lang="es-419" sz="900" dirty="0"/>
          </a:p>
        </p:txBody>
      </p:sp>
      <p:sp>
        <p:nvSpPr>
          <p:cNvPr id="20" name="CaixaDeTexto 19">
            <a:extLst>
              <a:ext uri="{FF2B5EF4-FFF2-40B4-BE49-F238E27FC236}">
                <a16:creationId xmlns:a16="http://schemas.microsoft.com/office/drawing/2014/main" id="{DB002E31-85DA-92D1-B6EB-52621CB1E812}"/>
              </a:ext>
            </a:extLst>
          </p:cNvPr>
          <p:cNvSpPr txBox="1"/>
          <p:nvPr/>
        </p:nvSpPr>
        <p:spPr>
          <a:xfrm>
            <a:off x="10760599" y="4640424"/>
            <a:ext cx="934871" cy="230832"/>
          </a:xfrm>
          <a:prstGeom prst="rect">
            <a:avLst/>
          </a:prstGeom>
          <a:noFill/>
        </p:spPr>
        <p:txBody>
          <a:bodyPr wrap="none" rtlCol="0">
            <a:spAutoFit/>
          </a:bodyPr>
          <a:lstStyle/>
          <a:p>
            <a:r>
              <a:rPr lang="pt-BR" sz="900" dirty="0"/>
              <a:t>/</a:t>
            </a:r>
            <a:r>
              <a:rPr lang="pt-BR" sz="900" dirty="0" err="1"/>
              <a:t>epidemiología</a:t>
            </a:r>
            <a:endParaRPr lang="es-419" sz="900" dirty="0"/>
          </a:p>
        </p:txBody>
      </p:sp>
      <p:sp>
        <p:nvSpPr>
          <p:cNvPr id="21" name="CaixaDeTexto 20">
            <a:extLst>
              <a:ext uri="{FF2B5EF4-FFF2-40B4-BE49-F238E27FC236}">
                <a16:creationId xmlns:a16="http://schemas.microsoft.com/office/drawing/2014/main" id="{F096210E-3071-C0ED-E94B-492D631065E7}"/>
              </a:ext>
            </a:extLst>
          </p:cNvPr>
          <p:cNvSpPr txBox="1"/>
          <p:nvPr/>
        </p:nvSpPr>
        <p:spPr>
          <a:xfrm>
            <a:off x="11052100" y="2448964"/>
            <a:ext cx="934871" cy="369332"/>
          </a:xfrm>
          <a:prstGeom prst="rect">
            <a:avLst/>
          </a:prstGeom>
          <a:noFill/>
        </p:spPr>
        <p:txBody>
          <a:bodyPr wrap="none" rtlCol="0">
            <a:spAutoFit/>
          </a:bodyPr>
          <a:lstStyle/>
          <a:p>
            <a:r>
              <a:rPr lang="pt-BR" sz="900" dirty="0"/>
              <a:t>/</a:t>
            </a:r>
            <a:r>
              <a:rPr lang="pt-BR" sz="900" dirty="0" err="1"/>
              <a:t>tratamiento</a:t>
            </a:r>
            <a:endParaRPr lang="pt-BR" sz="900" dirty="0"/>
          </a:p>
          <a:p>
            <a:r>
              <a:rPr lang="pt-BR" sz="900" dirty="0"/>
              <a:t> farmacológico</a:t>
            </a:r>
            <a:endParaRPr lang="es-419" sz="900" dirty="0"/>
          </a:p>
        </p:txBody>
      </p:sp>
      <p:pic>
        <p:nvPicPr>
          <p:cNvPr id="2" name="Imagem 1">
            <a:extLst>
              <a:ext uri="{FF2B5EF4-FFF2-40B4-BE49-F238E27FC236}">
                <a16:creationId xmlns:a16="http://schemas.microsoft.com/office/drawing/2014/main" id="{C56CC1A6-4125-2F92-E87E-756BF4867082}"/>
              </a:ext>
            </a:extLst>
          </p:cNvPr>
          <p:cNvPicPr>
            <a:picLocks noChangeAspect="1"/>
          </p:cNvPicPr>
          <p:nvPr/>
        </p:nvPicPr>
        <p:blipFill>
          <a:blip r:embed="rId5"/>
          <a:stretch>
            <a:fillRect/>
          </a:stretch>
        </p:blipFill>
        <p:spPr>
          <a:xfrm>
            <a:off x="38514" y="5626488"/>
            <a:ext cx="1146147" cy="426757"/>
          </a:xfrm>
          <a:prstGeom prst="rect">
            <a:avLst/>
          </a:prstGeom>
        </p:spPr>
      </p:pic>
      <p:pic>
        <p:nvPicPr>
          <p:cNvPr id="4" name="Imagem 3">
            <a:extLst>
              <a:ext uri="{FF2B5EF4-FFF2-40B4-BE49-F238E27FC236}">
                <a16:creationId xmlns:a16="http://schemas.microsoft.com/office/drawing/2014/main" id="{AE12C4CD-3E8B-7CF9-EDEC-5648478F9DF2}"/>
              </a:ext>
            </a:extLst>
          </p:cNvPr>
          <p:cNvPicPr>
            <a:picLocks noChangeAspect="1"/>
          </p:cNvPicPr>
          <p:nvPr/>
        </p:nvPicPr>
        <p:blipFill>
          <a:blip r:embed="rId6"/>
          <a:stretch>
            <a:fillRect/>
          </a:stretch>
        </p:blipFill>
        <p:spPr>
          <a:xfrm>
            <a:off x="-25016" y="6110953"/>
            <a:ext cx="4273666" cy="804742"/>
          </a:xfrm>
          <a:prstGeom prst="rect">
            <a:avLst/>
          </a:prstGeom>
        </p:spPr>
      </p:pic>
      <p:sp>
        <p:nvSpPr>
          <p:cNvPr id="5" name="CaixaDeTexto 4">
            <a:extLst>
              <a:ext uri="{FF2B5EF4-FFF2-40B4-BE49-F238E27FC236}">
                <a16:creationId xmlns:a16="http://schemas.microsoft.com/office/drawing/2014/main" id="{52C58443-D101-0E38-3A2D-34BABBB3C915}"/>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154786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sz="4000" dirty="0" err="1"/>
              <a:t>What</a:t>
            </a:r>
            <a:r>
              <a:rPr lang="pt-BR" sz="4000" dirty="0"/>
              <a:t> </a:t>
            </a:r>
            <a:r>
              <a:rPr lang="pt-BR" sz="4000" dirty="0" err="1"/>
              <a:t>is</a:t>
            </a:r>
            <a:r>
              <a:rPr lang="pt-BR" sz="4000" dirty="0"/>
              <a:t> LILACS </a:t>
            </a:r>
            <a:r>
              <a:rPr lang="pt-BR" sz="4000" dirty="0" err="1"/>
              <a:t>indexing</a:t>
            </a:r>
            <a:endParaRPr sz="4000" dirty="0"/>
          </a:p>
        </p:txBody>
      </p:sp>
      <p:sp>
        <p:nvSpPr>
          <p:cNvPr id="98" name="Google Shape;98;p5"/>
          <p:cNvSpPr txBox="1">
            <a:spLocks noGrp="1"/>
          </p:cNvSpPr>
          <p:nvPr>
            <p:ph type="body" idx="1"/>
          </p:nvPr>
        </p:nvSpPr>
        <p:spPr>
          <a:xfrm>
            <a:off x="838200" y="1825625"/>
            <a:ext cx="6197700" cy="4351200"/>
          </a:xfrm>
          <a:prstGeom prst="rect">
            <a:avLst/>
          </a:prstGeom>
          <a:noFill/>
          <a:ln>
            <a:noFill/>
          </a:ln>
        </p:spPr>
        <p:txBody>
          <a:bodyPr spcFirstLastPara="1" wrap="square" lIns="91425" tIns="45700" rIns="91425" bIns="45700" anchor="t" anchorCtr="0">
            <a:normAutofit/>
          </a:bodyPr>
          <a:lstStyle/>
          <a:p>
            <a:pPr marL="0" marR="38100" indent="0" algn="just">
              <a:lnSpc>
                <a:spcPct val="128570"/>
              </a:lnSpc>
              <a:spcBef>
                <a:spcPts val="0"/>
              </a:spcBef>
              <a:buNone/>
            </a:pPr>
            <a:r>
              <a:rPr lang="en-US" sz="2100" dirty="0">
                <a:solidFill>
                  <a:srgbClr val="202124"/>
                </a:solidFill>
                <a:ea typeface="+mn-lt"/>
                <a:cs typeface="+mn-lt"/>
                <a:sym typeface="Arial"/>
              </a:rPr>
              <a:t>LILACS Indexing is the process of </a:t>
            </a:r>
            <a:r>
              <a:rPr lang="en-US" sz="2100" b="1" dirty="0">
                <a:solidFill>
                  <a:srgbClr val="202124"/>
                </a:solidFill>
                <a:ea typeface="+mn-lt"/>
                <a:cs typeface="+mn-lt"/>
                <a:sym typeface="Arial"/>
              </a:rPr>
              <a:t>synthesizing</a:t>
            </a:r>
            <a:r>
              <a:rPr lang="en-US" sz="2100" dirty="0">
                <a:solidFill>
                  <a:srgbClr val="202124"/>
                </a:solidFill>
                <a:ea typeface="+mn-lt"/>
                <a:cs typeface="+mn-lt"/>
                <a:sym typeface="Arial"/>
              </a:rPr>
              <a:t> the </a:t>
            </a:r>
            <a:r>
              <a:rPr lang="en-US" sz="2100" b="1" dirty="0">
                <a:solidFill>
                  <a:srgbClr val="202124"/>
                </a:solidFill>
                <a:ea typeface="+mn-lt"/>
                <a:cs typeface="+mn-lt"/>
                <a:sym typeface="Arial"/>
              </a:rPr>
              <a:t>content of a document</a:t>
            </a:r>
            <a:r>
              <a:rPr lang="en-US" sz="2100" dirty="0">
                <a:solidFill>
                  <a:srgbClr val="202124"/>
                </a:solidFill>
                <a:ea typeface="+mn-lt"/>
                <a:cs typeface="+mn-lt"/>
                <a:sym typeface="Arial"/>
              </a:rPr>
              <a:t> by </a:t>
            </a:r>
            <a:r>
              <a:rPr lang="en-US" sz="2100" b="1" dirty="0">
                <a:solidFill>
                  <a:srgbClr val="202124"/>
                </a:solidFill>
                <a:ea typeface="+mn-lt"/>
                <a:cs typeface="+mn-lt"/>
                <a:sym typeface="Arial"/>
              </a:rPr>
              <a:t>selecting appropriate terms</a:t>
            </a:r>
            <a:r>
              <a:rPr lang="en-US" sz="2100" dirty="0">
                <a:solidFill>
                  <a:srgbClr val="202124"/>
                </a:solidFill>
                <a:ea typeface="+mn-lt"/>
                <a:cs typeface="+mn-lt"/>
                <a:sym typeface="Arial"/>
              </a:rPr>
              <a:t> from a controlled vocabulary (</a:t>
            </a:r>
            <a:r>
              <a:rPr lang="en-US" sz="2100" err="1">
                <a:solidFill>
                  <a:srgbClr val="202124"/>
                </a:solidFill>
                <a:ea typeface="+mn-lt"/>
                <a:cs typeface="+mn-lt"/>
                <a:sym typeface="Arial"/>
              </a:rPr>
              <a:t>DeCS</a:t>
            </a:r>
            <a:r>
              <a:rPr lang="en-US" sz="2100" dirty="0">
                <a:solidFill>
                  <a:srgbClr val="202124"/>
                </a:solidFill>
                <a:ea typeface="+mn-lt"/>
                <a:cs typeface="+mn-lt"/>
                <a:sym typeface="Arial"/>
              </a:rPr>
              <a:t>/</a:t>
            </a:r>
            <a:r>
              <a:rPr lang="en-US" sz="2100" err="1">
                <a:solidFill>
                  <a:srgbClr val="202124"/>
                </a:solidFill>
                <a:ea typeface="+mn-lt"/>
                <a:cs typeface="+mn-lt"/>
                <a:sym typeface="Arial"/>
              </a:rPr>
              <a:t>MeSH</a:t>
            </a:r>
            <a:r>
              <a:rPr lang="en-US" sz="2100" dirty="0">
                <a:solidFill>
                  <a:srgbClr val="202124"/>
                </a:solidFill>
                <a:ea typeface="+mn-lt"/>
                <a:cs typeface="+mn-lt"/>
                <a:sym typeface="Arial"/>
              </a:rPr>
              <a:t>) and </a:t>
            </a:r>
            <a:r>
              <a:rPr lang="en-US" sz="2100" b="1" dirty="0">
                <a:solidFill>
                  <a:srgbClr val="202124"/>
                </a:solidFill>
                <a:ea typeface="+mn-lt"/>
                <a:cs typeface="+mn-lt"/>
                <a:sym typeface="Arial"/>
              </a:rPr>
              <a:t>using guidelines</a:t>
            </a:r>
            <a:r>
              <a:rPr lang="en-US" sz="2100" dirty="0">
                <a:solidFill>
                  <a:srgbClr val="202124"/>
                </a:solidFill>
                <a:ea typeface="+mn-lt"/>
                <a:cs typeface="+mn-lt"/>
                <a:sym typeface="Arial"/>
              </a:rPr>
              <a:t> to </a:t>
            </a:r>
            <a:r>
              <a:rPr lang="en-US" sz="2100" b="1" dirty="0">
                <a:solidFill>
                  <a:srgbClr val="202124"/>
                </a:solidFill>
                <a:ea typeface="+mn-lt"/>
                <a:cs typeface="+mn-lt"/>
                <a:sym typeface="Arial"/>
              </a:rPr>
              <a:t>represent the content accurately</a:t>
            </a:r>
            <a:r>
              <a:rPr lang="en-US" sz="2100" dirty="0">
                <a:solidFill>
                  <a:srgbClr val="202124"/>
                </a:solidFill>
                <a:ea typeface="+mn-lt"/>
                <a:cs typeface="+mn-lt"/>
                <a:sym typeface="Arial"/>
              </a:rPr>
              <a:t>. This process facilitates understanding and retrieval of documents within databases that adopt the LILACS Methodology.</a:t>
            </a:r>
            <a:endParaRPr lang="en-US" dirty="0">
              <a:ea typeface="+mn-lt"/>
              <a:cs typeface="+mn-lt"/>
            </a:endParaRPr>
          </a:p>
          <a:p>
            <a:pPr marL="0" marR="38100" lvl="0" indent="0" algn="just" rtl="0">
              <a:lnSpc>
                <a:spcPct val="128571"/>
              </a:lnSpc>
              <a:spcBef>
                <a:spcPts val="0"/>
              </a:spcBef>
              <a:spcAft>
                <a:spcPts val="0"/>
              </a:spcAft>
              <a:buClr>
                <a:schemeClr val="dk1"/>
              </a:buClr>
              <a:buSzPct val="52380"/>
              <a:buFont typeface="Arial"/>
              <a:buNone/>
            </a:pPr>
            <a:endParaRPr lang="pt-BR" sz="2100" dirty="0">
              <a:solidFill>
                <a:srgbClr val="202124"/>
              </a:solidFill>
              <a:latin typeface="Arial"/>
              <a:ea typeface="Arial"/>
              <a:cs typeface="Arial"/>
              <a:sym typeface="Arial"/>
            </a:endParaRPr>
          </a:p>
          <a:p>
            <a:pPr marL="0" marR="38100" lvl="0" indent="0" algn="l" rtl="0">
              <a:lnSpc>
                <a:spcPct val="128571"/>
              </a:lnSpc>
              <a:spcBef>
                <a:spcPts val="0"/>
              </a:spcBef>
              <a:spcAft>
                <a:spcPts val="0"/>
              </a:spcAft>
              <a:buClr>
                <a:schemeClr val="dk1"/>
              </a:buClr>
              <a:buSzPct val="52380"/>
              <a:buFont typeface="Arial"/>
              <a:buNone/>
            </a:pPr>
            <a:endParaRPr sz="2100" dirty="0">
              <a:solidFill>
                <a:srgbClr val="202124"/>
              </a:solidFill>
              <a:latin typeface="Arial"/>
              <a:ea typeface="Arial"/>
              <a:cs typeface="Arial"/>
              <a:sym typeface="Arial"/>
            </a:endParaRPr>
          </a:p>
          <a:p>
            <a:pPr marL="228600" lvl="0" indent="-50800" algn="l" rtl="0">
              <a:lnSpc>
                <a:spcPct val="90000"/>
              </a:lnSpc>
              <a:spcBef>
                <a:spcPts val="0"/>
              </a:spcBef>
              <a:spcAft>
                <a:spcPts val="0"/>
              </a:spcAft>
              <a:buClr>
                <a:schemeClr val="dk1"/>
              </a:buClr>
              <a:buSzPct val="100000"/>
              <a:buNone/>
            </a:pPr>
            <a:endParaRPr dirty="0"/>
          </a:p>
        </p:txBody>
      </p:sp>
      <p:pic>
        <p:nvPicPr>
          <p:cNvPr id="99" name="Google Shape;99;p5"/>
          <p:cNvPicPr preferRelativeResize="0"/>
          <p:nvPr/>
        </p:nvPicPr>
        <p:blipFill>
          <a:blip r:embed="rId3">
            <a:alphaModFix/>
          </a:blip>
          <a:stretch>
            <a:fillRect/>
          </a:stretch>
        </p:blipFill>
        <p:spPr>
          <a:xfrm>
            <a:off x="7493000" y="1901825"/>
            <a:ext cx="4038600" cy="2019300"/>
          </a:xfrm>
          <a:prstGeom prst="rect">
            <a:avLst/>
          </a:prstGeom>
          <a:noFill/>
          <a:ln>
            <a:noFill/>
          </a:ln>
        </p:spPr>
      </p:pic>
      <p:sp>
        <p:nvSpPr>
          <p:cNvPr id="2" name="CaixaDeTexto 1">
            <a:extLst>
              <a:ext uri="{FF2B5EF4-FFF2-40B4-BE49-F238E27FC236}">
                <a16:creationId xmlns:a16="http://schemas.microsoft.com/office/drawing/2014/main" id="{8687334A-A125-1E71-3141-D4D29EE853E7}"/>
              </a:ext>
            </a:extLst>
          </p:cNvPr>
          <p:cNvSpPr txBox="1"/>
          <p:nvPr/>
        </p:nvSpPr>
        <p:spPr>
          <a:xfrm>
            <a:off x="10295748" y="3921125"/>
            <a:ext cx="1353256" cy="261610"/>
          </a:xfrm>
          <a:prstGeom prst="rect">
            <a:avLst/>
          </a:prstGeom>
          <a:noFill/>
        </p:spPr>
        <p:txBody>
          <a:bodyPr wrap="none" rtlCol="0">
            <a:spAutoFit/>
          </a:bodyPr>
          <a:lstStyle/>
          <a:p>
            <a:r>
              <a:rPr lang="pt-BR" sz="1100" dirty="0">
                <a:hlinkClick r:id="rId4"/>
              </a:rPr>
              <a:t>Fuente </a:t>
            </a:r>
            <a:r>
              <a:rPr lang="pt-BR" sz="1100" dirty="0" err="1">
                <a:hlinkClick r:id="rId4"/>
              </a:rPr>
              <a:t>del</a:t>
            </a:r>
            <a:r>
              <a:rPr lang="pt-BR" sz="1100" dirty="0">
                <a:hlinkClick r:id="rId4"/>
              </a:rPr>
              <a:t> </a:t>
            </a:r>
            <a:r>
              <a:rPr lang="pt-BR" sz="1100" dirty="0" err="1">
                <a:hlinkClick r:id="rId4"/>
              </a:rPr>
              <a:t>imagen</a:t>
            </a:r>
            <a:endParaRPr lang="es-419" sz="1100" dirty="0"/>
          </a:p>
        </p:txBody>
      </p:sp>
      <p:pic>
        <p:nvPicPr>
          <p:cNvPr id="4" name="Imagem 3">
            <a:extLst>
              <a:ext uri="{FF2B5EF4-FFF2-40B4-BE49-F238E27FC236}">
                <a16:creationId xmlns:a16="http://schemas.microsoft.com/office/drawing/2014/main" id="{A1DBF063-7E12-AF1B-F7AD-4B3B8AFC25FE}"/>
              </a:ext>
            </a:extLst>
          </p:cNvPr>
          <p:cNvPicPr>
            <a:picLocks noChangeAspect="1"/>
          </p:cNvPicPr>
          <p:nvPr/>
        </p:nvPicPr>
        <p:blipFill>
          <a:blip r:embed="rId5"/>
          <a:stretch>
            <a:fillRect/>
          </a:stretch>
        </p:blipFill>
        <p:spPr>
          <a:xfrm>
            <a:off x="86758" y="6186246"/>
            <a:ext cx="1011716" cy="377148"/>
          </a:xfrm>
          <a:prstGeom prst="rect">
            <a:avLst/>
          </a:prstGeom>
        </p:spPr>
      </p:pic>
      <p:pic>
        <p:nvPicPr>
          <p:cNvPr id="5" name="Imagem 4">
            <a:extLst>
              <a:ext uri="{FF2B5EF4-FFF2-40B4-BE49-F238E27FC236}">
                <a16:creationId xmlns:a16="http://schemas.microsoft.com/office/drawing/2014/main" id="{35F57C59-BF3E-52AB-25EC-83688AD63A5C}"/>
              </a:ext>
            </a:extLst>
          </p:cNvPr>
          <p:cNvPicPr>
            <a:picLocks noChangeAspect="1"/>
          </p:cNvPicPr>
          <p:nvPr/>
        </p:nvPicPr>
        <p:blipFill>
          <a:blip r:embed="rId6"/>
          <a:stretch>
            <a:fillRect/>
          </a:stretch>
        </p:blipFill>
        <p:spPr>
          <a:xfrm>
            <a:off x="1185232" y="6176838"/>
            <a:ext cx="3617380" cy="681162"/>
          </a:xfrm>
          <a:prstGeom prst="rect">
            <a:avLst/>
          </a:prstGeom>
        </p:spPr>
      </p:pic>
      <p:pic>
        <p:nvPicPr>
          <p:cNvPr id="9" name="Imagem 8" descr="Texto&#10;&#10;Descrição gerada automaticamente">
            <a:extLst>
              <a:ext uri="{FF2B5EF4-FFF2-40B4-BE49-F238E27FC236}">
                <a16:creationId xmlns:a16="http://schemas.microsoft.com/office/drawing/2014/main" id="{196FE988-3693-5F7B-52A8-FA18F4DE1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0" y="4166230"/>
            <a:ext cx="4480560" cy="1292469"/>
          </a:xfrm>
          <a:prstGeom prst="rect">
            <a:avLst/>
          </a:prstGeom>
        </p:spPr>
      </p:pic>
      <p:sp>
        <p:nvSpPr>
          <p:cNvPr id="7" name="CaixaDeTexto 6">
            <a:extLst>
              <a:ext uri="{FF2B5EF4-FFF2-40B4-BE49-F238E27FC236}">
                <a16:creationId xmlns:a16="http://schemas.microsoft.com/office/drawing/2014/main" id="{C3C2BAAE-4EAF-4060-BC70-FB083A693576}"/>
              </a:ext>
            </a:extLst>
          </p:cNvPr>
          <p:cNvSpPr txBox="1"/>
          <p:nvPr/>
        </p:nvSpPr>
        <p:spPr>
          <a:xfrm>
            <a:off x="5310843"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Retângulo 2">
            <a:extLst>
              <a:ext uri="{FF2B5EF4-FFF2-40B4-BE49-F238E27FC236}">
                <a16:creationId xmlns:a16="http://schemas.microsoft.com/office/drawing/2014/main" id="{4CBB3671-67E1-AD22-5052-DA245E2E7484}"/>
              </a:ext>
            </a:extLst>
          </p:cNvPr>
          <p:cNvSpPr/>
          <p:nvPr/>
        </p:nvSpPr>
        <p:spPr>
          <a:xfrm>
            <a:off x="-16778" y="32194"/>
            <a:ext cx="12192000" cy="682580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1" name="Google Shape;28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Types</a:t>
            </a:r>
            <a:r>
              <a:rPr lang="pt-BR" dirty="0"/>
              <a:t> </a:t>
            </a:r>
            <a:r>
              <a:rPr lang="pt-BR" dirty="0" err="1"/>
              <a:t>of</a:t>
            </a:r>
            <a:r>
              <a:rPr lang="pt-BR" dirty="0"/>
              <a:t> </a:t>
            </a:r>
            <a:r>
              <a:rPr lang="pt-BR" dirty="0" err="1"/>
              <a:t>descriptors</a:t>
            </a:r>
            <a:endParaRPr dirty="0"/>
          </a:p>
        </p:txBody>
      </p:sp>
      <p:sp>
        <p:nvSpPr>
          <p:cNvPr id="2" name="Google Shape;285;p7">
            <a:extLst>
              <a:ext uri="{FF2B5EF4-FFF2-40B4-BE49-F238E27FC236}">
                <a16:creationId xmlns:a16="http://schemas.microsoft.com/office/drawing/2014/main" id="{9A73A07D-CC5A-24B1-843A-6216106D696B}"/>
              </a:ext>
            </a:extLst>
          </p:cNvPr>
          <p:cNvSpPr txBox="1"/>
          <p:nvPr/>
        </p:nvSpPr>
        <p:spPr>
          <a:xfrm>
            <a:off x="1000646" y="2111228"/>
            <a:ext cx="8285457" cy="1877407"/>
          </a:xfrm>
          <a:prstGeom prst="rect">
            <a:avLst/>
          </a:prstGeom>
          <a:noFill/>
          <a:ln>
            <a:noFill/>
          </a:ln>
        </p:spPr>
        <p:txBody>
          <a:bodyPr spcFirstLastPara="1" wrap="square" lIns="91425" tIns="91425" rIns="91425" bIns="91425" anchor="t" anchorCtr="0">
            <a:spAutoFit/>
          </a:bodyPr>
          <a:lstStyle/>
          <a:p>
            <a:pPr marR="38100" algn="just"/>
            <a:r>
              <a:rPr lang="en-US" sz="2200" b="1" dirty="0">
                <a:solidFill>
                  <a:srgbClr val="202124"/>
                </a:solidFill>
                <a:ea typeface="+mn-lt"/>
                <a:cs typeface="+mn-lt"/>
              </a:rPr>
              <a:t>Check tags: </a:t>
            </a:r>
            <a:r>
              <a:rPr lang="en-US" sz="2200" dirty="0">
                <a:solidFill>
                  <a:srgbClr val="202124"/>
                </a:solidFill>
                <a:ea typeface="+mn-lt"/>
                <a:cs typeface="+mn-lt"/>
              </a:rPr>
              <a:t>Describe the study's subjects (population) and the time periods it covers. These aspects are predefined in the indexing system.</a:t>
            </a:r>
            <a:r>
              <a:rPr lang="en-US" sz="2200" dirty="0">
                <a:solidFill>
                  <a:srgbClr val="202124"/>
                </a:solidFill>
              </a:rPr>
              <a:t>
</a:t>
            </a:r>
            <a:endParaRPr lang="en-US"/>
          </a:p>
          <a:p>
            <a:pPr marR="38100" lvl="0" algn="just"/>
            <a:r>
              <a:rPr lang="en-US" sz="2200" dirty="0">
                <a:solidFill>
                  <a:srgbClr val="202124"/>
                </a:solidFill>
              </a:rPr>
              <a:t>Examples: Humans, Animals, Female, Male, Adult; History of the 21st Century</a:t>
            </a:r>
            <a:endParaRPr lang="es-419" sz="2200" dirty="0">
              <a:solidFill>
                <a:srgbClr val="202124"/>
              </a:solidFill>
            </a:endParaRPr>
          </a:p>
        </p:txBody>
      </p:sp>
      <p:pic>
        <p:nvPicPr>
          <p:cNvPr id="4" name="Imagem 3" descr="Uma imagem contendo Ícone&#10;&#10;Descrição gerada automaticamente">
            <a:extLst>
              <a:ext uri="{FF2B5EF4-FFF2-40B4-BE49-F238E27FC236}">
                <a16:creationId xmlns:a16="http://schemas.microsoft.com/office/drawing/2014/main" id="{B492ADA9-5AD9-1136-61C8-396BD0FA83CD}"/>
              </a:ext>
            </a:extLst>
          </p:cNvPr>
          <p:cNvPicPr>
            <a:picLocks noChangeAspect="1"/>
          </p:cNvPicPr>
          <p:nvPr/>
        </p:nvPicPr>
        <p:blipFill>
          <a:blip r:embed="rId3"/>
          <a:stretch>
            <a:fillRect/>
          </a:stretch>
        </p:blipFill>
        <p:spPr>
          <a:xfrm>
            <a:off x="9611497" y="2313073"/>
            <a:ext cx="1812269" cy="1812269"/>
          </a:xfrm>
          <a:prstGeom prst="rect">
            <a:avLst/>
          </a:prstGeom>
        </p:spPr>
      </p:pic>
      <p:pic>
        <p:nvPicPr>
          <p:cNvPr id="5" name="Imagem 4">
            <a:extLst>
              <a:ext uri="{FF2B5EF4-FFF2-40B4-BE49-F238E27FC236}">
                <a16:creationId xmlns:a16="http://schemas.microsoft.com/office/drawing/2014/main" id="{3112FE83-2C46-6757-EA6D-862C07C14720}"/>
              </a:ext>
            </a:extLst>
          </p:cNvPr>
          <p:cNvPicPr>
            <a:picLocks noChangeAspect="1"/>
          </p:cNvPicPr>
          <p:nvPr/>
        </p:nvPicPr>
        <p:blipFill>
          <a:blip r:embed="rId4"/>
          <a:stretch>
            <a:fillRect/>
          </a:stretch>
        </p:blipFill>
        <p:spPr>
          <a:xfrm>
            <a:off x="-16778" y="5530349"/>
            <a:ext cx="1146147" cy="426757"/>
          </a:xfrm>
          <a:prstGeom prst="rect">
            <a:avLst/>
          </a:prstGeom>
        </p:spPr>
      </p:pic>
      <p:pic>
        <p:nvPicPr>
          <p:cNvPr id="6" name="Imagem 5">
            <a:extLst>
              <a:ext uri="{FF2B5EF4-FFF2-40B4-BE49-F238E27FC236}">
                <a16:creationId xmlns:a16="http://schemas.microsoft.com/office/drawing/2014/main" id="{3477C4E3-FD75-3292-F90A-E6BCD1901C13}"/>
              </a:ext>
            </a:extLst>
          </p:cNvPr>
          <p:cNvPicPr>
            <a:picLocks noChangeAspect="1"/>
          </p:cNvPicPr>
          <p:nvPr/>
        </p:nvPicPr>
        <p:blipFill>
          <a:blip r:embed="rId5"/>
          <a:stretch>
            <a:fillRect/>
          </a:stretch>
        </p:blipFill>
        <p:spPr>
          <a:xfrm>
            <a:off x="-16778" y="6101314"/>
            <a:ext cx="4273666" cy="804742"/>
          </a:xfrm>
          <a:prstGeom prst="rect">
            <a:avLst/>
          </a:prstGeom>
        </p:spPr>
      </p:pic>
      <p:sp>
        <p:nvSpPr>
          <p:cNvPr id="7" name="CaixaDeTexto 6">
            <a:extLst>
              <a:ext uri="{FF2B5EF4-FFF2-40B4-BE49-F238E27FC236}">
                <a16:creationId xmlns:a16="http://schemas.microsoft.com/office/drawing/2014/main" id="{19201779-95E8-FD23-429B-FC4D8E28CAF3}"/>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607489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3" name="Retângulo 2">
            <a:extLst>
              <a:ext uri="{FF2B5EF4-FFF2-40B4-BE49-F238E27FC236}">
                <a16:creationId xmlns:a16="http://schemas.microsoft.com/office/drawing/2014/main" id="{242A58D3-6158-ACC6-CC3D-F392E1714B6A}"/>
              </a:ext>
            </a:extLst>
          </p:cNvPr>
          <p:cNvSpPr/>
          <p:nvPr/>
        </p:nvSpPr>
        <p:spPr>
          <a:xfrm>
            <a:off x="16778" y="0"/>
            <a:ext cx="12158444"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1" name="Google Shape;28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Types</a:t>
            </a:r>
            <a:r>
              <a:rPr lang="pt-BR" dirty="0"/>
              <a:t> </a:t>
            </a:r>
            <a:r>
              <a:rPr lang="pt-BR" dirty="0" err="1"/>
              <a:t>of</a:t>
            </a:r>
            <a:r>
              <a:rPr lang="pt-BR" dirty="0"/>
              <a:t> </a:t>
            </a:r>
            <a:r>
              <a:rPr lang="pt-BR" dirty="0" err="1"/>
              <a:t>descriptors</a:t>
            </a:r>
            <a:endParaRPr dirty="0"/>
          </a:p>
        </p:txBody>
      </p:sp>
      <p:sp>
        <p:nvSpPr>
          <p:cNvPr id="286" name="Google Shape;286;p7"/>
          <p:cNvSpPr txBox="1"/>
          <p:nvPr/>
        </p:nvSpPr>
        <p:spPr>
          <a:xfrm>
            <a:off x="1023300" y="2048514"/>
            <a:ext cx="7741759" cy="1538853"/>
          </a:xfrm>
          <a:prstGeom prst="rect">
            <a:avLst/>
          </a:prstGeom>
          <a:noFill/>
          <a:ln>
            <a:noFill/>
          </a:ln>
        </p:spPr>
        <p:txBody>
          <a:bodyPr spcFirstLastPara="1" wrap="square" lIns="91425" tIns="91425" rIns="91425" bIns="91425" anchor="t" anchorCtr="0">
            <a:spAutoFit/>
          </a:bodyPr>
          <a:lstStyle/>
          <a:p>
            <a:pPr marR="38100"/>
            <a:r>
              <a:rPr lang="en-US" sz="2200" b="1" dirty="0">
                <a:solidFill>
                  <a:srgbClr val="202124"/>
                </a:solidFill>
                <a:ea typeface="+mn-lt"/>
                <a:cs typeface="+mn-lt"/>
              </a:rPr>
              <a:t>Publication type</a:t>
            </a:r>
            <a:r>
              <a:rPr lang="en-US" sz="2200" dirty="0">
                <a:solidFill>
                  <a:srgbClr val="202124"/>
                </a:solidFill>
                <a:ea typeface="+mn-lt"/>
                <a:cs typeface="+mn-lt"/>
              </a:rPr>
              <a:t> refers to the format or category of a study. </a:t>
            </a:r>
            <a:endParaRPr lang="en-US" dirty="0">
              <a:solidFill>
                <a:srgbClr val="000000"/>
              </a:solidFill>
              <a:ea typeface="+mn-lt"/>
              <a:cs typeface="+mn-lt"/>
            </a:endParaRPr>
          </a:p>
          <a:p>
            <a:pPr marR="38100"/>
            <a:endParaRPr lang="en-US" sz="2200" dirty="0">
              <a:solidFill>
                <a:srgbClr val="202124"/>
              </a:solidFill>
              <a:ea typeface="+mn-lt"/>
              <a:cs typeface="+mn-lt"/>
            </a:endParaRPr>
          </a:p>
          <a:p>
            <a:pPr marR="38100"/>
            <a:r>
              <a:rPr lang="en-US" sz="2200" dirty="0">
                <a:solidFill>
                  <a:srgbClr val="202124"/>
                </a:solidFill>
                <a:ea typeface="+mn-lt"/>
                <a:cs typeface="+mn-lt"/>
              </a:rPr>
              <a:t>Examples: Editorial, Case Reports, Review, Controlled Clinical Trial, and so on.</a:t>
            </a:r>
            <a:endParaRPr lang="en-US">
              <a:cs typeface="Calibri"/>
            </a:endParaRPr>
          </a:p>
        </p:txBody>
      </p:sp>
      <p:pic>
        <p:nvPicPr>
          <p:cNvPr id="6" name="Imagem 5">
            <a:extLst>
              <a:ext uri="{FF2B5EF4-FFF2-40B4-BE49-F238E27FC236}">
                <a16:creationId xmlns:a16="http://schemas.microsoft.com/office/drawing/2014/main" id="{24FB91CD-A473-05A0-15F9-96EA5A7EEA51}"/>
              </a:ext>
            </a:extLst>
          </p:cNvPr>
          <p:cNvPicPr>
            <a:picLocks noChangeAspect="1"/>
          </p:cNvPicPr>
          <p:nvPr/>
        </p:nvPicPr>
        <p:blipFill>
          <a:blip r:embed="rId3"/>
          <a:stretch>
            <a:fillRect/>
          </a:stretch>
        </p:blipFill>
        <p:spPr>
          <a:xfrm>
            <a:off x="9428457" y="2534094"/>
            <a:ext cx="1740243" cy="1740243"/>
          </a:xfrm>
          <a:prstGeom prst="rect">
            <a:avLst/>
          </a:prstGeom>
        </p:spPr>
      </p:pic>
      <p:pic>
        <p:nvPicPr>
          <p:cNvPr id="4" name="Imagem 3">
            <a:extLst>
              <a:ext uri="{FF2B5EF4-FFF2-40B4-BE49-F238E27FC236}">
                <a16:creationId xmlns:a16="http://schemas.microsoft.com/office/drawing/2014/main" id="{9075A0D5-93BD-7A64-499B-3374EB4F6C8A}"/>
              </a:ext>
            </a:extLst>
          </p:cNvPr>
          <p:cNvPicPr>
            <a:picLocks noChangeAspect="1"/>
          </p:cNvPicPr>
          <p:nvPr/>
        </p:nvPicPr>
        <p:blipFill>
          <a:blip r:embed="rId4"/>
          <a:stretch>
            <a:fillRect/>
          </a:stretch>
        </p:blipFill>
        <p:spPr>
          <a:xfrm>
            <a:off x="10462053" y="2862326"/>
            <a:ext cx="541889" cy="541889"/>
          </a:xfrm>
          <a:prstGeom prst="rect">
            <a:avLst/>
          </a:prstGeom>
        </p:spPr>
      </p:pic>
      <p:pic>
        <p:nvPicPr>
          <p:cNvPr id="10" name="Imagem 9">
            <a:extLst>
              <a:ext uri="{FF2B5EF4-FFF2-40B4-BE49-F238E27FC236}">
                <a16:creationId xmlns:a16="http://schemas.microsoft.com/office/drawing/2014/main" id="{3C7CAC67-D2AF-9731-D1A2-FD01C91D6152}"/>
              </a:ext>
            </a:extLst>
          </p:cNvPr>
          <p:cNvPicPr>
            <a:picLocks noChangeAspect="1"/>
          </p:cNvPicPr>
          <p:nvPr/>
        </p:nvPicPr>
        <p:blipFill>
          <a:blip r:embed="rId5"/>
          <a:stretch>
            <a:fillRect/>
          </a:stretch>
        </p:blipFill>
        <p:spPr>
          <a:xfrm>
            <a:off x="9570163" y="2987217"/>
            <a:ext cx="585046" cy="686859"/>
          </a:xfrm>
          <a:prstGeom prst="rect">
            <a:avLst/>
          </a:prstGeom>
        </p:spPr>
      </p:pic>
      <p:pic>
        <p:nvPicPr>
          <p:cNvPr id="2" name="Imagem 1">
            <a:extLst>
              <a:ext uri="{FF2B5EF4-FFF2-40B4-BE49-F238E27FC236}">
                <a16:creationId xmlns:a16="http://schemas.microsoft.com/office/drawing/2014/main" id="{1AB48EA3-3001-2723-391D-5563ADCD291C}"/>
              </a:ext>
            </a:extLst>
          </p:cNvPr>
          <p:cNvPicPr>
            <a:picLocks noChangeAspect="1"/>
          </p:cNvPicPr>
          <p:nvPr/>
        </p:nvPicPr>
        <p:blipFill>
          <a:blip r:embed="rId6"/>
          <a:stretch>
            <a:fillRect/>
          </a:stretch>
        </p:blipFill>
        <p:spPr>
          <a:xfrm>
            <a:off x="16778" y="5485119"/>
            <a:ext cx="1146147" cy="426757"/>
          </a:xfrm>
          <a:prstGeom prst="rect">
            <a:avLst/>
          </a:prstGeom>
        </p:spPr>
      </p:pic>
      <p:pic>
        <p:nvPicPr>
          <p:cNvPr id="5" name="Imagem 4">
            <a:extLst>
              <a:ext uri="{FF2B5EF4-FFF2-40B4-BE49-F238E27FC236}">
                <a16:creationId xmlns:a16="http://schemas.microsoft.com/office/drawing/2014/main" id="{8E874F2F-8CFF-9C53-E482-2EC46C7B4CCF}"/>
              </a:ext>
            </a:extLst>
          </p:cNvPr>
          <p:cNvPicPr>
            <a:picLocks noChangeAspect="1"/>
          </p:cNvPicPr>
          <p:nvPr/>
        </p:nvPicPr>
        <p:blipFill>
          <a:blip r:embed="rId7"/>
          <a:stretch>
            <a:fillRect/>
          </a:stretch>
        </p:blipFill>
        <p:spPr>
          <a:xfrm>
            <a:off x="-16778" y="6072577"/>
            <a:ext cx="4273666" cy="804742"/>
          </a:xfrm>
          <a:prstGeom prst="rect">
            <a:avLst/>
          </a:prstGeom>
        </p:spPr>
      </p:pic>
      <p:sp>
        <p:nvSpPr>
          <p:cNvPr id="7" name="CaixaDeTexto 6">
            <a:extLst>
              <a:ext uri="{FF2B5EF4-FFF2-40B4-BE49-F238E27FC236}">
                <a16:creationId xmlns:a16="http://schemas.microsoft.com/office/drawing/2014/main" id="{5C6442AE-78D3-74F4-3DC3-33262ADB120D}"/>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955905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1"/>
          <p:cNvSpPr txBox="1">
            <a:spLocks noGrp="1"/>
          </p:cNvSpPr>
          <p:nvPr>
            <p:ph type="title"/>
          </p:nvPr>
        </p:nvSpPr>
        <p:spPr>
          <a:xfrm>
            <a:off x="838200" y="365125"/>
            <a:ext cx="10515600" cy="1776412"/>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t>Coordination of descriptors:</a:t>
            </a:r>
            <a:br>
              <a:rPr lang="en-US" dirty="0"/>
            </a:br>
            <a:r>
              <a:rPr lang="en-US" dirty="0"/>
              <a:t>Pre-coordination and post-coordination</a:t>
            </a:r>
            <a:endParaRPr dirty="0">
              <a:solidFill>
                <a:srgbClr val="C00000"/>
              </a:solidFill>
            </a:endParaRPr>
          </a:p>
        </p:txBody>
      </p:sp>
      <p:sp>
        <p:nvSpPr>
          <p:cNvPr id="7" name="Espaço Reservado para Texto 6">
            <a:extLst>
              <a:ext uri="{FF2B5EF4-FFF2-40B4-BE49-F238E27FC236}">
                <a16:creationId xmlns:a16="http://schemas.microsoft.com/office/drawing/2014/main" id="{0059B844-F3E1-AC85-59C6-47D964369F00}"/>
              </a:ext>
            </a:extLst>
          </p:cNvPr>
          <p:cNvSpPr>
            <a:spLocks noGrp="1"/>
          </p:cNvSpPr>
          <p:nvPr>
            <p:ph type="body" idx="1"/>
          </p:nvPr>
        </p:nvSpPr>
        <p:spPr>
          <a:xfrm>
            <a:off x="533400" y="2141537"/>
            <a:ext cx="9391650" cy="4351338"/>
          </a:xfrm>
        </p:spPr>
        <p:txBody>
          <a:bodyPr vert="horz" lIns="91440" tIns="45720" rIns="91440" bIns="45720" rtlCol="0" anchor="t">
            <a:normAutofit/>
          </a:bodyPr>
          <a:lstStyle/>
          <a:p>
            <a:pPr indent="-50800">
              <a:spcBef>
                <a:spcPts val="0"/>
              </a:spcBef>
              <a:buNone/>
            </a:pPr>
            <a:r>
              <a:rPr lang="en-US" sz="2200" dirty="0">
                <a:solidFill>
                  <a:srgbClr val="202124"/>
                </a:solidFill>
                <a:ea typeface="+mn-lt"/>
                <a:cs typeface="+mn-lt"/>
              </a:rPr>
              <a:t>The indexing system of the LILACS Methodology is organized by employing a coordinated combination of descriptors.</a:t>
            </a:r>
            <a:endParaRPr lang="en-US" dirty="0"/>
          </a:p>
          <a:p>
            <a:pPr marL="463550" indent="-285750">
              <a:spcBef>
                <a:spcPts val="1200"/>
              </a:spcBef>
              <a:buSzPts val="2800"/>
            </a:pPr>
            <a:r>
              <a:rPr lang="es-419" sz="2200" dirty="0" err="1">
                <a:latin typeface="+mj-lt"/>
                <a:ea typeface="Arial"/>
                <a:cs typeface="Arial"/>
                <a:sym typeface="Arial"/>
              </a:rPr>
              <a:t>Two</a:t>
            </a:r>
            <a:r>
              <a:rPr lang="es-419" sz="2200" dirty="0">
                <a:latin typeface="+mj-lt"/>
                <a:ea typeface="Arial"/>
                <a:cs typeface="Arial"/>
                <a:sym typeface="Arial"/>
              </a:rPr>
              <a:t> </a:t>
            </a:r>
            <a:r>
              <a:rPr lang="es-419" sz="2200" dirty="0" err="1">
                <a:latin typeface="+mj-lt"/>
                <a:ea typeface="Arial"/>
                <a:cs typeface="Arial"/>
                <a:sym typeface="Arial"/>
              </a:rPr>
              <a:t>or</a:t>
            </a:r>
            <a:r>
              <a:rPr lang="es-419" sz="2200" dirty="0">
                <a:latin typeface="+mj-lt"/>
                <a:ea typeface="Arial"/>
                <a:cs typeface="Arial"/>
                <a:sym typeface="Arial"/>
              </a:rPr>
              <a:t> more </a:t>
            </a:r>
            <a:r>
              <a:rPr lang="es-419" sz="2200" dirty="0" err="1">
                <a:latin typeface="+mj-lt"/>
                <a:ea typeface="Arial"/>
                <a:cs typeface="Arial"/>
                <a:sym typeface="Arial"/>
              </a:rPr>
              <a:t>descriptors</a:t>
            </a:r>
            <a:r>
              <a:rPr lang="es-419" sz="2200" dirty="0">
                <a:latin typeface="+mj-lt"/>
                <a:ea typeface="Arial"/>
                <a:cs typeface="Arial"/>
                <a:sym typeface="Arial"/>
              </a:rPr>
              <a:t>: HEADACHE + VOMITING</a:t>
            </a:r>
            <a:endParaRPr lang="es-419" sz="2200">
              <a:latin typeface="Calibri" panose="020F0502020204030204"/>
              <a:ea typeface="Arial"/>
              <a:cs typeface="Calibri" panose="020F0502020204030204"/>
              <a:sym typeface="Arial"/>
            </a:endParaRPr>
          </a:p>
          <a:p>
            <a:pPr marL="463550" indent="-285750">
              <a:spcBef>
                <a:spcPts val="1200"/>
              </a:spcBef>
              <a:buSzPts val="2800"/>
            </a:pPr>
            <a:r>
              <a:rPr lang="es-419" sz="2200" dirty="0">
                <a:latin typeface="+mj-lt"/>
                <a:ea typeface="Arial"/>
                <a:cs typeface="Arial"/>
                <a:sym typeface="Arial"/>
              </a:rPr>
              <a:t>Descriptor: DENGUE/</a:t>
            </a:r>
            <a:r>
              <a:rPr lang="es-419" sz="2200" dirty="0" err="1">
                <a:latin typeface="+mj-lt"/>
                <a:ea typeface="Arial"/>
                <a:cs typeface="Arial"/>
                <a:sym typeface="Arial"/>
              </a:rPr>
              <a:t>epidemiology</a:t>
            </a:r>
            <a:r>
              <a:rPr lang="es-419" sz="2200" dirty="0">
                <a:latin typeface="+mj-lt"/>
                <a:ea typeface="Arial"/>
                <a:cs typeface="Arial"/>
                <a:sym typeface="Arial"/>
              </a:rPr>
              <a:t> </a:t>
            </a:r>
            <a:endParaRPr lang="es-419" sz="2200">
              <a:latin typeface="Calibri" panose="020F0502020204030204"/>
              <a:ea typeface="Arial"/>
              <a:cs typeface="Calibri"/>
              <a:sym typeface="Arial"/>
            </a:endParaRPr>
          </a:p>
          <a:p>
            <a:pPr marL="463550" indent="-285750">
              <a:spcBef>
                <a:spcPts val="1200"/>
              </a:spcBef>
              <a:buSzPts val="2800"/>
            </a:pPr>
            <a:r>
              <a:rPr lang="es-419" sz="2200" dirty="0" err="1">
                <a:latin typeface="+mj-lt"/>
                <a:ea typeface="Arial"/>
                <a:cs typeface="Arial"/>
                <a:sym typeface="Arial"/>
              </a:rPr>
              <a:t>Pre-coordinated</a:t>
            </a:r>
            <a:r>
              <a:rPr lang="es-419" sz="2200" dirty="0">
                <a:latin typeface="+mj-lt"/>
                <a:ea typeface="Arial"/>
                <a:cs typeface="Arial"/>
                <a:sym typeface="Arial"/>
              </a:rPr>
              <a:t> descriptor: ACUTE DISEASE</a:t>
            </a:r>
            <a:endParaRPr lang="es-419" sz="2200" dirty="0">
              <a:latin typeface="Calibri" panose="020F0502020204030204"/>
              <a:ea typeface="Arial"/>
              <a:cs typeface="Calibri"/>
              <a:sym typeface="Arial"/>
            </a:endParaRPr>
          </a:p>
          <a:p>
            <a:pPr marL="463550" indent="-285750">
              <a:spcBef>
                <a:spcPts val="1200"/>
              </a:spcBef>
              <a:buSzPts val="2800"/>
            </a:pPr>
            <a:r>
              <a:rPr lang="es-419" sz="2200" dirty="0">
                <a:latin typeface="+mj-lt"/>
                <a:ea typeface="Arial"/>
                <a:cs typeface="Arial"/>
                <a:sym typeface="Arial"/>
              </a:rPr>
              <a:t>Descriptor plus </a:t>
            </a:r>
            <a:r>
              <a:rPr lang="es-419" sz="2200" dirty="0" err="1">
                <a:latin typeface="+mj-lt"/>
                <a:ea typeface="Arial"/>
                <a:cs typeface="Arial"/>
                <a:sym typeface="Arial"/>
              </a:rPr>
              <a:t>pre-coordinated</a:t>
            </a:r>
            <a:r>
              <a:rPr lang="es-419" sz="2200" dirty="0">
                <a:latin typeface="+mj-lt"/>
                <a:ea typeface="Arial"/>
                <a:cs typeface="Arial"/>
                <a:sym typeface="Arial"/>
              </a:rPr>
              <a:t> descriptor: GOUT + ACUTE DISEASE</a:t>
            </a:r>
            <a:endParaRPr lang="es-419" sz="2200">
              <a:cs typeface="Calibri"/>
            </a:endParaRPr>
          </a:p>
        </p:txBody>
      </p:sp>
      <p:pic>
        <p:nvPicPr>
          <p:cNvPr id="15" name="Imagem 14">
            <a:extLst>
              <a:ext uri="{FF2B5EF4-FFF2-40B4-BE49-F238E27FC236}">
                <a16:creationId xmlns:a16="http://schemas.microsoft.com/office/drawing/2014/main" id="{441E8D48-DBA1-21C3-63F0-ACF0D41089C1}"/>
              </a:ext>
            </a:extLst>
          </p:cNvPr>
          <p:cNvPicPr>
            <a:picLocks noChangeAspect="1"/>
          </p:cNvPicPr>
          <p:nvPr/>
        </p:nvPicPr>
        <p:blipFill>
          <a:blip r:embed="rId3"/>
          <a:stretch>
            <a:fillRect/>
          </a:stretch>
        </p:blipFill>
        <p:spPr>
          <a:xfrm>
            <a:off x="9696450" y="2705894"/>
            <a:ext cx="1962150" cy="1962150"/>
          </a:xfrm>
          <a:prstGeom prst="rect">
            <a:avLst/>
          </a:prstGeom>
        </p:spPr>
      </p:pic>
      <p:pic>
        <p:nvPicPr>
          <p:cNvPr id="2" name="Imagem 1">
            <a:extLst>
              <a:ext uri="{FF2B5EF4-FFF2-40B4-BE49-F238E27FC236}">
                <a16:creationId xmlns:a16="http://schemas.microsoft.com/office/drawing/2014/main" id="{5606C7AF-77C2-7E2B-9CBF-CA5E70A58D4E}"/>
              </a:ext>
            </a:extLst>
          </p:cNvPr>
          <p:cNvPicPr>
            <a:picLocks noChangeAspect="1"/>
          </p:cNvPicPr>
          <p:nvPr/>
        </p:nvPicPr>
        <p:blipFill>
          <a:blip r:embed="rId4"/>
          <a:stretch>
            <a:fillRect/>
          </a:stretch>
        </p:blipFill>
        <p:spPr>
          <a:xfrm>
            <a:off x="16778" y="5571011"/>
            <a:ext cx="1146147" cy="426757"/>
          </a:xfrm>
          <a:prstGeom prst="rect">
            <a:avLst/>
          </a:prstGeom>
        </p:spPr>
      </p:pic>
      <p:pic>
        <p:nvPicPr>
          <p:cNvPr id="3" name="Imagem 2">
            <a:extLst>
              <a:ext uri="{FF2B5EF4-FFF2-40B4-BE49-F238E27FC236}">
                <a16:creationId xmlns:a16="http://schemas.microsoft.com/office/drawing/2014/main" id="{FC0B7070-AB2E-F8A3-E326-8A6247B83407}"/>
              </a:ext>
            </a:extLst>
          </p:cNvPr>
          <p:cNvPicPr>
            <a:picLocks noChangeAspect="1"/>
          </p:cNvPicPr>
          <p:nvPr/>
        </p:nvPicPr>
        <p:blipFill>
          <a:blip r:embed="rId5"/>
          <a:stretch>
            <a:fillRect/>
          </a:stretch>
        </p:blipFill>
        <p:spPr>
          <a:xfrm>
            <a:off x="0" y="6067806"/>
            <a:ext cx="4273666" cy="804742"/>
          </a:xfrm>
          <a:prstGeom prst="rect">
            <a:avLst/>
          </a:prstGeom>
        </p:spPr>
      </p:pic>
      <p:sp>
        <p:nvSpPr>
          <p:cNvPr id="4" name="CaixaDeTexto 3">
            <a:extLst>
              <a:ext uri="{FF2B5EF4-FFF2-40B4-BE49-F238E27FC236}">
                <a16:creationId xmlns:a16="http://schemas.microsoft.com/office/drawing/2014/main" id="{BACEF7F9-C075-1FB8-857A-49D0422AF293}"/>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s-419" dirty="0" err="1"/>
              <a:t>Factors</a:t>
            </a:r>
            <a:r>
              <a:rPr lang="es-419" dirty="0"/>
              <a:t> </a:t>
            </a:r>
            <a:r>
              <a:rPr lang="es-419" dirty="0" err="1"/>
              <a:t>involved</a:t>
            </a:r>
            <a:r>
              <a:rPr lang="es-419" dirty="0"/>
              <a:t> in </a:t>
            </a:r>
            <a:r>
              <a:rPr lang="es-419" dirty="0" err="1"/>
              <a:t>indexing</a:t>
            </a:r>
            <a:endParaRPr lang="es-419" dirty="0"/>
          </a:p>
        </p:txBody>
      </p:sp>
      <p:sp>
        <p:nvSpPr>
          <p:cNvPr id="300" name="Google Shape;300;p12"/>
          <p:cNvSpPr txBox="1">
            <a:spLocks noGrp="1"/>
          </p:cNvSpPr>
          <p:nvPr>
            <p:ph type="body" idx="1"/>
          </p:nvPr>
        </p:nvSpPr>
        <p:spPr>
          <a:xfrm>
            <a:off x="586048" y="3870791"/>
            <a:ext cx="2389908" cy="1202712"/>
          </a:xfrm>
          <a:prstGeom prst="rect">
            <a:avLst/>
          </a:prstGeom>
          <a:noFill/>
          <a:ln>
            <a:noFill/>
          </a:ln>
        </p:spPr>
        <p:txBody>
          <a:bodyPr spcFirstLastPara="1" wrap="square" lIns="91425" tIns="45700" rIns="91425" bIns="45700" anchor="t" anchorCtr="0">
            <a:normAutofit/>
          </a:bodyPr>
          <a:lstStyle/>
          <a:p>
            <a:pPr marL="0" lvl="0" indent="0" algn="ctr">
              <a:spcBef>
                <a:spcPts val="0"/>
              </a:spcBef>
              <a:buClr>
                <a:schemeClr val="dk1"/>
              </a:buClr>
              <a:buSzPts val="2800"/>
              <a:buNone/>
            </a:pPr>
            <a:r>
              <a:rPr lang="pt-BR" sz="2200" dirty="0" err="1"/>
              <a:t>Document</a:t>
            </a:r>
            <a:r>
              <a:rPr lang="pt-BR" sz="2200" dirty="0"/>
              <a:t> </a:t>
            </a:r>
            <a:r>
              <a:rPr lang="pt-BR" sz="2200" dirty="0" err="1"/>
              <a:t>structure</a:t>
            </a:r>
            <a:endParaRPr sz="2200" dirty="0"/>
          </a:p>
        </p:txBody>
      </p:sp>
      <p:pic>
        <p:nvPicPr>
          <p:cNvPr id="3" name="Imagem 2">
            <a:extLst>
              <a:ext uri="{FF2B5EF4-FFF2-40B4-BE49-F238E27FC236}">
                <a16:creationId xmlns:a16="http://schemas.microsoft.com/office/drawing/2014/main" id="{64ACDE46-0231-14ED-8E15-9D004E4AC987}"/>
              </a:ext>
            </a:extLst>
          </p:cNvPr>
          <p:cNvPicPr>
            <a:picLocks noChangeAspect="1"/>
          </p:cNvPicPr>
          <p:nvPr/>
        </p:nvPicPr>
        <p:blipFill>
          <a:blip r:embed="rId3"/>
          <a:stretch>
            <a:fillRect/>
          </a:stretch>
        </p:blipFill>
        <p:spPr>
          <a:xfrm>
            <a:off x="6918215" y="2030604"/>
            <a:ext cx="1431918" cy="1431918"/>
          </a:xfrm>
          <a:prstGeom prst="rect">
            <a:avLst/>
          </a:prstGeom>
        </p:spPr>
      </p:pic>
      <p:pic>
        <p:nvPicPr>
          <p:cNvPr id="5" name="Imagem 4">
            <a:extLst>
              <a:ext uri="{FF2B5EF4-FFF2-40B4-BE49-F238E27FC236}">
                <a16:creationId xmlns:a16="http://schemas.microsoft.com/office/drawing/2014/main" id="{0FB82C8C-18B4-851C-9AA3-B20AE252EF83}"/>
              </a:ext>
            </a:extLst>
          </p:cNvPr>
          <p:cNvPicPr>
            <a:picLocks noChangeAspect="1"/>
          </p:cNvPicPr>
          <p:nvPr/>
        </p:nvPicPr>
        <p:blipFill>
          <a:blip r:embed="rId4"/>
          <a:stretch>
            <a:fillRect/>
          </a:stretch>
        </p:blipFill>
        <p:spPr>
          <a:xfrm>
            <a:off x="1085600" y="2030604"/>
            <a:ext cx="1431918" cy="1431918"/>
          </a:xfrm>
          <a:prstGeom prst="rect">
            <a:avLst/>
          </a:prstGeom>
        </p:spPr>
      </p:pic>
      <p:sp>
        <p:nvSpPr>
          <p:cNvPr id="10" name="Google Shape;300;p12">
            <a:extLst>
              <a:ext uri="{FF2B5EF4-FFF2-40B4-BE49-F238E27FC236}">
                <a16:creationId xmlns:a16="http://schemas.microsoft.com/office/drawing/2014/main" id="{61CFF684-FE0C-52CD-373E-32B40CFCF5E4}"/>
              </a:ext>
            </a:extLst>
          </p:cNvPr>
          <p:cNvSpPr txBox="1">
            <a:spLocks/>
          </p:cNvSpPr>
          <p:nvPr/>
        </p:nvSpPr>
        <p:spPr>
          <a:xfrm>
            <a:off x="3321608" y="3788411"/>
            <a:ext cx="2921076" cy="171814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2800"/>
              <a:buNone/>
            </a:pPr>
            <a:r>
              <a:rPr lang="en-US" sz="2200"/>
              <a:t>Clear wording with simple language</a:t>
            </a:r>
            <a:endParaRPr lang="es-419" sz="2200" dirty="0"/>
          </a:p>
        </p:txBody>
      </p:sp>
      <p:sp>
        <p:nvSpPr>
          <p:cNvPr id="11" name="Google Shape;300;p12">
            <a:extLst>
              <a:ext uri="{FF2B5EF4-FFF2-40B4-BE49-F238E27FC236}">
                <a16:creationId xmlns:a16="http://schemas.microsoft.com/office/drawing/2014/main" id="{BFE5662F-CF81-AA23-AF9C-0B2943DD87E4}"/>
              </a:ext>
            </a:extLst>
          </p:cNvPr>
          <p:cNvSpPr txBox="1">
            <a:spLocks/>
          </p:cNvSpPr>
          <p:nvPr/>
        </p:nvSpPr>
        <p:spPr>
          <a:xfrm>
            <a:off x="6482931" y="3745760"/>
            <a:ext cx="2448901" cy="14520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2800"/>
              <a:buNone/>
            </a:pPr>
            <a:r>
              <a:rPr lang="es-419" sz="2200"/>
              <a:t>Content complexity (topic)</a:t>
            </a:r>
            <a:endParaRPr lang="es-419" sz="2200" dirty="0"/>
          </a:p>
        </p:txBody>
      </p:sp>
      <p:sp>
        <p:nvSpPr>
          <p:cNvPr id="12" name="Google Shape;300;p12">
            <a:extLst>
              <a:ext uri="{FF2B5EF4-FFF2-40B4-BE49-F238E27FC236}">
                <a16:creationId xmlns:a16="http://schemas.microsoft.com/office/drawing/2014/main" id="{1C3F30A9-B5CC-CCEB-9027-4589B8596379}"/>
              </a:ext>
            </a:extLst>
          </p:cNvPr>
          <p:cNvSpPr txBox="1">
            <a:spLocks/>
          </p:cNvSpPr>
          <p:nvPr/>
        </p:nvSpPr>
        <p:spPr>
          <a:xfrm>
            <a:off x="9172079" y="3788411"/>
            <a:ext cx="2448901" cy="13255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2800"/>
              <a:buNone/>
            </a:pPr>
            <a:r>
              <a:rPr lang="es-419" sz="2200" dirty="0" err="1"/>
              <a:t>Study</a:t>
            </a:r>
            <a:r>
              <a:rPr lang="es-419" sz="2200"/>
              <a:t> </a:t>
            </a:r>
            <a:r>
              <a:rPr lang="es-419" sz="2200" dirty="0" err="1"/>
              <a:t>Design</a:t>
            </a:r>
            <a:r>
              <a:rPr lang="es-419" sz="2200"/>
              <a:t> </a:t>
            </a:r>
            <a:r>
              <a:rPr lang="es-419" sz="2200" dirty="0" err="1"/>
              <a:t>Type</a:t>
            </a:r>
            <a:endParaRPr lang="es-419" sz="2200" dirty="0"/>
          </a:p>
        </p:txBody>
      </p:sp>
      <p:pic>
        <p:nvPicPr>
          <p:cNvPr id="14" name="Imagem 13">
            <a:extLst>
              <a:ext uri="{FF2B5EF4-FFF2-40B4-BE49-F238E27FC236}">
                <a16:creationId xmlns:a16="http://schemas.microsoft.com/office/drawing/2014/main" id="{49E089E7-59A6-2991-B798-0E4D28288EE7}"/>
              </a:ext>
            </a:extLst>
          </p:cNvPr>
          <p:cNvPicPr>
            <a:picLocks noChangeAspect="1"/>
          </p:cNvPicPr>
          <p:nvPr/>
        </p:nvPicPr>
        <p:blipFill>
          <a:blip r:embed="rId5"/>
          <a:stretch>
            <a:fillRect/>
          </a:stretch>
        </p:blipFill>
        <p:spPr>
          <a:xfrm>
            <a:off x="3815585" y="2030604"/>
            <a:ext cx="1431918" cy="1431918"/>
          </a:xfrm>
          <a:prstGeom prst="rect">
            <a:avLst/>
          </a:prstGeom>
        </p:spPr>
      </p:pic>
      <p:pic>
        <p:nvPicPr>
          <p:cNvPr id="16" name="Imagem 15">
            <a:extLst>
              <a:ext uri="{FF2B5EF4-FFF2-40B4-BE49-F238E27FC236}">
                <a16:creationId xmlns:a16="http://schemas.microsoft.com/office/drawing/2014/main" id="{FC7B261F-DB9B-0266-ACD5-9D2A5A459862}"/>
              </a:ext>
            </a:extLst>
          </p:cNvPr>
          <p:cNvPicPr>
            <a:picLocks noChangeAspect="1"/>
          </p:cNvPicPr>
          <p:nvPr/>
        </p:nvPicPr>
        <p:blipFill>
          <a:blip r:embed="rId6"/>
          <a:stretch>
            <a:fillRect/>
          </a:stretch>
        </p:blipFill>
        <p:spPr>
          <a:xfrm>
            <a:off x="9749422" y="2030604"/>
            <a:ext cx="1418015" cy="1418015"/>
          </a:xfrm>
          <a:prstGeom prst="rect">
            <a:avLst/>
          </a:prstGeom>
        </p:spPr>
      </p:pic>
      <p:pic>
        <p:nvPicPr>
          <p:cNvPr id="2" name="Imagem 1">
            <a:extLst>
              <a:ext uri="{FF2B5EF4-FFF2-40B4-BE49-F238E27FC236}">
                <a16:creationId xmlns:a16="http://schemas.microsoft.com/office/drawing/2014/main" id="{C9DEDF1B-0778-C3ED-5C53-6044378D47CD}"/>
              </a:ext>
            </a:extLst>
          </p:cNvPr>
          <p:cNvPicPr>
            <a:picLocks noChangeAspect="1"/>
          </p:cNvPicPr>
          <p:nvPr/>
        </p:nvPicPr>
        <p:blipFill>
          <a:blip r:embed="rId7"/>
          <a:stretch>
            <a:fillRect/>
          </a:stretch>
        </p:blipFill>
        <p:spPr>
          <a:xfrm>
            <a:off x="16778" y="5577354"/>
            <a:ext cx="1146147" cy="426757"/>
          </a:xfrm>
          <a:prstGeom prst="rect">
            <a:avLst/>
          </a:prstGeom>
        </p:spPr>
      </p:pic>
      <p:pic>
        <p:nvPicPr>
          <p:cNvPr id="4" name="Imagem 3">
            <a:extLst>
              <a:ext uri="{FF2B5EF4-FFF2-40B4-BE49-F238E27FC236}">
                <a16:creationId xmlns:a16="http://schemas.microsoft.com/office/drawing/2014/main" id="{2CB54FDE-8782-188D-0E89-FD1EAD72A99E}"/>
              </a:ext>
            </a:extLst>
          </p:cNvPr>
          <p:cNvPicPr>
            <a:picLocks noChangeAspect="1"/>
          </p:cNvPicPr>
          <p:nvPr/>
        </p:nvPicPr>
        <p:blipFill>
          <a:blip r:embed="rId8"/>
          <a:stretch>
            <a:fillRect/>
          </a:stretch>
        </p:blipFill>
        <p:spPr>
          <a:xfrm>
            <a:off x="16778" y="6077812"/>
            <a:ext cx="4273666" cy="804742"/>
          </a:xfrm>
          <a:prstGeom prst="rect">
            <a:avLst/>
          </a:prstGeom>
        </p:spPr>
      </p:pic>
      <p:sp>
        <p:nvSpPr>
          <p:cNvPr id="6" name="CaixaDeTexto 5">
            <a:extLst>
              <a:ext uri="{FF2B5EF4-FFF2-40B4-BE49-F238E27FC236}">
                <a16:creationId xmlns:a16="http://schemas.microsoft.com/office/drawing/2014/main" id="{4F3B52C4-9D69-F4BD-301D-00F70F34FA27}"/>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5" name="Retângulo 4">
            <a:extLst>
              <a:ext uri="{FF2B5EF4-FFF2-40B4-BE49-F238E27FC236}">
                <a16:creationId xmlns:a16="http://schemas.microsoft.com/office/drawing/2014/main" id="{04EDF185-38BC-CC65-97A5-F4562BAD6310}"/>
              </a:ext>
            </a:extLst>
          </p:cNvPr>
          <p:cNvSpPr/>
          <p:nvPr/>
        </p:nvSpPr>
        <p:spPr>
          <a:xfrm>
            <a:off x="0" y="-15876"/>
            <a:ext cx="12175221" cy="697853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05" name="Google Shape;305;p13"/>
          <p:cNvSpPr txBox="1">
            <a:spLocks noGrp="1"/>
          </p:cNvSpPr>
          <p:nvPr>
            <p:ph type="title"/>
          </p:nvPr>
        </p:nvSpPr>
        <p:spPr>
          <a:xfrm>
            <a:off x="838203" y="0"/>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sz="4000"/>
              <a:t>Indexing depth</a:t>
            </a:r>
            <a:endParaRPr sz="4000" dirty="0"/>
          </a:p>
        </p:txBody>
      </p:sp>
      <p:sp>
        <p:nvSpPr>
          <p:cNvPr id="306" name="Google Shape;306;p13"/>
          <p:cNvSpPr txBox="1">
            <a:spLocks noGrp="1"/>
          </p:cNvSpPr>
          <p:nvPr>
            <p:ph type="body" idx="1"/>
          </p:nvPr>
        </p:nvSpPr>
        <p:spPr>
          <a:xfrm>
            <a:off x="671119" y="1325563"/>
            <a:ext cx="5181600" cy="4351338"/>
          </a:xfrm>
          <a:prstGeom prst="rect">
            <a:avLst/>
          </a:prstGeom>
          <a:noFill/>
          <a:ln>
            <a:noFill/>
          </a:ln>
        </p:spPr>
        <p:txBody>
          <a:bodyPr spcFirstLastPara="1" wrap="square" lIns="91425" tIns="45700" rIns="91425" bIns="45700" anchor="t" anchorCtr="0">
            <a:noAutofit/>
          </a:bodyPr>
          <a:lstStyle/>
          <a:p>
            <a:pPr marL="0" indent="0" algn="ctr">
              <a:spcBef>
                <a:spcPts val="0"/>
              </a:spcBef>
              <a:buNone/>
            </a:pPr>
            <a:r>
              <a:rPr lang="en-US" sz="2200" b="1" dirty="0"/>
              <a:t>Non-depth indexing</a:t>
            </a:r>
            <a:endParaRPr lang="en-US" dirty="0"/>
          </a:p>
          <a:p>
            <a:pPr marL="0" indent="0" algn="ctr">
              <a:spcBef>
                <a:spcPts val="0"/>
              </a:spcBef>
              <a:buSzPct val="133333"/>
              <a:buNone/>
            </a:pPr>
            <a:r>
              <a:rPr lang="en-US" sz="2200" dirty="0"/>
              <a:t>Monographs (Books)
Theses and dissertations 
Grey literature
Publishing
Letters
Feedback
Case Reports
Revision
Biographies/Obituaries</a:t>
            </a:r>
            <a:endParaRPr lang="es-419" sz="2400" dirty="0">
              <a:latin typeface="+mn-lt"/>
            </a:endParaRPr>
          </a:p>
        </p:txBody>
      </p:sp>
      <p:sp>
        <p:nvSpPr>
          <p:cNvPr id="2" name="Espaço Reservado para Texto 1">
            <a:extLst>
              <a:ext uri="{FF2B5EF4-FFF2-40B4-BE49-F238E27FC236}">
                <a16:creationId xmlns:a16="http://schemas.microsoft.com/office/drawing/2014/main" id="{242B5CF3-51E0-10DB-58ED-FCF31F3566E6}"/>
              </a:ext>
            </a:extLst>
          </p:cNvPr>
          <p:cNvSpPr>
            <a:spLocks noGrp="1"/>
          </p:cNvSpPr>
          <p:nvPr>
            <p:ph type="body" idx="2"/>
          </p:nvPr>
        </p:nvSpPr>
        <p:spPr>
          <a:xfrm>
            <a:off x="7712407" y="3028482"/>
            <a:ext cx="3529174" cy="4351338"/>
          </a:xfrm>
        </p:spPr>
        <p:txBody>
          <a:bodyPr>
            <a:normAutofit/>
          </a:bodyPr>
          <a:lstStyle/>
          <a:p>
            <a:pPr marL="114300" indent="0" algn="ctr">
              <a:buNone/>
            </a:pPr>
            <a:r>
              <a:rPr lang="es-419" sz="2200" b="1" dirty="0"/>
              <a:t>More </a:t>
            </a:r>
            <a:r>
              <a:rPr lang="es-419" sz="2200" b="1" dirty="0" err="1"/>
              <a:t>in-depth</a:t>
            </a:r>
            <a:r>
              <a:rPr lang="es-419" sz="2200" b="1" dirty="0"/>
              <a:t> </a:t>
            </a:r>
            <a:r>
              <a:rPr lang="es-419" sz="2200" b="1" dirty="0" err="1"/>
              <a:t>or</a:t>
            </a:r>
            <a:r>
              <a:rPr lang="es-419" sz="2200" b="1" dirty="0"/>
              <a:t> comprehensive</a:t>
            </a:r>
            <a:endParaRPr lang="es-419" sz="2200" b="1" dirty="0">
              <a:solidFill>
                <a:srgbClr val="202124"/>
              </a:solidFill>
              <a:latin typeface="Calibri"/>
              <a:ea typeface="Calibri"/>
              <a:cs typeface="Calibri"/>
              <a:sym typeface="Calibri"/>
            </a:endParaRPr>
          </a:p>
          <a:p>
            <a:pPr marL="114300" indent="0" algn="ctr">
              <a:buNone/>
            </a:pPr>
            <a:r>
              <a:rPr lang="en-US" sz="2200" dirty="0">
                <a:solidFill>
                  <a:srgbClr val="202124"/>
                </a:solidFill>
              </a:rPr>
              <a:t>Original articles
Clinical Trials
Meta-analysis
Systematic reviews</a:t>
            </a:r>
            <a:endParaRPr lang="es-419" sz="2200" dirty="0"/>
          </a:p>
        </p:txBody>
      </p:sp>
      <p:pic>
        <p:nvPicPr>
          <p:cNvPr id="4" name="Imagem 3">
            <a:extLst>
              <a:ext uri="{FF2B5EF4-FFF2-40B4-BE49-F238E27FC236}">
                <a16:creationId xmlns:a16="http://schemas.microsoft.com/office/drawing/2014/main" id="{DD232B4F-27F9-2C82-E2D1-9C637B445800}"/>
              </a:ext>
            </a:extLst>
          </p:cNvPr>
          <p:cNvPicPr>
            <a:picLocks noChangeAspect="1"/>
          </p:cNvPicPr>
          <p:nvPr/>
        </p:nvPicPr>
        <p:blipFill>
          <a:blip r:embed="rId3"/>
          <a:stretch>
            <a:fillRect/>
          </a:stretch>
        </p:blipFill>
        <p:spPr>
          <a:xfrm>
            <a:off x="5238908" y="3086452"/>
            <a:ext cx="2275702" cy="2275702"/>
          </a:xfrm>
          <a:prstGeom prst="rect">
            <a:avLst/>
          </a:prstGeom>
        </p:spPr>
      </p:pic>
      <p:pic>
        <p:nvPicPr>
          <p:cNvPr id="3" name="Imagem 2">
            <a:extLst>
              <a:ext uri="{FF2B5EF4-FFF2-40B4-BE49-F238E27FC236}">
                <a16:creationId xmlns:a16="http://schemas.microsoft.com/office/drawing/2014/main" id="{589E2141-8FF6-1C4A-5982-A2D73A12EA3C}"/>
              </a:ext>
            </a:extLst>
          </p:cNvPr>
          <p:cNvPicPr>
            <a:picLocks noChangeAspect="1"/>
          </p:cNvPicPr>
          <p:nvPr/>
        </p:nvPicPr>
        <p:blipFill>
          <a:blip r:embed="rId4"/>
          <a:stretch>
            <a:fillRect/>
          </a:stretch>
        </p:blipFill>
        <p:spPr>
          <a:xfrm>
            <a:off x="56863" y="6154414"/>
            <a:ext cx="1146147" cy="426757"/>
          </a:xfrm>
          <a:prstGeom prst="rect">
            <a:avLst/>
          </a:prstGeom>
        </p:spPr>
      </p:pic>
      <p:pic>
        <p:nvPicPr>
          <p:cNvPr id="6" name="Imagem 5">
            <a:extLst>
              <a:ext uri="{FF2B5EF4-FFF2-40B4-BE49-F238E27FC236}">
                <a16:creationId xmlns:a16="http://schemas.microsoft.com/office/drawing/2014/main" id="{B74F54EC-57D3-94B5-1FD3-169B760CB281}"/>
              </a:ext>
            </a:extLst>
          </p:cNvPr>
          <p:cNvPicPr>
            <a:picLocks noChangeAspect="1"/>
          </p:cNvPicPr>
          <p:nvPr/>
        </p:nvPicPr>
        <p:blipFill>
          <a:blip r:embed="rId5"/>
          <a:stretch>
            <a:fillRect/>
          </a:stretch>
        </p:blipFill>
        <p:spPr>
          <a:xfrm>
            <a:off x="1203010" y="6078451"/>
            <a:ext cx="4273666" cy="804742"/>
          </a:xfrm>
          <a:prstGeom prst="rect">
            <a:avLst/>
          </a:prstGeom>
        </p:spPr>
      </p:pic>
      <p:sp>
        <p:nvSpPr>
          <p:cNvPr id="7" name="CaixaDeTexto 6">
            <a:extLst>
              <a:ext uri="{FF2B5EF4-FFF2-40B4-BE49-F238E27FC236}">
                <a16:creationId xmlns:a16="http://schemas.microsoft.com/office/drawing/2014/main" id="{BB674C85-6A9D-03E7-071E-D69D9F1CAD3D}"/>
              </a:ext>
            </a:extLst>
          </p:cNvPr>
          <p:cNvSpPr txBox="1"/>
          <p:nvPr/>
        </p:nvSpPr>
        <p:spPr>
          <a:xfrm>
            <a:off x="5866015"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buSzPts val="4400"/>
            </a:pPr>
            <a:r>
              <a:rPr lang="pt-BR" sz="4000" dirty="0"/>
              <a:t>Non-</a:t>
            </a:r>
            <a:r>
              <a:rPr lang="pt-BR" sz="4000" dirty="0" err="1"/>
              <a:t>depth</a:t>
            </a:r>
            <a:r>
              <a:rPr lang="pt-BR" sz="4000" dirty="0"/>
              <a:t> </a:t>
            </a:r>
            <a:r>
              <a:rPr lang="pt-BR" sz="4000" dirty="0" err="1"/>
              <a:t>indexing</a:t>
            </a:r>
            <a:endParaRPr lang="pt-BR" sz="4000" dirty="0" err="1">
              <a:cs typeface="Calibri Light"/>
            </a:endParaRPr>
          </a:p>
        </p:txBody>
      </p:sp>
      <p:sp>
        <p:nvSpPr>
          <p:cNvPr id="312" name="Google Shape;312;p14"/>
          <p:cNvSpPr txBox="1">
            <a:spLocks noGrp="1"/>
          </p:cNvSpPr>
          <p:nvPr>
            <p:ph type="body" idx="1"/>
          </p:nvPr>
        </p:nvSpPr>
        <p:spPr>
          <a:xfrm>
            <a:off x="6096001" y="1272294"/>
            <a:ext cx="5722620" cy="3710553"/>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1000"/>
              </a:spcBef>
              <a:spcAft>
                <a:spcPts val="0"/>
              </a:spcAft>
              <a:buClr>
                <a:schemeClr val="dk1"/>
              </a:buClr>
              <a:buSzPts val="2800"/>
              <a:buNone/>
            </a:pPr>
            <a:endParaRPr lang="pt-BR" sz="2200" dirty="0">
              <a:latin typeface="+mj-lt"/>
            </a:endParaRPr>
          </a:p>
          <a:p>
            <a:pPr lvl="0" indent="-50800">
              <a:buClr>
                <a:schemeClr val="dk1"/>
              </a:buClr>
              <a:buSzPts val="2800"/>
              <a:buNone/>
            </a:pPr>
            <a:r>
              <a:rPr lang="pt-BR" sz="2200" dirty="0" err="1">
                <a:latin typeface="+mj-lt"/>
              </a:rPr>
              <a:t>Example</a:t>
            </a:r>
            <a:r>
              <a:rPr lang="pt-BR" sz="2200" dirty="0">
                <a:latin typeface="+mj-lt"/>
              </a:rPr>
              <a:t>: </a:t>
            </a:r>
            <a:r>
              <a:rPr lang="pt-BR" sz="2200" b="1" dirty="0">
                <a:latin typeface="+mj-lt"/>
              </a:rPr>
              <a:t>Editorial</a:t>
            </a:r>
          </a:p>
          <a:p>
            <a:pPr marL="228600" lvl="0" indent="-50800" algn="l" rtl="0">
              <a:lnSpc>
                <a:spcPct val="90000"/>
              </a:lnSpc>
              <a:spcBef>
                <a:spcPts val="1000"/>
              </a:spcBef>
              <a:spcAft>
                <a:spcPts val="0"/>
              </a:spcAft>
              <a:buClr>
                <a:schemeClr val="dk1"/>
              </a:buClr>
              <a:buSzPts val="2800"/>
              <a:buNone/>
            </a:pPr>
            <a:endParaRPr lang="pt-BR" sz="2200" dirty="0">
              <a:latin typeface="+mj-lt"/>
            </a:endParaRPr>
          </a:p>
          <a:p>
            <a:pPr lvl="0" indent="-50800">
              <a:buClr>
                <a:schemeClr val="dk1"/>
              </a:buClr>
              <a:buSzPts val="2800"/>
              <a:buNone/>
            </a:pPr>
            <a:r>
              <a:rPr lang="pt-BR" sz="2200" dirty="0">
                <a:latin typeface="+mj-lt"/>
              </a:rPr>
              <a:t>Primary </a:t>
            </a:r>
            <a:r>
              <a:rPr lang="pt-BR" sz="2200" dirty="0" err="1">
                <a:latin typeface="+mj-lt"/>
              </a:rPr>
              <a:t>Descriptors</a:t>
            </a:r>
            <a:r>
              <a:rPr lang="pt-BR" sz="2200" dirty="0">
                <a:latin typeface="+mj-lt"/>
              </a:rPr>
              <a:t>:</a:t>
            </a:r>
          </a:p>
          <a:p>
            <a:pPr marL="520700">
              <a:buClr>
                <a:schemeClr val="dk1"/>
              </a:buClr>
              <a:buSzPts val="2800"/>
            </a:pPr>
            <a:r>
              <a:rPr lang="en-US" sz="2200" dirty="0">
                <a:latin typeface="+mj-lt"/>
              </a:rPr>
              <a:t>Periodicals as Topic</a:t>
            </a:r>
          </a:p>
          <a:p>
            <a:pPr marL="520700">
              <a:buClr>
                <a:srgbClr val="000000"/>
              </a:buClr>
              <a:buSzPts val="2800"/>
            </a:pPr>
            <a:r>
              <a:rPr lang="pt-BR" sz="2200" i="0" dirty="0">
                <a:solidFill>
                  <a:srgbClr val="212529"/>
                </a:solidFill>
                <a:effectLst/>
                <a:highlight>
                  <a:srgbClr val="FFFFFF"/>
                </a:highlight>
                <a:latin typeface="+mj-lt"/>
              </a:rPr>
              <a:t>Medical </a:t>
            </a:r>
            <a:r>
              <a:rPr lang="pt-BR" sz="2200" i="0" dirty="0" err="1">
                <a:solidFill>
                  <a:srgbClr val="212529"/>
                </a:solidFill>
                <a:effectLst/>
                <a:highlight>
                  <a:srgbClr val="FFFFFF"/>
                </a:highlight>
                <a:latin typeface="+mj-lt"/>
              </a:rPr>
              <a:t>Writing</a:t>
            </a:r>
            <a:endParaRPr lang="pt-BR" sz="2200" i="0" dirty="0">
              <a:solidFill>
                <a:srgbClr val="212529"/>
              </a:solidFill>
              <a:effectLst/>
              <a:highlight>
                <a:srgbClr val="FFFFFF"/>
              </a:highlight>
              <a:latin typeface="+mj-lt"/>
            </a:endParaRPr>
          </a:p>
          <a:p>
            <a:pPr marL="520700">
              <a:buClr>
                <a:srgbClr val="000000"/>
              </a:buClr>
              <a:buSzPts val="2800"/>
            </a:pPr>
            <a:r>
              <a:rPr lang="en-US" sz="2200" dirty="0">
                <a:latin typeface="+mj-lt"/>
              </a:rPr>
              <a:t>Nursing</a:t>
            </a:r>
          </a:p>
          <a:p>
            <a:pPr marL="292100" lvl="0" indent="0">
              <a:buClr>
                <a:srgbClr val="000000"/>
              </a:buClr>
              <a:buSzPts val="2800"/>
              <a:buNone/>
            </a:pPr>
            <a:endParaRPr lang="en-US" sz="2200" dirty="0">
              <a:latin typeface="+mj-lt"/>
              <a:cs typeface="Calibri Light"/>
            </a:endParaRPr>
          </a:p>
          <a:p>
            <a:pPr marL="292100" lvl="0" indent="0">
              <a:buClr>
                <a:srgbClr val="000000"/>
              </a:buClr>
              <a:buSzPts val="2800"/>
              <a:buNone/>
            </a:pPr>
            <a:r>
              <a:rPr lang="en-US" sz="2200" dirty="0">
                <a:latin typeface="+mj-lt"/>
                <a:cs typeface="Calibri Light"/>
              </a:rPr>
              <a:t>Publication Type: Editorial</a:t>
            </a:r>
            <a:endParaRPr lang="pt-BR" sz="2200" dirty="0">
              <a:latin typeface="+mj-lt"/>
              <a:cs typeface="Calibri Light"/>
            </a:endParaRPr>
          </a:p>
        </p:txBody>
      </p:sp>
      <p:pic>
        <p:nvPicPr>
          <p:cNvPr id="4" name="Imagem 3">
            <a:extLst>
              <a:ext uri="{FF2B5EF4-FFF2-40B4-BE49-F238E27FC236}">
                <a16:creationId xmlns:a16="http://schemas.microsoft.com/office/drawing/2014/main" id="{CEB7CE61-734F-9226-D163-FE371F510922}"/>
              </a:ext>
            </a:extLst>
          </p:cNvPr>
          <p:cNvPicPr>
            <a:picLocks noChangeAspect="1"/>
          </p:cNvPicPr>
          <p:nvPr/>
        </p:nvPicPr>
        <p:blipFill>
          <a:blip r:embed="rId3"/>
          <a:stretch>
            <a:fillRect/>
          </a:stretch>
        </p:blipFill>
        <p:spPr>
          <a:xfrm>
            <a:off x="472694" y="1690688"/>
            <a:ext cx="5379941" cy="4607242"/>
          </a:xfrm>
          <a:prstGeom prst="rect">
            <a:avLst/>
          </a:prstGeom>
        </p:spPr>
      </p:pic>
      <p:pic>
        <p:nvPicPr>
          <p:cNvPr id="3" name="Imagem 2">
            <a:extLst>
              <a:ext uri="{FF2B5EF4-FFF2-40B4-BE49-F238E27FC236}">
                <a16:creationId xmlns:a16="http://schemas.microsoft.com/office/drawing/2014/main" id="{5CF5FF1C-34C4-B153-A11E-81BB3E114B59}"/>
              </a:ext>
            </a:extLst>
          </p:cNvPr>
          <p:cNvPicPr>
            <a:picLocks noChangeAspect="1"/>
          </p:cNvPicPr>
          <p:nvPr/>
        </p:nvPicPr>
        <p:blipFill>
          <a:blip r:embed="rId4"/>
          <a:stretch>
            <a:fillRect/>
          </a:stretch>
        </p:blipFill>
        <p:spPr>
          <a:xfrm>
            <a:off x="24712" y="6431243"/>
            <a:ext cx="1146147" cy="426757"/>
          </a:xfrm>
          <a:prstGeom prst="rect">
            <a:avLst/>
          </a:prstGeom>
        </p:spPr>
      </p:pic>
      <p:sp>
        <p:nvSpPr>
          <p:cNvPr id="5" name="TextBox 4">
            <a:extLst>
              <a:ext uri="{FF2B5EF4-FFF2-40B4-BE49-F238E27FC236}">
                <a16:creationId xmlns:a16="http://schemas.microsoft.com/office/drawing/2014/main" id="{621A4238-C91F-D6C0-1E9F-DB9E39C4FB7C}"/>
              </a:ext>
            </a:extLst>
          </p:cNvPr>
          <p:cNvSpPr txBox="1"/>
          <p:nvPr/>
        </p:nvSpPr>
        <p:spPr>
          <a:xfrm>
            <a:off x="6248400" y="4970206"/>
            <a:ext cx="51029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B1B1B"/>
                </a:solidFill>
                <a:latin typeface="Roboto"/>
                <a:ea typeface="Roboto"/>
                <a:cs typeface="Roboto"/>
              </a:rPr>
              <a:t>Non-Depth indexing means that the article is indexed with less detail and less specificity. In general, letters, news items, editorials, and reviews are indexed non-depth.</a:t>
            </a:r>
            <a:endParaRPr lang="en-US"/>
          </a:p>
        </p:txBody>
      </p:sp>
      <p:sp>
        <p:nvSpPr>
          <p:cNvPr id="7" name="CaixaDeTexto 6">
            <a:extLst>
              <a:ext uri="{FF2B5EF4-FFF2-40B4-BE49-F238E27FC236}">
                <a16:creationId xmlns:a16="http://schemas.microsoft.com/office/drawing/2014/main" id="{F4200D27-19C1-5F53-40C8-4FBB72371F21}"/>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8"/>
          <p:cNvSpPr txBox="1">
            <a:spLocks noGrp="1"/>
          </p:cNvSpPr>
          <p:nvPr>
            <p:ph type="title"/>
          </p:nvPr>
        </p:nvSpPr>
        <p:spPr>
          <a:xfrm>
            <a:off x="341707" y="-268320"/>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Depth</a:t>
            </a:r>
            <a:r>
              <a:rPr lang="pt-BR" dirty="0"/>
              <a:t> </a:t>
            </a:r>
            <a:r>
              <a:rPr lang="pt-BR" dirty="0" err="1"/>
              <a:t>indexing</a:t>
            </a:r>
            <a:r>
              <a:rPr lang="pt-BR" dirty="0"/>
              <a:t>: More </a:t>
            </a:r>
            <a:r>
              <a:rPr lang="pt-BR" dirty="0" err="1"/>
              <a:t>comprehensive</a:t>
            </a:r>
            <a:endParaRPr dirty="0"/>
          </a:p>
        </p:txBody>
      </p:sp>
      <p:sp>
        <p:nvSpPr>
          <p:cNvPr id="335" name="Google Shape;335;p18"/>
          <p:cNvSpPr txBox="1">
            <a:spLocks noGrp="1"/>
          </p:cNvSpPr>
          <p:nvPr>
            <p:ph type="body" idx="1"/>
          </p:nvPr>
        </p:nvSpPr>
        <p:spPr>
          <a:xfrm>
            <a:off x="396607" y="1012454"/>
            <a:ext cx="4114632" cy="4165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pt-BR" sz="2200" dirty="0" err="1"/>
              <a:t>Example</a:t>
            </a:r>
            <a:endParaRPr sz="2200" dirty="0"/>
          </a:p>
        </p:txBody>
      </p:sp>
      <p:pic>
        <p:nvPicPr>
          <p:cNvPr id="4" name="Imagem 3">
            <a:extLst>
              <a:ext uri="{FF2B5EF4-FFF2-40B4-BE49-F238E27FC236}">
                <a16:creationId xmlns:a16="http://schemas.microsoft.com/office/drawing/2014/main" id="{0F2BA795-AC37-BF3B-5B3F-11F126AACC96}"/>
              </a:ext>
            </a:extLst>
          </p:cNvPr>
          <p:cNvPicPr>
            <a:picLocks noChangeAspect="1"/>
          </p:cNvPicPr>
          <p:nvPr/>
        </p:nvPicPr>
        <p:blipFill>
          <a:blip r:embed="rId3"/>
          <a:stretch>
            <a:fillRect/>
          </a:stretch>
        </p:blipFill>
        <p:spPr>
          <a:xfrm>
            <a:off x="341707" y="1659136"/>
            <a:ext cx="4043910" cy="4086310"/>
          </a:xfrm>
          <a:prstGeom prst="rect">
            <a:avLst/>
          </a:prstGeom>
        </p:spPr>
      </p:pic>
      <p:sp>
        <p:nvSpPr>
          <p:cNvPr id="5" name="CaixaDeTexto 4">
            <a:extLst>
              <a:ext uri="{FF2B5EF4-FFF2-40B4-BE49-F238E27FC236}">
                <a16:creationId xmlns:a16="http://schemas.microsoft.com/office/drawing/2014/main" id="{60D6845D-EC97-3166-640E-3D77372D3912}"/>
              </a:ext>
            </a:extLst>
          </p:cNvPr>
          <p:cNvSpPr txBox="1"/>
          <p:nvPr/>
        </p:nvSpPr>
        <p:spPr>
          <a:xfrm>
            <a:off x="396607" y="5867937"/>
            <a:ext cx="3822853" cy="523220"/>
          </a:xfrm>
          <a:prstGeom prst="rect">
            <a:avLst/>
          </a:prstGeom>
          <a:noFill/>
        </p:spPr>
        <p:txBody>
          <a:bodyPr wrap="square" rtlCol="0">
            <a:spAutoFit/>
          </a:bodyPr>
          <a:lstStyle/>
          <a:p>
            <a:r>
              <a:rPr lang="pt-BR" dirty="0"/>
              <a:t>https://ojs.hospitalitaliano.org.ar/index.php/revistahi/article/view/248/115</a:t>
            </a:r>
          </a:p>
        </p:txBody>
      </p:sp>
      <p:sp>
        <p:nvSpPr>
          <p:cNvPr id="6" name="CaixaDeTexto 5">
            <a:extLst>
              <a:ext uri="{FF2B5EF4-FFF2-40B4-BE49-F238E27FC236}">
                <a16:creationId xmlns:a16="http://schemas.microsoft.com/office/drawing/2014/main" id="{43D3AE6D-BA13-57ED-A7F4-0456CB1BD61E}"/>
              </a:ext>
            </a:extLst>
          </p:cNvPr>
          <p:cNvSpPr txBox="1"/>
          <p:nvPr/>
        </p:nvSpPr>
        <p:spPr>
          <a:xfrm>
            <a:off x="4741564" y="1575235"/>
            <a:ext cx="3768121" cy="1631216"/>
          </a:xfrm>
          <a:prstGeom prst="rect">
            <a:avLst/>
          </a:prstGeom>
          <a:noFill/>
          <a:ln>
            <a:noFill/>
          </a:ln>
          <a:effectLst>
            <a:glow rad="63500">
              <a:schemeClr val="accent2">
                <a:satMod val="175000"/>
                <a:alpha val="40000"/>
              </a:schemeClr>
            </a:glow>
          </a:effectLst>
        </p:spPr>
        <p:txBody>
          <a:bodyPr wrap="square" rtlCol="0">
            <a:spAutoFit/>
          </a:bodyPr>
          <a:lstStyle/>
          <a:p>
            <a:r>
              <a:rPr lang="pt-BR" b="1" dirty="0"/>
              <a:t>Primary </a:t>
            </a:r>
            <a:r>
              <a:rPr lang="pt-BR" b="1" dirty="0" err="1"/>
              <a:t>Descriptors</a:t>
            </a:r>
            <a:r>
              <a:rPr lang="pt-BR" b="1" dirty="0"/>
              <a:t>:</a:t>
            </a:r>
            <a:endParaRPr lang="pt-BR" dirty="0"/>
          </a:p>
          <a:p>
            <a:r>
              <a:rPr lang="pt-BR" sz="1600" dirty="0">
                <a:solidFill>
                  <a:srgbClr val="000000"/>
                </a:solidFill>
                <a:latin typeface="Arial" panose="020B0604020202020204" pitchFamily="34" charset="0"/>
              </a:rPr>
              <a:t>Covid-19/</a:t>
            </a:r>
            <a:r>
              <a:rPr lang="pt-BR" sz="1600" dirty="0" err="1">
                <a:solidFill>
                  <a:srgbClr val="000000"/>
                </a:solidFill>
                <a:latin typeface="Arial" panose="020B0604020202020204" pitchFamily="34" charset="0"/>
              </a:rPr>
              <a:t>psychology</a:t>
            </a:r>
            <a:r>
              <a:rPr lang="pt-BR" sz="1600" dirty="0">
                <a:solidFill>
                  <a:srgbClr val="000000"/>
                </a:solidFill>
                <a:latin typeface="Arial" panose="020B0604020202020204" pitchFamily="34" charset="0"/>
              </a:rPr>
              <a:t>
Covid-19/</a:t>
            </a:r>
            <a:r>
              <a:rPr lang="pt-BR" sz="1600" dirty="0" err="1">
                <a:solidFill>
                  <a:srgbClr val="000000"/>
                </a:solidFill>
                <a:latin typeface="Arial" panose="020B0604020202020204" pitchFamily="34" charset="0"/>
              </a:rPr>
              <a:t>epidemiology</a:t>
            </a:r>
            <a:r>
              <a:rPr lang="pt-BR" sz="1600" dirty="0">
                <a:solidFill>
                  <a:srgbClr val="000000"/>
                </a:solidFill>
                <a:latin typeface="Arial" panose="020B0604020202020204" pitchFamily="34" charset="0"/>
              </a:rPr>
              <a:t> 
Health Personal/</a:t>
            </a:r>
            <a:r>
              <a:rPr lang="pt-BR" sz="1600" dirty="0" err="1">
                <a:solidFill>
                  <a:srgbClr val="000000"/>
                </a:solidFill>
                <a:latin typeface="Arial" panose="020B0604020202020204" pitchFamily="34" charset="0"/>
              </a:rPr>
              <a:t>psychology</a:t>
            </a:r>
            <a:r>
              <a:rPr lang="pt-BR" sz="1600" dirty="0">
                <a:solidFill>
                  <a:srgbClr val="000000"/>
                </a:solidFill>
                <a:latin typeface="Arial" panose="020B0604020202020204" pitchFamily="34" charset="0"/>
              </a:rPr>
              <a:t> 
</a:t>
            </a:r>
            <a:r>
              <a:rPr lang="pt-BR" dirty="0"/>
              <a:t>Burnout, </a:t>
            </a:r>
            <a:r>
              <a:rPr lang="pt-BR" dirty="0" err="1"/>
              <a:t>Psychological</a:t>
            </a:r>
            <a:r>
              <a:rPr lang="pt-BR" sz="1600" dirty="0">
                <a:solidFill>
                  <a:srgbClr val="000000"/>
                </a:solidFill>
                <a:latin typeface="Arial" panose="020B0604020202020204" pitchFamily="34" charset="0"/>
              </a:rPr>
              <a:t>/</a:t>
            </a:r>
            <a:r>
              <a:rPr lang="pt-BR" sz="1600" dirty="0" err="1">
                <a:solidFill>
                  <a:srgbClr val="000000"/>
                </a:solidFill>
                <a:latin typeface="Arial" panose="020B0604020202020204" pitchFamily="34" charset="0"/>
              </a:rPr>
              <a:t>epidemiology</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Depression</a:t>
            </a:r>
            <a:r>
              <a:rPr lang="pt-BR" sz="1600" dirty="0">
                <a:solidFill>
                  <a:srgbClr val="000000"/>
                </a:solidFill>
                <a:latin typeface="Arial" panose="020B0604020202020204" pitchFamily="34" charset="0"/>
              </a:rPr>
              <a:t>/</a:t>
            </a:r>
            <a:r>
              <a:rPr lang="pt-BR" sz="1600" dirty="0" err="1">
                <a:solidFill>
                  <a:srgbClr val="000000"/>
                </a:solidFill>
                <a:latin typeface="Arial" panose="020B0604020202020204" pitchFamily="34" charset="0"/>
              </a:rPr>
              <a:t>epidemiology</a:t>
            </a:r>
            <a:endParaRPr lang="pt-BR" sz="1600" b="0" i="0" u="none" strike="noStrike" dirty="0">
              <a:solidFill>
                <a:srgbClr val="000000"/>
              </a:solidFill>
              <a:effectLst/>
              <a:latin typeface="Arial" panose="020B0604020202020204" pitchFamily="34" charset="0"/>
            </a:endParaRPr>
          </a:p>
        </p:txBody>
      </p:sp>
      <p:sp>
        <p:nvSpPr>
          <p:cNvPr id="7" name="CaixaDeTexto 6">
            <a:extLst>
              <a:ext uri="{FF2B5EF4-FFF2-40B4-BE49-F238E27FC236}">
                <a16:creationId xmlns:a16="http://schemas.microsoft.com/office/drawing/2014/main" id="{3B414216-3396-B9CB-D8B1-CF39F2A4BF57}"/>
              </a:ext>
            </a:extLst>
          </p:cNvPr>
          <p:cNvSpPr txBox="1"/>
          <p:nvPr/>
        </p:nvSpPr>
        <p:spPr>
          <a:xfrm>
            <a:off x="8531611" y="1575235"/>
            <a:ext cx="3355588" cy="2831544"/>
          </a:xfrm>
          <a:prstGeom prst="rect">
            <a:avLst/>
          </a:prstGeom>
          <a:noFill/>
          <a:ln>
            <a:noFill/>
          </a:ln>
          <a:effectLst>
            <a:glow rad="101600">
              <a:schemeClr val="accent6">
                <a:satMod val="175000"/>
                <a:alpha val="40000"/>
              </a:schemeClr>
            </a:glow>
          </a:effectLst>
        </p:spPr>
        <p:txBody>
          <a:bodyPr wrap="square" rtlCol="0">
            <a:spAutoFit/>
          </a:bodyPr>
          <a:lstStyle/>
          <a:p>
            <a:r>
              <a:rPr lang="pt-BR" b="1" dirty="0" err="1">
                <a:latin typeface="Arial" panose="020B0604020202020204" pitchFamily="34" charset="0"/>
              </a:rPr>
              <a:t>Secondary</a:t>
            </a:r>
            <a:r>
              <a:rPr lang="pt-BR" b="1" dirty="0">
                <a:latin typeface="Arial" panose="020B0604020202020204" pitchFamily="34" charset="0"/>
              </a:rPr>
              <a:t> </a:t>
            </a:r>
            <a:r>
              <a:rPr lang="pt-BR" b="1" dirty="0" err="1">
                <a:latin typeface="Arial" panose="020B0604020202020204" pitchFamily="34" charset="0"/>
              </a:rPr>
              <a:t>Descriptors</a:t>
            </a:r>
            <a:r>
              <a:rPr lang="pt-BR" b="1" dirty="0">
                <a:latin typeface="Arial" panose="020B0604020202020204" pitchFamily="34" charset="0"/>
              </a:rPr>
              <a:t>:</a:t>
            </a:r>
            <a:endParaRPr lang="pt-BR" b="0" i="0" u="none" strike="noStrike" dirty="0">
              <a:solidFill>
                <a:srgbClr val="000000"/>
              </a:solidFill>
              <a:effectLst/>
              <a:latin typeface="Arial" panose="020B0604020202020204" pitchFamily="34" charset="0"/>
            </a:endParaRPr>
          </a:p>
          <a:p>
            <a:r>
              <a:rPr lang="pt-BR" sz="1600" dirty="0" err="1">
                <a:solidFill>
                  <a:srgbClr val="000000"/>
                </a:solidFill>
                <a:latin typeface="Arial" panose="020B0604020202020204" pitchFamily="34" charset="0"/>
              </a:rPr>
              <a:t>Immunoglobulin</a:t>
            </a:r>
            <a:r>
              <a:rPr lang="pt-BR" sz="1600" dirty="0">
                <a:solidFill>
                  <a:srgbClr val="000000"/>
                </a:solidFill>
                <a:latin typeface="Arial" panose="020B0604020202020204" pitchFamily="34" charset="0"/>
              </a:rPr>
              <a:t> M/</a:t>
            </a:r>
            <a:r>
              <a:rPr lang="pt-BR" sz="1600" dirty="0" err="1">
                <a:solidFill>
                  <a:srgbClr val="000000"/>
                </a:solidFill>
                <a:latin typeface="Arial" panose="020B0604020202020204" pitchFamily="34" charset="0"/>
              </a:rPr>
              <a:t>blood</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Immunoglobulin</a:t>
            </a:r>
            <a:r>
              <a:rPr lang="pt-BR" sz="1600" dirty="0">
                <a:solidFill>
                  <a:srgbClr val="000000"/>
                </a:solidFill>
                <a:latin typeface="Arial" panose="020B0604020202020204" pitchFamily="34" charset="0"/>
              </a:rPr>
              <a:t> G/</a:t>
            </a:r>
            <a:r>
              <a:rPr lang="pt-BR" sz="1600" dirty="0" err="1">
                <a:solidFill>
                  <a:srgbClr val="000000"/>
                </a:solidFill>
                <a:latin typeface="Arial" panose="020B0604020202020204" pitchFamily="34" charset="0"/>
              </a:rPr>
              <a:t>blood</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Serological</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test</a:t>
            </a:r>
            <a:r>
              <a:rPr lang="pt-BR" sz="1600" dirty="0">
                <a:solidFill>
                  <a:srgbClr val="000000"/>
                </a:solidFill>
                <a:latin typeface="Arial" panose="020B0604020202020204" pitchFamily="34" charset="0"/>
              </a:rPr>
              <a:t> for COVID-19
Covid-19/</a:t>
            </a:r>
            <a:r>
              <a:rPr lang="pt-BR" sz="1600" dirty="0" err="1">
                <a:solidFill>
                  <a:srgbClr val="000000"/>
                </a:solidFill>
                <a:latin typeface="Arial" panose="020B0604020202020204" pitchFamily="34" charset="0"/>
              </a:rPr>
              <a:t>diagnosis</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Seroepidemiological</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Studies</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Prospective</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Studies</a:t>
            </a:r>
            <a:r>
              <a:rPr lang="pt-BR" sz="1600" dirty="0">
                <a:solidFill>
                  <a:srgbClr val="000000"/>
                </a:solidFill>
                <a:latin typeface="Arial" panose="020B0604020202020204" pitchFamily="34" charset="0"/>
              </a:rPr>
              <a:t> 
Risk </a:t>
            </a:r>
            <a:r>
              <a:rPr lang="pt-BR" sz="1600" dirty="0" err="1">
                <a:solidFill>
                  <a:srgbClr val="000000"/>
                </a:solidFill>
                <a:latin typeface="Arial" panose="020B0604020202020204" pitchFamily="34" charset="0"/>
              </a:rPr>
              <a:t>factors</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Prevalence</a:t>
            </a:r>
            <a:r>
              <a:rPr lang="pt-BR" sz="1600" dirty="0">
                <a:solidFill>
                  <a:srgbClr val="000000"/>
                </a:solidFill>
                <a:latin typeface="Arial" panose="020B0604020202020204" pitchFamily="34" charset="0"/>
              </a:rPr>
              <a:t> 
</a:t>
            </a:r>
            <a:r>
              <a:rPr lang="pt-BR" sz="1600" dirty="0" err="1">
                <a:solidFill>
                  <a:srgbClr val="000000"/>
                </a:solidFill>
                <a:latin typeface="Arial" panose="020B0604020202020204" pitchFamily="34" charset="0"/>
              </a:rPr>
              <a:t>Incidence</a:t>
            </a:r>
            <a:r>
              <a:rPr lang="pt-BR" sz="1600" dirty="0">
                <a:solidFill>
                  <a:srgbClr val="000000"/>
                </a:solidFill>
                <a:latin typeface="Arial" panose="020B0604020202020204" pitchFamily="34" charset="0"/>
              </a:rPr>
              <a:t> 
Argentina/</a:t>
            </a:r>
            <a:r>
              <a:rPr lang="pt-BR" sz="1600" dirty="0" err="1">
                <a:solidFill>
                  <a:srgbClr val="000000"/>
                </a:solidFill>
                <a:latin typeface="Arial" panose="020B0604020202020204" pitchFamily="34" charset="0"/>
              </a:rPr>
              <a:t>epidemiology</a:t>
            </a:r>
            <a:endParaRPr lang="pt-BR" sz="1600" i="0" u="none" strike="noStrike" dirty="0">
              <a:solidFill>
                <a:srgbClr val="000000"/>
              </a:solidFill>
              <a:effectLst/>
              <a:latin typeface="Arial" panose="020B0604020202020204" pitchFamily="34" charset="0"/>
            </a:endParaRPr>
          </a:p>
        </p:txBody>
      </p:sp>
      <p:sp>
        <p:nvSpPr>
          <p:cNvPr id="8" name="CaixaDeTexto 7">
            <a:extLst>
              <a:ext uri="{FF2B5EF4-FFF2-40B4-BE49-F238E27FC236}">
                <a16:creationId xmlns:a16="http://schemas.microsoft.com/office/drawing/2014/main" id="{3C218E4D-7A82-1A1C-ED19-2B04F6B7CCEA}"/>
              </a:ext>
            </a:extLst>
          </p:cNvPr>
          <p:cNvSpPr txBox="1"/>
          <p:nvPr/>
        </p:nvSpPr>
        <p:spPr>
          <a:xfrm>
            <a:off x="8507030" y="4544971"/>
            <a:ext cx="2931402" cy="646331"/>
          </a:xfrm>
          <a:prstGeom prst="rect">
            <a:avLst/>
          </a:prstGeom>
          <a:noFill/>
          <a:ln>
            <a:noFill/>
          </a:ln>
          <a:effectLst>
            <a:glow rad="139700">
              <a:schemeClr val="accent5">
                <a:satMod val="175000"/>
                <a:alpha val="40000"/>
              </a:schemeClr>
            </a:glow>
          </a:effectLst>
        </p:spPr>
        <p:txBody>
          <a:bodyPr wrap="square" rtlCol="0">
            <a:spAutoFit/>
          </a:bodyPr>
          <a:lstStyle/>
          <a:p>
            <a:r>
              <a:rPr lang="pt-BR" b="1" dirty="0" err="1"/>
              <a:t>Publication</a:t>
            </a:r>
            <a:r>
              <a:rPr lang="pt-BR" b="1" dirty="0"/>
              <a:t> </a:t>
            </a:r>
            <a:r>
              <a:rPr lang="pt-BR" b="1" dirty="0" err="1"/>
              <a:t>Type</a:t>
            </a:r>
            <a:r>
              <a:rPr lang="pt-BR" sz="1800" b="1" dirty="0"/>
              <a:t>:</a:t>
            </a:r>
          </a:p>
          <a:p>
            <a:r>
              <a:rPr lang="pt-BR" dirty="0" err="1"/>
              <a:t>Observational</a:t>
            </a:r>
            <a:r>
              <a:rPr lang="pt-BR" dirty="0"/>
              <a:t> </a:t>
            </a:r>
            <a:r>
              <a:rPr lang="pt-BR" dirty="0" err="1"/>
              <a:t>Study</a:t>
            </a:r>
            <a:endParaRPr lang="pt-BR" sz="1600" dirty="0"/>
          </a:p>
        </p:txBody>
      </p:sp>
      <p:sp>
        <p:nvSpPr>
          <p:cNvPr id="9" name="CaixaDeTexto 8">
            <a:extLst>
              <a:ext uri="{FF2B5EF4-FFF2-40B4-BE49-F238E27FC236}">
                <a16:creationId xmlns:a16="http://schemas.microsoft.com/office/drawing/2014/main" id="{7E4F3F20-6F45-BE84-8D99-DCBBD2E9F257}"/>
              </a:ext>
            </a:extLst>
          </p:cNvPr>
          <p:cNvSpPr txBox="1"/>
          <p:nvPr/>
        </p:nvSpPr>
        <p:spPr>
          <a:xfrm>
            <a:off x="4735731" y="3705298"/>
            <a:ext cx="1197123" cy="1600438"/>
          </a:xfrm>
          <a:prstGeom prst="rect">
            <a:avLst/>
          </a:prstGeom>
          <a:noFill/>
          <a:ln>
            <a:noFill/>
          </a:ln>
          <a:effectLst>
            <a:glow rad="101600">
              <a:schemeClr val="accent4">
                <a:satMod val="175000"/>
                <a:alpha val="40000"/>
              </a:schemeClr>
            </a:glow>
          </a:effectLst>
        </p:spPr>
        <p:txBody>
          <a:bodyPr wrap="none" rtlCol="0">
            <a:spAutoFit/>
          </a:bodyPr>
          <a:lstStyle/>
          <a:p>
            <a:r>
              <a:rPr lang="pt-BR" sz="1800" b="1" dirty="0" err="1"/>
              <a:t>Check</a:t>
            </a:r>
            <a:r>
              <a:rPr lang="pt-BR" sz="1800" b="1" dirty="0"/>
              <a:t> </a:t>
            </a:r>
            <a:r>
              <a:rPr lang="pt-BR" sz="1800" b="1" dirty="0" err="1"/>
              <a:t>tags</a:t>
            </a:r>
            <a:endParaRPr lang="pt-BR" sz="1800" b="1" dirty="0"/>
          </a:p>
          <a:p>
            <a:r>
              <a:rPr lang="en-US" sz="1600" dirty="0">
                <a:solidFill>
                  <a:srgbClr val="000000"/>
                </a:solidFill>
                <a:latin typeface="+mj-lt"/>
              </a:rPr>
              <a:t>Human
Male
Female
Adult
Middle Age</a:t>
            </a:r>
            <a:endParaRPr lang="pt-BR" dirty="0"/>
          </a:p>
        </p:txBody>
      </p:sp>
      <p:pic>
        <p:nvPicPr>
          <p:cNvPr id="3" name="Imagem 2">
            <a:extLst>
              <a:ext uri="{FF2B5EF4-FFF2-40B4-BE49-F238E27FC236}">
                <a16:creationId xmlns:a16="http://schemas.microsoft.com/office/drawing/2014/main" id="{DFECA81E-D5B2-5298-3624-3311165171D9}"/>
              </a:ext>
            </a:extLst>
          </p:cNvPr>
          <p:cNvPicPr>
            <a:picLocks noChangeAspect="1"/>
          </p:cNvPicPr>
          <p:nvPr/>
        </p:nvPicPr>
        <p:blipFill>
          <a:blip r:embed="rId4"/>
          <a:stretch>
            <a:fillRect/>
          </a:stretch>
        </p:blipFill>
        <p:spPr>
          <a:xfrm>
            <a:off x="44263" y="6391157"/>
            <a:ext cx="1146147" cy="426757"/>
          </a:xfrm>
          <a:prstGeom prst="rect">
            <a:avLst/>
          </a:prstGeom>
        </p:spPr>
      </p:pic>
      <p:sp>
        <p:nvSpPr>
          <p:cNvPr id="10" name="TextBox 9">
            <a:extLst>
              <a:ext uri="{FF2B5EF4-FFF2-40B4-BE49-F238E27FC236}">
                <a16:creationId xmlns:a16="http://schemas.microsoft.com/office/drawing/2014/main" id="{4A99F155-F369-1504-AF5C-9D1E845362E0}"/>
              </a:ext>
            </a:extLst>
          </p:cNvPr>
          <p:cNvSpPr txBox="1"/>
          <p:nvPr/>
        </p:nvSpPr>
        <p:spPr>
          <a:xfrm>
            <a:off x="4736690" y="5744498"/>
            <a:ext cx="68727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B1B1B"/>
                </a:solidFill>
                <a:latin typeface="Roboto"/>
                <a:ea typeface="Roboto"/>
                <a:cs typeface="Roboto"/>
              </a:rPr>
              <a:t>Depth indexing means that the article is indexed in detail, covering ALL main points and significant minor points.</a:t>
            </a:r>
            <a:endParaRPr lang="en-US"/>
          </a:p>
        </p:txBody>
      </p:sp>
      <p:sp>
        <p:nvSpPr>
          <p:cNvPr id="12" name="CaixaDeTexto 11">
            <a:extLst>
              <a:ext uri="{FF2B5EF4-FFF2-40B4-BE49-F238E27FC236}">
                <a16:creationId xmlns:a16="http://schemas.microsoft.com/office/drawing/2014/main" id="{0D196692-96D8-9E7F-C678-AC1A03831407}"/>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e2f1b09150_0_299"/>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lvl="0">
              <a:spcBef>
                <a:spcPts val="0"/>
              </a:spcBef>
            </a:pPr>
            <a:r>
              <a:rPr lang="pt-BR" dirty="0" err="1"/>
              <a:t>Indexing</a:t>
            </a:r>
            <a:r>
              <a:rPr lang="pt-BR" dirty="0"/>
              <a:t> </a:t>
            </a:r>
            <a:r>
              <a:rPr lang="pt-BR" dirty="0" err="1"/>
              <a:t>Process</a:t>
            </a:r>
            <a:r>
              <a:rPr lang="pt-BR" dirty="0"/>
              <a:t> Checklist</a:t>
            </a:r>
            <a:endParaRPr dirty="0"/>
          </a:p>
        </p:txBody>
      </p:sp>
      <p:sp>
        <p:nvSpPr>
          <p:cNvPr id="347" name="Google Shape;347;g1e2f1b09150_0_299"/>
          <p:cNvSpPr txBox="1">
            <a:spLocks noGrp="1"/>
          </p:cNvSpPr>
          <p:nvPr>
            <p:ph type="body" idx="1"/>
          </p:nvPr>
        </p:nvSpPr>
        <p:spPr>
          <a:xfrm>
            <a:off x="838200" y="1470111"/>
            <a:ext cx="8686799" cy="4351200"/>
          </a:xfrm>
          <a:prstGeom prst="rect">
            <a:avLst/>
          </a:prstGeom>
        </p:spPr>
        <p:txBody>
          <a:bodyPr spcFirstLastPara="1" wrap="square" lIns="91425" tIns="45700" rIns="91425" bIns="45700" anchor="t" anchorCtr="0">
            <a:noAutofit/>
          </a:bodyPr>
          <a:lstStyle/>
          <a:p>
            <a:pPr marL="457200" indent="-299720">
              <a:lnSpc>
                <a:spcPct val="150000"/>
              </a:lnSpc>
              <a:buSzPct val="64285"/>
            </a:pPr>
            <a:r>
              <a:rPr lang="en-US" sz="2200" dirty="0"/>
              <a:t>Do the Primary Descriptors represent the focal point of the document?</a:t>
            </a:r>
          </a:p>
          <a:p>
            <a:pPr marL="457200" indent="-299720">
              <a:lnSpc>
                <a:spcPct val="150000"/>
              </a:lnSpc>
              <a:buSzPct val="64285"/>
            </a:pPr>
            <a:r>
              <a:rPr lang="en-US" sz="2200" dirty="0"/>
              <a:t>Were the descriptor </a:t>
            </a:r>
            <a:r>
              <a:rPr lang="en-US" sz="2200" dirty="0" err="1"/>
              <a:t>coordinations</a:t>
            </a:r>
            <a:r>
              <a:rPr lang="en-US" sz="2200" dirty="0"/>
              <a:t> done?</a:t>
            </a:r>
            <a:endParaRPr lang="en-US" sz="2200" dirty="0">
              <a:cs typeface="Calibri"/>
            </a:endParaRPr>
          </a:p>
          <a:p>
            <a:pPr marL="457200" indent="-299720">
              <a:lnSpc>
                <a:spcPct val="150000"/>
              </a:lnSpc>
              <a:buSzPct val="64285"/>
            </a:pPr>
            <a:r>
              <a:rPr lang="en-US" sz="2200" dirty="0"/>
              <a:t>Were the elements of the title analyzed and indexed according to the discussion of the document?</a:t>
            </a:r>
            <a:endParaRPr lang="en-US" sz="2200" dirty="0">
              <a:cs typeface="Calibri"/>
            </a:endParaRPr>
          </a:p>
          <a:p>
            <a:pPr marL="457200" lvl="0" indent="-299720">
              <a:lnSpc>
                <a:spcPct val="150000"/>
              </a:lnSpc>
              <a:buSzPct val="64285"/>
            </a:pPr>
            <a:r>
              <a:rPr lang="en-US" sz="2200" dirty="0"/>
              <a:t>Were the aspects/facets of the subject of the document assigned?</a:t>
            </a:r>
            <a:endParaRPr lang="pt-BR" sz="2200" dirty="0">
              <a:latin typeface="+mn-lt"/>
              <a:cs typeface="Calibri"/>
            </a:endParaRPr>
          </a:p>
        </p:txBody>
      </p:sp>
      <p:pic>
        <p:nvPicPr>
          <p:cNvPr id="5" name="Imagem 4">
            <a:extLst>
              <a:ext uri="{FF2B5EF4-FFF2-40B4-BE49-F238E27FC236}">
                <a16:creationId xmlns:a16="http://schemas.microsoft.com/office/drawing/2014/main" id="{7E2BC87B-8FA7-4E16-767A-0F81EA299F18}"/>
              </a:ext>
            </a:extLst>
          </p:cNvPr>
          <p:cNvPicPr>
            <a:picLocks noChangeAspect="1"/>
          </p:cNvPicPr>
          <p:nvPr/>
        </p:nvPicPr>
        <p:blipFill>
          <a:blip r:embed="rId3"/>
          <a:stretch>
            <a:fillRect/>
          </a:stretch>
        </p:blipFill>
        <p:spPr>
          <a:xfrm>
            <a:off x="9742350" y="1792425"/>
            <a:ext cx="2068650" cy="2068650"/>
          </a:xfrm>
          <a:prstGeom prst="rect">
            <a:avLst/>
          </a:prstGeom>
        </p:spPr>
      </p:pic>
      <p:pic>
        <p:nvPicPr>
          <p:cNvPr id="3" name="Imagem 2">
            <a:extLst>
              <a:ext uri="{FF2B5EF4-FFF2-40B4-BE49-F238E27FC236}">
                <a16:creationId xmlns:a16="http://schemas.microsoft.com/office/drawing/2014/main" id="{65A833FE-4791-E0C8-998B-F4F28B6F7C35}"/>
              </a:ext>
            </a:extLst>
          </p:cNvPr>
          <p:cNvPicPr>
            <a:picLocks noChangeAspect="1"/>
          </p:cNvPicPr>
          <p:nvPr/>
        </p:nvPicPr>
        <p:blipFill>
          <a:blip r:embed="rId4"/>
          <a:stretch>
            <a:fillRect/>
          </a:stretch>
        </p:blipFill>
        <p:spPr>
          <a:xfrm>
            <a:off x="28208" y="5607932"/>
            <a:ext cx="1146147" cy="426757"/>
          </a:xfrm>
          <a:prstGeom prst="rect">
            <a:avLst/>
          </a:prstGeom>
        </p:spPr>
      </p:pic>
      <p:pic>
        <p:nvPicPr>
          <p:cNvPr id="4" name="Imagem 3">
            <a:extLst>
              <a:ext uri="{FF2B5EF4-FFF2-40B4-BE49-F238E27FC236}">
                <a16:creationId xmlns:a16="http://schemas.microsoft.com/office/drawing/2014/main" id="{E30B8616-1A63-626A-9786-B9330F1A4F94}"/>
              </a:ext>
            </a:extLst>
          </p:cNvPr>
          <p:cNvPicPr>
            <a:picLocks noChangeAspect="1"/>
          </p:cNvPicPr>
          <p:nvPr/>
        </p:nvPicPr>
        <p:blipFill>
          <a:blip r:embed="rId5"/>
          <a:stretch>
            <a:fillRect/>
          </a:stretch>
        </p:blipFill>
        <p:spPr>
          <a:xfrm>
            <a:off x="28208" y="6128890"/>
            <a:ext cx="4273666" cy="804742"/>
          </a:xfrm>
          <a:prstGeom prst="rect">
            <a:avLst/>
          </a:prstGeom>
        </p:spPr>
      </p:pic>
      <p:sp>
        <p:nvSpPr>
          <p:cNvPr id="6" name="CaixaDeTexto 5">
            <a:extLst>
              <a:ext uri="{FF2B5EF4-FFF2-40B4-BE49-F238E27FC236}">
                <a16:creationId xmlns:a16="http://schemas.microsoft.com/office/drawing/2014/main" id="{0E26BD29-9177-672D-06B4-5788E9DCAEFE}"/>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extLst>
      <p:ext uri="{BB962C8B-B14F-4D97-AF65-F5344CB8AC3E}">
        <p14:creationId xmlns:p14="http://schemas.microsoft.com/office/powerpoint/2010/main" val="2202854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e2f1b09150_0_299"/>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lvl="0">
              <a:spcBef>
                <a:spcPts val="0"/>
              </a:spcBef>
            </a:pPr>
            <a:r>
              <a:rPr lang="pt-BR" dirty="0" err="1"/>
              <a:t>Indexing</a:t>
            </a:r>
            <a:r>
              <a:rPr lang="pt-BR" dirty="0"/>
              <a:t> </a:t>
            </a:r>
            <a:r>
              <a:rPr lang="pt-BR" dirty="0" err="1"/>
              <a:t>Process</a:t>
            </a:r>
            <a:r>
              <a:rPr lang="pt-BR" dirty="0"/>
              <a:t> Checklist</a:t>
            </a:r>
            <a:endParaRPr dirty="0"/>
          </a:p>
        </p:txBody>
      </p:sp>
      <p:sp>
        <p:nvSpPr>
          <p:cNvPr id="347" name="Google Shape;347;g1e2f1b09150_0_299"/>
          <p:cNvSpPr txBox="1">
            <a:spLocks noGrp="1"/>
          </p:cNvSpPr>
          <p:nvPr>
            <p:ph type="body" idx="1"/>
          </p:nvPr>
        </p:nvSpPr>
        <p:spPr>
          <a:xfrm>
            <a:off x="838200" y="1325700"/>
            <a:ext cx="8686799" cy="4351200"/>
          </a:xfrm>
          <a:prstGeom prst="rect">
            <a:avLst/>
          </a:prstGeom>
        </p:spPr>
        <p:txBody>
          <a:bodyPr spcFirstLastPara="1" wrap="square" lIns="91425" tIns="45700" rIns="91425" bIns="45700" anchor="t" anchorCtr="0">
            <a:noAutofit/>
          </a:bodyPr>
          <a:lstStyle/>
          <a:p>
            <a:pPr marL="457200" lvl="0" indent="-300037">
              <a:lnSpc>
                <a:spcPct val="150000"/>
              </a:lnSpc>
              <a:spcBef>
                <a:spcPts val="0"/>
              </a:spcBef>
              <a:buSzPct val="64285"/>
            </a:pPr>
            <a:r>
              <a:rPr lang="en-US" sz="2200" dirty="0"/>
              <a:t>Were complementary discussions such as types of study, characterization of the disease, and other aspects of the subject indexed as Secondary Descriptors?
Were research subjects and historical periods described as check tags?
Was the format or design of the study indexed as Publication Type?</a:t>
            </a:r>
            <a:endParaRPr sz="2200" dirty="0">
              <a:latin typeface="+mn-lt"/>
            </a:endParaRPr>
          </a:p>
        </p:txBody>
      </p:sp>
      <p:pic>
        <p:nvPicPr>
          <p:cNvPr id="5" name="Imagem 4">
            <a:extLst>
              <a:ext uri="{FF2B5EF4-FFF2-40B4-BE49-F238E27FC236}">
                <a16:creationId xmlns:a16="http://schemas.microsoft.com/office/drawing/2014/main" id="{7E2BC87B-8FA7-4E16-767A-0F81EA299F18}"/>
              </a:ext>
            </a:extLst>
          </p:cNvPr>
          <p:cNvPicPr>
            <a:picLocks noChangeAspect="1"/>
          </p:cNvPicPr>
          <p:nvPr/>
        </p:nvPicPr>
        <p:blipFill>
          <a:blip r:embed="rId3"/>
          <a:stretch>
            <a:fillRect/>
          </a:stretch>
        </p:blipFill>
        <p:spPr>
          <a:xfrm>
            <a:off x="9742350" y="1792425"/>
            <a:ext cx="2068650" cy="2068650"/>
          </a:xfrm>
          <a:prstGeom prst="rect">
            <a:avLst/>
          </a:prstGeom>
        </p:spPr>
      </p:pic>
      <p:pic>
        <p:nvPicPr>
          <p:cNvPr id="2" name="Imagem 1">
            <a:extLst>
              <a:ext uri="{FF2B5EF4-FFF2-40B4-BE49-F238E27FC236}">
                <a16:creationId xmlns:a16="http://schemas.microsoft.com/office/drawing/2014/main" id="{5914E24C-7446-D87E-A558-8C1CC9D69CBE}"/>
              </a:ext>
            </a:extLst>
          </p:cNvPr>
          <p:cNvPicPr>
            <a:picLocks noChangeAspect="1"/>
          </p:cNvPicPr>
          <p:nvPr/>
        </p:nvPicPr>
        <p:blipFill>
          <a:blip r:embed="rId4"/>
          <a:stretch>
            <a:fillRect/>
          </a:stretch>
        </p:blipFill>
        <p:spPr>
          <a:xfrm>
            <a:off x="-16778" y="5676900"/>
            <a:ext cx="1146147" cy="426757"/>
          </a:xfrm>
          <a:prstGeom prst="rect">
            <a:avLst/>
          </a:prstGeom>
        </p:spPr>
      </p:pic>
      <p:pic>
        <p:nvPicPr>
          <p:cNvPr id="3" name="Imagem 2">
            <a:extLst>
              <a:ext uri="{FF2B5EF4-FFF2-40B4-BE49-F238E27FC236}">
                <a16:creationId xmlns:a16="http://schemas.microsoft.com/office/drawing/2014/main" id="{6CAA896C-687A-B9A6-74AC-C11B48DBCECA}"/>
              </a:ext>
            </a:extLst>
          </p:cNvPr>
          <p:cNvPicPr>
            <a:picLocks noChangeAspect="1"/>
          </p:cNvPicPr>
          <p:nvPr/>
        </p:nvPicPr>
        <p:blipFill>
          <a:blip r:embed="rId5"/>
          <a:stretch>
            <a:fillRect/>
          </a:stretch>
        </p:blipFill>
        <p:spPr>
          <a:xfrm>
            <a:off x="16778" y="6103657"/>
            <a:ext cx="4273666" cy="804742"/>
          </a:xfrm>
          <a:prstGeom prst="rect">
            <a:avLst/>
          </a:prstGeom>
        </p:spPr>
      </p:pic>
      <p:sp>
        <p:nvSpPr>
          <p:cNvPr id="4" name="CaixaDeTexto 3">
            <a:extLst>
              <a:ext uri="{FF2B5EF4-FFF2-40B4-BE49-F238E27FC236}">
                <a16:creationId xmlns:a16="http://schemas.microsoft.com/office/drawing/2014/main" id="{356EB2F6-F5F8-E993-1099-A6AB95F8A212}"/>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52115F-DC20-42AD-F4F7-647FD9E9FBC4}"/>
              </a:ext>
            </a:extLst>
          </p:cNvPr>
          <p:cNvSpPr>
            <a:spLocks noGrp="1"/>
          </p:cNvSpPr>
          <p:nvPr>
            <p:ph type="title"/>
          </p:nvPr>
        </p:nvSpPr>
        <p:spPr>
          <a:xfrm>
            <a:off x="2298156" y="484871"/>
            <a:ext cx="9055643" cy="1325563"/>
          </a:xfrm>
        </p:spPr>
        <p:txBody>
          <a:bodyPr/>
          <a:lstStyle/>
          <a:p>
            <a:r>
              <a:rPr lang="es-419" dirty="0" err="1"/>
              <a:t>Thank</a:t>
            </a:r>
            <a:r>
              <a:rPr lang="es-419" dirty="0"/>
              <a:t> </a:t>
            </a:r>
            <a:r>
              <a:rPr lang="es-419" dirty="0" err="1"/>
              <a:t>you</a:t>
            </a:r>
            <a:r>
              <a:rPr lang="es-419" dirty="0"/>
              <a:t> </a:t>
            </a:r>
            <a:r>
              <a:rPr lang="es-419" dirty="0" err="1"/>
              <a:t>very</a:t>
            </a:r>
            <a:r>
              <a:rPr lang="es-419" dirty="0"/>
              <a:t> </a:t>
            </a:r>
            <a:r>
              <a:rPr lang="es-419" dirty="0" err="1"/>
              <a:t>much</a:t>
            </a:r>
            <a:r>
              <a:rPr lang="es-419" dirty="0"/>
              <a:t>!</a:t>
            </a:r>
            <a:endParaRPr lang="pt-BR" dirty="0"/>
          </a:p>
        </p:txBody>
      </p:sp>
      <p:sp>
        <p:nvSpPr>
          <p:cNvPr id="3" name="Espaço Reservado para Conteúdo 2">
            <a:extLst>
              <a:ext uri="{FF2B5EF4-FFF2-40B4-BE49-F238E27FC236}">
                <a16:creationId xmlns:a16="http://schemas.microsoft.com/office/drawing/2014/main" id="{8A4449CC-B532-C92C-2575-841A55F22F28}"/>
              </a:ext>
            </a:extLst>
          </p:cNvPr>
          <p:cNvSpPr>
            <a:spLocks noGrp="1"/>
          </p:cNvSpPr>
          <p:nvPr>
            <p:ph idx="1"/>
          </p:nvPr>
        </p:nvSpPr>
        <p:spPr>
          <a:xfrm>
            <a:off x="838200" y="5045451"/>
            <a:ext cx="10515600" cy="1325561"/>
          </a:xfrm>
        </p:spPr>
        <p:txBody>
          <a:bodyPr>
            <a:normAutofit fontScale="92500" lnSpcReduction="10000"/>
          </a:bodyPr>
          <a:lstStyle/>
          <a:p>
            <a:pPr marL="0" indent="0" algn="r">
              <a:buNone/>
            </a:pPr>
            <a:r>
              <a:rPr lang="en-ZA" sz="1800" dirty="0">
                <a:hlinkClick r:id="rId2"/>
              </a:rPr>
              <a:t>sugasuel@paho.org</a:t>
            </a:r>
            <a:endParaRPr lang="en-ZA" sz="1800" dirty="0"/>
          </a:p>
          <a:p>
            <a:pPr marL="0" indent="0" algn="r">
              <a:buNone/>
            </a:pPr>
            <a:r>
              <a:rPr lang="en-ZA" sz="1800" dirty="0"/>
              <a:t>Specify in the subject that you are from </a:t>
            </a:r>
          </a:p>
          <a:p>
            <a:pPr marL="0" indent="0" algn="r">
              <a:buNone/>
            </a:pPr>
            <a:r>
              <a:rPr lang="en-ZA" sz="1800" dirty="0"/>
              <a:t>MEDCARIB Network, please.</a:t>
            </a:r>
          </a:p>
          <a:p>
            <a:pPr marL="0" indent="0" algn="r">
              <a:buNone/>
            </a:pPr>
            <a:r>
              <a:rPr lang="en-ZA" sz="1800" dirty="0"/>
              <a:t>Thank you!</a:t>
            </a:r>
          </a:p>
        </p:txBody>
      </p:sp>
      <p:sp>
        <p:nvSpPr>
          <p:cNvPr id="4" name="CaixaDeTexto 3">
            <a:extLst>
              <a:ext uri="{FF2B5EF4-FFF2-40B4-BE49-F238E27FC236}">
                <a16:creationId xmlns:a16="http://schemas.microsoft.com/office/drawing/2014/main" id="{04E7B73C-AFED-12D6-7751-49163D9282A9}"/>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grpSp>
        <p:nvGrpSpPr>
          <p:cNvPr id="5" name="Agrupar 4">
            <a:extLst>
              <a:ext uri="{FF2B5EF4-FFF2-40B4-BE49-F238E27FC236}">
                <a16:creationId xmlns:a16="http://schemas.microsoft.com/office/drawing/2014/main" id="{DDBBA3F0-6C56-122E-910C-4B946C32F86E}"/>
              </a:ext>
            </a:extLst>
          </p:cNvPr>
          <p:cNvGrpSpPr/>
          <p:nvPr/>
        </p:nvGrpSpPr>
        <p:grpSpPr>
          <a:xfrm>
            <a:off x="7468305" y="3827854"/>
            <a:ext cx="3924053" cy="1423987"/>
            <a:chOff x="7013187" y="2368281"/>
            <a:chExt cx="3924053" cy="1423987"/>
          </a:xfrm>
        </p:grpSpPr>
        <p:cxnSp>
          <p:nvCxnSpPr>
            <p:cNvPr id="6" name="Conector reto 5">
              <a:extLst>
                <a:ext uri="{FF2B5EF4-FFF2-40B4-BE49-F238E27FC236}">
                  <a16:creationId xmlns:a16="http://schemas.microsoft.com/office/drawing/2014/main" id="{1422605F-7D07-87F4-C8F6-8618F44B0C27}"/>
                </a:ext>
              </a:extLst>
            </p:cNvPr>
            <p:cNvCxnSpPr/>
            <p:nvPr/>
          </p:nvCxnSpPr>
          <p:spPr>
            <a:xfrm>
              <a:off x="8235397" y="3357273"/>
              <a:ext cx="1716881"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7" name="Elipse 6">
              <a:extLst>
                <a:ext uri="{FF2B5EF4-FFF2-40B4-BE49-F238E27FC236}">
                  <a16:creationId xmlns:a16="http://schemas.microsoft.com/office/drawing/2014/main" id="{4DA248EF-26A5-B66B-E262-462DF285E0F2}"/>
                </a:ext>
              </a:extLst>
            </p:cNvPr>
            <p:cNvSpPr/>
            <p:nvPr/>
          </p:nvSpPr>
          <p:spPr>
            <a:xfrm>
              <a:off x="7013187" y="2368281"/>
              <a:ext cx="1423987" cy="1423987"/>
            </a:xfrm>
            <a:prstGeom prst="ellipse">
              <a:avLst/>
            </a:prstGeom>
            <a:blipFill>
              <a:blip r:embed="rId3">
                <a:extLst>
                  <a:ext uri="{28A0092B-C50C-407E-A947-70E740481C1C}">
                    <a14:useLocalDpi xmlns:a14="http://schemas.microsoft.com/office/drawing/2010/main" val="0"/>
                  </a:ext>
                </a:extLst>
              </a:blip>
              <a:srcRect/>
              <a:stretch>
                <a:fillRect l="-25000" r="-25000"/>
              </a:stretch>
            </a:blipFill>
            <a:ln>
              <a:solidFill>
                <a:schemeClr val="bg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pt-BR" u="sng">
                <a:solidFill>
                  <a:schemeClr val="tx1"/>
                </a:solidFill>
              </a:endParaRPr>
            </a:p>
          </p:txBody>
        </p:sp>
        <p:sp>
          <p:nvSpPr>
            <p:cNvPr id="8" name="CaixaDeTexto 7">
              <a:extLst>
                <a:ext uri="{FF2B5EF4-FFF2-40B4-BE49-F238E27FC236}">
                  <a16:creationId xmlns:a16="http://schemas.microsoft.com/office/drawing/2014/main" id="{1CFC9AA4-6F48-DB08-5D7F-646BFF325799}"/>
                </a:ext>
              </a:extLst>
            </p:cNvPr>
            <p:cNvSpPr txBox="1"/>
            <p:nvPr/>
          </p:nvSpPr>
          <p:spPr>
            <a:xfrm>
              <a:off x="8437174" y="2803275"/>
              <a:ext cx="2500066" cy="553998"/>
            </a:xfrm>
            <a:prstGeom prst="rect">
              <a:avLst/>
            </a:prstGeom>
            <a:noFill/>
          </p:spPr>
          <p:txBody>
            <a:bodyPr wrap="square">
              <a:spAutoFit/>
            </a:bodyPr>
            <a:lstStyle/>
            <a:p>
              <a:r>
                <a:rPr lang="pt-BR" sz="1600" b="1" dirty="0">
                  <a:cs typeface="Calibri"/>
                </a:rPr>
                <a:t>SUELI MITIKO YANO SUGA</a:t>
              </a:r>
              <a:endParaRPr lang="en-US" sz="1600" dirty="0">
                <a:cs typeface="Calibri" panose="020F0502020204030204"/>
              </a:endParaRPr>
            </a:p>
            <a:p>
              <a:r>
                <a:rPr lang="pt-BR" sz="1400" dirty="0">
                  <a:ea typeface="+mn-lt"/>
                  <a:cs typeface="+mn-lt"/>
                </a:rPr>
                <a:t>BIREME/PAHO/WHO</a:t>
              </a:r>
            </a:p>
          </p:txBody>
        </p:sp>
      </p:grpSp>
      <p:pic>
        <p:nvPicPr>
          <p:cNvPr id="9" name="Google Shape;372;p23" descr="Logotipo&#10;&#10;Descrição gerada automaticamente">
            <a:extLst>
              <a:ext uri="{FF2B5EF4-FFF2-40B4-BE49-F238E27FC236}">
                <a16:creationId xmlns:a16="http://schemas.microsoft.com/office/drawing/2014/main" id="{73E14BF2-E22B-7882-64B5-26FD82FABBFC}"/>
              </a:ext>
            </a:extLst>
          </p:cNvPr>
          <p:cNvPicPr preferRelativeResize="0"/>
          <p:nvPr/>
        </p:nvPicPr>
        <p:blipFill rotWithShape="1">
          <a:blip r:embed="rId4">
            <a:alphaModFix/>
          </a:blip>
          <a:srcRect/>
          <a:stretch/>
        </p:blipFill>
        <p:spPr>
          <a:xfrm>
            <a:off x="698157" y="365125"/>
            <a:ext cx="1304814" cy="1648732"/>
          </a:xfrm>
          <a:prstGeom prst="rect">
            <a:avLst/>
          </a:prstGeom>
          <a:noFill/>
          <a:ln>
            <a:noFill/>
          </a:ln>
        </p:spPr>
      </p:pic>
    </p:spTree>
    <p:extLst>
      <p:ext uri="{BB962C8B-B14F-4D97-AF65-F5344CB8AC3E}">
        <p14:creationId xmlns:p14="http://schemas.microsoft.com/office/powerpoint/2010/main" val="122340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e2f1b09150_0_5"/>
          <p:cNvSpPr txBox="1">
            <a:spLocks noGrp="1"/>
          </p:cNvSpPr>
          <p:nvPr>
            <p:ph type="title"/>
          </p:nvPr>
        </p:nvSpPr>
        <p:spPr>
          <a:xfrm>
            <a:off x="839900" y="-15875"/>
            <a:ext cx="10556400" cy="1325700"/>
          </a:xfrm>
          <a:prstGeom prst="rect">
            <a:avLst/>
          </a:prstGeom>
        </p:spPr>
        <p:txBody>
          <a:bodyPr spcFirstLastPara="1" wrap="square" lIns="91425" tIns="45700" rIns="91425" bIns="45700" anchor="ctr" anchorCtr="0">
            <a:normAutofit/>
          </a:bodyPr>
          <a:lstStyle/>
          <a:p>
            <a:pPr lvl="0">
              <a:spcBef>
                <a:spcPts val="0"/>
              </a:spcBef>
            </a:pPr>
            <a:r>
              <a:rPr lang="en-US" sz="4000" dirty="0"/>
              <a:t>Difference Between Classification and Indexing</a:t>
            </a:r>
            <a:endParaRPr sz="4000" dirty="0"/>
          </a:p>
        </p:txBody>
      </p:sp>
      <p:sp>
        <p:nvSpPr>
          <p:cNvPr id="106" name="Google Shape;106;g1e2f1b09150_0_5"/>
          <p:cNvSpPr txBox="1">
            <a:spLocks noGrp="1"/>
          </p:cNvSpPr>
          <p:nvPr>
            <p:ph type="body" idx="1"/>
          </p:nvPr>
        </p:nvSpPr>
        <p:spPr>
          <a:xfrm>
            <a:off x="1787723" y="2732949"/>
            <a:ext cx="2763900" cy="346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pt-BR" sz="800" b="0" i="0" dirty="0">
                <a:solidFill>
                  <a:srgbClr val="191B26"/>
                </a:solidFill>
                <a:effectLst/>
                <a:latin typeface="Open Sans" panose="020B0606030504020204" pitchFamily="34" charset="0"/>
              </a:rPr>
              <a:t>Imagem de </a:t>
            </a:r>
            <a:r>
              <a:rPr lang="pt-BR" sz="800" b="0" i="0" u="sng" dirty="0">
                <a:solidFill>
                  <a:srgbClr val="191B26"/>
                </a:solidFill>
                <a:effectLst/>
                <a:latin typeface="Open Sans" panose="020B0606030504020204" pitchFamily="34" charset="0"/>
                <a:hlinkClick r:id="rId3"/>
              </a:rPr>
              <a:t>Michal </a:t>
            </a:r>
            <a:r>
              <a:rPr lang="pt-BR" sz="800" b="0" i="0" u="sng" dirty="0" err="1">
                <a:solidFill>
                  <a:srgbClr val="191B26"/>
                </a:solidFill>
                <a:effectLst/>
                <a:latin typeface="Open Sans" panose="020B0606030504020204" pitchFamily="34" charset="0"/>
                <a:hlinkClick r:id="rId3"/>
              </a:rPr>
              <a:t>Jarmoluk</a:t>
            </a:r>
            <a:r>
              <a:rPr lang="pt-BR" sz="800" b="0" i="0" dirty="0">
                <a:solidFill>
                  <a:srgbClr val="191B26"/>
                </a:solidFill>
                <a:effectLst/>
                <a:latin typeface="Open Sans" panose="020B0606030504020204" pitchFamily="34" charset="0"/>
              </a:rPr>
              <a:t> por </a:t>
            </a:r>
            <a:r>
              <a:rPr lang="pt-BR" sz="800" b="0" i="0" u="sng" dirty="0" err="1">
                <a:solidFill>
                  <a:srgbClr val="191B26"/>
                </a:solidFill>
                <a:effectLst/>
                <a:latin typeface="Open Sans" panose="020B0606030504020204" pitchFamily="34" charset="0"/>
                <a:hlinkClick r:id="rId4"/>
              </a:rPr>
              <a:t>Pixabay</a:t>
            </a:r>
            <a:endParaRPr dirty="0"/>
          </a:p>
        </p:txBody>
      </p:sp>
      <p:sp>
        <p:nvSpPr>
          <p:cNvPr id="107" name="Google Shape;107;g1e2f1b09150_0_5"/>
          <p:cNvSpPr/>
          <p:nvPr/>
        </p:nvSpPr>
        <p:spPr>
          <a:xfrm>
            <a:off x="1261150" y="1075150"/>
            <a:ext cx="3525250" cy="2499925"/>
          </a:xfrm>
          <a:prstGeom prst="rect">
            <a:avLst/>
          </a:prstGeom>
          <a:noFill/>
          <a:ln>
            <a:noFill/>
          </a:ln>
        </p:spPr>
        <p:txBody>
          <a:bodyPr/>
          <a:lstStyle/>
          <a:p>
            <a:endParaRPr lang="pt-BR"/>
          </a:p>
        </p:txBody>
      </p:sp>
      <p:sp>
        <p:nvSpPr>
          <p:cNvPr id="109" name="Google Shape;109;g1e2f1b09150_0_5"/>
          <p:cNvSpPr/>
          <p:nvPr/>
        </p:nvSpPr>
        <p:spPr>
          <a:xfrm>
            <a:off x="7170644" y="1081225"/>
            <a:ext cx="3600093" cy="2499925"/>
          </a:xfrm>
          <a:prstGeom prst="rect">
            <a:avLst/>
          </a:prstGeom>
          <a:noFill/>
          <a:ln>
            <a:noFill/>
          </a:ln>
        </p:spPr>
        <p:txBody>
          <a:bodyPr/>
          <a:lstStyle/>
          <a:p>
            <a:endParaRPr lang="pt-BR"/>
          </a:p>
        </p:txBody>
      </p:sp>
      <p:sp>
        <p:nvSpPr>
          <p:cNvPr id="110" name="Google Shape;110;g1e2f1b09150_0_5"/>
          <p:cNvSpPr txBox="1"/>
          <p:nvPr/>
        </p:nvSpPr>
        <p:spPr>
          <a:xfrm>
            <a:off x="6726648" y="3147466"/>
            <a:ext cx="3762000" cy="1661963"/>
          </a:xfrm>
          <a:prstGeom prst="rect">
            <a:avLst/>
          </a:prstGeom>
          <a:noFill/>
          <a:ln>
            <a:noFill/>
          </a:ln>
        </p:spPr>
        <p:txBody>
          <a:bodyPr spcFirstLastPara="1" wrap="square" lIns="91425" tIns="91425" rIns="91425" bIns="91425" anchor="t" anchorCtr="0">
            <a:spAutoFit/>
          </a:bodyPr>
          <a:lstStyle/>
          <a:p>
            <a:pPr lvl="0" algn="ctr"/>
            <a:r>
              <a:rPr lang="pt-BR" sz="2400" b="1" dirty="0" err="1">
                <a:solidFill>
                  <a:schemeClr val="dk1"/>
                </a:solidFill>
              </a:rPr>
              <a:t>Indexing</a:t>
            </a:r>
            <a:endParaRPr lang="pt-BR" sz="2400" b="1" dirty="0">
              <a:solidFill>
                <a:schemeClr val="dk1"/>
              </a:solidFill>
            </a:endParaRPr>
          </a:p>
          <a:p>
            <a:pPr algn="ctr"/>
            <a:r>
              <a:rPr lang="en-US" dirty="0">
                <a:solidFill>
                  <a:schemeClr val="dk1"/>
                </a:solidFill>
                <a:ea typeface="+mn-lt"/>
                <a:cs typeface="+mn-lt"/>
              </a:rPr>
              <a:t>Describes the specific content of documents</a:t>
            </a:r>
          </a:p>
          <a:p>
            <a:pPr algn="ctr"/>
            <a:r>
              <a:rPr lang="en-US" dirty="0">
                <a:solidFill>
                  <a:schemeClr val="dk1"/>
                </a:solidFill>
                <a:ea typeface="+mn-lt"/>
                <a:cs typeface="+mn-lt"/>
              </a:rPr>
              <a:t>(e.g., "breast neoplasms/diagnosis;</a:t>
            </a:r>
            <a:r>
              <a:rPr lang="en-US" dirty="0">
                <a:solidFill>
                  <a:schemeClr val="dk1"/>
                </a:solidFill>
              </a:rPr>
              <a:t> carcinoma/diagnosis).</a:t>
            </a:r>
            <a:endParaRPr lang="en-US">
              <a:solidFill>
                <a:schemeClr val="dk1"/>
              </a:solidFill>
              <a:cs typeface="Calibri"/>
            </a:endParaRPr>
          </a:p>
        </p:txBody>
      </p:sp>
      <p:sp>
        <p:nvSpPr>
          <p:cNvPr id="111" name="Google Shape;111;g1e2f1b09150_0_5"/>
          <p:cNvSpPr txBox="1"/>
          <p:nvPr/>
        </p:nvSpPr>
        <p:spPr>
          <a:xfrm>
            <a:off x="1285864" y="3137416"/>
            <a:ext cx="3761700" cy="1384964"/>
          </a:xfrm>
          <a:prstGeom prst="rect">
            <a:avLst/>
          </a:prstGeom>
          <a:noFill/>
          <a:ln>
            <a:noFill/>
          </a:ln>
        </p:spPr>
        <p:txBody>
          <a:bodyPr spcFirstLastPara="1" wrap="square" lIns="91425" tIns="91425" rIns="91425" bIns="91425" anchor="t" anchorCtr="0">
            <a:spAutoFit/>
          </a:bodyPr>
          <a:lstStyle/>
          <a:p>
            <a:pPr algn="ctr"/>
            <a:r>
              <a:rPr lang="en-US" sz="2400" b="1" dirty="0">
                <a:solidFill>
                  <a:schemeClr val="dk1"/>
                </a:solidFill>
              </a:rPr>
              <a:t>Classification
</a:t>
            </a:r>
            <a:r>
              <a:rPr lang="en-US" dirty="0">
                <a:solidFill>
                  <a:schemeClr val="dk1"/>
                </a:solidFill>
                <a:ea typeface="+mn-lt"/>
                <a:cs typeface="+mn-lt"/>
              </a:rPr>
              <a:t>Organizes works into broad categories (e.g., "Public Health," "Pediatrics," "Nursing").</a:t>
            </a:r>
            <a:endParaRPr lang="en-US">
              <a:solidFill>
                <a:schemeClr val="dk1"/>
              </a:solidFill>
              <a:ea typeface="+mn-lt"/>
              <a:cs typeface="+mn-lt"/>
            </a:endParaRPr>
          </a:p>
        </p:txBody>
      </p:sp>
      <p:sp>
        <p:nvSpPr>
          <p:cNvPr id="112" name="Google Shape;112;g1e2f1b09150_0_5"/>
          <p:cNvSpPr txBox="1"/>
          <p:nvPr/>
        </p:nvSpPr>
        <p:spPr>
          <a:xfrm>
            <a:off x="5626077" y="1753633"/>
            <a:ext cx="6335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600" dirty="0">
                <a:latin typeface="Calibri"/>
                <a:ea typeface="Calibri"/>
                <a:cs typeface="Calibri"/>
                <a:sym typeface="Calibri"/>
              </a:rPr>
              <a:t>x</a:t>
            </a:r>
            <a:endParaRPr sz="3600" dirty="0">
              <a:latin typeface="Calibri"/>
              <a:ea typeface="Calibri"/>
              <a:cs typeface="Calibri"/>
              <a:sym typeface="Calibri"/>
            </a:endParaRPr>
          </a:p>
        </p:txBody>
      </p:sp>
      <p:sp>
        <p:nvSpPr>
          <p:cNvPr id="113" name="Google Shape;113;g1e2f1b09150_0_5"/>
          <p:cNvSpPr txBox="1"/>
          <p:nvPr/>
        </p:nvSpPr>
        <p:spPr>
          <a:xfrm>
            <a:off x="331251" y="5052094"/>
            <a:ext cx="11500022" cy="503184"/>
          </a:xfrm>
          <a:prstGeom prst="rect">
            <a:avLst/>
          </a:prstGeom>
          <a:noFill/>
          <a:ln>
            <a:noFill/>
          </a:ln>
        </p:spPr>
        <p:txBody>
          <a:bodyPr spcFirstLastPara="1" wrap="square" lIns="91425" tIns="91425" rIns="91425" bIns="91425" anchor="t" anchorCtr="0">
            <a:spAutoFit/>
          </a:bodyPr>
          <a:lstStyle/>
          <a:p>
            <a:pPr algn="ctr">
              <a:lnSpc>
                <a:spcPct val="114999"/>
              </a:lnSpc>
            </a:pPr>
            <a:r>
              <a:rPr lang="en-US" dirty="0">
                <a:ea typeface="+mn-lt"/>
                <a:cs typeface="+mn-lt"/>
              </a:rPr>
              <a:t>Example: For the thematic statement "</a:t>
            </a:r>
            <a:r>
              <a:rPr lang="en-US" b="1" dirty="0">
                <a:ea typeface="+mn-lt"/>
                <a:cs typeface="+mn-lt"/>
              </a:rPr>
              <a:t>Epidemiology of Dengue in the Pediatric Population in Guantánamo</a:t>
            </a:r>
            <a:r>
              <a:rPr lang="en-US" dirty="0">
                <a:ea typeface="+mn-lt"/>
                <a:cs typeface="+mn-lt"/>
              </a:rPr>
              <a:t>":</a:t>
            </a:r>
          </a:p>
        </p:txBody>
      </p:sp>
      <p:sp>
        <p:nvSpPr>
          <p:cNvPr id="114" name="Google Shape;114;g1e2f1b09150_0_5"/>
          <p:cNvSpPr txBox="1"/>
          <p:nvPr/>
        </p:nvSpPr>
        <p:spPr>
          <a:xfrm>
            <a:off x="1098737" y="5586970"/>
            <a:ext cx="4190700" cy="492600"/>
          </a:xfrm>
          <a:prstGeom prst="rect">
            <a:avLst/>
          </a:prstGeom>
          <a:noFill/>
          <a:ln>
            <a:noFill/>
          </a:ln>
        </p:spPr>
        <p:txBody>
          <a:bodyPr spcFirstLastPara="1" wrap="square" lIns="91425" tIns="91425" rIns="91425" bIns="91425" anchor="t" anchorCtr="0">
            <a:spAutoFit/>
          </a:bodyPr>
          <a:lstStyle/>
          <a:p>
            <a:pPr lvl="0" algn="ctr"/>
            <a:r>
              <a:rPr lang="pt-BR" sz="2000" dirty="0" err="1">
                <a:solidFill>
                  <a:schemeClr val="dk1"/>
                </a:solidFill>
              </a:rPr>
              <a:t>Public</a:t>
            </a:r>
            <a:r>
              <a:rPr lang="pt-BR" sz="2000" dirty="0">
                <a:solidFill>
                  <a:schemeClr val="dk1"/>
                </a:solidFill>
              </a:rPr>
              <a:t> </a:t>
            </a:r>
            <a:r>
              <a:rPr lang="pt-BR" sz="2000" dirty="0" err="1">
                <a:solidFill>
                  <a:schemeClr val="dk1"/>
                </a:solidFill>
              </a:rPr>
              <a:t>health</a:t>
            </a:r>
            <a:endParaRPr sz="2000" dirty="0"/>
          </a:p>
        </p:txBody>
      </p:sp>
      <p:sp>
        <p:nvSpPr>
          <p:cNvPr id="115" name="Google Shape;115;g1e2f1b09150_0_5"/>
          <p:cNvSpPr txBox="1"/>
          <p:nvPr/>
        </p:nvSpPr>
        <p:spPr>
          <a:xfrm>
            <a:off x="6784448" y="5560343"/>
            <a:ext cx="3824100" cy="492600"/>
          </a:xfrm>
          <a:prstGeom prst="rect">
            <a:avLst/>
          </a:prstGeom>
          <a:noFill/>
          <a:ln>
            <a:noFill/>
          </a:ln>
        </p:spPr>
        <p:txBody>
          <a:bodyPr spcFirstLastPara="1" wrap="square" lIns="91425" tIns="91425" rIns="91425" bIns="91425" anchor="t" anchorCtr="0">
            <a:spAutoFit/>
          </a:bodyPr>
          <a:lstStyle/>
          <a:p>
            <a:pPr lvl="0" algn="ctr"/>
            <a:r>
              <a:rPr lang="pt-BR" sz="2000" dirty="0">
                <a:solidFill>
                  <a:schemeClr val="dk1"/>
                </a:solidFill>
              </a:rPr>
              <a:t>Dengue/</a:t>
            </a:r>
            <a:r>
              <a:rPr lang="pt-BR" sz="2000" dirty="0" err="1">
                <a:solidFill>
                  <a:schemeClr val="dk1"/>
                </a:solidFill>
              </a:rPr>
              <a:t>epidemiology</a:t>
            </a:r>
            <a:endParaRPr sz="2000" dirty="0"/>
          </a:p>
        </p:txBody>
      </p:sp>
      <p:sp>
        <p:nvSpPr>
          <p:cNvPr id="116" name="Google Shape;116;g1e2f1b09150_0_5"/>
          <p:cNvSpPr txBox="1"/>
          <p:nvPr/>
        </p:nvSpPr>
        <p:spPr>
          <a:xfrm>
            <a:off x="1261150" y="6413483"/>
            <a:ext cx="4364927"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100" dirty="0">
                <a:solidFill>
                  <a:schemeClr val="dk1"/>
                </a:solidFill>
              </a:rPr>
              <a:t>*texto: </a:t>
            </a:r>
            <a:r>
              <a:rPr lang="pt-BR" sz="1100" u="sng" dirty="0">
                <a:solidFill>
                  <a:schemeClr val="hlink"/>
                </a:solidFill>
                <a:hlinkClick r:id="rId5"/>
              </a:rPr>
              <a:t>http://scielo.sld.cu/pdf/hie/v58/1561-3003-hie-58-e1015.pdf</a:t>
            </a:r>
            <a:r>
              <a:rPr lang="pt-BR" sz="1100" dirty="0">
                <a:solidFill>
                  <a:schemeClr val="dk1"/>
                </a:solidFill>
              </a:rPr>
              <a:t> </a:t>
            </a:r>
            <a:endParaRPr sz="1100" dirty="0">
              <a:solidFill>
                <a:schemeClr val="dk1"/>
              </a:solidFill>
            </a:endParaRPr>
          </a:p>
        </p:txBody>
      </p:sp>
      <p:pic>
        <p:nvPicPr>
          <p:cNvPr id="3" name="Imagem 2" descr="Estante com livros&#10;&#10;Descrição gerada automaticamente">
            <a:extLst>
              <a:ext uri="{FF2B5EF4-FFF2-40B4-BE49-F238E27FC236}">
                <a16:creationId xmlns:a16="http://schemas.microsoft.com/office/drawing/2014/main" id="{57EDA5A5-DF48-43E4-7EF1-4644748257D2}"/>
              </a:ext>
            </a:extLst>
          </p:cNvPr>
          <p:cNvPicPr>
            <a:picLocks noChangeAspect="1"/>
          </p:cNvPicPr>
          <p:nvPr/>
        </p:nvPicPr>
        <p:blipFill>
          <a:blip r:embed="rId6"/>
          <a:stretch>
            <a:fillRect/>
          </a:stretch>
        </p:blipFill>
        <p:spPr>
          <a:xfrm>
            <a:off x="1862761" y="1140157"/>
            <a:ext cx="2627107" cy="1752773"/>
          </a:xfrm>
          <a:prstGeom prst="rect">
            <a:avLst/>
          </a:prstGeom>
        </p:spPr>
      </p:pic>
      <p:sp>
        <p:nvSpPr>
          <p:cNvPr id="4" name="Rectangle 1">
            <a:extLst>
              <a:ext uri="{FF2B5EF4-FFF2-40B4-BE49-F238E27FC236}">
                <a16:creationId xmlns:a16="http://schemas.microsoft.com/office/drawing/2014/main" id="{351E73BE-67DB-496A-E941-5EE39DD5C474}"/>
              </a:ext>
            </a:extLst>
          </p:cNvPr>
          <p:cNvSpPr>
            <a:spLocks noChangeArrowheads="1"/>
          </p:cNvSpPr>
          <p:nvPr/>
        </p:nvSpPr>
        <p:spPr bwMode="auto">
          <a:xfrm>
            <a:off x="7095175" y="2856953"/>
            <a:ext cx="2633712"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419" altLang="es-419" sz="800" b="0" i="0" u="none" strike="noStrike" cap="none" normalizeH="0" baseline="0" dirty="0" err="1">
                <a:ln>
                  <a:noFill/>
                </a:ln>
                <a:solidFill>
                  <a:srgbClr val="191B26"/>
                </a:solidFill>
                <a:effectLst/>
                <a:latin typeface="Open Sans" panose="020B0606030504020204" pitchFamily="34" charset="0"/>
                <a:cs typeface="Open Sans" panose="020B0606030504020204" pitchFamily="34" charset="0"/>
              </a:rPr>
              <a:t>Imagem</a:t>
            </a:r>
            <a:r>
              <a:rPr kumimoji="0" lang="es-419" altLang="es-419" sz="800" b="0" i="0" u="none" strike="noStrike" cap="none" normalizeH="0" baseline="0" dirty="0">
                <a:ln>
                  <a:noFill/>
                </a:ln>
                <a:solidFill>
                  <a:srgbClr val="191B26"/>
                </a:solidFill>
                <a:effectLst/>
                <a:latin typeface="Open Sans" panose="020B0606030504020204" pitchFamily="34" charset="0"/>
                <a:cs typeface="Open Sans" panose="020B0606030504020204" pitchFamily="34" charset="0"/>
              </a:rPr>
              <a:t> de </a:t>
            </a:r>
            <a:r>
              <a:rPr kumimoji="0" lang="es-419" altLang="es-419" sz="800" b="0" i="0" u="sng" strike="noStrike" cap="none" normalizeH="0" baseline="0" dirty="0">
                <a:ln>
                  <a:noFill/>
                </a:ln>
                <a:solidFill>
                  <a:srgbClr val="191B26"/>
                </a:solidFill>
                <a:effectLst/>
                <a:latin typeface="Open Sans" panose="020B0606030504020204" pitchFamily="34" charset="0"/>
                <a:cs typeface="Open Sans" panose="020B0606030504020204" pitchFamily="34" charset="0"/>
                <a:hlinkClick r:id="rId7"/>
              </a:rPr>
              <a:t>Steve </a:t>
            </a:r>
            <a:r>
              <a:rPr kumimoji="0" lang="es-419" altLang="es-419" sz="800" b="0" i="0" u="sng" strike="noStrike" cap="none" normalizeH="0" baseline="0" dirty="0" err="1">
                <a:ln>
                  <a:noFill/>
                </a:ln>
                <a:solidFill>
                  <a:srgbClr val="191B26"/>
                </a:solidFill>
                <a:effectLst/>
                <a:latin typeface="Open Sans" panose="020B0606030504020204" pitchFamily="34" charset="0"/>
                <a:cs typeface="Open Sans" panose="020B0606030504020204" pitchFamily="34" charset="0"/>
                <a:hlinkClick r:id="rId7"/>
              </a:rPr>
              <a:t>Buissinne</a:t>
            </a:r>
            <a:r>
              <a:rPr kumimoji="0" lang="es-419" altLang="es-419" sz="800" b="0" i="0" u="none" strike="noStrike" cap="none" normalizeH="0" baseline="0" dirty="0">
                <a:ln>
                  <a:noFill/>
                </a:ln>
                <a:solidFill>
                  <a:srgbClr val="191B26"/>
                </a:solidFill>
                <a:effectLst/>
                <a:latin typeface="Open Sans" panose="020B0606030504020204" pitchFamily="34" charset="0"/>
                <a:cs typeface="Open Sans" panose="020B0606030504020204" pitchFamily="34" charset="0"/>
              </a:rPr>
              <a:t> por </a:t>
            </a:r>
            <a:r>
              <a:rPr kumimoji="0" lang="es-419" altLang="es-419" sz="800" b="0" i="0" u="sng" strike="noStrike" cap="none" normalizeH="0" baseline="0" dirty="0" err="1">
                <a:ln>
                  <a:noFill/>
                </a:ln>
                <a:solidFill>
                  <a:srgbClr val="191B26"/>
                </a:solidFill>
                <a:effectLst/>
                <a:latin typeface="Open Sans" panose="020B0606030504020204" pitchFamily="34" charset="0"/>
                <a:cs typeface="Open Sans" panose="020B0606030504020204" pitchFamily="34" charset="0"/>
                <a:hlinkClick r:id="rId8"/>
              </a:rPr>
              <a:t>Pixabay</a:t>
            </a:r>
            <a:endParaRPr kumimoji="0" lang="es-419" altLang="es-419" b="0" i="0" u="none" strike="noStrike" cap="none" normalizeH="0" baseline="0" dirty="0">
              <a:ln>
                <a:noFill/>
              </a:ln>
              <a:solidFill>
                <a:schemeClr val="tx1"/>
              </a:solidFill>
              <a:effectLst/>
              <a:latin typeface="Arial" panose="020B0604020202020204" pitchFamily="34" charset="0"/>
            </a:endParaRPr>
          </a:p>
        </p:txBody>
      </p:sp>
      <p:pic>
        <p:nvPicPr>
          <p:cNvPr id="6" name="Imagem 5" descr="Texto, Carta&#10;&#10;Descrição gerada automaticamente">
            <a:extLst>
              <a:ext uri="{FF2B5EF4-FFF2-40B4-BE49-F238E27FC236}">
                <a16:creationId xmlns:a16="http://schemas.microsoft.com/office/drawing/2014/main" id="{D2C5C63F-5BC7-1463-B416-6A648A573B36}"/>
              </a:ext>
            </a:extLst>
          </p:cNvPr>
          <p:cNvPicPr>
            <a:picLocks noChangeAspect="1"/>
          </p:cNvPicPr>
          <p:nvPr/>
        </p:nvPicPr>
        <p:blipFill>
          <a:blip r:embed="rId9"/>
          <a:stretch>
            <a:fillRect/>
          </a:stretch>
        </p:blipFill>
        <p:spPr>
          <a:xfrm>
            <a:off x="7178655" y="1135202"/>
            <a:ext cx="2633713" cy="1757181"/>
          </a:xfrm>
          <a:prstGeom prst="rect">
            <a:avLst/>
          </a:prstGeom>
        </p:spPr>
      </p:pic>
      <p:sp>
        <p:nvSpPr>
          <p:cNvPr id="5" name="CaixaDeTexto 4">
            <a:extLst>
              <a:ext uri="{FF2B5EF4-FFF2-40B4-BE49-F238E27FC236}">
                <a16:creationId xmlns:a16="http://schemas.microsoft.com/office/drawing/2014/main" id="{FCC9D742-3B03-5F3A-0066-F7E1D795C096}"/>
              </a:ext>
            </a:extLst>
          </p:cNvPr>
          <p:cNvSpPr txBox="1"/>
          <p:nvPr/>
        </p:nvSpPr>
        <p:spPr>
          <a:xfrm>
            <a:off x="5626077" y="6392703"/>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2"/>
          <p:cNvSpPr txBox="1">
            <a:spLocks noGrp="1"/>
          </p:cNvSpPr>
          <p:nvPr>
            <p:ph type="title"/>
          </p:nvPr>
        </p:nvSpPr>
        <p:spPr>
          <a:xfrm>
            <a:off x="1004372" y="32086"/>
            <a:ext cx="10515600" cy="132556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References</a:t>
            </a:r>
            <a:endParaRPr dirty="0"/>
          </a:p>
        </p:txBody>
      </p:sp>
      <p:sp>
        <p:nvSpPr>
          <p:cNvPr id="365" name="Google Shape;365;p22"/>
          <p:cNvSpPr txBox="1">
            <a:spLocks noGrp="1"/>
          </p:cNvSpPr>
          <p:nvPr>
            <p:ph type="body" idx="1"/>
          </p:nvPr>
        </p:nvSpPr>
        <p:spPr>
          <a:xfrm>
            <a:off x="838200" y="1392572"/>
            <a:ext cx="10515600" cy="4941116"/>
          </a:xfrm>
          <a:prstGeom prst="rect">
            <a:avLst/>
          </a:prstGeom>
          <a:noFill/>
          <a:ln>
            <a:noFill/>
          </a:ln>
        </p:spPr>
        <p:txBody>
          <a:bodyPr spcFirstLastPara="1" wrap="square" lIns="91425" tIns="45700" rIns="91425" bIns="45700" anchor="t" anchorCtr="0">
            <a:noAutofit/>
          </a:bodyPr>
          <a:lstStyle/>
          <a:p>
            <a:pPr marL="228600" lvl="0" indent="-188595" algn="l" rtl="0">
              <a:lnSpc>
                <a:spcPct val="100000"/>
              </a:lnSpc>
              <a:spcBef>
                <a:spcPts val="0"/>
              </a:spcBef>
              <a:spcAft>
                <a:spcPts val="0"/>
              </a:spcAft>
              <a:buClr>
                <a:schemeClr val="dk1"/>
              </a:buClr>
              <a:buSzPct val="100000"/>
              <a:buChar char="•"/>
            </a:pPr>
            <a:r>
              <a:rPr lang="pt-BR" sz="1800" dirty="0" err="1">
                <a:latin typeface="+mj-lt"/>
                <a:cs typeface="Calibri" panose="020F0502020204030204" pitchFamily="34" charset="0"/>
              </a:rPr>
              <a:t>National</a:t>
            </a:r>
            <a:r>
              <a:rPr lang="pt-BR" sz="1800" dirty="0">
                <a:latin typeface="+mj-lt"/>
                <a:cs typeface="Calibri" panose="020F0502020204030204" pitchFamily="34" charset="0"/>
              </a:rPr>
              <a:t> Library </a:t>
            </a:r>
            <a:r>
              <a:rPr lang="pt-BR" sz="1800" dirty="0" err="1">
                <a:latin typeface="+mj-lt"/>
                <a:cs typeface="Calibri" panose="020F0502020204030204" pitchFamily="34" charset="0"/>
              </a:rPr>
              <a:t>of</a:t>
            </a:r>
            <a:r>
              <a:rPr lang="pt-BR" sz="1800" dirty="0">
                <a:latin typeface="+mj-lt"/>
                <a:cs typeface="Calibri" panose="020F0502020204030204" pitchFamily="34" charset="0"/>
              </a:rPr>
              <a:t> Medicine. MEDLINE </a:t>
            </a:r>
            <a:r>
              <a:rPr lang="pt-BR" sz="1800" dirty="0" err="1">
                <a:latin typeface="+mj-lt"/>
                <a:cs typeface="Calibri" panose="020F0502020204030204" pitchFamily="34" charset="0"/>
              </a:rPr>
              <a:t>indexing</a:t>
            </a:r>
            <a:r>
              <a:rPr lang="pt-BR" sz="1800" dirty="0">
                <a:latin typeface="+mj-lt"/>
                <a:cs typeface="Calibri" panose="020F0502020204030204" pitchFamily="34" charset="0"/>
              </a:rPr>
              <a:t> online training. </a:t>
            </a:r>
            <a:r>
              <a:rPr lang="pt-BR" sz="1800" dirty="0" err="1">
                <a:latin typeface="+mj-lt"/>
                <a:cs typeface="Calibri" panose="020F0502020204030204" pitchFamily="34" charset="0"/>
              </a:rPr>
              <a:t>Available</a:t>
            </a:r>
            <a:r>
              <a:rPr lang="pt-BR" sz="1800" dirty="0">
                <a:latin typeface="+mj-lt"/>
                <a:cs typeface="Calibri" panose="020F0502020204030204" pitchFamily="34" charset="0"/>
              </a:rPr>
              <a:t> </a:t>
            </a:r>
            <a:r>
              <a:rPr lang="pt-BR" sz="1600" dirty="0">
                <a:latin typeface="+mj-lt"/>
                <a:cs typeface="Calibri" panose="020F0502020204030204" pitchFamily="34" charset="0"/>
              </a:rPr>
              <a:t>in: </a:t>
            </a:r>
            <a:r>
              <a:rPr lang="en-US" sz="1600" dirty="0">
                <a:hlinkClick r:id="rId3"/>
              </a:rPr>
              <a:t>https://www.nlm.nih.gov/bsd/indexing/training/USE_010.html</a:t>
            </a:r>
            <a:endParaRPr lang="en-US" sz="1600" dirty="0"/>
          </a:p>
          <a:p>
            <a:pPr marL="228600" lvl="0" indent="-188595" algn="l" rtl="0">
              <a:lnSpc>
                <a:spcPct val="100000"/>
              </a:lnSpc>
              <a:spcBef>
                <a:spcPts val="0"/>
              </a:spcBef>
              <a:spcAft>
                <a:spcPts val="0"/>
              </a:spcAft>
              <a:buClr>
                <a:schemeClr val="dk1"/>
              </a:buClr>
              <a:buSzPct val="100000"/>
              <a:buChar char="•"/>
            </a:pPr>
            <a:r>
              <a:rPr lang="pt-BR" sz="1800" dirty="0">
                <a:latin typeface="+mj-lt"/>
                <a:cs typeface="Calibri" panose="020F0502020204030204" pitchFamily="34" charset="0"/>
              </a:rPr>
              <a:t>BIREME/OPS/OMS. Curso de indexação LILACS. </a:t>
            </a:r>
            <a:r>
              <a:rPr lang="pt-BR" sz="1800" u="sng" dirty="0">
                <a:solidFill>
                  <a:schemeClr val="hlink"/>
                </a:solidFill>
                <a:latin typeface="+mj-lt"/>
                <a:cs typeface="Calibri" panose="020F0502020204030204" pitchFamily="34" charset="0"/>
                <a:hlinkClick r:id="rId4"/>
              </a:rPr>
              <a:t>https://lilacs.bvsalud.org/guias-e-manuais/docs/curso-avancado-de-indexacao-de-documentos/</a:t>
            </a:r>
            <a:r>
              <a:rPr lang="pt-BR" sz="1800" dirty="0">
                <a:latin typeface="+mj-lt"/>
                <a:cs typeface="Calibri" panose="020F0502020204030204" pitchFamily="34" charset="0"/>
              </a:rPr>
              <a:t> </a:t>
            </a:r>
            <a:endParaRPr sz="1800" dirty="0">
              <a:latin typeface="+mj-lt"/>
              <a:cs typeface="Calibri" panose="020F0502020204030204" pitchFamily="34" charset="0"/>
            </a:endParaRPr>
          </a:p>
          <a:p>
            <a:pPr marL="228600" lvl="0" indent="-188595" algn="l" rtl="0">
              <a:lnSpc>
                <a:spcPct val="100000"/>
              </a:lnSpc>
              <a:spcBef>
                <a:spcPts val="1000"/>
              </a:spcBef>
              <a:spcAft>
                <a:spcPts val="0"/>
              </a:spcAft>
              <a:buClr>
                <a:schemeClr val="dk1"/>
              </a:buClr>
              <a:buSzPct val="100000"/>
              <a:buChar char="•"/>
            </a:pPr>
            <a:r>
              <a:rPr lang="pt-BR" sz="1800" dirty="0" err="1">
                <a:latin typeface="+mj-lt"/>
                <a:cs typeface="Calibri" panose="020F0502020204030204" pitchFamily="34" charset="0"/>
              </a:rPr>
              <a:t>Strehl</a:t>
            </a:r>
            <a:r>
              <a:rPr lang="pt-BR" sz="1800" dirty="0">
                <a:latin typeface="+mj-lt"/>
                <a:cs typeface="Calibri" panose="020F0502020204030204" pitchFamily="34" charset="0"/>
              </a:rPr>
              <a:t>, </a:t>
            </a:r>
            <a:r>
              <a:rPr lang="pt-BR" sz="1800" dirty="0">
                <a:solidFill>
                  <a:schemeClr val="tx1"/>
                </a:solidFill>
                <a:latin typeface="+mj-lt"/>
                <a:cs typeface="Calibri" panose="020F0502020204030204" pitchFamily="34" charset="0"/>
              </a:rPr>
              <a:t>Letícia. Avaliação da consistência da indexação realizada em uma biblioteca universitária de artes.</a:t>
            </a:r>
            <a:r>
              <a:rPr lang="pt-BR" sz="1800" u="sng" dirty="0">
                <a:solidFill>
                  <a:schemeClr val="hlink"/>
                </a:solidFill>
                <a:latin typeface="+mj-lt"/>
                <a:cs typeface="Calibri" panose="020F0502020204030204" pitchFamily="34" charset="0"/>
              </a:rPr>
              <a:t> </a:t>
            </a:r>
            <a:r>
              <a:rPr lang="pt-BR" sz="1800" dirty="0" err="1">
                <a:latin typeface="+mj-lt"/>
                <a:cs typeface="Calibri" panose="020F0502020204030204" pitchFamily="34" charset="0"/>
              </a:rPr>
              <a:t>Disponible</a:t>
            </a:r>
            <a:r>
              <a:rPr lang="pt-BR" sz="1800" dirty="0">
                <a:latin typeface="+mj-lt"/>
                <a:cs typeface="Calibri" panose="020F0502020204030204" pitchFamily="34" charset="0"/>
              </a:rPr>
              <a:t> </a:t>
            </a:r>
            <a:r>
              <a:rPr lang="pt-BR" sz="1800" dirty="0" err="1">
                <a:latin typeface="+mj-lt"/>
                <a:cs typeface="Calibri" panose="020F0502020204030204" pitchFamily="34" charset="0"/>
              </a:rPr>
              <a:t>en</a:t>
            </a:r>
            <a:r>
              <a:rPr lang="pt-BR" sz="1800" dirty="0">
                <a:latin typeface="+mj-lt"/>
                <a:cs typeface="Calibri" panose="020F0502020204030204" pitchFamily="34" charset="0"/>
              </a:rPr>
              <a:t>:</a:t>
            </a:r>
            <a:r>
              <a:rPr lang="pt-BR" sz="1800" u="sng" dirty="0">
                <a:solidFill>
                  <a:schemeClr val="hlink"/>
                </a:solidFill>
                <a:latin typeface="+mj-lt"/>
                <a:cs typeface="Calibri" panose="020F0502020204030204" pitchFamily="34" charset="0"/>
                <a:hlinkClick r:id="rId5"/>
              </a:rPr>
              <a:t> https://www.scielo.br/j/</a:t>
            </a:r>
            <a:r>
              <a:rPr lang="pt-BR" sz="1800" u="sng" dirty="0" err="1">
                <a:solidFill>
                  <a:schemeClr val="hlink"/>
                </a:solidFill>
                <a:latin typeface="+mj-lt"/>
                <a:cs typeface="Calibri" panose="020F0502020204030204" pitchFamily="34" charset="0"/>
                <a:hlinkClick r:id="rId5"/>
              </a:rPr>
              <a:t>ci</a:t>
            </a:r>
            <a:r>
              <a:rPr lang="pt-BR" sz="1800" u="sng" dirty="0">
                <a:solidFill>
                  <a:schemeClr val="hlink"/>
                </a:solidFill>
                <a:latin typeface="+mj-lt"/>
                <a:cs typeface="Calibri" panose="020F0502020204030204" pitchFamily="34" charset="0"/>
                <a:hlinkClick r:id="rId5"/>
              </a:rPr>
              <a:t>/a/TLq9jdTCfRyS5Dqt4THdJFt/#:~:text=O%20que%20determina%20a%20qualidade,documentos%2C%20permitindo%20sua%20eficaz%20recupera%C3%A7%C3%A3o</a:t>
            </a:r>
            <a:r>
              <a:rPr lang="pt-BR" sz="1800" dirty="0">
                <a:latin typeface="+mj-lt"/>
                <a:cs typeface="Calibri" panose="020F0502020204030204" pitchFamily="34" charset="0"/>
              </a:rPr>
              <a:t>. </a:t>
            </a:r>
            <a:r>
              <a:rPr lang="pt-BR" sz="1800" dirty="0" err="1">
                <a:latin typeface="+mj-lt"/>
                <a:cs typeface="Calibri" panose="020F0502020204030204" pitchFamily="34" charset="0"/>
              </a:rPr>
              <a:t>Acceso</a:t>
            </a:r>
            <a:r>
              <a:rPr lang="pt-BR" sz="1800" dirty="0">
                <a:latin typeface="+mj-lt"/>
                <a:cs typeface="Calibri" panose="020F0502020204030204" pitchFamily="34" charset="0"/>
              </a:rPr>
              <a:t> </a:t>
            </a:r>
            <a:r>
              <a:rPr lang="pt-BR" sz="1800" dirty="0" err="1">
                <a:latin typeface="+mj-lt"/>
                <a:cs typeface="Calibri" panose="020F0502020204030204" pitchFamily="34" charset="0"/>
              </a:rPr>
              <a:t>en</a:t>
            </a:r>
            <a:r>
              <a:rPr lang="pt-BR" sz="1800" dirty="0">
                <a:latin typeface="+mj-lt"/>
                <a:cs typeface="Calibri" panose="020F0502020204030204" pitchFamily="34" charset="0"/>
              </a:rPr>
              <a:t> 11/05/2023</a:t>
            </a:r>
            <a:endParaRPr sz="1800" dirty="0">
              <a:latin typeface="+mj-lt"/>
              <a:cs typeface="Calibri" panose="020F0502020204030204" pitchFamily="34" charset="0"/>
            </a:endParaRPr>
          </a:p>
          <a:p>
            <a:pPr marL="228600" lvl="0" indent="-188595" algn="l" rtl="0">
              <a:lnSpc>
                <a:spcPct val="100000"/>
              </a:lnSpc>
              <a:spcBef>
                <a:spcPts val="1000"/>
              </a:spcBef>
              <a:spcAft>
                <a:spcPts val="0"/>
              </a:spcAft>
              <a:buClr>
                <a:schemeClr val="dk1"/>
              </a:buClr>
              <a:buSzPct val="100000"/>
              <a:buChar char="•"/>
            </a:pPr>
            <a:r>
              <a:rPr lang="pt-BR" sz="1800" dirty="0">
                <a:latin typeface="+mj-lt"/>
                <a:cs typeface="Calibri" panose="020F0502020204030204" pitchFamily="34" charset="0"/>
              </a:rPr>
              <a:t>Fujita, Mariângela </a:t>
            </a:r>
            <a:r>
              <a:rPr lang="pt-BR" sz="1800" dirty="0" err="1">
                <a:latin typeface="+mj-lt"/>
                <a:cs typeface="Calibri" panose="020F0502020204030204" pitchFamily="34" charset="0"/>
              </a:rPr>
              <a:t>Spotti</a:t>
            </a:r>
            <a:r>
              <a:rPr lang="pt-BR" sz="1800" dirty="0">
                <a:latin typeface="+mj-lt"/>
                <a:cs typeface="Calibri" panose="020F0502020204030204" pitchFamily="34" charset="0"/>
              </a:rPr>
              <a:t> Lopes. La </a:t>
            </a:r>
            <a:r>
              <a:rPr lang="pt-BR" sz="1800" dirty="0" err="1">
                <a:latin typeface="+mj-lt"/>
                <a:cs typeface="Calibri" panose="020F0502020204030204" pitchFamily="34" charset="0"/>
              </a:rPr>
              <a:t>enseñanza</a:t>
            </a:r>
            <a:r>
              <a:rPr lang="pt-BR" sz="1800" dirty="0">
                <a:latin typeface="+mj-lt"/>
                <a:cs typeface="Calibri" panose="020F0502020204030204" pitchFamily="34" charset="0"/>
              </a:rPr>
              <a:t> de </a:t>
            </a:r>
            <a:r>
              <a:rPr lang="pt-BR" sz="1800" dirty="0" err="1">
                <a:latin typeface="+mj-lt"/>
                <a:cs typeface="Calibri" panose="020F0502020204030204" pitchFamily="34" charset="0"/>
              </a:rPr>
              <a:t>la</a:t>
            </a:r>
            <a:r>
              <a:rPr lang="pt-BR" sz="1800" dirty="0">
                <a:latin typeface="+mj-lt"/>
                <a:cs typeface="Calibri" panose="020F0502020204030204" pitchFamily="34" charset="0"/>
              </a:rPr>
              <a:t> </a:t>
            </a:r>
            <a:r>
              <a:rPr lang="pt-BR" sz="1800" dirty="0" err="1">
                <a:latin typeface="+mj-lt"/>
                <a:cs typeface="Calibri" panose="020F0502020204030204" pitchFamily="34" charset="0"/>
              </a:rPr>
              <a:t>lectura</a:t>
            </a:r>
            <a:r>
              <a:rPr lang="pt-BR" sz="1800" dirty="0">
                <a:latin typeface="+mj-lt"/>
                <a:cs typeface="Calibri" panose="020F0502020204030204" pitchFamily="34" charset="0"/>
              </a:rPr>
              <a:t> documentaria </a:t>
            </a:r>
            <a:r>
              <a:rPr lang="pt-BR" sz="1800" dirty="0" err="1">
                <a:latin typeface="+mj-lt"/>
                <a:cs typeface="Calibri" panose="020F0502020204030204" pitchFamily="34" charset="0"/>
              </a:rPr>
              <a:t>en</a:t>
            </a:r>
            <a:r>
              <a:rPr lang="pt-BR" sz="1800" dirty="0">
                <a:latin typeface="+mj-lt"/>
                <a:cs typeface="Calibri" panose="020F0502020204030204" pitchFamily="34" charset="0"/>
              </a:rPr>
              <a:t> </a:t>
            </a:r>
            <a:r>
              <a:rPr lang="pt-BR" sz="1800" dirty="0" err="1">
                <a:latin typeface="+mj-lt"/>
                <a:cs typeface="Calibri" panose="020F0502020204030204" pitchFamily="34" charset="0"/>
              </a:rPr>
              <a:t>el</a:t>
            </a:r>
            <a:r>
              <a:rPr lang="pt-BR" sz="1800" dirty="0">
                <a:latin typeface="+mj-lt"/>
                <a:cs typeface="Calibri" panose="020F0502020204030204" pitchFamily="34" charset="0"/>
              </a:rPr>
              <a:t> </a:t>
            </a:r>
            <a:r>
              <a:rPr lang="pt-BR" sz="1800" dirty="0" err="1">
                <a:latin typeface="+mj-lt"/>
                <a:cs typeface="Calibri" panose="020F0502020204030204" pitchFamily="34" charset="0"/>
              </a:rPr>
              <a:t>abordaje</a:t>
            </a:r>
            <a:r>
              <a:rPr lang="pt-BR" sz="1800" dirty="0">
                <a:latin typeface="+mj-lt"/>
                <a:cs typeface="Calibri" panose="020F0502020204030204" pitchFamily="34" charset="0"/>
              </a:rPr>
              <a:t> cognitivo y </a:t>
            </a:r>
            <a:r>
              <a:rPr lang="pt-BR" sz="1800" dirty="0" err="1">
                <a:latin typeface="+mj-lt"/>
                <a:cs typeface="Calibri" panose="020F0502020204030204" pitchFamily="34" charset="0"/>
              </a:rPr>
              <a:t>socio-cognitivo</a:t>
            </a:r>
            <a:r>
              <a:rPr lang="pt-BR" sz="1800" dirty="0">
                <a:latin typeface="+mj-lt"/>
                <a:cs typeface="Calibri" panose="020F0502020204030204" pitchFamily="34" charset="0"/>
              </a:rPr>
              <a:t>: </a:t>
            </a:r>
            <a:r>
              <a:rPr lang="pt-BR" sz="1800" dirty="0" err="1">
                <a:latin typeface="+mj-lt"/>
                <a:cs typeface="Calibri" panose="020F0502020204030204" pitchFamily="34" charset="0"/>
              </a:rPr>
              <a:t>orientaciones</a:t>
            </a:r>
            <a:r>
              <a:rPr lang="pt-BR" sz="1800" dirty="0">
                <a:latin typeface="+mj-lt"/>
                <a:cs typeface="Calibri" panose="020F0502020204030204" pitchFamily="34" charset="0"/>
              </a:rPr>
              <a:t> a </a:t>
            </a:r>
            <a:r>
              <a:rPr lang="pt-BR" sz="1800" dirty="0" err="1">
                <a:latin typeface="+mj-lt"/>
                <a:cs typeface="Calibri" panose="020F0502020204030204" pitchFamily="34" charset="0"/>
              </a:rPr>
              <a:t>la</a:t>
            </a:r>
            <a:r>
              <a:rPr lang="pt-BR" sz="1800" dirty="0">
                <a:latin typeface="+mj-lt"/>
                <a:cs typeface="Calibri" panose="020F0502020204030204" pitchFamily="34" charset="0"/>
              </a:rPr>
              <a:t> </a:t>
            </a:r>
            <a:r>
              <a:rPr lang="pt-BR" sz="1800" dirty="0" err="1">
                <a:latin typeface="+mj-lt"/>
                <a:cs typeface="Calibri" panose="020F0502020204030204" pitchFamily="34" charset="0"/>
              </a:rPr>
              <a:t>formación</a:t>
            </a:r>
            <a:r>
              <a:rPr lang="pt-BR" sz="1800" dirty="0">
                <a:latin typeface="+mj-lt"/>
                <a:cs typeface="Calibri" panose="020F0502020204030204" pitchFamily="34" charset="0"/>
              </a:rPr>
              <a:t> </a:t>
            </a:r>
            <a:r>
              <a:rPr lang="pt-BR" sz="1800" dirty="0" err="1">
                <a:latin typeface="+mj-lt"/>
                <a:cs typeface="Calibri" panose="020F0502020204030204" pitchFamily="34" charset="0"/>
              </a:rPr>
              <a:t>del</a:t>
            </a:r>
            <a:r>
              <a:rPr lang="pt-BR" sz="1800" dirty="0">
                <a:latin typeface="+mj-lt"/>
                <a:cs typeface="Calibri" panose="020F0502020204030204" pitchFamily="34" charset="0"/>
              </a:rPr>
              <a:t> </a:t>
            </a:r>
            <a:r>
              <a:rPr lang="pt-BR" sz="1800" dirty="0" err="1">
                <a:latin typeface="+mj-lt"/>
                <a:cs typeface="Calibri" panose="020F0502020204030204" pitchFamily="34" charset="0"/>
              </a:rPr>
              <a:t>indizador</a:t>
            </a:r>
            <a:r>
              <a:rPr lang="pt-BR" sz="1800" dirty="0">
                <a:latin typeface="+mj-lt"/>
                <a:cs typeface="Calibri" panose="020F0502020204030204" pitchFamily="34" charset="0"/>
              </a:rPr>
              <a:t> </a:t>
            </a:r>
            <a:endParaRPr sz="1800" dirty="0">
              <a:latin typeface="+mj-lt"/>
              <a:cs typeface="Calibri" panose="020F0502020204030204" pitchFamily="34" charset="0"/>
            </a:endParaRPr>
          </a:p>
          <a:p>
            <a:pPr marL="228600" lvl="0" indent="-188595" algn="l" rtl="0">
              <a:lnSpc>
                <a:spcPct val="100000"/>
              </a:lnSpc>
              <a:spcBef>
                <a:spcPts val="1000"/>
              </a:spcBef>
              <a:spcAft>
                <a:spcPts val="0"/>
              </a:spcAft>
              <a:buClr>
                <a:schemeClr val="dk1"/>
              </a:buClr>
              <a:buSzPct val="100000"/>
              <a:buChar char="•"/>
            </a:pPr>
            <a:r>
              <a:rPr lang="pt-BR" sz="1800" dirty="0">
                <a:latin typeface="+mj-lt"/>
                <a:cs typeface="Calibri" panose="020F0502020204030204" pitchFamily="34" charset="0"/>
              </a:rPr>
              <a:t>Fujita, Mariângela </a:t>
            </a:r>
            <a:r>
              <a:rPr lang="pt-BR" sz="1800" dirty="0" err="1">
                <a:latin typeface="+mj-lt"/>
                <a:cs typeface="Calibri" panose="020F0502020204030204" pitchFamily="34" charset="0"/>
              </a:rPr>
              <a:t>Spotti</a:t>
            </a:r>
            <a:r>
              <a:rPr lang="pt-BR" sz="1800" dirty="0">
                <a:latin typeface="+mj-lt"/>
                <a:cs typeface="Calibri" panose="020F0502020204030204" pitchFamily="34" charset="0"/>
              </a:rPr>
              <a:t> Lopes. A leitura em análise de assunto para identificação e seleção de conceitos: orientações a todos leitores com objetivo de indexação. In: FUJITA, M. S. L.; ALVES, R. C. V.; ALMEIDA, C. C. (org.). Modelos de leitura documentária para Indexação: abordagens teóricas interdisciplinares e aplicações em diferentes tipos de documentos. Marília: Oficina Universitária; São Paulo: Cultura Acadêmica, 2020. p. 17-42. DOI: https://doi.org/10.36311/2020.978-65-86546-07-1.p17-42</a:t>
            </a:r>
            <a:endParaRPr sz="1800" dirty="0">
              <a:latin typeface="+mj-lt"/>
              <a:cs typeface="Calibri" panose="020F0502020204030204" pitchFamily="34" charset="0"/>
            </a:endParaRPr>
          </a:p>
        </p:txBody>
      </p:sp>
      <p:pic>
        <p:nvPicPr>
          <p:cNvPr id="3" name="Imagem 2">
            <a:extLst>
              <a:ext uri="{FF2B5EF4-FFF2-40B4-BE49-F238E27FC236}">
                <a16:creationId xmlns:a16="http://schemas.microsoft.com/office/drawing/2014/main" id="{9E35B1AC-6C94-2E12-C383-C12D8AFA1A5E}"/>
              </a:ext>
            </a:extLst>
          </p:cNvPr>
          <p:cNvPicPr>
            <a:picLocks noChangeAspect="1"/>
          </p:cNvPicPr>
          <p:nvPr/>
        </p:nvPicPr>
        <p:blipFill>
          <a:blip r:embed="rId6"/>
          <a:stretch>
            <a:fillRect/>
          </a:stretch>
        </p:blipFill>
        <p:spPr>
          <a:xfrm>
            <a:off x="113644" y="6404416"/>
            <a:ext cx="1146147" cy="42675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3"/>
          <p:cNvSpPr txBox="1">
            <a:spLocks noGrp="1"/>
          </p:cNvSpPr>
          <p:nvPr>
            <p:ph type="title"/>
          </p:nvPr>
        </p:nvSpPr>
        <p:spPr>
          <a:xfrm>
            <a:off x="2421421" y="494950"/>
            <a:ext cx="891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pt-BR" dirty="0" err="1"/>
              <a:t>Acknowlegments</a:t>
            </a:r>
            <a:endParaRPr dirty="0"/>
          </a:p>
        </p:txBody>
      </p:sp>
      <p:sp>
        <p:nvSpPr>
          <p:cNvPr id="371" name="Google Shape;371;p23"/>
          <p:cNvSpPr txBox="1">
            <a:spLocks noGrp="1"/>
          </p:cNvSpPr>
          <p:nvPr>
            <p:ph type="body" idx="1"/>
          </p:nvPr>
        </p:nvSpPr>
        <p:spPr>
          <a:xfrm>
            <a:off x="2421421" y="1904301"/>
            <a:ext cx="8846791" cy="384650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pt-BR" sz="2200" b="1" dirty="0"/>
              <a:t>LILACS </a:t>
            </a:r>
            <a:r>
              <a:rPr lang="pt-BR" sz="2200" b="1" dirty="0" err="1"/>
              <a:t>Indexers</a:t>
            </a:r>
            <a:r>
              <a:rPr lang="pt-BR" sz="2200" b="1" dirty="0"/>
              <a:t> Network</a:t>
            </a:r>
          </a:p>
          <a:p>
            <a:pPr marL="0" lvl="0" indent="0" algn="l" rtl="0">
              <a:lnSpc>
                <a:spcPct val="100000"/>
              </a:lnSpc>
              <a:spcBef>
                <a:spcPts val="0"/>
              </a:spcBef>
              <a:spcAft>
                <a:spcPts val="0"/>
              </a:spcAft>
              <a:buClr>
                <a:schemeClr val="dk1"/>
              </a:buClr>
              <a:buSzPts val="2800"/>
              <a:buNone/>
            </a:pPr>
            <a:endParaRPr sz="800" dirty="0"/>
          </a:p>
          <a:p>
            <a:pPr marL="457200" lvl="0" indent="-342900" algn="l" rtl="0">
              <a:lnSpc>
                <a:spcPct val="100000"/>
              </a:lnSpc>
              <a:spcBef>
                <a:spcPts val="0"/>
              </a:spcBef>
              <a:spcAft>
                <a:spcPts val="0"/>
              </a:spcAft>
              <a:buSzPts val="1800"/>
              <a:buChar char="•"/>
            </a:pPr>
            <a:r>
              <a:rPr lang="pt-BR" sz="2200" dirty="0" err="1"/>
              <a:t>Aldana</a:t>
            </a:r>
            <a:r>
              <a:rPr lang="pt-BR" sz="2200" dirty="0"/>
              <a:t> </a:t>
            </a:r>
            <a:r>
              <a:rPr lang="pt-BR" sz="2200" dirty="0" err="1"/>
              <a:t>Ljeschak</a:t>
            </a:r>
            <a:r>
              <a:rPr lang="pt-BR" sz="2200" dirty="0"/>
              <a:t> Marino (AR2.1 - Argentina)</a:t>
            </a:r>
            <a:endParaRPr sz="2200" dirty="0"/>
          </a:p>
          <a:p>
            <a:pPr marL="457200" lvl="0" indent="-342900" algn="l" rtl="0">
              <a:lnSpc>
                <a:spcPct val="100000"/>
              </a:lnSpc>
              <a:spcBef>
                <a:spcPts val="0"/>
              </a:spcBef>
              <a:spcAft>
                <a:spcPts val="0"/>
              </a:spcAft>
              <a:buSzPts val="1800"/>
              <a:buChar char="•"/>
            </a:pPr>
            <a:r>
              <a:rPr lang="pt-BR" sz="2200" dirty="0"/>
              <a:t>Cibele Araújo Camargo Marques dos Santos (BR166.2 - Brasil)</a:t>
            </a:r>
            <a:endParaRPr sz="2200" dirty="0"/>
          </a:p>
          <a:p>
            <a:pPr marL="457200" lvl="0" indent="-342900" algn="l" rtl="0">
              <a:lnSpc>
                <a:spcPct val="100000"/>
              </a:lnSpc>
              <a:spcBef>
                <a:spcPts val="0"/>
              </a:spcBef>
              <a:spcAft>
                <a:spcPts val="0"/>
              </a:spcAft>
              <a:buSzPts val="1800"/>
              <a:buChar char="•"/>
            </a:pPr>
            <a:r>
              <a:rPr lang="pt-BR" sz="2200" dirty="0"/>
              <a:t>Diane Vicente do Amaral (Brasil)</a:t>
            </a:r>
            <a:endParaRPr sz="2200" dirty="0"/>
          </a:p>
          <a:p>
            <a:pPr marL="457200" lvl="0" indent="-342900" algn="l" rtl="0">
              <a:lnSpc>
                <a:spcPct val="100000"/>
              </a:lnSpc>
              <a:spcBef>
                <a:spcPts val="0"/>
              </a:spcBef>
              <a:spcAft>
                <a:spcPts val="0"/>
              </a:spcAft>
              <a:buSzPts val="1800"/>
              <a:buChar char="•"/>
            </a:pPr>
            <a:r>
              <a:rPr lang="pt-BR" sz="2200" dirty="0"/>
              <a:t>Juan Carlos Machuca (CL.1 - Chile)</a:t>
            </a:r>
            <a:endParaRPr sz="2200" dirty="0"/>
          </a:p>
          <a:p>
            <a:pPr marL="457200" lvl="0" indent="-342900" algn="l" rtl="0">
              <a:lnSpc>
                <a:spcPct val="100000"/>
              </a:lnSpc>
              <a:spcBef>
                <a:spcPts val="0"/>
              </a:spcBef>
              <a:spcAft>
                <a:spcPts val="0"/>
              </a:spcAft>
              <a:buSzPts val="1800"/>
              <a:buChar char="•"/>
            </a:pPr>
            <a:r>
              <a:rPr lang="pt-BR" sz="2200" dirty="0"/>
              <a:t>Leonardo Adriano Ragacini (BR926.1 - Brasil)</a:t>
            </a:r>
            <a:endParaRPr sz="2200" dirty="0"/>
          </a:p>
          <a:p>
            <a:pPr marL="457200" lvl="0" indent="-342900" algn="l" rtl="0">
              <a:lnSpc>
                <a:spcPct val="100000"/>
              </a:lnSpc>
              <a:spcBef>
                <a:spcPts val="0"/>
              </a:spcBef>
              <a:spcAft>
                <a:spcPts val="0"/>
              </a:spcAft>
              <a:buSzPts val="1800"/>
              <a:buChar char="•"/>
            </a:pPr>
            <a:r>
              <a:rPr lang="pt-BR" sz="2200" dirty="0" err="1"/>
              <a:t>Lucilena</a:t>
            </a:r>
            <a:r>
              <a:rPr lang="pt-BR" sz="2200" dirty="0"/>
              <a:t> Maria </a:t>
            </a:r>
            <a:r>
              <a:rPr lang="pt-BR" sz="2200" dirty="0" err="1"/>
              <a:t>Bragion</a:t>
            </a:r>
            <a:r>
              <a:rPr lang="pt-BR" sz="2200" dirty="0"/>
              <a:t> de </a:t>
            </a:r>
            <a:r>
              <a:rPr lang="pt-BR" sz="2200" dirty="0" err="1"/>
              <a:t>Micco</a:t>
            </a:r>
            <a:r>
              <a:rPr lang="pt-BR" sz="2200" dirty="0"/>
              <a:t> (Brasil)</a:t>
            </a:r>
            <a:endParaRPr sz="2200" dirty="0"/>
          </a:p>
          <a:p>
            <a:pPr marL="457200" lvl="0" indent="-342900" algn="l" rtl="0">
              <a:lnSpc>
                <a:spcPct val="100000"/>
              </a:lnSpc>
              <a:spcBef>
                <a:spcPts val="0"/>
              </a:spcBef>
              <a:spcAft>
                <a:spcPts val="0"/>
              </a:spcAft>
              <a:buSzPts val="1800"/>
              <a:buChar char="•"/>
            </a:pPr>
            <a:r>
              <a:rPr lang="pt-BR" sz="2200" dirty="0"/>
              <a:t>Maria Graciela Sevilla (AR1.1 - Argentina)</a:t>
            </a:r>
            <a:endParaRPr sz="2200" dirty="0"/>
          </a:p>
          <a:p>
            <a:pPr marL="457200" lvl="0" indent="-342900" algn="l" rtl="0">
              <a:lnSpc>
                <a:spcPct val="100000"/>
              </a:lnSpc>
              <a:spcBef>
                <a:spcPts val="0"/>
              </a:spcBef>
              <a:spcAft>
                <a:spcPts val="0"/>
              </a:spcAft>
              <a:buSzPts val="1800"/>
              <a:buChar char="•"/>
            </a:pPr>
            <a:r>
              <a:rPr lang="pt-BR" sz="2200" dirty="0"/>
              <a:t>Omar Chavez Martinez (MX63 - México)</a:t>
            </a:r>
            <a:endParaRPr sz="2200" dirty="0"/>
          </a:p>
          <a:p>
            <a:pPr marL="457200" lvl="0" indent="-342900" algn="l" rtl="0">
              <a:lnSpc>
                <a:spcPct val="100000"/>
              </a:lnSpc>
              <a:spcBef>
                <a:spcPts val="0"/>
              </a:spcBef>
              <a:spcAft>
                <a:spcPts val="0"/>
              </a:spcAft>
              <a:buSzPts val="1800"/>
              <a:buChar char="•"/>
            </a:pPr>
            <a:r>
              <a:rPr lang="pt-BR" sz="2200" dirty="0"/>
              <a:t>Rafael de Micco Júnior (Brasil)</a:t>
            </a:r>
          </a:p>
          <a:p>
            <a:pPr>
              <a:lnSpc>
                <a:spcPct val="100000"/>
              </a:lnSpc>
              <a:spcBef>
                <a:spcPts val="0"/>
              </a:spcBef>
              <a:buFont typeface="Courier New" panose="02070309020205020404" pitchFamily="49" charset="0"/>
              <a:buChar char="o"/>
            </a:pPr>
            <a:r>
              <a:rPr lang="pt-BR" sz="2200" dirty="0"/>
              <a:t>Laís Aparecida da Silva (Brasil) - </a:t>
            </a:r>
            <a:r>
              <a:rPr lang="pt-BR" sz="2200" dirty="0" err="1"/>
              <a:t>coordination</a:t>
            </a:r>
            <a:endParaRPr lang="pt-BR" sz="2200" dirty="0"/>
          </a:p>
        </p:txBody>
      </p:sp>
      <p:pic>
        <p:nvPicPr>
          <p:cNvPr id="372" name="Google Shape;372;p23" descr="Logotipo&#10;&#10;Descrição gerada automaticamente"/>
          <p:cNvPicPr preferRelativeResize="0"/>
          <p:nvPr/>
        </p:nvPicPr>
        <p:blipFill rotWithShape="1">
          <a:blip r:embed="rId3">
            <a:alphaModFix/>
          </a:blip>
          <a:srcRect/>
          <a:stretch/>
        </p:blipFill>
        <p:spPr>
          <a:xfrm>
            <a:off x="698157" y="365125"/>
            <a:ext cx="1600000" cy="1890044"/>
          </a:xfrm>
          <a:prstGeom prst="rect">
            <a:avLst/>
          </a:prstGeom>
          <a:noFill/>
          <a:ln>
            <a:noFill/>
          </a:ln>
        </p:spPr>
      </p:pic>
      <p:pic>
        <p:nvPicPr>
          <p:cNvPr id="3" name="Imagem 2">
            <a:extLst>
              <a:ext uri="{FF2B5EF4-FFF2-40B4-BE49-F238E27FC236}">
                <a16:creationId xmlns:a16="http://schemas.microsoft.com/office/drawing/2014/main" id="{831351A3-173A-70F4-2564-DA73D3067731}"/>
              </a:ext>
            </a:extLst>
          </p:cNvPr>
          <p:cNvPicPr>
            <a:picLocks noChangeAspect="1"/>
          </p:cNvPicPr>
          <p:nvPr/>
        </p:nvPicPr>
        <p:blipFill>
          <a:blip r:embed="rId4"/>
          <a:stretch>
            <a:fillRect/>
          </a:stretch>
        </p:blipFill>
        <p:spPr>
          <a:xfrm>
            <a:off x="161560" y="5581786"/>
            <a:ext cx="1146147" cy="426757"/>
          </a:xfrm>
          <a:prstGeom prst="rect">
            <a:avLst/>
          </a:prstGeom>
        </p:spPr>
      </p:pic>
      <p:pic>
        <p:nvPicPr>
          <p:cNvPr id="4" name="Imagem 3">
            <a:extLst>
              <a:ext uri="{FF2B5EF4-FFF2-40B4-BE49-F238E27FC236}">
                <a16:creationId xmlns:a16="http://schemas.microsoft.com/office/drawing/2014/main" id="{FB7D6407-DF67-C4C0-B0E0-81B5D583959A}"/>
              </a:ext>
            </a:extLst>
          </p:cNvPr>
          <p:cNvPicPr>
            <a:picLocks noChangeAspect="1"/>
          </p:cNvPicPr>
          <p:nvPr/>
        </p:nvPicPr>
        <p:blipFill>
          <a:blip r:embed="rId5"/>
          <a:stretch>
            <a:fillRect/>
          </a:stretch>
        </p:blipFill>
        <p:spPr>
          <a:xfrm>
            <a:off x="125083" y="6074498"/>
            <a:ext cx="4273666" cy="804742"/>
          </a:xfrm>
          <a:prstGeom prst="rect">
            <a:avLst/>
          </a:prstGeom>
        </p:spPr>
      </p:pic>
      <p:sp>
        <p:nvSpPr>
          <p:cNvPr id="7" name="CaixaDeTexto 6">
            <a:extLst>
              <a:ext uri="{FF2B5EF4-FFF2-40B4-BE49-F238E27FC236}">
                <a16:creationId xmlns:a16="http://schemas.microsoft.com/office/drawing/2014/main" id="{52C923AF-0A01-5CEE-DF2F-2A666492B34A}"/>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Retângulo 1">
            <a:extLst>
              <a:ext uri="{FF2B5EF4-FFF2-40B4-BE49-F238E27FC236}">
                <a16:creationId xmlns:a16="http://schemas.microsoft.com/office/drawing/2014/main" id="{B1D1445B-6743-2E8F-74BA-F2882DCF49A4}"/>
              </a:ext>
            </a:extLst>
          </p:cNvPr>
          <p:cNvSpPr/>
          <p:nvPr/>
        </p:nvSpPr>
        <p:spPr>
          <a:xfrm>
            <a:off x="0" y="-15875"/>
            <a:ext cx="12192000" cy="687386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1" name="Google Shape;121;g1e2f1b09150_0_3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spcBef>
                <a:spcPts val="0"/>
              </a:spcBef>
            </a:pPr>
            <a:r>
              <a:rPr lang="pt-BR" sz="4000" dirty="0" err="1"/>
              <a:t>Example</a:t>
            </a:r>
            <a:endParaRPr sz="4000" dirty="0"/>
          </a:p>
        </p:txBody>
      </p:sp>
      <p:sp>
        <p:nvSpPr>
          <p:cNvPr id="122" name="Google Shape;122;g1e2f1b09150_0_325"/>
          <p:cNvSpPr txBox="1">
            <a:spLocks noGrp="1"/>
          </p:cNvSpPr>
          <p:nvPr>
            <p:ph type="body" idx="1"/>
          </p:nvPr>
        </p:nvSpPr>
        <p:spPr>
          <a:xfrm>
            <a:off x="838199" y="1749425"/>
            <a:ext cx="3271345" cy="4351200"/>
          </a:xfrm>
          <a:prstGeom prst="rect">
            <a:avLst/>
          </a:prstGeom>
        </p:spPr>
        <p:txBody>
          <a:bodyPr spcFirstLastPara="1" wrap="square" lIns="91425" tIns="45700" rIns="91425" bIns="45700" anchor="t" anchorCtr="0">
            <a:normAutofit/>
          </a:bodyPr>
          <a:lstStyle/>
          <a:p>
            <a:pPr marL="0" indent="0">
              <a:buNone/>
            </a:pPr>
            <a:r>
              <a:rPr lang="en-US" sz="2200" dirty="0"/>
              <a:t>Search LILACS using the primary descriptor Public Health:
</a:t>
            </a:r>
            <a:r>
              <a:rPr lang="en-US" sz="2200" dirty="0" err="1"/>
              <a:t>mj</a:t>
            </a:r>
            <a:r>
              <a:rPr lang="en-US" sz="2200" dirty="0"/>
              <a:t>: "Public Health"</a:t>
            </a:r>
            <a:endParaRPr lang="es-419" sz="2200" dirty="0"/>
          </a:p>
          <a:p>
            <a:pPr marL="0" indent="0">
              <a:buNone/>
            </a:pPr>
            <a:endParaRPr lang="en-US" sz="2200" dirty="0">
              <a:ea typeface="+mn-lt"/>
              <a:cs typeface="+mn-lt"/>
            </a:endParaRPr>
          </a:p>
          <a:p>
            <a:pPr marL="0" indent="0">
              <a:buNone/>
            </a:pPr>
            <a:r>
              <a:rPr lang="en-US" sz="2200" dirty="0">
                <a:ea typeface="+mn-lt"/>
                <a:cs typeface="+mn-lt"/>
              </a:rPr>
              <a:t>The initial results are not specifically about Public Health, as they do not address this issue as the main focus of the content.</a:t>
            </a:r>
            <a:endParaRPr lang="es-419">
              <a:ea typeface="+mn-lt"/>
              <a:cs typeface="+mn-lt"/>
            </a:endParaRPr>
          </a:p>
        </p:txBody>
      </p:sp>
      <p:sp>
        <p:nvSpPr>
          <p:cNvPr id="123" name="Google Shape;123;g1e2f1b09150_0_325"/>
          <p:cNvSpPr/>
          <p:nvPr/>
        </p:nvSpPr>
        <p:spPr>
          <a:xfrm>
            <a:off x="3732224" y="405513"/>
            <a:ext cx="7621574" cy="6046976"/>
          </a:xfrm>
          <a:prstGeom prst="rect">
            <a:avLst/>
          </a:prstGeom>
          <a:noFill/>
          <a:ln>
            <a:noFill/>
          </a:ln>
        </p:spPr>
        <p:txBody>
          <a:bodyPr/>
          <a:lstStyle/>
          <a:p>
            <a:endParaRPr lang="pt-BR"/>
          </a:p>
        </p:txBody>
      </p:sp>
      <p:pic>
        <p:nvPicPr>
          <p:cNvPr id="4" name="Imagem 3">
            <a:extLst>
              <a:ext uri="{FF2B5EF4-FFF2-40B4-BE49-F238E27FC236}">
                <a16:creationId xmlns:a16="http://schemas.microsoft.com/office/drawing/2014/main" id="{787AC769-274F-97E2-D993-1833EAA32F25}"/>
              </a:ext>
            </a:extLst>
          </p:cNvPr>
          <p:cNvPicPr>
            <a:picLocks noChangeAspect="1"/>
          </p:cNvPicPr>
          <p:nvPr/>
        </p:nvPicPr>
        <p:blipFill>
          <a:blip r:embed="rId3"/>
          <a:stretch>
            <a:fillRect/>
          </a:stretch>
        </p:blipFill>
        <p:spPr>
          <a:xfrm>
            <a:off x="33410" y="5672321"/>
            <a:ext cx="1147531" cy="428304"/>
          </a:xfrm>
          <a:prstGeom prst="rect">
            <a:avLst/>
          </a:prstGeom>
        </p:spPr>
      </p:pic>
      <p:pic>
        <p:nvPicPr>
          <p:cNvPr id="5" name="Imagem 4">
            <a:extLst>
              <a:ext uri="{FF2B5EF4-FFF2-40B4-BE49-F238E27FC236}">
                <a16:creationId xmlns:a16="http://schemas.microsoft.com/office/drawing/2014/main" id="{5174E0D7-C0FC-996D-12C7-B3E76105951E}"/>
              </a:ext>
            </a:extLst>
          </p:cNvPr>
          <p:cNvPicPr>
            <a:picLocks noChangeAspect="1"/>
          </p:cNvPicPr>
          <p:nvPr/>
        </p:nvPicPr>
        <p:blipFill>
          <a:blip r:embed="rId4"/>
          <a:stretch>
            <a:fillRect/>
          </a:stretch>
        </p:blipFill>
        <p:spPr>
          <a:xfrm>
            <a:off x="-10606" y="6100625"/>
            <a:ext cx="4273666" cy="804742"/>
          </a:xfrm>
          <a:prstGeom prst="rect">
            <a:avLst/>
          </a:prstGeom>
        </p:spPr>
      </p:pic>
      <p:pic>
        <p:nvPicPr>
          <p:cNvPr id="7" name="Imagem 6">
            <a:extLst>
              <a:ext uri="{FF2B5EF4-FFF2-40B4-BE49-F238E27FC236}">
                <a16:creationId xmlns:a16="http://schemas.microsoft.com/office/drawing/2014/main" id="{5E6A131B-ABF0-B40A-5E15-B62C77C0039F}"/>
              </a:ext>
            </a:extLst>
          </p:cNvPr>
          <p:cNvPicPr>
            <a:picLocks noChangeAspect="1"/>
          </p:cNvPicPr>
          <p:nvPr/>
        </p:nvPicPr>
        <p:blipFill>
          <a:blip r:embed="rId5"/>
          <a:stretch>
            <a:fillRect/>
          </a:stretch>
        </p:blipFill>
        <p:spPr>
          <a:xfrm>
            <a:off x="4210636" y="-63255"/>
            <a:ext cx="7702946" cy="5645440"/>
          </a:xfrm>
          <a:prstGeom prst="rect">
            <a:avLst/>
          </a:prstGeom>
        </p:spPr>
      </p:pic>
      <p:pic>
        <p:nvPicPr>
          <p:cNvPr id="9" name="Imagem 8">
            <a:extLst>
              <a:ext uri="{FF2B5EF4-FFF2-40B4-BE49-F238E27FC236}">
                <a16:creationId xmlns:a16="http://schemas.microsoft.com/office/drawing/2014/main" id="{01A56C9E-A92E-CE1F-60DB-99F5A87422ED}"/>
              </a:ext>
            </a:extLst>
          </p:cNvPr>
          <p:cNvPicPr>
            <a:picLocks noChangeAspect="1"/>
          </p:cNvPicPr>
          <p:nvPr/>
        </p:nvPicPr>
        <p:blipFill>
          <a:blip r:embed="rId6"/>
          <a:stretch>
            <a:fillRect/>
          </a:stretch>
        </p:blipFill>
        <p:spPr>
          <a:xfrm>
            <a:off x="5461963" y="1136019"/>
            <a:ext cx="6617040" cy="57025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Retângulo 1">
            <a:extLst>
              <a:ext uri="{FF2B5EF4-FFF2-40B4-BE49-F238E27FC236}">
                <a16:creationId xmlns:a16="http://schemas.microsoft.com/office/drawing/2014/main" id="{6B7E273E-E9E9-1684-B595-EAF7762EC26D}"/>
              </a:ext>
            </a:extLst>
          </p:cNvPr>
          <p:cNvSpPr/>
          <p:nvPr/>
        </p:nvSpPr>
        <p:spPr>
          <a:xfrm>
            <a:off x="0" y="-15875"/>
            <a:ext cx="12192000" cy="687386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4" name="Google Shape;134;g1e2f1b09150_0_352"/>
          <p:cNvSpPr/>
          <p:nvPr/>
        </p:nvSpPr>
        <p:spPr>
          <a:xfrm>
            <a:off x="8658500" y="5804575"/>
            <a:ext cx="3359400" cy="10536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1e2f1b09150_0_352"/>
          <p:cNvSpPr txBox="1">
            <a:spLocks noGrp="1"/>
          </p:cNvSpPr>
          <p:nvPr>
            <p:ph type="title"/>
          </p:nvPr>
        </p:nvSpPr>
        <p:spPr>
          <a:xfrm>
            <a:off x="609600" y="60325"/>
            <a:ext cx="10744200" cy="1325700"/>
          </a:xfrm>
          <a:prstGeom prst="rect">
            <a:avLst/>
          </a:prstGeom>
        </p:spPr>
        <p:txBody>
          <a:bodyPr spcFirstLastPara="1" wrap="square" lIns="91425" tIns="45700" rIns="91425" bIns="45700" anchor="ctr" anchorCtr="0">
            <a:normAutofit/>
          </a:bodyPr>
          <a:lstStyle/>
          <a:p>
            <a:pPr lvl="0">
              <a:spcBef>
                <a:spcPts val="0"/>
              </a:spcBef>
            </a:pPr>
            <a:r>
              <a:rPr lang="en-US" sz="3600" dirty="0"/>
              <a:t>Difference between keywords x search and indexing terms</a:t>
            </a:r>
            <a:endParaRPr sz="3600" dirty="0"/>
          </a:p>
        </p:txBody>
      </p:sp>
      <p:sp>
        <p:nvSpPr>
          <p:cNvPr id="136" name="Google Shape;136;g1e2f1b09150_0_352"/>
          <p:cNvSpPr txBox="1">
            <a:spLocks noGrp="1"/>
          </p:cNvSpPr>
          <p:nvPr>
            <p:ph type="body" idx="1"/>
          </p:nvPr>
        </p:nvSpPr>
        <p:spPr>
          <a:xfrm>
            <a:off x="609600" y="4494700"/>
            <a:ext cx="3359400" cy="1910700"/>
          </a:xfrm>
          <a:prstGeom prst="rect">
            <a:avLst/>
          </a:prstGeom>
        </p:spPr>
        <p:txBody>
          <a:bodyPr spcFirstLastPara="1" wrap="square" lIns="91425" tIns="45700" rIns="91425" bIns="45700" anchor="t" anchorCtr="0">
            <a:normAutofit/>
          </a:bodyPr>
          <a:lstStyle/>
          <a:p>
            <a:pPr marL="0" lvl="0" indent="0" algn="ctr">
              <a:buClr>
                <a:schemeClr val="dk1"/>
              </a:buClr>
              <a:buSzPts val="1100"/>
              <a:buNone/>
            </a:pPr>
            <a:r>
              <a:rPr lang="pt-BR" sz="1900" b="1" dirty="0" err="1"/>
              <a:t>Author's</a:t>
            </a:r>
            <a:r>
              <a:rPr lang="pt-BR" sz="1900" b="1" dirty="0"/>
              <a:t> Keywords</a:t>
            </a:r>
          </a:p>
          <a:p>
            <a:pPr marL="0" lvl="0" indent="0" algn="ctr">
              <a:buNone/>
            </a:pPr>
            <a:r>
              <a:rPr lang="en-US" sz="1900" dirty="0">
                <a:ea typeface="+mn-lt"/>
                <a:cs typeface="+mn-lt"/>
              </a:rPr>
              <a:t>Natural language words or expressions or controlled </a:t>
            </a:r>
            <a:r>
              <a:rPr lang="en-US" sz="1900" dirty="0" err="1">
                <a:ea typeface="+mn-lt"/>
                <a:cs typeface="+mn-lt"/>
              </a:rPr>
              <a:t>vocabulatory</a:t>
            </a:r>
            <a:r>
              <a:rPr lang="en-US" sz="1900" dirty="0">
                <a:ea typeface="+mn-lt"/>
                <a:cs typeface="+mn-lt"/>
              </a:rPr>
              <a:t> terms assigned by the author of a document</a:t>
            </a:r>
            <a:endParaRPr lang="en-US" dirty="0">
              <a:ea typeface="+mn-lt"/>
              <a:cs typeface="+mn-lt"/>
            </a:endParaRPr>
          </a:p>
        </p:txBody>
      </p:sp>
      <p:sp>
        <p:nvSpPr>
          <p:cNvPr id="137" name="Google Shape;137;g1e2f1b09150_0_352"/>
          <p:cNvSpPr txBox="1">
            <a:spLocks noGrp="1"/>
          </p:cNvSpPr>
          <p:nvPr>
            <p:ph type="body" idx="1"/>
          </p:nvPr>
        </p:nvSpPr>
        <p:spPr>
          <a:xfrm>
            <a:off x="8123700" y="5221225"/>
            <a:ext cx="3894300" cy="1636800"/>
          </a:xfrm>
          <a:prstGeom prst="rect">
            <a:avLst/>
          </a:prstGeom>
        </p:spPr>
        <p:txBody>
          <a:bodyPr spcFirstLastPara="1" wrap="square" lIns="91425" tIns="45700" rIns="91425" bIns="45700" anchor="t" anchorCtr="0">
            <a:normAutofit lnSpcReduction="10000"/>
          </a:bodyPr>
          <a:lstStyle/>
          <a:p>
            <a:pPr marL="0" lvl="0" indent="0" algn="ctr">
              <a:buNone/>
            </a:pPr>
            <a:r>
              <a:rPr lang="pt-BR" sz="1900" b="1" dirty="0"/>
              <a:t>Search </a:t>
            </a:r>
            <a:r>
              <a:rPr lang="pt-BR" sz="1900" b="1" dirty="0" err="1"/>
              <a:t>strategy</a:t>
            </a:r>
            <a:r>
              <a:rPr lang="pt-BR" sz="1900" b="1" dirty="0"/>
              <a:t> </a:t>
            </a:r>
            <a:r>
              <a:rPr lang="pt-BR" sz="1900" b="1" dirty="0" err="1"/>
              <a:t>terms</a:t>
            </a:r>
            <a:endParaRPr lang="pt-BR" sz="1900" b="1" dirty="0"/>
          </a:p>
          <a:p>
            <a:pPr marL="0" indent="0" algn="ctr">
              <a:buNone/>
            </a:pPr>
            <a:r>
              <a:rPr lang="en-US" sz="1900" dirty="0">
                <a:ea typeface="+mn-lt"/>
                <a:cs typeface="+mn-lt"/>
              </a:rPr>
              <a:t>Descriptors, free words, expressions, keywords, and synonymous or related terms selected for creating a search strategy.</a:t>
            </a:r>
            <a:endParaRPr lang="en-US" dirty="0"/>
          </a:p>
        </p:txBody>
      </p:sp>
      <p:sp>
        <p:nvSpPr>
          <p:cNvPr id="138" name="Google Shape;138;g1e2f1b09150_0_352"/>
          <p:cNvSpPr txBox="1">
            <a:spLocks noGrp="1"/>
          </p:cNvSpPr>
          <p:nvPr>
            <p:ph type="body" idx="1"/>
          </p:nvPr>
        </p:nvSpPr>
        <p:spPr>
          <a:xfrm>
            <a:off x="4283975" y="5103975"/>
            <a:ext cx="3517800" cy="1536300"/>
          </a:xfrm>
          <a:prstGeom prst="rect">
            <a:avLst/>
          </a:prstGeom>
        </p:spPr>
        <p:txBody>
          <a:bodyPr spcFirstLastPara="1" wrap="square" lIns="91425" tIns="45700" rIns="91425" bIns="45700" anchor="t" anchorCtr="0">
            <a:normAutofit/>
          </a:bodyPr>
          <a:lstStyle/>
          <a:p>
            <a:pPr marL="0" lvl="0" indent="0" algn="ctr">
              <a:buNone/>
            </a:pPr>
            <a:r>
              <a:rPr lang="pt-BR" sz="1900" b="1" dirty="0" err="1"/>
              <a:t>Indexing</a:t>
            </a:r>
            <a:r>
              <a:rPr lang="pt-BR" sz="1900" b="1" dirty="0"/>
              <a:t> </a:t>
            </a:r>
            <a:r>
              <a:rPr lang="pt-BR" sz="1900" b="1" dirty="0" err="1"/>
              <a:t>Terms</a:t>
            </a:r>
            <a:endParaRPr lang="pt-BR" sz="1900" b="1" dirty="0"/>
          </a:p>
          <a:p>
            <a:pPr marL="0" indent="0" algn="ctr">
              <a:buNone/>
            </a:pPr>
            <a:r>
              <a:rPr lang="en-US" sz="1900" dirty="0">
                <a:ea typeface="+mn-lt"/>
                <a:cs typeface="+mn-lt"/>
              </a:rPr>
              <a:t>Subject terms or descriptors assigned during the indexing of a document.</a:t>
            </a:r>
            <a:endParaRPr lang="en-US" dirty="0"/>
          </a:p>
        </p:txBody>
      </p:sp>
      <p:sp>
        <p:nvSpPr>
          <p:cNvPr id="139" name="Google Shape;139;g1e2f1b09150_0_352"/>
          <p:cNvSpPr txBox="1"/>
          <p:nvPr/>
        </p:nvSpPr>
        <p:spPr>
          <a:xfrm>
            <a:off x="312900" y="6457800"/>
            <a:ext cx="8775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100" u="sng">
                <a:solidFill>
                  <a:schemeClr val="hlink"/>
                </a:solidFill>
                <a:hlinkClick r:id="rId3"/>
              </a:rPr>
              <a:t>https://guides.lib.umich.edu/c.php?g=283340&amp;p=2126706</a:t>
            </a:r>
            <a:r>
              <a:rPr lang="pt-BR" sz="1100"/>
              <a:t> - *texto: </a:t>
            </a:r>
            <a:r>
              <a:rPr lang="pt-BR" sz="1100" u="sng">
                <a:solidFill>
                  <a:schemeClr val="hlink"/>
                </a:solidFill>
                <a:hlinkClick r:id="rId4"/>
              </a:rPr>
              <a:t>http://scielo.sld.cu/pdf/hie/v58/1561-3003-hie-58-e1015.pdf</a:t>
            </a:r>
            <a:r>
              <a:rPr lang="pt-BR" sz="1100"/>
              <a:t> </a:t>
            </a:r>
            <a:endParaRPr sz="1100"/>
          </a:p>
        </p:txBody>
      </p:sp>
      <p:graphicFrame>
        <p:nvGraphicFramePr>
          <p:cNvPr id="140" name="Google Shape;140;g1e2f1b09150_0_352"/>
          <p:cNvGraphicFramePr/>
          <p:nvPr>
            <p:extLst>
              <p:ext uri="{D42A27DB-BD31-4B8C-83A1-F6EECF244321}">
                <p14:modId xmlns:p14="http://schemas.microsoft.com/office/powerpoint/2010/main" val="488211388"/>
              </p:ext>
            </p:extLst>
          </p:nvPr>
        </p:nvGraphicFramePr>
        <p:xfrm>
          <a:off x="4283963" y="2055975"/>
          <a:ext cx="3601475" cy="2605026"/>
        </p:xfrm>
        <a:graphic>
          <a:graphicData uri="http://schemas.openxmlformats.org/drawingml/2006/table">
            <a:tbl>
              <a:tblPr>
                <a:noFill/>
              </a:tblPr>
              <a:tblGrid>
                <a:gridCol w="3601475">
                  <a:extLst>
                    <a:ext uri="{9D8B030D-6E8A-4147-A177-3AD203B41FA5}">
                      <a16:colId xmlns:a16="http://schemas.microsoft.com/office/drawing/2014/main" val="20000"/>
                    </a:ext>
                  </a:extLst>
                </a:gridCol>
              </a:tblGrid>
              <a:tr h="200025">
                <a:tc>
                  <a:txBody>
                    <a:bodyPr/>
                    <a:lstStyle/>
                    <a:p>
                      <a:pPr marL="0" lvl="0" indent="0" algn="l" rtl="0">
                        <a:lnSpc>
                          <a:spcPct val="115000"/>
                        </a:lnSpc>
                        <a:spcBef>
                          <a:spcPts val="0"/>
                        </a:spcBef>
                        <a:spcAft>
                          <a:spcPts val="0"/>
                        </a:spcAft>
                        <a:buNone/>
                      </a:pPr>
                      <a:r>
                        <a:rPr lang="pt-BR" sz="1300" b="1"/>
                        <a:t>Primary </a:t>
                      </a:r>
                      <a:r>
                        <a:rPr lang="pt-BR" sz="1300" b="1" err="1"/>
                        <a:t>descriptor</a:t>
                      </a:r>
                      <a:r>
                        <a:rPr lang="pt-BR" sz="1300" b="1"/>
                        <a:t>:</a:t>
                      </a:r>
                    </a:p>
                    <a:p>
                      <a:pPr marL="0" lvl="0" indent="0" algn="l" rtl="0">
                        <a:lnSpc>
                          <a:spcPct val="115000"/>
                        </a:lnSpc>
                        <a:spcBef>
                          <a:spcPts val="0"/>
                        </a:spcBef>
                        <a:spcAft>
                          <a:spcPts val="0"/>
                        </a:spcAft>
                        <a:buNone/>
                      </a:pPr>
                      <a:r>
                        <a:rPr lang="pt-BR" sz="1300"/>
                        <a:t>Dengue/</a:t>
                      </a:r>
                      <a:r>
                        <a:rPr lang="pt-BR" sz="1300" err="1"/>
                        <a:t>epidemiology</a:t>
                      </a:r>
                      <a:endParaRPr sz="1300"/>
                    </a:p>
                    <a:p>
                      <a:pPr marL="0" lvl="0" indent="0" algn="l" rtl="0">
                        <a:lnSpc>
                          <a:spcPct val="115000"/>
                        </a:lnSpc>
                        <a:spcBef>
                          <a:spcPts val="0"/>
                        </a:spcBef>
                        <a:spcAft>
                          <a:spcPts val="0"/>
                        </a:spcAft>
                        <a:buClr>
                          <a:schemeClr val="dk1"/>
                        </a:buClr>
                        <a:buSzPts val="1100"/>
                        <a:buFont typeface="Arial"/>
                        <a:buNone/>
                      </a:pPr>
                      <a:r>
                        <a:rPr lang="pt-BR" sz="1300" b="1" err="1">
                          <a:solidFill>
                            <a:schemeClr val="dk1"/>
                          </a:solidFill>
                        </a:rPr>
                        <a:t>Secondary</a:t>
                      </a:r>
                      <a:r>
                        <a:rPr lang="pt-BR" sz="1300" b="1">
                          <a:solidFill>
                            <a:schemeClr val="dk1"/>
                          </a:solidFill>
                        </a:rPr>
                        <a:t> </a:t>
                      </a:r>
                      <a:r>
                        <a:rPr lang="pt-BR" sz="1300" b="1" err="1">
                          <a:solidFill>
                            <a:schemeClr val="dk1"/>
                          </a:solidFill>
                        </a:rPr>
                        <a:t>descriptors</a:t>
                      </a:r>
                      <a:r>
                        <a:rPr lang="pt-BR" sz="1300" b="1">
                          <a:solidFill>
                            <a:schemeClr val="dk1"/>
                          </a:solidFill>
                        </a:rPr>
                        <a:t>:</a:t>
                      </a:r>
                      <a:endParaRPr sz="1300"/>
                    </a:p>
                  </a:txBody>
                  <a:tcPr marL="28575" marR="28575" marT="19050" marB="19050" anchor="b">
                    <a:lnL w="8650" cap="flat" cmpd="sng">
                      <a:solidFill>
                        <a:srgbClr val="CCCCCC"/>
                      </a:solidFill>
                      <a:prstDash val="solid"/>
                      <a:round/>
                      <a:headEnd type="none" w="sm" len="sm"/>
                      <a:tailEnd type="none" w="sm" len="sm"/>
                    </a:lnL>
                    <a:lnR w="8650" cap="flat" cmpd="sng">
                      <a:solidFill>
                        <a:srgbClr val="CCCCCC"/>
                      </a:solidFill>
                      <a:prstDash val="solid"/>
                      <a:round/>
                      <a:headEnd type="none" w="sm" len="sm"/>
                      <a:tailEnd type="none" w="sm" len="sm"/>
                    </a:lnR>
                    <a:lnT w="8650" cap="flat" cmpd="sng">
                      <a:solidFill>
                        <a:srgbClr val="CCCCCC">
                          <a:alpha val="0"/>
                        </a:srgbClr>
                      </a:solidFill>
                      <a:prstDash val="solid"/>
                      <a:round/>
                      <a:headEnd type="none" w="sm" len="sm"/>
                      <a:tailEnd type="none" w="sm" len="sm"/>
                    </a:lnT>
                    <a:lnB w="8650" cap="flat" cmpd="sng">
                      <a:solidFill>
                        <a:srgbClr val="CCCCCC"/>
                      </a:solidFill>
                      <a:prstDash val="solid"/>
                      <a:round/>
                      <a:headEnd type="none" w="sm" len="sm"/>
                      <a:tailEnd type="none" w="sm" len="sm"/>
                    </a:lnB>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140:0:0"/>
                      </a:ext>
                    </a:extLst>
                  </a:tcPr>
                </a:tc>
                <a:extLst>
                  <a:ext uri="{0D108BD9-81ED-4DB2-BD59-A6C34878D82A}">
                    <a16:rowId xmlns:a16="http://schemas.microsoft.com/office/drawing/2014/main" val="10000"/>
                  </a:ext>
                </a:extLst>
              </a:tr>
              <a:tr h="466725">
                <a:tc>
                  <a:txBody>
                    <a:bodyPr/>
                    <a:lstStyle/>
                    <a:p>
                      <a:pPr marL="0" lvl="0" indent="0" algn="l" rtl="0">
                        <a:lnSpc>
                          <a:spcPct val="115000"/>
                        </a:lnSpc>
                        <a:spcBef>
                          <a:spcPts val="0"/>
                        </a:spcBef>
                        <a:spcAft>
                          <a:spcPts val="0"/>
                        </a:spcAft>
                        <a:buNone/>
                      </a:pPr>
                      <a:r>
                        <a:rPr lang="pt-BR" sz="1300"/>
                        <a:t>Cuba/</a:t>
                      </a:r>
                      <a:r>
                        <a:rPr lang="pt-BR" sz="1300" err="1"/>
                        <a:t>epidemiología</a:t>
                      </a:r>
                      <a:endParaRPr sz="1300"/>
                    </a:p>
                    <a:p>
                      <a:pPr marL="0" marR="0" lvl="0" indent="0" algn="l" rtl="0">
                        <a:lnSpc>
                          <a:spcPct val="115000"/>
                        </a:lnSpc>
                        <a:spcBef>
                          <a:spcPts val="0"/>
                        </a:spcBef>
                        <a:spcAft>
                          <a:spcPts val="0"/>
                        </a:spcAft>
                        <a:buNone/>
                      </a:pPr>
                      <a:r>
                        <a:rPr lang="pt-BR" sz="1300" err="1"/>
                        <a:t>Retrospective</a:t>
                      </a:r>
                      <a:r>
                        <a:rPr lang="pt-BR" sz="1300"/>
                        <a:t> </a:t>
                      </a:r>
                      <a:r>
                        <a:rPr lang="pt-BR" sz="1300" err="1"/>
                        <a:t>Studies</a:t>
                      </a:r>
                      <a:endParaRPr lang="pt-BR" sz="1300"/>
                    </a:p>
                    <a:p>
                      <a:pPr marL="0" marR="0" lvl="0" indent="0" algn="l" rtl="0">
                        <a:lnSpc>
                          <a:spcPct val="115000"/>
                        </a:lnSpc>
                        <a:spcBef>
                          <a:spcPts val="0"/>
                        </a:spcBef>
                        <a:spcAft>
                          <a:spcPts val="0"/>
                        </a:spcAft>
                        <a:buNone/>
                      </a:pPr>
                      <a:r>
                        <a:rPr lang="pt-BR" sz="1300"/>
                        <a:t>Cross-</a:t>
                      </a:r>
                      <a:r>
                        <a:rPr lang="pt-BR" sz="1300" err="1"/>
                        <a:t>sectional</a:t>
                      </a:r>
                      <a:r>
                        <a:rPr lang="pt-BR" sz="1300"/>
                        <a:t> </a:t>
                      </a:r>
                      <a:r>
                        <a:rPr lang="pt-BR" sz="1300" err="1"/>
                        <a:t>studies</a:t>
                      </a:r>
                      <a:endParaRPr lang="pt-BR" sz="1300"/>
                    </a:p>
                    <a:p>
                      <a:pPr marL="0" marR="0" lvl="0" indent="0" algn="l" rtl="0">
                        <a:lnSpc>
                          <a:spcPct val="115000"/>
                        </a:lnSpc>
                        <a:spcBef>
                          <a:spcPts val="0"/>
                        </a:spcBef>
                        <a:spcAft>
                          <a:spcPts val="0"/>
                        </a:spcAft>
                        <a:buNone/>
                      </a:pPr>
                      <a:r>
                        <a:rPr lang="pt-BR" sz="1300" b="1" err="1"/>
                        <a:t>Publication</a:t>
                      </a:r>
                      <a:r>
                        <a:rPr lang="pt-BR" sz="1300" b="1"/>
                        <a:t> </a:t>
                      </a:r>
                      <a:r>
                        <a:rPr lang="pt-BR" sz="1300" b="1" err="1"/>
                        <a:t>Type</a:t>
                      </a:r>
                      <a:r>
                        <a:rPr lang="pt-BR" sz="1300" b="1"/>
                        <a:t>:</a:t>
                      </a:r>
                      <a:endParaRPr sz="1300" b="1"/>
                    </a:p>
                  </a:txBody>
                  <a:tcPr marL="28575" marR="28575" marT="19050" marB="19050" anchor="b">
                    <a:lnL w="8650" cap="flat" cmpd="sng">
                      <a:solidFill>
                        <a:srgbClr val="CCCCCC"/>
                      </a:solidFill>
                      <a:prstDash val="solid"/>
                      <a:round/>
                      <a:headEnd type="none" w="sm" len="sm"/>
                      <a:tailEnd type="none" w="sm" len="sm"/>
                    </a:lnL>
                    <a:lnR w="8650" cap="flat" cmpd="sng">
                      <a:solidFill>
                        <a:srgbClr val="CCCCCC"/>
                      </a:solidFill>
                      <a:prstDash val="solid"/>
                      <a:round/>
                      <a:headEnd type="none" w="sm" len="sm"/>
                      <a:tailEnd type="none" w="sm" len="sm"/>
                    </a:lnR>
                    <a:lnT w="8650" cap="flat" cmpd="sng">
                      <a:solidFill>
                        <a:srgbClr val="CCCCCC"/>
                      </a:solidFill>
                      <a:prstDash val="solid"/>
                      <a:round/>
                      <a:headEnd type="none" w="sm" len="sm"/>
                      <a:tailEnd type="none" w="sm" len="sm"/>
                    </a:lnT>
                    <a:lnB w="8650" cap="flat" cmpd="sng">
                      <a:solidFill>
                        <a:srgbClr val="CCCCCC"/>
                      </a:solidFill>
                      <a:prstDash val="solid"/>
                      <a:round/>
                      <a:headEnd type="none" w="sm" len="sm"/>
                      <a:tailEnd type="none" w="sm" len="sm"/>
                    </a:lnB>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140:1:0"/>
                      </a:ext>
                    </a:extLst>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pt-BR" sz="1300" err="1"/>
                        <a:t>Observational</a:t>
                      </a:r>
                      <a:r>
                        <a:rPr lang="pt-BR" sz="1300"/>
                        <a:t> </a:t>
                      </a:r>
                      <a:r>
                        <a:rPr lang="pt-BR" sz="1300" err="1"/>
                        <a:t>studies</a:t>
                      </a:r>
                      <a:endParaRPr lang="pt-BR" sz="1300"/>
                    </a:p>
                    <a:p>
                      <a:pPr marL="0" lvl="0" indent="0" algn="l" rtl="0">
                        <a:lnSpc>
                          <a:spcPct val="115000"/>
                        </a:lnSpc>
                        <a:spcBef>
                          <a:spcPts val="0"/>
                        </a:spcBef>
                        <a:spcAft>
                          <a:spcPts val="0"/>
                        </a:spcAft>
                        <a:buNone/>
                      </a:pPr>
                      <a:r>
                        <a:rPr lang="pt-BR" sz="1300" b="1" err="1"/>
                        <a:t>Check</a:t>
                      </a:r>
                      <a:r>
                        <a:rPr lang="pt-BR" sz="1300" b="1"/>
                        <a:t> </a:t>
                      </a:r>
                      <a:r>
                        <a:rPr lang="pt-BR" sz="1300" b="1" err="1"/>
                        <a:t>tags</a:t>
                      </a:r>
                      <a:r>
                        <a:rPr lang="pt-BR" sz="1300" b="1"/>
                        <a:t>:</a:t>
                      </a:r>
                      <a:endParaRPr sz="1300" b="1"/>
                    </a:p>
                  </a:txBody>
                  <a:tcPr marL="28575" marR="28575" marT="19050" marB="19050" anchor="b">
                    <a:lnL w="8650" cap="flat" cmpd="sng">
                      <a:solidFill>
                        <a:srgbClr val="CCCCCC"/>
                      </a:solidFill>
                      <a:prstDash val="solid"/>
                      <a:round/>
                      <a:headEnd type="none" w="sm" len="sm"/>
                      <a:tailEnd type="none" w="sm" len="sm"/>
                    </a:lnL>
                    <a:lnR w="8650" cap="flat" cmpd="sng">
                      <a:solidFill>
                        <a:srgbClr val="CCCCCC"/>
                      </a:solidFill>
                      <a:prstDash val="solid"/>
                      <a:round/>
                      <a:headEnd type="none" w="sm" len="sm"/>
                      <a:tailEnd type="none" w="sm" len="sm"/>
                    </a:lnR>
                    <a:lnT w="8650" cap="flat" cmpd="sng">
                      <a:solidFill>
                        <a:srgbClr val="CCCCCC"/>
                      </a:solidFill>
                      <a:prstDash val="solid"/>
                      <a:round/>
                      <a:headEnd type="none" w="sm" len="sm"/>
                      <a:tailEnd type="none" w="sm" len="sm"/>
                    </a:lnT>
                    <a:lnB w="8650" cap="flat" cmpd="sng">
                      <a:solidFill>
                        <a:srgbClr val="CCCCCC"/>
                      </a:solidFill>
                      <a:prstDash val="solid"/>
                      <a:round/>
                      <a:headEnd type="none" w="sm" len="sm"/>
                      <a:tailEnd type="none" w="sm" len="sm"/>
                    </a:lnB>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140:2:0"/>
                      </a:ext>
                    </a:extLst>
                  </a:tcPr>
                </a:tc>
                <a:extLst>
                  <a:ext uri="{0D108BD9-81ED-4DB2-BD59-A6C34878D82A}">
                    <a16:rowId xmlns:a16="http://schemas.microsoft.com/office/drawing/2014/main" val="10002"/>
                  </a:ext>
                </a:extLst>
              </a:tr>
              <a:tr h="466725">
                <a:tc>
                  <a:txBody>
                    <a:bodyPr/>
                    <a:lstStyle/>
                    <a:p>
                      <a:pPr marL="0" lvl="0" indent="0" algn="l" rtl="0">
                        <a:lnSpc>
                          <a:spcPct val="115000"/>
                        </a:lnSpc>
                        <a:spcBef>
                          <a:spcPts val="0"/>
                        </a:spcBef>
                        <a:spcAft>
                          <a:spcPts val="0"/>
                        </a:spcAft>
                        <a:buNone/>
                      </a:pPr>
                      <a:r>
                        <a:rPr lang="en-US" sz="1300"/>
                        <a:t>Humans, Male, Female, Infant Newborn, Infant, Preschool, Children, Adolescent</a:t>
                      </a:r>
                      <a:endParaRPr sz="1300"/>
                    </a:p>
                  </a:txBody>
                  <a:tcPr marL="28575" marR="28575" marT="19050" marB="19050" anchor="b">
                    <a:lnL w="8650" cap="flat" cmpd="sng">
                      <a:solidFill>
                        <a:srgbClr val="CCCCCC"/>
                      </a:solidFill>
                      <a:prstDash val="solid"/>
                      <a:round/>
                      <a:headEnd type="none" w="sm" len="sm"/>
                      <a:tailEnd type="none" w="sm" len="sm"/>
                    </a:lnL>
                    <a:lnR w="8650" cap="flat" cmpd="sng">
                      <a:solidFill>
                        <a:srgbClr val="CCCCCC"/>
                      </a:solidFill>
                      <a:prstDash val="solid"/>
                      <a:round/>
                      <a:headEnd type="none" w="sm" len="sm"/>
                      <a:tailEnd type="none" w="sm" len="sm"/>
                    </a:lnR>
                    <a:lnT w="8650" cap="flat" cmpd="sng">
                      <a:solidFill>
                        <a:srgbClr val="CCCCCC"/>
                      </a:solidFill>
                      <a:prstDash val="solid"/>
                      <a:round/>
                      <a:headEnd type="none" w="sm" len="sm"/>
                      <a:tailEnd type="none" w="sm" len="sm"/>
                    </a:lnT>
                    <a:lnB w="8650" cap="flat" cmpd="sng">
                      <a:solidFill>
                        <a:srgbClr val="CCCCCC"/>
                      </a:solidFill>
                      <a:prstDash val="solid"/>
                      <a:round/>
                      <a:headEnd type="none" w="sm" len="sm"/>
                      <a:tailEnd type="none" w="sm" len="sm"/>
                    </a:lnB>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ellId="140:3:0"/>
                      </a:ext>
                    </a:extLst>
                  </a:tcPr>
                </a:tc>
                <a:extLst>
                  <a:ext uri="{0D108BD9-81ED-4DB2-BD59-A6C34878D82A}">
                    <a16:rowId xmlns:a16="http://schemas.microsoft.com/office/drawing/2014/main" val="10003"/>
                  </a:ext>
                </a:extLst>
              </a:tr>
            </a:tbl>
          </a:graphicData>
        </a:graphic>
      </p:graphicFrame>
      <p:sp>
        <p:nvSpPr>
          <p:cNvPr id="141" name="Google Shape;141;g1e2f1b09150_0_352"/>
          <p:cNvSpPr txBox="1"/>
          <p:nvPr/>
        </p:nvSpPr>
        <p:spPr>
          <a:xfrm>
            <a:off x="596125" y="2080825"/>
            <a:ext cx="3359400" cy="984855"/>
          </a:xfrm>
          <a:prstGeom prst="rect">
            <a:avLst/>
          </a:prstGeom>
          <a:solidFill>
            <a:schemeClr val="lt2"/>
          </a:solidFill>
          <a:ln>
            <a:noFill/>
          </a:ln>
        </p:spPr>
        <p:txBody>
          <a:bodyPr spcFirstLastPara="1" wrap="square" lIns="91425" tIns="91425" rIns="91425" bIns="91425" anchor="t" anchorCtr="0">
            <a:spAutoFit/>
          </a:bodyPr>
          <a:lstStyle/>
          <a:p>
            <a:pPr lvl="0"/>
            <a:r>
              <a:rPr lang="pt-BR" sz="1300" b="1" dirty="0" err="1"/>
              <a:t>Author's</a:t>
            </a:r>
            <a:r>
              <a:rPr lang="pt-BR" sz="1300" b="1" dirty="0"/>
              <a:t> </a:t>
            </a:r>
            <a:r>
              <a:rPr lang="pt-BR" sz="1300" b="1" dirty="0" err="1"/>
              <a:t>keywords</a:t>
            </a:r>
            <a:r>
              <a:rPr lang="pt-BR" sz="1300" b="1" dirty="0"/>
              <a:t>:</a:t>
            </a:r>
          </a:p>
          <a:p>
            <a:pPr lvl="0"/>
            <a:r>
              <a:rPr lang="pt-BR" sz="1300" dirty="0"/>
              <a:t>Dengue;</a:t>
            </a:r>
            <a:endParaRPr sz="1300" dirty="0"/>
          </a:p>
          <a:p>
            <a:pPr marL="0" lvl="0" indent="0" algn="l" rtl="0">
              <a:spcBef>
                <a:spcPts val="0"/>
              </a:spcBef>
              <a:spcAft>
                <a:spcPts val="0"/>
              </a:spcAft>
              <a:buNone/>
            </a:pPr>
            <a:r>
              <a:rPr lang="pt-BR" sz="1300" dirty="0" err="1"/>
              <a:t>Edad</a:t>
            </a:r>
            <a:r>
              <a:rPr lang="pt-BR" sz="1300" dirty="0"/>
              <a:t> pediátrica;</a:t>
            </a:r>
            <a:endParaRPr sz="1300" dirty="0"/>
          </a:p>
          <a:p>
            <a:pPr lvl="0"/>
            <a:r>
              <a:rPr lang="pt-BR" sz="1300" dirty="0" err="1"/>
              <a:t>Epidemiology</a:t>
            </a:r>
            <a:r>
              <a:rPr lang="pt-BR" sz="1300" dirty="0"/>
              <a:t>. </a:t>
            </a:r>
            <a:endParaRPr sz="1300" dirty="0"/>
          </a:p>
        </p:txBody>
      </p:sp>
      <p:sp>
        <p:nvSpPr>
          <p:cNvPr id="142" name="Google Shape;142;g1e2f1b09150_0_352"/>
          <p:cNvSpPr txBox="1"/>
          <p:nvPr/>
        </p:nvSpPr>
        <p:spPr>
          <a:xfrm>
            <a:off x="1813550" y="1381975"/>
            <a:ext cx="8919300" cy="573973"/>
          </a:xfrm>
          <a:prstGeom prst="rect">
            <a:avLst/>
          </a:prstGeom>
          <a:noFill/>
          <a:ln>
            <a:noFill/>
          </a:ln>
        </p:spPr>
        <p:txBody>
          <a:bodyPr spcFirstLastPara="1" wrap="square" lIns="91425" tIns="91425" rIns="91425" bIns="91425" anchor="t" anchorCtr="0">
            <a:spAutoFit/>
          </a:bodyPr>
          <a:lstStyle/>
          <a:p>
            <a:pPr algn="ctr">
              <a:lnSpc>
                <a:spcPct val="114999"/>
              </a:lnSpc>
            </a:pPr>
            <a:r>
              <a:rPr lang="pt-BR" sz="2200" b="1" i="1" dirty="0" err="1">
                <a:solidFill>
                  <a:srgbClr val="073763"/>
                </a:solidFill>
              </a:rPr>
              <a:t>Epidemiology</a:t>
            </a:r>
            <a:r>
              <a:rPr lang="pt-BR" sz="2200" b="1" i="1" dirty="0">
                <a:solidFill>
                  <a:srgbClr val="073763"/>
                </a:solidFill>
              </a:rPr>
              <a:t> </a:t>
            </a:r>
            <a:r>
              <a:rPr lang="pt-BR" sz="2200" b="1" i="1" dirty="0" err="1">
                <a:solidFill>
                  <a:srgbClr val="073763"/>
                </a:solidFill>
              </a:rPr>
              <a:t>of</a:t>
            </a:r>
            <a:r>
              <a:rPr lang="pt-BR" sz="2200" b="1" i="1" dirty="0">
                <a:solidFill>
                  <a:srgbClr val="073763"/>
                </a:solidFill>
              </a:rPr>
              <a:t> dengue in </a:t>
            </a:r>
            <a:r>
              <a:rPr lang="pt-BR" sz="2200" b="1" i="1" dirty="0" err="1">
                <a:solidFill>
                  <a:srgbClr val="073763"/>
                </a:solidFill>
              </a:rPr>
              <a:t>the</a:t>
            </a:r>
            <a:r>
              <a:rPr lang="pt-BR" sz="2200" b="1" i="1" dirty="0">
                <a:solidFill>
                  <a:srgbClr val="073763"/>
                </a:solidFill>
              </a:rPr>
              <a:t> </a:t>
            </a:r>
            <a:r>
              <a:rPr lang="pt-BR" sz="2200" b="1" i="1" dirty="0" err="1">
                <a:solidFill>
                  <a:srgbClr val="073763"/>
                </a:solidFill>
              </a:rPr>
              <a:t>pediatric</a:t>
            </a:r>
            <a:r>
              <a:rPr lang="pt-BR" sz="2200" b="1" i="1" dirty="0">
                <a:solidFill>
                  <a:srgbClr val="073763"/>
                </a:solidFill>
              </a:rPr>
              <a:t> </a:t>
            </a:r>
            <a:r>
              <a:rPr lang="pt-BR" sz="2200" b="1" i="1" dirty="0" err="1">
                <a:solidFill>
                  <a:srgbClr val="073763"/>
                </a:solidFill>
              </a:rPr>
              <a:t>population</a:t>
            </a:r>
            <a:r>
              <a:rPr lang="pt-BR" sz="2200" b="1" i="1" dirty="0">
                <a:solidFill>
                  <a:srgbClr val="073763"/>
                </a:solidFill>
              </a:rPr>
              <a:t> in Guantánamo*</a:t>
            </a:r>
            <a:endParaRPr lang="en-US" sz="2200" b="1" i="1" dirty="0">
              <a:solidFill>
                <a:srgbClr val="073763"/>
              </a:solidFill>
              <a:cs typeface="Calibri"/>
            </a:endParaRPr>
          </a:p>
        </p:txBody>
      </p:sp>
      <p:sp>
        <p:nvSpPr>
          <p:cNvPr id="143" name="Google Shape;143;g1e2f1b09150_0_352"/>
          <p:cNvSpPr txBox="1"/>
          <p:nvPr/>
        </p:nvSpPr>
        <p:spPr>
          <a:xfrm>
            <a:off x="8213900" y="2004625"/>
            <a:ext cx="3804000" cy="31461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pt-BR" sz="1300" dirty="0"/>
              <a:t>(</a:t>
            </a:r>
            <a:r>
              <a:rPr lang="pt-BR" sz="1300" b="1" dirty="0" err="1"/>
              <a:t>mh:</a:t>
            </a:r>
            <a:r>
              <a:rPr lang="pt-BR" sz="1300" dirty="0" err="1"/>
              <a:t>Dengue</a:t>
            </a:r>
            <a:r>
              <a:rPr lang="pt-BR" sz="1300" dirty="0"/>
              <a:t> OR </a:t>
            </a:r>
            <a:r>
              <a:rPr lang="pt-BR" sz="1300" dirty="0" err="1"/>
              <a:t>mh</a:t>
            </a:r>
            <a:r>
              <a:rPr lang="pt-BR" sz="1300" dirty="0"/>
              <a:t>:"</a:t>
            </a:r>
            <a:r>
              <a:rPr lang="pt-BR" sz="1300" dirty="0" err="1"/>
              <a:t>Severe</a:t>
            </a:r>
            <a:r>
              <a:rPr lang="pt-BR" sz="1300" dirty="0"/>
              <a:t> Dengue" OR </a:t>
            </a:r>
            <a:r>
              <a:rPr lang="pt-BR" sz="1300" dirty="0" err="1"/>
              <a:t>mh</a:t>
            </a:r>
            <a:r>
              <a:rPr lang="pt-BR" sz="1300" dirty="0"/>
              <a:t>:"Dengue Virus" OR </a:t>
            </a:r>
            <a:r>
              <a:rPr lang="pt-BR" sz="1300" dirty="0" err="1"/>
              <a:t>mh</a:t>
            </a:r>
            <a:r>
              <a:rPr lang="pt-BR" sz="1300" dirty="0"/>
              <a:t>:"Dengue </a:t>
            </a:r>
            <a:r>
              <a:rPr lang="pt-BR" sz="1300" dirty="0" err="1"/>
              <a:t>Vaccines</a:t>
            </a:r>
            <a:r>
              <a:rPr lang="pt-BR" sz="1300" dirty="0"/>
              <a:t>" OR </a:t>
            </a:r>
            <a:r>
              <a:rPr lang="pt-BR" sz="1300" b="1" dirty="0" err="1"/>
              <a:t>tw</a:t>
            </a:r>
            <a:r>
              <a:rPr lang="pt-BR" sz="1300" b="1" dirty="0"/>
              <a:t>:</a:t>
            </a:r>
            <a:r>
              <a:rPr lang="pt-BR" sz="1300" dirty="0"/>
              <a:t>(Dengue OR "Dengue grave" OR "</a:t>
            </a:r>
            <a:r>
              <a:rPr lang="pt-BR" sz="1300" dirty="0" err="1"/>
              <a:t>Severe</a:t>
            </a:r>
            <a:r>
              <a:rPr lang="pt-BR" sz="1300" dirty="0"/>
              <a:t> Dengue" OR "Dengue Hemorrágica" OR ("Febre Hemorrágica" Dengue) OR "Vírus da Dengue" OR "Síndrome de Choque da Dengue" OR "Febre </a:t>
            </a:r>
            <a:r>
              <a:rPr lang="pt-BR" sz="1300" dirty="0" err="1"/>
              <a:t>Quebra-Ossos</a:t>
            </a:r>
            <a:r>
              <a:rPr lang="pt-BR" sz="1300" dirty="0"/>
              <a:t>" OR "Febre da Dengue" OR "Vacinas contra Dengue" OR "Dengue </a:t>
            </a:r>
            <a:r>
              <a:rPr lang="pt-BR" sz="1300" dirty="0" err="1"/>
              <a:t>Vaccines</a:t>
            </a:r>
            <a:r>
              <a:rPr lang="pt-BR" sz="1300" dirty="0"/>
              <a:t>" OR "Dengue </a:t>
            </a:r>
            <a:r>
              <a:rPr lang="pt-BR" sz="1300" dirty="0" err="1"/>
              <a:t>Vaccine</a:t>
            </a:r>
            <a:r>
              <a:rPr lang="pt-BR" sz="1300" dirty="0"/>
              <a:t>" OR "Dengue </a:t>
            </a:r>
            <a:r>
              <a:rPr lang="pt-BR" sz="1300" dirty="0" err="1"/>
              <a:t>Hemorrhagic</a:t>
            </a:r>
            <a:r>
              <a:rPr lang="pt-BR" sz="1300" dirty="0"/>
              <a:t>" OR "</a:t>
            </a:r>
            <a:r>
              <a:rPr lang="pt-BR" sz="1300" dirty="0" err="1"/>
              <a:t>Breakbone</a:t>
            </a:r>
            <a:r>
              <a:rPr lang="pt-BR" sz="1300" dirty="0"/>
              <a:t> </a:t>
            </a:r>
            <a:r>
              <a:rPr lang="pt-BR" sz="1300" dirty="0" err="1"/>
              <a:t>Fever</a:t>
            </a:r>
            <a:r>
              <a:rPr lang="pt-BR" sz="1300" dirty="0"/>
              <a:t>" OR "dengue </a:t>
            </a:r>
            <a:r>
              <a:rPr lang="pt-BR" sz="1300" dirty="0" err="1"/>
              <a:t>fever</a:t>
            </a:r>
            <a:r>
              <a:rPr lang="pt-BR" sz="1300" dirty="0"/>
              <a:t>" OR ("</a:t>
            </a:r>
            <a:r>
              <a:rPr lang="pt-BR" sz="1300" dirty="0" err="1"/>
              <a:t>Hemorrhagic</a:t>
            </a:r>
            <a:r>
              <a:rPr lang="pt-BR" sz="1300" dirty="0"/>
              <a:t> </a:t>
            </a:r>
            <a:r>
              <a:rPr lang="pt-BR" sz="1300" dirty="0" err="1"/>
              <a:t>fever</a:t>
            </a:r>
            <a:r>
              <a:rPr lang="pt-BR" sz="1300" dirty="0"/>
              <a:t>" dengue)) AND NOT ((</a:t>
            </a:r>
            <a:r>
              <a:rPr lang="pt-BR" sz="1300" dirty="0" err="1"/>
              <a:t>mh:Flavivirus</a:t>
            </a:r>
            <a:r>
              <a:rPr lang="pt-BR" sz="1300" dirty="0"/>
              <a:t> OR "Aedes aegypti" OR Aedes) AND NOT dengue))</a:t>
            </a:r>
            <a:endParaRPr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e2f1b09150_0_10"/>
          <p:cNvSpPr txBox="1">
            <a:spLocks noGrp="1"/>
          </p:cNvSpPr>
          <p:nvPr>
            <p:ph type="title"/>
          </p:nvPr>
        </p:nvSpPr>
        <p:spPr>
          <a:xfrm>
            <a:off x="838200" y="365125"/>
            <a:ext cx="10515600" cy="1325700"/>
          </a:xfrm>
          <a:prstGeom prst="rect">
            <a:avLst/>
          </a:prstGeom>
          <a:ln>
            <a:noFill/>
          </a:ln>
        </p:spPr>
        <p:txBody>
          <a:bodyPr spcFirstLastPara="1" wrap="square" lIns="91425" tIns="45700" rIns="91425" bIns="45700" anchor="ctr" anchorCtr="0">
            <a:normAutofit/>
          </a:bodyPr>
          <a:lstStyle/>
          <a:p>
            <a:pPr>
              <a:spcBef>
                <a:spcPts val="0"/>
              </a:spcBef>
            </a:pPr>
            <a:r>
              <a:rPr lang="pt-BR" dirty="0" err="1"/>
              <a:t>Why</a:t>
            </a:r>
            <a:r>
              <a:rPr lang="pt-BR" dirty="0"/>
              <a:t> </a:t>
            </a:r>
            <a:r>
              <a:rPr lang="pt-BR" dirty="0" err="1"/>
              <a:t>indexing</a:t>
            </a:r>
            <a:r>
              <a:rPr lang="pt-BR"/>
              <a:t>?</a:t>
            </a:r>
            <a:r>
              <a:rPr lang="pt-BR" dirty="0"/>
              <a:t> </a:t>
            </a:r>
            <a:endParaRPr lang="pt-BR"/>
          </a:p>
        </p:txBody>
      </p:sp>
      <p:sp>
        <p:nvSpPr>
          <p:cNvPr id="149" name="Google Shape;149;g1e2f1b09150_0_10"/>
          <p:cNvSpPr txBox="1">
            <a:spLocks noGrp="1"/>
          </p:cNvSpPr>
          <p:nvPr>
            <p:ph type="body" idx="1"/>
          </p:nvPr>
        </p:nvSpPr>
        <p:spPr>
          <a:xfrm>
            <a:off x="2117692" y="1744850"/>
            <a:ext cx="9236107" cy="4367399"/>
          </a:xfrm>
          <a:prstGeom prst="rect">
            <a:avLst/>
          </a:prstGeom>
        </p:spPr>
        <p:txBody>
          <a:bodyPr spcFirstLastPara="1" wrap="square" lIns="91425" tIns="45700" rIns="91425" bIns="45700" anchor="t" anchorCtr="0">
            <a:normAutofit/>
          </a:bodyPr>
          <a:lstStyle/>
          <a:p>
            <a:pPr marL="342900" indent="-342900">
              <a:buSzPts val="1100"/>
            </a:pPr>
            <a:r>
              <a:rPr lang="en-US" sz="2400" dirty="0">
                <a:ea typeface="+mn-lt"/>
                <a:cs typeface="+mn-lt"/>
              </a:rPr>
              <a:t>The field of health is vast and includes </a:t>
            </a:r>
            <a:r>
              <a:rPr lang="en-US" sz="2400" b="1" dirty="0">
                <a:ea typeface="+mn-lt"/>
                <a:cs typeface="+mn-lt"/>
              </a:rPr>
              <a:t>technical language</a:t>
            </a:r>
            <a:r>
              <a:rPr lang="en-US" sz="2400" dirty="0">
                <a:ea typeface="+mn-lt"/>
                <a:cs typeface="+mn-lt"/>
              </a:rPr>
              <a:t> specific to each specialty. </a:t>
            </a:r>
            <a:endParaRPr lang="en-US" sz="2400">
              <a:ea typeface="+mn-lt"/>
              <a:cs typeface="+mn-lt"/>
            </a:endParaRPr>
          </a:p>
          <a:p>
            <a:pPr marL="342900" indent="-342900">
              <a:buSzPts val="1100"/>
            </a:pPr>
            <a:r>
              <a:rPr lang="en-US" sz="2400" dirty="0">
                <a:ea typeface="+mn-lt"/>
                <a:cs typeface="+mn-lt"/>
              </a:rPr>
              <a:t>There are distinct </a:t>
            </a:r>
            <a:r>
              <a:rPr lang="en-US" sz="2400" b="1" dirty="0">
                <a:ea typeface="+mn-lt"/>
                <a:cs typeface="+mn-lt"/>
              </a:rPr>
              <a:t>types and designs of studies;</a:t>
            </a:r>
            <a:endParaRPr lang="en-US" sz="2400" dirty="0">
              <a:cs typeface="Calibri"/>
            </a:endParaRPr>
          </a:p>
          <a:p>
            <a:pPr marL="342900" indent="-342900">
              <a:lnSpc>
                <a:spcPct val="114999"/>
              </a:lnSpc>
              <a:spcBef>
                <a:spcPts val="400"/>
              </a:spcBef>
              <a:buSzPts val="1100"/>
            </a:pPr>
            <a:r>
              <a:rPr lang="en-US" sz="2400" dirty="0">
                <a:ea typeface="+mn-lt"/>
                <a:cs typeface="+mn-lt"/>
              </a:rPr>
              <a:t>To locate the most</a:t>
            </a:r>
            <a:r>
              <a:rPr lang="en-US" sz="2400" b="1" dirty="0">
                <a:ea typeface="+mn-lt"/>
                <a:cs typeface="+mn-lt"/>
              </a:rPr>
              <a:t> relevant publications efficiently;</a:t>
            </a:r>
            <a:endParaRPr lang="en-US" sz="2400" dirty="0">
              <a:ea typeface="+mn-lt"/>
              <a:cs typeface="+mn-lt"/>
            </a:endParaRPr>
          </a:p>
          <a:p>
            <a:pPr marL="342900" indent="-342900">
              <a:lnSpc>
                <a:spcPct val="114999"/>
              </a:lnSpc>
              <a:spcBef>
                <a:spcPts val="400"/>
              </a:spcBef>
              <a:buSzPts val="1100"/>
            </a:pPr>
            <a:r>
              <a:rPr lang="en-US" sz="2400" dirty="0"/>
              <a:t>LILACS Methodology and the </a:t>
            </a:r>
            <a:r>
              <a:rPr lang="en-US" sz="2400" err="1"/>
              <a:t>DeCS</a:t>
            </a:r>
            <a:r>
              <a:rPr lang="en-US" sz="2400" dirty="0"/>
              <a:t>/</a:t>
            </a:r>
            <a:r>
              <a:rPr lang="en-US" sz="2400" err="1"/>
              <a:t>MeSH</a:t>
            </a:r>
            <a:r>
              <a:rPr lang="en-US" sz="2400" dirty="0"/>
              <a:t> (Descriptors in Health Sciences) vocabulary provide </a:t>
            </a:r>
            <a:r>
              <a:rPr lang="en-US" sz="2400" b="1" dirty="0"/>
              <a:t>guidance</a:t>
            </a:r>
            <a:r>
              <a:rPr lang="en-US" sz="2400" dirty="0"/>
              <a:t> for the description of the </a:t>
            </a:r>
            <a:r>
              <a:rPr lang="en-US" sz="2400" b="1" dirty="0"/>
              <a:t>main</a:t>
            </a:r>
            <a:r>
              <a:rPr lang="en-US" sz="2400" dirty="0"/>
              <a:t> and </a:t>
            </a:r>
            <a:r>
              <a:rPr lang="en-US" sz="2400" b="1" dirty="0"/>
              <a:t>secondary</a:t>
            </a:r>
            <a:r>
              <a:rPr lang="en-US" sz="2400" dirty="0"/>
              <a:t> issues, aspects covered, </a:t>
            </a:r>
            <a:r>
              <a:rPr lang="en-US" sz="2400" b="1" dirty="0"/>
              <a:t>study design</a:t>
            </a:r>
            <a:r>
              <a:rPr lang="en-US" sz="2400" dirty="0"/>
              <a:t>, </a:t>
            </a:r>
            <a:r>
              <a:rPr lang="en-US" sz="2400" b="1" dirty="0"/>
              <a:t>types of publication</a:t>
            </a:r>
            <a:r>
              <a:rPr lang="en-US" sz="2400" dirty="0"/>
              <a:t>, and any other issues discussed in the publication.</a:t>
            </a:r>
            <a:endParaRPr lang="es-419" sz="2400">
              <a:cs typeface="Calibri"/>
            </a:endParaRPr>
          </a:p>
        </p:txBody>
      </p:sp>
      <p:pic>
        <p:nvPicPr>
          <p:cNvPr id="6" name="Imagem 5">
            <a:extLst>
              <a:ext uri="{FF2B5EF4-FFF2-40B4-BE49-F238E27FC236}">
                <a16:creationId xmlns:a16="http://schemas.microsoft.com/office/drawing/2014/main" id="{519EB259-22E3-9E8E-6591-E804C75EE5E6}"/>
              </a:ext>
            </a:extLst>
          </p:cNvPr>
          <p:cNvPicPr>
            <a:picLocks noChangeAspect="1"/>
          </p:cNvPicPr>
          <p:nvPr/>
        </p:nvPicPr>
        <p:blipFill>
          <a:blip r:embed="rId3"/>
          <a:stretch>
            <a:fillRect/>
          </a:stretch>
        </p:blipFill>
        <p:spPr>
          <a:xfrm>
            <a:off x="935179" y="1642187"/>
            <a:ext cx="1020958" cy="1020958"/>
          </a:xfrm>
          <a:prstGeom prst="rect">
            <a:avLst/>
          </a:prstGeom>
        </p:spPr>
      </p:pic>
      <p:pic>
        <p:nvPicPr>
          <p:cNvPr id="8" name="Imagem 7">
            <a:extLst>
              <a:ext uri="{FF2B5EF4-FFF2-40B4-BE49-F238E27FC236}">
                <a16:creationId xmlns:a16="http://schemas.microsoft.com/office/drawing/2014/main" id="{B114F558-30D5-0562-380E-EAC7017A1A2F}"/>
              </a:ext>
            </a:extLst>
          </p:cNvPr>
          <p:cNvPicPr>
            <a:picLocks noChangeAspect="1"/>
          </p:cNvPicPr>
          <p:nvPr/>
        </p:nvPicPr>
        <p:blipFill>
          <a:blip r:embed="rId4"/>
          <a:stretch>
            <a:fillRect/>
          </a:stretch>
        </p:blipFill>
        <p:spPr>
          <a:xfrm>
            <a:off x="935179" y="3421056"/>
            <a:ext cx="1020958" cy="1020958"/>
          </a:xfrm>
          <a:prstGeom prst="rect">
            <a:avLst/>
          </a:prstGeom>
        </p:spPr>
      </p:pic>
      <p:pic>
        <p:nvPicPr>
          <p:cNvPr id="3" name="Imagem 2">
            <a:extLst>
              <a:ext uri="{FF2B5EF4-FFF2-40B4-BE49-F238E27FC236}">
                <a16:creationId xmlns:a16="http://schemas.microsoft.com/office/drawing/2014/main" id="{C32BE634-E17B-B528-8AB2-7C0652C6412A}"/>
              </a:ext>
            </a:extLst>
          </p:cNvPr>
          <p:cNvPicPr>
            <a:picLocks noChangeAspect="1"/>
          </p:cNvPicPr>
          <p:nvPr/>
        </p:nvPicPr>
        <p:blipFill>
          <a:blip r:embed="rId5"/>
          <a:stretch>
            <a:fillRect/>
          </a:stretch>
        </p:blipFill>
        <p:spPr>
          <a:xfrm>
            <a:off x="68768" y="5626488"/>
            <a:ext cx="1146147" cy="426757"/>
          </a:xfrm>
          <a:prstGeom prst="rect">
            <a:avLst/>
          </a:prstGeom>
        </p:spPr>
      </p:pic>
      <p:pic>
        <p:nvPicPr>
          <p:cNvPr id="4" name="Imagem 3">
            <a:extLst>
              <a:ext uri="{FF2B5EF4-FFF2-40B4-BE49-F238E27FC236}">
                <a16:creationId xmlns:a16="http://schemas.microsoft.com/office/drawing/2014/main" id="{8A6156C4-6496-A531-1043-F35E56528B41}"/>
              </a:ext>
            </a:extLst>
          </p:cNvPr>
          <p:cNvPicPr>
            <a:picLocks noChangeAspect="1"/>
          </p:cNvPicPr>
          <p:nvPr/>
        </p:nvPicPr>
        <p:blipFill>
          <a:blip r:embed="rId6"/>
          <a:stretch>
            <a:fillRect/>
          </a:stretch>
        </p:blipFill>
        <p:spPr>
          <a:xfrm>
            <a:off x="0" y="6090504"/>
            <a:ext cx="4273666" cy="804742"/>
          </a:xfrm>
          <a:prstGeom prst="rect">
            <a:avLst/>
          </a:prstGeom>
        </p:spPr>
      </p:pic>
      <p:sp>
        <p:nvSpPr>
          <p:cNvPr id="7" name="CaixaDeTexto 6">
            <a:extLst>
              <a:ext uri="{FF2B5EF4-FFF2-40B4-BE49-F238E27FC236}">
                <a16:creationId xmlns:a16="http://schemas.microsoft.com/office/drawing/2014/main" id="{283E0F85-D6AE-0E98-17A2-E76C83F8826C}"/>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2" name="Retângulo 1">
            <a:extLst>
              <a:ext uri="{FF2B5EF4-FFF2-40B4-BE49-F238E27FC236}">
                <a16:creationId xmlns:a16="http://schemas.microsoft.com/office/drawing/2014/main" id="{3AB242B1-4F18-4504-30C0-86AAADEF64F4}"/>
              </a:ext>
            </a:extLst>
          </p:cNvPr>
          <p:cNvSpPr/>
          <p:nvPr/>
        </p:nvSpPr>
        <p:spPr>
          <a:xfrm>
            <a:off x="0" y="-28648"/>
            <a:ext cx="12192000" cy="585657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54" name="Google Shape;154;g24431352db8_0_7"/>
          <p:cNvSpPr txBox="1">
            <a:spLocks noGrp="1"/>
          </p:cNvSpPr>
          <p:nvPr>
            <p:ph type="title"/>
          </p:nvPr>
        </p:nvSpPr>
        <p:spPr>
          <a:xfrm>
            <a:off x="838200" y="12786"/>
            <a:ext cx="10515600" cy="1222889"/>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pt-BR" dirty="0" err="1"/>
              <a:t>Importance</a:t>
            </a:r>
            <a:r>
              <a:rPr lang="pt-BR" dirty="0"/>
              <a:t> </a:t>
            </a:r>
            <a:r>
              <a:rPr lang="pt-BR" dirty="0" err="1"/>
              <a:t>of</a:t>
            </a:r>
            <a:r>
              <a:rPr lang="pt-BR" dirty="0"/>
              <a:t> </a:t>
            </a:r>
            <a:r>
              <a:rPr lang="pt-BR" dirty="0" err="1"/>
              <a:t>indexing</a:t>
            </a:r>
            <a:endParaRPr dirty="0"/>
          </a:p>
        </p:txBody>
      </p:sp>
      <p:sp>
        <p:nvSpPr>
          <p:cNvPr id="155" name="Google Shape;155;g24431352db8_0_7"/>
          <p:cNvSpPr txBox="1">
            <a:spLocks noGrp="1"/>
          </p:cNvSpPr>
          <p:nvPr>
            <p:ph type="body" idx="1"/>
          </p:nvPr>
        </p:nvSpPr>
        <p:spPr>
          <a:xfrm>
            <a:off x="1830691" y="1066437"/>
            <a:ext cx="9909058" cy="5194284"/>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buSzPct val="155555"/>
              <a:buNone/>
            </a:pPr>
            <a:r>
              <a:rPr lang="en-US" sz="2200" dirty="0"/>
              <a:t>High degree of consistency and specificity in the retrieval of the information contained in LILACS</a:t>
            </a:r>
            <a:endParaRPr lang="en-US">
              <a:cs typeface="Calibri" panose="020F0502020204030204"/>
            </a:endParaRPr>
          </a:p>
          <a:p>
            <a:pPr marL="0" indent="0">
              <a:lnSpc>
                <a:spcPct val="100000"/>
              </a:lnSpc>
              <a:spcBef>
                <a:spcPts val="0"/>
              </a:spcBef>
              <a:buSzPct val="155555"/>
              <a:buNone/>
            </a:pPr>
            <a:r>
              <a:rPr lang="en-US" sz="2200" dirty="0"/>
              <a:t>
Gives visibility to scientific productivity</a:t>
            </a:r>
            <a:endParaRPr lang="es-419" sz="2200">
              <a:cs typeface="Calibri" panose="020F0502020204030204"/>
            </a:endParaRPr>
          </a:p>
          <a:p>
            <a:pPr marL="0" indent="0">
              <a:lnSpc>
                <a:spcPct val="100000"/>
              </a:lnSpc>
              <a:spcBef>
                <a:spcPts val="0"/>
              </a:spcBef>
              <a:buNone/>
            </a:pPr>
            <a:r>
              <a:rPr lang="en-US" sz="2200" dirty="0"/>
              <a:t>
Refinement of the search using Boolean logic with the inclusion of new terms</a:t>
            </a:r>
            <a:endParaRPr lang="es-419" sz="2200">
              <a:cs typeface="Calibri" panose="020F0502020204030204"/>
            </a:endParaRPr>
          </a:p>
          <a:p>
            <a:pPr marL="0" indent="0">
              <a:lnSpc>
                <a:spcPct val="100000"/>
              </a:lnSpc>
              <a:spcBef>
                <a:spcPts val="0"/>
              </a:spcBef>
              <a:buNone/>
            </a:pPr>
            <a:r>
              <a:rPr lang="en-US" sz="2200" dirty="0"/>
              <a:t>
Generates reliable indicators for descriptor-based analysis.</a:t>
            </a:r>
            <a:endParaRPr lang="es-419" sz="2200"/>
          </a:p>
          <a:p>
            <a:pPr marL="0" indent="0">
              <a:lnSpc>
                <a:spcPct val="100000"/>
              </a:lnSpc>
              <a:spcBef>
                <a:spcPts val="0"/>
              </a:spcBef>
              <a:buNone/>
            </a:pPr>
            <a:r>
              <a:rPr lang="en-US" sz="2200" dirty="0"/>
              <a:t>
Accurately represents the number of indexed documents for each descriptor associated with a category</a:t>
            </a:r>
            <a:endParaRPr lang="es-419" sz="2200"/>
          </a:p>
          <a:p>
            <a:pPr marL="0" indent="0">
              <a:lnSpc>
                <a:spcPct val="100000"/>
              </a:lnSpc>
              <a:spcBef>
                <a:spcPts val="0"/>
              </a:spcBef>
              <a:buNone/>
            </a:pPr>
            <a:r>
              <a:rPr lang="en-US" sz="2200" dirty="0"/>
              <a:t>
Reduction of the time invested by the health professional in the search and retrieval of the information necessary for professional performance</a:t>
            </a:r>
            <a:endParaRPr lang="es-419" sz="2200">
              <a:cs typeface="Calibri"/>
            </a:endParaRPr>
          </a:p>
        </p:txBody>
      </p:sp>
      <p:pic>
        <p:nvPicPr>
          <p:cNvPr id="5" name="Gráfico 4" descr="Filtro com preenchimento sólido">
            <a:extLst>
              <a:ext uri="{FF2B5EF4-FFF2-40B4-BE49-F238E27FC236}">
                <a16:creationId xmlns:a16="http://schemas.microsoft.com/office/drawing/2014/main" id="{931638C2-E619-F89A-A384-DDD8D95BED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635" y="2641341"/>
            <a:ext cx="659039" cy="659039"/>
          </a:xfrm>
          <a:prstGeom prst="rect">
            <a:avLst/>
          </a:prstGeom>
        </p:spPr>
      </p:pic>
      <p:pic>
        <p:nvPicPr>
          <p:cNvPr id="7" name="Gráfico 6" descr="Lupa com preenchimento sólido">
            <a:extLst>
              <a:ext uri="{FF2B5EF4-FFF2-40B4-BE49-F238E27FC236}">
                <a16:creationId xmlns:a16="http://schemas.microsoft.com/office/drawing/2014/main" id="{C3ED6F3A-DBA3-CE39-2BAA-1B3D728988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247" y="1151182"/>
            <a:ext cx="659039" cy="659039"/>
          </a:xfrm>
          <a:prstGeom prst="rect">
            <a:avLst/>
          </a:prstGeom>
        </p:spPr>
      </p:pic>
      <p:pic>
        <p:nvPicPr>
          <p:cNvPr id="9" name="Gráfico 8" descr="Gráfico de barras com preenchimento sólido">
            <a:extLst>
              <a:ext uri="{FF2B5EF4-FFF2-40B4-BE49-F238E27FC236}">
                <a16:creationId xmlns:a16="http://schemas.microsoft.com/office/drawing/2014/main" id="{E0B10431-5DE1-3B0B-A671-2B5C7A2465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5526" y="3291000"/>
            <a:ext cx="659039" cy="659039"/>
          </a:xfrm>
          <a:prstGeom prst="rect">
            <a:avLst/>
          </a:prstGeom>
        </p:spPr>
      </p:pic>
      <p:pic>
        <p:nvPicPr>
          <p:cNvPr id="11" name="Gráfico 10" descr="Despertador com preenchimento sólido">
            <a:extLst>
              <a:ext uri="{FF2B5EF4-FFF2-40B4-BE49-F238E27FC236}">
                <a16:creationId xmlns:a16="http://schemas.microsoft.com/office/drawing/2014/main" id="{A970D9A2-246C-1965-B336-F016AF1F73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588" y="5226525"/>
            <a:ext cx="659039" cy="659039"/>
          </a:xfrm>
          <a:prstGeom prst="rect">
            <a:avLst/>
          </a:prstGeom>
        </p:spPr>
      </p:pic>
      <p:pic>
        <p:nvPicPr>
          <p:cNvPr id="13" name="Gráfico 12" descr="Olho com preenchimento sólido">
            <a:extLst>
              <a:ext uri="{FF2B5EF4-FFF2-40B4-BE49-F238E27FC236}">
                <a16:creationId xmlns:a16="http://schemas.microsoft.com/office/drawing/2014/main" id="{0A2ECD98-74E5-04D3-E8AD-603FA533F3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5527" y="1940567"/>
            <a:ext cx="659039" cy="659039"/>
          </a:xfrm>
          <a:prstGeom prst="rect">
            <a:avLst/>
          </a:prstGeom>
        </p:spPr>
      </p:pic>
      <p:pic>
        <p:nvPicPr>
          <p:cNvPr id="15" name="Gráfico 14" descr="Árvore decídua com preenchimento sólido">
            <a:extLst>
              <a:ext uri="{FF2B5EF4-FFF2-40B4-BE49-F238E27FC236}">
                <a16:creationId xmlns:a16="http://schemas.microsoft.com/office/drawing/2014/main" id="{F8D4E992-7657-281D-9DD9-11FC3022B7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5526" y="4205677"/>
            <a:ext cx="659039" cy="659039"/>
          </a:xfrm>
          <a:prstGeom prst="rect">
            <a:avLst/>
          </a:prstGeom>
        </p:spPr>
      </p:pic>
      <p:pic>
        <p:nvPicPr>
          <p:cNvPr id="3" name="Imagem 2">
            <a:extLst>
              <a:ext uri="{FF2B5EF4-FFF2-40B4-BE49-F238E27FC236}">
                <a16:creationId xmlns:a16="http://schemas.microsoft.com/office/drawing/2014/main" id="{B16873A1-0FA8-9D45-4173-264A3DB53F77}"/>
              </a:ext>
            </a:extLst>
          </p:cNvPr>
          <p:cNvPicPr>
            <a:picLocks noChangeAspect="1"/>
          </p:cNvPicPr>
          <p:nvPr/>
        </p:nvPicPr>
        <p:blipFill>
          <a:blip r:embed="rId15"/>
          <a:stretch>
            <a:fillRect/>
          </a:stretch>
        </p:blipFill>
        <p:spPr>
          <a:xfrm>
            <a:off x="128898" y="5744519"/>
            <a:ext cx="1146147" cy="426757"/>
          </a:xfrm>
          <a:prstGeom prst="rect">
            <a:avLst/>
          </a:prstGeom>
        </p:spPr>
      </p:pic>
      <p:pic>
        <p:nvPicPr>
          <p:cNvPr id="4" name="Imagem 3">
            <a:extLst>
              <a:ext uri="{FF2B5EF4-FFF2-40B4-BE49-F238E27FC236}">
                <a16:creationId xmlns:a16="http://schemas.microsoft.com/office/drawing/2014/main" id="{F5AD8C2F-1F09-7411-E761-F42F904E1D35}"/>
              </a:ext>
            </a:extLst>
          </p:cNvPr>
          <p:cNvPicPr>
            <a:picLocks noChangeAspect="1"/>
          </p:cNvPicPr>
          <p:nvPr/>
        </p:nvPicPr>
        <p:blipFill>
          <a:blip r:embed="rId16"/>
          <a:stretch>
            <a:fillRect/>
          </a:stretch>
        </p:blipFill>
        <p:spPr>
          <a:xfrm>
            <a:off x="128897" y="6100946"/>
            <a:ext cx="4273666" cy="804742"/>
          </a:xfrm>
          <a:prstGeom prst="rect">
            <a:avLst/>
          </a:prstGeom>
        </p:spPr>
      </p:pic>
      <p:sp>
        <p:nvSpPr>
          <p:cNvPr id="6" name="CaixaDeTexto 5">
            <a:extLst>
              <a:ext uri="{FF2B5EF4-FFF2-40B4-BE49-F238E27FC236}">
                <a16:creationId xmlns:a16="http://schemas.microsoft.com/office/drawing/2014/main" id="{5518173D-42A3-476E-C30D-1A5A6E1AFCFB}"/>
              </a:ext>
            </a:extLst>
          </p:cNvPr>
          <p:cNvSpPr txBox="1"/>
          <p:nvPr/>
        </p:nvSpPr>
        <p:spPr>
          <a:xfrm>
            <a:off x="4679471"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e2f1b09150_0_310"/>
          <p:cNvSpPr txBox="1">
            <a:spLocks noGrp="1"/>
          </p:cNvSpPr>
          <p:nvPr>
            <p:ph type="title"/>
          </p:nvPr>
        </p:nvSpPr>
        <p:spPr>
          <a:xfrm>
            <a:off x="838200" y="262495"/>
            <a:ext cx="10515600" cy="1325700"/>
          </a:xfrm>
          <a:prstGeom prst="rect">
            <a:avLst/>
          </a:prstGeom>
        </p:spPr>
        <p:txBody>
          <a:bodyPr spcFirstLastPara="1" wrap="square" lIns="91425" tIns="45700" rIns="91425" bIns="45700" anchor="ctr" anchorCtr="0">
            <a:normAutofit/>
          </a:bodyPr>
          <a:lstStyle/>
          <a:p>
            <a:pPr lvl="0">
              <a:spcBef>
                <a:spcPts val="0"/>
              </a:spcBef>
            </a:pPr>
            <a:r>
              <a:rPr lang="en-US" dirty="0"/>
              <a:t>What do we index in LILACS and MEDCARIB databases?</a:t>
            </a:r>
            <a:endParaRPr dirty="0"/>
          </a:p>
        </p:txBody>
      </p:sp>
      <p:pic>
        <p:nvPicPr>
          <p:cNvPr id="163" name="Google Shape;163;g1e2f1b09150_0_310"/>
          <p:cNvPicPr preferRelativeResize="0"/>
          <p:nvPr/>
        </p:nvPicPr>
        <p:blipFill>
          <a:blip r:embed="rId3">
            <a:alphaModFix/>
          </a:blip>
          <a:stretch>
            <a:fillRect/>
          </a:stretch>
        </p:blipFill>
        <p:spPr>
          <a:xfrm>
            <a:off x="3047260" y="5021393"/>
            <a:ext cx="2342150" cy="1663325"/>
          </a:xfrm>
          <a:prstGeom prst="rect">
            <a:avLst/>
          </a:prstGeom>
          <a:noFill/>
          <a:ln>
            <a:noFill/>
          </a:ln>
        </p:spPr>
      </p:pic>
      <p:sp>
        <p:nvSpPr>
          <p:cNvPr id="5" name="CaixaDeTexto 4">
            <a:extLst>
              <a:ext uri="{FF2B5EF4-FFF2-40B4-BE49-F238E27FC236}">
                <a16:creationId xmlns:a16="http://schemas.microsoft.com/office/drawing/2014/main" id="{46F41BCA-EC0D-CDF6-8AF9-1A19E24ADBEA}"/>
              </a:ext>
            </a:extLst>
          </p:cNvPr>
          <p:cNvSpPr txBox="1"/>
          <p:nvPr/>
        </p:nvSpPr>
        <p:spPr>
          <a:xfrm>
            <a:off x="2496845" y="3341621"/>
            <a:ext cx="6094520" cy="769441"/>
          </a:xfrm>
          <a:prstGeom prst="rect">
            <a:avLst/>
          </a:prstGeom>
          <a:noFill/>
        </p:spPr>
        <p:txBody>
          <a:bodyPr wrap="square">
            <a:spAutoFit/>
          </a:bodyPr>
          <a:lstStyle/>
          <a:p>
            <a:pPr marL="457200" lvl="0" indent="-317500">
              <a:buClr>
                <a:schemeClr val="dk1"/>
              </a:buClr>
              <a:buSzPts val="1400"/>
              <a:buChar char="➢"/>
            </a:pPr>
            <a:r>
              <a:rPr lang="en-US" sz="2200" dirty="0">
                <a:solidFill>
                  <a:schemeClr val="dk1"/>
                </a:solidFill>
              </a:rPr>
              <a:t>Journal Articles
(book reviews and abstracts are not indexed)</a:t>
            </a:r>
            <a:endParaRPr lang="pt-BR" sz="2200" dirty="0"/>
          </a:p>
        </p:txBody>
      </p:sp>
      <p:sp>
        <p:nvSpPr>
          <p:cNvPr id="7" name="CaixaDeTexto 6">
            <a:extLst>
              <a:ext uri="{FF2B5EF4-FFF2-40B4-BE49-F238E27FC236}">
                <a16:creationId xmlns:a16="http://schemas.microsoft.com/office/drawing/2014/main" id="{96323F2C-AAB1-A45F-1FE3-FDE25EE2A96D}"/>
              </a:ext>
            </a:extLst>
          </p:cNvPr>
          <p:cNvSpPr txBox="1"/>
          <p:nvPr/>
        </p:nvSpPr>
        <p:spPr>
          <a:xfrm>
            <a:off x="4394941" y="4296978"/>
            <a:ext cx="6094520" cy="430887"/>
          </a:xfrm>
          <a:prstGeom prst="rect">
            <a:avLst/>
          </a:prstGeom>
          <a:noFill/>
        </p:spPr>
        <p:txBody>
          <a:bodyPr wrap="square">
            <a:spAutoFit/>
          </a:bodyPr>
          <a:lstStyle/>
          <a:p>
            <a:pPr marL="457200" lvl="0" indent="-317500">
              <a:buClr>
                <a:schemeClr val="dk1"/>
              </a:buClr>
              <a:buSzPts val="1400"/>
              <a:buChar char="➢"/>
            </a:pPr>
            <a:r>
              <a:rPr lang="en-US" sz="2200" dirty="0">
                <a:solidFill>
                  <a:schemeClr val="dk1"/>
                </a:solidFill>
              </a:rPr>
              <a:t>Monographic books and series and chapters</a:t>
            </a:r>
            <a:endParaRPr lang="es-419" sz="2200" dirty="0"/>
          </a:p>
        </p:txBody>
      </p:sp>
      <p:sp>
        <p:nvSpPr>
          <p:cNvPr id="9" name="CaixaDeTexto 8">
            <a:extLst>
              <a:ext uri="{FF2B5EF4-FFF2-40B4-BE49-F238E27FC236}">
                <a16:creationId xmlns:a16="http://schemas.microsoft.com/office/drawing/2014/main" id="{A45C8F3E-19FD-9C5E-7A09-498BEE249958}"/>
              </a:ext>
            </a:extLst>
          </p:cNvPr>
          <p:cNvSpPr txBox="1"/>
          <p:nvPr/>
        </p:nvSpPr>
        <p:spPr>
          <a:xfrm>
            <a:off x="1598893" y="2695763"/>
            <a:ext cx="7616128" cy="430887"/>
          </a:xfrm>
          <a:prstGeom prst="rect">
            <a:avLst/>
          </a:prstGeom>
          <a:noFill/>
        </p:spPr>
        <p:txBody>
          <a:bodyPr wrap="square">
            <a:spAutoFit/>
          </a:bodyPr>
          <a:lstStyle/>
          <a:p>
            <a:pPr marL="457200" lvl="0" indent="-317500">
              <a:buClr>
                <a:schemeClr val="dk1"/>
              </a:buClr>
              <a:buSzPts val="1400"/>
              <a:buChar char="➢"/>
            </a:pPr>
            <a:r>
              <a:rPr lang="en-US" sz="2200" dirty="0">
                <a:solidFill>
                  <a:schemeClr val="dk1"/>
                </a:solidFill>
              </a:rPr>
              <a:t>PhD Thesis and Master's Dissertations</a:t>
            </a:r>
            <a:endParaRPr lang="es-419" sz="2200" dirty="0"/>
          </a:p>
        </p:txBody>
      </p:sp>
      <p:sp>
        <p:nvSpPr>
          <p:cNvPr id="11" name="CaixaDeTexto 10">
            <a:extLst>
              <a:ext uri="{FF2B5EF4-FFF2-40B4-BE49-F238E27FC236}">
                <a16:creationId xmlns:a16="http://schemas.microsoft.com/office/drawing/2014/main" id="{2AC182D9-B506-ADAC-DF78-52D3754C2E04}"/>
              </a:ext>
            </a:extLst>
          </p:cNvPr>
          <p:cNvSpPr txBox="1"/>
          <p:nvPr/>
        </p:nvSpPr>
        <p:spPr>
          <a:xfrm>
            <a:off x="915014" y="2022412"/>
            <a:ext cx="7900511" cy="430887"/>
          </a:xfrm>
          <a:prstGeom prst="rect">
            <a:avLst/>
          </a:prstGeom>
          <a:noFill/>
        </p:spPr>
        <p:txBody>
          <a:bodyPr wrap="square">
            <a:spAutoFit/>
          </a:bodyPr>
          <a:lstStyle/>
          <a:p>
            <a:pPr marL="457200" lvl="0" indent="-317500">
              <a:buClr>
                <a:schemeClr val="dk1"/>
              </a:buClr>
              <a:buSzPts val="1400"/>
              <a:buFont typeface="Arial"/>
              <a:buChar char="➢"/>
              <a:defRPr/>
            </a:pPr>
            <a:r>
              <a:rPr lang="pt-BR" sz="2200" dirty="0" err="1">
                <a:solidFill>
                  <a:schemeClr val="dk1"/>
                </a:solidFill>
              </a:rPr>
              <a:t>Unconventional</a:t>
            </a:r>
            <a:r>
              <a:rPr lang="pt-BR" sz="2200" dirty="0">
                <a:solidFill>
                  <a:schemeClr val="dk1"/>
                </a:solidFill>
              </a:rPr>
              <a:t> </a:t>
            </a:r>
            <a:r>
              <a:rPr lang="pt-BR" sz="2200" dirty="0" err="1">
                <a:solidFill>
                  <a:schemeClr val="dk1"/>
                </a:solidFill>
              </a:rPr>
              <a:t>documents</a:t>
            </a:r>
            <a:r>
              <a:rPr lang="pt-BR" sz="2200" dirty="0">
                <a:solidFill>
                  <a:schemeClr val="dk1"/>
                </a:solidFill>
              </a:rPr>
              <a:t> </a:t>
            </a:r>
            <a:r>
              <a:rPr lang="pt-BR" sz="2200" dirty="0" err="1">
                <a:solidFill>
                  <a:schemeClr val="dk1"/>
                </a:solidFill>
              </a:rPr>
              <a:t>or</a:t>
            </a:r>
            <a:r>
              <a:rPr lang="pt-BR" sz="2200" dirty="0">
                <a:solidFill>
                  <a:schemeClr val="dk1"/>
                </a:solidFill>
              </a:rPr>
              <a:t> </a:t>
            </a:r>
            <a:r>
              <a:rPr lang="pt-BR" sz="2200" dirty="0" err="1">
                <a:solidFill>
                  <a:schemeClr val="dk1"/>
                </a:solidFill>
              </a:rPr>
              <a:t>grey</a:t>
            </a:r>
            <a:r>
              <a:rPr lang="pt-BR" sz="2200" dirty="0">
                <a:solidFill>
                  <a:schemeClr val="dk1"/>
                </a:solidFill>
              </a:rPr>
              <a:t> </a:t>
            </a:r>
            <a:r>
              <a:rPr lang="pt-BR" sz="2200" dirty="0" err="1">
                <a:solidFill>
                  <a:schemeClr val="dk1"/>
                </a:solidFill>
              </a:rPr>
              <a:t>literature</a:t>
            </a:r>
            <a:endParaRPr lang="pt-BR" sz="2200" dirty="0"/>
          </a:p>
        </p:txBody>
      </p:sp>
      <p:sp>
        <p:nvSpPr>
          <p:cNvPr id="12" name="CaixaDeTexto 11">
            <a:extLst>
              <a:ext uri="{FF2B5EF4-FFF2-40B4-BE49-F238E27FC236}">
                <a16:creationId xmlns:a16="http://schemas.microsoft.com/office/drawing/2014/main" id="{44650A21-A216-C642-E5DF-DBB9507DB810}"/>
              </a:ext>
            </a:extLst>
          </p:cNvPr>
          <p:cNvSpPr txBox="1"/>
          <p:nvPr/>
        </p:nvSpPr>
        <p:spPr>
          <a:xfrm>
            <a:off x="5389410" y="5081335"/>
            <a:ext cx="6094520" cy="430887"/>
          </a:xfrm>
          <a:prstGeom prst="rect">
            <a:avLst/>
          </a:prstGeom>
          <a:noFill/>
        </p:spPr>
        <p:txBody>
          <a:bodyPr wrap="square">
            <a:spAutoFit/>
          </a:bodyPr>
          <a:lstStyle/>
          <a:p>
            <a:pPr marL="457200" lvl="0" indent="-317500">
              <a:buClr>
                <a:schemeClr val="dk1"/>
              </a:buClr>
              <a:buSzPts val="1400"/>
              <a:buChar char="➢"/>
            </a:pPr>
            <a:r>
              <a:rPr lang="es-419" sz="2200" dirty="0" err="1">
                <a:solidFill>
                  <a:schemeClr val="dk1"/>
                </a:solidFill>
              </a:rPr>
              <a:t>Course</a:t>
            </a:r>
            <a:r>
              <a:rPr lang="es-419" sz="2200" dirty="0">
                <a:solidFill>
                  <a:schemeClr val="dk1"/>
                </a:solidFill>
              </a:rPr>
              <a:t> </a:t>
            </a:r>
            <a:r>
              <a:rPr lang="es-419" sz="2200" dirty="0" err="1">
                <a:solidFill>
                  <a:schemeClr val="dk1"/>
                </a:solidFill>
              </a:rPr>
              <a:t>Completion</a:t>
            </a:r>
            <a:r>
              <a:rPr lang="es-419" sz="2200" dirty="0">
                <a:solidFill>
                  <a:schemeClr val="dk1"/>
                </a:solidFill>
              </a:rPr>
              <a:t> </a:t>
            </a:r>
            <a:r>
              <a:rPr lang="es-419" sz="2200" dirty="0" err="1">
                <a:solidFill>
                  <a:schemeClr val="dk1"/>
                </a:solidFill>
              </a:rPr>
              <a:t>Monographies</a:t>
            </a:r>
            <a:r>
              <a:rPr lang="es-419" sz="2200" dirty="0">
                <a:solidFill>
                  <a:schemeClr val="dk1"/>
                </a:solidFill>
              </a:rPr>
              <a:t> </a:t>
            </a:r>
            <a:r>
              <a:rPr lang="es-419" sz="2200" dirty="0" err="1">
                <a:solidFill>
                  <a:schemeClr val="dk1"/>
                </a:solidFill>
              </a:rPr>
              <a:t>or</a:t>
            </a:r>
            <a:r>
              <a:rPr lang="es-419" sz="2200" dirty="0">
                <a:solidFill>
                  <a:schemeClr val="dk1"/>
                </a:solidFill>
              </a:rPr>
              <a:t> </a:t>
            </a:r>
            <a:r>
              <a:rPr lang="es-419" sz="2200" dirty="0" err="1">
                <a:solidFill>
                  <a:schemeClr val="dk1"/>
                </a:solidFill>
              </a:rPr>
              <a:t>Projects</a:t>
            </a:r>
            <a:endParaRPr lang="es-419" sz="2200" dirty="0">
              <a:solidFill>
                <a:schemeClr val="dk1"/>
              </a:solidFill>
            </a:endParaRPr>
          </a:p>
        </p:txBody>
      </p:sp>
      <p:pic>
        <p:nvPicPr>
          <p:cNvPr id="3" name="Imagem 2">
            <a:extLst>
              <a:ext uri="{FF2B5EF4-FFF2-40B4-BE49-F238E27FC236}">
                <a16:creationId xmlns:a16="http://schemas.microsoft.com/office/drawing/2014/main" id="{8A0BE056-DCA7-00E7-CF96-A216A69C29B5}"/>
              </a:ext>
            </a:extLst>
          </p:cNvPr>
          <p:cNvPicPr>
            <a:picLocks noChangeAspect="1"/>
          </p:cNvPicPr>
          <p:nvPr/>
        </p:nvPicPr>
        <p:blipFill>
          <a:blip r:embed="rId4"/>
          <a:stretch>
            <a:fillRect/>
          </a:stretch>
        </p:blipFill>
        <p:spPr>
          <a:xfrm>
            <a:off x="135678" y="6339084"/>
            <a:ext cx="1146147" cy="426757"/>
          </a:xfrm>
          <a:prstGeom prst="rect">
            <a:avLst/>
          </a:prstGeom>
        </p:spPr>
      </p:pic>
      <p:pic>
        <p:nvPicPr>
          <p:cNvPr id="8" name="Imagem 7">
            <a:extLst>
              <a:ext uri="{FF2B5EF4-FFF2-40B4-BE49-F238E27FC236}">
                <a16:creationId xmlns:a16="http://schemas.microsoft.com/office/drawing/2014/main" id="{A9663194-28EF-5CD6-7528-E95ADCFEFA96}"/>
              </a:ext>
            </a:extLst>
          </p:cNvPr>
          <p:cNvPicPr>
            <a:picLocks noChangeAspect="1"/>
          </p:cNvPicPr>
          <p:nvPr/>
        </p:nvPicPr>
        <p:blipFill>
          <a:blip r:embed="rId5"/>
          <a:stretch>
            <a:fillRect/>
          </a:stretch>
        </p:blipFill>
        <p:spPr>
          <a:xfrm>
            <a:off x="708070" y="3719602"/>
            <a:ext cx="2009609" cy="2603582"/>
          </a:xfrm>
          <a:prstGeom prst="rect">
            <a:avLst/>
          </a:prstGeom>
        </p:spPr>
      </p:pic>
      <p:pic>
        <p:nvPicPr>
          <p:cNvPr id="6" name="Picture 5" descr="A close-up of a magazine&#10;&#10;Description automatically generated">
            <a:extLst>
              <a:ext uri="{FF2B5EF4-FFF2-40B4-BE49-F238E27FC236}">
                <a16:creationId xmlns:a16="http://schemas.microsoft.com/office/drawing/2014/main" id="{7F890F8E-930A-74F8-DB81-B82FAC4F3313}"/>
              </a:ext>
            </a:extLst>
          </p:cNvPr>
          <p:cNvPicPr>
            <a:picLocks noChangeAspect="1"/>
          </p:cNvPicPr>
          <p:nvPr/>
        </p:nvPicPr>
        <p:blipFill>
          <a:blip r:embed="rId6"/>
          <a:stretch>
            <a:fillRect/>
          </a:stretch>
        </p:blipFill>
        <p:spPr>
          <a:xfrm>
            <a:off x="9371128" y="1376516"/>
            <a:ext cx="2200453" cy="2728452"/>
          </a:xfrm>
          <a:prstGeom prst="rect">
            <a:avLst/>
          </a:prstGeom>
        </p:spPr>
      </p:pic>
      <p:sp>
        <p:nvSpPr>
          <p:cNvPr id="10" name="CaixaDeTexto 9">
            <a:extLst>
              <a:ext uri="{FF2B5EF4-FFF2-40B4-BE49-F238E27FC236}">
                <a16:creationId xmlns:a16="http://schemas.microsoft.com/office/drawing/2014/main" id="{C7457614-6F80-B1F7-1EAE-9850354A6E56}"/>
              </a:ext>
            </a:extLst>
          </p:cNvPr>
          <p:cNvSpPr txBox="1"/>
          <p:nvPr/>
        </p:nvSpPr>
        <p:spPr>
          <a:xfrm>
            <a:off x="5376157" y="6458620"/>
            <a:ext cx="6400800" cy="369332"/>
          </a:xfrm>
          <a:prstGeom prst="rect">
            <a:avLst/>
          </a:prstGeom>
          <a:noFill/>
        </p:spPr>
        <p:txBody>
          <a:bodyPr wrap="square">
            <a:spAutoFit/>
          </a:bodyPr>
          <a:lstStyle/>
          <a:p>
            <a:r>
              <a:rPr lang="pt-BR" dirty="0"/>
              <a:t>DOI:</a:t>
            </a:r>
            <a:r>
              <a:rPr lang="pt-BR" i="0" dirty="0">
                <a:effectLst/>
                <a:highlight>
                  <a:srgbClr val="FFFFFF"/>
                </a:highlight>
                <a:latin typeface="Helvetica" panose="020B0604020202020204" pitchFamily="34" charset="0"/>
              </a:rPr>
              <a:t>10.5281/zenodo.12802905</a:t>
            </a:r>
            <a:endParaRPr lang="pt-BR" dirty="0"/>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0b062d6-04b0-42b2-8da4-328e5eddc887" xsi:nil="true"/>
    <SecurityClearance xmlns="d0b062d6-04b0-42b2-8da4-328e5eddc887" xsi:nil="true"/>
    <Lilian xmlns="d0b062d6-04b0-42b2-8da4-328e5eddc887" xsi:nil="true"/>
    <DocumentID xmlns="82b74cde-721b-4900-965b-f4b64e850898" xsi:nil="true"/>
    <lcf76f155ced4ddcb4097134ff3c332f xmlns="d0b062d6-04b0-42b2-8da4-328e5eddc887">
      <Terms xmlns="http://schemas.microsoft.com/office/infopath/2007/PartnerControls"/>
    </lcf76f155ced4ddcb4097134ff3c332f>
    <TaxCatchAll xmlns="5e13aadc-de86-43ee-b386-40c01ba74c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OPAS" ma:contentTypeID="0x010100D9D66CEC5F2C404782F911C86DB1F77300943D3F739B659647BD5CFC479406D26F" ma:contentTypeVersion="34" ma:contentTypeDescription="Tipo de conteúdo para documento OPAS" ma:contentTypeScope="" ma:versionID="22c775c8d9fda33a9a06e4810721d629">
  <xsd:schema xmlns:xsd="http://www.w3.org/2001/XMLSchema" xmlns:xs="http://www.w3.org/2001/XMLSchema" xmlns:p="http://schemas.microsoft.com/office/2006/metadata/properties" xmlns:ns2="82b74cde-721b-4900-965b-f4b64e850898" xmlns:ns3="d0b062d6-04b0-42b2-8da4-328e5eddc887" xmlns:ns4="ce88b3b2-2283-476c-a42e-f70cbf0d0ea2" xmlns:ns5="5e13aadc-de86-43ee-b386-40c01ba74c80" targetNamespace="http://schemas.microsoft.com/office/2006/metadata/properties" ma:root="true" ma:fieldsID="bc8e4c5586c6fc6d1591ed9599e7c6f2" ns2:_="" ns3:_="" ns4:_="" ns5:_="">
    <xsd:import namespace="82b74cde-721b-4900-965b-f4b64e850898"/>
    <xsd:import namespace="d0b062d6-04b0-42b2-8da4-328e5eddc887"/>
    <xsd:import namespace="ce88b3b2-2283-476c-a42e-f70cbf0d0ea2"/>
    <xsd:import namespace="5e13aadc-de86-43ee-b386-40c01ba74c80"/>
    <xsd:element name="properties">
      <xsd:complexType>
        <xsd:sequence>
          <xsd:element name="documentManagement">
            <xsd:complexType>
              <xsd:all>
                <xsd:element ref="ns2:DocumentID" minOccurs="0"/>
                <xsd:element ref="ns3:SecurityClearanc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AutoKeyPoints" minOccurs="0"/>
                <xsd:element ref="ns3:MediaServiceKeyPoints" minOccurs="0"/>
                <xsd:element ref="ns3:Lilian" minOccurs="0"/>
                <xsd:element ref="ns3:_Flow_SignoffStatus" minOccurs="0"/>
                <xsd:element ref="ns3:MediaLengthInSeconds" minOccurs="0"/>
                <xsd:element ref="ns3:lcf76f155ced4ddcb4097134ff3c332f" minOccurs="0"/>
                <xsd:element ref="ns5: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74cde-721b-4900-965b-f4b64e850898" elementFormDefault="qualified">
    <xsd:import namespace="http://schemas.microsoft.com/office/2006/documentManagement/types"/>
    <xsd:import namespace="http://schemas.microsoft.com/office/infopath/2007/PartnerControls"/>
    <xsd:element name="DocumentID" ma:index="8" nillable="true" ma:displayName="Número de documento" ma:internalName="DocumentID" ma:readOnly="false">
      <xsd:simpleType>
        <xsd:restriction base="dms:Text">
          <xsd:maxLength value="16"/>
        </xsd:restriction>
      </xsd:simpleType>
    </xsd:element>
  </xsd:schema>
  <xsd:schema xmlns:xsd="http://www.w3.org/2001/XMLSchema" xmlns:xs="http://www.w3.org/2001/XMLSchema" xmlns:dms="http://schemas.microsoft.com/office/2006/documentManagement/types" xmlns:pc="http://schemas.microsoft.com/office/infopath/2007/PartnerControls" targetNamespace="d0b062d6-04b0-42b2-8da4-328e5eddc887" elementFormDefault="qualified">
    <xsd:import namespace="http://schemas.microsoft.com/office/2006/documentManagement/types"/>
    <xsd:import namespace="http://schemas.microsoft.com/office/infopath/2007/PartnerControls"/>
    <xsd:element name="SecurityClearance" ma:index="9" nillable="true" ma:displayName="Classificação de segurança" ma:list="{49e70423-32a3-45ac-85d6-aaeec80bf6dc}" ma:internalName="SecurityClearance" ma:readOnly="false" ma:showField="PT_x002d_BR" ma:web="82b74cde-721b-4900-965b-f4b64e850898">
      <xsd:simpleType>
        <xsd:restriction base="dms:Lookup"/>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ilian" ma:index="22" nillable="true" ma:displayName="Lilian" ma:description="Date of creation&#10;" ma:format="DateOnly" ma:internalName="Lilian">
      <xsd:simpleType>
        <xsd:restriction base="dms:DateTime"/>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88b3b2-2283-476c-a42e-f70cbf0d0e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8120fef-ded7-4458-906f-dad16e4e57b9}" ma:internalName="TaxCatchAll" ma:showField="CatchAllData" ma:web="82b74cde-721b-4900-965b-f4b64e850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93E45-F447-414A-8C44-4F718C8770D3}">
  <ds:schemaRefs>
    <ds:schemaRef ds:uri="http://purl.org/dc/elements/1.1/"/>
    <ds:schemaRef ds:uri="82b74cde-721b-4900-965b-f4b64e850898"/>
    <ds:schemaRef ds:uri="http://purl.org/dc/dcmitype/"/>
    <ds:schemaRef ds:uri="http://purl.org/dc/terms/"/>
    <ds:schemaRef ds:uri="d0b062d6-04b0-42b2-8da4-328e5eddc887"/>
    <ds:schemaRef ds:uri="http://schemas.microsoft.com/office/2006/metadata/properties"/>
    <ds:schemaRef ds:uri="http://www.w3.org/XML/1998/namespace"/>
    <ds:schemaRef ds:uri="http://schemas.microsoft.com/office/2006/documentManagement/types"/>
    <ds:schemaRef ds:uri="ce88b3b2-2283-476c-a42e-f70cbf0d0ea2"/>
    <ds:schemaRef ds:uri="http://schemas.microsoft.com/office/infopath/2007/PartnerControls"/>
    <ds:schemaRef ds:uri="http://schemas.openxmlformats.org/package/2006/metadata/core-properties"/>
    <ds:schemaRef ds:uri="5e13aadc-de86-43ee-b386-40c01ba74c80"/>
  </ds:schemaRefs>
</ds:datastoreItem>
</file>

<file path=customXml/itemProps2.xml><?xml version="1.0" encoding="utf-8"?>
<ds:datastoreItem xmlns:ds="http://schemas.openxmlformats.org/officeDocument/2006/customXml" ds:itemID="{32D6BA2F-4EB0-4166-AC56-A671E73F6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b74cde-721b-4900-965b-f4b64e850898"/>
    <ds:schemaRef ds:uri="d0b062d6-04b0-42b2-8da4-328e5eddc887"/>
    <ds:schemaRef ds:uri="ce88b3b2-2283-476c-a42e-f70cbf0d0ea2"/>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67143E-33A9-45BF-A508-47CE1876AE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4708</TotalTime>
  <Words>3644</Words>
  <Application>Microsoft Office PowerPoint</Application>
  <PresentationFormat>Widescreen</PresentationFormat>
  <Paragraphs>412</Paragraphs>
  <Slides>41</Slides>
  <Notes>34</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41</vt:i4>
      </vt:variant>
    </vt:vector>
  </HeadingPairs>
  <TitlesOfParts>
    <vt:vector size="50" baseType="lpstr">
      <vt:lpstr>Arial</vt:lpstr>
      <vt:lpstr>Calibri</vt:lpstr>
      <vt:lpstr>Calibri Light</vt:lpstr>
      <vt:lpstr>Courier New</vt:lpstr>
      <vt:lpstr>Helvetica</vt:lpstr>
      <vt:lpstr>Open Sans</vt:lpstr>
      <vt:lpstr>Roboto</vt:lpstr>
      <vt:lpstr>Tema do Office</vt:lpstr>
      <vt:lpstr>Tema do Office</vt:lpstr>
      <vt:lpstr>Apresentação do PowerPoint</vt:lpstr>
      <vt:lpstr>Agenda</vt:lpstr>
      <vt:lpstr>What is LILACS indexing</vt:lpstr>
      <vt:lpstr>Difference Between Classification and Indexing</vt:lpstr>
      <vt:lpstr>Example</vt:lpstr>
      <vt:lpstr>Difference between keywords x search and indexing terms</vt:lpstr>
      <vt:lpstr>Why indexing? </vt:lpstr>
      <vt:lpstr>Importance of indexing</vt:lpstr>
      <vt:lpstr>What do we index in LILACS and MEDCARIB databases?</vt:lpstr>
      <vt:lpstr>Tools Needed</vt:lpstr>
      <vt:lpstr>Knowledge and Skills needed for the indexer</vt:lpstr>
      <vt:lpstr>Time and experience in the indexing process</vt:lpstr>
      <vt:lpstr>Indexing principles</vt:lpstr>
      <vt:lpstr>Indexing principles</vt:lpstr>
      <vt:lpstr>The Indexing Process</vt:lpstr>
      <vt:lpstr>The Indexing Process</vt:lpstr>
      <vt:lpstr>The Indexing Process</vt:lpstr>
      <vt:lpstr>The indexing process</vt:lpstr>
      <vt:lpstr>DeCS/MeSH </vt:lpstr>
      <vt:lpstr>Hierarchical structure of DeCS/MeSH</vt:lpstr>
      <vt:lpstr>DeCS/MeSH - Indexing Notes</vt:lpstr>
      <vt:lpstr>DeCS/MeSH - Indexing Notes</vt:lpstr>
      <vt:lpstr>Other example of notes</vt:lpstr>
      <vt:lpstr>Other example of notes</vt:lpstr>
      <vt:lpstr>Technical reading aimed at identifying:</vt:lpstr>
      <vt:lpstr>Types of descriptors</vt:lpstr>
      <vt:lpstr>Types of descriptors</vt:lpstr>
      <vt:lpstr>Types of descriptors</vt:lpstr>
      <vt:lpstr>Types of descriptors</vt:lpstr>
      <vt:lpstr>Types of descriptors</vt:lpstr>
      <vt:lpstr>Types of descriptors</vt:lpstr>
      <vt:lpstr>Coordination of descriptors: Pre-coordination and post-coordination</vt:lpstr>
      <vt:lpstr>Factors involved in indexing</vt:lpstr>
      <vt:lpstr>Indexing depth</vt:lpstr>
      <vt:lpstr>Non-depth indexing</vt:lpstr>
      <vt:lpstr>Depth indexing: More comprehensive</vt:lpstr>
      <vt:lpstr>Indexing Process Checklist</vt:lpstr>
      <vt:lpstr>Indexing Process Checklist</vt:lpstr>
      <vt:lpstr>Thank you very much!</vt:lpstr>
      <vt:lpstr>References</vt:lpstr>
      <vt:lpstr>Acknowlegments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Pierri, Marina de Sene (BIR)</dc:creator>
  <cp:lastModifiedBy>Suga, Sueli Mitiko Yano (BIR)</cp:lastModifiedBy>
  <cp:revision>199</cp:revision>
  <dcterms:created xsi:type="dcterms:W3CDTF">2022-03-07T18:58:56Z</dcterms:created>
  <dcterms:modified xsi:type="dcterms:W3CDTF">2024-07-23T22:09:28Z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0x010100D9D66CEC5F2C404782F911C86DB1F77300943D3F739B659647BD5CFC479406D26F</vt:lpwstr>
  </property>
  <property fmtid="{D5CDD505-2E9C-101B-9397-08002B2CF9AE}" pid="3" name="MediaServiceImageTags">
    <vt:lpwstr/>
  </property>
</Properties>
</file>