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92" r:id="rId1"/>
  </p:sldMasterIdLst>
  <p:notesMasterIdLst>
    <p:notesMasterId r:id="rId26"/>
  </p:notesMasterIdLst>
  <p:sldIdLst>
    <p:sldId id="256" r:id="rId2"/>
    <p:sldId id="303" r:id="rId3"/>
    <p:sldId id="304" r:id="rId4"/>
    <p:sldId id="305" r:id="rId5"/>
    <p:sldId id="308" r:id="rId6"/>
    <p:sldId id="307" r:id="rId7"/>
    <p:sldId id="306" r:id="rId8"/>
    <p:sldId id="322" r:id="rId9"/>
    <p:sldId id="309" r:id="rId10"/>
    <p:sldId id="323" r:id="rId11"/>
    <p:sldId id="310" r:id="rId12"/>
    <p:sldId id="313" r:id="rId13"/>
    <p:sldId id="316" r:id="rId14"/>
    <p:sldId id="311" r:id="rId15"/>
    <p:sldId id="312" r:id="rId16"/>
    <p:sldId id="315" r:id="rId17"/>
    <p:sldId id="317" r:id="rId18"/>
    <p:sldId id="314" r:id="rId19"/>
    <p:sldId id="321" r:id="rId20"/>
    <p:sldId id="318" r:id="rId21"/>
    <p:sldId id="302" r:id="rId22"/>
    <p:sldId id="273" r:id="rId23"/>
    <p:sldId id="320" r:id="rId24"/>
    <p:sldId id="319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C5CA8E-334E-4B71-8C0F-93C2BF8989ED}">
          <p14:sldIdLst>
            <p14:sldId id="256"/>
            <p14:sldId id="303"/>
            <p14:sldId id="304"/>
            <p14:sldId id="305"/>
            <p14:sldId id="308"/>
            <p14:sldId id="307"/>
            <p14:sldId id="306"/>
            <p14:sldId id="322"/>
            <p14:sldId id="309"/>
            <p14:sldId id="323"/>
            <p14:sldId id="310"/>
            <p14:sldId id="313"/>
            <p14:sldId id="316"/>
            <p14:sldId id="311"/>
            <p14:sldId id="312"/>
            <p14:sldId id="315"/>
            <p14:sldId id="317"/>
            <p14:sldId id="314"/>
            <p14:sldId id="321"/>
            <p14:sldId id="318"/>
            <p14:sldId id="302"/>
            <p14:sldId id="273"/>
            <p14:sldId id="320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03"/>
    <a:srgbClr val="EBEBEB"/>
    <a:srgbClr val="3A418A"/>
    <a:srgbClr val="F2A929"/>
    <a:srgbClr val="BED137"/>
    <a:srgbClr val="2FB1A6"/>
    <a:srgbClr val="596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3" autoAdjust="0"/>
    <p:restoredTop sz="92798" autoAdjust="0"/>
  </p:normalViewPr>
  <p:slideViewPr>
    <p:cSldViewPr snapToGrid="0" snapToObjects="1">
      <p:cViewPr varScale="1">
        <p:scale>
          <a:sx n="244" d="100"/>
          <a:sy n="244" d="100"/>
        </p:scale>
        <p:origin x="90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nts\AppData\Local\Microsoft\Windows\INetCache\Content.Outlook\9CA4WDDY\GINTAM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NFP/C(4,8%) charge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Sheet1!$A$4:$A$43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xVal>
          <c:yVal>
            <c:numRef>
              <c:f>Sheet1!$B$4:$B$43</c:f>
              <c:numCache>
                <c:formatCode>General</c:formatCode>
                <c:ptCount val="40"/>
                <c:pt idx="0">
                  <c:v>93.564465632222451</c:v>
                </c:pt>
                <c:pt idx="1">
                  <c:v>94.455297063383455</c:v>
                </c:pt>
                <c:pt idx="2">
                  <c:v>93.479930029434058</c:v>
                </c:pt>
                <c:pt idx="3">
                  <c:v>93.216781132314821</c:v>
                </c:pt>
                <c:pt idx="4">
                  <c:v>92.782680066622973</c:v>
                </c:pt>
                <c:pt idx="5">
                  <c:v>92.205401087387699</c:v>
                </c:pt>
                <c:pt idx="6">
                  <c:v>90.795024478832502</c:v>
                </c:pt>
                <c:pt idx="7">
                  <c:v>90.799232782462553</c:v>
                </c:pt>
                <c:pt idx="8">
                  <c:v>91.163004160908386</c:v>
                </c:pt>
                <c:pt idx="9">
                  <c:v>91.143668042002815</c:v>
                </c:pt>
                <c:pt idx="10">
                  <c:v>90.333884887760718</c:v>
                </c:pt>
                <c:pt idx="11">
                  <c:v>88.01673073302797</c:v>
                </c:pt>
                <c:pt idx="12">
                  <c:v>87.948896327327688</c:v>
                </c:pt>
                <c:pt idx="13">
                  <c:v>87.833262064919381</c:v>
                </c:pt>
                <c:pt idx="14">
                  <c:v>87.72961866861921</c:v>
                </c:pt>
                <c:pt idx="15">
                  <c:v>86.262962774392093</c:v>
                </c:pt>
                <c:pt idx="16">
                  <c:v>83.584669667463771</c:v>
                </c:pt>
                <c:pt idx="17">
                  <c:v>83.676875016251188</c:v>
                </c:pt>
                <c:pt idx="18">
                  <c:v>83.757446231748574</c:v>
                </c:pt>
                <c:pt idx="19">
                  <c:v>83.783320228706131</c:v>
                </c:pt>
                <c:pt idx="20">
                  <c:v>81.779390225813259</c:v>
                </c:pt>
                <c:pt idx="21">
                  <c:v>77.850025818564447</c:v>
                </c:pt>
                <c:pt idx="22">
                  <c:v>78.128798000338094</c:v>
                </c:pt>
                <c:pt idx="23">
                  <c:v>78.099659403428731</c:v>
                </c:pt>
                <c:pt idx="24">
                  <c:v>78.26631355633306</c:v>
                </c:pt>
                <c:pt idx="25">
                  <c:v>73.429059329404154</c:v>
                </c:pt>
                <c:pt idx="26">
                  <c:v>66.686412841047783</c:v>
                </c:pt>
                <c:pt idx="27">
                  <c:v>66.03042547353067</c:v>
                </c:pt>
                <c:pt idx="28">
                  <c:v>66.210654932969774</c:v>
                </c:pt>
                <c:pt idx="29">
                  <c:v>66.480901614766424</c:v>
                </c:pt>
                <c:pt idx="30">
                  <c:v>61.668371651359678</c:v>
                </c:pt>
                <c:pt idx="31">
                  <c:v>55.05526601787988</c:v>
                </c:pt>
                <c:pt idx="32">
                  <c:v>55.044257539374094</c:v>
                </c:pt>
                <c:pt idx="33">
                  <c:v>55.440035005694654</c:v>
                </c:pt>
                <c:pt idx="34">
                  <c:v>55.879060122956503</c:v>
                </c:pt>
                <c:pt idx="35">
                  <c:v>49.872314547426775</c:v>
                </c:pt>
                <c:pt idx="36">
                  <c:v>42.927102211806606</c:v>
                </c:pt>
                <c:pt idx="37">
                  <c:v>42.832886929344113</c:v>
                </c:pt>
                <c:pt idx="38">
                  <c:v>43.120800716348775</c:v>
                </c:pt>
                <c:pt idx="39">
                  <c:v>43.395158809757632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E2-44E5-9747-270F5CBA7371}"/>
            </c:ext>
          </c:extLst>
        </c:ser>
        <c:ser>
          <c:idx val="1"/>
          <c:order val="1"/>
          <c:tx>
            <c:v>NFP/C(4,8%) discharge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50000"/>
                </a:schemeClr>
              </a:solidFill>
              <a:ln w="9525">
                <a:solidFill>
                  <a:schemeClr val="bg2">
                    <a:lumMod val="50000"/>
                  </a:schemeClr>
                </a:solidFill>
              </a:ln>
              <a:effectLst/>
            </c:spPr>
          </c:marker>
          <c:xVal>
            <c:numRef>
              <c:f>Sheet1!$A$4:$A$43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xVal>
          <c:yVal>
            <c:numRef>
              <c:f>Sheet1!$C$4:$C$43</c:f>
              <c:numCache>
                <c:formatCode>General</c:formatCode>
                <c:ptCount val="40"/>
                <c:pt idx="0">
                  <c:v>92.672647783388229</c:v>
                </c:pt>
                <c:pt idx="1">
                  <c:v>92.432461037867654</c:v>
                </c:pt>
                <c:pt idx="2">
                  <c:v>92.520078689973957</c:v>
                </c:pt>
                <c:pt idx="3">
                  <c:v>92.393010522350721</c:v>
                </c:pt>
                <c:pt idx="4">
                  <c:v>92.230064386454131</c:v>
                </c:pt>
                <c:pt idx="5">
                  <c:v>90.333390324094893</c:v>
                </c:pt>
                <c:pt idx="6">
                  <c:v>90.315838641419091</c:v>
                </c:pt>
                <c:pt idx="7">
                  <c:v>90.748467453419465</c:v>
                </c:pt>
                <c:pt idx="8">
                  <c:v>90.782447154439879</c:v>
                </c:pt>
                <c:pt idx="9">
                  <c:v>90.834452707116625</c:v>
                </c:pt>
                <c:pt idx="10">
                  <c:v>87.851350169714337</c:v>
                </c:pt>
                <c:pt idx="11">
                  <c:v>87.772134621676429</c:v>
                </c:pt>
                <c:pt idx="12">
                  <c:v>87.65844633636766</c:v>
                </c:pt>
                <c:pt idx="13">
                  <c:v>87.566324499943164</c:v>
                </c:pt>
                <c:pt idx="14">
                  <c:v>87.471439963010695</c:v>
                </c:pt>
                <c:pt idx="15">
                  <c:v>83.449108216019795</c:v>
                </c:pt>
                <c:pt idx="16">
                  <c:v>83.483805932021085</c:v>
                </c:pt>
                <c:pt idx="17">
                  <c:v>83.552076498362652</c:v>
                </c:pt>
                <c:pt idx="18">
                  <c:v>83.634481941548344</c:v>
                </c:pt>
                <c:pt idx="19">
                  <c:v>83.754579863041556</c:v>
                </c:pt>
                <c:pt idx="20">
                  <c:v>77.546237730643284</c:v>
                </c:pt>
                <c:pt idx="21">
                  <c:v>77.853900301014818</c:v>
                </c:pt>
                <c:pt idx="22">
                  <c:v>77.823628234319415</c:v>
                </c:pt>
                <c:pt idx="23">
                  <c:v>77.990976076340459</c:v>
                </c:pt>
                <c:pt idx="24">
                  <c:v>77.986795888850139</c:v>
                </c:pt>
                <c:pt idx="25">
                  <c:v>66.379845989007833</c:v>
                </c:pt>
                <c:pt idx="26">
                  <c:v>65.902824447074053</c:v>
                </c:pt>
                <c:pt idx="27">
                  <c:v>66.114545105936884</c:v>
                </c:pt>
                <c:pt idx="28">
                  <c:v>66.389224008769929</c:v>
                </c:pt>
                <c:pt idx="29">
                  <c:v>66.714328042654444</c:v>
                </c:pt>
                <c:pt idx="30">
                  <c:v>54.696152237308766</c:v>
                </c:pt>
                <c:pt idx="31">
                  <c:v>54.994776049459595</c:v>
                </c:pt>
                <c:pt idx="32">
                  <c:v>55.438215247124781</c:v>
                </c:pt>
                <c:pt idx="33">
                  <c:v>55.8933175048845</c:v>
                </c:pt>
                <c:pt idx="34">
                  <c:v>56.200382470729323</c:v>
                </c:pt>
                <c:pt idx="35">
                  <c:v>42.359542435522116</c:v>
                </c:pt>
                <c:pt idx="36">
                  <c:v>42.694381131453383</c:v>
                </c:pt>
                <c:pt idx="37">
                  <c:v>43.080634614286531</c:v>
                </c:pt>
                <c:pt idx="38">
                  <c:v>43.368624422053188</c:v>
                </c:pt>
                <c:pt idx="39">
                  <c:v>43.583268256501597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E2-44E5-9747-270F5CBA7371}"/>
            </c:ext>
          </c:extLst>
        </c:ser>
        <c:ser>
          <c:idx val="2"/>
          <c:order val="2"/>
          <c:tx>
            <c:v>NFP/C(4,8%) 24 h in water charge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Sheet1!$E$3:$E$42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xVal>
          <c:yVal>
            <c:numRef>
              <c:f>Sheet1!$F$3:$F$42</c:f>
              <c:numCache>
                <c:formatCode>General</c:formatCode>
                <c:ptCount val="40"/>
                <c:pt idx="0">
                  <c:v>4.2852270045122367</c:v>
                </c:pt>
                <c:pt idx="1">
                  <c:v>2.0733098584769492</c:v>
                </c:pt>
                <c:pt idx="2">
                  <c:v>1.8824925972720341</c:v>
                </c:pt>
                <c:pt idx="3">
                  <c:v>1.7691006508362672</c:v>
                </c:pt>
                <c:pt idx="4">
                  <c:v>1.691066304303132</c:v>
                </c:pt>
                <c:pt idx="5">
                  <c:v>0.82758038115305654</c:v>
                </c:pt>
                <c:pt idx="6">
                  <c:v>0.66439265370027645</c:v>
                </c:pt>
                <c:pt idx="7">
                  <c:v>0.65290222223856142</c:v>
                </c:pt>
                <c:pt idx="8">
                  <c:v>0.64904671131093783</c:v>
                </c:pt>
                <c:pt idx="9">
                  <c:v>0.64911861000624971</c:v>
                </c:pt>
                <c:pt idx="10">
                  <c:v>0.28666305255112939</c:v>
                </c:pt>
                <c:pt idx="11">
                  <c:v>0.2140106447282499</c:v>
                </c:pt>
                <c:pt idx="12">
                  <c:v>0.21040905490126233</c:v>
                </c:pt>
                <c:pt idx="13">
                  <c:v>0.20951502225446914</c:v>
                </c:pt>
                <c:pt idx="14">
                  <c:v>0.2084196001449623</c:v>
                </c:pt>
                <c:pt idx="15">
                  <c:v>0.12172251860745843</c:v>
                </c:pt>
                <c:pt idx="16">
                  <c:v>9.779217586986888E-2</c:v>
                </c:pt>
                <c:pt idx="17">
                  <c:v>9.5773031954341725E-2</c:v>
                </c:pt>
                <c:pt idx="18">
                  <c:v>9.4876540656718619E-2</c:v>
                </c:pt>
                <c:pt idx="19">
                  <c:v>9.4630054997077134E-2</c:v>
                </c:pt>
                <c:pt idx="20">
                  <c:v>5.1973743799554155E-2</c:v>
                </c:pt>
                <c:pt idx="21">
                  <c:v>4.648612280160145E-2</c:v>
                </c:pt>
                <c:pt idx="22">
                  <c:v>4.5939100213651919E-2</c:v>
                </c:pt>
                <c:pt idx="23">
                  <c:v>4.5734931396690881E-2</c:v>
                </c:pt>
                <c:pt idx="24">
                  <c:v>4.5583566930374929E-2</c:v>
                </c:pt>
                <c:pt idx="25">
                  <c:v>2.698786275428448E-2</c:v>
                </c:pt>
                <c:pt idx="26">
                  <c:v>2.491637500193657E-2</c:v>
                </c:pt>
                <c:pt idx="27">
                  <c:v>2.4511001450992956E-2</c:v>
                </c:pt>
                <c:pt idx="28">
                  <c:v>2.4352653661743849E-2</c:v>
                </c:pt>
                <c:pt idx="29">
                  <c:v>2.424679151339729E-2</c:v>
                </c:pt>
                <c:pt idx="30">
                  <c:v>1.811400032311887E-2</c:v>
                </c:pt>
                <c:pt idx="31">
                  <c:v>1.6878452751471252E-2</c:v>
                </c:pt>
                <c:pt idx="32">
                  <c:v>1.6502181836616218E-2</c:v>
                </c:pt>
                <c:pt idx="33">
                  <c:v>1.6287655997449035E-2</c:v>
                </c:pt>
                <c:pt idx="34">
                  <c:v>1.612501624070754E-2</c:v>
                </c:pt>
                <c:pt idx="35">
                  <c:v>1.1178297735437282E-2</c:v>
                </c:pt>
                <c:pt idx="36">
                  <c:v>1.0318461730747568E-2</c:v>
                </c:pt>
                <c:pt idx="37">
                  <c:v>9.8884203754748736E-3</c:v>
                </c:pt>
                <c:pt idx="38">
                  <c:v>9.6734031317179479E-3</c:v>
                </c:pt>
                <c:pt idx="39">
                  <c:v>9.4582467070266161E-3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BE2-44E5-9747-270F5CBA7371}"/>
            </c:ext>
          </c:extLst>
        </c:ser>
        <c:ser>
          <c:idx val="3"/>
          <c:order val="3"/>
          <c:tx>
            <c:v>NFP/C(4,8%) 24 h in water discharge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Sheet1!$E$3:$E$42</c:f>
              <c:numCache>
                <c:formatCode>General</c:formatCode>
                <c:ptCount val="4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</c:numCache>
            </c:numRef>
          </c:xVal>
          <c:yVal>
            <c:numRef>
              <c:f>Sheet1!$G$3:$G$42</c:f>
              <c:numCache>
                <c:formatCode>General</c:formatCode>
                <c:ptCount val="40"/>
                <c:pt idx="0">
                  <c:v>1.5027591165008054</c:v>
                </c:pt>
                <c:pt idx="1">
                  <c:v>1.4864367526988362</c:v>
                </c:pt>
                <c:pt idx="2">
                  <c:v>1.4674411706869839</c:v>
                </c:pt>
                <c:pt idx="3">
                  <c:v>1.4513743995431454</c:v>
                </c:pt>
                <c:pt idx="4">
                  <c:v>1.4460359425522997</c:v>
                </c:pt>
                <c:pt idx="5">
                  <c:v>0.6133589105167615</c:v>
                </c:pt>
                <c:pt idx="6">
                  <c:v>0.62413834571313431</c:v>
                </c:pt>
                <c:pt idx="7">
                  <c:v>0.62829278542064915</c:v>
                </c:pt>
                <c:pt idx="8">
                  <c:v>0.63177754135988984</c:v>
                </c:pt>
                <c:pt idx="9">
                  <c:v>0.63403761734210518</c:v>
                </c:pt>
                <c:pt idx="10">
                  <c:v>0.20821746628298779</c:v>
                </c:pt>
                <c:pt idx="11">
                  <c:v>0.21254526011409899</c:v>
                </c:pt>
                <c:pt idx="12">
                  <c:v>0.21454906084311937</c:v>
                </c:pt>
                <c:pt idx="13">
                  <c:v>0.21444157869593494</c:v>
                </c:pt>
                <c:pt idx="14">
                  <c:v>0.21413417347233915</c:v>
                </c:pt>
                <c:pt idx="15">
                  <c:v>0.10357184890554441</c:v>
                </c:pt>
                <c:pt idx="16">
                  <c:v>0.10264971269574809</c:v>
                </c:pt>
                <c:pt idx="17">
                  <c:v>0.10185661604062017</c:v>
                </c:pt>
                <c:pt idx="18">
                  <c:v>0.10118689692027942</c:v>
                </c:pt>
                <c:pt idx="19">
                  <c:v>0.10085347713369765</c:v>
                </c:pt>
                <c:pt idx="20">
                  <c:v>5.337214522882832E-2</c:v>
                </c:pt>
                <c:pt idx="21">
                  <c:v>5.2921793543501607E-2</c:v>
                </c:pt>
                <c:pt idx="22">
                  <c:v>5.2502807957027629E-2</c:v>
                </c:pt>
                <c:pt idx="23">
                  <c:v>5.211688299461345E-2</c:v>
                </c:pt>
                <c:pt idx="24">
                  <c:v>5.1816637296449156E-2</c:v>
                </c:pt>
                <c:pt idx="25">
                  <c:v>3.0404510136729731E-2</c:v>
                </c:pt>
                <c:pt idx="26">
                  <c:v>2.9977312646911183E-2</c:v>
                </c:pt>
                <c:pt idx="27">
                  <c:v>2.9657616591256427E-2</c:v>
                </c:pt>
                <c:pt idx="28">
                  <c:v>2.9522398710733012E-2</c:v>
                </c:pt>
                <c:pt idx="29">
                  <c:v>2.9335246210254181E-2</c:v>
                </c:pt>
                <c:pt idx="30">
                  <c:v>2.0571100939167541E-2</c:v>
                </c:pt>
                <c:pt idx="31">
                  <c:v>2.0249331138914427E-2</c:v>
                </c:pt>
                <c:pt idx="32">
                  <c:v>2.0034795347676337E-2</c:v>
                </c:pt>
                <c:pt idx="33">
                  <c:v>1.9874641673652049E-2</c:v>
                </c:pt>
                <c:pt idx="34">
                  <c:v>1.9767881288141134E-2</c:v>
                </c:pt>
                <c:pt idx="35">
                  <c:v>1.2095143493898593E-2</c:v>
                </c:pt>
                <c:pt idx="36">
                  <c:v>1.1881057367814507E-2</c:v>
                </c:pt>
                <c:pt idx="37">
                  <c:v>1.1666996827234087E-2</c:v>
                </c:pt>
                <c:pt idx="38">
                  <c:v>1.1560046770783842E-2</c:v>
                </c:pt>
                <c:pt idx="39">
                  <c:v>1.156009599997577E-2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BE2-44E5-9747-270F5CBA7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1920991"/>
        <c:axId val="921921823"/>
      </c:scatterChart>
      <c:valAx>
        <c:axId val="921920991"/>
        <c:scaling>
          <c:orientation val="minMax"/>
          <c:max val="4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>
                    <a:solidFill>
                      <a:sysClr val="windowText" lastClr="000000"/>
                    </a:solidFill>
                  </a:rPr>
                  <a:t>Cycle No.</a:t>
                </a:r>
                <a:endParaRPr lang="en-US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21921823"/>
        <c:crosses val="autoZero"/>
        <c:crossBetween val="midCat"/>
      </c:valAx>
      <c:valAx>
        <c:axId val="9219218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>
                    <a:solidFill>
                      <a:sysClr val="windowText" lastClr="000000"/>
                    </a:solidFill>
                  </a:rPr>
                  <a:t>Charge capacity (mAh/g)</a:t>
                </a:r>
                <a:endParaRPr lang="en-US" sz="12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21920991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20295635518514768"/>
          <c:y val="0.37757640126859232"/>
          <c:w val="0.47208851868848262"/>
          <c:h val="0.225452479762674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5C638-EC0C-445A-A297-7E009C4DD61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F251A8-E645-4491-8B82-A4788E3834BC}">
      <dgm:prSet phldrT="[Text]"/>
      <dgm:spPr/>
      <dgm:t>
        <a:bodyPr/>
        <a:lstStyle/>
        <a:p>
          <a:r>
            <a:rPr lang="lv-LV" dirty="0"/>
            <a:t>Na</a:t>
          </a:r>
          <a:r>
            <a:rPr lang="lv-LV" baseline="-25000" dirty="0"/>
            <a:t>2</a:t>
          </a:r>
          <a:r>
            <a:rPr lang="lv-LV" dirty="0"/>
            <a:t>FeP</a:t>
          </a:r>
          <a:r>
            <a:rPr lang="lv-LV" baseline="-25000" dirty="0"/>
            <a:t>2</a:t>
          </a:r>
          <a:r>
            <a:rPr lang="lv-LV" dirty="0"/>
            <a:t>O</a:t>
          </a:r>
          <a:r>
            <a:rPr lang="lv-LV" baseline="-25000" dirty="0"/>
            <a:t>7</a:t>
          </a:r>
          <a:endParaRPr lang="en-US" baseline="-25000" dirty="0"/>
        </a:p>
      </dgm:t>
    </dgm:pt>
    <dgm:pt modelId="{571E7320-CF21-4F9C-97E3-7B1EF33460FE}" type="parTrans" cxnId="{53E5CFA3-A45C-4C83-9237-36991DFDC654}">
      <dgm:prSet/>
      <dgm:spPr/>
      <dgm:t>
        <a:bodyPr/>
        <a:lstStyle/>
        <a:p>
          <a:endParaRPr lang="en-US"/>
        </a:p>
      </dgm:t>
    </dgm:pt>
    <dgm:pt modelId="{5F82CB9F-617E-402E-A6B4-2A61592B54F5}" type="sibTrans" cxnId="{53E5CFA3-A45C-4C83-9237-36991DFDC654}">
      <dgm:prSet/>
      <dgm:spPr/>
      <dgm:t>
        <a:bodyPr/>
        <a:lstStyle/>
        <a:p>
          <a:endParaRPr lang="en-US"/>
        </a:p>
      </dgm:t>
    </dgm:pt>
    <dgm:pt modelId="{BAF05A67-1255-480B-A068-C628F97AE945}">
      <dgm:prSet phldrT="[Text]" custT="1"/>
      <dgm:spPr/>
      <dgm:t>
        <a:bodyPr/>
        <a:lstStyle/>
        <a:p>
          <a:r>
            <a:rPr lang="lv-LV" sz="1500" b="0" i="0" dirty="0" err="1"/>
            <a:t>Na-rich</a:t>
          </a:r>
          <a:br>
            <a:rPr lang="lv-LV" sz="1500" b="0" i="0" dirty="0"/>
          </a:br>
          <a:r>
            <a:rPr lang="en-US" sz="1200" b="0" i="0" dirty="0"/>
            <a:t>Na</a:t>
          </a:r>
          <a:r>
            <a:rPr lang="lv-LV" sz="1200" b="0" i="0" baseline="-25000" dirty="0"/>
            <a:t>2+x</a:t>
          </a:r>
          <a:r>
            <a:rPr lang="en-US" sz="1200" b="0" i="0" dirty="0"/>
            <a:t>Fe</a:t>
          </a:r>
          <a:r>
            <a:rPr lang="lv-LV" sz="1200" b="0" i="0" baseline="-25000" dirty="0"/>
            <a:t>4-2x </a:t>
          </a:r>
          <a:r>
            <a:rPr lang="en-US" sz="1200" b="0" i="0" dirty="0"/>
            <a:t>(P</a:t>
          </a:r>
          <a:r>
            <a:rPr lang="en-US" sz="1200" b="0" i="0" baseline="-25000" dirty="0"/>
            <a:t>2</a:t>
          </a:r>
          <a:r>
            <a:rPr lang="en-US" sz="1200" b="0" i="0" dirty="0"/>
            <a:t>O</a:t>
          </a:r>
          <a:r>
            <a:rPr lang="en-US" sz="1200" b="0" i="0" baseline="-25000" dirty="0"/>
            <a:t>7</a:t>
          </a:r>
          <a:r>
            <a:rPr lang="en-US" sz="1200" b="0" i="0" dirty="0"/>
            <a:t>)</a:t>
          </a:r>
          <a:r>
            <a:rPr lang="en-US" sz="1200" b="0" i="0" baseline="-25000" dirty="0"/>
            <a:t>2</a:t>
          </a:r>
          <a:endParaRPr lang="en-US" sz="1500" dirty="0"/>
        </a:p>
      </dgm:t>
    </dgm:pt>
    <dgm:pt modelId="{4A2FF239-9B90-4B13-95CC-0D825DEAB4FB}" type="parTrans" cxnId="{E6BA816C-4982-4A51-B05C-F0C9FB77570C}">
      <dgm:prSet/>
      <dgm:spPr/>
      <dgm:t>
        <a:bodyPr/>
        <a:lstStyle/>
        <a:p>
          <a:endParaRPr lang="en-US"/>
        </a:p>
      </dgm:t>
    </dgm:pt>
    <dgm:pt modelId="{F9941A37-D638-48EF-92EE-C090C76DF356}" type="sibTrans" cxnId="{E6BA816C-4982-4A51-B05C-F0C9FB77570C}">
      <dgm:prSet/>
      <dgm:spPr/>
      <dgm:t>
        <a:bodyPr/>
        <a:lstStyle/>
        <a:p>
          <a:endParaRPr lang="en-US"/>
        </a:p>
      </dgm:t>
    </dgm:pt>
    <dgm:pt modelId="{5B0CC01C-9B9C-4695-A40D-D91B18343B9D}">
      <dgm:prSet phldrT="[Text]"/>
      <dgm:spPr/>
      <dgm:t>
        <a:bodyPr/>
        <a:lstStyle/>
        <a:p>
          <a:r>
            <a:rPr lang="lv-LV" dirty="0" err="1"/>
            <a:t>Mixed</a:t>
          </a:r>
          <a:endParaRPr lang="lv-LV" dirty="0"/>
        </a:p>
        <a:p>
          <a:r>
            <a:rPr lang="en-US" dirty="0"/>
            <a:t>Na</a:t>
          </a:r>
          <a:r>
            <a:rPr lang="en-US" baseline="-25000" dirty="0"/>
            <a:t>4</a:t>
          </a:r>
          <a:r>
            <a:rPr lang="en-US" dirty="0"/>
            <a:t>M</a:t>
          </a:r>
          <a:r>
            <a:rPr lang="en-US" baseline="-25000" dirty="0"/>
            <a:t>3</a:t>
          </a:r>
          <a:r>
            <a:rPr lang="en-US" dirty="0"/>
            <a:t>(PO</a:t>
          </a:r>
          <a:r>
            <a:rPr lang="en-US" baseline="-25000" dirty="0"/>
            <a:t>4</a:t>
          </a:r>
          <a:r>
            <a:rPr lang="en-US" dirty="0"/>
            <a:t>)</a:t>
          </a:r>
          <a:r>
            <a:rPr lang="en-US" baseline="-25000" dirty="0"/>
            <a:t>2</a:t>
          </a:r>
          <a:r>
            <a:rPr lang="en-US" dirty="0"/>
            <a:t>P</a:t>
          </a:r>
          <a:r>
            <a:rPr lang="en-US" baseline="-25000" dirty="0"/>
            <a:t>2</a:t>
          </a:r>
          <a:r>
            <a:rPr lang="en-US" dirty="0"/>
            <a:t>O</a:t>
          </a:r>
          <a:r>
            <a:rPr lang="en-US" baseline="-25000" dirty="0"/>
            <a:t>7</a:t>
          </a:r>
        </a:p>
      </dgm:t>
    </dgm:pt>
    <dgm:pt modelId="{4732D55B-0393-46D5-A296-520D10D34AFB}" type="parTrans" cxnId="{541F0697-BF8B-40FE-96F9-487C1ACD41FE}">
      <dgm:prSet/>
      <dgm:spPr/>
      <dgm:t>
        <a:bodyPr/>
        <a:lstStyle/>
        <a:p>
          <a:endParaRPr lang="en-US"/>
        </a:p>
      </dgm:t>
    </dgm:pt>
    <dgm:pt modelId="{81C9F559-E9D4-4970-97BB-0B2967511684}" type="sibTrans" cxnId="{541F0697-BF8B-40FE-96F9-487C1ACD41FE}">
      <dgm:prSet/>
      <dgm:spPr/>
      <dgm:t>
        <a:bodyPr/>
        <a:lstStyle/>
        <a:p>
          <a:endParaRPr lang="en-US"/>
        </a:p>
      </dgm:t>
    </dgm:pt>
    <dgm:pt modelId="{A09DDCD5-B411-4012-A17C-ECB31E70BE5D}">
      <dgm:prSet phldrT="[Text]"/>
      <dgm:spPr/>
      <dgm:t>
        <a:bodyPr/>
        <a:lstStyle/>
        <a:p>
          <a:r>
            <a:rPr lang="lv-LV" dirty="0"/>
            <a:t>Na</a:t>
          </a:r>
          <a:r>
            <a:rPr lang="lv-LV" baseline="-25000" dirty="0"/>
            <a:t>0.67</a:t>
          </a:r>
          <a:r>
            <a:rPr lang="lv-LV" dirty="0"/>
            <a:t>MnO</a:t>
          </a:r>
          <a:r>
            <a:rPr lang="lv-LV" baseline="-25000" dirty="0"/>
            <a:t>2</a:t>
          </a:r>
          <a:endParaRPr lang="en-US" baseline="-25000" dirty="0"/>
        </a:p>
      </dgm:t>
    </dgm:pt>
    <dgm:pt modelId="{D0378E38-BD9D-47EA-B0EC-A72DD53C949A}" type="sibTrans" cxnId="{C463D6BB-4DAD-487C-9393-17831E771BF1}">
      <dgm:prSet/>
      <dgm:spPr/>
      <dgm:t>
        <a:bodyPr/>
        <a:lstStyle/>
        <a:p>
          <a:endParaRPr lang="en-US"/>
        </a:p>
      </dgm:t>
    </dgm:pt>
    <dgm:pt modelId="{A57C20EC-255C-44E3-A0CB-1DAF31F9D56F}" type="parTrans" cxnId="{C463D6BB-4DAD-487C-9393-17831E771BF1}">
      <dgm:prSet/>
      <dgm:spPr/>
      <dgm:t>
        <a:bodyPr/>
        <a:lstStyle/>
        <a:p>
          <a:endParaRPr lang="en-US"/>
        </a:p>
      </dgm:t>
    </dgm:pt>
    <dgm:pt modelId="{3261906E-9BBD-4DFB-A143-3D4D5CE95BBF}">
      <dgm:prSet phldrT="[Text]"/>
      <dgm:spPr/>
      <dgm:t>
        <a:bodyPr/>
        <a:lstStyle/>
        <a:p>
          <a:r>
            <a:rPr lang="lv-LV" baseline="0" dirty="0"/>
            <a:t>Na</a:t>
          </a:r>
          <a:r>
            <a:rPr lang="lv-LV" baseline="-25000" dirty="0"/>
            <a:t>0.67</a:t>
          </a:r>
          <a:r>
            <a:rPr lang="lv-LV" baseline="0" dirty="0"/>
            <a:t>Ni</a:t>
          </a:r>
          <a:r>
            <a:rPr lang="lv-LV" baseline="-25000" dirty="0"/>
            <a:t>x</a:t>
          </a:r>
          <a:r>
            <a:rPr lang="lv-LV" baseline="0" dirty="0"/>
            <a:t>Mn</a:t>
          </a:r>
          <a:r>
            <a:rPr lang="lv-LV" baseline="-25000" dirty="0"/>
            <a:t>1-x</a:t>
          </a:r>
          <a:r>
            <a:rPr lang="lv-LV" baseline="0" dirty="0"/>
            <a:t>O</a:t>
          </a:r>
          <a:r>
            <a:rPr lang="lv-LV" baseline="-25000" dirty="0"/>
            <a:t>2</a:t>
          </a:r>
          <a:endParaRPr lang="en-US" baseline="-25000" dirty="0"/>
        </a:p>
      </dgm:t>
    </dgm:pt>
    <dgm:pt modelId="{4D3B1180-AB25-4866-942F-DA553D372DAE}" type="parTrans" cxnId="{428EDFF1-815C-4D48-948D-409C492634E2}">
      <dgm:prSet/>
      <dgm:spPr/>
      <dgm:t>
        <a:bodyPr/>
        <a:lstStyle/>
        <a:p>
          <a:endParaRPr lang="en-US"/>
        </a:p>
      </dgm:t>
    </dgm:pt>
    <dgm:pt modelId="{1BC76D5B-4D60-4D2C-86B0-C92BA14A36E0}" type="sibTrans" cxnId="{428EDFF1-815C-4D48-948D-409C492634E2}">
      <dgm:prSet/>
      <dgm:spPr/>
      <dgm:t>
        <a:bodyPr/>
        <a:lstStyle/>
        <a:p>
          <a:endParaRPr lang="en-US"/>
        </a:p>
      </dgm:t>
    </dgm:pt>
    <dgm:pt modelId="{B24C30FD-8BF3-47EC-AC67-A20864395F3B}">
      <dgm:prSet phldrT="[Text]"/>
      <dgm:spPr/>
      <dgm:t>
        <a:bodyPr/>
        <a:lstStyle/>
        <a:p>
          <a:r>
            <a:rPr lang="lv-LV" baseline="0" dirty="0" err="1"/>
            <a:t>Coated</a:t>
          </a:r>
          <a:r>
            <a:rPr lang="lv-LV" baseline="0" dirty="0"/>
            <a:t> </a:t>
          </a:r>
          <a:r>
            <a:rPr lang="lv-LV" baseline="0" dirty="0" err="1"/>
            <a:t>and</a:t>
          </a:r>
          <a:r>
            <a:rPr lang="lv-LV" baseline="0" dirty="0"/>
            <a:t>/</a:t>
          </a:r>
          <a:r>
            <a:rPr lang="lv-LV" baseline="0" dirty="0" err="1"/>
            <a:t>or</a:t>
          </a:r>
          <a:r>
            <a:rPr lang="lv-LV" baseline="0" dirty="0"/>
            <a:t> </a:t>
          </a:r>
          <a:r>
            <a:rPr lang="lv-LV" baseline="0" dirty="0" err="1"/>
            <a:t>doped</a:t>
          </a:r>
          <a:r>
            <a:rPr lang="lv-LV" baseline="0" dirty="0"/>
            <a:t> </a:t>
          </a:r>
          <a:r>
            <a:rPr lang="lv-LV" dirty="0"/>
            <a:t>Na</a:t>
          </a:r>
          <a:r>
            <a:rPr lang="lv-LV" baseline="-25000" dirty="0"/>
            <a:t>0.67</a:t>
          </a:r>
          <a:r>
            <a:rPr lang="lv-LV" dirty="0"/>
            <a:t>MO</a:t>
          </a:r>
          <a:r>
            <a:rPr lang="lv-LV" baseline="-25000" dirty="0"/>
            <a:t>2</a:t>
          </a:r>
          <a:endParaRPr lang="en-US" baseline="0" dirty="0"/>
        </a:p>
      </dgm:t>
    </dgm:pt>
    <dgm:pt modelId="{71253DAE-2973-440C-BDDD-63052684F94D}" type="parTrans" cxnId="{EA8F8864-948C-4DCB-BCC2-D960AA39FEAE}">
      <dgm:prSet/>
      <dgm:spPr/>
      <dgm:t>
        <a:bodyPr/>
        <a:lstStyle/>
        <a:p>
          <a:endParaRPr lang="en-US"/>
        </a:p>
      </dgm:t>
    </dgm:pt>
    <dgm:pt modelId="{C8158E99-C293-4421-9F0A-417A8A78AC29}" type="sibTrans" cxnId="{EA8F8864-948C-4DCB-BCC2-D960AA39FEAE}">
      <dgm:prSet/>
      <dgm:spPr/>
      <dgm:t>
        <a:bodyPr/>
        <a:lstStyle/>
        <a:p>
          <a:endParaRPr lang="en-US"/>
        </a:p>
      </dgm:t>
    </dgm:pt>
    <dgm:pt modelId="{ACD7293E-7533-4516-B84F-EDA2038E8DFC}" type="pres">
      <dgm:prSet presAssocID="{4C95C638-EC0C-445A-A297-7E009C4DD6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6BF166-4EAB-4F99-8A76-886ED80C7D14}" type="pres">
      <dgm:prSet presAssocID="{2EF251A8-E645-4491-8B82-A4788E3834BC}" presName="hierRoot1" presStyleCnt="0"/>
      <dgm:spPr/>
    </dgm:pt>
    <dgm:pt modelId="{BA12B55D-0664-41FA-A36B-629284550B07}" type="pres">
      <dgm:prSet presAssocID="{2EF251A8-E645-4491-8B82-A4788E3834BC}" presName="composite" presStyleCnt="0"/>
      <dgm:spPr/>
    </dgm:pt>
    <dgm:pt modelId="{003616A8-95F3-406D-88A4-145B44A16E56}" type="pres">
      <dgm:prSet presAssocID="{2EF251A8-E645-4491-8B82-A4788E3834BC}" presName="background" presStyleLbl="node0" presStyleIdx="0" presStyleCnt="2"/>
      <dgm:spPr/>
    </dgm:pt>
    <dgm:pt modelId="{29508064-51FD-4B55-B4F8-C76466E7027E}" type="pres">
      <dgm:prSet presAssocID="{2EF251A8-E645-4491-8B82-A4788E3834BC}" presName="text" presStyleLbl="fgAcc0" presStyleIdx="0" presStyleCnt="2">
        <dgm:presLayoutVars>
          <dgm:chPref val="3"/>
        </dgm:presLayoutVars>
      </dgm:prSet>
      <dgm:spPr/>
    </dgm:pt>
    <dgm:pt modelId="{06598A00-3EAA-4ABE-AE0E-44AB06F427F2}" type="pres">
      <dgm:prSet presAssocID="{2EF251A8-E645-4491-8B82-A4788E3834BC}" presName="hierChild2" presStyleCnt="0"/>
      <dgm:spPr/>
    </dgm:pt>
    <dgm:pt modelId="{FE36C69D-53F6-47EC-A97C-36C3D5AEF291}" type="pres">
      <dgm:prSet presAssocID="{4A2FF239-9B90-4B13-95CC-0D825DEAB4FB}" presName="Name10" presStyleLbl="parChTrans1D2" presStyleIdx="0" presStyleCnt="4"/>
      <dgm:spPr/>
    </dgm:pt>
    <dgm:pt modelId="{055AF02F-A1E6-40FF-AD6B-CC623CF05A7D}" type="pres">
      <dgm:prSet presAssocID="{BAF05A67-1255-480B-A068-C628F97AE945}" presName="hierRoot2" presStyleCnt="0"/>
      <dgm:spPr/>
    </dgm:pt>
    <dgm:pt modelId="{23290409-BDD3-4A9F-BCD6-ACE84B8985D9}" type="pres">
      <dgm:prSet presAssocID="{BAF05A67-1255-480B-A068-C628F97AE945}" presName="composite2" presStyleCnt="0"/>
      <dgm:spPr/>
    </dgm:pt>
    <dgm:pt modelId="{64E45A2C-9404-4C7F-9C04-11F12116061A}" type="pres">
      <dgm:prSet presAssocID="{BAF05A67-1255-480B-A068-C628F97AE945}" presName="background2" presStyleLbl="node2" presStyleIdx="0" presStyleCnt="4"/>
      <dgm:spPr/>
    </dgm:pt>
    <dgm:pt modelId="{E803CCC2-6413-4B9F-B32C-F0026311DCA5}" type="pres">
      <dgm:prSet presAssocID="{BAF05A67-1255-480B-A068-C628F97AE945}" presName="text2" presStyleLbl="fgAcc2" presStyleIdx="0" presStyleCnt="4">
        <dgm:presLayoutVars>
          <dgm:chPref val="3"/>
        </dgm:presLayoutVars>
      </dgm:prSet>
      <dgm:spPr/>
    </dgm:pt>
    <dgm:pt modelId="{82E8C106-FDED-415F-8EED-FDE0FC2F3CBA}" type="pres">
      <dgm:prSet presAssocID="{BAF05A67-1255-480B-A068-C628F97AE945}" presName="hierChild3" presStyleCnt="0"/>
      <dgm:spPr/>
    </dgm:pt>
    <dgm:pt modelId="{AFA73F30-3FC6-4F08-BF6B-90D5052AD93E}" type="pres">
      <dgm:prSet presAssocID="{4732D55B-0393-46D5-A296-520D10D34AFB}" presName="Name10" presStyleLbl="parChTrans1D2" presStyleIdx="1" presStyleCnt="4"/>
      <dgm:spPr/>
    </dgm:pt>
    <dgm:pt modelId="{18424311-2E21-4FA1-BD1C-12D69A7536DA}" type="pres">
      <dgm:prSet presAssocID="{5B0CC01C-9B9C-4695-A40D-D91B18343B9D}" presName="hierRoot2" presStyleCnt="0"/>
      <dgm:spPr/>
    </dgm:pt>
    <dgm:pt modelId="{5D1180DA-44DC-46F5-B262-60D3D0B5059B}" type="pres">
      <dgm:prSet presAssocID="{5B0CC01C-9B9C-4695-A40D-D91B18343B9D}" presName="composite2" presStyleCnt="0"/>
      <dgm:spPr/>
    </dgm:pt>
    <dgm:pt modelId="{EAB3DE9C-B3CE-448E-81A1-D0D19ADAA6B0}" type="pres">
      <dgm:prSet presAssocID="{5B0CC01C-9B9C-4695-A40D-D91B18343B9D}" presName="background2" presStyleLbl="node2" presStyleIdx="1" presStyleCnt="4"/>
      <dgm:spPr/>
    </dgm:pt>
    <dgm:pt modelId="{63979658-8C3A-4C4F-B4F1-C19A964B6675}" type="pres">
      <dgm:prSet presAssocID="{5B0CC01C-9B9C-4695-A40D-D91B18343B9D}" presName="text2" presStyleLbl="fgAcc2" presStyleIdx="1" presStyleCnt="4">
        <dgm:presLayoutVars>
          <dgm:chPref val="3"/>
        </dgm:presLayoutVars>
      </dgm:prSet>
      <dgm:spPr/>
    </dgm:pt>
    <dgm:pt modelId="{384408EB-2C31-4926-8C20-686A04FEB7DD}" type="pres">
      <dgm:prSet presAssocID="{5B0CC01C-9B9C-4695-A40D-D91B18343B9D}" presName="hierChild3" presStyleCnt="0"/>
      <dgm:spPr/>
    </dgm:pt>
    <dgm:pt modelId="{D3205E49-5EC4-4EAD-BAA7-56366AA5B1C1}" type="pres">
      <dgm:prSet presAssocID="{A09DDCD5-B411-4012-A17C-ECB31E70BE5D}" presName="hierRoot1" presStyleCnt="0"/>
      <dgm:spPr/>
    </dgm:pt>
    <dgm:pt modelId="{80570109-A2F9-4A37-96F5-4ADC57404640}" type="pres">
      <dgm:prSet presAssocID="{A09DDCD5-B411-4012-A17C-ECB31E70BE5D}" presName="composite" presStyleCnt="0"/>
      <dgm:spPr/>
    </dgm:pt>
    <dgm:pt modelId="{F627D4AA-609D-4056-B55F-3DB56DCE6F53}" type="pres">
      <dgm:prSet presAssocID="{A09DDCD5-B411-4012-A17C-ECB31E70BE5D}" presName="background" presStyleLbl="node0" presStyleIdx="1" presStyleCnt="2"/>
      <dgm:spPr>
        <a:solidFill>
          <a:schemeClr val="accent2"/>
        </a:solidFill>
      </dgm:spPr>
    </dgm:pt>
    <dgm:pt modelId="{8D2E27E2-4A77-4D74-AD46-2456CE291839}" type="pres">
      <dgm:prSet presAssocID="{A09DDCD5-B411-4012-A17C-ECB31E70BE5D}" presName="text" presStyleLbl="fgAcc0" presStyleIdx="1" presStyleCnt="2">
        <dgm:presLayoutVars>
          <dgm:chPref val="3"/>
        </dgm:presLayoutVars>
      </dgm:prSet>
      <dgm:spPr/>
    </dgm:pt>
    <dgm:pt modelId="{D4CC7FE8-8AF1-400F-BE4D-F6BB68953B2C}" type="pres">
      <dgm:prSet presAssocID="{A09DDCD5-B411-4012-A17C-ECB31E70BE5D}" presName="hierChild2" presStyleCnt="0"/>
      <dgm:spPr/>
    </dgm:pt>
    <dgm:pt modelId="{D51A6B60-AACB-4E53-8DA4-C96B50AD183C}" type="pres">
      <dgm:prSet presAssocID="{4D3B1180-AB25-4866-942F-DA553D372DAE}" presName="Name10" presStyleLbl="parChTrans1D2" presStyleIdx="2" presStyleCnt="4"/>
      <dgm:spPr/>
    </dgm:pt>
    <dgm:pt modelId="{815E44D7-A051-4D7D-A63F-6BECA686CD60}" type="pres">
      <dgm:prSet presAssocID="{3261906E-9BBD-4DFB-A143-3D4D5CE95BBF}" presName="hierRoot2" presStyleCnt="0"/>
      <dgm:spPr/>
    </dgm:pt>
    <dgm:pt modelId="{88DF8AF5-A548-48AA-95C3-D1AAAE8402C3}" type="pres">
      <dgm:prSet presAssocID="{3261906E-9BBD-4DFB-A143-3D4D5CE95BBF}" presName="composite2" presStyleCnt="0"/>
      <dgm:spPr/>
    </dgm:pt>
    <dgm:pt modelId="{3F84CFA1-383B-4C78-BF59-20C0B5507A23}" type="pres">
      <dgm:prSet presAssocID="{3261906E-9BBD-4DFB-A143-3D4D5CE95BBF}" presName="background2" presStyleLbl="node2" presStyleIdx="2" presStyleCnt="4"/>
      <dgm:spPr>
        <a:solidFill>
          <a:schemeClr val="accent2"/>
        </a:solidFill>
      </dgm:spPr>
    </dgm:pt>
    <dgm:pt modelId="{3679B015-7321-4E95-97E9-46E607A8F422}" type="pres">
      <dgm:prSet presAssocID="{3261906E-9BBD-4DFB-A143-3D4D5CE95BBF}" presName="text2" presStyleLbl="fgAcc2" presStyleIdx="2" presStyleCnt="4">
        <dgm:presLayoutVars>
          <dgm:chPref val="3"/>
        </dgm:presLayoutVars>
      </dgm:prSet>
      <dgm:spPr/>
    </dgm:pt>
    <dgm:pt modelId="{35C38B8A-4FF4-47FD-BEFF-6F862C72A0DD}" type="pres">
      <dgm:prSet presAssocID="{3261906E-9BBD-4DFB-A143-3D4D5CE95BBF}" presName="hierChild3" presStyleCnt="0"/>
      <dgm:spPr/>
    </dgm:pt>
    <dgm:pt modelId="{70F2A752-6B84-486F-A1E1-1BA971BA15AF}" type="pres">
      <dgm:prSet presAssocID="{71253DAE-2973-440C-BDDD-63052684F94D}" presName="Name10" presStyleLbl="parChTrans1D2" presStyleIdx="3" presStyleCnt="4"/>
      <dgm:spPr/>
    </dgm:pt>
    <dgm:pt modelId="{5A3268EE-C28B-4E18-99DD-E3FF9D411C53}" type="pres">
      <dgm:prSet presAssocID="{B24C30FD-8BF3-47EC-AC67-A20864395F3B}" presName="hierRoot2" presStyleCnt="0"/>
      <dgm:spPr/>
    </dgm:pt>
    <dgm:pt modelId="{6223302B-B00D-4416-8321-2D6FC65DE1F8}" type="pres">
      <dgm:prSet presAssocID="{B24C30FD-8BF3-47EC-AC67-A20864395F3B}" presName="composite2" presStyleCnt="0"/>
      <dgm:spPr/>
    </dgm:pt>
    <dgm:pt modelId="{A79FA720-21F7-479B-AF2D-164562270C71}" type="pres">
      <dgm:prSet presAssocID="{B24C30FD-8BF3-47EC-AC67-A20864395F3B}" presName="background2" presStyleLbl="node2" presStyleIdx="3" presStyleCnt="4"/>
      <dgm:spPr>
        <a:solidFill>
          <a:schemeClr val="accent2"/>
        </a:solidFill>
      </dgm:spPr>
    </dgm:pt>
    <dgm:pt modelId="{46E1940F-BE17-4FA1-A5CD-1673543BABFD}" type="pres">
      <dgm:prSet presAssocID="{B24C30FD-8BF3-47EC-AC67-A20864395F3B}" presName="text2" presStyleLbl="fgAcc2" presStyleIdx="3" presStyleCnt="4">
        <dgm:presLayoutVars>
          <dgm:chPref val="3"/>
        </dgm:presLayoutVars>
      </dgm:prSet>
      <dgm:spPr/>
    </dgm:pt>
    <dgm:pt modelId="{B5A43804-F5DB-493B-9F7D-DA4E5EA4A4C2}" type="pres">
      <dgm:prSet presAssocID="{B24C30FD-8BF3-47EC-AC67-A20864395F3B}" presName="hierChild3" presStyleCnt="0"/>
      <dgm:spPr/>
    </dgm:pt>
  </dgm:ptLst>
  <dgm:cxnLst>
    <dgm:cxn modelId="{D49CF109-EF7E-444E-91A9-62121CCA6BD6}" type="presOf" srcId="{2EF251A8-E645-4491-8B82-A4788E3834BC}" destId="{29508064-51FD-4B55-B4F8-C76466E7027E}" srcOrd="0" destOrd="0" presId="urn:microsoft.com/office/officeart/2005/8/layout/hierarchy1"/>
    <dgm:cxn modelId="{EA8F8864-948C-4DCB-BCC2-D960AA39FEAE}" srcId="{A09DDCD5-B411-4012-A17C-ECB31E70BE5D}" destId="{B24C30FD-8BF3-47EC-AC67-A20864395F3B}" srcOrd="1" destOrd="0" parTransId="{71253DAE-2973-440C-BDDD-63052684F94D}" sibTransId="{C8158E99-C293-4421-9F0A-417A8A78AC29}"/>
    <dgm:cxn modelId="{E6BA816C-4982-4A51-B05C-F0C9FB77570C}" srcId="{2EF251A8-E645-4491-8B82-A4788E3834BC}" destId="{BAF05A67-1255-480B-A068-C628F97AE945}" srcOrd="0" destOrd="0" parTransId="{4A2FF239-9B90-4B13-95CC-0D825DEAB4FB}" sibTransId="{F9941A37-D638-48EF-92EE-C090C76DF356}"/>
    <dgm:cxn modelId="{0F308357-3393-4295-99F3-62261083E407}" type="presOf" srcId="{A09DDCD5-B411-4012-A17C-ECB31E70BE5D}" destId="{8D2E27E2-4A77-4D74-AD46-2456CE291839}" srcOrd="0" destOrd="0" presId="urn:microsoft.com/office/officeart/2005/8/layout/hierarchy1"/>
    <dgm:cxn modelId="{FDF42059-2473-4EEF-972A-2FAB9BB0E7E9}" type="presOf" srcId="{4C95C638-EC0C-445A-A297-7E009C4DD613}" destId="{ACD7293E-7533-4516-B84F-EDA2038E8DFC}" srcOrd="0" destOrd="0" presId="urn:microsoft.com/office/officeart/2005/8/layout/hierarchy1"/>
    <dgm:cxn modelId="{068A5059-4C77-46C9-9737-851BE0657A61}" type="presOf" srcId="{3261906E-9BBD-4DFB-A143-3D4D5CE95BBF}" destId="{3679B015-7321-4E95-97E9-46E607A8F422}" srcOrd="0" destOrd="0" presId="urn:microsoft.com/office/officeart/2005/8/layout/hierarchy1"/>
    <dgm:cxn modelId="{541F0697-BF8B-40FE-96F9-487C1ACD41FE}" srcId="{2EF251A8-E645-4491-8B82-A4788E3834BC}" destId="{5B0CC01C-9B9C-4695-A40D-D91B18343B9D}" srcOrd="1" destOrd="0" parTransId="{4732D55B-0393-46D5-A296-520D10D34AFB}" sibTransId="{81C9F559-E9D4-4970-97BB-0B2967511684}"/>
    <dgm:cxn modelId="{CC9FD298-BF5E-412A-9B9A-655B88F9A96D}" type="presOf" srcId="{BAF05A67-1255-480B-A068-C628F97AE945}" destId="{E803CCC2-6413-4B9F-B32C-F0026311DCA5}" srcOrd="0" destOrd="0" presId="urn:microsoft.com/office/officeart/2005/8/layout/hierarchy1"/>
    <dgm:cxn modelId="{53E5CFA3-A45C-4C83-9237-36991DFDC654}" srcId="{4C95C638-EC0C-445A-A297-7E009C4DD613}" destId="{2EF251A8-E645-4491-8B82-A4788E3834BC}" srcOrd="0" destOrd="0" parTransId="{571E7320-CF21-4F9C-97E3-7B1EF33460FE}" sibTransId="{5F82CB9F-617E-402E-A6B4-2A61592B54F5}"/>
    <dgm:cxn modelId="{A59547A4-792C-4814-8F2F-85A9E9EB1341}" type="presOf" srcId="{71253DAE-2973-440C-BDDD-63052684F94D}" destId="{70F2A752-6B84-486F-A1E1-1BA971BA15AF}" srcOrd="0" destOrd="0" presId="urn:microsoft.com/office/officeart/2005/8/layout/hierarchy1"/>
    <dgm:cxn modelId="{D39FF1AB-FD6A-4F2F-993A-3E72CD3C2C3F}" type="presOf" srcId="{4A2FF239-9B90-4B13-95CC-0D825DEAB4FB}" destId="{FE36C69D-53F6-47EC-A97C-36C3D5AEF291}" srcOrd="0" destOrd="0" presId="urn:microsoft.com/office/officeart/2005/8/layout/hierarchy1"/>
    <dgm:cxn modelId="{C463D6BB-4DAD-487C-9393-17831E771BF1}" srcId="{4C95C638-EC0C-445A-A297-7E009C4DD613}" destId="{A09DDCD5-B411-4012-A17C-ECB31E70BE5D}" srcOrd="1" destOrd="0" parTransId="{A57C20EC-255C-44E3-A0CB-1DAF31F9D56F}" sibTransId="{D0378E38-BD9D-47EA-B0EC-A72DD53C949A}"/>
    <dgm:cxn modelId="{09EE58DC-7147-48CF-AC00-8C405B215E82}" type="presOf" srcId="{5B0CC01C-9B9C-4695-A40D-D91B18343B9D}" destId="{63979658-8C3A-4C4F-B4F1-C19A964B6675}" srcOrd="0" destOrd="0" presId="urn:microsoft.com/office/officeart/2005/8/layout/hierarchy1"/>
    <dgm:cxn modelId="{8D55EFE5-8546-48E1-803B-C56E6F065267}" type="presOf" srcId="{B24C30FD-8BF3-47EC-AC67-A20864395F3B}" destId="{46E1940F-BE17-4FA1-A5CD-1673543BABFD}" srcOrd="0" destOrd="0" presId="urn:microsoft.com/office/officeart/2005/8/layout/hierarchy1"/>
    <dgm:cxn modelId="{907991E6-D8B5-4ACC-859F-D8CA09EEDED7}" type="presOf" srcId="{4D3B1180-AB25-4866-942F-DA553D372DAE}" destId="{D51A6B60-AACB-4E53-8DA4-C96B50AD183C}" srcOrd="0" destOrd="0" presId="urn:microsoft.com/office/officeart/2005/8/layout/hierarchy1"/>
    <dgm:cxn modelId="{37BE0AE8-2D6F-45B4-BE36-423F51CAF4CE}" type="presOf" srcId="{4732D55B-0393-46D5-A296-520D10D34AFB}" destId="{AFA73F30-3FC6-4F08-BF6B-90D5052AD93E}" srcOrd="0" destOrd="0" presId="urn:microsoft.com/office/officeart/2005/8/layout/hierarchy1"/>
    <dgm:cxn modelId="{428EDFF1-815C-4D48-948D-409C492634E2}" srcId="{A09DDCD5-B411-4012-A17C-ECB31E70BE5D}" destId="{3261906E-9BBD-4DFB-A143-3D4D5CE95BBF}" srcOrd="0" destOrd="0" parTransId="{4D3B1180-AB25-4866-942F-DA553D372DAE}" sibTransId="{1BC76D5B-4D60-4D2C-86B0-C92BA14A36E0}"/>
    <dgm:cxn modelId="{0C7879D3-0322-4DED-BA6C-C45035AFFEFA}" type="presParOf" srcId="{ACD7293E-7533-4516-B84F-EDA2038E8DFC}" destId="{526BF166-4EAB-4F99-8A76-886ED80C7D14}" srcOrd="0" destOrd="0" presId="urn:microsoft.com/office/officeart/2005/8/layout/hierarchy1"/>
    <dgm:cxn modelId="{0438A803-181F-47D1-8C03-7F7BA32DCF50}" type="presParOf" srcId="{526BF166-4EAB-4F99-8A76-886ED80C7D14}" destId="{BA12B55D-0664-41FA-A36B-629284550B07}" srcOrd="0" destOrd="0" presId="urn:microsoft.com/office/officeart/2005/8/layout/hierarchy1"/>
    <dgm:cxn modelId="{1607C826-A381-4DD6-A1B6-736FF59F1B83}" type="presParOf" srcId="{BA12B55D-0664-41FA-A36B-629284550B07}" destId="{003616A8-95F3-406D-88A4-145B44A16E56}" srcOrd="0" destOrd="0" presId="urn:microsoft.com/office/officeart/2005/8/layout/hierarchy1"/>
    <dgm:cxn modelId="{79515B13-FD7C-43DA-8BED-77147A8B53AC}" type="presParOf" srcId="{BA12B55D-0664-41FA-A36B-629284550B07}" destId="{29508064-51FD-4B55-B4F8-C76466E7027E}" srcOrd="1" destOrd="0" presId="urn:microsoft.com/office/officeart/2005/8/layout/hierarchy1"/>
    <dgm:cxn modelId="{27EED021-B72F-4CA2-8EB4-C9546EAC1B72}" type="presParOf" srcId="{526BF166-4EAB-4F99-8A76-886ED80C7D14}" destId="{06598A00-3EAA-4ABE-AE0E-44AB06F427F2}" srcOrd="1" destOrd="0" presId="urn:microsoft.com/office/officeart/2005/8/layout/hierarchy1"/>
    <dgm:cxn modelId="{E45DD68E-5D1C-43C5-BBA1-1BFCAB3A6D3C}" type="presParOf" srcId="{06598A00-3EAA-4ABE-AE0E-44AB06F427F2}" destId="{FE36C69D-53F6-47EC-A97C-36C3D5AEF291}" srcOrd="0" destOrd="0" presId="urn:microsoft.com/office/officeart/2005/8/layout/hierarchy1"/>
    <dgm:cxn modelId="{98505861-09E1-4A87-9BE1-7E4D3E53520B}" type="presParOf" srcId="{06598A00-3EAA-4ABE-AE0E-44AB06F427F2}" destId="{055AF02F-A1E6-40FF-AD6B-CC623CF05A7D}" srcOrd="1" destOrd="0" presId="urn:microsoft.com/office/officeart/2005/8/layout/hierarchy1"/>
    <dgm:cxn modelId="{AAB03DC6-46D3-4B83-8C0E-B49A78A59F3C}" type="presParOf" srcId="{055AF02F-A1E6-40FF-AD6B-CC623CF05A7D}" destId="{23290409-BDD3-4A9F-BCD6-ACE84B8985D9}" srcOrd="0" destOrd="0" presId="urn:microsoft.com/office/officeart/2005/8/layout/hierarchy1"/>
    <dgm:cxn modelId="{1B2E074C-93C5-43F3-966C-C5A6B186947B}" type="presParOf" srcId="{23290409-BDD3-4A9F-BCD6-ACE84B8985D9}" destId="{64E45A2C-9404-4C7F-9C04-11F12116061A}" srcOrd="0" destOrd="0" presId="urn:microsoft.com/office/officeart/2005/8/layout/hierarchy1"/>
    <dgm:cxn modelId="{EC152CF9-E764-48BC-BD0D-4380C33C12D9}" type="presParOf" srcId="{23290409-BDD3-4A9F-BCD6-ACE84B8985D9}" destId="{E803CCC2-6413-4B9F-B32C-F0026311DCA5}" srcOrd="1" destOrd="0" presId="urn:microsoft.com/office/officeart/2005/8/layout/hierarchy1"/>
    <dgm:cxn modelId="{5FBC8759-759E-4E92-98A0-D6E4D924992D}" type="presParOf" srcId="{055AF02F-A1E6-40FF-AD6B-CC623CF05A7D}" destId="{82E8C106-FDED-415F-8EED-FDE0FC2F3CBA}" srcOrd="1" destOrd="0" presId="urn:microsoft.com/office/officeart/2005/8/layout/hierarchy1"/>
    <dgm:cxn modelId="{16A38FB3-FA9C-4AC8-84F1-E846A4B8AEA1}" type="presParOf" srcId="{06598A00-3EAA-4ABE-AE0E-44AB06F427F2}" destId="{AFA73F30-3FC6-4F08-BF6B-90D5052AD93E}" srcOrd="2" destOrd="0" presId="urn:microsoft.com/office/officeart/2005/8/layout/hierarchy1"/>
    <dgm:cxn modelId="{449C7A20-0661-4920-9A67-061661F4E69A}" type="presParOf" srcId="{06598A00-3EAA-4ABE-AE0E-44AB06F427F2}" destId="{18424311-2E21-4FA1-BD1C-12D69A7536DA}" srcOrd="3" destOrd="0" presId="urn:microsoft.com/office/officeart/2005/8/layout/hierarchy1"/>
    <dgm:cxn modelId="{5CECEBF9-9C6B-496B-8F18-E6C77F3394C7}" type="presParOf" srcId="{18424311-2E21-4FA1-BD1C-12D69A7536DA}" destId="{5D1180DA-44DC-46F5-B262-60D3D0B5059B}" srcOrd="0" destOrd="0" presId="urn:microsoft.com/office/officeart/2005/8/layout/hierarchy1"/>
    <dgm:cxn modelId="{D2B8072D-2BD0-4FC9-AA7E-6A485B4A71F1}" type="presParOf" srcId="{5D1180DA-44DC-46F5-B262-60D3D0B5059B}" destId="{EAB3DE9C-B3CE-448E-81A1-D0D19ADAA6B0}" srcOrd="0" destOrd="0" presId="urn:microsoft.com/office/officeart/2005/8/layout/hierarchy1"/>
    <dgm:cxn modelId="{86C1C9C5-C8A9-4370-97E8-BE59B1F38660}" type="presParOf" srcId="{5D1180DA-44DC-46F5-B262-60D3D0B5059B}" destId="{63979658-8C3A-4C4F-B4F1-C19A964B6675}" srcOrd="1" destOrd="0" presId="urn:microsoft.com/office/officeart/2005/8/layout/hierarchy1"/>
    <dgm:cxn modelId="{DF90E74D-51DB-454E-9CCB-3D58A771ED2D}" type="presParOf" srcId="{18424311-2E21-4FA1-BD1C-12D69A7536DA}" destId="{384408EB-2C31-4926-8C20-686A04FEB7DD}" srcOrd="1" destOrd="0" presId="urn:microsoft.com/office/officeart/2005/8/layout/hierarchy1"/>
    <dgm:cxn modelId="{EB67B459-0081-4EF3-BF25-A4AE9565A938}" type="presParOf" srcId="{ACD7293E-7533-4516-B84F-EDA2038E8DFC}" destId="{D3205E49-5EC4-4EAD-BAA7-56366AA5B1C1}" srcOrd="1" destOrd="0" presId="urn:microsoft.com/office/officeart/2005/8/layout/hierarchy1"/>
    <dgm:cxn modelId="{3DAE69EA-95A1-44F1-B658-BD428F1C7ACC}" type="presParOf" srcId="{D3205E49-5EC4-4EAD-BAA7-56366AA5B1C1}" destId="{80570109-A2F9-4A37-96F5-4ADC57404640}" srcOrd="0" destOrd="0" presId="urn:microsoft.com/office/officeart/2005/8/layout/hierarchy1"/>
    <dgm:cxn modelId="{AF85919A-FA35-42B3-8E3E-ADC346886D5F}" type="presParOf" srcId="{80570109-A2F9-4A37-96F5-4ADC57404640}" destId="{F627D4AA-609D-4056-B55F-3DB56DCE6F53}" srcOrd="0" destOrd="0" presId="urn:microsoft.com/office/officeart/2005/8/layout/hierarchy1"/>
    <dgm:cxn modelId="{D4B8C0B0-DB79-43EA-BC74-97BDEB56D613}" type="presParOf" srcId="{80570109-A2F9-4A37-96F5-4ADC57404640}" destId="{8D2E27E2-4A77-4D74-AD46-2456CE291839}" srcOrd="1" destOrd="0" presId="urn:microsoft.com/office/officeart/2005/8/layout/hierarchy1"/>
    <dgm:cxn modelId="{2FF9A0CF-C19A-4290-9906-17786AB74A7B}" type="presParOf" srcId="{D3205E49-5EC4-4EAD-BAA7-56366AA5B1C1}" destId="{D4CC7FE8-8AF1-400F-BE4D-F6BB68953B2C}" srcOrd="1" destOrd="0" presId="urn:microsoft.com/office/officeart/2005/8/layout/hierarchy1"/>
    <dgm:cxn modelId="{2AD7A087-8D35-4702-912F-EB9468A8A2D1}" type="presParOf" srcId="{D4CC7FE8-8AF1-400F-BE4D-F6BB68953B2C}" destId="{D51A6B60-AACB-4E53-8DA4-C96B50AD183C}" srcOrd="0" destOrd="0" presId="urn:microsoft.com/office/officeart/2005/8/layout/hierarchy1"/>
    <dgm:cxn modelId="{DB8C6222-240F-4675-8634-6A7EB816744B}" type="presParOf" srcId="{D4CC7FE8-8AF1-400F-BE4D-F6BB68953B2C}" destId="{815E44D7-A051-4D7D-A63F-6BECA686CD60}" srcOrd="1" destOrd="0" presId="urn:microsoft.com/office/officeart/2005/8/layout/hierarchy1"/>
    <dgm:cxn modelId="{386A4FDE-4D0B-45CB-BEC8-415FF3BDF4D7}" type="presParOf" srcId="{815E44D7-A051-4D7D-A63F-6BECA686CD60}" destId="{88DF8AF5-A548-48AA-95C3-D1AAAE8402C3}" srcOrd="0" destOrd="0" presId="urn:microsoft.com/office/officeart/2005/8/layout/hierarchy1"/>
    <dgm:cxn modelId="{C53941AE-E9EC-49F8-8410-F1CF424986A8}" type="presParOf" srcId="{88DF8AF5-A548-48AA-95C3-D1AAAE8402C3}" destId="{3F84CFA1-383B-4C78-BF59-20C0B5507A23}" srcOrd="0" destOrd="0" presId="urn:microsoft.com/office/officeart/2005/8/layout/hierarchy1"/>
    <dgm:cxn modelId="{1D45DEF4-9B88-405F-9373-ED86DE542D25}" type="presParOf" srcId="{88DF8AF5-A548-48AA-95C3-D1AAAE8402C3}" destId="{3679B015-7321-4E95-97E9-46E607A8F422}" srcOrd="1" destOrd="0" presId="urn:microsoft.com/office/officeart/2005/8/layout/hierarchy1"/>
    <dgm:cxn modelId="{201870C1-7ABE-4864-9D65-DEFF63241F3E}" type="presParOf" srcId="{815E44D7-A051-4D7D-A63F-6BECA686CD60}" destId="{35C38B8A-4FF4-47FD-BEFF-6F862C72A0DD}" srcOrd="1" destOrd="0" presId="urn:microsoft.com/office/officeart/2005/8/layout/hierarchy1"/>
    <dgm:cxn modelId="{67D6C8D9-277F-484A-8500-493EFFD2A64D}" type="presParOf" srcId="{D4CC7FE8-8AF1-400F-BE4D-F6BB68953B2C}" destId="{70F2A752-6B84-486F-A1E1-1BA971BA15AF}" srcOrd="2" destOrd="0" presId="urn:microsoft.com/office/officeart/2005/8/layout/hierarchy1"/>
    <dgm:cxn modelId="{A49EB6B6-E525-48CD-BB50-1F0FF7EF788F}" type="presParOf" srcId="{D4CC7FE8-8AF1-400F-BE4D-F6BB68953B2C}" destId="{5A3268EE-C28B-4E18-99DD-E3FF9D411C53}" srcOrd="3" destOrd="0" presId="urn:microsoft.com/office/officeart/2005/8/layout/hierarchy1"/>
    <dgm:cxn modelId="{B1D1A0B3-274A-4456-B7C2-D13A31CA99AE}" type="presParOf" srcId="{5A3268EE-C28B-4E18-99DD-E3FF9D411C53}" destId="{6223302B-B00D-4416-8321-2D6FC65DE1F8}" srcOrd="0" destOrd="0" presId="urn:microsoft.com/office/officeart/2005/8/layout/hierarchy1"/>
    <dgm:cxn modelId="{92491A68-FC05-411C-A625-EA8B3657C00D}" type="presParOf" srcId="{6223302B-B00D-4416-8321-2D6FC65DE1F8}" destId="{A79FA720-21F7-479B-AF2D-164562270C71}" srcOrd="0" destOrd="0" presId="urn:microsoft.com/office/officeart/2005/8/layout/hierarchy1"/>
    <dgm:cxn modelId="{35510D5E-38FC-4982-A034-0050011F39C1}" type="presParOf" srcId="{6223302B-B00D-4416-8321-2D6FC65DE1F8}" destId="{46E1940F-BE17-4FA1-A5CD-1673543BABFD}" srcOrd="1" destOrd="0" presId="urn:microsoft.com/office/officeart/2005/8/layout/hierarchy1"/>
    <dgm:cxn modelId="{47FF2367-8BD5-4006-B284-19D574649B99}" type="presParOf" srcId="{5A3268EE-C28B-4E18-99DD-E3FF9D411C53}" destId="{B5A43804-F5DB-493B-9F7D-DA4E5EA4A4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2A752-6B84-486F-A1E1-1BA971BA15AF}">
      <dsp:nvSpPr>
        <dsp:cNvPr id="0" name=""/>
        <dsp:cNvSpPr/>
      </dsp:nvSpPr>
      <dsp:spPr>
        <a:xfrm>
          <a:off x="5868043" y="1193062"/>
          <a:ext cx="1008172" cy="479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968"/>
              </a:lnTo>
              <a:lnTo>
                <a:pt x="1008172" y="326968"/>
              </a:lnTo>
              <a:lnTo>
                <a:pt x="1008172" y="479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A6B60-AACB-4E53-8DA4-C96B50AD183C}">
      <dsp:nvSpPr>
        <dsp:cNvPr id="0" name=""/>
        <dsp:cNvSpPr/>
      </dsp:nvSpPr>
      <dsp:spPr>
        <a:xfrm>
          <a:off x="4859870" y="1193062"/>
          <a:ext cx="1008172" cy="479798"/>
        </a:xfrm>
        <a:custGeom>
          <a:avLst/>
          <a:gdLst/>
          <a:ahLst/>
          <a:cxnLst/>
          <a:rect l="0" t="0" r="0" b="0"/>
          <a:pathLst>
            <a:path>
              <a:moveTo>
                <a:pt x="1008172" y="0"/>
              </a:moveTo>
              <a:lnTo>
                <a:pt x="1008172" y="326968"/>
              </a:lnTo>
              <a:lnTo>
                <a:pt x="0" y="326968"/>
              </a:lnTo>
              <a:lnTo>
                <a:pt x="0" y="479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73F30-3FC6-4F08-BF6B-90D5052AD93E}">
      <dsp:nvSpPr>
        <dsp:cNvPr id="0" name=""/>
        <dsp:cNvSpPr/>
      </dsp:nvSpPr>
      <dsp:spPr>
        <a:xfrm>
          <a:off x="1835352" y="1193062"/>
          <a:ext cx="1008172" cy="479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968"/>
              </a:lnTo>
              <a:lnTo>
                <a:pt x="1008172" y="326968"/>
              </a:lnTo>
              <a:lnTo>
                <a:pt x="1008172" y="479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6C69D-53F6-47EC-A97C-36C3D5AEF291}">
      <dsp:nvSpPr>
        <dsp:cNvPr id="0" name=""/>
        <dsp:cNvSpPr/>
      </dsp:nvSpPr>
      <dsp:spPr>
        <a:xfrm>
          <a:off x="827179" y="1193062"/>
          <a:ext cx="1008172" cy="479798"/>
        </a:xfrm>
        <a:custGeom>
          <a:avLst/>
          <a:gdLst/>
          <a:ahLst/>
          <a:cxnLst/>
          <a:rect l="0" t="0" r="0" b="0"/>
          <a:pathLst>
            <a:path>
              <a:moveTo>
                <a:pt x="1008172" y="0"/>
              </a:moveTo>
              <a:lnTo>
                <a:pt x="1008172" y="326968"/>
              </a:lnTo>
              <a:lnTo>
                <a:pt x="0" y="326968"/>
              </a:lnTo>
              <a:lnTo>
                <a:pt x="0" y="479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3616A8-95F3-406D-88A4-145B44A16E56}">
      <dsp:nvSpPr>
        <dsp:cNvPr id="0" name=""/>
        <dsp:cNvSpPr/>
      </dsp:nvSpPr>
      <dsp:spPr>
        <a:xfrm>
          <a:off x="1010483" y="145478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08064-51FD-4B55-B4F8-C76466E7027E}">
      <dsp:nvSpPr>
        <dsp:cNvPr id="0" name=""/>
        <dsp:cNvSpPr/>
      </dsp:nvSpPr>
      <dsp:spPr>
        <a:xfrm>
          <a:off x="1193787" y="319617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Na</a:t>
          </a:r>
          <a:r>
            <a:rPr lang="lv-LV" sz="1600" kern="1200" baseline="-25000" dirty="0"/>
            <a:t>2</a:t>
          </a:r>
          <a:r>
            <a:rPr lang="lv-LV" sz="1600" kern="1200" dirty="0"/>
            <a:t>FeP</a:t>
          </a:r>
          <a:r>
            <a:rPr lang="lv-LV" sz="1600" kern="1200" baseline="-25000" dirty="0"/>
            <a:t>2</a:t>
          </a:r>
          <a:r>
            <a:rPr lang="lv-LV" sz="1600" kern="1200" dirty="0"/>
            <a:t>O</a:t>
          </a:r>
          <a:r>
            <a:rPr lang="lv-LV" sz="1600" kern="1200" baseline="-25000" dirty="0"/>
            <a:t>7</a:t>
          </a:r>
          <a:endParaRPr lang="en-US" sz="1600" kern="1200" baseline="-25000" dirty="0"/>
        </a:p>
      </dsp:txBody>
      <dsp:txXfrm>
        <a:off x="1224470" y="350300"/>
        <a:ext cx="1588371" cy="986217"/>
      </dsp:txXfrm>
    </dsp:sp>
    <dsp:sp modelId="{64E45A2C-9404-4C7F-9C04-11F12116061A}">
      <dsp:nvSpPr>
        <dsp:cNvPr id="0" name=""/>
        <dsp:cNvSpPr/>
      </dsp:nvSpPr>
      <dsp:spPr>
        <a:xfrm>
          <a:off x="2310" y="1672860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3CCC2-6413-4B9F-B32C-F0026311DCA5}">
      <dsp:nvSpPr>
        <dsp:cNvPr id="0" name=""/>
        <dsp:cNvSpPr/>
      </dsp:nvSpPr>
      <dsp:spPr>
        <a:xfrm>
          <a:off x="185614" y="1846999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b="0" i="0" kern="1200" dirty="0" err="1"/>
            <a:t>Na-rich</a:t>
          </a:r>
          <a:br>
            <a:rPr lang="lv-LV" sz="1500" b="0" i="0" kern="1200" dirty="0"/>
          </a:br>
          <a:r>
            <a:rPr lang="en-US" sz="1200" b="0" i="0" kern="1200" dirty="0"/>
            <a:t>Na</a:t>
          </a:r>
          <a:r>
            <a:rPr lang="lv-LV" sz="1200" b="0" i="0" kern="1200" baseline="-25000" dirty="0"/>
            <a:t>2+x</a:t>
          </a:r>
          <a:r>
            <a:rPr lang="en-US" sz="1200" b="0" i="0" kern="1200" dirty="0"/>
            <a:t>Fe</a:t>
          </a:r>
          <a:r>
            <a:rPr lang="lv-LV" sz="1200" b="0" i="0" kern="1200" baseline="-25000" dirty="0"/>
            <a:t>4-2x </a:t>
          </a:r>
          <a:r>
            <a:rPr lang="en-US" sz="1200" b="0" i="0" kern="1200" dirty="0"/>
            <a:t>(P</a:t>
          </a:r>
          <a:r>
            <a:rPr lang="en-US" sz="1200" b="0" i="0" kern="1200" baseline="-25000" dirty="0"/>
            <a:t>2</a:t>
          </a:r>
          <a:r>
            <a:rPr lang="en-US" sz="1200" b="0" i="0" kern="1200" dirty="0"/>
            <a:t>O</a:t>
          </a:r>
          <a:r>
            <a:rPr lang="en-US" sz="1200" b="0" i="0" kern="1200" baseline="-25000" dirty="0"/>
            <a:t>7</a:t>
          </a:r>
          <a:r>
            <a:rPr lang="en-US" sz="1200" b="0" i="0" kern="1200" dirty="0"/>
            <a:t>)</a:t>
          </a:r>
          <a:r>
            <a:rPr lang="en-US" sz="1200" b="0" i="0" kern="1200" baseline="-25000" dirty="0"/>
            <a:t>2</a:t>
          </a:r>
          <a:endParaRPr lang="en-US" sz="1500" kern="1200" dirty="0"/>
        </a:p>
      </dsp:txBody>
      <dsp:txXfrm>
        <a:off x="216297" y="1877682"/>
        <a:ext cx="1588371" cy="986217"/>
      </dsp:txXfrm>
    </dsp:sp>
    <dsp:sp modelId="{EAB3DE9C-B3CE-448E-81A1-D0D19ADAA6B0}">
      <dsp:nvSpPr>
        <dsp:cNvPr id="0" name=""/>
        <dsp:cNvSpPr/>
      </dsp:nvSpPr>
      <dsp:spPr>
        <a:xfrm>
          <a:off x="2018656" y="1672860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79658-8C3A-4C4F-B4F1-C19A964B6675}">
      <dsp:nvSpPr>
        <dsp:cNvPr id="0" name=""/>
        <dsp:cNvSpPr/>
      </dsp:nvSpPr>
      <dsp:spPr>
        <a:xfrm>
          <a:off x="2201960" y="1846999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 err="1"/>
            <a:t>Mixed</a:t>
          </a:r>
          <a:endParaRPr lang="lv-LV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</a:t>
          </a:r>
          <a:r>
            <a:rPr lang="en-US" sz="1600" kern="1200" baseline="-25000" dirty="0"/>
            <a:t>4</a:t>
          </a:r>
          <a:r>
            <a:rPr lang="en-US" sz="1600" kern="1200" dirty="0"/>
            <a:t>M</a:t>
          </a:r>
          <a:r>
            <a:rPr lang="en-US" sz="1600" kern="1200" baseline="-25000" dirty="0"/>
            <a:t>3</a:t>
          </a:r>
          <a:r>
            <a:rPr lang="en-US" sz="1600" kern="1200" dirty="0"/>
            <a:t>(PO</a:t>
          </a:r>
          <a:r>
            <a:rPr lang="en-US" sz="1600" kern="1200" baseline="-25000" dirty="0"/>
            <a:t>4</a:t>
          </a:r>
          <a:r>
            <a:rPr lang="en-US" sz="1600" kern="1200" dirty="0"/>
            <a:t>)</a:t>
          </a:r>
          <a:r>
            <a:rPr lang="en-US" sz="1600" kern="1200" baseline="-25000" dirty="0"/>
            <a:t>2</a:t>
          </a:r>
          <a:r>
            <a:rPr lang="en-US" sz="1600" kern="1200" dirty="0"/>
            <a:t>P</a:t>
          </a:r>
          <a:r>
            <a:rPr lang="en-US" sz="1600" kern="1200" baseline="-25000" dirty="0"/>
            <a:t>2</a:t>
          </a:r>
          <a:r>
            <a:rPr lang="en-US" sz="1600" kern="1200" dirty="0"/>
            <a:t>O</a:t>
          </a:r>
          <a:r>
            <a:rPr lang="en-US" sz="1600" kern="1200" baseline="-25000" dirty="0"/>
            <a:t>7</a:t>
          </a:r>
        </a:p>
      </dsp:txBody>
      <dsp:txXfrm>
        <a:off x="2232643" y="1877682"/>
        <a:ext cx="1588371" cy="986217"/>
      </dsp:txXfrm>
    </dsp:sp>
    <dsp:sp modelId="{F627D4AA-609D-4056-B55F-3DB56DCE6F53}">
      <dsp:nvSpPr>
        <dsp:cNvPr id="0" name=""/>
        <dsp:cNvSpPr/>
      </dsp:nvSpPr>
      <dsp:spPr>
        <a:xfrm>
          <a:off x="5043174" y="145478"/>
          <a:ext cx="1649737" cy="104758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E27E2-4A77-4D74-AD46-2456CE291839}">
      <dsp:nvSpPr>
        <dsp:cNvPr id="0" name=""/>
        <dsp:cNvSpPr/>
      </dsp:nvSpPr>
      <dsp:spPr>
        <a:xfrm>
          <a:off x="5226479" y="319617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dirty="0"/>
            <a:t>Na</a:t>
          </a:r>
          <a:r>
            <a:rPr lang="lv-LV" sz="1600" kern="1200" baseline="-25000" dirty="0"/>
            <a:t>0.67</a:t>
          </a:r>
          <a:r>
            <a:rPr lang="lv-LV" sz="1600" kern="1200" dirty="0"/>
            <a:t>MnO</a:t>
          </a:r>
          <a:r>
            <a:rPr lang="lv-LV" sz="1600" kern="1200" baseline="-25000" dirty="0"/>
            <a:t>2</a:t>
          </a:r>
          <a:endParaRPr lang="en-US" sz="1600" kern="1200" baseline="-25000" dirty="0"/>
        </a:p>
      </dsp:txBody>
      <dsp:txXfrm>
        <a:off x="5257162" y="350300"/>
        <a:ext cx="1588371" cy="986217"/>
      </dsp:txXfrm>
    </dsp:sp>
    <dsp:sp modelId="{3F84CFA1-383B-4C78-BF59-20C0B5507A23}">
      <dsp:nvSpPr>
        <dsp:cNvPr id="0" name=""/>
        <dsp:cNvSpPr/>
      </dsp:nvSpPr>
      <dsp:spPr>
        <a:xfrm>
          <a:off x="4035002" y="1672860"/>
          <a:ext cx="1649737" cy="104758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9B015-7321-4E95-97E9-46E607A8F422}">
      <dsp:nvSpPr>
        <dsp:cNvPr id="0" name=""/>
        <dsp:cNvSpPr/>
      </dsp:nvSpPr>
      <dsp:spPr>
        <a:xfrm>
          <a:off x="4218306" y="1846999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baseline="0" dirty="0"/>
            <a:t>Na</a:t>
          </a:r>
          <a:r>
            <a:rPr lang="lv-LV" sz="1600" kern="1200" baseline="-25000" dirty="0"/>
            <a:t>0.67</a:t>
          </a:r>
          <a:r>
            <a:rPr lang="lv-LV" sz="1600" kern="1200" baseline="0" dirty="0"/>
            <a:t>Ni</a:t>
          </a:r>
          <a:r>
            <a:rPr lang="lv-LV" sz="1600" kern="1200" baseline="-25000" dirty="0"/>
            <a:t>x</a:t>
          </a:r>
          <a:r>
            <a:rPr lang="lv-LV" sz="1600" kern="1200" baseline="0" dirty="0"/>
            <a:t>Mn</a:t>
          </a:r>
          <a:r>
            <a:rPr lang="lv-LV" sz="1600" kern="1200" baseline="-25000" dirty="0"/>
            <a:t>1-x</a:t>
          </a:r>
          <a:r>
            <a:rPr lang="lv-LV" sz="1600" kern="1200" baseline="0" dirty="0"/>
            <a:t>O</a:t>
          </a:r>
          <a:r>
            <a:rPr lang="lv-LV" sz="1600" kern="1200" baseline="-25000" dirty="0"/>
            <a:t>2</a:t>
          </a:r>
          <a:endParaRPr lang="en-US" sz="1600" kern="1200" baseline="-25000" dirty="0"/>
        </a:p>
      </dsp:txBody>
      <dsp:txXfrm>
        <a:off x="4248989" y="1877682"/>
        <a:ext cx="1588371" cy="986217"/>
      </dsp:txXfrm>
    </dsp:sp>
    <dsp:sp modelId="{A79FA720-21F7-479B-AF2D-164562270C71}">
      <dsp:nvSpPr>
        <dsp:cNvPr id="0" name=""/>
        <dsp:cNvSpPr/>
      </dsp:nvSpPr>
      <dsp:spPr>
        <a:xfrm>
          <a:off x="6051347" y="1672860"/>
          <a:ext cx="1649737" cy="104758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1940F-BE17-4FA1-A5CD-1673543BABFD}">
      <dsp:nvSpPr>
        <dsp:cNvPr id="0" name=""/>
        <dsp:cNvSpPr/>
      </dsp:nvSpPr>
      <dsp:spPr>
        <a:xfrm>
          <a:off x="6234652" y="1846999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 baseline="0" dirty="0" err="1"/>
            <a:t>Coated</a:t>
          </a:r>
          <a:r>
            <a:rPr lang="lv-LV" sz="1600" kern="1200" baseline="0" dirty="0"/>
            <a:t> </a:t>
          </a:r>
          <a:r>
            <a:rPr lang="lv-LV" sz="1600" kern="1200" baseline="0" dirty="0" err="1"/>
            <a:t>and</a:t>
          </a:r>
          <a:r>
            <a:rPr lang="lv-LV" sz="1600" kern="1200" baseline="0" dirty="0"/>
            <a:t>/</a:t>
          </a:r>
          <a:r>
            <a:rPr lang="lv-LV" sz="1600" kern="1200" baseline="0" dirty="0" err="1"/>
            <a:t>or</a:t>
          </a:r>
          <a:r>
            <a:rPr lang="lv-LV" sz="1600" kern="1200" baseline="0" dirty="0"/>
            <a:t> </a:t>
          </a:r>
          <a:r>
            <a:rPr lang="lv-LV" sz="1600" kern="1200" baseline="0" dirty="0" err="1"/>
            <a:t>doped</a:t>
          </a:r>
          <a:r>
            <a:rPr lang="lv-LV" sz="1600" kern="1200" baseline="0" dirty="0"/>
            <a:t> </a:t>
          </a:r>
          <a:r>
            <a:rPr lang="lv-LV" sz="1600" kern="1200" dirty="0"/>
            <a:t>Na</a:t>
          </a:r>
          <a:r>
            <a:rPr lang="lv-LV" sz="1600" kern="1200" baseline="-25000" dirty="0"/>
            <a:t>0.67</a:t>
          </a:r>
          <a:r>
            <a:rPr lang="lv-LV" sz="1600" kern="1200" dirty="0"/>
            <a:t>MO</a:t>
          </a:r>
          <a:r>
            <a:rPr lang="lv-LV" sz="1600" kern="1200" baseline="-25000" dirty="0"/>
            <a:t>2</a:t>
          </a:r>
          <a:endParaRPr lang="en-US" sz="1600" kern="1200" baseline="0" dirty="0"/>
        </a:p>
      </dsp:txBody>
      <dsp:txXfrm>
        <a:off x="6265335" y="1877682"/>
        <a:ext cx="1588371" cy="986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0.76449</cdr:x>
      <cdr:y>0.26943</cdr:y>
    </cdr:from>
    <cdr:to>
      <cdr:x>0.88267</cdr:x>
      <cdr:y>0.33556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BD6CEDCD-8903-5E0A-2997-D89FC67CC204}"/>
            </a:ext>
          </a:extLst>
        </cdr:cNvPr>
        <cdr:cNvSpPr txBox="1"/>
      </cdr:nvSpPr>
      <cdr:spPr>
        <a:xfrm xmlns:a="http://schemas.openxmlformats.org/drawingml/2006/main">
          <a:off x="2825926" y="680778"/>
          <a:ext cx="436849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dirty="0"/>
            <a:t>10</a:t>
          </a:r>
          <a:r>
            <a:rPr lang="lv-LV" sz="900" b="1" baseline="0" dirty="0"/>
            <a:t>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0.67925</cdr:x>
      <cdr:y>0.19615</cdr:y>
    </cdr:from>
    <cdr:to>
      <cdr:x>0.77762</cdr:x>
      <cdr:y>0.26228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BD6CEDCD-8903-5E0A-2997-D89FC67CC204}"/>
            </a:ext>
          </a:extLst>
        </cdr:cNvPr>
        <cdr:cNvSpPr txBox="1"/>
      </cdr:nvSpPr>
      <cdr:spPr>
        <a:xfrm xmlns:a="http://schemas.openxmlformats.org/drawingml/2006/main">
          <a:off x="2510822" y="495615"/>
          <a:ext cx="363641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5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0.85983</cdr:x>
      <cdr:y>0.35569</cdr:y>
    </cdr:from>
    <cdr:to>
      <cdr:x>0.96777</cdr:x>
      <cdr:y>0.42182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BD6CEDCD-8903-5E0A-2997-D89FC67CC204}"/>
            </a:ext>
          </a:extLst>
        </cdr:cNvPr>
        <cdr:cNvSpPr txBox="1"/>
      </cdr:nvSpPr>
      <cdr:spPr>
        <a:xfrm xmlns:a="http://schemas.openxmlformats.org/drawingml/2006/main">
          <a:off x="3178334" y="898728"/>
          <a:ext cx="398998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20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0.58518</cdr:x>
      <cdr:y>0.12734</cdr:y>
    </cdr:from>
    <cdr:to>
      <cdr:x>0.68355</cdr:x>
      <cdr:y>0.19347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48BEAA01-9150-F74E-DD63-F43B6C91932C}"/>
            </a:ext>
          </a:extLst>
        </cdr:cNvPr>
        <cdr:cNvSpPr txBox="1"/>
      </cdr:nvSpPr>
      <cdr:spPr>
        <a:xfrm xmlns:a="http://schemas.openxmlformats.org/drawingml/2006/main">
          <a:off x="2163092" y="321750"/>
          <a:ext cx="363641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2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0.48708</cdr:x>
      <cdr:y>0.0705</cdr:y>
    </cdr:from>
    <cdr:to>
      <cdr:x>0.58545</cdr:x>
      <cdr:y>0.13663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5256F7F9-B514-2CCA-FB42-1E476E44F8D2}"/>
            </a:ext>
          </a:extLst>
        </cdr:cNvPr>
        <cdr:cNvSpPr txBox="1"/>
      </cdr:nvSpPr>
      <cdr:spPr>
        <a:xfrm xmlns:a="http://schemas.openxmlformats.org/drawingml/2006/main">
          <a:off x="1800464" y="178131"/>
          <a:ext cx="363641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1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0.39181</cdr:x>
      <cdr:y>0.05257</cdr:y>
    </cdr:from>
    <cdr:to>
      <cdr:x>0.51045</cdr:x>
      <cdr:y>0.1187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15B35F6D-0217-9A05-61F4-1F71A0649D11}"/>
            </a:ext>
          </a:extLst>
        </cdr:cNvPr>
        <cdr:cNvSpPr txBox="1"/>
      </cdr:nvSpPr>
      <cdr:spPr>
        <a:xfrm xmlns:a="http://schemas.openxmlformats.org/drawingml/2006/main">
          <a:off x="1448316" y="132820"/>
          <a:ext cx="438560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0.5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0.30297</cdr:x>
      <cdr:y>0.03455</cdr:y>
    </cdr:from>
    <cdr:to>
      <cdr:x>0.42161</cdr:x>
      <cdr:y>0.10068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30FC9650-B210-10C6-7F0A-4B9DB0C296E5}"/>
            </a:ext>
          </a:extLst>
        </cdr:cNvPr>
        <cdr:cNvSpPr txBox="1"/>
      </cdr:nvSpPr>
      <cdr:spPr>
        <a:xfrm xmlns:a="http://schemas.openxmlformats.org/drawingml/2006/main">
          <a:off x="1119904" y="87301"/>
          <a:ext cx="438560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0.2 C</a:t>
          </a:r>
          <a:endParaRPr lang="en-US" sz="900" b="1" dirty="0"/>
        </a:p>
      </cdr:txBody>
    </cdr:sp>
  </cdr:relSizeAnchor>
  <cdr:relSizeAnchor xmlns:cdr="http://schemas.openxmlformats.org/drawingml/2006/chartDrawing">
    <cdr:from>
      <cdr:x>0.20541</cdr:x>
      <cdr:y>0</cdr:y>
    </cdr:from>
    <cdr:to>
      <cdr:x>0.32405</cdr:x>
      <cdr:y>0.06613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0CB0953E-DA44-A911-707C-655567C529A4}"/>
            </a:ext>
          </a:extLst>
        </cdr:cNvPr>
        <cdr:cNvSpPr txBox="1"/>
      </cdr:nvSpPr>
      <cdr:spPr>
        <a:xfrm xmlns:a="http://schemas.openxmlformats.org/drawingml/2006/main">
          <a:off x="759296" y="-1095994"/>
          <a:ext cx="438560" cy="167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900" b="1" baseline="0" dirty="0"/>
            <a:t>0.1 C</a:t>
          </a:r>
          <a:endParaRPr lang="en-US" sz="9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B9B6F-D38A-B74E-B5D8-9F766B378C38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D858B-7EA4-A94A-AF3D-BCB2222A7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1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FEC </a:t>
            </a:r>
            <a:r>
              <a:rPr lang="lv-LV" dirty="0" err="1"/>
              <a:t>stabilizes</a:t>
            </a:r>
            <a:r>
              <a:rPr lang="lv-LV" dirty="0"/>
              <a:t> SEI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decomposing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formation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NaF</a:t>
            </a:r>
            <a:r>
              <a:rPr lang="lv-LV" dirty="0"/>
              <a:t>, </a:t>
            </a:r>
            <a:r>
              <a:rPr lang="lv-LV" dirty="0" err="1"/>
              <a:t>hence</a:t>
            </a:r>
            <a:r>
              <a:rPr lang="lv-LV" dirty="0"/>
              <a:t> </a:t>
            </a:r>
            <a:r>
              <a:rPr lang="lv-LV" dirty="0" err="1"/>
              <a:t>preventing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decomposition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liquid</a:t>
            </a:r>
            <a:r>
              <a:rPr lang="lv-LV" dirty="0"/>
              <a:t> </a:t>
            </a:r>
            <a:r>
              <a:rPr lang="lv-LV" dirty="0" err="1"/>
              <a:t>electrolyte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PVDF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D858B-7EA4-A94A-AF3D-BCB2222A7E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DMF for TBA </a:t>
            </a:r>
            <a:r>
              <a:rPr lang="en-US" dirty="0" err="1"/>
              <a:t>alg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D858B-7EA4-A94A-AF3D-BCB2222A7E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5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alginate – least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D858B-7EA4-A94A-AF3D-BCB2222A7E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17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 alginate – least change</a:t>
            </a:r>
            <a:endParaRPr lang="lv-LV" dirty="0"/>
          </a:p>
          <a:p>
            <a:r>
              <a:rPr lang="lv-LV" dirty="0" err="1"/>
              <a:t>NaF</a:t>
            </a:r>
            <a:r>
              <a:rPr lang="lv-LV" dirty="0"/>
              <a:t>, </a:t>
            </a:r>
            <a:r>
              <a:rPr lang="lv-LV" dirty="0" err="1"/>
              <a:t>more</a:t>
            </a:r>
            <a:r>
              <a:rPr lang="lv-LV" dirty="0"/>
              <a:t> </a:t>
            </a:r>
            <a:r>
              <a:rPr lang="lv-LV" dirty="0" err="1"/>
              <a:t>fluorine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depth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PVDF </a:t>
            </a:r>
            <a:r>
              <a:rPr lang="lv-LV" dirty="0" err="1"/>
              <a:t>and</a:t>
            </a:r>
            <a:r>
              <a:rPr lang="lv-LV" dirty="0"/>
              <a:t> TBA </a:t>
            </a:r>
            <a:r>
              <a:rPr lang="lv-LV" dirty="0" err="1"/>
              <a:t>electrodes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D858B-7EA4-A94A-AF3D-BCB2222A7E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4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D858B-7EA4-A94A-AF3D-BCB2222A7E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A4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4FFBB2F-E611-3E4A-A3B9-459F1153B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120" y="4448238"/>
            <a:ext cx="2292781" cy="616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309DA-51C5-564A-BA3B-2A8DFA197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148"/>
          <a:stretch/>
        </p:blipFill>
        <p:spPr>
          <a:xfrm>
            <a:off x="6991038" y="0"/>
            <a:ext cx="2172345" cy="16043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AAB1F6-257F-EA40-A9A3-A7A925EF7210}"/>
              </a:ext>
            </a:extLst>
          </p:cNvPr>
          <p:cNvCxnSpPr>
            <a:cxnSpLocks/>
          </p:cNvCxnSpPr>
          <p:nvPr userDrawn="1"/>
        </p:nvCxnSpPr>
        <p:spPr>
          <a:xfrm>
            <a:off x="716731" y="3663009"/>
            <a:ext cx="749639" cy="0"/>
          </a:xfrm>
          <a:prstGeom prst="line">
            <a:avLst/>
          </a:prstGeom>
          <a:ln w="63500">
            <a:solidFill>
              <a:srgbClr val="FCD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57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69B021-62B3-044D-9CA6-E46CD0D6C9AF}"/>
              </a:ext>
            </a:extLst>
          </p:cNvPr>
          <p:cNvSpPr/>
          <p:nvPr userDrawn="1"/>
        </p:nvSpPr>
        <p:spPr>
          <a:xfrm>
            <a:off x="8588292" y="4732716"/>
            <a:ext cx="218415" cy="218650"/>
          </a:xfrm>
          <a:prstGeom prst="rect">
            <a:avLst/>
          </a:prstGeom>
          <a:solidFill>
            <a:srgbClr val="3A4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51" y="4732733"/>
            <a:ext cx="3086100" cy="218633"/>
          </a:xfrm>
        </p:spPr>
        <p:txBody>
          <a:bodyPr lIns="36000" tIns="36000" rIns="36000" bIns="36000"/>
          <a:lstStyle>
            <a:lvl1pPr algn="l">
              <a:defRPr sz="8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8292" y="4732731"/>
            <a:ext cx="218415" cy="218635"/>
          </a:xfrm>
        </p:spPr>
        <p:txBody>
          <a:bodyPr lIns="36000" tIns="36000" rIns="36000" bIns="3600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7E1F681-5776-3544-ACBD-34E40F858E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87E3D7-3658-E04A-ABC0-4982CD4D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41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189" indent="-457189">
              <a:buClr>
                <a:srgbClr val="FCDC03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080" indent="-342891">
              <a:buClr>
                <a:srgbClr val="FCDC03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269" indent="-342891">
              <a:buClr>
                <a:srgbClr val="FCDC03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09" indent="-285744">
              <a:buClr>
                <a:srgbClr val="FCDC03"/>
              </a:buClr>
              <a:buSzPct val="13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828754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6F1EA4-D5B9-474F-9379-956A02D9C74B}"/>
              </a:ext>
            </a:extLst>
          </p:cNvPr>
          <p:cNvCxnSpPr>
            <a:cxnSpLocks/>
          </p:cNvCxnSpPr>
          <p:nvPr userDrawn="1"/>
        </p:nvCxnSpPr>
        <p:spPr>
          <a:xfrm>
            <a:off x="347730" y="4732731"/>
            <a:ext cx="8458978" cy="0"/>
          </a:xfrm>
          <a:prstGeom prst="line">
            <a:avLst/>
          </a:prstGeom>
          <a:ln w="25400">
            <a:solidFill>
              <a:srgbClr val="3A4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257B9CE-ECCF-1C4E-9125-94425987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1327" y="4732723"/>
            <a:ext cx="216964" cy="218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102B27-583E-E74A-A8F5-6DDEF382A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0097" y="-361107"/>
            <a:ext cx="2252817" cy="1839325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A16BAE8-E5B7-204A-B5CA-7895E0C16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3" y="240225"/>
            <a:ext cx="5861797" cy="85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spc="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43DF33-34D0-2549-B77A-DB7DBA331714}"/>
              </a:ext>
            </a:extLst>
          </p:cNvPr>
          <p:cNvCxnSpPr>
            <a:cxnSpLocks/>
          </p:cNvCxnSpPr>
          <p:nvPr userDrawn="1"/>
        </p:nvCxnSpPr>
        <p:spPr>
          <a:xfrm>
            <a:off x="711608" y="1143500"/>
            <a:ext cx="606204" cy="0"/>
          </a:xfrm>
          <a:prstGeom prst="line">
            <a:avLst/>
          </a:prstGeom>
          <a:ln w="44450">
            <a:solidFill>
              <a:srgbClr val="FCD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63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51" y="4732733"/>
            <a:ext cx="3086100" cy="218633"/>
          </a:xfrm>
        </p:spPr>
        <p:txBody>
          <a:bodyPr lIns="36000" tIns="36000" rIns="36000" bIns="36000"/>
          <a:lstStyle>
            <a:lvl1pPr>
              <a:defRPr sz="800"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6F1EA4-D5B9-474F-9379-956A02D9C74B}"/>
              </a:ext>
            </a:extLst>
          </p:cNvPr>
          <p:cNvCxnSpPr>
            <a:cxnSpLocks/>
          </p:cNvCxnSpPr>
          <p:nvPr userDrawn="1"/>
        </p:nvCxnSpPr>
        <p:spPr>
          <a:xfrm>
            <a:off x="347730" y="4732731"/>
            <a:ext cx="8458978" cy="0"/>
          </a:xfrm>
          <a:prstGeom prst="line">
            <a:avLst/>
          </a:prstGeom>
          <a:ln w="25400">
            <a:solidFill>
              <a:srgbClr val="3A4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910C422F-4CB1-2E45-9906-8518A0003C26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628653" y="1631158"/>
            <a:ext cx="7885113" cy="2671573"/>
          </a:xfr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77A2C9-8108-0343-9A89-8BB60B010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0097" y="-361107"/>
            <a:ext cx="2252817" cy="1839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E51745-AFEA-CD44-8BD0-1BA88C8D8715}"/>
              </a:ext>
            </a:extLst>
          </p:cNvPr>
          <p:cNvSpPr/>
          <p:nvPr userDrawn="1"/>
        </p:nvSpPr>
        <p:spPr>
          <a:xfrm>
            <a:off x="8588292" y="4732716"/>
            <a:ext cx="218415" cy="218650"/>
          </a:xfrm>
          <a:prstGeom prst="rect">
            <a:avLst/>
          </a:prstGeom>
          <a:solidFill>
            <a:srgbClr val="3A4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85E7C3B-36A3-034E-8BE6-6B4FAB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8292" y="4732731"/>
            <a:ext cx="218415" cy="218635"/>
          </a:xfrm>
        </p:spPr>
        <p:txBody>
          <a:bodyPr lIns="36000" tIns="36000" rIns="36000" bIns="36000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67E1F681-5776-3544-ACBD-34E40F858EB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9700BE-6DCE-7446-8FBA-92B19A8DE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1327" y="4732723"/>
            <a:ext cx="216964" cy="218642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9ACD946-6A5F-ED4C-BC97-FBC1E4564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3" y="240225"/>
            <a:ext cx="5861797" cy="85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spc="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304831-531F-384E-96E2-BF87F863B22D}"/>
              </a:ext>
            </a:extLst>
          </p:cNvPr>
          <p:cNvCxnSpPr>
            <a:cxnSpLocks/>
          </p:cNvCxnSpPr>
          <p:nvPr userDrawn="1"/>
        </p:nvCxnSpPr>
        <p:spPr>
          <a:xfrm>
            <a:off x="711608" y="1143500"/>
            <a:ext cx="606204" cy="0"/>
          </a:xfrm>
          <a:prstGeom prst="line">
            <a:avLst/>
          </a:prstGeom>
          <a:ln w="44450">
            <a:solidFill>
              <a:srgbClr val="FCDC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5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 slide">
    <p:bg>
      <p:bgPr>
        <a:solidFill>
          <a:srgbClr val="FCDC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4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F681-5776-3544-ACBD-34E40F858E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7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690" r:id="rId3"/>
    <p:sldLayoutId id="2147483664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cap="all" baseline="0">
          <a:solidFill>
            <a:srgbClr val="3A418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microsoft.com/office/2007/relationships/hdphoto" Target="../media/hdphoto3.wdp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7FF20AB-FD15-4FE9-949F-F06769533FF9}"/>
              </a:ext>
            </a:extLst>
          </p:cNvPr>
          <p:cNvSpPr txBox="1">
            <a:spLocks/>
          </p:cNvSpPr>
          <p:nvPr/>
        </p:nvSpPr>
        <p:spPr>
          <a:xfrm>
            <a:off x="628650" y="2614679"/>
            <a:ext cx="8320368" cy="2235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 baseline="0">
                <a:solidFill>
                  <a:srgbClr val="3A418A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2800" cap="none" dirty="0">
                <a:solidFill>
                  <a:schemeClr val="bg1"/>
                </a:solidFill>
              </a:rPr>
              <a:t>Preparation and characterization of electrodes for Na-ion batteries: Na</a:t>
            </a:r>
            <a:r>
              <a:rPr lang="en-US" sz="2800" cap="none" baseline="-25000" dirty="0">
                <a:solidFill>
                  <a:schemeClr val="bg1"/>
                </a:solidFill>
              </a:rPr>
              <a:t>2</a:t>
            </a:r>
            <a:r>
              <a:rPr lang="en-US" sz="2800" cap="none" dirty="0">
                <a:solidFill>
                  <a:schemeClr val="bg1"/>
                </a:solidFill>
              </a:rPr>
              <a:t>FeP</a:t>
            </a:r>
            <a:r>
              <a:rPr lang="en-US" sz="2800" cap="none" baseline="-25000" dirty="0">
                <a:solidFill>
                  <a:schemeClr val="bg1"/>
                </a:solidFill>
              </a:rPr>
              <a:t>2</a:t>
            </a:r>
            <a:r>
              <a:rPr lang="en-US" sz="2800" cap="none" dirty="0">
                <a:solidFill>
                  <a:schemeClr val="bg1"/>
                </a:solidFill>
              </a:rPr>
              <a:t>O</a:t>
            </a:r>
            <a:r>
              <a:rPr lang="en-US" sz="2800" cap="none" baseline="-25000" dirty="0">
                <a:solidFill>
                  <a:schemeClr val="bg1"/>
                </a:solidFill>
              </a:rPr>
              <a:t>7</a:t>
            </a:r>
            <a:r>
              <a:rPr lang="en-US" sz="2800" cap="none" dirty="0">
                <a:solidFill>
                  <a:schemeClr val="bg1"/>
                </a:solidFill>
              </a:rPr>
              <a:t> and Na</a:t>
            </a:r>
            <a:r>
              <a:rPr lang="en-US" sz="2800" cap="none" baseline="-25000" dirty="0">
                <a:solidFill>
                  <a:schemeClr val="bg1"/>
                </a:solidFill>
              </a:rPr>
              <a:t>0.67</a:t>
            </a:r>
            <a:r>
              <a:rPr lang="en-US" sz="2800" cap="none" dirty="0">
                <a:solidFill>
                  <a:schemeClr val="bg1"/>
                </a:solidFill>
              </a:rPr>
              <a:t>MnO</a:t>
            </a:r>
            <a:r>
              <a:rPr lang="en-US" sz="2800" cap="none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D67BC04-3A16-4F31-9269-24C7018D1958}"/>
              </a:ext>
            </a:extLst>
          </p:cNvPr>
          <p:cNvSpPr txBox="1">
            <a:spLocks/>
          </p:cNvSpPr>
          <p:nvPr/>
        </p:nvSpPr>
        <p:spPr>
          <a:xfrm>
            <a:off x="628650" y="3732279"/>
            <a:ext cx="7721974" cy="78593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</a:rPr>
              <a:t>G. Kucinskis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I. Nesterova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B. Kruze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G. Bajars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D. Erts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G. Vaivars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1. Institute of Solid State Physics, University of Latvia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2. Institute of Chemical Physics, University of Latvia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EB36C88-DB67-4621-9041-7690B79FD993}"/>
              </a:ext>
            </a:extLst>
          </p:cNvPr>
          <p:cNvSpPr txBox="1">
            <a:spLocks/>
          </p:cNvSpPr>
          <p:nvPr/>
        </p:nvSpPr>
        <p:spPr>
          <a:xfrm>
            <a:off x="628650" y="1233955"/>
            <a:ext cx="3719232" cy="59484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06.07.2022.</a:t>
            </a:r>
          </a:p>
        </p:txBody>
      </p:sp>
    </p:spTree>
    <p:extLst>
      <p:ext uri="{BB962C8B-B14F-4D97-AF65-F5344CB8AC3E}">
        <p14:creationId xmlns:p14="http://schemas.microsoft.com/office/powerpoint/2010/main" val="419952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72A8D4-4DBB-8820-6F1C-95F4CEE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27513-1717-5315-B96E-8EF49FDC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69D1DC-741E-77FB-2D0B-BFF8A8AA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Stability</a:t>
            </a:r>
            <a:r>
              <a:rPr lang="lv-LV" cap="none" dirty="0"/>
              <a:t> </a:t>
            </a:r>
            <a:r>
              <a:rPr lang="lv-LV" cap="none" dirty="0" err="1"/>
              <a:t>in</a:t>
            </a:r>
            <a:r>
              <a:rPr lang="lv-LV" cap="none" dirty="0"/>
              <a:t> </a:t>
            </a:r>
            <a:r>
              <a:rPr lang="lv-LV" cap="none" dirty="0" err="1"/>
              <a:t>Water</a:t>
            </a:r>
            <a:r>
              <a:rPr lang="lv-LV" cap="none" dirty="0"/>
              <a:t> (</a:t>
            </a:r>
            <a:r>
              <a:rPr lang="lv-LV" cap="none" dirty="0" err="1"/>
              <a:t>preliminary</a:t>
            </a:r>
            <a:r>
              <a:rPr lang="lv-LV" cap="none" dirty="0"/>
              <a:t>)</a:t>
            </a:r>
            <a:endParaRPr lang="lv-LV" dirty="0"/>
          </a:p>
        </p:txBody>
      </p:sp>
      <p:pic>
        <p:nvPicPr>
          <p:cNvPr id="6" name="Attēls 47">
            <a:extLst>
              <a:ext uri="{FF2B5EF4-FFF2-40B4-BE49-F238E27FC236}">
                <a16:creationId xmlns:a16="http://schemas.microsoft.com/office/drawing/2014/main" id="{1EF6AA86-509B-7F2E-6F5E-EFD03DEE4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28" y="1183295"/>
            <a:ext cx="3830921" cy="2352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F64AA-3492-47BF-3032-D11AA19CAC4C}"/>
              </a:ext>
            </a:extLst>
          </p:cNvPr>
          <p:cNvSpPr txBox="1"/>
          <p:nvPr/>
        </p:nvSpPr>
        <p:spPr>
          <a:xfrm>
            <a:off x="628653" y="3439358"/>
            <a:ext cx="338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Change in intensities of some peaks, generally reduced peak intensity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3D3F7-B6AA-78EF-37F8-C6F1744A4F89}"/>
              </a:ext>
            </a:extLst>
          </p:cNvPr>
          <p:cNvSpPr txBox="1"/>
          <p:nvPr/>
        </p:nvSpPr>
        <p:spPr>
          <a:xfrm>
            <a:off x="5125794" y="3439358"/>
            <a:ext cx="256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Capacity reduced by </a:t>
            </a:r>
            <a:r>
              <a:rPr lang="lv-LV" sz="1400" dirty="0" err="1"/>
              <a:t>over</a:t>
            </a:r>
            <a:r>
              <a:rPr lang="lv-LV" sz="1400" dirty="0"/>
              <a:t> </a:t>
            </a:r>
            <a:r>
              <a:rPr lang="en-US" sz="1400" dirty="0"/>
              <a:t>two orders of magnitude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4D669-5AEE-ED2F-A751-3D11ABD63868}"/>
              </a:ext>
            </a:extLst>
          </p:cNvPr>
          <p:cNvSpPr txBox="1"/>
          <p:nvPr/>
        </p:nvSpPr>
        <p:spPr>
          <a:xfrm>
            <a:off x="244704" y="4446605"/>
            <a:ext cx="880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err="1"/>
              <a:t>Despite</a:t>
            </a:r>
            <a:r>
              <a:rPr lang="lv-LV" sz="1400" dirty="0"/>
              <a:t> </a:t>
            </a:r>
            <a:r>
              <a:rPr lang="lv-LV" sz="1400" dirty="0" err="1"/>
              <a:t>being</a:t>
            </a:r>
            <a:r>
              <a:rPr lang="lv-LV" sz="1400" dirty="0"/>
              <a:t> </a:t>
            </a:r>
            <a:r>
              <a:rPr lang="lv-LV" sz="1400" dirty="0" err="1"/>
              <a:t>reported</a:t>
            </a:r>
            <a:r>
              <a:rPr lang="lv-LV" sz="1400" dirty="0"/>
              <a:t> </a:t>
            </a:r>
            <a:r>
              <a:rPr lang="lv-LV" sz="1400" dirty="0" err="1"/>
              <a:t>in</a:t>
            </a:r>
            <a:r>
              <a:rPr lang="lv-LV" sz="1400" dirty="0"/>
              <a:t> </a:t>
            </a:r>
            <a:r>
              <a:rPr lang="lv-LV" sz="1400" dirty="0" err="1"/>
              <a:t>literature</a:t>
            </a:r>
            <a:r>
              <a:rPr lang="lv-LV" sz="1400" dirty="0"/>
              <a:t> (DOI: 10.1039/C3RA47560C) Na</a:t>
            </a:r>
            <a:r>
              <a:rPr lang="lv-LV" sz="1400" baseline="-25000" dirty="0"/>
              <a:t>2</a:t>
            </a:r>
            <a:r>
              <a:rPr lang="lv-LV" sz="1400" dirty="0"/>
              <a:t>FeP</a:t>
            </a:r>
            <a:r>
              <a:rPr lang="lv-LV" sz="1400" baseline="-25000" dirty="0"/>
              <a:t>2</a:t>
            </a:r>
            <a:r>
              <a:rPr lang="lv-LV" sz="1400" dirty="0"/>
              <a:t>O</a:t>
            </a:r>
            <a:r>
              <a:rPr lang="lv-LV" sz="1400" baseline="-25000" dirty="0"/>
              <a:t>7</a:t>
            </a:r>
            <a:r>
              <a:rPr lang="lv-LV" sz="1400" dirty="0"/>
              <a:t> </a:t>
            </a:r>
            <a:r>
              <a:rPr lang="lv-LV" sz="1400" dirty="0" err="1"/>
              <a:t>has</a:t>
            </a:r>
            <a:r>
              <a:rPr lang="lv-LV" sz="1400" dirty="0"/>
              <a:t> </a:t>
            </a:r>
            <a:r>
              <a:rPr lang="lv-LV" sz="1400" dirty="0" err="1"/>
              <a:t>turned</a:t>
            </a:r>
            <a:r>
              <a:rPr lang="lv-LV" sz="1400" dirty="0"/>
              <a:t> </a:t>
            </a:r>
            <a:r>
              <a:rPr lang="lv-LV" sz="1400" dirty="0" err="1"/>
              <a:t>out</a:t>
            </a:r>
            <a:r>
              <a:rPr lang="lv-LV" sz="1400" dirty="0"/>
              <a:t> to </a:t>
            </a:r>
            <a:r>
              <a:rPr lang="lv-LV" sz="1400" dirty="0" err="1"/>
              <a:t>be</a:t>
            </a:r>
            <a:r>
              <a:rPr lang="lv-LV" sz="1400" dirty="0"/>
              <a:t> </a:t>
            </a:r>
            <a:r>
              <a:rPr lang="lv-LV" sz="1400" dirty="0" err="1"/>
              <a:t>unstable</a:t>
            </a:r>
            <a:r>
              <a:rPr lang="lv-LV" sz="1400" dirty="0"/>
              <a:t> </a:t>
            </a:r>
            <a:r>
              <a:rPr lang="lv-LV" sz="1400" dirty="0" err="1"/>
              <a:t>in</a:t>
            </a:r>
            <a:r>
              <a:rPr lang="lv-LV" sz="1400" dirty="0"/>
              <a:t> </a:t>
            </a:r>
            <a:r>
              <a:rPr lang="lv-LV" sz="1400" dirty="0" err="1"/>
              <a:t>water</a:t>
            </a:r>
            <a:endParaRPr lang="en-US" sz="1400" dirty="0"/>
          </a:p>
        </p:txBody>
      </p:sp>
      <p:graphicFrame>
        <p:nvGraphicFramePr>
          <p:cNvPr id="10" name="Diagramma 2">
            <a:extLst>
              <a:ext uri="{FF2B5EF4-FFF2-40B4-BE49-F238E27FC236}">
                <a16:creationId xmlns:a16="http://schemas.microsoft.com/office/drawing/2014/main" id="{D8286DA8-8735-ABA5-F701-48C8F2B6A9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902940"/>
              </p:ext>
            </p:extLst>
          </p:nvPr>
        </p:nvGraphicFramePr>
        <p:xfrm>
          <a:off x="4508164" y="1095994"/>
          <a:ext cx="3696477" cy="2526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D087814-6250-9DC3-601F-1D08ACCE98C4}"/>
              </a:ext>
            </a:extLst>
          </p:cNvPr>
          <p:cNvSpPr/>
          <p:nvPr/>
        </p:nvSpPr>
        <p:spPr>
          <a:xfrm>
            <a:off x="3401901" y="1758950"/>
            <a:ext cx="597257" cy="158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700" dirty="0">
                <a:solidFill>
                  <a:schemeClr val="tx1"/>
                </a:solidFill>
              </a:rPr>
              <a:t>1 </a:t>
            </a:r>
            <a:r>
              <a:rPr lang="lv-LV" sz="700" dirty="0" err="1">
                <a:solidFill>
                  <a:schemeClr val="tx1"/>
                </a:solidFill>
              </a:rPr>
              <a:t>week</a:t>
            </a:r>
            <a:endParaRPr lang="lv-LV" sz="7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F171BD-8185-D905-6974-E8EEA4CF9861}"/>
              </a:ext>
            </a:extLst>
          </p:cNvPr>
          <p:cNvSpPr/>
          <p:nvPr/>
        </p:nvSpPr>
        <p:spPr>
          <a:xfrm>
            <a:off x="3409742" y="1558754"/>
            <a:ext cx="597257" cy="158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700" dirty="0">
                <a:solidFill>
                  <a:schemeClr val="tx1"/>
                </a:solidFill>
              </a:rPr>
              <a:t>24 h</a:t>
            </a:r>
          </a:p>
        </p:txBody>
      </p:sp>
    </p:spTree>
    <p:extLst>
      <p:ext uri="{BB962C8B-B14F-4D97-AF65-F5344CB8AC3E}">
        <p14:creationId xmlns:p14="http://schemas.microsoft.com/office/powerpoint/2010/main" val="50017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24E0F7-C2C5-1301-86F4-F4F2CD6A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3D097-6163-3992-DF7B-1BECA509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7E0BFC-D86B-5D8D-E2F8-7F9B34EE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Electrochemical</a:t>
            </a:r>
            <a:r>
              <a:rPr lang="lv-LV" cap="none" dirty="0"/>
              <a:t> Performance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1850192-A6D9-761A-BDC5-BA3B03244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7B4B01D-23AF-9CB2-6E44-A5A873782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50" y="948017"/>
            <a:ext cx="1673096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3D124C2-86EC-44F8-6BF6-A3FA655FA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424724"/>
              </p:ext>
            </p:extLst>
          </p:nvPr>
        </p:nvGraphicFramePr>
        <p:xfrm>
          <a:off x="2595297" y="1528883"/>
          <a:ext cx="3086897" cy="2478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145627" imgH="4181426" progId="Origin95.Graph">
                  <p:embed/>
                </p:oleObj>
              </mc:Choice>
              <mc:Fallback>
                <p:oleObj name="Graph" r:id="rId2" imgW="5145627" imgH="4181426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297" y="1528883"/>
                        <a:ext cx="3086897" cy="24786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EB07274-BA3F-957A-56E1-18289E27C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530430"/>
              </p:ext>
            </p:extLst>
          </p:nvPr>
        </p:nvGraphicFramePr>
        <p:xfrm>
          <a:off x="5589185" y="1370859"/>
          <a:ext cx="3647841" cy="272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91520" imgH="2832120" progId="Origin95.Graph">
                  <p:embed/>
                </p:oleObj>
              </mc:Choice>
              <mc:Fallback>
                <p:oleObj name="Graph" r:id="rId4" imgW="3791520" imgH="283212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9185" y="1370859"/>
                        <a:ext cx="3647841" cy="272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21D593A-2CC5-7076-96E5-993BAA7D4EBB}"/>
              </a:ext>
            </a:extLst>
          </p:cNvPr>
          <p:cNvSpPr txBox="1"/>
          <p:nvPr/>
        </p:nvSpPr>
        <p:spPr>
          <a:xfrm>
            <a:off x="334851" y="2240211"/>
            <a:ext cx="1847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Minor phase transitions might be taking place during cycling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CC8DAD-82F5-1CD1-6611-788D813022D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182780" y="2840376"/>
            <a:ext cx="2449732" cy="1179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98AE79D-859B-85E8-32A0-044C372E8437}"/>
              </a:ext>
            </a:extLst>
          </p:cNvPr>
          <p:cNvSpPr/>
          <p:nvPr/>
        </p:nvSpPr>
        <p:spPr>
          <a:xfrm>
            <a:off x="4437529" y="2733453"/>
            <a:ext cx="605118" cy="433329"/>
          </a:xfrm>
          <a:prstGeom prst="ellipse">
            <a:avLst/>
          </a:prstGeom>
          <a:solidFill>
            <a:schemeClr val="accent3">
              <a:alpha val="12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2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294FD3-EADC-8DAB-800F-EB78D41E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66784-4347-CD9C-7969-9B18E955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0AAFD3-55F1-AF84-FA02-59511FDE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240225"/>
            <a:ext cx="7245801" cy="859725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en-US" cap="none" dirty="0"/>
              <a:t>Electrochemical performance (cyclability, 1C)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6DC427-918B-95F6-D41B-F76DDF74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DE0CCD8-F248-BB0C-0591-14AC46F53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441105"/>
              </p:ext>
            </p:extLst>
          </p:nvPr>
        </p:nvGraphicFramePr>
        <p:xfrm>
          <a:off x="4728394" y="1202779"/>
          <a:ext cx="386715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052795" imgH="4435825" progId="Origin95.Graph">
                  <p:embed/>
                </p:oleObj>
              </mc:Choice>
              <mc:Fallback>
                <p:oleObj name="Graph" r:id="rId2" imgW="6052795" imgH="4435825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8394" y="1202779"/>
                        <a:ext cx="3867150" cy="283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5D0AEC27-CF06-B5DB-0298-A0B4B6FE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9036CC2-A298-2C7C-18B9-2DEC14E77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036191"/>
              </p:ext>
            </p:extLst>
          </p:nvPr>
        </p:nvGraphicFramePr>
        <p:xfrm>
          <a:off x="382475" y="1202111"/>
          <a:ext cx="3867307" cy="282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879273" imgH="4297621" progId="Origin95.Graph">
                  <p:embed/>
                </p:oleObj>
              </mc:Choice>
              <mc:Fallback>
                <p:oleObj name="Graph" r:id="rId4" imgW="5879273" imgH="4297621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75" y="1202111"/>
                        <a:ext cx="3867307" cy="2820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D00C78-5FE0-DB42-F411-640C4BE4AE54}"/>
              </a:ext>
            </a:extLst>
          </p:cNvPr>
          <p:cNvSpPr txBox="1"/>
          <p:nvPr/>
        </p:nvSpPr>
        <p:spPr>
          <a:xfrm>
            <a:off x="1486942" y="4094626"/>
            <a:ext cx="184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058D3-6C38-98A8-B63E-3BB4332F544C}"/>
              </a:ext>
            </a:extLst>
          </p:cNvPr>
          <p:cNvSpPr txBox="1"/>
          <p:nvPr/>
        </p:nvSpPr>
        <p:spPr>
          <a:xfrm>
            <a:off x="4386117" y="4094626"/>
            <a:ext cx="431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 </a:t>
            </a:r>
            <a:r>
              <a:rPr lang="lv-LV" dirty="0" err="1"/>
              <a:t>with</a:t>
            </a:r>
            <a:r>
              <a:rPr lang="lv-LV" dirty="0"/>
              <a:t> 5 </a:t>
            </a:r>
            <a:r>
              <a:rPr lang="lv-LV" dirty="0" err="1"/>
              <a:t>wt</a:t>
            </a:r>
            <a:r>
              <a:rPr lang="lv-LV" dirty="0"/>
              <a:t>.% FEC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8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1F0775-D0BB-E953-7757-C1F02D45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Batteries 8 (2022)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82C0BE-8A33-E121-C17B-300DEE55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132A5A-7025-288C-720C-3E44D552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r>
              <a:rPr lang="en-US" cap="none" dirty="0"/>
              <a:t>: electrode preparation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A8416EA-DCC5-6817-BD71-49C0EDFE6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25" y="1187036"/>
            <a:ext cx="5971550" cy="30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E3A490-3FD3-2449-3908-6CEE95C8612E}"/>
              </a:ext>
            </a:extLst>
          </p:cNvPr>
          <p:cNvSpPr txBox="1"/>
          <p:nvPr/>
        </p:nvSpPr>
        <p:spPr>
          <a:xfrm>
            <a:off x="304797" y="4227098"/>
            <a:ext cx="887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Electrode composition: Na</a:t>
            </a:r>
            <a:r>
              <a:rPr lang="en-US" baseline="-25000" dirty="0"/>
              <a:t>0.67</a:t>
            </a:r>
            <a:r>
              <a:rPr lang="en-US" dirty="0"/>
              <a:t>MnO</a:t>
            </a:r>
            <a:r>
              <a:rPr lang="en-US" baseline="-25000" dirty="0"/>
              <a:t>2</a:t>
            </a:r>
            <a:r>
              <a:rPr lang="en-US" dirty="0"/>
              <a:t> (75 wt.%), carbon black (15 wt.%), binder (10 wt.)</a:t>
            </a:r>
          </a:p>
        </p:txBody>
      </p:sp>
    </p:spTree>
    <p:extLst>
      <p:ext uri="{BB962C8B-B14F-4D97-AF65-F5344CB8AC3E}">
        <p14:creationId xmlns:p14="http://schemas.microsoft.com/office/powerpoint/2010/main" val="1196243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374196-C55F-F243-4062-9FEA8A20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8D716D-41E5-581D-B564-7E52D1C2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056C9C-1C6D-F904-E624-94E70897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Synthesis of 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66ACB93-3242-4EDC-6F73-8082DEBED2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890348"/>
              </p:ext>
            </p:extLst>
          </p:nvPr>
        </p:nvGraphicFramePr>
        <p:xfrm>
          <a:off x="78379" y="1378128"/>
          <a:ext cx="3233403" cy="2453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445780" imgH="4928301" progId="Origin95.Graph">
                  <p:embed/>
                </p:oleObj>
              </mc:Choice>
              <mc:Fallback>
                <p:oleObj name="Graph" r:id="rId2" imgW="6445780" imgH="4928301" progId="Origin95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79" y="1378128"/>
                        <a:ext cx="3233403" cy="2453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11DADC4-AAC6-4914-1E4A-629F4B3A3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49" y="1378128"/>
            <a:ext cx="3049754" cy="245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6" descr="Cartoon Chemical Reaction-vektorgrafik och fler bilder på Ansiktsuttryck -  iStock">
            <a:extLst>
              <a:ext uri="{FF2B5EF4-FFF2-40B4-BE49-F238E27FC236}">
                <a16:creationId xmlns:a16="http://schemas.microsoft.com/office/drawing/2014/main" id="{F63E2791-C3E4-484F-574D-F317A77AD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8" t="7480" r="28586" b="8840"/>
          <a:stretch/>
        </p:blipFill>
        <p:spPr bwMode="auto">
          <a:xfrm>
            <a:off x="7045109" y="2459695"/>
            <a:ext cx="730084" cy="14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0163F7-9B44-29EB-E5C0-EBF926CA7C78}"/>
              </a:ext>
            </a:extLst>
          </p:cNvPr>
          <p:cNvSpPr txBox="1"/>
          <p:nvPr/>
        </p:nvSpPr>
        <p:spPr>
          <a:xfrm>
            <a:off x="6546055" y="221569"/>
            <a:ext cx="1815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Na</a:t>
            </a:r>
            <a:r>
              <a:rPr lang="lv-LV" sz="1600" baseline="-25000" dirty="0"/>
              <a:t>2</a:t>
            </a:r>
            <a:r>
              <a:rPr lang="lv-LV" sz="1600" dirty="0"/>
              <a:t>CO</a:t>
            </a:r>
            <a:r>
              <a:rPr lang="lv-LV" sz="1600" baseline="-25000" dirty="0"/>
              <a:t>3</a:t>
            </a:r>
          </a:p>
          <a:p>
            <a:pPr algn="ctr"/>
            <a:r>
              <a:rPr lang="en-US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aseline="-25000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8C659BA-FF11-2B9C-8B35-401D732D67C1}"/>
              </a:ext>
            </a:extLst>
          </p:cNvPr>
          <p:cNvSpPr/>
          <p:nvPr/>
        </p:nvSpPr>
        <p:spPr>
          <a:xfrm>
            <a:off x="7075445" y="855741"/>
            <a:ext cx="756271" cy="439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73425F-DE77-17AA-1389-7E163730A17A}"/>
              </a:ext>
            </a:extLst>
          </p:cNvPr>
          <p:cNvSpPr txBox="1"/>
          <p:nvPr/>
        </p:nvSpPr>
        <p:spPr>
          <a:xfrm>
            <a:off x="6546055" y="3914697"/>
            <a:ext cx="181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24 h</a:t>
            </a:r>
          </a:p>
          <a:p>
            <a:pPr algn="ctr"/>
            <a:r>
              <a:rPr lang="en-US" sz="1600" dirty="0"/>
              <a:t>900 °C</a:t>
            </a:r>
          </a:p>
          <a:p>
            <a:pPr algn="ctr"/>
            <a:r>
              <a:rPr lang="en-US" sz="1600" dirty="0"/>
              <a:t>Air</a:t>
            </a:r>
          </a:p>
        </p:txBody>
      </p:sp>
      <p:pic>
        <p:nvPicPr>
          <p:cNvPr id="10251" name="Picture 11" descr="Black Pill Tablet Medicine Lying Isolated on White Extreme Close-up Macro.  Stock Photo - Image of white, care: 116452298">
            <a:extLst>
              <a:ext uri="{FF2B5EF4-FFF2-40B4-BE49-F238E27FC236}">
                <a16:creationId xmlns:a16="http://schemas.microsoft.com/office/drawing/2014/main" id="{E6909EEE-5D76-0187-D5B3-E7199623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5154" y1="28004" x2="77231" y2="38976"/>
                        <a14:foregroundMark x1="75538" y1="29990" x2="53923" y2="73981"/>
                        <a14:foregroundMark x1="53923" y1="73981" x2="43769" y2="76071"/>
                        <a14:foregroundMark x1="47538" y1="76071" x2="63231" y2="72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1311">
            <a:off x="6896385" y="1102621"/>
            <a:ext cx="1257707" cy="9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C3B7DA-2CEA-95C0-0D39-AB8198967297}"/>
              </a:ext>
            </a:extLst>
          </p:cNvPr>
          <p:cNvSpPr txBox="1"/>
          <p:nvPr/>
        </p:nvSpPr>
        <p:spPr>
          <a:xfrm>
            <a:off x="7794368" y="1357589"/>
            <a:ext cx="93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Press</a:t>
            </a:r>
            <a:br>
              <a:rPr lang="en-US" sz="1600" dirty="0"/>
            </a:br>
            <a:r>
              <a:rPr lang="en-US" sz="1600" dirty="0"/>
              <a:t>pellets</a:t>
            </a:r>
            <a:endParaRPr lang="en-US" sz="1600" baseline="-25000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A6F132D-54DF-CE0C-067C-AD26DA1BE465}"/>
              </a:ext>
            </a:extLst>
          </p:cNvPr>
          <p:cNvSpPr/>
          <p:nvPr/>
        </p:nvSpPr>
        <p:spPr>
          <a:xfrm>
            <a:off x="7075445" y="1989616"/>
            <a:ext cx="756271" cy="439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2A0C0-7242-13CC-4207-1C980C671AF6}"/>
              </a:ext>
            </a:extLst>
          </p:cNvPr>
          <p:cNvSpPr txBox="1"/>
          <p:nvPr/>
        </p:nvSpPr>
        <p:spPr>
          <a:xfrm>
            <a:off x="628653" y="970943"/>
            <a:ext cx="26796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Kucinskis et al., Batteries 8 (2022) 6</a:t>
            </a:r>
          </a:p>
        </p:txBody>
      </p:sp>
    </p:spTree>
    <p:extLst>
      <p:ext uri="{BB962C8B-B14F-4D97-AF65-F5344CB8AC3E}">
        <p14:creationId xmlns:p14="http://schemas.microsoft.com/office/powerpoint/2010/main" val="322665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6BE0F-6F0D-F08F-19FC-80BD18E5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Batteries 8 (2022)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0D361-1FA6-81C2-16D4-F4748A474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8F1C5C-F213-99CC-C0F9-4A0F159E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Morphology of 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2A74FF-6720-D3CD-A962-ABD775B04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/>
          <a:stretch/>
        </p:blipFill>
        <p:spPr bwMode="auto">
          <a:xfrm>
            <a:off x="1539129" y="1691626"/>
            <a:ext cx="2767600" cy="2152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DB1D6162-1DBA-E2B3-8EF2-92893ADB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80" y="1691627"/>
            <a:ext cx="2885694" cy="2152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FED40-8EB0-1645-CFB0-21EDB7104F3C}"/>
              </a:ext>
            </a:extLst>
          </p:cNvPr>
          <p:cNvSpPr txBox="1"/>
          <p:nvPr/>
        </p:nvSpPr>
        <p:spPr>
          <a:xfrm>
            <a:off x="2035040" y="3773086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SEM images indicate a grain size of 1–5 μm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4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0D38B6-C7F8-2321-263D-FF08C406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Batteries 8 (2022)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E35AF-B018-1708-5633-FAA5A59D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C48A78-7E0C-A619-1D47-00ABBEEA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 err="1"/>
              <a:t>Na</a:t>
            </a:r>
            <a:r>
              <a:rPr lang="en-US" cap="none" baseline="-25000" dirty="0"/>
              <a:t>0.67</a:t>
            </a:r>
            <a:r>
              <a:rPr lang="en-US" cap="none" dirty="0"/>
              <a:t>Mn</a:t>
            </a:r>
            <a:r>
              <a:rPr lang="lv-LV" cap="none" dirty="0"/>
              <a:t>O</a:t>
            </a:r>
            <a:r>
              <a:rPr lang="en-US" cap="none" baseline="-25000" dirty="0"/>
              <a:t>2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Electrochemical</a:t>
            </a:r>
            <a:r>
              <a:rPr lang="lv-LV" cap="none" dirty="0"/>
              <a:t> Performance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8ABAE-6B34-0BCE-05A9-0C853514F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5" y="1242745"/>
            <a:ext cx="2670357" cy="211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B914-579D-3C5E-EE0B-C01D03E2A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56" y="1242745"/>
            <a:ext cx="2693335" cy="2141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8193FE5-EC1D-D9C1-18BC-4B9943EE9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8575A1A-9AEA-1ED5-B429-A0E98376E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043913"/>
              </p:ext>
            </p:extLst>
          </p:nvPr>
        </p:nvGraphicFramePr>
        <p:xfrm>
          <a:off x="6015265" y="1242745"/>
          <a:ext cx="2917369" cy="214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6052795" imgH="4435825" progId="Origin95.Graph">
                  <p:embed/>
                </p:oleObj>
              </mc:Choice>
              <mc:Fallback>
                <p:oleObj name="Graph" r:id="rId4" imgW="6052795" imgH="4435825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265" y="1242745"/>
                        <a:ext cx="2917369" cy="21418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78835E4-037C-A79A-AB3D-FFF4B8B84EDB}"/>
              </a:ext>
            </a:extLst>
          </p:cNvPr>
          <p:cNvSpPr txBox="1"/>
          <p:nvPr/>
        </p:nvSpPr>
        <p:spPr>
          <a:xfrm>
            <a:off x="1568906" y="3789541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TBA alginate provides the best absolute capacity and a rate capability similar to PVDF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5D52D-5385-DEF7-03C5-62D191C9D3D1}"/>
              </a:ext>
            </a:extLst>
          </p:cNvPr>
          <p:cNvSpPr txBox="1"/>
          <p:nvPr/>
        </p:nvSpPr>
        <p:spPr>
          <a:xfrm>
            <a:off x="6142850" y="3584457"/>
            <a:ext cx="2662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TBA alginate based electrode offers the highest capacity for the first 150 cycles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Na alginate binder based electrode is more stable beyond ca. 150 cycles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99085B-2E4C-4DA0-5155-E4798AE5A0CA}"/>
              </a:ext>
            </a:extLst>
          </p:cNvPr>
          <p:cNvSpPr txBox="1"/>
          <p:nvPr/>
        </p:nvSpPr>
        <p:spPr>
          <a:xfrm>
            <a:off x="8033509" y="2782933"/>
            <a:ext cx="554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 C</a:t>
            </a:r>
          </a:p>
        </p:txBody>
      </p:sp>
    </p:spTree>
    <p:extLst>
      <p:ext uri="{BB962C8B-B14F-4D97-AF65-F5344CB8AC3E}">
        <p14:creationId xmlns:p14="http://schemas.microsoft.com/office/powerpoint/2010/main" val="11682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294FD3-EADC-8DAB-800F-EB78D41E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Batteries 8 (2022)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66784-4347-CD9C-7969-9B18E955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0AAFD3-55F1-AF84-FA02-59511FDE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240225"/>
            <a:ext cx="7245801" cy="859725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en-US" cap="none" dirty="0"/>
              <a:t>Electrochemical performance (cyclability, 1C)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6DC427-918B-95F6-D41B-F76DDF74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DE0CCD8-F248-BB0C-0591-14AC46F537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8394" y="1202779"/>
          <a:ext cx="386715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6052795" imgH="4435825" progId="Origin95.Graph">
                  <p:embed/>
                </p:oleObj>
              </mc:Choice>
              <mc:Fallback>
                <p:oleObj name="Graph" r:id="rId2" imgW="6052795" imgH="4435825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DE0CCD8-F248-BB0C-0591-14AC46F53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8394" y="1202779"/>
                        <a:ext cx="3867150" cy="2838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5D0AEC27-CF06-B5DB-0298-A0B4B6FE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9036CC2-A298-2C7C-18B9-2DEC14E779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475" y="1202111"/>
          <a:ext cx="3867307" cy="282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879273" imgH="4297621" progId="Origin95.Graph">
                  <p:embed/>
                </p:oleObj>
              </mc:Choice>
              <mc:Fallback>
                <p:oleObj name="Graph" r:id="rId4" imgW="5879273" imgH="4297621" progId="Origin95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9036CC2-A298-2C7C-18B9-2DEC14E779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75" y="1202111"/>
                        <a:ext cx="3867307" cy="2820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D00C78-5FE0-DB42-F411-640C4BE4AE54}"/>
              </a:ext>
            </a:extLst>
          </p:cNvPr>
          <p:cNvSpPr txBox="1"/>
          <p:nvPr/>
        </p:nvSpPr>
        <p:spPr>
          <a:xfrm>
            <a:off x="1486942" y="4094626"/>
            <a:ext cx="184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058D3-6C38-98A8-B63E-3BB4332F544C}"/>
              </a:ext>
            </a:extLst>
          </p:cNvPr>
          <p:cNvSpPr txBox="1"/>
          <p:nvPr/>
        </p:nvSpPr>
        <p:spPr>
          <a:xfrm>
            <a:off x="4386117" y="4094626"/>
            <a:ext cx="431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 </a:t>
            </a:r>
            <a:r>
              <a:rPr lang="lv-LV" dirty="0" err="1"/>
              <a:t>with</a:t>
            </a:r>
            <a:r>
              <a:rPr lang="lv-LV" dirty="0"/>
              <a:t> 5 </a:t>
            </a:r>
            <a:r>
              <a:rPr lang="lv-LV" dirty="0" err="1"/>
              <a:t>wt</a:t>
            </a:r>
            <a:r>
              <a:rPr lang="lv-LV" dirty="0"/>
              <a:t>.% FEC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0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7A0C23-DFF8-EA3B-01BD-120AD8C0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F5B66-C59A-606D-06AE-30EAC957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4D344-EC84-4AAB-7E75-9521179B59E3}"/>
              </a:ext>
            </a:extLst>
          </p:cNvPr>
          <p:cNvSpPr/>
          <p:nvPr/>
        </p:nvSpPr>
        <p:spPr>
          <a:xfrm>
            <a:off x="69669" y="914400"/>
            <a:ext cx="7872548" cy="403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0A61B-16A5-A7F0-67B3-004E6DAE3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7" y="-4404"/>
            <a:ext cx="7303661" cy="5147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940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7A0C23-DFF8-EA3B-01BD-120AD8C0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F5B66-C59A-606D-06AE-30EAC957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4D344-EC84-4AAB-7E75-9521179B59E3}"/>
              </a:ext>
            </a:extLst>
          </p:cNvPr>
          <p:cNvSpPr/>
          <p:nvPr/>
        </p:nvSpPr>
        <p:spPr>
          <a:xfrm>
            <a:off x="69669" y="914400"/>
            <a:ext cx="7561787" cy="4131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0A61B-16A5-A7F0-67B3-004E6DAE3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7" y="-4404"/>
            <a:ext cx="7303661" cy="51479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4DB96A-FA37-4DC4-99F0-4215BD93F9ED}"/>
              </a:ext>
            </a:extLst>
          </p:cNvPr>
          <p:cNvCxnSpPr/>
          <p:nvPr/>
        </p:nvCxnSpPr>
        <p:spPr>
          <a:xfrm>
            <a:off x="5339412" y="768930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4EDA86-B22D-B432-D30A-DD677F96DC62}"/>
              </a:ext>
            </a:extLst>
          </p:cNvPr>
          <p:cNvSpPr txBox="1"/>
          <p:nvPr/>
        </p:nvSpPr>
        <p:spPr>
          <a:xfrm>
            <a:off x="2836560" y="514675"/>
            <a:ext cx="58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NaF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524BC1-853D-6C29-350A-4C9A7434157C}"/>
              </a:ext>
            </a:extLst>
          </p:cNvPr>
          <p:cNvCxnSpPr/>
          <p:nvPr/>
        </p:nvCxnSpPr>
        <p:spPr>
          <a:xfrm>
            <a:off x="1650044" y="735645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F7A687-1820-48E1-2402-947B9804312A}"/>
              </a:ext>
            </a:extLst>
          </p:cNvPr>
          <p:cNvSpPr txBox="1"/>
          <p:nvPr/>
        </p:nvSpPr>
        <p:spPr>
          <a:xfrm>
            <a:off x="1585705" y="340867"/>
            <a:ext cx="58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C-C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7C9793-04BA-DF74-A46F-4C2445A3BD34}"/>
              </a:ext>
            </a:extLst>
          </p:cNvPr>
          <p:cNvCxnSpPr>
            <a:cxnSpLocks/>
          </p:cNvCxnSpPr>
          <p:nvPr/>
        </p:nvCxnSpPr>
        <p:spPr>
          <a:xfrm>
            <a:off x="1512540" y="914400"/>
            <a:ext cx="0" cy="24839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83CED-9D65-7691-683E-F6ED74299DFB}"/>
              </a:ext>
            </a:extLst>
          </p:cNvPr>
          <p:cNvCxnSpPr>
            <a:cxnSpLocks/>
          </p:cNvCxnSpPr>
          <p:nvPr/>
        </p:nvCxnSpPr>
        <p:spPr>
          <a:xfrm>
            <a:off x="1292534" y="939846"/>
            <a:ext cx="0" cy="24839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AC75477-2598-25CF-A8FC-297839BA9BE8}"/>
              </a:ext>
            </a:extLst>
          </p:cNvPr>
          <p:cNvSpPr txBox="1"/>
          <p:nvPr/>
        </p:nvSpPr>
        <p:spPr>
          <a:xfrm>
            <a:off x="6477349" y="425359"/>
            <a:ext cx="584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Na</a:t>
            </a:r>
            <a:r>
              <a:rPr lang="lv-LV" sz="1050" baseline="-25000" dirty="0"/>
              <a:t>2</a:t>
            </a:r>
            <a:r>
              <a:rPr lang="lv-LV" sz="1050" dirty="0"/>
              <a:t>CO</a:t>
            </a:r>
            <a:r>
              <a:rPr lang="lv-LV" sz="1050" baseline="-25000" dirty="0"/>
              <a:t>3</a:t>
            </a:r>
            <a:endParaRPr lang="en-US" sz="105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B5339-AD3A-4880-6DF1-F6EC182C1462}"/>
              </a:ext>
            </a:extLst>
          </p:cNvPr>
          <p:cNvSpPr txBox="1"/>
          <p:nvPr/>
        </p:nvSpPr>
        <p:spPr>
          <a:xfrm>
            <a:off x="4865003" y="618704"/>
            <a:ext cx="58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NaF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F2AD8C-7FCE-69BB-ADB4-0F9FBBE44640}"/>
              </a:ext>
            </a:extLst>
          </p:cNvPr>
          <p:cNvCxnSpPr/>
          <p:nvPr/>
        </p:nvCxnSpPr>
        <p:spPr>
          <a:xfrm>
            <a:off x="5457652" y="466352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CE3DD15-57D9-99F1-5A9E-C37C258ACA49}"/>
              </a:ext>
            </a:extLst>
          </p:cNvPr>
          <p:cNvSpPr txBox="1"/>
          <p:nvPr/>
        </p:nvSpPr>
        <p:spPr>
          <a:xfrm>
            <a:off x="5349033" y="279636"/>
            <a:ext cx="584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/>
              <a:t>Na</a:t>
            </a:r>
            <a:r>
              <a:rPr lang="lv-LV" sz="1050" baseline="-25000" dirty="0"/>
              <a:t>2</a:t>
            </a:r>
            <a:r>
              <a:rPr lang="lv-LV" sz="1050" dirty="0"/>
              <a:t>CO</a:t>
            </a:r>
            <a:r>
              <a:rPr lang="lv-LV" sz="1050" baseline="-25000" dirty="0"/>
              <a:t>3</a:t>
            </a:r>
            <a:endParaRPr lang="en-US" sz="105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FFDD93-401B-68EC-FA45-63A152C08350}"/>
              </a:ext>
            </a:extLst>
          </p:cNvPr>
          <p:cNvSpPr txBox="1"/>
          <p:nvPr/>
        </p:nvSpPr>
        <p:spPr>
          <a:xfrm>
            <a:off x="1141715" y="375243"/>
            <a:ext cx="58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C-H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F5F69B-CFBF-7B04-DF47-FBB9C4CDE932}"/>
              </a:ext>
            </a:extLst>
          </p:cNvPr>
          <p:cNvCxnSpPr/>
          <p:nvPr/>
        </p:nvCxnSpPr>
        <p:spPr>
          <a:xfrm>
            <a:off x="6585183" y="698065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65E975D-DD6D-B121-92EC-AB8176548CB4}"/>
              </a:ext>
            </a:extLst>
          </p:cNvPr>
          <p:cNvSpPr txBox="1"/>
          <p:nvPr/>
        </p:nvSpPr>
        <p:spPr>
          <a:xfrm>
            <a:off x="6282972" y="328040"/>
            <a:ext cx="584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 err="1"/>
              <a:t>Na</a:t>
            </a:r>
            <a:r>
              <a:rPr lang="lv-LV" sz="1050" dirty="0"/>
              <a:t> KLL</a:t>
            </a:r>
            <a:endParaRPr lang="en-US" sz="105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BB56F4-6FEE-A920-E505-2F24CA71E6F8}"/>
              </a:ext>
            </a:extLst>
          </p:cNvPr>
          <p:cNvCxnSpPr/>
          <p:nvPr/>
        </p:nvCxnSpPr>
        <p:spPr>
          <a:xfrm>
            <a:off x="6893616" y="698065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4371E8-8724-DC59-1C40-662B4BC74315}"/>
              </a:ext>
            </a:extLst>
          </p:cNvPr>
          <p:cNvCxnSpPr>
            <a:cxnSpLocks/>
          </p:cNvCxnSpPr>
          <p:nvPr/>
        </p:nvCxnSpPr>
        <p:spPr>
          <a:xfrm>
            <a:off x="7024244" y="514675"/>
            <a:ext cx="0" cy="29424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8C2DE35-81AC-160B-B633-1CD32055F5CA}"/>
              </a:ext>
            </a:extLst>
          </p:cNvPr>
          <p:cNvSpPr txBox="1"/>
          <p:nvPr/>
        </p:nvSpPr>
        <p:spPr>
          <a:xfrm>
            <a:off x="6953905" y="599019"/>
            <a:ext cx="83236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lv-LV" sz="1050" baseline="-25000" dirty="0"/>
            </a:b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Na-O-Mn</a:t>
            </a:r>
            <a:endParaRPr lang="en-US" sz="1050" baseline="-25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857ECC-9BCB-EE24-D1B6-38F45CE08B4C}"/>
              </a:ext>
            </a:extLst>
          </p:cNvPr>
          <p:cNvCxnSpPr/>
          <p:nvPr/>
        </p:nvCxnSpPr>
        <p:spPr>
          <a:xfrm>
            <a:off x="2927583" y="779837"/>
            <a:ext cx="0" cy="268819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48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82545E-C818-379D-2BE3-B3DC29A90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B8CA1E-A4A6-CBEA-B91F-DA4652C9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88294B-D440-EDDB-4C93-D3B5670E3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135514"/>
              </p:ext>
            </p:extLst>
          </p:nvPr>
        </p:nvGraphicFramePr>
        <p:xfrm>
          <a:off x="628650" y="1370013"/>
          <a:ext cx="7886700" cy="304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A0945267-645E-DB66-86D7-B0AE31F1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Na</a:t>
            </a:r>
            <a:r>
              <a:rPr lang="en-US" cap="none" baseline="-25000" dirty="0"/>
              <a:t>2</a:t>
            </a:r>
            <a:r>
              <a:rPr lang="en-US" cap="none" dirty="0"/>
              <a:t>FeP</a:t>
            </a:r>
            <a:r>
              <a:rPr lang="en-US" cap="none" baseline="-25000" dirty="0"/>
              <a:t>2</a:t>
            </a:r>
            <a:r>
              <a:rPr lang="en-US" cap="none" dirty="0"/>
              <a:t>O</a:t>
            </a:r>
            <a:r>
              <a:rPr lang="en-US" cap="none" baseline="-25000" dirty="0"/>
              <a:t>7</a:t>
            </a:r>
            <a:r>
              <a:rPr lang="en-US" cap="none" dirty="0"/>
              <a:t>, 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r>
              <a:rPr lang="en-US" cap="none" dirty="0"/>
              <a:t> and beyond</a:t>
            </a:r>
          </a:p>
        </p:txBody>
      </p:sp>
    </p:spTree>
    <p:extLst>
      <p:ext uri="{BB962C8B-B14F-4D97-AF65-F5344CB8AC3E}">
        <p14:creationId xmlns:p14="http://schemas.microsoft.com/office/powerpoint/2010/main" val="255164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E36430-20E3-5939-2CC8-9F800D31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Batteries 8 (2022) 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41195-0867-2B5E-EFCE-54364F0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0DEA6-5CEC-1DA9-0B56-12E5DF36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9"/>
            <a:ext cx="8410847" cy="3041414"/>
          </a:xfrm>
        </p:spPr>
        <p:txBody>
          <a:bodyPr/>
          <a:lstStyle/>
          <a:p>
            <a:r>
              <a:rPr lang="lv-LV" dirty="0"/>
              <a:t>FEC </a:t>
            </a:r>
            <a:r>
              <a:rPr lang="lv-LV" dirty="0" err="1"/>
              <a:t>additive</a:t>
            </a:r>
            <a:r>
              <a:rPr lang="lv-LV" dirty="0"/>
              <a:t> </a:t>
            </a:r>
            <a:r>
              <a:rPr lang="lv-LV" dirty="0" err="1"/>
              <a:t>significantly</a:t>
            </a:r>
            <a:r>
              <a:rPr lang="lv-LV" dirty="0"/>
              <a:t> </a:t>
            </a:r>
            <a:r>
              <a:rPr lang="lv-LV" dirty="0" err="1"/>
              <a:t>improves</a:t>
            </a:r>
            <a:r>
              <a:rPr lang="lv-LV" dirty="0"/>
              <a:t> SEI </a:t>
            </a:r>
            <a:r>
              <a:rPr lang="lv-LV" dirty="0" err="1"/>
              <a:t>stability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Na-ion</a:t>
            </a:r>
            <a:r>
              <a:rPr lang="lv-LV" dirty="0"/>
              <a:t> </a:t>
            </a:r>
            <a:r>
              <a:rPr lang="lv-LV" dirty="0" err="1"/>
              <a:t>cells</a:t>
            </a:r>
            <a:endParaRPr lang="lv-LV" dirty="0"/>
          </a:p>
          <a:p>
            <a:r>
              <a:rPr lang="en-US" dirty="0"/>
              <a:t>Na</a:t>
            </a:r>
            <a:r>
              <a:rPr lang="en-US" baseline="-25000" dirty="0"/>
              <a:t>0.67</a:t>
            </a:r>
            <a:r>
              <a:rPr lang="en-US" dirty="0"/>
              <a:t>MnO</a:t>
            </a:r>
            <a:r>
              <a:rPr lang="en-US" baseline="-25000" dirty="0"/>
              <a:t>2</a:t>
            </a:r>
            <a:r>
              <a:rPr lang="en-US" dirty="0"/>
              <a:t> is unstable in water</a:t>
            </a:r>
            <a:br>
              <a:rPr lang="en-US" dirty="0"/>
            </a:br>
            <a:r>
              <a:rPr lang="en-US" dirty="0"/>
              <a:t>(did not affect cyclability, only discharge capacity in this work)</a:t>
            </a:r>
          </a:p>
          <a:p>
            <a:r>
              <a:rPr lang="en-US" dirty="0"/>
              <a:t>Na alginate binder might stabilize the SEI</a:t>
            </a:r>
          </a:p>
          <a:p>
            <a:r>
              <a:rPr lang="en-US" dirty="0"/>
              <a:t>Electrode preparation with alginates is very challenging</a:t>
            </a:r>
          </a:p>
          <a:p>
            <a:r>
              <a:rPr lang="en-US" dirty="0"/>
              <a:t>TBA alginate does not improve electrochemical performance of LiFePO</a:t>
            </a:r>
            <a:r>
              <a:rPr lang="en-US" baseline="-25000" dirty="0"/>
              <a:t>4</a:t>
            </a:r>
            <a:r>
              <a:rPr lang="en-US" dirty="0"/>
              <a:t> electrodes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487DD-68AA-9EED-4324-ABFE62E2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Conclusions and further findings on binders for Na</a:t>
            </a:r>
            <a:r>
              <a:rPr lang="en-US" cap="none" baseline="-25000" dirty="0"/>
              <a:t>0.67</a:t>
            </a:r>
            <a:r>
              <a:rPr lang="en-US" cap="none" dirty="0"/>
              <a:t>MnO</a:t>
            </a:r>
            <a:r>
              <a:rPr lang="en-US" cap="none" baseline="-25000" dirty="0"/>
              <a:t>2</a:t>
            </a:r>
            <a:r>
              <a:rPr lang="en-US" cap="none" dirty="0"/>
              <a:t> and beyond</a:t>
            </a:r>
          </a:p>
        </p:txBody>
      </p:sp>
    </p:spTree>
    <p:extLst>
      <p:ext uri="{BB962C8B-B14F-4D97-AF65-F5344CB8AC3E}">
        <p14:creationId xmlns:p14="http://schemas.microsoft.com/office/powerpoint/2010/main" val="129097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E01C18A-63D3-D24C-B7B1-BC98CDA9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C1BDCE6-FAC5-0B4A-90D0-E2EB1411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DCD2E3-4CF2-2B48-A832-BF870146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Institute of Solid State Physics,</a:t>
            </a:r>
            <a:br>
              <a:rPr lang="en-US" dirty="0"/>
            </a:br>
            <a:r>
              <a:rPr lang="en-US" dirty="0" err="1"/>
              <a:t>Univeristy</a:t>
            </a:r>
            <a:r>
              <a:rPr lang="en-US" dirty="0"/>
              <a:t> of Latvia</a:t>
            </a:r>
            <a:endParaRPr lang="en-US" spc="-151" dirty="0">
              <a:ln>
                <a:solidFill>
                  <a:srgbClr val="FCDC03"/>
                </a:solidFill>
              </a:ln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178FB-130D-6D83-937A-EAE399973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8" y="1454177"/>
            <a:ext cx="2842655" cy="196783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C211116-C38D-61A8-ADCA-013B919A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7518" r="27467" b="19676"/>
          <a:stretch/>
        </p:blipFill>
        <p:spPr bwMode="auto">
          <a:xfrm>
            <a:off x="3068471" y="1454177"/>
            <a:ext cx="2951800" cy="196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CB4A3D-A8D9-C501-8AA6-1A20E02B79D5}"/>
              </a:ext>
            </a:extLst>
          </p:cNvPr>
          <p:cNvGrpSpPr/>
          <p:nvPr/>
        </p:nvGrpSpPr>
        <p:grpSpPr>
          <a:xfrm>
            <a:off x="6125041" y="1454171"/>
            <a:ext cx="2938257" cy="3192755"/>
            <a:chOff x="349078" y="1789244"/>
            <a:chExt cx="4058545" cy="4410078"/>
          </a:xfrm>
        </p:grpSpPr>
        <p:pic>
          <p:nvPicPr>
            <p:cNvPr id="8" name="Picture 2" descr="Image result for jānis kleperis">
              <a:extLst>
                <a:ext uri="{FF2B5EF4-FFF2-40B4-BE49-F238E27FC236}">
                  <a16:creationId xmlns:a16="http://schemas.microsoft.com/office/drawing/2014/main" id="{CA76D6CF-1475-9B77-C017-A7548F875B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06"/>
            <a:stretch/>
          </p:blipFill>
          <p:spPr bwMode="auto">
            <a:xfrm>
              <a:off x="1676921" y="1789253"/>
              <a:ext cx="1206945" cy="143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gunars bajars">
              <a:extLst>
                <a:ext uri="{FF2B5EF4-FFF2-40B4-BE49-F238E27FC236}">
                  <a16:creationId xmlns:a16="http://schemas.microsoft.com/office/drawing/2014/main" id="{81165F76-81B1-BE33-F7F0-451B4FFA7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095" y="1789244"/>
              <a:ext cx="1433528" cy="1435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 may contain: 1 person, smiling">
              <a:extLst>
                <a:ext uri="{FF2B5EF4-FFF2-40B4-BE49-F238E27FC236}">
                  <a16:creationId xmlns:a16="http://schemas.microsoft.com/office/drawing/2014/main" id="{F000599B-527A-BF32-22BA-1E1CC79210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2" r="38732" b="46323"/>
            <a:stretch/>
          </p:blipFill>
          <p:spPr bwMode="auto">
            <a:xfrm>
              <a:off x="365794" y="4754001"/>
              <a:ext cx="1434004" cy="1445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37F897-1B05-EB36-6FB7-3A3DD1D82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3" b="13664"/>
            <a:stretch/>
          </p:blipFill>
          <p:spPr>
            <a:xfrm>
              <a:off x="365793" y="1799357"/>
              <a:ext cx="1240723" cy="14234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61D3D8-0FAA-BD5B-1801-7C6A6C1BA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914"/>
            <a:stretch/>
          </p:blipFill>
          <p:spPr>
            <a:xfrm>
              <a:off x="3242491" y="4759897"/>
              <a:ext cx="1165132" cy="14335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94CB31-B7C9-D9A9-D605-F652D14F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6620" y="3339615"/>
              <a:ext cx="1061003" cy="129928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B3F98C-AF62-29A3-D268-1A12777B0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435"/>
            <a:stretch/>
          </p:blipFill>
          <p:spPr>
            <a:xfrm>
              <a:off x="349078" y="3339614"/>
              <a:ext cx="1426029" cy="13003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C05008-FE7E-7D1F-127D-3C198133E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617" r="8366" b="6871"/>
            <a:stretch/>
          </p:blipFill>
          <p:spPr>
            <a:xfrm>
              <a:off x="1889468" y="4751935"/>
              <a:ext cx="1274093" cy="14414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2C80B89-9D79-0547-2CD0-5BDC5DFEB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6615"/>
            <a:stretch/>
          </p:blipFill>
          <p:spPr>
            <a:xfrm>
              <a:off x="1888710" y="3341650"/>
              <a:ext cx="1320222" cy="129724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121308-A14B-2298-F1F2-D3C54727663E}"/>
              </a:ext>
            </a:extLst>
          </p:cNvPr>
          <p:cNvSpPr txBox="1"/>
          <p:nvPr/>
        </p:nvSpPr>
        <p:spPr>
          <a:xfrm>
            <a:off x="80702" y="3422012"/>
            <a:ext cx="652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of 20 people working 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Electrode materials </a:t>
            </a:r>
            <a:r>
              <a:rPr lang="en-US" dirty="0"/>
              <a:t>for Li-ion and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Na-ion batteries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Ageing of Li-ion battery 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Catalytic reactions for H</a:t>
            </a:r>
            <a:r>
              <a:rPr lang="en-US" baseline="-25000" dirty="0"/>
              <a:t>2</a:t>
            </a:r>
            <a:r>
              <a:rPr lang="en-US" dirty="0"/>
              <a:t> 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453E8-69EC-C68F-A7B9-F72619BDBA90}"/>
              </a:ext>
            </a:extLst>
          </p:cNvPr>
          <p:cNvSpPr txBox="1"/>
          <p:nvPr/>
        </p:nvSpPr>
        <p:spPr>
          <a:xfrm>
            <a:off x="628653" y="1099950"/>
            <a:ext cx="4693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Laboratory of Energy Harvesting and Storage</a:t>
            </a:r>
          </a:p>
        </p:txBody>
      </p:sp>
    </p:spTree>
    <p:extLst>
      <p:ext uri="{BB962C8B-B14F-4D97-AF65-F5344CB8AC3E}">
        <p14:creationId xmlns:p14="http://schemas.microsoft.com/office/powerpoint/2010/main" val="3666223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6C8D24-40C8-B44C-6898-1D4338BF6B66}"/>
              </a:ext>
            </a:extLst>
          </p:cNvPr>
          <p:cNvSpPr/>
          <p:nvPr/>
        </p:nvSpPr>
        <p:spPr>
          <a:xfrm>
            <a:off x="7303958" y="1662757"/>
            <a:ext cx="1639704" cy="55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C8995-59FF-4140-955E-ED6119497C0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28650" y="2516329"/>
            <a:ext cx="3352084" cy="5756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  <a:endParaRPr lang="en-US" dirty="0">
              <a:ln w="12700">
                <a:solidFill>
                  <a:srgbClr val="FCDC03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9403C-9AED-D904-7A9D-A2A3AAF4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10" y="251267"/>
            <a:ext cx="1825719" cy="1819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DD490-E064-5A6A-53F5-A9619E86BBE5}"/>
              </a:ext>
            </a:extLst>
          </p:cNvPr>
          <p:cNvSpPr txBox="1"/>
          <p:nvPr/>
        </p:nvSpPr>
        <p:spPr>
          <a:xfrm>
            <a:off x="2290353" y="387957"/>
            <a:ext cx="32308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G. Kucinskis et al., Electrochemical performance of Na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FeP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O</a:t>
            </a:r>
            <a:r>
              <a:rPr lang="en-US" sz="1050" baseline="-25000" dirty="0">
                <a:solidFill>
                  <a:schemeClr val="bg1"/>
                </a:solidFill>
              </a:rPr>
              <a:t>7</a:t>
            </a:r>
            <a:r>
              <a:rPr lang="en-US" sz="1050" dirty="0">
                <a:solidFill>
                  <a:schemeClr val="bg1"/>
                </a:solidFill>
              </a:rPr>
              <a:t>/C cathode for sodium-ion batteries in electrolyte with fluoroethylene carbonate additive, J. Alloys Compounds 895 (2022) 162656  </a:t>
            </a: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G. Kucinskis et al., Enhanced Electrochemical Properties of Na</a:t>
            </a:r>
            <a:r>
              <a:rPr lang="en-US" sz="1050" baseline="-25000" dirty="0">
                <a:solidFill>
                  <a:schemeClr val="bg1"/>
                </a:solidFill>
              </a:rPr>
              <a:t>0.67</a:t>
            </a:r>
            <a:r>
              <a:rPr lang="en-US" sz="1050" dirty="0">
                <a:solidFill>
                  <a:schemeClr val="bg1"/>
                </a:solidFill>
              </a:rPr>
              <a:t>MnO</a:t>
            </a:r>
            <a:r>
              <a:rPr lang="en-US" sz="1050" baseline="-25000" dirty="0">
                <a:solidFill>
                  <a:schemeClr val="bg1"/>
                </a:solidFill>
              </a:rPr>
              <a:t>2</a:t>
            </a:r>
            <a:r>
              <a:rPr lang="en-US" sz="1050" dirty="0">
                <a:solidFill>
                  <a:schemeClr val="bg1"/>
                </a:solidFill>
              </a:rPr>
              <a:t> Cathode for Na-Ion Batteries Prepared with Novel Tetrabutylammonium Alginate Binder, Batteries 8 (2022) 6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FB587A-BA73-3FC9-B30A-483399E07032}"/>
              </a:ext>
            </a:extLst>
          </p:cNvPr>
          <p:cNvCxnSpPr/>
          <p:nvPr/>
        </p:nvCxnSpPr>
        <p:spPr>
          <a:xfrm flipH="1">
            <a:off x="2102665" y="1567543"/>
            <a:ext cx="22252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277E02-2390-9440-2B79-3B189A8FAEE2}"/>
              </a:ext>
            </a:extLst>
          </p:cNvPr>
          <p:cNvSpPr txBox="1"/>
          <p:nvPr/>
        </p:nvSpPr>
        <p:spPr>
          <a:xfrm>
            <a:off x="6904973" y="3840757"/>
            <a:ext cx="2310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Project CAMART²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at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Institute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of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Solid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State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Physics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University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lv-LV" sz="7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of</a:t>
            </a:r>
            <a:r>
              <a:rPr lang="lv-LV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Latvia </a:t>
            </a:r>
            <a:r>
              <a:rPr lang="en-US" sz="7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has received funding from the Horizon 2020 Framework Program H2020-WIDESPREAD-01-2016-2017-TeamingPhase2 under grant agreement No. 739508.</a:t>
            </a:r>
            <a:endParaRPr lang="en-US" sz="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9430B9F-7392-5863-9691-73C06A080399}"/>
              </a:ext>
            </a:extLst>
          </p:cNvPr>
          <p:cNvSpPr txBox="1">
            <a:spLocks/>
          </p:cNvSpPr>
          <p:nvPr/>
        </p:nvSpPr>
        <p:spPr>
          <a:xfrm>
            <a:off x="628650" y="3732279"/>
            <a:ext cx="6807296" cy="93385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</a:rPr>
              <a:t>G. Kucinskis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I. Nesterova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B. Kruze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G. Bajars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 D. Erts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G. Vaivars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1. Institute of Solid State Physics, University of Latvia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2. Institute of Chemical Physics, University of Latvia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bg1"/>
                </a:solidFill>
              </a:rPr>
              <a:t>gints.kucinskis@cfi.lu.lv</a:t>
            </a:r>
          </a:p>
        </p:txBody>
      </p:sp>
      <p:pic>
        <p:nvPicPr>
          <p:cNvPr id="1026" name="Picture 2" descr="FLPP 2018. gada 1. konkurss">
            <a:extLst>
              <a:ext uri="{FF2B5EF4-FFF2-40B4-BE49-F238E27FC236}">
                <a16:creationId xmlns:a16="http://schemas.microsoft.com/office/drawing/2014/main" id="{49581867-37D1-22E9-4F31-1C9E848F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58" y="2478256"/>
            <a:ext cx="1647160" cy="4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 Funding">
            <a:extLst>
              <a:ext uri="{FF2B5EF4-FFF2-40B4-BE49-F238E27FC236}">
                <a16:creationId xmlns:a16="http://schemas.microsoft.com/office/drawing/2014/main" id="{2547255D-B56B-68CB-B6F9-A536CBC0F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57" y="2220926"/>
            <a:ext cx="1647161" cy="2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late Waste Heat to Energy">
            <a:extLst>
              <a:ext uri="{FF2B5EF4-FFF2-40B4-BE49-F238E27FC236}">
                <a16:creationId xmlns:a16="http://schemas.microsoft.com/office/drawing/2014/main" id="{9A75CD8B-26E6-EEBF-B2CB-DFBCFED4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12" y="1662757"/>
            <a:ext cx="1611442" cy="5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C12657-CA21-160D-9360-F51FCD2C9B7C}"/>
              </a:ext>
            </a:extLst>
          </p:cNvPr>
          <p:cNvSpPr txBox="1"/>
          <p:nvPr/>
        </p:nvSpPr>
        <p:spPr>
          <a:xfrm>
            <a:off x="7232102" y="2919500"/>
            <a:ext cx="17834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700" dirty="0">
                <a:solidFill>
                  <a:schemeClr val="bg1"/>
                </a:solidFill>
              </a:rPr>
              <a:t>Inovatīvi polimēru un jonu šķidrumu kompozīti nātrija polimēru akumulatoriem</a:t>
            </a:r>
            <a:br>
              <a:rPr lang="lv-LV" sz="700" dirty="0">
                <a:solidFill>
                  <a:schemeClr val="bg1"/>
                </a:solidFill>
              </a:rPr>
            </a:br>
            <a:r>
              <a:rPr lang="lv-LV" sz="700" dirty="0">
                <a:solidFill>
                  <a:schemeClr val="bg1"/>
                </a:solidFill>
              </a:rPr>
              <a:t>lzp-2020/1-0391</a:t>
            </a:r>
          </a:p>
        </p:txBody>
      </p:sp>
      <p:pic>
        <p:nvPicPr>
          <p:cNvPr id="1032" name="Picture 8" descr="CAMART2 - positive example of research and innovation in the operational  programme of EU funds 2021-2027">
            <a:extLst>
              <a:ext uri="{FF2B5EF4-FFF2-40B4-BE49-F238E27FC236}">
                <a16:creationId xmlns:a16="http://schemas.microsoft.com/office/drawing/2014/main" id="{848CF21A-FD46-57FD-1CE4-5976763B9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 b="3258"/>
          <a:stretch/>
        </p:blipFill>
        <p:spPr bwMode="auto">
          <a:xfrm>
            <a:off x="7616499" y="3321187"/>
            <a:ext cx="1101853" cy="54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88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3F68E1-1607-8425-6BF3-5C2F602A8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B143C-2636-6551-6C5B-43F93985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DF03A8-62DC-FABD-9216-3EE54B97E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" y="1591945"/>
            <a:ext cx="3086100" cy="278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6FC46-31E0-5288-9436-999074915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178" y="1616646"/>
            <a:ext cx="3086099" cy="280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263E-8969-AEE2-BC03-222EFD785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86" y="1624406"/>
            <a:ext cx="3000669" cy="2754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900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6A2C5-1BCC-04F7-E8C5-C83C9138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3870C-017F-4178-925D-569AAD3C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5634E5-450C-D213-3616-DC0887BB8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1575594"/>
            <a:ext cx="6629400" cy="2628900"/>
          </a:xfrm>
        </p:spPr>
      </p:pic>
    </p:spTree>
    <p:extLst>
      <p:ext uri="{BB962C8B-B14F-4D97-AF65-F5344CB8AC3E}">
        <p14:creationId xmlns:p14="http://schemas.microsoft.com/office/powerpoint/2010/main" val="348536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Cartoon Chemical Reaction-vektorgrafik och fler bilder på Ansiktsuttryck -  iStock">
            <a:extLst>
              <a:ext uri="{FF2B5EF4-FFF2-40B4-BE49-F238E27FC236}">
                <a16:creationId xmlns:a16="http://schemas.microsoft.com/office/drawing/2014/main" id="{A4915EEC-9A3D-CFC3-CD36-E6F75042C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8" t="7480" r="28586" b="8840"/>
          <a:stretch/>
        </p:blipFill>
        <p:spPr bwMode="auto">
          <a:xfrm>
            <a:off x="5898906" y="2250689"/>
            <a:ext cx="730084" cy="14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16C752-CE34-4722-B768-24D5BBF1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CB1B7-0E78-172D-60D4-28ADE4CB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776207-4B77-3C95-7498-59887F58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Synthesis </a:t>
            </a:r>
            <a:r>
              <a:rPr lang="lv-LV" cap="none" dirty="0" err="1"/>
              <a:t>of</a:t>
            </a:r>
            <a:r>
              <a:rPr lang="lv-LV" cap="none" dirty="0"/>
              <a:t> 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endParaRPr lang="en-US" cap="none" baseline="-250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7C84A67-8876-EB2F-D3DA-0C8F802F9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588AA0-1A32-8E04-770A-477E4A30D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812891"/>
              </p:ext>
            </p:extLst>
          </p:nvPr>
        </p:nvGraphicFramePr>
        <p:xfrm>
          <a:off x="-113004" y="1397430"/>
          <a:ext cx="3847528" cy="3211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010593" imgH="4181959" progId="Origin95.Graph">
                  <p:embed/>
                </p:oleObj>
              </mc:Choice>
              <mc:Fallback>
                <p:oleObj name="Graph" r:id="rId3" imgW="5010593" imgH="4181959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3004" y="1397430"/>
                        <a:ext cx="3847528" cy="32118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1">
            <a:extLst>
              <a:ext uri="{FF2B5EF4-FFF2-40B4-BE49-F238E27FC236}">
                <a16:creationId xmlns:a16="http://schemas.microsoft.com/office/drawing/2014/main" id="{BA4951CA-C65A-CEB2-595B-5AE049DED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70" y="92784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019C7C3-D5F0-85CC-9E63-6917C575A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70" y="13850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6F5CED-4BC2-504F-A3F2-1E771862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70" y="73381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B5921-1141-3054-E088-521E1A69D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70" y="92907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568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68575" algn="l"/>
              </a:tabLst>
            </a:pPr>
            <a:r>
              <a:rPr kumimoji="0" lang="en-US" altLang="en-US" sz="1100" b="0" i="0" u="none" strike="noStrike" cap="none" normalizeH="0" baseline="0" bmk="_Hlk83650754">
                <a:ln>
                  <a:noFill/>
                </a:ln>
                <a:solidFill>
                  <a:schemeClr val="tx1"/>
                </a:solidFill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4B34EA-5ABB-CCB0-FE40-F41EAE6A81C1}"/>
              </a:ext>
            </a:extLst>
          </p:cNvPr>
          <p:cNvSpPr txBox="1"/>
          <p:nvPr/>
        </p:nvSpPr>
        <p:spPr>
          <a:xfrm>
            <a:off x="628653" y="970943"/>
            <a:ext cx="26796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D659C-D5BC-5A30-6EC9-D4E6B51DCD43}"/>
              </a:ext>
            </a:extLst>
          </p:cNvPr>
          <p:cNvSpPr txBox="1"/>
          <p:nvPr/>
        </p:nvSpPr>
        <p:spPr>
          <a:xfrm>
            <a:off x="3759304" y="1142693"/>
            <a:ext cx="1815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Na</a:t>
            </a:r>
            <a:r>
              <a:rPr lang="lv-LV" sz="1600" baseline="-25000" dirty="0"/>
              <a:t>2</a:t>
            </a:r>
            <a:r>
              <a:rPr lang="lv-LV" sz="1600" dirty="0"/>
              <a:t>CO</a:t>
            </a:r>
            <a:r>
              <a:rPr lang="lv-LV" sz="1600" baseline="-25000" dirty="0"/>
              <a:t>3</a:t>
            </a:r>
          </a:p>
          <a:p>
            <a:pPr algn="ctr"/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lv-LV" sz="1600" baseline="-25000" dirty="0">
              <a:effectLst/>
              <a:latin typeface="Computer moder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FeC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Calibri" panose="020F0502020204030204" pitchFamily="34" charset="0"/>
              </a:rPr>
              <a:t>·2 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600" baseline="-250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dirty="0"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lv-LV" sz="1600" baseline="-25000" dirty="0">
              <a:latin typeface="Computer moder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C₆H₁₂O₆</a:t>
            </a:r>
            <a:r>
              <a:rPr lang="lv-LV" sz="1600" b="0" i="0" dirty="0">
                <a:solidFill>
                  <a:srgbClr val="202124"/>
                </a:solidFill>
                <a:effectLst/>
                <a:latin typeface="Computer modern"/>
                <a:cs typeface="Times New Roman" panose="02020603050405020304" pitchFamily="18" charset="0"/>
              </a:rPr>
              <a:t>)</a:t>
            </a:r>
            <a:endParaRPr lang="en-US" sz="1600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D5CE1543-76A1-C3B3-B593-B24E434A2B96}"/>
              </a:ext>
            </a:extLst>
          </p:cNvPr>
          <p:cNvSpPr/>
          <p:nvPr/>
        </p:nvSpPr>
        <p:spPr>
          <a:xfrm>
            <a:off x="4288694" y="2254245"/>
            <a:ext cx="756271" cy="439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0" name="Picture 22" descr="Beaker, Chemistry, Full, Glasswares, Lab, Laboratory - Beaker With Water  Transparent PNG - 527x640 - Free Download on NicePNG">
            <a:extLst>
              <a:ext uri="{FF2B5EF4-FFF2-40B4-BE49-F238E27FC236}">
                <a16:creationId xmlns:a16="http://schemas.microsoft.com/office/drawing/2014/main" id="{FB1BF286-7A88-2CF7-C517-BDE4B47E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53" y="2738299"/>
            <a:ext cx="1101752" cy="96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CC41A05-298A-8422-6739-3FB7E85DBA0B}"/>
              </a:ext>
            </a:extLst>
          </p:cNvPr>
          <p:cNvSpPr txBox="1"/>
          <p:nvPr/>
        </p:nvSpPr>
        <p:spPr>
          <a:xfrm>
            <a:off x="3759304" y="3705691"/>
            <a:ext cx="181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err="1"/>
              <a:t>Mix</a:t>
            </a:r>
            <a:r>
              <a:rPr lang="lv-LV" sz="1600" dirty="0"/>
              <a:t> </a:t>
            </a:r>
            <a:r>
              <a:rPr lang="lv-LV" sz="1600" dirty="0" err="1"/>
              <a:t>in</a:t>
            </a:r>
            <a:r>
              <a:rPr lang="lv-LV" sz="1600" dirty="0"/>
              <a:t> DI H</a:t>
            </a:r>
            <a:r>
              <a:rPr lang="lv-LV" sz="1600" baseline="-25000" dirty="0"/>
              <a:t>2</a:t>
            </a:r>
            <a:r>
              <a:rPr lang="lv-LV" sz="1600" dirty="0"/>
              <a:t>O,</a:t>
            </a:r>
          </a:p>
          <a:p>
            <a:pPr algn="ctr"/>
            <a:r>
              <a:rPr lang="lv-LV" sz="1600" dirty="0" err="1"/>
              <a:t>Evaporate</a:t>
            </a:r>
            <a:r>
              <a:rPr lang="lv-LV" sz="1600" dirty="0"/>
              <a:t> H</a:t>
            </a:r>
            <a:r>
              <a:rPr lang="lv-LV" sz="1600" baseline="-25000" dirty="0"/>
              <a:t>2</a:t>
            </a:r>
            <a:r>
              <a:rPr lang="lv-LV" sz="1600" dirty="0"/>
              <a:t>O</a:t>
            </a:r>
          </a:p>
          <a:p>
            <a:pPr algn="ctr"/>
            <a:r>
              <a:rPr lang="lv-LV" sz="1600" dirty="0" err="1"/>
              <a:t>Dry</a:t>
            </a:r>
            <a:r>
              <a:rPr lang="lv-LV" sz="1600" dirty="0"/>
              <a:t> </a:t>
            </a:r>
            <a:r>
              <a:rPr lang="lv-LV" sz="1600" dirty="0" err="1"/>
              <a:t>in</a:t>
            </a:r>
            <a:r>
              <a:rPr lang="lv-LV" sz="1600" dirty="0"/>
              <a:t> </a:t>
            </a:r>
            <a:r>
              <a:rPr lang="lv-LV" sz="1600" dirty="0" err="1"/>
              <a:t>vacuum</a:t>
            </a:r>
            <a:r>
              <a:rPr lang="lv-LV" sz="1600" dirty="0"/>
              <a:t> </a:t>
            </a:r>
            <a:r>
              <a:rPr lang="lv-LV" sz="1600" dirty="0" err="1"/>
              <a:t>oven</a:t>
            </a:r>
            <a:endParaRPr lang="en-US" sz="1600" dirty="0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49589731-BF72-50C9-E19B-6808D649B46C}"/>
              </a:ext>
            </a:extLst>
          </p:cNvPr>
          <p:cNvSpPr/>
          <p:nvPr/>
        </p:nvSpPr>
        <p:spPr>
          <a:xfrm rot="16200000">
            <a:off x="5128406" y="3045404"/>
            <a:ext cx="756271" cy="4393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14B994-5F46-DE94-E92C-75BB8C8A10F4}"/>
              </a:ext>
            </a:extLst>
          </p:cNvPr>
          <p:cNvSpPr txBox="1"/>
          <p:nvPr/>
        </p:nvSpPr>
        <p:spPr>
          <a:xfrm>
            <a:off x="5626539" y="3710021"/>
            <a:ext cx="12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3 h</a:t>
            </a:r>
          </a:p>
          <a:p>
            <a:pPr algn="ctr"/>
            <a:r>
              <a:rPr lang="lv-LV" sz="1600" dirty="0"/>
              <a:t>350 °C</a:t>
            </a:r>
          </a:p>
          <a:p>
            <a:pPr algn="ctr"/>
            <a:r>
              <a:rPr lang="lv-LV" sz="1600" dirty="0"/>
              <a:t>Ar/H</a:t>
            </a:r>
            <a:r>
              <a:rPr lang="lv-LV" sz="1600" baseline="-25000" dirty="0"/>
              <a:t>2</a:t>
            </a:r>
            <a:r>
              <a:rPr lang="lv-LV" sz="1600" dirty="0"/>
              <a:t> (95:5)</a:t>
            </a:r>
            <a:endParaRPr lang="en-US" sz="1600" dirty="0"/>
          </a:p>
        </p:txBody>
      </p:sp>
      <p:pic>
        <p:nvPicPr>
          <p:cNvPr id="32" name="Picture 26" descr="Cartoon Chemical Reaction-vektorgrafik och fler bilder på Ansiktsuttryck -  iStock">
            <a:extLst>
              <a:ext uri="{FF2B5EF4-FFF2-40B4-BE49-F238E27FC236}">
                <a16:creationId xmlns:a16="http://schemas.microsoft.com/office/drawing/2014/main" id="{1F1B8F9B-5E72-E24E-EB25-F12F0646F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8" t="7480" r="28586" b="8840"/>
          <a:stretch/>
        </p:blipFill>
        <p:spPr bwMode="auto">
          <a:xfrm>
            <a:off x="7834846" y="2315041"/>
            <a:ext cx="730084" cy="14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Down 32">
            <a:extLst>
              <a:ext uri="{FF2B5EF4-FFF2-40B4-BE49-F238E27FC236}">
                <a16:creationId xmlns:a16="http://schemas.microsoft.com/office/drawing/2014/main" id="{D5F5A700-1FF5-7A6E-BBA9-079ECFB58C85}"/>
              </a:ext>
            </a:extLst>
          </p:cNvPr>
          <p:cNvSpPr/>
          <p:nvPr/>
        </p:nvSpPr>
        <p:spPr>
          <a:xfrm rot="16200000">
            <a:off x="6865554" y="2746700"/>
            <a:ext cx="756271" cy="1036800"/>
          </a:xfrm>
          <a:prstGeom prst="downArrow">
            <a:avLst>
              <a:gd name="adj1" fmla="val 50000"/>
              <a:gd name="adj2" fmla="val 29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6" name="Picture 28" descr="Cartoon Of The Mortar And Pestle PharmacyIllustrationer och vektorbilder -  iStock">
            <a:extLst>
              <a:ext uri="{FF2B5EF4-FFF2-40B4-BE49-F238E27FC236}">
                <a16:creationId xmlns:a16="http://schemas.microsoft.com/office/drawing/2014/main" id="{F2AA265F-BABB-A5CD-4FA4-E80D6904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5229" r="92484">
                        <a14:foregroundMark x1="82190" y1="21405" x2="82190" y2="21405"/>
                        <a14:foregroundMark x1="82190" y1="21405" x2="49346" y2="61438"/>
                        <a14:foregroundMark x1="75000" y1="73693" x2="14379" y2="48039"/>
                        <a14:foregroundMark x1="92484" y1="47059" x2="92484" y2="47059"/>
                        <a14:foregroundMark x1="92484" y1="47059" x2="90523" y2="52124"/>
                        <a14:foregroundMark x1="8333" y1="44935" x2="8333" y2="44935"/>
                        <a14:foregroundMark x1="7026" y1="49346" x2="5229" y2="44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72" y="2247030"/>
            <a:ext cx="523257" cy="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AF6953C-406A-0623-2084-4A2F6D42DB28}"/>
              </a:ext>
            </a:extLst>
          </p:cNvPr>
          <p:cNvSpPr txBox="1"/>
          <p:nvPr/>
        </p:nvSpPr>
        <p:spPr>
          <a:xfrm>
            <a:off x="6560004" y="2653611"/>
            <a:ext cx="1111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err="1"/>
              <a:t>Grind</a:t>
            </a:r>
            <a:r>
              <a:rPr lang="lv-LV" sz="1200" dirty="0"/>
              <a:t>,</a:t>
            </a:r>
            <a:br>
              <a:rPr lang="lv-LV" sz="1200" dirty="0"/>
            </a:br>
            <a:r>
              <a:rPr lang="lv-LV" sz="1200" dirty="0" err="1"/>
              <a:t>press</a:t>
            </a:r>
            <a:r>
              <a:rPr lang="lv-LV" sz="1200" dirty="0"/>
              <a:t> </a:t>
            </a:r>
            <a:r>
              <a:rPr lang="lv-LV" sz="1200" dirty="0" err="1"/>
              <a:t>pellets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F488F8-F539-1C43-8CF2-17071A49487E}"/>
              </a:ext>
            </a:extLst>
          </p:cNvPr>
          <p:cNvSpPr txBox="1"/>
          <p:nvPr/>
        </p:nvSpPr>
        <p:spPr>
          <a:xfrm>
            <a:off x="7590585" y="3710021"/>
            <a:ext cx="12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6 h</a:t>
            </a:r>
          </a:p>
          <a:p>
            <a:pPr algn="ctr"/>
            <a:r>
              <a:rPr lang="lv-LV" sz="1600" dirty="0"/>
              <a:t>600 °C</a:t>
            </a:r>
          </a:p>
          <a:p>
            <a:pPr algn="ctr"/>
            <a:r>
              <a:rPr lang="lv-LV" sz="1600" dirty="0"/>
              <a:t>Ar/H</a:t>
            </a:r>
            <a:r>
              <a:rPr lang="lv-LV" sz="1600" baseline="-25000" dirty="0"/>
              <a:t>2</a:t>
            </a:r>
            <a:r>
              <a:rPr lang="lv-LV" sz="1600" dirty="0"/>
              <a:t> (95:5)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337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126538-60FA-AB69-CFC3-2D25F8277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6A2E3D-DEE0-98B6-A89F-EF08D31B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81A66E-8F5F-C26E-6FB0-3DABC347A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Structural/</a:t>
            </a:r>
            <a:r>
              <a:rPr lang="lv-LV" cap="none" dirty="0" err="1"/>
              <a:t>Compositional</a:t>
            </a:r>
            <a:r>
              <a:rPr lang="lv-LV" cap="none" dirty="0"/>
              <a:t> </a:t>
            </a:r>
            <a:r>
              <a:rPr lang="lv-LV" cap="none" dirty="0" err="1"/>
              <a:t>Characterization</a:t>
            </a:r>
            <a:endParaRPr lang="en-US" cap="none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51BE41-F00B-90F2-9B5C-9F6506A2E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125089"/>
              </p:ext>
            </p:extLst>
          </p:nvPr>
        </p:nvGraphicFramePr>
        <p:xfrm>
          <a:off x="5060775" y="1627101"/>
          <a:ext cx="1939463" cy="161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010593" imgH="4181959" progId="Origin50.Graph">
                  <p:embed/>
                </p:oleObj>
              </mc:Choice>
              <mc:Fallback>
                <p:oleObj name="Graph" r:id="rId2" imgW="5010593" imgH="4181959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A78054A-A2F3-7025-B495-2399BE6587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775" y="1627101"/>
                        <a:ext cx="1939463" cy="16136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D952E7A-356D-B927-2DF4-754A840B94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753430"/>
              </p:ext>
            </p:extLst>
          </p:nvPr>
        </p:nvGraphicFramePr>
        <p:xfrm>
          <a:off x="6899172" y="1703301"/>
          <a:ext cx="1912015" cy="1462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789960" imgH="4443131" progId="Origin50.Graph">
                  <p:embed/>
                </p:oleObj>
              </mc:Choice>
              <mc:Fallback>
                <p:oleObj name="Graph" r:id="rId4" imgW="5789960" imgH="4443131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963824B-6BF9-F253-DD7A-C060C4D659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172" y="1703301"/>
                        <a:ext cx="1912015" cy="1462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2B1C308-B9A3-23F2-2DA0-9EF2578D7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288211"/>
              </p:ext>
            </p:extLst>
          </p:nvPr>
        </p:nvGraphicFramePr>
        <p:xfrm>
          <a:off x="5161842" y="3240795"/>
          <a:ext cx="1748743" cy="145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5789960" imgH="4443131" progId="Origin50.Graph">
                  <p:embed/>
                </p:oleObj>
              </mc:Choice>
              <mc:Fallback>
                <p:oleObj name="Graph" r:id="rId6" imgW="5789960" imgH="4443131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361EC99-09FF-437D-77ED-C4EF66F5EB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842" y="3240795"/>
                        <a:ext cx="1748743" cy="14538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13CABA5-5064-EF8F-F428-87F606436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466667"/>
              </p:ext>
            </p:extLst>
          </p:nvPr>
        </p:nvGraphicFramePr>
        <p:xfrm>
          <a:off x="6910585" y="3240795"/>
          <a:ext cx="1900602" cy="145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5789960" imgH="4443131" progId="Origin50.Graph">
                  <p:embed/>
                </p:oleObj>
              </mc:Choice>
              <mc:Fallback>
                <p:oleObj name="Graph" r:id="rId8" imgW="5789960" imgH="4443131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7E80EFD-ED75-5BBD-8A17-0C8F20CEF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585" y="3240795"/>
                        <a:ext cx="1900602" cy="14538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EEB01D1-7C34-13CA-9FFE-808BE0B0F5F7}"/>
              </a:ext>
            </a:extLst>
          </p:cNvPr>
          <p:cNvSpPr txBox="1"/>
          <p:nvPr/>
        </p:nvSpPr>
        <p:spPr>
          <a:xfrm>
            <a:off x="5248088" y="-87687"/>
            <a:ext cx="3956424" cy="181588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8000">
                <a:srgbClr val="FFFFFF">
                  <a:alpha val="71000"/>
                </a:srgb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endParaRPr lang="lv-LV" sz="1600" dirty="0"/>
          </a:p>
          <a:p>
            <a:endParaRPr lang="lv-LV" sz="1600" dirty="0"/>
          </a:p>
          <a:p>
            <a:endParaRPr lang="lv-LV" sz="1600" dirty="0"/>
          </a:p>
          <a:p>
            <a:endParaRPr lang="lv-LV" sz="1600" dirty="0"/>
          </a:p>
          <a:p>
            <a:r>
              <a:rPr lang="lv-LV" sz="1600" dirty="0" err="1"/>
              <a:t>Mix</a:t>
            </a:r>
            <a:r>
              <a:rPr lang="lv-LV" sz="1600" dirty="0"/>
              <a:t> </a:t>
            </a:r>
            <a:r>
              <a:rPr lang="lv-LV" sz="1600" dirty="0" err="1"/>
              <a:t>of</a:t>
            </a:r>
            <a:r>
              <a:rPr lang="lv-LV" sz="1600" dirty="0"/>
              <a:t> </a:t>
            </a:r>
            <a:r>
              <a:rPr lang="lv-LV" sz="1600" dirty="0" err="1"/>
              <a:t>disordered</a:t>
            </a:r>
            <a:r>
              <a:rPr lang="lv-LV" sz="1600" dirty="0"/>
              <a:t> </a:t>
            </a:r>
            <a:r>
              <a:rPr lang="lv-LV" sz="1600" dirty="0" err="1"/>
              <a:t>and</a:t>
            </a:r>
            <a:r>
              <a:rPr lang="lv-LV" sz="1600" dirty="0"/>
              <a:t> </a:t>
            </a:r>
            <a:r>
              <a:rPr lang="lv-LV" sz="1600" dirty="0" err="1"/>
              <a:t>graphitic</a:t>
            </a:r>
            <a:r>
              <a:rPr lang="lv-LV" sz="1600" dirty="0"/>
              <a:t> </a:t>
            </a:r>
            <a:r>
              <a:rPr lang="lv-LV" sz="1600" dirty="0" err="1"/>
              <a:t>carbon</a:t>
            </a:r>
            <a:r>
              <a:rPr lang="lv-LV" sz="1600" dirty="0"/>
              <a:t>,</a:t>
            </a:r>
            <a:br>
              <a:rPr lang="lv-LV" sz="1600" dirty="0"/>
            </a:br>
            <a:r>
              <a:rPr lang="lv-LV" sz="1600" dirty="0"/>
              <a:t>no </a:t>
            </a:r>
            <a:r>
              <a:rPr lang="lv-LV" sz="1600" dirty="0" err="1"/>
              <a:t>significant</a:t>
            </a:r>
            <a:r>
              <a:rPr lang="lv-LV" sz="1600" dirty="0"/>
              <a:t> </a:t>
            </a:r>
            <a:r>
              <a:rPr lang="lv-LV" sz="1600" dirty="0" err="1"/>
              <a:t>impurities</a:t>
            </a:r>
            <a:r>
              <a:rPr lang="lv-LV" sz="1600" dirty="0"/>
              <a:t>, </a:t>
            </a:r>
            <a:r>
              <a:rPr lang="lv-LV" sz="1600" dirty="0" err="1"/>
              <a:t>only</a:t>
            </a:r>
            <a:r>
              <a:rPr lang="lv-LV" sz="1600" dirty="0"/>
              <a:t> Fe</a:t>
            </a:r>
            <a:r>
              <a:rPr lang="lv-LV" sz="1600" baseline="30000" dirty="0"/>
              <a:t>2+</a:t>
            </a:r>
            <a:r>
              <a:rPr lang="lv-LV" sz="1600" dirty="0"/>
              <a:t>,</a:t>
            </a:r>
            <a:br>
              <a:rPr lang="lv-LV" sz="1600" dirty="0"/>
            </a:br>
            <a:r>
              <a:rPr lang="lv-LV" sz="1600" dirty="0" err="1"/>
              <a:t>traces</a:t>
            </a:r>
            <a:r>
              <a:rPr lang="lv-LV" sz="1600" dirty="0"/>
              <a:t> </a:t>
            </a:r>
            <a:r>
              <a:rPr lang="lv-LV" sz="1600" dirty="0" err="1"/>
              <a:t>of</a:t>
            </a:r>
            <a:r>
              <a:rPr lang="lv-LV" sz="1600" dirty="0"/>
              <a:t> Na</a:t>
            </a:r>
            <a:r>
              <a:rPr lang="lv-LV" sz="1600" baseline="-25000" dirty="0"/>
              <a:t>2</a:t>
            </a:r>
            <a:r>
              <a:rPr lang="lv-LV" sz="1600" dirty="0"/>
              <a:t>CO</a:t>
            </a:r>
            <a:r>
              <a:rPr lang="lv-LV" sz="1600" baseline="-25000" dirty="0"/>
              <a:t>3</a:t>
            </a:r>
            <a:r>
              <a:rPr lang="lv-LV" sz="1600" dirty="0"/>
              <a:t> </a:t>
            </a:r>
            <a:r>
              <a:rPr lang="lv-LV" sz="1600" dirty="0" err="1"/>
              <a:t>on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surface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F910A-073C-3CD2-5FBE-6CFF2F869F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1641" y="1177049"/>
            <a:ext cx="3416293" cy="352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E8A96A-49E9-1B6E-08D5-1DE5ED08777F}"/>
              </a:ext>
            </a:extLst>
          </p:cNvPr>
          <p:cNvSpPr txBox="1"/>
          <p:nvPr/>
        </p:nvSpPr>
        <p:spPr>
          <a:xfrm rot="16200000">
            <a:off x="333741" y="3683937"/>
            <a:ext cx="139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Na</a:t>
            </a:r>
            <a:r>
              <a:rPr lang="lv-LV" baseline="-25000" dirty="0"/>
              <a:t>2</a:t>
            </a:r>
            <a:r>
              <a:rPr lang="lv-LV" dirty="0"/>
              <a:t>FeP</a:t>
            </a:r>
            <a:r>
              <a:rPr lang="lv-LV" baseline="-25000" dirty="0"/>
              <a:t>2</a:t>
            </a:r>
            <a:r>
              <a:rPr lang="lv-LV" dirty="0"/>
              <a:t>O</a:t>
            </a:r>
            <a:r>
              <a:rPr lang="lv-LV" baseline="-25000" dirty="0"/>
              <a:t>7</a:t>
            </a:r>
            <a:r>
              <a:rPr lang="lv-LV" dirty="0"/>
              <a:t>/C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1F9AF-84F8-AAE3-64C8-4335CCC4B481}"/>
              </a:ext>
            </a:extLst>
          </p:cNvPr>
          <p:cNvSpPr txBox="1"/>
          <p:nvPr/>
        </p:nvSpPr>
        <p:spPr>
          <a:xfrm rot="16200000">
            <a:off x="403075" y="1773701"/>
            <a:ext cx="12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Na</a:t>
            </a:r>
            <a:r>
              <a:rPr lang="lv-LV" baseline="-25000" dirty="0"/>
              <a:t>2</a:t>
            </a:r>
            <a:r>
              <a:rPr lang="lv-LV" dirty="0"/>
              <a:t>FeP</a:t>
            </a:r>
            <a:r>
              <a:rPr lang="lv-LV" baseline="-25000" dirty="0"/>
              <a:t>2</a:t>
            </a:r>
            <a:r>
              <a:rPr lang="lv-LV" dirty="0"/>
              <a:t>O</a:t>
            </a:r>
            <a:r>
              <a:rPr lang="lv-LV" baseline="-25000" dirty="0"/>
              <a:t>7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EACA3E-B8C4-1667-D81F-500B4DC18BB2}"/>
              </a:ext>
            </a:extLst>
          </p:cNvPr>
          <p:cNvSpPr txBox="1"/>
          <p:nvPr/>
        </p:nvSpPr>
        <p:spPr>
          <a:xfrm rot="16200000">
            <a:off x="-1148000" y="2593176"/>
            <a:ext cx="3086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/>
              <a:t>Presence</a:t>
            </a:r>
            <a:r>
              <a:rPr lang="lv-LV" dirty="0"/>
              <a:t> </a:t>
            </a:r>
            <a:r>
              <a:rPr lang="lv-LV" dirty="0" err="1"/>
              <a:t>of</a:t>
            </a:r>
            <a:r>
              <a:rPr lang="lv-LV" dirty="0"/>
              <a:t> </a:t>
            </a:r>
            <a:r>
              <a:rPr lang="lv-LV" dirty="0" err="1"/>
              <a:t>carbon</a:t>
            </a:r>
            <a:r>
              <a:rPr lang="lv-LV" dirty="0"/>
              <a:t> </a:t>
            </a:r>
            <a:r>
              <a:rPr lang="lv-LV" dirty="0" err="1"/>
              <a:t>source</a:t>
            </a:r>
            <a:r>
              <a:rPr lang="lv-LV" dirty="0"/>
              <a:t> </a:t>
            </a:r>
            <a:r>
              <a:rPr lang="lv-LV" dirty="0" err="1"/>
              <a:t>reduces</a:t>
            </a:r>
            <a:r>
              <a:rPr lang="lv-LV" dirty="0"/>
              <a:t> </a:t>
            </a:r>
            <a:r>
              <a:rPr lang="lv-LV" dirty="0" err="1"/>
              <a:t>grain</a:t>
            </a:r>
            <a:r>
              <a:rPr lang="lv-LV" dirty="0"/>
              <a:t> </a:t>
            </a:r>
            <a:r>
              <a:rPr lang="lv-LV" dirty="0" err="1"/>
              <a:t>size</a:t>
            </a:r>
            <a:r>
              <a:rPr lang="lv-LV" dirty="0"/>
              <a:t> </a:t>
            </a:r>
            <a:r>
              <a:rPr lang="lv-LV" dirty="0" err="1"/>
              <a:t>ca</a:t>
            </a:r>
            <a:r>
              <a:rPr lang="lv-LV" dirty="0"/>
              <a:t>. 10x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3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761E6-BEEA-4973-70A0-FC9307B0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F0EF6F-656B-5C72-A5FD-5CEAB108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CA7D1-6DDA-9C07-D9A1-96570E5E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Low</a:t>
            </a:r>
            <a:r>
              <a:rPr lang="lv-LV" cap="none" dirty="0"/>
              <a:t> </a:t>
            </a:r>
            <a:r>
              <a:rPr lang="lv-LV" cap="none" dirty="0" err="1"/>
              <a:t>Coulombic</a:t>
            </a:r>
            <a:r>
              <a:rPr lang="lv-LV" cap="none" dirty="0"/>
              <a:t> </a:t>
            </a:r>
            <a:r>
              <a:rPr lang="lv-LV" cap="none" dirty="0" err="1"/>
              <a:t>Efficiency</a:t>
            </a:r>
            <a:r>
              <a:rPr lang="lv-LV" cap="none" dirty="0"/>
              <a:t>?</a:t>
            </a:r>
            <a:endParaRPr lang="en-US" cap="non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AAF89D-6849-2582-3AAF-EBDDD8F9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D34C81-716D-A3D1-EC41-9471B0A5E7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51" y="1098121"/>
          <a:ext cx="3806560" cy="305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235472" imgH="4181426" progId="Origin95.Graph">
                  <p:embed/>
                </p:oleObj>
              </mc:Choice>
              <mc:Fallback>
                <p:oleObj name="Graph" r:id="rId2" imgW="5235472" imgH="4181426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0D34C81-716D-A3D1-EC41-9471B0A5E7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51" y="1098121"/>
                        <a:ext cx="3806560" cy="3050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B92470-8BAF-8029-5ADA-E8B351C5B2A9}"/>
              </a:ext>
            </a:extLst>
          </p:cNvPr>
          <p:cNvSpPr txBox="1"/>
          <p:nvPr/>
        </p:nvSpPr>
        <p:spPr>
          <a:xfrm>
            <a:off x="334852" y="4094626"/>
            <a:ext cx="393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</a:t>
            </a:r>
          </a:p>
          <a:p>
            <a:pPr algn="ctr"/>
            <a:r>
              <a:rPr lang="lv-LV" dirty="0" err="1"/>
              <a:t>Low</a:t>
            </a:r>
            <a:r>
              <a:rPr lang="lv-LV" dirty="0"/>
              <a:t> </a:t>
            </a:r>
            <a:r>
              <a:rPr lang="lv-LV" dirty="0" err="1"/>
              <a:t>Coulombic</a:t>
            </a:r>
            <a:r>
              <a:rPr lang="lv-LV" dirty="0"/>
              <a:t> </a:t>
            </a:r>
            <a:r>
              <a:rPr lang="lv-LV" dirty="0" err="1"/>
              <a:t>Efficiency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low</a:t>
            </a:r>
            <a:r>
              <a:rPr lang="lv-LV" dirty="0"/>
              <a:t> </a:t>
            </a:r>
            <a:r>
              <a:rPr lang="lv-LV" dirty="0" err="1"/>
              <a:t>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6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761E6-BEEA-4973-70A0-FC9307B0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F0EF6F-656B-5C72-A5FD-5CEAB108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CA7D1-6DDA-9C07-D9A1-96570E5E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Low</a:t>
            </a:r>
            <a:r>
              <a:rPr lang="lv-LV" cap="none" dirty="0"/>
              <a:t> </a:t>
            </a:r>
            <a:r>
              <a:rPr lang="lv-LV" cap="none" dirty="0" err="1"/>
              <a:t>Coulombic</a:t>
            </a:r>
            <a:r>
              <a:rPr lang="lv-LV" cap="none" dirty="0"/>
              <a:t> </a:t>
            </a:r>
            <a:r>
              <a:rPr lang="lv-LV" cap="none" dirty="0" err="1"/>
              <a:t>Efficiency</a:t>
            </a:r>
            <a:r>
              <a:rPr lang="lv-LV" cap="none" dirty="0"/>
              <a:t>?</a:t>
            </a:r>
            <a:endParaRPr lang="en-US" cap="non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AAF89D-6849-2582-3AAF-EBDDD8F9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D34C81-716D-A3D1-EC41-9471B0A5E7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51" y="1098121"/>
          <a:ext cx="3806560" cy="305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235472" imgH="4181426" progId="Origin95.Graph">
                  <p:embed/>
                </p:oleObj>
              </mc:Choice>
              <mc:Fallback>
                <p:oleObj name="Graph" r:id="rId2" imgW="5235472" imgH="4181426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0D34C81-716D-A3D1-EC41-9471B0A5E7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51" y="1098121"/>
                        <a:ext cx="3806560" cy="3050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B92470-8BAF-8029-5ADA-E8B351C5B2A9}"/>
              </a:ext>
            </a:extLst>
          </p:cNvPr>
          <p:cNvSpPr txBox="1"/>
          <p:nvPr/>
        </p:nvSpPr>
        <p:spPr>
          <a:xfrm>
            <a:off x="334852" y="4094626"/>
            <a:ext cx="393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</a:t>
            </a:r>
          </a:p>
          <a:p>
            <a:pPr algn="ctr"/>
            <a:r>
              <a:rPr lang="lv-LV" dirty="0" err="1"/>
              <a:t>Low</a:t>
            </a:r>
            <a:r>
              <a:rPr lang="lv-LV" dirty="0"/>
              <a:t> </a:t>
            </a:r>
            <a:r>
              <a:rPr lang="lv-LV" dirty="0" err="1"/>
              <a:t>Coulombic</a:t>
            </a:r>
            <a:r>
              <a:rPr lang="lv-LV" dirty="0"/>
              <a:t> </a:t>
            </a:r>
            <a:r>
              <a:rPr lang="lv-LV" dirty="0" err="1"/>
              <a:t>Efficiency</a:t>
            </a:r>
            <a:r>
              <a:rPr lang="lv-LV" dirty="0"/>
              <a:t> </a:t>
            </a:r>
            <a:r>
              <a:rPr lang="lv-LV" dirty="0" err="1"/>
              <a:t>at</a:t>
            </a:r>
            <a:r>
              <a:rPr lang="lv-LV" dirty="0"/>
              <a:t> </a:t>
            </a:r>
            <a:r>
              <a:rPr lang="lv-LV" dirty="0" err="1"/>
              <a:t>low</a:t>
            </a:r>
            <a:r>
              <a:rPr lang="lv-LV" dirty="0"/>
              <a:t> </a:t>
            </a:r>
            <a:r>
              <a:rPr lang="lv-LV" dirty="0" err="1"/>
              <a:t>rates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0A8B0-76B1-D402-5214-C3933F57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268" y="1071886"/>
            <a:ext cx="1917607" cy="1401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51EACB-C3FC-B8A5-1157-B35B68CBDD8D}"/>
              </a:ext>
            </a:extLst>
          </p:cNvPr>
          <p:cNvSpPr txBox="1"/>
          <p:nvPr/>
        </p:nvSpPr>
        <p:spPr>
          <a:xfrm>
            <a:off x="5029488" y="951686"/>
            <a:ext cx="22254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Kim et al., Adv. </a:t>
            </a:r>
            <a:r>
              <a:rPr lang="en-US" sz="700" dirty="0" err="1"/>
              <a:t>Funct</a:t>
            </a:r>
            <a:r>
              <a:rPr lang="en-US" sz="700" dirty="0"/>
              <a:t>. Mater. </a:t>
            </a:r>
            <a:r>
              <a:rPr lang="lv-LV" sz="700" dirty="0"/>
              <a:t>23, (</a:t>
            </a:r>
            <a:r>
              <a:rPr lang="en-US" sz="700" dirty="0"/>
              <a:t>2013</a:t>
            </a:r>
            <a:r>
              <a:rPr lang="lv-LV" sz="700" dirty="0"/>
              <a:t>)</a:t>
            </a:r>
            <a:r>
              <a:rPr lang="en-US" sz="700" dirty="0"/>
              <a:t>, 1147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E7A745-B020-E2DE-7634-DAE064EFC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152" y="1256177"/>
            <a:ext cx="1694890" cy="14317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8618A-1482-5053-29B8-0E782AE5830C}"/>
              </a:ext>
            </a:extLst>
          </p:cNvPr>
          <p:cNvSpPr txBox="1"/>
          <p:nvPr/>
        </p:nvSpPr>
        <p:spPr>
          <a:xfrm>
            <a:off x="6843152" y="1106715"/>
            <a:ext cx="22254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/>
              <a:t>Kosova</a:t>
            </a:r>
            <a:r>
              <a:rPr lang="en-US" sz="700" dirty="0"/>
              <a:t> et al., </a:t>
            </a:r>
            <a:r>
              <a:rPr lang="en-US" sz="700" dirty="0" err="1"/>
              <a:t>Electrochimica</a:t>
            </a:r>
            <a:r>
              <a:rPr lang="en-US" sz="700" dirty="0"/>
              <a:t> Acta 235</a:t>
            </a:r>
            <a:r>
              <a:rPr lang="lv-LV" sz="700" dirty="0"/>
              <a:t> (2017)</a:t>
            </a:r>
            <a:r>
              <a:rPr lang="en-US" sz="700" dirty="0"/>
              <a:t> 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6C1AB-9202-29E1-026F-7C441C6B497F}"/>
              </a:ext>
            </a:extLst>
          </p:cNvPr>
          <p:cNvSpPr txBox="1"/>
          <p:nvPr/>
        </p:nvSpPr>
        <p:spPr>
          <a:xfrm>
            <a:off x="4653702" y="4363401"/>
            <a:ext cx="393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err="1"/>
              <a:t>Similar</a:t>
            </a:r>
            <a:r>
              <a:rPr lang="lv-LV" dirty="0"/>
              <a:t> </a:t>
            </a:r>
            <a:r>
              <a:rPr lang="lv-LV" dirty="0" err="1"/>
              <a:t>examples</a:t>
            </a:r>
            <a:r>
              <a:rPr lang="lv-LV" dirty="0"/>
              <a:t> </a:t>
            </a:r>
            <a:r>
              <a:rPr lang="lv-LV" dirty="0" err="1"/>
              <a:t>by</a:t>
            </a:r>
            <a:r>
              <a:rPr lang="lv-LV" dirty="0"/>
              <a:t> </a:t>
            </a:r>
            <a:r>
              <a:rPr lang="lv-LV" dirty="0" err="1"/>
              <a:t>others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5E37740-A32A-98BE-E268-D1A835B95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661" y="2646875"/>
            <a:ext cx="1414905" cy="12883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D21FB35-F203-90D8-8ACA-DFB255A2E181}"/>
              </a:ext>
            </a:extLst>
          </p:cNvPr>
          <p:cNvSpPr txBox="1"/>
          <p:nvPr/>
        </p:nvSpPr>
        <p:spPr>
          <a:xfrm>
            <a:off x="4142640" y="2515154"/>
            <a:ext cx="222548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Chen et al., J. Power Sources 246 (2014) 783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085B4C-4287-E9FA-BA94-1BD8D3F7F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799" y="2857633"/>
            <a:ext cx="1508362" cy="118811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C15666-CFE0-F4EE-EFCF-359C404C8EE0}"/>
              </a:ext>
            </a:extLst>
          </p:cNvPr>
          <p:cNvSpPr txBox="1"/>
          <p:nvPr/>
        </p:nvSpPr>
        <p:spPr>
          <a:xfrm>
            <a:off x="5919758" y="2777378"/>
            <a:ext cx="150836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Shakoor et al., PCCP 18 (2016) 3929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9641D53-926C-072E-B0E2-DDEB143FE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006" y="2954962"/>
            <a:ext cx="1804471" cy="14110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C5999-C21F-6B87-6CBE-8A369AAB81CC}"/>
              </a:ext>
            </a:extLst>
          </p:cNvPr>
          <p:cNvSpPr txBox="1"/>
          <p:nvPr/>
        </p:nvSpPr>
        <p:spPr>
          <a:xfrm>
            <a:off x="7502077" y="2757206"/>
            <a:ext cx="15083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700" dirty="0" err="1"/>
              <a:t>Gond</a:t>
            </a:r>
            <a:r>
              <a:rPr lang="lv-LV" sz="700" dirty="0"/>
              <a:t> </a:t>
            </a:r>
            <a:r>
              <a:rPr lang="lv-LV" sz="700" dirty="0" err="1"/>
              <a:t>et</a:t>
            </a:r>
            <a:r>
              <a:rPr lang="lv-LV" sz="700" dirty="0"/>
              <a:t> </a:t>
            </a:r>
            <a:r>
              <a:rPr lang="lv-LV" sz="700" dirty="0" err="1"/>
              <a:t>al</a:t>
            </a:r>
            <a:r>
              <a:rPr lang="lv-LV" sz="700" dirty="0"/>
              <a:t>.,</a:t>
            </a:r>
            <a:r>
              <a:rPr lang="en-US" sz="700" dirty="0"/>
              <a:t> J. Solid State Chem. 277 (2019) 329</a:t>
            </a:r>
            <a:r>
              <a:rPr lang="lv-LV" sz="700" dirty="0"/>
              <a:t> 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16362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761E6-BEEA-4973-70A0-FC9307B0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F0EF6F-656B-5C72-A5FD-5CEAB108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CA7D1-6DDA-9C07-D9A1-96570E5E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Stabilizing</a:t>
            </a:r>
            <a:r>
              <a:rPr lang="lv-LV" cap="none" dirty="0"/>
              <a:t> SEI </a:t>
            </a:r>
            <a:r>
              <a:rPr lang="lv-LV" cap="none" dirty="0" err="1"/>
              <a:t>is</a:t>
            </a:r>
            <a:r>
              <a:rPr lang="lv-LV" cap="none" dirty="0"/>
              <a:t> </a:t>
            </a:r>
            <a:r>
              <a:rPr lang="lv-LV" cap="none" dirty="0" err="1"/>
              <a:t>important</a:t>
            </a:r>
            <a:endParaRPr lang="en-US" cap="non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AAF89D-6849-2582-3AAF-EBDDD8F9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D34C81-716D-A3D1-EC41-9471B0A5E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783598"/>
              </p:ext>
            </p:extLst>
          </p:nvPr>
        </p:nvGraphicFramePr>
        <p:xfrm>
          <a:off x="334851" y="1098121"/>
          <a:ext cx="3806560" cy="305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235472" imgH="4181426" progId="Origin95.Graph">
                  <p:embed/>
                </p:oleObj>
              </mc:Choice>
              <mc:Fallback>
                <p:oleObj name="Graph" r:id="rId3" imgW="5235472" imgH="4181426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51" y="1098121"/>
                        <a:ext cx="3806560" cy="3050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BF5FB89B-E94D-37E3-E54B-2BDC618ABC48}"/>
              </a:ext>
            </a:extLst>
          </p:cNvPr>
          <p:cNvSpPr/>
          <p:nvPr/>
        </p:nvSpPr>
        <p:spPr>
          <a:xfrm>
            <a:off x="4000500" y="1990157"/>
            <a:ext cx="571500" cy="1015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C032AC1-482E-8262-8F57-238EB9A146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820489"/>
              </p:ext>
            </p:extLst>
          </p:nvPr>
        </p:nvGraphicFramePr>
        <p:xfrm>
          <a:off x="4684700" y="1257294"/>
          <a:ext cx="3394414" cy="2732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5166360" imgH="4152643" progId="Origin95.Graph">
                  <p:embed/>
                </p:oleObj>
              </mc:Choice>
              <mc:Fallback>
                <p:oleObj name="Graph" r:id="rId5" imgW="5166360" imgH="4152643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700" y="1257294"/>
                        <a:ext cx="3394414" cy="27320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B92470-8BAF-8029-5ADA-E8B351C5B2A9}"/>
              </a:ext>
            </a:extLst>
          </p:cNvPr>
          <p:cNvSpPr txBox="1"/>
          <p:nvPr/>
        </p:nvSpPr>
        <p:spPr>
          <a:xfrm>
            <a:off x="1486942" y="4094626"/>
            <a:ext cx="184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405D7-7BAB-6165-76D8-AA9B2B1C7CE1}"/>
              </a:ext>
            </a:extLst>
          </p:cNvPr>
          <p:cNvSpPr txBox="1"/>
          <p:nvPr/>
        </p:nvSpPr>
        <p:spPr>
          <a:xfrm>
            <a:off x="4386117" y="4094626"/>
            <a:ext cx="431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1 M NaClO</a:t>
            </a:r>
            <a:r>
              <a:rPr lang="lv-LV" baseline="-25000" dirty="0"/>
              <a:t>4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PC </a:t>
            </a:r>
            <a:r>
              <a:rPr lang="lv-LV" dirty="0" err="1"/>
              <a:t>with</a:t>
            </a:r>
            <a:r>
              <a:rPr lang="lv-LV" dirty="0"/>
              <a:t> </a:t>
            </a:r>
            <a:r>
              <a:rPr lang="lv-LV" dirty="0">
                <a:highlight>
                  <a:srgbClr val="FCDC03"/>
                </a:highlight>
              </a:rPr>
              <a:t>5 </a:t>
            </a:r>
            <a:r>
              <a:rPr lang="lv-LV" dirty="0" err="1">
                <a:highlight>
                  <a:srgbClr val="FCDC03"/>
                </a:highlight>
              </a:rPr>
              <a:t>wt</a:t>
            </a:r>
            <a:r>
              <a:rPr lang="lv-LV" dirty="0">
                <a:highlight>
                  <a:srgbClr val="FCDC03"/>
                </a:highlight>
              </a:rPr>
              <a:t>.% FEC</a:t>
            </a:r>
            <a:endParaRPr lang="en-US" dirty="0">
              <a:highlight>
                <a:srgbClr val="FCDC0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4550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22E12E-AF29-901F-2F11-820F187D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F783C-86B9-053C-9DA6-5621ACCD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36613C-AC81-3A53-B343-0FD1D6B9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Electrochemical</a:t>
            </a:r>
            <a:r>
              <a:rPr lang="lv-LV" dirty="0"/>
              <a:t> </a:t>
            </a:r>
            <a:r>
              <a:rPr lang="lv-LV" dirty="0" err="1"/>
              <a:t>cell</a:t>
            </a:r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A27CC-FEAD-4FB2-4936-957990D5925A}"/>
              </a:ext>
            </a:extLst>
          </p:cNvPr>
          <p:cNvSpPr/>
          <p:nvPr/>
        </p:nvSpPr>
        <p:spPr>
          <a:xfrm>
            <a:off x="1190065" y="1453975"/>
            <a:ext cx="1916206" cy="2924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Cathode</a:t>
            </a:r>
            <a:endParaRPr lang="lv-LV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09DC8-25F4-45C5-03F5-914C3F993830}"/>
              </a:ext>
            </a:extLst>
          </p:cNvPr>
          <p:cNvSpPr/>
          <p:nvPr/>
        </p:nvSpPr>
        <p:spPr>
          <a:xfrm>
            <a:off x="3420951" y="1453975"/>
            <a:ext cx="2462137" cy="2924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Electrolyte</a:t>
            </a:r>
            <a:endParaRPr lang="lv-LV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E823D6-082D-0DE3-FB9B-D5624DD27AD0}"/>
              </a:ext>
            </a:extLst>
          </p:cNvPr>
          <p:cNvSpPr/>
          <p:nvPr/>
        </p:nvSpPr>
        <p:spPr>
          <a:xfrm>
            <a:off x="6195731" y="1453975"/>
            <a:ext cx="2195233" cy="2924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err="1"/>
              <a:t>Anode</a:t>
            </a:r>
            <a:endParaRPr lang="lv-LV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7F730C-CE02-8061-5300-F00B68DE7CD8}"/>
              </a:ext>
            </a:extLst>
          </p:cNvPr>
          <p:cNvSpPr/>
          <p:nvPr/>
        </p:nvSpPr>
        <p:spPr>
          <a:xfrm>
            <a:off x="3106271" y="1453974"/>
            <a:ext cx="312643" cy="2924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FF0000"/>
                </a:solidFill>
              </a:rPr>
              <a:t>Interface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10A6F-0BC7-E447-4A4E-91AFA922F246}"/>
              </a:ext>
            </a:extLst>
          </p:cNvPr>
          <p:cNvSpPr/>
          <p:nvPr/>
        </p:nvSpPr>
        <p:spPr>
          <a:xfrm>
            <a:off x="5883088" y="1453975"/>
            <a:ext cx="312643" cy="2924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FF0000"/>
                </a:solidFill>
              </a:rPr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123146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F1696-14AC-5768-FAC4-376FA3A3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dirty="0"/>
              <a:t>Kucinskis et al., J. Alloys and Compounds 895 (2022) 162656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C920E-8878-590A-71C3-5C0E1913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F681-5776-3544-ACBD-34E40F858EB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F119C8-7A3A-5C1E-8998-5337D388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cap="none" dirty="0"/>
              <a:t>Na</a:t>
            </a:r>
            <a:r>
              <a:rPr lang="lv-LV" cap="none" baseline="-25000" dirty="0"/>
              <a:t>2</a:t>
            </a:r>
            <a:r>
              <a:rPr lang="lv-LV" cap="none" dirty="0"/>
              <a:t>FeP</a:t>
            </a:r>
            <a:r>
              <a:rPr lang="lv-LV" cap="none" baseline="-25000" dirty="0"/>
              <a:t>2</a:t>
            </a:r>
            <a:r>
              <a:rPr lang="lv-LV" cap="none" dirty="0"/>
              <a:t>O</a:t>
            </a:r>
            <a:r>
              <a:rPr lang="lv-LV" cap="none" baseline="-25000" dirty="0"/>
              <a:t>7</a:t>
            </a:r>
            <a:r>
              <a:rPr lang="lv-LV" cap="none" dirty="0"/>
              <a:t>:</a:t>
            </a:r>
            <a:br>
              <a:rPr lang="lv-LV" cap="none" dirty="0"/>
            </a:br>
            <a:r>
              <a:rPr lang="lv-LV" cap="none" dirty="0" err="1"/>
              <a:t>Electrochemical</a:t>
            </a:r>
            <a:r>
              <a:rPr lang="lv-LV" cap="none" dirty="0"/>
              <a:t> Performance</a:t>
            </a:r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AD12EFD-A710-B612-04F3-D0B1A268D4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047785"/>
              </p:ext>
            </p:extLst>
          </p:nvPr>
        </p:nvGraphicFramePr>
        <p:xfrm>
          <a:off x="2980806" y="1479066"/>
          <a:ext cx="3081660" cy="236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89960" imgH="4443131" progId="Origin95.Graph">
                  <p:embed/>
                </p:oleObj>
              </mc:Choice>
              <mc:Fallback>
                <p:oleObj name="Graph" r:id="rId2" imgW="5789960" imgH="4443131" progId="Origin95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0806" y="1479066"/>
                        <a:ext cx="3081660" cy="2360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8210963-A4E1-A4B6-A40C-65C66540D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084503"/>
              </p:ext>
            </p:extLst>
          </p:nvPr>
        </p:nvGraphicFramePr>
        <p:xfrm>
          <a:off x="6134195" y="1548494"/>
          <a:ext cx="3011301" cy="230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789960" imgH="4443131" progId="Origin95.Graph">
                  <p:embed/>
                </p:oleObj>
              </mc:Choice>
              <mc:Fallback>
                <p:oleObj name="Graph" r:id="rId4" imgW="5789960" imgH="4443131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95" y="1548494"/>
                        <a:ext cx="3011301" cy="230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:a16="http://schemas.microsoft.com/office/drawing/2014/main" id="{A412D714-4998-E7C1-D978-48364165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CADB1C0-212D-779B-4C1F-ABC45BC73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B45CA0C0-741C-EB00-1E86-3F1AF3A3A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7B9D86-AE82-8ADD-9B48-B16BA903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7D7A7B-AEEE-1B79-4EAF-8297DC777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puter moder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1F4735-B837-1E36-8912-D7E340D9C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15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puter modern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FE8B09-6244-B569-2596-91FB17BB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15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2ABA740-0430-569C-5943-84053ADB6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432607"/>
              </p:ext>
            </p:extLst>
          </p:nvPr>
        </p:nvGraphicFramePr>
        <p:xfrm>
          <a:off x="9546" y="1557336"/>
          <a:ext cx="2859056" cy="230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5166360" imgH="4152643" progId="Origin95.Graph">
                  <p:embed/>
                </p:oleObj>
              </mc:Choice>
              <mc:Fallback>
                <p:oleObj name="Graph" r:id="rId6" imgW="5166360" imgH="4152643" progId="Origin95.Graph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6" y="1557336"/>
                        <a:ext cx="2859056" cy="2301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DBE1082-6C52-34D7-18C2-6B71301EFAD5}"/>
              </a:ext>
            </a:extLst>
          </p:cNvPr>
          <p:cNvSpPr txBox="1"/>
          <p:nvPr/>
        </p:nvSpPr>
        <p:spPr>
          <a:xfrm>
            <a:off x="700288" y="3963049"/>
            <a:ext cx="1847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err="1"/>
              <a:t>Adding</a:t>
            </a:r>
            <a:r>
              <a:rPr lang="lv-LV" sz="1200" dirty="0"/>
              <a:t> a </a:t>
            </a:r>
            <a:r>
              <a:rPr lang="lv-LV" sz="1200" dirty="0" err="1"/>
              <a:t>source</a:t>
            </a:r>
            <a:r>
              <a:rPr lang="lv-LV" sz="1200" dirty="0"/>
              <a:t> </a:t>
            </a:r>
            <a:r>
              <a:rPr lang="lv-LV" sz="1200" dirty="0" err="1"/>
              <a:t>of</a:t>
            </a:r>
            <a:r>
              <a:rPr lang="lv-LV" sz="1200" dirty="0"/>
              <a:t> </a:t>
            </a:r>
            <a:r>
              <a:rPr lang="lv-LV" sz="1200" dirty="0" err="1"/>
              <a:t>carbon</a:t>
            </a:r>
            <a:r>
              <a:rPr lang="lv-LV" sz="1200" dirty="0"/>
              <a:t> </a:t>
            </a:r>
            <a:r>
              <a:rPr lang="lv-LV" sz="1200" dirty="0" err="1"/>
              <a:t>improves</a:t>
            </a:r>
            <a:r>
              <a:rPr lang="lv-LV" sz="1200" dirty="0"/>
              <a:t> </a:t>
            </a:r>
            <a:r>
              <a:rPr lang="lv-LV" sz="1200" dirty="0" err="1"/>
              <a:t>electrochemical</a:t>
            </a:r>
            <a:r>
              <a:rPr lang="lv-LV" sz="1200" dirty="0"/>
              <a:t> performance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07A2E-A26F-7037-7D11-0B10F4CA7F29}"/>
              </a:ext>
            </a:extLst>
          </p:cNvPr>
          <p:cNvSpPr txBox="1"/>
          <p:nvPr/>
        </p:nvSpPr>
        <p:spPr>
          <a:xfrm>
            <a:off x="2980809" y="3851840"/>
            <a:ext cx="3363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/>
              <a:t>4.8 </a:t>
            </a:r>
            <a:r>
              <a:rPr lang="lv-LV" sz="1200" dirty="0" err="1"/>
              <a:t>wt</a:t>
            </a:r>
            <a:r>
              <a:rPr lang="lv-LV" sz="1200" dirty="0"/>
              <a:t>.% </a:t>
            </a:r>
            <a:r>
              <a:rPr lang="lv-LV" sz="1200" dirty="0" err="1"/>
              <a:t>carbon</a:t>
            </a:r>
            <a:r>
              <a:rPr lang="lv-LV" sz="1200" dirty="0"/>
              <a:t> </a:t>
            </a:r>
            <a:r>
              <a:rPr lang="lv-LV" sz="1200" dirty="0" err="1"/>
              <a:t>was</a:t>
            </a:r>
            <a:r>
              <a:rPr lang="lv-LV" sz="1200" dirty="0"/>
              <a:t> </a:t>
            </a:r>
            <a:r>
              <a:rPr lang="lv-LV" sz="1200" dirty="0" err="1"/>
              <a:t>most</a:t>
            </a:r>
            <a:r>
              <a:rPr lang="lv-LV" sz="1200" dirty="0"/>
              <a:t> </a:t>
            </a:r>
            <a:r>
              <a:rPr lang="lv-LV" sz="1200" dirty="0" err="1"/>
              <a:t>optimal</a:t>
            </a:r>
            <a:r>
              <a:rPr lang="lv-LV" sz="1200" dirty="0"/>
              <a:t> </a:t>
            </a:r>
            <a:r>
              <a:rPr lang="lv-LV" sz="1200" dirty="0" err="1"/>
              <a:t>carbon</a:t>
            </a:r>
            <a:r>
              <a:rPr lang="lv-LV" sz="1200" dirty="0"/>
              <a:t> </a:t>
            </a:r>
            <a:r>
              <a:rPr lang="lv-LV" sz="1200" dirty="0" err="1"/>
              <a:t>content</a:t>
            </a:r>
            <a:endParaRPr lang="lv-LV" sz="1200" dirty="0"/>
          </a:p>
          <a:p>
            <a:pPr algn="ctr"/>
            <a:endParaRPr lang="lv-LV" sz="1200" dirty="0"/>
          </a:p>
          <a:p>
            <a:pPr algn="ctr"/>
            <a:r>
              <a:rPr lang="lv-LV" sz="1200" dirty="0" err="1"/>
              <a:t>Ca</a:t>
            </a:r>
            <a:r>
              <a:rPr lang="lv-LV" sz="1200" dirty="0"/>
              <a:t>. 30 % </a:t>
            </a:r>
            <a:r>
              <a:rPr lang="lv-LV" sz="1200" dirty="0" err="1"/>
              <a:t>carbon</a:t>
            </a:r>
            <a:r>
              <a:rPr lang="lv-LV" sz="1200" dirty="0"/>
              <a:t> </a:t>
            </a:r>
            <a:r>
              <a:rPr lang="lv-LV" sz="1200" dirty="0" err="1"/>
              <a:t>from</a:t>
            </a:r>
            <a:r>
              <a:rPr lang="lv-LV" sz="1200" dirty="0"/>
              <a:t> </a:t>
            </a:r>
            <a:r>
              <a:rPr lang="lv-LV" sz="1200" dirty="0" err="1"/>
              <a:t>glucose</a:t>
            </a:r>
            <a:r>
              <a:rPr lang="lv-LV" sz="1200" dirty="0"/>
              <a:t> </a:t>
            </a:r>
            <a:r>
              <a:rPr lang="lv-LV" sz="1200" dirty="0" err="1"/>
              <a:t>is</a:t>
            </a:r>
            <a:r>
              <a:rPr lang="lv-LV" sz="1200" dirty="0"/>
              <a:t> </a:t>
            </a:r>
            <a:r>
              <a:rPr lang="lv-LV" sz="1200" dirty="0" err="1"/>
              <a:t>converted</a:t>
            </a:r>
            <a:r>
              <a:rPr lang="lv-LV" sz="1200" dirty="0"/>
              <a:t> to </a:t>
            </a:r>
            <a:r>
              <a:rPr lang="lv-LV" sz="1200" dirty="0" err="1"/>
              <a:t>carbon</a:t>
            </a:r>
            <a:r>
              <a:rPr lang="lv-LV" sz="1200" dirty="0"/>
              <a:t> </a:t>
            </a:r>
            <a:r>
              <a:rPr lang="lv-LV" sz="1200" dirty="0" err="1"/>
              <a:t>additive</a:t>
            </a:r>
            <a:r>
              <a:rPr lang="lv-LV" sz="1200" dirty="0"/>
              <a:t>/</a:t>
            </a:r>
            <a:r>
              <a:rPr lang="lv-LV" sz="1200" dirty="0" err="1"/>
              <a:t>coating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56F850-B5C7-F4A2-68A7-D3C7065E1052}"/>
              </a:ext>
            </a:extLst>
          </p:cNvPr>
          <p:cNvSpPr txBox="1"/>
          <p:nvPr/>
        </p:nvSpPr>
        <p:spPr>
          <a:xfrm>
            <a:off x="6412133" y="4069551"/>
            <a:ext cx="245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err="1"/>
              <a:t>Excellent</a:t>
            </a:r>
            <a:r>
              <a:rPr lang="lv-LV" sz="1200" dirty="0"/>
              <a:t> </a:t>
            </a:r>
            <a:r>
              <a:rPr lang="lv-LV" sz="1200" dirty="0" err="1"/>
              <a:t>cyclability</a:t>
            </a:r>
            <a:r>
              <a:rPr lang="lv-LV" sz="1200" dirty="0"/>
              <a:t>, no </a:t>
            </a:r>
            <a:r>
              <a:rPr lang="lv-LV" sz="1200" dirty="0" err="1"/>
              <a:t>capacity</a:t>
            </a:r>
            <a:r>
              <a:rPr lang="lv-LV" sz="1200" dirty="0"/>
              <a:t> </a:t>
            </a:r>
            <a:r>
              <a:rPr lang="lv-LV" sz="1200" dirty="0" err="1"/>
              <a:t>loss</a:t>
            </a:r>
            <a:r>
              <a:rPr lang="lv-LV" sz="1200" dirty="0"/>
              <a:t> </a:t>
            </a:r>
            <a:r>
              <a:rPr lang="lv-LV" sz="1200" dirty="0" err="1"/>
              <a:t>over</a:t>
            </a:r>
            <a:r>
              <a:rPr lang="lv-LV" sz="1200" dirty="0"/>
              <a:t> 500 </a:t>
            </a:r>
            <a:r>
              <a:rPr lang="lv-LV" sz="1200" dirty="0" err="1"/>
              <a:t>cycles</a:t>
            </a:r>
            <a:r>
              <a:rPr lang="lv-LV" sz="1200" dirty="0"/>
              <a:t> </a:t>
            </a:r>
            <a:r>
              <a:rPr lang="lv-LV" sz="1200" dirty="0" err="1"/>
              <a:t>at</a:t>
            </a:r>
            <a:r>
              <a:rPr lang="lv-LV" sz="1200" dirty="0"/>
              <a:t> 1 C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9723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FB1A6"/>
      </a:accent1>
      <a:accent2>
        <a:srgbClr val="BDD036"/>
      </a:accent2>
      <a:accent3>
        <a:srgbClr val="F6DC00"/>
      </a:accent3>
      <a:accent4>
        <a:srgbClr val="F1A828"/>
      </a:accent4>
      <a:accent5>
        <a:srgbClr val="E97548"/>
      </a:accent5>
      <a:accent6>
        <a:srgbClr val="442583"/>
      </a:accent6>
      <a:hlink>
        <a:srgbClr val="2FB1A6"/>
      </a:hlink>
      <a:folHlink>
        <a:srgbClr val="F6DC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5911</TotalTime>
  <Words>1108</Words>
  <Application>Microsoft Office PowerPoint</Application>
  <PresentationFormat>On-screen Show (16:9)</PresentationFormat>
  <Paragraphs>183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Computer modern</vt:lpstr>
      <vt:lpstr>Trebuchet MS</vt:lpstr>
      <vt:lpstr>Office Theme</vt:lpstr>
      <vt:lpstr>Graph</vt:lpstr>
      <vt:lpstr>PowerPoint Presentation</vt:lpstr>
      <vt:lpstr>Na2FeP2O7, Na0.67MnO2 and beyond</vt:lpstr>
      <vt:lpstr>Synthesis of Na2FeP2O7</vt:lpstr>
      <vt:lpstr>Structural/Compositional Characterization</vt:lpstr>
      <vt:lpstr>Na2FeP2O7: Low Coulombic Efficiency?</vt:lpstr>
      <vt:lpstr>Na2FeP2O7: Low Coulombic Efficiency?</vt:lpstr>
      <vt:lpstr>Na2FeP2O7: Stabilizing SEI is important</vt:lpstr>
      <vt:lpstr>Electrochemical cell</vt:lpstr>
      <vt:lpstr>Na2FeP2O7: Electrochemical Performance</vt:lpstr>
      <vt:lpstr>Na2FeP2O7: Stability in Water (preliminary)</vt:lpstr>
      <vt:lpstr>Na2FeP2O7: Electrochemical Performance</vt:lpstr>
      <vt:lpstr>Na0.67MnO2: Electrochemical performance (cyclability, 1C)</vt:lpstr>
      <vt:lpstr>Na0.67MnO2: electrode preparation</vt:lpstr>
      <vt:lpstr>Synthesis of Na0.67MnO2</vt:lpstr>
      <vt:lpstr>Morphology of Na0.67MnO2</vt:lpstr>
      <vt:lpstr>Na0.67MnO2: Electrochemical Performance</vt:lpstr>
      <vt:lpstr>Na0.67MnO2: Electrochemical performance (cyclability, 1C)</vt:lpstr>
      <vt:lpstr>PowerPoint Presentation</vt:lpstr>
      <vt:lpstr>PowerPoint Presentation</vt:lpstr>
      <vt:lpstr>Conclusions and further findings on binders for Na0.67MnO2 and beyond</vt:lpstr>
      <vt:lpstr>Institute of Solid State Physics, Univeristy of Latvia</vt:lpstr>
      <vt:lpstr>THANK YOU!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Liga Grinberga</dc:creator>
  <cp:lastModifiedBy>Gints Kucinskis</cp:lastModifiedBy>
  <cp:revision>97</cp:revision>
  <dcterms:created xsi:type="dcterms:W3CDTF">2018-12-12T15:59:33Z</dcterms:created>
  <dcterms:modified xsi:type="dcterms:W3CDTF">2023-05-17T13:56:19Z</dcterms:modified>
</cp:coreProperties>
</file>