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1" r:id="rId2"/>
    <p:sldId id="510" r:id="rId3"/>
    <p:sldId id="361" r:id="rId4"/>
    <p:sldId id="521" r:id="rId5"/>
    <p:sldId id="272" r:id="rId6"/>
    <p:sldId id="264" r:id="rId7"/>
    <p:sldId id="522" r:id="rId8"/>
    <p:sldId id="524" r:id="rId9"/>
    <p:sldId id="520" r:id="rId10"/>
    <p:sldId id="525" r:id="rId11"/>
    <p:sldId id="519" r:id="rId12"/>
    <p:sldId id="419" r:id="rId13"/>
    <p:sldId id="478" r:id="rId14"/>
    <p:sldId id="479" r:id="rId15"/>
    <p:sldId id="422" r:id="rId16"/>
    <p:sldId id="426" r:id="rId17"/>
    <p:sldId id="427" r:id="rId18"/>
    <p:sldId id="428" r:id="rId19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V-Vis" id="{780B2AAE-B32E-4AA4-B3AC-DE955A9C7CDD}">
          <p14:sldIdLst>
            <p14:sldId id="261"/>
            <p14:sldId id="510"/>
            <p14:sldId id="361"/>
            <p14:sldId id="521"/>
          </p14:sldIdLst>
        </p14:section>
        <p14:section name="OPD" id="{6EB285DC-FC0D-471B-9D9E-8C2171BB703A}">
          <p14:sldIdLst>
            <p14:sldId id="272"/>
            <p14:sldId id="264"/>
          </p14:sldIdLst>
        </p14:section>
        <p14:section name="OUC - Performance" id="{A32EF004-6A4E-4561-9440-80521862AF21}">
          <p14:sldIdLst>
            <p14:sldId id="522"/>
            <p14:sldId id="524"/>
            <p14:sldId id="520"/>
            <p14:sldId id="525"/>
            <p14:sldId id="519"/>
          </p14:sldIdLst>
        </p14:section>
        <p14:section name="Response Speed" id="{92151289-FC6A-42FB-B383-F634BF7018CE}">
          <p14:sldIdLst>
            <p14:sldId id="419"/>
            <p14:sldId id="478"/>
            <p14:sldId id="479"/>
            <p14:sldId id="422"/>
            <p14:sldId id="426"/>
            <p14:sldId id="427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898" autoAdjust="0"/>
  </p:normalViewPr>
  <p:slideViewPr>
    <p:cSldViewPr snapToObjects="1">
      <p:cViewPr varScale="1">
        <p:scale>
          <a:sx n="103" d="100"/>
          <a:sy n="103" d="100"/>
        </p:scale>
        <p:origin x="138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CE67D-3AA8-D040-BDEB-907F2DA9670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995B7-5F4C-0D4A-9C46-95954F337D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8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FE327-A75B-4125-BB9B-812F3486F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1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A32E-7B31-A845-8B80-CD6369F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4C9FC-2A09-2B43-B132-10C11CDF9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F7D6C-4597-9843-9F2B-0BE881A2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CB6C7-A0A6-D148-967C-03D29A9B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7728-FA6C-FD4D-80D7-71A2436B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5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DE9E-C840-BF40-A3D4-9D100058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442D6-3603-C847-BAA2-C6134CA60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A9C72-349B-0843-8D6C-EC35AD4E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E8360-3033-9D43-9FD9-1ADAFFDC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5D550-5D9E-954A-BDF0-00224134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59A8BC-216B-7145-AA57-71A8D59E5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E9346-FA12-364B-8F27-D47A4FD65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E8D6B-8B3A-1449-9D67-4B3E698D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F23EC-477C-F94A-84E9-08D6BFE7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1CC2E-6475-C843-BCA4-B73E48A9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F7AF-789E-F249-BEDF-F448D34C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BF88-10ED-DA49-BD56-74DD516F4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261A9-B9EB-D546-81BE-31591FB3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8082-5B1F-3943-B3FC-3A865679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A2317-71D3-684C-88E9-95160F23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4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D2CB-9680-0F4A-9693-6555CEB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9F252-EFE7-984B-AD1B-22E660BA5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C935F-D154-1C4F-92A2-A978BA6E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42FD1-5054-1D40-A9D8-19941375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E9469-4431-C345-B0A7-2592DF49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CCFA-1E64-2341-B04F-534EDB01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2A84-579C-1447-9BE7-B4F9D467D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5ECB0-5C95-C24A-B84C-EDB0090D0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C803C-998F-CC4E-9AEF-4B5C33C7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C8606-AB92-5B47-AD0A-14EF9532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74AFB-7F13-4B4C-8AB4-EF6F5BF2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244A-B977-9744-AE43-9C4DC4EC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9F8EA-99F8-E542-AA0A-21C99948E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9A5F8-EDC3-E143-B3F0-89F2E85F9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99B6E-5781-6943-B003-7484F97A8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39959-EFFC-CD48-9D22-B7905CBC4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234BD-BD72-564D-995E-50DC3521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88EE6-24CB-C842-8640-E760FB99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4BC3F-2BF2-4044-8C32-C4B83BA0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5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529A-9F41-2544-9673-A6E44D7A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F72A3-7E58-D246-91A4-4855199A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CB2FD-936E-1041-800F-2F53BA87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0C641-BEDA-7F46-BCF8-26335650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B2302-3CD8-7F43-94B9-703ACD87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D8C57-6425-5F49-9E66-2F703137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72935-DD13-EC41-AE8A-310A613D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4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D4B8-F119-C044-861B-892299FA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92F69-5027-F442-8F02-EBF7E64C3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16E1F-541C-9D49-9972-46F35BD6F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E228A-739C-2541-9AD8-45F73482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A992D-4D40-A14A-9AAE-19016E56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0AEA4-4CBC-D74A-A93D-42FDFA77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EAAF-2F16-2946-8BB5-C126E12D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3F0FA-17DC-4249-96B0-0AA55A37D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5BDC6-0598-6046-889E-A79F57F13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D8B8-6345-4D49-A850-881411D6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DADDE-6CE6-6F45-8CD6-22D0F119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A9353-18BD-1742-AB87-7A8803CB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7821E-E82C-904C-834B-6498F4BD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B7BEC-F9FA-1846-8DAE-0AB90B34F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C0AFA-CAC4-AB49-A74F-68BCA3F03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7813-F2E0-3F42-B36C-4C63BD1547D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CAE8-4BFD-D648-A00E-047FDB4AB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E849F-C457-3547-A92E-F14CE667C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44C0-63B8-F541-B122-ABC7D14CA4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Different treatment of TiO2 film</a:t>
            </a:r>
          </a:p>
        </p:txBody>
      </p:sp>
      <p:graphicFrame>
        <p:nvGraphicFramePr>
          <p:cNvPr id="4" name="Content Placeholder 3" descr="Project Path: C:\Users\juwh\Documents\Processed data\Upconverter\J-980-film-uv-vis.opju&#10;PE Folder: /J-980-film-uv-vis/Folder1/&#10;Short Name: Graph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87889"/>
              </p:ext>
            </p:extLst>
          </p:nvPr>
        </p:nvGraphicFramePr>
        <p:xfrm>
          <a:off x="0" y="1659816"/>
          <a:ext cx="5924645" cy="4533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" name="Graph" r:id="rId4" imgW="3920622" imgH="3000728" progId="Origin95.Graph">
                  <p:embed/>
                </p:oleObj>
              </mc:Choice>
              <mc:Fallback>
                <p:oleObj name="Graph" r:id="rId4" imgW="3920622" imgH="3000728" progId="Origin95.Graph">
                  <p:embed/>
                  <p:pic>
                    <p:nvPicPr>
                      <p:cNvPr id="4" name="Content Placeholder 3" descr="Project Path: C:\Users\juwh\Documents\Processed data\Upconverter\J-980-film-uv-vis.opju&#10;PE Folder: /J-980-film-uv-vis/Folder1/&#10;Short Name: Graph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659816"/>
                        <a:ext cx="5924645" cy="4533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4827" y="1777553"/>
            <a:ext cx="158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J980 aggregate</a:t>
            </a:r>
          </a:p>
        </p:txBody>
      </p:sp>
      <p:graphicFrame>
        <p:nvGraphicFramePr>
          <p:cNvPr id="8" name="Object 7" descr="Project Path: C:\Users\juwh\Documents\Processed data\Project\Narrowband(J-aggregate) upconverter\uv-vis\J-980 uv-vis.opju&#10;PE Folder: /J-980 uv-vis/Folder1/&#10;Short Name: Graph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354324"/>
              </p:ext>
            </p:extLst>
          </p:nvPr>
        </p:nvGraphicFramePr>
        <p:xfrm>
          <a:off x="5295847" y="1657825"/>
          <a:ext cx="5927249" cy="453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12" name="Object 11" descr="Project Path: C:\Users\juwh\Documents\Processed data\Project\Narrowband(J-aggregate) upconverter\uv-vis\J-980 uv-vis.opju&#10;PE Folder: /J-980 uv-vis/Folder1/&#10;Short Name: Graph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5847" y="1657825"/>
                        <a:ext cx="5927249" cy="4535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5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Ir</a:t>
            </a:r>
            <a:r>
              <a:rPr lang="en-US" sz="2400" dirty="0" smtClean="0"/>
              <a:t>(</a:t>
            </a:r>
            <a:r>
              <a:rPr lang="en-US" sz="2400" dirty="0" err="1" smtClean="0"/>
              <a:t>ppy</a:t>
            </a:r>
            <a:r>
              <a:rPr lang="en-US" sz="2400" dirty="0" smtClean="0"/>
              <a:t>)3-OUC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11554" y="1471857"/>
          <a:ext cx="6320263" cy="483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8" name="Graph" r:id="rId3" imgW="9802440" imgH="7502760" progId="Origin95.Graph">
                  <p:embed/>
                </p:oleObj>
              </mc:Choice>
              <mc:Fallback>
                <p:oleObj name="Graph" r:id="rId3" imgW="9802440" imgH="7502760" progId="Origin95.Graph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54" y="1471857"/>
                        <a:ext cx="6320263" cy="4837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14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 err="1" smtClean="0"/>
              <a:t>Ir</a:t>
            </a:r>
            <a:r>
              <a:rPr lang="de-CH" sz="2400" dirty="0" smtClean="0"/>
              <a:t>(</a:t>
            </a:r>
            <a:r>
              <a:rPr lang="de-CH" sz="2400" dirty="0" err="1" smtClean="0"/>
              <a:t>ppy</a:t>
            </a:r>
            <a:r>
              <a:rPr lang="de-CH" sz="2400" dirty="0" smtClean="0"/>
              <a:t>)3 </a:t>
            </a:r>
            <a:r>
              <a:rPr lang="de-CH" sz="2400" dirty="0" err="1" smtClean="0"/>
              <a:t>devices</a:t>
            </a:r>
            <a:r>
              <a:rPr lang="de-CH" sz="2400" dirty="0" smtClean="0"/>
              <a:t> (sol-gel TiO2)</a:t>
            </a:r>
            <a:endParaRPr lang="en-US" sz="2400" dirty="0"/>
          </a:p>
        </p:txBody>
      </p:sp>
      <p:graphicFrame>
        <p:nvGraphicFramePr>
          <p:cNvPr id="4" name="Content Placeholder 3" descr="Project Path: C:\Users\juwh\Documents\Private\EMPA\Processed data\Project\Narrowband(J-aggregate) upconverter\Response speed\Irppy3\20211209_Irppy3_intensity_depndent_transient.opju&#10;PE Folder: /20211209_Irppy3_intensity_depndent_transient/Folder1/&#10;Short Name: 6V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809023"/>
              </p:ext>
            </p:extLst>
          </p:nvPr>
        </p:nvGraphicFramePr>
        <p:xfrm>
          <a:off x="671513" y="1692275"/>
          <a:ext cx="6161087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3"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4" name="Content Placeholder 3" descr="Project Path: C:\Users\juwh\Documents\Private\EMPA\Processed data\Project\Narrowband(J-aggregate) upconverter\Response speed\Irppy3\20211209_Irppy3_intensity_depndent_transient.opju&#10;PE Folder: /20211209_Irppy3_intensity_depndent_transient/Folder1/&#10;Short Name: 6V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513" y="1692275"/>
                        <a:ext cx="6161087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0861" y="2173706"/>
            <a:ext cx="462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950 </a:t>
            </a:r>
            <a:r>
              <a:rPr lang="de-CH" dirty="0" err="1" smtClean="0"/>
              <a:t>nm</a:t>
            </a:r>
            <a:r>
              <a:rPr lang="de-CH" dirty="0" smtClean="0"/>
              <a:t> </a:t>
            </a:r>
            <a:r>
              <a:rPr lang="de-CH" dirty="0" smtClean="0"/>
              <a:t>LED. </a:t>
            </a:r>
            <a:r>
              <a:rPr lang="de-CH" dirty="0" smtClean="0"/>
              <a:t>The </a:t>
            </a:r>
            <a:r>
              <a:rPr lang="de-CH" dirty="0" err="1" smtClean="0"/>
              <a:t>intensity</a:t>
            </a:r>
            <a:r>
              <a:rPr lang="de-CH" dirty="0" smtClean="0"/>
              <a:t> was </a:t>
            </a:r>
            <a:r>
              <a:rPr lang="de-CH" dirty="0" err="1" smtClean="0"/>
              <a:t>varied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10%</a:t>
            </a:r>
          </a:p>
          <a:p>
            <a:r>
              <a:rPr lang="de-CH" dirty="0" err="1"/>
              <a:t>t</a:t>
            </a:r>
            <a:r>
              <a:rPr lang="de-CH" dirty="0" err="1" smtClean="0"/>
              <a:t>o</a:t>
            </a:r>
            <a:r>
              <a:rPr lang="de-CH" dirty="0" smtClean="0"/>
              <a:t> 100%.</a:t>
            </a:r>
          </a:p>
        </p:txBody>
      </p:sp>
    </p:spTree>
    <p:extLst>
      <p:ext uri="{BB962C8B-B14F-4D97-AF65-F5344CB8AC3E}">
        <p14:creationId xmlns:p14="http://schemas.microsoft.com/office/powerpoint/2010/main" val="405626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50ms pulse </a:t>
            </a:r>
            <a:r>
              <a:rPr lang="en-US" sz="2400" dirty="0" err="1" smtClean="0"/>
              <a:t>Ir</a:t>
            </a:r>
            <a:r>
              <a:rPr lang="en-US" sz="2400" dirty="0" smtClean="0"/>
              <a:t>(</a:t>
            </a:r>
            <a:r>
              <a:rPr lang="en-US" sz="2400" dirty="0" err="1" smtClean="0"/>
              <a:t>ppy</a:t>
            </a:r>
            <a:r>
              <a:rPr lang="en-US" sz="2400" dirty="0" smtClean="0"/>
              <a:t>)3</a:t>
            </a:r>
            <a:endParaRPr lang="en-US" sz="2400" dirty="0"/>
          </a:p>
        </p:txBody>
      </p:sp>
      <p:graphicFrame>
        <p:nvGraphicFramePr>
          <p:cNvPr id="4" name="Content Placeholder 3" descr="Project Path: C:\Users\juwh\Documents\Private\EMPA\Processed data\Project\Narrowband(J-aggregate) upconverter\Response speed\SuperYellow\transient_light_current_.opju&#10;PE Folder: /transient_light_current_/light intensity vs time_0.0546/&#10;Short Name: non-normalized-irppy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476480"/>
              </p:ext>
            </p:extLst>
          </p:nvPr>
        </p:nvGraphicFramePr>
        <p:xfrm>
          <a:off x="541421" y="1690688"/>
          <a:ext cx="5664345" cy="43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30"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4" name="Content Placeholder 3" descr="Project Path: C:\Users\juwh\Documents\Private\EMPA\Processed data\Project\Narrowband(J-aggregate) upconverter\Response speed\SuperYellow\transient_light_current_.opju&#10;PE Folder: /transient_light_current_/light intensity vs time_0.0546/&#10;Short Name: non-normalized-irppy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421" y="1690688"/>
                        <a:ext cx="5664345" cy="43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9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10ms pulse </a:t>
            </a:r>
            <a:r>
              <a:rPr lang="de-CH" sz="2400" dirty="0" err="1"/>
              <a:t>I</a:t>
            </a:r>
            <a:r>
              <a:rPr lang="de-CH" sz="2400" dirty="0" err="1" smtClean="0"/>
              <a:t>r</a:t>
            </a:r>
            <a:r>
              <a:rPr lang="de-CH" sz="2400" dirty="0" smtClean="0"/>
              <a:t>(</a:t>
            </a:r>
            <a:r>
              <a:rPr lang="de-CH" sz="2400" dirty="0" err="1" smtClean="0"/>
              <a:t>ppy</a:t>
            </a:r>
            <a:r>
              <a:rPr lang="de-CH" sz="2400" dirty="0" smtClean="0"/>
              <a:t>)3</a:t>
            </a:r>
            <a:endParaRPr lang="en-US" sz="2400" dirty="0"/>
          </a:p>
        </p:txBody>
      </p:sp>
      <p:graphicFrame>
        <p:nvGraphicFramePr>
          <p:cNvPr id="5" name="Object 4" descr="Project Path: C:\Users\juwh\Documents\Private\EMPA\Processed data\Project\Narrowband(J-aggregate) upconverter\Response speed\SuperYellow\transient_light_current_.opju&#10;PE Folder: /transient_light_current_/light intensity vs time_8.86E-3/&#10;Short Name: non-normalizedirppy3"/>
          <p:cNvGraphicFramePr>
            <a:graphicFrameLocks noChangeAspect="1"/>
          </p:cNvGraphicFramePr>
          <p:nvPr>
            <p:extLst/>
          </p:nvPr>
        </p:nvGraphicFramePr>
        <p:xfrm>
          <a:off x="431655" y="1690688"/>
          <a:ext cx="5664345" cy="43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62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5" name="Object 4" descr="Project Path: C:\Users\juwh\Documents\Private\EMPA\Processed data\Project\Narrowband(J-aggregate) upconverter\Response speed\SuperYellow\transient_light_current_.opju&#10;PE Folder: /transient_light_current_/light intensity vs time_8.86E-3/&#10;Short Name: non-normalizedirppy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55" y="1690688"/>
                        <a:ext cx="5664345" cy="43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1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2ms pulse </a:t>
            </a:r>
            <a:r>
              <a:rPr lang="de-CH" sz="2400" dirty="0" err="1" smtClean="0"/>
              <a:t>Ir</a:t>
            </a:r>
            <a:r>
              <a:rPr lang="de-CH" sz="2400" dirty="0" smtClean="0"/>
              <a:t>(</a:t>
            </a:r>
            <a:r>
              <a:rPr lang="de-CH" sz="2400" dirty="0" err="1" smtClean="0"/>
              <a:t>ppy</a:t>
            </a:r>
            <a:r>
              <a:rPr lang="de-CH" sz="2400" dirty="0" smtClean="0"/>
              <a:t>)3</a:t>
            </a:r>
            <a:endParaRPr lang="en-US" sz="2400" dirty="0"/>
          </a:p>
        </p:txBody>
      </p:sp>
      <p:graphicFrame>
        <p:nvGraphicFramePr>
          <p:cNvPr id="4" name="Content Placeholder 3" descr="Project Path: C:\Users\juwh\Documents\Private\EMPA\Processed data\Project\Narrowband(J-aggregate) upconverter\Response speed\SuperYellow\transient_light_current_.opju&#10;PE Folder: /transient_light_current_/light intensity vs time 2.64E-3_7row/&#10;Short Name: irppy3_264E_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534677"/>
              </p:ext>
            </p:extLst>
          </p:nvPr>
        </p:nvGraphicFramePr>
        <p:xfrm>
          <a:off x="431655" y="1835357"/>
          <a:ext cx="5664345" cy="43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9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4" name="Content Placeholder 3" descr="Project Path: C:\Users\juwh\Documents\Private\EMPA\Processed data\Project\Narrowband(J-aggregate) upconverter\Response speed\SuperYellow\transient_light_current_.opju&#10;PE Folder: /transient_light_current_/light intensity vs time 2.64E-3_7row/&#10;Short Name: irppy3_264E_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55" y="1835357"/>
                        <a:ext cx="5664345" cy="43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Project Path: C:\Users\juwh\Documents\Private\EMPA\Processed data\Project\Narrowband(J-aggregate) upconverter\Response speed\SuperYellow\transient_light_current_.opju&#10;PE Folder: /transient_light_current_/light intensity vs time 2.64E-3_7row/&#10;Short Name: non-normalized_irppy3"/>
          <p:cNvGraphicFramePr>
            <a:graphicFrameLocks noChangeAspect="1"/>
          </p:cNvGraphicFramePr>
          <p:nvPr>
            <p:extLst/>
          </p:nvPr>
        </p:nvGraphicFramePr>
        <p:xfrm>
          <a:off x="5550569" y="1919830"/>
          <a:ext cx="5664345" cy="43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99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5" name="Object 4" descr="Project Path: C:\Users\juwh\Documents\Private\EMPA\Processed data\Project\Narrowband(J-aggregate) upconverter\Response speed\SuperYellow\transient_light_current_.opju&#10;PE Folder: /transient_light_current_/light intensity vs time 2.64E-3_7row/&#10;Short Name: non-normalized_irppy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0569" y="1919830"/>
                        <a:ext cx="5664345" cy="43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3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0.4ms pulse </a:t>
            </a:r>
            <a:r>
              <a:rPr lang="de-CH" sz="2400" dirty="0" err="1" smtClean="0"/>
              <a:t>Ir</a:t>
            </a:r>
            <a:r>
              <a:rPr lang="de-CH" sz="2400" dirty="0" smtClean="0"/>
              <a:t>(</a:t>
            </a:r>
            <a:r>
              <a:rPr lang="de-CH" sz="2400" dirty="0" err="1" smtClean="0"/>
              <a:t>ppy</a:t>
            </a:r>
            <a:r>
              <a:rPr lang="de-CH" sz="2400" dirty="0" smtClean="0"/>
              <a:t>)3</a:t>
            </a:r>
            <a:endParaRPr lang="en-US" sz="2400" dirty="0"/>
          </a:p>
        </p:txBody>
      </p:sp>
      <p:graphicFrame>
        <p:nvGraphicFramePr>
          <p:cNvPr id="4" name="Content Placeholder 3" descr="Project Path: C:\Users\juwh\Documents\Private\EMPA\Processed data\Project\Narrowband(J-aggregate) upconverter\Response speed\SuperYellow\transient_light_current_.opju&#10;PE Folder: /transient_light_current_/light intensity vs time 4.28E-4_10row/&#10;Short Name: irppy3_428E_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818594" y="1580147"/>
          <a:ext cx="5664345" cy="43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4" name="Content Placeholder 3" descr="Project Path: C:\Users\juwh\Documents\Private\EMPA\Processed data\Project\Narrowband(J-aggregate) upconverter\Response speed\SuperYellow\transient_light_current_.opju&#10;PE Folder: /transient_light_current_/light intensity vs time 4.28E-4_10row/&#10;Short Name: irppy3_428E_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8594" y="1580147"/>
                        <a:ext cx="5664345" cy="43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Project Path: C:\Users\juwh\Documents\Private\EMPA\Processed data\Project\Narrowband(J-aggregate) upconverter\Response speed\SuperYellow\transient_light_current_.opju&#10;PE Folder: /transient_light_current_/light intensity vs time 4.28E-4_10row/&#10;Short Name: irppy3_non-normaliyed"/>
          <p:cNvGraphicFramePr>
            <a:graphicFrameLocks noChangeAspect="1"/>
          </p:cNvGraphicFramePr>
          <p:nvPr>
            <p:extLst/>
          </p:nvPr>
        </p:nvGraphicFramePr>
        <p:xfrm>
          <a:off x="431655" y="1580147"/>
          <a:ext cx="5664345" cy="43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5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5" name="Object 4" descr="Project Path: C:\Users\juwh\Documents\Private\EMPA\Processed data\Project\Narrowband(J-aggregate) upconverter\Response speed\SuperYellow\transient_light_current_.opju&#10;PE Folder: /transient_light_current_/light intensity vs time 4.28E-4_10row/&#10;Short Name: irppy3_non-normaliyed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655" y="1580147"/>
                        <a:ext cx="5664345" cy="43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8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50ms pulse super </a:t>
            </a:r>
            <a:r>
              <a:rPr lang="de-CH" sz="2400" dirty="0" err="1" smtClean="0"/>
              <a:t>yellow</a:t>
            </a:r>
            <a:endParaRPr lang="en-US" sz="2400" dirty="0"/>
          </a:p>
        </p:txBody>
      </p:sp>
      <p:graphicFrame>
        <p:nvGraphicFramePr>
          <p:cNvPr id="6" name="Content Placeholder 5" descr="Project Path: C:\Users\juwh\Documents\Private\EMPA\Processed data\Project\Narrowband(J-aggregate) upconverter\Response speed\SuperYellow\transient_light_current_.opju&#10;PE Folder: /transient_light_current_/light intensity vs time_0.0546/&#10;Short Name: 005non-normalized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38200" y="1690688"/>
          <a:ext cx="5662864" cy="4333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0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6" name="Content Placeholder 5" descr="Project Path: C:\Users\juwh\Documents\Private\EMPA\Processed data\Project\Narrowband(J-aggregate) upconverter\Response speed\SuperYellow\transient_light_current_.opju&#10;PE Folder: /transient_light_current_/light intensity vs time_0.0546/&#10;Short Name: 005non-normalized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90688"/>
                        <a:ext cx="5662864" cy="4333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Project Path: C:\Users\juwh\Documents\Private\EMPA\Processed data\Project\Narrowband(J-aggregate) upconverter\Response speed\SuperYellow\transient_light_current_.opju&#10;PE Folder: /transient_light_current_/light intensity vs time_0.0546/&#10;Short Name: 005normalized"/>
          <p:cNvGraphicFramePr>
            <a:graphicFrameLocks noChangeAspect="1"/>
          </p:cNvGraphicFramePr>
          <p:nvPr>
            <p:extLst/>
          </p:nvPr>
        </p:nvGraphicFramePr>
        <p:xfrm>
          <a:off x="5855371" y="1690122"/>
          <a:ext cx="5664345" cy="43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0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7" name="Object 6" descr="Project Path: C:\Users\juwh\Documents\Private\EMPA\Processed data\Project\Narrowband(J-aggregate) upconverter\Response speed\SuperYellow\transient_light_current_.opju&#10;PE Folder: /transient_light_current_/light intensity vs time_0.0546/&#10;Short Name: 005normalized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5371" y="1690122"/>
                        <a:ext cx="5664345" cy="43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10ms pulse super </a:t>
            </a:r>
            <a:r>
              <a:rPr lang="de-CH" sz="2400" dirty="0" err="1" smtClean="0"/>
              <a:t>yellow</a:t>
            </a:r>
            <a:endParaRPr lang="en-US" sz="2400" dirty="0"/>
          </a:p>
        </p:txBody>
      </p:sp>
      <p:graphicFrame>
        <p:nvGraphicFramePr>
          <p:cNvPr id="5" name="Object 4" descr="Project Path: C:\Users\juwh\Documents\Private\EMPA\Processed data\Project\Narrowband(J-aggregate) upconverter\Response speed\SuperYellow\transient_light_current_.opju&#10;PE Folder: /transient_light_current_/light intensity vs time_8.86E-3/&#10;Short Name: non-normalizedsy"/>
          <p:cNvGraphicFramePr>
            <a:graphicFrameLocks noChangeAspect="1"/>
          </p:cNvGraphicFramePr>
          <p:nvPr>
            <p:extLst/>
          </p:nvPr>
        </p:nvGraphicFramePr>
        <p:xfrm>
          <a:off x="601579" y="1766698"/>
          <a:ext cx="5664345" cy="43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5" name="Object 4" descr="Project Path: C:\Users\juwh\Documents\Private\EMPA\Processed data\Project\Narrowband(J-aggregate) upconverter\Response speed\SuperYellow\transient_light_current_.opju&#10;PE Folder: /transient_light_current_/light intensity vs time_8.86E-3/&#10;Short Name: non-normalizedsy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579" y="1766698"/>
                        <a:ext cx="5664345" cy="43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4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2</a:t>
            </a:r>
            <a:r>
              <a:rPr lang="de-CH" sz="2400" dirty="0" smtClean="0"/>
              <a:t>ms pulse super </a:t>
            </a:r>
            <a:r>
              <a:rPr lang="de-CH" sz="2400" dirty="0" err="1" smtClean="0"/>
              <a:t>yellow</a:t>
            </a:r>
            <a:endParaRPr lang="en-US" sz="2400" dirty="0"/>
          </a:p>
        </p:txBody>
      </p:sp>
      <p:graphicFrame>
        <p:nvGraphicFramePr>
          <p:cNvPr id="4" name="Content Placeholder 3" descr="Project Path: C:\Users\juwh\Documents\Private\EMPA\Processed data\Project\Narrowband(J-aggregate) upconverter\Response speed\SuperYellow\transient_light_current_.opju&#10;PE Folder: /transient_light_current_/light intensity vs time 2.64E-3_7row/&#10;Short Name: sy_264E_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883441" y="1755148"/>
          <a:ext cx="5664346" cy="43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4" name="Content Placeholder 3" descr="Project Path: C:\Users\juwh\Documents\Private\EMPA\Processed data\Project\Narrowband(J-aggregate) upconverter\Response speed\SuperYellow\transient_light_current_.opju&#10;PE Folder: /transient_light_current_/light intensity vs time 2.64E-3_7row/&#10;Short Name: sy_264E_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3441" y="1755148"/>
                        <a:ext cx="5664346" cy="43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Project Path: C:\Users\juwh\Documents\Private\EMPA\Processed data\Project\Narrowband(J-aggregate) upconverter\Response speed\SuperYellow\transient_light_current_.opju&#10;PE Folder: /transient_light_current_/light intensity vs time 2.64E-3_7row/&#10;Short Name: non-normalized_sy"/>
          <p:cNvGraphicFramePr>
            <a:graphicFrameLocks noChangeAspect="1"/>
          </p:cNvGraphicFramePr>
          <p:nvPr>
            <p:extLst/>
          </p:nvPr>
        </p:nvGraphicFramePr>
        <p:xfrm>
          <a:off x="838200" y="1755148"/>
          <a:ext cx="5664345" cy="43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9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8" name="Object 7" descr="Project Path: C:\Users\juwh\Documents\Private\EMPA\Processed data\Project\Narrowband(J-aggregate) upconverter\Response speed\SuperYellow\transient_light_current_.opju&#10;PE Folder: /transient_light_current_/light intensity vs time 2.64E-3_7row/&#10;Short Name: non-normalized_sy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755148"/>
                        <a:ext cx="5664345" cy="43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1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Project Path: C:\Users\juwh\Documents\Private\EMPA\Processed data\Project\Narrowband(J-aggregate) upconverter\EL spectrum\OUC_SuperYellow.opju&#10;PE Folder: /OUC_SuperYellow/Graph_transmission_EL_abs/device_transmission/&#10;Short Name: Graph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717266"/>
              </p:ext>
            </p:extLst>
          </p:nvPr>
        </p:nvGraphicFramePr>
        <p:xfrm>
          <a:off x="703263" y="809625"/>
          <a:ext cx="6832600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5"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4" name="Content Placeholder 3" descr="Project Path: C:\Users\juwh\Documents\Private\EMPA\Processed data\Project\Narrowband(J-aggregate) upconverter\EL spectrum\OUC_SuperYellow.opju&#10;PE Folder: /OUC_SuperYellow/Graph_transmission_EL_abs/device_transmission/&#10;Short Name: Graph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263" y="809625"/>
                        <a:ext cx="6832600" cy="522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8385" y="5863388"/>
            <a:ext cx="3850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Red</a:t>
            </a:r>
            <a:r>
              <a:rPr lang="en-US" dirty="0" smtClean="0"/>
              <a:t>: transmission spectra</a:t>
            </a:r>
          </a:p>
          <a:p>
            <a:r>
              <a:rPr lang="en-US" dirty="0" smtClean="0"/>
              <a:t>Black: Normalized EL and abs spectrum</a:t>
            </a:r>
          </a:p>
          <a:p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8508268" y="65669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/>
              <a:t>Figure</a:t>
            </a:r>
            <a:r>
              <a:rPr lang="de-CH" dirty="0" smtClean="0"/>
              <a:t> 2b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26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 spectrum</a:t>
            </a:r>
            <a:endParaRPr lang="en-US" sz="2400" dirty="0"/>
          </a:p>
        </p:txBody>
      </p:sp>
      <p:graphicFrame>
        <p:nvGraphicFramePr>
          <p:cNvPr id="4" name="Content Placeholder 3" descr="Project Path: &#10;PE Folder: /UNTITLED/Folder1/&#10;Short Name: Graph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728507"/>
              </p:ext>
            </p:extLst>
          </p:nvPr>
        </p:nvGraphicFramePr>
        <p:xfrm>
          <a:off x="897530" y="1630726"/>
          <a:ext cx="4911490" cy="375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9"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4" name="Content Placeholder 3" descr="Project Path: &#10;PE Folder: /UNTITLED/Folder1/&#10;Short Name: Graph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7530" y="1630726"/>
                        <a:ext cx="4911490" cy="3758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Project Path: &#10;PE Folder: /UNTITLED/Folder1/&#10;Short Name: Graph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074121"/>
              </p:ext>
            </p:extLst>
          </p:nvPr>
        </p:nvGraphicFramePr>
        <p:xfrm>
          <a:off x="5447928" y="1643554"/>
          <a:ext cx="4911487" cy="375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50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6" name="Object 5" descr="Project Path: &#10;PE Folder: /UNTITLED/Folder1/&#10;Short Name: Graph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7928" y="1643554"/>
                        <a:ext cx="4911487" cy="3758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7628" y="5480552"/>
            <a:ext cx="13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 Yellow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36160" y="5480552"/>
            <a:ext cx="92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</a:t>
            </a:r>
            <a:r>
              <a:rPr lang="en-US" dirty="0" smtClean="0"/>
              <a:t>(</a:t>
            </a:r>
            <a:r>
              <a:rPr lang="en-US" dirty="0" err="1" smtClean="0"/>
              <a:t>ppy</a:t>
            </a:r>
            <a:r>
              <a:rPr lang="en-US" dirty="0" smtClean="0"/>
              <a:t>)3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Project Path: C:\Users\juwh\Documents\Private\EMPA\Processed data\Project\Narrowband(J-aggregate) upconverter\EL spectrum\OUC_SuperYellow.opju&#10;PE Folder: /OUC_SuperYellow/Graph_transmission_EL_abs/device_transmission/&#10;Short Name: Graph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788018"/>
              </p:ext>
            </p:extLst>
          </p:nvPr>
        </p:nvGraphicFramePr>
        <p:xfrm>
          <a:off x="701842" y="807578"/>
          <a:ext cx="6837947" cy="5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6"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4" name="Content Placeholder 3" descr="Project Path: C:\Users\juwh\Documents\Private\EMPA\Processed data\Project\Narrowband(J-aggregate) upconverter\EL spectrum\OUC_SuperYellow.opju&#10;PE Folder: /OUC_SuperYellow/Graph_transmission_EL_abs/device_transmission/&#10;Short Name: Graph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842" y="807578"/>
                        <a:ext cx="6837947" cy="523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8385" y="5863388"/>
            <a:ext cx="3850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Red</a:t>
            </a:r>
            <a:r>
              <a:rPr lang="en-US" dirty="0" smtClean="0"/>
              <a:t>: transmission spectra</a:t>
            </a:r>
          </a:p>
          <a:p>
            <a:r>
              <a:rPr lang="en-US" dirty="0" smtClean="0"/>
              <a:t>Black: Normalized EL and abs spectrum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7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EQE of photodetector</a:t>
            </a:r>
            <a:endParaRPr lang="en-US" sz="2400" dirty="0"/>
          </a:p>
        </p:txBody>
      </p:sp>
      <p:graphicFrame>
        <p:nvGraphicFramePr>
          <p:cNvPr id="4" name="Content Placeholder 3" descr="Project Path: C:\Users\juwh\Documents\Processed data\Project\Narrowband(J-aggregate) upconverter\OPD-EQE\210211OPD.opju&#10;PE Folder: /210211OPD/Folder1/&#10;Short Name: Graph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728344"/>
              </p:ext>
            </p:extLst>
          </p:nvPr>
        </p:nvGraphicFramePr>
        <p:xfrm>
          <a:off x="171380" y="1783586"/>
          <a:ext cx="6653369" cy="509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2" name="Object 1" descr="Project Path: C:\Users\juwh\Documents\Processed data\Project\Narrowband(J-aggregate) upconverter\OPD-EQE\210211OPD.opju&#10;PE Folder: /210211OPD/Folder1/&#10;Short Name: Graph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380" y="1783586"/>
                        <a:ext cx="6653369" cy="5091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599" y="1853738"/>
            <a:ext cx="491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 structure: ITO/TiO2/J980/MoO3/Ag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QUPD cross-linking</a:t>
            </a:r>
          </a:p>
        </p:txBody>
      </p:sp>
      <p:graphicFrame>
        <p:nvGraphicFramePr>
          <p:cNvPr id="4" name="Content Placeholder 3" descr="Project Path: C:\Users\juwh\Documents\Processed data\QUPD-crosslinking\2021.01.18 QUPD crosslinking test_J980_water rinse.opju&#10;PE Folder: /2021.01.18 QUPD crosslinking test_J980_water rinse/Folder1/&#10;Short Name: Graph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323024"/>
              </p:ext>
            </p:extLst>
          </p:nvPr>
        </p:nvGraphicFramePr>
        <p:xfrm>
          <a:off x="941825" y="1572336"/>
          <a:ext cx="5225716" cy="39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4" name="Content Placeholder 3" descr="Project Path: C:\Users\juwh\Documents\Processed data\QUPD-crosslinking\2021.01.18 QUPD crosslinking test_J980_water rinse.opju&#10;PE Folder: /2021.01.18 QUPD crosslinking test_J980_water rinse/Folder1/&#10;Short Name: Graph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825" y="1572336"/>
                        <a:ext cx="5225716" cy="39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Project Path: C:\Users\juwh\Documents\Processed data\QUPD-crosslinking\2021.01.18 QUPD crosslinking test_J980_water rinse.opju&#10;PE Folder: /2021.01.18 QUPD crosslinking test_J980_water rinse/Folder1/&#10;Short Name: Graph1"/>
          <p:cNvGraphicFramePr>
            <a:graphicFrameLocks noChangeAspect="1"/>
          </p:cNvGraphicFramePr>
          <p:nvPr>
            <p:extLst/>
          </p:nvPr>
        </p:nvGraphicFramePr>
        <p:xfrm>
          <a:off x="5967663" y="1569640"/>
          <a:ext cx="5376807" cy="411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7" name="Object 6" descr="Project Path: C:\Users\juwh\Documents\Processed data\QUPD-crosslinking\2021.01.18 QUPD crosslinking test_J980_water rinse.opju&#10;PE Folder: /2021.01.18 QUPD crosslinking test_J980_water rinse/Folder1/&#10;Short Name: Graph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7663" y="1569640"/>
                        <a:ext cx="5376807" cy="411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19278" y="5617127"/>
            <a:ext cx="433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curve : ITO/TiO2/J980</a:t>
            </a:r>
          </a:p>
          <a:p>
            <a:r>
              <a:rPr lang="en-US" dirty="0"/>
              <a:t>Red curve : ITO/TiO2/J980/</a:t>
            </a:r>
            <a:r>
              <a:rPr lang="en-US" dirty="0" err="1"/>
              <a:t>crosslinked</a:t>
            </a:r>
            <a:r>
              <a:rPr lang="en-US" dirty="0"/>
              <a:t> QUPD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702" y="5570961"/>
            <a:ext cx="508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J980 not soluble in THF or CB but soluble in DI water</a:t>
            </a:r>
          </a:p>
        </p:txBody>
      </p:sp>
    </p:spTree>
    <p:extLst>
      <p:ext uri="{BB962C8B-B14F-4D97-AF65-F5344CB8AC3E}">
        <p14:creationId xmlns:p14="http://schemas.microsoft.com/office/powerpoint/2010/main" val="17431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L-V curve</a:t>
            </a:r>
            <a:endParaRPr lang="en-US" sz="2400" dirty="0"/>
          </a:p>
        </p:txBody>
      </p:sp>
      <p:graphicFrame>
        <p:nvGraphicFramePr>
          <p:cNvPr id="4" name="Content Placeholder 3" descr="Project Path: &#10;PE Folder: /UNTITLED/Device3and4/&#10;Short Name: Graph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755181"/>
              </p:ext>
            </p:extLst>
          </p:nvPr>
        </p:nvGraphicFramePr>
        <p:xfrm>
          <a:off x="1207909" y="2437251"/>
          <a:ext cx="3943532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2"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4" name="Content Placeholder 3" descr="Project Path: &#10;PE Folder: /UNTITLED/Device3and4/&#10;Short Name: Graph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7909" y="2437251"/>
                        <a:ext cx="3943532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2056" y="2193633"/>
            <a:ext cx="94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Ir</a:t>
            </a:r>
            <a:r>
              <a:rPr lang="en-US" b="1" dirty="0" smtClean="0"/>
              <a:t>(</a:t>
            </a:r>
            <a:r>
              <a:rPr lang="en-US" b="1" dirty="0" err="1" smtClean="0"/>
              <a:t>ppy</a:t>
            </a:r>
            <a:r>
              <a:rPr lang="en-US" b="1" dirty="0" smtClean="0"/>
              <a:t>)3</a:t>
            </a:r>
            <a:endParaRPr lang="en-US" b="1" dirty="0"/>
          </a:p>
        </p:txBody>
      </p:sp>
      <p:graphicFrame>
        <p:nvGraphicFramePr>
          <p:cNvPr id="6" name="Object 5" descr="Project Path: C:\Users\juwh\Documents\Processed data\Project\Narrowband(J-aggregate) upconverter\L-J-V\Super Yellow device\1111 device.opju&#10;PE Folder: /1111 device/Device3/&#10;Short Name: Graph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919363"/>
              </p:ext>
            </p:extLst>
          </p:nvPr>
        </p:nvGraphicFramePr>
        <p:xfrm>
          <a:off x="6924092" y="2456892"/>
          <a:ext cx="3943532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3" name="Graph" r:id="rId5" imgW="3920622" imgH="3000728" progId="Origin95.Graph">
                  <p:embed/>
                </p:oleObj>
              </mc:Choice>
              <mc:Fallback>
                <p:oleObj name="Graph" r:id="rId5" imgW="3920622" imgH="3000728" progId="Origin95.Graph">
                  <p:embed/>
                  <p:pic>
                    <p:nvPicPr>
                      <p:cNvPr id="6" name="Object 5" descr="Project Path: C:\Users\juwh\Documents\Processed data\Project\Narrowband(J-aggregate) upconverter\L-J-V\Super Yellow device\1111 device.opju&#10;PE Folder: /1111 device/Device3/&#10;Short Name: Graph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4092" y="2456892"/>
                        <a:ext cx="3943532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72264" y="2272226"/>
            <a:ext cx="141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Super Yellow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01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78" y="340108"/>
            <a:ext cx="10515600" cy="1325563"/>
          </a:xfrm>
        </p:spPr>
        <p:txBody>
          <a:bodyPr>
            <a:normAutofit/>
          </a:bodyPr>
          <a:lstStyle/>
          <a:p>
            <a:r>
              <a:rPr lang="de-CH" sz="2400" dirty="0" err="1" smtClean="0"/>
              <a:t>Current</a:t>
            </a:r>
            <a:r>
              <a:rPr lang="de-CH" sz="2400" dirty="0" smtClean="0"/>
              <a:t> /</a:t>
            </a:r>
            <a:r>
              <a:rPr lang="en-US" sz="2400" dirty="0" smtClean="0"/>
              <a:t>Luminance</a:t>
            </a:r>
            <a:endParaRPr lang="en-US" sz="2400" dirty="0"/>
          </a:p>
        </p:txBody>
      </p:sp>
      <p:graphicFrame>
        <p:nvGraphicFramePr>
          <p:cNvPr id="4" name="Content Placeholder 3" descr="Project Path: C:\Users\juwh\Documents\Private\EMPA\Processed data\Project\Narrowband(J-aggregate) upconverter\L-J-V\Super Yellow device\220114_ALDTiO2_SYOUD.opju&#10;PE Folder: /220114_ALDTiO2_SYOUD/Folder1/&#10;Short Name: Currentdensity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0" y="2778211"/>
          <a:ext cx="478003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4" name="Content Placeholder 3" descr="Project Path: C:\Users\juwh\Documents\Private\EMPA\Processed data\Project\Narrowband(J-aggregate) upconverter\L-J-V\Super Yellow device\220114_ALDTiO2_SYOUD.opju&#10;PE Folder: /220114_ALDTiO2_SYOUD/Folder1/&#10;Short Name: Currentdensity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778211"/>
                        <a:ext cx="4780038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Project Path: C:\Users\juwh\Documents\Private\EMPA\Processed data\Project\Narrowband(J-aggregate) upconverter\L-J-V\Super Yellow device\220114_ALDTiO2_SYOUD.opju&#10;PE Folder: /220114_ALDTiO2_SYOUD/Folder1/&#10;Short Name: Luminance"/>
          <p:cNvGraphicFramePr>
            <a:graphicFrameLocks noChangeAspect="1"/>
          </p:cNvGraphicFramePr>
          <p:nvPr>
            <p:extLst/>
          </p:nvPr>
        </p:nvGraphicFramePr>
        <p:xfrm>
          <a:off x="4016485" y="2818287"/>
          <a:ext cx="47800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5" name="Object 4" descr="Project Path: C:\Users\juwh\Documents\Private\EMPA\Processed data\Project\Narrowband(J-aggregate) upconverter\L-J-V\Super Yellow device\220114_ALDTiO2_SYOUD.opju&#10;PE Folder: /220114_ALDTiO2_SYOUD/Folder1/&#10;Short Name: Luminanc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6485" y="2818287"/>
                        <a:ext cx="478003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9399" y="2242939"/>
            <a:ext cx="457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Structure</a:t>
            </a:r>
            <a:r>
              <a:rPr lang="en-US" dirty="0" smtClean="0"/>
              <a:t>:ITO/TiO2 (ALD)/J980/QUPD/SY/Ca/Al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9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SY-OUC EQE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38200" y="1606794"/>
          <a:ext cx="6429995" cy="492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0" name="Graph" r:id="rId3" imgW="9802440" imgH="7502760" progId="Origin95.Graph">
                  <p:embed/>
                </p:oleObj>
              </mc:Choice>
              <mc:Fallback>
                <p:oleObj name="Graph" r:id="rId3" imgW="9802440" imgH="7502760" progId="Origin95.Graph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06794"/>
                        <a:ext cx="6429995" cy="49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14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Breitbild</PresentationFormat>
  <Paragraphs>34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Graph</vt:lpstr>
      <vt:lpstr>Unicode Origin Graph</vt:lpstr>
      <vt:lpstr>Different treatment of TiO2 film</vt:lpstr>
      <vt:lpstr>PowerPoint-Präsentation</vt:lpstr>
      <vt:lpstr>EL spectrum</vt:lpstr>
      <vt:lpstr>PowerPoint-Präsentation</vt:lpstr>
      <vt:lpstr>EQE of photodetector</vt:lpstr>
      <vt:lpstr>QUPD cross-linking</vt:lpstr>
      <vt:lpstr>L-V curve</vt:lpstr>
      <vt:lpstr>Current /Luminance</vt:lpstr>
      <vt:lpstr>SY-OUC EQE</vt:lpstr>
      <vt:lpstr>Ir(ppy)3-OUC</vt:lpstr>
      <vt:lpstr>Ir(ppy)3 devices (sol-gel TiO2)</vt:lpstr>
      <vt:lpstr>50ms pulse Ir(ppy)3</vt:lpstr>
      <vt:lpstr>10ms pulse Ir(ppy)3</vt:lpstr>
      <vt:lpstr>2ms pulse Ir(ppy)3</vt:lpstr>
      <vt:lpstr>0.4ms pulse Ir(ppy)3</vt:lpstr>
      <vt:lpstr>50ms pulse super yellow</vt:lpstr>
      <vt:lpstr>10ms pulse super yellow</vt:lpstr>
      <vt:lpstr>2ms pulse super yellow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Hany, Roland</cp:lastModifiedBy>
  <cp:revision>389</cp:revision>
  <cp:lastPrinted>2021-11-23T11:21:40Z</cp:lastPrinted>
  <dcterms:created xsi:type="dcterms:W3CDTF">2021-01-31T14:23:19Z</dcterms:created>
  <dcterms:modified xsi:type="dcterms:W3CDTF">2024-06-10T06:53:13Z</dcterms:modified>
</cp:coreProperties>
</file>