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0" r:id="rId2"/>
    <p:sldId id="326" r:id="rId3"/>
    <p:sldId id="686" r:id="rId4"/>
    <p:sldId id="651" r:id="rId5"/>
    <p:sldId id="542" r:id="rId6"/>
    <p:sldId id="567" r:id="rId7"/>
    <p:sldId id="335" r:id="rId8"/>
    <p:sldId id="609" r:id="rId9"/>
    <p:sldId id="611" r:id="rId10"/>
    <p:sldId id="600" r:id="rId11"/>
    <p:sldId id="599" r:id="rId12"/>
    <p:sldId id="604" r:id="rId13"/>
    <p:sldId id="598" r:id="rId14"/>
    <p:sldId id="603" r:id="rId15"/>
    <p:sldId id="601" r:id="rId16"/>
    <p:sldId id="543" r:id="rId17"/>
    <p:sldId id="587" r:id="rId18"/>
    <p:sldId id="552" r:id="rId19"/>
    <p:sldId id="549" r:id="rId20"/>
    <p:sldId id="588" r:id="rId21"/>
    <p:sldId id="605" r:id="rId22"/>
    <p:sldId id="679" r:id="rId23"/>
    <p:sldId id="553" r:id="rId24"/>
    <p:sldId id="612" r:id="rId25"/>
    <p:sldId id="678" r:id="rId26"/>
    <p:sldId id="614" r:id="rId27"/>
    <p:sldId id="616" r:id="rId28"/>
    <p:sldId id="615" r:id="rId29"/>
    <p:sldId id="554" r:id="rId30"/>
    <p:sldId id="555" r:id="rId31"/>
    <p:sldId id="687" r:id="rId32"/>
    <p:sldId id="688" r:id="rId33"/>
    <p:sldId id="556" r:id="rId34"/>
    <p:sldId id="557" r:id="rId35"/>
    <p:sldId id="589" r:id="rId36"/>
    <p:sldId id="590" r:id="rId37"/>
    <p:sldId id="602" r:id="rId38"/>
    <p:sldId id="591" r:id="rId39"/>
    <p:sldId id="689" r:id="rId40"/>
    <p:sldId id="592" r:id="rId41"/>
    <p:sldId id="582" r:id="rId42"/>
    <p:sldId id="581" r:id="rId43"/>
    <p:sldId id="593" r:id="rId44"/>
    <p:sldId id="584" r:id="rId45"/>
    <p:sldId id="618" r:id="rId46"/>
    <p:sldId id="681" r:id="rId47"/>
    <p:sldId id="682" r:id="rId48"/>
    <p:sldId id="595" r:id="rId49"/>
    <p:sldId id="596" r:id="rId50"/>
    <p:sldId id="597" r:id="rId51"/>
    <p:sldId id="583" r:id="rId52"/>
    <p:sldId id="684" r:id="rId53"/>
    <p:sldId id="580" r:id="rId54"/>
    <p:sldId id="617" r:id="rId55"/>
    <p:sldId id="613" r:id="rId56"/>
    <p:sldId id="683" r:id="rId57"/>
    <p:sldId id="562" r:id="rId58"/>
    <p:sldId id="586" r:id="rId59"/>
    <p:sldId id="545" r:id="rId6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ie 1" id="{C5730384-5A6E-4E93-9B53-BEE3B386A115}">
          <p14:sldIdLst>
            <p14:sldId id="320"/>
            <p14:sldId id="326"/>
            <p14:sldId id="686"/>
          </p14:sldIdLst>
        </p14:section>
        <p14:section name="Creation, connection et se présenter avec ORCID" id="{DFBD5035-5F19-48D6-9974-9734A9274F99}">
          <p14:sldIdLst>
            <p14:sldId id="651"/>
            <p14:sldId id="542"/>
            <p14:sldId id="567"/>
            <p14:sldId id="335"/>
            <p14:sldId id="609"/>
            <p14:sldId id="611"/>
            <p14:sldId id="600"/>
            <p14:sldId id="599"/>
            <p14:sldId id="604"/>
            <p14:sldId id="598"/>
            <p14:sldId id="603"/>
            <p14:sldId id="601"/>
          </p14:sldIdLst>
        </p14:section>
        <p14:section name="Ajouter des oeuvres, donner des autorisations" id="{A500154A-62FA-431B-8FCC-25133B42C5B0}">
          <p14:sldIdLst>
            <p14:sldId id="543"/>
            <p14:sldId id="587"/>
            <p14:sldId id="552"/>
            <p14:sldId id="549"/>
            <p14:sldId id="588"/>
            <p14:sldId id="605"/>
            <p14:sldId id="679"/>
            <p14:sldId id="553"/>
            <p14:sldId id="612"/>
            <p14:sldId id="678"/>
            <p14:sldId id="614"/>
            <p14:sldId id="616"/>
            <p14:sldId id="615"/>
          </p14:sldIdLst>
        </p14:section>
        <p14:section name="Autorisation à Crossref + procurations, financements" id="{6CD86B6E-CB19-482B-BF0D-195E54CC888A}">
          <p14:sldIdLst>
            <p14:sldId id="554"/>
            <p14:sldId id="555"/>
            <p14:sldId id="687"/>
            <p14:sldId id="688"/>
            <p14:sldId id="556"/>
            <p14:sldId id="557"/>
            <p14:sldId id="589"/>
            <p14:sldId id="590"/>
            <p14:sldId id="602"/>
          </p14:sldIdLst>
        </p14:section>
        <p14:section name="ORCID et AOU" id="{408A846A-6832-4A17-8C12-C803A35C6AB8}">
          <p14:sldIdLst>
            <p14:sldId id="591"/>
            <p14:sldId id="689"/>
            <p14:sldId id="592"/>
            <p14:sldId id="582"/>
            <p14:sldId id="581"/>
            <p14:sldId id="593"/>
          </p14:sldIdLst>
        </p14:section>
        <p14:section name="lier son ORCID à d'autres identifiants - mention superficielle" id="{66720C99-F0A6-47A2-9609-64D4B3CA505F}">
          <p14:sldIdLst>
            <p14:sldId id="584"/>
            <p14:sldId id="618"/>
            <p14:sldId id="681"/>
            <p14:sldId id="682"/>
            <p14:sldId id="595"/>
            <p14:sldId id="596"/>
            <p14:sldId id="597"/>
            <p14:sldId id="583"/>
            <p14:sldId id="684"/>
          </p14:sldIdLst>
        </p14:section>
        <p14:section name="Conclusion" id="{11C9580B-B6E4-44E6-8A9C-0C7F8F3BE24B}">
          <p14:sldIdLst>
            <p14:sldId id="580"/>
            <p14:sldId id="617"/>
            <p14:sldId id="613"/>
            <p14:sldId id="683"/>
            <p14:sldId id="562"/>
            <p14:sldId id="586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99902D-187B-0108-9843-02518AECCD71}" name="Floriane Sophie Muller" initials="FM" userId="S::Floriane.Muller@unige.ch::6b4d021e-e778-4371-88a5-9f255b274acf" providerId="AD"/>
  <p188:author id="{7EC7B250-4DC0-82ED-E502-8CECA1E213F4}" name="Dimitri Donzé" initials="DD" userId="Dimitri Donzé" providerId="None"/>
  <p188:author id="{DC9548B6-A849-64B5-99A8-E2862C84EECF}" name="Floriane Sophie Muller" initials="FSM" userId="S::floriane.muller@unige.ch::6b4d021e-e778-4371-88a5-9f255b274a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e Sophie Muller" initials="FSM" lastIdx="19" clrIdx="0">
    <p:extLst>
      <p:ext uri="{19B8F6BF-5375-455C-9EA6-DF929625EA0E}">
        <p15:presenceInfo xmlns:p15="http://schemas.microsoft.com/office/powerpoint/2012/main" userId="S-1-5-21-2549886845-264585227-397852783-58385" providerId="AD"/>
      </p:ext>
    </p:extLst>
  </p:cmAuthor>
  <p:cmAuthor id="2" name="Dimitri Donzé" initials="DD" lastIdx="15" clrIdx="1">
    <p:extLst>
      <p:ext uri="{19B8F6BF-5375-455C-9EA6-DF929625EA0E}">
        <p15:presenceInfo xmlns:p15="http://schemas.microsoft.com/office/powerpoint/2012/main" userId="S-1-5-21-2549886845-264585227-397852783-30799" providerId="AD"/>
      </p:ext>
    </p:extLst>
  </p:cmAuthor>
  <p:cmAuthor id="3" name="Floriane Sophie Muller" initials="FSM [2]" lastIdx="15" clrIdx="2">
    <p:extLst>
      <p:ext uri="{19B8F6BF-5375-455C-9EA6-DF929625EA0E}">
        <p15:presenceInfo xmlns:p15="http://schemas.microsoft.com/office/powerpoint/2012/main" userId="S::floriane.muller@unige.ch::6b4d021e-e778-4371-88a5-9f255b274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0063"/>
    <a:srgbClr val="0870B3"/>
    <a:srgbClr val="FABE5E"/>
    <a:srgbClr val="0070C0"/>
    <a:srgbClr val="ED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82" autoAdjust="0"/>
    <p:restoredTop sz="85749" autoAdjust="0"/>
  </p:normalViewPr>
  <p:slideViewPr>
    <p:cSldViewPr>
      <p:cViewPr varScale="1">
        <p:scale>
          <a:sx n="98" d="100"/>
          <a:sy n="98" d="100"/>
        </p:scale>
        <p:origin x="1044" y="78"/>
      </p:cViewPr>
      <p:guideLst>
        <p:guide orient="horz" pos="1525"/>
        <p:guide pos="3742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30"/>
    </p:cViewPr>
  </p:sorterViewPr>
  <p:notesViewPr>
    <p:cSldViewPr>
      <p:cViewPr varScale="1">
        <p:scale>
          <a:sx n="55" d="100"/>
          <a:sy n="55" d="100"/>
        </p:scale>
        <p:origin x="3126" y="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9" y="2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CD7E8075-618A-450D-8907-D0A6A9747C26}" type="datetimeFigureOut">
              <a:rPr lang="fr-CH" smtClean="0"/>
              <a:t>13.12.2023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371285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9" y="9371285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195FB71D-A883-4F60-8F5A-96BC9A28CC0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940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9" y="2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13749716-20C0-482E-B645-ED343EF9349D}" type="datetimeFigureOut">
              <a:rPr lang="fr-CH" smtClean="0"/>
              <a:t>13.12.2023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0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371285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9" y="9371285"/>
            <a:ext cx="2918830" cy="493316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2CE319D8-CB67-4A63-BCD2-D4C292142D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04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98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35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625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877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35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541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126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4713" y="628650"/>
            <a:ext cx="4926012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827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154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23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04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274">
              <a:defRPr/>
            </a:pPr>
            <a:fld id="{2CE319D8-CB67-4A63-BCD2-D4C292142D3E}" type="slidenum">
              <a:rPr lang="fr-CH">
                <a:solidFill>
                  <a:prstClr val="black"/>
                </a:solidFill>
                <a:latin typeface="Calibri"/>
              </a:rPr>
              <a:pPr defTabSz="910274">
                <a:defRPr/>
              </a:pPr>
              <a:t>2</a:t>
            </a:fld>
            <a:endParaRPr lang="fr-CH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561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3577" y="4686501"/>
            <a:ext cx="5388610" cy="4923415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6161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3577" y="4686501"/>
            <a:ext cx="5388610" cy="4923415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3577" y="4686501"/>
            <a:ext cx="5388610" cy="4923415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8755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2621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0070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381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4498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9120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6504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15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3261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1523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89574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4359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5759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2672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8049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8781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9621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4361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383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5728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9743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84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1967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0270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8431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89659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49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1057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287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75741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989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4713" y="628650"/>
            <a:ext cx="4926012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29141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0143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78099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83486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28388" y="4686499"/>
            <a:ext cx="5833801" cy="5067316"/>
          </a:xfrm>
        </p:spPr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87427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95199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pPr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243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671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4713" y="628650"/>
            <a:ext cx="4926012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440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077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19D8-CB67-4A63-BCD2-D4C292142D3E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54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428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777C44-E200-40A9-A99C-7DEB161776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8661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8661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777C44-E200-40A9-A99C-7DEB161776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Rectangle 4"/>
          <p:cNvSpPr/>
          <p:nvPr userDrawn="1"/>
        </p:nvSpPr>
        <p:spPr>
          <a:xfrm>
            <a:off x="0" y="5157192"/>
            <a:ext cx="9144000" cy="170080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777C44-E200-40A9-A99C-7DEB161776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08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941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5157192"/>
            <a:ext cx="9144000" cy="170080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777C44-E200-40A9-A99C-7DEB161776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14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18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8464" y="-27384"/>
            <a:ext cx="648072" cy="4320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7C44-E200-40A9-A99C-7DEB161776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9" name="Image 8" descr="templat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6133838"/>
            <a:ext cx="600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Bibliothèque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0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3749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europepmc.org/orcid/impor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earch.crossref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5.png"/><Relationship Id="rId7" Type="http://schemas.openxmlformats.org/officeDocument/2006/relationships/hyperlink" Target="https://orcid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s://orcid.org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5.png"/><Relationship Id="rId5" Type="http://schemas.openxmlformats.org/officeDocument/2006/relationships/hyperlink" Target="http://apps.webofknowledge.com/" TargetMode="Externa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hyperlink" Target="http://apps.webofknowledge.com/" TargetMode="External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orcid.scopusfeedback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hyperlink" Target="https://www.lens.org/lens/profiles" TargetMode="External"/><Relationship Id="rId7" Type="http://schemas.openxmlformats.org/officeDocument/2006/relationships/hyperlink" Target="https://app.dimensions.ai/details/entities/publication/author/ur.01335733013.54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2.png"/><Relationship Id="rId5" Type="http://schemas.openxmlformats.org/officeDocument/2006/relationships/hyperlink" Target="https://www.dimensions.ai/blog/digital-science-announces-dimensions-integration-of-orcid/" TargetMode="External"/><Relationship Id="rId10" Type="http://schemas.openxmlformats.org/officeDocument/2006/relationships/hyperlink" Target="https://www.lens.org/lens/orcid/0000-0001-7462-5132/scholar" TargetMode="External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impactstory.org/u/0000-0001-7462-5132/achievement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unige.ch/medecine/en/faculty/hr-careers/" TargetMode="External"/><Relationship Id="rId4" Type="http://schemas.openxmlformats.org/officeDocument/2006/relationships/hyperlink" Target="https://www.snf.ch/en/gKcnwW6aEft4bMPF/page/your-curriculum-vitae-all-about-the-cv-format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9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imitri.Donze@unige.ch" TargetMode="External"/><Relationship Id="rId5" Type="http://schemas.openxmlformats.org/officeDocument/2006/relationships/hyperlink" Target="mailto:Floriane.Muller@unige.ch" TargetMode="External"/><Relationship Id="rId4" Type="http://schemas.openxmlformats.org/officeDocument/2006/relationships/hyperlink" Target="http://creativecommons.org/licenses/by-sa/4.0/deed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210036"/>
            <a:ext cx="6958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Floriane Muller - Dimitri </a:t>
            </a:r>
            <a:r>
              <a:rPr lang="fr-CH" sz="1400" dirty="0" err="1"/>
              <a:t>Donzé</a:t>
            </a:r>
            <a:endParaRPr lang="fr-CH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716016" y="5056147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 err="1"/>
              <a:t>University</a:t>
            </a:r>
            <a:r>
              <a:rPr lang="fr-CH" sz="1400" dirty="0"/>
              <a:t> of Geneva Library – 14 </a:t>
            </a:r>
            <a:r>
              <a:rPr lang="fr-CH" sz="1400" dirty="0" err="1"/>
              <a:t>December</a:t>
            </a:r>
            <a:r>
              <a:rPr lang="fr-CH" sz="1400" dirty="0"/>
              <a:t> 2023</a:t>
            </a:r>
          </a:p>
          <a:p>
            <a:pPr algn="r"/>
            <a:r>
              <a:rPr lang="fr-CH" sz="1400" dirty="0"/>
              <a:t>DOI: </a:t>
            </a:r>
            <a:r>
              <a:rPr lang="fr-CH" sz="1400" dirty="0">
                <a:hlinkClick r:id="rId3"/>
              </a:rPr>
              <a:t>10.5281/zenodo.10374997</a:t>
            </a:r>
            <a:endParaRPr lang="fr-CH" sz="1400" dirty="0"/>
          </a:p>
          <a:p>
            <a:pPr algn="r"/>
            <a:endParaRPr lang="fr-CH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458221" y="901163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>
                <a:solidFill>
                  <a:srgbClr val="0870B3"/>
                </a:solidFill>
              </a:rPr>
              <a:t>Using</a:t>
            </a:r>
            <a:r>
              <a:rPr lang="fr-FR" sz="5400" dirty="0">
                <a:solidFill>
                  <a:srgbClr val="0870B3"/>
                </a:solidFill>
              </a:rPr>
              <a:t> an ORCID identifier for </a:t>
            </a:r>
            <a:r>
              <a:rPr lang="fr-FR" sz="5400" dirty="0" err="1">
                <a:solidFill>
                  <a:srgbClr val="0870B3"/>
                </a:solidFill>
              </a:rPr>
              <a:t>your</a:t>
            </a:r>
            <a:r>
              <a:rPr lang="fr-FR" sz="5400" dirty="0">
                <a:solidFill>
                  <a:srgbClr val="0870B3"/>
                </a:solidFill>
              </a:rPr>
              <a:t> </a:t>
            </a:r>
            <a:r>
              <a:rPr lang="fr-FR" sz="5400" dirty="0" err="1">
                <a:solidFill>
                  <a:srgbClr val="0870B3"/>
                </a:solidFill>
              </a:rPr>
              <a:t>research</a:t>
            </a:r>
            <a:endParaRPr lang="fr-CH" sz="5400" dirty="0">
              <a:solidFill>
                <a:srgbClr val="0870B3"/>
              </a:solidFill>
            </a:endParaRPr>
          </a:p>
        </p:txBody>
      </p:sp>
      <p:pic>
        <p:nvPicPr>
          <p:cNvPr id="7" name="Picture 10" descr="ORCID">
            <a:extLst>
              <a:ext uri="{FF2B5EF4-FFF2-40B4-BE49-F238E27FC236}">
                <a16:creationId xmlns:a16="http://schemas.microsoft.com/office/drawing/2014/main" id="{CB4FA6E5-F95C-4E63-B6FB-B56DDB8E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24140"/>
            <a:ext cx="4021297" cy="22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AE6C9D-48FC-DB00-4975-C2ED68EE604D}"/>
              </a:ext>
            </a:extLst>
          </p:cNvPr>
          <p:cNvSpPr txBox="1"/>
          <p:nvPr/>
        </p:nvSpPr>
        <p:spPr>
          <a:xfrm>
            <a:off x="458221" y="308058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 err="1"/>
              <a:t>Getting</a:t>
            </a:r>
            <a:r>
              <a:rPr lang="fr-CH" sz="3600" dirty="0"/>
              <a:t> </a:t>
            </a:r>
            <a:r>
              <a:rPr lang="fr-CH" sz="3600" dirty="0" err="1"/>
              <a:t>started</a:t>
            </a:r>
            <a:r>
              <a:rPr lang="fr-CH" sz="3600" dirty="0"/>
              <a:t> </a:t>
            </a:r>
            <a:r>
              <a:rPr lang="fr-CH" sz="3600" dirty="0" err="1"/>
              <a:t>with</a:t>
            </a:r>
            <a:r>
              <a:rPr lang="fr-CH" sz="3600" dirty="0"/>
              <a:t> </a:t>
            </a:r>
            <a:r>
              <a:rPr lang="fr-CH" sz="3600" dirty="0" err="1"/>
              <a:t>your</a:t>
            </a:r>
            <a:r>
              <a:rPr lang="fr-CH" sz="3600" dirty="0"/>
              <a:t> profile and </a:t>
            </a:r>
            <a:r>
              <a:rPr lang="fr-CH" sz="3600" dirty="0" err="1"/>
              <a:t>advanced</a:t>
            </a:r>
            <a:r>
              <a:rPr lang="fr-CH" sz="3600" dirty="0"/>
              <a:t> settings</a:t>
            </a:r>
          </a:p>
        </p:txBody>
      </p:sp>
    </p:spTree>
    <p:extLst>
      <p:ext uri="{BB962C8B-B14F-4D97-AF65-F5344CB8AC3E}">
        <p14:creationId xmlns:p14="http://schemas.microsoft.com/office/powerpoint/2010/main" val="5494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22CC1EA-6CC2-4EFB-A7A4-58BC7220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01" y="1374535"/>
            <a:ext cx="2371725" cy="1209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95A14B-90E2-4B88-978A-A6149B80D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793311"/>
            <a:ext cx="4547793" cy="30477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1BDC36-FF57-4F1D-AC53-58259EF57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9" y="1340690"/>
            <a:ext cx="2514600" cy="5619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70E0BF-4876-4D3C-A75C-6A0CB6F1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Alternate</a:t>
            </a:r>
            <a:r>
              <a:rPr lang="fr-CH" dirty="0"/>
              <a:t> e-mails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A3D1F-9B4A-42DD-B8F6-BB27CFE3A5F3}"/>
              </a:ext>
            </a:extLst>
          </p:cNvPr>
          <p:cNvSpPr/>
          <p:nvPr/>
        </p:nvSpPr>
        <p:spPr>
          <a:xfrm>
            <a:off x="3998977" y="4527153"/>
            <a:ext cx="2229207" cy="486024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F4E90C-D09C-4A36-ADA1-16508D123D44}"/>
              </a:ext>
            </a:extLst>
          </p:cNvPr>
          <p:cNvSpPr txBox="1"/>
          <p:nvPr/>
        </p:nvSpPr>
        <p:spPr>
          <a:xfrm>
            <a:off x="3900908" y="5898006"/>
            <a:ext cx="4968552" cy="646331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To </a:t>
            </a:r>
            <a:r>
              <a:rPr lang="fr-CH" dirty="0" err="1"/>
              <a:t>guarantee</a:t>
            </a:r>
            <a:r>
              <a:rPr lang="fr-CH" dirty="0"/>
              <a:t> long-time </a:t>
            </a:r>
            <a:r>
              <a:rPr lang="fr-CH" dirty="0" err="1"/>
              <a:t>access</a:t>
            </a:r>
            <a:r>
              <a:rPr lang="fr-CH" dirty="0"/>
              <a:t> to </a:t>
            </a:r>
            <a:r>
              <a:rPr lang="fr-CH" dirty="0" err="1"/>
              <a:t>your</a:t>
            </a:r>
            <a:r>
              <a:rPr lang="fr-CH" dirty="0"/>
              <a:t> profile, </a:t>
            </a:r>
            <a:r>
              <a:rPr lang="fr-CH" dirty="0" err="1"/>
              <a:t>make</a:t>
            </a:r>
            <a:r>
              <a:rPr lang="fr-CH" dirty="0"/>
              <a:t> sure to use a non-</a:t>
            </a:r>
            <a:r>
              <a:rPr lang="fr-CH" dirty="0" err="1"/>
              <a:t>institutional</a:t>
            </a:r>
            <a:r>
              <a:rPr lang="fr-CH" dirty="0"/>
              <a:t> e-mail, </a:t>
            </a:r>
            <a:r>
              <a:rPr lang="fr-CH" dirty="0" err="1"/>
              <a:t>too</a:t>
            </a:r>
            <a:endParaRPr lang="fr-CH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6F99CC1-517F-4396-AEB8-FB881B1D65AE}"/>
              </a:ext>
            </a:extLst>
          </p:cNvPr>
          <p:cNvCxnSpPr>
            <a:cxnSpLocks/>
          </p:cNvCxnSpPr>
          <p:nvPr/>
        </p:nvCxnSpPr>
        <p:spPr>
          <a:xfrm>
            <a:off x="2555776" y="3284984"/>
            <a:ext cx="1241953" cy="43204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F245E9B-8608-4550-B252-D13FBA1EED4E}"/>
              </a:ext>
            </a:extLst>
          </p:cNvPr>
          <p:cNvCxnSpPr>
            <a:cxnSpLocks/>
          </p:cNvCxnSpPr>
          <p:nvPr/>
        </p:nvCxnSpPr>
        <p:spPr>
          <a:xfrm flipV="1">
            <a:off x="5035237" y="2564904"/>
            <a:ext cx="1120939" cy="193818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0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8D81F9BC-DA79-4D94-BE09-B938CD9D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619" y="1369660"/>
            <a:ext cx="2179756" cy="1107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566E02-1691-4A46-8762-69FBAAD08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25" y="2870387"/>
            <a:ext cx="3511398" cy="20496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59C19E-ACAE-452F-9366-695CD925B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6" y="1340768"/>
            <a:ext cx="2514600" cy="5619750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3EE29A6-580F-4960-8274-EBF5E01E3E40}"/>
              </a:ext>
            </a:extLst>
          </p:cNvPr>
          <p:cNvCxnSpPr>
            <a:cxnSpLocks/>
          </p:cNvCxnSpPr>
          <p:nvPr/>
        </p:nvCxnSpPr>
        <p:spPr>
          <a:xfrm>
            <a:off x="6120497" y="4869160"/>
            <a:ext cx="0" cy="82946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4EC96B0-03A8-4073-A3AE-14BE5997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Websites</a:t>
            </a:r>
            <a:r>
              <a:rPr lang="fr-CH" dirty="0"/>
              <a:t> &amp; social links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1015AB3-A00E-4A80-8B6C-D327B01CB86D}"/>
              </a:ext>
            </a:extLst>
          </p:cNvPr>
          <p:cNvCxnSpPr>
            <a:cxnSpLocks/>
          </p:cNvCxnSpPr>
          <p:nvPr/>
        </p:nvCxnSpPr>
        <p:spPr>
          <a:xfrm flipV="1">
            <a:off x="2483768" y="3717032"/>
            <a:ext cx="1800200" cy="648072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6C05603-833D-4506-894B-DF90E0DDA6B2}"/>
              </a:ext>
            </a:extLst>
          </p:cNvPr>
          <p:cNvCxnSpPr>
            <a:cxnSpLocks/>
          </p:cNvCxnSpPr>
          <p:nvPr/>
        </p:nvCxnSpPr>
        <p:spPr>
          <a:xfrm flipV="1">
            <a:off x="6018625" y="2147901"/>
            <a:ext cx="0" cy="75337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77F998-7AD9-45FA-AC5B-BAD0B728D224}"/>
              </a:ext>
            </a:extLst>
          </p:cNvPr>
          <p:cNvSpPr txBox="1"/>
          <p:nvPr/>
        </p:nvSpPr>
        <p:spPr>
          <a:xfrm>
            <a:off x="5343597" y="2411823"/>
            <a:ext cx="15311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/>
              <a:t>without</a:t>
            </a:r>
            <a:r>
              <a:rPr lang="fr-CH" dirty="0"/>
              <a:t> a </a:t>
            </a:r>
            <a:r>
              <a:rPr lang="fr-CH" dirty="0" err="1"/>
              <a:t>title</a:t>
            </a:r>
            <a:endParaRPr lang="fr-CH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0BDF11-17F1-43EC-ADFB-59D8C62BFB3F}"/>
              </a:ext>
            </a:extLst>
          </p:cNvPr>
          <p:cNvSpPr txBox="1"/>
          <p:nvPr/>
        </p:nvSpPr>
        <p:spPr>
          <a:xfrm>
            <a:off x="5503897" y="5029105"/>
            <a:ext cx="12105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title</a:t>
            </a:r>
            <a:endParaRPr lang="fr-CH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3F3264F-0148-46C2-9980-5558849A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619" y="5725689"/>
            <a:ext cx="2343150" cy="11906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46746E-2C1F-4E77-9934-29A19146041A}"/>
              </a:ext>
            </a:extLst>
          </p:cNvPr>
          <p:cNvSpPr/>
          <p:nvPr/>
        </p:nvSpPr>
        <p:spPr>
          <a:xfrm>
            <a:off x="5144562" y="6381328"/>
            <a:ext cx="874063" cy="216024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8478F8-73EB-4B86-9139-8D38590C13B9}"/>
              </a:ext>
            </a:extLst>
          </p:cNvPr>
          <p:cNvSpPr/>
          <p:nvPr/>
        </p:nvSpPr>
        <p:spPr>
          <a:xfrm>
            <a:off x="5066865" y="1802672"/>
            <a:ext cx="1531187" cy="216024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1AF52F-37F8-7253-E694-0012549CB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071" y="4063474"/>
            <a:ext cx="3595253" cy="6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F8E676A-33C6-4D66-A6D4-7F1075C0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7" y="1484784"/>
            <a:ext cx="2655335" cy="49736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5DD64F-33D5-4FB9-8C36-CCF0B957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identifiers</a:t>
            </a:r>
            <a:endParaRPr lang="fr-CH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79BB5E9-4733-4421-BBB2-21B26038BF7F}"/>
              </a:ext>
            </a:extLst>
          </p:cNvPr>
          <p:cNvCxnSpPr>
            <a:cxnSpLocks/>
          </p:cNvCxnSpPr>
          <p:nvPr/>
        </p:nvCxnSpPr>
        <p:spPr>
          <a:xfrm flipV="1">
            <a:off x="2576529" y="3171611"/>
            <a:ext cx="3009462" cy="140951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D08DE4C-5D5C-4203-8AFB-6B9627E9B328}"/>
              </a:ext>
            </a:extLst>
          </p:cNvPr>
          <p:cNvSpPr txBox="1"/>
          <p:nvPr/>
        </p:nvSpPr>
        <p:spPr>
          <a:xfrm rot="1090232">
            <a:off x="5422384" y="1699645"/>
            <a:ext cx="240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?</a:t>
            </a:r>
            <a:endParaRPr lang="fr-CH" sz="8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78BBEE-F2B4-4F3B-A128-6D277085CFFD}"/>
              </a:ext>
            </a:extLst>
          </p:cNvPr>
          <p:cNvSpPr txBox="1"/>
          <p:nvPr/>
        </p:nvSpPr>
        <p:spPr>
          <a:xfrm rot="834664">
            <a:off x="5182681" y="3900973"/>
            <a:ext cx="190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</a:t>
            </a:r>
            <a:endParaRPr lang="fr-CH" sz="6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C462D6-57DD-43FF-BB0A-A984C5D2162E}"/>
              </a:ext>
            </a:extLst>
          </p:cNvPr>
          <p:cNvSpPr txBox="1"/>
          <p:nvPr/>
        </p:nvSpPr>
        <p:spPr>
          <a:xfrm rot="178722">
            <a:off x="6836287" y="1146134"/>
            <a:ext cx="190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  <a:endParaRPr lang="fr-CH" sz="6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A46FC7-8CEF-4B15-8FE9-7942DF75EAD2}"/>
              </a:ext>
            </a:extLst>
          </p:cNvPr>
          <p:cNvSpPr txBox="1"/>
          <p:nvPr/>
        </p:nvSpPr>
        <p:spPr>
          <a:xfrm rot="19917637">
            <a:off x="7790852" y="3726472"/>
            <a:ext cx="190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  <a:endParaRPr lang="fr-CH" sz="6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B3CE70-EDC0-4EE4-9C3E-81AA7B68A7D0}"/>
              </a:ext>
            </a:extLst>
          </p:cNvPr>
          <p:cNvSpPr txBox="1"/>
          <p:nvPr/>
        </p:nvSpPr>
        <p:spPr>
          <a:xfrm rot="1002498">
            <a:off x="8065381" y="2643132"/>
            <a:ext cx="190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</a:t>
            </a:r>
            <a:endParaRPr lang="fr-CH" sz="6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E15FEF-0A44-454C-9198-8B6AF0D96120}"/>
              </a:ext>
            </a:extLst>
          </p:cNvPr>
          <p:cNvSpPr txBox="1"/>
          <p:nvPr/>
        </p:nvSpPr>
        <p:spPr>
          <a:xfrm rot="20779138">
            <a:off x="4233520" y="2081184"/>
            <a:ext cx="1909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</a:t>
            </a:r>
            <a:endParaRPr lang="fr-CH" sz="6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C5F6BA-33DD-4BB4-81B6-3FF05D7B5DE3}"/>
              </a:ext>
            </a:extLst>
          </p:cNvPr>
          <p:cNvSpPr txBox="1"/>
          <p:nvPr/>
        </p:nvSpPr>
        <p:spPr>
          <a:xfrm>
            <a:off x="3699642" y="5192110"/>
            <a:ext cx="5192838" cy="1200329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Your</a:t>
            </a:r>
            <a:r>
              <a:rPr lang="fr-CH" dirty="0"/>
              <a:t>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identifiers</a:t>
            </a:r>
            <a:r>
              <a:rPr lang="fr-CH" dirty="0"/>
              <a:t> (</a:t>
            </a:r>
            <a:r>
              <a:rPr lang="fr-CH" dirty="0" err="1"/>
              <a:t>Publons</a:t>
            </a:r>
            <a:r>
              <a:rPr lang="fr-CH" dirty="0"/>
              <a:t>, </a:t>
            </a:r>
            <a:r>
              <a:rPr lang="fr-CH" dirty="0" err="1"/>
              <a:t>Scopus</a:t>
            </a:r>
            <a:r>
              <a:rPr lang="fr-CH" dirty="0"/>
              <a:t>, …) are </a:t>
            </a:r>
            <a:r>
              <a:rPr lang="fr-CH" dirty="0" err="1"/>
              <a:t>automatically</a:t>
            </a:r>
            <a:r>
              <a:rPr lang="fr-CH" dirty="0"/>
              <a:t> </a:t>
            </a:r>
            <a:r>
              <a:rPr lang="fr-CH" dirty="0" err="1"/>
              <a:t>added</a:t>
            </a:r>
            <a:r>
              <a:rPr lang="fr-CH" dirty="0"/>
              <a:t> by the platforms, if </a:t>
            </a:r>
            <a:r>
              <a:rPr lang="fr-CH" dirty="0" err="1"/>
              <a:t>your</a:t>
            </a:r>
            <a:r>
              <a:rPr lang="fr-CH" dirty="0"/>
              <a:t> ORCID </a:t>
            </a:r>
            <a:r>
              <a:rPr lang="fr-CH" dirty="0" err="1"/>
              <a:t>was</a:t>
            </a:r>
            <a:r>
              <a:rPr lang="fr-CH" dirty="0"/>
              <a:t> </a:t>
            </a:r>
            <a:r>
              <a:rPr lang="fr-CH" dirty="0" err="1"/>
              <a:t>linked</a:t>
            </a:r>
            <a:r>
              <a:rPr lang="fr-CH" dirty="0"/>
              <a:t> </a:t>
            </a:r>
            <a:r>
              <a:rPr lang="fr-CH" dirty="0" err="1"/>
              <a:t>there</a:t>
            </a:r>
            <a:r>
              <a:rPr lang="fr-CH" dirty="0"/>
              <a:t>.</a:t>
            </a:r>
          </a:p>
          <a:p>
            <a:r>
              <a:rPr lang="fr-CH" dirty="0" err="1"/>
              <a:t>See</a:t>
            </a:r>
            <a:r>
              <a:rPr lang="fr-CH" dirty="0"/>
              <a:t> the slides about publications (</a:t>
            </a:r>
            <a:r>
              <a:rPr lang="fr-CH" dirty="0" err="1"/>
              <a:t>Search</a:t>
            </a:r>
            <a:r>
              <a:rPr lang="fr-CH" dirty="0"/>
              <a:t> &amp; Link)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E0A7F4-1F6C-4A80-B4DB-61CCBC93A702}"/>
              </a:ext>
            </a:extLst>
          </p:cNvPr>
          <p:cNvSpPr/>
          <p:nvPr/>
        </p:nvSpPr>
        <p:spPr>
          <a:xfrm>
            <a:off x="344281" y="2270850"/>
            <a:ext cx="2232248" cy="35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A76C06-9B25-4911-966A-30A62ADCC614}"/>
              </a:ext>
            </a:extLst>
          </p:cNvPr>
          <p:cNvSpPr/>
          <p:nvPr/>
        </p:nvSpPr>
        <p:spPr>
          <a:xfrm>
            <a:off x="216638" y="3686389"/>
            <a:ext cx="2232248" cy="35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66D23-B679-4A6F-90E2-B77653AEA870}"/>
              </a:ext>
            </a:extLst>
          </p:cNvPr>
          <p:cNvSpPr/>
          <p:nvPr/>
        </p:nvSpPr>
        <p:spPr>
          <a:xfrm>
            <a:off x="216638" y="4811358"/>
            <a:ext cx="2232248" cy="35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7808FC-7C9D-4DC0-8002-7F8184FB296E}"/>
              </a:ext>
            </a:extLst>
          </p:cNvPr>
          <p:cNvSpPr/>
          <p:nvPr/>
        </p:nvSpPr>
        <p:spPr>
          <a:xfrm>
            <a:off x="251520" y="5917286"/>
            <a:ext cx="2232248" cy="354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3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BDF4454-B886-4D5C-AFF5-AC8288BD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9" y="5226231"/>
            <a:ext cx="7381875" cy="1600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79D016-DA3D-47DD-B0AA-AEA76520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67" y="2996952"/>
            <a:ext cx="4533900" cy="20764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8A4F25-D250-4EC3-8163-FD92A74AC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830" y="2562113"/>
            <a:ext cx="3897664" cy="41652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9DEEEE-C894-435B-8AA9-DA34194F7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12" y="1296731"/>
            <a:ext cx="7419975" cy="12477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25BC3C-6EEA-401B-BBA5-DC5F09ED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Alternate</a:t>
            </a:r>
            <a:r>
              <a:rPr lang="fr-CH" dirty="0"/>
              <a:t> </a:t>
            </a:r>
            <a:r>
              <a:rPr lang="fr-CH" dirty="0" err="1"/>
              <a:t>names</a:t>
            </a:r>
            <a:endParaRPr lang="fr-CH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67D2AFC-D886-43B2-98CA-8871ECC41372}"/>
              </a:ext>
            </a:extLst>
          </p:cNvPr>
          <p:cNvCxnSpPr>
            <a:cxnSpLocks/>
          </p:cNvCxnSpPr>
          <p:nvPr/>
        </p:nvCxnSpPr>
        <p:spPr>
          <a:xfrm flipH="1">
            <a:off x="5868144" y="1772816"/>
            <a:ext cx="1872210" cy="432048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D01394D-915F-4EB8-95AC-F1E6AAB77E4D}"/>
              </a:ext>
            </a:extLst>
          </p:cNvPr>
          <p:cNvCxnSpPr>
            <a:cxnSpLocks/>
          </p:cNvCxnSpPr>
          <p:nvPr/>
        </p:nvCxnSpPr>
        <p:spPr>
          <a:xfrm flipH="1" flipV="1">
            <a:off x="3194820" y="4578654"/>
            <a:ext cx="1953246" cy="165865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9E09FE7-FEFB-4BA8-8AF0-E84D3ED1240B}"/>
              </a:ext>
            </a:extLst>
          </p:cNvPr>
          <p:cNvCxnSpPr>
            <a:cxnSpLocks/>
          </p:cNvCxnSpPr>
          <p:nvPr/>
        </p:nvCxnSpPr>
        <p:spPr>
          <a:xfrm flipH="1">
            <a:off x="1259632" y="4578654"/>
            <a:ext cx="743345" cy="165865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DEF506-B039-4B3A-AA35-4D1E6A9CC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52" y="2355403"/>
            <a:ext cx="6324600" cy="43719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78B2E2-2BFC-48FA-B2CB-8B143DFC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369884"/>
            <a:ext cx="7391400" cy="6191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A0310D-7EC7-44DF-A332-5609A523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Biography</a:t>
            </a:r>
            <a:endParaRPr lang="fr-CH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71CCF90-B176-4F16-9BB1-2A1D7879F8BF}"/>
              </a:ext>
            </a:extLst>
          </p:cNvPr>
          <p:cNvCxnSpPr>
            <a:cxnSpLocks/>
          </p:cNvCxnSpPr>
          <p:nvPr/>
        </p:nvCxnSpPr>
        <p:spPr>
          <a:xfrm flipH="1">
            <a:off x="5796136" y="1728063"/>
            <a:ext cx="1944216" cy="76483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04374F7-B6D0-4A1E-82D4-20785F09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59" y="3816328"/>
            <a:ext cx="3181350" cy="29146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8EB80CD-824A-4EBE-9B8A-2ED08F99E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543" y="2123686"/>
            <a:ext cx="4267511" cy="45358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27A759-4F3D-43F6-BB7B-000AAAF85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50" y="1399608"/>
            <a:ext cx="7381875" cy="6000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70E0BF-4876-4D3C-A75C-6A0CB6F1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Employment</a:t>
            </a:r>
            <a:endParaRPr lang="fr-CH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606C4CA-A3B8-42EA-8DA3-524FFBCE5578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3551364"/>
            <a:ext cx="484568" cy="112169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EFB19-12A1-448D-921E-397CC6838901}"/>
              </a:ext>
            </a:extLst>
          </p:cNvPr>
          <p:cNvSpPr/>
          <p:nvPr/>
        </p:nvSpPr>
        <p:spPr>
          <a:xfrm>
            <a:off x="1458274" y="4464850"/>
            <a:ext cx="2757924" cy="416417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10BD35B-9591-4BFE-B419-59110DE47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8" y="2246439"/>
            <a:ext cx="4295775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D8848B4-5013-4EF1-B103-29D31338EBCE}"/>
              </a:ext>
            </a:extLst>
          </p:cNvPr>
          <p:cNvCxnSpPr>
            <a:cxnSpLocks/>
          </p:cNvCxnSpPr>
          <p:nvPr/>
        </p:nvCxnSpPr>
        <p:spPr>
          <a:xfrm flipH="1">
            <a:off x="3275856" y="3231927"/>
            <a:ext cx="2160240" cy="989161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7239777-BA3E-4BA3-B043-188BD4F383DF}"/>
              </a:ext>
            </a:extLst>
          </p:cNvPr>
          <p:cNvCxnSpPr>
            <a:cxnSpLocks/>
          </p:cNvCxnSpPr>
          <p:nvPr/>
        </p:nvCxnSpPr>
        <p:spPr>
          <a:xfrm flipH="1">
            <a:off x="6732240" y="1841980"/>
            <a:ext cx="360040" cy="758601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11A2723-288E-43A0-82C7-007DB9F5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940" y="2333218"/>
            <a:ext cx="2696120" cy="4192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1FA272-0D20-49AB-AC8F-D35D68646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456010"/>
            <a:ext cx="7524750" cy="571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publications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9A5F59D-431F-4ABC-BFB7-D069C8412B16}"/>
              </a:ext>
            </a:extLst>
          </p:cNvPr>
          <p:cNvCxnSpPr>
            <a:cxnSpLocks/>
          </p:cNvCxnSpPr>
          <p:nvPr/>
        </p:nvCxnSpPr>
        <p:spPr>
          <a:xfrm flipH="1">
            <a:off x="4932040" y="1844824"/>
            <a:ext cx="2189444" cy="72008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/>
              <a:t>Available</a:t>
            </a:r>
            <a:r>
              <a:rPr lang="fr-CH" sz="3600" dirty="0"/>
              <a:t> contributions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1" y="1484783"/>
            <a:ext cx="2917798" cy="51260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222" y="1666874"/>
            <a:ext cx="3359882" cy="18174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199" y="4149080"/>
            <a:ext cx="3329905" cy="22835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216" y="1588938"/>
            <a:ext cx="2951552" cy="3680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4208" y="5318198"/>
            <a:ext cx="24258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Many choices !</a:t>
            </a:r>
          </a:p>
          <a:p>
            <a:r>
              <a:rPr lang="en-US" dirty="0"/>
              <a:t>Peer reviews are listed in a specific category</a:t>
            </a:r>
          </a:p>
        </p:txBody>
      </p:sp>
    </p:spTree>
    <p:extLst>
      <p:ext uri="{BB962C8B-B14F-4D97-AF65-F5344CB8AC3E}">
        <p14:creationId xmlns:p14="http://schemas.microsoft.com/office/powerpoint/2010/main" val="32461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Peer </a:t>
            </a:r>
            <a:r>
              <a:rPr lang="fr-CH" dirty="0" err="1"/>
              <a:t>reviews</a:t>
            </a:r>
            <a:r>
              <a:rPr lang="fr-CH" dirty="0"/>
              <a:t> are </a:t>
            </a:r>
            <a:r>
              <a:rPr lang="fr-CH" dirty="0" err="1"/>
              <a:t>special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536393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Peer reviews are added </a:t>
            </a:r>
            <a:r>
              <a:rPr lang="en-US" sz="2000" b="1" dirty="0"/>
              <a:t>by the journals and/or through Web of Science </a:t>
            </a:r>
            <a:r>
              <a:rPr lang="en-US" sz="2000" dirty="0"/>
              <a:t>(previously </a:t>
            </a:r>
            <a:r>
              <a:rPr lang="en-US" sz="2000" dirty="0" err="1"/>
              <a:t>Publons</a:t>
            </a:r>
            <a:r>
              <a:rPr lang="en-US" sz="2000" dirty="0"/>
              <a:t>, but acquired by Web of Science in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cannot be added manually in ORCID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category is created as soon as a peer review activity is signaled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9BFA61-31E7-405F-9E9E-89B7B00FE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91705"/>
            <a:ext cx="74390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</a:t>
            </a:r>
            <a:r>
              <a:rPr lang="fr-CH" dirty="0" err="1"/>
              <a:t>manually</a:t>
            </a:r>
            <a:endParaRPr lang="fr-CH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73E5B0-537D-4112-8899-3941F3BF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73" y="1388766"/>
            <a:ext cx="5139854" cy="54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Program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" y="1556792"/>
            <a:ext cx="82916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400" strike="sngStrike" dirty="0" err="1"/>
              <a:t>Why</a:t>
            </a:r>
            <a:r>
              <a:rPr lang="fr-CH" sz="2400" strike="sngStrike" dirty="0"/>
              <a:t> use an ORCID </a:t>
            </a:r>
            <a:r>
              <a:rPr lang="fr-CH" sz="2400" strike="sngStrike" dirty="0" err="1"/>
              <a:t>iD</a:t>
            </a:r>
            <a:endParaRPr lang="fr-CH" sz="2400" strike="sngStrike" dirty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Creating</a:t>
            </a:r>
            <a:r>
              <a:rPr lang="fr-CH" sz="2400" dirty="0"/>
              <a:t> an ORCID </a:t>
            </a:r>
            <a:r>
              <a:rPr lang="fr-CH" sz="2400" dirty="0" err="1"/>
              <a:t>iD</a:t>
            </a:r>
            <a:r>
              <a:rPr lang="fr-CH" sz="2400" dirty="0"/>
              <a:t> and </a:t>
            </a:r>
            <a:r>
              <a:rPr lang="fr-CH" sz="2400" dirty="0" err="1"/>
              <a:t>filling</a:t>
            </a:r>
            <a:r>
              <a:rPr lang="fr-CH" sz="2400" dirty="0"/>
              <a:t> </a:t>
            </a:r>
            <a:r>
              <a:rPr lang="fr-CH" sz="2400" dirty="0" err="1"/>
              <a:t>it</a:t>
            </a:r>
            <a:endParaRPr lang="fr-CH" sz="2400" dirty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Managing</a:t>
            </a:r>
            <a:r>
              <a:rPr lang="fr-CH" sz="2400" dirty="0"/>
              <a:t> the </a:t>
            </a:r>
            <a:r>
              <a:rPr lang="fr-CH" sz="2400" dirty="0" err="1"/>
              <a:t>visibility</a:t>
            </a:r>
            <a:r>
              <a:rPr lang="fr-CH" sz="2400" dirty="0"/>
              <a:t> of information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Adding</a:t>
            </a:r>
            <a:r>
              <a:rPr lang="fr-CH" sz="2400" dirty="0"/>
              <a:t> publications </a:t>
            </a:r>
            <a:r>
              <a:rPr lang="fr-CH" sz="2400" dirty="0" err="1"/>
              <a:t>references</a:t>
            </a:r>
            <a:endParaRPr lang="fr-CH" sz="2400" dirty="0"/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Authorizing</a:t>
            </a:r>
            <a:r>
              <a:rPr lang="fr-CH" sz="2400" dirty="0"/>
              <a:t> </a:t>
            </a:r>
            <a:r>
              <a:rPr lang="fr-CH" sz="2400" dirty="0" err="1"/>
              <a:t>automatic</a:t>
            </a:r>
            <a:r>
              <a:rPr lang="fr-CH" sz="2400" dirty="0"/>
              <a:t> updates of the profile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/>
              <a:t>ORCID and Archive ouverte UNIGE</a:t>
            </a:r>
          </a:p>
          <a:p>
            <a:pPr marL="457200" indent="-457200">
              <a:buFont typeface="+mj-lt"/>
              <a:buAutoNum type="arabicPeriod"/>
            </a:pP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Linking</a:t>
            </a:r>
            <a:r>
              <a:rPr lang="fr-CH" sz="2400" dirty="0"/>
              <a:t> an ORCID </a:t>
            </a:r>
            <a:r>
              <a:rPr lang="fr-CH" sz="2400" dirty="0" err="1"/>
              <a:t>iD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</a:t>
            </a:r>
            <a:r>
              <a:rPr lang="fr-CH" sz="2400" dirty="0" err="1"/>
              <a:t>other</a:t>
            </a:r>
            <a:r>
              <a:rPr lang="fr-CH" sz="2400" dirty="0"/>
              <a:t> </a:t>
            </a:r>
            <a:r>
              <a:rPr lang="fr-CH" sz="2400" dirty="0" err="1"/>
              <a:t>identifiers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8921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BA30411-972A-372E-D20C-993965FB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9" y="1697517"/>
            <a:ext cx="2534355" cy="46264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a unique identifier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35120" y="3398686"/>
            <a:ext cx="2925068" cy="1224136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/>
          <p:cNvSpPr txBox="1"/>
          <p:nvPr/>
        </p:nvSpPr>
        <p:spPr>
          <a:xfrm>
            <a:off x="3759167" y="1562481"/>
            <a:ext cx="506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err="1"/>
              <a:t>Allows</a:t>
            </a:r>
            <a:r>
              <a:rPr lang="fr-CH" sz="2400" dirty="0"/>
              <a:t> to </a:t>
            </a:r>
            <a:r>
              <a:rPr lang="fr-CH" sz="2400" dirty="0" err="1"/>
              <a:t>add</a:t>
            </a:r>
            <a:r>
              <a:rPr lang="fr-CH" sz="2400" dirty="0"/>
              <a:t> a contribution </a:t>
            </a:r>
            <a:r>
              <a:rPr lang="fr-CH" sz="2400" dirty="0" err="1"/>
              <a:t>with</a:t>
            </a:r>
            <a:r>
              <a:rPr lang="fr-CH" sz="2400" dirty="0"/>
              <a:t> a </a:t>
            </a:r>
            <a:r>
              <a:rPr lang="fr-CH" sz="2400" dirty="0" err="1"/>
              <a:t>known</a:t>
            </a:r>
            <a:r>
              <a:rPr lang="fr-CH" sz="2400" dirty="0"/>
              <a:t> identifier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One identifier at a time</a:t>
            </a:r>
          </a:p>
        </p:txBody>
      </p:sp>
      <p:cxnSp>
        <p:nvCxnSpPr>
          <p:cNvPr id="12" name="Connecteur droit avec flèche 11"/>
          <p:cNvCxnSpPr>
            <a:cxnSpLocks/>
            <a:stCxn id="5" idx="3"/>
          </p:cNvCxnSpPr>
          <p:nvPr/>
        </p:nvCxnSpPr>
        <p:spPr>
          <a:xfrm>
            <a:off x="3160188" y="4010754"/>
            <a:ext cx="547716" cy="35435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B18D2F8-8078-827F-2A9E-998DD4EFD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68" y="3861048"/>
            <a:ext cx="5362662" cy="17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BCE2E6-D518-5F88-3C89-07D5D89B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661" y="2760822"/>
            <a:ext cx="4779800" cy="13363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8469FF-B3EB-997D-0E76-F38D6A71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09" y="1697517"/>
            <a:ext cx="2534355" cy="46264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B6508A-1C2C-401A-AEA7-DF65E5EE5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88" y="4263273"/>
            <a:ext cx="3009900" cy="1847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a </a:t>
            </a:r>
            <a:r>
              <a:rPr lang="fr-CH" dirty="0" err="1"/>
              <a:t>list</a:t>
            </a:r>
            <a:r>
              <a:rPr lang="fr-CH" dirty="0"/>
              <a:t> of publications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05128" y="1479342"/>
            <a:ext cx="5138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If the </a:t>
            </a:r>
            <a:r>
              <a:rPr lang="fr-CH" sz="2000" dirty="0" err="1"/>
              <a:t>list</a:t>
            </a:r>
            <a:r>
              <a:rPr lang="fr-CH" sz="2000" dirty="0"/>
              <a:t> of publications can </a:t>
            </a:r>
            <a:r>
              <a:rPr lang="fr-CH" sz="2000" dirty="0" err="1"/>
              <a:t>be</a:t>
            </a:r>
            <a:r>
              <a:rPr lang="fr-CH" sz="2000" dirty="0"/>
              <a:t> </a:t>
            </a:r>
            <a:r>
              <a:rPr lang="fr-CH" sz="2000" dirty="0" err="1"/>
              <a:t>exported</a:t>
            </a:r>
            <a:r>
              <a:rPr lang="fr-CH" sz="2000" dirty="0"/>
              <a:t> </a:t>
            </a:r>
            <a:r>
              <a:rPr lang="fr-CH" sz="2000" dirty="0" err="1"/>
              <a:t>from</a:t>
            </a:r>
            <a:r>
              <a:rPr lang="fr-CH" sz="2000" dirty="0"/>
              <a:t> a </a:t>
            </a:r>
            <a:r>
              <a:rPr lang="fr-CH" sz="2000" dirty="0" err="1"/>
              <a:t>reference</a:t>
            </a:r>
            <a:r>
              <a:rPr lang="fr-CH" sz="2000" dirty="0"/>
              <a:t> management software (</a:t>
            </a:r>
            <a:r>
              <a:rPr lang="fr-CH" sz="2000" dirty="0" err="1"/>
              <a:t>EndNote</a:t>
            </a:r>
            <a:r>
              <a:rPr lang="fr-CH" sz="2000" dirty="0"/>
              <a:t>, Zotero, etc.) or a Google Scholar profile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67408" y="4787887"/>
            <a:ext cx="3396480" cy="584448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563888" y="5692602"/>
            <a:ext cx="497773" cy="49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72175" y="6383144"/>
            <a:ext cx="51996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err="1"/>
              <a:t>Create</a:t>
            </a:r>
            <a:r>
              <a:rPr lang="fr-CH" sz="2000" dirty="0"/>
              <a:t> a </a:t>
            </a:r>
            <a:r>
              <a:rPr lang="fr-CH" sz="2000" dirty="0" err="1"/>
              <a:t>BibTex</a:t>
            </a:r>
            <a:r>
              <a:rPr lang="fr-CH" sz="2000" dirty="0"/>
              <a:t> file in Zotero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673040-1174-4B9B-BE08-17003219641D}"/>
              </a:ext>
            </a:extLst>
          </p:cNvPr>
          <p:cNvCxnSpPr>
            <a:cxnSpLocks/>
          </p:cNvCxnSpPr>
          <p:nvPr/>
        </p:nvCxnSpPr>
        <p:spPr>
          <a:xfrm flipV="1">
            <a:off x="2801737" y="3550999"/>
            <a:ext cx="1203391" cy="1223686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F9C477F-4F07-4305-B74E-7E03F6FB9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80" y="3798451"/>
            <a:ext cx="2590800" cy="285750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6547803" y="6340584"/>
            <a:ext cx="497773" cy="497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6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18FACF-37C1-B3E4-C5FF-6FF48E9F0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8" y="1340769"/>
            <a:ext cx="7714556" cy="53866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17CAC9-99EA-E7E8-3898-556935CE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633036" y="1340769"/>
            <a:ext cx="7687697" cy="53866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C7D9BA-66EF-A036-C40D-690DFC6B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Google scholar </a:t>
            </a:r>
            <a:r>
              <a:rPr lang="fr-CH" dirty="0">
                <a:sym typeface="Wingdings" panose="05000000000000000000" pitchFamily="2" charset="2"/>
              </a:rPr>
              <a:t></a:t>
            </a:r>
            <a:r>
              <a:rPr lang="fr-CH" dirty="0"/>
              <a:t> </a:t>
            </a:r>
            <a:r>
              <a:rPr lang="fr-CH" dirty="0" err="1"/>
              <a:t>Bibtex</a:t>
            </a:r>
            <a:r>
              <a:rPr lang="fr-CH" dirty="0"/>
              <a:t> </a:t>
            </a:r>
            <a:r>
              <a:rPr lang="fr-CH" dirty="0">
                <a:sym typeface="Wingdings" panose="05000000000000000000" pitchFamily="2" charset="2"/>
              </a:rPr>
              <a:t></a:t>
            </a:r>
            <a:r>
              <a:rPr lang="fr-CH" dirty="0"/>
              <a:t> </a:t>
            </a:r>
            <a:r>
              <a:rPr lang="fr-CH" dirty="0" err="1"/>
              <a:t>Orcid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CEF8F1-3C37-EC57-B2D2-DAAA7CAD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596" b="5436"/>
          <a:stretch/>
        </p:blipFill>
        <p:spPr>
          <a:xfrm>
            <a:off x="633037" y="1340769"/>
            <a:ext cx="338563" cy="5386609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5E10893-2574-BD0A-C6EC-5950F629AA9A}"/>
              </a:ext>
            </a:extLst>
          </p:cNvPr>
          <p:cNvCxnSpPr>
            <a:cxnSpLocks/>
          </p:cNvCxnSpPr>
          <p:nvPr/>
        </p:nvCxnSpPr>
        <p:spPr>
          <a:xfrm>
            <a:off x="323528" y="3356992"/>
            <a:ext cx="486308" cy="64143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D0AB715-BCC2-0159-E62A-8DB6FA674CFD}"/>
              </a:ext>
            </a:extLst>
          </p:cNvPr>
          <p:cNvCxnSpPr>
            <a:cxnSpLocks/>
          </p:cNvCxnSpPr>
          <p:nvPr/>
        </p:nvCxnSpPr>
        <p:spPr>
          <a:xfrm>
            <a:off x="323528" y="3713355"/>
            <a:ext cx="486308" cy="64143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9BC2872-9C30-928E-74A5-89F65B0F2016}"/>
              </a:ext>
            </a:extLst>
          </p:cNvPr>
          <p:cNvCxnSpPr>
            <a:cxnSpLocks/>
          </p:cNvCxnSpPr>
          <p:nvPr/>
        </p:nvCxnSpPr>
        <p:spPr>
          <a:xfrm flipH="1">
            <a:off x="3563888" y="3743975"/>
            <a:ext cx="737828" cy="24871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318085DE-3410-AECF-15E9-D8A4F8A1D999}"/>
              </a:ext>
            </a:extLst>
          </p:cNvPr>
          <p:cNvSpPr/>
          <p:nvPr/>
        </p:nvSpPr>
        <p:spPr>
          <a:xfrm>
            <a:off x="2673050" y="4230436"/>
            <a:ext cx="864096" cy="248711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4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E5797A-0212-B473-1F00-06DDF225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9" y="1697517"/>
            <a:ext cx="2534355" cy="46264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59074" cy="994122"/>
          </a:xfrm>
        </p:spPr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an </a:t>
            </a:r>
            <a:r>
              <a:rPr lang="fr-CH" dirty="0" err="1"/>
              <a:t>external</a:t>
            </a:r>
            <a:r>
              <a:rPr lang="fr-CH" dirty="0"/>
              <a:t> </a:t>
            </a:r>
            <a:r>
              <a:rPr lang="fr-CH" dirty="0" err="1"/>
              <a:t>resource</a:t>
            </a:r>
            <a:endParaRPr lang="fr-CH" dirty="0"/>
          </a:p>
        </p:txBody>
      </p:sp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5D50B876-B914-40E1-9A20-F9887427124C}"/>
              </a:ext>
            </a:extLst>
          </p:cNvPr>
          <p:cNvSpPr/>
          <p:nvPr/>
        </p:nvSpPr>
        <p:spPr>
          <a:xfrm>
            <a:off x="539552" y="2636912"/>
            <a:ext cx="1812305" cy="584448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543DE5-802B-4F4D-8CB4-25B676BB9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324946"/>
            <a:ext cx="5481915" cy="58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59A9E2-DCB5-5B91-821B-6A2D71B9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9" y="1697517"/>
            <a:ext cx="2534355" cy="46264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30AF19-2CBB-411F-AAD7-A22048E5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Importing</a:t>
            </a:r>
            <a:r>
              <a:rPr lang="fr-CH" dirty="0"/>
              <a:t> publications </a:t>
            </a:r>
            <a:r>
              <a:rPr lang="fr-CH" dirty="0" err="1"/>
              <a:t>from</a:t>
            </a:r>
            <a:r>
              <a:rPr lang="fr-CH" dirty="0"/>
              <a:t> PubMed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C6F2F7-4B4C-4B50-8C43-AA2A289DBE66}"/>
              </a:ext>
            </a:extLst>
          </p:cNvPr>
          <p:cNvSpPr txBox="1"/>
          <p:nvPr/>
        </p:nvSpPr>
        <p:spPr>
          <a:xfrm>
            <a:off x="3212100" y="1477920"/>
            <a:ext cx="59351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In </a:t>
            </a:r>
            <a:r>
              <a:rPr lang="fr-CH" dirty="0" err="1"/>
              <a:t>Search</a:t>
            </a:r>
            <a:r>
              <a:rPr lang="fr-CH" dirty="0"/>
              <a:t> &amp; </a:t>
            </a:r>
            <a:r>
              <a:rPr lang="fr-CH" dirty="0" err="1"/>
              <a:t>link</a:t>
            </a:r>
            <a:r>
              <a:rPr lang="fr-CH" dirty="0"/>
              <a:t>:</a:t>
            </a:r>
          </a:p>
          <a:p>
            <a:r>
              <a:rPr lang="fr-CH" dirty="0"/>
              <a:t>PubMed </a:t>
            </a:r>
            <a:r>
              <a:rPr lang="fr-CH" dirty="0" err="1"/>
              <a:t>is</a:t>
            </a:r>
            <a:r>
              <a:rPr lang="fr-CH" dirty="0"/>
              <a:t> not </a:t>
            </a:r>
            <a:r>
              <a:rPr lang="fr-CH" dirty="0" err="1"/>
              <a:t>listed</a:t>
            </a:r>
            <a:r>
              <a:rPr lang="fr-CH" dirty="0"/>
              <a:t>, but </a:t>
            </a:r>
            <a:r>
              <a:rPr lang="fr-CH" dirty="0" err="1"/>
              <a:t>EuropePMC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,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European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</a:t>
            </a:r>
            <a:r>
              <a:rPr lang="fr-CH" dirty="0" err="1"/>
              <a:t>containing</a:t>
            </a:r>
            <a:r>
              <a:rPr lang="fr-CH" dirty="0"/>
              <a:t> all PubMed, and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other</a:t>
            </a:r>
            <a:r>
              <a:rPr lang="fr-CH" dirty="0"/>
              <a:t> publications.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Or </a:t>
            </a:r>
            <a:r>
              <a:rPr lang="fr-CH" dirty="0" err="1"/>
              <a:t>through</a:t>
            </a:r>
            <a:r>
              <a:rPr lang="fr-CH" dirty="0"/>
              <a:t> the URL: </a:t>
            </a:r>
            <a:r>
              <a:rPr lang="fr-CH" dirty="0">
                <a:hlinkClick r:id="rId4"/>
              </a:rPr>
              <a:t>https://europepmc.org/orcid/import</a:t>
            </a:r>
            <a:r>
              <a:rPr lang="fr-CH" dirty="0"/>
              <a:t> 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DF1B56-8A90-44BE-AA9E-395B9CEA3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684" y="4291542"/>
            <a:ext cx="1818301" cy="2413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A4A01A-B6BB-456D-BA05-B7A03708C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100" y="2744679"/>
            <a:ext cx="6388198" cy="9636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07EB69-7A90-45C4-B416-531893110A73}"/>
              </a:ext>
            </a:extLst>
          </p:cNvPr>
          <p:cNvSpPr txBox="1"/>
          <p:nvPr/>
        </p:nvSpPr>
        <p:spPr>
          <a:xfrm>
            <a:off x="3438626" y="4869614"/>
            <a:ext cx="5935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endParaRPr lang="fr-CH" dirty="0"/>
          </a:p>
          <a:p>
            <a:r>
              <a:rPr lang="fr-CH" dirty="0" err="1"/>
              <a:t>Step</a:t>
            </a:r>
            <a:r>
              <a:rPr lang="fr-CH" dirty="0"/>
              <a:t> 1: </a:t>
            </a:r>
            <a:r>
              <a:rPr lang="fr-CH" dirty="0" err="1"/>
              <a:t>giving</a:t>
            </a:r>
            <a:r>
              <a:rPr lang="fr-CH" dirty="0"/>
              <a:t> the </a:t>
            </a:r>
            <a:r>
              <a:rPr lang="fr-CH" dirty="0" err="1"/>
              <a:t>authorization</a:t>
            </a:r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CEC693-ABCC-4E54-BA64-B42DA5EFC551}"/>
              </a:ext>
            </a:extLst>
          </p:cNvPr>
          <p:cNvSpPr/>
          <p:nvPr/>
        </p:nvSpPr>
        <p:spPr>
          <a:xfrm>
            <a:off x="2946270" y="535625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3" name="Rectangle à coins arrondis 8">
            <a:extLst>
              <a:ext uri="{FF2B5EF4-FFF2-40B4-BE49-F238E27FC236}">
                <a16:creationId xmlns:a16="http://schemas.microsoft.com/office/drawing/2014/main" id="{808F7324-CC31-47E0-857D-CD5DC8B501AD}"/>
              </a:ext>
            </a:extLst>
          </p:cNvPr>
          <p:cNvSpPr/>
          <p:nvPr/>
        </p:nvSpPr>
        <p:spPr>
          <a:xfrm>
            <a:off x="527447" y="2636912"/>
            <a:ext cx="1812305" cy="584448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55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375DCD-D1DB-4D3D-9C85-E1F16384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Importing</a:t>
            </a:r>
            <a:r>
              <a:rPr lang="fr-CH" dirty="0"/>
              <a:t> publications </a:t>
            </a:r>
            <a:r>
              <a:rPr lang="fr-CH" dirty="0" err="1"/>
              <a:t>from</a:t>
            </a:r>
            <a:r>
              <a:rPr lang="fr-CH" dirty="0"/>
              <a:t> PubMed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B3E1C6-DA79-40D1-B08B-B9301FD4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2" y="1346690"/>
            <a:ext cx="9144000" cy="575471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1ADDEAE-AF4D-4766-AECD-51B8E922123E}"/>
              </a:ext>
            </a:extLst>
          </p:cNvPr>
          <p:cNvCxnSpPr>
            <a:cxnSpLocks/>
          </p:cNvCxnSpPr>
          <p:nvPr/>
        </p:nvCxnSpPr>
        <p:spPr>
          <a:xfrm flipH="1" flipV="1">
            <a:off x="7178068" y="2703017"/>
            <a:ext cx="549015" cy="41387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746C58F-0E9C-4EC0-A4E0-F6D4BC035A1E}"/>
              </a:ext>
            </a:extLst>
          </p:cNvPr>
          <p:cNvCxnSpPr>
            <a:cxnSpLocks/>
          </p:cNvCxnSpPr>
          <p:nvPr/>
        </p:nvCxnSpPr>
        <p:spPr>
          <a:xfrm flipV="1">
            <a:off x="7721781" y="1575505"/>
            <a:ext cx="249083" cy="39736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C3748EA-A41C-416E-A66B-2CF323EBD81C}"/>
              </a:ext>
            </a:extLst>
          </p:cNvPr>
          <p:cNvSpPr txBox="1"/>
          <p:nvPr/>
        </p:nvSpPr>
        <p:spPr>
          <a:xfrm>
            <a:off x="4788024" y="1663617"/>
            <a:ext cx="2863643" cy="338554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err="1"/>
              <a:t>Connected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ORCID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21EF05-38D7-4572-AFB9-83B58F65EBA8}"/>
              </a:ext>
            </a:extLst>
          </p:cNvPr>
          <p:cNvSpPr txBox="1"/>
          <p:nvPr/>
        </p:nvSpPr>
        <p:spPr>
          <a:xfrm>
            <a:off x="6700654" y="3119433"/>
            <a:ext cx="2392941" cy="1077218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/>
              <a:t>A </a:t>
            </a:r>
            <a:r>
              <a:rPr lang="fr-CH" sz="1600" dirty="0" err="1"/>
              <a:t>search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launched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all </a:t>
            </a:r>
            <a:r>
              <a:rPr lang="fr-CH" sz="1600" dirty="0" err="1"/>
              <a:t>names</a:t>
            </a:r>
            <a:r>
              <a:rPr lang="fr-CH" sz="1600" dirty="0"/>
              <a:t> </a:t>
            </a:r>
            <a:r>
              <a:rPr lang="fr-CH" sz="1600" dirty="0" err="1"/>
              <a:t>saved</a:t>
            </a:r>
            <a:r>
              <a:rPr lang="fr-CH" sz="1600" dirty="0"/>
              <a:t> in ORCID. </a:t>
            </a:r>
          </a:p>
          <a:p>
            <a:r>
              <a:rPr lang="fr-CH" sz="1600" dirty="0" err="1"/>
              <a:t>Modify</a:t>
            </a:r>
            <a:r>
              <a:rPr lang="fr-CH" sz="1600" dirty="0"/>
              <a:t> </a:t>
            </a:r>
            <a:r>
              <a:rPr lang="fr-CH" sz="1600" dirty="0" err="1"/>
              <a:t>it</a:t>
            </a:r>
            <a:r>
              <a:rPr lang="fr-CH" sz="1600" dirty="0"/>
              <a:t> if </a:t>
            </a:r>
            <a:r>
              <a:rPr lang="fr-CH" sz="1600" dirty="0" err="1"/>
              <a:t>needed</a:t>
            </a:r>
            <a:endParaRPr lang="fr-CH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B63D23-AE9B-4A2D-9A44-7578005D2E97}"/>
              </a:ext>
            </a:extLst>
          </p:cNvPr>
          <p:cNvSpPr txBox="1"/>
          <p:nvPr/>
        </p:nvSpPr>
        <p:spPr>
          <a:xfrm>
            <a:off x="995422" y="2932226"/>
            <a:ext cx="5014291" cy="369332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Select </a:t>
            </a:r>
            <a:r>
              <a:rPr lang="fr-CH" dirty="0" err="1"/>
              <a:t>your</a:t>
            </a:r>
            <a:r>
              <a:rPr lang="fr-CH" dirty="0"/>
              <a:t> publications </a:t>
            </a:r>
            <a:r>
              <a:rPr lang="fr-CH" dirty="0" err="1"/>
              <a:t>then</a:t>
            </a:r>
            <a:r>
              <a:rPr lang="fr-CH" dirty="0"/>
              <a:t> «Continue»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7BF07E3-750B-4289-BA4A-610A54616370}"/>
              </a:ext>
            </a:extLst>
          </p:cNvPr>
          <p:cNvCxnSpPr>
            <a:cxnSpLocks/>
          </p:cNvCxnSpPr>
          <p:nvPr/>
        </p:nvCxnSpPr>
        <p:spPr>
          <a:xfrm>
            <a:off x="4788024" y="3382931"/>
            <a:ext cx="561201" cy="18382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D771A75-F9DA-4F7F-8B50-DAE8C85B3F14}"/>
              </a:ext>
            </a:extLst>
          </p:cNvPr>
          <p:cNvCxnSpPr>
            <a:cxnSpLocks/>
          </p:cNvCxnSpPr>
          <p:nvPr/>
        </p:nvCxnSpPr>
        <p:spPr>
          <a:xfrm flipH="1">
            <a:off x="617734" y="3340523"/>
            <a:ext cx="1633503" cy="113189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162A9FE2-AD65-4CE3-A88C-714FA83AF42F}"/>
              </a:ext>
            </a:extLst>
          </p:cNvPr>
          <p:cNvSpPr/>
          <p:nvPr/>
        </p:nvSpPr>
        <p:spPr>
          <a:xfrm>
            <a:off x="7675071" y="268019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6B11527-A993-493F-9474-73F37EE6B642}"/>
              </a:ext>
            </a:extLst>
          </p:cNvPr>
          <p:cNvSpPr/>
          <p:nvPr/>
        </p:nvSpPr>
        <p:spPr>
          <a:xfrm>
            <a:off x="1494572" y="325352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73C384-4AE9-43C5-A3DF-E45BBD805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796" y="5008942"/>
            <a:ext cx="5873527" cy="2111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8135742-9B6E-47FC-A6B5-60E8FB6F5121}"/>
              </a:ext>
            </a:extLst>
          </p:cNvPr>
          <p:cNvCxnSpPr>
            <a:cxnSpLocks/>
          </p:cNvCxnSpPr>
          <p:nvPr/>
        </p:nvCxnSpPr>
        <p:spPr>
          <a:xfrm flipH="1" flipV="1">
            <a:off x="7171204" y="5632583"/>
            <a:ext cx="398083" cy="28067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FCA0AA3-4E92-4775-A6F6-C1DD7F703939}"/>
              </a:ext>
            </a:extLst>
          </p:cNvPr>
          <p:cNvSpPr txBox="1"/>
          <p:nvPr/>
        </p:nvSpPr>
        <p:spPr>
          <a:xfrm>
            <a:off x="5794669" y="5969394"/>
            <a:ext cx="1927112" cy="584775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dirty="0" err="1"/>
              <a:t>Verify</a:t>
            </a:r>
            <a:r>
              <a:rPr lang="fr-CH" sz="1600" dirty="0"/>
              <a:t> and </a:t>
            </a:r>
            <a:r>
              <a:rPr lang="fr-CH" sz="1600" dirty="0" err="1"/>
              <a:t>send</a:t>
            </a:r>
            <a:endParaRPr lang="fr-CH" sz="1600" dirty="0"/>
          </a:p>
          <a:p>
            <a:r>
              <a:rPr lang="fr-CH" sz="1600" dirty="0"/>
              <a:t>to ORCID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9979CC8-6F84-48E2-A833-AE96141889AE}"/>
              </a:ext>
            </a:extLst>
          </p:cNvPr>
          <p:cNvSpPr/>
          <p:nvPr/>
        </p:nvSpPr>
        <p:spPr>
          <a:xfrm>
            <a:off x="7399639" y="577361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57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17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05B193C-C470-4A73-AD86-F2C6CE83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" y="2936810"/>
            <a:ext cx="4730944" cy="38050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Duplicates in ORCID ?</a:t>
            </a:r>
            <a:br>
              <a:rPr lang="fr-CH" dirty="0"/>
            </a:br>
            <a:r>
              <a:rPr lang="fr-CH" sz="2400" dirty="0"/>
              <a:t>(1) </a:t>
            </a:r>
            <a:r>
              <a:rPr lang="fr-CH" sz="2400" dirty="0" err="1"/>
              <a:t>identified</a:t>
            </a:r>
            <a:r>
              <a:rPr lang="fr-CH" sz="2400" dirty="0"/>
              <a:t> by the system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03C315-0674-47C3-AE4E-8F63C8FD6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906"/>
            <a:ext cx="8686800" cy="138145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3B4B22-C7B8-495B-A266-D7D090F5E619}"/>
              </a:ext>
            </a:extLst>
          </p:cNvPr>
          <p:cNvCxnSpPr>
            <a:cxnSpLocks/>
          </p:cNvCxnSpPr>
          <p:nvPr/>
        </p:nvCxnSpPr>
        <p:spPr>
          <a:xfrm flipH="1">
            <a:off x="5077200" y="2492896"/>
            <a:ext cx="2231104" cy="187220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652120" y="2959070"/>
            <a:ext cx="2890664" cy="923330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CH" dirty="0">
                <a:solidFill>
                  <a:srgbClr val="CF0063"/>
                </a:solidFill>
              </a:rPr>
              <a:t>The system has </a:t>
            </a:r>
            <a:r>
              <a:rPr lang="fr-CH" dirty="0" err="1">
                <a:solidFill>
                  <a:srgbClr val="CF0063"/>
                </a:solidFill>
              </a:rPr>
              <a:t>detected</a:t>
            </a:r>
            <a:r>
              <a:rPr lang="fr-CH" dirty="0">
                <a:solidFill>
                  <a:srgbClr val="CF0063"/>
                </a:solidFill>
              </a:rPr>
              <a:t> possible duplicates </a:t>
            </a:r>
            <a:r>
              <a:rPr lang="fr-CH" dirty="0"/>
              <a:t>and </a:t>
            </a:r>
            <a:r>
              <a:rPr lang="fr-CH" dirty="0" err="1"/>
              <a:t>suggests</a:t>
            </a:r>
            <a:r>
              <a:rPr lang="fr-CH" dirty="0"/>
              <a:t> to merge </a:t>
            </a:r>
            <a:r>
              <a:rPr lang="fr-CH" dirty="0" err="1"/>
              <a:t>them</a:t>
            </a:r>
            <a:r>
              <a:rPr lang="fr-CH" dirty="0"/>
              <a:t>.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2F9969C1-300A-48A1-0952-C3E0C8EE9031}"/>
              </a:ext>
            </a:extLst>
          </p:cNvPr>
          <p:cNvSpPr/>
          <p:nvPr/>
        </p:nvSpPr>
        <p:spPr>
          <a:xfrm>
            <a:off x="6077528" y="2060848"/>
            <a:ext cx="2131169" cy="530902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0C9C67-82CE-11ED-D9B2-07607FCEC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58" y="1484784"/>
            <a:ext cx="8933195" cy="45051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681EDB-A33C-7C4D-A9E2-569A00BED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45" y="1439312"/>
            <a:ext cx="8735110" cy="45582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Duplicates in ORCID ?</a:t>
            </a:r>
            <a:br>
              <a:rPr lang="fr-CH" dirty="0"/>
            </a:br>
            <a:r>
              <a:rPr lang="fr-CH" sz="2400" dirty="0"/>
              <a:t>(2) </a:t>
            </a:r>
            <a:r>
              <a:rPr lang="fr-CH" sz="2400" dirty="0" err="1"/>
              <a:t>identified</a:t>
            </a:r>
            <a:r>
              <a:rPr lang="fr-CH" sz="2400" dirty="0"/>
              <a:t> by the user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897032" y="3029350"/>
            <a:ext cx="2839003" cy="2031325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CH" sz="1800" dirty="0" err="1">
                <a:solidFill>
                  <a:srgbClr val="CF0063"/>
                </a:solidFill>
              </a:rPr>
              <a:t>Manually</a:t>
            </a:r>
            <a:r>
              <a:rPr lang="fr-CH" sz="1800" dirty="0">
                <a:solidFill>
                  <a:srgbClr val="CF0063"/>
                </a:solidFill>
              </a:rPr>
              <a:t> manage duplicates</a:t>
            </a:r>
            <a:r>
              <a:rPr lang="fr-CH" sz="1800" dirty="0"/>
              <a:t>: select </a:t>
            </a:r>
            <a:r>
              <a:rPr lang="fr-CH" sz="1800" dirty="0" err="1"/>
              <a:t>them</a:t>
            </a:r>
            <a:r>
              <a:rPr lang="fr-CH" sz="1800" dirty="0"/>
              <a:t> </a:t>
            </a:r>
            <a:r>
              <a:rPr lang="fr-CH" sz="1800" dirty="0" err="1"/>
              <a:t>with</a:t>
            </a:r>
            <a:r>
              <a:rPr lang="fr-CH" sz="1800" dirty="0"/>
              <a:t> the </a:t>
            </a:r>
            <a:r>
              <a:rPr lang="fr-CH" sz="1800" dirty="0" err="1"/>
              <a:t>checkboxes</a:t>
            </a:r>
            <a:r>
              <a:rPr lang="fr-CH" sz="1800" dirty="0"/>
              <a:t>, </a:t>
            </a:r>
            <a:r>
              <a:rPr lang="fr-CH" sz="1800" dirty="0" err="1"/>
              <a:t>then</a:t>
            </a:r>
            <a:r>
              <a:rPr lang="fr-CH" sz="1800" dirty="0"/>
              <a:t> use the «Actions» </a:t>
            </a:r>
            <a:r>
              <a:rPr lang="fr-CH" sz="1800" dirty="0" err="1"/>
              <a:t>dropdown</a:t>
            </a:r>
            <a:r>
              <a:rPr lang="fr-CH" sz="1800" dirty="0"/>
              <a:t> menu in the «Works» </a:t>
            </a:r>
            <a:r>
              <a:rPr lang="fr-CH" sz="1800" dirty="0" err="1"/>
              <a:t>category</a:t>
            </a:r>
            <a:r>
              <a:rPr lang="fr-CH" sz="1800" dirty="0"/>
              <a:t> to combine or </a:t>
            </a:r>
            <a:r>
              <a:rPr lang="fr-CH" sz="1800" dirty="0" err="1"/>
              <a:t>delete</a:t>
            </a:r>
            <a:r>
              <a:rPr lang="fr-CH" sz="1800" dirty="0"/>
              <a:t> </a:t>
            </a:r>
            <a:r>
              <a:rPr lang="fr-CH" sz="1800" dirty="0" err="1"/>
              <a:t>them</a:t>
            </a:r>
            <a:r>
              <a:rPr lang="fr-CH" sz="1800" dirty="0"/>
              <a:t>.</a:t>
            </a:r>
          </a:p>
        </p:txBody>
      </p:sp>
      <p:cxnSp>
        <p:nvCxnSpPr>
          <p:cNvPr id="19" name="Connecteur droit avec flèche 18"/>
          <p:cNvCxnSpPr>
            <a:cxnSpLocks/>
          </p:cNvCxnSpPr>
          <p:nvPr/>
        </p:nvCxnSpPr>
        <p:spPr>
          <a:xfrm flipV="1">
            <a:off x="240175" y="2492896"/>
            <a:ext cx="452755" cy="11177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04BA596-6A3E-4AB5-AE4D-7A5B90C56C85}"/>
              </a:ext>
            </a:extLst>
          </p:cNvPr>
          <p:cNvCxnSpPr>
            <a:cxnSpLocks/>
          </p:cNvCxnSpPr>
          <p:nvPr/>
        </p:nvCxnSpPr>
        <p:spPr>
          <a:xfrm flipV="1">
            <a:off x="66647" y="3098073"/>
            <a:ext cx="452755" cy="11177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9596685-BB19-45E1-B237-973C92B60CB9}"/>
              </a:ext>
            </a:extLst>
          </p:cNvPr>
          <p:cNvCxnSpPr>
            <a:cxnSpLocks/>
          </p:cNvCxnSpPr>
          <p:nvPr/>
        </p:nvCxnSpPr>
        <p:spPr>
          <a:xfrm flipV="1">
            <a:off x="2944667" y="3007824"/>
            <a:ext cx="875574" cy="29227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28F35E3-4C37-4860-9B96-BBB4BFA1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228520"/>
            <a:ext cx="6372200" cy="37214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209E33-4C70-44AC-8F94-F34A2FD89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9" y="1358768"/>
            <a:ext cx="7884368" cy="19262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Duplicates in ORCID?</a:t>
            </a:r>
            <a:br>
              <a:rPr lang="fr-CH" dirty="0"/>
            </a:br>
            <a:r>
              <a:rPr lang="fr-CH" sz="2400" dirty="0"/>
              <a:t>In all cases, </a:t>
            </a:r>
            <a:r>
              <a:rPr lang="fr-CH" sz="2400" dirty="0" err="1"/>
              <a:t>when</a:t>
            </a:r>
            <a:r>
              <a:rPr lang="fr-CH" sz="2400" dirty="0"/>
              <a:t> </a:t>
            </a:r>
            <a:r>
              <a:rPr lang="fr-CH" sz="2400" dirty="0" err="1"/>
              <a:t>combined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290256" y="3457065"/>
            <a:ext cx="1844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Combined</a:t>
            </a:r>
            <a:r>
              <a:rPr lang="fr-CH" dirty="0"/>
              <a:t> duplicates </a:t>
            </a:r>
            <a:r>
              <a:rPr lang="fr-CH" dirty="0" err="1"/>
              <a:t>remain</a:t>
            </a:r>
            <a:r>
              <a:rPr lang="fr-CH" dirty="0"/>
              <a:t> visible and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possible to </a:t>
            </a:r>
            <a:r>
              <a:rPr lang="fr-CH" dirty="0" err="1"/>
              <a:t>choose</a:t>
            </a:r>
            <a:r>
              <a:rPr lang="fr-CH" dirty="0"/>
              <a:t> the one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displayed</a:t>
            </a:r>
            <a:r>
              <a:rPr lang="fr-CH" dirty="0"/>
              <a:t> by </a:t>
            </a:r>
            <a:r>
              <a:rPr lang="fr-CH" dirty="0" err="1"/>
              <a:t>using</a:t>
            </a:r>
            <a:r>
              <a:rPr lang="fr-CH" dirty="0"/>
              <a:t> the «</a:t>
            </a:r>
            <a:r>
              <a:rPr lang="fr-CH" dirty="0" err="1"/>
              <a:t>Make</a:t>
            </a:r>
            <a:r>
              <a:rPr lang="fr-CH" dirty="0"/>
              <a:t> </a:t>
            </a:r>
            <a:r>
              <a:rPr lang="fr-CH" dirty="0" err="1"/>
              <a:t>preferred</a:t>
            </a:r>
            <a:r>
              <a:rPr lang="fr-CH" dirty="0"/>
              <a:t> source» option</a:t>
            </a: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AC22ACEF-CB17-4CE2-9471-610209DBFB39}"/>
              </a:ext>
            </a:extLst>
          </p:cNvPr>
          <p:cNvSpPr/>
          <p:nvPr/>
        </p:nvSpPr>
        <p:spPr>
          <a:xfrm>
            <a:off x="4572000" y="2798778"/>
            <a:ext cx="1812305" cy="414198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C8D4BE99-52F8-49A8-9BFA-693779793D8A}"/>
              </a:ext>
            </a:extLst>
          </p:cNvPr>
          <p:cNvSpPr/>
          <p:nvPr/>
        </p:nvSpPr>
        <p:spPr>
          <a:xfrm>
            <a:off x="4067944" y="5481748"/>
            <a:ext cx="1656184" cy="351115"/>
          </a:xfrm>
          <a:prstGeom prst="roundRect">
            <a:avLst/>
          </a:prstGeom>
          <a:noFill/>
          <a:ln w="28575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F5BBC9DC-8BCF-4D70-BEC3-0D07A32AC193}"/>
              </a:ext>
            </a:extLst>
          </p:cNvPr>
          <p:cNvSpPr/>
          <p:nvPr/>
        </p:nvSpPr>
        <p:spPr>
          <a:xfrm>
            <a:off x="3523191" y="6476365"/>
            <a:ext cx="1656184" cy="351115"/>
          </a:xfrm>
          <a:prstGeom prst="roundRect">
            <a:avLst/>
          </a:prstGeom>
          <a:noFill/>
          <a:ln w="28575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8">
            <a:extLst>
              <a:ext uri="{FF2B5EF4-FFF2-40B4-BE49-F238E27FC236}">
                <a16:creationId xmlns:a16="http://schemas.microsoft.com/office/drawing/2014/main" id="{E3F28DBD-A306-405B-A938-88452015D40D}"/>
              </a:ext>
            </a:extLst>
          </p:cNvPr>
          <p:cNvSpPr/>
          <p:nvPr/>
        </p:nvSpPr>
        <p:spPr>
          <a:xfrm>
            <a:off x="5580112" y="4489646"/>
            <a:ext cx="2448272" cy="351115"/>
          </a:xfrm>
          <a:prstGeom prst="roundRect">
            <a:avLst/>
          </a:prstGeom>
          <a:noFill/>
          <a:ln w="28575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3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fr-CH" dirty="0"/>
              <a:t>Grant a permission</a:t>
            </a:r>
            <a:br>
              <a:rPr lang="fr-CH" dirty="0"/>
            </a:br>
            <a:r>
              <a:rPr lang="fr-CH" dirty="0"/>
              <a:t>For </a:t>
            </a:r>
            <a:r>
              <a:rPr lang="fr-CH" dirty="0" err="1"/>
              <a:t>example</a:t>
            </a:r>
            <a:r>
              <a:rPr lang="fr-CH" dirty="0"/>
              <a:t> to </a:t>
            </a:r>
            <a:r>
              <a:rPr lang="fr-CH" dirty="0" err="1"/>
              <a:t>CrossRef</a:t>
            </a:r>
            <a:r>
              <a:rPr lang="fr-CH" dirty="0"/>
              <a:t>*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76872"/>
            <a:ext cx="8470527" cy="42665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7457741" y="2792616"/>
            <a:ext cx="504056" cy="57606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79512" y="1412776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Through</a:t>
            </a:r>
            <a:r>
              <a:rPr lang="fr-CH" dirty="0"/>
              <a:t> the « </a:t>
            </a:r>
            <a:r>
              <a:rPr lang="fr-CH" dirty="0" err="1"/>
              <a:t>Search</a:t>
            </a:r>
            <a:r>
              <a:rPr lang="fr-CH" dirty="0"/>
              <a:t> &amp; </a:t>
            </a:r>
            <a:r>
              <a:rPr lang="fr-CH" dirty="0" err="1"/>
              <a:t>link</a:t>
            </a:r>
            <a:r>
              <a:rPr lang="fr-CH" dirty="0"/>
              <a:t> » in the ORCID profile,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On the </a:t>
            </a:r>
            <a:r>
              <a:rPr lang="fr-CH" dirty="0" err="1"/>
              <a:t>website</a:t>
            </a:r>
            <a:r>
              <a:rPr lang="fr-CH" dirty="0"/>
              <a:t> of </a:t>
            </a:r>
            <a:r>
              <a:rPr lang="fr-CH" dirty="0" err="1"/>
              <a:t>said</a:t>
            </a:r>
            <a:r>
              <a:rPr lang="fr-CH" dirty="0"/>
              <a:t> </a:t>
            </a:r>
            <a:r>
              <a:rPr lang="fr-CH" dirty="0" err="1"/>
              <a:t>organization</a:t>
            </a:r>
            <a:r>
              <a:rPr lang="fr-CH" dirty="0"/>
              <a:t>: for </a:t>
            </a:r>
            <a:r>
              <a:rPr lang="fr-CH" dirty="0" err="1"/>
              <a:t>example</a:t>
            </a:r>
            <a:r>
              <a:rPr lang="fr-CH" dirty="0"/>
              <a:t> </a:t>
            </a:r>
            <a:r>
              <a:rPr lang="fr-CH" dirty="0">
                <a:hlinkClick r:id="rId4"/>
              </a:rPr>
              <a:t>https://search.crossref.org/</a:t>
            </a:r>
            <a:r>
              <a:rPr lang="fr-CH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4631681" y="6489206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*</a:t>
            </a:r>
            <a:r>
              <a:rPr lang="fr-CH" sz="1600" dirty="0" err="1"/>
              <a:t>Organization</a:t>
            </a:r>
            <a:r>
              <a:rPr lang="fr-CH" sz="1600" dirty="0"/>
              <a:t> </a:t>
            </a:r>
            <a:r>
              <a:rPr lang="fr-CH" sz="1600" dirty="0" err="1"/>
              <a:t>managing</a:t>
            </a:r>
            <a:r>
              <a:rPr lang="fr-CH" sz="1600" dirty="0"/>
              <a:t> </a:t>
            </a:r>
            <a:r>
              <a:rPr lang="fr-CH" sz="1600" dirty="0" err="1"/>
              <a:t>DOIs</a:t>
            </a:r>
            <a:r>
              <a:rPr lang="fr-CH" sz="1600" dirty="0"/>
              <a:t> (</a:t>
            </a:r>
            <a:r>
              <a:rPr lang="fr-CH" sz="1600" dirty="0" err="1"/>
              <a:t>with</a:t>
            </a:r>
            <a:r>
              <a:rPr lang="fr-CH" sz="1600" dirty="0"/>
              <a:t> </a:t>
            </a:r>
            <a:r>
              <a:rPr lang="fr-CH" sz="1600" dirty="0" err="1"/>
              <a:t>DataCite</a:t>
            </a:r>
            <a:r>
              <a:rPr lang="fr-CH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94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A79EB-71A2-4721-B270-65917438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/>
              <a:t>Principles and </a:t>
            </a:r>
            <a:r>
              <a:rPr lang="fr-CH" sz="4000" dirty="0" err="1"/>
              <a:t>advantages</a:t>
            </a:r>
            <a:endParaRPr lang="fr-CH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B4E57-5936-4691-B26C-496C32E21B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3316" y="1516071"/>
            <a:ext cx="6345238" cy="5173762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200" dirty="0"/>
              <a:t>Increase your online visibility with an </a:t>
            </a:r>
            <a:r>
              <a:rPr lang="en-US" sz="2200" dirty="0">
                <a:solidFill>
                  <a:srgbClr val="CF0063"/>
                </a:solidFill>
              </a:rPr>
              <a:t>automatically updated digital CV </a:t>
            </a:r>
            <a:r>
              <a:rPr lang="en-US" sz="2200" dirty="0"/>
              <a:t>or – at the minimum - </a:t>
            </a:r>
            <a:r>
              <a:rPr lang="en-US" sz="2200" dirty="0">
                <a:solidFill>
                  <a:srgbClr val="CF0063"/>
                </a:solidFill>
              </a:rPr>
              <a:t>a “hub” to redirect </a:t>
            </a:r>
            <a:r>
              <a:rPr lang="en-US" sz="2200" dirty="0"/>
              <a:t>people to the page(s) of your choice</a:t>
            </a:r>
          </a:p>
          <a:p>
            <a:pPr>
              <a:spcAft>
                <a:spcPts val="1800"/>
              </a:spcAft>
            </a:pPr>
            <a:r>
              <a:rPr lang="en-US" sz="2200" dirty="0"/>
              <a:t>Remain </a:t>
            </a:r>
            <a:r>
              <a:rPr lang="en-US" sz="2200" dirty="0">
                <a:solidFill>
                  <a:srgbClr val="CF0063"/>
                </a:solidFill>
              </a:rPr>
              <a:t>reachable</a:t>
            </a:r>
            <a:r>
              <a:rPr lang="en-US" sz="2200" dirty="0"/>
              <a:t> despite changes in institutions and emails, in 1 click from the article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200" dirty="0">
                <a:solidFill>
                  <a:srgbClr val="CF0063"/>
                </a:solidFill>
              </a:rPr>
              <a:t>Highlight the contributions </a:t>
            </a:r>
            <a:r>
              <a:rPr lang="en-US" sz="2200" dirty="0"/>
              <a:t>of your choice </a:t>
            </a:r>
            <a:r>
              <a:rPr lang="en-US" sz="1600" dirty="0"/>
              <a:t>(papers, but also patents, datasets, presentations, discoveries, software, peer reviews, </a:t>
            </a:r>
            <a:r>
              <a:rPr lang="en-US" sz="1600" dirty="0" err="1"/>
              <a:t>etc</a:t>
            </a:r>
            <a:r>
              <a:rPr lang="en-US" sz="1600" dirty="0"/>
              <a:t>…!)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Promote </a:t>
            </a:r>
            <a:r>
              <a:rPr lang="en-US" sz="2200" dirty="0">
                <a:solidFill>
                  <a:srgbClr val="CF0063"/>
                </a:solidFill>
              </a:rPr>
              <a:t>links</a:t>
            </a:r>
            <a:r>
              <a:rPr lang="en-US" sz="2200" dirty="0"/>
              <a:t> between your various scientific productions, other identifiers or profiles, etc.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200" dirty="0">
                <a:solidFill>
                  <a:srgbClr val="CF0063"/>
                </a:solidFill>
              </a:rPr>
              <a:t>Login</a:t>
            </a:r>
            <a:r>
              <a:rPr lang="en-US" sz="2200" dirty="0"/>
              <a:t> for diverse resources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FA01BF95-48E2-4FDC-A950-1A443721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360040" cy="360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518" y="4869160"/>
            <a:ext cx="2067166" cy="16503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49B653-37AA-400D-820E-144F53327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458" y="1520113"/>
            <a:ext cx="2356542" cy="27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Grant a permission</a:t>
            </a:r>
            <a:br>
              <a:rPr lang="fr-CH" dirty="0"/>
            </a:br>
            <a:r>
              <a:rPr lang="fr-CH" dirty="0"/>
              <a:t>For </a:t>
            </a:r>
            <a:r>
              <a:rPr lang="fr-CH" dirty="0" err="1"/>
              <a:t>example</a:t>
            </a:r>
            <a:r>
              <a:rPr lang="fr-CH" dirty="0"/>
              <a:t> to </a:t>
            </a:r>
            <a:r>
              <a:rPr lang="fr-CH" dirty="0" err="1"/>
              <a:t>CrossRef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5076056" y="3345492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err="1"/>
              <a:t>Using</a:t>
            </a:r>
            <a:r>
              <a:rPr lang="fr-CH" dirty="0"/>
              <a:t> ORCID </a:t>
            </a:r>
            <a:r>
              <a:rPr lang="fr-CH" dirty="0" err="1"/>
              <a:t>while</a:t>
            </a:r>
            <a:r>
              <a:rPr lang="fr-CH" dirty="0"/>
              <a:t> </a:t>
            </a:r>
            <a:r>
              <a:rPr lang="fr-CH" dirty="0" err="1"/>
              <a:t>submitting</a:t>
            </a:r>
            <a:r>
              <a:rPr lang="fr-CH" dirty="0"/>
              <a:t> a </a:t>
            </a:r>
            <a:r>
              <a:rPr lang="fr-CH" dirty="0" err="1"/>
              <a:t>paper</a:t>
            </a:r>
            <a:r>
              <a:rPr lang="fr-CH" dirty="0"/>
              <a:t> to the </a:t>
            </a:r>
            <a:r>
              <a:rPr lang="fr-CH" dirty="0" err="1"/>
              <a:t>publisher</a:t>
            </a:r>
            <a:endParaRPr lang="fr-CH" dirty="0"/>
          </a:p>
          <a:p>
            <a:pPr algn="ctr"/>
            <a:r>
              <a:rPr lang="fr-CH" dirty="0"/>
              <a:t>+ </a:t>
            </a:r>
          </a:p>
          <a:p>
            <a:pPr algn="ctr"/>
            <a:r>
              <a:rPr lang="fr-CH" dirty="0" err="1"/>
              <a:t>Giving</a:t>
            </a:r>
            <a:r>
              <a:rPr lang="fr-CH" dirty="0"/>
              <a:t> </a:t>
            </a:r>
            <a:r>
              <a:rPr lang="fr-CH" dirty="0" err="1"/>
              <a:t>CrossRef</a:t>
            </a:r>
            <a:r>
              <a:rPr lang="fr-CH" dirty="0"/>
              <a:t> the permission to update </a:t>
            </a:r>
            <a:r>
              <a:rPr lang="fr-CH" dirty="0" err="1"/>
              <a:t>your</a:t>
            </a:r>
            <a:r>
              <a:rPr lang="fr-CH" dirty="0"/>
              <a:t> ORCID profile</a:t>
            </a:r>
          </a:p>
          <a:p>
            <a:pPr algn="ctr"/>
            <a:r>
              <a:rPr lang="fr-CH" dirty="0"/>
              <a:t>= </a:t>
            </a:r>
          </a:p>
          <a:p>
            <a:pPr algn="ctr"/>
            <a:r>
              <a:rPr lang="fr-CH" dirty="0" err="1"/>
              <a:t>CrossRef</a:t>
            </a:r>
            <a:r>
              <a:rPr lang="fr-CH" dirty="0"/>
              <a:t>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automatically</a:t>
            </a:r>
            <a:r>
              <a:rPr lang="fr-CH" dirty="0"/>
              <a:t> </a:t>
            </a:r>
            <a:r>
              <a:rPr lang="fr-CH" dirty="0" err="1"/>
              <a:t>add</a:t>
            </a:r>
            <a:r>
              <a:rPr lang="fr-CH" dirty="0"/>
              <a:t> the publication to the ORCID profile </a:t>
            </a:r>
            <a:r>
              <a:rPr lang="fr-CH" dirty="0">
                <a:sym typeface="Wingdings" panose="05000000000000000000" pitchFamily="2" charset="2"/>
              </a:rPr>
              <a:t></a:t>
            </a:r>
            <a:endParaRPr lang="fr-CH" dirty="0"/>
          </a:p>
        </p:txBody>
      </p:sp>
      <p:pic>
        <p:nvPicPr>
          <p:cNvPr id="5" name="Graphic 73" descr="Ampoule et engrenage avec un remplissage uni">
            <a:extLst>
              <a:ext uri="{FF2B5EF4-FFF2-40B4-BE49-F238E27FC236}">
                <a16:creationId xmlns:a16="http://schemas.microsoft.com/office/drawing/2014/main" id="{33831E44-8974-4F98-BEFA-024A2FA20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3052" y="2204864"/>
            <a:ext cx="914400" cy="914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EC760E-BE71-726A-D234-5A4A9C11A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40768"/>
            <a:ext cx="4281104" cy="57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0F76A-5CB2-000D-633F-6A0351E2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to </a:t>
            </a:r>
            <a:r>
              <a:rPr lang="en-GB" dirty="0" err="1"/>
              <a:t>DataCite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BB488A-1406-53E2-6E6B-E0103A5F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70300"/>
            <a:ext cx="9144000" cy="55443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D980C-89E4-6B35-F0DF-D65E947E3258}"/>
              </a:ext>
            </a:extLst>
          </p:cNvPr>
          <p:cNvSpPr/>
          <p:nvPr/>
        </p:nvSpPr>
        <p:spPr>
          <a:xfrm>
            <a:off x="5126315" y="1484784"/>
            <a:ext cx="3528392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H" dirty="0" err="1"/>
              <a:t>DataCite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the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organization</a:t>
            </a:r>
            <a:r>
              <a:rPr lang="fr-CH" dirty="0"/>
              <a:t> </a:t>
            </a:r>
            <a:r>
              <a:rPr lang="fr-CH" dirty="0" err="1"/>
              <a:t>managing</a:t>
            </a:r>
            <a:r>
              <a:rPr lang="fr-CH" dirty="0"/>
              <a:t> </a:t>
            </a:r>
            <a:r>
              <a:rPr lang="fr-CH" dirty="0" err="1"/>
              <a:t>DOIs</a:t>
            </a:r>
            <a:r>
              <a:rPr lang="fr-CH" dirty="0"/>
              <a:t>. </a:t>
            </a:r>
          </a:p>
          <a:p>
            <a:pPr algn="ctr"/>
            <a:r>
              <a:rPr lang="fr-CH" dirty="0"/>
              <a:t>It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complementary</a:t>
            </a:r>
            <a:r>
              <a:rPr lang="fr-CH" dirty="0"/>
              <a:t> to </a:t>
            </a:r>
            <a:r>
              <a:rPr lang="fr-CH" dirty="0" err="1"/>
              <a:t>CrossRef</a:t>
            </a:r>
            <a:r>
              <a:rPr lang="fr-CH" dirty="0"/>
              <a:t>.</a:t>
            </a:r>
          </a:p>
          <a:p>
            <a:pPr algn="ctr"/>
            <a:endParaRPr lang="fr-CH" dirty="0"/>
          </a:p>
          <a:p>
            <a:pPr algn="ctr"/>
            <a:endParaRPr lang="fr-CH" dirty="0"/>
          </a:p>
          <a:p>
            <a:pPr algn="ctr"/>
            <a:r>
              <a:rPr lang="fr-CH" dirty="0" err="1"/>
              <a:t>Giving</a:t>
            </a:r>
            <a:r>
              <a:rPr lang="fr-CH" dirty="0"/>
              <a:t> an </a:t>
            </a:r>
            <a:r>
              <a:rPr lang="fr-CH" dirty="0" err="1"/>
              <a:t>authorization</a:t>
            </a:r>
            <a:r>
              <a:rPr lang="fr-CH" dirty="0"/>
              <a:t> to </a:t>
            </a:r>
            <a:r>
              <a:rPr lang="fr-CH" dirty="0" err="1"/>
              <a:t>DataCite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therefore</a:t>
            </a:r>
            <a:r>
              <a:rPr lang="fr-CH" dirty="0"/>
              <a:t> </a:t>
            </a:r>
            <a:r>
              <a:rPr lang="fr-CH" dirty="0" err="1"/>
              <a:t>recomanded</a:t>
            </a:r>
            <a:r>
              <a:rPr lang="fr-CH" dirty="0"/>
              <a:t>, </a:t>
            </a:r>
            <a:r>
              <a:rPr lang="fr-CH" dirty="0" err="1"/>
              <a:t>too</a:t>
            </a:r>
            <a:r>
              <a:rPr lang="fr-CH" dirty="0"/>
              <a:t>, in </a:t>
            </a:r>
            <a:r>
              <a:rPr lang="fr-CH" dirty="0" err="1"/>
              <a:t>order</a:t>
            </a:r>
            <a:r>
              <a:rPr lang="fr-CH" dirty="0"/>
              <a:t> for </a:t>
            </a:r>
            <a:r>
              <a:rPr lang="fr-CH" dirty="0" err="1"/>
              <a:t>your</a:t>
            </a:r>
            <a:r>
              <a:rPr lang="fr-CH" dirty="0"/>
              <a:t> profile to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automatically</a:t>
            </a:r>
            <a:r>
              <a:rPr lang="fr-CH" dirty="0"/>
              <a:t> </a:t>
            </a:r>
            <a:r>
              <a:rPr lang="fr-CH" dirty="0" err="1"/>
              <a:t>updated</a:t>
            </a:r>
            <a:r>
              <a:rPr lang="fr-CH" dirty="0">
                <a:sym typeface="Wingdings" panose="05000000000000000000" pitchFamily="2" charset="2"/>
              </a:rPr>
              <a:t>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1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A842C-C22B-6406-073D-9B00A0BF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318BEC-0685-E092-F91F-20635DED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6" y="130622"/>
            <a:ext cx="9144000" cy="67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1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A9F6F0-8047-4F1D-8F10-6D0C4573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" y="2060422"/>
            <a:ext cx="9144000" cy="27371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See</a:t>
            </a:r>
            <a:r>
              <a:rPr lang="fr-CH" dirty="0"/>
              <a:t> all permissions </a:t>
            </a:r>
            <a:r>
              <a:rPr lang="fr-CH" dirty="0" err="1"/>
              <a:t>granted</a:t>
            </a:r>
            <a:endParaRPr lang="fr-CH" dirty="0"/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 flipV="1">
            <a:off x="4607566" y="3573016"/>
            <a:ext cx="2412706" cy="1573312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9E4D6D-02C9-6BCA-B23D-7101F767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" y="1911241"/>
            <a:ext cx="9144000" cy="44929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See</a:t>
            </a:r>
            <a:r>
              <a:rPr lang="fr-CH" dirty="0"/>
              <a:t> all permissions </a:t>
            </a:r>
            <a:r>
              <a:rPr lang="fr-CH" dirty="0" err="1"/>
              <a:t>granted</a:t>
            </a:r>
            <a:endParaRPr lang="fr-CH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FF7087E-DD86-42C8-A186-4F6976AF3C76}"/>
              </a:ext>
            </a:extLst>
          </p:cNvPr>
          <p:cNvCxnSpPr>
            <a:cxnSpLocks/>
          </p:cNvCxnSpPr>
          <p:nvPr/>
        </p:nvCxnSpPr>
        <p:spPr>
          <a:xfrm flipV="1">
            <a:off x="1331640" y="4157704"/>
            <a:ext cx="1080120" cy="43204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97F3F5F-C5A2-47CA-AF18-04BAE933BBFD}"/>
              </a:ext>
            </a:extLst>
          </p:cNvPr>
          <p:cNvCxnSpPr>
            <a:cxnSpLocks/>
          </p:cNvCxnSpPr>
          <p:nvPr/>
        </p:nvCxnSpPr>
        <p:spPr>
          <a:xfrm flipV="1">
            <a:off x="6372200" y="3744055"/>
            <a:ext cx="1080120" cy="43204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D737EB4-D4CE-AC37-F0DF-7BEE69253123}"/>
              </a:ext>
            </a:extLst>
          </p:cNvPr>
          <p:cNvCxnSpPr>
            <a:cxnSpLocks/>
          </p:cNvCxnSpPr>
          <p:nvPr/>
        </p:nvCxnSpPr>
        <p:spPr>
          <a:xfrm flipV="1">
            <a:off x="1364184" y="5805264"/>
            <a:ext cx="1080120" cy="43204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6467FF-653D-475E-A3BB-EAB978BA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8" y="4209262"/>
            <a:ext cx="8789454" cy="25635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3C64C9-205D-433B-B811-5A1AD18B5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394946"/>
            <a:ext cx="3269332" cy="4007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Check the </a:t>
            </a:r>
            <a:r>
              <a:rPr lang="fr-CH" dirty="0" err="1"/>
              <a:t>automatic</a:t>
            </a:r>
            <a:r>
              <a:rPr lang="fr-CH" dirty="0"/>
              <a:t> updates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139952" y="1628800"/>
            <a:ext cx="2033816" cy="1080121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C6F8E0-0050-4CFE-89BC-C40938B5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1072"/>
            <a:ext cx="7553325" cy="42957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BAD351-E6B3-48E6-BEDC-9801EEEA1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286" y="1394946"/>
            <a:ext cx="3069197" cy="37622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Give</a:t>
            </a:r>
            <a:r>
              <a:rPr lang="fr-CH" dirty="0"/>
              <a:t> </a:t>
            </a:r>
            <a:r>
              <a:rPr lang="fr-CH" dirty="0" err="1"/>
              <a:t>rights</a:t>
            </a:r>
            <a:r>
              <a:rPr lang="fr-CH" dirty="0"/>
              <a:t> to an </a:t>
            </a:r>
            <a:r>
              <a:rPr lang="fr-CH" dirty="0" err="1"/>
              <a:t>individual</a:t>
            </a:r>
            <a:endParaRPr lang="fr-CH" dirty="0"/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 flipH="1">
            <a:off x="4851329" y="4725144"/>
            <a:ext cx="584767" cy="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cxnSpLocks/>
          </p:cNvCxnSpPr>
          <p:nvPr/>
        </p:nvCxnSpPr>
        <p:spPr>
          <a:xfrm>
            <a:off x="5293794" y="3068960"/>
            <a:ext cx="1091411" cy="506452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77278E4-5AF8-4CDC-9D37-39D7EC214F48}"/>
              </a:ext>
            </a:extLst>
          </p:cNvPr>
          <p:cNvSpPr txBox="1"/>
          <p:nvPr/>
        </p:nvSpPr>
        <p:spPr>
          <a:xfrm>
            <a:off x="2411760" y="1342510"/>
            <a:ext cx="27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>
                <a:solidFill>
                  <a:srgbClr val="CF0063"/>
                </a:solidFill>
                <a:highlight>
                  <a:srgbClr val="C0C0C0"/>
                </a:highlight>
              </a:rPr>
              <a:t>Way</a:t>
            </a:r>
            <a:r>
              <a:rPr lang="fr-CH" dirty="0">
                <a:solidFill>
                  <a:srgbClr val="CF0063"/>
                </a:solidFill>
                <a:highlight>
                  <a:srgbClr val="C0C0C0"/>
                </a:highlight>
              </a:rPr>
              <a:t> </a:t>
            </a:r>
            <a:r>
              <a:rPr lang="fr-CH" dirty="0" err="1">
                <a:solidFill>
                  <a:srgbClr val="CF0063"/>
                </a:solidFill>
                <a:highlight>
                  <a:srgbClr val="C0C0C0"/>
                </a:highlight>
              </a:rPr>
              <a:t>below</a:t>
            </a:r>
            <a:r>
              <a:rPr lang="fr-CH" dirty="0">
                <a:solidFill>
                  <a:srgbClr val="CF0063"/>
                </a:solidFill>
                <a:highlight>
                  <a:srgbClr val="C0C0C0"/>
                </a:highlight>
              </a:rPr>
              <a:t> in the «</a:t>
            </a:r>
            <a:r>
              <a:rPr lang="fr-CH" dirty="0" err="1">
                <a:solidFill>
                  <a:srgbClr val="CF0063"/>
                </a:solidFill>
                <a:highlight>
                  <a:srgbClr val="C0C0C0"/>
                </a:highlight>
              </a:rPr>
              <a:t>Trusted</a:t>
            </a:r>
            <a:r>
              <a:rPr lang="fr-CH" dirty="0">
                <a:solidFill>
                  <a:srgbClr val="CF0063"/>
                </a:solidFill>
                <a:highlight>
                  <a:srgbClr val="C0C0C0"/>
                </a:highlight>
              </a:rPr>
              <a:t> parties» page</a:t>
            </a:r>
          </a:p>
        </p:txBody>
      </p:sp>
    </p:spTree>
    <p:extLst>
      <p:ext uri="{BB962C8B-B14F-4D97-AF65-F5344CB8AC3E}">
        <p14:creationId xmlns:p14="http://schemas.microsoft.com/office/powerpoint/2010/main" val="41768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5B2A312-1DFE-434F-B038-B170243A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5" y="2723530"/>
            <a:ext cx="4140041" cy="18750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0A6406-86A4-4AB0-B55C-E1397F102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872" y="4414176"/>
            <a:ext cx="4990764" cy="2443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D0D1D1-33CB-47D6-8EF5-E807F0164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892" y="2759344"/>
            <a:ext cx="3792564" cy="40768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D6D007-4B1F-467B-8616-C5C043EF6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7" y="1293350"/>
            <a:ext cx="7400925" cy="1409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70E0BF-4876-4D3C-A75C-6A0CB6F1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Adding</a:t>
            </a:r>
            <a:r>
              <a:rPr lang="fr-CH" dirty="0"/>
              <a:t> </a:t>
            </a:r>
            <a:r>
              <a:rPr lang="fr-CH" dirty="0" err="1"/>
              <a:t>Funding</a:t>
            </a:r>
            <a:r>
              <a:rPr lang="fr-CH" dirty="0"/>
              <a:t> Info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B876B4C-6C49-4473-8AD2-A755CB0BD58D}"/>
              </a:ext>
            </a:extLst>
          </p:cNvPr>
          <p:cNvCxnSpPr/>
          <p:nvPr/>
        </p:nvCxnSpPr>
        <p:spPr>
          <a:xfrm>
            <a:off x="4713995" y="2694904"/>
            <a:ext cx="0" cy="40464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65BA85-B43D-44D4-BC78-D632D306E612}"/>
              </a:ext>
            </a:extLst>
          </p:cNvPr>
          <p:cNvCxnSpPr>
            <a:cxnSpLocks/>
          </p:cNvCxnSpPr>
          <p:nvPr/>
        </p:nvCxnSpPr>
        <p:spPr>
          <a:xfrm flipH="1">
            <a:off x="5796136" y="2505104"/>
            <a:ext cx="1724150" cy="406876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54EBEB4-8436-45D7-889C-4F03C2787CBF}"/>
              </a:ext>
            </a:extLst>
          </p:cNvPr>
          <p:cNvCxnSpPr>
            <a:cxnSpLocks/>
          </p:cNvCxnSpPr>
          <p:nvPr/>
        </p:nvCxnSpPr>
        <p:spPr>
          <a:xfrm flipH="1">
            <a:off x="2127330" y="2017851"/>
            <a:ext cx="4761284" cy="752036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9332B57-4207-4336-AB64-6B853EFE61B0}"/>
              </a:ext>
            </a:extLst>
          </p:cNvPr>
          <p:cNvCxnSpPr>
            <a:cxnSpLocks/>
          </p:cNvCxnSpPr>
          <p:nvPr/>
        </p:nvCxnSpPr>
        <p:spPr>
          <a:xfrm>
            <a:off x="683568" y="4077072"/>
            <a:ext cx="0" cy="52154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30622"/>
            <a:ext cx="8363272" cy="994122"/>
          </a:xfrm>
        </p:spPr>
        <p:txBody>
          <a:bodyPr/>
          <a:lstStyle/>
          <a:p>
            <a:r>
              <a:rPr lang="fr-CH" dirty="0"/>
              <a:t>ORCID And Archive ouverte UNIGE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" y="1484784"/>
            <a:ext cx="8172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/>
              <a:t>What</a:t>
            </a:r>
            <a:r>
              <a:rPr lang="fr-CH" sz="2800" b="1" dirty="0"/>
              <a:t> </a:t>
            </a:r>
            <a:r>
              <a:rPr lang="fr-CH" sz="2800" b="1" dirty="0" err="1"/>
              <a:t>is</a:t>
            </a:r>
            <a:r>
              <a:rPr lang="fr-CH" sz="2800" b="1" dirty="0"/>
              <a:t> possible:</a:t>
            </a:r>
          </a:p>
          <a:p>
            <a:pPr marL="457200" indent="-457200">
              <a:buBlip>
                <a:blip r:embed="rId3"/>
              </a:buBlip>
            </a:pPr>
            <a:r>
              <a:rPr lang="fr-CH" sz="2800" dirty="0" err="1"/>
              <a:t>Add</a:t>
            </a:r>
            <a:r>
              <a:rPr lang="fr-CH" sz="2800" dirty="0"/>
              <a:t> </a:t>
            </a:r>
            <a:r>
              <a:rPr lang="fr-CH" sz="2800" dirty="0" err="1"/>
              <a:t>your</a:t>
            </a:r>
            <a:r>
              <a:rPr lang="fr-CH" sz="2800" dirty="0"/>
              <a:t> ORCID in Archive ouverte UNIGE</a:t>
            </a:r>
          </a:p>
          <a:p>
            <a:pPr marL="457200" indent="-457200">
              <a:buBlip>
                <a:blip r:embed="rId3"/>
              </a:buBlip>
            </a:pPr>
            <a:r>
              <a:rPr lang="fr-CH" sz="2800" dirty="0" err="1"/>
              <a:t>Add</a:t>
            </a:r>
            <a:r>
              <a:rPr lang="fr-CH" sz="2800" dirty="0"/>
              <a:t> publications </a:t>
            </a:r>
            <a:r>
              <a:rPr lang="fr-CH" sz="2800" dirty="0" err="1"/>
              <a:t>from</a:t>
            </a:r>
            <a:r>
              <a:rPr lang="fr-CH" sz="2800" dirty="0"/>
              <a:t> Archive ouverte UNIGE in </a:t>
            </a:r>
            <a:r>
              <a:rPr lang="fr-CH" sz="2800" dirty="0" err="1"/>
              <a:t>your</a:t>
            </a:r>
            <a:r>
              <a:rPr lang="fr-CH" sz="2800" dirty="0"/>
              <a:t> ORCID profile (</a:t>
            </a:r>
            <a:r>
              <a:rPr lang="fr-CH" sz="2800" dirty="0" err="1"/>
              <a:t>through</a:t>
            </a:r>
            <a:r>
              <a:rPr lang="fr-CH" sz="2800" dirty="0"/>
              <a:t> «</a:t>
            </a:r>
            <a:r>
              <a:rPr lang="fr-CH" sz="2800" i="1" dirty="0" err="1"/>
              <a:t>Search</a:t>
            </a:r>
            <a:r>
              <a:rPr lang="fr-CH" sz="2800" i="1" dirty="0"/>
              <a:t> &amp; </a:t>
            </a:r>
            <a:r>
              <a:rPr lang="fr-CH" sz="2800" i="1" dirty="0" err="1"/>
              <a:t>link</a:t>
            </a:r>
            <a:r>
              <a:rPr lang="fr-CH" sz="2800" i="1" dirty="0"/>
              <a:t>»</a:t>
            </a:r>
            <a:r>
              <a:rPr lang="fr-CH" sz="2800" dirty="0"/>
              <a:t> &gt; </a:t>
            </a:r>
            <a:r>
              <a:rPr lang="fr-CH" sz="2800" i="1" dirty="0"/>
              <a:t>BASE</a:t>
            </a:r>
            <a:r>
              <a:rPr lang="fr-CH" sz="2800" dirty="0"/>
              <a:t>)</a:t>
            </a:r>
          </a:p>
          <a:p>
            <a:pPr marL="457200" indent="-457200">
              <a:buBlip>
                <a:blip r:embed="rId3"/>
              </a:buBlip>
            </a:pPr>
            <a:r>
              <a:rPr lang="fr-CH" sz="2800" dirty="0" err="1"/>
              <a:t>Create</a:t>
            </a:r>
            <a:r>
              <a:rPr lang="fr-CH" sz="2800" dirty="0"/>
              <a:t> a </a:t>
            </a:r>
            <a:r>
              <a:rPr lang="fr-CH" sz="2800" dirty="0" err="1"/>
              <a:t>link</a:t>
            </a:r>
            <a:r>
              <a:rPr lang="fr-CH" sz="2800" dirty="0"/>
              <a:t> to Archive ouverte UNIGE </a:t>
            </a:r>
            <a:r>
              <a:rPr lang="fr-CH" sz="2800" dirty="0" err="1"/>
              <a:t>from</a:t>
            </a:r>
            <a:r>
              <a:rPr lang="fr-CH" sz="2800" dirty="0"/>
              <a:t> </a:t>
            </a:r>
            <a:r>
              <a:rPr lang="fr-CH" sz="2800" dirty="0" err="1"/>
              <a:t>your</a:t>
            </a:r>
            <a:r>
              <a:rPr lang="fr-CH" sz="2800" dirty="0"/>
              <a:t> ORCID profile</a:t>
            </a:r>
          </a:p>
          <a:p>
            <a:pPr marL="285750" indent="-285750">
              <a:buFontTx/>
              <a:buChar char="-"/>
            </a:pPr>
            <a:endParaRPr lang="fr-CH" sz="2800" dirty="0"/>
          </a:p>
          <a:p>
            <a:r>
              <a:rPr lang="fr-CH" sz="2800" b="1" dirty="0" err="1"/>
              <a:t>What</a:t>
            </a:r>
            <a:r>
              <a:rPr lang="fr-CH" sz="2800" b="1" dirty="0"/>
              <a:t> </a:t>
            </a:r>
            <a:r>
              <a:rPr lang="fr-CH" sz="2800" b="1" dirty="0" err="1"/>
              <a:t>is</a:t>
            </a:r>
            <a:r>
              <a:rPr lang="fr-CH" sz="2800" b="1" dirty="0"/>
              <a:t> not possible (</a:t>
            </a:r>
            <a:r>
              <a:rPr lang="fr-CH" sz="2800" b="1" dirty="0" err="1"/>
              <a:t>yet</a:t>
            </a:r>
            <a:r>
              <a:rPr lang="fr-CH" sz="2800" b="1" dirty="0"/>
              <a:t>)</a:t>
            </a:r>
          </a:p>
          <a:p>
            <a:pPr marL="457200" indent="-457200">
              <a:buBlip>
                <a:blip r:embed="rId4"/>
              </a:buBlip>
            </a:pPr>
            <a:r>
              <a:rPr lang="fr-CH" sz="2800" dirty="0" err="1"/>
              <a:t>Add</a:t>
            </a:r>
            <a:r>
              <a:rPr lang="fr-CH" sz="2800" dirty="0"/>
              <a:t> publications </a:t>
            </a:r>
            <a:r>
              <a:rPr lang="fr-CH" sz="2800" dirty="0" err="1"/>
              <a:t>from</a:t>
            </a:r>
            <a:r>
              <a:rPr lang="fr-CH" sz="2800" dirty="0"/>
              <a:t> </a:t>
            </a:r>
            <a:r>
              <a:rPr lang="fr-CH" sz="2800" dirty="0" err="1"/>
              <a:t>your</a:t>
            </a:r>
            <a:r>
              <a:rPr lang="fr-CH" sz="2800" dirty="0"/>
              <a:t> ORCID profile to Archive ouverte UNIGE</a:t>
            </a:r>
          </a:p>
        </p:txBody>
      </p:sp>
    </p:spTree>
    <p:extLst>
      <p:ext uri="{BB962C8B-B14F-4D97-AF65-F5344CB8AC3E}">
        <p14:creationId xmlns:p14="http://schemas.microsoft.com/office/powerpoint/2010/main" val="414936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74FD44-1A05-4DBE-AE69-F73713A5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4506"/>
            <a:ext cx="7250172" cy="9726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4F5C2D-A9EE-4DF4-8748-C13CF78E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306" y="1283791"/>
            <a:ext cx="3892694" cy="47081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F6B598-B276-4636-99AF-1DFB17C04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923558"/>
            <a:ext cx="6192688" cy="8038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D27CAD2-BF9E-4210-8FB5-7DE1D290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Display an ORCID       in</a:t>
            </a:r>
            <a:br>
              <a:rPr lang="fr-CH" dirty="0"/>
            </a:br>
            <a:r>
              <a:rPr lang="fr-CH" dirty="0"/>
              <a:t>Archive ouverte UNIGE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2FE1EB-4444-4528-99AB-6D4B58295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27" y="3331270"/>
            <a:ext cx="4926957" cy="259228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21C1F85-8FD9-4EB0-AFB6-F28FC4F59CF7}"/>
              </a:ext>
            </a:extLst>
          </p:cNvPr>
          <p:cNvCxnSpPr>
            <a:cxnSpLocks/>
          </p:cNvCxnSpPr>
          <p:nvPr/>
        </p:nvCxnSpPr>
        <p:spPr>
          <a:xfrm flipH="1">
            <a:off x="3491880" y="4149080"/>
            <a:ext cx="864096" cy="177447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A7FCC6BD-F024-4AD9-9932-50A6CEECAAB4}"/>
              </a:ext>
            </a:extLst>
          </p:cNvPr>
          <p:cNvSpPr/>
          <p:nvPr/>
        </p:nvSpPr>
        <p:spPr>
          <a:xfrm>
            <a:off x="5652120" y="6095379"/>
            <a:ext cx="504056" cy="460177"/>
          </a:xfrm>
          <a:prstGeom prst="roundRect">
            <a:avLst/>
          </a:prstGeom>
          <a:noFill/>
          <a:ln w="57150"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A82F017-D6B1-4342-827D-033EFEDE8925}"/>
              </a:ext>
            </a:extLst>
          </p:cNvPr>
          <p:cNvCxnSpPr>
            <a:cxnSpLocks/>
          </p:cNvCxnSpPr>
          <p:nvPr/>
        </p:nvCxnSpPr>
        <p:spPr>
          <a:xfrm flipV="1">
            <a:off x="5796136" y="4581128"/>
            <a:ext cx="1008112" cy="149483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id="{BDB88643-BE48-DBD7-7934-25845DB10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93" y="76670"/>
            <a:ext cx="530597" cy="5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B44844-0637-4490-B986-76849BD11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08127"/>
            <a:ext cx="7504058" cy="55178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Creating</a:t>
            </a:r>
            <a:r>
              <a:rPr lang="fr-CH" dirty="0"/>
              <a:t> an ORCID   </a:t>
            </a:r>
          </a:p>
        </p:txBody>
      </p:sp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C0256790-A30F-4683-B0F2-650C4FF2E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1872"/>
            <a:ext cx="609600" cy="6096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365028C-1448-4806-BCF4-461CE41C0A8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198535" y="2117440"/>
            <a:ext cx="786441" cy="86509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65028C-1448-4806-BCF4-461CE41C0A85}"/>
              </a:ext>
            </a:extLst>
          </p:cNvPr>
          <p:cNvCxnSpPr>
            <a:cxnSpLocks/>
          </p:cNvCxnSpPr>
          <p:nvPr/>
        </p:nvCxnSpPr>
        <p:spPr>
          <a:xfrm flipV="1">
            <a:off x="5149784" y="1825024"/>
            <a:ext cx="1255752" cy="304181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83152" y="2982535"/>
            <a:ext cx="1403648" cy="646331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Looking</a:t>
            </a:r>
            <a:r>
              <a:rPr lang="fr-CH" dirty="0"/>
              <a:t> for </a:t>
            </a:r>
            <a:r>
              <a:rPr lang="fr-CH" dirty="0" err="1"/>
              <a:t>existing</a:t>
            </a:r>
            <a:r>
              <a:rPr lang="fr-CH" dirty="0"/>
              <a:t> </a:t>
            </a:r>
            <a:r>
              <a:rPr lang="fr-CH" dirty="0" err="1"/>
              <a:t>iDs</a:t>
            </a:r>
            <a:endParaRPr lang="fr-CH" dirty="0"/>
          </a:p>
        </p:txBody>
      </p:sp>
      <p:sp>
        <p:nvSpPr>
          <p:cNvPr id="11" name="ZoneTexte 10"/>
          <p:cNvSpPr txBox="1"/>
          <p:nvPr/>
        </p:nvSpPr>
        <p:spPr>
          <a:xfrm>
            <a:off x="3491880" y="2058814"/>
            <a:ext cx="1657904" cy="646331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Registering</a:t>
            </a:r>
            <a:r>
              <a:rPr lang="fr-CH" dirty="0"/>
              <a:t> / </a:t>
            </a:r>
            <a:r>
              <a:rPr lang="fr-CH" dirty="0" err="1"/>
              <a:t>logging</a:t>
            </a:r>
            <a:r>
              <a:rPr lang="fr-CH" dirty="0"/>
              <a:t> in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745" y="91005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hlinkClick r:id="rId4"/>
              </a:rPr>
              <a:t>https://orcid.org/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5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A77160D-8CFD-44A0-8DE0-EF52BD71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12776"/>
            <a:ext cx="3245674" cy="50467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Import Archive ouverte UNIGE documents to an ORCID profile (1)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357614" y="2276872"/>
            <a:ext cx="1309092" cy="48412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9504770-BB90-4F40-93E5-21E25FE1D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470" y="5301755"/>
            <a:ext cx="10914167" cy="1140484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cxnSpLocks/>
          </p:cNvCxnSpPr>
          <p:nvPr/>
        </p:nvCxnSpPr>
        <p:spPr>
          <a:xfrm flipH="1">
            <a:off x="3635896" y="4510116"/>
            <a:ext cx="648072" cy="74137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CDCE8F-1BA4-48D1-BF29-6BD97D12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6488"/>
            <a:ext cx="9144000" cy="43329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Import Archive ouverte UNIGE documents to an ORCID profile (2)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91880" y="1413038"/>
            <a:ext cx="1800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By </a:t>
            </a:r>
            <a:r>
              <a:rPr lang="fr-CH" dirty="0" err="1"/>
              <a:t>using</a:t>
            </a:r>
            <a:r>
              <a:rPr lang="fr-CH" dirty="0"/>
              <a:t> BASE</a:t>
            </a:r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 flipH="1">
            <a:off x="5220072" y="3573016"/>
            <a:ext cx="504056" cy="40592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/>
        </p:nvCxnSpPr>
        <p:spPr>
          <a:xfrm flipH="1" flipV="1">
            <a:off x="7884368" y="2060848"/>
            <a:ext cx="802432" cy="57606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BAB0470-0A66-49C2-9662-D0E4619425C4}"/>
              </a:ext>
            </a:extLst>
          </p:cNvPr>
          <p:cNvCxnSpPr>
            <a:cxnSpLocks/>
          </p:cNvCxnSpPr>
          <p:nvPr/>
        </p:nvCxnSpPr>
        <p:spPr>
          <a:xfrm flipH="1">
            <a:off x="6372200" y="3573016"/>
            <a:ext cx="360040" cy="44396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CCED9F-54E5-4701-B6E3-82C92AFC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6" y="1455333"/>
            <a:ext cx="8964488" cy="5402667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6856" y="130622"/>
            <a:ext cx="8229600" cy="994122"/>
          </a:xfrm>
        </p:spPr>
        <p:txBody>
          <a:bodyPr/>
          <a:lstStyle/>
          <a:p>
            <a:r>
              <a:rPr lang="fr-CH" dirty="0"/>
              <a:t>Import Archive ouverte UNIGE documents to an ORCID profile (3)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012160" y="4156666"/>
            <a:ext cx="936104" cy="7200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94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737E3B-B88F-4727-999F-74BE4A86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424112"/>
            <a:ext cx="9169056" cy="24582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Import Archive ouverte UNIGE documents to an ORCID profile (4)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39952" y="51000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The source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: </a:t>
            </a:r>
            <a:r>
              <a:rPr lang="fr-CH" dirty="0" err="1"/>
              <a:t>Your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</a:t>
            </a:r>
            <a:r>
              <a:rPr lang="fr-CH" i="1" dirty="0"/>
              <a:t>via</a:t>
            </a:r>
            <a:r>
              <a:rPr lang="fr-CH" dirty="0"/>
              <a:t> BASE – Bielefeld Academic </a:t>
            </a:r>
            <a:r>
              <a:rPr lang="fr-CH" dirty="0" err="1"/>
              <a:t>Search</a:t>
            </a:r>
            <a:r>
              <a:rPr lang="fr-CH" dirty="0"/>
              <a:t> Engine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11760" y="181765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Done</a:t>
            </a:r>
            <a:r>
              <a:rPr lang="fr-CH" dirty="0"/>
              <a:t>, the </a:t>
            </a:r>
            <a:r>
              <a:rPr lang="fr-CH" dirty="0" err="1"/>
              <a:t>reference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displayed</a:t>
            </a:r>
            <a:r>
              <a:rPr lang="fr-CH" dirty="0"/>
              <a:t> in ORCID</a:t>
            </a:r>
          </a:p>
        </p:txBody>
      </p:sp>
      <p:cxnSp>
        <p:nvCxnSpPr>
          <p:cNvPr id="5" name="Connecteur droit avec flèche 4"/>
          <p:cNvCxnSpPr>
            <a:cxnSpLocks/>
          </p:cNvCxnSpPr>
          <p:nvPr/>
        </p:nvCxnSpPr>
        <p:spPr>
          <a:xfrm flipH="1" flipV="1">
            <a:off x="2699792" y="4686595"/>
            <a:ext cx="1440160" cy="73666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7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F6741C20-2E06-4C74-A8A4-EA28DA492E20}"/>
              </a:ext>
            </a:extLst>
          </p:cNvPr>
          <p:cNvGrpSpPr/>
          <p:nvPr/>
        </p:nvGrpSpPr>
        <p:grpSpPr>
          <a:xfrm>
            <a:off x="2693772" y="1343723"/>
            <a:ext cx="6435432" cy="5626725"/>
            <a:chOff x="2693772" y="1343723"/>
            <a:chExt cx="6435432" cy="562672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E3C7E45-32A5-40AE-8C1B-E345A040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8568" y="1343723"/>
              <a:ext cx="6405840" cy="477912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5192898-FFF0-4A9F-BDE9-3365942A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3772" y="2636912"/>
              <a:ext cx="6435432" cy="433353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Web Of Science* &amp; ORCID 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832" y="2109109"/>
            <a:ext cx="4513664" cy="307777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>
            <a:spAutoFit/>
          </a:bodyPr>
          <a:lstStyle/>
          <a:p>
            <a:r>
              <a:rPr lang="fr-CH" sz="1400" dirty="0"/>
              <a:t>*</a:t>
            </a:r>
            <a:r>
              <a:rPr lang="fr-CH" sz="1400" dirty="0" err="1"/>
              <a:t>Subscription-based</a:t>
            </a:r>
            <a:r>
              <a:rPr lang="fr-CH" sz="1400" dirty="0"/>
              <a:t> platform, </a:t>
            </a:r>
            <a:r>
              <a:rPr lang="fr-CH" sz="1400" dirty="0" err="1"/>
              <a:t>available</a:t>
            </a:r>
            <a:r>
              <a:rPr lang="fr-CH" sz="1400" dirty="0"/>
              <a:t> at UNIGE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84211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hlinkClick r:id="rId5"/>
              </a:rPr>
              <a:t>http://apps.webofknowledge.com/</a:t>
            </a:r>
            <a:r>
              <a:rPr lang="fr-CH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1524428"/>
            <a:ext cx="2531558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600" dirty="0"/>
              <a:t>In Web of Science, publications are </a:t>
            </a:r>
            <a:r>
              <a:rPr lang="fr-CH" sz="1600" dirty="0" err="1"/>
              <a:t>gathered</a:t>
            </a:r>
            <a:r>
              <a:rPr lang="fr-CH" sz="1600" dirty="0"/>
              <a:t> in «</a:t>
            </a:r>
            <a:r>
              <a:rPr lang="fr-CH" sz="1600" dirty="0" err="1"/>
              <a:t>potential</a:t>
            </a:r>
            <a:r>
              <a:rPr lang="fr-CH" sz="1600" dirty="0"/>
              <a:t> </a:t>
            </a:r>
            <a:r>
              <a:rPr lang="fr-CH" sz="1600" dirty="0" err="1"/>
              <a:t>authors</a:t>
            </a:r>
            <a:r>
              <a:rPr lang="fr-CH" sz="1600" dirty="0"/>
              <a:t>» profiles, </a:t>
            </a:r>
            <a:r>
              <a:rPr lang="fr-CH" sz="1600" dirty="0" err="1"/>
              <a:t>created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an </a:t>
            </a:r>
            <a:r>
              <a:rPr lang="fr-CH" sz="1600" dirty="0" err="1"/>
              <a:t>algorithm</a:t>
            </a:r>
            <a:r>
              <a:rPr lang="fr-CH" sz="1600" dirty="0"/>
              <a:t>.</a:t>
            </a:r>
          </a:p>
          <a:p>
            <a:endParaRPr lang="fr-CH" sz="1600" dirty="0"/>
          </a:p>
          <a:p>
            <a:r>
              <a:rPr lang="fr-CH" sz="1600" dirty="0"/>
              <a:t>It </a:t>
            </a:r>
            <a:r>
              <a:rPr lang="fr-CH" sz="1600" dirty="0" err="1"/>
              <a:t>is</a:t>
            </a:r>
            <a:r>
              <a:rPr lang="fr-CH" sz="1600" dirty="0"/>
              <a:t> possible to </a:t>
            </a:r>
            <a:r>
              <a:rPr lang="fr-CH" sz="1600" dirty="0" err="1"/>
              <a:t>manually</a:t>
            </a:r>
            <a:r>
              <a:rPr lang="fr-CH" sz="1600" dirty="0"/>
              <a:t> correct </a:t>
            </a:r>
            <a:r>
              <a:rPr lang="fr-CH" sz="1600" dirty="0" err="1"/>
              <a:t>his</a:t>
            </a:r>
            <a:r>
              <a:rPr lang="fr-CH" sz="1600" dirty="0"/>
              <a:t>/</a:t>
            </a:r>
            <a:r>
              <a:rPr lang="fr-CH" sz="1600" dirty="0" err="1"/>
              <a:t>her</a:t>
            </a:r>
            <a:r>
              <a:rPr lang="fr-CH" sz="1600" dirty="0"/>
              <a:t> profile and claim publications or the </a:t>
            </a:r>
            <a:r>
              <a:rPr lang="fr-CH" sz="1600" dirty="0" err="1"/>
              <a:t>whole</a:t>
            </a:r>
            <a:r>
              <a:rPr lang="fr-CH" sz="1600" dirty="0"/>
              <a:t> profile.</a:t>
            </a:r>
          </a:p>
          <a:p>
            <a:endParaRPr lang="fr-CH" sz="1600" dirty="0"/>
          </a:p>
          <a:p>
            <a:r>
              <a:rPr lang="fr-CH" sz="1600" dirty="0" err="1"/>
              <a:t>Authors</a:t>
            </a:r>
            <a:r>
              <a:rPr lang="fr-CH" sz="1600" dirty="0"/>
              <a:t> </a:t>
            </a:r>
            <a:r>
              <a:rPr lang="fr-CH" sz="1600" dirty="0" err="1"/>
              <a:t>then</a:t>
            </a:r>
            <a:r>
              <a:rPr lang="fr-CH" sz="1600" dirty="0"/>
              <a:t> </a:t>
            </a:r>
            <a:r>
              <a:rPr lang="fr-CH" sz="1600" dirty="0" err="1"/>
              <a:t>get</a:t>
            </a:r>
            <a:r>
              <a:rPr lang="fr-CH" sz="1600" dirty="0"/>
              <a:t> a </a:t>
            </a:r>
            <a:r>
              <a:rPr lang="fr-CH" sz="1600" dirty="0" err="1">
                <a:solidFill>
                  <a:srgbClr val="CF0063"/>
                </a:solidFill>
              </a:rPr>
              <a:t>ResearcherID</a:t>
            </a:r>
            <a:r>
              <a:rPr lang="fr-CH" sz="1600" dirty="0"/>
              <a:t> </a:t>
            </a:r>
            <a:r>
              <a:rPr lang="fr-CH" sz="1600" dirty="0" err="1"/>
              <a:t>that</a:t>
            </a:r>
            <a:r>
              <a:rPr lang="fr-CH" sz="1600" dirty="0"/>
              <a:t> can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linked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ORCID</a:t>
            </a:r>
          </a:p>
          <a:p>
            <a:r>
              <a:rPr lang="fr-CH" sz="1600" dirty="0"/>
              <a:t> </a:t>
            </a:r>
            <a:br>
              <a:rPr lang="fr-CH" sz="1600" dirty="0"/>
            </a:br>
            <a:r>
              <a:rPr lang="fr-CH" sz="1600" dirty="0" err="1">
                <a:solidFill>
                  <a:srgbClr val="CF0063"/>
                </a:solidFill>
              </a:rPr>
              <a:t>Publons</a:t>
            </a:r>
            <a:r>
              <a:rPr lang="fr-CH" sz="1600" dirty="0"/>
              <a:t> profiles </a:t>
            </a:r>
            <a:r>
              <a:rPr lang="fr-CH" sz="1600" dirty="0" err="1"/>
              <a:t>were</a:t>
            </a:r>
            <a:r>
              <a:rPr lang="fr-CH" sz="1600" dirty="0"/>
              <a:t> </a:t>
            </a:r>
            <a:r>
              <a:rPr lang="fr-CH" sz="1600" dirty="0" err="1"/>
              <a:t>integrated</a:t>
            </a:r>
            <a:r>
              <a:rPr lang="fr-CH" sz="1600" dirty="0"/>
              <a:t> and </a:t>
            </a:r>
            <a:r>
              <a:rPr lang="fr-CH" sz="1600" dirty="0" err="1"/>
              <a:t>converted</a:t>
            </a:r>
            <a:r>
              <a:rPr lang="fr-CH" sz="1600" dirty="0"/>
              <a:t> to </a:t>
            </a:r>
            <a:r>
              <a:rPr lang="fr-CH" sz="1600" dirty="0" err="1"/>
              <a:t>validated</a:t>
            </a:r>
            <a:r>
              <a:rPr lang="fr-CH" sz="1600" dirty="0"/>
              <a:t> </a:t>
            </a:r>
            <a:r>
              <a:rPr lang="fr-CH" sz="1600" dirty="0" err="1"/>
              <a:t>ResearcherIDs</a:t>
            </a:r>
            <a:r>
              <a:rPr lang="fr-CH" sz="1600" dirty="0"/>
              <a:t> validés in August 2022</a:t>
            </a:r>
            <a:br>
              <a:rPr lang="fr-CH" sz="1600" dirty="0"/>
            </a:br>
            <a:endParaRPr lang="fr-CH" sz="1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B08426-7F63-48B5-A7F5-33C39570E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182272"/>
            <a:ext cx="3554234" cy="1038816"/>
          </a:xfrm>
          <a:prstGeom prst="rect">
            <a:avLst/>
          </a:prstGeom>
          <a:ln>
            <a:solidFill>
              <a:srgbClr val="CF0063"/>
            </a:solidFill>
          </a:ln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0641FE8-ECC6-48CE-9865-5C297112A128}"/>
              </a:ext>
            </a:extLst>
          </p:cNvPr>
          <p:cNvCxnSpPr>
            <a:cxnSpLocks/>
          </p:cNvCxnSpPr>
          <p:nvPr/>
        </p:nvCxnSpPr>
        <p:spPr>
          <a:xfrm>
            <a:off x="4932040" y="2924944"/>
            <a:ext cx="576064" cy="25732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F6741C20-2E06-4C74-A8A4-EA28DA492E20}"/>
              </a:ext>
            </a:extLst>
          </p:cNvPr>
          <p:cNvGrpSpPr/>
          <p:nvPr/>
        </p:nvGrpSpPr>
        <p:grpSpPr>
          <a:xfrm>
            <a:off x="568942" y="1484784"/>
            <a:ext cx="7862100" cy="6335064"/>
            <a:chOff x="2693772" y="1343723"/>
            <a:chExt cx="6435432" cy="562672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E3C7E45-32A5-40AE-8C1B-E345A040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8568" y="1343723"/>
              <a:ext cx="6405840" cy="477912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5192898-FFF0-4A9F-BDE9-3365942AD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3772" y="2636912"/>
              <a:ext cx="6435432" cy="433353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Web Of Science* &amp; ORCID (2)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1800" y="84211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hlinkClick r:id="rId5"/>
              </a:rPr>
              <a:t>http://apps.webofknowledge.com/</a:t>
            </a:r>
            <a:r>
              <a:rPr lang="fr-CH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202355-D351-4432-9215-BBD263009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877" y="3212976"/>
            <a:ext cx="4762500" cy="2324100"/>
          </a:xfrm>
          <a:prstGeom prst="rect">
            <a:avLst/>
          </a:prstGeom>
          <a:ln>
            <a:solidFill>
              <a:srgbClr val="CF0063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2D76DC9-580E-431E-BE00-7194BCE01EC7}"/>
              </a:ext>
            </a:extLst>
          </p:cNvPr>
          <p:cNvCxnSpPr>
            <a:cxnSpLocks/>
          </p:cNvCxnSpPr>
          <p:nvPr/>
        </p:nvCxnSpPr>
        <p:spPr>
          <a:xfrm flipH="1">
            <a:off x="6114377" y="4005064"/>
            <a:ext cx="761879" cy="17010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3E8DF54-65DB-461E-80C6-26B33AFAAB64}"/>
              </a:ext>
            </a:extLst>
          </p:cNvPr>
          <p:cNvSpPr txBox="1"/>
          <p:nvPr/>
        </p:nvSpPr>
        <p:spPr>
          <a:xfrm>
            <a:off x="4414964" y="6363416"/>
            <a:ext cx="46465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rgbClr val="CF0063"/>
                </a:solidFill>
              </a:rPr>
              <a:t>NB. You </a:t>
            </a:r>
            <a:r>
              <a:rPr lang="fr-CH" sz="1200" dirty="0" err="1">
                <a:solidFill>
                  <a:srgbClr val="CF0063"/>
                </a:solidFill>
              </a:rPr>
              <a:t>need</a:t>
            </a:r>
            <a:r>
              <a:rPr lang="fr-CH" sz="1200" dirty="0">
                <a:solidFill>
                  <a:srgbClr val="CF0063"/>
                </a:solidFill>
              </a:rPr>
              <a:t> a single </a:t>
            </a:r>
            <a:r>
              <a:rPr lang="fr-CH" sz="1200" dirty="0" err="1">
                <a:solidFill>
                  <a:srgbClr val="CF0063"/>
                </a:solidFill>
              </a:rPr>
              <a:t>account</a:t>
            </a:r>
            <a:r>
              <a:rPr lang="fr-CH" sz="1200" dirty="0">
                <a:solidFill>
                  <a:srgbClr val="CF0063"/>
                </a:solidFill>
              </a:rPr>
              <a:t> for Web of Science, </a:t>
            </a:r>
            <a:r>
              <a:rPr lang="fr-CH" sz="1200" dirty="0" err="1">
                <a:solidFill>
                  <a:srgbClr val="CF0063"/>
                </a:solidFill>
              </a:rPr>
              <a:t>EndNote</a:t>
            </a:r>
            <a:r>
              <a:rPr lang="fr-CH" sz="1200" dirty="0">
                <a:solidFill>
                  <a:srgbClr val="CF0063"/>
                </a:solidFill>
              </a:rPr>
              <a:t> and </a:t>
            </a:r>
            <a:r>
              <a:rPr lang="fr-CH" sz="1200" dirty="0" err="1">
                <a:solidFill>
                  <a:srgbClr val="CF0063"/>
                </a:solidFill>
              </a:rPr>
              <a:t>Publons</a:t>
            </a:r>
            <a:r>
              <a:rPr lang="fr-CH" sz="1200" dirty="0">
                <a:solidFill>
                  <a:srgbClr val="CF0063"/>
                </a:solidFill>
              </a:rPr>
              <a:t>, as </a:t>
            </a:r>
            <a:r>
              <a:rPr lang="fr-CH" sz="1200" dirty="0" err="1">
                <a:solidFill>
                  <a:srgbClr val="CF0063"/>
                </a:solidFill>
              </a:rPr>
              <a:t>they</a:t>
            </a:r>
            <a:r>
              <a:rPr lang="fr-CH" sz="1200" dirty="0">
                <a:solidFill>
                  <a:srgbClr val="CF0063"/>
                </a:solidFill>
              </a:rPr>
              <a:t> all </a:t>
            </a:r>
            <a:r>
              <a:rPr lang="fr-CH" sz="1200" dirty="0" err="1">
                <a:solidFill>
                  <a:srgbClr val="CF0063"/>
                </a:solidFill>
              </a:rPr>
              <a:t>belong</a:t>
            </a:r>
            <a:r>
              <a:rPr lang="fr-CH" sz="1200" dirty="0">
                <a:solidFill>
                  <a:srgbClr val="CF0063"/>
                </a:solidFill>
              </a:rPr>
              <a:t> to the </a:t>
            </a:r>
            <a:r>
              <a:rPr lang="fr-CH" sz="1200" dirty="0" err="1">
                <a:solidFill>
                  <a:srgbClr val="CF0063"/>
                </a:solidFill>
              </a:rPr>
              <a:t>same</a:t>
            </a:r>
            <a:r>
              <a:rPr lang="fr-CH" sz="1200" dirty="0">
                <a:solidFill>
                  <a:srgbClr val="CF0063"/>
                </a:solidFill>
              </a:rPr>
              <a:t> </a:t>
            </a:r>
            <a:r>
              <a:rPr lang="fr-CH" sz="1200" dirty="0" err="1">
                <a:solidFill>
                  <a:srgbClr val="CF0063"/>
                </a:solidFill>
              </a:rPr>
              <a:t>company</a:t>
            </a:r>
            <a:endParaRPr lang="fr-CH" sz="1200" dirty="0">
              <a:solidFill>
                <a:srgbClr val="CF0063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A7FC5C7-481F-491A-8E89-20EA55BF7392}"/>
              </a:ext>
            </a:extLst>
          </p:cNvPr>
          <p:cNvCxnSpPr>
            <a:cxnSpLocks/>
          </p:cNvCxnSpPr>
          <p:nvPr/>
        </p:nvCxnSpPr>
        <p:spPr>
          <a:xfrm flipH="1">
            <a:off x="2627784" y="2487395"/>
            <a:ext cx="761879" cy="17010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F6E4AA5-1DB5-28B9-BDBC-76ECC97A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2780"/>
            <a:ext cx="9144000" cy="4064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Web Of Science* &amp; ORCID (3)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95735" y="1642639"/>
            <a:ext cx="504056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err="1"/>
              <a:t>Linking</a:t>
            </a:r>
            <a:r>
              <a:rPr lang="fr-CH" dirty="0"/>
              <a:t> Web of Science and ORCID </a:t>
            </a:r>
            <a:r>
              <a:rPr lang="fr-CH" dirty="0" err="1"/>
              <a:t>is</a:t>
            </a:r>
            <a:r>
              <a:rPr lang="fr-CH" dirty="0"/>
              <a:t> possible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7588A6F-6452-45E0-97A5-1B69D4ABD4DD}"/>
              </a:ext>
            </a:extLst>
          </p:cNvPr>
          <p:cNvCxnSpPr>
            <a:cxnSpLocks/>
          </p:cNvCxnSpPr>
          <p:nvPr/>
        </p:nvCxnSpPr>
        <p:spPr>
          <a:xfrm flipV="1">
            <a:off x="7020272" y="2692878"/>
            <a:ext cx="508656" cy="23930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3698110-DC64-200C-AEE7-728D96D659E7}"/>
              </a:ext>
            </a:extLst>
          </p:cNvPr>
          <p:cNvSpPr txBox="1"/>
          <p:nvPr/>
        </p:nvSpPr>
        <p:spPr>
          <a:xfrm>
            <a:off x="5538487" y="2581697"/>
            <a:ext cx="15971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/>
              <a:t>Connect</a:t>
            </a:r>
            <a:r>
              <a:rPr lang="fr-CH" sz="1200" dirty="0"/>
              <a:t> in Web of Science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EAC8CAE-CC16-6D32-A2BD-D1F06885055C}"/>
              </a:ext>
            </a:extLst>
          </p:cNvPr>
          <p:cNvCxnSpPr>
            <a:cxnSpLocks/>
          </p:cNvCxnSpPr>
          <p:nvPr/>
        </p:nvCxnSpPr>
        <p:spPr>
          <a:xfrm flipV="1">
            <a:off x="5255187" y="3694101"/>
            <a:ext cx="540949" cy="11965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6F109FC-AFC0-F7A2-2232-F9960EDE66D7}"/>
              </a:ext>
            </a:extLst>
          </p:cNvPr>
          <p:cNvSpPr txBox="1"/>
          <p:nvPr/>
        </p:nvSpPr>
        <p:spPr>
          <a:xfrm>
            <a:off x="4211960" y="3463268"/>
            <a:ext cx="115863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/>
              <a:t>Select «Edit»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A6B2BA-1D28-094D-0C78-547F1F7CF80D}"/>
              </a:ext>
            </a:extLst>
          </p:cNvPr>
          <p:cNvSpPr txBox="1"/>
          <p:nvPr/>
        </p:nvSpPr>
        <p:spPr>
          <a:xfrm>
            <a:off x="632528" y="3090907"/>
            <a:ext cx="18512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/>
              <a:t>Access </a:t>
            </a:r>
            <a:r>
              <a:rPr lang="fr-CH" sz="1200" dirty="0" err="1"/>
              <a:t>your</a:t>
            </a:r>
            <a:r>
              <a:rPr lang="fr-CH" sz="1200" dirty="0"/>
              <a:t> profile page once </a:t>
            </a:r>
            <a:r>
              <a:rPr lang="fr-CH" sz="1200" dirty="0" err="1"/>
              <a:t>connected</a:t>
            </a:r>
            <a:endParaRPr lang="fr-CH" sz="12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F47C8E2-5C91-9F48-DDEF-84AD67026E28}"/>
              </a:ext>
            </a:extLst>
          </p:cNvPr>
          <p:cNvCxnSpPr>
            <a:cxnSpLocks/>
          </p:cNvCxnSpPr>
          <p:nvPr/>
        </p:nvCxnSpPr>
        <p:spPr>
          <a:xfrm flipH="1">
            <a:off x="244587" y="3536260"/>
            <a:ext cx="387942" cy="11294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53510B3-C107-D737-0947-B1E87C1A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" y="908720"/>
            <a:ext cx="6330268" cy="59492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Web Of Science* &amp; ORCID (4)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7588A6F-6452-45E0-97A5-1B69D4ABD4DD}"/>
              </a:ext>
            </a:extLst>
          </p:cNvPr>
          <p:cNvCxnSpPr>
            <a:cxnSpLocks/>
          </p:cNvCxnSpPr>
          <p:nvPr/>
        </p:nvCxnSpPr>
        <p:spPr>
          <a:xfrm flipH="1" flipV="1">
            <a:off x="3821037" y="1648809"/>
            <a:ext cx="2588640" cy="30135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73182" y="1950167"/>
            <a:ext cx="266429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err="1"/>
              <a:t>Several</a:t>
            </a:r>
            <a:r>
              <a:rPr lang="fr-CH" dirty="0"/>
              <a:t> </a:t>
            </a:r>
            <a:r>
              <a:rPr lang="fr-CH" dirty="0" err="1"/>
              <a:t>tabs</a:t>
            </a:r>
            <a:r>
              <a:rPr lang="fr-CH" dirty="0"/>
              <a:t> </a:t>
            </a:r>
            <a:r>
              <a:rPr lang="fr-CH" dirty="0" err="1"/>
              <a:t>allow</a:t>
            </a:r>
            <a:r>
              <a:rPr lang="fr-CH" dirty="0"/>
              <a:t> to: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Set </a:t>
            </a:r>
            <a:r>
              <a:rPr lang="fr-CH" dirty="0" err="1"/>
              <a:t>preferences</a:t>
            </a:r>
            <a:r>
              <a:rPr lang="fr-CH" dirty="0"/>
              <a:t> </a:t>
            </a:r>
            <a:r>
              <a:rPr lang="fr-CH" dirty="0" err="1"/>
              <a:t>regarding</a:t>
            </a:r>
            <a:r>
              <a:rPr lang="fr-CH" dirty="0"/>
              <a:t> </a:t>
            </a:r>
            <a:r>
              <a:rPr lang="fr-CH" dirty="0" err="1"/>
              <a:t>peer-review</a:t>
            </a:r>
            <a:r>
              <a:rPr lang="fr-CH" dirty="0"/>
              <a:t> (</a:t>
            </a:r>
            <a:r>
              <a:rPr lang="fr-CH" dirty="0" err="1"/>
              <a:t>previously</a:t>
            </a:r>
            <a:r>
              <a:rPr lang="fr-CH" dirty="0"/>
              <a:t> </a:t>
            </a:r>
            <a:r>
              <a:rPr lang="fr-CH" dirty="0" err="1"/>
              <a:t>Publons</a:t>
            </a:r>
            <a:r>
              <a:rPr lang="fr-CH" dirty="0"/>
              <a:t>)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Link and </a:t>
            </a:r>
            <a:r>
              <a:rPr lang="fr-CH" dirty="0" err="1"/>
              <a:t>synchronize</a:t>
            </a:r>
            <a:r>
              <a:rPr lang="fr-CH" dirty="0"/>
              <a:t> </a:t>
            </a:r>
            <a:r>
              <a:rPr lang="fr-CH" dirty="0" err="1"/>
              <a:t>your</a:t>
            </a:r>
            <a:r>
              <a:rPr lang="fr-CH" dirty="0"/>
              <a:t> ORCID </a:t>
            </a:r>
            <a:r>
              <a:rPr lang="fr-CH" dirty="0" err="1"/>
              <a:t>iD</a:t>
            </a:r>
            <a:r>
              <a:rPr lang="fr-CH" dirty="0"/>
              <a:t> and Web of Science (</a:t>
            </a:r>
            <a:r>
              <a:rPr lang="fr-CH" dirty="0" err="1"/>
              <a:t>both</a:t>
            </a:r>
            <a:r>
              <a:rPr lang="fr-CH" dirty="0"/>
              <a:t> </a:t>
            </a:r>
            <a:r>
              <a:rPr lang="fr-CH" dirty="0" err="1"/>
              <a:t>ways</a:t>
            </a:r>
            <a:r>
              <a:rPr lang="fr-CH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EA4D51-76CF-49E3-9970-C8FE244515AA}"/>
              </a:ext>
            </a:extLst>
          </p:cNvPr>
          <p:cNvSpPr/>
          <p:nvPr/>
        </p:nvSpPr>
        <p:spPr>
          <a:xfrm>
            <a:off x="1115616" y="1464774"/>
            <a:ext cx="1296144" cy="368071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5710D-CB29-57D2-CDA2-F1D91DC0C212}"/>
              </a:ext>
            </a:extLst>
          </p:cNvPr>
          <p:cNvSpPr/>
          <p:nvPr/>
        </p:nvSpPr>
        <p:spPr>
          <a:xfrm>
            <a:off x="2448255" y="1464774"/>
            <a:ext cx="1296144" cy="368071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8638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Scopus</a:t>
            </a:r>
            <a:r>
              <a:rPr lang="fr-CH" dirty="0"/>
              <a:t> &amp; ORCID (1)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3804750" cy="5254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484784"/>
            <a:ext cx="39604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There are </a:t>
            </a:r>
            <a:r>
              <a:rPr lang="fr-CH" dirty="0" err="1"/>
              <a:t>two</a:t>
            </a:r>
            <a:r>
              <a:rPr lang="fr-CH" dirty="0"/>
              <a:t> </a:t>
            </a:r>
            <a:r>
              <a:rPr lang="fr-CH" dirty="0" err="1"/>
              <a:t>ways</a:t>
            </a:r>
            <a:r>
              <a:rPr lang="fr-CH" dirty="0"/>
              <a:t> to </a:t>
            </a:r>
            <a:r>
              <a:rPr lang="fr-CH" dirty="0" err="1"/>
              <a:t>link</a:t>
            </a:r>
            <a:r>
              <a:rPr lang="fr-CH" dirty="0"/>
              <a:t> </a:t>
            </a:r>
            <a:r>
              <a:rPr lang="fr-CH" dirty="0" err="1"/>
              <a:t>Scopus</a:t>
            </a:r>
            <a:r>
              <a:rPr lang="fr-CH" dirty="0"/>
              <a:t> and ORCID: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hlinkClick r:id="rId4"/>
              </a:rPr>
              <a:t>http://orcid.scopusfeedback.com/</a:t>
            </a:r>
            <a:r>
              <a:rPr lang="fr-CH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Search</a:t>
            </a:r>
            <a:r>
              <a:rPr lang="fr-CH" dirty="0"/>
              <a:t> &amp; </a:t>
            </a:r>
            <a:r>
              <a:rPr lang="fr-CH" dirty="0" err="1"/>
              <a:t>link</a:t>
            </a:r>
            <a:r>
              <a:rPr lang="fr-CH" dirty="0"/>
              <a:t> &gt; </a:t>
            </a:r>
            <a:r>
              <a:rPr lang="fr-CH" dirty="0" err="1"/>
              <a:t>Scopus</a:t>
            </a:r>
            <a:endParaRPr lang="fr-CH" dirty="0"/>
          </a:p>
          <a:p>
            <a:endParaRPr lang="fr-CH" dirty="0"/>
          </a:p>
          <a:p>
            <a:r>
              <a:rPr lang="fr-CH" dirty="0"/>
              <a:t>You </a:t>
            </a:r>
            <a:r>
              <a:rPr lang="fr-CH" dirty="0" err="1"/>
              <a:t>then</a:t>
            </a:r>
            <a:r>
              <a:rPr lang="fr-CH" dirty="0"/>
              <a:t> have to «</a:t>
            </a:r>
            <a:r>
              <a:rPr lang="fr-CH" dirty="0" err="1"/>
              <a:t>authorize</a:t>
            </a:r>
            <a:r>
              <a:rPr lang="fr-CH" dirty="0"/>
              <a:t>» </a:t>
            </a:r>
            <a:r>
              <a:rPr lang="fr-CH" dirty="0" err="1"/>
              <a:t>Scopus</a:t>
            </a:r>
            <a:r>
              <a:rPr lang="fr-CH" dirty="0"/>
              <a:t> to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your</a:t>
            </a:r>
            <a:r>
              <a:rPr lang="fr-CH" dirty="0"/>
              <a:t> profile.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Note: </a:t>
            </a:r>
            <a:r>
              <a:rPr lang="fr-CH" dirty="0" err="1"/>
              <a:t>there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no </a:t>
            </a:r>
            <a:r>
              <a:rPr lang="fr-CH" dirty="0" err="1"/>
              <a:t>subscription</a:t>
            </a:r>
            <a:r>
              <a:rPr lang="fr-CH" dirty="0"/>
              <a:t> for </a:t>
            </a:r>
            <a:r>
              <a:rPr lang="fr-CH" dirty="0" err="1"/>
              <a:t>Scopus</a:t>
            </a:r>
            <a:r>
              <a:rPr lang="fr-CH" dirty="0"/>
              <a:t> at UNIGE</a:t>
            </a:r>
          </a:p>
        </p:txBody>
      </p:sp>
    </p:spTree>
    <p:extLst>
      <p:ext uri="{BB962C8B-B14F-4D97-AF65-F5344CB8AC3E}">
        <p14:creationId xmlns:p14="http://schemas.microsoft.com/office/powerpoint/2010/main" val="3922993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Scopus</a:t>
            </a:r>
            <a:r>
              <a:rPr lang="fr-CH" dirty="0"/>
              <a:t> &amp; ORCID (2)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E461AD-1991-D6B8-B316-FFFA46D9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" y="1988840"/>
            <a:ext cx="907117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23A9DF-9F12-4B35-81C0-C1005EFC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24" y="1659310"/>
            <a:ext cx="4867275" cy="4981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CH" dirty="0" err="1"/>
              <a:t>Connecting</a:t>
            </a:r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77D00F-1310-4849-9956-2D3C9E0E936D}"/>
              </a:ext>
            </a:extLst>
          </p:cNvPr>
          <p:cNvSpPr txBox="1"/>
          <p:nvPr/>
        </p:nvSpPr>
        <p:spPr>
          <a:xfrm>
            <a:off x="6900862" y="4596680"/>
            <a:ext cx="213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>
                <a:solidFill>
                  <a:srgbClr val="CF0063"/>
                </a:solidFill>
              </a:rPr>
              <a:t>Access </a:t>
            </a:r>
            <a:r>
              <a:rPr lang="fr-CH" b="1" i="1" dirty="0" err="1">
                <a:solidFill>
                  <a:srgbClr val="CF0063"/>
                </a:solidFill>
              </a:rPr>
              <a:t>through</a:t>
            </a:r>
            <a:r>
              <a:rPr lang="fr-CH" b="1" i="1" dirty="0">
                <a:solidFill>
                  <a:srgbClr val="CF0063"/>
                </a:solidFill>
              </a:rPr>
              <a:t> </a:t>
            </a:r>
            <a:r>
              <a:rPr lang="fr-CH" b="1" i="1" dirty="0" err="1">
                <a:solidFill>
                  <a:srgbClr val="CF0063"/>
                </a:solidFill>
              </a:rPr>
              <a:t>your</a:t>
            </a:r>
            <a:r>
              <a:rPr lang="fr-CH" b="1" i="1" dirty="0">
                <a:solidFill>
                  <a:srgbClr val="CF0063"/>
                </a:solidFill>
              </a:rPr>
              <a:t> institution </a:t>
            </a:r>
            <a:r>
              <a:rPr lang="fr-CH" dirty="0" err="1"/>
              <a:t>is</a:t>
            </a:r>
            <a:r>
              <a:rPr lang="fr-CH" dirty="0"/>
              <a:t> not </a:t>
            </a:r>
            <a:r>
              <a:rPr lang="fr-CH" dirty="0" err="1"/>
              <a:t>available</a:t>
            </a:r>
            <a:r>
              <a:rPr lang="fr-CH" dirty="0"/>
              <a:t> (</a:t>
            </a:r>
            <a:r>
              <a:rPr lang="fr-CH" dirty="0" err="1"/>
              <a:t>yet</a:t>
            </a:r>
            <a:r>
              <a:rPr lang="fr-CH" dirty="0"/>
              <a:t>) at UNIGE.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BE6D7-FB45-40EF-B533-0E2EE5CB158C}"/>
              </a:ext>
            </a:extLst>
          </p:cNvPr>
          <p:cNvSpPr/>
          <p:nvPr/>
        </p:nvSpPr>
        <p:spPr>
          <a:xfrm>
            <a:off x="2750653" y="5198690"/>
            <a:ext cx="3640219" cy="432048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AD6448F-9AC6-45E1-B4F0-88EE610CFA2D}"/>
              </a:ext>
            </a:extLst>
          </p:cNvPr>
          <p:cNvCxnSpPr>
            <a:cxnSpLocks/>
          </p:cNvCxnSpPr>
          <p:nvPr/>
        </p:nvCxnSpPr>
        <p:spPr>
          <a:xfrm flipV="1">
            <a:off x="6390872" y="5003737"/>
            <a:ext cx="509990" cy="19495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Scopus</a:t>
            </a:r>
            <a:r>
              <a:rPr lang="fr-CH" dirty="0"/>
              <a:t> &amp; ORCID (3)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940"/>
            <a:ext cx="9228364" cy="4000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15512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dirty="0"/>
              <a:t>Follow the 6-step process to import </a:t>
            </a:r>
            <a:r>
              <a:rPr lang="fr-CH" dirty="0" err="1"/>
              <a:t>your</a:t>
            </a:r>
            <a:r>
              <a:rPr lang="fr-CH" dirty="0"/>
              <a:t> </a:t>
            </a:r>
            <a:r>
              <a:rPr lang="fr-CH" dirty="0" err="1"/>
              <a:t>Scopus</a:t>
            </a:r>
            <a:r>
              <a:rPr lang="fr-CH" dirty="0"/>
              <a:t> ID and </a:t>
            </a:r>
            <a:r>
              <a:rPr lang="fr-CH" dirty="0" err="1"/>
              <a:t>its</a:t>
            </a:r>
            <a:r>
              <a:rPr lang="fr-CH" dirty="0"/>
              <a:t> </a:t>
            </a:r>
            <a:r>
              <a:rPr lang="fr-CH" dirty="0" err="1"/>
              <a:t>associated</a:t>
            </a:r>
            <a:r>
              <a:rPr lang="fr-CH" dirty="0"/>
              <a:t> publications in ORCID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04570"/>
            <a:ext cx="8533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Note: </a:t>
            </a:r>
            <a:r>
              <a:rPr lang="fr-CH" dirty="0" err="1"/>
              <a:t>even</a:t>
            </a:r>
            <a:r>
              <a:rPr lang="fr-CH" dirty="0"/>
              <a:t> if </a:t>
            </a:r>
            <a:r>
              <a:rPr lang="fr-CH" dirty="0" err="1"/>
              <a:t>there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no </a:t>
            </a:r>
            <a:r>
              <a:rPr lang="fr-CH" dirty="0" err="1"/>
              <a:t>subscription</a:t>
            </a:r>
            <a:r>
              <a:rPr lang="fr-CH" dirty="0"/>
              <a:t> to </a:t>
            </a:r>
            <a:r>
              <a:rPr lang="fr-CH" dirty="0" err="1"/>
              <a:t>Scopus</a:t>
            </a:r>
            <a:r>
              <a:rPr lang="fr-CH" dirty="0"/>
              <a:t> at UNIGE,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possible to </a:t>
            </a:r>
            <a:r>
              <a:rPr lang="fr-CH" dirty="0" err="1"/>
              <a:t>proceed</a:t>
            </a:r>
            <a:r>
              <a:rPr lang="fr-CH" dirty="0"/>
              <a:t> as </a:t>
            </a:r>
            <a:r>
              <a:rPr lang="fr-CH" dirty="0" err="1"/>
              <a:t>mentioned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0499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CB9C62D4-9B1F-41BB-BC71-1F48FDAA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92" y="5580307"/>
            <a:ext cx="5991225" cy="952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FD16A64-180D-47C6-96B9-638254E4F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68" y="2574928"/>
            <a:ext cx="6315075" cy="2838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28EA1A-9AB1-4210-A838-140F593E5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31" y="1419570"/>
            <a:ext cx="5238750" cy="9715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ORCID in </a:t>
            </a:r>
            <a:r>
              <a:rPr lang="fr-CH" dirty="0" err="1"/>
              <a:t>ResearchGate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CE93A6-5BCB-4194-BBC2-B575AC6B7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94" y="1444622"/>
            <a:ext cx="2506907" cy="38724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762A58-EFC6-4360-8914-F4F2D06B8579}"/>
              </a:ext>
            </a:extLst>
          </p:cNvPr>
          <p:cNvSpPr/>
          <p:nvPr/>
        </p:nvSpPr>
        <p:spPr>
          <a:xfrm>
            <a:off x="150194" y="2060848"/>
            <a:ext cx="2117550" cy="504056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A4D51-76CF-49E3-9970-C8FE244515AA}"/>
              </a:ext>
            </a:extLst>
          </p:cNvPr>
          <p:cNvSpPr/>
          <p:nvPr/>
        </p:nvSpPr>
        <p:spPr>
          <a:xfrm>
            <a:off x="3586708" y="1674161"/>
            <a:ext cx="1057300" cy="504056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1CDE2BE-593A-450F-B3C8-3DA8293671AD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267744" y="1905345"/>
            <a:ext cx="1332687" cy="364962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EE4C66A-9D5D-4AF8-B19B-388227215CE7}"/>
              </a:ext>
            </a:extLst>
          </p:cNvPr>
          <p:cNvCxnSpPr>
            <a:cxnSpLocks/>
          </p:cNvCxnSpPr>
          <p:nvPr/>
        </p:nvCxnSpPr>
        <p:spPr>
          <a:xfrm>
            <a:off x="4115358" y="2270307"/>
            <a:ext cx="168610" cy="425434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EC1D1-E4F6-4625-9CD3-584EE4D3591B}"/>
              </a:ext>
            </a:extLst>
          </p:cNvPr>
          <p:cNvSpPr/>
          <p:nvPr/>
        </p:nvSpPr>
        <p:spPr>
          <a:xfrm>
            <a:off x="6156176" y="5746646"/>
            <a:ext cx="2924193" cy="805158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7588A6F-6452-45E0-97A5-1B69D4ABD4DD}"/>
              </a:ext>
            </a:extLst>
          </p:cNvPr>
          <p:cNvCxnSpPr>
            <a:cxnSpLocks/>
          </p:cNvCxnSpPr>
          <p:nvPr/>
        </p:nvCxnSpPr>
        <p:spPr>
          <a:xfrm>
            <a:off x="6372200" y="4527079"/>
            <a:ext cx="864096" cy="1070107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9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9B865A10-9AE1-47CE-B382-3C8EA08A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26" y="4661667"/>
            <a:ext cx="5657850" cy="2286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8FA105-5769-4475-AB6E-F9E7F4125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80" y="1467043"/>
            <a:ext cx="3623923" cy="3113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177EC4B-A053-4724-A62B-8BD905BCD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5" y="1339813"/>
            <a:ext cx="2764113" cy="37787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ORCID in Academia.edu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62A58-EFC6-4360-8914-F4F2D06B8579}"/>
              </a:ext>
            </a:extLst>
          </p:cNvPr>
          <p:cNvSpPr/>
          <p:nvPr/>
        </p:nvSpPr>
        <p:spPr>
          <a:xfrm>
            <a:off x="779061" y="2926282"/>
            <a:ext cx="1080120" cy="288032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A4D51-76CF-49E3-9970-C8FE244515AA}"/>
              </a:ext>
            </a:extLst>
          </p:cNvPr>
          <p:cNvSpPr/>
          <p:nvPr/>
        </p:nvSpPr>
        <p:spPr>
          <a:xfrm>
            <a:off x="5319821" y="2242993"/>
            <a:ext cx="1196395" cy="393919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1CDE2BE-593A-450F-B3C8-3DA8293671AD}"/>
              </a:ext>
            </a:extLst>
          </p:cNvPr>
          <p:cNvCxnSpPr>
            <a:cxnSpLocks/>
          </p:cNvCxnSpPr>
          <p:nvPr/>
        </p:nvCxnSpPr>
        <p:spPr>
          <a:xfrm flipV="1">
            <a:off x="1859181" y="2512158"/>
            <a:ext cx="3360891" cy="554180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EE4C66A-9D5D-4AF8-B19B-388227215CE7}"/>
              </a:ext>
            </a:extLst>
          </p:cNvPr>
          <p:cNvCxnSpPr>
            <a:cxnSpLocks/>
          </p:cNvCxnSpPr>
          <p:nvPr/>
        </p:nvCxnSpPr>
        <p:spPr>
          <a:xfrm flipH="1">
            <a:off x="5580112" y="2673286"/>
            <a:ext cx="471517" cy="1500923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EC1D1-E4F6-4625-9CD3-584EE4D3591B}"/>
              </a:ext>
            </a:extLst>
          </p:cNvPr>
          <p:cNvSpPr/>
          <p:nvPr/>
        </p:nvSpPr>
        <p:spPr>
          <a:xfrm>
            <a:off x="3627527" y="6381327"/>
            <a:ext cx="1460716" cy="326387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7588A6F-6452-45E0-97A5-1B69D4ABD4DD}"/>
              </a:ext>
            </a:extLst>
          </p:cNvPr>
          <p:cNvCxnSpPr>
            <a:cxnSpLocks/>
          </p:cNvCxnSpPr>
          <p:nvPr/>
        </p:nvCxnSpPr>
        <p:spPr>
          <a:xfrm flipH="1">
            <a:off x="4572000" y="4581042"/>
            <a:ext cx="864096" cy="172827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1D6F713-3B39-475D-B28D-354ED1D1BBE4}"/>
              </a:ext>
            </a:extLst>
          </p:cNvPr>
          <p:cNvSpPr/>
          <p:nvPr/>
        </p:nvSpPr>
        <p:spPr>
          <a:xfrm>
            <a:off x="5088242" y="4174209"/>
            <a:ext cx="679759" cy="279543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66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Manual vs </a:t>
            </a:r>
            <a:r>
              <a:rPr lang="fr-CH" dirty="0" err="1"/>
              <a:t>automatic</a:t>
            </a:r>
            <a:r>
              <a:rPr lang="fr-CH" dirty="0"/>
              <a:t> additions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1603C18-8E26-4FDC-AD16-0D7F5DC1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0226"/>
              </p:ext>
            </p:extLst>
          </p:nvPr>
        </p:nvGraphicFramePr>
        <p:xfrm>
          <a:off x="26348" y="1325651"/>
          <a:ext cx="9010146" cy="55146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33684">
                  <a:extLst>
                    <a:ext uri="{9D8B030D-6E8A-4147-A177-3AD203B41FA5}">
                      <a16:colId xmlns:a16="http://schemas.microsoft.com/office/drawing/2014/main" val="4065186042"/>
                    </a:ext>
                  </a:extLst>
                </a:gridCol>
                <a:gridCol w="1173080">
                  <a:extLst>
                    <a:ext uri="{9D8B030D-6E8A-4147-A177-3AD203B41FA5}">
                      <a16:colId xmlns:a16="http://schemas.microsoft.com/office/drawing/2014/main" val="468939445"/>
                    </a:ext>
                  </a:extLst>
                </a:gridCol>
                <a:gridCol w="3003382">
                  <a:extLst>
                    <a:ext uri="{9D8B030D-6E8A-4147-A177-3AD203B41FA5}">
                      <a16:colId xmlns:a16="http://schemas.microsoft.com/office/drawing/2014/main" val="80842494"/>
                    </a:ext>
                  </a:extLst>
                </a:gridCol>
              </a:tblGrid>
              <a:tr h="464358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Manuel</a:t>
                      </a:r>
                      <a:endParaRPr lang="fr-CH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Automatique</a:t>
                      </a:r>
                      <a:endParaRPr lang="fr-CH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518336"/>
                  </a:ext>
                </a:extLst>
              </a:tr>
              <a:tr h="518491">
                <a:tc>
                  <a:txBody>
                    <a:bodyPr/>
                    <a:lstStyle/>
                    <a:p>
                      <a:r>
                        <a:rPr lang="fr-CH" sz="1600" dirty="0" err="1"/>
                        <a:t>Other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Names</a:t>
                      </a:r>
                      <a:r>
                        <a:rPr lang="fr-CH" sz="1600" dirty="0"/>
                        <a:t>, Countries, Keywords, </a:t>
                      </a:r>
                      <a:r>
                        <a:rPr lang="fr-CH" sz="1600" dirty="0" err="1"/>
                        <a:t>Websites</a:t>
                      </a:r>
                      <a:r>
                        <a:rPr lang="fr-CH" sz="1600" dirty="0"/>
                        <a:t>, Emails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482"/>
                  </a:ext>
                </a:extLst>
              </a:tr>
              <a:tr h="756970">
                <a:tc>
                  <a:txBody>
                    <a:bodyPr/>
                    <a:lstStyle/>
                    <a:p>
                      <a:r>
                        <a:rPr lang="fr-CH" sz="1600" dirty="0" err="1"/>
                        <a:t>Other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identifiers</a:t>
                      </a:r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  <a:p>
                      <a:pPr algn="ctr"/>
                      <a:endParaRPr lang="fr-CH" dirty="0"/>
                    </a:p>
                    <a:p>
                      <a:pPr algn="ctr"/>
                      <a:r>
                        <a:rPr lang="fr-CH" sz="1400" dirty="0"/>
                        <a:t>by </a:t>
                      </a:r>
                      <a:r>
                        <a:rPr lang="fr-CH" sz="1400" dirty="0" err="1"/>
                        <a:t>connecting</a:t>
                      </a:r>
                      <a:r>
                        <a:rPr lang="fr-CH" sz="1400" dirty="0"/>
                        <a:t> </a:t>
                      </a:r>
                      <a:r>
                        <a:rPr lang="fr-CH" sz="1400" dirty="0" err="1"/>
                        <a:t>them</a:t>
                      </a:r>
                      <a:r>
                        <a:rPr lang="fr-CH" sz="1400" dirty="0"/>
                        <a:t> </a:t>
                      </a:r>
                      <a:r>
                        <a:rPr lang="fr-CH" sz="1400" dirty="0" err="1"/>
                        <a:t>with</a:t>
                      </a:r>
                      <a:r>
                        <a:rPr lang="fr-CH" sz="1400" dirty="0"/>
                        <a:t> ORCID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62324"/>
                  </a:ext>
                </a:extLst>
              </a:tr>
              <a:tr h="740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 err="1"/>
                        <a:t>Biography</a:t>
                      </a:r>
                      <a:r>
                        <a:rPr lang="fr-CH" sz="1600" dirty="0"/>
                        <a:t>, </a:t>
                      </a:r>
                      <a:r>
                        <a:rPr lang="fr-CH" sz="1600" dirty="0" err="1"/>
                        <a:t>Employment</a:t>
                      </a:r>
                      <a:r>
                        <a:rPr lang="fr-CH" sz="1600" dirty="0"/>
                        <a:t>, Education and qualifications, </a:t>
                      </a:r>
                      <a:r>
                        <a:rPr lang="fr-CH" sz="1600" dirty="0" err="1"/>
                        <a:t>Invited</a:t>
                      </a:r>
                      <a:r>
                        <a:rPr lang="fr-CH" sz="1600" dirty="0"/>
                        <a:t> positions and distinctions, </a:t>
                      </a:r>
                      <a:r>
                        <a:rPr lang="fr-CH" sz="1600" dirty="0" err="1"/>
                        <a:t>Membership</a:t>
                      </a:r>
                      <a:r>
                        <a:rPr lang="fr-CH" sz="1600" dirty="0"/>
                        <a:t> and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105"/>
                  </a:ext>
                </a:extLst>
              </a:tr>
              <a:tr h="756970">
                <a:tc>
                  <a:txBody>
                    <a:bodyPr/>
                    <a:lstStyle/>
                    <a:p>
                      <a:r>
                        <a:rPr lang="fr-CH" sz="1600" dirty="0" err="1"/>
                        <a:t>Funding</a:t>
                      </a:r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  <a:p>
                      <a:pPr algn="ctr"/>
                      <a:endParaRPr lang="fr-CH" dirty="0"/>
                    </a:p>
                    <a:p>
                      <a:pPr algn="ctr"/>
                      <a:r>
                        <a:rPr lang="fr-CH" sz="1400" dirty="0"/>
                        <a:t>via Dimensions</a:t>
                      </a:r>
                      <a:endParaRPr lang="fr-CH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43754"/>
                  </a:ext>
                </a:extLst>
              </a:tr>
              <a:tr h="1209812">
                <a:tc>
                  <a:txBody>
                    <a:bodyPr/>
                    <a:lstStyle/>
                    <a:p>
                      <a:r>
                        <a:rPr lang="fr-CH" sz="1600" dirty="0"/>
                        <a:t>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  <a:p>
                      <a:pPr algn="ctr"/>
                      <a:endParaRPr lang="fr-CH" dirty="0"/>
                    </a:p>
                    <a:p>
                      <a:pPr algn="ctr"/>
                      <a:r>
                        <a:rPr lang="fr-CH" sz="1400" dirty="0"/>
                        <a:t>by </a:t>
                      </a:r>
                      <a:r>
                        <a:rPr lang="fr-CH" sz="1400" dirty="0" err="1"/>
                        <a:t>retrieving</a:t>
                      </a:r>
                      <a:r>
                        <a:rPr lang="fr-CH" sz="1400" dirty="0"/>
                        <a:t> </a:t>
                      </a:r>
                      <a:r>
                        <a:rPr lang="fr-CH" sz="1400" dirty="0" err="1"/>
                        <a:t>them</a:t>
                      </a:r>
                      <a:r>
                        <a:rPr lang="fr-CH" sz="1400" dirty="0"/>
                        <a:t> in </a:t>
                      </a:r>
                      <a:r>
                        <a:rPr lang="fr-CH" sz="1400" dirty="0" err="1"/>
                        <a:t>databases</a:t>
                      </a:r>
                      <a:r>
                        <a:rPr lang="fr-CH" sz="1400" dirty="0"/>
                        <a:t> or </a:t>
                      </a:r>
                      <a:r>
                        <a:rPr lang="fr-CH" sz="1400" dirty="0" err="1"/>
                        <a:t>authorizing</a:t>
                      </a:r>
                      <a:r>
                        <a:rPr lang="fr-CH" sz="1400" dirty="0"/>
                        <a:t> </a:t>
                      </a:r>
                      <a:r>
                        <a:rPr lang="fr-CH" sz="1400" dirty="0" err="1"/>
                        <a:t>them</a:t>
                      </a:r>
                      <a:r>
                        <a:rPr lang="fr-CH" sz="1400" dirty="0"/>
                        <a:t> to update ORCID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40378"/>
                  </a:ext>
                </a:extLst>
              </a:tr>
              <a:tr h="464358">
                <a:tc>
                  <a:txBody>
                    <a:bodyPr/>
                    <a:lstStyle/>
                    <a:p>
                      <a:r>
                        <a:rPr lang="fr-CH" sz="1600" dirty="0"/>
                        <a:t>Peer </a:t>
                      </a:r>
                      <a:r>
                        <a:rPr lang="fr-CH" sz="1600" dirty="0" err="1"/>
                        <a:t>reviews</a:t>
                      </a:r>
                      <a:endParaRPr lang="fr-CH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400" dirty="0"/>
                    </a:p>
                    <a:p>
                      <a:pPr algn="ctr"/>
                      <a:endParaRPr lang="fr-CH" sz="1400" dirty="0"/>
                    </a:p>
                    <a:p>
                      <a:pPr algn="ctr"/>
                      <a:r>
                        <a:rPr lang="fr-CH" sz="1400" dirty="0"/>
                        <a:t>via Web of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581104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2A6E275-3E59-4275-8EB8-915CC3A1E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66675"/>
            <a:ext cx="464662" cy="5040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B1CA4A-A389-4FB3-B1DF-9C30D782B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6" y="3373387"/>
            <a:ext cx="464662" cy="504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6FEB6B-5CA7-4C8D-A2C4-8161302A8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9" y="4208815"/>
            <a:ext cx="464662" cy="5040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A88F86-DABC-4B7F-BBCA-C4DAF1B9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6" y="5218447"/>
            <a:ext cx="464662" cy="5040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8C7A0F-44A0-420B-BC75-B9F6F4F70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24610"/>
            <a:ext cx="464662" cy="4646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FE94D7-0D93-4D7D-8ED4-D017B6367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9" y="2589728"/>
            <a:ext cx="464662" cy="4646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056BD0-321A-4F1B-B307-9E6FC21BE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9" y="6228079"/>
            <a:ext cx="464662" cy="4646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3794AE-CA7F-42D6-9407-7E9A48429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89725"/>
            <a:ext cx="464662" cy="5040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4CEC1C-E6CC-4818-AC6D-CAEE57B2A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85972"/>
            <a:ext cx="464662" cy="5040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21220A-7253-4923-AE6C-C84E9B0E8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05822"/>
            <a:ext cx="464662" cy="5040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4F6F0D2-D659-48D5-8B82-989E77E13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33780"/>
            <a:ext cx="464662" cy="5040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89FE26-709D-42E4-9F9D-67CBF8775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93084"/>
            <a:ext cx="464662" cy="4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2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EB34D-1159-46EE-9D78-5F320FA2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Open and </a:t>
            </a:r>
            <a:r>
              <a:rPr lang="fr-CH" dirty="0" err="1"/>
              <a:t>interoperable</a:t>
            </a:r>
            <a:r>
              <a:rPr lang="fr-CH" dirty="0"/>
              <a:t> (1)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978D43-C809-4B57-9D4C-4E6CD19C7A5B}"/>
              </a:ext>
            </a:extLst>
          </p:cNvPr>
          <p:cNvSpPr txBox="1"/>
          <p:nvPr/>
        </p:nvSpPr>
        <p:spPr>
          <a:xfrm>
            <a:off x="788813" y="4301087"/>
            <a:ext cx="2448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hlinkClick r:id="rId3"/>
              </a:rPr>
              <a:t>https://www.lens.org/lens/profiles</a:t>
            </a:r>
            <a:r>
              <a:rPr lang="fr-CH" sz="12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98DD20-B3B1-4B36-89C6-5CC872398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48880"/>
            <a:ext cx="4198167" cy="15347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C5F8317-D13E-4669-94DA-A4870D05E79F}"/>
              </a:ext>
            </a:extLst>
          </p:cNvPr>
          <p:cNvSpPr txBox="1"/>
          <p:nvPr/>
        </p:nvSpPr>
        <p:spPr>
          <a:xfrm>
            <a:off x="4465751" y="5054439"/>
            <a:ext cx="4569649" cy="1546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b="0" i="1" dirty="0">
                <a:effectLst/>
              </a:rPr>
              <a:t>“In addition to enabling authors to claim publications from within Dimensions, </a:t>
            </a:r>
            <a:r>
              <a:rPr lang="en-US" sz="1400" b="1" i="1" dirty="0">
                <a:solidFill>
                  <a:srgbClr val="CF0063"/>
                </a:solidFill>
                <a:effectLst/>
              </a:rPr>
              <a:t>public data from ORCID are also now being used to support algorithmic author disambiguation</a:t>
            </a:r>
            <a:r>
              <a:rPr lang="en-US" sz="1400" b="0" i="1" dirty="0">
                <a:effectLst/>
              </a:rPr>
              <a:t> across the platform. Where made available by the researcher, biographical details from ORCID are shown on the author’s Dimensions profile.” </a:t>
            </a:r>
            <a:br>
              <a:rPr lang="en-US" sz="1400" b="0" i="1" dirty="0">
                <a:effectLst/>
              </a:rPr>
            </a:br>
            <a:r>
              <a:rPr lang="en-US" sz="1050" b="0" dirty="0">
                <a:effectLst/>
              </a:rPr>
              <a:t>(official </a:t>
            </a:r>
            <a:r>
              <a:rPr lang="en-US" sz="1050" b="0" dirty="0">
                <a:effectLst/>
                <a:hlinkClick r:id="rId5"/>
              </a:rPr>
              <a:t>announcement</a:t>
            </a:r>
            <a:r>
              <a:rPr lang="en-US" sz="1050" b="0" dirty="0">
                <a:effectLst/>
              </a:rPr>
              <a:t>, highlighting is ours)</a:t>
            </a:r>
            <a:endParaRPr lang="en-US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135831-AE01-466F-9E5D-78ACDB0BC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17" y="2348880"/>
            <a:ext cx="4630483" cy="22322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51FBA2-2E48-4B91-B438-9633730C325C}"/>
              </a:ext>
            </a:extLst>
          </p:cNvPr>
          <p:cNvSpPr txBox="1"/>
          <p:nvPr/>
        </p:nvSpPr>
        <p:spPr>
          <a:xfrm>
            <a:off x="4853683" y="4507760"/>
            <a:ext cx="33907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 dirty="0">
                <a:hlinkClick r:id="rId7"/>
              </a:rPr>
              <a:t>https://app.dimensions.ai/details/entities/publication/author/ur.01335733013.54</a:t>
            </a:r>
            <a:r>
              <a:rPr lang="fr-CH" sz="1100" dirty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D852A4-155F-4C82-A6B8-7660C707D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25" y="3735333"/>
            <a:ext cx="3199376" cy="6263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26BF9D-C9D5-4C7D-A9E6-9B20A8E69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392" y="4755514"/>
            <a:ext cx="4047036" cy="160043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9E5F0AF-D7DC-42FA-9B35-A7CFD9A36814}"/>
              </a:ext>
            </a:extLst>
          </p:cNvPr>
          <p:cNvSpPr txBox="1"/>
          <p:nvPr/>
        </p:nvSpPr>
        <p:spPr>
          <a:xfrm>
            <a:off x="139576" y="6471744"/>
            <a:ext cx="492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hlinkClick r:id="rId10"/>
              </a:rPr>
              <a:t>https://www.lens.org/lens/orcid/0000-0001-7462-5132/scholar</a:t>
            </a:r>
            <a:r>
              <a:rPr lang="fr-CH" sz="1200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139CF5C-6391-4F80-86BA-C1BBC95AC6BA}"/>
              </a:ext>
            </a:extLst>
          </p:cNvPr>
          <p:cNvSpPr txBox="1"/>
          <p:nvPr/>
        </p:nvSpPr>
        <p:spPr>
          <a:xfrm>
            <a:off x="258214" y="1518573"/>
            <a:ext cx="889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dirty="0"/>
              <a:t>ORCID data are open and </a:t>
            </a:r>
            <a:r>
              <a:rPr lang="fr-CH" sz="1600" dirty="0" err="1"/>
              <a:t>interoperable</a:t>
            </a:r>
            <a:r>
              <a:rPr lang="fr-CH" sz="1600" dirty="0"/>
              <a:t> (as long as the </a:t>
            </a:r>
            <a:r>
              <a:rPr lang="fr-CH" sz="1600" dirty="0" err="1"/>
              <a:t>visibility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set to «</a:t>
            </a:r>
            <a:r>
              <a:rPr lang="fr-CH" sz="1600" dirty="0" err="1"/>
              <a:t>everyone</a:t>
            </a:r>
            <a:r>
              <a:rPr lang="fr-CH" sz="1600" dirty="0"/>
              <a:t>»), </a:t>
            </a:r>
            <a:r>
              <a:rPr lang="fr-CH" sz="1600" dirty="0" err="1"/>
              <a:t>several</a:t>
            </a:r>
            <a:r>
              <a:rPr lang="fr-CH" sz="1600" dirty="0"/>
              <a:t> platforms use </a:t>
            </a:r>
            <a:r>
              <a:rPr lang="fr-CH" sz="1600" dirty="0" err="1"/>
              <a:t>them</a:t>
            </a:r>
            <a:r>
              <a:rPr lang="fr-CH" sz="1600" dirty="0"/>
              <a:t> to </a:t>
            </a:r>
            <a:r>
              <a:rPr lang="fr-CH" sz="1600" dirty="0" err="1"/>
              <a:t>provide</a:t>
            </a:r>
            <a:r>
              <a:rPr lang="fr-CH" sz="1600" dirty="0"/>
              <a:t> </a:t>
            </a:r>
            <a:r>
              <a:rPr lang="fr-CH" sz="1600" dirty="0" err="1"/>
              <a:t>automatically</a:t>
            </a:r>
            <a:r>
              <a:rPr lang="fr-CH" sz="1600" dirty="0"/>
              <a:t> </a:t>
            </a:r>
            <a:r>
              <a:rPr lang="fr-CH" sz="1600" dirty="0" err="1"/>
              <a:t>updated</a:t>
            </a:r>
            <a:r>
              <a:rPr lang="fr-CH" sz="1600" dirty="0"/>
              <a:t> services and profiles</a:t>
            </a:r>
          </a:p>
        </p:txBody>
      </p:sp>
    </p:spTree>
    <p:extLst>
      <p:ext uri="{BB962C8B-B14F-4D97-AF65-F5344CB8AC3E}">
        <p14:creationId xmlns:p14="http://schemas.microsoft.com/office/powerpoint/2010/main" val="1931116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3B64F-DD56-45CF-B0E1-8135244E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Open and </a:t>
            </a:r>
            <a:r>
              <a:rPr lang="fr-CH" dirty="0" err="1"/>
              <a:t>interoperable</a:t>
            </a:r>
            <a:r>
              <a:rPr lang="fr-CH" dirty="0"/>
              <a:t> (2)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C1EFB37-9F54-4CCB-8EFD-2405B1779517}"/>
              </a:ext>
            </a:extLst>
          </p:cNvPr>
          <p:cNvGrpSpPr/>
          <p:nvPr/>
        </p:nvGrpSpPr>
        <p:grpSpPr>
          <a:xfrm>
            <a:off x="2363601" y="1916832"/>
            <a:ext cx="4416797" cy="4536504"/>
            <a:chOff x="617734" y="1166267"/>
            <a:chExt cx="4128765" cy="4079717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1FF56E0-4F9D-496B-A8E8-240275D313F9}"/>
                </a:ext>
              </a:extLst>
            </p:cNvPr>
            <p:cNvSpPr txBox="1"/>
            <p:nvPr/>
          </p:nvSpPr>
          <p:spPr>
            <a:xfrm>
              <a:off x="674898" y="4784319"/>
              <a:ext cx="4071601" cy="461665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CH" sz="1200" dirty="0">
                  <a:hlinkClick r:id="rId3"/>
                </a:rPr>
                <a:t>https://profiles.impactstory.org/u/0000-0001-7462-5132/achievements</a:t>
              </a:r>
              <a:r>
                <a:rPr lang="fr-CH" sz="1200" dirty="0"/>
                <a:t> 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9ABB41E-CB22-4904-A7B9-FDF3FD41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734" y="1166267"/>
              <a:ext cx="3819681" cy="35997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8332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7226115-57B1-4FC7-85F1-96CAE18C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4" y="1899605"/>
            <a:ext cx="3487007" cy="44215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97DE5A-61DE-47DF-963F-CF3FA1CF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03" y="2072842"/>
            <a:ext cx="4755487" cy="38748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C07F43-0E7A-4ECB-A586-3FE7A28A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Required</a:t>
            </a:r>
            <a:r>
              <a:rPr lang="fr-CH" dirty="0"/>
              <a:t> in </a:t>
            </a:r>
            <a:r>
              <a:rPr lang="fr-CH" dirty="0" err="1"/>
              <a:t>academic</a:t>
            </a:r>
            <a:r>
              <a:rPr lang="fr-CH" dirty="0"/>
              <a:t> </a:t>
            </a:r>
            <a:r>
              <a:rPr lang="fr-CH" dirty="0" err="1"/>
              <a:t>resumes</a:t>
            </a: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98066-B578-4CFC-905A-22A38692EC36}"/>
              </a:ext>
            </a:extLst>
          </p:cNvPr>
          <p:cNvSpPr/>
          <p:nvPr/>
        </p:nvSpPr>
        <p:spPr>
          <a:xfrm>
            <a:off x="4677456" y="5186318"/>
            <a:ext cx="864096" cy="190758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E45F83C-E4F7-422D-864B-71175D7A3C16}"/>
              </a:ext>
            </a:extLst>
          </p:cNvPr>
          <p:cNvCxnSpPr>
            <a:cxnSpLocks/>
          </p:cNvCxnSpPr>
          <p:nvPr/>
        </p:nvCxnSpPr>
        <p:spPr>
          <a:xfrm flipH="1">
            <a:off x="5573086" y="4984889"/>
            <a:ext cx="1137430" cy="296808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07320F5-EB15-485D-834E-CA48E428A8C9}"/>
              </a:ext>
            </a:extLst>
          </p:cNvPr>
          <p:cNvSpPr txBox="1"/>
          <p:nvPr/>
        </p:nvSpPr>
        <p:spPr>
          <a:xfrm>
            <a:off x="6684740" y="4393778"/>
            <a:ext cx="2016224" cy="923330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Since</a:t>
            </a:r>
            <a:r>
              <a:rPr lang="fr-CH" dirty="0"/>
              <a:t> </a:t>
            </a:r>
            <a:r>
              <a:rPr lang="fr-CH" dirty="0" err="1"/>
              <a:t>October</a:t>
            </a:r>
            <a:r>
              <a:rPr lang="fr-CH" dirty="0"/>
              <a:t> 1st, 2022,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in SNSF CV, </a:t>
            </a:r>
            <a:r>
              <a:rPr lang="fr-CH" dirty="0" err="1"/>
              <a:t>too</a:t>
            </a:r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9B353-7330-4624-A069-D82C598CDED5}"/>
              </a:ext>
            </a:extLst>
          </p:cNvPr>
          <p:cNvSpPr/>
          <p:nvPr/>
        </p:nvSpPr>
        <p:spPr>
          <a:xfrm>
            <a:off x="4677456" y="6214828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CH" sz="1200" dirty="0">
                <a:hlinkClick r:id="rId4"/>
              </a:rPr>
              <a:t>https://www.snf.ch/en/gKcnwW6aEft4bMPF/page/your-curriculum-vitae-all-about-the-cv-format</a:t>
            </a:r>
            <a:r>
              <a:rPr lang="fr-CH" sz="12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DB2D0-5AE0-4DC1-9491-3B1D9ACE2098}"/>
              </a:ext>
            </a:extLst>
          </p:cNvPr>
          <p:cNvSpPr/>
          <p:nvPr/>
        </p:nvSpPr>
        <p:spPr>
          <a:xfrm>
            <a:off x="270564" y="63461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>
                <a:hlinkClick r:id="rId5"/>
              </a:rPr>
              <a:t>https://www.unige.ch/medecine/en/faculty/hr-careers/</a:t>
            </a:r>
            <a:r>
              <a:rPr lang="fr-CH" sz="1200" dirty="0"/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67EE-6B1A-43B2-836F-1539CE46BB6C}"/>
              </a:ext>
            </a:extLst>
          </p:cNvPr>
          <p:cNvSpPr/>
          <p:nvPr/>
        </p:nvSpPr>
        <p:spPr>
          <a:xfrm>
            <a:off x="827584" y="3573016"/>
            <a:ext cx="1008112" cy="288032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2CD9231-920F-4709-84C6-2C10C47B2F96}"/>
              </a:ext>
            </a:extLst>
          </p:cNvPr>
          <p:cNvCxnSpPr>
            <a:cxnSpLocks/>
          </p:cNvCxnSpPr>
          <p:nvPr/>
        </p:nvCxnSpPr>
        <p:spPr>
          <a:xfrm flipH="1">
            <a:off x="1907704" y="3297398"/>
            <a:ext cx="648860" cy="306865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DD6E593-B273-4ED0-A11B-0BAC61D25554}"/>
              </a:ext>
            </a:extLst>
          </p:cNvPr>
          <p:cNvSpPr txBox="1"/>
          <p:nvPr/>
        </p:nvSpPr>
        <p:spPr>
          <a:xfrm>
            <a:off x="2101643" y="2019467"/>
            <a:ext cx="223146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F006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err="1"/>
              <a:t>Since</a:t>
            </a:r>
            <a:r>
              <a:rPr lang="fr-CH" dirty="0"/>
              <a:t> March 1st, 2021,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required</a:t>
            </a:r>
            <a:r>
              <a:rPr lang="fr-CH" dirty="0"/>
              <a:t> in the </a:t>
            </a:r>
            <a:r>
              <a:rPr lang="fr-CH" dirty="0" err="1"/>
              <a:t>Faculty</a:t>
            </a:r>
            <a:r>
              <a:rPr lang="fr-CH" dirty="0"/>
              <a:t> of </a:t>
            </a:r>
            <a:r>
              <a:rPr lang="fr-CH" dirty="0" err="1"/>
              <a:t>Medicine</a:t>
            </a:r>
            <a:r>
              <a:rPr lang="fr-CH" dirty="0"/>
              <a:t> CV</a:t>
            </a:r>
          </a:p>
        </p:txBody>
      </p:sp>
    </p:spTree>
    <p:extLst>
      <p:ext uri="{BB962C8B-B14F-4D97-AF65-F5344CB8AC3E}">
        <p14:creationId xmlns:p14="http://schemas.microsoft.com/office/powerpoint/2010/main" val="1977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3" grpId="0"/>
      <p:bldP spid="14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Our </a:t>
            </a:r>
            <a:r>
              <a:rPr lang="en-US" dirty="0"/>
              <a:t>recommendations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1484784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F0063"/>
                </a:solidFill>
              </a:rPr>
              <a:t>Use systematically </a:t>
            </a:r>
            <a:r>
              <a:rPr lang="en-US" sz="2400" dirty="0"/>
              <a:t>your ORCID </a:t>
            </a:r>
            <a:r>
              <a:rPr lang="en-US" sz="2400" dirty="0" err="1"/>
              <a:t>iD</a:t>
            </a:r>
            <a:r>
              <a:rPr lang="en-US" sz="2400" dirty="0"/>
              <a:t> while submitting a paper</a:t>
            </a:r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F0063"/>
                </a:solidFill>
              </a:rPr>
              <a:t>Authorize</a:t>
            </a:r>
            <a:r>
              <a:rPr lang="en-US" sz="2400" dirty="0"/>
              <a:t> </a:t>
            </a:r>
            <a:r>
              <a:rPr lang="en-US" sz="2400" dirty="0" err="1"/>
              <a:t>CrossRef</a:t>
            </a:r>
            <a:r>
              <a:rPr lang="en-US" sz="2400" dirty="0"/>
              <a:t> and </a:t>
            </a:r>
            <a:r>
              <a:rPr lang="en-US" sz="2400" dirty="0" err="1"/>
              <a:t>DataCite</a:t>
            </a:r>
            <a:r>
              <a:rPr lang="en-US" sz="2400" dirty="0"/>
              <a:t> to update your profile</a:t>
            </a:r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F0063"/>
                </a:solidFill>
              </a:rPr>
              <a:t>Update regularly </a:t>
            </a:r>
            <a:r>
              <a:rPr lang="en-US" sz="2400" dirty="0"/>
              <a:t>your profile: email, institution, webpage(s), etc. so colleagues can easily identify/contact you</a:t>
            </a:r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Add a personal email (not the one from the institution your are working for), too</a:t>
            </a:r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CF0063"/>
                </a:solidFill>
              </a:rPr>
              <a:t>Manage the </a:t>
            </a:r>
            <a:r>
              <a:rPr lang="en-US" sz="2400" dirty="0" err="1">
                <a:solidFill>
                  <a:srgbClr val="CF0063"/>
                </a:solidFill>
              </a:rPr>
              <a:t>visibiliy</a:t>
            </a:r>
            <a:r>
              <a:rPr lang="en-US" sz="2400" dirty="0">
                <a:solidFill>
                  <a:srgbClr val="CF0063"/>
                </a:solidFill>
              </a:rPr>
              <a:t> </a:t>
            </a:r>
            <a:r>
              <a:rPr lang="en-US" sz="2400" dirty="0"/>
              <a:t>of information and platforms and individuals with permission</a:t>
            </a:r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200" dirty="0"/>
          </a:p>
          <a:p>
            <a:pPr marL="285750" lvl="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Insert your ORCID </a:t>
            </a:r>
            <a:r>
              <a:rPr lang="en-US" sz="2400" dirty="0" err="1"/>
              <a:t>iD</a:t>
            </a:r>
            <a:r>
              <a:rPr lang="en-US" sz="2400" dirty="0"/>
              <a:t> in your </a:t>
            </a:r>
            <a:r>
              <a:rPr lang="en-US" sz="2400" dirty="0">
                <a:solidFill>
                  <a:srgbClr val="CF0063"/>
                </a:solidFill>
              </a:rPr>
              <a:t>Archive ouverte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CF0063"/>
                </a:solidFill>
              </a:rPr>
              <a:t> </a:t>
            </a:r>
            <a:r>
              <a:rPr lang="en-US" sz="2400" dirty="0" err="1">
                <a:solidFill>
                  <a:srgbClr val="CF0063"/>
                </a:solidFill>
              </a:rPr>
              <a:t>Yareta</a:t>
            </a:r>
            <a:r>
              <a:rPr lang="en-US" sz="2400" dirty="0">
                <a:solidFill>
                  <a:srgbClr val="CF0063"/>
                </a:solidFill>
              </a:rPr>
              <a:t> </a:t>
            </a:r>
            <a:r>
              <a:rPr lang="en-US" sz="2400" dirty="0"/>
              <a:t>profiles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67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60548A8-FD27-4D74-9E82-72B996FA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 ?</a:t>
            </a:r>
          </a:p>
        </p:txBody>
      </p:sp>
      <p:pic>
        <p:nvPicPr>
          <p:cNvPr id="5" name="Graphique 4" descr="Questions">
            <a:extLst>
              <a:ext uri="{FF2B5EF4-FFF2-40B4-BE49-F238E27FC236}">
                <a16:creationId xmlns:a16="http://schemas.microsoft.com/office/drawing/2014/main" id="{26F52453-D677-40AB-9DC0-1A75D0A1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9641" y="1916832"/>
            <a:ext cx="3784717" cy="37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0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! </a:t>
            </a:r>
          </a:p>
        </p:txBody>
      </p:sp>
      <p:pic>
        <p:nvPicPr>
          <p:cNvPr id="5" name="Image 4" descr="http://i.creativecommons.org/l/by-sa/3.0/88x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8"/>
            <a:ext cx="972190" cy="3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 de texte 1"/>
          <p:cNvSpPr txBox="1"/>
          <p:nvPr/>
        </p:nvSpPr>
        <p:spPr>
          <a:xfrm>
            <a:off x="1531861" y="5336683"/>
            <a:ext cx="7154939" cy="271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fr-CH" sz="900" dirty="0">
                <a:solidFill>
                  <a:srgbClr val="000000"/>
                </a:solidFill>
                <a:effectLst/>
                <a:latin typeface="Arial"/>
                <a:ea typeface="MS Mincho"/>
                <a:cs typeface="Arial"/>
              </a:rPr>
              <a:t>Floriane Muller &amp; Dimitri Donzé, Bibliothèque de l’UNIGE, 2023</a:t>
            </a:r>
            <a:endParaRPr lang="fr-CH" sz="1400" dirty="0">
              <a:effectLst/>
              <a:latin typeface="Arial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fr-CH" sz="900" dirty="0">
                <a:effectLst/>
                <a:latin typeface="Arial Narrow"/>
                <a:ea typeface="Calibri"/>
                <a:cs typeface="Arial"/>
              </a:rPr>
              <a:t>This document </a:t>
            </a:r>
            <a:r>
              <a:rPr lang="fr-CH" sz="900" dirty="0" err="1">
                <a:effectLst/>
                <a:latin typeface="Arial Narrow"/>
                <a:ea typeface="Calibri"/>
                <a:cs typeface="Arial"/>
              </a:rPr>
              <a:t>is</a:t>
            </a:r>
            <a:r>
              <a:rPr lang="fr-CH" sz="900" dirty="0">
                <a:effectLst/>
                <a:latin typeface="Arial Narrow"/>
                <a:ea typeface="Calibri"/>
                <a:cs typeface="Arial"/>
              </a:rPr>
              <a:t> </a:t>
            </a:r>
            <a:r>
              <a:rPr lang="fr-CH" sz="900" dirty="0" err="1">
                <a:effectLst/>
                <a:latin typeface="Arial Narrow"/>
                <a:ea typeface="Calibri"/>
                <a:cs typeface="Arial"/>
              </a:rPr>
              <a:t>shared</a:t>
            </a:r>
            <a:r>
              <a:rPr lang="fr-CH" sz="900" dirty="0">
                <a:effectLst/>
                <a:latin typeface="Arial Narrow"/>
                <a:ea typeface="Calibri"/>
                <a:cs typeface="Arial"/>
              </a:rPr>
              <a:t> </a:t>
            </a:r>
            <a:r>
              <a:rPr lang="fr-CH" sz="900" dirty="0" err="1">
                <a:effectLst/>
                <a:latin typeface="Arial Narrow"/>
                <a:ea typeface="Calibri"/>
                <a:cs typeface="Arial"/>
              </a:rPr>
              <a:t>und</a:t>
            </a:r>
            <a:r>
              <a:rPr lang="fr-CH" sz="900" dirty="0" err="1">
                <a:latin typeface="Arial Narrow"/>
                <a:ea typeface="Calibri"/>
                <a:cs typeface="Arial"/>
              </a:rPr>
              <a:t>er</a:t>
            </a:r>
            <a:r>
              <a:rPr lang="fr-CH" sz="900" dirty="0">
                <a:latin typeface="Arial Narrow"/>
                <a:ea typeface="Calibri"/>
                <a:cs typeface="Arial"/>
              </a:rPr>
              <a:t> a </a:t>
            </a:r>
            <a:r>
              <a:rPr lang="fr-CH" sz="900" dirty="0">
                <a:effectLst/>
                <a:latin typeface="Arial Narrow"/>
                <a:ea typeface="Calibri"/>
                <a:cs typeface="Arial"/>
              </a:rPr>
              <a:t>Creative Commons</a:t>
            </a:r>
            <a:r>
              <a:rPr lang="fr-CH" sz="900" dirty="0">
                <a:effectLst/>
                <a:latin typeface="Arial Narrow"/>
                <a:ea typeface="Times New Roman"/>
                <a:cs typeface="Arial"/>
              </a:rPr>
              <a:t> Attri</a:t>
            </a:r>
            <a:r>
              <a:rPr lang="fr-CH" sz="900" dirty="0">
                <a:effectLst/>
                <a:latin typeface="Arial Narrow"/>
                <a:ea typeface="Calibri"/>
                <a:cs typeface="Arial"/>
              </a:rPr>
              <a:t>bution </a:t>
            </a:r>
            <a:r>
              <a:rPr lang="fr-CH" sz="900" dirty="0">
                <a:latin typeface="Arial Narrow"/>
                <a:ea typeface="Calibri"/>
                <a:cs typeface="Arial"/>
              </a:rPr>
              <a:t>– Share </a:t>
            </a:r>
            <a:r>
              <a:rPr lang="fr-CH" sz="900" dirty="0" err="1">
                <a:latin typeface="Arial Narrow"/>
                <a:ea typeface="Calibri"/>
                <a:cs typeface="Arial"/>
              </a:rPr>
              <a:t>Alike</a:t>
            </a:r>
            <a:r>
              <a:rPr lang="fr-CH" sz="900" dirty="0">
                <a:latin typeface="Arial Narrow"/>
                <a:ea typeface="Calibri"/>
                <a:cs typeface="Arial"/>
              </a:rPr>
              <a:t> </a:t>
            </a:r>
            <a:r>
              <a:rPr lang="fr-CH" sz="900" dirty="0">
                <a:effectLst/>
                <a:latin typeface="Arial Narrow"/>
                <a:ea typeface="Times New Roman"/>
                <a:cs typeface="Arial"/>
              </a:rPr>
              <a:t>4.0 International </a:t>
            </a:r>
            <a:r>
              <a:rPr lang="fr-CH" sz="900" dirty="0" err="1">
                <a:effectLst/>
                <a:latin typeface="Arial Narrow"/>
                <a:ea typeface="Times New Roman"/>
                <a:cs typeface="Arial"/>
              </a:rPr>
              <a:t>license</a:t>
            </a:r>
            <a:r>
              <a:rPr lang="fr-CH" sz="900" dirty="0">
                <a:effectLst/>
                <a:latin typeface="Arial Narrow"/>
                <a:ea typeface="Times New Roman"/>
                <a:cs typeface="Arial"/>
              </a:rPr>
              <a:t> : </a:t>
            </a:r>
            <a:r>
              <a:rPr lang="fr-CH" sz="900" u="none" strike="noStrike" dirty="0">
                <a:solidFill>
                  <a:srgbClr val="0000FF"/>
                </a:solidFill>
                <a:effectLst/>
                <a:latin typeface="Arial Narrow"/>
                <a:ea typeface="Calibri"/>
                <a:cs typeface="Times New Roman"/>
                <a:hlinkClick r:id="rId4"/>
              </a:rPr>
              <a:t>http://creativecommons.org/licenses/by-sa/4.0/deed.fr</a:t>
            </a:r>
            <a:r>
              <a:rPr lang="fr-CH" sz="900" dirty="0">
                <a:effectLst/>
                <a:latin typeface="Arial Narrow"/>
                <a:ea typeface="Times New Roman"/>
                <a:cs typeface="Arial"/>
              </a:rPr>
              <a:t>.</a:t>
            </a:r>
            <a:endParaRPr lang="fr-CH" sz="9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794882"/>
            <a:ext cx="61926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/>
              <a:t>Further</a:t>
            </a:r>
            <a:r>
              <a:rPr lang="fr-CH" sz="2400" dirty="0"/>
              <a:t> questions? </a:t>
            </a:r>
            <a:r>
              <a:rPr lang="fr-CH" sz="2400" dirty="0" err="1"/>
              <a:t>Specific</a:t>
            </a:r>
            <a:r>
              <a:rPr lang="fr-CH" sz="2400" dirty="0"/>
              <a:t> </a:t>
            </a:r>
            <a:r>
              <a:rPr lang="fr-CH" sz="2400" dirty="0" err="1"/>
              <a:t>demands</a:t>
            </a:r>
            <a:r>
              <a:rPr lang="fr-CH" sz="2400" dirty="0"/>
              <a:t>?</a:t>
            </a:r>
          </a:p>
          <a:p>
            <a:pPr algn="ctr"/>
            <a:r>
              <a:rPr lang="fr-CH" sz="2400" dirty="0"/>
              <a:t>Contact us</a:t>
            </a:r>
          </a:p>
          <a:p>
            <a:pPr algn="ctr"/>
            <a:endParaRPr lang="fr-CH" sz="2400" dirty="0"/>
          </a:p>
          <a:p>
            <a:pPr algn="ctr"/>
            <a:r>
              <a:rPr lang="fr-CH" sz="2400" dirty="0">
                <a:hlinkClick r:id="rId5"/>
              </a:rPr>
              <a:t>Floriane.Muller@unige.ch</a:t>
            </a:r>
            <a:r>
              <a:rPr lang="fr-CH" sz="2400" dirty="0"/>
              <a:t> </a:t>
            </a:r>
          </a:p>
          <a:p>
            <a:pPr algn="ctr"/>
            <a:r>
              <a:rPr lang="fr-CH" sz="2400" dirty="0">
                <a:hlinkClick r:id="rId6"/>
              </a:rPr>
              <a:t>Dimitri.Donze@unige.ch</a:t>
            </a:r>
            <a:r>
              <a:rPr lang="fr-CH" sz="2400" dirty="0"/>
              <a:t> </a:t>
            </a:r>
          </a:p>
          <a:p>
            <a:pPr algn="ctr"/>
            <a:endParaRPr lang="fr-CH" sz="2400" dirty="0"/>
          </a:p>
          <a:p>
            <a:pPr algn="ctr"/>
            <a:endParaRPr lang="fr-CH" sz="28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2123728" y="3188785"/>
            <a:ext cx="512090" cy="288032"/>
            <a:chOff x="1539630" y="2708920"/>
            <a:chExt cx="728114" cy="432048"/>
          </a:xfrm>
          <a:solidFill>
            <a:schemeClr val="accent5">
              <a:lumMod val="9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1539630" y="2708920"/>
              <a:ext cx="728114" cy="432048"/>
            </a:xfrm>
            <a:prstGeom prst="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539630" y="2708920"/>
              <a:ext cx="368074" cy="216024"/>
            </a:xfrm>
            <a:prstGeom prst="line">
              <a:avLst/>
            </a:prstGeom>
            <a:grp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1903687" y="2708920"/>
              <a:ext cx="364057" cy="216024"/>
            </a:xfrm>
            <a:prstGeom prst="line">
              <a:avLst/>
            </a:prstGeom>
            <a:grpFill/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532440" y="-27384"/>
            <a:ext cx="648072" cy="432048"/>
          </a:xfrm>
        </p:spPr>
        <p:txBody>
          <a:bodyPr/>
          <a:lstStyle/>
          <a:p>
            <a:pPr>
              <a:defRPr/>
            </a:pPr>
            <a:fld id="{F6777C44-E200-40A9-A99C-7DEB161776E9}" type="slidenum">
              <a:rPr lang="fr-FR" smtClean="0"/>
              <a:pPr>
                <a:defRPr/>
              </a:pPr>
              <a:t>59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58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Enhancing</a:t>
            </a:r>
            <a:r>
              <a:rPr lang="fr-CH" dirty="0"/>
              <a:t> the profile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97A526-A53C-4AFE-A22F-F9DDE187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16" y="1484784"/>
            <a:ext cx="6970167" cy="49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303" y="1874728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2800" dirty="0"/>
              <a:t>3 options for each category/work:</a:t>
            </a:r>
          </a:p>
          <a:p>
            <a:pPr lvl="0" fontAlgn="base"/>
            <a:endParaRPr lang="en-GB" sz="2800" dirty="0"/>
          </a:p>
          <a:p>
            <a:pPr lvl="0" fontAlgn="base">
              <a:spcAft>
                <a:spcPts val="1200"/>
              </a:spcAft>
            </a:pPr>
            <a:r>
              <a:rPr lang="fr-CH" sz="2800" dirty="0"/>
              <a:t>It </a:t>
            </a:r>
            <a:r>
              <a:rPr lang="fr-CH" sz="2800" dirty="0" err="1"/>
              <a:t>is</a:t>
            </a:r>
            <a:r>
              <a:rPr lang="fr-CH" sz="2800" dirty="0"/>
              <a:t> possible to </a:t>
            </a:r>
            <a:r>
              <a:rPr lang="fr-CH" sz="2800" dirty="0" err="1"/>
              <a:t>give</a:t>
            </a:r>
            <a:r>
              <a:rPr lang="fr-CH" sz="2800" dirty="0"/>
              <a:t>/</a:t>
            </a:r>
            <a:r>
              <a:rPr lang="fr-CH" sz="2800" dirty="0" err="1"/>
              <a:t>revoke</a:t>
            </a:r>
            <a:r>
              <a:rPr lang="fr-CH" sz="2800" dirty="0"/>
              <a:t> </a:t>
            </a:r>
            <a:r>
              <a:rPr lang="fr-CH" sz="2800" dirty="0" err="1"/>
              <a:t>access</a:t>
            </a:r>
            <a:r>
              <a:rPr lang="fr-CH" sz="2800" dirty="0"/>
              <a:t> </a:t>
            </a:r>
            <a:r>
              <a:rPr lang="fr-CH" sz="2800" dirty="0" err="1"/>
              <a:t>rights</a:t>
            </a:r>
            <a:r>
              <a:rPr lang="fr-CH" sz="2800" dirty="0"/>
              <a:t> to </a:t>
            </a:r>
            <a:r>
              <a:rPr lang="fr-CH" sz="2800" dirty="0" err="1"/>
              <a:t>restricted-access</a:t>
            </a:r>
            <a:r>
              <a:rPr lang="fr-CH" sz="2800" dirty="0"/>
              <a:t> information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fr-CH" dirty="0"/>
              <a:t>ORCID: You </a:t>
            </a:r>
            <a:r>
              <a:rPr lang="fr-CH" dirty="0" err="1"/>
              <a:t>keep</a:t>
            </a:r>
            <a:r>
              <a:rPr lang="fr-CH" dirty="0"/>
              <a:t> the control!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69E3F7-F954-8DF9-E7E0-CFC8D9AAD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664" y="2018037"/>
            <a:ext cx="2190605" cy="6908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BA75DA-A028-218B-A783-A62E7D8E4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64" y="3046748"/>
            <a:ext cx="2190605" cy="7190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C9AB07-76AA-47E5-76C3-1762EC93C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664" y="4103630"/>
            <a:ext cx="2262389" cy="7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154A48C-E612-47BA-8CB2-64E706118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166965"/>
            <a:ext cx="5143500" cy="3695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61D1BA-31B6-4120-B175-C3BB8D87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576" y="1337144"/>
            <a:ext cx="3627360" cy="34371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2E004F-65E2-44B0-B115-2C093BE5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General </a:t>
            </a:r>
            <a:r>
              <a:rPr lang="fr-CH" dirty="0" err="1"/>
              <a:t>visibility</a:t>
            </a:r>
            <a:endParaRPr lang="fr-CH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FE1B3EC-21DC-46E3-AD20-374F8DBFD927}"/>
              </a:ext>
            </a:extLst>
          </p:cNvPr>
          <p:cNvCxnSpPr>
            <a:cxnSpLocks/>
          </p:cNvCxnSpPr>
          <p:nvPr/>
        </p:nvCxnSpPr>
        <p:spPr>
          <a:xfrm>
            <a:off x="1907704" y="3055724"/>
            <a:ext cx="1512168" cy="1813436"/>
          </a:xfrm>
          <a:prstGeom prst="straightConnector1">
            <a:avLst/>
          </a:prstGeom>
          <a:ln w="57150">
            <a:solidFill>
              <a:srgbClr val="CF006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6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4DD1DF-42D7-E59F-A071-3388EE81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40851"/>
            <a:ext cx="5689849" cy="541714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3CA15C-FFA1-406F-BFC2-1CF4B5A2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Notifications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35DC5-5CAC-490A-8824-CA91CF0E95E0}"/>
              </a:ext>
            </a:extLst>
          </p:cNvPr>
          <p:cNvSpPr/>
          <p:nvPr/>
        </p:nvSpPr>
        <p:spPr>
          <a:xfrm>
            <a:off x="1547664" y="2060848"/>
            <a:ext cx="1482321" cy="288032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41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dele_pour_formations">
  <a:themeElements>
    <a:clrScheme name="UNI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F0063"/>
      </a:accent1>
      <a:accent2>
        <a:srgbClr val="0067C5"/>
      </a:accent2>
      <a:accent3>
        <a:srgbClr val="007E64"/>
      </a:accent3>
      <a:accent4>
        <a:srgbClr val="F1AB00"/>
      </a:accent4>
      <a:accent5>
        <a:srgbClr val="FFFFFF"/>
      </a:accent5>
      <a:accent6>
        <a:srgbClr val="000000"/>
      </a:accent6>
      <a:hlink>
        <a:srgbClr val="CF0063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18693</TotalTime>
  <Words>1725</Words>
  <Application>Microsoft Office PowerPoint</Application>
  <PresentationFormat>Affichage à l'écran (4:3)</PresentationFormat>
  <Paragraphs>296</Paragraphs>
  <Slides>59</Slides>
  <Notes>55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Wingdings</vt:lpstr>
      <vt:lpstr>modele_pour_formations</vt:lpstr>
      <vt:lpstr>Présentation PowerPoint</vt:lpstr>
      <vt:lpstr>Program</vt:lpstr>
      <vt:lpstr>Principles and advantages</vt:lpstr>
      <vt:lpstr>Creating an ORCID   </vt:lpstr>
      <vt:lpstr>Connecting</vt:lpstr>
      <vt:lpstr>Enhancing the profile</vt:lpstr>
      <vt:lpstr>ORCID: You keep the control!</vt:lpstr>
      <vt:lpstr>General visibility</vt:lpstr>
      <vt:lpstr>Notifications</vt:lpstr>
      <vt:lpstr>Alternate e-mails</vt:lpstr>
      <vt:lpstr>Websites &amp; social links</vt:lpstr>
      <vt:lpstr>Other identifiers</vt:lpstr>
      <vt:lpstr>Alternate names</vt:lpstr>
      <vt:lpstr>Biography</vt:lpstr>
      <vt:lpstr>Employment</vt:lpstr>
      <vt:lpstr>Adding publications</vt:lpstr>
      <vt:lpstr>Available contributions</vt:lpstr>
      <vt:lpstr>Peer reviews are special</vt:lpstr>
      <vt:lpstr>Adding manually</vt:lpstr>
      <vt:lpstr>Adding with a unique identifier</vt:lpstr>
      <vt:lpstr>Adding a list of publications</vt:lpstr>
      <vt:lpstr>Google scholar  Bibtex  Orcid</vt:lpstr>
      <vt:lpstr>Adding from an external resource</vt:lpstr>
      <vt:lpstr>Importing publications from PubMed</vt:lpstr>
      <vt:lpstr>Importing publications from PubMed</vt:lpstr>
      <vt:lpstr>Duplicates in ORCID ? (1) identified by the system</vt:lpstr>
      <vt:lpstr>Duplicates in ORCID ? (2) identified by the user</vt:lpstr>
      <vt:lpstr>Duplicates in ORCID? In all cases, when combined</vt:lpstr>
      <vt:lpstr>Grant a permission For example to CrossRef*</vt:lpstr>
      <vt:lpstr>Grant a permission For example to CrossRef</vt:lpstr>
      <vt:lpstr>And to DataCite</vt:lpstr>
      <vt:lpstr>Présentation PowerPoint</vt:lpstr>
      <vt:lpstr>See all permissions granted</vt:lpstr>
      <vt:lpstr>See all permissions granted</vt:lpstr>
      <vt:lpstr>Check the automatic updates</vt:lpstr>
      <vt:lpstr>Give rights to an individual</vt:lpstr>
      <vt:lpstr>Adding Funding Info</vt:lpstr>
      <vt:lpstr>ORCID And Archive ouverte UNIGE</vt:lpstr>
      <vt:lpstr>Display an ORCID       in Archive ouverte UNIGE</vt:lpstr>
      <vt:lpstr>Import Archive ouverte UNIGE documents to an ORCID profile (1)</vt:lpstr>
      <vt:lpstr>Import Archive ouverte UNIGE documents to an ORCID profile (2)</vt:lpstr>
      <vt:lpstr>Import Archive ouverte UNIGE documents to an ORCID profile (3)</vt:lpstr>
      <vt:lpstr>Import Archive ouverte UNIGE documents to an ORCID profile (4)</vt:lpstr>
      <vt:lpstr>Web Of Science* &amp; ORCID (1)</vt:lpstr>
      <vt:lpstr>Web Of Science* &amp; ORCID (2)</vt:lpstr>
      <vt:lpstr>Web Of Science* &amp; ORCID (3)</vt:lpstr>
      <vt:lpstr>Web Of Science* &amp; ORCID (4)</vt:lpstr>
      <vt:lpstr>Scopus &amp; ORCID (1)</vt:lpstr>
      <vt:lpstr>Scopus &amp; ORCID (2)</vt:lpstr>
      <vt:lpstr>Scopus &amp; ORCID (3)</vt:lpstr>
      <vt:lpstr>ORCID in ResearchGate</vt:lpstr>
      <vt:lpstr>ORCID in Academia.edu</vt:lpstr>
      <vt:lpstr>Manual vs automatic additions</vt:lpstr>
      <vt:lpstr>Open and interoperable (1)</vt:lpstr>
      <vt:lpstr>Open and interoperable (2)</vt:lpstr>
      <vt:lpstr>Required in academic resumes</vt:lpstr>
      <vt:lpstr>Our recommendations</vt:lpstr>
      <vt:lpstr>Questions ?</vt:lpstr>
      <vt:lpstr>Thank you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ORCID - advanced settings</dc:title>
  <dc:creator>Floriane.Muller@unige.ch;Dimitri.Donze@unige.ch</dc:creator>
  <cp:keywords>ORCID; réseaux sociaux académiques; présence en ligne</cp:keywords>
  <cp:lastModifiedBy>Floriane Sophie Muller</cp:lastModifiedBy>
  <cp:revision>927</cp:revision>
  <cp:lastPrinted>2023-12-14T08:55:03Z</cp:lastPrinted>
  <dcterms:created xsi:type="dcterms:W3CDTF">2013-05-24T07:14:52Z</dcterms:created>
  <dcterms:modified xsi:type="dcterms:W3CDTF">2023-12-14T09:28:30Z</dcterms:modified>
</cp:coreProperties>
</file>