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Roboto"/>
      <p:regular r:id="rId52"/>
      <p:bold r:id="rId53"/>
      <p:italic r:id="rId54"/>
      <p:boldItalic r:id="rId55"/>
    </p:embeddedFont>
    <p:embeddedFont>
      <p:font typeface="Nunito"/>
      <p:regular r:id="rId56"/>
      <p:bold r:id="rId57"/>
      <p:italic r:id="rId58"/>
      <p:boldItalic r:id="rId59"/>
    </p:embeddedFont>
    <p:embeddedFont>
      <p:font typeface="Amatic SC"/>
      <p:regular r:id="rId60"/>
      <p:bold r:id="rId61"/>
    </p:embeddedFont>
    <p:embeddedFont>
      <p:font typeface="Varela Round"/>
      <p:regular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7" roundtripDataSignature="AMtx7mjhEgU1CRJYAo8wc0WGWMwBGXKw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016D7B-5E73-4E0F-ABE1-1B4860A1C90E}">
  <a:tblStyle styleId="{05016D7B-5E73-4E0F-ABE1-1B4860A1C90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VarelaRound-regular.fntdata"/><Relationship Id="rId61" Type="http://schemas.openxmlformats.org/officeDocument/2006/relationships/font" Target="fonts/AmaticSC-bold.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AmaticSC-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57" Type="http://schemas.openxmlformats.org/officeDocument/2006/relationships/font" Target="fonts/Nunito-bold.fntdata"/><Relationship Id="rId12" Type="http://schemas.openxmlformats.org/officeDocument/2006/relationships/slide" Target="slides/slide6.xml"/><Relationship Id="rId56" Type="http://schemas.openxmlformats.org/officeDocument/2006/relationships/font" Target="fonts/Nunito-regular.fntdata"/><Relationship Id="rId15" Type="http://schemas.openxmlformats.org/officeDocument/2006/relationships/slide" Target="slides/slide9.xml"/><Relationship Id="rId59" Type="http://schemas.openxmlformats.org/officeDocument/2006/relationships/font" Target="fonts/Nunito-boldItalic.fntdata"/><Relationship Id="rId14" Type="http://schemas.openxmlformats.org/officeDocument/2006/relationships/slide" Target="slides/slide8.xml"/><Relationship Id="rId58" Type="http://schemas.openxmlformats.org/officeDocument/2006/relationships/font" Target="fonts/Nuni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ar-AE" sz="1400">
                <a:solidFill>
                  <a:schemeClr val="dk1"/>
                </a:solidFill>
              </a:rPr>
              <a:t>لوحة الشرائح هذه عبارة عن نموذج - اطلع على الشريحة الثانية والثالثة لتتعلم المزيد عن كيفية إعادة استخدامها.</a:t>
            </a:r>
            <a:endParaRPr sz="1400">
              <a:solidFill>
                <a:schemeClr val="dk1"/>
              </a:solidFill>
            </a:endParaRPr>
          </a:p>
          <a:p>
            <a:pPr indent="0" lvl="0" marL="0" rtl="0" algn="r">
              <a:spcBef>
                <a:spcPts val="0"/>
              </a:spcBef>
              <a:spcAft>
                <a:spcPts val="0"/>
              </a:spcAft>
              <a:buClr>
                <a:schemeClr val="dk1"/>
              </a:buClr>
              <a:buSzPts val="1100"/>
              <a:buFont typeface="Arial"/>
              <a:buNone/>
            </a:pPr>
            <a:r>
              <a:t/>
            </a:r>
            <a:endParaRPr sz="1400">
              <a:solidFill>
                <a:schemeClr val="dk1"/>
              </a:solidFill>
            </a:endParaRPr>
          </a:p>
          <a:p>
            <a:pPr indent="0" lvl="0" marL="0" rtl="0" algn="r">
              <a:spcBef>
                <a:spcPts val="0"/>
              </a:spcBef>
              <a:spcAft>
                <a:spcPts val="0"/>
              </a:spcAft>
              <a:buClr>
                <a:schemeClr val="dk1"/>
              </a:buClr>
              <a:buSzPts val="1100"/>
              <a:buFont typeface="Arial"/>
              <a:buNone/>
            </a:pPr>
            <a:r>
              <a:rPr lang="ar-AE" sz="1400">
                <a:solidFill>
                  <a:schemeClr val="dk1"/>
                </a:solidFill>
              </a:rPr>
              <a:t>الميسر: [اضف اسم الميسر]</a:t>
            </a:r>
            <a:endParaRPr sz="1400">
              <a:solidFill>
                <a:schemeClr val="dk1"/>
              </a:solidFill>
            </a:endParaRPr>
          </a:p>
          <a:p>
            <a:pPr indent="0" lvl="0" marL="0" rtl="0" algn="r">
              <a:spcBef>
                <a:spcPts val="0"/>
              </a:spcBef>
              <a:spcAft>
                <a:spcPts val="0"/>
              </a:spcAft>
              <a:buClr>
                <a:schemeClr val="dk1"/>
              </a:buClr>
              <a:buSzPts val="1100"/>
              <a:buFont typeface="Arial"/>
              <a:buNone/>
            </a:pPr>
            <a:r>
              <a:rPr lang="ar-AE" sz="1400">
                <a:solidFill>
                  <a:schemeClr val="dk1"/>
                </a:solidFill>
              </a:rPr>
              <a:t>الوضع: مشاركة الشاشة</a:t>
            </a:r>
            <a:endParaRPr sz="1400">
              <a:solidFill>
                <a:schemeClr val="dk1"/>
              </a:solidFill>
            </a:endParaRPr>
          </a:p>
          <a:p>
            <a:pPr indent="0" lvl="0" marL="0" rtl="0" algn="r">
              <a:spcBef>
                <a:spcPts val="0"/>
              </a:spcBef>
              <a:spcAft>
                <a:spcPts val="0"/>
              </a:spcAft>
              <a:buClr>
                <a:schemeClr val="dk1"/>
              </a:buClr>
              <a:buSzPts val="1100"/>
              <a:buFont typeface="Arial"/>
              <a:buNone/>
            </a:pPr>
            <a:r>
              <a:rPr lang="ar-AE" sz="1400">
                <a:solidFill>
                  <a:schemeClr val="dk1"/>
                </a:solidFill>
              </a:rPr>
              <a:t>ملاحظات: مرحبًا بك مرة أخرى في الوحدة الثانية! إنه لمن دواعي سروري أن أراكم جميعًا مرة أخرى. هل يوجد أي شخص موجود هنا اليوم ولكنه لم يشارك فى الوحدة الأولى؟ إذا كان الأمر كذلك ، هل ترغب في تقديم نفسك للمجموعة وإعلامنا إذا كانت لديك فرصة لرؤية تسجيل  الوحدة الاولى  قبل البدء فى هذا النشاط ؟</a:t>
            </a:r>
            <a:endParaRPr>
              <a:solidFill>
                <a:schemeClr val="dk1"/>
              </a:solidFill>
            </a:endParaRPr>
          </a:p>
        </p:txBody>
      </p:sp>
      <p:sp>
        <p:nvSpPr>
          <p:cNvPr id="63" name="Google Shape;6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المسير: [</a:t>
            </a:r>
            <a:r>
              <a:rPr b="0" i="0" lang="ar-AE" sz="1100" u="none" cap="none" strike="noStrike">
                <a:solidFill>
                  <a:srgbClr val="000000"/>
                </a:solidFill>
                <a:latin typeface="Arial"/>
                <a:ea typeface="Arial"/>
                <a:cs typeface="Arial"/>
                <a:sym typeface="Arial"/>
              </a:rPr>
              <a:t>اضف اسم المسير هنا</a:t>
            </a:r>
            <a:r>
              <a:rPr b="1" i="0" lang="ar-AE" sz="1100" u="none" cap="none" strike="noStrike">
                <a:solidFill>
                  <a:srgbClr val="000000"/>
                </a:solidFill>
                <a:latin typeface="Arial"/>
                <a:ea typeface="Arial"/>
                <a:cs typeface="Arial"/>
                <a:sym typeface="Arial"/>
              </a:rPr>
              <a:t>[</a:t>
            </a:r>
            <a:endParaRPr b="1"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a:t>
            </a:r>
            <a:endParaRPr/>
          </a:p>
          <a:p>
            <a:pPr indent="0" lvl="0" marL="0" rtl="1" algn="r">
              <a:lnSpc>
                <a:spcPct val="100000"/>
              </a:lnSpc>
              <a:spcBef>
                <a:spcPts val="0"/>
              </a:spcBef>
              <a:spcAft>
                <a:spcPts val="0"/>
              </a:spcAft>
              <a:buSzPts val="1100"/>
              <a:buNone/>
            </a:pPr>
            <a:r>
              <a:rPr b="1" lang="ar-AE"/>
              <a:t>ملاحظات: </a:t>
            </a:r>
            <a:r>
              <a:rPr lang="ar-AE"/>
              <a:t>سننتقل الآن إلى معايير المشاركة الخاصة بهذه الورشة. (اقرأ من الشريحة).</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المسير: [</a:t>
            </a:r>
            <a:r>
              <a:rPr b="0" i="0" lang="ar-AE" sz="1100" u="none" cap="none" strike="noStrike">
                <a:solidFill>
                  <a:srgbClr val="000000"/>
                </a:solidFill>
                <a:latin typeface="Arial"/>
                <a:ea typeface="Arial"/>
                <a:cs typeface="Arial"/>
                <a:sym typeface="Arial"/>
              </a:rPr>
              <a:t>اضف اسم المسير هنا</a:t>
            </a:r>
            <a:r>
              <a:rPr b="1" i="0" lang="ar-AE" sz="1100" u="none" cap="none" strike="noStrike">
                <a:solidFill>
                  <a:srgbClr val="000000"/>
                </a:solidFill>
                <a:latin typeface="Arial"/>
                <a:ea typeface="Arial"/>
                <a:cs typeface="Arial"/>
                <a:sym typeface="Arial"/>
              </a:rPr>
              <a:t>[</a:t>
            </a:r>
            <a:endParaRPr b="1"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a:t>
            </a:r>
            <a:endParaRPr/>
          </a:p>
          <a:p>
            <a:pPr indent="0" lvl="0" marL="0" marR="0" rtl="1" algn="r">
              <a:lnSpc>
                <a:spcPct val="100000"/>
              </a:lnSpc>
              <a:spcBef>
                <a:spcPts val="0"/>
              </a:spcBef>
              <a:spcAft>
                <a:spcPts val="0"/>
              </a:spcAft>
              <a:buClr>
                <a:srgbClr val="000000"/>
              </a:buClr>
              <a:buSzPts val="1100"/>
              <a:buFont typeface="Arial"/>
              <a:buNone/>
            </a:pPr>
            <a:r>
              <a:rPr b="1" lang="ar-AE"/>
              <a:t>ملاحظات: </a:t>
            </a:r>
            <a:r>
              <a:rPr lang="ar-AE"/>
              <a:t>نريدك أيضًا أن تعرف أن ... (اقرأ من الشريحة)</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chemeClr val="dk1"/>
              </a:buClr>
              <a:buSzPts val="1100"/>
              <a:buFont typeface="Arial"/>
              <a:buNone/>
            </a:pPr>
            <a:r>
              <a:rPr lang="ar-AE"/>
              <a:t>مثال لشريحة مقدمة للمسير - احذف المقطع التالي وقم بتكييفه لإدخال جميع المسيرين</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المسير: [</a:t>
            </a:r>
            <a:r>
              <a:rPr b="0" i="0" lang="ar-AE" sz="1100" u="none" cap="none" strike="noStrike">
                <a:solidFill>
                  <a:srgbClr val="000000"/>
                </a:solidFill>
                <a:latin typeface="Arial"/>
                <a:ea typeface="Arial"/>
                <a:cs typeface="Arial"/>
                <a:sym typeface="Arial"/>
              </a:rPr>
              <a:t>اضف اسم المسير هنا</a:t>
            </a:r>
            <a:r>
              <a:rPr b="1" i="0" lang="ar-AE" sz="1100" u="none" cap="none" strike="noStrike">
                <a:solidFill>
                  <a:srgbClr val="000000"/>
                </a:solidFill>
                <a:latin typeface="Arial"/>
                <a:ea typeface="Arial"/>
                <a:cs typeface="Arial"/>
                <a:sym typeface="Arial"/>
              </a:rPr>
              <a:t>[</a:t>
            </a:r>
            <a:endParaRPr b="1"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a:t>
            </a:r>
            <a:endParaRPr/>
          </a:p>
          <a:p>
            <a:pPr indent="0" lvl="0" marL="0" marR="0" rtl="1" algn="r">
              <a:lnSpc>
                <a:spcPct val="100000"/>
              </a:lnSpc>
              <a:spcBef>
                <a:spcPts val="0"/>
              </a:spcBef>
              <a:spcAft>
                <a:spcPts val="0"/>
              </a:spcAft>
              <a:buClr>
                <a:srgbClr val="000000"/>
              </a:buClr>
              <a:buSzPts val="1100"/>
              <a:buFont typeface="Arial"/>
              <a:buNone/>
            </a:pPr>
            <a:r>
              <a:rPr b="1" lang="ar-AE"/>
              <a:t>ملاحظات: </a:t>
            </a:r>
            <a:r>
              <a:rPr lang="ar-AE"/>
              <a:t>يقدم المسير نفسه ثم يمرره إلى مسؤول آخر لمواصلة العرض التقديمي.</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ar-AE">
                <a:solidFill>
                  <a:schemeClr val="dk1"/>
                </a:solidFill>
              </a:rPr>
              <a:t>-- </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قم بعمل نسخة من هذه الشريحة لإنشاء واحدة لكل مسير</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t>ملاحظات: </a:t>
            </a:r>
            <a:r>
              <a:rPr lang="ar-AE"/>
              <a:t>في الأسبوع الماضي ، راجعنا ماهية مراجعة الأقران و </a:t>
            </a:r>
            <a:r>
              <a:rPr b="0" i="0" lang="ar-AE">
                <a:solidFill>
                  <a:srgbClr val="3D3D3D"/>
                </a:solidFill>
                <a:latin typeface="Roboto"/>
                <a:ea typeface="Roboto"/>
                <a:cs typeface="Roboto"/>
                <a:sym typeface="Roboto"/>
              </a:rPr>
              <a:t>تأملنا</a:t>
            </a:r>
            <a:r>
              <a:rPr lang="ar-AE"/>
              <a:t> على ما نأمل أن تكون عليه مراجعة الأقران. تحدثنا أيضًا عن كيفية ظهور أنظمة الاضطهاد التي تؤثر علينا جميعًا باعتبارنا بشرًا جزءًا من المجتمعات البشرية في مراجعة الأقران. سنركز اليوم على الأدوات التي يمكننا استخدامها لمكافحة التحيز وكتابة تقرير مراجعة بناء وواضح وقابل للتنفيذ. في الأسبوع المقبل سنضع هذه الدروس موضع التنفيذ ونراجع بشكل تعاوني مسودة ما قبل الطباعة.</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t>ملاحظات: </a:t>
            </a:r>
            <a:r>
              <a:rPr lang="ar-AE"/>
              <a:t>دعنا نلخص ما ناقشناه الأسبوع الماضي. (اقرأ من الشريحة واسأل عن مدخلات من المتدربين. هل هناك أي أسئلة أو تأملات أو تعليقات؟)</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t>ملاحظات: </a:t>
            </a:r>
            <a:r>
              <a:rPr lang="ar-AE"/>
              <a:t>سنتناول اليوم ثلاث أدوات من مجموعة أدوات المراجعين المفتوحة المقدمة من PREreview والتي نأمل أن تكون مفيدة لك كمُراجع وكمدرب. تمت مشاركة هذه الأدوات معك بالفعل وآمل أن تتاح لك الفرصة لتصفحها. إذا لم يكن الأمر كذلك ، فلا داعي للقلق ، فسنتطرق معًا إلى بعض المكونات المهمة لهذه الأدوات. يرجى ملاحظة أن هذه كلها روابط قابلة للنقر توجهك إلى المورد المجاني.</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t>ملاحظات: </a:t>
            </a:r>
            <a:r>
              <a:rPr lang="ar-AE"/>
              <a:t>إن تصنيف أنفسنا أو أي شخص آخر على أنه "عنصري" أو "غير عنصري" أو "أكثر جاذبية" أو "ليس أكثر جاذبية" يمكن أن لا يعكس أيضًا القصة بأكملها حيث يحدث غالبًا أن شخصًا ما يخفي تأيده للعنصرية والتمييز على أساس الجنس وفي نفس الوقت يحاول تفكيك نفس الأنظمة بسلوك آخر. على سبيل المثال ... (اقرأ من الشريحة).</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t>ملاحظات: </a:t>
            </a:r>
            <a:r>
              <a:rPr lang="ar-AE"/>
              <a:t>يفكك هذا القسم عملية مراجعة مخطوطة البحث إلى 6 خطوات. تبدأ العملية وتنتهي بانعكاس التحيزات والافتراضات التي قد نجلبها لمراجعة المخطوطة.</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t>ملاحظات: </a:t>
            </a:r>
            <a:r>
              <a:rPr lang="ar-AE"/>
              <a:t>لتوجيه المراجع في عملية التفكير هذه ، توجد أداة مخصصة تسمى دليل انعكاس التحيز. كما تحدثنا قبل الفاصل ، يمكن أن تجد تحيزاتنا البشرية طريقها إلى كل ما نقوم به تقريبًا ، بما في ذلك في الأوساط الأكاديمية ومراجعة الأقران. يمكن أن تؤثر على حكمنا وتؤدي إلى مراجعة غير متوازنة وحكم على الأعمال العلمية. لمحاولة الحد من الآثار المترتبة على التحيزات التي قد نحملها بوعي أو بغير وعي إلى عملية مراجعة الأقران ، يمكننا أن نبدأ بمحاولة التعرف عليها ثم الانتقال إلى عملية تفكير يمكن أن تساعدنا في تعديل حكمنا بحيث التحيزات لها تأثير ضئيل أو معدوم على الطريقة التي نقيم بها مخرجات البحث.</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6ce924cc0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16ce924cc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100"/>
              <a:buFont typeface="Arial"/>
              <a:buNone/>
            </a:pPr>
            <a:r>
              <a:rPr lang="ar-AE"/>
              <a:t>مقدمة لمراجعي النظراء المفتوحين في ورشة العمل الإفريقية وكيفية استخدام مجموعة الشرائح هذه</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[اضف اسم المسير هنا[</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t>ملاحظات</a:t>
            </a:r>
            <a:r>
              <a:rPr lang="ar-AE"/>
              <a:t>: هذه ليست سوى 4 من 11 مثالًا لبيان التحيزات والافتراضات المدرجة في دليل انعكاس التحيز. من الواضح أن هناك الكثير ، ولكن هذه أمثلة شائعة تم تحديدها في ورش عمل مثل هذه. تتم دعوة قارئ الدليل لقراءة هذه الأمثلة ثم اختيار عدد قليل من القائمة أو غيرها التي قد تتبادر إلى الذهن كأمثلة لتفريغ محتوياتها باستخدام طريقة تسمى IDEA-R2.</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طورت الدكتورة أنطوانيت فوستر، إحدى مؤلفي دليل انعكاس التحيز طريقة IDEA-R 2 ، وهي عملية تفكير للمساعدة في توجيه التفكير الذاتي حول التحيز الذي قد نحدده في أنفسنا أو الآخرين. بعد تحديد التحيز، نريد أولاً تقييم أو التفكير في سبب وجود هذا التحيز لنا أو لشخص آخر. بالطبع، غالبًا ما يرتبط السبب بحقيقة أننا نعيش إرث القمع الذي يتم فيه تأطير عقولنا حول مفاهيم مسبقة غير عادلة وقمعية لمجموعات معينة من الناس. على سبيل المثال، قد يكون هناك أيضًا «تفسيرات» متجذرة في نوع من الحجة المعقولة (سنرى مثالًا في لحظة واحدة فقط). ثم نريد أن نفكر فيما سيحدث إذا أضفنا كلمات مطلقة مثل دائمًا أو أبدًا إلى بيان التحيز. قد يساعدنا هذا في إدراك أنه حتى لو وجدنا في التقييم سببًا معقولًا يمسك من أجله شخص ما بهذا التحيز، فهذا ليس صحيحًا دائمًا أو أبدًا. كعلماء، نعلم أن 100٪ هي نسبة نادرة من الحوادث وهناك دائمًا استثناءات. بعبارة أخرى التفكير في المواقف التي قد تكون مدعومة أيضًا بسبب معقول، الذي لا يكون فيه هذا المثال بالذات صحيحا، يمكن أيضا أن يساعدنا على التوصل إلى استنتاج مفاده أن وجود هذا التحيز أو هذا الافتراض بالذات يمكن أن يقودنا إلى إجراء تقييمات غير عادلة ومباشرة للعمل. يمكن أن تعمل إعادة صياغة التحيز والافتراض في أذهاننا كإعادة ضبط يجب وضعها في الاعتبار طوال عملية المراجعة. دعونا ننظر إلى مثال واحد معًا، ثم سيكون لدينا نشاط حول هذا.</a:t>
            </a:r>
            <a:endParaRPr b="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a:t>
            </a:r>
            <a:endParaRPr/>
          </a:p>
          <a:p>
            <a:pPr indent="0" lvl="0" marL="0" marR="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أحد العبارات التي يمكنك أن تجدها في الدليل هو "بما أن المؤلف الرئيسي للورقة البحثية في أواخر حياته العملية فان ذلك يعني أن لديه الكثير من الخبرة المهنية. إن معرفة ذلك ساعدني على الشعور بمزيد من الثقة في دقة وموثوقية البيانات والاستنتاجات ". لنأخذ هذا البيان / التحيز من خلال طريقة </a:t>
            </a:r>
            <a:r>
              <a:rPr b="0" lang="ar-AE">
                <a:solidFill>
                  <a:schemeClr val="dk1"/>
                </a:solidFill>
                <a:latin typeface="Nunito"/>
                <a:ea typeface="Nunito"/>
                <a:cs typeface="Nunito"/>
                <a:sym typeface="Nunito"/>
              </a:rPr>
              <a:t>IDEA-R2</a:t>
            </a:r>
            <a:r>
              <a:rPr b="1" lang="ar-AE">
                <a:solidFill>
                  <a:schemeClr val="dk1"/>
                </a:solidFill>
                <a:latin typeface="Nunito"/>
                <a:ea typeface="Nunito"/>
                <a:cs typeface="Nunito"/>
                <a:sym typeface="Nunito"/>
              </a:rPr>
              <a:t> </a:t>
            </a:r>
            <a:r>
              <a:rPr b="0" lang="ar-AE">
                <a:solidFill>
                  <a:schemeClr val="dk1"/>
                </a:solidFill>
              </a:rPr>
              <a:t>    معًا. (يتم تحريك slides لتمرير كل خطوة واحدة في ذلك الوقت).أولاً ، يمكننا أن نسأل أنفسنا لماذا يعتقد أي شخص ذلك؟ يمكن أن تبدو الإجابة في هذا المثال بالذات منطقية ومقبولة إلى حد ما: "أعلم أن هذا المؤلف مشهور في مجال تخصصي ، لذلك أعتقد أنهم على الأرجح يقومون بعلم جيد. لن يتركوا "العلوم السيئة" تأتي من معملهم. لذلك ، أعتقد أن هذا العمل جدير بالثقة ".ثانيًا ، يمكننا أن نحاول التعمق في سبب تفكيرنا نحن أو أي شخص آخر بهذه الطريقة  . قد تكون سنوات الخبرة مرتبطة بمزيد من الاعتراف داخل مجتمع البحث ، وبالتالي تعطينا اختصارًا في التفكير في أن هذا العمل الذي نحن على وشك تقييمه من المحتمل أن يكون جيدًا مثل جميع الأعمال الأخرى التي رأيناها واكتسبنا من خلالها التقدير عبر السنوات. من المهم ملاحظة أنه حتى إذا كان "الأساس المنطقي" في هذا المثال قد يبدو مقبولًا لشخص ما ، فإن حقيقة أننا قد نفكر بهذه الطريقة لا تزال متجذرة في "التفرقة العمرية" حيث يتم تعليمنا ربط الأقدمية بالخبرة والجدارة بالثقة. في هذه المرحلة ، قد نرغب في محاولة إضافة هذه الكلمات المطلقة والاستماع إلى أفكارنا كما نقول ذلك بصوت عالٍ. هل ما زال هذا منطقيًا بالنسبة لك؟ هل يمكننا التفكير في موقف مدعوم بعقلانية منطقية حيث قد لا يكون للأقدمية أي شيء تفعله أو حتى تؤدي إلى نتيجة معاكسة للنتيجة الأولى التي توصلنا إليها؟ على سبيل المثال ، ربما لم يكن لدى المؤلف الكبير الوقت لمراجعة العمل ، أو قد يكون هذا أسلوبًا غير مألوف بالنسبة له لأنه تم إحضاره بواسطة باحث ما بعد الدكتوراه الجديد ، لذلك ليس لديهم في الواقع خبرة كبيرة في هذا العمل المحدد</a:t>
            </a:r>
            <a:endParaRPr b="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a:t>
            </a:r>
            <a:endParaRPr/>
          </a:p>
          <a:p>
            <a:pPr indent="0" lvl="0" marL="0" marR="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يمكننا بعد ذلك إعادة صياغة العبارة بحيث تلتقط الفروق الدقيقة التي حددناها وأيضًا لإبقائنا على دراية بأننا نتمسك بهذا التحيز وسنرغب في محاولة تصحيحه بينما ننتقل إلى تقييم الورقة البحثية. قد يبدو هذا وكأنه عملية تفكير طويلة يجب القيام بها لكل تحيز ، ولكن الشيء هو أنه بمجرد أن تتعود على التفكير في هذه المشكلات ، يمكن أن تحدث عملية التفكير في ثوانٍ ، وستكون أكثر إدراكًا لكيفية قيامك بذلك. يمكن أن تعمل على التخفيف منها في عملية المراجعة الخاصة بك. الآن سنقوم بنشاط حيث تتم دعوتكم جميعًا لتجربة </a:t>
            </a:r>
            <a:r>
              <a:rPr b="0" lang="ar-AE">
                <a:solidFill>
                  <a:schemeClr val="dk1"/>
                </a:solidFill>
                <a:latin typeface="Nunito"/>
                <a:ea typeface="Nunito"/>
                <a:cs typeface="Nunito"/>
                <a:sym typeface="Nunito"/>
              </a:rPr>
              <a:t>IDEA-R2</a:t>
            </a:r>
            <a:r>
              <a:rPr b="0" lang="ar-AE">
                <a:solidFill>
                  <a:schemeClr val="dk1"/>
                </a:solidFill>
              </a:rPr>
              <a:t>لفك بيان من اختيارك.</a:t>
            </a:r>
            <a:endParaRPr b="0">
              <a:solidFill>
                <a:schemeClr val="dk1"/>
              </a:solidFill>
            </a:endParaRPr>
          </a:p>
          <a:p>
            <a:pPr indent="0" lvl="0" marL="0" marR="0" rtl="1" algn="r">
              <a:lnSpc>
                <a:spcPct val="100000"/>
              </a:lnSpc>
              <a:spcBef>
                <a:spcPts val="0"/>
              </a:spcBef>
              <a:spcAft>
                <a:spcPts val="0"/>
              </a:spcAft>
              <a:buClr>
                <a:schemeClr val="dk1"/>
              </a:buClr>
              <a:buSzPts val="1100"/>
              <a:buFont typeface="Arial"/>
              <a:buNone/>
            </a:pPr>
            <a:r>
              <a:rPr lang="ar-AE"/>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a:t>
            </a:r>
            <a:endParaRPr/>
          </a:p>
          <a:p>
            <a:pPr indent="0" lvl="0" marL="0" marR="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(قراءة من slide)</a:t>
            </a:r>
            <a:endParaRPr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 </a:t>
            </a:r>
            <a:endParaRPr b="0"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ملاحظات </a:t>
            </a:r>
            <a:r>
              <a:rPr b="1" lang="ar-AE">
                <a:solidFill>
                  <a:schemeClr val="dk1"/>
                </a:solidFill>
              </a:rPr>
              <a:t>:</a:t>
            </a:r>
            <a:r>
              <a:rPr b="0" lang="ar-AE">
                <a:solidFill>
                  <a:schemeClr val="dk1"/>
                </a:solidFill>
              </a:rPr>
              <a:t>لن يكون الميسرون حاضرين عند الاستراحة ، ولن يتم تسجيل المحادثة. إذا كنت بحاجة إلى مساعدة من الميسرين ، يمكنك طلب المساعدة بالنقر فوق زر علامة الاستفهام "طلب المساعدة" ، ثم "دعوة المضيف".</a:t>
            </a:r>
            <a:endParaRPr b="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0" lang="ar-AE">
                <a:solidFill>
                  <a:schemeClr val="dk1"/>
                </a:solidFill>
              </a:rPr>
              <a:t>لا</a:t>
            </a:r>
            <a:r>
              <a:rPr b="1" lang="ar-AE">
                <a:solidFill>
                  <a:schemeClr val="dk1"/>
                </a:solidFill>
              </a:rPr>
              <a:t> </a:t>
            </a:r>
            <a:r>
              <a:rPr b="0" lang="ar-AE">
                <a:solidFill>
                  <a:schemeClr val="dk1"/>
                </a:solidFill>
              </a:rPr>
              <a:t>يوجد</a:t>
            </a:r>
            <a:endParaRPr b="0">
              <a:solidFill>
                <a:schemeClr val="dk1"/>
              </a:solidFill>
              <a:highlight>
                <a:srgbClr val="FFFF00"/>
              </a:highlight>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غرف فرعية</a:t>
            </a:r>
            <a:endParaRPr b="0"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0" i="0" lang="ar-AE" sz="1100" u="none" cap="none" strike="noStrike">
                <a:solidFill>
                  <a:srgbClr val="000000"/>
                </a:solidFill>
                <a:latin typeface="Arial"/>
                <a:ea typeface="Arial"/>
                <a:cs typeface="Arial"/>
                <a:sym typeface="Arial"/>
              </a:rPr>
              <a:t>يجب تحرير هذه  slide  مباشرة من قبل المشاركين في ورشة العمل. يحتاج جميع المشاركين إلى تعديل الوصول إلى  slide GOOGLE من أجل تعديل slide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0" lang="ar-AE">
                <a:solidFill>
                  <a:schemeClr val="dk1"/>
                </a:solidFill>
              </a:rPr>
              <a:t>لا</a:t>
            </a:r>
            <a:r>
              <a:rPr b="1" lang="ar-AE">
                <a:solidFill>
                  <a:schemeClr val="dk1"/>
                </a:solidFill>
              </a:rPr>
              <a:t> </a:t>
            </a:r>
            <a:r>
              <a:rPr b="0" lang="ar-AE">
                <a:solidFill>
                  <a:schemeClr val="dk1"/>
                </a:solidFill>
              </a:rPr>
              <a:t>يوجد</a:t>
            </a:r>
            <a:endParaRPr b="0">
              <a:solidFill>
                <a:schemeClr val="dk1"/>
              </a:solidFill>
              <a:highlight>
                <a:srgbClr val="FFFF00"/>
              </a:highlight>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غرف فرعية</a:t>
            </a:r>
            <a:endParaRPr/>
          </a:p>
          <a:p>
            <a:pPr indent="0" lvl="0" marL="0" marR="0" rtl="1" algn="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0" i="0" lang="ar-AE" sz="1100" u="none" cap="none" strike="noStrike">
                <a:solidFill>
                  <a:srgbClr val="000000"/>
                </a:solidFill>
                <a:latin typeface="Arial"/>
                <a:ea typeface="Arial"/>
                <a:cs typeface="Arial"/>
                <a:sym typeface="Arial"/>
              </a:rPr>
              <a:t>يجب تحرير هذه  slide  مباشرة من قبل المشاركين في ورشة العمل. يحتاج جميع المشاركين إلى تعديل الوصول إلى  slide GOOGLE من أجل تعديل slide .</a:t>
            </a:r>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0" lang="ar-AE">
                <a:solidFill>
                  <a:schemeClr val="dk1"/>
                </a:solidFill>
              </a:rPr>
              <a:t>لا</a:t>
            </a:r>
            <a:r>
              <a:rPr b="1" lang="ar-AE">
                <a:solidFill>
                  <a:schemeClr val="dk1"/>
                </a:solidFill>
              </a:rPr>
              <a:t> </a:t>
            </a:r>
            <a:r>
              <a:rPr b="0" lang="ar-AE">
                <a:solidFill>
                  <a:schemeClr val="dk1"/>
                </a:solidFill>
              </a:rPr>
              <a:t>يوجد</a:t>
            </a:r>
            <a:endParaRPr b="0">
              <a:solidFill>
                <a:schemeClr val="dk1"/>
              </a:solidFill>
              <a:highlight>
                <a:srgbClr val="FFFF00"/>
              </a:highlight>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غرف فرعية</a:t>
            </a:r>
            <a:endParaRPr/>
          </a:p>
          <a:p>
            <a:pPr indent="0" lvl="0" marL="0" marR="0" rtl="1" algn="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0" i="0" lang="ar-AE" sz="1100" u="none" cap="none" strike="noStrike">
                <a:solidFill>
                  <a:srgbClr val="000000"/>
                </a:solidFill>
                <a:latin typeface="Arial"/>
                <a:ea typeface="Arial"/>
                <a:cs typeface="Arial"/>
                <a:sym typeface="Arial"/>
              </a:rPr>
              <a:t>يجب تحرير هذه  slide  مباشرة من قبل المشاركين في ورشة العمل. يحتاج جميع المشاركين إلى تعديل الوصول إلى  slide GOOGLE من أجل تعديل slide .</a:t>
            </a:r>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a:t>
            </a:r>
            <a:endParaRPr/>
          </a:p>
          <a:p>
            <a:pPr indent="0" lvl="0" marL="0" marR="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لنأخذ استراحة. سنعود بعد 5 دقائق.</a:t>
            </a:r>
            <a:endParaRPr b="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6ce924cc01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16ce924cc01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lang="ar-AE"/>
              <a:t>مقدمة لمراجعي النظراء المفتوحين في ورشة العمل الإفريقية وكيفية استخدام مجموعة الشرائح هذه</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   </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بافتراض أنك قررت الاستمرار في مراجعة هذه الورقة ، فإن الخطوة التالية هي القراءة لفهم أفضل لما تدور حوله الورقة، والفرضية / الافتراضات (إن وجدت)، سؤال البحث الرئيسي، الادعاءات والاستنتاجات . يحتوي القسمان 2 و 3 من دليل المحكم على أسئلة إرشادية يمكن أن تساعدك في هذه الخطوة. الجزء المهم من هذه الخطوة هو محاولة الامتناع عن أي أحكام مسبقة. فقط حاول التركيز على الفهم ولاحظ الأشياء التي لا تفهمها وقد ترغب في البحث عنها قليلاً. لاحظ أن قرار مراجعة الورقة من عدمه يمكن أن يحدث أيضًا كنتيجة لهذه الخطوة حيث قد تدرك أنك لا تستوعب العمل المعروض لتقديم ملاحظات مفيدة. ولكن يرجى تذكر أنه من الطبيعي تمامًا حتى بالنسبة إلى الباحثين والمراجعين الأكثر خبرة ألا يكونوا ذوي خبرة في كل شيء في ورقة بحثية واحدة ، لذلك لا تدع ذلك يثبط عزيمتك.</a:t>
            </a:r>
            <a:endParaRPr b="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1" lang="ar-AE">
                <a:solidFill>
                  <a:schemeClr val="dk1"/>
                </a:solidFill>
                <a:highlight>
                  <a:srgbClr val="FFFF00"/>
                </a:highlight>
              </a:rPr>
              <a:t>[اضف اسم المسير هنا[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a:t>
            </a:r>
            <a:r>
              <a:rPr b="1" lang="ar-AE">
                <a:solidFill>
                  <a:schemeClr val="dk1"/>
                </a:solidFill>
              </a:rPr>
              <a:t> </a:t>
            </a:r>
            <a:r>
              <a:rPr b="0" lang="ar-AE">
                <a:solidFill>
                  <a:schemeClr val="dk1"/>
                </a:solidFill>
              </a:rPr>
              <a:t>الشاشة   </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بمجرد الانتهاء من القراءة الأولى ، يمكنك البدء في إعادة قراءة الورقة البحثية مع التركيز على  الجوانب التي تعتقد أنها بحاجة إلى توضيح، تصحيح وتعليقات عليها لتحسينها. في بعض الأحيان يتم تصنيف هذه الجوانب إلى قضايا "رئيسية" و "ثانوية" ، وهو تصنيف ربما قد يكون مفيدًا أو ربما لا.</a:t>
            </a:r>
            <a:endParaRPr b="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الميسر: [أضف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 فيما يلي بعض الأمثلة لما قد يمثل لشخص ما مشكلات رئيسية وثانوية. يرجى أن تضع في اعتبارك أن الأشخاص المختلفين قد يصنفون نفس المشكلة بطرق مختلفة اعتمادًا على السياق أو معتقداتهم الشخصية. على سبيل المثال ، يمكن أن تكون الأخطاء المطبعية والأخطاء النحوية مشكلة رئيسية لشخص ما ، لكننا نريد أن نتذكر أنه لم يتم استدعائنا لتصحيح لغة هذه المخطوطة ولكن سلامة العمل. ومع ذلك ، إذا كانت الطريقة التي يتم كتابتها بها تجعل من المستحيل تفسير البيانات ، فقد تكون هذه مشكلة كبيرة في الواقع ، ولكن الطريقة التي نريد طرحها بها يجب أن تكون بناءة وقابلة للتنفيذ.</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lang="ar-AE">
                <a:solidFill>
                  <a:schemeClr val="dk1"/>
                </a:solidFill>
              </a:rPr>
              <a:t>الميسر: (أضف اسم الميسر)</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ملاحظات: في الحقيقة ، تُعنى الخطوة 4 بمحاولة ربط التعليقات البناءة والواضحة والقابلة للتنفيذ بكل مشكلة وجدناها. من المهم ملاحظة أنه قد لا يكون لديك ملاحظات حول كل واحدة من المشكلات التي حددتها ولا بأس بذلك ، ولكننا نريد تجنب أن تكون المراجعة مجرد قائمة من المشكلات التي نترك المؤلفين وحدهم للتعامل معها. نريد أن نبذل قصارى جهدنا لتقديم اقتراحات حول الطريقة التي نعتقد أن المؤلفين قد يريدون مناقشتها ، مع التأكد من أننا نستخدم لغة واضحة قدر الإمكان والتي يمكن أن يستخدمها المؤلفون لاتخاذ إجراءات سريعة.</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lang="ar-AE">
                <a:solidFill>
                  <a:schemeClr val="dk1"/>
                </a:solidFill>
              </a:rPr>
              <a:t>الميسر: [اضف اسم الميسر]</a:t>
            </a:r>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ملاحظات: دعنا نلقي نظرة على أحد الأمثلة المتطرفة إلى حد ما. لنتخيل أن المشكلة التي حددناها تتعلق باختبار إحصائي مستخدم ، في رأينا ، في سياق خاطئ. قد يكون أحد التعليقات غير الواضحة وغير البناءة وغير القابلة للتنفيذ هو "المؤلفون ليس لديهم فكرة عما يفعلونه ويجب عليهم العودة إلى فصل الإحصاء". من الواضح أن هذا التعليق يمثل أيضًا مشكلة لأنه يمثل هجومًا مباشرًا وإهانة لتعليم وكفاءة المؤلفين. التعليقات مثل هذه يجب ألا تكون مقبولة أبدًا ويجب أن يتم الإبلاغ عنها من قبل المحررين أو خدمات مراجعة ما قبل الطباعة على أنها انتهاكات لقواعد السلوك أو معايير المشاركة. على اليمين ، حاولنا كتابة تعليق يتضمن تفسير النهج ، وسبب اعتقادنا أنها مشكلة ، وتوصية بطريقة واحدة لمعالجتها باستخدام لغة تُظهر أننا لا نفترض أن نهجنا هو حق واحد. نريد أن نعترف أننا قد نكون مخطئين ، لكننا نريد لفت انتباه المؤلفين إلى حقيقة أنه يجب توضيح الأساس المنطقي إذا كان هناك سبب لاستخدامهم هذا الاختبار. جزء تبديد الشخصية هو مجرد اقتراح للمراجع لمحاولة استخدام لغة لا تطعن بشكل مباشر في كفاءة المؤلفين ولكنها تركز على القضية نفسها.</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lang="ar-AE">
                <a:solidFill>
                  <a:schemeClr val="dk1"/>
                </a:solidFill>
              </a:rPr>
              <a:t>الميسر: ) أضف اسم الميسر(</a:t>
            </a:r>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ملاحظات: (قراءة من الشريحة)</a:t>
            </a:r>
            <a:endParaRPr/>
          </a:p>
          <a:p>
            <a:pPr indent="0" lvl="0" marL="0" rtl="1" algn="r">
              <a:lnSpc>
                <a:spcPct val="100000"/>
              </a:lnSpc>
              <a:spcBef>
                <a:spcPts val="0"/>
              </a:spcBef>
              <a:spcAft>
                <a:spcPts val="0"/>
              </a:spcAft>
              <a:buClr>
                <a:schemeClr val="dk1"/>
              </a:buClr>
              <a:buSzPts val="1100"/>
              <a:buFont typeface="Arial"/>
              <a:buNone/>
            </a:pPr>
            <a:r>
              <a:rPr lang="ar-AE">
                <a:solidFill>
                  <a:schemeClr val="dk1"/>
                </a:solidFill>
              </a:rPr>
              <a:t>ملاحظة للمدرب: قم بإنشاء ثلاثة غرف جانبية. بالنسبة لنشاط المناقشة الجماعية الصغيرة ، قمنا بإعداد ثلاثة أمثلة للتعليقات التخريبية وغير الواضحة وغير القابلة للتنفيذ (الشريحة التالية) مع فكرة أن كل مجموعة سيتم تكليفها بمجموعة واحدة لإعادة صياغتها لتكون بناءة وواضحة وقابلة للتنفيذ. إذا كان بإمكان المشاركين الوصول إلى النسخة القابلة للتحرير من مجموعة الشرائح هذه ، فيمكنك أن تطلب منهم الكتابة على الشرائح مباشرة (قمنا بعمل واحد لكل مجموعة) ، أو يمكنك أن تطلب منهم الكتابة في أي مكان يقومون فيه بتسجيل الملاحظات ثم التنويه عن إعادة الصياغة للمجموعة الرئيسية.</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[اضف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ملاحظات: فيما يلي ثلاثة أمثلة على التعليقات التي لن تكون مفيدة جدًا للمؤلفين. هل يمكنك إعادة صياغة هذه التعليقات لتكون بناءة وواضحة وقابلة للتنفيذ؟ حاول اضافة تفسيرك للمسألة ، لماذا تعتقد أنها مشكلة ، وتوصيتك حول كيفية معالجتها ، وكل ذلك لتجنب الانتقادات المباشرة على نزاهة المؤلفين وقدراتهم العلمية.تذكر أن تكون متواضعًا لأنك قد تكون مخطئًا ايضًا.</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ملاحظة للمدرب: هنا ثلاثة أمثلة على التعليقات المقدمة لثلاث غرف منفصلة. توجد الشرائح الثلاثة التالية في حالة طلب المعلم من الطلاب الكتابة مباشرة على الشرائح الخاصة بهذا التمرين أو لتدوين التعليقات المعاد كتابتها بمجرد تقديمها إلى المجموعة الأكبر.</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[اكتب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ملحوظات:</a:t>
            </a:r>
            <a:endParaRPr b="1">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[اكتب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ملحوظات</a:t>
            </a:r>
            <a:r>
              <a:rPr b="1" lang="ar-AE">
                <a:solidFill>
                  <a:schemeClr val="dk1"/>
                </a:solidFill>
              </a:rPr>
              <a:t>:</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[اكتب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ملحوظات:</a:t>
            </a:r>
            <a:endParaRPr b="1">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6ce924cc01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16ce924cc01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lang="ar-AE"/>
              <a:t>مقدمة لمراجعي النظراء المفتوحين في ورشة العمل الإفريقية وكيفية استخدام مجموعة الشرائح هذه</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409d887e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409d887e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t/>
            </a:r>
            <a:endParaRPr b="1">
              <a:solidFill>
                <a:schemeClr val="dk1"/>
              </a:solidFill>
            </a:endParaRPr>
          </a:p>
          <a:p>
            <a:pPr indent="0" lvl="0" marL="0" rtl="1" algn="r">
              <a:spcBef>
                <a:spcPts val="0"/>
              </a:spcBef>
              <a:spcAft>
                <a:spcPts val="0"/>
              </a:spcAft>
              <a:buClr>
                <a:schemeClr val="dk1"/>
              </a:buClr>
              <a:buSzPts val="1100"/>
              <a:buFont typeface="Arial"/>
              <a:buNone/>
            </a:pPr>
            <a:r>
              <a:rPr b="1" lang="ar-AE">
                <a:solidFill>
                  <a:schemeClr val="dk1"/>
                </a:solidFill>
              </a:rPr>
              <a:t>الميسر: [اكتب اسم الميسر]</a:t>
            </a:r>
            <a:endParaRPr>
              <a:solidFill>
                <a:schemeClr val="dk1"/>
              </a:solidFill>
            </a:endParaRPr>
          </a:p>
          <a:p>
            <a:pPr indent="0" lvl="0" marL="0" rtl="1" algn="r">
              <a:spcBef>
                <a:spcPts val="0"/>
              </a:spcBef>
              <a:spcAft>
                <a:spcPts val="0"/>
              </a:spcAft>
              <a:buClr>
                <a:schemeClr val="dk1"/>
              </a:buClr>
              <a:buSzPts val="1100"/>
              <a:buFont typeface="Arial"/>
              <a:buNone/>
            </a:pPr>
            <a:r>
              <a:rPr b="1" lang="ar-AE">
                <a:solidFill>
                  <a:schemeClr val="dk1"/>
                </a:solidFill>
              </a:rPr>
              <a:t>الوضع: مشاركة الشاشة</a:t>
            </a:r>
            <a:endParaRPr>
              <a:solidFill>
                <a:schemeClr val="dk1"/>
              </a:solidFill>
            </a:endParaRPr>
          </a:p>
          <a:p>
            <a:pPr indent="0" lvl="0" marL="0" rtl="1" algn="r">
              <a:spcBef>
                <a:spcPts val="0"/>
              </a:spcBef>
              <a:spcAft>
                <a:spcPts val="0"/>
              </a:spcAft>
              <a:buClr>
                <a:schemeClr val="dk1"/>
              </a:buClr>
              <a:buSzPts val="1100"/>
              <a:buFont typeface="Arial"/>
              <a:buNone/>
            </a:pPr>
            <a:r>
              <a:rPr b="1" lang="ar-AE">
                <a:solidFill>
                  <a:schemeClr val="dk1"/>
                </a:solidFill>
              </a:rPr>
              <a:t>ملحوظات:</a:t>
            </a:r>
            <a:endParaRPr>
              <a:solidFill>
                <a:schemeClr val="dk1"/>
              </a:solidFill>
            </a:endParaRPr>
          </a:p>
          <a:p>
            <a:pPr indent="0" lvl="0" marL="0" rtl="1" algn="r">
              <a:spcBef>
                <a:spcPts val="0"/>
              </a:spcBef>
              <a:spcAft>
                <a:spcPts val="0"/>
              </a:spcAft>
              <a:buClr>
                <a:schemeClr val="dk1"/>
              </a:buClr>
              <a:buSzPts val="1100"/>
              <a:buFont typeface="Arial"/>
              <a:buNone/>
            </a:pPr>
            <a:r>
              <a:t/>
            </a:r>
            <a:endParaRPr b="1">
              <a:solidFill>
                <a:schemeClr val="dk1"/>
              </a:solidFill>
            </a:endParaRPr>
          </a:p>
          <a:p>
            <a:pPr indent="0" lvl="0" marL="0" rtl="1" algn="r">
              <a:spcBef>
                <a:spcPts val="0"/>
              </a:spcBef>
              <a:spcAft>
                <a:spcPts val="0"/>
              </a:spcAft>
              <a:buClr>
                <a:schemeClr val="dk1"/>
              </a:buClr>
              <a:buSzPts val="1100"/>
              <a:buFont typeface="Arial"/>
              <a:buNone/>
            </a:pPr>
            <a:r>
              <a:rPr b="1" lang="ar-AE">
                <a:solidFill>
                  <a:schemeClr val="dk1"/>
                </a:solidFill>
              </a:rPr>
              <a:t>الآن بعد أن قمنا بإدراج جميع المشكلات المحتملة وحاولنا بذل قصارى جهدنا لاعطاء المؤلفين تعليقات واضحة وبناءة وقابلة للتنفيذ ، نريد أن نجمعها جميعًا في سرد متماسك. بالطبع ، ليس الأمر دائمًا هو أنك ترغب في أن تبدو المراجعة وكأنها مقالة برأس وذيل ، ولكن قد لا يضر ذلك إذا حاولت منحها هيكلًا يمكن أن يكون أكثر فائدة للقارئ. تتمثل إحدى طرق تكوين المراجعة في البدء بفقرة موجزة ، تقدم فيها نظرة عامة على العمل وتذكر النقاط الرئيسية ونقاط القوة والضعف التي حددتها. بعد ذلك ، يمكنك سرد المشكلات الرئيسية والفرعية الخاصة بك مع التعليقات ذات الصلة والانتهاء بأي ملاحظات متنوعة ، بما في ذلك الملاحظات الإيجابية وملاحظة تشكر المؤلفين على نشر أعمالهم كمطبوعة أولية إذا كان السيناريو الذي تقوم بمراجعة النسخة التمهيدية التي تم نشرها للجمهور. يحتوي دليل المراجع على العديد من الأسئلة والموجهات التوضيحية لإرشادك في كتابة هذه المكونات.</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[اضف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ملاحظات: أخيرًا ، الخطوة السادسة هي الوقت الذي يمكنك فيه إعادة قراءة مراجعتك والتفكير في كيفية تشكيل تحيزاتك وافتراضاتك لتعليقاتك وأفكارك التي قد تؤدى إلى تعديل بعض جوانب المراجعة. تحتوي مجموعة أدوات المراجعين المفتوحين على أداة تسمى تقويم تقييم المراجعة تهدف إلى مساعدة المراجعين الذين استخدموا دليل المراجع لتقييم عملهم أو مساعدة شخص آخر على تقييم مراجعتهم. تحتوي الأداة على عشر عبارات يمكن للمقيم أن يربط بها درجة وتعليق وايضا شرح للدرجة. لتحديد مدى جودة المراجعة ، ساعد في توجيه مراجعة لعملية المراجعة لجعل المراجعة أفضل عندما يكون ذلك ممكنًا. أيضًا ، هذه ليست أداة يجب استخدامها في كل مكان حيث قد لا يكون من المنطقي "تسجيل" مراجعة مكتوبة باستخدام مجموعة مختلفة من الإرشادات من دليل المراجع.</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[اضف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ملاحظات: وعلينا أن نختم هذا الدرس. فيما يلي قائمة بالمراجع والموارد الإضافية التي قد ترغب في التحقق منها. كما يرجى إضافة أي مورد آخر تعرفه بكل حرية.</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الميسر: [اضف اسم الميسر]</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الوضع: 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latin typeface="Arial"/>
                <a:ea typeface="Arial"/>
                <a:cs typeface="Arial"/>
                <a:sym typeface="Arial"/>
              </a:rPr>
              <a:t>ملحوظات:</a:t>
            </a:r>
            <a:endParaRPr b="1">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5d737354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5d737354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b="1" lang="ar-AE">
                <a:solidFill>
                  <a:schemeClr val="dk1"/>
                </a:solidFill>
              </a:rPr>
              <a:t>الميسر: [اضف اسم الميسر]</a:t>
            </a:r>
            <a:endParaRPr>
              <a:solidFill>
                <a:schemeClr val="dk1"/>
              </a:solidFill>
            </a:endParaRPr>
          </a:p>
          <a:p>
            <a:pPr indent="0" lvl="0" marL="0" rtl="1" algn="r">
              <a:spcBef>
                <a:spcPts val="0"/>
              </a:spcBef>
              <a:spcAft>
                <a:spcPts val="0"/>
              </a:spcAft>
              <a:buClr>
                <a:schemeClr val="dk1"/>
              </a:buClr>
              <a:buSzPts val="1100"/>
              <a:buFont typeface="Arial"/>
              <a:buNone/>
            </a:pPr>
            <a:r>
              <a:rPr b="1" lang="ar-AE">
                <a:solidFill>
                  <a:schemeClr val="dk1"/>
                </a:solidFill>
              </a:rPr>
              <a:t>الوضع: مشاركة الشاشة</a:t>
            </a:r>
            <a:endParaRPr>
              <a:solidFill>
                <a:schemeClr val="dk1"/>
              </a:solidFill>
            </a:endParaRPr>
          </a:p>
          <a:p>
            <a:pPr indent="0" lvl="0" marL="0" rtl="1" algn="r">
              <a:spcBef>
                <a:spcPts val="0"/>
              </a:spcBef>
              <a:spcAft>
                <a:spcPts val="0"/>
              </a:spcAft>
              <a:buClr>
                <a:schemeClr val="dk1"/>
              </a:buClr>
              <a:buSzPts val="1100"/>
              <a:buFont typeface="Arial"/>
              <a:buNone/>
            </a:pPr>
            <a:r>
              <a:rPr b="1" lang="ar-AE">
                <a:solidFill>
                  <a:schemeClr val="dk1"/>
                </a:solidFill>
              </a:rPr>
              <a:t>ملحوظات:</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0" lang="ar-AE">
                <a:solidFill>
                  <a:schemeClr val="dk1"/>
                </a:solidFill>
              </a:rPr>
              <a:t>اضف اسم المسير هنا</a:t>
            </a:r>
            <a:r>
              <a:rPr b="1" lang="ar-AE">
                <a:solidFill>
                  <a:schemeClr val="dk1"/>
                </a:solidFill>
              </a:rPr>
              <a:t>[</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a:t>
            </a:r>
            <a:r>
              <a:rPr b="0" lang="ar-AE">
                <a:solidFill>
                  <a:schemeClr val="dk1"/>
                </a:solidFill>
              </a:rPr>
              <a:t> (قراءة من الشريحة)</a:t>
            </a:r>
            <a:endParaRPr b="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ar-AE">
                <a:solidFill>
                  <a:schemeClr val="dk1"/>
                </a:solidFill>
              </a:rPr>
              <a:t>--</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قم بإزالة هدة الشريحة إذا كنت لا تريد التسجيل</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المسير: [</a:t>
            </a:r>
            <a:r>
              <a:rPr b="0" lang="ar-AE">
                <a:solidFill>
                  <a:schemeClr val="dk1"/>
                </a:solidFill>
              </a:rPr>
              <a:t>اضف اسم المسير هنا</a:t>
            </a:r>
            <a:r>
              <a:rPr b="1" lang="ar-AE">
                <a:solidFill>
                  <a:schemeClr val="dk1"/>
                </a:solidFill>
              </a:rPr>
              <a:t>[</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الوضع: </a:t>
            </a:r>
            <a:r>
              <a:rPr b="0" lang="ar-AE">
                <a:solidFill>
                  <a:schemeClr val="dk1"/>
                </a:solidFill>
              </a:rPr>
              <a:t>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a:t>
            </a:r>
            <a:r>
              <a:rPr b="0" lang="ar-AE">
                <a:solidFill>
                  <a:schemeClr val="dk1"/>
                </a:solidFill>
              </a:rPr>
              <a:t> (قراءة من الشريحة)</a:t>
            </a:r>
            <a:endParaRPr b="0">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ar-AE">
                <a:solidFill>
                  <a:schemeClr val="dk1"/>
                </a:solidFill>
              </a:rPr>
              <a:t>--</a:t>
            </a:r>
            <a:endParaRPr b="1">
              <a:solidFill>
                <a:schemeClr val="dk1"/>
              </a:solidFill>
            </a:endParaRPr>
          </a:p>
          <a:p>
            <a:pPr indent="0" lvl="0" marL="0" rtl="1" algn="r">
              <a:lnSpc>
                <a:spcPct val="100000"/>
              </a:lnSpc>
              <a:spcBef>
                <a:spcPts val="0"/>
              </a:spcBef>
              <a:spcAft>
                <a:spcPts val="0"/>
              </a:spcAft>
              <a:buSzPts val="1100"/>
              <a:buNone/>
            </a:pPr>
            <a:r>
              <a:rPr b="1" lang="ar-AE">
                <a:solidFill>
                  <a:schemeClr val="dk1"/>
                </a:solidFill>
              </a:rPr>
              <a:t>Otter.ai هي خدمة مدفوعة تتكامل مع Zoom والتي يستخدمها فريقنا للحصول على نسخة حية من نص التعليقات اثناء الاجتماع. إذا كنت لا تخطط لاستخدام هذه الخدمة ، يرجى حذف هذه الشريحة.</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المسير: [</a:t>
            </a:r>
            <a:r>
              <a:rPr b="0" i="0" lang="ar-AE" sz="1100" u="none" cap="none" strike="noStrike">
                <a:solidFill>
                  <a:srgbClr val="000000"/>
                </a:solidFill>
                <a:latin typeface="Arial"/>
                <a:ea typeface="Arial"/>
                <a:cs typeface="Arial"/>
                <a:sym typeface="Arial"/>
              </a:rPr>
              <a:t>اضف اسم المسير هنا</a:t>
            </a:r>
            <a:r>
              <a:rPr b="1" i="0" lang="ar-AE" sz="1100" u="none" cap="none" strike="noStrike">
                <a:solidFill>
                  <a:srgbClr val="000000"/>
                </a:solidFill>
                <a:latin typeface="Arial"/>
                <a:ea typeface="Arial"/>
                <a:cs typeface="Arial"/>
                <a:sym typeface="Arial"/>
              </a:rPr>
              <a:t>[</a:t>
            </a:r>
            <a:endParaRPr b="1"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a:t>
            </a:r>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ملاحظات:</a:t>
            </a:r>
            <a:r>
              <a:rPr b="0" i="0" lang="ar-AE" sz="1100" u="none" cap="none" strike="noStrike">
                <a:solidFill>
                  <a:srgbClr val="000000"/>
                </a:solidFill>
                <a:latin typeface="Arial"/>
                <a:ea typeface="Arial"/>
                <a:cs typeface="Arial"/>
                <a:sym typeface="Arial"/>
              </a:rPr>
              <a:t> (قراءة من الشريحة)– يقوم المسير بلصق رابط ال</a:t>
            </a:r>
            <a:r>
              <a:rPr b="0" i="0" lang="ar-AE" sz="1800" u="none" cap="none" strike="noStrike">
                <a:solidFill>
                  <a:srgbClr val="800000"/>
                </a:solidFill>
                <a:highlight>
                  <a:srgbClr val="FFFF00"/>
                </a:highlight>
                <a:latin typeface="Calibri"/>
                <a:ea typeface="Calibri"/>
                <a:cs typeface="Calibri"/>
                <a:sym typeface="Calibri"/>
              </a:rPr>
              <a:t>Google slide deck </a:t>
            </a:r>
            <a:r>
              <a:rPr b="0" i="0" lang="ar-AE" sz="1100" u="none" cap="none" strike="noStrike">
                <a:solidFill>
                  <a:srgbClr val="000000"/>
                </a:solidFill>
                <a:latin typeface="Arial"/>
                <a:ea typeface="Arial"/>
                <a:cs typeface="Arial"/>
                <a:sym typeface="Arial"/>
              </a:rPr>
              <a:t> في الدردشة</a:t>
            </a:r>
            <a:endParaRPr b="0" i="0" sz="1100" u="none" cap="none" strike="noStrike">
              <a:solidFill>
                <a:srgbClr val="000000"/>
              </a:solidFill>
              <a:latin typeface="Arial"/>
              <a:ea typeface="Arial"/>
              <a:cs typeface="Arial"/>
              <a:sym typeface="Arial"/>
            </a:endParaRPr>
          </a:p>
          <a:p>
            <a:pPr indent="0" lvl="0" marL="0" rtl="1" algn="r">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ar-AE">
                <a:solidFill>
                  <a:schemeClr val="dk1"/>
                </a:solidFill>
              </a:rPr>
              <a:t>--</a:t>
            </a:r>
            <a:endParaRPr>
              <a:solidFill>
                <a:schemeClr val="dk1"/>
              </a:solidFill>
            </a:endParaRPr>
          </a:p>
          <a:p>
            <a:pPr indent="0" lvl="0" marL="0" rtl="1" algn="r">
              <a:lnSpc>
                <a:spcPct val="100000"/>
              </a:lnSpc>
              <a:spcBef>
                <a:spcPts val="0"/>
              </a:spcBef>
              <a:spcAft>
                <a:spcPts val="0"/>
              </a:spcAft>
              <a:buSzPts val="1100"/>
              <a:buNone/>
            </a:pPr>
            <a:r>
              <a:rPr lang="ar-AE">
                <a:solidFill>
                  <a:schemeClr val="dk1"/>
                </a:solidFill>
              </a:rPr>
              <a:t>أضف الرابط ال </a:t>
            </a:r>
            <a:r>
              <a:rPr b="0" i="0" lang="ar-AE" sz="1100" u="none" cap="none" strike="noStrike">
                <a:solidFill>
                  <a:srgbClr val="800000"/>
                </a:solidFill>
                <a:highlight>
                  <a:srgbClr val="FFFF00"/>
                </a:highlight>
                <a:latin typeface="Calibri"/>
                <a:ea typeface="Calibri"/>
                <a:cs typeface="Calibri"/>
                <a:sym typeface="Calibri"/>
              </a:rPr>
              <a:t>Google slide deck</a:t>
            </a:r>
            <a:r>
              <a:rPr lang="ar-AE">
                <a:solidFill>
                  <a:schemeClr val="dk1"/>
                </a:solidFill>
              </a:rPr>
              <a:t> في المساحة الصفراء. تأكد من أن إعدادات المشاركة "يمكن للجميع التعديل"</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المسير: [</a:t>
            </a:r>
            <a:r>
              <a:rPr b="0" i="0" lang="ar-AE" sz="1100" u="none" cap="none" strike="noStrike">
                <a:solidFill>
                  <a:srgbClr val="000000"/>
                </a:solidFill>
                <a:latin typeface="Arial"/>
                <a:ea typeface="Arial"/>
                <a:cs typeface="Arial"/>
                <a:sym typeface="Arial"/>
              </a:rPr>
              <a:t>اضف اسم المسير هنا</a:t>
            </a:r>
            <a:r>
              <a:rPr b="1" i="0" lang="ar-AE" sz="1100" u="none" cap="none" strike="noStrike">
                <a:solidFill>
                  <a:srgbClr val="000000"/>
                </a:solidFill>
                <a:latin typeface="Arial"/>
                <a:ea typeface="Arial"/>
                <a:cs typeface="Arial"/>
                <a:sym typeface="Arial"/>
              </a:rPr>
              <a:t>[</a:t>
            </a:r>
            <a:endParaRPr b="1"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a:t>
            </a:r>
            <a:endParaRPr/>
          </a:p>
          <a:p>
            <a:pPr indent="0" lvl="0" marL="0" rtl="1" algn="r">
              <a:lnSpc>
                <a:spcPct val="100000"/>
              </a:lnSpc>
              <a:spcBef>
                <a:spcPts val="0"/>
              </a:spcBef>
              <a:spcAft>
                <a:spcPts val="0"/>
              </a:spcAft>
              <a:buClr>
                <a:schemeClr val="dk1"/>
              </a:buClr>
              <a:buSzPts val="1100"/>
              <a:buFont typeface="Arial"/>
              <a:buNone/>
            </a:pPr>
            <a:r>
              <a:rPr b="1" lang="ar-AE">
                <a:solidFill>
                  <a:schemeClr val="dk1"/>
                </a:solidFill>
              </a:rPr>
              <a:t>ملاحظات: </a:t>
            </a:r>
            <a:r>
              <a:rPr b="0" lang="ar-AE">
                <a:solidFill>
                  <a:schemeClr val="dk1"/>
                </a:solidFill>
              </a:rPr>
              <a:t>من المهم وضع قواعد المشاركة في البداية حتى يكون الجميع في نفس الصفحة حول السلوك المتوقع والمقبول وما لا يمكن التسامح معه في هذه الورشة. يجب أن تكون قد قرأت إرشادات المشاركة الكاملة بالفعل (يقوم المنسق المشارك بلصق رابط المستند الكامل في دردشة Zoom) ، ولكن إليك ملخص: (اقرأ من الشريحة). أردنا أيضًا أن نمنح الجميع فرصة للمساهمة في هذه الإرشادات من خلال توفير مساحة في الدقائق الخمس القادمة لكم جميعًا لإخبارنا بما تتمنى أن نضيفه لهم.</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المسير: [</a:t>
            </a:r>
            <a:r>
              <a:rPr b="0" i="0" lang="ar-AE" sz="1100" u="none" cap="none" strike="noStrike">
                <a:solidFill>
                  <a:srgbClr val="000000"/>
                </a:solidFill>
                <a:latin typeface="Arial"/>
                <a:ea typeface="Arial"/>
                <a:cs typeface="Arial"/>
                <a:sym typeface="Arial"/>
              </a:rPr>
              <a:t>اضف اسم المسير هنا</a:t>
            </a:r>
            <a:r>
              <a:rPr b="1" i="0" lang="ar-AE" sz="1100" u="none" cap="none" strike="noStrike">
                <a:solidFill>
                  <a:srgbClr val="000000"/>
                </a:solidFill>
                <a:latin typeface="Arial"/>
                <a:ea typeface="Arial"/>
                <a:cs typeface="Arial"/>
                <a:sym typeface="Arial"/>
              </a:rPr>
              <a:t>[</a:t>
            </a:r>
            <a:endParaRPr b="1" i="0" sz="11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ar-AE" sz="1100" u="none" cap="none" strike="noStrike">
                <a:solidFill>
                  <a:srgbClr val="000000"/>
                </a:solidFill>
                <a:latin typeface="Arial"/>
                <a:ea typeface="Arial"/>
                <a:cs typeface="Arial"/>
                <a:sym typeface="Arial"/>
              </a:rPr>
              <a:t>الوضع: </a:t>
            </a:r>
            <a:r>
              <a:rPr b="0" i="0" lang="ar-AE" sz="1100" u="none" cap="none" strike="noStrike">
                <a:solidFill>
                  <a:srgbClr val="000000"/>
                </a:solidFill>
                <a:latin typeface="Arial"/>
                <a:ea typeface="Arial"/>
                <a:cs typeface="Arial"/>
                <a:sym typeface="Arial"/>
              </a:rPr>
              <a:t>مشاركة الشاشة</a:t>
            </a:r>
            <a:endParaRPr/>
          </a:p>
          <a:p>
            <a:pPr indent="0" lvl="0" marL="0" marR="0" rtl="1" algn="r">
              <a:lnSpc>
                <a:spcPct val="100000"/>
              </a:lnSpc>
              <a:spcBef>
                <a:spcPts val="0"/>
              </a:spcBef>
              <a:spcAft>
                <a:spcPts val="0"/>
              </a:spcAft>
              <a:buClr>
                <a:srgbClr val="000000"/>
              </a:buClr>
              <a:buSzPts val="1100"/>
              <a:buFont typeface="Arial"/>
              <a:buNone/>
            </a:pPr>
            <a:r>
              <a:rPr b="1" lang="ar-AE"/>
              <a:t>ملاحظات: </a:t>
            </a:r>
            <a:r>
              <a:rPr lang="ar-AE"/>
              <a:t>للإبلاغ عن انتهاك لإرشادات المشاركة ، يتوفر للمشاركين خياران. 1) إذا كنت بحاجة إلى مساعدة فورية ، فيرجى إرسال رسالة مباشرة إلى [</a:t>
            </a:r>
            <a:r>
              <a:rPr lang="ar-AE" sz="1100">
                <a:highlight>
                  <a:srgbClr val="FFFF00"/>
                </a:highlight>
                <a:latin typeface="Calibri"/>
                <a:ea typeface="Calibri"/>
                <a:cs typeface="Calibri"/>
                <a:sym typeface="Calibri"/>
              </a:rPr>
              <a:t>أضف اسم مسؤول السلامة</a:t>
            </a:r>
            <a:r>
              <a:rPr lang="ar-AE"/>
              <a:t>] ، مسؤول السلامة اليوم وأحد المسيرين ، لشرح المشكلة. 2) إذا لم تكن هناك حاجة فورية لاتخاذ إجراء ، يمكنك إرسال بريد إلكتروني إلى فريقنا على عنوان البريد الإلكتروني الموضح هنا ، لشرح الحادث. ستستجيب [إدراج اسم الفرد أو الفريق الذي سيتعامل مع تقارير الانتهاكات] في أقرب وقت ممكن.</a:t>
            </a:r>
            <a:endParaRPr/>
          </a:p>
          <a:p>
            <a:pPr indent="0" lvl="0" marL="0" marR="0" rtl="1" algn="r">
              <a:lnSpc>
                <a:spcPct val="100000"/>
              </a:lnSpc>
              <a:spcBef>
                <a:spcPts val="0"/>
              </a:spcBef>
              <a:spcAft>
                <a:spcPts val="0"/>
              </a:spcAft>
              <a:buClr>
                <a:srgbClr val="000000"/>
              </a:buClr>
              <a:buSzPts val="1100"/>
              <a:buFont typeface="Arial"/>
              <a:buNone/>
            </a:pPr>
            <a:r>
              <a:rPr lang="ar-AE"/>
              <a:t>هل هناك اي أسئلة ، مخاوف؟ </a:t>
            </a:r>
            <a:endParaRPr/>
          </a:p>
          <a:p>
            <a:pPr indent="0" lvl="0" marL="0" marR="0" rtl="1" algn="r">
              <a:lnSpc>
                <a:spcPct val="100000"/>
              </a:lnSpc>
              <a:spcBef>
                <a:spcPts val="0"/>
              </a:spcBef>
              <a:spcAft>
                <a:spcPts val="0"/>
              </a:spcAft>
              <a:buClr>
                <a:srgbClr val="000000"/>
              </a:buClr>
              <a:buSzPts val="1100"/>
              <a:buFont typeface="Arial"/>
              <a:buNone/>
            </a:pPr>
            <a:r>
              <a:rPr lang="ar-AE"/>
              <a:t>- مسؤول السلامة هو أحد المسيرين الذين يتحملون مسؤولية معالجة تقارير انتهاك إرشادات المشاركة التي تحدث أثناء التدريب. إذا أمكن ، نوصي بأن يكون مسؤول السلامة شخصًا لن يقدم محتوى ورشة العمل ، ولكنه موجود لدعم المنسق الرئيسي.</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pic>
        <p:nvPicPr>
          <p:cNvPr descr="background 1.png" id="11" name="Google Shape;11;p44"/>
          <p:cNvPicPr preferRelativeResize="0"/>
          <p:nvPr/>
        </p:nvPicPr>
        <p:blipFill rotWithShape="1">
          <a:blip r:embed="rId2">
            <a:alphaModFix/>
          </a:blip>
          <a:srcRect b="36663" l="0" r="32114" t="0"/>
          <a:stretch/>
        </p:blipFill>
        <p:spPr>
          <a:xfrm>
            <a:off x="5954356" y="2465915"/>
            <a:ext cx="3201857" cy="2688573"/>
          </a:xfrm>
          <a:prstGeom prst="rect">
            <a:avLst/>
          </a:prstGeom>
          <a:noFill/>
          <a:ln>
            <a:noFill/>
          </a:ln>
        </p:spPr>
      </p:pic>
      <p:sp>
        <p:nvSpPr>
          <p:cNvPr id="12" name="Google Shape;1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pic>
        <p:nvPicPr>
          <p:cNvPr descr="background 2.png" id="13" name="Google Shape;13;p44"/>
          <p:cNvPicPr preferRelativeResize="0"/>
          <p:nvPr/>
        </p:nvPicPr>
        <p:blipFill rotWithShape="1">
          <a:blip r:embed="rId3">
            <a:alphaModFix/>
          </a:blip>
          <a:srcRect b="0" l="0" r="0" t="0"/>
          <a:stretch/>
        </p:blipFill>
        <p:spPr>
          <a:xfrm>
            <a:off x="261060" y="4308231"/>
            <a:ext cx="570586" cy="570586"/>
          </a:xfrm>
          <a:prstGeom prst="rect">
            <a:avLst/>
          </a:prstGeom>
          <a:noFill/>
          <a:ln>
            <a:noFill/>
          </a:ln>
        </p:spPr>
      </p:pic>
      <p:pic>
        <p:nvPicPr>
          <p:cNvPr descr="background 2.png" id="14" name="Google Shape;14;p44"/>
          <p:cNvPicPr preferRelativeResize="0"/>
          <p:nvPr/>
        </p:nvPicPr>
        <p:blipFill rotWithShape="1">
          <a:blip r:embed="rId3">
            <a:alphaModFix/>
          </a:blip>
          <a:srcRect b="0" l="0" r="0" t="0"/>
          <a:stretch/>
        </p:blipFill>
        <p:spPr>
          <a:xfrm>
            <a:off x="8283049" y="280035"/>
            <a:ext cx="412359" cy="412359"/>
          </a:xfrm>
          <a:prstGeom prst="rect">
            <a:avLst/>
          </a:prstGeom>
          <a:noFill/>
          <a:ln>
            <a:noFill/>
          </a:ln>
        </p:spPr>
      </p:pic>
      <p:sp>
        <p:nvSpPr>
          <p:cNvPr id="15" name="Google Shape;15;p44"/>
          <p:cNvSpPr/>
          <p:nvPr/>
        </p:nvSpPr>
        <p:spPr>
          <a:xfrm>
            <a:off x="261050" y="1668302"/>
            <a:ext cx="7497300" cy="903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800000"/>
              </a:solidFill>
              <a:latin typeface="Amatic SC"/>
              <a:ea typeface="Amatic SC"/>
              <a:cs typeface="Amatic SC"/>
              <a:sym typeface="Amatic SC"/>
            </a:endParaRPr>
          </a:p>
        </p:txBody>
      </p:sp>
      <p:sp>
        <p:nvSpPr>
          <p:cNvPr id="16" name="Google Shape;16;p44"/>
          <p:cNvSpPr txBox="1"/>
          <p:nvPr/>
        </p:nvSpPr>
        <p:spPr>
          <a:xfrm>
            <a:off x="308625" y="2415675"/>
            <a:ext cx="3724500" cy="1019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800000"/>
              </a:solidFill>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5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6" name="Google Shape;56;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5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4">
    <p:spTree>
      <p:nvGrpSpPr>
        <p:cNvPr id="60"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45"/>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6B26B"/>
              </a:solidFill>
              <a:latin typeface="Calibri"/>
              <a:ea typeface="Calibri"/>
              <a:cs typeface="Calibri"/>
              <a:sym typeface="Calibri"/>
            </a:endParaRPr>
          </a:p>
        </p:txBody>
      </p:sp>
      <p:sp>
        <p:nvSpPr>
          <p:cNvPr id="19" name="Google Shape;19;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 name="Google Shape;20;p45"/>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Font typeface="Amatic SC"/>
              <a:buNone/>
              <a:defRPr sz="2100">
                <a:latin typeface="Amatic SC"/>
                <a:ea typeface="Amatic SC"/>
                <a:cs typeface="Amatic SC"/>
                <a:sym typeface="Amatic SC"/>
              </a:defRPr>
            </a:lvl1pPr>
            <a:lvl2pPr lvl="1" algn="ctr">
              <a:lnSpc>
                <a:spcPct val="100000"/>
              </a:lnSpc>
              <a:spcBef>
                <a:spcPts val="0"/>
              </a:spcBef>
              <a:spcAft>
                <a:spcPts val="0"/>
              </a:spcAft>
              <a:buSzPts val="2100"/>
              <a:buFont typeface="Amatic SC"/>
              <a:buNone/>
              <a:defRPr sz="2100">
                <a:latin typeface="Amatic SC"/>
                <a:ea typeface="Amatic SC"/>
                <a:cs typeface="Amatic SC"/>
                <a:sym typeface="Amatic SC"/>
              </a:defRPr>
            </a:lvl2pPr>
            <a:lvl3pPr lvl="2" algn="ctr">
              <a:lnSpc>
                <a:spcPct val="100000"/>
              </a:lnSpc>
              <a:spcBef>
                <a:spcPts val="0"/>
              </a:spcBef>
              <a:spcAft>
                <a:spcPts val="0"/>
              </a:spcAft>
              <a:buSzPts val="2100"/>
              <a:buFont typeface="Amatic SC"/>
              <a:buNone/>
              <a:defRPr sz="2100">
                <a:latin typeface="Amatic SC"/>
                <a:ea typeface="Amatic SC"/>
                <a:cs typeface="Amatic SC"/>
                <a:sym typeface="Amatic SC"/>
              </a:defRPr>
            </a:lvl3pPr>
            <a:lvl4pPr lvl="3" algn="ctr">
              <a:lnSpc>
                <a:spcPct val="100000"/>
              </a:lnSpc>
              <a:spcBef>
                <a:spcPts val="0"/>
              </a:spcBef>
              <a:spcAft>
                <a:spcPts val="0"/>
              </a:spcAft>
              <a:buSzPts val="2100"/>
              <a:buFont typeface="Amatic SC"/>
              <a:buNone/>
              <a:defRPr sz="2100">
                <a:latin typeface="Amatic SC"/>
                <a:ea typeface="Amatic SC"/>
                <a:cs typeface="Amatic SC"/>
                <a:sym typeface="Amatic SC"/>
              </a:defRPr>
            </a:lvl4pPr>
            <a:lvl5pPr lvl="4" algn="ctr">
              <a:lnSpc>
                <a:spcPct val="100000"/>
              </a:lnSpc>
              <a:spcBef>
                <a:spcPts val="0"/>
              </a:spcBef>
              <a:spcAft>
                <a:spcPts val="0"/>
              </a:spcAft>
              <a:buSzPts val="2100"/>
              <a:buFont typeface="Amatic SC"/>
              <a:buNone/>
              <a:defRPr sz="2100">
                <a:latin typeface="Amatic SC"/>
                <a:ea typeface="Amatic SC"/>
                <a:cs typeface="Amatic SC"/>
                <a:sym typeface="Amatic SC"/>
              </a:defRPr>
            </a:lvl5pPr>
            <a:lvl6pPr lvl="5" algn="ctr">
              <a:lnSpc>
                <a:spcPct val="100000"/>
              </a:lnSpc>
              <a:spcBef>
                <a:spcPts val="0"/>
              </a:spcBef>
              <a:spcAft>
                <a:spcPts val="0"/>
              </a:spcAft>
              <a:buSzPts val="2100"/>
              <a:buFont typeface="Amatic SC"/>
              <a:buNone/>
              <a:defRPr sz="2100">
                <a:latin typeface="Amatic SC"/>
                <a:ea typeface="Amatic SC"/>
                <a:cs typeface="Amatic SC"/>
                <a:sym typeface="Amatic SC"/>
              </a:defRPr>
            </a:lvl6pPr>
            <a:lvl7pPr lvl="6" algn="ctr">
              <a:lnSpc>
                <a:spcPct val="100000"/>
              </a:lnSpc>
              <a:spcBef>
                <a:spcPts val="0"/>
              </a:spcBef>
              <a:spcAft>
                <a:spcPts val="0"/>
              </a:spcAft>
              <a:buSzPts val="2100"/>
              <a:buFont typeface="Amatic SC"/>
              <a:buNone/>
              <a:defRPr sz="2100">
                <a:latin typeface="Amatic SC"/>
                <a:ea typeface="Amatic SC"/>
                <a:cs typeface="Amatic SC"/>
                <a:sym typeface="Amatic SC"/>
              </a:defRPr>
            </a:lvl7pPr>
            <a:lvl8pPr lvl="7" algn="ctr">
              <a:lnSpc>
                <a:spcPct val="100000"/>
              </a:lnSpc>
              <a:spcBef>
                <a:spcPts val="0"/>
              </a:spcBef>
              <a:spcAft>
                <a:spcPts val="0"/>
              </a:spcAft>
              <a:buSzPts val="2100"/>
              <a:buFont typeface="Amatic SC"/>
              <a:buNone/>
              <a:defRPr sz="2100">
                <a:latin typeface="Amatic SC"/>
                <a:ea typeface="Amatic SC"/>
                <a:cs typeface="Amatic SC"/>
                <a:sym typeface="Amatic SC"/>
              </a:defRPr>
            </a:lvl8pPr>
            <a:lvl9pPr lvl="8" algn="ctr">
              <a:lnSpc>
                <a:spcPct val="100000"/>
              </a:lnSpc>
              <a:spcBef>
                <a:spcPts val="0"/>
              </a:spcBef>
              <a:spcAft>
                <a:spcPts val="0"/>
              </a:spcAft>
              <a:buSzPts val="2100"/>
              <a:buFont typeface="Amatic SC"/>
              <a:buNone/>
              <a:defRPr sz="2100">
                <a:latin typeface="Amatic SC"/>
                <a:ea typeface="Amatic SC"/>
                <a:cs typeface="Amatic SC"/>
                <a:sym typeface="Amatic SC"/>
              </a:defRPr>
            </a:lvl9pPr>
          </a:lstStyle>
          <a:p/>
        </p:txBody>
      </p:sp>
      <p:sp>
        <p:nvSpPr>
          <p:cNvPr id="21" name="Google Shape;21;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
        <p:nvSpPr>
          <p:cNvPr id="22" name="Google Shape;22;p45"/>
          <p:cNvSpPr txBox="1"/>
          <p:nvPr>
            <p:ph idx="2" type="body"/>
          </p:nvPr>
        </p:nvSpPr>
        <p:spPr>
          <a:xfrm>
            <a:off x="4962900" y="670650"/>
            <a:ext cx="3790200" cy="3416400"/>
          </a:xfrm>
          <a:prstGeom prst="rect">
            <a:avLst/>
          </a:prstGeom>
          <a:noFill/>
          <a:ln>
            <a:noFill/>
          </a:ln>
        </p:spPr>
        <p:txBody>
          <a:bodyPr anchorCtr="0" anchor="ctr" bIns="91425" lIns="91425" spcFirstLastPara="1" rIns="91425" wrap="square" tIns="91425">
            <a:noAutofit/>
          </a:bodyPr>
          <a:lstStyle>
            <a:lvl1pPr indent="-323850" lvl="0" marL="457200" algn="l">
              <a:lnSpc>
                <a:spcPct val="100000"/>
              </a:lnSpc>
              <a:spcBef>
                <a:spcPts val="0"/>
              </a:spcBef>
              <a:spcAft>
                <a:spcPts val="0"/>
              </a:spcAft>
              <a:buClr>
                <a:schemeClr val="dk1"/>
              </a:buClr>
              <a:buSzPts val="1500"/>
              <a:buFont typeface="Calibri"/>
              <a:buChar char="๏"/>
              <a:defRPr sz="1500">
                <a:solidFill>
                  <a:srgbClr val="1A1A1A"/>
                </a:solidFill>
                <a:latin typeface="Calibri"/>
                <a:ea typeface="Calibri"/>
                <a:cs typeface="Calibri"/>
                <a:sym typeface="Calibri"/>
              </a:defRPr>
            </a:lvl1pPr>
            <a:lvl2pPr indent="-323850" lvl="1" marL="9144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2pPr>
            <a:lvl3pPr indent="-323850" lvl="2" marL="13716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3pPr>
            <a:lvl4pPr indent="-323850" lvl="3" marL="18288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4pPr>
            <a:lvl5pPr indent="-323850" lvl="4" marL="22860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5pPr>
            <a:lvl6pPr indent="-323850" lvl="5" marL="27432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6pPr>
            <a:lvl7pPr indent="-323850" lvl="6" marL="32004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7pPr>
            <a:lvl8pPr indent="-323850" lvl="7" marL="36576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8pPr>
            <a:lvl9pPr indent="-323850" lvl="8" marL="4114800" algn="l">
              <a:lnSpc>
                <a:spcPct val="100000"/>
              </a:lnSpc>
              <a:spcBef>
                <a:spcPts val="1000"/>
              </a:spcBef>
              <a:spcAft>
                <a:spcPts val="1000"/>
              </a:spcAft>
              <a:buClr>
                <a:schemeClr val="dk1"/>
              </a:buClr>
              <a:buSzPts val="1500"/>
              <a:buFont typeface="Calibri"/>
              <a:buChar char="■"/>
              <a:defRPr sz="1500">
                <a:solidFill>
                  <a:srgbClr val="1A1A1A"/>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
        <p:nvSpPr>
          <p:cNvPr id="25" name="Google Shape;25;p46"/>
          <p:cNvSpPr txBox="1"/>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3020" u="none" cap="none" strike="noStrike">
              <a:solidFill>
                <a:srgbClr val="800000"/>
              </a:solidFill>
              <a:latin typeface="Nunito"/>
              <a:ea typeface="Nunito"/>
              <a:cs typeface="Nunito"/>
              <a:sym typeface="Nunito"/>
            </a:endParaRPr>
          </a:p>
        </p:txBody>
      </p:sp>
      <p:pic>
        <p:nvPicPr>
          <p:cNvPr descr="background 1.png" id="26" name="Google Shape;26;p46"/>
          <p:cNvPicPr preferRelativeResize="0"/>
          <p:nvPr/>
        </p:nvPicPr>
        <p:blipFill rotWithShape="1">
          <a:blip r:embed="rId2">
            <a:alphaModFix/>
          </a:blip>
          <a:srcRect b="36663" l="0" r="32114" t="0"/>
          <a:stretch/>
        </p:blipFill>
        <p:spPr>
          <a:xfrm>
            <a:off x="6998341" y="3141633"/>
            <a:ext cx="2145654" cy="2001879"/>
          </a:xfrm>
          <a:prstGeom prst="rect">
            <a:avLst/>
          </a:prstGeom>
          <a:noFill/>
          <a:ln>
            <a:noFill/>
          </a:ln>
        </p:spPr>
      </p:pic>
      <p:pic>
        <p:nvPicPr>
          <p:cNvPr descr="background 2.png" id="27" name="Google Shape;27;p46"/>
          <p:cNvPicPr preferRelativeResize="0"/>
          <p:nvPr/>
        </p:nvPicPr>
        <p:blipFill rotWithShape="1">
          <a:blip r:embed="rId3">
            <a:alphaModFix/>
          </a:blip>
          <a:srcRect b="0" l="36350" r="0" t="0"/>
          <a:stretch/>
        </p:blipFill>
        <p:spPr>
          <a:xfrm>
            <a:off x="0" y="1181409"/>
            <a:ext cx="403534" cy="633984"/>
          </a:xfrm>
          <a:prstGeom prst="rect">
            <a:avLst/>
          </a:prstGeom>
          <a:noFill/>
          <a:ln>
            <a:noFill/>
          </a:ln>
        </p:spPr>
      </p:pic>
      <p:pic>
        <p:nvPicPr>
          <p:cNvPr descr="background 2.png" id="28" name="Google Shape;28;p46"/>
          <p:cNvPicPr preferRelativeResize="0"/>
          <p:nvPr/>
        </p:nvPicPr>
        <p:blipFill rotWithShape="1">
          <a:blip r:embed="rId3">
            <a:alphaModFix/>
          </a:blip>
          <a:srcRect b="0" l="0" r="0" t="0"/>
          <a:stretch/>
        </p:blipFill>
        <p:spPr>
          <a:xfrm>
            <a:off x="8283049" y="311150"/>
            <a:ext cx="458177" cy="458177"/>
          </a:xfrm>
          <a:prstGeom prst="rect">
            <a:avLst/>
          </a:prstGeom>
          <a:noFill/>
          <a:ln>
            <a:noFill/>
          </a:ln>
        </p:spPr>
      </p:pic>
      <p:sp>
        <p:nvSpPr>
          <p:cNvPr id="29" name="Google Shape;29;p4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0"/>
              </a:spcBef>
              <a:spcAft>
                <a:spcPts val="0"/>
              </a:spcAft>
              <a:buClr>
                <a:schemeClr val="dk1"/>
              </a:buClr>
              <a:buSzPts val="1600"/>
              <a:buFont typeface="Calibri"/>
              <a:buChar char="๏"/>
              <a:defRPr>
                <a:solidFill>
                  <a:srgbClr val="1A1A1A"/>
                </a:solidFill>
                <a:latin typeface="Calibri"/>
                <a:ea typeface="Calibri"/>
                <a:cs typeface="Calibri"/>
                <a:sym typeface="Calibri"/>
              </a:defRPr>
            </a:lvl1pPr>
            <a:lvl2pPr indent="-330200" lvl="1" marL="9144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2pPr>
            <a:lvl3pPr indent="-330200" lvl="2" marL="13716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3pPr>
            <a:lvl4pPr indent="-330200" lvl="3" marL="18288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4pPr>
            <a:lvl5pPr indent="-330200" lvl="4" marL="22860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5pPr>
            <a:lvl6pPr indent="-330200" lvl="5" marL="27432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6pPr>
            <a:lvl7pPr indent="-330200" lvl="6" marL="32004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7pPr>
            <a:lvl8pPr indent="-330200" lvl="7" marL="3657600" algn="l">
              <a:lnSpc>
                <a:spcPct val="100000"/>
              </a:lnSpc>
              <a:spcBef>
                <a:spcPts val="1000"/>
              </a:spcBef>
              <a:spcAft>
                <a:spcPts val="0"/>
              </a:spcAft>
              <a:buClr>
                <a:schemeClr val="dk1"/>
              </a:buClr>
              <a:buSzPts val="1600"/>
              <a:buFont typeface="Calibri"/>
              <a:buChar char="○"/>
              <a:defRPr>
                <a:solidFill>
                  <a:srgbClr val="1A1A1A"/>
                </a:solidFill>
                <a:latin typeface="Calibri"/>
                <a:ea typeface="Calibri"/>
                <a:cs typeface="Calibri"/>
                <a:sym typeface="Calibri"/>
              </a:defRPr>
            </a:lvl8pPr>
            <a:lvl9pPr indent="-330200" lvl="8" marL="4114800" algn="l">
              <a:lnSpc>
                <a:spcPct val="100000"/>
              </a:lnSpc>
              <a:spcBef>
                <a:spcPts val="1000"/>
              </a:spcBef>
              <a:spcAft>
                <a:spcPts val="1000"/>
              </a:spcAft>
              <a:buClr>
                <a:schemeClr val="dk1"/>
              </a:buClr>
              <a:buSzPts val="1600"/>
              <a:buFont typeface="Calibri"/>
              <a:buChar char="■"/>
              <a:defRPr>
                <a:solidFill>
                  <a:srgbClr val="1A1A1A"/>
                </a:solidFill>
                <a:latin typeface="Calibri"/>
                <a:ea typeface="Calibri"/>
                <a:cs typeface="Calibri"/>
                <a:sym typeface="Calibri"/>
              </a:defRPr>
            </a:lvl9pPr>
          </a:lstStyle>
          <a:p/>
        </p:txBody>
      </p:sp>
      <p:sp>
        <p:nvSpPr>
          <p:cNvPr id="30" name="Google Shape;30;p46"/>
          <p:cNvSpPr/>
          <p:nvPr/>
        </p:nvSpPr>
        <p:spPr>
          <a:xfrm>
            <a:off x="8022838" y="50938"/>
            <a:ext cx="978600" cy="978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Peer Reviewers in Africa - Theme" type="tx">
  <p:cSld name="TITLE_AND_BODY">
    <p:spTree>
      <p:nvGrpSpPr>
        <p:cNvPr id="31" name="Shape 31"/>
        <p:cNvGrpSpPr/>
        <p:nvPr/>
      </p:nvGrpSpPr>
      <p:grpSpPr>
        <a:xfrm>
          <a:off x="0" y="0"/>
          <a:ext cx="0" cy="0"/>
          <a:chOff x="0" y="0"/>
          <a:chExt cx="0" cy="0"/>
        </a:xfrm>
      </p:grpSpPr>
      <p:sp>
        <p:nvSpPr>
          <p:cNvPr id="32" name="Google Shape;3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pic>
        <p:nvPicPr>
          <p:cNvPr descr="background 1.png" id="33" name="Google Shape;33;p47"/>
          <p:cNvPicPr preferRelativeResize="0"/>
          <p:nvPr/>
        </p:nvPicPr>
        <p:blipFill rotWithShape="1">
          <a:blip r:embed="rId2">
            <a:alphaModFix/>
          </a:blip>
          <a:srcRect b="36663" l="0" r="32114" t="0"/>
          <a:stretch/>
        </p:blipFill>
        <p:spPr>
          <a:xfrm rot="10800000">
            <a:off x="1" y="-1"/>
            <a:ext cx="2685141" cy="2505217"/>
          </a:xfrm>
          <a:prstGeom prst="rect">
            <a:avLst/>
          </a:prstGeom>
          <a:noFill/>
          <a:ln>
            <a:noFill/>
          </a:ln>
        </p:spPr>
      </p:pic>
      <p:pic>
        <p:nvPicPr>
          <p:cNvPr descr="background 2.png" id="34" name="Google Shape;34;p47"/>
          <p:cNvPicPr preferRelativeResize="0"/>
          <p:nvPr/>
        </p:nvPicPr>
        <p:blipFill rotWithShape="1">
          <a:blip r:embed="rId3">
            <a:alphaModFix/>
          </a:blip>
          <a:srcRect b="0" l="0" r="0" t="0"/>
          <a:stretch/>
        </p:blipFill>
        <p:spPr>
          <a:xfrm>
            <a:off x="8283049" y="311150"/>
            <a:ext cx="458177" cy="458177"/>
          </a:xfrm>
          <a:prstGeom prst="rect">
            <a:avLst/>
          </a:prstGeom>
          <a:noFill/>
          <a:ln>
            <a:noFill/>
          </a:ln>
        </p:spPr>
      </p:pic>
      <p:pic>
        <p:nvPicPr>
          <p:cNvPr descr="background 2.png" id="35" name="Google Shape;35;p47"/>
          <p:cNvPicPr preferRelativeResize="0"/>
          <p:nvPr/>
        </p:nvPicPr>
        <p:blipFill rotWithShape="1">
          <a:blip r:embed="rId3">
            <a:alphaModFix/>
          </a:blip>
          <a:srcRect b="9147" l="0" r="0" t="0"/>
          <a:stretch/>
        </p:blipFill>
        <p:spPr>
          <a:xfrm>
            <a:off x="476781" y="3137194"/>
            <a:ext cx="2208361" cy="2006301"/>
          </a:xfrm>
          <a:prstGeom prst="rect">
            <a:avLst/>
          </a:prstGeom>
          <a:noFill/>
          <a:ln>
            <a:noFill/>
          </a:ln>
        </p:spPr>
      </p:pic>
      <p:sp>
        <p:nvSpPr>
          <p:cNvPr id="36" name="Google Shape;36;p47"/>
          <p:cNvSpPr/>
          <p:nvPr/>
        </p:nvSpPr>
        <p:spPr>
          <a:xfrm>
            <a:off x="875926" y="1330477"/>
            <a:ext cx="2801100" cy="2801100"/>
          </a:xfrm>
          <a:prstGeom prst="ellipse">
            <a:avLst/>
          </a:prstGeom>
          <a:solidFill>
            <a:srgbClr val="FFFFFF"/>
          </a:solidFill>
          <a:ln cap="flat" cmpd="sng" w="9525">
            <a:solidFill>
              <a:srgbClr val="00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 name="Google Shape;37;p47"/>
          <p:cNvSpPr/>
          <p:nvPr/>
        </p:nvSpPr>
        <p:spPr>
          <a:xfrm>
            <a:off x="3711050" y="1052279"/>
            <a:ext cx="5433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800000"/>
              </a:solidFill>
              <a:latin typeface="Nunito"/>
              <a:ea typeface="Nunito"/>
              <a:cs typeface="Nunito"/>
              <a:sym typeface="Nunito"/>
            </a:endParaRPr>
          </a:p>
        </p:txBody>
      </p:sp>
      <p:sp>
        <p:nvSpPr>
          <p:cNvPr id="38" name="Google Shape;38;p47"/>
          <p:cNvSpPr/>
          <p:nvPr/>
        </p:nvSpPr>
        <p:spPr>
          <a:xfrm>
            <a:off x="1323639" y="2367216"/>
            <a:ext cx="2016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matic SC"/>
              <a:ea typeface="Amatic SC"/>
              <a:cs typeface="Amatic SC"/>
              <a:sym typeface="Amatic S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39" name="Shape 39"/>
        <p:cNvGrpSpPr/>
        <p:nvPr/>
      </p:nvGrpSpPr>
      <p:grpSpPr>
        <a:xfrm>
          <a:off x="0" y="0"/>
          <a:ext cx="0" cy="0"/>
          <a:chOff x="0" y="0"/>
          <a:chExt cx="0" cy="0"/>
        </a:xfrm>
      </p:grpSpPr>
      <p:sp>
        <p:nvSpPr>
          <p:cNvPr id="40" name="Google Shape;4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
        <p:nvSpPr>
          <p:cNvPr id="41" name="Google Shape;41;p48"/>
          <p:cNvSpPr/>
          <p:nvPr/>
        </p:nvSpPr>
        <p:spPr>
          <a:xfrm>
            <a:off x="713550" y="898209"/>
            <a:ext cx="7716900" cy="91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FFFFFF"/>
              </a:solidFill>
              <a:latin typeface="Nunito"/>
              <a:ea typeface="Nunito"/>
              <a:cs typeface="Nunito"/>
              <a:sym typeface="Nunito"/>
            </a:endParaRPr>
          </a:p>
        </p:txBody>
      </p:sp>
      <p:sp>
        <p:nvSpPr>
          <p:cNvPr id="42" name="Google Shape;42;p48"/>
          <p:cNvSpPr txBox="1"/>
          <p:nvPr/>
        </p:nvSpPr>
        <p:spPr>
          <a:xfrm>
            <a:off x="1414425" y="1813800"/>
            <a:ext cx="62745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6" name="Google Shape;46;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7" name="Shape 47"/>
        <p:cNvGrpSpPr/>
        <p:nvPr/>
      </p:nvGrpSpPr>
      <p:grpSpPr>
        <a:xfrm>
          <a:off x="0" y="0"/>
          <a:ext cx="0" cy="0"/>
          <a:chOff x="0" y="0"/>
          <a:chExt cx="0" cy="0"/>
        </a:xfrm>
      </p:grpSpPr>
      <p:sp>
        <p:nvSpPr>
          <p:cNvPr id="48" name="Google Shape;4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1" name="Google Shape;51;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
        <p:nvSpPr>
          <p:cNvPr id="52" name="Google Shape;52;p52"/>
          <p:cNvSpPr txBox="1"/>
          <p:nvPr>
            <p:ph idx="1" type="body"/>
          </p:nvPr>
        </p:nvSpPr>
        <p:spPr>
          <a:xfrm>
            <a:off x="397350" y="1246825"/>
            <a:ext cx="3790200" cy="3416400"/>
          </a:xfrm>
          <a:prstGeom prst="rect">
            <a:avLst/>
          </a:prstGeom>
          <a:noFill/>
          <a:ln>
            <a:noFill/>
          </a:ln>
        </p:spPr>
        <p:txBody>
          <a:bodyPr anchorCtr="0" anchor="ctr" bIns="91425" lIns="91425" spcFirstLastPara="1" rIns="91425" wrap="square" tIns="91425">
            <a:noAutofit/>
          </a:bodyPr>
          <a:lstStyle>
            <a:lvl1pPr indent="-323850" lvl="0" marL="457200" algn="l">
              <a:lnSpc>
                <a:spcPct val="100000"/>
              </a:lnSpc>
              <a:spcBef>
                <a:spcPts val="0"/>
              </a:spcBef>
              <a:spcAft>
                <a:spcPts val="0"/>
              </a:spcAft>
              <a:buClr>
                <a:schemeClr val="dk1"/>
              </a:buClr>
              <a:buSzPts val="1500"/>
              <a:buFont typeface="Calibri"/>
              <a:buChar char="๏"/>
              <a:defRPr sz="1500">
                <a:solidFill>
                  <a:srgbClr val="1A1A1A"/>
                </a:solidFill>
                <a:latin typeface="Calibri"/>
                <a:ea typeface="Calibri"/>
                <a:cs typeface="Calibri"/>
                <a:sym typeface="Calibri"/>
              </a:defRPr>
            </a:lvl1pPr>
            <a:lvl2pPr indent="-323850" lvl="1" marL="9144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2pPr>
            <a:lvl3pPr indent="-323850" lvl="2" marL="13716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3pPr>
            <a:lvl4pPr indent="-323850" lvl="3" marL="18288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4pPr>
            <a:lvl5pPr indent="-323850" lvl="4" marL="22860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5pPr>
            <a:lvl6pPr indent="-323850" lvl="5" marL="27432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6pPr>
            <a:lvl7pPr indent="-323850" lvl="6" marL="32004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7pPr>
            <a:lvl8pPr indent="-323850" lvl="7" marL="36576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8pPr>
            <a:lvl9pPr indent="-323850" lvl="8" marL="4114800" algn="l">
              <a:lnSpc>
                <a:spcPct val="100000"/>
              </a:lnSpc>
              <a:spcBef>
                <a:spcPts val="1000"/>
              </a:spcBef>
              <a:spcAft>
                <a:spcPts val="1000"/>
              </a:spcAft>
              <a:buClr>
                <a:schemeClr val="dk1"/>
              </a:buClr>
              <a:buSzPts val="1500"/>
              <a:buFont typeface="Calibri"/>
              <a:buChar char="■"/>
              <a:defRPr sz="1500">
                <a:solidFill>
                  <a:srgbClr val="1A1A1A"/>
                </a:solidFill>
                <a:latin typeface="Calibri"/>
                <a:ea typeface="Calibri"/>
                <a:cs typeface="Calibri"/>
                <a:sym typeface="Calibri"/>
              </a:defRPr>
            </a:lvl9pPr>
          </a:lstStyle>
          <a:p/>
        </p:txBody>
      </p:sp>
      <p:sp>
        <p:nvSpPr>
          <p:cNvPr id="53" name="Google Shape;53;p52"/>
          <p:cNvSpPr txBox="1"/>
          <p:nvPr>
            <p:ph idx="2" type="body"/>
          </p:nvPr>
        </p:nvSpPr>
        <p:spPr>
          <a:xfrm>
            <a:off x="4832150" y="1246825"/>
            <a:ext cx="3790200" cy="3416400"/>
          </a:xfrm>
          <a:prstGeom prst="rect">
            <a:avLst/>
          </a:prstGeom>
          <a:noFill/>
          <a:ln>
            <a:noFill/>
          </a:ln>
        </p:spPr>
        <p:txBody>
          <a:bodyPr anchorCtr="0" anchor="ctr" bIns="91425" lIns="91425" spcFirstLastPara="1" rIns="91425" wrap="square" tIns="91425">
            <a:noAutofit/>
          </a:bodyPr>
          <a:lstStyle>
            <a:lvl1pPr indent="-323850" lvl="0" marL="457200" algn="l">
              <a:lnSpc>
                <a:spcPct val="100000"/>
              </a:lnSpc>
              <a:spcBef>
                <a:spcPts val="0"/>
              </a:spcBef>
              <a:spcAft>
                <a:spcPts val="0"/>
              </a:spcAft>
              <a:buClr>
                <a:schemeClr val="dk1"/>
              </a:buClr>
              <a:buSzPts val="1500"/>
              <a:buFont typeface="Calibri"/>
              <a:buChar char="๏"/>
              <a:defRPr sz="1500">
                <a:solidFill>
                  <a:srgbClr val="1A1A1A"/>
                </a:solidFill>
                <a:latin typeface="Calibri"/>
                <a:ea typeface="Calibri"/>
                <a:cs typeface="Calibri"/>
                <a:sym typeface="Calibri"/>
              </a:defRPr>
            </a:lvl1pPr>
            <a:lvl2pPr indent="-323850" lvl="1" marL="9144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2pPr>
            <a:lvl3pPr indent="-323850" lvl="2" marL="13716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3pPr>
            <a:lvl4pPr indent="-323850" lvl="3" marL="18288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4pPr>
            <a:lvl5pPr indent="-323850" lvl="4" marL="22860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5pPr>
            <a:lvl6pPr indent="-323850" lvl="5" marL="27432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6pPr>
            <a:lvl7pPr indent="-323850" lvl="6" marL="32004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7pPr>
            <a:lvl8pPr indent="-323850" lvl="7" marL="3657600" algn="l">
              <a:lnSpc>
                <a:spcPct val="100000"/>
              </a:lnSpc>
              <a:spcBef>
                <a:spcPts val="1000"/>
              </a:spcBef>
              <a:spcAft>
                <a:spcPts val="0"/>
              </a:spcAft>
              <a:buClr>
                <a:schemeClr val="dk1"/>
              </a:buClr>
              <a:buSzPts val="1500"/>
              <a:buFont typeface="Calibri"/>
              <a:buChar char="○"/>
              <a:defRPr sz="1500">
                <a:solidFill>
                  <a:srgbClr val="1A1A1A"/>
                </a:solidFill>
                <a:latin typeface="Calibri"/>
                <a:ea typeface="Calibri"/>
                <a:cs typeface="Calibri"/>
                <a:sym typeface="Calibri"/>
              </a:defRPr>
            </a:lvl8pPr>
            <a:lvl9pPr indent="-323850" lvl="8" marL="4114800" algn="l">
              <a:lnSpc>
                <a:spcPct val="100000"/>
              </a:lnSpc>
              <a:spcBef>
                <a:spcPts val="1000"/>
              </a:spcBef>
              <a:spcAft>
                <a:spcPts val="1000"/>
              </a:spcAft>
              <a:buClr>
                <a:schemeClr val="dk1"/>
              </a:buClr>
              <a:buSzPts val="1500"/>
              <a:buFont typeface="Calibri"/>
              <a:buChar char="■"/>
              <a:defRPr sz="1500">
                <a:solidFill>
                  <a:srgbClr val="1A1A1A"/>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2pPr>
            <a:lvl3pPr lvl="2"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3pPr>
            <a:lvl4pPr lvl="3"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4pPr>
            <a:lvl5pPr lvl="4"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5pPr>
            <a:lvl6pPr lvl="5"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6pPr>
            <a:lvl7pPr lvl="6"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7pPr>
            <a:lvl8pPr lvl="7"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8pPr>
            <a:lvl9pPr lvl="8" marR="0" rtl="0" algn="l">
              <a:lnSpc>
                <a:spcPct val="100000"/>
              </a:lnSpc>
              <a:spcBef>
                <a:spcPts val="0"/>
              </a:spcBef>
              <a:spcAft>
                <a:spcPts val="0"/>
              </a:spcAft>
              <a:buClr>
                <a:schemeClr val="dk1"/>
              </a:buClr>
              <a:buSzPts val="3000"/>
              <a:buFont typeface="Nunito"/>
              <a:buNone/>
              <a:defRPr b="0" i="0" sz="3000" u="none" cap="none" strike="noStrike">
                <a:solidFill>
                  <a:schemeClr val="dk1"/>
                </a:solidFill>
                <a:latin typeface="Nunito"/>
                <a:ea typeface="Nunito"/>
                <a:cs typeface="Nunito"/>
                <a:sym typeface="Nunito"/>
              </a:defRPr>
            </a:lvl9pPr>
          </a:lstStyle>
          <a:p/>
        </p:txBody>
      </p:sp>
      <p:sp>
        <p:nvSpPr>
          <p:cNvPr id="7" name="Google Shape;7;p43"/>
          <p:cNvSpPr txBox="1"/>
          <p:nvPr/>
        </p:nvSpPr>
        <p:spPr>
          <a:xfrm>
            <a:off x="311700" y="1178708"/>
            <a:ext cx="5275500" cy="27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000000"/>
              </a:solidFill>
              <a:latin typeface="Varela Round"/>
              <a:ea typeface="Varela Round"/>
              <a:cs typeface="Varela Round"/>
              <a:sym typeface="Varela Round"/>
            </a:endParaRPr>
          </a:p>
        </p:txBody>
      </p:sp>
      <p:sp>
        <p:nvSpPr>
          <p:cNvPr id="8" name="Google Shape;8;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matic SC"/>
                <a:ea typeface="Amatic SC"/>
                <a:cs typeface="Amatic SC"/>
                <a:sym typeface="Amatic SC"/>
              </a:defRPr>
            </a:lvl9pPr>
          </a:lstStyle>
          <a:p>
            <a:pPr indent="0" lvl="0" marL="0" rtl="0" algn="l">
              <a:spcBef>
                <a:spcPts val="0"/>
              </a:spcBef>
              <a:spcAft>
                <a:spcPts val="0"/>
              </a:spcAft>
              <a:buNone/>
            </a:pPr>
            <a:fld id="{00000000-1234-1234-1234-123412341234}" type="slidenum">
              <a:rPr lang="ar-AE"/>
              <a:t>‹#›</a:t>
            </a:fld>
            <a:endParaRPr/>
          </a:p>
        </p:txBody>
      </p:sp>
      <p:sp>
        <p:nvSpPr>
          <p:cNvPr id="9" name="Google Shape;9;p4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1pPr>
            <a:lvl2pPr indent="-330200" lvl="1" marL="9144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2pPr>
            <a:lvl3pPr indent="-330200" lvl="2" marL="13716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3pPr>
            <a:lvl4pPr indent="-330200" lvl="3" marL="18288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4pPr>
            <a:lvl5pPr indent="-330200" lvl="4" marL="22860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5pPr>
            <a:lvl6pPr indent="-330200" lvl="5" marL="27432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6pPr>
            <a:lvl7pPr indent="-330200" lvl="6" marL="32004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7pPr>
            <a:lvl8pPr indent="-330200" lvl="7" marL="3657600" marR="0" rtl="0" algn="l">
              <a:lnSpc>
                <a:spcPct val="100000"/>
              </a:lnSpc>
              <a:spcBef>
                <a:spcPts val="1000"/>
              </a:spcBef>
              <a:spcAft>
                <a:spcPts val="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8pPr>
            <a:lvl9pPr indent="-330200" lvl="8" marL="4114800" marR="0" rtl="0" algn="l">
              <a:lnSpc>
                <a:spcPct val="100000"/>
              </a:lnSpc>
              <a:spcBef>
                <a:spcPts val="1000"/>
              </a:spcBef>
              <a:spcAft>
                <a:spcPts val="1000"/>
              </a:spcAft>
              <a:buClr>
                <a:srgbClr val="1A1A1A"/>
              </a:buClr>
              <a:buSzPts val="1600"/>
              <a:buFont typeface="Calibri"/>
              <a:buChar char="■"/>
              <a:defRPr b="0" i="0" sz="1600" u="none" cap="none" strike="noStrike">
                <a:solidFill>
                  <a:srgbClr val="1A1A1A"/>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1.jpg"/><Relationship Id="rId7" Type="http://schemas.openxmlformats.org/officeDocument/2006/relationships/image" Target="../media/image2.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prereview.org/reviews" TargetMode="External"/><Relationship Id="rId4" Type="http://schemas.openxmlformats.org/officeDocument/2006/relationships/hyperlink" Target="https://prereview.org/review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zenodo.org/record/5484087#.YygeC6RBy3B" TargetMode="External"/><Relationship Id="rId4" Type="http://schemas.openxmlformats.org/officeDocument/2006/relationships/hyperlink" Target="https://zenodo.org/record/5484052#.YygeMqRBy3B" TargetMode="External"/><Relationship Id="rId5" Type="http://schemas.openxmlformats.org/officeDocument/2006/relationships/hyperlink" Target="https://zenodo.org/record/5484072#.YygeiKRBy3B" TargetMode="External"/><Relationship Id="rId6"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zenodo.org/record/5484087#.YyghT6RBy3B" TargetMode="External"/><Relationship Id="rId4" Type="http://schemas.openxmlformats.org/officeDocument/2006/relationships/hyperlink" Target="https://plos.org/resources/for-reviewe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zenodo.org/record/5484052#.YygsmKRBy3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i.org/10.5281/zenodo.714521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ontent.prereview.org/openreviewers/" TargetMode="External"/><Relationship Id="rId4" Type="http://schemas.openxmlformats.org/officeDocument/2006/relationships/hyperlink" Target="https://creativecommons.org/licenses/by/4.0/" TargetMode="External"/><Relationship Id="rId5" Type="http://schemas.openxmlformats.org/officeDocument/2006/relationships/hyperlink" Target="https://handdrawngoods.com/" TargetMode="External"/><Relationship Id="rId6" Type="http://schemas.openxmlformats.org/officeDocument/2006/relationships/hyperlink" Target="https://creativecommons.org/licenses/by/2.5/" TargetMode="External"/><Relationship Id="rId7" Type="http://schemas.openxmlformats.org/officeDocument/2006/relationships/hyperlink" Target="https://www.slidescarnival.com/help-use-presentation-templat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i.org/10.5281/zenodo.306686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zenodo.org/record/5484072#.YkSEWLhlB-U" TargetMode="External"/></Relationships>
</file>

<file path=ppt/slides/_rels/slide42.xml.rels><?xml version="1.0" encoding="UTF-8" standalone="yes"?><Relationships xmlns="http://schemas.openxmlformats.org/package/2006/relationships"><Relationship Id="rId11" Type="http://schemas.openxmlformats.org/officeDocument/2006/relationships/hyperlink" Target="https://esajournals.onlinelibrary.wiley.com/doi/full/10.1890/0012-9623-95.4.431" TargetMode="External"/><Relationship Id="rId10" Type="http://schemas.openxmlformats.org/officeDocument/2006/relationships/hyperlink" Target="https://reviewer.elifesciences.org/reviewer-guide/writing-the-review" TargetMode="External"/><Relationship Id="rId13" Type="http://schemas.openxmlformats.org/officeDocument/2006/relationships/hyperlink" Target="https://asbmr.onlinelibrary.wiley.com/doi/10.1002/jbmr.4319" TargetMode="External"/><Relationship Id="rId12" Type="http://schemas.openxmlformats.org/officeDocument/2006/relationships/hyperlink" Target="https://publicationethics.org/files/cope-ethical-guidelines-peer-reviewers-v2_0.pdf" TargetMode="External"/><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doi.org/10.5281/zenodo.5484052" TargetMode="External"/><Relationship Id="rId4" Type="http://schemas.openxmlformats.org/officeDocument/2006/relationships/hyperlink" Target="https://doi.org/10.5281/zenodo.5484087" TargetMode="External"/><Relationship Id="rId9" Type="http://schemas.openxmlformats.org/officeDocument/2006/relationships/hyperlink" Target="https://f1000research.com/for-referees/peer-reviewing-tips/examples" TargetMode="External"/><Relationship Id="rId14" Type="http://schemas.openxmlformats.org/officeDocument/2006/relationships/hyperlink" Target="https://doi.org/10.5281/zenodo.3066861" TargetMode="External"/><Relationship Id="rId5" Type="http://schemas.openxmlformats.org/officeDocument/2006/relationships/hyperlink" Target="https://doi.org/10.5281/zenodo.5484072" TargetMode="External"/><Relationship Id="rId6" Type="http://schemas.openxmlformats.org/officeDocument/2006/relationships/hyperlink" Target="https://plos.org/resources/for-reviewers/" TargetMode="External"/><Relationship Id="rId7" Type="http://schemas.openxmlformats.org/officeDocument/2006/relationships/hyperlink" Target="https://senseaboutscience.org/wp-content/uploads/2016/09/peer-review-the-nuts-and-bolts.pdf" TargetMode="External"/><Relationship Id="rId8" Type="http://schemas.openxmlformats.org/officeDocument/2006/relationships/hyperlink" Target="https://content.prereview.org/resourc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prereview.org/" TargetMode="External"/><Relationship Id="rId4" Type="http://schemas.openxmlformats.org/officeDocument/2006/relationships/hyperlink" Target="https://www.loom.com/share/93b92aa3d15b43fea4caa8a484a73701?sharedAppSource=personal_library" TargetMode="External"/><Relationship Id="rId5" Type="http://schemas.openxmlformats.org/officeDocument/2006/relationships/hyperlink" Target="https://www.loom.com/share/4e7622e1100c43bd8621a81ed2fdb215?sharedAppSource=personal_librar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otter.ai/"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document/d/1V1-IQj4r1uSUuDcG74xvTPZbilQjbbfyMKCiXte07LU/edit#heading=h.s8cozenrth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background 1.png" id="65" name="Google Shape;65;p1"/>
          <p:cNvPicPr preferRelativeResize="0"/>
          <p:nvPr/>
        </p:nvPicPr>
        <p:blipFill rotWithShape="1">
          <a:blip r:embed="rId3">
            <a:alphaModFix/>
          </a:blip>
          <a:srcRect b="36663" l="0" r="32114" t="0"/>
          <a:stretch/>
        </p:blipFill>
        <p:spPr>
          <a:xfrm>
            <a:off x="5954356" y="2465915"/>
            <a:ext cx="3201857" cy="2688573"/>
          </a:xfrm>
          <a:prstGeom prst="rect">
            <a:avLst/>
          </a:prstGeom>
          <a:noFill/>
          <a:ln>
            <a:noFill/>
          </a:ln>
        </p:spPr>
      </p:pic>
      <p:pic>
        <p:nvPicPr>
          <p:cNvPr descr="background 2.png" id="66" name="Google Shape;66;p1"/>
          <p:cNvPicPr preferRelativeResize="0"/>
          <p:nvPr/>
        </p:nvPicPr>
        <p:blipFill rotWithShape="1">
          <a:blip r:embed="rId4">
            <a:alphaModFix/>
          </a:blip>
          <a:srcRect b="0" l="0" r="0" t="0"/>
          <a:stretch/>
        </p:blipFill>
        <p:spPr>
          <a:xfrm>
            <a:off x="261060" y="4308231"/>
            <a:ext cx="570586" cy="570586"/>
          </a:xfrm>
          <a:prstGeom prst="rect">
            <a:avLst/>
          </a:prstGeom>
          <a:noFill/>
          <a:ln>
            <a:noFill/>
          </a:ln>
        </p:spPr>
      </p:pic>
      <p:pic>
        <p:nvPicPr>
          <p:cNvPr descr="background 2.png" id="67" name="Google Shape;67;p1"/>
          <p:cNvPicPr preferRelativeResize="0"/>
          <p:nvPr/>
        </p:nvPicPr>
        <p:blipFill rotWithShape="1">
          <a:blip r:embed="rId4">
            <a:alphaModFix/>
          </a:blip>
          <a:srcRect b="0" l="0" r="0" t="0"/>
          <a:stretch/>
        </p:blipFill>
        <p:spPr>
          <a:xfrm>
            <a:off x="8283049" y="280035"/>
            <a:ext cx="412359" cy="412359"/>
          </a:xfrm>
          <a:prstGeom prst="rect">
            <a:avLst/>
          </a:prstGeom>
          <a:noFill/>
          <a:ln>
            <a:noFill/>
          </a:ln>
        </p:spPr>
      </p:pic>
      <p:sp>
        <p:nvSpPr>
          <p:cNvPr id="68" name="Google Shape;68;p1"/>
          <p:cNvSpPr/>
          <p:nvPr/>
        </p:nvSpPr>
        <p:spPr>
          <a:xfrm>
            <a:off x="686625" y="1654011"/>
            <a:ext cx="7497300" cy="14004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4000"/>
              <a:buFont typeface="Arial"/>
              <a:buNone/>
            </a:pPr>
            <a:r>
              <a:rPr b="1" i="0" lang="ar-AE" sz="4000" u="none" cap="none" strike="noStrike">
                <a:solidFill>
                  <a:srgbClr val="800000"/>
                </a:solidFill>
                <a:latin typeface="Calibri"/>
                <a:ea typeface="Calibri"/>
                <a:cs typeface="Calibri"/>
                <a:sym typeface="Calibri"/>
              </a:rPr>
              <a:t>المراجعة المفتوحة بواسطة </a:t>
            </a:r>
            <a:r>
              <a:rPr b="1" lang="ar-AE" sz="4000">
                <a:solidFill>
                  <a:srgbClr val="800000"/>
                </a:solidFill>
                <a:latin typeface="Calibri"/>
                <a:ea typeface="Calibri"/>
                <a:cs typeface="Calibri"/>
                <a:sym typeface="Calibri"/>
              </a:rPr>
              <a:t>الأقران</a:t>
            </a:r>
            <a:r>
              <a:rPr b="1" i="0" lang="ar-AE" sz="4000" u="none" cap="none" strike="noStrike">
                <a:solidFill>
                  <a:srgbClr val="800000"/>
                </a:solidFill>
                <a:latin typeface="Calibri"/>
                <a:ea typeface="Calibri"/>
                <a:cs typeface="Calibri"/>
                <a:sym typeface="Calibri"/>
              </a:rPr>
              <a:t> في أفريقيا</a:t>
            </a:r>
            <a:endParaRPr b="1" i="0" sz="2800" u="none" cap="none" strike="noStrike">
              <a:solidFill>
                <a:srgbClr val="800000"/>
              </a:solidFill>
              <a:latin typeface="Calibri"/>
              <a:ea typeface="Calibri"/>
              <a:cs typeface="Calibri"/>
              <a:sym typeface="Calibri"/>
            </a:endParaRPr>
          </a:p>
        </p:txBody>
      </p:sp>
      <p:pic>
        <p:nvPicPr>
          <p:cNvPr id="69" name="Google Shape;69;p1"/>
          <p:cNvPicPr preferRelativeResize="0"/>
          <p:nvPr/>
        </p:nvPicPr>
        <p:blipFill rotWithShape="1">
          <a:blip r:embed="rId5">
            <a:alphaModFix/>
          </a:blip>
          <a:srcRect b="0" l="0" r="0" t="0"/>
          <a:stretch/>
        </p:blipFill>
        <p:spPr>
          <a:xfrm>
            <a:off x="2581386" y="606990"/>
            <a:ext cx="904140" cy="541080"/>
          </a:xfrm>
          <a:prstGeom prst="rect">
            <a:avLst/>
          </a:prstGeom>
          <a:noFill/>
          <a:ln>
            <a:noFill/>
          </a:ln>
        </p:spPr>
      </p:pic>
      <p:pic>
        <p:nvPicPr>
          <p:cNvPr id="70" name="Google Shape;70;p1"/>
          <p:cNvPicPr preferRelativeResize="0"/>
          <p:nvPr/>
        </p:nvPicPr>
        <p:blipFill rotWithShape="1">
          <a:blip r:embed="rId6">
            <a:alphaModFix/>
          </a:blip>
          <a:srcRect b="9856" l="0" r="0" t="9413"/>
          <a:stretch/>
        </p:blipFill>
        <p:spPr>
          <a:xfrm>
            <a:off x="1466263" y="572992"/>
            <a:ext cx="838275" cy="609075"/>
          </a:xfrm>
          <a:prstGeom prst="rect">
            <a:avLst/>
          </a:prstGeom>
          <a:noFill/>
          <a:ln>
            <a:noFill/>
          </a:ln>
        </p:spPr>
      </p:pic>
      <p:pic>
        <p:nvPicPr>
          <p:cNvPr id="71" name="Google Shape;71;p1"/>
          <p:cNvPicPr preferRelativeResize="0"/>
          <p:nvPr/>
        </p:nvPicPr>
        <p:blipFill rotWithShape="1">
          <a:blip r:embed="rId7">
            <a:alphaModFix/>
          </a:blip>
          <a:srcRect b="0" l="0" r="0" t="0"/>
          <a:stretch/>
        </p:blipFill>
        <p:spPr>
          <a:xfrm>
            <a:off x="5411788" y="674085"/>
            <a:ext cx="1035743" cy="406890"/>
          </a:xfrm>
          <a:prstGeom prst="rect">
            <a:avLst/>
          </a:prstGeom>
          <a:noFill/>
          <a:ln>
            <a:noFill/>
          </a:ln>
        </p:spPr>
      </p:pic>
      <p:pic>
        <p:nvPicPr>
          <p:cNvPr id="72" name="Google Shape;72;p1"/>
          <p:cNvPicPr preferRelativeResize="0"/>
          <p:nvPr/>
        </p:nvPicPr>
        <p:blipFill rotWithShape="1">
          <a:blip r:embed="rId8">
            <a:alphaModFix/>
          </a:blip>
          <a:srcRect b="0" l="0" r="0" t="0"/>
          <a:stretch/>
        </p:blipFill>
        <p:spPr>
          <a:xfrm>
            <a:off x="6839463" y="500306"/>
            <a:ext cx="754448" cy="754448"/>
          </a:xfrm>
          <a:prstGeom prst="rect">
            <a:avLst/>
          </a:prstGeom>
          <a:noFill/>
          <a:ln>
            <a:noFill/>
          </a:ln>
        </p:spPr>
      </p:pic>
      <p:sp>
        <p:nvSpPr>
          <p:cNvPr id="73" name="Google Shape;73;p1"/>
          <p:cNvSpPr txBox="1"/>
          <p:nvPr/>
        </p:nvSpPr>
        <p:spPr>
          <a:xfrm>
            <a:off x="570249" y="3281200"/>
            <a:ext cx="2619300" cy="8313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0" i="0" lang="ar-AE" sz="2800" u="none" cap="none" strike="noStrike">
                <a:solidFill>
                  <a:srgbClr val="800000"/>
                </a:solidFill>
                <a:latin typeface="Calibri"/>
                <a:ea typeface="Calibri"/>
                <a:cs typeface="Calibri"/>
                <a:sym typeface="Calibri"/>
              </a:rPr>
              <a:t>الوحدة الثانية</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74" name="Google Shape;74;p1"/>
          <p:cNvPicPr preferRelativeResize="0"/>
          <p:nvPr/>
        </p:nvPicPr>
        <p:blipFill>
          <a:blip r:embed="rId9">
            <a:alphaModFix/>
          </a:blip>
          <a:stretch>
            <a:fillRect/>
          </a:stretch>
        </p:blipFill>
        <p:spPr>
          <a:xfrm>
            <a:off x="3733894" y="102450"/>
            <a:ext cx="1402754" cy="140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idx="4294967295" type="title"/>
          </p:nvPr>
        </p:nvSpPr>
        <p:spPr>
          <a:xfrm>
            <a:off x="854925" y="2246000"/>
            <a:ext cx="2821800" cy="9453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2592"/>
              <a:buNone/>
            </a:pPr>
            <a:r>
              <a:rPr lang="ar-AE" sz="3600">
                <a:latin typeface="Calibri"/>
                <a:ea typeface="Calibri"/>
                <a:cs typeface="Calibri"/>
                <a:sym typeface="Calibri"/>
              </a:rPr>
              <a:t>معايير المشاركة</a:t>
            </a:r>
            <a:endParaRPr sz="3600">
              <a:latin typeface="Calibri"/>
              <a:ea typeface="Calibri"/>
              <a:cs typeface="Calibri"/>
              <a:sym typeface="Calibri"/>
            </a:endParaRPr>
          </a:p>
        </p:txBody>
      </p:sp>
      <p:sp>
        <p:nvSpPr>
          <p:cNvPr id="149" name="Google Shape;149;p7"/>
          <p:cNvSpPr txBox="1"/>
          <p:nvPr>
            <p:ph idx="4294967295" type="body"/>
          </p:nvPr>
        </p:nvSpPr>
        <p:spPr>
          <a:xfrm>
            <a:off x="3896350" y="339600"/>
            <a:ext cx="4519800" cy="4634100"/>
          </a:xfrm>
          <a:prstGeom prst="rect">
            <a:avLst/>
          </a:prstGeom>
          <a:noFill/>
          <a:ln>
            <a:noFill/>
          </a:ln>
        </p:spPr>
        <p:txBody>
          <a:bodyPr anchorCtr="0" anchor="ctr" bIns="91425" lIns="91425" spcFirstLastPara="1" rIns="91425" wrap="square" tIns="91425">
            <a:noAutofit/>
          </a:bodyPr>
          <a:lstStyle/>
          <a:p>
            <a:pPr indent="-330200" lvl="0" marL="457200" rtl="1" algn="r">
              <a:lnSpc>
                <a:spcPct val="100000"/>
              </a:lnSpc>
              <a:spcBef>
                <a:spcPts val="0"/>
              </a:spcBef>
              <a:spcAft>
                <a:spcPts val="0"/>
              </a:spcAft>
              <a:buClr>
                <a:schemeClr val="dk1"/>
              </a:buClr>
              <a:buSzPts val="1600"/>
              <a:buFont typeface="Calibri"/>
              <a:buChar char="๏"/>
            </a:pPr>
            <a:r>
              <a:rPr lang="ar-AE" sz="1800">
                <a:solidFill>
                  <a:srgbClr val="000000"/>
                </a:solidFill>
              </a:rPr>
              <a:t>لا تتردد في تناول الطعام أو التمدد أو التحرك أو الابتعاد لأي سبب من الأسباب.</a:t>
            </a:r>
            <a:endParaRPr/>
          </a:p>
          <a:p>
            <a:pPr indent="-330200" lvl="0" marL="457200" rtl="1" algn="r">
              <a:lnSpc>
                <a:spcPct val="100000"/>
              </a:lnSpc>
              <a:spcBef>
                <a:spcPts val="0"/>
              </a:spcBef>
              <a:spcAft>
                <a:spcPts val="0"/>
              </a:spcAft>
              <a:buClr>
                <a:schemeClr val="dk1"/>
              </a:buClr>
              <a:buSzPts val="1600"/>
              <a:buFont typeface="Calibri"/>
              <a:buChar char="๏"/>
            </a:pPr>
            <a:r>
              <a:rPr lang="ar-AE" sz="1800">
                <a:solidFill>
                  <a:srgbClr val="000000"/>
                </a:solidFill>
              </a:rPr>
              <a:t>نرحب بأطفالك وحيواناتك الاليفة ورفاقك!</a:t>
            </a:r>
            <a:endParaRPr/>
          </a:p>
          <a:p>
            <a:pPr indent="-330200" lvl="0" marL="457200" rtl="1" algn="r">
              <a:lnSpc>
                <a:spcPct val="100000"/>
              </a:lnSpc>
              <a:spcBef>
                <a:spcPts val="0"/>
              </a:spcBef>
              <a:spcAft>
                <a:spcPts val="0"/>
              </a:spcAft>
              <a:buClr>
                <a:schemeClr val="dk1"/>
              </a:buClr>
              <a:buSzPts val="1600"/>
              <a:buFont typeface="Calibri"/>
              <a:buChar char="๏"/>
            </a:pPr>
            <a:r>
              <a:rPr lang="ar-AE" sz="1800">
                <a:solidFill>
                  <a:srgbClr val="000000"/>
                </a:solidFill>
              </a:rPr>
              <a:t>نود رؤيتك ، ولكن نرحب بك لإيقاف تشغيل الكاميرا إذا كانت تفضل ذلك.</a:t>
            </a:r>
            <a:endParaRPr/>
          </a:p>
          <a:p>
            <a:pPr indent="-330200" lvl="0" marL="457200" rtl="1" algn="r">
              <a:lnSpc>
                <a:spcPct val="100000"/>
              </a:lnSpc>
              <a:spcBef>
                <a:spcPts val="0"/>
              </a:spcBef>
              <a:spcAft>
                <a:spcPts val="0"/>
              </a:spcAft>
              <a:buClr>
                <a:schemeClr val="dk1"/>
              </a:buClr>
              <a:buSzPts val="1600"/>
              <a:buFont typeface="Calibri"/>
              <a:buChar char="๏"/>
            </a:pPr>
            <a:r>
              <a:rPr lang="ar-AE" sz="1800">
                <a:solidFill>
                  <a:srgbClr val="000000"/>
                </a:solidFill>
              </a:rPr>
              <a:t>يرجى إيقاف تشغيل الميكروفون الخاص بك عندما لا تتحدث.</a:t>
            </a:r>
            <a:endParaRPr/>
          </a:p>
          <a:p>
            <a:pPr indent="-330200" lvl="0" marL="457200" rtl="1" algn="r">
              <a:lnSpc>
                <a:spcPct val="100000"/>
              </a:lnSpc>
              <a:spcBef>
                <a:spcPts val="0"/>
              </a:spcBef>
              <a:spcAft>
                <a:spcPts val="0"/>
              </a:spcAft>
              <a:buClr>
                <a:schemeClr val="dk1"/>
              </a:buClr>
              <a:buSzPts val="1600"/>
              <a:buFont typeface="Calibri"/>
              <a:buChar char="๏"/>
            </a:pPr>
            <a:r>
              <a:rPr b="1" lang="ar-AE" sz="1800">
                <a:solidFill>
                  <a:srgbClr val="000000"/>
                </a:solidFill>
              </a:rPr>
              <a:t>لطرح سؤال ، يرجى استخدام  Zoom chat  أو رفع يدك الافتراضية في Zoom </a:t>
            </a:r>
            <a:endParaRPr b="1" sz="1800">
              <a:solidFill>
                <a:srgbClr val="000000"/>
              </a:solidFill>
            </a:endParaRPr>
          </a:p>
          <a:p>
            <a:pPr indent="-330200" lvl="0" marL="457200" rtl="1" algn="r">
              <a:lnSpc>
                <a:spcPct val="100000"/>
              </a:lnSpc>
              <a:spcBef>
                <a:spcPts val="0"/>
              </a:spcBef>
              <a:spcAft>
                <a:spcPts val="0"/>
              </a:spcAft>
              <a:buClr>
                <a:schemeClr val="dk1"/>
              </a:buClr>
              <a:buSzPts val="1600"/>
              <a:buFont typeface="Calibri"/>
              <a:buChar char="๏"/>
            </a:pPr>
            <a:r>
              <a:rPr lang="ar-AE" sz="1800">
                <a:solidFill>
                  <a:srgbClr val="000000"/>
                </a:solidFill>
              </a:rPr>
              <a:t>عند دعوتك بواسطة مسيرو الجلسات للتحدث ، يرجى مشاركة اسمك عندما تبدأ في التحدث.</a:t>
            </a:r>
            <a:endParaRPr/>
          </a:p>
          <a:p>
            <a:pPr indent="-330200" lvl="0" marL="457200" rtl="1" algn="r">
              <a:lnSpc>
                <a:spcPct val="100000"/>
              </a:lnSpc>
              <a:spcBef>
                <a:spcPts val="0"/>
              </a:spcBef>
              <a:spcAft>
                <a:spcPts val="0"/>
              </a:spcAft>
              <a:buClr>
                <a:schemeClr val="dk1"/>
              </a:buClr>
              <a:buSzPts val="1600"/>
              <a:buFont typeface="Calibri"/>
              <a:buChar char="๏"/>
            </a:pPr>
            <a:r>
              <a:rPr lang="ar-AE" sz="1800">
                <a:solidFill>
                  <a:srgbClr val="000000"/>
                </a:solidFill>
              </a:rPr>
              <a:t>لا تتردد في استخدام دردشة Zoom  لمشاركة الموارد والتعليقات البناءة على المواد التي تمت مشاركتها خلال ورشة العمل.</a:t>
            </a: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p:nvPr/>
        </p:nvSpPr>
        <p:spPr>
          <a:xfrm>
            <a:off x="3771823" y="3469277"/>
            <a:ext cx="1600344" cy="1391163"/>
          </a:xfrm>
          <a:custGeom>
            <a:rect b="b" l="l" r="r" t="t"/>
            <a:pathLst>
              <a:path extrusionOk="0" h="14405" w="16571">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txBox="1"/>
          <p:nvPr>
            <p:ph idx="4294967295" type="title"/>
          </p:nvPr>
        </p:nvSpPr>
        <p:spPr>
          <a:xfrm>
            <a:off x="1390350" y="482275"/>
            <a:ext cx="6363300" cy="861900"/>
          </a:xfrm>
          <a:prstGeom prst="rect">
            <a:avLst/>
          </a:prstGeom>
          <a:noFill/>
          <a:ln>
            <a:noFill/>
          </a:ln>
        </p:spPr>
        <p:txBody>
          <a:bodyPr anchorCtr="0" anchor="t" bIns="91425" lIns="91425" spcFirstLastPara="1" rIns="91425" wrap="square" tIns="91425">
            <a:normAutofit/>
          </a:bodyPr>
          <a:lstStyle/>
          <a:p>
            <a:pPr indent="0" lvl="0" marL="0" rtl="1" algn="ctr">
              <a:lnSpc>
                <a:spcPct val="100000"/>
              </a:lnSpc>
              <a:spcBef>
                <a:spcPts val="0"/>
              </a:spcBef>
              <a:spcAft>
                <a:spcPts val="0"/>
              </a:spcAft>
              <a:buSzPts val="3000"/>
              <a:buNone/>
            </a:pPr>
            <a:r>
              <a:rPr b="1" lang="ar-AE" sz="4200">
                <a:solidFill>
                  <a:schemeClr val="lt1"/>
                </a:solidFill>
                <a:latin typeface="Calibri"/>
                <a:ea typeface="Calibri"/>
                <a:cs typeface="Calibri"/>
                <a:sym typeface="Calibri"/>
              </a:rPr>
              <a:t>تحذير</a:t>
            </a:r>
            <a:endParaRPr b="1" sz="4200">
              <a:solidFill>
                <a:schemeClr val="lt1"/>
              </a:solidFill>
              <a:latin typeface="Calibri"/>
              <a:ea typeface="Calibri"/>
              <a:cs typeface="Calibri"/>
              <a:sym typeface="Calibri"/>
            </a:endParaRPr>
          </a:p>
        </p:txBody>
      </p:sp>
      <p:sp>
        <p:nvSpPr>
          <p:cNvPr id="156" name="Google Shape;156;p8"/>
          <p:cNvSpPr txBox="1"/>
          <p:nvPr>
            <p:ph idx="4294967295" type="title"/>
          </p:nvPr>
        </p:nvSpPr>
        <p:spPr>
          <a:xfrm>
            <a:off x="462895" y="1513476"/>
            <a:ext cx="8218200" cy="17865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9047"/>
              <a:buNone/>
            </a:pPr>
            <a:r>
              <a:rPr lang="ar-AE" sz="2800">
                <a:solidFill>
                  <a:schemeClr val="lt1"/>
                </a:solidFill>
                <a:latin typeface="Calibri"/>
                <a:ea typeface="Calibri"/>
                <a:cs typeface="Calibri"/>
                <a:sym typeface="Calibri"/>
              </a:rPr>
              <a:t>تتضمن بعض المحتويات التي سنغطيها اليوم أمثلة من الحياة الواقعية و التي قد تثير لديك ذكريات غير مرغوب فيها أو مشاعر غير مريحة. يرجى العلم أننا هنا لدعمك ، </a:t>
            </a:r>
            <a:r>
              <a:rPr b="1" lang="ar-AE" sz="2800">
                <a:solidFill>
                  <a:schemeClr val="lt1"/>
                </a:solidFill>
                <a:latin typeface="Calibri"/>
                <a:ea typeface="Calibri"/>
                <a:cs typeface="Calibri"/>
                <a:sym typeface="Calibri"/>
              </a:rPr>
              <a:t>والمشاركة في المناقشات الجماعية اختياري</a:t>
            </a:r>
            <a:r>
              <a:rPr lang="ar-AE" sz="2800">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nvSpPr>
        <p:spPr>
          <a:xfrm rot="-1483582">
            <a:off x="-1761678" y="2196771"/>
            <a:ext cx="9475118" cy="1107965"/>
          </a:xfrm>
          <a:prstGeom prst="rect">
            <a:avLst/>
          </a:prstGeom>
          <a:noFill/>
          <a:ln>
            <a:noFill/>
          </a:ln>
        </p:spPr>
        <p:txBody>
          <a:bodyPr anchorCtr="0" anchor="t" bIns="91425" lIns="91425" spcFirstLastPara="1" rIns="91425" wrap="square" tIns="91425">
            <a:spAutoFit/>
          </a:bodyPr>
          <a:lstStyle/>
          <a:p>
            <a:pPr indent="0" lvl="0" marL="0" marR="0" rtl="1" algn="just">
              <a:lnSpc>
                <a:spcPct val="100000"/>
              </a:lnSpc>
              <a:spcBef>
                <a:spcPts val="0"/>
              </a:spcBef>
              <a:spcAft>
                <a:spcPts val="0"/>
              </a:spcAft>
              <a:buClr>
                <a:srgbClr val="000000"/>
              </a:buClr>
              <a:buSzPts val="6000"/>
              <a:buFont typeface="Arial"/>
              <a:buNone/>
            </a:pPr>
            <a:r>
              <a:rPr b="0" i="0" lang="ar-AE" sz="6000" u="none" cap="none" strike="noStrike">
                <a:solidFill>
                  <a:srgbClr val="CCCCCC"/>
                </a:solidFill>
                <a:latin typeface="Calibri"/>
                <a:ea typeface="Calibri"/>
                <a:cs typeface="Calibri"/>
                <a:sym typeface="Calibri"/>
              </a:rPr>
              <a:t>شريحة مثال - حذف</a:t>
            </a:r>
            <a:endParaRPr b="0" i="0" sz="6000" u="none" cap="none" strike="noStrike">
              <a:solidFill>
                <a:srgbClr val="CCCCCC"/>
              </a:solidFill>
              <a:latin typeface="Calibri"/>
              <a:ea typeface="Calibri"/>
              <a:cs typeface="Calibri"/>
              <a:sym typeface="Calibri"/>
            </a:endParaRPr>
          </a:p>
        </p:txBody>
      </p:sp>
      <p:pic>
        <p:nvPicPr>
          <p:cNvPr id="162" name="Google Shape;162;p9"/>
          <p:cNvPicPr preferRelativeResize="0"/>
          <p:nvPr/>
        </p:nvPicPr>
        <p:blipFill rotWithShape="1">
          <a:blip r:embed="rId3">
            <a:alphaModFix/>
          </a:blip>
          <a:srcRect b="0" l="0" r="0" t="0"/>
          <a:stretch/>
        </p:blipFill>
        <p:spPr>
          <a:xfrm>
            <a:off x="3132700" y="265912"/>
            <a:ext cx="2878500" cy="2878500"/>
          </a:xfrm>
          <a:prstGeom prst="ellipse">
            <a:avLst/>
          </a:prstGeom>
          <a:noFill/>
          <a:ln>
            <a:noFill/>
          </a:ln>
        </p:spPr>
      </p:pic>
      <p:sp>
        <p:nvSpPr>
          <p:cNvPr id="163" name="Google Shape;163;p9"/>
          <p:cNvSpPr txBox="1"/>
          <p:nvPr/>
        </p:nvSpPr>
        <p:spPr>
          <a:xfrm>
            <a:off x="936900" y="3229375"/>
            <a:ext cx="7270200" cy="191400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2000"/>
              <a:buFont typeface="Arial"/>
              <a:buNone/>
            </a:pPr>
            <a:r>
              <a:rPr b="0" i="0" lang="ar-AE" sz="2000" u="none" cap="none" strike="noStrike">
                <a:solidFill>
                  <a:srgbClr val="000000"/>
                </a:solidFill>
                <a:latin typeface="Calibri"/>
                <a:ea typeface="Calibri"/>
                <a:cs typeface="Calibri"/>
                <a:sym typeface="Calibri"/>
              </a:rPr>
              <a:t>أنا Aurelia Munene  و أستخدم الضمير هي.</a:t>
            </a:r>
            <a:endParaRPr/>
          </a:p>
          <a:p>
            <a:pPr indent="0" lvl="0" marL="0" marR="0" rtl="1" algn="ctr">
              <a:lnSpc>
                <a:spcPct val="100000"/>
              </a:lnSpc>
              <a:spcBef>
                <a:spcPts val="0"/>
              </a:spcBef>
              <a:spcAft>
                <a:spcPts val="0"/>
              </a:spcAft>
              <a:buClr>
                <a:srgbClr val="000000"/>
              </a:buClr>
              <a:buSzPts val="2000"/>
              <a:buFont typeface="Arial"/>
              <a:buNone/>
            </a:pPr>
            <a:r>
              <a:rPr b="0" i="0" lang="ar-AE" sz="2000" u="none" cap="none" strike="noStrike">
                <a:solidFill>
                  <a:srgbClr val="000000"/>
                </a:solidFill>
                <a:latin typeface="Calibri"/>
                <a:ea typeface="Calibri"/>
                <a:cs typeface="Calibri"/>
                <a:sym typeface="Calibri"/>
              </a:rPr>
              <a:t>أنا متدربة في الصحة والجنس والتنمية. أنا مؤسس Eider Africa . أنا كينية وأقضي معظم وقتي في إجراء البحوث والمشاركة في تطوير برامج الإرشاد البحثي. أحب صنع المجوهرات و الضحك مع العائلة والأصدقاء. إنني أتطلع إلى التعلم والمشاركة معكم.</a:t>
            </a:r>
            <a:endParaRPr b="0" i="0" sz="2000" u="none" cap="none" strike="noStrike">
              <a:solidFill>
                <a:srgbClr val="000000"/>
              </a:solidFill>
              <a:latin typeface="Calibri"/>
              <a:ea typeface="Calibri"/>
              <a:cs typeface="Calibri"/>
              <a:sym typeface="Calibri"/>
            </a:endParaRPr>
          </a:p>
        </p:txBody>
      </p:sp>
      <p:grpSp>
        <p:nvGrpSpPr>
          <p:cNvPr id="164" name="Google Shape;164;p9"/>
          <p:cNvGrpSpPr/>
          <p:nvPr/>
        </p:nvGrpSpPr>
        <p:grpSpPr>
          <a:xfrm>
            <a:off x="3317258" y="473609"/>
            <a:ext cx="2509394" cy="2463112"/>
            <a:chOff x="576654" y="555403"/>
            <a:chExt cx="3865959" cy="3794658"/>
          </a:xfrm>
        </p:grpSpPr>
        <p:sp>
          <p:nvSpPr>
            <p:cNvPr id="165" name="Google Shape;165;p9"/>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9"/>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9"/>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 name="Google Shape;168;p9"/>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9"/>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p:nvPr/>
        </p:nvSpPr>
        <p:spPr>
          <a:xfrm>
            <a:off x="3167400" y="682825"/>
            <a:ext cx="2809200" cy="2677200"/>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txBox="1"/>
          <p:nvPr>
            <p:ph idx="4294967295" type="subTitle"/>
          </p:nvPr>
        </p:nvSpPr>
        <p:spPr>
          <a:xfrm>
            <a:off x="421050" y="3300900"/>
            <a:ext cx="8301900" cy="1585500"/>
          </a:xfrm>
          <a:prstGeom prst="rect">
            <a:avLst/>
          </a:prstGeom>
          <a:no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1A1A1A"/>
              </a:buClr>
              <a:buSzPts val="1600"/>
              <a:buFont typeface="Calibri"/>
              <a:buNone/>
            </a:pPr>
            <a:r>
              <a:rPr b="0" i="0" lang="ar-AE" sz="1800" u="none" cap="none" strike="noStrike">
                <a:solidFill>
                  <a:srgbClr val="1A1A1A"/>
                </a:solidFill>
                <a:latin typeface="Calibri"/>
                <a:ea typeface="Calibri"/>
                <a:cs typeface="Calibri"/>
                <a:sym typeface="Calibri"/>
              </a:rPr>
              <a:t>أنا </a:t>
            </a:r>
            <a:r>
              <a:rPr b="0" i="0" lang="ar-AE" sz="1800" u="none" cap="none" strike="noStrike">
                <a:solidFill>
                  <a:srgbClr val="1A1A1A"/>
                </a:solidFill>
                <a:highlight>
                  <a:srgbClr val="FFFF00"/>
                </a:highlight>
                <a:latin typeface="Calibri"/>
                <a:ea typeface="Calibri"/>
                <a:cs typeface="Calibri"/>
                <a:sym typeface="Calibri"/>
              </a:rPr>
              <a:t>[أدخل اسم مسير الجلسة]</a:t>
            </a:r>
            <a:r>
              <a:rPr b="0" i="0" lang="ar-AE" sz="1800" u="none" cap="none" strike="noStrike">
                <a:solidFill>
                  <a:srgbClr val="1A1A1A"/>
                </a:solidFill>
                <a:latin typeface="Calibri"/>
                <a:ea typeface="Calibri"/>
                <a:cs typeface="Calibri"/>
                <a:sym typeface="Calibri"/>
              </a:rPr>
              <a:t>. أستخدم ضمائر  </a:t>
            </a:r>
            <a:r>
              <a:rPr b="0" i="0" lang="ar-AE" sz="1800" u="none" cap="none" strike="noStrike">
                <a:solidFill>
                  <a:srgbClr val="1A1A1A"/>
                </a:solidFill>
                <a:highlight>
                  <a:srgbClr val="FFFF00"/>
                </a:highlight>
                <a:latin typeface="Calibri"/>
                <a:ea typeface="Calibri"/>
                <a:cs typeface="Calibri"/>
                <a:sym typeface="Calibri"/>
              </a:rPr>
              <a:t>[أدخل الضمائر التي تفضل استخدامها] </a:t>
            </a:r>
            <a:endParaRPr/>
          </a:p>
          <a:p>
            <a:pPr indent="0" lvl="0" marL="0" marR="0" rtl="1" algn="ctr">
              <a:lnSpc>
                <a:spcPct val="100000"/>
              </a:lnSpc>
              <a:spcBef>
                <a:spcPts val="0"/>
              </a:spcBef>
              <a:spcAft>
                <a:spcPts val="0"/>
              </a:spcAft>
              <a:buClr>
                <a:srgbClr val="1A1A1A"/>
              </a:buClr>
              <a:buSzPts val="1600"/>
              <a:buFont typeface="Calibri"/>
              <a:buNone/>
            </a:pPr>
            <a:r>
              <a:rPr b="0" i="0" lang="ar-AE" sz="1800" u="none" cap="none" strike="noStrike">
                <a:solidFill>
                  <a:srgbClr val="1A1A1A"/>
                </a:solidFill>
                <a:highlight>
                  <a:srgbClr val="FFFF00"/>
                </a:highlight>
                <a:latin typeface="Calibri"/>
                <a:ea typeface="Calibri"/>
                <a:cs typeface="Calibri"/>
                <a:sym typeface="Calibri"/>
              </a:rPr>
              <a:t>[ أدخل السيرة الذاتية القصيرة لمسير الجلسة]</a:t>
            </a:r>
            <a:endParaRPr b="0" i="0" sz="1800" u="none" cap="none" strike="noStrike">
              <a:solidFill>
                <a:srgbClr val="1A1A1A"/>
              </a:solidFill>
              <a:highlight>
                <a:srgbClr val="FFFF00"/>
              </a:highlight>
              <a:latin typeface="Calibri"/>
              <a:ea typeface="Calibri"/>
              <a:cs typeface="Calibri"/>
              <a:sym typeface="Calibri"/>
            </a:endParaRPr>
          </a:p>
        </p:txBody>
      </p:sp>
      <p:grpSp>
        <p:nvGrpSpPr>
          <p:cNvPr id="176" name="Google Shape;176;p10"/>
          <p:cNvGrpSpPr/>
          <p:nvPr/>
        </p:nvGrpSpPr>
        <p:grpSpPr>
          <a:xfrm>
            <a:off x="3326008" y="789884"/>
            <a:ext cx="2509394" cy="2463113"/>
            <a:chOff x="576654" y="555403"/>
            <a:chExt cx="3865959" cy="3794658"/>
          </a:xfrm>
        </p:grpSpPr>
        <p:sp>
          <p:nvSpPr>
            <p:cNvPr id="177" name="Google Shape;177;p10"/>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10"/>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10"/>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10"/>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10"/>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idx="1" type="body"/>
          </p:nvPr>
        </p:nvSpPr>
        <p:spPr>
          <a:xfrm>
            <a:off x="665250" y="800775"/>
            <a:ext cx="6517200" cy="4031400"/>
          </a:xfrm>
          <a:prstGeom prst="rect">
            <a:avLst/>
          </a:prstGeom>
          <a:noFill/>
          <a:ln>
            <a:noFill/>
          </a:ln>
        </p:spPr>
        <p:txBody>
          <a:bodyPr anchorCtr="0" anchor="ctr" bIns="91425" lIns="91425" spcFirstLastPara="1" rIns="91425" wrap="square" tIns="91425">
            <a:noAutofit/>
          </a:bodyPr>
          <a:lstStyle/>
          <a:p>
            <a:pPr indent="0" lvl="0" marL="133350" rtl="1" algn="r">
              <a:lnSpc>
                <a:spcPct val="100000"/>
              </a:lnSpc>
              <a:spcBef>
                <a:spcPts val="400"/>
              </a:spcBef>
              <a:spcAft>
                <a:spcPts val="0"/>
              </a:spcAft>
              <a:buSzPts val="1500"/>
              <a:buNone/>
            </a:pPr>
            <a:r>
              <a:rPr b="1" lang="ar-AE" sz="1950">
                <a:solidFill>
                  <a:srgbClr val="D8D8D8"/>
                </a:solidFill>
                <a:latin typeface="Nunito"/>
                <a:ea typeface="Nunito"/>
                <a:cs typeface="Nunito"/>
                <a:sym typeface="Nunito"/>
              </a:rPr>
              <a:t>الوحدة الأولى - ساعتان</a:t>
            </a:r>
            <a:endParaRPr b="1"/>
          </a:p>
          <a:p>
            <a:pPr indent="-323850" lvl="0" marL="457200" rtl="1" algn="r">
              <a:lnSpc>
                <a:spcPct val="100000"/>
              </a:lnSpc>
              <a:spcBef>
                <a:spcPts val="400"/>
              </a:spcBef>
              <a:spcAft>
                <a:spcPts val="0"/>
              </a:spcAft>
              <a:buClr>
                <a:srgbClr val="D8D8D8"/>
              </a:buClr>
              <a:buSzPts val="1500"/>
              <a:buChar char="๏"/>
            </a:pPr>
            <a:r>
              <a:rPr b="1" lang="ar-AE" sz="1800">
                <a:solidFill>
                  <a:srgbClr val="D8D8D8"/>
                </a:solidFill>
              </a:rPr>
              <a:t>طرق مراجعة الأقران: كيف يتم ذلك وما الذي يمكن تحسينه</a:t>
            </a:r>
            <a:endParaRPr b="1"/>
          </a:p>
          <a:p>
            <a:pPr indent="-323850" lvl="0" marL="457200" rtl="1" algn="r">
              <a:lnSpc>
                <a:spcPct val="100000"/>
              </a:lnSpc>
              <a:spcBef>
                <a:spcPts val="400"/>
              </a:spcBef>
              <a:spcAft>
                <a:spcPts val="0"/>
              </a:spcAft>
              <a:buClr>
                <a:srgbClr val="D8D8D8"/>
              </a:buClr>
              <a:buSzPts val="1500"/>
              <a:buChar char="๏"/>
            </a:pPr>
            <a:r>
              <a:rPr b="1" lang="ar-AE" sz="1800">
                <a:solidFill>
                  <a:srgbClr val="D8D8D8"/>
                </a:solidFill>
              </a:rPr>
              <a:t>أنظمة القهر في مراجعة الأقران: ما هي ولماذا من المهم التعرف عليها ومكافحتها</a:t>
            </a:r>
            <a:endParaRPr b="1"/>
          </a:p>
          <a:p>
            <a:pPr indent="0" lvl="0" marL="133350" rtl="1" algn="r">
              <a:lnSpc>
                <a:spcPct val="100000"/>
              </a:lnSpc>
              <a:spcBef>
                <a:spcPts val="400"/>
              </a:spcBef>
              <a:spcAft>
                <a:spcPts val="0"/>
              </a:spcAft>
              <a:buSzPts val="1500"/>
              <a:buNone/>
            </a:pPr>
            <a:r>
              <a:t/>
            </a:r>
            <a:endParaRPr sz="1500">
              <a:solidFill>
                <a:srgbClr val="000000"/>
              </a:solidFill>
            </a:endParaRPr>
          </a:p>
          <a:p>
            <a:pPr indent="0" lvl="0" marL="133350" rtl="1" algn="r">
              <a:lnSpc>
                <a:spcPct val="100000"/>
              </a:lnSpc>
              <a:spcBef>
                <a:spcPts val="400"/>
              </a:spcBef>
              <a:spcAft>
                <a:spcPts val="0"/>
              </a:spcAft>
              <a:buSzPts val="1500"/>
              <a:buNone/>
            </a:pPr>
            <a:r>
              <a:rPr b="1" lang="ar-AE" sz="1950">
                <a:solidFill>
                  <a:schemeClr val="dk1"/>
                </a:solidFill>
                <a:latin typeface="Nunito"/>
                <a:ea typeface="Nunito"/>
                <a:cs typeface="Nunito"/>
                <a:sym typeface="Nunito"/>
              </a:rPr>
              <a:t>الوحدة الثانية – ساعتان</a:t>
            </a:r>
            <a:endParaRPr/>
          </a:p>
          <a:p>
            <a:pPr indent="-285750" lvl="0" marL="419100" rtl="1" algn="r">
              <a:lnSpc>
                <a:spcPct val="100000"/>
              </a:lnSpc>
              <a:spcBef>
                <a:spcPts val="400"/>
              </a:spcBef>
              <a:spcAft>
                <a:spcPts val="0"/>
              </a:spcAft>
              <a:buSzPts val="1500"/>
              <a:buChar char="๏"/>
            </a:pPr>
            <a:r>
              <a:rPr lang="ar-AE" sz="1800">
                <a:solidFill>
                  <a:srgbClr val="000000"/>
                </a:solidFill>
              </a:rPr>
              <a:t>دليل تقييم الأقران البناء خطوة بخطوة</a:t>
            </a:r>
            <a:endParaRPr/>
          </a:p>
          <a:p>
            <a:pPr indent="-285750" lvl="0" marL="419100" rtl="1" algn="r">
              <a:lnSpc>
                <a:spcPct val="100000"/>
              </a:lnSpc>
              <a:spcBef>
                <a:spcPts val="400"/>
              </a:spcBef>
              <a:spcAft>
                <a:spcPts val="0"/>
              </a:spcAft>
              <a:buSzPts val="1500"/>
              <a:buChar char="๏"/>
            </a:pPr>
            <a:r>
              <a:rPr lang="ar-AE" sz="1800">
                <a:solidFill>
                  <a:srgbClr val="000000"/>
                </a:solidFill>
              </a:rPr>
              <a:t>تقييم ومعالجة التحيزات في مراجعة الأقران</a:t>
            </a:r>
            <a:endParaRPr/>
          </a:p>
          <a:p>
            <a:pPr indent="-190500" lvl="0" marL="419100" rtl="1" algn="r">
              <a:lnSpc>
                <a:spcPct val="100000"/>
              </a:lnSpc>
              <a:spcBef>
                <a:spcPts val="400"/>
              </a:spcBef>
              <a:spcAft>
                <a:spcPts val="0"/>
              </a:spcAft>
              <a:buSzPts val="1500"/>
              <a:buNone/>
            </a:pPr>
            <a:r>
              <a:t/>
            </a:r>
            <a:endParaRPr sz="1500">
              <a:solidFill>
                <a:srgbClr val="000000"/>
              </a:solidFill>
            </a:endParaRPr>
          </a:p>
          <a:p>
            <a:pPr indent="0" lvl="0" marL="0" rtl="1" algn="r">
              <a:lnSpc>
                <a:spcPct val="100000"/>
              </a:lnSpc>
              <a:spcBef>
                <a:spcPts val="400"/>
              </a:spcBef>
              <a:spcAft>
                <a:spcPts val="0"/>
              </a:spcAft>
              <a:buSzPts val="1600"/>
              <a:buNone/>
            </a:pPr>
            <a:r>
              <a:rPr b="1" lang="ar-AE" sz="1950">
                <a:solidFill>
                  <a:schemeClr val="dk1"/>
                </a:solidFill>
                <a:latin typeface="Nunito"/>
                <a:ea typeface="Nunito"/>
                <a:cs typeface="Nunito"/>
                <a:sym typeface="Nunito"/>
              </a:rPr>
              <a:t>الوحدة الثالثة – ساعتان</a:t>
            </a:r>
            <a:endParaRPr/>
          </a:p>
          <a:p>
            <a:pPr indent="-285750" lvl="0" marL="285750" rtl="1" algn="r">
              <a:lnSpc>
                <a:spcPct val="100000"/>
              </a:lnSpc>
              <a:spcBef>
                <a:spcPts val="400"/>
              </a:spcBef>
              <a:spcAft>
                <a:spcPts val="0"/>
              </a:spcAft>
              <a:buSzPts val="1600"/>
              <a:buChar char="๏"/>
            </a:pPr>
            <a:r>
              <a:rPr lang="ar-AE" sz="1800">
                <a:solidFill>
                  <a:srgbClr val="000000"/>
                </a:solidFill>
              </a:rPr>
              <a:t>مراجعة تعاونية للمسودّات</a:t>
            </a:r>
            <a:endParaRPr/>
          </a:p>
          <a:p>
            <a:pPr indent="-285750" lvl="0" marL="285750" rtl="1" algn="r">
              <a:lnSpc>
                <a:spcPct val="100000"/>
              </a:lnSpc>
              <a:spcBef>
                <a:spcPts val="400"/>
              </a:spcBef>
              <a:spcAft>
                <a:spcPts val="0"/>
              </a:spcAft>
              <a:buSzPts val="1600"/>
              <a:buChar char="๏"/>
            </a:pPr>
            <a:r>
              <a:rPr lang="ar-AE" sz="1800">
                <a:solidFill>
                  <a:srgbClr val="000000"/>
                </a:solidFill>
              </a:rPr>
              <a:t>تلخيص المناقشة في مراجعة المسودّات</a:t>
            </a:r>
            <a:endParaRPr/>
          </a:p>
          <a:p>
            <a:pPr indent="-285750" lvl="0" marL="285750" rtl="1" algn="r">
              <a:lnSpc>
                <a:spcPct val="100000"/>
              </a:lnSpc>
              <a:spcBef>
                <a:spcPts val="400"/>
              </a:spcBef>
              <a:spcAft>
                <a:spcPts val="0"/>
              </a:spcAft>
              <a:buSzPts val="1600"/>
              <a:buChar char="๏"/>
            </a:pPr>
            <a:r>
              <a:rPr lang="ar-AE" sz="1800">
                <a:solidFill>
                  <a:srgbClr val="000000"/>
                </a:solidFill>
              </a:rPr>
              <a:t>شارك مراجعة المسودّات على </a:t>
            </a:r>
            <a:r>
              <a:rPr lang="ar-AE" sz="1800" u="sng">
                <a:solidFill>
                  <a:srgbClr val="000000"/>
                </a:solidFill>
                <a:hlinkClick r:id="rId3">
                  <a:extLst>
                    <a:ext uri="{A12FA001-AC4F-418D-AE19-62706E023703}">
                      <ahyp:hlinkClr val="tx"/>
                    </a:ext>
                  </a:extLst>
                </a:hlinkClick>
              </a:rPr>
              <a:t>PREreview.org</a:t>
            </a:r>
            <a:r>
              <a:rPr lang="ar-AE" sz="1500" u="sng">
                <a:solidFill>
                  <a:srgbClr val="000000"/>
                </a:solidFill>
                <a:hlinkClick r:id="rId4">
                  <a:extLst>
                    <a:ext uri="{A12FA001-AC4F-418D-AE19-62706E023703}">
                      <ahyp:hlinkClr val="tx"/>
                    </a:ext>
                  </a:extLst>
                </a:hlinkClick>
              </a:rPr>
              <a:t> </a:t>
            </a:r>
            <a:endParaRPr sz="1500">
              <a:solidFill>
                <a:srgbClr val="000000"/>
              </a:solidFill>
            </a:endParaRPr>
          </a:p>
        </p:txBody>
      </p:sp>
      <p:sp>
        <p:nvSpPr>
          <p:cNvPr id="187" name="Google Shape;187;p11"/>
          <p:cNvSpPr txBox="1"/>
          <p:nvPr/>
        </p:nvSpPr>
        <p:spPr>
          <a:xfrm>
            <a:off x="0" y="238211"/>
            <a:ext cx="9144000" cy="954107"/>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800"/>
              <a:buFont typeface="Arial"/>
              <a:buNone/>
            </a:pPr>
            <a:r>
              <a:rPr b="0" i="0" lang="ar-AE" sz="2800" u="none" cap="none" strike="noStrike">
                <a:solidFill>
                  <a:srgbClr val="800000"/>
                </a:solidFill>
                <a:latin typeface="Calibri"/>
                <a:ea typeface="Calibri"/>
                <a:cs typeface="Calibri"/>
                <a:sym typeface="Calibri"/>
              </a:rPr>
              <a:t>نظرة عامة على ورشة العمل</a:t>
            </a:r>
            <a:br>
              <a:rPr b="0" i="0" lang="ar-AE" sz="2800" u="none" cap="none" strike="noStrike">
                <a:solidFill>
                  <a:srgbClr val="800000"/>
                </a:solidFill>
                <a:latin typeface="Open Sans"/>
                <a:ea typeface="Open Sans"/>
                <a:cs typeface="Open Sans"/>
                <a:sym typeface="Open Sans"/>
              </a:rPr>
            </a:br>
            <a:r>
              <a:rPr b="0" i="0" lang="ar-AE" sz="2800" u="none" cap="none" strike="noStrike">
                <a:solidFill>
                  <a:srgbClr val="800000"/>
                </a:solidFill>
                <a:latin typeface="Open Sans"/>
                <a:ea typeface="Open Sans"/>
                <a:cs typeface="Open Sans"/>
                <a:sym typeface="Open Sans"/>
              </a:rPr>
              <a:t> </a:t>
            </a:r>
            <a:endParaRPr b="0" i="0" sz="2800" u="none" cap="none" strike="noStrike">
              <a:solidFill>
                <a:srgbClr val="8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30200" lvl="0" marL="457200" rtl="1" algn="r">
              <a:lnSpc>
                <a:spcPct val="100000"/>
              </a:lnSpc>
              <a:spcBef>
                <a:spcPts val="0"/>
              </a:spcBef>
              <a:spcAft>
                <a:spcPts val="0"/>
              </a:spcAft>
              <a:buSzPts val="1600"/>
              <a:buChar char="๏"/>
            </a:pPr>
            <a:r>
              <a:rPr lang="ar-AE" sz="2000"/>
              <a:t>مراجعة الأقران هي عملية معقدة يمكن أن تتخذ العديد من الأشكال والظلال.</a:t>
            </a:r>
            <a:endParaRPr/>
          </a:p>
          <a:p>
            <a:pPr indent="-330200" lvl="0" marL="457200" rtl="1" algn="r">
              <a:lnSpc>
                <a:spcPct val="100000"/>
              </a:lnSpc>
              <a:spcBef>
                <a:spcPts val="0"/>
              </a:spcBef>
              <a:spcAft>
                <a:spcPts val="0"/>
              </a:spcAft>
              <a:buSzPts val="1600"/>
              <a:buChar char="๏"/>
            </a:pPr>
            <a:r>
              <a:rPr lang="ar-AE" sz="2000"/>
              <a:t>بعض أشكال مراجعة الأقران أكثر انفتاحًا من غيرها ، وبعض الجوانب أكثر شمولية من غيرها. نحن هنا لتحدي الوضع الراهن والتحرك معًا نحو عملية مراجعة أقران أكثر انفتاحًا وإنصافًا.</a:t>
            </a:r>
            <a:endParaRPr/>
          </a:p>
          <a:p>
            <a:pPr indent="-330200" lvl="0" marL="457200" rtl="1" algn="r">
              <a:lnSpc>
                <a:spcPct val="100000"/>
              </a:lnSpc>
              <a:spcBef>
                <a:spcPts val="0"/>
              </a:spcBef>
              <a:spcAft>
                <a:spcPts val="0"/>
              </a:spcAft>
              <a:buSzPts val="1600"/>
              <a:buChar char="๏"/>
            </a:pPr>
            <a:r>
              <a:rPr lang="ar-AE" sz="2000"/>
              <a:t>المطبوعات المسبقة عبارة عن مخطوطات يتم نشرها عبر الإنترنت قبل مراجعة الأقران التي تنظمها المجلات وتفتح المجال أمام أي شخص من المجتمع لتقديم التغذية الراجعة.</a:t>
            </a:r>
            <a:endParaRPr/>
          </a:p>
          <a:p>
            <a:pPr indent="-330200" lvl="0" marL="457200" rtl="1" algn="r">
              <a:lnSpc>
                <a:spcPct val="100000"/>
              </a:lnSpc>
              <a:spcBef>
                <a:spcPts val="0"/>
              </a:spcBef>
              <a:spcAft>
                <a:spcPts val="0"/>
              </a:spcAft>
              <a:buSzPts val="1600"/>
              <a:buChar char="๏"/>
            </a:pPr>
            <a:r>
              <a:rPr lang="ar-AE" sz="2000"/>
              <a:t>أنظمة القهر تؤثر علينا وعلى مجتمعنا ، وتتجلى في عملية مراجعة الأقران.</a:t>
            </a:r>
            <a:endParaRPr/>
          </a:p>
          <a:p>
            <a:pPr indent="-330200" lvl="0" marL="457200" rtl="1" algn="r">
              <a:lnSpc>
                <a:spcPct val="100000"/>
              </a:lnSpc>
              <a:spcBef>
                <a:spcPts val="0"/>
              </a:spcBef>
              <a:spcAft>
                <a:spcPts val="0"/>
              </a:spcAft>
              <a:buSzPts val="1600"/>
              <a:buChar char="๏"/>
            </a:pPr>
            <a:r>
              <a:rPr lang="ar-AE" sz="2000"/>
              <a:t>إن الاقتراب من بناء الحلول من منظور الإنصاف يعني الإقرار بأن ليس كل شخص لديه نفس الموارد والامتيازات ولضمان حصول كل شخص على نفس الفرص التي نحتاجها لتوفير موارد إضافية وحلول مخصصة تتكيف مع احتياجات المجموعات المختلفة.</a:t>
            </a:r>
            <a:endParaRPr sz="2000"/>
          </a:p>
        </p:txBody>
      </p:sp>
      <p:sp>
        <p:nvSpPr>
          <p:cNvPr id="193" name="Google Shape;193;p12"/>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1" algn="ctr">
              <a:lnSpc>
                <a:spcPct val="100000"/>
              </a:lnSpc>
              <a:spcBef>
                <a:spcPts val="0"/>
              </a:spcBef>
              <a:spcAft>
                <a:spcPts val="0"/>
              </a:spcAft>
              <a:buSzPts val="990"/>
              <a:buNone/>
            </a:pPr>
            <a:r>
              <a:rPr lang="ar-AE" sz="2800">
                <a:solidFill>
                  <a:srgbClr val="800000"/>
                </a:solidFill>
                <a:latin typeface="Calibri"/>
                <a:ea typeface="Calibri"/>
                <a:cs typeface="Calibri"/>
                <a:sym typeface="Calibri"/>
              </a:rPr>
              <a:t>خلاصة وتأملات الوحدة الأولى</a:t>
            </a:r>
            <a:br>
              <a:rPr lang="ar-AE"/>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rtl="1" algn="ctr">
              <a:lnSpc>
                <a:spcPct val="100000"/>
              </a:lnSpc>
              <a:spcBef>
                <a:spcPts val="0"/>
              </a:spcBef>
              <a:spcAft>
                <a:spcPts val="0"/>
              </a:spcAft>
              <a:buSzPts val="4200"/>
              <a:buNone/>
            </a:pPr>
            <a:r>
              <a:rPr lang="ar-AE" sz="3200">
                <a:solidFill>
                  <a:srgbClr val="800000"/>
                </a:solidFill>
                <a:latin typeface="Calibri"/>
                <a:ea typeface="Calibri"/>
                <a:cs typeface="Calibri"/>
                <a:sym typeface="Calibri"/>
              </a:rPr>
              <a:t>مجموعة أدوات المراجعين المفتوحة</a:t>
            </a:r>
            <a:endParaRPr sz="3200">
              <a:solidFill>
                <a:srgbClr val="800000"/>
              </a:solidFill>
              <a:latin typeface="Calibri"/>
              <a:ea typeface="Calibri"/>
              <a:cs typeface="Calibri"/>
              <a:sym typeface="Calibri"/>
            </a:endParaRPr>
          </a:p>
        </p:txBody>
      </p:sp>
      <p:sp>
        <p:nvSpPr>
          <p:cNvPr id="199" name="Google Shape;199;p13"/>
          <p:cNvSpPr txBox="1"/>
          <p:nvPr>
            <p:ph idx="2" type="body"/>
          </p:nvPr>
        </p:nvSpPr>
        <p:spPr>
          <a:xfrm>
            <a:off x="4962900" y="899250"/>
            <a:ext cx="3790200" cy="3416400"/>
          </a:xfrm>
          <a:prstGeom prst="rect">
            <a:avLst/>
          </a:prstGeom>
          <a:noFill/>
          <a:ln>
            <a:noFill/>
          </a:ln>
        </p:spPr>
        <p:txBody>
          <a:bodyPr anchorCtr="0" anchor="ctr" bIns="91425" lIns="91425" spcFirstLastPara="1" rIns="91425" wrap="square" tIns="91425">
            <a:noAutofit/>
          </a:bodyPr>
          <a:lstStyle/>
          <a:p>
            <a:pPr indent="-408622" lvl="0" marL="457200" rtl="1" algn="r">
              <a:lnSpc>
                <a:spcPct val="200000"/>
              </a:lnSpc>
              <a:spcBef>
                <a:spcPts val="1200"/>
              </a:spcBef>
              <a:spcAft>
                <a:spcPts val="0"/>
              </a:spcAft>
              <a:buClr>
                <a:schemeClr val="dk1"/>
              </a:buClr>
              <a:buSzPts val="2835"/>
              <a:buFont typeface="Amatic SC"/>
              <a:buChar char="๏"/>
            </a:pPr>
            <a:r>
              <a:rPr lang="ar-AE" sz="3200" u="sng">
                <a:solidFill>
                  <a:srgbClr val="800000"/>
                </a:solidFill>
                <a:latin typeface="Calibri"/>
                <a:ea typeface="Calibri"/>
                <a:cs typeface="Calibri"/>
                <a:sym typeface="Calibri"/>
                <a:hlinkClick r:id="rId3">
                  <a:extLst>
                    <a:ext uri="{A12FA001-AC4F-418D-AE19-62706E023703}">
                      <ahyp:hlinkClr val="tx"/>
                    </a:ext>
                  </a:extLst>
                </a:hlinkClick>
              </a:rPr>
              <a:t>دليل المُراجع</a:t>
            </a:r>
            <a:endParaRPr sz="3200">
              <a:solidFill>
                <a:srgbClr val="800000"/>
              </a:solidFill>
              <a:latin typeface="Calibri"/>
              <a:ea typeface="Calibri"/>
              <a:cs typeface="Calibri"/>
              <a:sym typeface="Calibri"/>
            </a:endParaRPr>
          </a:p>
          <a:p>
            <a:pPr indent="-408622" lvl="0" marL="457200" rtl="1" algn="r">
              <a:lnSpc>
                <a:spcPct val="200000"/>
              </a:lnSpc>
              <a:spcBef>
                <a:spcPts val="1200"/>
              </a:spcBef>
              <a:spcAft>
                <a:spcPts val="0"/>
              </a:spcAft>
              <a:buClr>
                <a:schemeClr val="dk1"/>
              </a:buClr>
              <a:buSzPts val="2835"/>
              <a:buFont typeface="Amatic SC"/>
              <a:buChar char="๏"/>
            </a:pPr>
            <a:r>
              <a:rPr lang="ar-AE" sz="3200" u="sng">
                <a:solidFill>
                  <a:srgbClr val="800000"/>
                </a:solidFill>
                <a:latin typeface="Calibri"/>
                <a:ea typeface="Calibri"/>
                <a:cs typeface="Calibri"/>
                <a:sym typeface="Calibri"/>
                <a:hlinkClick r:id="rId4">
                  <a:extLst>
                    <a:ext uri="{A12FA001-AC4F-418D-AE19-62706E023703}">
                      <ahyp:hlinkClr val="tx"/>
                    </a:ext>
                  </a:extLst>
                </a:hlinkClick>
              </a:rPr>
              <a:t>دليل انعكاس التحيز</a:t>
            </a:r>
            <a:endParaRPr sz="3200">
              <a:solidFill>
                <a:srgbClr val="800000"/>
              </a:solidFill>
              <a:latin typeface="Calibri"/>
              <a:ea typeface="Calibri"/>
              <a:cs typeface="Calibri"/>
              <a:sym typeface="Calibri"/>
            </a:endParaRPr>
          </a:p>
          <a:p>
            <a:pPr indent="-408622" lvl="0" marL="457200" rtl="1" algn="r">
              <a:lnSpc>
                <a:spcPct val="200000"/>
              </a:lnSpc>
              <a:spcBef>
                <a:spcPts val="1200"/>
              </a:spcBef>
              <a:spcAft>
                <a:spcPts val="0"/>
              </a:spcAft>
              <a:buClr>
                <a:schemeClr val="dk1"/>
              </a:buClr>
              <a:buSzPts val="2835"/>
              <a:buFont typeface="Amatic SC"/>
              <a:buChar char="๏"/>
            </a:pPr>
            <a:r>
              <a:rPr lang="ar-AE" sz="3200">
                <a:solidFill>
                  <a:srgbClr val="800000"/>
                </a:solidFill>
                <a:latin typeface="Calibri"/>
                <a:ea typeface="Calibri"/>
                <a:cs typeface="Calibri"/>
                <a:sym typeface="Calibri"/>
              </a:rPr>
              <a:t> </a:t>
            </a:r>
            <a:r>
              <a:rPr lang="ar-AE" sz="3200" u="sng">
                <a:solidFill>
                  <a:srgbClr val="800000"/>
                </a:solidFill>
                <a:latin typeface="Calibri"/>
                <a:ea typeface="Calibri"/>
                <a:cs typeface="Calibri"/>
                <a:sym typeface="Calibri"/>
                <a:hlinkClick r:id="rId5">
                  <a:extLst>
                    <a:ext uri="{A12FA001-AC4F-418D-AE19-62706E023703}">
                      <ahyp:hlinkClr val="tx"/>
                    </a:ext>
                  </a:extLst>
                </a:hlinkClick>
              </a:rPr>
              <a:t>معيار مراجعة التقييم</a:t>
            </a:r>
            <a:endParaRPr sz="3200">
              <a:solidFill>
                <a:srgbClr val="800000"/>
              </a:solidFill>
              <a:latin typeface="Calibri"/>
              <a:ea typeface="Calibri"/>
              <a:cs typeface="Calibri"/>
              <a:sym typeface="Calibri"/>
            </a:endParaRPr>
          </a:p>
        </p:txBody>
      </p:sp>
      <p:pic>
        <p:nvPicPr>
          <p:cNvPr id="200" name="Google Shape;200;p13"/>
          <p:cNvPicPr preferRelativeResize="0"/>
          <p:nvPr/>
        </p:nvPicPr>
        <p:blipFill rotWithShape="1">
          <a:blip r:embed="rId6">
            <a:alphaModFix/>
          </a:blip>
          <a:srcRect b="0" l="0" r="0" t="0"/>
          <a:stretch/>
        </p:blipFill>
        <p:spPr>
          <a:xfrm>
            <a:off x="1546950" y="2708271"/>
            <a:ext cx="1482300" cy="148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ar-AE" sz="2800">
                <a:solidFill>
                  <a:srgbClr val="800000"/>
                </a:solidFill>
                <a:latin typeface="Calibri"/>
                <a:ea typeface="Calibri"/>
                <a:cs typeface="Calibri"/>
                <a:sym typeface="Calibri"/>
              </a:rPr>
              <a:t>دليل المُراجع</a:t>
            </a:r>
            <a:endParaRPr/>
          </a:p>
        </p:txBody>
      </p:sp>
      <p:sp>
        <p:nvSpPr>
          <p:cNvPr id="206" name="Google Shape;206;p14"/>
          <p:cNvSpPr txBox="1"/>
          <p:nvPr>
            <p:ph idx="1" type="body"/>
          </p:nvPr>
        </p:nvSpPr>
        <p:spPr>
          <a:xfrm>
            <a:off x="587600" y="1219250"/>
            <a:ext cx="8213100" cy="1014600"/>
          </a:xfrm>
          <a:prstGeom prst="rect">
            <a:avLst/>
          </a:prstGeom>
          <a:noFill/>
          <a:ln>
            <a:noFill/>
          </a:ln>
        </p:spPr>
        <p:txBody>
          <a:bodyPr anchorCtr="0" anchor="ctr" bIns="91425" lIns="91425" spcFirstLastPara="1" rIns="91425" wrap="square" tIns="91425">
            <a:noAutofit/>
          </a:bodyPr>
          <a:lstStyle/>
          <a:p>
            <a:pPr indent="0" lvl="0" marL="0" rtl="1" algn="r">
              <a:lnSpc>
                <a:spcPct val="100000"/>
              </a:lnSpc>
              <a:spcBef>
                <a:spcPts val="0"/>
              </a:spcBef>
              <a:spcAft>
                <a:spcPts val="1000"/>
              </a:spcAft>
              <a:buSzPts val="1600"/>
              <a:buNone/>
            </a:pPr>
            <a:r>
              <a:rPr b="1" lang="ar-AE" sz="2000" u="sng">
                <a:solidFill>
                  <a:srgbClr val="600000"/>
                </a:solidFill>
                <a:hlinkClick r:id="rId3">
                  <a:extLst>
                    <a:ext uri="{A12FA001-AC4F-418D-AE19-62706E023703}">
                      <ahyp:hlinkClr val="tx"/>
                    </a:ext>
                  </a:extLst>
                </a:hlinkClick>
              </a:rPr>
              <a:t>دليل المُراجع </a:t>
            </a:r>
            <a:r>
              <a:rPr lang="ar-AE" sz="2000">
                <a:solidFill>
                  <a:srgbClr val="600000"/>
                </a:solidFill>
              </a:rPr>
              <a:t>هو </a:t>
            </a:r>
            <a:r>
              <a:rPr b="1" lang="ar-AE" sz="2000">
                <a:solidFill>
                  <a:srgbClr val="600000"/>
                </a:solidFill>
              </a:rPr>
              <a:t>إطار عمل شامل خطوة بخطوة </a:t>
            </a:r>
            <a:r>
              <a:rPr lang="ar-AE" sz="2000">
                <a:solidFill>
                  <a:srgbClr val="600000"/>
                </a:solidFill>
              </a:rPr>
              <a:t>مصمم لمساعدة أي شخص يمر بعملية كتابة مراجعة للأوراق العلمية. يحتوي على نصائح المحررين ، ومحتوى من </a:t>
            </a:r>
            <a:r>
              <a:rPr lang="ar-AE" sz="2000" u="sng">
                <a:solidFill>
                  <a:srgbClr val="600000"/>
                </a:solidFill>
                <a:hlinkClick r:id="rId4">
                  <a:extLst>
                    <a:ext uri="{A12FA001-AC4F-418D-AE19-62706E023703}">
                      <ahyp:hlinkClr val="tx"/>
                    </a:ext>
                  </a:extLst>
                </a:hlinkClick>
              </a:rPr>
              <a:t>PLOS Peer Review Center  </a:t>
            </a:r>
            <a:r>
              <a:rPr lang="ar-AE" sz="2000">
                <a:solidFill>
                  <a:srgbClr val="600000"/>
                </a:solidFill>
              </a:rPr>
              <a:t>، ويوفر مساحة لتدوين الملاحظات وتتبع التقدم.</a:t>
            </a:r>
            <a:endParaRPr sz="2000">
              <a:solidFill>
                <a:srgbClr val="600000"/>
              </a:solidFill>
            </a:endParaRPr>
          </a:p>
        </p:txBody>
      </p:sp>
      <p:sp>
        <p:nvSpPr>
          <p:cNvPr id="207" name="Google Shape;207;p14"/>
          <p:cNvSpPr txBox="1"/>
          <p:nvPr/>
        </p:nvSpPr>
        <p:spPr>
          <a:xfrm>
            <a:off x="433800" y="2233850"/>
            <a:ext cx="8276400" cy="2954625"/>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800"/>
              <a:buFont typeface="Arial"/>
              <a:buNone/>
            </a:pPr>
            <a:r>
              <a:rPr b="0" i="0" lang="ar-AE" sz="1800" u="none" cap="none" strike="noStrike">
                <a:solidFill>
                  <a:srgbClr val="000000"/>
                </a:solidFill>
                <a:latin typeface="Calibri"/>
                <a:ea typeface="Calibri"/>
                <a:cs typeface="Calibri"/>
                <a:sym typeface="Calibri"/>
              </a:rPr>
              <a:t>لماذا نستخدمه؟</a:t>
            </a:r>
            <a:endParaRPr/>
          </a:p>
          <a:p>
            <a:pPr indent="-285750" lvl="0" marL="285750" marR="0" rtl="1" algn="r">
              <a:lnSpc>
                <a:spcPct val="100000"/>
              </a:lnSpc>
              <a:spcBef>
                <a:spcPts val="0"/>
              </a:spcBef>
              <a:spcAft>
                <a:spcPts val="0"/>
              </a:spcAft>
              <a:buClr>
                <a:schemeClr val="dk1"/>
              </a:buClr>
              <a:buSzPts val="1800"/>
              <a:buFont typeface="Courier New"/>
              <a:buChar char="o"/>
            </a:pPr>
            <a:r>
              <a:rPr b="0" i="0" lang="ar-AE" sz="1800" u="none" cap="none" strike="noStrike">
                <a:solidFill>
                  <a:srgbClr val="000000"/>
                </a:solidFill>
                <a:latin typeface="Calibri"/>
                <a:ea typeface="Calibri"/>
                <a:cs typeface="Calibri"/>
                <a:sym typeface="Calibri"/>
              </a:rPr>
              <a:t>قد تكون كتابة مراجعة للورقة العلمية لأول مرة أمرًا صعبًا. الأمر الأكثر صعوبة هو القيام بذلك بشكل موضوعي وبناء وبطريقة تساعد المؤلفين على تحسين أعمالهم. يمكن أن يكون هذا الدليل مفيدًا للطالب الذي يتعلم مراجعة الأقران ، أو حتى لمراجع متمرس يتطلع إلى اكتساب منظور إضافي حول كيفية مراجعة الأقران.</a:t>
            </a:r>
            <a:endParaRPr/>
          </a:p>
          <a:p>
            <a:pPr indent="0" lvl="0" marL="0" marR="0" rtl="1" algn="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None/>
            </a:pPr>
            <a:r>
              <a:rPr b="0" i="0" lang="ar-AE" sz="1800" u="none" cap="none" strike="noStrike">
                <a:solidFill>
                  <a:srgbClr val="000000"/>
                </a:solidFill>
                <a:latin typeface="Calibri"/>
                <a:ea typeface="Calibri"/>
                <a:cs typeface="Calibri"/>
                <a:sym typeface="Calibri"/>
              </a:rPr>
              <a:t>كيفية استخدامها؟</a:t>
            </a:r>
            <a:endParaRPr/>
          </a:p>
          <a:p>
            <a:pPr indent="-285750" lvl="0" marL="285750" marR="0" rtl="1" algn="r">
              <a:lnSpc>
                <a:spcPct val="100000"/>
              </a:lnSpc>
              <a:spcBef>
                <a:spcPts val="0"/>
              </a:spcBef>
              <a:spcAft>
                <a:spcPts val="0"/>
              </a:spcAft>
              <a:buClr>
                <a:schemeClr val="dk1"/>
              </a:buClr>
              <a:buSzPts val="1800"/>
              <a:buFont typeface="Courier New"/>
              <a:buChar char="o"/>
            </a:pPr>
            <a:r>
              <a:rPr b="0" i="0" lang="ar-AE" sz="1800" u="none" cap="none" strike="noStrike">
                <a:solidFill>
                  <a:srgbClr val="000000"/>
                </a:solidFill>
                <a:latin typeface="Calibri"/>
                <a:ea typeface="Calibri"/>
                <a:cs typeface="Calibri"/>
                <a:sym typeface="Calibri"/>
              </a:rPr>
              <a:t>القسم 1: نظرة عامة على ما يجب مراعاته قبل بدء رحلة المراجعة</a:t>
            </a:r>
            <a:endParaRPr/>
          </a:p>
          <a:p>
            <a:pPr indent="-285750" lvl="0" marL="285750" marR="0" rtl="1" algn="r">
              <a:lnSpc>
                <a:spcPct val="100000"/>
              </a:lnSpc>
              <a:spcBef>
                <a:spcPts val="0"/>
              </a:spcBef>
              <a:spcAft>
                <a:spcPts val="0"/>
              </a:spcAft>
              <a:buClr>
                <a:schemeClr val="dk1"/>
              </a:buClr>
              <a:buSzPts val="1800"/>
              <a:buFont typeface="Courier New"/>
              <a:buChar char="o"/>
            </a:pPr>
            <a:r>
              <a:rPr b="0" i="0" lang="ar-AE" sz="1800" u="none" cap="none" strike="noStrike">
                <a:solidFill>
                  <a:srgbClr val="600000"/>
                </a:solidFill>
                <a:latin typeface="Calibri"/>
                <a:ea typeface="Calibri"/>
                <a:cs typeface="Calibri"/>
                <a:sym typeface="Calibri"/>
              </a:rPr>
              <a:t>القسم 2: كتابة مراجعة خطوة بخطوة</a:t>
            </a:r>
            <a:endParaRPr/>
          </a:p>
          <a:p>
            <a:pPr indent="-285750" lvl="0" marL="285750" marR="0" rtl="1" algn="r">
              <a:lnSpc>
                <a:spcPct val="100000"/>
              </a:lnSpc>
              <a:spcBef>
                <a:spcPts val="0"/>
              </a:spcBef>
              <a:spcAft>
                <a:spcPts val="0"/>
              </a:spcAft>
              <a:buClr>
                <a:schemeClr val="dk1"/>
              </a:buClr>
              <a:buSzPts val="1800"/>
              <a:buFont typeface="Courier New"/>
              <a:buChar char="o"/>
            </a:pPr>
            <a:r>
              <a:rPr b="0" i="0" lang="ar-AE" sz="1800" u="none" cap="none" strike="noStrike">
                <a:solidFill>
                  <a:srgbClr val="000000"/>
                </a:solidFill>
                <a:latin typeface="Calibri"/>
                <a:ea typeface="Calibri"/>
                <a:cs typeface="Calibri"/>
                <a:sym typeface="Calibri"/>
              </a:rPr>
              <a:t>القسم 3: كتابة مراجعة مطبوعة</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9047"/>
              <a:buNone/>
            </a:pPr>
            <a:r>
              <a:rPr lang="ar-AE" sz="2800">
                <a:solidFill>
                  <a:srgbClr val="800000"/>
                </a:solidFill>
                <a:latin typeface="Calibri"/>
                <a:ea typeface="Calibri"/>
                <a:cs typeface="Calibri"/>
                <a:sym typeface="Calibri"/>
              </a:rPr>
              <a:t>دليل المراجع: الكتابة خطوة بخطوة</a:t>
            </a:r>
            <a:endParaRPr sz="2800">
              <a:solidFill>
                <a:srgbClr val="800000"/>
              </a:solidFill>
              <a:latin typeface="Calibri"/>
              <a:ea typeface="Calibri"/>
              <a:cs typeface="Calibri"/>
              <a:sym typeface="Calibri"/>
            </a:endParaRPr>
          </a:p>
        </p:txBody>
      </p:sp>
      <p:sp>
        <p:nvSpPr>
          <p:cNvPr id="213" name="Google Shape;213;p15"/>
          <p:cNvSpPr txBox="1"/>
          <p:nvPr/>
        </p:nvSpPr>
        <p:spPr>
          <a:xfrm>
            <a:off x="405700" y="949925"/>
            <a:ext cx="8246400" cy="84379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1000"/>
              </a:spcAft>
              <a:buClr>
                <a:srgbClr val="000000"/>
              </a:buClr>
              <a:buSzPts val="1500"/>
              <a:buFont typeface="Arial"/>
              <a:buNone/>
            </a:pPr>
            <a:r>
              <a:rPr b="0" i="0" lang="ar-AE" sz="1500" u="none" cap="none" strike="noStrike">
                <a:solidFill>
                  <a:schemeClr val="dk1"/>
                </a:solidFill>
                <a:latin typeface="Calibri"/>
                <a:ea typeface="Calibri"/>
                <a:cs typeface="Calibri"/>
                <a:sym typeface="Calibri"/>
              </a:rPr>
              <a:t>نصيحة من المحرر: "انظر إلى المراجعة كعملية متعددة الخطوات بهدف التقييم الموضوعي لمزايا العمل وتقديم مدخلات إيجابية ، عند الضرورة (بدلاً من تمزيقها)." - محرر مجهول</a:t>
            </a:r>
            <a:endParaRPr b="0" i="0" sz="1500" u="none" cap="none" strike="noStrike">
              <a:solidFill>
                <a:schemeClr val="dk1"/>
              </a:solidFill>
              <a:latin typeface="Calibri"/>
              <a:ea typeface="Calibri"/>
              <a:cs typeface="Calibri"/>
              <a:sym typeface="Calibri"/>
            </a:endParaRPr>
          </a:p>
        </p:txBody>
      </p:sp>
      <p:pic>
        <p:nvPicPr>
          <p:cNvPr id="214" name="Google Shape;214;p15"/>
          <p:cNvPicPr preferRelativeResize="0"/>
          <p:nvPr/>
        </p:nvPicPr>
        <p:blipFill rotWithShape="1">
          <a:blip r:embed="rId3">
            <a:alphaModFix/>
          </a:blip>
          <a:srcRect b="0" l="0" r="0" t="0"/>
          <a:stretch/>
        </p:blipFill>
        <p:spPr>
          <a:xfrm>
            <a:off x="486600" y="1792375"/>
            <a:ext cx="8170799" cy="2934425"/>
          </a:xfrm>
          <a:prstGeom prst="rect">
            <a:avLst/>
          </a:prstGeom>
          <a:noFill/>
          <a:ln>
            <a:noFill/>
          </a:ln>
        </p:spPr>
      </p:pic>
      <p:sp>
        <p:nvSpPr>
          <p:cNvPr id="215" name="Google Shape;215;p15"/>
          <p:cNvSpPr txBox="1"/>
          <p:nvPr/>
        </p:nvSpPr>
        <p:spPr>
          <a:xfrm>
            <a:off x="646176" y="3474720"/>
            <a:ext cx="1304544" cy="830997"/>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تحقق من تحيزاتك وافتراضاتك</a:t>
            </a:r>
            <a:endParaRPr b="0" i="0" sz="1600" u="none" cap="none" strike="noStrike">
              <a:solidFill>
                <a:srgbClr val="000000"/>
              </a:solidFill>
              <a:latin typeface="Calibri"/>
              <a:ea typeface="Calibri"/>
              <a:cs typeface="Calibri"/>
              <a:sym typeface="Calibri"/>
            </a:endParaRPr>
          </a:p>
        </p:txBody>
      </p:sp>
      <p:sp>
        <p:nvSpPr>
          <p:cNvPr id="216" name="Google Shape;216;p15"/>
          <p:cNvSpPr txBox="1"/>
          <p:nvPr/>
        </p:nvSpPr>
        <p:spPr>
          <a:xfrm>
            <a:off x="1950720" y="3474720"/>
            <a:ext cx="1304544" cy="830997"/>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 اكتسب</a:t>
            </a:r>
            <a:endParaRPr/>
          </a:p>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 فهم</a:t>
            </a:r>
            <a:endParaRPr/>
          </a:p>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 إدراكي</a:t>
            </a:r>
            <a:endParaRPr b="0" i="0" sz="1600" u="none" cap="none" strike="noStrike">
              <a:solidFill>
                <a:srgbClr val="000000"/>
              </a:solidFill>
              <a:latin typeface="Calibri"/>
              <a:ea typeface="Calibri"/>
              <a:cs typeface="Calibri"/>
              <a:sym typeface="Calibri"/>
            </a:endParaRPr>
          </a:p>
        </p:txBody>
      </p:sp>
      <p:sp>
        <p:nvSpPr>
          <p:cNvPr id="217" name="Google Shape;217;p15"/>
          <p:cNvSpPr txBox="1"/>
          <p:nvPr/>
        </p:nvSpPr>
        <p:spPr>
          <a:xfrm>
            <a:off x="3218687" y="3474720"/>
            <a:ext cx="1304544" cy="830997"/>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 حدد </a:t>
            </a:r>
            <a:endParaRPr/>
          </a:p>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المشاكل الرئيسية والثانوية</a:t>
            </a:r>
            <a:endParaRPr b="0" i="0" sz="1600" u="none" cap="none" strike="noStrike">
              <a:solidFill>
                <a:srgbClr val="000000"/>
              </a:solidFill>
              <a:latin typeface="Calibri"/>
              <a:ea typeface="Calibri"/>
              <a:cs typeface="Calibri"/>
              <a:sym typeface="Calibri"/>
            </a:endParaRPr>
          </a:p>
        </p:txBody>
      </p:sp>
      <p:sp>
        <p:nvSpPr>
          <p:cNvPr id="218" name="Google Shape;218;p15"/>
          <p:cNvSpPr txBox="1"/>
          <p:nvPr/>
        </p:nvSpPr>
        <p:spPr>
          <a:xfrm>
            <a:off x="4498846" y="3499104"/>
            <a:ext cx="13045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اجعل ملاحظاتك واضحة</a:t>
            </a:r>
            <a:endParaRPr b="0" i="0" sz="1600"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 وبناءة وقابلة للتنفيذ</a:t>
            </a:r>
            <a:endParaRPr b="0" i="0" sz="1600" u="none" cap="none" strike="noStrike">
              <a:solidFill>
                <a:srgbClr val="000000"/>
              </a:solidFill>
              <a:latin typeface="Calibri"/>
              <a:ea typeface="Calibri"/>
              <a:cs typeface="Calibri"/>
              <a:sym typeface="Calibri"/>
            </a:endParaRPr>
          </a:p>
        </p:txBody>
      </p:sp>
      <p:sp>
        <p:nvSpPr>
          <p:cNvPr id="219" name="Google Shape;219;p15"/>
          <p:cNvSpPr txBox="1"/>
          <p:nvPr/>
        </p:nvSpPr>
        <p:spPr>
          <a:xfrm>
            <a:off x="5962966" y="3535680"/>
            <a:ext cx="1304544" cy="830997"/>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ضع كل ذلك </a:t>
            </a:r>
            <a:endParaRPr b="0" i="0" sz="1600"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معًا في سرد ​​متماسك</a:t>
            </a:r>
            <a:endParaRPr b="0" i="0" sz="1600" u="none" cap="none" strike="noStrike">
              <a:solidFill>
                <a:srgbClr val="000000"/>
              </a:solidFill>
              <a:latin typeface="Calibri"/>
              <a:ea typeface="Calibri"/>
              <a:cs typeface="Calibri"/>
              <a:sym typeface="Calibri"/>
            </a:endParaRPr>
          </a:p>
        </p:txBody>
      </p:sp>
      <p:sp>
        <p:nvSpPr>
          <p:cNvPr id="220" name="Google Shape;220;p15"/>
          <p:cNvSpPr txBox="1"/>
          <p:nvPr/>
        </p:nvSpPr>
        <p:spPr>
          <a:xfrm>
            <a:off x="7193280" y="3572256"/>
            <a:ext cx="1304544" cy="58477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راجع ما كتبته</a:t>
            </a:r>
            <a:endParaRPr/>
          </a:p>
          <a:p>
            <a:pPr indent="0" lvl="0" marL="0" marR="0" rtl="1" algn="ctr">
              <a:lnSpc>
                <a:spcPct val="100000"/>
              </a:lnSpc>
              <a:spcBef>
                <a:spcPts val="0"/>
              </a:spcBef>
              <a:spcAft>
                <a:spcPts val="0"/>
              </a:spcAft>
              <a:buNone/>
            </a:pPr>
            <a:r>
              <a:rPr b="0" i="0" lang="ar-AE" sz="1600" u="none" cap="none" strike="noStrike">
                <a:solidFill>
                  <a:srgbClr val="000000"/>
                </a:solidFill>
                <a:latin typeface="Calibri"/>
                <a:ea typeface="Calibri"/>
                <a:cs typeface="Calibri"/>
                <a:sym typeface="Calibri"/>
              </a:rPr>
              <a:t> و شاركه</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1" algn="ctr">
              <a:lnSpc>
                <a:spcPct val="100000"/>
              </a:lnSpc>
              <a:spcBef>
                <a:spcPts val="0"/>
              </a:spcBef>
              <a:spcAft>
                <a:spcPts val="0"/>
              </a:spcAft>
              <a:buSzPts val="990"/>
              <a:buNone/>
            </a:pPr>
            <a:r>
              <a:rPr lang="ar-AE">
                <a:latin typeface="Calibri"/>
                <a:ea typeface="Calibri"/>
                <a:cs typeface="Calibri"/>
                <a:sym typeface="Calibri"/>
              </a:rPr>
              <a:t>الخطوة الأولى: تقييم تحيزاتك</a:t>
            </a:r>
            <a:endParaRPr>
              <a:latin typeface="Calibri"/>
              <a:ea typeface="Calibri"/>
              <a:cs typeface="Calibri"/>
              <a:sym typeface="Calibri"/>
            </a:endParaRPr>
          </a:p>
        </p:txBody>
      </p:sp>
      <p:sp>
        <p:nvSpPr>
          <p:cNvPr id="226" name="Google Shape;226;p16"/>
          <p:cNvSpPr txBox="1"/>
          <p:nvPr>
            <p:ph idx="1" type="body"/>
          </p:nvPr>
        </p:nvSpPr>
        <p:spPr>
          <a:xfrm>
            <a:off x="555900" y="1152475"/>
            <a:ext cx="8276400" cy="934200"/>
          </a:xfrm>
          <a:prstGeom prst="rect">
            <a:avLst/>
          </a:prstGeom>
          <a:noFill/>
          <a:ln>
            <a:noFill/>
          </a:ln>
        </p:spPr>
        <p:txBody>
          <a:bodyPr anchorCtr="0" anchor="ctr" bIns="91425" lIns="91425" spcFirstLastPara="1" rIns="91425" wrap="square" tIns="91425">
            <a:noAutofit/>
          </a:bodyPr>
          <a:lstStyle/>
          <a:p>
            <a:pPr indent="0" lvl="0" marL="0" rtl="1" algn="r">
              <a:lnSpc>
                <a:spcPct val="100000"/>
              </a:lnSpc>
              <a:spcBef>
                <a:spcPts val="0"/>
              </a:spcBef>
              <a:spcAft>
                <a:spcPts val="1000"/>
              </a:spcAft>
              <a:buSzPts val="1600"/>
              <a:buNone/>
            </a:pPr>
            <a:r>
              <a:rPr b="1" lang="ar-AE" sz="2000" u="sng">
                <a:solidFill>
                  <a:srgbClr val="600000"/>
                </a:solidFill>
                <a:latin typeface="Calibri"/>
                <a:ea typeface="Calibri"/>
                <a:cs typeface="Calibri"/>
                <a:sym typeface="Calibri"/>
                <a:hlinkClick r:id="rId3">
                  <a:extLst>
                    <a:ext uri="{A12FA001-AC4F-418D-AE19-62706E023703}">
                      <ahyp:hlinkClr val="tx"/>
                    </a:ext>
                  </a:extLst>
                </a:hlinkClick>
              </a:rPr>
              <a:t>دليل انعكاس التحيز </a:t>
            </a:r>
            <a:r>
              <a:rPr lang="ar-AE" sz="2000">
                <a:solidFill>
                  <a:srgbClr val="600000"/>
                </a:solidFill>
                <a:latin typeface="Calibri"/>
                <a:ea typeface="Calibri"/>
                <a:cs typeface="Calibri"/>
                <a:sym typeface="Calibri"/>
              </a:rPr>
              <a:t>هو أداة تهدف إلى </a:t>
            </a:r>
            <a:r>
              <a:rPr b="1" lang="ar-AE" sz="2000">
                <a:solidFill>
                  <a:srgbClr val="600000"/>
                </a:solidFill>
                <a:latin typeface="Calibri"/>
                <a:ea typeface="Calibri"/>
                <a:cs typeface="Calibri"/>
                <a:sym typeface="Calibri"/>
              </a:rPr>
              <a:t>مساعدة المراجعين على تقييم تحيزاتهم </a:t>
            </a:r>
            <a:r>
              <a:rPr lang="ar-AE" sz="2000">
                <a:solidFill>
                  <a:srgbClr val="600000"/>
                </a:solidFill>
                <a:latin typeface="Calibri"/>
                <a:ea typeface="Calibri"/>
                <a:cs typeface="Calibri"/>
                <a:sym typeface="Calibri"/>
              </a:rPr>
              <a:t>وتوجيههم من خلال عملية مجردة من الأحكام المسبقة وانعكاسية للذات.</a:t>
            </a:r>
            <a:endParaRPr sz="2000">
              <a:solidFill>
                <a:srgbClr val="600000"/>
              </a:solidFill>
              <a:latin typeface="Calibri"/>
              <a:ea typeface="Calibri"/>
              <a:cs typeface="Calibri"/>
              <a:sym typeface="Calibri"/>
            </a:endParaRPr>
          </a:p>
        </p:txBody>
      </p:sp>
      <p:sp>
        <p:nvSpPr>
          <p:cNvPr id="227" name="Google Shape;227;p16"/>
          <p:cNvSpPr txBox="1"/>
          <p:nvPr/>
        </p:nvSpPr>
        <p:spPr>
          <a:xfrm>
            <a:off x="555950" y="2086550"/>
            <a:ext cx="8276400" cy="2401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800"/>
              <a:buFont typeface="Arial"/>
              <a:buNone/>
            </a:pPr>
            <a:r>
              <a:rPr b="0" i="0" lang="ar-AE" sz="1800" u="none" cap="none" strike="noStrike">
                <a:solidFill>
                  <a:srgbClr val="000000"/>
                </a:solidFill>
                <a:latin typeface="Calibri"/>
                <a:ea typeface="Calibri"/>
                <a:cs typeface="Calibri"/>
                <a:sym typeface="Calibri"/>
              </a:rPr>
              <a:t>لماذا نستخدمه؟</a:t>
            </a:r>
            <a:endParaRPr/>
          </a:p>
          <a:p>
            <a:pPr indent="-285750" lvl="0" marL="285750" marR="0" rtl="1" algn="r">
              <a:lnSpc>
                <a:spcPct val="100000"/>
              </a:lnSpc>
              <a:spcBef>
                <a:spcPts val="0"/>
              </a:spcBef>
              <a:spcAft>
                <a:spcPts val="0"/>
              </a:spcAft>
              <a:buClr>
                <a:schemeClr val="dk1"/>
              </a:buClr>
              <a:buSzPts val="1800"/>
              <a:buFont typeface="Courier New"/>
              <a:buChar char="o"/>
            </a:pPr>
            <a:r>
              <a:rPr b="0" i="0" lang="ar-AE" sz="1800" u="none" cap="none" strike="noStrike">
                <a:solidFill>
                  <a:srgbClr val="000000"/>
                </a:solidFill>
                <a:latin typeface="Calibri"/>
                <a:ea typeface="Calibri"/>
                <a:cs typeface="Calibri"/>
                <a:sym typeface="Calibri"/>
              </a:rPr>
              <a:t>لدينا جميعًا تحيزات - من المهم تحديد كيف يمكن أن تتداخل تحيزاتنا وافتراضاتنا مع التقييم الموضوعي للورقة العلمية. بمجرد تحديدها ، يمكننا البدء في عمل اللازم للتخفيف من آثارها والقضاء عليها تمامًا في النهاية.</a:t>
            </a:r>
            <a:endParaRPr/>
          </a:p>
          <a:p>
            <a:pPr indent="0" lvl="0" marL="0" marR="0" rtl="1" algn="r">
              <a:lnSpc>
                <a:spcPct val="100000"/>
              </a:lnSpc>
              <a:spcBef>
                <a:spcPts val="0"/>
              </a:spcBef>
              <a:spcAft>
                <a:spcPts val="0"/>
              </a:spcAft>
              <a:buNone/>
            </a:pPr>
            <a:r>
              <a:rPr b="0" i="0" lang="ar-AE" sz="1800" u="none" cap="none" strike="noStrike">
                <a:solidFill>
                  <a:srgbClr val="000000"/>
                </a:solidFill>
                <a:latin typeface="Calibri"/>
                <a:ea typeface="Calibri"/>
                <a:cs typeface="Calibri"/>
                <a:sym typeface="Calibri"/>
              </a:rPr>
              <a:t>كيفية استخدامها؟</a:t>
            </a:r>
            <a:endParaRPr/>
          </a:p>
          <a:p>
            <a:pPr indent="-285750" lvl="0" marL="285750" marR="0" rtl="1" algn="r">
              <a:lnSpc>
                <a:spcPct val="100000"/>
              </a:lnSpc>
              <a:spcBef>
                <a:spcPts val="0"/>
              </a:spcBef>
              <a:spcAft>
                <a:spcPts val="0"/>
              </a:spcAft>
              <a:buClr>
                <a:schemeClr val="dk1"/>
              </a:buClr>
              <a:buSzPts val="1800"/>
              <a:buFont typeface="Courier New"/>
              <a:buChar char="o"/>
            </a:pPr>
            <a:r>
              <a:rPr b="0" i="0" lang="ar-AE" sz="1800" u="none" cap="none" strike="noStrike">
                <a:solidFill>
                  <a:srgbClr val="000000"/>
                </a:solidFill>
                <a:latin typeface="Calibri"/>
                <a:ea typeface="Calibri"/>
                <a:cs typeface="Calibri"/>
                <a:sym typeface="Calibri"/>
              </a:rPr>
              <a:t>نوصي بالاطلاع على هذا الدليل قبل الموافقة على مراجعة الورقة العلمية (إذا كانت مراجعة الأقران منظمة في المجلة) أو قبل تحديد النسخة التمهيدية للمراجعة ، ثم مرة أخرى بعد اكتمال المراجعة (الخطوة </a:t>
            </a:r>
            <a:r>
              <a:rPr lang="ar-AE" sz="1800">
                <a:latin typeface="Calibri"/>
                <a:ea typeface="Calibri"/>
                <a:cs typeface="Calibri"/>
                <a:sym typeface="Calibri"/>
              </a:rPr>
              <a:t>السادسة</a:t>
            </a:r>
            <a:r>
              <a:rPr b="0" i="0" lang="ar-AE" sz="1800" u="none" cap="none" strike="noStrike">
                <a:solidFill>
                  <a:srgbClr val="000000"/>
                </a:solidFill>
                <a:latin typeface="Calibri"/>
                <a:ea typeface="Calibri"/>
                <a:cs typeface="Calibri"/>
                <a:sym typeface="Calibri"/>
              </a:rPr>
              <a:t> من دليل المراجع).</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6ce924cc01_0_0"/>
          <p:cNvSpPr txBox="1"/>
          <p:nvPr>
            <p:ph idx="4294967295" type="title"/>
          </p:nvPr>
        </p:nvSpPr>
        <p:spPr>
          <a:xfrm>
            <a:off x="-868711" y="281850"/>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r">
              <a:lnSpc>
                <a:spcPct val="100000"/>
              </a:lnSpc>
              <a:spcBef>
                <a:spcPts val="0"/>
              </a:spcBef>
              <a:spcAft>
                <a:spcPts val="0"/>
              </a:spcAft>
              <a:buClr>
                <a:srgbClr val="800000"/>
              </a:buClr>
              <a:buSzPct val="100000"/>
              <a:buFont typeface="Calibri"/>
              <a:buNone/>
            </a:pPr>
            <a:r>
              <a:rPr b="0" i="0" lang="ar-AE" sz="3200" u="none" cap="none" strike="noStrike">
                <a:solidFill>
                  <a:srgbClr val="800000"/>
                </a:solidFill>
                <a:latin typeface="Calibri"/>
                <a:ea typeface="Calibri"/>
                <a:cs typeface="Calibri"/>
                <a:sym typeface="Calibri"/>
              </a:rPr>
              <a:t>عن ماذا يدور هذا الموضوع؟</a:t>
            </a:r>
            <a:r>
              <a:rPr b="0" i="0" lang="ar-AE" sz="800" u="none" cap="none" strike="noStrike">
                <a:solidFill>
                  <a:srgbClr val="800000"/>
                </a:solidFill>
                <a:latin typeface="Calibri"/>
                <a:ea typeface="Calibri"/>
                <a:cs typeface="Calibri"/>
                <a:sym typeface="Calibri"/>
              </a:rPr>
              <a:t> </a:t>
            </a:r>
            <a:endParaRPr b="0" i="0" sz="2400" u="none" cap="none" strike="noStrike">
              <a:solidFill>
                <a:srgbClr val="800000"/>
              </a:solidFill>
              <a:latin typeface="Calibri"/>
              <a:ea typeface="Calibri"/>
              <a:cs typeface="Calibri"/>
              <a:sym typeface="Calibri"/>
            </a:endParaRPr>
          </a:p>
        </p:txBody>
      </p:sp>
      <p:sp>
        <p:nvSpPr>
          <p:cNvPr id="80" name="Google Shape;80;g16ce924cc01_0_0"/>
          <p:cNvSpPr txBox="1"/>
          <p:nvPr>
            <p:ph idx="1" type="body"/>
          </p:nvPr>
        </p:nvSpPr>
        <p:spPr>
          <a:xfrm>
            <a:off x="311700" y="1090950"/>
            <a:ext cx="8189700" cy="3770700"/>
          </a:xfrm>
          <a:prstGeom prst="rect">
            <a:avLst/>
          </a:prstGeom>
          <a:noFill/>
          <a:ln>
            <a:noFill/>
          </a:ln>
        </p:spPr>
        <p:txBody>
          <a:bodyPr anchorCtr="0" anchor="ctr" bIns="91425" lIns="91425" spcFirstLastPara="1" rIns="91425" wrap="square" tIns="91425">
            <a:noAutofit/>
          </a:bodyPr>
          <a:lstStyle/>
          <a:p>
            <a:pPr indent="0" lvl="0" marL="0" rtl="1" algn="just">
              <a:lnSpc>
                <a:spcPct val="100000"/>
              </a:lnSpc>
              <a:spcBef>
                <a:spcPts val="1000"/>
              </a:spcBef>
              <a:spcAft>
                <a:spcPts val="0"/>
              </a:spcAft>
              <a:buSzPts val="1600"/>
              <a:buNone/>
            </a:pPr>
            <a:r>
              <a:rPr lang="ar-AE" sz="2400">
                <a:solidFill>
                  <a:srgbClr val="800000"/>
                </a:solidFill>
                <a:latin typeface="Calibri"/>
                <a:ea typeface="Calibri"/>
                <a:cs typeface="Calibri"/>
                <a:sym typeface="Calibri"/>
              </a:rPr>
              <a:t>المراجعة المفتوحة </a:t>
            </a:r>
            <a:r>
              <a:rPr b="0" i="0" lang="ar-AE" sz="2400">
                <a:solidFill>
                  <a:srgbClr val="800000"/>
                </a:solidFill>
                <a:latin typeface="Calibri"/>
                <a:ea typeface="Calibri"/>
                <a:cs typeface="Calibri"/>
                <a:sym typeface="Calibri"/>
              </a:rPr>
              <a:t>بواسطة </a:t>
            </a:r>
            <a:r>
              <a:rPr lang="ar-AE" sz="2400">
                <a:solidFill>
                  <a:srgbClr val="800000"/>
                </a:solidFill>
              </a:rPr>
              <a:t>الأقران</a:t>
            </a:r>
            <a:r>
              <a:rPr b="0" i="0" lang="ar-AE" sz="2400">
                <a:solidFill>
                  <a:srgbClr val="800000"/>
                </a:solidFill>
                <a:latin typeface="Calibri"/>
                <a:ea typeface="Calibri"/>
                <a:cs typeface="Calibri"/>
                <a:sym typeface="Calibri"/>
              </a:rPr>
              <a:t> في أفريقيا </a:t>
            </a:r>
            <a:r>
              <a:rPr b="0" i="0" lang="ar-AE" sz="2400">
                <a:solidFill>
                  <a:srgbClr val="333333"/>
                </a:solidFill>
                <a:latin typeface="Calibri"/>
                <a:ea typeface="Calibri"/>
                <a:cs typeface="Calibri"/>
                <a:sym typeface="Calibri"/>
              </a:rPr>
              <a:t>عبارة عن ورشة عمل من</a:t>
            </a:r>
            <a:r>
              <a:rPr lang="ar-AE" sz="2400">
                <a:solidFill>
                  <a:srgbClr val="333333"/>
                </a:solidFill>
              </a:rPr>
              <a:t> ثلاثة</a:t>
            </a:r>
            <a:r>
              <a:rPr lang="ar-AE" sz="1100">
                <a:solidFill>
                  <a:srgbClr val="000000"/>
                </a:solidFill>
                <a:latin typeface="Arial"/>
                <a:ea typeface="Arial"/>
                <a:cs typeface="Arial"/>
                <a:sym typeface="Arial"/>
              </a:rPr>
              <a:t> </a:t>
            </a:r>
            <a:r>
              <a:rPr b="0" i="0" lang="ar-AE" sz="2400">
                <a:solidFill>
                  <a:srgbClr val="333333"/>
                </a:solidFill>
                <a:latin typeface="Calibri"/>
                <a:ea typeface="Calibri"/>
                <a:cs typeface="Calibri"/>
                <a:sym typeface="Calibri"/>
              </a:rPr>
              <a:t> أجزاء تم تطويرها باستخدام هيكل تدريب المدرب (الشريحة </a:t>
            </a:r>
            <a:r>
              <a:rPr lang="ar-AE" sz="2400">
                <a:solidFill>
                  <a:srgbClr val="333333"/>
                </a:solidFill>
              </a:rPr>
              <a:t>10</a:t>
            </a:r>
            <a:r>
              <a:rPr b="0" i="0" lang="ar-AE" sz="2400">
                <a:solidFill>
                  <a:srgbClr val="333333"/>
                </a:solidFill>
                <a:latin typeface="Calibri"/>
                <a:ea typeface="Calibri"/>
                <a:cs typeface="Calibri"/>
                <a:sym typeface="Calibri"/>
              </a:rPr>
              <a:t>) حيث يتم دعوة المتدربين وتمكينهم من أن يصبحوا مدربين بأنفسهم.</a:t>
            </a:r>
            <a:endParaRPr/>
          </a:p>
          <a:p>
            <a:pPr indent="0" lvl="0" marL="0" rtl="1" algn="r">
              <a:lnSpc>
                <a:spcPct val="100000"/>
              </a:lnSpc>
              <a:spcBef>
                <a:spcPts val="1000"/>
              </a:spcBef>
              <a:spcAft>
                <a:spcPts val="0"/>
              </a:spcAft>
              <a:buSzPts val="1600"/>
              <a:buNone/>
            </a:pPr>
            <a:r>
              <a:rPr b="0" i="0" lang="ar-AE" sz="2400">
                <a:solidFill>
                  <a:srgbClr val="333333"/>
                </a:solidFill>
                <a:latin typeface="Calibri"/>
                <a:ea typeface="Calibri"/>
                <a:cs typeface="Calibri"/>
                <a:sym typeface="Calibri"/>
              </a:rPr>
              <a:t>تحتوي مجموعة الشرائح هذه على محتوى من ورشة العمل (موجز على الشريحة </a:t>
            </a:r>
            <a:r>
              <a:rPr lang="ar-AE" sz="2400">
                <a:solidFill>
                  <a:srgbClr val="333333"/>
                </a:solidFill>
              </a:rPr>
              <a:t>14</a:t>
            </a:r>
            <a:r>
              <a:rPr b="0" i="0" lang="ar-AE" sz="2400">
                <a:solidFill>
                  <a:srgbClr val="333333"/>
                </a:solidFill>
                <a:latin typeface="Calibri"/>
                <a:ea typeface="Calibri"/>
                <a:cs typeface="Calibri"/>
                <a:sym typeface="Calibri"/>
              </a:rPr>
              <a:t>) وهي </a:t>
            </a:r>
            <a:r>
              <a:rPr b="1" i="0" lang="ar-AE" sz="2400">
                <a:solidFill>
                  <a:srgbClr val="333333"/>
                </a:solidFill>
                <a:latin typeface="Calibri"/>
                <a:ea typeface="Calibri"/>
                <a:cs typeface="Calibri"/>
                <a:sym typeface="Calibri"/>
              </a:rPr>
              <a:t>نموذج</a:t>
            </a:r>
            <a:r>
              <a:rPr b="0" i="0" lang="ar-AE" sz="2400">
                <a:solidFill>
                  <a:srgbClr val="333333"/>
                </a:solidFill>
                <a:latin typeface="Calibri"/>
                <a:ea typeface="Calibri"/>
                <a:cs typeface="Calibri"/>
                <a:sym typeface="Calibri"/>
              </a:rPr>
              <a:t> لأي باحث أفريقي يرغب في  أن:</a:t>
            </a:r>
            <a:endParaRPr b="0" i="0" sz="2400">
              <a:solidFill>
                <a:srgbClr val="333333"/>
              </a:solidFill>
              <a:latin typeface="Calibri"/>
              <a:ea typeface="Calibri"/>
              <a:cs typeface="Calibri"/>
              <a:sym typeface="Calibri"/>
            </a:endParaRPr>
          </a:p>
          <a:p>
            <a:pPr indent="-457200" lvl="0" marL="457200" rtl="1" algn="r">
              <a:lnSpc>
                <a:spcPct val="100000"/>
              </a:lnSpc>
              <a:spcBef>
                <a:spcPts val="1000"/>
              </a:spcBef>
              <a:spcAft>
                <a:spcPts val="0"/>
              </a:spcAft>
              <a:buSzPts val="1600"/>
              <a:buFont typeface="Arial"/>
              <a:buAutoNum type="arabicPeriod"/>
            </a:pPr>
            <a:r>
              <a:rPr b="0" i="0" lang="ar-AE" sz="2400">
                <a:solidFill>
                  <a:srgbClr val="333333"/>
                </a:solidFill>
                <a:latin typeface="Calibri"/>
                <a:ea typeface="Calibri"/>
                <a:cs typeface="Calibri"/>
                <a:sym typeface="Calibri"/>
              </a:rPr>
              <a:t>يقرأ / يتعرف على محتوى ورشة العمل</a:t>
            </a:r>
            <a:endParaRPr/>
          </a:p>
          <a:p>
            <a:pPr indent="-457200" lvl="0" marL="457200" rtl="1" algn="r">
              <a:lnSpc>
                <a:spcPct val="100000"/>
              </a:lnSpc>
              <a:spcBef>
                <a:spcPts val="1000"/>
              </a:spcBef>
              <a:spcAft>
                <a:spcPts val="0"/>
              </a:spcAft>
              <a:buSzPts val="1600"/>
              <a:buFont typeface="Arial"/>
              <a:buAutoNum type="arabicPeriod"/>
            </a:pPr>
            <a:r>
              <a:rPr lang="ar-AE" sz="2400">
                <a:solidFill>
                  <a:srgbClr val="333333"/>
                </a:solidFill>
                <a:latin typeface="Calibri"/>
                <a:ea typeface="Calibri"/>
                <a:cs typeface="Calibri"/>
                <a:sym typeface="Calibri"/>
              </a:rPr>
              <a:t>ي</a:t>
            </a:r>
            <a:r>
              <a:rPr b="0" i="0" lang="ar-AE" sz="2400">
                <a:solidFill>
                  <a:srgbClr val="333333"/>
                </a:solidFill>
                <a:latin typeface="Calibri"/>
                <a:ea typeface="Calibri"/>
                <a:cs typeface="Calibri"/>
                <a:sym typeface="Calibri"/>
              </a:rPr>
              <a:t>درب الآخرين</a:t>
            </a:r>
            <a:endParaRPr/>
          </a:p>
          <a:p>
            <a:pPr indent="0" lvl="0" marL="0" rtl="1" algn="r">
              <a:lnSpc>
                <a:spcPct val="100000"/>
              </a:lnSpc>
              <a:spcBef>
                <a:spcPts val="1000"/>
              </a:spcBef>
              <a:spcAft>
                <a:spcPts val="0"/>
              </a:spcAft>
              <a:buSzPts val="1600"/>
              <a:buNone/>
            </a:pPr>
            <a:r>
              <a:t/>
            </a:r>
            <a:endParaRPr sz="1400">
              <a:solidFill>
                <a:srgbClr val="800000"/>
              </a:solidFill>
              <a:latin typeface="Amatic SC"/>
              <a:ea typeface="Amatic SC"/>
              <a:cs typeface="Amatic SC"/>
              <a:sym typeface="Amatic SC"/>
            </a:endParaRPr>
          </a:p>
        </p:txBody>
      </p:sp>
      <p:sp>
        <p:nvSpPr>
          <p:cNvPr id="81" name="Google Shape;81;g16ce924cc01_0_0"/>
          <p:cNvSpPr txBox="1"/>
          <p:nvPr/>
        </p:nvSpPr>
        <p:spPr>
          <a:xfrm>
            <a:off x="-221700" y="4343400"/>
            <a:ext cx="8738700" cy="985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ar-AE" sz="1900">
                <a:latin typeface="Calibri"/>
                <a:ea typeface="Calibri"/>
                <a:cs typeface="Calibri"/>
                <a:sym typeface="Calibri"/>
              </a:rPr>
              <a:t>  يمكن العثور على قوالب الشرائح للوحدة الثانية على</a:t>
            </a:r>
            <a:endParaRPr sz="1900">
              <a:latin typeface="Calibri"/>
              <a:ea typeface="Calibri"/>
              <a:cs typeface="Calibri"/>
              <a:sym typeface="Calibri"/>
            </a:endParaRPr>
          </a:p>
          <a:p>
            <a:pPr indent="0" lvl="0" marL="0" rtl="0" algn="r">
              <a:spcBef>
                <a:spcPts val="0"/>
              </a:spcBef>
              <a:spcAft>
                <a:spcPts val="0"/>
              </a:spcAft>
              <a:buNone/>
            </a:pPr>
            <a:r>
              <a:rPr b="1" lang="ar-AE" sz="1900" u="sng">
                <a:solidFill>
                  <a:schemeClr val="hlink"/>
                </a:solidFill>
                <a:latin typeface="Calibri"/>
                <a:ea typeface="Calibri"/>
                <a:cs typeface="Calibri"/>
                <a:sym typeface="Calibri"/>
                <a:hlinkClick r:id="rId3"/>
              </a:rPr>
              <a:t>https://doi.org/10.5281/zenodo.7145213</a:t>
            </a:r>
            <a:r>
              <a:rPr b="1" lang="ar-AE" sz="1900">
                <a:latin typeface="Calibri"/>
                <a:ea typeface="Calibri"/>
                <a:cs typeface="Calibri"/>
                <a:sym typeface="Calibri"/>
              </a:rPr>
              <a:t> </a:t>
            </a:r>
            <a:endParaRPr b="1" sz="1900">
              <a:latin typeface="Calibri"/>
              <a:ea typeface="Calibri"/>
              <a:cs typeface="Calibri"/>
              <a:sym typeface="Calibri"/>
            </a:endParaRPr>
          </a:p>
          <a:p>
            <a:pPr indent="0" lvl="0" marL="0" rtl="0" algn="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txBox="1"/>
          <p:nvPr>
            <p:ph idx="4294967295" type="title"/>
          </p:nvPr>
        </p:nvSpPr>
        <p:spPr>
          <a:xfrm>
            <a:off x="-688044" y="288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07526"/>
              <a:buNone/>
            </a:pPr>
            <a:r>
              <a:rPr lang="ar-AE" sz="3100">
                <a:latin typeface="Calibri"/>
                <a:ea typeface="Calibri"/>
                <a:cs typeface="Calibri"/>
                <a:sym typeface="Calibri"/>
              </a:rPr>
              <a:t>التحيزات </a:t>
            </a:r>
            <a:r>
              <a:rPr lang="ar-AE" sz="3100">
                <a:latin typeface="Calibri"/>
                <a:ea typeface="Calibri"/>
                <a:cs typeface="Calibri"/>
                <a:sym typeface="Calibri"/>
              </a:rPr>
              <a:t>و الافتراضات</a:t>
            </a:r>
            <a:r>
              <a:rPr lang="ar-AE" sz="3100">
                <a:latin typeface="Calibri"/>
                <a:ea typeface="Calibri"/>
                <a:cs typeface="Calibri"/>
                <a:sym typeface="Calibri"/>
              </a:rPr>
              <a:t> الشائعة</a:t>
            </a:r>
            <a:r>
              <a:rPr lang="ar-AE">
                <a:latin typeface="Calibri"/>
                <a:ea typeface="Calibri"/>
                <a:cs typeface="Calibri"/>
                <a:sym typeface="Calibri"/>
              </a:rPr>
              <a:t>:</a:t>
            </a:r>
            <a:endParaRPr>
              <a:latin typeface="Calibri"/>
              <a:ea typeface="Calibri"/>
              <a:cs typeface="Calibri"/>
              <a:sym typeface="Calibri"/>
            </a:endParaRPr>
          </a:p>
        </p:txBody>
      </p:sp>
      <p:sp>
        <p:nvSpPr>
          <p:cNvPr id="233" name="Google Shape;233;p1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61950" lvl="0" marL="457200" rtl="1" algn="r">
              <a:lnSpc>
                <a:spcPct val="100000"/>
              </a:lnSpc>
              <a:spcBef>
                <a:spcPts val="0"/>
              </a:spcBef>
              <a:spcAft>
                <a:spcPts val="0"/>
              </a:spcAft>
              <a:buClr>
                <a:schemeClr val="dk1"/>
              </a:buClr>
              <a:buSzPts val="2100"/>
              <a:buFont typeface="Amatic SC"/>
              <a:buAutoNum type="arabicPeriod"/>
            </a:pPr>
            <a:r>
              <a:rPr lang="ar-AE" sz="2400">
                <a:solidFill>
                  <a:srgbClr val="1A1A1A"/>
                </a:solidFill>
              </a:rPr>
              <a:t>إن معرفة جنس المؤلف يقودني إلى الشعور بمزيد من الانتقادات في مراجعتي للورقة العلمية.</a:t>
            </a:r>
            <a:endParaRPr/>
          </a:p>
          <a:p>
            <a:pPr indent="-361950" lvl="0" marL="457200" rtl="1" algn="r">
              <a:lnSpc>
                <a:spcPct val="100000"/>
              </a:lnSpc>
              <a:spcBef>
                <a:spcPts val="0"/>
              </a:spcBef>
              <a:spcAft>
                <a:spcPts val="0"/>
              </a:spcAft>
              <a:buClr>
                <a:schemeClr val="dk1"/>
              </a:buClr>
              <a:buSzPts val="2100"/>
              <a:buFont typeface="Amatic SC"/>
              <a:buAutoNum type="arabicPeriod"/>
            </a:pPr>
            <a:r>
              <a:rPr lang="ar-AE" sz="2400">
                <a:solidFill>
                  <a:srgbClr val="1A1A1A"/>
                </a:solidFill>
              </a:rPr>
              <a:t>إن معرفة عرق المؤلفين و / أو بلدهم الأصلي يقودني إلى التشكيك في دقة الدراسة وموثوقيتها.</a:t>
            </a:r>
            <a:endParaRPr/>
          </a:p>
          <a:p>
            <a:pPr indent="-361950" lvl="0" marL="457200" rtl="1" algn="r">
              <a:lnSpc>
                <a:spcPct val="100000"/>
              </a:lnSpc>
              <a:spcBef>
                <a:spcPts val="0"/>
              </a:spcBef>
              <a:spcAft>
                <a:spcPts val="0"/>
              </a:spcAft>
              <a:buClr>
                <a:schemeClr val="dk1"/>
              </a:buClr>
              <a:buSzPts val="2100"/>
              <a:buFont typeface="Amatic SC"/>
              <a:buAutoNum type="arabicPeriod"/>
            </a:pPr>
            <a:r>
              <a:rPr lang="ar-AE" sz="2400">
                <a:solidFill>
                  <a:srgbClr val="1A1A1A"/>
                </a:solidFill>
              </a:rPr>
              <a:t>البلد الذي يقع فيه معهد أبحاث المؤلفين يجعلني أشعر بالثقة في دقة الدراسة وموثوقيتها.</a:t>
            </a:r>
            <a:endParaRPr/>
          </a:p>
          <a:p>
            <a:pPr indent="-361950" lvl="0" marL="457200" rtl="1" algn="r">
              <a:lnSpc>
                <a:spcPct val="100000"/>
              </a:lnSpc>
              <a:spcBef>
                <a:spcPts val="0"/>
              </a:spcBef>
              <a:spcAft>
                <a:spcPts val="0"/>
              </a:spcAft>
              <a:buClr>
                <a:schemeClr val="dk1"/>
              </a:buClr>
              <a:buSzPts val="2100"/>
              <a:buFont typeface="Amatic SC"/>
              <a:buAutoNum type="arabicPeriod"/>
            </a:pPr>
            <a:r>
              <a:rPr lang="ar-AE" sz="2400">
                <a:solidFill>
                  <a:srgbClr val="1A1A1A"/>
                </a:solidFill>
              </a:rPr>
              <a:t>كقائد محترم في هذا المجال ، تساعدني سمعة المؤلف الكبير على الشعور بالثقة في دقة الدراسة وموثوقيتها.</a:t>
            </a:r>
            <a:endParaRPr sz="2400">
              <a:solidFill>
                <a:srgbClr val="1A1A1A"/>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ph idx="4294967295" type="title"/>
          </p:nvPr>
        </p:nvSpPr>
        <p:spPr>
          <a:xfrm>
            <a:off x="1798050" y="445025"/>
            <a:ext cx="70341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ar-AE"/>
              <a:t>  </a:t>
            </a:r>
            <a:r>
              <a:rPr lang="ar-AE"/>
              <a:t>IDEA-R2 دليل انعكاس التحيز: طريقة  </a:t>
            </a:r>
            <a:endParaRPr/>
          </a:p>
          <a:p>
            <a:pPr indent="0" lvl="0" marL="0" rtl="0" algn="ctr">
              <a:lnSpc>
                <a:spcPct val="100000"/>
              </a:lnSpc>
              <a:spcBef>
                <a:spcPts val="0"/>
              </a:spcBef>
              <a:spcAft>
                <a:spcPts val="0"/>
              </a:spcAft>
              <a:buSzPct val="111111"/>
              <a:buNone/>
            </a:pPr>
            <a:r>
              <a:rPr lang="ar-AE"/>
              <a:t>  </a:t>
            </a:r>
            <a:endParaRPr/>
          </a:p>
          <a:p>
            <a:pPr indent="0" lvl="0" marL="0" rtl="0" algn="r">
              <a:lnSpc>
                <a:spcPct val="100000"/>
              </a:lnSpc>
              <a:spcBef>
                <a:spcPts val="0"/>
              </a:spcBef>
              <a:spcAft>
                <a:spcPts val="0"/>
              </a:spcAft>
              <a:buSzPct val="111111"/>
              <a:buNone/>
            </a:pPr>
            <a:r>
              <a:t/>
            </a:r>
            <a:endParaRPr/>
          </a:p>
        </p:txBody>
      </p:sp>
      <p:grpSp>
        <p:nvGrpSpPr>
          <p:cNvPr id="239" name="Google Shape;239;p18"/>
          <p:cNvGrpSpPr/>
          <p:nvPr/>
        </p:nvGrpSpPr>
        <p:grpSpPr>
          <a:xfrm>
            <a:off x="1120206" y="1157091"/>
            <a:ext cx="7120968" cy="2932666"/>
            <a:chOff x="1332237" y="1517625"/>
            <a:chExt cx="6759985" cy="2784000"/>
          </a:xfrm>
        </p:grpSpPr>
        <p:pic>
          <p:nvPicPr>
            <p:cNvPr id="240" name="Google Shape;240;p18"/>
            <p:cNvPicPr preferRelativeResize="0"/>
            <p:nvPr/>
          </p:nvPicPr>
          <p:blipFill rotWithShape="1">
            <a:blip r:embed="rId3">
              <a:alphaModFix/>
            </a:blip>
            <a:srcRect b="0" l="3287" r="0" t="20766"/>
            <a:stretch/>
          </p:blipFill>
          <p:spPr>
            <a:xfrm>
              <a:off x="1429500" y="1517625"/>
              <a:ext cx="6284974" cy="1907400"/>
            </a:xfrm>
            <a:prstGeom prst="rect">
              <a:avLst/>
            </a:prstGeom>
            <a:noFill/>
            <a:ln>
              <a:noFill/>
            </a:ln>
          </p:spPr>
        </p:pic>
        <p:sp>
          <p:nvSpPr>
            <p:cNvPr id="241" name="Google Shape;241;p18"/>
            <p:cNvSpPr txBox="1"/>
            <p:nvPr/>
          </p:nvSpPr>
          <p:spPr>
            <a:xfrm>
              <a:off x="1332237" y="3425025"/>
              <a:ext cx="1520100" cy="87649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ar-AE" sz="1200" u="none" cap="none" strike="noStrike">
                  <a:solidFill>
                    <a:srgbClr val="000000"/>
                  </a:solidFill>
                  <a:latin typeface="Calibri"/>
                  <a:ea typeface="Calibri"/>
                  <a:cs typeface="Calibri"/>
                  <a:sym typeface="Calibri"/>
                </a:rPr>
                <a:t>لماذا يكون لدى شخص ما هذا التحيز أو يقوم بهذا الافتراض؟</a:t>
              </a:r>
              <a:endParaRPr b="0" i="0" sz="1200" u="none" cap="none" strike="noStrike">
                <a:solidFill>
                  <a:srgbClr val="000000"/>
                </a:solidFill>
                <a:latin typeface="Calibri"/>
                <a:ea typeface="Calibri"/>
                <a:cs typeface="Calibri"/>
                <a:sym typeface="Calibri"/>
              </a:endParaRPr>
            </a:p>
          </p:txBody>
        </p:sp>
        <p:sp>
          <p:nvSpPr>
            <p:cNvPr id="242" name="Google Shape;242;p18"/>
            <p:cNvSpPr txBox="1"/>
            <p:nvPr/>
          </p:nvSpPr>
          <p:spPr>
            <a:xfrm>
              <a:off x="2944386" y="3425025"/>
              <a:ext cx="1704900" cy="876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ar-AE" sz="1200" u="none" cap="none" strike="noStrike">
                  <a:solidFill>
                    <a:srgbClr val="000000"/>
                  </a:solidFill>
                  <a:latin typeface="Calibri"/>
                  <a:ea typeface="Calibri"/>
                  <a:cs typeface="Calibri"/>
                  <a:sym typeface="Calibri"/>
                </a:rPr>
                <a:t>ماذا يحدث إذا أضفت كلمة مطلقة إلى العبارة (على سبيل المثال ، أبدًا ، دائمًا)؟</a:t>
              </a:r>
              <a:endParaRPr b="0" i="0" sz="1200" u="none" cap="none" strike="noStrike">
                <a:solidFill>
                  <a:srgbClr val="000000"/>
                </a:solidFill>
                <a:latin typeface="Calibri"/>
                <a:ea typeface="Calibri"/>
                <a:cs typeface="Calibri"/>
                <a:sym typeface="Calibri"/>
              </a:endParaRPr>
            </a:p>
          </p:txBody>
        </p:sp>
        <p:sp>
          <p:nvSpPr>
            <p:cNvPr id="243" name="Google Shape;243;p18"/>
            <p:cNvSpPr txBox="1"/>
            <p:nvPr/>
          </p:nvSpPr>
          <p:spPr>
            <a:xfrm>
              <a:off x="4598413" y="3425024"/>
              <a:ext cx="1704900" cy="701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ar-AE" sz="1200" u="none" cap="none" strike="noStrike">
                  <a:solidFill>
                    <a:srgbClr val="000000"/>
                  </a:solidFill>
                  <a:latin typeface="Calibri"/>
                  <a:ea typeface="Calibri"/>
                  <a:cs typeface="Calibri"/>
                  <a:sym typeface="Calibri"/>
                </a:rPr>
                <a:t>هل يمكنك التفكير في المواقف التي قد لا يكون الأمر كذلك؟</a:t>
              </a:r>
              <a:endParaRPr b="0" i="0" sz="1200" u="none" cap="none" strike="noStrike">
                <a:solidFill>
                  <a:srgbClr val="000000"/>
                </a:solidFill>
                <a:latin typeface="Calibri"/>
                <a:ea typeface="Calibri"/>
                <a:cs typeface="Calibri"/>
                <a:sym typeface="Calibri"/>
              </a:endParaRPr>
            </a:p>
          </p:txBody>
        </p:sp>
        <p:sp>
          <p:nvSpPr>
            <p:cNvPr id="244" name="Google Shape;244;p18"/>
            <p:cNvSpPr txBox="1"/>
            <p:nvPr/>
          </p:nvSpPr>
          <p:spPr>
            <a:xfrm>
              <a:off x="6180949" y="3447001"/>
              <a:ext cx="1911273" cy="70118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ar-AE" sz="1200" u="none" cap="none" strike="noStrike">
                  <a:solidFill>
                    <a:srgbClr val="000000"/>
                  </a:solidFill>
                  <a:latin typeface="Calibri"/>
                  <a:ea typeface="Calibri"/>
                  <a:cs typeface="Calibri"/>
                  <a:sym typeface="Calibri"/>
                </a:rPr>
                <a:t>هل يمكنك إعادة صياغة البيان ليشمل  هذا التفكير؟</a:t>
              </a:r>
              <a:endParaRPr b="0" i="0" sz="1200" u="none" cap="none" strike="noStrike">
                <a:solidFill>
                  <a:srgbClr val="000000"/>
                </a:solidFill>
                <a:latin typeface="Calibri"/>
                <a:ea typeface="Calibri"/>
                <a:cs typeface="Calibri"/>
                <a:sym typeface="Calibri"/>
              </a:endParaRPr>
            </a:p>
          </p:txBody>
        </p:sp>
      </p:grpSp>
      <p:pic>
        <p:nvPicPr>
          <p:cNvPr id="245" name="Google Shape;245;p18"/>
          <p:cNvPicPr preferRelativeResize="0"/>
          <p:nvPr/>
        </p:nvPicPr>
        <p:blipFill rotWithShape="1">
          <a:blip r:embed="rId4">
            <a:alphaModFix/>
          </a:blip>
          <a:srcRect b="17498" l="0" r="0" t="0"/>
          <a:stretch/>
        </p:blipFill>
        <p:spPr>
          <a:xfrm>
            <a:off x="7856825" y="3755750"/>
            <a:ext cx="1086300" cy="1086300"/>
          </a:xfrm>
          <a:prstGeom prst="ellipse">
            <a:avLst/>
          </a:prstGeom>
          <a:noFill/>
          <a:ln cap="flat" cmpd="sng" w="28575">
            <a:solidFill>
              <a:srgbClr val="990000"/>
            </a:solidFill>
            <a:prstDash val="solid"/>
            <a:round/>
            <a:headEnd len="sm" w="sm" type="none"/>
            <a:tailEnd len="sm" w="sm" type="none"/>
          </a:ln>
        </p:spPr>
      </p:pic>
      <p:sp>
        <p:nvSpPr>
          <p:cNvPr id="246" name="Google Shape;246;p18"/>
          <p:cNvSpPr/>
          <p:nvPr/>
        </p:nvSpPr>
        <p:spPr>
          <a:xfrm>
            <a:off x="1120207" y="2656590"/>
            <a:ext cx="1698238" cy="4398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AE" sz="1400" u="none" cap="none" strike="noStrike">
                <a:solidFill>
                  <a:srgbClr val="171717"/>
                </a:solidFill>
                <a:latin typeface="Arial"/>
                <a:ea typeface="Arial"/>
                <a:cs typeface="Arial"/>
                <a:sym typeface="Arial"/>
              </a:rPr>
              <a:t>تحديد / تقييم</a:t>
            </a:r>
            <a:endParaRPr b="1" i="0" sz="1400" u="none" cap="none" strike="noStrike">
              <a:solidFill>
                <a:srgbClr val="171717"/>
              </a:solidFill>
              <a:latin typeface="Arial"/>
              <a:ea typeface="Arial"/>
              <a:cs typeface="Arial"/>
              <a:sym typeface="Arial"/>
            </a:endParaRPr>
          </a:p>
        </p:txBody>
      </p:sp>
      <p:sp>
        <p:nvSpPr>
          <p:cNvPr id="247" name="Google Shape;247;p18"/>
          <p:cNvSpPr/>
          <p:nvPr/>
        </p:nvSpPr>
        <p:spPr>
          <a:xfrm>
            <a:off x="2984873" y="2656590"/>
            <a:ext cx="1698238" cy="4398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ar-AE">
                <a:solidFill>
                  <a:srgbClr val="171717"/>
                </a:solidFill>
              </a:rPr>
              <a:t>إضافة</a:t>
            </a:r>
            <a:endParaRPr b="1" i="0" sz="1400" u="none" cap="none" strike="noStrike">
              <a:solidFill>
                <a:srgbClr val="171717"/>
              </a:solidFill>
              <a:latin typeface="Arial"/>
              <a:ea typeface="Arial"/>
              <a:cs typeface="Arial"/>
              <a:sym typeface="Arial"/>
            </a:endParaRPr>
          </a:p>
        </p:txBody>
      </p:sp>
      <p:sp>
        <p:nvSpPr>
          <p:cNvPr id="248" name="Google Shape;248;p18"/>
          <p:cNvSpPr/>
          <p:nvPr/>
        </p:nvSpPr>
        <p:spPr>
          <a:xfrm>
            <a:off x="4609648" y="2656665"/>
            <a:ext cx="1698238" cy="4398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ar-AE">
                <a:solidFill>
                  <a:srgbClr val="171717"/>
                </a:solidFill>
              </a:rPr>
              <a:t>عكس</a:t>
            </a:r>
            <a:endParaRPr b="1" i="0" sz="1400" u="none" cap="none" strike="noStrike">
              <a:solidFill>
                <a:srgbClr val="171717"/>
              </a:solidFill>
              <a:latin typeface="Arial"/>
              <a:ea typeface="Arial"/>
              <a:cs typeface="Arial"/>
              <a:sym typeface="Arial"/>
            </a:endParaRPr>
          </a:p>
        </p:txBody>
      </p:sp>
      <p:sp>
        <p:nvSpPr>
          <p:cNvPr id="249" name="Google Shape;249;p18"/>
          <p:cNvSpPr/>
          <p:nvPr/>
        </p:nvSpPr>
        <p:spPr>
          <a:xfrm>
            <a:off x="6449817" y="2688359"/>
            <a:ext cx="1698238" cy="4398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AE" sz="1400" u="none" cap="none" strike="noStrike">
                <a:solidFill>
                  <a:srgbClr val="171717"/>
                </a:solidFill>
                <a:latin typeface="Arial"/>
                <a:ea typeface="Arial"/>
                <a:cs typeface="Arial"/>
                <a:sym typeface="Arial"/>
              </a:rPr>
              <a:t>إعادة صياغة</a:t>
            </a:r>
            <a:endParaRPr b="1" i="0" sz="1400" u="none" cap="none" strike="noStrike">
              <a:solidFill>
                <a:srgbClr val="171717"/>
              </a:solidFill>
              <a:latin typeface="Arial"/>
              <a:ea typeface="Arial"/>
              <a:cs typeface="Arial"/>
              <a:sym typeface="Arial"/>
            </a:endParaRPr>
          </a:p>
        </p:txBody>
      </p:sp>
      <p:sp>
        <p:nvSpPr>
          <p:cNvPr id="250" name="Google Shape;250;p18"/>
          <p:cNvSpPr txBox="1"/>
          <p:nvPr/>
        </p:nvSpPr>
        <p:spPr>
          <a:xfrm>
            <a:off x="6307874" y="4798825"/>
            <a:ext cx="2524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AE" sz="1100">
                <a:latin typeface="Calibri"/>
                <a:ea typeface="Calibri"/>
                <a:cs typeface="Calibri"/>
                <a:sym typeface="Calibri"/>
              </a:rPr>
              <a:t>Antoinette Foster  طريقة الدكتورة</a:t>
            </a:r>
            <a:endParaRPr sz="11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p:nvPr/>
        </p:nvSpPr>
        <p:spPr>
          <a:xfrm>
            <a:off x="266550" y="206800"/>
            <a:ext cx="8610900" cy="82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400" u="none" cap="none" strike="noStrike">
                <a:solidFill>
                  <a:schemeClr val="dk1"/>
                </a:solidFill>
                <a:latin typeface="Nunito"/>
                <a:ea typeface="Nunito"/>
                <a:cs typeface="Nunito"/>
                <a:sym typeface="Nunito"/>
              </a:rPr>
              <a:t>IDEA-R2 مثال</a:t>
            </a:r>
            <a:endParaRPr b="1" i="0" sz="1200" u="none" cap="none" strike="noStrike">
              <a:solidFill>
                <a:schemeClr val="dk1"/>
              </a:solidFill>
              <a:latin typeface="Nunito"/>
              <a:ea typeface="Nunito"/>
              <a:cs typeface="Nunito"/>
              <a:sym typeface="Nunito"/>
            </a:endParaRPr>
          </a:p>
          <a:p>
            <a:pPr indent="0" lvl="0" marL="0" marR="0" rtl="0" algn="ctr">
              <a:lnSpc>
                <a:spcPct val="100000"/>
              </a:lnSpc>
              <a:spcBef>
                <a:spcPts val="400"/>
              </a:spcBef>
              <a:spcAft>
                <a:spcPts val="400"/>
              </a:spcAft>
              <a:buNone/>
            </a:pPr>
            <a:r>
              <a:rPr b="1" i="0" lang="ar-AE" sz="1200" u="none" cap="none" strike="noStrike">
                <a:solidFill>
                  <a:srgbClr val="000000"/>
                </a:solidFill>
                <a:latin typeface="Calibri"/>
                <a:ea typeface="Calibri"/>
                <a:cs typeface="Calibri"/>
                <a:sym typeface="Calibri"/>
              </a:rPr>
              <a:t>التحيز: </a:t>
            </a:r>
            <a:r>
              <a:rPr b="0" i="0" lang="ar-AE" sz="1200" u="none" cap="none" strike="noStrike">
                <a:solidFill>
                  <a:srgbClr val="000000"/>
                </a:solidFill>
                <a:latin typeface="Calibri"/>
                <a:ea typeface="Calibri"/>
                <a:cs typeface="Calibri"/>
                <a:sym typeface="Calibri"/>
              </a:rPr>
              <a:t>المؤلف الرئيسي في مرحلة متأخرة من حياته المهنية وبالتالي من المحتمل أن يكون ذا خبرة كبيرة. إن معرفة ذلك يساعدني على الشعور بمزيد من الثقة في دقة وموثوقية البيانات والاستنتاجات.</a:t>
            </a:r>
            <a:endParaRPr b="0" i="0" sz="1200" u="none" cap="none" strike="noStrike">
              <a:solidFill>
                <a:schemeClr val="dk1"/>
              </a:solidFill>
              <a:latin typeface="Nunito"/>
              <a:ea typeface="Nunito"/>
              <a:cs typeface="Nunito"/>
              <a:sym typeface="Nunito"/>
            </a:endParaRPr>
          </a:p>
        </p:txBody>
      </p:sp>
      <p:pic>
        <p:nvPicPr>
          <p:cNvPr id="256" name="Google Shape;256;p19"/>
          <p:cNvPicPr preferRelativeResize="0"/>
          <p:nvPr/>
        </p:nvPicPr>
        <p:blipFill rotWithShape="1">
          <a:blip r:embed="rId3">
            <a:alphaModFix/>
          </a:blip>
          <a:srcRect b="0" l="0" r="0" t="0"/>
          <a:stretch/>
        </p:blipFill>
        <p:spPr>
          <a:xfrm>
            <a:off x="8540850" y="76200"/>
            <a:ext cx="603150" cy="603150"/>
          </a:xfrm>
          <a:prstGeom prst="rect">
            <a:avLst/>
          </a:prstGeom>
          <a:noFill/>
          <a:ln>
            <a:noFill/>
          </a:ln>
        </p:spPr>
      </p:pic>
      <p:sp>
        <p:nvSpPr>
          <p:cNvPr id="257" name="Google Shape;257;p19"/>
          <p:cNvSpPr/>
          <p:nvPr/>
        </p:nvSpPr>
        <p:spPr>
          <a:xfrm>
            <a:off x="6811577"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300" u="none" cap="none" strike="noStrike">
                <a:solidFill>
                  <a:schemeClr val="lt1"/>
                </a:solidFill>
                <a:latin typeface="Calibri"/>
                <a:ea typeface="Calibri"/>
                <a:cs typeface="Calibri"/>
                <a:sym typeface="Calibri"/>
              </a:rPr>
              <a:t>أعلم أن هذا المؤلف مشهور في مجال تخصصي ، لذلك أعتقد أنهم على الأرجح يقومون بعلوم جيدة. لن يتركوا "العلوم السيئة" تأتي من معملهم. لذلك أعتقد أن هذا العمل جدير بالثقة.</a:t>
            </a:r>
            <a:endParaRPr b="0" i="0" sz="1300" u="none" cap="none" strike="noStrike">
              <a:solidFill>
                <a:schemeClr val="lt1"/>
              </a:solidFill>
              <a:latin typeface="Calibri"/>
              <a:ea typeface="Calibri"/>
              <a:cs typeface="Calibri"/>
              <a:sym typeface="Calibri"/>
            </a:endParaRPr>
          </a:p>
        </p:txBody>
      </p:sp>
      <p:sp>
        <p:nvSpPr>
          <p:cNvPr id="258" name="Google Shape;258;p19"/>
          <p:cNvSpPr/>
          <p:nvPr/>
        </p:nvSpPr>
        <p:spPr>
          <a:xfrm>
            <a:off x="4610371"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قد تشير سنوات خبرتهم واكتسابهم "احترام" المجتمع إلى أن هذه الدراسة جيدة أيضًا.</a:t>
            </a:r>
            <a:endParaRPr b="0" i="0" sz="1400" u="none" cap="none" strike="noStrike">
              <a:solidFill>
                <a:schemeClr val="lt1"/>
              </a:solidFill>
              <a:latin typeface="Calibri"/>
              <a:ea typeface="Calibri"/>
              <a:cs typeface="Calibri"/>
              <a:sym typeface="Calibri"/>
            </a:endParaRPr>
          </a:p>
        </p:txBody>
      </p:sp>
      <p:sp>
        <p:nvSpPr>
          <p:cNvPr id="259" name="Google Shape;259;p19"/>
          <p:cNvSpPr/>
          <p:nvPr/>
        </p:nvSpPr>
        <p:spPr>
          <a:xfrm>
            <a:off x="2438300"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المؤلف الرئيسي في مرحلة متأخرة من حياته المهنية ، وبالتالي * يجب * أن يكون متمرسًا جدًا وأبحاثه * دائمًا * جديرة بالثقة.</a:t>
            </a:r>
            <a:endParaRPr b="0" i="0" sz="1400" u="none" cap="none" strike="noStrike">
              <a:solidFill>
                <a:schemeClr val="lt1"/>
              </a:solidFill>
              <a:latin typeface="Calibri"/>
              <a:ea typeface="Calibri"/>
              <a:cs typeface="Calibri"/>
              <a:sym typeface="Calibri"/>
            </a:endParaRPr>
          </a:p>
        </p:txBody>
      </p:sp>
      <p:sp>
        <p:nvSpPr>
          <p:cNvPr id="260" name="Google Shape;260;p19"/>
          <p:cNvSpPr/>
          <p:nvPr/>
        </p:nvSpPr>
        <p:spPr>
          <a:xfrm>
            <a:off x="237094"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300" u="none" cap="none" strike="noStrike">
                <a:solidFill>
                  <a:schemeClr val="lt1"/>
                </a:solidFill>
                <a:latin typeface="Calibri"/>
                <a:ea typeface="Calibri"/>
                <a:cs typeface="Calibri"/>
                <a:sym typeface="Calibri"/>
              </a:rPr>
              <a:t>ربما لا يكون لدى المؤلف الكبير الوقت الكافي لمراجعة العمل، أو قد يكون هذا أسلوبًا غير مألوف لذلك ليس لديهم خبرة في أفضل السبل لتحليل هذه البيانات.</a:t>
            </a:r>
            <a:endParaRPr b="0" i="0" sz="1300" u="none" cap="none" strike="noStrike">
              <a:solidFill>
                <a:schemeClr val="lt1"/>
              </a:solidFill>
              <a:latin typeface="Calibri"/>
              <a:ea typeface="Calibri"/>
              <a:cs typeface="Calibri"/>
              <a:sym typeface="Calibri"/>
            </a:endParaRPr>
          </a:p>
        </p:txBody>
      </p:sp>
      <p:grpSp>
        <p:nvGrpSpPr>
          <p:cNvPr id="261" name="Google Shape;261;p19"/>
          <p:cNvGrpSpPr/>
          <p:nvPr/>
        </p:nvGrpSpPr>
        <p:grpSpPr>
          <a:xfrm>
            <a:off x="237094" y="1176073"/>
            <a:ext cx="8652156" cy="1829506"/>
            <a:chOff x="237094" y="1176073"/>
            <a:chExt cx="8652156" cy="1829506"/>
          </a:xfrm>
        </p:grpSpPr>
        <p:sp>
          <p:nvSpPr>
            <p:cNvPr id="262" name="Google Shape;262;p19"/>
            <p:cNvSpPr/>
            <p:nvPr/>
          </p:nvSpPr>
          <p:spPr>
            <a:xfrm>
              <a:off x="6829150" y="1507379"/>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لماذا تقودني سنوات خبرة المؤلف إلى الاعتقاد بأن البيانات والاستنتاجات أكثر دقة وموثوقية؟</a:t>
              </a:r>
              <a:endParaRPr b="0" i="0" sz="1400" u="none" cap="none" strike="noStrike">
                <a:solidFill>
                  <a:schemeClr val="lt1"/>
                </a:solidFill>
                <a:latin typeface="Calibri"/>
                <a:ea typeface="Calibri"/>
                <a:cs typeface="Calibri"/>
                <a:sym typeface="Calibri"/>
              </a:endParaRPr>
            </a:p>
          </p:txBody>
        </p:sp>
        <p:sp>
          <p:nvSpPr>
            <p:cNvPr id="263" name="Google Shape;263;p19"/>
            <p:cNvSpPr/>
            <p:nvPr/>
          </p:nvSpPr>
          <p:spPr>
            <a:xfrm>
              <a:off x="4657398" y="1499616"/>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منطقي؟ هل هناك سبب منطقي يدعم فكرة أن التجربة = الثقة في جودة العمل؟</a:t>
              </a:r>
              <a:endParaRPr b="0" i="0" sz="1400" u="none" cap="none" strike="noStrike">
                <a:solidFill>
                  <a:schemeClr val="lt1"/>
                </a:solidFill>
                <a:latin typeface="Calibri"/>
                <a:ea typeface="Calibri"/>
                <a:cs typeface="Calibri"/>
                <a:sym typeface="Calibri"/>
              </a:endParaRPr>
            </a:p>
          </p:txBody>
        </p:sp>
        <p:sp>
          <p:nvSpPr>
            <p:cNvPr id="264" name="Google Shape;264;p19"/>
            <p:cNvSpPr/>
            <p:nvPr/>
          </p:nvSpPr>
          <p:spPr>
            <a:xfrm>
              <a:off x="2473796" y="1507379"/>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صحيح دائما؟ لنضع "دائمًا" أو "ضمان" أو "أبدًا" في البيان.</a:t>
              </a:r>
              <a:endParaRPr b="0" i="0" sz="1400" u="none" cap="none" strike="noStrike">
                <a:solidFill>
                  <a:schemeClr val="lt1"/>
                </a:solidFill>
                <a:latin typeface="Calibri"/>
                <a:ea typeface="Calibri"/>
                <a:cs typeface="Calibri"/>
                <a:sym typeface="Calibri"/>
              </a:endParaRPr>
            </a:p>
          </p:txBody>
        </p:sp>
        <p:sp>
          <p:nvSpPr>
            <p:cNvPr id="265" name="Google Shape;265;p19"/>
            <p:cNvSpPr/>
            <p:nvPr/>
          </p:nvSpPr>
          <p:spPr>
            <a:xfrm>
              <a:off x="237094" y="149820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هناك مواقف يمكنني التفكير فيها بحيث لا تؤثر سنوات الخبرة فيها على جودة هذه الورقة؟</a:t>
              </a:r>
              <a:endParaRPr b="0" i="0" sz="1400" u="none" cap="none" strike="noStrike">
                <a:solidFill>
                  <a:schemeClr val="lt1"/>
                </a:solidFill>
                <a:latin typeface="Calibri"/>
                <a:ea typeface="Calibri"/>
                <a:cs typeface="Calibri"/>
                <a:sym typeface="Calibri"/>
              </a:endParaRPr>
            </a:p>
          </p:txBody>
        </p:sp>
        <p:sp>
          <p:nvSpPr>
            <p:cNvPr id="266" name="Google Shape;266;p19"/>
            <p:cNvSpPr/>
            <p:nvPr/>
          </p:nvSpPr>
          <p:spPr>
            <a:xfrm>
              <a:off x="4669248" y="1190241"/>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تقييم</a:t>
              </a:r>
              <a:endParaRPr b="0" i="0" sz="1600" u="none" cap="none" strike="noStrike">
                <a:solidFill>
                  <a:srgbClr val="000000"/>
                </a:solidFill>
                <a:latin typeface="Nunito"/>
                <a:ea typeface="Nunito"/>
                <a:cs typeface="Nunito"/>
                <a:sym typeface="Nunito"/>
              </a:endParaRPr>
            </a:p>
          </p:txBody>
        </p:sp>
        <p:sp>
          <p:nvSpPr>
            <p:cNvPr id="267" name="Google Shape;267;p19"/>
            <p:cNvSpPr/>
            <p:nvPr/>
          </p:nvSpPr>
          <p:spPr>
            <a:xfrm>
              <a:off x="2485646" y="1176073"/>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AE" sz="1600">
                  <a:solidFill>
                    <a:srgbClr val="171717"/>
                  </a:solidFill>
                </a:rPr>
                <a:t>إضافة</a:t>
              </a:r>
              <a:endParaRPr b="1" i="0" sz="1600" u="none" cap="none" strike="noStrike">
                <a:solidFill>
                  <a:srgbClr val="171717"/>
                </a:solidFill>
                <a:latin typeface="Arial"/>
                <a:ea typeface="Arial"/>
                <a:cs typeface="Arial"/>
                <a:sym typeface="Arial"/>
              </a:endParaRPr>
            </a:p>
          </p:txBody>
        </p:sp>
        <p:sp>
          <p:nvSpPr>
            <p:cNvPr id="268" name="Google Shape;268;p19"/>
            <p:cNvSpPr/>
            <p:nvPr/>
          </p:nvSpPr>
          <p:spPr>
            <a:xfrm>
              <a:off x="292663" y="1180080"/>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AE" sz="1600">
                  <a:solidFill>
                    <a:srgbClr val="171717"/>
                  </a:solidFill>
                </a:rPr>
                <a:t>عكس</a:t>
              </a:r>
              <a:endParaRPr b="1" i="0" sz="1600" u="none" cap="none" strike="noStrike">
                <a:solidFill>
                  <a:srgbClr val="171717"/>
                </a:solidFill>
                <a:latin typeface="Arial"/>
                <a:ea typeface="Arial"/>
                <a:cs typeface="Arial"/>
                <a:sym typeface="Arial"/>
              </a:endParaRPr>
            </a:p>
          </p:txBody>
        </p:sp>
      </p:grpSp>
      <p:sp>
        <p:nvSpPr>
          <p:cNvPr id="269" name="Google Shape;269;p19"/>
          <p:cNvSpPr/>
          <p:nvPr/>
        </p:nvSpPr>
        <p:spPr>
          <a:xfrm>
            <a:off x="6852850" y="1202641"/>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تحديد</a:t>
            </a:r>
            <a:endParaRPr b="0" i="0" sz="1600" u="none" cap="none" strike="noStrike">
              <a:solidFill>
                <a:srgbClr val="000000"/>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0"/>
          <p:cNvSpPr/>
          <p:nvPr/>
        </p:nvSpPr>
        <p:spPr>
          <a:xfrm>
            <a:off x="266550" y="130600"/>
            <a:ext cx="8610900" cy="1865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400" u="none" cap="none" strike="noStrike">
                <a:solidFill>
                  <a:schemeClr val="dk1"/>
                </a:solidFill>
                <a:latin typeface="Nunito"/>
                <a:ea typeface="Nunito"/>
                <a:cs typeface="Nunito"/>
                <a:sym typeface="Nunito"/>
              </a:rPr>
              <a:t>IDEA-R2 مثال</a:t>
            </a:r>
            <a:endParaRPr b="1" i="0" sz="1200" u="none" cap="none" strike="noStrike">
              <a:solidFill>
                <a:schemeClr val="dk1"/>
              </a:solidFill>
              <a:latin typeface="Nunito"/>
              <a:ea typeface="Nunito"/>
              <a:cs typeface="Nunito"/>
              <a:sym typeface="Nunito"/>
            </a:endParaRPr>
          </a:p>
          <a:p>
            <a:pPr indent="0" lvl="0" marL="0" marR="0" rtl="0" algn="ctr">
              <a:lnSpc>
                <a:spcPct val="100000"/>
              </a:lnSpc>
              <a:spcBef>
                <a:spcPts val="400"/>
              </a:spcBef>
              <a:spcAft>
                <a:spcPts val="400"/>
              </a:spcAft>
              <a:buNone/>
            </a:pPr>
            <a:r>
              <a:rPr b="1" i="0" lang="ar-AE" sz="1600" u="none" cap="none" strike="noStrike">
                <a:solidFill>
                  <a:schemeClr val="dk1"/>
                </a:solidFill>
                <a:latin typeface="Calibri"/>
                <a:ea typeface="Calibri"/>
                <a:cs typeface="Calibri"/>
                <a:sym typeface="Calibri"/>
              </a:rPr>
              <a:t>اعادة الصياغة: </a:t>
            </a:r>
            <a:r>
              <a:rPr b="0" i="0" lang="ar-AE" sz="1600" u="none" cap="none" strike="noStrike">
                <a:solidFill>
                  <a:srgbClr val="000000"/>
                </a:solidFill>
                <a:latin typeface="Calibri"/>
                <a:ea typeface="Calibri"/>
                <a:cs typeface="Calibri"/>
                <a:sym typeface="Calibri"/>
              </a:rPr>
              <a:t>على الرغم من أن خبرة المؤلف واعترافه في هذا المجال قد ترتبط بالتجارب السليمة والدقيقة، وتحليل البيانات، والاستنتاجات، إلا أنه ليس أمرًا مفروغًا منه. هناك العديد من العوامل التي يمكن أن تؤثر على حاجة الورقة البحثية للمراجعة. يجب أن أتذكر أن التجربة لا تعني بالضرورة أن العمل غير مشكوك فيه أو أنني يمكن أن أكون أسرع في تقييم دقة العمل.</a:t>
            </a:r>
            <a:endParaRPr b="1" i="0" sz="1600" u="none" cap="none" strike="noStrike">
              <a:solidFill>
                <a:schemeClr val="dk1"/>
              </a:solidFill>
              <a:latin typeface="Calibri"/>
              <a:ea typeface="Calibri"/>
              <a:cs typeface="Calibri"/>
              <a:sym typeface="Calibri"/>
            </a:endParaRPr>
          </a:p>
        </p:txBody>
      </p:sp>
      <p:pic>
        <p:nvPicPr>
          <p:cNvPr id="275" name="Google Shape;275;p20"/>
          <p:cNvPicPr preferRelativeResize="0"/>
          <p:nvPr/>
        </p:nvPicPr>
        <p:blipFill rotWithShape="1">
          <a:blip r:embed="rId3">
            <a:alphaModFix/>
          </a:blip>
          <a:srcRect b="0" l="0" r="0" t="0"/>
          <a:stretch/>
        </p:blipFill>
        <p:spPr>
          <a:xfrm>
            <a:off x="8540850" y="0"/>
            <a:ext cx="603150" cy="603150"/>
          </a:xfrm>
          <a:prstGeom prst="rect">
            <a:avLst/>
          </a:prstGeom>
          <a:noFill/>
          <a:ln>
            <a:noFill/>
          </a:ln>
        </p:spPr>
      </p:pic>
      <p:grpSp>
        <p:nvGrpSpPr>
          <p:cNvPr id="276" name="Google Shape;276;p20"/>
          <p:cNvGrpSpPr/>
          <p:nvPr/>
        </p:nvGrpSpPr>
        <p:grpSpPr>
          <a:xfrm>
            <a:off x="1423466" y="2116797"/>
            <a:ext cx="6414989" cy="1462255"/>
            <a:chOff x="232402" y="1161279"/>
            <a:chExt cx="8656848" cy="1874978"/>
          </a:xfrm>
        </p:grpSpPr>
        <p:sp>
          <p:nvSpPr>
            <p:cNvPr id="277" name="Google Shape;277;p20"/>
            <p:cNvSpPr/>
            <p:nvPr/>
          </p:nvSpPr>
          <p:spPr>
            <a:xfrm>
              <a:off x="6829150"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لماذا تقودني سنوات خبرة المؤلف إلى الاعتقاد بأن البيانات والاستنتاجات أكثر دقة وموثوقية؟</a:t>
              </a:r>
              <a:endParaRPr b="0" i="0" sz="900" u="none" cap="none" strike="noStrike">
                <a:solidFill>
                  <a:schemeClr val="lt1"/>
                </a:solidFill>
                <a:latin typeface="Calibri"/>
                <a:ea typeface="Calibri"/>
                <a:cs typeface="Calibri"/>
                <a:sym typeface="Calibri"/>
              </a:endParaRPr>
            </a:p>
          </p:txBody>
        </p:sp>
        <p:sp>
          <p:nvSpPr>
            <p:cNvPr id="278" name="Google Shape;278;p20"/>
            <p:cNvSpPr/>
            <p:nvPr/>
          </p:nvSpPr>
          <p:spPr>
            <a:xfrm>
              <a:off x="4611442" y="1495497"/>
              <a:ext cx="2060100" cy="1498199"/>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هل هذا منطقي؟ هل هناك سبب منطقي يدعم فكرة أن التجربة = الثقة في جودة العمل؟</a:t>
              </a:r>
              <a:endParaRPr b="0" i="0" sz="900" u="none" cap="none" strike="noStrike">
                <a:solidFill>
                  <a:schemeClr val="lt1"/>
                </a:solidFill>
                <a:latin typeface="Calibri"/>
                <a:ea typeface="Calibri"/>
                <a:cs typeface="Calibri"/>
                <a:sym typeface="Calibri"/>
              </a:endParaRPr>
            </a:p>
          </p:txBody>
        </p:sp>
        <p:sp>
          <p:nvSpPr>
            <p:cNvPr id="279" name="Google Shape;279;p20"/>
            <p:cNvSpPr/>
            <p:nvPr/>
          </p:nvSpPr>
          <p:spPr>
            <a:xfrm>
              <a:off x="2450111" y="1512121"/>
              <a:ext cx="2060100" cy="1498197"/>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هل هذا صحيح دائما؟ لنضع "دائمًا" أو "ضمان" أو "أبدًا" في البيان.</a:t>
              </a:r>
              <a:endParaRPr b="0" i="0" sz="900" u="none" cap="none" strike="noStrike">
                <a:solidFill>
                  <a:schemeClr val="lt1"/>
                </a:solidFill>
                <a:latin typeface="Calibri"/>
                <a:ea typeface="Calibri"/>
                <a:cs typeface="Calibri"/>
                <a:sym typeface="Calibri"/>
              </a:endParaRPr>
            </a:p>
          </p:txBody>
        </p:sp>
        <p:sp>
          <p:nvSpPr>
            <p:cNvPr id="280" name="Google Shape;280;p20"/>
            <p:cNvSpPr/>
            <p:nvPr/>
          </p:nvSpPr>
          <p:spPr>
            <a:xfrm>
              <a:off x="232402" y="1538057"/>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هل هناك مواقف يمكنني التفكير فيها بحيث لا تؤثر سنوات الخبرة فيها على جودة هذه الورقة؟</a:t>
              </a:r>
              <a:endParaRPr b="0" i="0" sz="900" u="none" cap="none" strike="noStrike">
                <a:solidFill>
                  <a:schemeClr val="lt1"/>
                </a:solidFill>
                <a:latin typeface="Calibri"/>
                <a:ea typeface="Calibri"/>
                <a:cs typeface="Calibri"/>
                <a:sym typeface="Calibri"/>
              </a:endParaRPr>
            </a:p>
          </p:txBody>
        </p:sp>
        <p:sp>
          <p:nvSpPr>
            <p:cNvPr id="281" name="Google Shape;281;p20"/>
            <p:cNvSpPr/>
            <p:nvPr/>
          </p:nvSpPr>
          <p:spPr>
            <a:xfrm>
              <a:off x="4645575" y="1161279"/>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200" u="none" cap="none" strike="noStrike">
                  <a:solidFill>
                    <a:srgbClr val="171717"/>
                  </a:solidFill>
                  <a:latin typeface="Arial"/>
                  <a:ea typeface="Arial"/>
                  <a:cs typeface="Arial"/>
                  <a:sym typeface="Arial"/>
                </a:rPr>
                <a:t>تقييم</a:t>
              </a:r>
              <a:endParaRPr b="0" i="0" sz="1600" u="none" cap="none" strike="noStrike">
                <a:solidFill>
                  <a:srgbClr val="000000"/>
                </a:solidFill>
                <a:latin typeface="Nunito"/>
                <a:ea typeface="Nunito"/>
                <a:cs typeface="Nunito"/>
                <a:sym typeface="Nunito"/>
              </a:endParaRPr>
            </a:p>
          </p:txBody>
        </p:sp>
        <p:sp>
          <p:nvSpPr>
            <p:cNvPr id="282" name="Google Shape;282;p20"/>
            <p:cNvSpPr/>
            <p:nvPr/>
          </p:nvSpPr>
          <p:spPr>
            <a:xfrm>
              <a:off x="2482201" y="11824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200">
                  <a:solidFill>
                    <a:srgbClr val="171717"/>
                  </a:solidFill>
                </a:rPr>
                <a:t>إضافة</a:t>
              </a:r>
              <a:endParaRPr b="1" i="0" sz="1600" u="none" cap="none" strike="noStrike">
                <a:solidFill>
                  <a:srgbClr val="171717"/>
                </a:solidFill>
                <a:latin typeface="Arial"/>
                <a:ea typeface="Arial"/>
                <a:cs typeface="Arial"/>
                <a:sym typeface="Arial"/>
              </a:endParaRPr>
            </a:p>
          </p:txBody>
        </p:sp>
        <p:sp>
          <p:nvSpPr>
            <p:cNvPr id="283" name="Google Shape;283;p20"/>
            <p:cNvSpPr/>
            <p:nvPr/>
          </p:nvSpPr>
          <p:spPr>
            <a:xfrm>
              <a:off x="278424" y="1191517"/>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AE" sz="1200">
                  <a:solidFill>
                    <a:srgbClr val="171717"/>
                  </a:solidFill>
                </a:rPr>
                <a:t>عكس</a:t>
              </a:r>
              <a:endParaRPr b="1" i="0" sz="1600" u="none" cap="none" strike="noStrike">
                <a:solidFill>
                  <a:srgbClr val="171717"/>
                </a:solidFill>
                <a:latin typeface="Arial"/>
                <a:ea typeface="Arial"/>
                <a:cs typeface="Arial"/>
                <a:sym typeface="Arial"/>
              </a:endParaRPr>
            </a:p>
          </p:txBody>
        </p:sp>
      </p:grpSp>
      <p:sp>
        <p:nvSpPr>
          <p:cNvPr id="284" name="Google Shape;284;p20"/>
          <p:cNvSpPr/>
          <p:nvPr/>
        </p:nvSpPr>
        <p:spPr>
          <a:xfrm>
            <a:off x="6398145" y="2135283"/>
            <a:ext cx="1354022" cy="150583"/>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200" u="none" cap="none" strike="noStrike">
                <a:solidFill>
                  <a:srgbClr val="171717"/>
                </a:solidFill>
                <a:latin typeface="Arial"/>
                <a:ea typeface="Arial"/>
                <a:cs typeface="Arial"/>
                <a:sym typeface="Arial"/>
              </a:rPr>
              <a:t>تحديد</a:t>
            </a:r>
            <a:endParaRPr b="0" i="0" sz="1600" u="none" cap="none" strike="noStrike">
              <a:solidFill>
                <a:srgbClr val="000000"/>
              </a:solidFill>
              <a:latin typeface="Nunito"/>
              <a:ea typeface="Nunito"/>
              <a:cs typeface="Nunito"/>
              <a:sym typeface="Nunito"/>
            </a:endParaRPr>
          </a:p>
        </p:txBody>
      </p:sp>
      <p:sp>
        <p:nvSpPr>
          <p:cNvPr id="285" name="Google Shape;285;p20"/>
          <p:cNvSpPr/>
          <p:nvPr/>
        </p:nvSpPr>
        <p:spPr>
          <a:xfrm>
            <a:off x="6292562" y="3620522"/>
            <a:ext cx="1545893" cy="1455558"/>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أعلم أن هذا المؤلف مشهور في مجال تخصصي ، لذلك أعتقد أنهم على الأرجح يقومون بعلوم جيدة. لن يتركوا "العلوم السيئة" تأتي من معملهم. لذلك أعتقد أن هذا العمل جدير بالثقة.</a:t>
            </a:r>
            <a:endParaRPr b="0" i="0" sz="900" u="none" cap="none" strike="noStrike">
              <a:solidFill>
                <a:schemeClr val="lt1"/>
              </a:solidFill>
              <a:latin typeface="Calibri"/>
              <a:ea typeface="Calibri"/>
              <a:cs typeface="Calibri"/>
              <a:sym typeface="Calibri"/>
            </a:endParaRPr>
          </a:p>
        </p:txBody>
      </p:sp>
      <p:sp>
        <p:nvSpPr>
          <p:cNvPr id="286" name="Google Shape;286;p20"/>
          <p:cNvSpPr/>
          <p:nvPr/>
        </p:nvSpPr>
        <p:spPr>
          <a:xfrm>
            <a:off x="4681689" y="3620522"/>
            <a:ext cx="1521108" cy="1455559"/>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قد تشير سنوات خبرتهم واكتسابهم "احترام" المجتمع إلى أن هذه الدراسة جيدة أيضًا.</a:t>
            </a:r>
            <a:endParaRPr b="0" i="0" sz="900" u="none" cap="none" strike="noStrike">
              <a:solidFill>
                <a:schemeClr val="lt1"/>
              </a:solidFill>
              <a:latin typeface="Calibri"/>
              <a:ea typeface="Calibri"/>
              <a:cs typeface="Calibri"/>
              <a:sym typeface="Calibri"/>
            </a:endParaRPr>
          </a:p>
        </p:txBody>
      </p:sp>
      <p:sp>
        <p:nvSpPr>
          <p:cNvPr id="287" name="Google Shape;287;p20"/>
          <p:cNvSpPr/>
          <p:nvPr/>
        </p:nvSpPr>
        <p:spPr>
          <a:xfrm>
            <a:off x="3040123" y="3640427"/>
            <a:ext cx="1551801" cy="1431808"/>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المؤلف الرئيسي في مرحلة متأخرة من حياته المهنية ، وبالتالي * يجب * أن يكون متمرسًا جدًا وأبحاثه * دائمًا * جديرة بالثقة.</a:t>
            </a:r>
            <a:endParaRPr b="0" i="0" sz="900" u="none" cap="none" strike="noStrike">
              <a:solidFill>
                <a:schemeClr val="lt1"/>
              </a:solidFill>
              <a:latin typeface="Calibri"/>
              <a:ea typeface="Calibri"/>
              <a:cs typeface="Calibri"/>
              <a:sym typeface="Calibri"/>
            </a:endParaRPr>
          </a:p>
        </p:txBody>
      </p:sp>
      <p:sp>
        <p:nvSpPr>
          <p:cNvPr id="288" name="Google Shape;288;p20"/>
          <p:cNvSpPr/>
          <p:nvPr/>
        </p:nvSpPr>
        <p:spPr>
          <a:xfrm>
            <a:off x="1377521" y="3638976"/>
            <a:ext cx="1552471" cy="1457009"/>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900" u="none" cap="none" strike="noStrike">
                <a:solidFill>
                  <a:schemeClr val="lt1"/>
                </a:solidFill>
                <a:latin typeface="Calibri"/>
                <a:ea typeface="Calibri"/>
                <a:cs typeface="Calibri"/>
                <a:sym typeface="Calibri"/>
              </a:rPr>
              <a:t>ربما لا يكون لدى المؤلف الكبير الوقت الكافي لمراجعة العمل، أو قد يكون هذا أسلوبًا غير مألوف لذلك ليس لديهم خبرة في أفضل السبل لتحليل هذه البيانات.</a:t>
            </a:r>
            <a:endParaRPr b="0" i="0" sz="9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idx="4294967295" type="title"/>
          </p:nvPr>
        </p:nvSpPr>
        <p:spPr>
          <a:xfrm>
            <a:off x="418575" y="1956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ar-AE" sz="2900"/>
              <a:t>دعونا نتأمل معا باستخدام الأمثلة</a:t>
            </a:r>
            <a:endParaRPr sz="2900"/>
          </a:p>
        </p:txBody>
      </p:sp>
      <p:pic>
        <p:nvPicPr>
          <p:cNvPr id="294" name="Google Shape;294;p21"/>
          <p:cNvPicPr preferRelativeResize="0"/>
          <p:nvPr/>
        </p:nvPicPr>
        <p:blipFill rotWithShape="1">
          <a:blip r:embed="rId3">
            <a:alphaModFix/>
          </a:blip>
          <a:srcRect b="0" l="0" r="0" t="0"/>
          <a:stretch/>
        </p:blipFill>
        <p:spPr>
          <a:xfrm>
            <a:off x="7900375" y="3994500"/>
            <a:ext cx="1076275" cy="1076275"/>
          </a:xfrm>
          <a:prstGeom prst="rect">
            <a:avLst/>
          </a:prstGeom>
          <a:noFill/>
          <a:ln>
            <a:noFill/>
          </a:ln>
        </p:spPr>
      </p:pic>
      <p:sp>
        <p:nvSpPr>
          <p:cNvPr id="295" name="Google Shape;295;p21"/>
          <p:cNvSpPr/>
          <p:nvPr/>
        </p:nvSpPr>
        <p:spPr>
          <a:xfrm>
            <a:off x="510637" y="1050514"/>
            <a:ext cx="8289000" cy="703200"/>
          </a:xfrm>
          <a:prstGeom prst="rect">
            <a:avLst/>
          </a:prstGeom>
          <a:noFill/>
          <a:ln>
            <a:noFill/>
          </a:ln>
        </p:spPr>
        <p:txBody>
          <a:bodyPr anchorCtr="0" anchor="t" bIns="45700" lIns="91425" spcFirstLastPara="1" rIns="91425" wrap="square" tIns="45700">
            <a:spAutoFit/>
          </a:bodyPr>
          <a:lstStyle/>
          <a:p>
            <a:pPr indent="-317500" lvl="0" marL="457200" marR="0" rtl="1" algn="r">
              <a:lnSpc>
                <a:spcPct val="150000"/>
              </a:lnSpc>
              <a:spcBef>
                <a:spcPts val="0"/>
              </a:spcBef>
              <a:spcAft>
                <a:spcPts val="0"/>
              </a:spcAft>
              <a:buSzPts val="1400"/>
              <a:buFont typeface="Calibri"/>
              <a:buChar char="●"/>
            </a:pPr>
            <a:r>
              <a:rPr b="0" i="0" lang="ar-AE" sz="1400" u="none" cap="none" strike="noStrike">
                <a:solidFill>
                  <a:srgbClr val="000000"/>
                </a:solidFill>
                <a:latin typeface="Calibri"/>
                <a:ea typeface="Calibri"/>
                <a:cs typeface="Calibri"/>
                <a:sym typeface="Calibri"/>
              </a:rPr>
              <a:t>في الدقائق القليلة القادمة ، سوف نستخدم طريقة                          للتفكير في أمثلة للتحيزات التي قد يتعرض لها المراجع عند المراجعة</a:t>
            </a:r>
            <a:r>
              <a:rPr lang="ar-AE">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296" name="Google Shape;296;p21"/>
          <p:cNvSpPr/>
          <p:nvPr/>
        </p:nvSpPr>
        <p:spPr>
          <a:xfrm>
            <a:off x="4447397" y="1050537"/>
            <a:ext cx="95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AE" sz="1400" u="none" cap="none" strike="noStrike">
                <a:solidFill>
                  <a:schemeClr val="dk1"/>
                </a:solidFill>
                <a:latin typeface="Arial"/>
                <a:ea typeface="Arial"/>
                <a:cs typeface="Arial"/>
                <a:sym typeface="Arial"/>
              </a:rPr>
              <a:t>IDEA-R2 </a:t>
            </a:r>
            <a:endParaRPr b="0" i="0" sz="1400" u="none" cap="none" strike="noStrike">
              <a:solidFill>
                <a:srgbClr val="000000"/>
              </a:solidFill>
              <a:latin typeface="Arial"/>
              <a:ea typeface="Arial"/>
              <a:cs typeface="Arial"/>
              <a:sym typeface="Arial"/>
            </a:endParaRPr>
          </a:p>
        </p:txBody>
      </p:sp>
      <p:sp>
        <p:nvSpPr>
          <p:cNvPr id="297" name="Google Shape;297;p21"/>
          <p:cNvSpPr/>
          <p:nvPr/>
        </p:nvSpPr>
        <p:spPr>
          <a:xfrm>
            <a:off x="510637" y="1753734"/>
            <a:ext cx="8289000" cy="703200"/>
          </a:xfrm>
          <a:prstGeom prst="rect">
            <a:avLst/>
          </a:prstGeom>
          <a:noFill/>
          <a:ln>
            <a:noFill/>
          </a:ln>
        </p:spPr>
        <p:txBody>
          <a:bodyPr anchorCtr="0" anchor="t" bIns="45700" lIns="91425" spcFirstLastPara="1" rIns="91425" wrap="square" tIns="45700">
            <a:spAutoFit/>
          </a:bodyPr>
          <a:lstStyle/>
          <a:p>
            <a:pPr indent="-317500" lvl="0" marL="457200" marR="0" rtl="1" algn="r">
              <a:lnSpc>
                <a:spcPct val="150000"/>
              </a:lnSpc>
              <a:spcBef>
                <a:spcPts val="0"/>
              </a:spcBef>
              <a:spcAft>
                <a:spcPts val="0"/>
              </a:spcAft>
              <a:buSzPts val="1400"/>
              <a:buFont typeface="Calibri"/>
              <a:buChar char="●"/>
            </a:pPr>
            <a:r>
              <a:rPr b="0" i="0" lang="ar-AE" sz="1400" u="none" cap="none" strike="noStrike">
                <a:solidFill>
                  <a:srgbClr val="000000"/>
                </a:solidFill>
                <a:latin typeface="Calibri"/>
                <a:ea typeface="Calibri"/>
                <a:cs typeface="Calibri"/>
                <a:sym typeface="Calibri"/>
              </a:rPr>
              <a:t>بعد استعراض لمثال  واحد معًا، سنقوم </a:t>
            </a:r>
            <a:r>
              <a:rPr lang="ar-AE" sz="1100">
                <a:latin typeface="Calibri"/>
                <a:ea typeface="Calibri"/>
                <a:cs typeface="Calibri"/>
                <a:sym typeface="Calibri"/>
              </a:rPr>
              <a:t>بتقسيم المشاركين</a:t>
            </a:r>
            <a:r>
              <a:rPr b="0" i="0" lang="ar-AE" sz="1400" u="none" cap="none" strike="noStrike">
                <a:solidFill>
                  <a:srgbClr val="000000"/>
                </a:solidFill>
                <a:latin typeface="Calibri"/>
                <a:ea typeface="Calibri"/>
                <a:cs typeface="Calibri"/>
                <a:sym typeface="Calibri"/>
              </a:rPr>
              <a:t> </a:t>
            </a:r>
            <a:r>
              <a:rPr lang="ar-AE">
                <a:latin typeface="Calibri"/>
                <a:ea typeface="Calibri"/>
                <a:cs typeface="Calibri"/>
                <a:sym typeface="Calibri"/>
              </a:rPr>
              <a:t>إلى</a:t>
            </a:r>
            <a:r>
              <a:rPr b="0" i="0" lang="ar-AE" sz="1400" u="none" cap="none" strike="noStrike">
                <a:solidFill>
                  <a:srgbClr val="000000"/>
                </a:solidFill>
                <a:latin typeface="Calibri"/>
                <a:ea typeface="Calibri"/>
                <a:cs typeface="Calibri"/>
                <a:sym typeface="Calibri"/>
              </a:rPr>
              <a:t> </a:t>
            </a:r>
            <a:r>
              <a:rPr b="1" i="0" lang="ar-AE" sz="1400" u="none" cap="none" strike="noStrike">
                <a:solidFill>
                  <a:schemeClr val="dk1"/>
                </a:solidFill>
                <a:latin typeface="Calibri"/>
                <a:ea typeface="Calibri"/>
                <a:cs typeface="Calibri"/>
                <a:sym typeface="Calibri"/>
              </a:rPr>
              <a:t>مجموعات</a:t>
            </a:r>
            <a:r>
              <a:rPr b="0" i="0" lang="ar-AE" sz="1400" u="none" cap="none" strike="noStrike">
                <a:solidFill>
                  <a:schemeClr val="dk1"/>
                </a:solidFill>
                <a:latin typeface="Calibri"/>
                <a:ea typeface="Calibri"/>
                <a:cs typeface="Calibri"/>
                <a:sym typeface="Calibri"/>
              </a:rPr>
              <a:t> </a:t>
            </a:r>
            <a:r>
              <a:rPr b="1" i="0" lang="ar-AE" sz="1400" u="none" cap="none" strike="noStrike">
                <a:solidFill>
                  <a:schemeClr val="dk1"/>
                </a:solidFill>
                <a:latin typeface="Calibri"/>
                <a:ea typeface="Calibri"/>
                <a:cs typeface="Calibri"/>
                <a:sym typeface="Calibri"/>
              </a:rPr>
              <a:t>من</a:t>
            </a:r>
            <a:r>
              <a:rPr b="1" lang="ar-AE">
                <a:solidFill>
                  <a:schemeClr val="dk1"/>
                </a:solidFill>
                <a:latin typeface="Calibri"/>
                <a:ea typeface="Calibri"/>
                <a:cs typeface="Calibri"/>
                <a:sym typeface="Calibri"/>
              </a:rPr>
              <a:t> ثلاث الى اربع</a:t>
            </a:r>
            <a:r>
              <a:rPr b="0" i="0" lang="ar-AE" sz="1400" u="none" cap="none" strike="noStrike">
                <a:solidFill>
                  <a:srgbClr val="000000"/>
                </a:solidFill>
                <a:latin typeface="Calibri"/>
                <a:ea typeface="Calibri"/>
                <a:cs typeface="Calibri"/>
                <a:sym typeface="Calibri"/>
              </a:rPr>
              <a:t>  </a:t>
            </a:r>
            <a:r>
              <a:rPr b="1" i="0" lang="ar-AE" sz="1400" u="none" cap="none" strike="noStrike">
                <a:solidFill>
                  <a:schemeClr val="dk1"/>
                </a:solidFill>
                <a:latin typeface="Calibri"/>
                <a:ea typeface="Calibri"/>
                <a:cs typeface="Calibri"/>
                <a:sym typeface="Calibri"/>
              </a:rPr>
              <a:t>مشاركين</a:t>
            </a:r>
            <a:r>
              <a:rPr b="0" i="0" lang="ar-AE" sz="1400" u="none" cap="none" strike="noStrike">
                <a:solidFill>
                  <a:schemeClr val="dk1"/>
                </a:solidFill>
                <a:latin typeface="Calibri"/>
                <a:ea typeface="Calibri"/>
                <a:cs typeface="Calibri"/>
                <a:sym typeface="Calibri"/>
              </a:rPr>
              <a:t> </a:t>
            </a:r>
            <a:r>
              <a:rPr b="0" i="0" lang="ar-AE" sz="1400" u="none" cap="none" strike="noStrike">
                <a:solidFill>
                  <a:srgbClr val="000000"/>
                </a:solidFill>
                <a:latin typeface="Calibri"/>
                <a:ea typeface="Calibri"/>
                <a:cs typeface="Calibri"/>
                <a:sym typeface="Calibri"/>
              </a:rPr>
              <a:t>بحيث سيكون لكل مجموعة مثال مختلف لمناقشته.</a:t>
            </a:r>
            <a:endParaRPr/>
          </a:p>
        </p:txBody>
      </p:sp>
      <p:sp>
        <p:nvSpPr>
          <p:cNvPr id="298" name="Google Shape;298;p21"/>
          <p:cNvSpPr/>
          <p:nvPr/>
        </p:nvSpPr>
        <p:spPr>
          <a:xfrm>
            <a:off x="510637" y="2623513"/>
            <a:ext cx="8289000" cy="415500"/>
          </a:xfrm>
          <a:prstGeom prst="rect">
            <a:avLst/>
          </a:prstGeom>
          <a:noFill/>
          <a:ln>
            <a:noFill/>
          </a:ln>
        </p:spPr>
        <p:txBody>
          <a:bodyPr anchorCtr="0" anchor="t" bIns="45700" lIns="91425" spcFirstLastPara="1" rIns="91425" wrap="square" tIns="45700">
            <a:spAutoFit/>
          </a:bodyPr>
          <a:lstStyle/>
          <a:p>
            <a:pPr indent="-317500" lvl="0" marL="457200" marR="0" rtl="1" algn="r">
              <a:lnSpc>
                <a:spcPct val="150000"/>
              </a:lnSpc>
              <a:spcBef>
                <a:spcPts val="0"/>
              </a:spcBef>
              <a:spcAft>
                <a:spcPts val="0"/>
              </a:spcAft>
              <a:buSzPts val="1400"/>
              <a:buFont typeface="Calibri"/>
              <a:buChar char="●"/>
            </a:pPr>
            <a:r>
              <a:rPr b="0" i="0" lang="ar-AE" sz="1400" u="none" cap="none" strike="noStrike">
                <a:solidFill>
                  <a:srgbClr val="000000"/>
                </a:solidFill>
                <a:latin typeface="Calibri"/>
                <a:ea typeface="Calibri"/>
                <a:cs typeface="Calibri"/>
                <a:sym typeface="Calibri"/>
              </a:rPr>
              <a:t>سيكون لديكم </a:t>
            </a:r>
            <a:r>
              <a:rPr b="1" lang="ar-AE">
                <a:solidFill>
                  <a:schemeClr val="dk1"/>
                </a:solidFill>
                <a:latin typeface="Calibri"/>
                <a:ea typeface="Calibri"/>
                <a:cs typeface="Calibri"/>
                <a:sym typeface="Calibri"/>
              </a:rPr>
              <a:t> 10 </a:t>
            </a:r>
            <a:r>
              <a:rPr b="0" i="0" lang="ar-AE" sz="1400" u="none" cap="none" strike="noStrike">
                <a:solidFill>
                  <a:srgbClr val="000000"/>
                </a:solidFill>
                <a:latin typeface="Calibri"/>
                <a:ea typeface="Calibri"/>
                <a:cs typeface="Calibri"/>
                <a:sym typeface="Calibri"/>
              </a:rPr>
              <a:t> </a:t>
            </a:r>
            <a:r>
              <a:rPr b="1" i="0" lang="ar-AE" sz="1400" u="none" cap="none" strike="noStrike">
                <a:solidFill>
                  <a:schemeClr val="dk1"/>
                </a:solidFill>
                <a:latin typeface="Calibri"/>
                <a:ea typeface="Calibri"/>
                <a:cs typeface="Calibri"/>
                <a:sym typeface="Calibri"/>
              </a:rPr>
              <a:t>دقائق</a:t>
            </a:r>
            <a:r>
              <a:rPr b="0" i="0" lang="ar-AE" sz="1400" u="none" cap="none" strike="noStrike">
                <a:solidFill>
                  <a:schemeClr val="dk1"/>
                </a:solidFill>
                <a:latin typeface="Calibri"/>
                <a:ea typeface="Calibri"/>
                <a:cs typeface="Calibri"/>
                <a:sym typeface="Calibri"/>
              </a:rPr>
              <a:t> </a:t>
            </a:r>
            <a:r>
              <a:rPr b="0" i="0" lang="ar-AE" sz="1400" u="none" cap="none" strike="noStrike">
                <a:solidFill>
                  <a:srgbClr val="000000"/>
                </a:solidFill>
                <a:latin typeface="Calibri"/>
                <a:ea typeface="Calibri"/>
                <a:cs typeface="Calibri"/>
                <a:sym typeface="Calibri"/>
              </a:rPr>
              <a:t>للمناقشة فيما بينكم قبل العودة لإجراء مناقشة جماعية مع الميسرين.</a:t>
            </a:r>
            <a:endParaRPr b="0" i="0" sz="1400" u="none" cap="none" strike="noStrike">
              <a:solidFill>
                <a:srgbClr val="000000"/>
              </a:solidFill>
              <a:latin typeface="Calibri"/>
              <a:ea typeface="Calibri"/>
              <a:cs typeface="Calibri"/>
              <a:sym typeface="Calibri"/>
            </a:endParaRPr>
          </a:p>
        </p:txBody>
      </p:sp>
      <p:sp>
        <p:nvSpPr>
          <p:cNvPr id="299" name="Google Shape;299;p21"/>
          <p:cNvSpPr/>
          <p:nvPr/>
        </p:nvSpPr>
        <p:spPr>
          <a:xfrm>
            <a:off x="37" y="3241427"/>
            <a:ext cx="8799600" cy="703200"/>
          </a:xfrm>
          <a:prstGeom prst="rect">
            <a:avLst/>
          </a:prstGeom>
          <a:noFill/>
          <a:ln>
            <a:noFill/>
          </a:ln>
        </p:spPr>
        <p:txBody>
          <a:bodyPr anchorCtr="0" anchor="t" bIns="45700" lIns="91425" spcFirstLastPara="1" rIns="91425" wrap="square" tIns="45700">
            <a:spAutoFit/>
          </a:bodyPr>
          <a:lstStyle/>
          <a:p>
            <a:pPr indent="-317500" lvl="0" marL="457200" marR="0" rtl="1" algn="r">
              <a:lnSpc>
                <a:spcPct val="150000"/>
              </a:lnSpc>
              <a:spcBef>
                <a:spcPts val="0"/>
              </a:spcBef>
              <a:spcAft>
                <a:spcPts val="0"/>
              </a:spcAft>
              <a:buSzPts val="1400"/>
              <a:buFont typeface="Calibri"/>
              <a:buChar char="●"/>
            </a:pPr>
            <a:r>
              <a:rPr b="0" i="0" lang="ar-AE" sz="1400" u="none" cap="none" strike="noStrike">
                <a:solidFill>
                  <a:srgbClr val="000000"/>
                </a:solidFill>
                <a:latin typeface="Calibri"/>
                <a:ea typeface="Calibri"/>
                <a:cs typeface="Calibri"/>
                <a:sym typeface="Calibri"/>
              </a:rPr>
              <a:t>يرجى من كل مجموعة ترشيح </a:t>
            </a:r>
            <a:r>
              <a:rPr b="1" i="0" lang="ar-AE" sz="1400" u="none" cap="none" strike="noStrike">
                <a:solidFill>
                  <a:schemeClr val="dk1"/>
                </a:solidFill>
                <a:latin typeface="Calibri"/>
                <a:ea typeface="Calibri"/>
                <a:cs typeface="Calibri"/>
                <a:sym typeface="Calibri"/>
              </a:rPr>
              <a:t>متكلم</a:t>
            </a:r>
            <a:r>
              <a:rPr b="0" i="0" lang="ar-AE" sz="1400" u="none" cap="none" strike="noStrike">
                <a:solidFill>
                  <a:srgbClr val="000000"/>
                </a:solidFill>
                <a:latin typeface="Calibri"/>
                <a:ea typeface="Calibri"/>
                <a:cs typeface="Calibri"/>
                <a:sym typeface="Calibri"/>
              </a:rPr>
              <a:t>   </a:t>
            </a:r>
            <a:r>
              <a:rPr b="1" i="0" lang="ar-AE" sz="1400" u="none" cap="none" strike="noStrike">
                <a:solidFill>
                  <a:schemeClr val="dk1"/>
                </a:solidFill>
                <a:latin typeface="Calibri"/>
                <a:ea typeface="Calibri"/>
                <a:cs typeface="Calibri"/>
                <a:sym typeface="Calibri"/>
              </a:rPr>
              <a:t>واحد</a:t>
            </a:r>
            <a:r>
              <a:rPr b="0" i="0" lang="ar-AE" sz="1400" u="none" cap="none" strike="noStrike">
                <a:solidFill>
                  <a:schemeClr val="dk1"/>
                </a:solidFill>
                <a:latin typeface="Calibri"/>
                <a:ea typeface="Calibri"/>
                <a:cs typeface="Calibri"/>
                <a:sym typeface="Calibri"/>
              </a:rPr>
              <a:t> </a:t>
            </a:r>
            <a:r>
              <a:rPr b="0" i="0" lang="ar-AE" sz="1400" u="none" cap="none" strike="noStrike">
                <a:solidFill>
                  <a:srgbClr val="000000"/>
                </a:solidFill>
                <a:latin typeface="Calibri"/>
                <a:ea typeface="Calibri"/>
                <a:cs typeface="Calibri"/>
                <a:sym typeface="Calibri"/>
              </a:rPr>
              <a:t>لكتابة </a:t>
            </a:r>
            <a:r>
              <a:rPr lang="ar-AE">
                <a:latin typeface="Calibri"/>
                <a:ea typeface="Calibri"/>
                <a:cs typeface="Calibri"/>
                <a:sym typeface="Calibri"/>
              </a:rPr>
              <a:t>تقرير الاعتبارات</a:t>
            </a:r>
            <a:r>
              <a:rPr b="0" i="0" lang="ar-AE" sz="1400" u="none" cap="none" strike="noStrike">
                <a:solidFill>
                  <a:srgbClr val="000000"/>
                </a:solidFill>
                <a:latin typeface="Calibri"/>
                <a:ea typeface="Calibri"/>
                <a:cs typeface="Calibri"/>
                <a:sym typeface="Calibri"/>
              </a:rPr>
              <a:t> التي تمت مناقشتها في المجموعة الفرعية وتقديمها بمجرد عودتنا إلى المجموعة الرئيسية.</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
          <p:cNvSpPr txBox="1"/>
          <p:nvPr>
            <p:ph type="title"/>
          </p:nvPr>
        </p:nvSpPr>
        <p:spPr>
          <a:xfrm>
            <a:off x="228600" y="292625"/>
            <a:ext cx="8603700" cy="572700"/>
          </a:xfrm>
          <a:prstGeom prst="rect">
            <a:avLst/>
          </a:prstGeom>
          <a:noFill/>
          <a:ln>
            <a:noFill/>
          </a:ln>
        </p:spPr>
        <p:txBody>
          <a:bodyPr anchorCtr="0" anchor="t" bIns="91425" lIns="91425" spcFirstLastPara="1" rIns="91425" wrap="square" tIns="91425">
            <a:normAutofit fontScale="90000"/>
          </a:bodyPr>
          <a:lstStyle/>
          <a:p>
            <a:pPr indent="0" lvl="0" marL="0" rtl="0" algn="r">
              <a:lnSpc>
                <a:spcPct val="100000"/>
              </a:lnSpc>
              <a:spcBef>
                <a:spcPts val="0"/>
              </a:spcBef>
              <a:spcAft>
                <a:spcPts val="0"/>
              </a:spcAft>
              <a:buSzPct val="111111"/>
              <a:buNone/>
            </a:pPr>
            <a:r>
              <a:rPr b="1" lang="ar-AE"/>
              <a:t>كيفية طلب المساعدة من غرف الاستراحة ف</a:t>
            </a:r>
            <a:r>
              <a:rPr b="1" lang="ar-AE"/>
              <a:t>ي</a:t>
            </a:r>
            <a:endParaRPr b="1"/>
          </a:p>
        </p:txBody>
      </p:sp>
      <p:pic>
        <p:nvPicPr>
          <p:cNvPr id="305" name="Google Shape;305;p22"/>
          <p:cNvPicPr preferRelativeResize="0"/>
          <p:nvPr/>
        </p:nvPicPr>
        <p:blipFill rotWithShape="1">
          <a:blip r:embed="rId3">
            <a:alphaModFix/>
          </a:blip>
          <a:srcRect b="0" l="0" r="0" t="0"/>
          <a:stretch/>
        </p:blipFill>
        <p:spPr>
          <a:xfrm>
            <a:off x="1392012" y="1012675"/>
            <a:ext cx="6359975" cy="4130825"/>
          </a:xfrm>
          <a:prstGeom prst="rect">
            <a:avLst/>
          </a:prstGeom>
          <a:noFill/>
          <a:ln>
            <a:noFill/>
          </a:ln>
        </p:spPr>
      </p:pic>
      <p:sp>
        <p:nvSpPr>
          <p:cNvPr id="306" name="Google Shape;306;p22"/>
          <p:cNvSpPr/>
          <p:nvPr/>
        </p:nvSpPr>
        <p:spPr>
          <a:xfrm>
            <a:off x="1866179" y="374465"/>
            <a:ext cx="102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AE" sz="2400" u="none" cap="none" strike="noStrike">
                <a:solidFill>
                  <a:schemeClr val="dk1"/>
                </a:solidFill>
                <a:latin typeface="Arial"/>
                <a:ea typeface="Arial"/>
                <a:cs typeface="Arial"/>
                <a:sym typeface="Arial"/>
              </a:rPr>
              <a:t>Zoom</a:t>
            </a:r>
            <a:endParaRPr b="1" i="0" sz="2800" u="none" cap="none" strike="noStrike">
              <a:solidFill>
                <a:schemeClr val="dk1"/>
              </a:solidFill>
              <a:latin typeface="Arial"/>
              <a:ea typeface="Arial"/>
              <a:cs typeface="Arial"/>
              <a:sym typeface="Arial"/>
            </a:endParaRPr>
          </a:p>
        </p:txBody>
      </p:sp>
      <p:sp>
        <p:nvSpPr>
          <p:cNvPr id="307" name="Google Shape;307;p22"/>
          <p:cNvSpPr/>
          <p:nvPr/>
        </p:nvSpPr>
        <p:spPr>
          <a:xfrm>
            <a:off x="1840900" y="1137702"/>
            <a:ext cx="116249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AE" sz="1400" u="none" cap="none" strike="noStrike">
                <a:solidFill>
                  <a:srgbClr val="000000"/>
                </a:solidFill>
                <a:latin typeface="Arial"/>
                <a:ea typeface="Arial"/>
                <a:cs typeface="Arial"/>
                <a:sym typeface="Arial"/>
              </a:rPr>
              <a:t>طلب</a:t>
            </a:r>
            <a:r>
              <a:rPr b="0" i="0" lang="ar-AE" sz="1400" u="none" cap="none" strike="noStrike">
                <a:solidFill>
                  <a:srgbClr val="000000"/>
                </a:solidFill>
                <a:latin typeface="Arial"/>
                <a:ea typeface="Arial"/>
                <a:cs typeface="Arial"/>
                <a:sym typeface="Arial"/>
              </a:rPr>
              <a:t> </a:t>
            </a:r>
            <a:r>
              <a:rPr b="1" i="0" lang="ar-AE" sz="1400" u="none" cap="none" strike="noStrike">
                <a:solidFill>
                  <a:srgbClr val="000000"/>
                </a:solidFill>
                <a:latin typeface="Arial"/>
                <a:ea typeface="Arial"/>
                <a:cs typeface="Arial"/>
                <a:sym typeface="Arial"/>
              </a:rPr>
              <a:t>المساعدة</a:t>
            </a:r>
            <a:endParaRPr b="1" i="0" sz="1400" u="none" cap="none" strike="noStrike">
              <a:solidFill>
                <a:srgbClr val="000000"/>
              </a:solidFill>
              <a:latin typeface="Arial"/>
              <a:ea typeface="Arial"/>
              <a:cs typeface="Arial"/>
              <a:sym typeface="Arial"/>
            </a:endParaRPr>
          </a:p>
        </p:txBody>
      </p:sp>
      <p:sp>
        <p:nvSpPr>
          <p:cNvPr id="308" name="Google Shape;308;p22"/>
          <p:cNvSpPr/>
          <p:nvPr/>
        </p:nvSpPr>
        <p:spPr>
          <a:xfrm>
            <a:off x="1565189" y="2055235"/>
            <a:ext cx="6038208"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AE" sz="1600" u="none" cap="none" strike="noStrike">
                <a:solidFill>
                  <a:srgbClr val="000000"/>
                </a:solidFill>
                <a:latin typeface="Arial"/>
                <a:ea typeface="Arial"/>
                <a:cs typeface="Arial"/>
                <a:sym typeface="Arial"/>
              </a:rPr>
              <a:t>يمكنك دعوة المضيف إلى هذه الغرفة الفرعية للحصول على المساعدة</a:t>
            </a:r>
            <a:endParaRPr b="1" i="0" sz="1600" u="none" cap="none" strike="noStrike">
              <a:solidFill>
                <a:srgbClr val="000000"/>
              </a:solidFill>
              <a:latin typeface="Arial"/>
              <a:ea typeface="Arial"/>
              <a:cs typeface="Arial"/>
              <a:sym typeface="Arial"/>
            </a:endParaRPr>
          </a:p>
        </p:txBody>
      </p:sp>
      <p:sp>
        <p:nvSpPr>
          <p:cNvPr id="309" name="Google Shape;309;p22"/>
          <p:cNvSpPr/>
          <p:nvPr/>
        </p:nvSpPr>
        <p:spPr>
          <a:xfrm>
            <a:off x="3627790" y="4755713"/>
            <a:ext cx="1162498" cy="307777"/>
          </a:xfrm>
          <a:prstGeom prst="rect">
            <a:avLst/>
          </a:prstGeom>
          <a:solidFill>
            <a:srgbClr val="17171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AE" sz="1400" u="none" cap="none" strike="noStrike">
                <a:solidFill>
                  <a:schemeClr val="lt1"/>
                </a:solidFill>
                <a:latin typeface="Arial"/>
                <a:ea typeface="Arial"/>
                <a:cs typeface="Arial"/>
                <a:sym typeface="Arial"/>
              </a:rPr>
              <a:t>طلب</a:t>
            </a:r>
            <a:r>
              <a:rPr b="0" i="0" lang="ar-AE" sz="1400" u="none" cap="none" strike="noStrike">
                <a:solidFill>
                  <a:schemeClr val="lt1"/>
                </a:solidFill>
                <a:latin typeface="Arial"/>
                <a:ea typeface="Arial"/>
                <a:cs typeface="Arial"/>
                <a:sym typeface="Arial"/>
              </a:rPr>
              <a:t> </a:t>
            </a:r>
            <a:r>
              <a:rPr b="1" i="0" lang="ar-AE" sz="1400" u="none" cap="none" strike="noStrike">
                <a:solidFill>
                  <a:schemeClr val="lt1"/>
                </a:solidFill>
                <a:latin typeface="Arial"/>
                <a:ea typeface="Arial"/>
                <a:cs typeface="Arial"/>
                <a:sym typeface="Arial"/>
              </a:rPr>
              <a:t>المساعدة</a:t>
            </a:r>
            <a:endParaRPr b="1" i="0" sz="1400" u="none" cap="none" strike="noStrike">
              <a:solidFill>
                <a:schemeClr val="lt1"/>
              </a:solidFill>
              <a:latin typeface="Arial"/>
              <a:ea typeface="Arial"/>
              <a:cs typeface="Arial"/>
              <a:sym typeface="Arial"/>
            </a:endParaRPr>
          </a:p>
        </p:txBody>
      </p:sp>
      <p:sp>
        <p:nvSpPr>
          <p:cNvPr id="310" name="Google Shape;310;p22"/>
          <p:cNvSpPr/>
          <p:nvPr/>
        </p:nvSpPr>
        <p:spPr>
          <a:xfrm>
            <a:off x="3914911" y="3380061"/>
            <a:ext cx="1162498"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AE" sz="1400" u="none" cap="none" strike="noStrike">
                <a:solidFill>
                  <a:schemeClr val="lt1"/>
                </a:solidFill>
                <a:latin typeface="Arial"/>
                <a:ea typeface="Arial"/>
                <a:cs typeface="Arial"/>
                <a:sym typeface="Arial"/>
              </a:rPr>
              <a:t>دعوة المضيف</a:t>
            </a:r>
            <a:endParaRPr b="0" i="0" sz="1400" u="none" cap="none" strike="noStrike">
              <a:solidFill>
                <a:schemeClr val="lt1"/>
              </a:solidFill>
              <a:latin typeface="Arial"/>
              <a:ea typeface="Arial"/>
              <a:cs typeface="Arial"/>
              <a:sym typeface="Arial"/>
            </a:endParaRPr>
          </a:p>
        </p:txBody>
      </p:sp>
      <p:sp>
        <p:nvSpPr>
          <p:cNvPr id="311" name="Google Shape;311;p22"/>
          <p:cNvSpPr/>
          <p:nvPr/>
        </p:nvSpPr>
        <p:spPr>
          <a:xfrm>
            <a:off x="5077409" y="4755713"/>
            <a:ext cx="1163371" cy="307777"/>
          </a:xfrm>
          <a:prstGeom prst="rect">
            <a:avLst/>
          </a:prstGeom>
          <a:solidFill>
            <a:srgbClr val="171717"/>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AE" sz="1400" u="none" cap="none" strike="noStrike">
                <a:solidFill>
                  <a:schemeClr val="lt1"/>
                </a:solidFill>
                <a:latin typeface="Arial"/>
                <a:ea typeface="Arial"/>
                <a:cs typeface="Arial"/>
                <a:sym typeface="Arial"/>
              </a:rPr>
              <a:t>تفاعلات</a:t>
            </a:r>
            <a:endParaRPr b="1" i="0" sz="1400" u="none" cap="none" strike="noStrike">
              <a:solidFill>
                <a:schemeClr val="lt1"/>
              </a:solidFill>
              <a:latin typeface="Arial"/>
              <a:ea typeface="Arial"/>
              <a:cs typeface="Arial"/>
              <a:sym typeface="Arial"/>
            </a:endParaRPr>
          </a:p>
        </p:txBody>
      </p:sp>
      <p:sp>
        <p:nvSpPr>
          <p:cNvPr id="312" name="Google Shape;312;p22"/>
          <p:cNvSpPr/>
          <p:nvPr/>
        </p:nvSpPr>
        <p:spPr>
          <a:xfrm>
            <a:off x="2102830" y="4750414"/>
            <a:ext cx="1237839" cy="307777"/>
          </a:xfrm>
          <a:prstGeom prst="rect">
            <a:avLst/>
          </a:prstGeom>
          <a:solidFill>
            <a:srgbClr val="17171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AE" sz="1400" u="none" cap="none" strike="noStrike">
                <a:solidFill>
                  <a:srgbClr val="00B050"/>
                </a:solidFill>
                <a:latin typeface="Arial"/>
                <a:ea typeface="Arial"/>
                <a:cs typeface="Arial"/>
                <a:sym typeface="Arial"/>
              </a:rPr>
              <a:t>مشاركة الشاشة</a:t>
            </a:r>
            <a:endParaRPr b="0" i="0" sz="1400" u="none" cap="none" strike="noStrike">
              <a:solidFill>
                <a:srgbClr val="00B05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3"/>
          <p:cNvSpPr/>
          <p:nvPr/>
        </p:nvSpPr>
        <p:spPr>
          <a:xfrm>
            <a:off x="266550" y="206800"/>
            <a:ext cx="8610900" cy="82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ar-AE" sz="1800" u="none" cap="none" strike="noStrike">
                <a:solidFill>
                  <a:schemeClr val="dk1"/>
                </a:solidFill>
                <a:latin typeface="Nunito"/>
                <a:ea typeface="Nunito"/>
                <a:cs typeface="Nunito"/>
                <a:sym typeface="Nunito"/>
              </a:rPr>
              <a:t>Group 1</a:t>
            </a:r>
            <a:endParaRPr b="1" i="0" sz="1800" u="none" cap="none" strike="noStrike">
              <a:solidFill>
                <a:schemeClr val="dk1"/>
              </a:solidFill>
              <a:latin typeface="Nunito"/>
              <a:ea typeface="Nunito"/>
              <a:cs typeface="Nunito"/>
              <a:sym typeface="Nunito"/>
            </a:endParaRPr>
          </a:p>
          <a:p>
            <a:pPr indent="0" lvl="0" marL="0" marR="0" rtl="0" algn="ctr">
              <a:lnSpc>
                <a:spcPct val="100000"/>
              </a:lnSpc>
              <a:spcBef>
                <a:spcPts val="400"/>
              </a:spcBef>
              <a:spcAft>
                <a:spcPts val="400"/>
              </a:spcAft>
              <a:buClr>
                <a:srgbClr val="000000"/>
              </a:buClr>
              <a:buSzPts val="1600"/>
              <a:buFont typeface="Arial"/>
              <a:buNone/>
            </a:pPr>
            <a:r>
              <a:rPr b="1" i="0" lang="ar-AE" sz="1600" u="none" cap="none" strike="noStrike">
                <a:solidFill>
                  <a:srgbClr val="000000"/>
                </a:solidFill>
                <a:latin typeface="Calibri"/>
                <a:ea typeface="Calibri"/>
                <a:cs typeface="Calibri"/>
                <a:sym typeface="Calibri"/>
              </a:rPr>
              <a:t>Bias: </a:t>
            </a:r>
            <a:r>
              <a:rPr b="0" i="0" lang="ar-AE" sz="1600" u="none" cap="none" strike="noStrike">
                <a:solidFill>
                  <a:srgbClr val="000000"/>
                </a:solidFill>
                <a:latin typeface="Calibri"/>
                <a:ea typeface="Calibri"/>
                <a:cs typeface="Calibri"/>
                <a:sym typeface="Calibri"/>
              </a:rPr>
              <a:t>Knowing the author's’ gender leads me to feel more critical in my review of the manuscript.</a:t>
            </a:r>
            <a:endParaRPr b="1" i="0" sz="1600" u="none" cap="none" strike="noStrike">
              <a:solidFill>
                <a:schemeClr val="dk1"/>
              </a:solidFill>
              <a:latin typeface="Nunito"/>
              <a:ea typeface="Nunito"/>
              <a:cs typeface="Nunito"/>
              <a:sym typeface="Nunito"/>
            </a:endParaRPr>
          </a:p>
        </p:txBody>
      </p:sp>
      <p:pic>
        <p:nvPicPr>
          <p:cNvPr id="318" name="Google Shape;318;p23"/>
          <p:cNvPicPr preferRelativeResize="0"/>
          <p:nvPr/>
        </p:nvPicPr>
        <p:blipFill rotWithShape="1">
          <a:blip r:embed="rId3">
            <a:alphaModFix/>
          </a:blip>
          <a:srcRect b="0" l="0" r="0" t="0"/>
          <a:stretch/>
        </p:blipFill>
        <p:spPr>
          <a:xfrm>
            <a:off x="8540850" y="76200"/>
            <a:ext cx="603150" cy="603150"/>
          </a:xfrm>
          <a:prstGeom prst="rect">
            <a:avLst/>
          </a:prstGeom>
          <a:noFill/>
          <a:ln>
            <a:noFill/>
          </a:ln>
        </p:spPr>
      </p:pic>
      <p:sp>
        <p:nvSpPr>
          <p:cNvPr id="319" name="Google Shape;319;p23"/>
          <p:cNvSpPr/>
          <p:nvPr/>
        </p:nvSpPr>
        <p:spPr>
          <a:xfrm>
            <a:off x="266550" y="206800"/>
            <a:ext cx="8610900" cy="82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400" u="none" cap="none" strike="noStrike">
                <a:solidFill>
                  <a:schemeClr val="dk1"/>
                </a:solidFill>
                <a:latin typeface="Nunito"/>
                <a:ea typeface="Nunito"/>
                <a:cs typeface="Nunito"/>
                <a:sym typeface="Nunito"/>
              </a:rPr>
              <a:t>مجموعة 1</a:t>
            </a:r>
            <a:endParaRPr b="1" i="0" sz="1400" u="none" cap="none" strike="noStrike">
              <a:solidFill>
                <a:schemeClr val="dk1"/>
              </a:solidFill>
              <a:latin typeface="Nunito"/>
              <a:ea typeface="Nunito"/>
              <a:cs typeface="Nunito"/>
              <a:sym typeface="Nunito"/>
            </a:endParaRPr>
          </a:p>
          <a:p>
            <a:pPr indent="0" lvl="0" marL="0" marR="0" rtl="1" algn="ctr">
              <a:lnSpc>
                <a:spcPct val="100000"/>
              </a:lnSpc>
              <a:spcBef>
                <a:spcPts val="400"/>
              </a:spcBef>
              <a:spcAft>
                <a:spcPts val="400"/>
              </a:spcAft>
              <a:buNone/>
            </a:pPr>
            <a:r>
              <a:rPr b="1" i="0" lang="ar-AE" sz="1400" u="none" cap="none" strike="noStrike">
                <a:solidFill>
                  <a:srgbClr val="000000"/>
                </a:solidFill>
                <a:latin typeface="Calibri"/>
                <a:ea typeface="Calibri"/>
                <a:cs typeface="Calibri"/>
                <a:sym typeface="Calibri"/>
              </a:rPr>
              <a:t>التحيز: </a:t>
            </a:r>
            <a:r>
              <a:rPr b="0" i="0" lang="ar-AE" sz="1400" u="none" cap="none" strike="noStrike">
                <a:solidFill>
                  <a:srgbClr val="000000"/>
                </a:solidFill>
                <a:latin typeface="Calibri"/>
                <a:ea typeface="Calibri"/>
                <a:cs typeface="Calibri"/>
                <a:sym typeface="Calibri"/>
              </a:rPr>
              <a:t>إن معرفة جنس المؤلف يقودني إلى الشعور بمزيد من الانتقاد في مراجعتي </a:t>
            </a:r>
            <a:r>
              <a:rPr lang="ar-AE">
                <a:latin typeface="Calibri"/>
                <a:ea typeface="Calibri"/>
                <a:cs typeface="Calibri"/>
                <a:sym typeface="Calibri"/>
              </a:rPr>
              <a:t>للورقة</a:t>
            </a:r>
            <a:r>
              <a:rPr b="0" i="0" lang="ar-AE" sz="1400" u="none" cap="none" strike="noStrike">
                <a:solidFill>
                  <a:srgbClr val="000000"/>
                </a:solidFill>
                <a:latin typeface="Calibri"/>
                <a:ea typeface="Calibri"/>
                <a:cs typeface="Calibri"/>
                <a:sym typeface="Calibri"/>
              </a:rPr>
              <a:t> البحثية.</a:t>
            </a:r>
            <a:endParaRPr b="0" i="0" sz="1400" u="none" cap="none" strike="noStrike">
              <a:solidFill>
                <a:schemeClr val="dk1"/>
              </a:solidFill>
              <a:latin typeface="Nunito"/>
              <a:ea typeface="Nunito"/>
              <a:cs typeface="Nunito"/>
              <a:sym typeface="Nunito"/>
            </a:endParaRPr>
          </a:p>
        </p:txBody>
      </p:sp>
      <p:sp>
        <p:nvSpPr>
          <p:cNvPr id="320" name="Google Shape;320;p23"/>
          <p:cNvSpPr/>
          <p:nvPr/>
        </p:nvSpPr>
        <p:spPr>
          <a:xfrm>
            <a:off x="6811577"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sp>
        <p:nvSpPr>
          <p:cNvPr id="321" name="Google Shape;321;p23"/>
          <p:cNvSpPr/>
          <p:nvPr/>
        </p:nvSpPr>
        <p:spPr>
          <a:xfrm>
            <a:off x="4610371"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2" name="Google Shape;322;p23"/>
          <p:cNvSpPr/>
          <p:nvPr/>
        </p:nvSpPr>
        <p:spPr>
          <a:xfrm>
            <a:off x="2438300"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3" name="Google Shape;323;p23"/>
          <p:cNvSpPr/>
          <p:nvPr/>
        </p:nvSpPr>
        <p:spPr>
          <a:xfrm>
            <a:off x="237094" y="3072717"/>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grpSp>
        <p:nvGrpSpPr>
          <p:cNvPr id="324" name="Google Shape;324;p23"/>
          <p:cNvGrpSpPr/>
          <p:nvPr/>
        </p:nvGrpSpPr>
        <p:grpSpPr>
          <a:xfrm>
            <a:off x="237094" y="1176073"/>
            <a:ext cx="8652156" cy="1829506"/>
            <a:chOff x="237094" y="1176073"/>
            <a:chExt cx="8652156" cy="1829506"/>
          </a:xfrm>
        </p:grpSpPr>
        <p:sp>
          <p:nvSpPr>
            <p:cNvPr id="325" name="Google Shape;325;p23"/>
            <p:cNvSpPr/>
            <p:nvPr/>
          </p:nvSpPr>
          <p:spPr>
            <a:xfrm>
              <a:off x="6829150" y="1507379"/>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لماذا يقودني جنس المؤلف إلى الاعتقاد بأن البيانات والاستنتاجات أقل دقة وموثوقية؟</a:t>
              </a:r>
              <a:endParaRPr b="0" i="0" sz="1400" u="none" cap="none" strike="noStrike">
                <a:solidFill>
                  <a:schemeClr val="lt1"/>
                </a:solidFill>
                <a:latin typeface="Calibri"/>
                <a:ea typeface="Calibri"/>
                <a:cs typeface="Calibri"/>
                <a:sym typeface="Calibri"/>
              </a:endParaRPr>
            </a:p>
          </p:txBody>
        </p:sp>
        <p:sp>
          <p:nvSpPr>
            <p:cNvPr id="326" name="Google Shape;326;p23"/>
            <p:cNvSpPr/>
            <p:nvPr/>
          </p:nvSpPr>
          <p:spPr>
            <a:xfrm>
              <a:off x="4657398" y="1499616"/>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منطقي؟ هل هناك سبب منطقي يدعم فكرة أن الجنس = الثقة في جودة العمل؟</a:t>
              </a:r>
              <a:endParaRPr b="0" i="0" sz="1400" u="none" cap="none" strike="noStrike">
                <a:solidFill>
                  <a:schemeClr val="lt1"/>
                </a:solidFill>
                <a:latin typeface="Calibri"/>
                <a:ea typeface="Calibri"/>
                <a:cs typeface="Calibri"/>
                <a:sym typeface="Calibri"/>
              </a:endParaRPr>
            </a:p>
          </p:txBody>
        </p:sp>
        <p:sp>
          <p:nvSpPr>
            <p:cNvPr id="327" name="Google Shape;327;p23"/>
            <p:cNvSpPr/>
            <p:nvPr/>
          </p:nvSpPr>
          <p:spPr>
            <a:xfrm>
              <a:off x="2473796" y="1507379"/>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صحيح دائما؟ لنضع "دائمًا" أو "ضمان" أو "أبدًا" في البيان.</a:t>
              </a:r>
              <a:endParaRPr b="0" i="0" sz="1400" u="none" cap="none" strike="noStrike">
                <a:solidFill>
                  <a:schemeClr val="lt1"/>
                </a:solidFill>
                <a:latin typeface="Calibri"/>
                <a:ea typeface="Calibri"/>
                <a:cs typeface="Calibri"/>
                <a:sym typeface="Calibri"/>
              </a:endParaRPr>
            </a:p>
          </p:txBody>
        </p:sp>
        <p:sp>
          <p:nvSpPr>
            <p:cNvPr id="328" name="Google Shape;328;p23"/>
            <p:cNvSpPr/>
            <p:nvPr/>
          </p:nvSpPr>
          <p:spPr>
            <a:xfrm>
              <a:off x="237094" y="149820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هناك مواقف يمكنني التفكير فيها لا يؤثر فيها الجنس على جودة هذه الورقة البحثية؟</a:t>
              </a:r>
              <a:endParaRPr b="0" i="0" sz="1400" u="none" cap="none" strike="noStrike">
                <a:solidFill>
                  <a:schemeClr val="lt1"/>
                </a:solidFill>
                <a:latin typeface="Calibri"/>
                <a:ea typeface="Calibri"/>
                <a:cs typeface="Calibri"/>
                <a:sym typeface="Calibri"/>
              </a:endParaRPr>
            </a:p>
          </p:txBody>
        </p:sp>
        <p:sp>
          <p:nvSpPr>
            <p:cNvPr id="329" name="Google Shape;329;p23"/>
            <p:cNvSpPr/>
            <p:nvPr/>
          </p:nvSpPr>
          <p:spPr>
            <a:xfrm>
              <a:off x="4669248" y="1190241"/>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تقييم</a:t>
              </a:r>
              <a:endParaRPr b="0" i="0" sz="1600" u="none" cap="none" strike="noStrike">
                <a:solidFill>
                  <a:srgbClr val="000000"/>
                </a:solidFill>
                <a:latin typeface="Nunito"/>
                <a:ea typeface="Nunito"/>
                <a:cs typeface="Nunito"/>
                <a:sym typeface="Nunito"/>
              </a:endParaRPr>
            </a:p>
          </p:txBody>
        </p:sp>
        <p:sp>
          <p:nvSpPr>
            <p:cNvPr id="330" name="Google Shape;330;p23"/>
            <p:cNvSpPr/>
            <p:nvPr/>
          </p:nvSpPr>
          <p:spPr>
            <a:xfrm>
              <a:off x="2485646" y="1176073"/>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600">
                  <a:solidFill>
                    <a:srgbClr val="171717"/>
                  </a:solidFill>
                </a:rPr>
                <a:t>إضافة</a:t>
              </a:r>
              <a:endParaRPr b="1" i="0" sz="1600" u="none" cap="none" strike="noStrike">
                <a:solidFill>
                  <a:srgbClr val="171717"/>
                </a:solidFill>
                <a:latin typeface="Arial"/>
                <a:ea typeface="Arial"/>
                <a:cs typeface="Arial"/>
                <a:sym typeface="Arial"/>
              </a:endParaRPr>
            </a:p>
          </p:txBody>
        </p:sp>
        <p:sp>
          <p:nvSpPr>
            <p:cNvPr id="331" name="Google Shape;331;p23"/>
            <p:cNvSpPr/>
            <p:nvPr/>
          </p:nvSpPr>
          <p:spPr>
            <a:xfrm>
              <a:off x="292663" y="1180080"/>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600">
                  <a:solidFill>
                    <a:srgbClr val="171717"/>
                  </a:solidFill>
                </a:rPr>
                <a:t>عكس</a:t>
              </a:r>
              <a:endParaRPr b="1" i="0" sz="1600" u="none" cap="none" strike="noStrike">
                <a:solidFill>
                  <a:srgbClr val="171717"/>
                </a:solidFill>
                <a:latin typeface="Arial"/>
                <a:ea typeface="Arial"/>
                <a:cs typeface="Arial"/>
                <a:sym typeface="Arial"/>
              </a:endParaRPr>
            </a:p>
          </p:txBody>
        </p:sp>
      </p:grpSp>
      <p:sp>
        <p:nvSpPr>
          <p:cNvPr id="332" name="Google Shape;332;p23"/>
          <p:cNvSpPr/>
          <p:nvPr/>
        </p:nvSpPr>
        <p:spPr>
          <a:xfrm>
            <a:off x="6852850" y="1202641"/>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تحديد</a:t>
            </a:r>
            <a:endParaRPr b="0" i="0" sz="1600" u="none" cap="none" strike="noStrike">
              <a:solidFill>
                <a:srgbClr val="000000"/>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4"/>
          <p:cNvSpPr/>
          <p:nvPr/>
        </p:nvSpPr>
        <p:spPr>
          <a:xfrm>
            <a:off x="266550" y="206800"/>
            <a:ext cx="8610900" cy="82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800" u="none" cap="none" strike="noStrike">
                <a:solidFill>
                  <a:schemeClr val="dk1"/>
                </a:solidFill>
                <a:latin typeface="Nunito"/>
                <a:ea typeface="Nunito"/>
                <a:cs typeface="Nunito"/>
                <a:sym typeface="Nunito"/>
              </a:rPr>
              <a:t>المجموعة 2</a:t>
            </a:r>
            <a:endParaRPr b="1" i="0" sz="1800" u="none" cap="none" strike="noStrike">
              <a:solidFill>
                <a:schemeClr val="dk1"/>
              </a:solidFill>
              <a:latin typeface="Nunito"/>
              <a:ea typeface="Nunito"/>
              <a:cs typeface="Nunito"/>
              <a:sym typeface="Nunito"/>
            </a:endParaRPr>
          </a:p>
          <a:p>
            <a:pPr indent="0" lvl="0" marL="0" marR="0" rtl="0" algn="ctr">
              <a:lnSpc>
                <a:spcPct val="100000"/>
              </a:lnSpc>
              <a:spcBef>
                <a:spcPts val="400"/>
              </a:spcBef>
              <a:spcAft>
                <a:spcPts val="400"/>
              </a:spcAft>
              <a:buNone/>
            </a:pPr>
            <a:r>
              <a:rPr b="1" i="0" lang="ar-AE" sz="1600" u="none" cap="none" strike="noStrike">
                <a:solidFill>
                  <a:srgbClr val="000000"/>
                </a:solidFill>
                <a:latin typeface="Calibri"/>
                <a:ea typeface="Calibri"/>
                <a:cs typeface="Calibri"/>
                <a:sym typeface="Calibri"/>
              </a:rPr>
              <a:t>التحيز: </a:t>
            </a:r>
            <a:r>
              <a:rPr b="0" i="0" lang="ar-AE" sz="1600" u="none" cap="none" strike="noStrike">
                <a:solidFill>
                  <a:srgbClr val="000000"/>
                </a:solidFill>
                <a:latin typeface="Calibri"/>
                <a:ea typeface="Calibri"/>
                <a:cs typeface="Calibri"/>
                <a:sym typeface="Calibri"/>
              </a:rPr>
              <a:t>البلد الذي يقع فيه معهد أبحاث المؤلف يجعلني أشعر بالثقة في دقة الدراسة وموثوقيتها.</a:t>
            </a:r>
            <a:endParaRPr b="0" i="0" sz="1600" u="none" cap="none" strike="noStrike">
              <a:solidFill>
                <a:srgbClr val="000000"/>
              </a:solidFill>
              <a:latin typeface="Calibri"/>
              <a:ea typeface="Calibri"/>
              <a:cs typeface="Calibri"/>
              <a:sym typeface="Calibri"/>
            </a:endParaRPr>
          </a:p>
        </p:txBody>
      </p:sp>
      <p:pic>
        <p:nvPicPr>
          <p:cNvPr id="338" name="Google Shape;338;p24"/>
          <p:cNvPicPr preferRelativeResize="0"/>
          <p:nvPr/>
        </p:nvPicPr>
        <p:blipFill rotWithShape="1">
          <a:blip r:embed="rId3">
            <a:alphaModFix/>
          </a:blip>
          <a:srcRect b="0" l="0" r="0" t="0"/>
          <a:stretch/>
        </p:blipFill>
        <p:spPr>
          <a:xfrm>
            <a:off x="8540850" y="76200"/>
            <a:ext cx="603150" cy="603150"/>
          </a:xfrm>
          <a:prstGeom prst="rect">
            <a:avLst/>
          </a:prstGeom>
          <a:noFill/>
          <a:ln>
            <a:noFill/>
          </a:ln>
        </p:spPr>
      </p:pic>
      <p:sp>
        <p:nvSpPr>
          <p:cNvPr id="339" name="Google Shape;339;p24"/>
          <p:cNvSpPr/>
          <p:nvPr/>
        </p:nvSpPr>
        <p:spPr>
          <a:xfrm>
            <a:off x="266550"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هناك حالات يمكنني التفكير فيها لا يؤثر فيها بلد المنشأ على جودة هذه الورقة؟</a:t>
            </a:r>
            <a:endParaRPr b="0" i="0" sz="1400" u="none" cap="none" strike="noStrike">
              <a:solidFill>
                <a:schemeClr val="lt1"/>
              </a:solidFill>
              <a:latin typeface="Calibri"/>
              <a:ea typeface="Calibri"/>
              <a:cs typeface="Calibri"/>
              <a:sym typeface="Calibri"/>
            </a:endParaRPr>
          </a:p>
        </p:txBody>
      </p:sp>
      <p:sp>
        <p:nvSpPr>
          <p:cNvPr id="340" name="Google Shape;340;p24"/>
          <p:cNvSpPr/>
          <p:nvPr/>
        </p:nvSpPr>
        <p:spPr>
          <a:xfrm>
            <a:off x="2450111"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صحيح دائما؟ لنضع "دائمًا" أو "ضمان" أو "أبدًا" في البيان.</a:t>
            </a:r>
            <a:endParaRPr b="0" i="0" sz="1400" u="none" cap="none" strike="noStrike">
              <a:solidFill>
                <a:schemeClr val="lt1"/>
              </a:solidFill>
              <a:latin typeface="Calibri"/>
              <a:ea typeface="Calibri"/>
              <a:cs typeface="Calibri"/>
              <a:sym typeface="Calibri"/>
            </a:endParaRPr>
          </a:p>
        </p:txBody>
      </p:sp>
      <p:sp>
        <p:nvSpPr>
          <p:cNvPr id="341" name="Google Shape;341;p24"/>
          <p:cNvSpPr/>
          <p:nvPr/>
        </p:nvSpPr>
        <p:spPr>
          <a:xfrm>
            <a:off x="4633673"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منطقي؟ هل هناك سبب منطقي يدعم فكرة أن أصل المؤسسة = الثقة في جودة العمل؟</a:t>
            </a:r>
            <a:endParaRPr b="0" i="0" sz="1400" u="none" cap="none" strike="noStrike">
              <a:solidFill>
                <a:schemeClr val="lt1"/>
              </a:solidFill>
              <a:latin typeface="Calibri"/>
              <a:ea typeface="Calibri"/>
              <a:cs typeface="Calibri"/>
              <a:sym typeface="Calibri"/>
            </a:endParaRPr>
          </a:p>
        </p:txBody>
      </p:sp>
      <p:sp>
        <p:nvSpPr>
          <p:cNvPr id="342" name="Google Shape;342;p24"/>
          <p:cNvSpPr/>
          <p:nvPr/>
        </p:nvSpPr>
        <p:spPr>
          <a:xfrm>
            <a:off x="6817234"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لماذا تقودني معرفة بلد المعهد إلى الاعتقاد بأن البيانات والاستنتاجات أكثر دقة وموثوقية؟</a:t>
            </a:r>
            <a:endParaRPr b="0" i="0" sz="1400" u="none" cap="none" strike="noStrike">
              <a:solidFill>
                <a:schemeClr val="lt1"/>
              </a:solidFill>
              <a:latin typeface="Calibri"/>
              <a:ea typeface="Calibri"/>
              <a:cs typeface="Calibri"/>
              <a:sym typeface="Calibri"/>
            </a:endParaRPr>
          </a:p>
        </p:txBody>
      </p:sp>
      <p:sp>
        <p:nvSpPr>
          <p:cNvPr id="343" name="Google Shape;343;p24"/>
          <p:cNvSpPr/>
          <p:nvPr/>
        </p:nvSpPr>
        <p:spPr>
          <a:xfrm>
            <a:off x="266600"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4" name="Google Shape;344;p24"/>
          <p:cNvSpPr/>
          <p:nvPr/>
        </p:nvSpPr>
        <p:spPr>
          <a:xfrm>
            <a:off x="2450159"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5" name="Google Shape;345;p24"/>
          <p:cNvSpPr/>
          <p:nvPr/>
        </p:nvSpPr>
        <p:spPr>
          <a:xfrm>
            <a:off x="4633717"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6" name="Google Shape;346;p24"/>
          <p:cNvSpPr/>
          <p:nvPr/>
        </p:nvSpPr>
        <p:spPr>
          <a:xfrm>
            <a:off x="6817276"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7" name="Google Shape;347;p24"/>
          <p:cNvSpPr/>
          <p:nvPr/>
        </p:nvSpPr>
        <p:spPr>
          <a:xfrm>
            <a:off x="290125" y="11824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600">
                <a:solidFill>
                  <a:srgbClr val="171717"/>
                </a:solidFill>
              </a:rPr>
              <a:t>عكس</a:t>
            </a:r>
            <a:endParaRPr b="0" i="0" sz="1600" u="none" cap="none" strike="noStrike">
              <a:solidFill>
                <a:srgbClr val="000000"/>
              </a:solidFill>
              <a:latin typeface="Nunito"/>
              <a:ea typeface="Nunito"/>
              <a:cs typeface="Nunito"/>
              <a:sym typeface="Nunito"/>
            </a:endParaRPr>
          </a:p>
        </p:txBody>
      </p:sp>
      <p:sp>
        <p:nvSpPr>
          <p:cNvPr id="348" name="Google Shape;348;p24"/>
          <p:cNvSpPr/>
          <p:nvPr/>
        </p:nvSpPr>
        <p:spPr>
          <a:xfrm>
            <a:off x="2462000" y="11742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600">
                <a:solidFill>
                  <a:srgbClr val="171717"/>
                </a:solidFill>
              </a:rPr>
              <a:t>إضافة</a:t>
            </a:r>
            <a:endParaRPr b="1" i="0" sz="1600" u="none" cap="none" strike="noStrike">
              <a:solidFill>
                <a:srgbClr val="171717"/>
              </a:solidFill>
              <a:latin typeface="Arial"/>
              <a:ea typeface="Arial"/>
              <a:cs typeface="Arial"/>
              <a:sym typeface="Arial"/>
            </a:endParaRPr>
          </a:p>
        </p:txBody>
      </p:sp>
      <p:sp>
        <p:nvSpPr>
          <p:cNvPr id="349" name="Google Shape;349;p24"/>
          <p:cNvSpPr/>
          <p:nvPr/>
        </p:nvSpPr>
        <p:spPr>
          <a:xfrm>
            <a:off x="4645575" y="11824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تقييم</a:t>
            </a:r>
            <a:endParaRPr b="0" i="0" sz="1600" u="none" cap="none" strike="noStrike">
              <a:solidFill>
                <a:srgbClr val="000000"/>
              </a:solidFill>
              <a:latin typeface="Nunito"/>
              <a:ea typeface="Nunito"/>
              <a:cs typeface="Nunito"/>
              <a:sym typeface="Nunito"/>
            </a:endParaRPr>
          </a:p>
        </p:txBody>
      </p:sp>
      <p:sp>
        <p:nvSpPr>
          <p:cNvPr id="350" name="Google Shape;350;p24"/>
          <p:cNvSpPr/>
          <p:nvPr/>
        </p:nvSpPr>
        <p:spPr>
          <a:xfrm>
            <a:off x="6829150" y="11742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تحديد</a:t>
            </a:r>
            <a:endParaRPr b="0" i="0" sz="1600" u="none" cap="none" strike="noStrike">
              <a:solidFill>
                <a:srgbClr val="000000"/>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5"/>
          <p:cNvPicPr preferRelativeResize="0"/>
          <p:nvPr/>
        </p:nvPicPr>
        <p:blipFill rotWithShape="1">
          <a:blip r:embed="rId3">
            <a:alphaModFix/>
          </a:blip>
          <a:srcRect b="0" l="0" r="0" t="0"/>
          <a:stretch/>
        </p:blipFill>
        <p:spPr>
          <a:xfrm>
            <a:off x="8540850" y="76200"/>
            <a:ext cx="603150" cy="603150"/>
          </a:xfrm>
          <a:prstGeom prst="rect">
            <a:avLst/>
          </a:prstGeom>
          <a:noFill/>
          <a:ln>
            <a:noFill/>
          </a:ln>
        </p:spPr>
      </p:pic>
      <p:sp>
        <p:nvSpPr>
          <p:cNvPr id="356" name="Google Shape;356;p25"/>
          <p:cNvSpPr/>
          <p:nvPr/>
        </p:nvSpPr>
        <p:spPr>
          <a:xfrm>
            <a:off x="266550"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هناك مواقف يمكنني التفكير فيها بحيث لا تؤثر سنوات الخبرة فيها على جودة  هذه الورقة؟</a:t>
            </a:r>
            <a:endParaRPr b="0" i="0" sz="1400" u="none" cap="none" strike="noStrike">
              <a:solidFill>
                <a:schemeClr val="lt1"/>
              </a:solidFill>
              <a:latin typeface="Calibri"/>
              <a:ea typeface="Calibri"/>
              <a:cs typeface="Calibri"/>
              <a:sym typeface="Calibri"/>
            </a:endParaRPr>
          </a:p>
        </p:txBody>
      </p:sp>
      <p:sp>
        <p:nvSpPr>
          <p:cNvPr id="357" name="Google Shape;357;p25"/>
          <p:cNvSpPr/>
          <p:nvPr/>
        </p:nvSpPr>
        <p:spPr>
          <a:xfrm>
            <a:off x="2450111"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صحيح دائما؟ لنضع "دائمًا" أو "ضمان" أو "أبدًا" في البيان.</a:t>
            </a:r>
            <a:endParaRPr b="0" i="0" sz="1400" u="none" cap="none" strike="noStrike">
              <a:solidFill>
                <a:schemeClr val="lt1"/>
              </a:solidFill>
              <a:latin typeface="Calibri"/>
              <a:ea typeface="Calibri"/>
              <a:cs typeface="Calibri"/>
              <a:sym typeface="Calibri"/>
            </a:endParaRPr>
          </a:p>
        </p:txBody>
      </p:sp>
      <p:sp>
        <p:nvSpPr>
          <p:cNvPr id="358" name="Google Shape;358;p25"/>
          <p:cNvSpPr/>
          <p:nvPr/>
        </p:nvSpPr>
        <p:spPr>
          <a:xfrm>
            <a:off x="4633673"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هل هذا منطقي؟ هل هناك سبب منطقي يدعم فكرة أن التجربة = الثقة في جودة العمل؟</a:t>
            </a:r>
            <a:endParaRPr b="0" i="0" sz="1400" u="none" cap="none" strike="noStrike">
              <a:solidFill>
                <a:schemeClr val="lt1"/>
              </a:solidFill>
              <a:latin typeface="Calibri"/>
              <a:ea typeface="Calibri"/>
              <a:cs typeface="Calibri"/>
              <a:sym typeface="Calibri"/>
            </a:endParaRPr>
          </a:p>
        </p:txBody>
      </p:sp>
      <p:sp>
        <p:nvSpPr>
          <p:cNvPr id="359" name="Google Shape;359;p25"/>
          <p:cNvSpPr/>
          <p:nvPr/>
        </p:nvSpPr>
        <p:spPr>
          <a:xfrm>
            <a:off x="6817234" y="1484650"/>
            <a:ext cx="2060100" cy="1498200"/>
          </a:xfrm>
          <a:prstGeom prst="round2Diag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ar-AE" sz="1400" u="none" cap="none" strike="noStrike">
                <a:solidFill>
                  <a:schemeClr val="lt1"/>
                </a:solidFill>
                <a:latin typeface="Calibri"/>
                <a:ea typeface="Calibri"/>
                <a:cs typeface="Calibri"/>
                <a:sym typeface="Calibri"/>
              </a:rPr>
              <a:t>لماذا تقودني معرفة سنوات خبرة المؤلف إلى الاعتقاد بأن البيانات والاستنتاجات أكثر دقة وموثوقية؟</a:t>
            </a:r>
            <a:endParaRPr b="0" i="0" sz="1400" u="none" cap="none" strike="noStrike">
              <a:solidFill>
                <a:schemeClr val="lt1"/>
              </a:solidFill>
              <a:latin typeface="Calibri"/>
              <a:ea typeface="Calibri"/>
              <a:cs typeface="Calibri"/>
              <a:sym typeface="Calibri"/>
            </a:endParaRPr>
          </a:p>
        </p:txBody>
      </p:sp>
      <p:sp>
        <p:nvSpPr>
          <p:cNvPr id="360" name="Google Shape;360;p25"/>
          <p:cNvSpPr/>
          <p:nvPr/>
        </p:nvSpPr>
        <p:spPr>
          <a:xfrm>
            <a:off x="266600"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1" name="Google Shape;361;p25"/>
          <p:cNvSpPr/>
          <p:nvPr/>
        </p:nvSpPr>
        <p:spPr>
          <a:xfrm>
            <a:off x="2450159"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2" name="Google Shape;362;p25"/>
          <p:cNvSpPr/>
          <p:nvPr/>
        </p:nvSpPr>
        <p:spPr>
          <a:xfrm>
            <a:off x="4633717"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3" name="Google Shape;363;p25"/>
          <p:cNvSpPr/>
          <p:nvPr/>
        </p:nvSpPr>
        <p:spPr>
          <a:xfrm>
            <a:off x="6817276" y="3101134"/>
            <a:ext cx="2060100" cy="1976400"/>
          </a:xfrm>
          <a:prstGeom prst="round2DiagRect">
            <a:avLst>
              <a:gd fmla="val 16667" name="adj1"/>
              <a:gd fmla="val 0" name="adj2"/>
            </a:avLst>
          </a:prstGeom>
          <a:solidFill>
            <a:srgbClr val="EF86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4" name="Google Shape;364;p25"/>
          <p:cNvSpPr/>
          <p:nvPr/>
        </p:nvSpPr>
        <p:spPr>
          <a:xfrm>
            <a:off x="290125" y="11824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600">
                <a:solidFill>
                  <a:srgbClr val="171717"/>
                </a:solidFill>
              </a:rPr>
              <a:t>عكس</a:t>
            </a:r>
            <a:endParaRPr b="0" i="0" sz="1600" u="none" cap="none" strike="noStrike">
              <a:solidFill>
                <a:srgbClr val="000000"/>
              </a:solidFill>
              <a:latin typeface="Nunito"/>
              <a:ea typeface="Nunito"/>
              <a:cs typeface="Nunito"/>
              <a:sym typeface="Nunito"/>
            </a:endParaRPr>
          </a:p>
        </p:txBody>
      </p:sp>
      <p:sp>
        <p:nvSpPr>
          <p:cNvPr id="365" name="Google Shape;365;p25"/>
          <p:cNvSpPr/>
          <p:nvPr/>
        </p:nvSpPr>
        <p:spPr>
          <a:xfrm>
            <a:off x="2462000" y="11742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AE" sz="1600">
                <a:solidFill>
                  <a:srgbClr val="171717"/>
                </a:solidFill>
              </a:rPr>
              <a:t>إضافة</a:t>
            </a:r>
            <a:endParaRPr b="1" i="0" sz="1600" u="none" cap="none" strike="noStrike">
              <a:solidFill>
                <a:srgbClr val="171717"/>
              </a:solidFill>
              <a:latin typeface="Arial"/>
              <a:ea typeface="Arial"/>
              <a:cs typeface="Arial"/>
              <a:sym typeface="Arial"/>
            </a:endParaRPr>
          </a:p>
        </p:txBody>
      </p:sp>
      <p:sp>
        <p:nvSpPr>
          <p:cNvPr id="366" name="Google Shape;366;p25"/>
          <p:cNvSpPr/>
          <p:nvPr/>
        </p:nvSpPr>
        <p:spPr>
          <a:xfrm>
            <a:off x="4645575" y="11824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تقييم</a:t>
            </a:r>
            <a:endParaRPr b="0" i="0" sz="1600" u="none" cap="none" strike="noStrike">
              <a:solidFill>
                <a:srgbClr val="000000"/>
              </a:solidFill>
              <a:latin typeface="Nunito"/>
              <a:ea typeface="Nunito"/>
              <a:cs typeface="Nunito"/>
              <a:sym typeface="Nunito"/>
            </a:endParaRPr>
          </a:p>
        </p:txBody>
      </p:sp>
      <p:sp>
        <p:nvSpPr>
          <p:cNvPr id="367" name="Google Shape;367;p25"/>
          <p:cNvSpPr/>
          <p:nvPr/>
        </p:nvSpPr>
        <p:spPr>
          <a:xfrm>
            <a:off x="6829150" y="1174225"/>
            <a:ext cx="2036400" cy="237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600" u="none" cap="none" strike="noStrike">
                <a:solidFill>
                  <a:srgbClr val="171717"/>
                </a:solidFill>
                <a:latin typeface="Arial"/>
                <a:ea typeface="Arial"/>
                <a:cs typeface="Arial"/>
                <a:sym typeface="Arial"/>
              </a:rPr>
              <a:t>تحديد</a:t>
            </a:r>
            <a:endParaRPr b="0" i="0" sz="1600" u="none" cap="none" strike="noStrike">
              <a:solidFill>
                <a:srgbClr val="000000"/>
              </a:solidFill>
              <a:latin typeface="Nunito"/>
              <a:ea typeface="Nunito"/>
              <a:cs typeface="Nunito"/>
              <a:sym typeface="Nunito"/>
            </a:endParaRPr>
          </a:p>
        </p:txBody>
      </p:sp>
      <p:sp>
        <p:nvSpPr>
          <p:cNvPr id="368" name="Google Shape;368;p25"/>
          <p:cNvSpPr/>
          <p:nvPr/>
        </p:nvSpPr>
        <p:spPr>
          <a:xfrm>
            <a:off x="266550" y="206800"/>
            <a:ext cx="8610900" cy="82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900" u="none" cap="none" strike="noStrike">
                <a:solidFill>
                  <a:schemeClr val="dk1"/>
                </a:solidFill>
                <a:latin typeface="Nunito"/>
                <a:ea typeface="Nunito"/>
                <a:cs typeface="Nunito"/>
                <a:sym typeface="Nunito"/>
              </a:rPr>
              <a:t>المجموعة 3</a:t>
            </a:r>
            <a:endParaRPr b="1" i="0" sz="1900" u="none" cap="none" strike="noStrike">
              <a:solidFill>
                <a:schemeClr val="dk1"/>
              </a:solidFill>
              <a:latin typeface="Nunito"/>
              <a:ea typeface="Nunito"/>
              <a:cs typeface="Nunito"/>
              <a:sym typeface="Nunito"/>
            </a:endParaRPr>
          </a:p>
          <a:p>
            <a:pPr indent="0" lvl="0" marL="0" marR="0" rtl="0" algn="ctr">
              <a:lnSpc>
                <a:spcPct val="100000"/>
              </a:lnSpc>
              <a:spcBef>
                <a:spcPts val="0"/>
              </a:spcBef>
              <a:spcAft>
                <a:spcPts val="0"/>
              </a:spcAft>
              <a:buNone/>
            </a:pPr>
            <a:r>
              <a:rPr b="1" i="0" lang="ar-AE" sz="1600" u="none" cap="none" strike="noStrike">
                <a:solidFill>
                  <a:srgbClr val="000000"/>
                </a:solidFill>
                <a:latin typeface="Calibri"/>
                <a:ea typeface="Calibri"/>
                <a:cs typeface="Calibri"/>
                <a:sym typeface="Calibri"/>
              </a:rPr>
              <a:t>التحيز: </a:t>
            </a:r>
            <a:r>
              <a:rPr b="0" i="0" lang="ar-AE" sz="1600" u="none" cap="none" strike="noStrike">
                <a:solidFill>
                  <a:srgbClr val="000000"/>
                </a:solidFill>
                <a:latin typeface="Calibri"/>
                <a:ea typeface="Calibri"/>
                <a:cs typeface="Calibri"/>
                <a:sym typeface="Calibri"/>
              </a:rPr>
              <a:t>كقائد محترم في المجال ، تساعدني سمعة المؤلف المعروف على الشعور بالثقة في دقة الدراسة وموثوقيتها.</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6"/>
          <p:cNvSpPr txBox="1"/>
          <p:nvPr>
            <p:ph idx="4294967295" type="title"/>
          </p:nvPr>
        </p:nvSpPr>
        <p:spPr>
          <a:xfrm>
            <a:off x="311700" y="2970634"/>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ar-AE" sz="6000">
                <a:solidFill>
                  <a:schemeClr val="lt1"/>
                </a:solidFill>
                <a:latin typeface="Amatic SC"/>
                <a:ea typeface="Amatic SC"/>
                <a:cs typeface="Amatic SC"/>
                <a:sym typeface="Amatic SC"/>
              </a:rPr>
              <a:t>استراحة خمس دقائق</a:t>
            </a:r>
            <a:endParaRPr b="1" sz="6000">
              <a:solidFill>
                <a:schemeClr val="lt1"/>
              </a:solidFill>
              <a:latin typeface="Amatic SC"/>
              <a:ea typeface="Amatic SC"/>
              <a:cs typeface="Amatic SC"/>
              <a:sym typeface="Amatic SC"/>
            </a:endParaRPr>
          </a:p>
        </p:txBody>
      </p:sp>
      <p:sp>
        <p:nvSpPr>
          <p:cNvPr id="374" name="Google Shape;374;p26"/>
          <p:cNvSpPr/>
          <p:nvPr/>
        </p:nvSpPr>
        <p:spPr>
          <a:xfrm>
            <a:off x="3515004" y="659949"/>
            <a:ext cx="2113991" cy="2158273"/>
          </a:xfrm>
          <a:custGeom>
            <a:rect b="b" l="l" r="r" t="t"/>
            <a:pathLst>
              <a:path extrusionOk="0" h="16620" w="16279">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6ce924cc01_0_62"/>
          <p:cNvSpPr txBox="1"/>
          <p:nvPr>
            <p:ph idx="1" type="body"/>
          </p:nvPr>
        </p:nvSpPr>
        <p:spPr>
          <a:xfrm>
            <a:off x="311700" y="1548150"/>
            <a:ext cx="8520600" cy="3770700"/>
          </a:xfrm>
          <a:prstGeom prst="rect">
            <a:avLst/>
          </a:prstGeom>
          <a:noFill/>
          <a:ln>
            <a:noFill/>
          </a:ln>
        </p:spPr>
        <p:txBody>
          <a:bodyPr anchorCtr="0" anchor="ctr" bIns="91425" lIns="91425" spcFirstLastPara="1" rIns="91425" wrap="square" tIns="91425">
            <a:noAutofit/>
          </a:bodyPr>
          <a:lstStyle/>
          <a:p>
            <a:pPr indent="-330200" lvl="0" marL="457200" rtl="1" algn="r">
              <a:lnSpc>
                <a:spcPct val="100000"/>
              </a:lnSpc>
              <a:spcBef>
                <a:spcPts val="1000"/>
              </a:spcBef>
              <a:spcAft>
                <a:spcPts val="0"/>
              </a:spcAft>
              <a:buClr>
                <a:schemeClr val="dk1"/>
              </a:buClr>
              <a:buSzPts val="1600"/>
              <a:buChar char="๏"/>
            </a:pPr>
            <a:r>
              <a:rPr lang="ar-AE" sz="1800"/>
              <a:t>تم تعديل المحتوى الموجود في مجموعة الشرائح هذه من برنامج </a:t>
            </a:r>
            <a:r>
              <a:rPr lang="ar-AE" sz="1800" u="sng">
                <a:solidFill>
                  <a:schemeClr val="hlink"/>
                </a:solidFill>
                <a:hlinkClick r:id="rId3"/>
              </a:rPr>
              <a:t>Prereview Open Reviewers  </a:t>
            </a:r>
            <a:r>
              <a:rPr lang="ar-AE" sz="1800"/>
              <a:t>بمساهمات من جميع أعضاء الفريق المنظم لـ Open Peer Reviewers  في إفريقيا.</a:t>
            </a:r>
            <a:endParaRPr/>
          </a:p>
          <a:p>
            <a:pPr indent="-330200" lvl="0" marL="457200" rtl="1" algn="r">
              <a:lnSpc>
                <a:spcPct val="100000"/>
              </a:lnSpc>
              <a:spcBef>
                <a:spcPts val="1000"/>
              </a:spcBef>
              <a:spcAft>
                <a:spcPts val="0"/>
              </a:spcAft>
              <a:buClr>
                <a:schemeClr val="dk1"/>
              </a:buClr>
              <a:buSzPts val="1600"/>
              <a:buChar char="๏"/>
            </a:pPr>
            <a:r>
              <a:rPr lang="ar-AE" sz="1800"/>
              <a:t>تم ترخيص محتوى مجموعة الشرائح هذه بموجب </a:t>
            </a:r>
            <a:r>
              <a:rPr lang="ar-AE" sz="1800" u="sng">
                <a:solidFill>
                  <a:schemeClr val="hlink"/>
                </a:solidFill>
                <a:hlinkClick r:id="rId4"/>
              </a:rPr>
              <a:t>Creative Common Attribution 4.0  </a:t>
            </a:r>
            <a:r>
              <a:rPr lang="ar-AE" sz="1800"/>
              <a:t>، والذي يسمح لأي شخص </a:t>
            </a:r>
            <a:r>
              <a:rPr b="1" lang="ar-AE" sz="1800"/>
              <a:t>بمشاركة</a:t>
            </a:r>
            <a:r>
              <a:rPr lang="ar-AE" sz="1800"/>
              <a:t> المحتوى بحرية - نسخ وإعادة توزيع المواد في أي وسيط ، أو تعديل التنسيق - وإعادة مزج المواد وتحويلها والبناء عليها لأي غرض ، حتى لأغراض تجارية طالما يتم إعطاء </a:t>
            </a:r>
            <a:r>
              <a:rPr b="1" lang="ar-AE" sz="1800"/>
              <a:t>الإسناد</a:t>
            </a:r>
            <a:r>
              <a:rPr lang="ar-AE" sz="1800"/>
              <a:t>.</a:t>
            </a:r>
            <a:endParaRPr sz="1800"/>
          </a:p>
          <a:p>
            <a:pPr indent="-342900" lvl="0" marL="457200" rtl="1" algn="r">
              <a:lnSpc>
                <a:spcPct val="100000"/>
              </a:lnSpc>
              <a:spcBef>
                <a:spcPts val="1000"/>
              </a:spcBef>
              <a:spcAft>
                <a:spcPts val="0"/>
              </a:spcAft>
              <a:buSzPts val="1800"/>
              <a:buChar char="๏"/>
            </a:pPr>
            <a:r>
              <a:rPr lang="ar-AE" sz="1800"/>
              <a:t>الإسناد:  </a:t>
            </a:r>
            <a:r>
              <a:rPr lang="ar-AE"/>
              <a:t>Munene, Aurelia, Saderi, Daniela, Havemann, Johanna, Obanda, Johanssen, Owango, Joy, Ngugi, Wangari Joyce, Korzec, Kornelia, Outa, Nicholas.(2022</a:t>
            </a:r>
            <a:r>
              <a:rPr lang="ar-AE" sz="1800"/>
              <a:t>).  فتح المراجعين أفريقيا ورشة عمل النموذج الأول الشرائح. زينودو. https://doi.org/10.5281/zenodo.7145170</a:t>
            </a:r>
            <a:endParaRPr sz="1800"/>
          </a:p>
          <a:p>
            <a:pPr indent="-330200" lvl="0" marL="457200" rtl="1" algn="r">
              <a:lnSpc>
                <a:spcPct val="100000"/>
              </a:lnSpc>
              <a:spcBef>
                <a:spcPts val="1000"/>
              </a:spcBef>
              <a:spcAft>
                <a:spcPts val="0"/>
              </a:spcAft>
              <a:buClr>
                <a:schemeClr val="dk1"/>
              </a:buClr>
              <a:buSzPts val="1600"/>
              <a:buChar char="๏"/>
            </a:pPr>
            <a:r>
              <a:rPr lang="ar-AE" sz="1800"/>
              <a:t>تم تصميم مجموعة الشرائح هذه بواسطة  Frasia Kemunto (TCC Africa وتم تعديلها بواسطة Daniela Saderi PREreview).</a:t>
            </a:r>
            <a:endParaRPr/>
          </a:p>
          <a:p>
            <a:pPr indent="-330200" lvl="0" marL="457200" rtl="1" algn="r">
              <a:lnSpc>
                <a:spcPct val="100000"/>
              </a:lnSpc>
              <a:spcBef>
                <a:spcPts val="1000"/>
              </a:spcBef>
              <a:spcAft>
                <a:spcPts val="0"/>
              </a:spcAft>
              <a:buClr>
                <a:schemeClr val="dk1"/>
              </a:buClr>
              <a:buSzPts val="1600"/>
              <a:buChar char="๏"/>
            </a:pPr>
            <a:r>
              <a:rPr lang="ar-AE" sz="1800"/>
              <a:t>تم أخذ الأيقونات الموجودة في مجموعة الشرائح هذه من موقع </a:t>
            </a:r>
            <a:r>
              <a:rPr lang="ar-AE" sz="1800" u="sng">
                <a:solidFill>
                  <a:schemeClr val="hlink"/>
                </a:solidFill>
                <a:hlinkClick r:id="rId5"/>
              </a:rPr>
              <a:t>handdrawngoods.com  </a:t>
            </a:r>
            <a:r>
              <a:rPr lang="ar-AE" sz="1800"/>
              <a:t>وتم ترخيصها بموجب ترخيص </a:t>
            </a:r>
            <a:r>
              <a:rPr lang="ar-AE" sz="1800" u="sng">
                <a:solidFill>
                  <a:schemeClr val="hlink"/>
                </a:solidFill>
                <a:hlinkClick r:id="rId6"/>
              </a:rPr>
              <a:t>Creative Commons Attribution 2.5</a:t>
            </a:r>
            <a:r>
              <a:rPr lang="ar-AE" sz="1800"/>
              <a:t>  المتاح من خلال موقع </a:t>
            </a:r>
            <a:r>
              <a:rPr lang="ar-AE" sz="1800" u="sng">
                <a:solidFill>
                  <a:schemeClr val="hlink"/>
                </a:solidFill>
                <a:hlinkClick r:id="rId7"/>
              </a:rPr>
              <a:t>Slide Carnival</a:t>
            </a:r>
            <a:r>
              <a:rPr lang="ar-AE" sz="1800"/>
              <a:t>.</a:t>
            </a:r>
            <a:endParaRPr/>
          </a:p>
          <a:p>
            <a:pPr indent="-228600" lvl="0" marL="457200" rtl="1" algn="r">
              <a:lnSpc>
                <a:spcPct val="100000"/>
              </a:lnSpc>
              <a:spcBef>
                <a:spcPts val="1000"/>
              </a:spcBef>
              <a:spcAft>
                <a:spcPts val="0"/>
              </a:spcAft>
              <a:buClr>
                <a:schemeClr val="dk1"/>
              </a:buClr>
              <a:buSzPts val="1600"/>
              <a:buNone/>
            </a:pPr>
            <a:r>
              <a:t/>
            </a:r>
            <a:endParaRPr/>
          </a:p>
          <a:p>
            <a:pPr indent="0" lvl="0" marL="0" rtl="0" algn="l">
              <a:lnSpc>
                <a:spcPct val="100000"/>
              </a:lnSpc>
              <a:spcBef>
                <a:spcPts val="1000"/>
              </a:spcBef>
              <a:spcAft>
                <a:spcPts val="1000"/>
              </a:spcAft>
              <a:buSzPts val="1600"/>
              <a:buNone/>
            </a:pPr>
            <a:r>
              <a:t/>
            </a:r>
            <a:endParaRPr sz="1900"/>
          </a:p>
        </p:txBody>
      </p:sp>
      <p:sp>
        <p:nvSpPr>
          <p:cNvPr id="87" name="Google Shape;87;g16ce924cc01_0_62"/>
          <p:cNvSpPr txBox="1"/>
          <p:nvPr>
            <p:ph idx="4294967295" type="title"/>
          </p:nvPr>
        </p:nvSpPr>
        <p:spPr>
          <a:xfrm>
            <a:off x="3825983" y="355483"/>
            <a:ext cx="3701400" cy="4464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800000"/>
              </a:buClr>
              <a:buSzPts val="2900"/>
              <a:buFont typeface="Calibri"/>
              <a:buNone/>
            </a:pPr>
            <a:r>
              <a:rPr lang="ar-AE" sz="2900">
                <a:solidFill>
                  <a:srgbClr val="800000"/>
                </a:solidFill>
                <a:latin typeface="Calibri"/>
                <a:ea typeface="Calibri"/>
                <a:cs typeface="Calibri"/>
                <a:sym typeface="Calibri"/>
              </a:rPr>
              <a:t>حول المحتوى وكيفية إقتباسه</a:t>
            </a:r>
            <a:endParaRPr sz="2900">
              <a:solidFill>
                <a:srgbClr val="8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7"/>
          <p:cNvSpPr txBox="1"/>
          <p:nvPr>
            <p:ph idx="4294967295" type="title"/>
          </p:nvPr>
        </p:nvSpPr>
        <p:spPr>
          <a:xfrm>
            <a:off x="464100" y="597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ar-AE"/>
              <a:t>الخطوة الثانية: اكتساب </a:t>
            </a:r>
            <a:r>
              <a:rPr b="1" lang="ar-AE"/>
              <a:t>الفهم الإدراكي</a:t>
            </a:r>
            <a:endParaRPr b="1"/>
          </a:p>
        </p:txBody>
      </p:sp>
      <p:sp>
        <p:nvSpPr>
          <p:cNvPr id="380" name="Google Shape;380;p27"/>
          <p:cNvSpPr txBox="1"/>
          <p:nvPr/>
        </p:nvSpPr>
        <p:spPr>
          <a:xfrm>
            <a:off x="464100" y="1246325"/>
            <a:ext cx="7967381" cy="108719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None/>
            </a:pPr>
            <a:r>
              <a:rPr b="0" i="0" lang="ar-AE" sz="1700" u="none" cap="none" strike="noStrike">
                <a:solidFill>
                  <a:srgbClr val="1A1A1A"/>
                </a:solidFill>
                <a:latin typeface="Calibri"/>
                <a:ea typeface="Calibri"/>
                <a:cs typeface="Calibri"/>
                <a:sym typeface="Calibri"/>
              </a:rPr>
              <a:t>أثناء </a:t>
            </a:r>
            <a:r>
              <a:rPr b="1" i="0" lang="ar-AE" sz="1700" u="none" cap="none" strike="noStrike">
                <a:solidFill>
                  <a:srgbClr val="1A1A1A"/>
                </a:solidFill>
                <a:latin typeface="Calibri"/>
                <a:ea typeface="Calibri"/>
                <a:cs typeface="Calibri"/>
                <a:sym typeface="Calibri"/>
              </a:rPr>
              <a:t>القراءة الأولى </a:t>
            </a:r>
            <a:r>
              <a:rPr b="0" i="0" lang="ar-AE" sz="1700" u="none" cap="none" strike="noStrike">
                <a:solidFill>
                  <a:srgbClr val="1A1A1A"/>
                </a:solidFill>
                <a:latin typeface="Calibri"/>
                <a:ea typeface="Calibri"/>
                <a:cs typeface="Calibri"/>
                <a:sym typeface="Calibri"/>
              </a:rPr>
              <a:t>للورقة ، تذكرأن تتجنب التقييم وأن تركز بدلاً من ذلك على </a:t>
            </a:r>
            <a:r>
              <a:rPr b="0" i="0" lang="ar-AE" sz="1700" u="sng" cap="none" strike="noStrike">
                <a:solidFill>
                  <a:srgbClr val="1A1A1A"/>
                </a:solidFill>
                <a:latin typeface="Calibri"/>
                <a:ea typeface="Calibri"/>
                <a:cs typeface="Calibri"/>
                <a:sym typeface="Calibri"/>
              </a:rPr>
              <a:t>الفهم</a:t>
            </a:r>
            <a:r>
              <a:rPr b="0" i="0" lang="ar-AE" sz="1700" u="none" cap="none" strike="noStrike">
                <a:solidFill>
                  <a:srgbClr val="1A1A1A"/>
                </a:solidFill>
                <a:latin typeface="Calibri"/>
                <a:ea typeface="Calibri"/>
                <a:cs typeface="Calibri"/>
                <a:sym typeface="Calibri"/>
              </a:rPr>
              <a:t>. ستظهر الأفكار التقييمية حتمًا ، لكن الفهم قبل التقييم يمكن أن يساعدنا في تجنب التحيز.</a:t>
            </a:r>
            <a:endParaRPr b="0" i="0" sz="1700" u="none" cap="none" strike="noStrike">
              <a:solidFill>
                <a:srgbClr val="000000"/>
              </a:solidFill>
              <a:latin typeface="Calibri"/>
              <a:ea typeface="Calibri"/>
              <a:cs typeface="Calibri"/>
              <a:sym typeface="Calibri"/>
            </a:endParaRPr>
          </a:p>
        </p:txBody>
      </p:sp>
      <p:grpSp>
        <p:nvGrpSpPr>
          <p:cNvPr id="381" name="Google Shape;381;p27"/>
          <p:cNvGrpSpPr/>
          <p:nvPr/>
        </p:nvGrpSpPr>
        <p:grpSpPr>
          <a:xfrm>
            <a:off x="452700" y="2761925"/>
            <a:ext cx="8170800" cy="1581600"/>
            <a:chOff x="452700" y="2761925"/>
            <a:chExt cx="8170800" cy="1581600"/>
          </a:xfrm>
        </p:grpSpPr>
        <p:sp>
          <p:nvSpPr>
            <p:cNvPr id="382" name="Google Shape;382;p27"/>
            <p:cNvSpPr/>
            <p:nvPr/>
          </p:nvSpPr>
          <p:spPr>
            <a:xfrm>
              <a:off x="452700" y="2761925"/>
              <a:ext cx="8170800" cy="1581600"/>
            </a:xfrm>
            <a:prstGeom prst="roundRect">
              <a:avLst>
                <a:gd fmla="val 16667" name="adj"/>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D6832"/>
                </a:solidFill>
                <a:latin typeface="Arial"/>
                <a:ea typeface="Arial"/>
                <a:cs typeface="Arial"/>
                <a:sym typeface="Arial"/>
              </a:endParaRPr>
            </a:p>
          </p:txBody>
        </p:sp>
        <p:sp>
          <p:nvSpPr>
            <p:cNvPr id="383" name="Google Shape;383;p27"/>
            <p:cNvSpPr txBox="1"/>
            <p:nvPr/>
          </p:nvSpPr>
          <p:spPr>
            <a:xfrm>
              <a:off x="531150" y="2815002"/>
              <a:ext cx="8081100" cy="1520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None/>
              </a:pPr>
              <a:r>
                <a:rPr b="1" i="0" lang="ar-AE" sz="1500" u="none" cap="none" strike="noStrike">
                  <a:solidFill>
                    <a:srgbClr val="FFFFFF"/>
                  </a:solidFill>
                  <a:latin typeface="Calibri"/>
                  <a:ea typeface="Calibri"/>
                  <a:cs typeface="Calibri"/>
                  <a:sym typeface="Calibri"/>
                </a:rPr>
                <a:t>نصيحة</a:t>
              </a:r>
              <a:r>
                <a:rPr b="0" i="0" lang="ar-AE" sz="1500" u="none" cap="none" strike="noStrike">
                  <a:solidFill>
                    <a:srgbClr val="FFFFFF"/>
                  </a:solidFill>
                  <a:latin typeface="Calibri"/>
                  <a:ea typeface="Calibri"/>
                  <a:cs typeface="Calibri"/>
                  <a:sym typeface="Calibri"/>
                </a:rPr>
                <a:t> </a:t>
              </a:r>
              <a:r>
                <a:rPr b="1" i="0" lang="ar-AE" sz="1500" u="none" cap="none" strike="noStrike">
                  <a:solidFill>
                    <a:srgbClr val="FFFFFF"/>
                  </a:solidFill>
                  <a:latin typeface="Calibri"/>
                  <a:ea typeface="Calibri"/>
                  <a:cs typeface="Calibri"/>
                  <a:sym typeface="Calibri"/>
                </a:rPr>
                <a:t>المحرر</a:t>
              </a:r>
              <a:r>
                <a:rPr b="0" i="0" lang="ar-AE" sz="1500" u="none" cap="none" strike="noStrike">
                  <a:solidFill>
                    <a:srgbClr val="FFFFFF"/>
                  </a:solidFill>
                  <a:latin typeface="Calibri"/>
                  <a:ea typeface="Calibri"/>
                  <a:cs typeface="Calibri"/>
                  <a:sym typeface="Calibri"/>
                </a:rPr>
                <a:t>: "أثناء المراجعة ، اقرأ الورقة بأكملها أولاً وقم بتدوين المصطلحات أو الأساليب التي لم تكن على علم بها ،اكتشف قوة ومحدودية الدراسة. ثم اقض بعض الوقت في التعرف على المصطلحات أو الطرق التي لست على دراية بها. اقرأ الورقة مرة أخرى بعمق وحاول مساعدة المؤلفين من خلال إيجاد النطاقات لتحسين جودتها وسهولة قراءتها ". محرر</a:t>
              </a:r>
              <a:endParaRPr b="0" i="0" sz="1500" u="none" cap="none" strike="noStrike">
                <a:solidFill>
                  <a:srgbClr val="FFFFFF"/>
                </a:solidFill>
                <a:latin typeface="Calibri"/>
                <a:ea typeface="Calibri"/>
                <a:cs typeface="Calibri"/>
                <a:sym typeface="Calibri"/>
              </a:endParaRPr>
            </a:p>
            <a:p>
              <a:pPr indent="0" lvl="0" marL="0" marR="0" rtl="0" algn="r">
                <a:lnSpc>
                  <a:spcPct val="115000"/>
                </a:lnSpc>
                <a:spcBef>
                  <a:spcPts val="2400"/>
                </a:spcBef>
                <a:spcAft>
                  <a:spcPts val="1200"/>
                </a:spcAft>
                <a:buNone/>
              </a:pPr>
              <a:r>
                <a:t/>
              </a:r>
              <a:endParaRPr b="0" i="0" sz="1500" u="none" cap="none" strike="noStrike">
                <a:solidFill>
                  <a:srgbClr val="FFFFFF"/>
                </a:solidFill>
                <a:latin typeface="Calibri"/>
                <a:ea typeface="Calibri"/>
                <a:cs typeface="Calibri"/>
                <a:sym typeface="Calibri"/>
              </a:endParaRPr>
            </a:p>
          </p:txBody>
        </p:sp>
      </p:grpSp>
      <p:sp>
        <p:nvSpPr>
          <p:cNvPr id="384" name="Google Shape;384;p27"/>
          <p:cNvSpPr/>
          <p:nvPr/>
        </p:nvSpPr>
        <p:spPr>
          <a:xfrm>
            <a:off x="896519" y="3801509"/>
            <a:ext cx="915600" cy="340200"/>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b="0" i="0" lang="ar-AE" sz="1400" u="none" cap="none" strike="noStrike">
                <a:solidFill>
                  <a:srgbClr val="FFFFFF"/>
                </a:solidFill>
                <a:latin typeface="Calibri"/>
                <a:ea typeface="Calibri"/>
                <a:cs typeface="Calibri"/>
                <a:sym typeface="Calibri"/>
              </a:rPr>
              <a:t>PLOS ONE</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8"/>
          <p:cNvSpPr txBox="1"/>
          <p:nvPr>
            <p:ph idx="4294967295" type="title"/>
          </p:nvPr>
        </p:nvSpPr>
        <p:spPr>
          <a:xfrm>
            <a:off x="152400" y="271902"/>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ar-AE"/>
              <a:t>الخطوة 3: تحديد القضايا الرئيسية والثانوية</a:t>
            </a:r>
            <a:endParaRPr/>
          </a:p>
        </p:txBody>
      </p:sp>
      <p:sp>
        <p:nvSpPr>
          <p:cNvPr id="390" name="Google Shape;390;p28"/>
          <p:cNvSpPr txBox="1"/>
          <p:nvPr/>
        </p:nvSpPr>
        <p:spPr>
          <a:xfrm>
            <a:off x="464100" y="1007627"/>
            <a:ext cx="8148000" cy="2552700"/>
          </a:xfrm>
          <a:prstGeom prst="rect">
            <a:avLst/>
          </a:prstGeom>
          <a:noFill/>
          <a:ln>
            <a:noFill/>
          </a:ln>
        </p:spPr>
        <p:txBody>
          <a:bodyPr anchorCtr="0" anchor="t" bIns="91425" lIns="91425" spcFirstLastPara="1" rIns="91425" wrap="square" tIns="91425">
            <a:spAutoFit/>
          </a:bodyPr>
          <a:lstStyle/>
          <a:p>
            <a:pPr indent="-336550" lvl="0" marL="457200" marR="0" rtl="1" algn="r">
              <a:lnSpc>
                <a:spcPct val="115000"/>
              </a:lnSpc>
              <a:spcBef>
                <a:spcPts val="0"/>
              </a:spcBef>
              <a:spcAft>
                <a:spcPts val="0"/>
              </a:spcAft>
              <a:buClr>
                <a:srgbClr val="1A1A1A"/>
              </a:buClr>
              <a:buSzPts val="1700"/>
              <a:buFont typeface="Calibri"/>
              <a:buChar char="●"/>
            </a:pPr>
            <a:r>
              <a:rPr b="0" i="0" lang="ar-AE" sz="1700" u="none" cap="none" strike="noStrike">
                <a:solidFill>
                  <a:srgbClr val="1A1A1A"/>
                </a:solidFill>
                <a:latin typeface="Calibri"/>
                <a:ea typeface="Calibri"/>
                <a:cs typeface="Calibri"/>
                <a:sym typeface="Calibri"/>
              </a:rPr>
              <a:t>في </a:t>
            </a:r>
            <a:r>
              <a:rPr b="1" i="0" lang="ar-AE" sz="1700" u="none" cap="none" strike="noStrike">
                <a:solidFill>
                  <a:srgbClr val="1A1A1A"/>
                </a:solidFill>
                <a:latin typeface="Calibri"/>
                <a:ea typeface="Calibri"/>
                <a:cs typeface="Calibri"/>
                <a:sym typeface="Calibri"/>
              </a:rPr>
              <a:t>القراءة</a:t>
            </a:r>
            <a:r>
              <a:rPr b="0" i="0" lang="ar-AE" sz="1700" u="none" cap="none" strike="noStrike">
                <a:solidFill>
                  <a:srgbClr val="1A1A1A"/>
                </a:solidFill>
                <a:latin typeface="Calibri"/>
                <a:ea typeface="Calibri"/>
                <a:cs typeface="Calibri"/>
                <a:sym typeface="Calibri"/>
              </a:rPr>
              <a:t> </a:t>
            </a:r>
            <a:r>
              <a:rPr b="1" i="0" lang="ar-AE" sz="1700" u="none" cap="none" strike="noStrike">
                <a:solidFill>
                  <a:srgbClr val="1A1A1A"/>
                </a:solidFill>
                <a:latin typeface="Calibri"/>
                <a:ea typeface="Calibri"/>
                <a:cs typeface="Calibri"/>
                <a:sym typeface="Calibri"/>
              </a:rPr>
              <a:t>الثانية</a:t>
            </a:r>
            <a:r>
              <a:rPr b="0" i="0" lang="ar-AE" sz="1700" u="none" cap="none" strike="noStrike">
                <a:solidFill>
                  <a:srgbClr val="1A1A1A"/>
                </a:solidFill>
                <a:latin typeface="Calibri"/>
                <a:ea typeface="Calibri"/>
                <a:cs typeface="Calibri"/>
                <a:sym typeface="Calibri"/>
              </a:rPr>
              <a:t> ، يمكنك البدء في تحديد المشكلات التي قد تواجهك مع الورقة البحثية. نقترح إبراز المشكلات وإدراجها في قائمة قبل تصنيفها إلى اهتمامات رئيسية أو ثانوية أثناء تقدمك في الورقة.</a:t>
            </a:r>
            <a:endParaRPr b="0" i="0" sz="1700" u="none" cap="none" strike="noStrike">
              <a:solidFill>
                <a:srgbClr val="1A1A1A"/>
              </a:solidFill>
              <a:latin typeface="Calibri"/>
              <a:ea typeface="Calibri"/>
              <a:cs typeface="Calibri"/>
              <a:sym typeface="Calibri"/>
            </a:endParaRPr>
          </a:p>
          <a:p>
            <a:pPr indent="0" lvl="0" marL="457200" marR="0" rtl="1" algn="r">
              <a:lnSpc>
                <a:spcPct val="115000"/>
              </a:lnSpc>
              <a:spcBef>
                <a:spcPts val="0"/>
              </a:spcBef>
              <a:spcAft>
                <a:spcPts val="0"/>
              </a:spcAft>
              <a:buNone/>
            </a:pPr>
            <a:r>
              <a:t/>
            </a:r>
            <a:endParaRPr b="0" i="0" sz="1700" u="none" cap="none" strike="noStrike">
              <a:solidFill>
                <a:srgbClr val="1A1A1A"/>
              </a:solidFill>
              <a:latin typeface="Calibri"/>
              <a:ea typeface="Calibri"/>
              <a:cs typeface="Calibri"/>
              <a:sym typeface="Calibri"/>
            </a:endParaRPr>
          </a:p>
          <a:p>
            <a:pPr indent="-336550" lvl="0" marL="457200" marR="0" rtl="1" algn="r">
              <a:lnSpc>
                <a:spcPct val="115000"/>
              </a:lnSpc>
              <a:spcBef>
                <a:spcPts val="0"/>
              </a:spcBef>
              <a:spcAft>
                <a:spcPts val="0"/>
              </a:spcAft>
              <a:buClr>
                <a:srgbClr val="1A1A1A"/>
              </a:buClr>
              <a:buSzPts val="1700"/>
              <a:buFont typeface="Calibri"/>
              <a:buChar char="●"/>
            </a:pPr>
            <a:r>
              <a:rPr b="1" i="0" lang="ar-AE" sz="1700" u="none" cap="none" strike="noStrike">
                <a:solidFill>
                  <a:srgbClr val="1A1A1A"/>
                </a:solidFill>
                <a:latin typeface="Calibri"/>
                <a:ea typeface="Calibri"/>
                <a:cs typeface="Calibri"/>
                <a:sym typeface="Calibri"/>
              </a:rPr>
              <a:t>القضايا</a:t>
            </a:r>
            <a:r>
              <a:rPr b="0" i="0" lang="ar-AE" sz="1700" u="none" cap="none" strike="noStrike">
                <a:solidFill>
                  <a:srgbClr val="1A1A1A"/>
                </a:solidFill>
                <a:latin typeface="Calibri"/>
                <a:ea typeface="Calibri"/>
                <a:cs typeface="Calibri"/>
                <a:sym typeface="Calibri"/>
              </a:rPr>
              <a:t> </a:t>
            </a:r>
            <a:r>
              <a:rPr b="1" i="0" lang="ar-AE" sz="1700" u="none" cap="none" strike="noStrike">
                <a:solidFill>
                  <a:srgbClr val="1A1A1A"/>
                </a:solidFill>
                <a:latin typeface="Calibri"/>
                <a:ea typeface="Calibri"/>
                <a:cs typeface="Calibri"/>
                <a:sym typeface="Calibri"/>
              </a:rPr>
              <a:t>الرئيسية</a:t>
            </a:r>
            <a:r>
              <a:rPr b="0" i="0" lang="ar-AE" sz="1700" u="none" cap="none" strike="noStrike">
                <a:solidFill>
                  <a:srgbClr val="1A1A1A"/>
                </a:solidFill>
                <a:latin typeface="Calibri"/>
                <a:ea typeface="Calibri"/>
                <a:cs typeface="Calibri"/>
                <a:sym typeface="Calibri"/>
              </a:rPr>
              <a:t> أو "</a:t>
            </a:r>
            <a:r>
              <a:rPr b="1" i="0" lang="ar-AE" sz="1700" u="none" cap="none" strike="noStrike">
                <a:solidFill>
                  <a:srgbClr val="1A1A1A"/>
                </a:solidFill>
                <a:latin typeface="Calibri"/>
                <a:ea typeface="Calibri"/>
                <a:cs typeface="Calibri"/>
                <a:sym typeface="Calibri"/>
              </a:rPr>
              <a:t>الجوهرية</a:t>
            </a:r>
            <a:r>
              <a:rPr b="0" i="0" lang="ar-AE" sz="1700" u="none" cap="none" strike="noStrike">
                <a:solidFill>
                  <a:srgbClr val="1A1A1A"/>
                </a:solidFill>
                <a:latin typeface="Calibri"/>
                <a:ea typeface="Calibri"/>
                <a:cs typeface="Calibri"/>
                <a:sym typeface="Calibri"/>
              </a:rPr>
              <a:t>" هي القضايا التي إذا لم يتم تناولها قد تعرض تفسير النتائج والاستنتاجات العامة للعمل للخطر. فيما يلي بعض الأمثلة لما قد يشير إليه شخص ما على أنها قضية "رئيسية".</a:t>
            </a:r>
            <a:endParaRPr b="0" i="0" sz="1700" u="none" cap="none" strike="noStrike">
              <a:solidFill>
                <a:srgbClr val="1A1A1A"/>
              </a:solidFill>
              <a:latin typeface="Calibri"/>
              <a:ea typeface="Calibri"/>
              <a:cs typeface="Calibri"/>
              <a:sym typeface="Calibri"/>
            </a:endParaRPr>
          </a:p>
          <a:p>
            <a:pPr indent="0" lvl="0" marL="457200" marR="0" rtl="1" algn="r">
              <a:lnSpc>
                <a:spcPct val="115000"/>
              </a:lnSpc>
              <a:spcBef>
                <a:spcPts val="0"/>
              </a:spcBef>
              <a:spcAft>
                <a:spcPts val="0"/>
              </a:spcAft>
              <a:buNone/>
            </a:pPr>
            <a:r>
              <a:t/>
            </a:r>
            <a:endParaRPr b="0" i="0" sz="1700" u="none" cap="none" strike="noStrike">
              <a:solidFill>
                <a:srgbClr val="1A1A1A"/>
              </a:solidFill>
              <a:latin typeface="Calibri"/>
              <a:ea typeface="Calibri"/>
              <a:cs typeface="Calibri"/>
              <a:sym typeface="Calibri"/>
            </a:endParaRPr>
          </a:p>
          <a:p>
            <a:pPr indent="-336550" lvl="0" marL="457200" marR="0" rtl="1" algn="r">
              <a:lnSpc>
                <a:spcPct val="115000"/>
              </a:lnSpc>
              <a:spcBef>
                <a:spcPts val="0"/>
              </a:spcBef>
              <a:spcAft>
                <a:spcPts val="0"/>
              </a:spcAft>
              <a:buClr>
                <a:srgbClr val="1A1A1A"/>
              </a:buClr>
              <a:buSzPts val="1700"/>
              <a:buFont typeface="Calibri"/>
              <a:buChar char="●"/>
            </a:pPr>
            <a:r>
              <a:rPr b="1" i="0" lang="ar-AE" sz="1700" u="none" cap="none" strike="noStrike">
                <a:solidFill>
                  <a:srgbClr val="1A1A1A"/>
                </a:solidFill>
                <a:latin typeface="Calibri"/>
                <a:ea typeface="Calibri"/>
                <a:cs typeface="Calibri"/>
                <a:sym typeface="Calibri"/>
              </a:rPr>
              <a:t>القضايا الثانوية </a:t>
            </a:r>
            <a:r>
              <a:rPr lang="ar-AE" sz="1700">
                <a:solidFill>
                  <a:srgbClr val="1A1A1A"/>
                </a:solidFill>
                <a:latin typeface="Calibri"/>
                <a:ea typeface="Calibri"/>
                <a:cs typeface="Calibri"/>
                <a:sym typeface="Calibri"/>
              </a:rPr>
              <a:t>أو "</a:t>
            </a:r>
            <a:r>
              <a:rPr b="1" lang="ar-AE" sz="1700">
                <a:solidFill>
                  <a:srgbClr val="1A1A1A"/>
                </a:solidFill>
                <a:latin typeface="Calibri"/>
                <a:ea typeface="Calibri"/>
                <a:cs typeface="Calibri"/>
                <a:sym typeface="Calibri"/>
              </a:rPr>
              <a:t>الهامشية</a:t>
            </a:r>
            <a:r>
              <a:rPr lang="ar-AE" sz="1700">
                <a:solidFill>
                  <a:srgbClr val="1A1A1A"/>
                </a:solidFill>
                <a:latin typeface="Calibri"/>
                <a:ea typeface="Calibri"/>
                <a:cs typeface="Calibri"/>
                <a:sym typeface="Calibri"/>
              </a:rPr>
              <a:t>"</a:t>
            </a:r>
            <a:r>
              <a:rPr b="0" i="0" lang="ar-AE" sz="1700" u="none" cap="none" strike="noStrike">
                <a:solidFill>
                  <a:srgbClr val="1A1A1A"/>
                </a:solidFill>
                <a:latin typeface="Calibri"/>
                <a:ea typeface="Calibri"/>
                <a:cs typeface="Calibri"/>
                <a:sym typeface="Calibri"/>
              </a:rPr>
              <a:t> هي تلك التي حتى لو تركت دون حل فإنها لن تضر بتفسير النتائج </a:t>
            </a:r>
            <a:r>
              <a:rPr lang="ar-AE" sz="1700">
                <a:solidFill>
                  <a:srgbClr val="1A1A1A"/>
                </a:solidFill>
                <a:latin typeface="Calibri"/>
                <a:ea typeface="Calibri"/>
                <a:cs typeface="Calibri"/>
                <a:sym typeface="Calibri"/>
              </a:rPr>
              <a:t>والاستنتاجات</a:t>
            </a:r>
            <a:r>
              <a:rPr b="0" i="0" lang="ar-AE" sz="1700" u="none" cap="none" strike="noStrike">
                <a:solidFill>
                  <a:srgbClr val="1A1A1A"/>
                </a:solidFill>
                <a:latin typeface="Calibri"/>
                <a:ea typeface="Calibri"/>
                <a:cs typeface="Calibri"/>
                <a:sym typeface="Calibri"/>
              </a:rPr>
              <a:t> العامة للعمل.</a:t>
            </a:r>
            <a:endParaRPr b="0" i="0" sz="1700" u="none" cap="none" strike="noStrike">
              <a:solidFill>
                <a:srgbClr val="1A1A1A"/>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aphicFrame>
        <p:nvGraphicFramePr>
          <p:cNvPr id="395" name="Google Shape;395;p29"/>
          <p:cNvGraphicFramePr/>
          <p:nvPr/>
        </p:nvGraphicFramePr>
        <p:xfrm>
          <a:off x="110612" y="70529"/>
          <a:ext cx="3000000" cy="3000000"/>
        </p:xfrm>
        <a:graphic>
          <a:graphicData uri="http://schemas.openxmlformats.org/drawingml/2006/table">
            <a:tbl>
              <a:tblPr>
                <a:noFill/>
                <a:tableStyleId>{05016D7B-5E73-4E0F-ABE1-1B4860A1C90E}</a:tableStyleId>
              </a:tblPr>
              <a:tblGrid>
                <a:gridCol w="4463225"/>
                <a:gridCol w="4463225"/>
              </a:tblGrid>
              <a:tr h="509500">
                <a:tc>
                  <a:txBody>
                    <a:bodyPr/>
                    <a:lstStyle/>
                    <a:p>
                      <a:pPr indent="0" lvl="0" marL="0" marR="0" rtl="1" algn="ctr">
                        <a:lnSpc>
                          <a:spcPct val="100000"/>
                        </a:lnSpc>
                        <a:spcBef>
                          <a:spcPts val="0"/>
                        </a:spcBef>
                        <a:spcAft>
                          <a:spcPts val="0"/>
                        </a:spcAft>
                        <a:buClr>
                          <a:srgbClr val="000000"/>
                        </a:buClr>
                        <a:buSzPts val="2400"/>
                        <a:buFont typeface="Arial"/>
                        <a:buNone/>
                      </a:pPr>
                      <a:r>
                        <a:rPr b="1" lang="ar-AE" sz="2400" u="none" cap="none" strike="noStrike">
                          <a:solidFill>
                            <a:schemeClr val="lt1"/>
                          </a:solidFill>
                          <a:latin typeface="Amatic SC"/>
                          <a:ea typeface="Amatic SC"/>
                          <a:cs typeface="Amatic SC"/>
                          <a:sym typeface="Amatic SC"/>
                        </a:rPr>
                        <a:t>القضايا الرئيسية (الأساسية)</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marR="0" rtl="1" algn="ctr">
                        <a:lnSpc>
                          <a:spcPct val="100000"/>
                        </a:lnSpc>
                        <a:spcBef>
                          <a:spcPts val="0"/>
                        </a:spcBef>
                        <a:spcAft>
                          <a:spcPts val="0"/>
                        </a:spcAft>
                        <a:buClr>
                          <a:srgbClr val="000000"/>
                        </a:buClr>
                        <a:buSzPts val="2300"/>
                        <a:buFont typeface="Arial"/>
                        <a:buNone/>
                      </a:pPr>
                      <a:r>
                        <a:rPr b="1" lang="ar-AE" sz="2300" u="none" cap="none" strike="noStrike">
                          <a:solidFill>
                            <a:schemeClr val="lt1"/>
                          </a:solidFill>
                          <a:latin typeface="Amatic SC"/>
                          <a:ea typeface="Amatic SC"/>
                          <a:cs typeface="Amatic SC"/>
                          <a:sym typeface="Amatic SC"/>
                        </a:rPr>
                        <a:t>قضايا</a:t>
                      </a:r>
                      <a:r>
                        <a:rPr b="1" lang="ar-AE" sz="2400" u="none" cap="none" strike="noStrike">
                          <a:solidFill>
                            <a:schemeClr val="lt1"/>
                          </a:solidFill>
                          <a:latin typeface="Amatic SC"/>
                          <a:ea typeface="Amatic SC"/>
                          <a:cs typeface="Amatic SC"/>
                          <a:sym typeface="Amatic SC"/>
                        </a:rPr>
                        <a:t> ثانوية (هامشية)</a:t>
                      </a:r>
                      <a:endParaRPr b="1" sz="2400" u="none" cap="none" strike="noStrike">
                        <a:solidFill>
                          <a:schemeClr val="lt1"/>
                        </a:solidFill>
                        <a:latin typeface="Amatic SC"/>
                        <a:ea typeface="Amatic SC"/>
                        <a:cs typeface="Amatic SC"/>
                        <a:sym typeface="Amatic SC"/>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r>
              <a:tr h="3176325">
                <a:tc>
                  <a:txBody>
                    <a:bodyPr/>
                    <a:lstStyle/>
                    <a:p>
                      <a:pPr indent="-317500" lvl="0" marL="457200" marR="0" rtl="1" algn="r">
                        <a:lnSpc>
                          <a:spcPct val="115000"/>
                        </a:lnSpc>
                        <a:spcBef>
                          <a:spcPts val="0"/>
                        </a:spcBef>
                        <a:spcAft>
                          <a:spcPts val="0"/>
                        </a:spcAft>
                        <a:buClr>
                          <a:schemeClr val="dk1"/>
                        </a:buClr>
                        <a:buSzPts val="1400"/>
                        <a:buFont typeface="Calibri"/>
                        <a:buChar char="๏"/>
                      </a:pPr>
                      <a:r>
                        <a:rPr lang="ar-AE" sz="1800" u="none" cap="none" strike="noStrike"/>
                        <a:t>الاستنتاجات التي لا تدعمها البيانات</a:t>
                      </a:r>
                      <a:endParaRPr sz="1800" u="none" cap="none" strike="noStrike">
                        <a:latin typeface="Calibri"/>
                        <a:ea typeface="Calibri"/>
                        <a:cs typeface="Calibri"/>
                        <a:sym typeface="Calibri"/>
                      </a:endParaRPr>
                    </a:p>
                    <a:p>
                      <a:pPr indent="-317500" lvl="0" marL="457200" marR="0" rtl="1" algn="r">
                        <a:lnSpc>
                          <a:spcPct val="115000"/>
                        </a:lnSpc>
                        <a:spcBef>
                          <a:spcPts val="1000"/>
                        </a:spcBef>
                        <a:spcAft>
                          <a:spcPts val="0"/>
                        </a:spcAft>
                        <a:buClr>
                          <a:schemeClr val="dk1"/>
                        </a:buClr>
                        <a:buSzPts val="1400"/>
                        <a:buFont typeface="Calibri"/>
                        <a:buChar char="๏"/>
                      </a:pPr>
                      <a:r>
                        <a:rPr lang="ar-AE" sz="1800" u="none" cap="none" strike="noStrike">
                          <a:latin typeface="Arial"/>
                          <a:ea typeface="Arial"/>
                          <a:cs typeface="Arial"/>
                          <a:sym typeface="Arial"/>
                        </a:rPr>
                        <a:t>استنتاجات متناقضة</a:t>
                      </a:r>
                      <a:endParaRPr sz="1800" u="none" cap="none" strike="noStrike">
                        <a:latin typeface="Calibri"/>
                        <a:ea typeface="Calibri"/>
                        <a:cs typeface="Calibri"/>
                        <a:sym typeface="Calibri"/>
                      </a:endParaRPr>
                    </a:p>
                    <a:p>
                      <a:pPr indent="-317500" lvl="0" marL="457200" marR="0" rtl="1" algn="r">
                        <a:lnSpc>
                          <a:spcPct val="115000"/>
                        </a:lnSpc>
                        <a:spcBef>
                          <a:spcPts val="1000"/>
                        </a:spcBef>
                        <a:spcAft>
                          <a:spcPts val="0"/>
                        </a:spcAft>
                        <a:buClr>
                          <a:schemeClr val="dk1"/>
                        </a:buClr>
                        <a:buSzPts val="1400"/>
                        <a:buFont typeface="Calibri"/>
                        <a:buChar char="๏"/>
                      </a:pPr>
                      <a:r>
                        <a:rPr lang="ar-AE" sz="1800" u="none" cap="none" strike="noStrike">
                          <a:latin typeface="Arial"/>
                          <a:ea typeface="Arial"/>
                          <a:cs typeface="Arial"/>
                          <a:sym typeface="Arial"/>
                        </a:rPr>
                        <a:t>عدم مراعاة المتغيرات الرئيسية المربكة التي يمكن أن تؤثر على الاستنتاج</a:t>
                      </a:r>
                      <a:endParaRPr/>
                    </a:p>
                    <a:p>
                      <a:pPr indent="-317500" lvl="0" marL="457200" marR="0" rtl="1" algn="r">
                        <a:lnSpc>
                          <a:spcPct val="115000"/>
                        </a:lnSpc>
                        <a:spcBef>
                          <a:spcPts val="1000"/>
                        </a:spcBef>
                        <a:spcAft>
                          <a:spcPts val="0"/>
                        </a:spcAft>
                        <a:buClr>
                          <a:schemeClr val="dk1"/>
                        </a:buClr>
                        <a:buSzPts val="1400"/>
                        <a:buFont typeface="Calibri"/>
                        <a:buChar char="๏"/>
                      </a:pPr>
                      <a:r>
                        <a:rPr lang="ar-AE" sz="1800" u="none" cap="none" strike="noStrike">
                          <a:latin typeface="Arial"/>
                          <a:ea typeface="Arial"/>
                          <a:cs typeface="Arial"/>
                          <a:sym typeface="Arial"/>
                        </a:rPr>
                        <a:t>المشكلات المتعلقة بالتصميم التجريبي بما في ذلك أحجام العينات أو البيانات غير الكافية ، والضوابط غير الصحيحة ، والمنهجية غير المناسبة و / أو التحليلات الإحصائية.</a:t>
                      </a:r>
                      <a:endParaRPr sz="18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17500" lvl="0" marL="457200" marR="0" rtl="1" algn="r">
                        <a:lnSpc>
                          <a:spcPct val="115000"/>
                        </a:lnSpc>
                        <a:spcBef>
                          <a:spcPts val="0"/>
                        </a:spcBef>
                        <a:spcAft>
                          <a:spcPts val="0"/>
                        </a:spcAft>
                        <a:buClr>
                          <a:schemeClr val="dk1"/>
                        </a:buClr>
                        <a:buSzPts val="1400"/>
                        <a:buFont typeface="Calibri"/>
                        <a:buChar char="๏"/>
                      </a:pPr>
                      <a:r>
                        <a:rPr lang="ar-AE" sz="1800" u="none" cap="none" strike="noStrike">
                          <a:latin typeface="Arial"/>
                          <a:ea typeface="Arial"/>
                          <a:cs typeface="Arial"/>
                          <a:sym typeface="Arial"/>
                        </a:rPr>
                        <a:t>المراجع / الاقتباسات المفقودة / الخاطئة (ولكن اعتمادًا على ما هو مفقود ، قد يكون هذا أيضًا مشكلة رئيسية) *</a:t>
                      </a:r>
                      <a:endParaRPr/>
                    </a:p>
                    <a:p>
                      <a:pPr indent="-317500" lvl="0" marL="457200" marR="0" rtl="1" algn="r">
                        <a:lnSpc>
                          <a:spcPct val="115000"/>
                        </a:lnSpc>
                        <a:spcBef>
                          <a:spcPts val="1200"/>
                        </a:spcBef>
                        <a:spcAft>
                          <a:spcPts val="0"/>
                        </a:spcAft>
                        <a:buClr>
                          <a:schemeClr val="dk1"/>
                        </a:buClr>
                        <a:buSzPts val="1400"/>
                        <a:buFont typeface="Calibri"/>
                        <a:buChar char="๏"/>
                      </a:pPr>
                      <a:r>
                        <a:rPr lang="ar-AE" sz="1800" u="none" cap="none" strike="noStrike">
                          <a:latin typeface="Arial"/>
                          <a:ea typeface="Arial"/>
                          <a:cs typeface="Arial"/>
                          <a:sym typeface="Arial"/>
                        </a:rPr>
                        <a:t>توضيحات فنية (على سبيل المثال ، يجب على المؤلفين توضيح كيفية عمل الكاشف)</a:t>
                      </a:r>
                      <a:endParaRPr/>
                    </a:p>
                    <a:p>
                      <a:pPr indent="-317500" lvl="0" marL="457200" marR="0" rtl="1" algn="r">
                        <a:lnSpc>
                          <a:spcPct val="115000"/>
                        </a:lnSpc>
                        <a:spcBef>
                          <a:spcPts val="1200"/>
                        </a:spcBef>
                        <a:spcAft>
                          <a:spcPts val="0"/>
                        </a:spcAft>
                        <a:buClr>
                          <a:schemeClr val="dk1"/>
                        </a:buClr>
                        <a:buSzPts val="1400"/>
                        <a:buFont typeface="Calibri"/>
                        <a:buChar char="๏"/>
                      </a:pPr>
                      <a:r>
                        <a:rPr lang="ar-AE" sz="1800" u="none" cap="none" strike="noStrike">
                          <a:latin typeface="Arial"/>
                          <a:ea typeface="Arial"/>
                          <a:cs typeface="Arial"/>
                          <a:sym typeface="Arial"/>
                        </a:rPr>
                        <a:t>عرض البيانات (على سبيل المثال ، يجب على المؤلفين تقديم قيم القيمة الاحتمالية بشكل مختلف)</a:t>
                      </a:r>
                      <a:endParaRPr/>
                    </a:p>
                    <a:p>
                      <a:pPr indent="-317500" lvl="0" marL="457200" marR="0" rtl="1" algn="r">
                        <a:lnSpc>
                          <a:spcPct val="115000"/>
                        </a:lnSpc>
                        <a:spcBef>
                          <a:spcPts val="1200"/>
                        </a:spcBef>
                        <a:spcAft>
                          <a:spcPts val="0"/>
                        </a:spcAft>
                        <a:buClr>
                          <a:schemeClr val="dk1"/>
                        </a:buClr>
                        <a:buSzPts val="1400"/>
                        <a:buFont typeface="Calibri"/>
                        <a:buChar char="๏"/>
                      </a:pPr>
                      <a:r>
                        <a:rPr lang="ar-AE" sz="1800" u="none" cap="none" strike="noStrike">
                          <a:latin typeface="Arial"/>
                          <a:ea typeface="Arial"/>
                          <a:cs typeface="Arial"/>
                          <a:sym typeface="Arial"/>
                        </a:rPr>
                        <a:t>مشاكل الكتابة والتهجئة والنحو والصياغة **</a:t>
                      </a:r>
                      <a:endParaRPr sz="1800" u="none" cap="none" strike="noStrike">
                        <a:solidFill>
                          <a:srgbClr val="1A1A1A"/>
                        </a:solidFill>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396" name="Google Shape;396;p29"/>
          <p:cNvSpPr txBox="1"/>
          <p:nvPr/>
        </p:nvSpPr>
        <p:spPr>
          <a:xfrm>
            <a:off x="461550" y="3968276"/>
            <a:ext cx="8321100" cy="10752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None/>
            </a:pPr>
            <a:r>
              <a:rPr b="1" i="0" lang="ar-AE" sz="1300" u="none" cap="none" strike="noStrike">
                <a:solidFill>
                  <a:schemeClr val="dk1"/>
                </a:solidFill>
                <a:latin typeface="Calibri"/>
                <a:ea typeface="Calibri"/>
                <a:cs typeface="Calibri"/>
                <a:sym typeface="Calibri"/>
              </a:rPr>
              <a:t>*</a:t>
            </a:r>
            <a:r>
              <a:rPr b="0" i="0" lang="ar-AE" sz="1300" u="none" cap="none" strike="noStrike">
                <a:solidFill>
                  <a:schemeClr val="dk1"/>
                </a:solidFill>
                <a:latin typeface="Calibri"/>
                <a:ea typeface="Calibri"/>
                <a:cs typeface="Calibri"/>
                <a:sym typeface="Calibri"/>
              </a:rPr>
              <a:t>أداة لتقييم تحيزك عند تقييم الاستشهادات </a:t>
            </a:r>
            <a:r>
              <a:rPr lang="ar-AE" sz="1300" u="sng">
                <a:solidFill>
                  <a:schemeClr val="dk1"/>
                </a:solidFill>
                <a:latin typeface="Calibri"/>
                <a:ea typeface="Calibri"/>
                <a:cs typeface="Calibri"/>
                <a:sym typeface="Calibri"/>
                <a:hlinkClick r:id="rId3">
                  <a:extLst>
                    <a:ext uri="{A12FA001-AC4F-418D-AE19-62706E023703}">
                      <ahyp:hlinkClr val="tx"/>
                    </a:ext>
                  </a:extLst>
                </a:hlinkClick>
              </a:rPr>
              <a:t>Okune, Angela. (2019). Self-Review of Citational Practice. Zenodo</a:t>
            </a:r>
            <a:endParaRPr/>
          </a:p>
          <a:p>
            <a:pPr indent="0" lvl="0" marL="0" marR="0" rtl="1" algn="r">
              <a:lnSpc>
                <a:spcPct val="115000"/>
              </a:lnSpc>
              <a:spcBef>
                <a:spcPts val="0"/>
              </a:spcBef>
              <a:spcAft>
                <a:spcPts val="0"/>
              </a:spcAft>
              <a:buNone/>
            </a:pPr>
            <a:r>
              <a:rPr b="0" i="0" lang="ar-AE" sz="1300" u="none" cap="none" strike="noStrike">
                <a:solidFill>
                  <a:schemeClr val="dk1"/>
                </a:solidFill>
                <a:latin typeface="Calibri"/>
                <a:ea typeface="Calibri"/>
                <a:cs typeface="Calibri"/>
                <a:sym typeface="Calibri"/>
              </a:rPr>
              <a:t>** بينما قد يكون من المغري التركيز على هذه الأمور ، حاول أن تكون على دراية بتحيزاتك هنا. تحتوي المجلات على مهنيين مدفوعين ، يُطلق عليهم محرري النسخ ، يتمثل دورهم في إجراء هذه التحسينات. من المهم بشكل خاص أن تضع في اعتبارك إذا كنت تراجع مخطوطة كتبها باحثون ليست لغتهم الإنجليزية هي اللغة الأولى.</a:t>
            </a:r>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0"/>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Clr>
                <a:schemeClr val="dk1"/>
              </a:buClr>
              <a:buSzPct val="111111"/>
              <a:buFont typeface="Nunito"/>
              <a:buNone/>
            </a:pPr>
            <a:r>
              <a:rPr lang="ar-AE"/>
              <a:t>الخطوة الرابعة: ملاحظات واضحة وبناءة وقابلة للتنفيذ</a:t>
            </a:r>
            <a:endParaRPr/>
          </a:p>
        </p:txBody>
      </p:sp>
      <p:pic>
        <p:nvPicPr>
          <p:cNvPr id="402" name="Google Shape;402;p30"/>
          <p:cNvPicPr preferRelativeResize="0"/>
          <p:nvPr/>
        </p:nvPicPr>
        <p:blipFill rotWithShape="1">
          <a:blip r:embed="rId3">
            <a:alphaModFix/>
          </a:blip>
          <a:srcRect b="12495" l="0" r="0" t="0"/>
          <a:stretch/>
        </p:blipFill>
        <p:spPr>
          <a:xfrm>
            <a:off x="1214126" y="2561792"/>
            <a:ext cx="813325" cy="711681"/>
          </a:xfrm>
          <a:prstGeom prst="rect">
            <a:avLst/>
          </a:prstGeom>
          <a:noFill/>
          <a:ln>
            <a:noFill/>
          </a:ln>
        </p:spPr>
      </p:pic>
      <p:pic>
        <p:nvPicPr>
          <p:cNvPr id="403" name="Google Shape;403;p30"/>
          <p:cNvPicPr preferRelativeResize="0"/>
          <p:nvPr/>
        </p:nvPicPr>
        <p:blipFill rotWithShape="1">
          <a:blip r:embed="rId4">
            <a:alphaModFix/>
          </a:blip>
          <a:srcRect b="17293" l="0" r="0" t="0"/>
          <a:stretch/>
        </p:blipFill>
        <p:spPr>
          <a:xfrm>
            <a:off x="1214126" y="3711201"/>
            <a:ext cx="813325" cy="672658"/>
          </a:xfrm>
          <a:prstGeom prst="rect">
            <a:avLst/>
          </a:prstGeom>
          <a:noFill/>
          <a:ln>
            <a:noFill/>
          </a:ln>
        </p:spPr>
      </p:pic>
      <p:pic>
        <p:nvPicPr>
          <p:cNvPr id="404" name="Google Shape;404;p30"/>
          <p:cNvPicPr preferRelativeResize="0"/>
          <p:nvPr/>
        </p:nvPicPr>
        <p:blipFill rotWithShape="1">
          <a:blip r:embed="rId5">
            <a:alphaModFix/>
          </a:blip>
          <a:srcRect b="14029" l="0" r="0" t="0"/>
          <a:stretch/>
        </p:blipFill>
        <p:spPr>
          <a:xfrm>
            <a:off x="1177801" y="1362376"/>
            <a:ext cx="885974" cy="761691"/>
          </a:xfrm>
          <a:prstGeom prst="rect">
            <a:avLst/>
          </a:prstGeom>
          <a:noFill/>
          <a:ln>
            <a:noFill/>
          </a:ln>
        </p:spPr>
      </p:pic>
      <p:sp>
        <p:nvSpPr>
          <p:cNvPr id="405" name="Google Shape;405;p30"/>
          <p:cNvSpPr txBox="1"/>
          <p:nvPr/>
        </p:nvSpPr>
        <p:spPr>
          <a:xfrm>
            <a:off x="2358150" y="1404676"/>
            <a:ext cx="56100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ar-AE" sz="1800" u="none" cap="none" strike="noStrike">
                <a:solidFill>
                  <a:srgbClr val="000000"/>
                </a:solidFill>
                <a:latin typeface="Calibri"/>
                <a:ea typeface="Calibri"/>
                <a:cs typeface="Calibri"/>
                <a:sym typeface="Calibri"/>
              </a:rPr>
              <a:t>من المرجح أن يتم تفسير الملاحظات الواضحة بشكل صحيح</a:t>
            </a:r>
            <a:endParaRPr b="0" i="0" sz="2100" u="none" cap="none" strike="noStrike">
              <a:solidFill>
                <a:srgbClr val="000000"/>
              </a:solidFill>
              <a:latin typeface="Calibri"/>
              <a:ea typeface="Calibri"/>
              <a:cs typeface="Calibri"/>
              <a:sym typeface="Calibri"/>
            </a:endParaRPr>
          </a:p>
        </p:txBody>
      </p:sp>
      <p:sp>
        <p:nvSpPr>
          <p:cNvPr id="406" name="Google Shape;406;p30"/>
          <p:cNvSpPr txBox="1"/>
          <p:nvPr/>
        </p:nvSpPr>
        <p:spPr>
          <a:xfrm>
            <a:off x="2358150" y="2618326"/>
            <a:ext cx="5806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ar-AE" sz="1800" u="none" cap="none" strike="noStrike">
                <a:solidFill>
                  <a:srgbClr val="000000"/>
                </a:solidFill>
                <a:latin typeface="Calibri"/>
                <a:ea typeface="Calibri"/>
                <a:cs typeface="Calibri"/>
                <a:sym typeface="Calibri"/>
              </a:rPr>
              <a:t>من المرجح أن يتم استيعاب التعليقات البناءة بشكل جيد</a:t>
            </a:r>
            <a:endParaRPr b="0" i="0" sz="1800" u="none" cap="none" strike="noStrike">
              <a:solidFill>
                <a:srgbClr val="000000"/>
              </a:solidFill>
              <a:latin typeface="Calibri"/>
              <a:ea typeface="Calibri"/>
              <a:cs typeface="Calibri"/>
              <a:sym typeface="Calibri"/>
            </a:endParaRPr>
          </a:p>
        </p:txBody>
      </p:sp>
      <p:sp>
        <p:nvSpPr>
          <p:cNvPr id="407" name="Google Shape;407;p30"/>
          <p:cNvSpPr txBox="1"/>
          <p:nvPr/>
        </p:nvSpPr>
        <p:spPr>
          <a:xfrm>
            <a:off x="2358150" y="3831976"/>
            <a:ext cx="5806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ar-AE" sz="1800" u="none" cap="none" strike="noStrike">
                <a:solidFill>
                  <a:srgbClr val="000000"/>
                </a:solidFill>
                <a:latin typeface="Calibri"/>
                <a:ea typeface="Calibri"/>
                <a:cs typeface="Calibri"/>
                <a:sym typeface="Calibri"/>
              </a:rPr>
              <a:t>من المرجح أن يتم دمج التعليقات القابلة للتنفيذ</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ar-AE"/>
              <a:t>مثال: تعتقد أن الإحصائيات خاطئة</a:t>
            </a:r>
            <a:endParaRPr/>
          </a:p>
        </p:txBody>
      </p:sp>
      <p:graphicFrame>
        <p:nvGraphicFramePr>
          <p:cNvPr id="413" name="Google Shape;413;p31"/>
          <p:cNvGraphicFramePr/>
          <p:nvPr/>
        </p:nvGraphicFramePr>
        <p:xfrm>
          <a:off x="311700" y="865326"/>
          <a:ext cx="3000000" cy="3000000"/>
        </p:xfrm>
        <a:graphic>
          <a:graphicData uri="http://schemas.openxmlformats.org/drawingml/2006/table">
            <a:tbl>
              <a:tblPr>
                <a:noFill/>
                <a:tableStyleId>{05016D7B-5E73-4E0F-ABE1-1B4860A1C90E}</a:tableStyleId>
              </a:tblPr>
              <a:tblGrid>
                <a:gridCol w="4296550"/>
                <a:gridCol w="4373875"/>
              </a:tblGrid>
              <a:tr h="502900">
                <a:tc>
                  <a:txBody>
                    <a:bodyPr/>
                    <a:lstStyle/>
                    <a:p>
                      <a:pPr indent="0" lvl="0" marL="0" marR="0" rtl="0" algn="ctr">
                        <a:lnSpc>
                          <a:spcPct val="100000"/>
                        </a:lnSpc>
                        <a:spcBef>
                          <a:spcPts val="0"/>
                        </a:spcBef>
                        <a:spcAft>
                          <a:spcPts val="0"/>
                        </a:spcAft>
                        <a:buClr>
                          <a:srgbClr val="000000"/>
                        </a:buClr>
                        <a:buSzPts val="2100"/>
                        <a:buFont typeface="Arial"/>
                        <a:buNone/>
                      </a:pPr>
                      <a:r>
                        <a:rPr b="1" lang="ar-AE" sz="2100" u="none" cap="none" strike="noStrike">
                          <a:solidFill>
                            <a:schemeClr val="lt1"/>
                          </a:solidFill>
                          <a:latin typeface="Arial"/>
                          <a:ea typeface="Arial"/>
                          <a:cs typeface="Arial"/>
                          <a:sym typeface="Arial"/>
                        </a:rPr>
                        <a:t>غير واضح ، مدمر ، غير عملي</a:t>
                      </a:r>
                      <a:endParaRPr b="1" sz="2100" u="none" cap="none" strike="noStrike">
                        <a:solidFill>
                          <a:schemeClr val="lt1"/>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ar-AE" sz="2000" u="none" cap="none" strike="noStrike">
                          <a:solidFill>
                            <a:schemeClr val="lt1"/>
                          </a:solidFill>
                          <a:latin typeface="Arial"/>
                          <a:ea typeface="Arial"/>
                          <a:cs typeface="Arial"/>
                          <a:sym typeface="Arial"/>
                        </a:rPr>
                        <a:t>واضح وبناء وقابل للتنفيذ</a:t>
                      </a:r>
                      <a:endParaRPr b="1" sz="2000" u="none" cap="none" strike="noStrike">
                        <a:solidFill>
                          <a:schemeClr val="lt1"/>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r>
              <a:tr h="3654850">
                <a:tc>
                  <a:txBody>
                    <a:bodyPr/>
                    <a:lstStyle/>
                    <a:p>
                      <a:pPr indent="0" lvl="0" marL="0" marR="0" rtl="1" algn="r">
                        <a:lnSpc>
                          <a:spcPct val="115000"/>
                        </a:lnSpc>
                        <a:spcBef>
                          <a:spcPts val="0"/>
                        </a:spcBef>
                        <a:spcAft>
                          <a:spcPts val="0"/>
                        </a:spcAft>
                        <a:buClr>
                          <a:srgbClr val="000000"/>
                        </a:buClr>
                        <a:buSzPts val="1500"/>
                        <a:buFont typeface="Arial"/>
                        <a:buNone/>
                      </a:pPr>
                      <a:r>
                        <a:rPr i="1" lang="ar-AE" sz="1500" u="none" cap="none" strike="noStrike">
                          <a:latin typeface="Arial"/>
                          <a:ea typeface="Arial"/>
                          <a:cs typeface="Arial"/>
                          <a:sym typeface="Arial"/>
                        </a:rPr>
                        <a:t>تعليق المراجع:</a:t>
                      </a:r>
                      <a:endParaRPr i="1" sz="1500" u="none" cap="none" strike="noStrike">
                        <a:latin typeface="Arial"/>
                        <a:ea typeface="Arial"/>
                        <a:cs typeface="Arial"/>
                        <a:sym typeface="Arial"/>
                      </a:endParaRPr>
                    </a:p>
                    <a:p>
                      <a:pPr indent="0" lvl="0" marL="0" marR="0" rtl="1" algn="r">
                        <a:lnSpc>
                          <a:spcPct val="115000"/>
                        </a:lnSpc>
                        <a:spcBef>
                          <a:spcPts val="1200"/>
                        </a:spcBef>
                        <a:spcAft>
                          <a:spcPts val="0"/>
                        </a:spcAft>
                        <a:buClr>
                          <a:srgbClr val="000000"/>
                        </a:buClr>
                        <a:buSzPts val="1800"/>
                        <a:buFont typeface="Arial"/>
                        <a:buNone/>
                      </a:pPr>
                      <a:r>
                        <a:rPr lang="ar-AE" sz="1800" u="none" cap="none" strike="noStrike">
                          <a:latin typeface="Arial"/>
                          <a:ea typeface="Arial"/>
                          <a:cs typeface="Arial"/>
                          <a:sym typeface="Arial"/>
                        </a:rPr>
                        <a:t>"ليس لدى المؤلفين أي فكرة عما يفعلونه ويجب عليهم العودة إلى فصل الإحصاء.“</a:t>
                      </a:r>
                      <a:endParaRPr sz="1800" u="none" cap="none" strike="noStrike">
                        <a:latin typeface="Arial"/>
                        <a:ea typeface="Arial"/>
                        <a:cs typeface="Arial"/>
                        <a:sym typeface="Arial"/>
                      </a:endParaRPr>
                    </a:p>
                    <a:p>
                      <a:pPr indent="0" lvl="0" marL="0" marR="0" rtl="1" algn="r">
                        <a:lnSpc>
                          <a:spcPct val="115000"/>
                        </a:lnSpc>
                        <a:spcBef>
                          <a:spcPts val="1200"/>
                        </a:spcBef>
                        <a:spcAft>
                          <a:spcPts val="0"/>
                        </a:spcAft>
                        <a:buClr>
                          <a:srgbClr val="000000"/>
                        </a:buClr>
                        <a:buSzPts val="1800"/>
                        <a:buFont typeface="Arial"/>
                        <a:buNone/>
                      </a:pPr>
                      <a:r>
                        <a:rPr lang="ar-AE" sz="1800" u="none" cap="none" strike="noStrike">
                          <a:solidFill>
                            <a:schemeClr val="dk1"/>
                          </a:solidFill>
                          <a:latin typeface="Arial"/>
                          <a:ea typeface="Arial"/>
                          <a:cs typeface="Arial"/>
                          <a:sym typeface="Arial"/>
                        </a:rPr>
                        <a:t>🚩هنا ، من الواضح أن المراجع </a:t>
                      </a:r>
                      <a:r>
                        <a:rPr lang="ar-AE" sz="1800" u="sng" cap="none" strike="noStrike">
                          <a:solidFill>
                            <a:schemeClr val="dk1"/>
                          </a:solidFill>
                          <a:latin typeface="Arial"/>
                          <a:ea typeface="Arial"/>
                          <a:cs typeface="Arial"/>
                          <a:sym typeface="Arial"/>
                        </a:rPr>
                        <a:t>يهاجم </a:t>
                      </a:r>
                      <a:r>
                        <a:rPr lang="ar-AE" sz="1800" u="none" cap="none" strike="noStrike">
                          <a:solidFill>
                            <a:schemeClr val="dk1"/>
                          </a:solidFill>
                          <a:latin typeface="Arial"/>
                          <a:ea typeface="Arial"/>
                          <a:cs typeface="Arial"/>
                          <a:sym typeface="Arial"/>
                        </a:rPr>
                        <a:t>المؤلف على المستوى الشخصي </a:t>
                      </a:r>
                      <a:r>
                        <a:rPr lang="ar-AE" sz="1800" u="sng" cap="none" strike="noStrike">
                          <a:solidFill>
                            <a:schemeClr val="dk1"/>
                          </a:solidFill>
                          <a:latin typeface="Arial"/>
                          <a:ea typeface="Arial"/>
                          <a:cs typeface="Arial"/>
                          <a:sym typeface="Arial"/>
                        </a:rPr>
                        <a:t>ويهين </a:t>
                      </a:r>
                      <a:r>
                        <a:rPr lang="ar-AE" sz="1800" u="none" cap="none" strike="noStrike">
                          <a:solidFill>
                            <a:schemeClr val="dk1"/>
                          </a:solidFill>
                          <a:latin typeface="Arial"/>
                          <a:ea typeface="Arial"/>
                          <a:cs typeface="Arial"/>
                          <a:sym typeface="Arial"/>
                        </a:rPr>
                        <a:t>تعليمه ، وهو ليس فقط </a:t>
                      </a:r>
                      <a:r>
                        <a:rPr lang="ar-AE" sz="1800" u="sng" cap="none" strike="noStrike">
                          <a:solidFill>
                            <a:schemeClr val="dk1"/>
                          </a:solidFill>
                          <a:latin typeface="Arial"/>
                          <a:ea typeface="Arial"/>
                          <a:cs typeface="Arial"/>
                          <a:sym typeface="Arial"/>
                        </a:rPr>
                        <a:t>مسيئًا </a:t>
                      </a:r>
                      <a:r>
                        <a:rPr lang="ar-AE" sz="1800" u="none" cap="none" strike="noStrike">
                          <a:solidFill>
                            <a:schemeClr val="dk1"/>
                          </a:solidFill>
                          <a:latin typeface="Arial"/>
                          <a:ea typeface="Arial"/>
                          <a:cs typeface="Arial"/>
                          <a:sym typeface="Arial"/>
                        </a:rPr>
                        <a:t>و</a:t>
                      </a:r>
                      <a:r>
                        <a:rPr lang="ar-AE" sz="1800" u="sng" cap="none" strike="noStrike">
                          <a:solidFill>
                            <a:schemeClr val="dk1"/>
                          </a:solidFill>
                          <a:latin typeface="Arial"/>
                          <a:ea typeface="Arial"/>
                          <a:cs typeface="Arial"/>
                          <a:sym typeface="Arial"/>
                        </a:rPr>
                        <a:t>غير مهني</a:t>
                      </a:r>
                      <a:r>
                        <a:rPr lang="ar-AE" sz="1800" u="none" cap="none" strike="noStrike">
                          <a:solidFill>
                            <a:schemeClr val="dk1"/>
                          </a:solidFill>
                          <a:latin typeface="Arial"/>
                          <a:ea typeface="Arial"/>
                          <a:cs typeface="Arial"/>
                          <a:sym typeface="Arial"/>
                        </a:rPr>
                        <a:t> ، ولكنه أيضًا </a:t>
                      </a:r>
                      <a:r>
                        <a:rPr lang="ar-AE" sz="1800" u="sng" cap="none" strike="noStrike">
                          <a:solidFill>
                            <a:schemeClr val="dk1"/>
                          </a:solidFill>
                          <a:latin typeface="Arial"/>
                          <a:ea typeface="Arial"/>
                          <a:cs typeface="Arial"/>
                          <a:sym typeface="Arial"/>
                        </a:rPr>
                        <a:t>غير مفيد</a:t>
                      </a:r>
                      <a:r>
                        <a:rPr lang="ar-AE" sz="1800" u="none" cap="none" strike="noStrike">
                          <a:solidFill>
                            <a:schemeClr val="dk1"/>
                          </a:solidFill>
                          <a:latin typeface="Arial"/>
                          <a:ea typeface="Arial"/>
                          <a:cs typeface="Arial"/>
                          <a:sym typeface="Arial"/>
                        </a:rPr>
                        <a:t> للمؤلفين لأنه </a:t>
                      </a:r>
                      <a:r>
                        <a:rPr lang="ar-AE" sz="1800" u="sng" cap="none" strike="noStrike">
                          <a:solidFill>
                            <a:schemeClr val="dk1"/>
                          </a:solidFill>
                          <a:latin typeface="Arial"/>
                          <a:ea typeface="Arial"/>
                          <a:cs typeface="Arial"/>
                          <a:sym typeface="Arial"/>
                        </a:rPr>
                        <a:t>لا يوفر طريقة لتحسين الدراسة</a:t>
                      </a:r>
                      <a:r>
                        <a:rPr lang="ar-AE" sz="1800" u="none" cap="none" strike="noStrike">
                          <a:solidFill>
                            <a:schemeClr val="dk1"/>
                          </a:solidFill>
                          <a:latin typeface="Arial"/>
                          <a:ea typeface="Arial"/>
                          <a:cs typeface="Arial"/>
                          <a:sym typeface="Arial"/>
                        </a:rPr>
                        <a:t>.</a:t>
                      </a:r>
                      <a:endParaRPr sz="1500" u="none" cap="none" strike="noStrike">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c>
                  <a:txBody>
                    <a:bodyPr/>
                    <a:lstStyle/>
                    <a:p>
                      <a:pPr indent="0" lvl="0" marL="0" marR="0" rtl="1" algn="r">
                        <a:lnSpc>
                          <a:spcPct val="115000"/>
                        </a:lnSpc>
                        <a:spcBef>
                          <a:spcPts val="0"/>
                        </a:spcBef>
                        <a:spcAft>
                          <a:spcPts val="0"/>
                        </a:spcAft>
                        <a:buClr>
                          <a:schemeClr val="dk1"/>
                        </a:buClr>
                        <a:buSzPts val="1100"/>
                        <a:buFont typeface="Arial"/>
                        <a:buNone/>
                      </a:pPr>
                      <a:r>
                        <a:rPr i="1" lang="ar-AE" sz="1500" u="none" cap="none" strike="noStrike">
                          <a:solidFill>
                            <a:srgbClr val="1A1A1A"/>
                          </a:solidFill>
                          <a:latin typeface="Arial"/>
                          <a:ea typeface="Arial"/>
                          <a:cs typeface="Arial"/>
                          <a:sym typeface="Arial"/>
                        </a:rPr>
                        <a:t>تعليق المراجع:</a:t>
                      </a:r>
                      <a:endParaRPr i="1" sz="1500" u="none" cap="none" strike="noStrike">
                        <a:solidFill>
                          <a:srgbClr val="1A1A1A"/>
                        </a:solidFill>
                        <a:latin typeface="Arial"/>
                        <a:ea typeface="Arial"/>
                        <a:cs typeface="Arial"/>
                        <a:sym typeface="Arial"/>
                      </a:endParaRPr>
                    </a:p>
                    <a:p>
                      <a:pPr indent="0" lvl="0" marL="0" marR="0" rtl="1" algn="r">
                        <a:lnSpc>
                          <a:spcPct val="115000"/>
                        </a:lnSpc>
                        <a:spcBef>
                          <a:spcPts val="1200"/>
                        </a:spcBef>
                        <a:spcAft>
                          <a:spcPts val="0"/>
                        </a:spcAft>
                        <a:buClr>
                          <a:schemeClr val="dk1"/>
                        </a:buClr>
                        <a:buSzPts val="1100"/>
                        <a:buFont typeface="Arial"/>
                        <a:buNone/>
                      </a:pPr>
                      <a:r>
                        <a:rPr lang="ar-AE" u="none" cap="none" strike="noStrike">
                          <a:solidFill>
                            <a:srgbClr val="1A1A1A"/>
                          </a:solidFill>
                          <a:latin typeface="Arial"/>
                          <a:ea typeface="Arial"/>
                          <a:cs typeface="Arial"/>
                          <a:sym typeface="Arial"/>
                        </a:rPr>
                        <a:t>عادةً ما يتم استخدام "[الاختبار X] الإحصائي للبيانات التي يتم توزيعها بشكل طبيعي. </a:t>
                      </a:r>
                      <a:r>
                        <a:rPr lang="ar-AE" u="none" cap="none" strike="noStrike">
                          <a:solidFill>
                            <a:srgbClr val="1A1A1A"/>
                          </a:solidFill>
                          <a:highlight>
                            <a:srgbClr val="B6D7A8"/>
                          </a:highlight>
                          <a:latin typeface="Arial"/>
                          <a:ea typeface="Arial"/>
                          <a:cs typeface="Arial"/>
                          <a:sym typeface="Arial"/>
                        </a:rPr>
                        <a:t>يبدو أن البيانات الواردة في هذه المخطوطة تميل بشدة إلى اليسار.</a:t>
                      </a:r>
                      <a:r>
                        <a:rPr lang="ar-AE" u="none" cap="none" strike="noStrike">
                          <a:solidFill>
                            <a:srgbClr val="1A1A1A"/>
                          </a:solidFill>
                          <a:latin typeface="Arial"/>
                          <a:ea typeface="Arial"/>
                          <a:cs typeface="Arial"/>
                          <a:sym typeface="Arial"/>
                        </a:rPr>
                        <a:t> </a:t>
                      </a:r>
                      <a:r>
                        <a:rPr lang="ar-AE" u="none" cap="none" strike="noStrike">
                          <a:solidFill>
                            <a:srgbClr val="1A1A1A"/>
                          </a:solidFill>
                          <a:highlight>
                            <a:srgbClr val="F6B26B"/>
                          </a:highlight>
                          <a:latin typeface="Arial"/>
                          <a:ea typeface="Arial"/>
                          <a:cs typeface="Arial"/>
                          <a:sym typeface="Arial"/>
                        </a:rPr>
                        <a:t>يتطلب هذا النوع من التوزيع نسخة غير بارامترية من [test X] ، والتي لا تقدم أي افتراض بشأن معلمات توزيع البيانات</a:t>
                      </a:r>
                      <a:r>
                        <a:rPr lang="ar-AE" u="none" cap="none" strike="noStrike">
                          <a:solidFill>
                            <a:srgbClr val="1A1A1A"/>
                          </a:solidFill>
                          <a:latin typeface="Arial"/>
                          <a:ea typeface="Arial"/>
                          <a:cs typeface="Arial"/>
                          <a:sym typeface="Arial"/>
                        </a:rPr>
                        <a:t>. </a:t>
                      </a:r>
                      <a:r>
                        <a:rPr lang="ar-AE" u="none" cap="none" strike="noStrike">
                          <a:solidFill>
                            <a:srgbClr val="1A1A1A"/>
                          </a:solidFill>
                          <a:highlight>
                            <a:srgbClr val="B4A7D6"/>
                          </a:highlight>
                          <a:latin typeface="Arial"/>
                          <a:ea typeface="Arial"/>
                          <a:cs typeface="Arial"/>
                          <a:sym typeface="Arial"/>
                        </a:rPr>
                        <a:t>أقترح استخدام [اختبار Y].</a:t>
                      </a:r>
                      <a:r>
                        <a:rPr lang="ar-AE" u="none" cap="none" strike="noStrike">
                          <a:solidFill>
                            <a:srgbClr val="1A1A1A"/>
                          </a:solidFill>
                          <a:latin typeface="Arial"/>
                          <a:ea typeface="Arial"/>
                          <a:cs typeface="Arial"/>
                          <a:sym typeface="Arial"/>
                        </a:rPr>
                        <a:t> إذا كان </a:t>
                      </a:r>
                      <a:r>
                        <a:rPr lang="ar-AE" u="none" cap="none" strike="noStrike">
                          <a:solidFill>
                            <a:srgbClr val="1A1A1A"/>
                          </a:solidFill>
                          <a:highlight>
                            <a:srgbClr val="A4C2F4"/>
                          </a:highlight>
                          <a:latin typeface="Arial"/>
                          <a:ea typeface="Arial"/>
                          <a:cs typeface="Arial"/>
                          <a:sym typeface="Arial"/>
                        </a:rPr>
                        <a:t>اختيار </a:t>
                      </a:r>
                      <a:r>
                        <a:rPr lang="ar-AE" u="none" cap="none" strike="noStrike">
                          <a:solidFill>
                            <a:srgbClr val="1A1A1A"/>
                          </a:solidFill>
                          <a:latin typeface="Arial"/>
                          <a:ea typeface="Arial"/>
                          <a:cs typeface="Arial"/>
                          <a:sym typeface="Arial"/>
                        </a:rPr>
                        <a:t>[الاختبار X] مدفوعًا بإستراتيجية معينة أو قيود تحليلية أخرى غير واضحة ، </a:t>
                      </a:r>
                      <a:r>
                        <a:rPr lang="ar-AE" u="none" cap="none" strike="noStrike">
                          <a:solidFill>
                            <a:srgbClr val="1A1A1A"/>
                          </a:solidFill>
                          <a:highlight>
                            <a:srgbClr val="B4A7D6"/>
                          </a:highlight>
                          <a:latin typeface="Arial"/>
                          <a:ea typeface="Arial"/>
                          <a:cs typeface="Arial"/>
                          <a:sym typeface="Arial"/>
                        </a:rPr>
                        <a:t>فإنني أوصي بذكر ذلك في قسم الأساليب لتبرير الاختيار وفقًا لذلك. </a:t>
                      </a:r>
                      <a:r>
                        <a:rPr lang="ar-AE" sz="1700" u="none" cap="none" strike="noStrike">
                          <a:solidFill>
                            <a:srgbClr val="1A1A1A"/>
                          </a:solidFill>
                          <a:latin typeface="Arial"/>
                          <a:ea typeface="Arial"/>
                          <a:cs typeface="Arial"/>
                          <a:sym typeface="Arial"/>
                        </a:rPr>
                        <a:t>" </a:t>
                      </a:r>
                      <a:endParaRPr sz="1700" u="none" cap="none" strike="noStrike">
                        <a:solidFill>
                          <a:srgbClr val="1A1A1A"/>
                        </a:solidFill>
                        <a:latin typeface="Arial"/>
                        <a:ea typeface="Arial"/>
                        <a:cs typeface="Arial"/>
                        <a:sym typeface="Arial"/>
                      </a:endParaRPr>
                    </a:p>
                    <a:p>
                      <a:pPr indent="0" lvl="0" marL="0" marR="0" rtl="1" algn="r">
                        <a:lnSpc>
                          <a:spcPct val="115000"/>
                        </a:lnSpc>
                        <a:spcBef>
                          <a:spcPts val="1200"/>
                        </a:spcBef>
                        <a:spcAft>
                          <a:spcPts val="0"/>
                        </a:spcAft>
                        <a:buClr>
                          <a:schemeClr val="dk1"/>
                        </a:buClr>
                        <a:buSzPts val="1100"/>
                        <a:buFont typeface="Arial"/>
                        <a:buNone/>
                      </a:pPr>
                      <a:r>
                        <a:rPr lang="ar-AE" sz="1600" u="none" cap="none" strike="noStrike">
                          <a:solidFill>
                            <a:srgbClr val="1A1A1A"/>
                          </a:solidFill>
                          <a:highlight>
                            <a:srgbClr val="B6D7A8"/>
                          </a:highlight>
                          <a:latin typeface="Arial"/>
                          <a:ea typeface="Arial"/>
                          <a:cs typeface="Arial"/>
                          <a:sym typeface="Arial"/>
                        </a:rPr>
                        <a:t>التفسير</a:t>
                      </a:r>
                      <a:r>
                        <a:rPr lang="ar-AE" sz="1600" u="none" cap="none" strike="noStrike">
                          <a:solidFill>
                            <a:srgbClr val="1A1A1A"/>
                          </a:solidFill>
                          <a:latin typeface="Arial"/>
                          <a:ea typeface="Arial"/>
                          <a:cs typeface="Arial"/>
                          <a:sym typeface="Arial"/>
                        </a:rPr>
                        <a:t>&gt; </a:t>
                      </a:r>
                      <a:r>
                        <a:rPr lang="ar-AE" sz="1600" u="none" cap="none" strike="noStrike">
                          <a:solidFill>
                            <a:srgbClr val="1A1A1A"/>
                          </a:solidFill>
                          <a:highlight>
                            <a:srgbClr val="F9CB9C"/>
                          </a:highlight>
                          <a:latin typeface="Arial"/>
                          <a:ea typeface="Arial"/>
                          <a:cs typeface="Arial"/>
                          <a:sym typeface="Arial"/>
                        </a:rPr>
                        <a:t>السبب</a:t>
                      </a:r>
                      <a:r>
                        <a:rPr lang="ar-AE" sz="1600" u="none" cap="none" strike="noStrike">
                          <a:solidFill>
                            <a:srgbClr val="1A1A1A"/>
                          </a:solidFill>
                          <a:latin typeface="Arial"/>
                          <a:ea typeface="Arial"/>
                          <a:cs typeface="Arial"/>
                          <a:sym typeface="Arial"/>
                        </a:rPr>
                        <a:t>&gt; </a:t>
                      </a:r>
                      <a:r>
                        <a:rPr lang="ar-AE" sz="1600" u="none" cap="none" strike="noStrike">
                          <a:solidFill>
                            <a:srgbClr val="1A1A1A"/>
                          </a:solidFill>
                          <a:highlight>
                            <a:srgbClr val="B4A7D6"/>
                          </a:highlight>
                          <a:latin typeface="Arial"/>
                          <a:ea typeface="Arial"/>
                          <a:cs typeface="Arial"/>
                          <a:sym typeface="Arial"/>
                        </a:rPr>
                        <a:t>التوصية</a:t>
                      </a:r>
                      <a:r>
                        <a:rPr lang="ar-AE" sz="1600" u="none" cap="none" strike="noStrike">
                          <a:solidFill>
                            <a:srgbClr val="1A1A1A"/>
                          </a:solidFill>
                          <a:latin typeface="Arial"/>
                          <a:ea typeface="Arial"/>
                          <a:cs typeface="Arial"/>
                          <a:sym typeface="Arial"/>
                        </a:rPr>
                        <a:t>&gt; </a:t>
                      </a:r>
                      <a:r>
                        <a:rPr lang="ar-AE" sz="1600">
                          <a:solidFill>
                            <a:srgbClr val="1A1A1A"/>
                          </a:solidFill>
                          <a:highlight>
                            <a:srgbClr val="A4C2F4"/>
                          </a:highlight>
                        </a:rPr>
                        <a:t>البعد عن </a:t>
                      </a:r>
                      <a:r>
                        <a:rPr lang="ar-AE" sz="1600" u="none" cap="none" strike="noStrike">
                          <a:solidFill>
                            <a:srgbClr val="1A1A1A"/>
                          </a:solidFill>
                          <a:highlight>
                            <a:srgbClr val="A4C2F4"/>
                          </a:highlight>
                          <a:latin typeface="Arial"/>
                          <a:ea typeface="Arial"/>
                          <a:cs typeface="Arial"/>
                          <a:sym typeface="Arial"/>
                        </a:rPr>
                        <a:t> الشخص</a:t>
                      </a:r>
                      <a:r>
                        <a:rPr lang="ar-AE" sz="1600">
                          <a:solidFill>
                            <a:srgbClr val="1A1A1A"/>
                          </a:solidFill>
                          <a:highlight>
                            <a:srgbClr val="A4C2F4"/>
                          </a:highlight>
                        </a:rPr>
                        <a:t>ن</a:t>
                      </a:r>
                      <a:r>
                        <a:rPr lang="ar-AE" sz="1600" u="none" cap="none" strike="noStrike">
                          <a:solidFill>
                            <a:srgbClr val="1A1A1A"/>
                          </a:solidFill>
                          <a:highlight>
                            <a:srgbClr val="A4C2F4"/>
                          </a:highlight>
                          <a:latin typeface="Arial"/>
                          <a:ea typeface="Arial"/>
                          <a:cs typeface="Arial"/>
                          <a:sym typeface="Arial"/>
                        </a:rPr>
                        <a:t>ة</a:t>
                      </a:r>
                      <a:endParaRPr sz="1700" u="none" cap="none" strike="noStrike">
                        <a:solidFill>
                          <a:srgbClr val="1A1A1A"/>
                        </a:solidFill>
                        <a:highlight>
                          <a:srgbClr val="A4C2F4"/>
                        </a:highlight>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2"/>
          <p:cNvSpPr txBox="1"/>
          <p:nvPr>
            <p:ph idx="4294967295" type="title"/>
          </p:nvPr>
        </p:nvSpPr>
        <p:spPr>
          <a:xfrm>
            <a:off x="311700" y="292625"/>
            <a:ext cx="7818300" cy="9879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990"/>
              <a:buNone/>
            </a:pPr>
            <a:r>
              <a:rPr lang="ar-AE" sz="2900"/>
              <a:t>دعونا نتدرب على كيفية كتابة تعليقات بناءة وواضحة وقابلة للتنفيذ</a:t>
            </a:r>
            <a:endParaRPr sz="2900"/>
          </a:p>
        </p:txBody>
      </p:sp>
      <p:sp>
        <p:nvSpPr>
          <p:cNvPr id="419" name="Google Shape;419;p32"/>
          <p:cNvSpPr txBox="1"/>
          <p:nvPr>
            <p:ph idx="4294967295" type="body"/>
          </p:nvPr>
        </p:nvSpPr>
        <p:spPr>
          <a:xfrm>
            <a:off x="199104" y="1280526"/>
            <a:ext cx="8760542" cy="3287788"/>
          </a:xfrm>
          <a:prstGeom prst="rect">
            <a:avLst/>
          </a:prstGeom>
          <a:noFill/>
          <a:ln>
            <a:noFill/>
          </a:ln>
        </p:spPr>
        <p:txBody>
          <a:bodyPr anchorCtr="0" anchor="ctr" bIns="91425" lIns="91425" spcFirstLastPara="1" rIns="91425" wrap="square" tIns="91425">
            <a:noAutofit/>
          </a:bodyPr>
          <a:lstStyle/>
          <a:p>
            <a:pPr indent="-349241" lvl="0" marL="457189" rtl="1" algn="r">
              <a:lnSpc>
                <a:spcPct val="100000"/>
              </a:lnSpc>
              <a:spcBef>
                <a:spcPts val="0"/>
              </a:spcBef>
              <a:spcAft>
                <a:spcPts val="0"/>
              </a:spcAft>
              <a:buClr>
                <a:schemeClr val="dk1"/>
              </a:buClr>
              <a:buSzPts val="1900"/>
              <a:buChar char="๏"/>
            </a:pPr>
            <a:r>
              <a:rPr lang="ar-AE" sz="1900">
                <a:solidFill>
                  <a:srgbClr val="000000"/>
                </a:solidFill>
              </a:rPr>
              <a:t>في الدقائق العشر التالية ،  سوف يتم تقسيمنا إلى ثلاث مجموعات أصغر.</a:t>
            </a:r>
            <a:endParaRPr sz="1900">
              <a:solidFill>
                <a:srgbClr val="000000"/>
              </a:solidFill>
            </a:endParaRPr>
          </a:p>
          <a:p>
            <a:pPr indent="-349241" lvl="0" marL="457189" rtl="1" algn="r">
              <a:lnSpc>
                <a:spcPct val="100000"/>
              </a:lnSpc>
              <a:spcBef>
                <a:spcPts val="0"/>
              </a:spcBef>
              <a:spcAft>
                <a:spcPts val="0"/>
              </a:spcAft>
              <a:buClr>
                <a:schemeClr val="dk1"/>
              </a:buClr>
              <a:buSzPts val="1900"/>
              <a:buChar char="๏"/>
            </a:pPr>
            <a:r>
              <a:rPr lang="ar-AE" sz="1900">
                <a:solidFill>
                  <a:srgbClr val="000000"/>
                </a:solidFill>
              </a:rPr>
              <a:t>ستركز كل غرفة فرعية على مثال على التعليقات وتعيد صياغتها لتنتقل من غير واضحة ومزعجة وغير قابلة للتنفيذ إلى واضحة وبناءة وقابلة للتنفيذ.</a:t>
            </a:r>
            <a:endParaRPr/>
          </a:p>
          <a:p>
            <a:pPr indent="-349241" lvl="0" marL="457189" rtl="1" algn="r">
              <a:lnSpc>
                <a:spcPct val="100000"/>
              </a:lnSpc>
              <a:spcBef>
                <a:spcPts val="0"/>
              </a:spcBef>
              <a:spcAft>
                <a:spcPts val="0"/>
              </a:spcAft>
              <a:buClr>
                <a:schemeClr val="dk1"/>
              </a:buClr>
              <a:buSzPts val="1900"/>
              <a:buChar char="๏"/>
            </a:pPr>
            <a:r>
              <a:rPr lang="ar-AE" sz="1900">
                <a:solidFill>
                  <a:srgbClr val="000000"/>
                </a:solidFill>
              </a:rPr>
              <a:t>سيكون لديكم 10 دقائق قبل أن نعود ونجري مناقشة جماعية أكبر.</a:t>
            </a:r>
            <a:endParaRPr/>
          </a:p>
          <a:p>
            <a:pPr indent="-349241" lvl="0" marL="457189" rtl="1" algn="r">
              <a:lnSpc>
                <a:spcPct val="100000"/>
              </a:lnSpc>
              <a:spcBef>
                <a:spcPts val="0"/>
              </a:spcBef>
              <a:spcAft>
                <a:spcPts val="0"/>
              </a:spcAft>
              <a:buClr>
                <a:schemeClr val="dk1"/>
              </a:buClr>
              <a:buSzPts val="1900"/>
              <a:buChar char="๏"/>
            </a:pPr>
            <a:r>
              <a:rPr lang="ar-AE" sz="1900">
                <a:solidFill>
                  <a:srgbClr val="000000"/>
                </a:solidFill>
              </a:rPr>
              <a:t>يرجى من كل مجموعة ترشيح واحد أو اثنين من مدوني الملاحظات الذين يمكنهم كتابة التعليق الجديد وقراءته على المجموعة الأكبر.</a:t>
            </a:r>
            <a:endParaRPr/>
          </a:p>
          <a:p>
            <a:pPr indent="-349241" lvl="0" marL="457189" rtl="1" algn="r">
              <a:lnSpc>
                <a:spcPct val="100000"/>
              </a:lnSpc>
              <a:spcBef>
                <a:spcPts val="0"/>
              </a:spcBef>
              <a:spcAft>
                <a:spcPts val="0"/>
              </a:spcAft>
              <a:buClr>
                <a:schemeClr val="dk1"/>
              </a:buClr>
              <a:buSzPts val="1900"/>
              <a:buChar char="๏"/>
            </a:pPr>
            <a:r>
              <a:rPr lang="ar-AE" sz="1900">
                <a:solidFill>
                  <a:srgbClr val="000000"/>
                </a:solidFill>
              </a:rPr>
              <a:t>المشاركة اختيارية.</a:t>
            </a:r>
            <a:endParaRPr sz="1900">
              <a:solidFill>
                <a:srgbClr val="000000"/>
              </a:solidFill>
            </a:endParaRPr>
          </a:p>
        </p:txBody>
      </p:sp>
      <p:pic>
        <p:nvPicPr>
          <p:cNvPr id="420" name="Google Shape;420;p32"/>
          <p:cNvPicPr preferRelativeResize="0"/>
          <p:nvPr/>
        </p:nvPicPr>
        <p:blipFill rotWithShape="1">
          <a:blip r:embed="rId3">
            <a:alphaModFix/>
          </a:blip>
          <a:srcRect b="0" l="0" r="0" t="0"/>
          <a:stretch/>
        </p:blipFill>
        <p:spPr>
          <a:xfrm>
            <a:off x="8212350" y="152400"/>
            <a:ext cx="855450" cy="855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3"/>
          <p:cNvSpPr/>
          <p:nvPr/>
        </p:nvSpPr>
        <p:spPr>
          <a:xfrm>
            <a:off x="325800" y="1529385"/>
            <a:ext cx="8492400" cy="991857"/>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400"/>
              </a:spcBef>
              <a:spcAft>
                <a:spcPts val="0"/>
              </a:spcAft>
              <a:buNone/>
            </a:pPr>
            <a:r>
              <a:rPr b="1" i="0" lang="ar-AE" sz="1700" u="none" cap="none" strike="noStrike">
                <a:solidFill>
                  <a:srgbClr val="000000"/>
                </a:solidFill>
              </a:rPr>
              <a:t>تعليق المجموعة الاولى</a:t>
            </a:r>
            <a:endParaRPr b="1"/>
          </a:p>
          <a:p>
            <a:pPr indent="0" lvl="0" marL="0" marR="0" rtl="1" algn="ctr">
              <a:lnSpc>
                <a:spcPct val="100000"/>
              </a:lnSpc>
              <a:spcBef>
                <a:spcPts val="800"/>
              </a:spcBef>
              <a:spcAft>
                <a:spcPts val="0"/>
              </a:spcAft>
              <a:buNone/>
            </a:pPr>
            <a:r>
              <a:rPr b="0" i="0" lang="ar-AE" sz="1700" u="none" cap="none" strike="noStrike">
                <a:solidFill>
                  <a:srgbClr val="000000"/>
                </a:solidFill>
                <a:latin typeface="Calibri"/>
                <a:ea typeface="Calibri"/>
                <a:cs typeface="Calibri"/>
                <a:sym typeface="Calibri"/>
              </a:rPr>
              <a:t>المخطوطة صعبة القراءة ومليئة بالأخطاء النحوية. أوصي بأن يقوم </a:t>
            </a:r>
            <a:r>
              <a:rPr lang="ar-AE" sz="1700">
                <a:latin typeface="Calibri"/>
                <a:ea typeface="Calibri"/>
                <a:cs typeface="Calibri"/>
                <a:sym typeface="Calibri"/>
              </a:rPr>
              <a:t>ناطق أصلي	</a:t>
            </a:r>
            <a:endParaRPr sz="1700">
              <a:latin typeface="Calibri"/>
              <a:ea typeface="Calibri"/>
              <a:cs typeface="Calibri"/>
              <a:sym typeface="Calibri"/>
            </a:endParaRPr>
          </a:p>
          <a:p>
            <a:pPr indent="0" lvl="0" marL="0" marR="0" rtl="1" algn="ctr">
              <a:lnSpc>
                <a:spcPct val="100000"/>
              </a:lnSpc>
              <a:spcBef>
                <a:spcPts val="800"/>
              </a:spcBef>
              <a:spcAft>
                <a:spcPts val="400"/>
              </a:spcAft>
              <a:buNone/>
            </a:pPr>
            <a:r>
              <a:rPr b="0" i="0" lang="ar-AE" sz="1700" u="none" cap="none" strike="noStrike">
                <a:solidFill>
                  <a:srgbClr val="000000"/>
                </a:solidFill>
                <a:latin typeface="Calibri"/>
                <a:ea typeface="Calibri"/>
                <a:cs typeface="Calibri"/>
                <a:sym typeface="Calibri"/>
              </a:rPr>
              <a:t>للغة الإنجليزية بمراجعة اللغة وإدراجه في قائمة المؤلفين.</a:t>
            </a:r>
            <a:endParaRPr b="0" i="0" sz="1900" u="none" cap="none" strike="noStrike">
              <a:solidFill>
                <a:srgbClr val="000000"/>
              </a:solidFill>
              <a:latin typeface="Calibri"/>
              <a:ea typeface="Calibri"/>
              <a:cs typeface="Calibri"/>
              <a:sym typeface="Calibri"/>
            </a:endParaRPr>
          </a:p>
        </p:txBody>
      </p:sp>
      <p:sp>
        <p:nvSpPr>
          <p:cNvPr id="426" name="Google Shape;426;p33"/>
          <p:cNvSpPr/>
          <p:nvPr/>
        </p:nvSpPr>
        <p:spPr>
          <a:xfrm>
            <a:off x="325800" y="2757920"/>
            <a:ext cx="8492400" cy="991857"/>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400"/>
              </a:spcBef>
              <a:spcAft>
                <a:spcPts val="0"/>
              </a:spcAft>
              <a:buNone/>
            </a:pPr>
            <a:r>
              <a:rPr b="1" i="0" lang="ar-AE" sz="1700" u="none" cap="none" strike="noStrike">
                <a:solidFill>
                  <a:srgbClr val="000000"/>
                </a:solidFill>
              </a:rPr>
              <a:t>تعليق المجموعة الثانية</a:t>
            </a:r>
            <a:endParaRPr b="1"/>
          </a:p>
          <a:p>
            <a:pPr indent="0" lvl="0" marL="0" marR="0" rtl="1" algn="ctr">
              <a:lnSpc>
                <a:spcPct val="100000"/>
              </a:lnSpc>
              <a:spcBef>
                <a:spcPts val="800"/>
              </a:spcBef>
              <a:spcAft>
                <a:spcPts val="400"/>
              </a:spcAft>
              <a:buNone/>
            </a:pPr>
            <a:r>
              <a:rPr b="0" i="0" lang="ar-AE" sz="1700" u="none" cap="none" strike="noStrike">
                <a:solidFill>
                  <a:srgbClr val="000000"/>
                </a:solidFill>
                <a:latin typeface="Calibri"/>
                <a:ea typeface="Calibri"/>
                <a:cs typeface="Calibri"/>
                <a:sym typeface="Calibri"/>
              </a:rPr>
              <a:t>استنتاجات المؤلفين لا تعكس  ما تظهره البيانات وما </a:t>
            </a:r>
            <a:r>
              <a:rPr lang="ar-AE" sz="1700">
                <a:latin typeface="Calibri"/>
                <a:ea typeface="Calibri"/>
                <a:cs typeface="Calibri"/>
                <a:sym typeface="Calibri"/>
              </a:rPr>
              <a:t>تت</a:t>
            </a:r>
            <a:r>
              <a:rPr b="0" i="0" lang="ar-AE" sz="1700" u="none" cap="none" strike="noStrike">
                <a:solidFill>
                  <a:srgbClr val="000000"/>
                </a:solidFill>
                <a:latin typeface="Calibri"/>
                <a:ea typeface="Calibri"/>
                <a:cs typeface="Calibri"/>
                <a:sym typeface="Calibri"/>
              </a:rPr>
              <a:t>جاوزه.</a:t>
            </a:r>
            <a:endParaRPr b="0" i="0" sz="1900" u="none" cap="none" strike="noStrike">
              <a:solidFill>
                <a:srgbClr val="000000"/>
              </a:solidFill>
              <a:latin typeface="Calibri"/>
              <a:ea typeface="Calibri"/>
              <a:cs typeface="Calibri"/>
              <a:sym typeface="Calibri"/>
            </a:endParaRPr>
          </a:p>
        </p:txBody>
      </p:sp>
      <p:sp>
        <p:nvSpPr>
          <p:cNvPr id="427" name="Google Shape;427;p33"/>
          <p:cNvSpPr/>
          <p:nvPr/>
        </p:nvSpPr>
        <p:spPr>
          <a:xfrm>
            <a:off x="325800" y="3855113"/>
            <a:ext cx="8492400" cy="991857"/>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400"/>
              </a:spcBef>
              <a:spcAft>
                <a:spcPts val="0"/>
              </a:spcAft>
              <a:buNone/>
            </a:pPr>
            <a:r>
              <a:rPr b="1" i="0" lang="ar-AE" sz="1700" u="none" cap="none" strike="noStrike">
                <a:solidFill>
                  <a:srgbClr val="000000"/>
                </a:solidFill>
                <a:latin typeface="Calibri"/>
                <a:ea typeface="Calibri"/>
                <a:cs typeface="Calibri"/>
                <a:sym typeface="Calibri"/>
              </a:rPr>
              <a:t>تعليق المجموعة الثالثة</a:t>
            </a:r>
            <a:endParaRPr b="1"/>
          </a:p>
          <a:p>
            <a:pPr indent="0" lvl="0" marL="0" marR="0" rtl="1" algn="ctr">
              <a:lnSpc>
                <a:spcPct val="100000"/>
              </a:lnSpc>
              <a:spcBef>
                <a:spcPts val="800"/>
              </a:spcBef>
              <a:spcAft>
                <a:spcPts val="400"/>
              </a:spcAft>
              <a:buNone/>
            </a:pPr>
            <a:r>
              <a:rPr b="0" i="0" lang="ar-AE" sz="1700" u="none" cap="none" strike="noStrike">
                <a:solidFill>
                  <a:srgbClr val="000000"/>
                </a:solidFill>
                <a:latin typeface="Calibri"/>
                <a:ea typeface="Calibri"/>
                <a:cs typeface="Calibri"/>
                <a:sym typeface="Calibri"/>
              </a:rPr>
              <a:t>الطريقة التي يرسم بها المؤلفون البيانات في الصورة رقم  4 تجعل من المستحيل على القارئ أن يثق في تفسير النتائج. يحتاج المؤلفون إلى إعادة </a:t>
            </a:r>
            <a:r>
              <a:rPr lang="ar-AE" sz="1700">
                <a:latin typeface="Calibri"/>
                <a:ea typeface="Calibri"/>
                <a:cs typeface="Calibri"/>
                <a:sym typeface="Calibri"/>
              </a:rPr>
              <a:t>رسم</a:t>
            </a:r>
            <a:r>
              <a:rPr b="0" i="0" lang="ar-AE" sz="1700" u="none" cap="none" strike="noStrike">
                <a:solidFill>
                  <a:srgbClr val="000000"/>
                </a:solidFill>
                <a:latin typeface="Calibri"/>
                <a:ea typeface="Calibri"/>
                <a:cs typeface="Calibri"/>
                <a:sym typeface="Calibri"/>
              </a:rPr>
              <a:t> البيانات وإظهار جميع نقاط المعلومات.</a:t>
            </a:r>
            <a:endParaRPr/>
          </a:p>
        </p:txBody>
      </p:sp>
      <p:sp>
        <p:nvSpPr>
          <p:cNvPr id="428" name="Google Shape;428;p33"/>
          <p:cNvSpPr/>
          <p:nvPr/>
        </p:nvSpPr>
        <p:spPr>
          <a:xfrm>
            <a:off x="325800" y="82751"/>
            <a:ext cx="8492400" cy="1209957"/>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AE" sz="1700" u="none" cap="none" strike="noStrike">
                <a:solidFill>
                  <a:schemeClr val="lt1"/>
                </a:solidFill>
              </a:rPr>
              <a:t>ت</a:t>
            </a:r>
            <a:r>
              <a:rPr b="1" i="0" lang="ar-AE" sz="1800" u="none" cap="none" strike="noStrike">
                <a:solidFill>
                  <a:schemeClr val="lt1"/>
                </a:solidFill>
              </a:rPr>
              <a:t>عليمات</a:t>
            </a:r>
            <a:endParaRPr b="1" sz="1700"/>
          </a:p>
          <a:p>
            <a:pPr indent="0" lvl="0" marL="0" marR="0" rtl="1" algn="ctr">
              <a:lnSpc>
                <a:spcPct val="100000"/>
              </a:lnSpc>
              <a:spcBef>
                <a:spcPts val="0"/>
              </a:spcBef>
              <a:spcAft>
                <a:spcPts val="0"/>
              </a:spcAft>
              <a:buNone/>
            </a:pPr>
            <a:r>
              <a:rPr b="0" i="0" lang="ar-AE" sz="1600" u="none" cap="none" strike="noStrike">
                <a:solidFill>
                  <a:schemeClr val="lt1"/>
                </a:solidFill>
                <a:latin typeface="Calibri"/>
                <a:ea typeface="Calibri"/>
                <a:cs typeface="Calibri"/>
                <a:sym typeface="Calibri"/>
              </a:rPr>
              <a:t>أعد كتابة التعليقات التالية غير الواضحة والمزعجة وغير القابلة للتنفيذ باستخدام هذه البنية كدليل:</a:t>
            </a:r>
            <a:endParaRPr sz="1500"/>
          </a:p>
          <a:p>
            <a:pPr indent="0" lvl="0" marL="0" rtl="1" algn="ctr">
              <a:lnSpc>
                <a:spcPct val="115000"/>
              </a:lnSpc>
              <a:spcBef>
                <a:spcPts val="1200"/>
              </a:spcBef>
              <a:spcAft>
                <a:spcPts val="0"/>
              </a:spcAft>
              <a:buClr>
                <a:schemeClr val="dk1"/>
              </a:buClr>
              <a:buSzPts val="1100"/>
              <a:buFont typeface="Arial"/>
              <a:buNone/>
            </a:pPr>
            <a:r>
              <a:rPr lang="ar-AE" sz="1800">
                <a:solidFill>
                  <a:srgbClr val="1A1A1A"/>
                </a:solidFill>
                <a:highlight>
                  <a:srgbClr val="B6D7A8"/>
                </a:highlight>
              </a:rPr>
              <a:t>التفسير</a:t>
            </a:r>
            <a:r>
              <a:rPr lang="ar-AE" sz="1800">
                <a:solidFill>
                  <a:srgbClr val="1A1A1A"/>
                </a:solidFill>
              </a:rPr>
              <a:t>&gt; </a:t>
            </a:r>
            <a:r>
              <a:rPr lang="ar-AE" sz="1800">
                <a:solidFill>
                  <a:srgbClr val="1A1A1A"/>
                </a:solidFill>
                <a:highlight>
                  <a:srgbClr val="F9CB9C"/>
                </a:highlight>
              </a:rPr>
              <a:t>السبب</a:t>
            </a:r>
            <a:r>
              <a:rPr lang="ar-AE" sz="1800">
                <a:solidFill>
                  <a:srgbClr val="1A1A1A"/>
                </a:solidFill>
              </a:rPr>
              <a:t>&gt; </a:t>
            </a:r>
            <a:r>
              <a:rPr lang="ar-AE" sz="1800">
                <a:solidFill>
                  <a:srgbClr val="1A1A1A"/>
                </a:solidFill>
                <a:highlight>
                  <a:srgbClr val="B4A7D6"/>
                </a:highlight>
              </a:rPr>
              <a:t>التوصية</a:t>
            </a:r>
            <a:r>
              <a:rPr lang="ar-AE" sz="1800">
                <a:solidFill>
                  <a:srgbClr val="1A1A1A"/>
                </a:solidFill>
              </a:rPr>
              <a:t>&gt; </a:t>
            </a:r>
            <a:r>
              <a:rPr lang="ar-AE" sz="1800">
                <a:solidFill>
                  <a:srgbClr val="1A1A1A"/>
                </a:solidFill>
                <a:highlight>
                  <a:srgbClr val="A4C2F4"/>
                </a:highlight>
              </a:rPr>
              <a:t>البعد عن الشخصنة</a:t>
            </a:r>
            <a:endParaRPr b="0" i="0" sz="25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4"/>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ar-AE"/>
              <a:t>المجموعة الاولى</a:t>
            </a:r>
            <a:endParaRPr/>
          </a:p>
        </p:txBody>
      </p:sp>
      <p:graphicFrame>
        <p:nvGraphicFramePr>
          <p:cNvPr id="434" name="Google Shape;434;p34"/>
          <p:cNvGraphicFramePr/>
          <p:nvPr/>
        </p:nvGraphicFramePr>
        <p:xfrm>
          <a:off x="176981" y="1017726"/>
          <a:ext cx="3000000" cy="3000000"/>
        </p:xfrm>
        <a:graphic>
          <a:graphicData uri="http://schemas.openxmlformats.org/drawingml/2006/table">
            <a:tbl>
              <a:tblPr>
                <a:noFill/>
                <a:tableStyleId>{05016D7B-5E73-4E0F-ABE1-1B4860A1C90E}</a:tableStyleId>
              </a:tblPr>
              <a:tblGrid>
                <a:gridCol w="4391325"/>
                <a:gridCol w="4391325"/>
              </a:tblGrid>
              <a:tr h="822925">
                <a:tc>
                  <a:txBody>
                    <a:bodyPr/>
                    <a:lstStyle/>
                    <a:p>
                      <a:pPr indent="0" lvl="0" marL="0" marR="0" rtl="0" algn="ctr">
                        <a:lnSpc>
                          <a:spcPct val="100000"/>
                        </a:lnSpc>
                        <a:spcBef>
                          <a:spcPts val="0"/>
                        </a:spcBef>
                        <a:spcAft>
                          <a:spcPts val="0"/>
                        </a:spcAft>
                        <a:buClr>
                          <a:srgbClr val="000000"/>
                        </a:buClr>
                        <a:buSzPts val="2100"/>
                        <a:buFont typeface="Arial"/>
                        <a:buNone/>
                      </a:pPr>
                      <a:r>
                        <a:rPr b="1" lang="ar-AE" sz="2000">
                          <a:solidFill>
                            <a:schemeClr val="lt1"/>
                          </a:solidFill>
                        </a:rPr>
                        <a:t>غير واضح ، مدمر ، غير قابل للتنفيذ</a:t>
                      </a:r>
                      <a:endParaRPr b="1" sz="2100" u="none" cap="none" strike="noStrike">
                        <a:solidFill>
                          <a:schemeClr val="lt1"/>
                        </a:solidFill>
                        <a:latin typeface="Courier New"/>
                        <a:ea typeface="Courier New"/>
                        <a:cs typeface="Courier New"/>
                        <a:sym typeface="Courier New"/>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ar-AE" sz="2000" u="none" cap="none" strike="noStrike">
                          <a:solidFill>
                            <a:schemeClr val="lt1"/>
                          </a:solidFill>
                          <a:latin typeface="Arial"/>
                          <a:ea typeface="Arial"/>
                          <a:cs typeface="Arial"/>
                          <a:sym typeface="Arial"/>
                        </a:rPr>
                        <a:t>واضح وبناء وقابل للتنفيذ</a:t>
                      </a:r>
                      <a:endParaRPr b="1" sz="2000" u="none" cap="none" strike="noStrike">
                        <a:solidFill>
                          <a:schemeClr val="lt1"/>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r>
              <a:tr h="2907625">
                <a:tc>
                  <a:txBody>
                    <a:bodyPr/>
                    <a:lstStyle/>
                    <a:p>
                      <a:pPr indent="0" lvl="0" marL="0" rtl="1" algn="r">
                        <a:lnSpc>
                          <a:spcPct val="115000"/>
                        </a:lnSpc>
                        <a:spcBef>
                          <a:spcPts val="0"/>
                        </a:spcBef>
                        <a:spcAft>
                          <a:spcPts val="0"/>
                        </a:spcAft>
                        <a:buClr>
                          <a:srgbClr val="000000"/>
                        </a:buClr>
                        <a:buSzPts val="1500"/>
                        <a:buFont typeface="Arial"/>
                        <a:buNone/>
                      </a:pPr>
                      <a:r>
                        <a:rPr i="1" lang="ar-AE" sz="1500">
                          <a:latin typeface="Calibri"/>
                          <a:ea typeface="Calibri"/>
                          <a:cs typeface="Calibri"/>
                          <a:sym typeface="Calibri"/>
                        </a:rPr>
                        <a:t>تعليق المُراجع:</a:t>
                      </a:r>
                      <a:endParaRPr/>
                    </a:p>
                    <a:p>
                      <a:pPr indent="0" lvl="0" marL="0" marR="0" rtl="1" algn="r">
                        <a:lnSpc>
                          <a:spcPct val="115000"/>
                        </a:lnSpc>
                        <a:spcBef>
                          <a:spcPts val="1200"/>
                        </a:spcBef>
                        <a:spcAft>
                          <a:spcPts val="0"/>
                        </a:spcAft>
                        <a:buClr>
                          <a:srgbClr val="000000"/>
                        </a:buClr>
                        <a:buSzPts val="1800"/>
                        <a:buFont typeface="Arial"/>
                        <a:buNone/>
                      </a:pPr>
                      <a:r>
                        <a:rPr lang="ar-AE" sz="1800" u="none" cap="none" strike="noStrike">
                          <a:latin typeface="Arial"/>
                          <a:ea typeface="Arial"/>
                          <a:cs typeface="Arial"/>
                          <a:sym typeface="Arial"/>
                        </a:rPr>
                        <a:t>"المخطوطة صعبة القراءة ومليئة بالأخطاء النحوية. أوصي بأن يقوم المتحدث الأصلي للغة الإنجليزية بمراجعة اللغة وإدراجه في قائمة المؤلفين ".</a:t>
                      </a:r>
                      <a:endParaRPr sz="1800" u="none" cap="none" strike="noStrike">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c>
                  <a:txBody>
                    <a:bodyPr/>
                    <a:lstStyle/>
                    <a:p>
                      <a:pPr indent="0" lvl="0" marL="0" rtl="1" algn="r">
                        <a:lnSpc>
                          <a:spcPct val="115000"/>
                        </a:lnSpc>
                        <a:spcBef>
                          <a:spcPts val="0"/>
                        </a:spcBef>
                        <a:spcAft>
                          <a:spcPts val="0"/>
                        </a:spcAft>
                        <a:buClr>
                          <a:srgbClr val="000000"/>
                        </a:buClr>
                        <a:buSzPts val="1500"/>
                        <a:buFont typeface="Arial"/>
                        <a:buNone/>
                      </a:pPr>
                      <a:r>
                        <a:rPr i="1" lang="ar-AE" sz="1500">
                          <a:latin typeface="Calibri"/>
                          <a:ea typeface="Calibri"/>
                          <a:cs typeface="Calibri"/>
                          <a:sym typeface="Calibri"/>
                        </a:rPr>
                        <a:t>تعليق المُراجع:</a:t>
                      </a:r>
                      <a:endParaRPr b="1" i="1" sz="1500" u="none" cap="none" strike="noStrike">
                        <a:solidFill>
                          <a:schemeClr val="dk1"/>
                        </a:solidFill>
                        <a:latin typeface="Arial"/>
                        <a:ea typeface="Arial"/>
                        <a:cs typeface="Arial"/>
                        <a:sym typeface="Arial"/>
                      </a:endParaRPr>
                    </a:p>
                    <a:p>
                      <a:pPr indent="0" lvl="0" marL="0" marR="0" rtl="1" algn="r">
                        <a:lnSpc>
                          <a:spcPct val="115000"/>
                        </a:lnSpc>
                        <a:spcBef>
                          <a:spcPts val="1200"/>
                        </a:spcBef>
                        <a:spcAft>
                          <a:spcPts val="0"/>
                        </a:spcAft>
                        <a:buClr>
                          <a:schemeClr val="dk1"/>
                        </a:buClr>
                        <a:buSzPts val="1100"/>
                        <a:buFont typeface="Arial"/>
                        <a:buNone/>
                      </a:pPr>
                      <a:r>
                        <a:rPr lang="ar-AE" sz="1300" u="none" cap="none" strike="noStrike">
                          <a:solidFill>
                            <a:srgbClr val="1A1A1A"/>
                          </a:solidFill>
                          <a:latin typeface="Calibri"/>
                          <a:ea typeface="Calibri"/>
                          <a:cs typeface="Calibri"/>
                          <a:sym typeface="Calibri"/>
                        </a:rPr>
                        <a:t>(ا</a:t>
                      </a:r>
                      <a:r>
                        <a:rPr lang="ar-AE" sz="1300" u="none" cap="none" strike="noStrike">
                          <a:solidFill>
                            <a:srgbClr val="1A1A1A"/>
                          </a:solidFill>
                          <a:latin typeface="Arial"/>
                          <a:ea typeface="Arial"/>
                          <a:cs typeface="Arial"/>
                          <a:sym typeface="Arial"/>
                        </a:rPr>
                        <a:t>دخل نص هنا</a:t>
                      </a:r>
                      <a:r>
                        <a:rPr lang="ar-AE" sz="1300">
                          <a:solidFill>
                            <a:srgbClr val="1A1A1A"/>
                          </a:solidFill>
                          <a:latin typeface="Calibri"/>
                          <a:ea typeface="Calibri"/>
                          <a:cs typeface="Calibri"/>
                          <a:sym typeface="Calibri"/>
                        </a:rPr>
                        <a:t>)</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rtl="1" algn="r">
                        <a:lnSpc>
                          <a:spcPct val="115000"/>
                        </a:lnSpc>
                        <a:spcBef>
                          <a:spcPts val="1200"/>
                        </a:spcBef>
                        <a:spcAft>
                          <a:spcPts val="0"/>
                        </a:spcAft>
                        <a:buClr>
                          <a:schemeClr val="dk1"/>
                        </a:buClr>
                        <a:buSzPts val="1100"/>
                        <a:buFont typeface="Arial"/>
                        <a:buNone/>
                      </a:pPr>
                      <a:r>
                        <a:rPr lang="ar-AE" sz="1600">
                          <a:solidFill>
                            <a:srgbClr val="1A1A1A"/>
                          </a:solidFill>
                          <a:highlight>
                            <a:srgbClr val="B6D7A8"/>
                          </a:highlight>
                        </a:rPr>
                        <a:t>التفسير</a:t>
                      </a:r>
                      <a:r>
                        <a:rPr lang="ar-AE" sz="1600">
                          <a:solidFill>
                            <a:srgbClr val="1A1A1A"/>
                          </a:solidFill>
                        </a:rPr>
                        <a:t>&gt; </a:t>
                      </a:r>
                      <a:r>
                        <a:rPr lang="ar-AE" sz="1600">
                          <a:solidFill>
                            <a:srgbClr val="1A1A1A"/>
                          </a:solidFill>
                          <a:highlight>
                            <a:srgbClr val="F9CB9C"/>
                          </a:highlight>
                        </a:rPr>
                        <a:t>السبب</a:t>
                      </a:r>
                      <a:r>
                        <a:rPr lang="ar-AE" sz="1600">
                          <a:solidFill>
                            <a:srgbClr val="1A1A1A"/>
                          </a:solidFill>
                        </a:rPr>
                        <a:t>&gt; </a:t>
                      </a:r>
                      <a:r>
                        <a:rPr lang="ar-AE" sz="1600">
                          <a:solidFill>
                            <a:srgbClr val="1A1A1A"/>
                          </a:solidFill>
                          <a:highlight>
                            <a:srgbClr val="B4A7D6"/>
                          </a:highlight>
                        </a:rPr>
                        <a:t>التوصية</a:t>
                      </a:r>
                      <a:r>
                        <a:rPr lang="ar-AE" sz="1600">
                          <a:solidFill>
                            <a:srgbClr val="1A1A1A"/>
                          </a:solidFill>
                        </a:rPr>
                        <a:t>&gt; </a:t>
                      </a:r>
                      <a:r>
                        <a:rPr lang="ar-AE" sz="1600">
                          <a:solidFill>
                            <a:srgbClr val="1A1A1A"/>
                          </a:solidFill>
                          <a:highlight>
                            <a:srgbClr val="A4C2F4"/>
                          </a:highlight>
                        </a:rPr>
                        <a:t>البعد عن الشخصنة</a:t>
                      </a:r>
                      <a:endParaRPr sz="1300" u="none" cap="none" strike="noStrike">
                        <a:solidFill>
                          <a:srgbClr val="1A1A1A"/>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ar-AE"/>
              <a:t>المجموعة الثانية</a:t>
            </a:r>
            <a:endParaRPr/>
          </a:p>
        </p:txBody>
      </p:sp>
      <p:graphicFrame>
        <p:nvGraphicFramePr>
          <p:cNvPr id="440" name="Google Shape;440;p35"/>
          <p:cNvGraphicFramePr/>
          <p:nvPr/>
        </p:nvGraphicFramePr>
        <p:xfrm>
          <a:off x="461525" y="1017726"/>
          <a:ext cx="3000000" cy="3000000"/>
        </p:xfrm>
        <a:graphic>
          <a:graphicData uri="http://schemas.openxmlformats.org/drawingml/2006/table">
            <a:tbl>
              <a:tblPr>
                <a:noFill/>
                <a:tableStyleId>{05016D7B-5E73-4E0F-ABE1-1B4860A1C90E}</a:tableStyleId>
              </a:tblPr>
              <a:tblGrid>
                <a:gridCol w="4110475"/>
                <a:gridCol w="4110475"/>
              </a:tblGrid>
              <a:tr h="822925">
                <a:tc>
                  <a:txBody>
                    <a:bodyPr/>
                    <a:lstStyle/>
                    <a:p>
                      <a:pPr indent="0" lvl="0" marL="0" marR="0" rtl="0" algn="ctr">
                        <a:lnSpc>
                          <a:spcPct val="100000"/>
                        </a:lnSpc>
                        <a:spcBef>
                          <a:spcPts val="0"/>
                        </a:spcBef>
                        <a:spcAft>
                          <a:spcPts val="0"/>
                        </a:spcAft>
                        <a:buClr>
                          <a:srgbClr val="000000"/>
                        </a:buClr>
                        <a:buSzPts val="2100"/>
                        <a:buFont typeface="Arial"/>
                        <a:buNone/>
                      </a:pPr>
                      <a:r>
                        <a:rPr b="1" lang="ar-AE" sz="2100" u="none" cap="none" strike="noStrike">
                          <a:solidFill>
                            <a:schemeClr val="lt1"/>
                          </a:solidFill>
                          <a:latin typeface="Arial"/>
                          <a:ea typeface="Arial"/>
                          <a:cs typeface="Arial"/>
                          <a:sym typeface="Arial"/>
                        </a:rPr>
                        <a:t>غير واضح ، مدمر ، غير قابل للتنفيذ</a:t>
                      </a:r>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ar-AE" sz="2000" u="none" cap="none" strike="noStrike">
                          <a:solidFill>
                            <a:schemeClr val="lt1"/>
                          </a:solidFill>
                          <a:latin typeface="Arial"/>
                          <a:ea typeface="Arial"/>
                          <a:cs typeface="Arial"/>
                          <a:sym typeface="Arial"/>
                        </a:rPr>
                        <a:t>واضح وبناء وقابل للتنفيذ</a:t>
                      </a:r>
                      <a:endParaRPr/>
                    </a:p>
                    <a:p>
                      <a:pPr indent="0" lvl="0" marL="0" marR="0" rtl="0" algn="ctr">
                        <a:lnSpc>
                          <a:spcPct val="100000"/>
                        </a:lnSpc>
                        <a:spcBef>
                          <a:spcPts val="0"/>
                        </a:spcBef>
                        <a:spcAft>
                          <a:spcPts val="0"/>
                        </a:spcAft>
                        <a:buClr>
                          <a:srgbClr val="000000"/>
                        </a:buClr>
                        <a:buSzPts val="2000"/>
                        <a:buFont typeface="Arial"/>
                        <a:buNone/>
                      </a:pPr>
                      <a:r>
                        <a:t/>
                      </a:r>
                      <a:endParaRPr b="1" sz="2000" u="none" cap="none" strike="noStrike">
                        <a:solidFill>
                          <a:schemeClr val="lt1"/>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r>
              <a:tr h="2907625">
                <a:tc>
                  <a:txBody>
                    <a:bodyPr/>
                    <a:lstStyle/>
                    <a:p>
                      <a:pPr indent="0" lvl="0" marL="0" marR="0" rtl="1" algn="r">
                        <a:lnSpc>
                          <a:spcPct val="115000"/>
                        </a:lnSpc>
                        <a:spcBef>
                          <a:spcPts val="0"/>
                        </a:spcBef>
                        <a:spcAft>
                          <a:spcPts val="0"/>
                        </a:spcAft>
                        <a:buClr>
                          <a:srgbClr val="000000"/>
                        </a:buClr>
                        <a:buSzPts val="1500"/>
                        <a:buFont typeface="Arial"/>
                        <a:buNone/>
                      </a:pPr>
                      <a:r>
                        <a:rPr i="1" lang="ar-AE" sz="1500" u="none" cap="none" strike="noStrike">
                          <a:latin typeface="Calibri"/>
                          <a:ea typeface="Calibri"/>
                          <a:cs typeface="Calibri"/>
                          <a:sym typeface="Calibri"/>
                        </a:rPr>
                        <a:t>تعليق المُراجع:</a:t>
                      </a:r>
                      <a:endParaRPr/>
                    </a:p>
                    <a:p>
                      <a:pPr indent="0" lvl="0" marL="0" marR="0" rtl="1" algn="r">
                        <a:lnSpc>
                          <a:spcPct val="115000"/>
                        </a:lnSpc>
                        <a:spcBef>
                          <a:spcPts val="1200"/>
                        </a:spcBef>
                        <a:spcAft>
                          <a:spcPts val="0"/>
                        </a:spcAft>
                        <a:buClr>
                          <a:srgbClr val="000000"/>
                        </a:buClr>
                        <a:buSzPts val="1800"/>
                        <a:buFont typeface="Arial"/>
                        <a:buNone/>
                      </a:pPr>
                      <a:r>
                        <a:rPr lang="ar-AE" sz="1800" u="none" cap="none" strike="noStrike">
                          <a:latin typeface="Arial"/>
                          <a:ea typeface="Arial"/>
                          <a:cs typeface="Arial"/>
                          <a:sym typeface="Arial"/>
                        </a:rPr>
                        <a:t>"استنتاجات المؤلفين لا تعكس ما تظهره البيانات."</a:t>
                      </a:r>
                      <a:endParaRPr sz="1500" u="none" cap="none" strike="noStrike">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c>
                  <a:txBody>
                    <a:bodyPr/>
                    <a:lstStyle/>
                    <a:p>
                      <a:pPr indent="0" lvl="0" marL="0" marR="0" rtl="1" algn="r">
                        <a:lnSpc>
                          <a:spcPct val="115000"/>
                        </a:lnSpc>
                        <a:spcBef>
                          <a:spcPts val="0"/>
                        </a:spcBef>
                        <a:spcAft>
                          <a:spcPts val="0"/>
                        </a:spcAft>
                        <a:buClr>
                          <a:schemeClr val="dk1"/>
                        </a:buClr>
                        <a:buSzPts val="1100"/>
                        <a:buFont typeface="Arial"/>
                        <a:buNone/>
                      </a:pPr>
                      <a:r>
                        <a:rPr i="1" lang="ar-AE" sz="1500">
                          <a:latin typeface="Calibri"/>
                          <a:ea typeface="Calibri"/>
                          <a:cs typeface="Calibri"/>
                          <a:sym typeface="Calibri"/>
                        </a:rPr>
                        <a:t>تعليق المُراجع:</a:t>
                      </a:r>
                      <a:endParaRPr/>
                    </a:p>
                    <a:p>
                      <a:pPr indent="0" lvl="0" marL="0" marR="0" rtl="1" algn="r">
                        <a:lnSpc>
                          <a:spcPct val="115000"/>
                        </a:lnSpc>
                        <a:spcBef>
                          <a:spcPts val="1200"/>
                        </a:spcBef>
                        <a:spcAft>
                          <a:spcPts val="0"/>
                        </a:spcAft>
                        <a:buClr>
                          <a:srgbClr val="000000"/>
                        </a:buClr>
                        <a:buSzPts val="1300"/>
                        <a:buFont typeface="Arial"/>
                        <a:buNone/>
                      </a:pPr>
                      <a:r>
                        <a:rPr lang="ar-AE" sz="1300" u="none" cap="none" strike="noStrike">
                          <a:solidFill>
                            <a:srgbClr val="1A1A1A"/>
                          </a:solidFill>
                          <a:latin typeface="Arial"/>
                          <a:ea typeface="Arial"/>
                          <a:cs typeface="Arial"/>
                          <a:sym typeface="Arial"/>
                        </a:rPr>
                        <a:t>[أدخل النص هنا]</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rtl="1" algn="r">
                        <a:lnSpc>
                          <a:spcPct val="115000"/>
                        </a:lnSpc>
                        <a:spcBef>
                          <a:spcPts val="1200"/>
                        </a:spcBef>
                        <a:spcAft>
                          <a:spcPts val="0"/>
                        </a:spcAft>
                        <a:buClr>
                          <a:schemeClr val="dk1"/>
                        </a:buClr>
                        <a:buSzPts val="1100"/>
                        <a:buFont typeface="Arial"/>
                        <a:buNone/>
                      </a:pPr>
                      <a:r>
                        <a:rPr lang="ar-AE" sz="1600">
                          <a:solidFill>
                            <a:srgbClr val="1A1A1A"/>
                          </a:solidFill>
                          <a:highlight>
                            <a:srgbClr val="B6D7A8"/>
                          </a:highlight>
                        </a:rPr>
                        <a:t>التفسير</a:t>
                      </a:r>
                      <a:r>
                        <a:rPr lang="ar-AE" sz="1600">
                          <a:solidFill>
                            <a:srgbClr val="1A1A1A"/>
                          </a:solidFill>
                        </a:rPr>
                        <a:t>&gt; </a:t>
                      </a:r>
                      <a:r>
                        <a:rPr lang="ar-AE" sz="1600">
                          <a:solidFill>
                            <a:srgbClr val="1A1A1A"/>
                          </a:solidFill>
                          <a:highlight>
                            <a:srgbClr val="F9CB9C"/>
                          </a:highlight>
                        </a:rPr>
                        <a:t>السبب</a:t>
                      </a:r>
                      <a:r>
                        <a:rPr lang="ar-AE" sz="1600">
                          <a:solidFill>
                            <a:srgbClr val="1A1A1A"/>
                          </a:solidFill>
                        </a:rPr>
                        <a:t>&gt; </a:t>
                      </a:r>
                      <a:r>
                        <a:rPr lang="ar-AE" sz="1600">
                          <a:solidFill>
                            <a:srgbClr val="1A1A1A"/>
                          </a:solidFill>
                          <a:highlight>
                            <a:srgbClr val="B4A7D6"/>
                          </a:highlight>
                        </a:rPr>
                        <a:t>التوصية</a:t>
                      </a:r>
                      <a:r>
                        <a:rPr lang="ar-AE" sz="1600">
                          <a:solidFill>
                            <a:srgbClr val="1A1A1A"/>
                          </a:solidFill>
                        </a:rPr>
                        <a:t>&gt; </a:t>
                      </a:r>
                      <a:r>
                        <a:rPr lang="ar-AE" sz="1600">
                          <a:solidFill>
                            <a:srgbClr val="1A1A1A"/>
                          </a:solidFill>
                          <a:highlight>
                            <a:srgbClr val="A4C2F4"/>
                          </a:highlight>
                        </a:rPr>
                        <a:t>البعد عن الشخصنة</a:t>
                      </a:r>
                      <a:endParaRPr sz="1300" u="none" cap="none" strike="noStrike">
                        <a:solidFill>
                          <a:srgbClr val="1A1A1A"/>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ar-AE"/>
              <a:t>المجموعة الثالثة</a:t>
            </a:r>
            <a:endParaRPr/>
          </a:p>
        </p:txBody>
      </p:sp>
      <p:graphicFrame>
        <p:nvGraphicFramePr>
          <p:cNvPr id="446" name="Google Shape;446;p36"/>
          <p:cNvGraphicFramePr/>
          <p:nvPr/>
        </p:nvGraphicFramePr>
        <p:xfrm>
          <a:off x="461525" y="1017726"/>
          <a:ext cx="3000000" cy="3000000"/>
        </p:xfrm>
        <a:graphic>
          <a:graphicData uri="http://schemas.openxmlformats.org/drawingml/2006/table">
            <a:tbl>
              <a:tblPr>
                <a:noFill/>
                <a:tableStyleId>{05016D7B-5E73-4E0F-ABE1-1B4860A1C90E}</a:tableStyleId>
              </a:tblPr>
              <a:tblGrid>
                <a:gridCol w="4110475"/>
                <a:gridCol w="4110475"/>
              </a:tblGrid>
              <a:tr h="822925">
                <a:tc>
                  <a:txBody>
                    <a:bodyPr/>
                    <a:lstStyle/>
                    <a:p>
                      <a:pPr indent="0" lvl="0" marL="0" marR="0" rtl="0" algn="ctr">
                        <a:lnSpc>
                          <a:spcPct val="100000"/>
                        </a:lnSpc>
                        <a:spcBef>
                          <a:spcPts val="0"/>
                        </a:spcBef>
                        <a:spcAft>
                          <a:spcPts val="0"/>
                        </a:spcAft>
                        <a:buClr>
                          <a:srgbClr val="000000"/>
                        </a:buClr>
                        <a:buSzPts val="2100"/>
                        <a:buFont typeface="Arial"/>
                        <a:buNone/>
                      </a:pPr>
                      <a:r>
                        <a:rPr b="1" lang="ar-AE" sz="2100" u="none" cap="none" strike="noStrike">
                          <a:solidFill>
                            <a:schemeClr val="lt1"/>
                          </a:solidFill>
                          <a:latin typeface="Arial"/>
                          <a:ea typeface="Arial"/>
                          <a:cs typeface="Arial"/>
                          <a:sym typeface="Arial"/>
                        </a:rPr>
                        <a:t>غير واضح ، مدمر ، غير قابل للتنفيذ</a:t>
                      </a:r>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ar-AE" sz="2000" u="none" cap="none" strike="noStrike">
                          <a:solidFill>
                            <a:schemeClr val="lt1"/>
                          </a:solidFill>
                          <a:latin typeface="Arial"/>
                          <a:ea typeface="Arial"/>
                          <a:cs typeface="Arial"/>
                          <a:sym typeface="Arial"/>
                        </a:rPr>
                        <a:t>واضح وبناء وقابل للتنفيذ</a:t>
                      </a:r>
                      <a:endParaRPr/>
                    </a:p>
                    <a:p>
                      <a:pPr indent="0" lvl="0" marL="0" marR="0" rtl="0" algn="ctr">
                        <a:lnSpc>
                          <a:spcPct val="100000"/>
                        </a:lnSpc>
                        <a:spcBef>
                          <a:spcPts val="0"/>
                        </a:spcBef>
                        <a:spcAft>
                          <a:spcPts val="0"/>
                        </a:spcAft>
                        <a:buClr>
                          <a:srgbClr val="000000"/>
                        </a:buClr>
                        <a:buSzPts val="2000"/>
                        <a:buFont typeface="Arial"/>
                        <a:buNone/>
                      </a:pPr>
                      <a:r>
                        <a:t/>
                      </a:r>
                      <a:endParaRPr b="1" sz="2000" u="none" cap="none" strike="noStrike">
                        <a:solidFill>
                          <a:schemeClr val="lt1"/>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r>
              <a:tr h="2907625">
                <a:tc>
                  <a:txBody>
                    <a:bodyPr/>
                    <a:lstStyle/>
                    <a:p>
                      <a:pPr indent="0" lvl="0" marL="0" marR="0" rtl="1" algn="r">
                        <a:lnSpc>
                          <a:spcPct val="115000"/>
                        </a:lnSpc>
                        <a:spcBef>
                          <a:spcPts val="0"/>
                        </a:spcBef>
                        <a:spcAft>
                          <a:spcPts val="0"/>
                        </a:spcAft>
                        <a:buClr>
                          <a:srgbClr val="000000"/>
                        </a:buClr>
                        <a:buSzPts val="1500"/>
                        <a:buFont typeface="Arial"/>
                        <a:buNone/>
                      </a:pPr>
                      <a:r>
                        <a:rPr i="1" lang="ar-AE" sz="1500" u="none" cap="none" strike="noStrike">
                          <a:latin typeface="Calibri"/>
                          <a:ea typeface="Calibri"/>
                          <a:cs typeface="Calibri"/>
                          <a:sym typeface="Calibri"/>
                        </a:rPr>
                        <a:t>تعليق المُراجع:</a:t>
                      </a:r>
                      <a:endParaRPr/>
                    </a:p>
                    <a:p>
                      <a:pPr indent="0" lvl="0" marL="0" marR="0" rtl="1" algn="r">
                        <a:lnSpc>
                          <a:spcPct val="115000"/>
                        </a:lnSpc>
                        <a:spcBef>
                          <a:spcPts val="1200"/>
                        </a:spcBef>
                        <a:spcAft>
                          <a:spcPts val="0"/>
                        </a:spcAft>
                        <a:buClr>
                          <a:srgbClr val="000000"/>
                        </a:buClr>
                        <a:buSzPts val="1800"/>
                        <a:buFont typeface="Arial"/>
                        <a:buNone/>
                      </a:pPr>
                      <a:r>
                        <a:rPr lang="ar-AE" sz="1800" u="none" cap="none" strike="noStrike">
                          <a:latin typeface="Arial"/>
                          <a:ea typeface="Arial"/>
                          <a:cs typeface="Arial"/>
                          <a:sym typeface="Arial"/>
                        </a:rPr>
                        <a:t>"الطريقة التي يرسم بها المؤلفون البيانات في الصورة 4 تجعل من المستحيل على القارئ أن يثق في تفسير النتائج. يحتاج المؤلفون إلى إعادة </a:t>
                      </a:r>
                      <a:r>
                        <a:rPr lang="ar-AE" sz="1800"/>
                        <a:t>رسم</a:t>
                      </a:r>
                      <a:r>
                        <a:rPr lang="ar-AE" sz="1800" u="none" cap="none" strike="noStrike">
                          <a:latin typeface="Arial"/>
                          <a:ea typeface="Arial"/>
                          <a:cs typeface="Arial"/>
                          <a:sym typeface="Arial"/>
                        </a:rPr>
                        <a:t> البيانات وإظهار جميع نقاط البيانات ".</a:t>
                      </a:r>
                      <a:endParaRPr sz="1500" u="none" cap="none" strike="noStrike">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c>
                  <a:txBody>
                    <a:bodyPr/>
                    <a:lstStyle/>
                    <a:p>
                      <a:pPr indent="0" lvl="0" marL="0" marR="0" rtl="1" algn="r">
                        <a:lnSpc>
                          <a:spcPct val="115000"/>
                        </a:lnSpc>
                        <a:spcBef>
                          <a:spcPts val="0"/>
                        </a:spcBef>
                        <a:spcAft>
                          <a:spcPts val="0"/>
                        </a:spcAft>
                        <a:buClr>
                          <a:schemeClr val="dk1"/>
                        </a:buClr>
                        <a:buSzPts val="1100"/>
                        <a:buFont typeface="Arial"/>
                        <a:buNone/>
                      </a:pPr>
                      <a:r>
                        <a:rPr i="1" lang="ar-AE" sz="1500" u="none" cap="none" strike="noStrike">
                          <a:solidFill>
                            <a:srgbClr val="1A1A1A"/>
                          </a:solidFill>
                          <a:latin typeface="Arial"/>
                          <a:ea typeface="Arial"/>
                          <a:cs typeface="Arial"/>
                          <a:sym typeface="Arial"/>
                        </a:rPr>
                        <a:t>تعليق المُراجع:</a:t>
                      </a:r>
                      <a:endParaRPr/>
                    </a:p>
                    <a:p>
                      <a:pPr indent="0" lvl="0" marL="0" marR="0" rtl="1" algn="r">
                        <a:lnSpc>
                          <a:spcPct val="115000"/>
                        </a:lnSpc>
                        <a:spcBef>
                          <a:spcPts val="1200"/>
                        </a:spcBef>
                        <a:spcAft>
                          <a:spcPts val="0"/>
                        </a:spcAft>
                        <a:buClr>
                          <a:srgbClr val="000000"/>
                        </a:buClr>
                        <a:buSzPts val="1300"/>
                        <a:buFont typeface="Arial"/>
                        <a:buNone/>
                      </a:pPr>
                      <a:r>
                        <a:rPr lang="ar-AE" sz="1300" u="none" cap="none" strike="noStrike">
                          <a:solidFill>
                            <a:srgbClr val="1A1A1A"/>
                          </a:solidFill>
                          <a:latin typeface="Arial"/>
                          <a:ea typeface="Arial"/>
                          <a:cs typeface="Arial"/>
                          <a:sym typeface="Arial"/>
                        </a:rPr>
                        <a:t>[أدخل النص هنا]</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300"/>
                        <a:buFont typeface="Arial"/>
                        <a:buNone/>
                      </a:pPr>
                      <a:r>
                        <a:t/>
                      </a:r>
                      <a:endParaRPr sz="1300" u="none" cap="none" strike="noStrike">
                        <a:solidFill>
                          <a:srgbClr val="1A1A1A"/>
                        </a:solidFill>
                        <a:latin typeface="Calibri"/>
                        <a:ea typeface="Calibri"/>
                        <a:cs typeface="Calibri"/>
                        <a:sym typeface="Calibri"/>
                      </a:endParaRPr>
                    </a:p>
                    <a:p>
                      <a:pPr indent="0" lvl="0" marL="0" rtl="1" algn="r">
                        <a:lnSpc>
                          <a:spcPct val="115000"/>
                        </a:lnSpc>
                        <a:spcBef>
                          <a:spcPts val="1200"/>
                        </a:spcBef>
                        <a:spcAft>
                          <a:spcPts val="0"/>
                        </a:spcAft>
                        <a:buClr>
                          <a:schemeClr val="dk1"/>
                        </a:buClr>
                        <a:buSzPts val="1100"/>
                        <a:buFont typeface="Arial"/>
                        <a:buNone/>
                      </a:pPr>
                      <a:r>
                        <a:rPr lang="ar-AE" sz="1600">
                          <a:solidFill>
                            <a:srgbClr val="1A1A1A"/>
                          </a:solidFill>
                          <a:highlight>
                            <a:srgbClr val="B6D7A8"/>
                          </a:highlight>
                        </a:rPr>
                        <a:t>التفسير</a:t>
                      </a:r>
                      <a:r>
                        <a:rPr lang="ar-AE" sz="1600">
                          <a:solidFill>
                            <a:srgbClr val="1A1A1A"/>
                          </a:solidFill>
                        </a:rPr>
                        <a:t>&gt; </a:t>
                      </a:r>
                      <a:r>
                        <a:rPr lang="ar-AE" sz="1600">
                          <a:solidFill>
                            <a:srgbClr val="1A1A1A"/>
                          </a:solidFill>
                          <a:highlight>
                            <a:srgbClr val="F9CB9C"/>
                          </a:highlight>
                        </a:rPr>
                        <a:t>السبب</a:t>
                      </a:r>
                      <a:r>
                        <a:rPr lang="ar-AE" sz="1600">
                          <a:solidFill>
                            <a:srgbClr val="1A1A1A"/>
                          </a:solidFill>
                        </a:rPr>
                        <a:t>&gt; </a:t>
                      </a:r>
                      <a:r>
                        <a:rPr lang="ar-AE" sz="1600">
                          <a:solidFill>
                            <a:srgbClr val="1A1A1A"/>
                          </a:solidFill>
                          <a:highlight>
                            <a:srgbClr val="B4A7D6"/>
                          </a:highlight>
                        </a:rPr>
                        <a:t>التوصية</a:t>
                      </a:r>
                      <a:r>
                        <a:rPr lang="ar-AE" sz="1600">
                          <a:solidFill>
                            <a:srgbClr val="1A1A1A"/>
                          </a:solidFill>
                        </a:rPr>
                        <a:t>&gt; البعد عن الشخصنة (</a:t>
                      </a:r>
                      <a:r>
                        <a:rPr lang="ar-AE" sz="1600">
                          <a:solidFill>
                            <a:srgbClr val="1A1A1A"/>
                          </a:solidFill>
                          <a:highlight>
                            <a:srgbClr val="A4C2F4"/>
                          </a:highlight>
                        </a:rPr>
                        <a:t>انكارالأهواء والافعال الشخصية)</a:t>
                      </a:r>
                      <a:endParaRPr sz="1300" u="none" cap="none" strike="noStrike">
                        <a:solidFill>
                          <a:srgbClr val="1A1A1A"/>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6ce924cc01_0_67"/>
          <p:cNvSpPr txBox="1"/>
          <p:nvPr>
            <p:ph idx="4294967295" type="title"/>
          </p:nvPr>
        </p:nvSpPr>
        <p:spPr>
          <a:xfrm>
            <a:off x="-602700" y="103649"/>
            <a:ext cx="8520600" cy="5727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000"/>
              <a:buNone/>
            </a:pPr>
            <a:r>
              <a:rPr lang="ar-AE" sz="2900">
                <a:solidFill>
                  <a:srgbClr val="800000"/>
                </a:solidFill>
                <a:latin typeface="Calibri"/>
                <a:ea typeface="Calibri"/>
                <a:cs typeface="Calibri"/>
                <a:sym typeface="Calibri"/>
              </a:rPr>
              <a:t>كيفية استخدام مجموعة الشرائح هذه لتدريب الآخرين</a:t>
            </a:r>
            <a:endParaRPr sz="2900">
              <a:solidFill>
                <a:srgbClr val="800000"/>
              </a:solidFill>
              <a:latin typeface="Calibri"/>
              <a:ea typeface="Calibri"/>
              <a:cs typeface="Calibri"/>
              <a:sym typeface="Calibri"/>
            </a:endParaRPr>
          </a:p>
        </p:txBody>
      </p:sp>
      <p:sp>
        <p:nvSpPr>
          <p:cNvPr id="93" name="Google Shape;93;g16ce924cc01_0_67"/>
          <p:cNvSpPr txBox="1"/>
          <p:nvPr>
            <p:ph idx="1" type="body"/>
          </p:nvPr>
        </p:nvSpPr>
        <p:spPr>
          <a:xfrm>
            <a:off x="311700" y="983251"/>
            <a:ext cx="8520600" cy="4056600"/>
          </a:xfrm>
          <a:prstGeom prst="rect">
            <a:avLst/>
          </a:prstGeom>
          <a:noFill/>
          <a:ln>
            <a:noFill/>
          </a:ln>
        </p:spPr>
        <p:txBody>
          <a:bodyPr anchorCtr="0" anchor="ctr" bIns="91425" lIns="91425" spcFirstLastPara="1" rIns="91425" wrap="square" tIns="91425">
            <a:noAutofit/>
          </a:bodyPr>
          <a:lstStyle/>
          <a:p>
            <a:pPr indent="-336550" lvl="0" marL="457200" rtl="1" algn="r">
              <a:lnSpc>
                <a:spcPct val="100000"/>
              </a:lnSpc>
              <a:spcBef>
                <a:spcPts val="0"/>
              </a:spcBef>
              <a:spcAft>
                <a:spcPts val="0"/>
              </a:spcAft>
              <a:buClr>
                <a:schemeClr val="dk1"/>
              </a:buClr>
              <a:buSzPts val="1700"/>
              <a:buAutoNum type="arabicPeriod"/>
            </a:pPr>
            <a:r>
              <a:rPr lang="ar-AE" sz="1800"/>
              <a:t>قم بتنزيل مجموعة الشرائح هذه من</a:t>
            </a:r>
            <a:r>
              <a:rPr lang="ar-AE" sz="1800" u="sng">
                <a:solidFill>
                  <a:schemeClr val="dk1"/>
                </a:solidFill>
              </a:rPr>
              <a:t> Zenodo</a:t>
            </a:r>
            <a:r>
              <a:rPr lang="ar-AE" sz="1800"/>
              <a:t>  وافتحها كشرائح جوجل.</a:t>
            </a:r>
            <a:endParaRPr sz="1800"/>
          </a:p>
          <a:p>
            <a:pPr indent="0" lvl="0" marL="457200" rtl="1" algn="r">
              <a:lnSpc>
                <a:spcPct val="100000"/>
              </a:lnSpc>
              <a:spcBef>
                <a:spcPts val="0"/>
              </a:spcBef>
              <a:spcAft>
                <a:spcPts val="0"/>
              </a:spcAft>
              <a:buNone/>
            </a:pPr>
            <a:r>
              <a:t/>
            </a:r>
            <a:endParaRPr sz="1800"/>
          </a:p>
          <a:p>
            <a:pPr indent="-336550" lvl="0" marL="457200" rtl="1" algn="r">
              <a:lnSpc>
                <a:spcPct val="100000"/>
              </a:lnSpc>
              <a:spcBef>
                <a:spcPts val="0"/>
              </a:spcBef>
              <a:spcAft>
                <a:spcPts val="0"/>
              </a:spcAft>
              <a:buClr>
                <a:schemeClr val="dk1"/>
              </a:buClr>
              <a:buSzPts val="1700"/>
              <a:buAutoNum type="arabicPeriod"/>
            </a:pPr>
            <a:r>
              <a:rPr lang="ar-AE" sz="1800"/>
              <a:t>تحتوي الشريحة 8-10 على معلومات حول مشروع المراجعة المفتوحة بواسطة النظراء في أفريقيا. </a:t>
            </a:r>
            <a:endParaRPr sz="1800"/>
          </a:p>
          <a:p>
            <a:pPr indent="0" lvl="0" marL="457200" rtl="1" algn="r">
              <a:lnSpc>
                <a:spcPct val="100000"/>
              </a:lnSpc>
              <a:spcBef>
                <a:spcPts val="0"/>
              </a:spcBef>
              <a:spcAft>
                <a:spcPts val="0"/>
              </a:spcAft>
              <a:buNone/>
            </a:pPr>
            <a:r>
              <a:t/>
            </a:r>
            <a:endParaRPr sz="1800"/>
          </a:p>
          <a:p>
            <a:pPr indent="-336550" lvl="0" marL="457200" rtl="1" algn="just">
              <a:lnSpc>
                <a:spcPct val="100000"/>
              </a:lnSpc>
              <a:spcBef>
                <a:spcPts val="0"/>
              </a:spcBef>
              <a:spcAft>
                <a:spcPts val="0"/>
              </a:spcAft>
              <a:buClr>
                <a:schemeClr val="dk1"/>
              </a:buClr>
              <a:buSzPts val="1700"/>
              <a:buAutoNum type="arabicPeriod"/>
            </a:pPr>
            <a:r>
              <a:rPr lang="ar-AE" sz="1800"/>
              <a:t>لكل شريحة، ستجد ملاحظات المتحدث ونصائح حول كيفية تقديم الشريحة. يرجى استخدام هذه كاقتراحات ولا تتردد في تكييف المحتوى مع مجتمعك.</a:t>
            </a:r>
            <a:endParaRPr sz="1800"/>
          </a:p>
          <a:p>
            <a:pPr indent="0" lvl="0" marL="457200" rtl="1" algn="r">
              <a:lnSpc>
                <a:spcPct val="100000"/>
              </a:lnSpc>
              <a:spcBef>
                <a:spcPts val="0"/>
              </a:spcBef>
              <a:spcAft>
                <a:spcPts val="0"/>
              </a:spcAft>
              <a:buNone/>
            </a:pPr>
            <a:r>
              <a:t/>
            </a:r>
            <a:endParaRPr sz="1800"/>
          </a:p>
          <a:p>
            <a:pPr indent="-336550" lvl="0" marL="457200" rtl="1" algn="just">
              <a:lnSpc>
                <a:spcPct val="100000"/>
              </a:lnSpc>
              <a:spcBef>
                <a:spcPts val="0"/>
              </a:spcBef>
              <a:spcAft>
                <a:spcPts val="0"/>
              </a:spcAft>
              <a:buClr>
                <a:schemeClr val="dk1"/>
              </a:buClr>
              <a:buSzPts val="1700"/>
              <a:buAutoNum type="arabicPeriod"/>
            </a:pPr>
            <a:r>
              <a:rPr lang="ar-AE" sz="1800"/>
              <a:t>يتم تمييز المعلومات التي تُترك كعنصر يمكن تغييره </a:t>
            </a:r>
            <a:r>
              <a:rPr lang="ar-AE" sz="1800">
                <a:highlight>
                  <a:srgbClr val="FFFF00"/>
                </a:highlight>
              </a:rPr>
              <a:t>باللون الأصفر</a:t>
            </a:r>
            <a:r>
              <a:rPr lang="ar-AE" sz="1800"/>
              <a:t>. بمجرد استبدال المساحة بمعلوماتك، تذكر تنسيق النص بخلفية بيضاء.</a:t>
            </a:r>
            <a:endParaRPr sz="1800"/>
          </a:p>
          <a:p>
            <a:pPr indent="0" lvl="0" marL="457200" rtl="1" algn="just">
              <a:lnSpc>
                <a:spcPct val="100000"/>
              </a:lnSpc>
              <a:spcBef>
                <a:spcPts val="0"/>
              </a:spcBef>
              <a:spcAft>
                <a:spcPts val="0"/>
              </a:spcAft>
              <a:buNone/>
            </a:pPr>
            <a:r>
              <a:t/>
            </a:r>
            <a:endParaRPr sz="1800"/>
          </a:p>
          <a:p>
            <a:pPr indent="-336550" lvl="0" marL="457200" rtl="1" algn="just">
              <a:lnSpc>
                <a:spcPct val="100000"/>
              </a:lnSpc>
              <a:spcBef>
                <a:spcPts val="0"/>
              </a:spcBef>
              <a:spcAft>
                <a:spcPts val="0"/>
              </a:spcAft>
              <a:buClr>
                <a:schemeClr val="dk1"/>
              </a:buClr>
              <a:buSzPts val="1700"/>
              <a:buAutoNum type="arabicPeriod"/>
            </a:pPr>
            <a:r>
              <a:rPr lang="ar-AE" sz="1800"/>
              <a:t>من المفترض أن تكون مجموعة الشرائح هذه تفاعلية مع المشاركين في ورشة العمل، وتفترض الدورة استخدام Zoom كمنصة افتراضية لتقديم ورشة العمل.</a:t>
            </a:r>
            <a:endParaRPr sz="1800"/>
          </a:p>
          <a:p>
            <a:pPr indent="0" lvl="0" marL="457200" rtl="1" algn="just">
              <a:lnSpc>
                <a:spcPct val="100000"/>
              </a:lnSpc>
              <a:spcBef>
                <a:spcPts val="0"/>
              </a:spcBef>
              <a:spcAft>
                <a:spcPts val="0"/>
              </a:spcAft>
              <a:buNone/>
            </a:pPr>
            <a:r>
              <a:t/>
            </a:r>
            <a:endParaRPr sz="1800"/>
          </a:p>
          <a:p>
            <a:pPr indent="-336550" lvl="0" marL="457200" rtl="1" algn="just">
              <a:lnSpc>
                <a:spcPct val="100000"/>
              </a:lnSpc>
              <a:spcBef>
                <a:spcPts val="0"/>
              </a:spcBef>
              <a:spcAft>
                <a:spcPts val="0"/>
              </a:spcAft>
              <a:buClr>
                <a:schemeClr val="dk1"/>
              </a:buClr>
              <a:buSzPts val="1700"/>
              <a:buAutoNum type="arabicPeriod"/>
            </a:pPr>
            <a:r>
              <a:rPr lang="ar-AE" sz="1800"/>
              <a:t>إذا كانت لديك أسئلة أو مخاوف تتعلق بمحتوى ورشة العمل أو البرنامج ، يرجى مراسلتنا عبر البريد الإلكتروني على</a:t>
            </a:r>
            <a:r>
              <a:rPr lang="ar-AE" sz="1800" u="sng">
                <a:solidFill>
                  <a:schemeClr val="dk1"/>
                </a:solidFill>
              </a:rPr>
              <a:t> openreviewers@prereview.org</a:t>
            </a:r>
            <a:r>
              <a:rPr lang="ar-AE" sz="1800" u="sng">
                <a:solidFill>
                  <a:srgbClr val="0070C0"/>
                </a:solidFill>
              </a:rPr>
              <a:t>.</a:t>
            </a:r>
            <a:endParaRPr sz="1800" u="sng">
              <a:solidFill>
                <a:srgbClr val="0070C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409d887ec5_0_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ctr">
              <a:spcBef>
                <a:spcPts val="0"/>
              </a:spcBef>
              <a:spcAft>
                <a:spcPts val="0"/>
              </a:spcAft>
              <a:buClr>
                <a:srgbClr val="000000"/>
              </a:buClr>
              <a:buSzPct val="111111"/>
              <a:buFont typeface="Arial"/>
              <a:buNone/>
            </a:pPr>
            <a:r>
              <a:rPr lang="ar-AE"/>
              <a:t>الخطوة الخامسة: </a:t>
            </a:r>
            <a:r>
              <a:rPr lang="ar-AE" sz="2700">
                <a:latin typeface="Calibri"/>
                <a:ea typeface="Calibri"/>
                <a:cs typeface="Calibri"/>
                <a:sym typeface="Calibri"/>
              </a:rPr>
              <a:t>شكل المراجعة</a:t>
            </a:r>
            <a:endParaRPr/>
          </a:p>
          <a:p>
            <a:pPr indent="0" lvl="0" marL="0" rtl="0" algn="ctr">
              <a:spcBef>
                <a:spcPts val="0"/>
              </a:spcBef>
              <a:spcAft>
                <a:spcPts val="0"/>
              </a:spcAft>
              <a:buNone/>
            </a:pPr>
            <a:r>
              <a:t/>
            </a:r>
            <a:endParaRPr/>
          </a:p>
        </p:txBody>
      </p:sp>
      <p:pic>
        <p:nvPicPr>
          <p:cNvPr id="452" name="Google Shape;452;g1409d887ec5_0_1"/>
          <p:cNvPicPr preferRelativeResize="0"/>
          <p:nvPr/>
        </p:nvPicPr>
        <p:blipFill>
          <a:blip r:embed="rId3">
            <a:alphaModFix/>
          </a:blip>
          <a:stretch>
            <a:fillRect/>
          </a:stretch>
        </p:blipFill>
        <p:spPr>
          <a:xfrm>
            <a:off x="1472875" y="1017725"/>
            <a:ext cx="6417514" cy="38209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8"/>
          <p:cNvSpPr txBox="1"/>
          <p:nvPr>
            <p:ph idx="4294967295" type="title"/>
          </p:nvPr>
        </p:nvSpPr>
        <p:spPr>
          <a:xfrm>
            <a:off x="652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ar-AE">
                <a:latin typeface="Arial"/>
                <a:ea typeface="Arial"/>
                <a:cs typeface="Arial"/>
                <a:sym typeface="Arial"/>
              </a:rPr>
              <a:t>الخطوة السادسة: </a:t>
            </a:r>
            <a:r>
              <a:rPr lang="ar-AE">
                <a:latin typeface="Arial"/>
                <a:ea typeface="Arial"/>
                <a:cs typeface="Arial"/>
                <a:sym typeface="Arial"/>
              </a:rPr>
              <a:t>إرشادات </a:t>
            </a:r>
            <a:r>
              <a:rPr lang="ar-AE">
                <a:latin typeface="Arial"/>
                <a:ea typeface="Arial"/>
                <a:cs typeface="Arial"/>
                <a:sym typeface="Arial"/>
              </a:rPr>
              <a:t>تقييم المراجعة</a:t>
            </a:r>
            <a:endParaRPr>
              <a:latin typeface="Arial"/>
              <a:ea typeface="Arial"/>
              <a:cs typeface="Arial"/>
              <a:sym typeface="Arial"/>
            </a:endParaRPr>
          </a:p>
        </p:txBody>
      </p:sp>
      <p:sp>
        <p:nvSpPr>
          <p:cNvPr id="458" name="Google Shape;458;p38"/>
          <p:cNvSpPr txBox="1"/>
          <p:nvPr>
            <p:ph idx="1" type="body"/>
          </p:nvPr>
        </p:nvSpPr>
        <p:spPr>
          <a:xfrm>
            <a:off x="311700" y="1152475"/>
            <a:ext cx="8520600" cy="778200"/>
          </a:xfrm>
          <a:prstGeom prst="rect">
            <a:avLst/>
          </a:prstGeom>
          <a:noFill/>
          <a:ln>
            <a:noFill/>
          </a:ln>
        </p:spPr>
        <p:txBody>
          <a:bodyPr anchorCtr="0" anchor="ctr" bIns="91425" lIns="91425" spcFirstLastPara="1" rIns="91425" wrap="square" tIns="91425">
            <a:noAutofit/>
          </a:bodyPr>
          <a:lstStyle/>
          <a:p>
            <a:pPr indent="0" lvl="0" marL="0" rtl="1" algn="r">
              <a:lnSpc>
                <a:spcPct val="100000"/>
              </a:lnSpc>
              <a:spcBef>
                <a:spcPts val="0"/>
              </a:spcBef>
              <a:spcAft>
                <a:spcPts val="1000"/>
              </a:spcAft>
              <a:buSzPts val="1600"/>
              <a:buNone/>
            </a:pPr>
            <a:r>
              <a:rPr lang="ar-AE" sz="1800">
                <a:solidFill>
                  <a:schemeClr val="dk1"/>
                </a:solidFill>
                <a:latin typeface="Sakkal Majalla"/>
                <a:ea typeface="Sakkal Majalla"/>
                <a:cs typeface="Sakkal Majalla"/>
                <a:sym typeface="Sakkal Majalla"/>
              </a:rPr>
              <a:t>تت</a:t>
            </a:r>
            <a:r>
              <a:rPr lang="ar-AE" sz="1800">
                <a:solidFill>
                  <a:schemeClr val="dk1"/>
                </a:solidFill>
                <a:latin typeface="Sakkal Majalla"/>
                <a:ea typeface="Sakkal Majalla"/>
                <a:cs typeface="Sakkal Majalla"/>
                <a:sym typeface="Sakkal Majalla"/>
              </a:rPr>
              <a:t>كون </a:t>
            </a:r>
            <a:r>
              <a:rPr b="1" lang="ar-AE" sz="1800" u="sng">
                <a:solidFill>
                  <a:schemeClr val="hlink"/>
                </a:solidFill>
                <a:latin typeface="Sakkal Majalla"/>
                <a:ea typeface="Sakkal Majalla"/>
                <a:cs typeface="Sakkal Majalla"/>
                <a:sym typeface="Sakkal Majalla"/>
                <a:hlinkClick r:id="rId3"/>
              </a:rPr>
              <a:t>إرشادات تقييم المراجعة</a:t>
            </a:r>
            <a:r>
              <a:rPr lang="ar-AE" sz="1800">
                <a:solidFill>
                  <a:schemeClr val="dk1"/>
                </a:solidFill>
                <a:latin typeface="Sakkal Majalla"/>
                <a:ea typeface="Sakkal Majalla"/>
                <a:cs typeface="Sakkal Majalla"/>
                <a:sym typeface="Sakkal Majalla"/>
              </a:rPr>
              <a:t> من عشرة  تصريحات (أدناه هي فقط الثلاثة الأولى) والتي يُطلب من المقيِّم (على سبيل المثال ، مرشد مراجعة الأقران أو الزميل أو مؤلف المراجعة) تقديم درجة وتعليق مكتوب لمساعدة المراجع على تحسين تقرير المراجعة</a:t>
            </a:r>
            <a:r>
              <a:rPr lang="ar-AE" sz="1500">
                <a:solidFill>
                  <a:schemeClr val="dk1"/>
                </a:solidFill>
                <a:latin typeface="Sakkal Majalla"/>
                <a:ea typeface="Sakkal Majalla"/>
                <a:cs typeface="Sakkal Majalla"/>
                <a:sym typeface="Sakkal Majalla"/>
              </a:rPr>
              <a:t> .</a:t>
            </a:r>
            <a:endParaRPr sz="1500">
              <a:latin typeface="Sakkal Majalla"/>
              <a:ea typeface="Sakkal Majalla"/>
              <a:cs typeface="Sakkal Majalla"/>
              <a:sym typeface="Sakkal Majalla"/>
            </a:endParaRPr>
          </a:p>
        </p:txBody>
      </p:sp>
      <p:sp>
        <p:nvSpPr>
          <p:cNvPr id="459" name="Google Shape;459;p38"/>
          <p:cNvSpPr txBox="1"/>
          <p:nvPr/>
        </p:nvSpPr>
        <p:spPr>
          <a:xfrm>
            <a:off x="652617" y="1862925"/>
            <a:ext cx="7897800" cy="4002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None/>
            </a:pPr>
            <a:r>
              <a:rPr b="1" i="0" lang="ar-AE" sz="1300" u="none" cap="none" strike="noStrike">
                <a:solidFill>
                  <a:srgbClr val="000000"/>
                </a:solidFill>
                <a:latin typeface="Calibri"/>
                <a:ea typeface="Calibri"/>
                <a:cs typeface="Calibri"/>
                <a:sym typeface="Calibri"/>
              </a:rPr>
              <a:t>1</a:t>
            </a:r>
            <a:r>
              <a:rPr b="1" i="0" lang="ar-AE" u="none" cap="none" strike="noStrike">
                <a:solidFill>
                  <a:srgbClr val="000000"/>
                </a:solidFill>
                <a:latin typeface="Calibri"/>
                <a:ea typeface="Calibri"/>
                <a:cs typeface="Calibri"/>
                <a:sym typeface="Calibri"/>
              </a:rPr>
              <a:t> =</a:t>
            </a:r>
            <a:r>
              <a:rPr i="0" lang="ar-AE" u="none" cap="none" strike="noStrike">
                <a:solidFill>
                  <a:srgbClr val="000000"/>
                </a:solidFill>
                <a:latin typeface="Calibri"/>
                <a:ea typeface="Calibri"/>
                <a:cs typeface="Calibri"/>
                <a:sym typeface="Calibri"/>
              </a:rPr>
              <a:t> لا أوافق بشدة </a:t>
            </a:r>
            <a:r>
              <a:rPr b="1" i="0" lang="ar-AE" u="none" cap="none" strike="noStrike">
                <a:solidFill>
                  <a:srgbClr val="000000"/>
                </a:solidFill>
                <a:latin typeface="Calibri"/>
                <a:ea typeface="Calibri"/>
                <a:cs typeface="Calibri"/>
                <a:sym typeface="Calibri"/>
              </a:rPr>
              <a:t>، 2 = </a:t>
            </a:r>
            <a:r>
              <a:rPr i="0" lang="ar-AE" u="none" cap="none" strike="noStrike">
                <a:solidFill>
                  <a:srgbClr val="000000"/>
                </a:solidFill>
                <a:latin typeface="Calibri"/>
                <a:ea typeface="Calibri"/>
                <a:cs typeface="Calibri"/>
                <a:sym typeface="Calibri"/>
              </a:rPr>
              <a:t>لا أوافق</a:t>
            </a:r>
            <a:r>
              <a:rPr b="1" i="0" lang="ar-AE" u="none" cap="none" strike="noStrike">
                <a:solidFill>
                  <a:srgbClr val="000000"/>
                </a:solidFill>
                <a:latin typeface="Calibri"/>
                <a:ea typeface="Calibri"/>
                <a:cs typeface="Calibri"/>
                <a:sym typeface="Calibri"/>
              </a:rPr>
              <a:t> ، 3 = </a:t>
            </a:r>
            <a:r>
              <a:rPr i="0" lang="ar-AE" u="none" cap="none" strike="noStrike">
                <a:solidFill>
                  <a:srgbClr val="000000"/>
                </a:solidFill>
                <a:latin typeface="Calibri"/>
                <a:ea typeface="Calibri"/>
                <a:cs typeface="Calibri"/>
                <a:sym typeface="Calibri"/>
              </a:rPr>
              <a:t>محايد </a:t>
            </a:r>
            <a:r>
              <a:rPr b="1" i="0" lang="ar-AE" u="none" cap="none" strike="noStrike">
                <a:solidFill>
                  <a:srgbClr val="000000"/>
                </a:solidFill>
                <a:latin typeface="Calibri"/>
                <a:ea typeface="Calibri"/>
                <a:cs typeface="Calibri"/>
                <a:sym typeface="Calibri"/>
              </a:rPr>
              <a:t>، 4 = </a:t>
            </a:r>
            <a:r>
              <a:rPr i="0" lang="ar-AE" u="none" cap="none" strike="noStrike">
                <a:solidFill>
                  <a:srgbClr val="000000"/>
                </a:solidFill>
                <a:latin typeface="Calibri"/>
                <a:ea typeface="Calibri"/>
                <a:cs typeface="Calibri"/>
                <a:sym typeface="Calibri"/>
              </a:rPr>
              <a:t>أوافق </a:t>
            </a:r>
            <a:r>
              <a:rPr b="1" i="0" lang="ar-AE" u="none" cap="none" strike="noStrike">
                <a:solidFill>
                  <a:srgbClr val="000000"/>
                </a:solidFill>
                <a:latin typeface="Calibri"/>
                <a:ea typeface="Calibri"/>
                <a:cs typeface="Calibri"/>
                <a:sym typeface="Calibri"/>
              </a:rPr>
              <a:t>، 5 = </a:t>
            </a:r>
            <a:r>
              <a:rPr i="0" lang="ar-AE" u="none" cap="none" strike="noStrike">
                <a:solidFill>
                  <a:srgbClr val="000000"/>
                </a:solidFill>
                <a:latin typeface="Calibri"/>
                <a:ea typeface="Calibri"/>
                <a:cs typeface="Calibri"/>
                <a:sym typeface="Calibri"/>
              </a:rPr>
              <a:t>أوافق بشدة</a:t>
            </a:r>
            <a:r>
              <a:rPr b="1" i="0" lang="ar-AE" u="none" cap="none" strike="noStrike">
                <a:solidFill>
                  <a:srgbClr val="000000"/>
                </a:solidFill>
                <a:latin typeface="Calibri"/>
                <a:ea typeface="Calibri"/>
                <a:cs typeface="Calibri"/>
                <a:sym typeface="Calibri"/>
              </a:rPr>
              <a:t> ، لا ينطبق</a:t>
            </a:r>
            <a:endParaRPr b="0" i="0" sz="1700" u="none" cap="none" strike="noStrike">
              <a:solidFill>
                <a:srgbClr val="000000"/>
              </a:solidFill>
              <a:latin typeface="Calibri"/>
              <a:ea typeface="Calibri"/>
              <a:cs typeface="Calibri"/>
              <a:sym typeface="Calibri"/>
            </a:endParaRPr>
          </a:p>
        </p:txBody>
      </p:sp>
      <p:graphicFrame>
        <p:nvGraphicFramePr>
          <p:cNvPr id="460" name="Google Shape;460;p38"/>
          <p:cNvGraphicFramePr/>
          <p:nvPr/>
        </p:nvGraphicFramePr>
        <p:xfrm>
          <a:off x="311700" y="2292475"/>
          <a:ext cx="3000000" cy="3000000"/>
        </p:xfrm>
        <a:graphic>
          <a:graphicData uri="http://schemas.openxmlformats.org/drawingml/2006/table">
            <a:tbl>
              <a:tblPr>
                <a:noFill/>
                <a:tableStyleId>{05016D7B-5E73-4E0F-ABE1-1B4860A1C90E}</a:tableStyleId>
              </a:tblPr>
              <a:tblGrid>
                <a:gridCol w="3736325"/>
                <a:gridCol w="925200"/>
                <a:gridCol w="3859075"/>
              </a:tblGrid>
              <a:tr h="472400">
                <a:tc>
                  <a:txBody>
                    <a:bodyPr/>
                    <a:lstStyle/>
                    <a:p>
                      <a:pPr indent="0" lvl="0" marL="0" marR="0" rtl="1" algn="ctr">
                        <a:lnSpc>
                          <a:spcPct val="100000"/>
                        </a:lnSpc>
                        <a:spcBef>
                          <a:spcPts val="0"/>
                        </a:spcBef>
                        <a:spcAft>
                          <a:spcPts val="0"/>
                        </a:spcAft>
                        <a:buClr>
                          <a:srgbClr val="000000"/>
                        </a:buClr>
                        <a:buSzPts val="1900"/>
                        <a:buFont typeface="Arial"/>
                        <a:buNone/>
                      </a:pPr>
                      <a:r>
                        <a:rPr b="1" lang="ar-AE" sz="1900">
                          <a:solidFill>
                            <a:schemeClr val="lt1"/>
                          </a:solidFill>
                          <a:latin typeface="Calibri"/>
                          <a:ea typeface="Calibri"/>
                          <a:cs typeface="Calibri"/>
                          <a:sym typeface="Calibri"/>
                        </a:rPr>
                        <a:t>ال</a:t>
                      </a:r>
                      <a:r>
                        <a:rPr b="1" lang="ar-AE" sz="1900" u="none" cap="none" strike="noStrike">
                          <a:solidFill>
                            <a:schemeClr val="lt1"/>
                          </a:solidFill>
                          <a:latin typeface="Calibri"/>
                          <a:ea typeface="Calibri"/>
                          <a:cs typeface="Calibri"/>
                          <a:sym typeface="Calibri"/>
                        </a:rPr>
                        <a:t>تصريح</a:t>
                      </a:r>
                      <a:endParaRPr b="1" sz="1900" u="none" cap="none" strike="noStrike">
                        <a:solidFill>
                          <a:schemeClr val="lt1"/>
                        </a:solidFill>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c>
                  <a:txBody>
                    <a:bodyPr/>
                    <a:lstStyle/>
                    <a:p>
                      <a:pPr indent="0" lvl="0" marL="0" marR="0" rtl="1" algn="ctr">
                        <a:lnSpc>
                          <a:spcPct val="100000"/>
                        </a:lnSpc>
                        <a:spcBef>
                          <a:spcPts val="0"/>
                        </a:spcBef>
                        <a:spcAft>
                          <a:spcPts val="0"/>
                        </a:spcAft>
                        <a:buClr>
                          <a:srgbClr val="000000"/>
                        </a:buClr>
                        <a:buSzPts val="1900"/>
                        <a:buFont typeface="Arial"/>
                        <a:buNone/>
                      </a:pPr>
                      <a:r>
                        <a:rPr b="1" lang="ar-AE" sz="1900">
                          <a:solidFill>
                            <a:schemeClr val="lt1"/>
                          </a:solidFill>
                          <a:latin typeface="Calibri"/>
                          <a:ea typeface="Calibri"/>
                          <a:cs typeface="Calibri"/>
                          <a:sym typeface="Calibri"/>
                        </a:rPr>
                        <a:t>ال</a:t>
                      </a:r>
                      <a:r>
                        <a:rPr b="1" lang="ar-AE" sz="1900" u="none" cap="none" strike="noStrike">
                          <a:solidFill>
                            <a:schemeClr val="lt1"/>
                          </a:solidFill>
                          <a:latin typeface="Calibri"/>
                          <a:ea typeface="Calibri"/>
                          <a:cs typeface="Calibri"/>
                          <a:sym typeface="Calibri"/>
                        </a:rPr>
                        <a:t>نتيجة</a:t>
                      </a:r>
                      <a:endParaRPr b="1" sz="1900" u="none" cap="none" strike="noStrike">
                        <a:solidFill>
                          <a:schemeClr val="lt1"/>
                        </a:solidFill>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c>
                  <a:txBody>
                    <a:bodyPr/>
                    <a:lstStyle/>
                    <a:p>
                      <a:pPr indent="0" lvl="0" marL="0" marR="0" rtl="1" algn="ctr">
                        <a:lnSpc>
                          <a:spcPct val="100000"/>
                        </a:lnSpc>
                        <a:spcBef>
                          <a:spcPts val="0"/>
                        </a:spcBef>
                        <a:spcAft>
                          <a:spcPts val="0"/>
                        </a:spcAft>
                        <a:buClr>
                          <a:srgbClr val="000000"/>
                        </a:buClr>
                        <a:buSzPts val="1900"/>
                        <a:buFont typeface="Arial"/>
                        <a:buNone/>
                      </a:pPr>
                      <a:r>
                        <a:rPr b="1" lang="ar-AE" sz="1900" u="none" cap="none" strike="noStrike">
                          <a:solidFill>
                            <a:schemeClr val="lt1"/>
                          </a:solidFill>
                          <a:latin typeface="Calibri"/>
                          <a:ea typeface="Calibri"/>
                          <a:cs typeface="Calibri"/>
                          <a:sym typeface="Calibri"/>
                        </a:rPr>
                        <a:t>الشرح والتعليقات والأمثلة</a:t>
                      </a:r>
                      <a:endParaRPr b="1" sz="1900" u="none" cap="none" strike="noStrike">
                        <a:solidFill>
                          <a:schemeClr val="lt1"/>
                        </a:solidFill>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dk1"/>
                    </a:solidFill>
                  </a:tcPr>
                </a:tc>
              </a:tr>
              <a:tr h="731500">
                <a:tc>
                  <a:txBody>
                    <a:bodyPr/>
                    <a:lstStyle/>
                    <a:p>
                      <a:pPr indent="0" lvl="0" marL="0" marR="0" rtl="1" algn="r">
                        <a:lnSpc>
                          <a:spcPct val="100000"/>
                        </a:lnSpc>
                        <a:spcBef>
                          <a:spcPts val="0"/>
                        </a:spcBef>
                        <a:spcAft>
                          <a:spcPts val="0"/>
                        </a:spcAft>
                        <a:buClr>
                          <a:srgbClr val="000000"/>
                        </a:buClr>
                        <a:buSzPts val="1200"/>
                        <a:buFont typeface="Arial"/>
                        <a:buNone/>
                      </a:pPr>
                      <a:r>
                        <a:rPr b="1" lang="ar-AE" sz="1200" u="none" cap="none" strike="noStrike">
                          <a:solidFill>
                            <a:srgbClr val="1A1A1A"/>
                          </a:solidFill>
                          <a:latin typeface="Arial"/>
                          <a:ea typeface="Arial"/>
                          <a:cs typeface="Arial"/>
                          <a:sym typeface="Arial"/>
                        </a:rPr>
                        <a:t>1. تبدأ المراجعة بملخص موجز و اخبارى ، يسلط الضوء على ما قامت به الدراسة بشكل جيد ، وما الذي يمكن تحسينه ، ووضع النتائج في سياق هذا المجال.</a:t>
                      </a:r>
                      <a:endParaRPr sz="1500" u="none" cap="none" strike="noStrike">
                        <a:solidFill>
                          <a:srgbClr val="1A1A1A"/>
                        </a:solidFill>
                        <a:latin typeface="Arial"/>
                        <a:ea typeface="Arial"/>
                        <a:cs typeface="Arial"/>
                        <a:sym typeface="Arial"/>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latin typeface="Open Sans"/>
                        <a:ea typeface="Open Sans"/>
                        <a:cs typeface="Open Sans"/>
                        <a:sym typeface="Open Sans"/>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Open Sans"/>
                        <a:ea typeface="Open Sans"/>
                        <a:cs typeface="Open Sans"/>
                        <a:sym typeface="Open Sans"/>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r>
              <a:tr h="548600">
                <a:tc>
                  <a:txBody>
                    <a:bodyPr/>
                    <a:lstStyle/>
                    <a:p>
                      <a:pPr indent="0" lvl="0" marL="0" marR="0" rtl="1" algn="r">
                        <a:lnSpc>
                          <a:spcPct val="100000"/>
                        </a:lnSpc>
                        <a:spcBef>
                          <a:spcPts val="0"/>
                        </a:spcBef>
                        <a:spcAft>
                          <a:spcPts val="0"/>
                        </a:spcAft>
                        <a:buClr>
                          <a:srgbClr val="000000"/>
                        </a:buClr>
                        <a:buSzPts val="1200"/>
                        <a:buFont typeface="Arial"/>
                        <a:buNone/>
                      </a:pPr>
                      <a:r>
                        <a:rPr b="1" lang="ar-AE" sz="1200" u="none" cap="none" strike="noStrike">
                          <a:solidFill>
                            <a:srgbClr val="1A1A1A"/>
                          </a:solidFill>
                          <a:latin typeface="Calibri"/>
                          <a:ea typeface="Calibri"/>
                          <a:cs typeface="Calibri"/>
                          <a:sym typeface="Calibri"/>
                        </a:rPr>
                        <a:t>2</a:t>
                      </a:r>
                      <a:r>
                        <a:rPr b="1" lang="ar-AE" sz="1200" u="none" cap="none" strike="noStrike">
                          <a:solidFill>
                            <a:srgbClr val="1A1A1A"/>
                          </a:solidFill>
                          <a:latin typeface="Arial"/>
                          <a:ea typeface="Arial"/>
                          <a:cs typeface="Arial"/>
                          <a:sym typeface="Arial"/>
                        </a:rPr>
                        <a:t>. تم تنظيم المراجعة باستخدام أهم المعلومات و التعليقات في البداية.</a:t>
                      </a:r>
                      <a:endParaRPr sz="1500" u="none" cap="none" strike="noStrike">
                        <a:solidFill>
                          <a:srgbClr val="1A1A1A"/>
                        </a:solidFill>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latin typeface="Open Sans"/>
                        <a:ea typeface="Open Sans"/>
                        <a:cs typeface="Open Sans"/>
                        <a:sym typeface="Open Sans"/>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Open Sans"/>
                        <a:ea typeface="Open Sans"/>
                        <a:cs typeface="Open Sans"/>
                        <a:sym typeface="Open Sans"/>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r>
              <a:tr h="914375">
                <a:tc>
                  <a:txBody>
                    <a:bodyPr/>
                    <a:lstStyle/>
                    <a:p>
                      <a:pPr indent="0" lvl="0" marL="0" marR="0" rtl="1" algn="r">
                        <a:lnSpc>
                          <a:spcPct val="100000"/>
                        </a:lnSpc>
                        <a:spcBef>
                          <a:spcPts val="0"/>
                        </a:spcBef>
                        <a:spcAft>
                          <a:spcPts val="0"/>
                        </a:spcAft>
                        <a:buClr>
                          <a:srgbClr val="000000"/>
                        </a:buClr>
                        <a:buSzPts val="1200"/>
                        <a:buFont typeface="Arial"/>
                        <a:buNone/>
                      </a:pPr>
                      <a:r>
                        <a:rPr b="1" lang="ar-AE" sz="1200" u="none" cap="none" strike="noStrike">
                          <a:solidFill>
                            <a:srgbClr val="1A1A1A"/>
                          </a:solidFill>
                          <a:latin typeface="Calibri"/>
                          <a:ea typeface="Calibri"/>
                          <a:cs typeface="Calibri"/>
                          <a:sym typeface="Calibri"/>
                        </a:rPr>
                        <a:t>3</a:t>
                      </a:r>
                      <a:r>
                        <a:rPr b="1" lang="ar-AE" sz="1200" u="none" cap="none" strike="noStrike">
                          <a:solidFill>
                            <a:srgbClr val="1A1A1A"/>
                          </a:solidFill>
                          <a:latin typeface="Arial"/>
                          <a:ea typeface="Arial"/>
                          <a:cs typeface="Arial"/>
                          <a:sym typeface="Arial"/>
                        </a:rPr>
                        <a:t>. ما تم إدراجه و وصفه على أنه "مصدر </a:t>
                      </a:r>
                      <a:r>
                        <a:rPr b="1" lang="ar-AE" sz="1200">
                          <a:solidFill>
                            <a:srgbClr val="1A1A1A"/>
                          </a:solidFill>
                        </a:rPr>
                        <a:t>قلق </a:t>
                      </a:r>
                      <a:r>
                        <a:rPr b="1" lang="ar-AE" sz="1200" u="none" cap="none" strike="noStrike">
                          <a:solidFill>
                            <a:srgbClr val="1A1A1A"/>
                          </a:solidFill>
                          <a:latin typeface="Arial"/>
                          <a:ea typeface="Arial"/>
                          <a:cs typeface="Arial"/>
                          <a:sym typeface="Arial"/>
                        </a:rPr>
                        <a:t>كبير" هو في الواقع قضية يجب على المؤلفين إعطاء الأولوية لمعالجتها كما لو تُركت دون معالجة ، فمن شأنها أن تعرض مصداقية النتائج للتشكيك.</a:t>
                      </a:r>
                      <a:endParaRPr sz="1500" u="none" cap="none" strike="noStrike">
                        <a:solidFill>
                          <a:srgbClr val="1A1A1A"/>
                        </a:solidFill>
                        <a:latin typeface="Calibri"/>
                        <a:ea typeface="Calibri"/>
                        <a:cs typeface="Calibri"/>
                        <a:sym typeface="Calibri"/>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latin typeface="Open Sans"/>
                        <a:ea typeface="Open Sans"/>
                        <a:cs typeface="Open Sans"/>
                        <a:sym typeface="Open Sans"/>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Open Sans"/>
                        <a:ea typeface="Open Sans"/>
                        <a:cs typeface="Open Sans"/>
                        <a:sym typeface="Open Sans"/>
                      </a:endParaRPr>
                    </a:p>
                  </a:txBody>
                  <a:tcPr marT="91425" marB="91425" marR="91425" marL="91425">
                    <a:lnL cap="flat" cmpd="sng" w="19050">
                      <a:solidFill>
                        <a:srgbClr val="1A1A1A"/>
                      </a:solidFill>
                      <a:prstDash val="solid"/>
                      <a:round/>
                      <a:headEnd len="sm" w="sm" type="none"/>
                      <a:tailEnd len="sm" w="sm" type="none"/>
                    </a:lnL>
                    <a:lnR cap="flat" cmpd="sng" w="19050">
                      <a:solidFill>
                        <a:srgbClr val="1A1A1A"/>
                      </a:solidFill>
                      <a:prstDash val="solid"/>
                      <a:round/>
                      <a:headEnd len="sm" w="sm" type="none"/>
                      <a:tailEnd len="sm" w="sm" type="none"/>
                    </a:lnR>
                    <a:lnT cap="flat" cmpd="sng" w="19050">
                      <a:solidFill>
                        <a:srgbClr val="1A1A1A"/>
                      </a:solidFill>
                      <a:prstDash val="solid"/>
                      <a:round/>
                      <a:headEnd len="sm" w="sm" type="none"/>
                      <a:tailEnd len="sm" w="sm" type="none"/>
                    </a:lnT>
                    <a:lnB cap="flat" cmpd="sng" w="19050">
                      <a:solidFill>
                        <a:srgbClr val="1A1A1A"/>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9"/>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ar-AE"/>
              <a:t>المراجع والموارد</a:t>
            </a:r>
            <a:endParaRPr/>
          </a:p>
        </p:txBody>
      </p:sp>
      <p:sp>
        <p:nvSpPr>
          <p:cNvPr id="466" name="Google Shape;466;p39"/>
          <p:cNvSpPr txBox="1"/>
          <p:nvPr>
            <p:ph idx="1" type="body"/>
          </p:nvPr>
        </p:nvSpPr>
        <p:spPr>
          <a:xfrm>
            <a:off x="311700" y="1166375"/>
            <a:ext cx="8520600" cy="3936000"/>
          </a:xfrm>
          <a:prstGeom prst="rect">
            <a:avLst/>
          </a:prstGeom>
          <a:noFill/>
          <a:ln>
            <a:noFill/>
          </a:ln>
        </p:spPr>
        <p:txBody>
          <a:bodyPr anchorCtr="0" anchor="ctr"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ar-AE" sz="1500" u="sng">
                <a:solidFill>
                  <a:schemeClr val="dk1"/>
                </a:solidFill>
                <a:hlinkClick r:id="rId3">
                  <a:extLst>
                    <a:ext uri="{A12FA001-AC4F-418D-AE19-62706E023703}">
                      <ahyp:hlinkClr val="tx"/>
                    </a:ext>
                  </a:extLst>
                </a:hlinkClick>
              </a:rPr>
              <a:t>Bias Reflection Guide</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4">
                  <a:extLst>
                    <a:ext uri="{A12FA001-AC4F-418D-AE19-62706E023703}">
                      <ahyp:hlinkClr val="tx"/>
                    </a:ext>
                  </a:extLst>
                </a:hlinkClick>
              </a:rPr>
              <a:t>Reviewer Guide</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5">
                  <a:extLst>
                    <a:ext uri="{A12FA001-AC4F-418D-AE19-62706E023703}">
                      <ahyp:hlinkClr val="tx"/>
                    </a:ext>
                  </a:extLst>
                </a:hlinkClick>
              </a:rPr>
              <a:t>Review Assessment Rubric</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6">
                  <a:extLst>
                    <a:ext uri="{A12FA001-AC4F-418D-AE19-62706E023703}">
                      <ahyp:hlinkClr val="tx"/>
                    </a:ext>
                  </a:extLst>
                </a:hlinkClick>
              </a:rPr>
              <a:t>PLOS Peer Review Center</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7">
                  <a:extLst>
                    <a:ext uri="{A12FA001-AC4F-418D-AE19-62706E023703}">
                      <ahyp:hlinkClr val="tx"/>
                    </a:ext>
                  </a:extLst>
                </a:hlinkClick>
              </a:rPr>
              <a:t>Peer Review: The Nuts and Bolts</a:t>
            </a:r>
            <a:r>
              <a:rPr lang="ar-AE" sz="1500">
                <a:solidFill>
                  <a:schemeClr val="dk1"/>
                </a:solidFill>
              </a:rPr>
              <a:t> (A guide for ECRs)</a:t>
            </a:r>
            <a:endParaRPr sz="1500">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8">
                  <a:extLst>
                    <a:ext uri="{A12FA001-AC4F-418D-AE19-62706E023703}">
                      <ahyp:hlinkClr val="tx"/>
                    </a:ext>
                  </a:extLst>
                </a:hlinkClick>
              </a:rPr>
              <a:t>PREreview Resource Center</a:t>
            </a:r>
            <a:r>
              <a:rPr lang="ar-AE" sz="1500">
                <a:solidFill>
                  <a:schemeClr val="dk1"/>
                </a:solidFill>
              </a:rPr>
              <a:t> (Updates coming soon)</a:t>
            </a:r>
            <a:endParaRPr sz="1500">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9">
                  <a:extLst>
                    <a:ext uri="{A12FA001-AC4F-418D-AE19-62706E023703}">
                      <ahyp:hlinkClr val="tx"/>
                    </a:ext>
                  </a:extLst>
                </a:hlinkClick>
              </a:rPr>
              <a:t>F1000Research Peer Review examples</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10">
                  <a:extLst>
                    <a:ext uri="{A12FA001-AC4F-418D-AE19-62706E023703}">
                      <ahyp:hlinkClr val="tx"/>
                    </a:ext>
                  </a:extLst>
                </a:hlinkClick>
              </a:rPr>
              <a:t>eLife Guide for writing public reviews</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11">
                  <a:extLst>
                    <a:ext uri="{A12FA001-AC4F-418D-AE19-62706E023703}">
                      <ahyp:hlinkClr val="tx"/>
                    </a:ext>
                  </a:extLst>
                </a:hlinkClick>
              </a:rPr>
              <a:t>A New “Golden Rule” for Peer Review?</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12">
                  <a:extLst>
                    <a:ext uri="{A12FA001-AC4F-418D-AE19-62706E023703}">
                      <ahyp:hlinkClr val="tx"/>
                    </a:ext>
                  </a:extLst>
                </a:hlinkClick>
              </a:rPr>
              <a:t>COPE Ethical guidelines for peer reviewers</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13">
                  <a:extLst>
                    <a:ext uri="{A12FA001-AC4F-418D-AE19-62706E023703}">
                      <ahyp:hlinkClr val="tx"/>
                    </a:ext>
                  </a:extLst>
                </a:hlinkClick>
              </a:rPr>
              <a:t>‘Editorial Peer Reviewers as Shepherds, Rather Than Gatekeepers’</a:t>
            </a:r>
            <a:endParaRPr sz="1500" u="sng">
              <a:solidFill>
                <a:schemeClr val="dk1"/>
              </a:solidFill>
            </a:endParaRPr>
          </a:p>
          <a:p>
            <a:pPr indent="-323850" lvl="0" marL="457200" rtl="0" algn="l">
              <a:lnSpc>
                <a:spcPct val="115000"/>
              </a:lnSpc>
              <a:spcBef>
                <a:spcPts val="0"/>
              </a:spcBef>
              <a:spcAft>
                <a:spcPts val="0"/>
              </a:spcAft>
              <a:buSzPts val="1500"/>
              <a:buChar char="๏"/>
            </a:pPr>
            <a:r>
              <a:rPr lang="ar-AE" sz="1500" u="sng">
                <a:solidFill>
                  <a:schemeClr val="dk1"/>
                </a:solidFill>
                <a:hlinkClick r:id="rId14">
                  <a:extLst>
                    <a:ext uri="{A12FA001-AC4F-418D-AE19-62706E023703}">
                      <ahyp:hlinkClr val="tx"/>
                    </a:ext>
                  </a:extLst>
                </a:hlinkClick>
              </a:rPr>
              <a:t>Okune, Angela. (2019). Self-Review of Citational Practice. Zenodo</a:t>
            </a:r>
            <a:endParaRPr sz="1500" u="sng">
              <a:solidFill>
                <a:srgbClr val="000000"/>
              </a:solidFill>
            </a:endParaRPr>
          </a:p>
          <a:p>
            <a:pPr indent="-323842" lvl="0" marL="457200" rtl="0" algn="l">
              <a:lnSpc>
                <a:spcPct val="115000"/>
              </a:lnSpc>
              <a:spcBef>
                <a:spcPts val="0"/>
              </a:spcBef>
              <a:spcAft>
                <a:spcPts val="0"/>
              </a:spcAft>
              <a:buSzPts val="1500"/>
              <a:buChar char="๏"/>
            </a:pPr>
            <a:r>
              <a:rPr lang="ar-AE" sz="1500">
                <a:solidFill>
                  <a:srgbClr val="000000"/>
                </a:solidFill>
              </a:rPr>
              <a:t>أضف هنا...</a:t>
            </a:r>
            <a:endParaRPr sz="1500">
              <a:solidFill>
                <a:srgbClr val="000000"/>
              </a:solidFill>
            </a:endParaRPr>
          </a:p>
          <a:p>
            <a:pPr indent="0" lvl="0" marL="0" rtl="0" algn="l">
              <a:lnSpc>
                <a:spcPct val="100000"/>
              </a:lnSpc>
              <a:spcBef>
                <a:spcPts val="0"/>
              </a:spcBef>
              <a:spcAft>
                <a:spcPts val="500"/>
              </a:spcAft>
              <a:buSzPts val="1600"/>
              <a:buNone/>
            </a:pPr>
            <a:r>
              <a:t/>
            </a:r>
            <a:endParaRPr sz="15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0"/>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ar-AE">
                <a:latin typeface="Arial"/>
                <a:ea typeface="Arial"/>
                <a:cs typeface="Arial"/>
                <a:sym typeface="Arial"/>
              </a:rPr>
              <a:t>ماذا بعد؟</a:t>
            </a:r>
            <a:endParaRPr>
              <a:latin typeface="Arial"/>
              <a:ea typeface="Arial"/>
              <a:cs typeface="Arial"/>
              <a:sym typeface="Arial"/>
            </a:endParaRPr>
          </a:p>
        </p:txBody>
      </p:sp>
      <p:sp>
        <p:nvSpPr>
          <p:cNvPr id="472" name="Google Shape;472;p40"/>
          <p:cNvSpPr txBox="1"/>
          <p:nvPr>
            <p:ph idx="1" type="body"/>
          </p:nvPr>
        </p:nvSpPr>
        <p:spPr>
          <a:xfrm>
            <a:off x="311700" y="1134000"/>
            <a:ext cx="8151900" cy="3816000"/>
          </a:xfrm>
          <a:prstGeom prst="rect">
            <a:avLst/>
          </a:prstGeom>
          <a:noFill/>
          <a:ln>
            <a:noFill/>
          </a:ln>
        </p:spPr>
        <p:txBody>
          <a:bodyPr anchorCtr="0" anchor="ctr" bIns="91425" lIns="91425" spcFirstLastPara="1" rIns="91425" wrap="square" tIns="91425">
            <a:noAutofit/>
          </a:bodyPr>
          <a:lstStyle/>
          <a:p>
            <a:pPr indent="0" lvl="0" marL="0" rtl="1" algn="r">
              <a:lnSpc>
                <a:spcPct val="100000"/>
              </a:lnSpc>
              <a:spcBef>
                <a:spcPts val="0"/>
              </a:spcBef>
              <a:spcAft>
                <a:spcPts val="0"/>
              </a:spcAft>
              <a:buSzPts val="1600"/>
              <a:buNone/>
            </a:pPr>
            <a:r>
              <a:rPr b="1" lang="ar-AE" sz="2200">
                <a:solidFill>
                  <a:schemeClr val="dk1"/>
                </a:solidFill>
              </a:rPr>
              <a:t>في الوحدة الثالثة ، سنراجع معا هذه المسودة التمهيدية: </a:t>
            </a:r>
            <a:r>
              <a:rPr lang="ar-AE" sz="2200">
                <a:solidFill>
                  <a:schemeClr val="dk1"/>
                </a:solidFill>
                <a:highlight>
                  <a:srgbClr val="FFFF00"/>
                </a:highlight>
              </a:rPr>
              <a:t>[</a:t>
            </a:r>
            <a:r>
              <a:rPr lang="ar-AE" sz="2200">
                <a:solidFill>
                  <a:schemeClr val="accent2"/>
                </a:solidFill>
                <a:highlight>
                  <a:srgbClr val="FFFF00"/>
                </a:highlight>
              </a:rPr>
              <a:t>إضافة رابط وعنوان</a:t>
            </a:r>
            <a:r>
              <a:rPr lang="ar-AE" sz="2200">
                <a:solidFill>
                  <a:schemeClr val="dk1"/>
                </a:solidFill>
                <a:highlight>
                  <a:srgbClr val="FFFF00"/>
                </a:highlight>
              </a:rPr>
              <a:t>]</a:t>
            </a:r>
            <a:endParaRPr sz="2200">
              <a:solidFill>
                <a:schemeClr val="dk1"/>
              </a:solidFill>
              <a:highlight>
                <a:srgbClr val="FFFF00"/>
              </a:highlight>
            </a:endParaRPr>
          </a:p>
          <a:p>
            <a:pPr indent="0" lvl="0" marL="0" rtl="1" algn="r">
              <a:lnSpc>
                <a:spcPct val="100000"/>
              </a:lnSpc>
              <a:spcBef>
                <a:spcPts val="0"/>
              </a:spcBef>
              <a:spcAft>
                <a:spcPts val="0"/>
              </a:spcAft>
              <a:buSzPts val="1600"/>
              <a:buNone/>
            </a:pPr>
            <a:r>
              <a:t/>
            </a:r>
            <a:endParaRPr sz="2200">
              <a:solidFill>
                <a:schemeClr val="dk1"/>
              </a:solidFill>
              <a:highlight>
                <a:srgbClr val="FFFF00"/>
              </a:highlight>
            </a:endParaRPr>
          </a:p>
          <a:p>
            <a:pPr indent="0" lvl="0" marL="0" rtl="1" algn="r">
              <a:lnSpc>
                <a:spcPct val="100000"/>
              </a:lnSpc>
              <a:spcBef>
                <a:spcPts val="0"/>
              </a:spcBef>
              <a:spcAft>
                <a:spcPts val="0"/>
              </a:spcAft>
              <a:buSzPts val="1600"/>
              <a:buNone/>
            </a:pPr>
            <a:r>
              <a:rPr b="1" lang="ar-AE" sz="2200">
                <a:solidFill>
                  <a:srgbClr val="080808"/>
                </a:solidFill>
              </a:rPr>
              <a:t>مهام </a:t>
            </a:r>
            <a:r>
              <a:rPr b="1" lang="ar-AE" sz="2200">
                <a:solidFill>
                  <a:srgbClr val="080808"/>
                </a:solidFill>
              </a:rPr>
              <a:t>الأسبوع</a:t>
            </a:r>
            <a:r>
              <a:rPr b="1" lang="ar-AE" sz="2200">
                <a:solidFill>
                  <a:srgbClr val="080808"/>
                </a:solidFill>
              </a:rPr>
              <a:t> المقبل</a:t>
            </a:r>
            <a:endParaRPr b="1" sz="2200">
              <a:solidFill>
                <a:srgbClr val="080808"/>
              </a:solidFill>
            </a:endParaRPr>
          </a:p>
          <a:p>
            <a:pPr indent="-361950" lvl="0" marL="457200" rtl="1" algn="r">
              <a:lnSpc>
                <a:spcPct val="100000"/>
              </a:lnSpc>
              <a:spcBef>
                <a:spcPts val="0"/>
              </a:spcBef>
              <a:spcAft>
                <a:spcPts val="0"/>
              </a:spcAft>
              <a:buSzPts val="2100"/>
              <a:buChar char="●"/>
            </a:pPr>
            <a:r>
              <a:rPr lang="ar-AE" sz="2100"/>
              <a:t>تدرب على التحقق من التحيزات والافتراضات التي قد تحملها (الخطوة 1)</a:t>
            </a:r>
            <a:endParaRPr sz="2200"/>
          </a:p>
          <a:p>
            <a:pPr indent="-361950" lvl="0" marL="457200" rtl="1" algn="r">
              <a:lnSpc>
                <a:spcPct val="100000"/>
              </a:lnSpc>
              <a:spcBef>
                <a:spcPts val="0"/>
              </a:spcBef>
              <a:spcAft>
                <a:spcPts val="0"/>
              </a:spcAft>
              <a:buSzPts val="2100"/>
              <a:buChar char="●"/>
            </a:pPr>
            <a:r>
              <a:rPr lang="ar-AE" sz="2100"/>
              <a:t>اقرأ المسودة التمهيدية للحصول على فهم مفاهيمي (الخطوة 2)</a:t>
            </a:r>
            <a:endParaRPr sz="2200"/>
          </a:p>
          <a:p>
            <a:pPr indent="-361950" lvl="0" marL="457200" rtl="1" algn="r">
              <a:lnSpc>
                <a:spcPct val="100000"/>
              </a:lnSpc>
              <a:spcBef>
                <a:spcPts val="0"/>
              </a:spcBef>
              <a:spcAft>
                <a:spcPts val="0"/>
              </a:spcAft>
              <a:buSzPts val="2100"/>
              <a:buChar char="●"/>
            </a:pPr>
            <a:r>
              <a:rPr lang="ar-AE" sz="2100"/>
              <a:t>إعادة القراءة للتقييم وتحديد القضايا الرئيسية والثانوية (الخطوة 3)</a:t>
            </a:r>
            <a:endParaRPr sz="2200"/>
          </a:p>
          <a:p>
            <a:pPr indent="-361950" lvl="0" marL="457200" rtl="1" algn="r">
              <a:lnSpc>
                <a:spcPct val="100000"/>
              </a:lnSpc>
              <a:spcBef>
                <a:spcPts val="0"/>
              </a:spcBef>
              <a:spcAft>
                <a:spcPts val="0"/>
              </a:spcAft>
              <a:buSzPts val="2100"/>
              <a:buChar char="●"/>
            </a:pPr>
            <a:r>
              <a:rPr lang="ar-AE" sz="2100"/>
              <a:t>فكر في الطريقة التي تقترح أن يتناول بها المؤلفون المشكلات (الخطوة 4)</a:t>
            </a:r>
            <a:endParaRPr sz="2200"/>
          </a:p>
          <a:p>
            <a:pPr indent="0" lvl="0" marL="0" rtl="1" algn="r">
              <a:lnSpc>
                <a:spcPct val="100000"/>
              </a:lnSpc>
              <a:spcBef>
                <a:spcPts val="0"/>
              </a:spcBef>
              <a:spcAft>
                <a:spcPts val="0"/>
              </a:spcAft>
              <a:buSzPts val="1600"/>
              <a:buNone/>
            </a:pPr>
            <a:r>
              <a:rPr b="1" lang="ar-AE" sz="2200">
                <a:solidFill>
                  <a:srgbClr val="080808"/>
                </a:solidFill>
              </a:rPr>
              <a:t>اختياري:</a:t>
            </a:r>
            <a:endParaRPr sz="2200"/>
          </a:p>
          <a:p>
            <a:pPr indent="0" lvl="0" marL="0" rtl="1" algn="r">
              <a:lnSpc>
                <a:spcPct val="100000"/>
              </a:lnSpc>
              <a:spcBef>
                <a:spcPts val="0"/>
              </a:spcBef>
              <a:spcAft>
                <a:spcPts val="0"/>
              </a:spcAft>
              <a:buSzPts val="1600"/>
              <a:buNone/>
            </a:pPr>
            <a:r>
              <a:rPr lang="ar-AE" sz="2100"/>
              <a:t>سجل في </a:t>
            </a:r>
            <a:r>
              <a:rPr lang="ar-AE" sz="2100" u="sng">
                <a:solidFill>
                  <a:schemeClr val="hlink"/>
                </a:solidFill>
                <a:hlinkClick r:id="rId3"/>
              </a:rPr>
              <a:t> (PREreview.org</a:t>
            </a:r>
            <a:r>
              <a:rPr lang="ar-AE" sz="2100"/>
              <a:t> (</a:t>
            </a:r>
            <a:r>
              <a:rPr lang="ar-AE" sz="2100" u="sng">
                <a:solidFill>
                  <a:schemeClr val="hlink"/>
                </a:solidFill>
                <a:hlinkClick r:id="rId4"/>
              </a:rPr>
              <a:t>video instructions</a:t>
            </a:r>
            <a:endParaRPr sz="2100"/>
          </a:p>
          <a:p>
            <a:pPr indent="-361942" lvl="0" marL="457200" rtl="1" algn="r">
              <a:lnSpc>
                <a:spcPct val="100000"/>
              </a:lnSpc>
              <a:spcBef>
                <a:spcPts val="1200"/>
              </a:spcBef>
              <a:spcAft>
                <a:spcPts val="0"/>
              </a:spcAft>
              <a:buSzPts val="2100"/>
              <a:buChar char="๏"/>
            </a:pPr>
            <a:r>
              <a:rPr lang="ar-AE" sz="2100"/>
              <a:t>املأ مراجعة مسبقة سريعة (</a:t>
            </a:r>
            <a:r>
              <a:rPr lang="ar-AE" sz="2100" u="sng">
                <a:solidFill>
                  <a:schemeClr val="hlink"/>
                </a:solidFill>
                <a:hlinkClick r:id="rId5"/>
              </a:rPr>
              <a:t>video instructions</a:t>
            </a:r>
            <a:r>
              <a:rPr lang="ar-AE" sz="2100"/>
              <a:t>)</a:t>
            </a:r>
            <a:endParaRPr sz="2100"/>
          </a:p>
          <a:p>
            <a:pPr indent="0" lvl="0" marL="0" rtl="0" algn="l">
              <a:lnSpc>
                <a:spcPct val="100000"/>
              </a:lnSpc>
              <a:spcBef>
                <a:spcPts val="1000"/>
              </a:spcBef>
              <a:spcAft>
                <a:spcPts val="1000"/>
              </a:spcAft>
              <a:buSzPts val="1600"/>
              <a:buNone/>
            </a:pPr>
            <a:r>
              <a:t/>
            </a:r>
            <a:endParaRPr sz="1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5d7373541e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ctr">
              <a:spcBef>
                <a:spcPts val="0"/>
              </a:spcBef>
              <a:spcAft>
                <a:spcPts val="0"/>
              </a:spcAft>
              <a:buClr>
                <a:srgbClr val="000000"/>
              </a:buClr>
              <a:buSzPct val="111111"/>
              <a:buFont typeface="Arial"/>
              <a:buNone/>
            </a:pPr>
            <a:r>
              <a:rPr lang="ar-AE">
                <a:latin typeface="Arial"/>
                <a:ea typeface="Arial"/>
                <a:cs typeface="Arial"/>
                <a:sym typeface="Arial"/>
              </a:rPr>
              <a:t>الوحدة الثالثة: المراجعة التعاونية لمسودة ما قبل الطباعة</a:t>
            </a:r>
            <a:endParaRPr>
              <a:latin typeface="Arial"/>
              <a:ea typeface="Arial"/>
              <a:cs typeface="Arial"/>
              <a:sym typeface="Arial"/>
            </a:endParaRPr>
          </a:p>
          <a:p>
            <a:pPr indent="0" lvl="0" marL="0" rtl="0" algn="l">
              <a:spcBef>
                <a:spcPts val="0"/>
              </a:spcBef>
              <a:spcAft>
                <a:spcPts val="0"/>
              </a:spcAft>
              <a:buNone/>
            </a:pPr>
            <a:r>
              <a:t/>
            </a:r>
            <a:endParaRPr/>
          </a:p>
        </p:txBody>
      </p:sp>
      <p:pic>
        <p:nvPicPr>
          <p:cNvPr id="478" name="Google Shape;478;g15d7373541e_0_0"/>
          <p:cNvPicPr preferRelativeResize="0"/>
          <p:nvPr/>
        </p:nvPicPr>
        <p:blipFill>
          <a:blip r:embed="rId3">
            <a:alphaModFix/>
          </a:blip>
          <a:stretch>
            <a:fillRect/>
          </a:stretch>
        </p:blipFill>
        <p:spPr>
          <a:xfrm>
            <a:off x="361150" y="1191925"/>
            <a:ext cx="8471155" cy="3820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2"/>
          <p:cNvSpPr txBox="1"/>
          <p:nvPr>
            <p:ph idx="4294967295" type="title"/>
          </p:nvPr>
        </p:nvSpPr>
        <p:spPr>
          <a:xfrm>
            <a:off x="1688100" y="856425"/>
            <a:ext cx="5767800" cy="159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ar-AE" sz="9600">
                <a:solidFill>
                  <a:schemeClr val="lt1"/>
                </a:solidFill>
                <a:latin typeface="Calibri"/>
                <a:ea typeface="Calibri"/>
                <a:cs typeface="Calibri"/>
                <a:sym typeface="Calibri"/>
              </a:rPr>
              <a:t>شكرا جزيلا</a:t>
            </a:r>
            <a:r>
              <a:rPr b="1" lang="ar-AE" sz="1800">
                <a:latin typeface="Calibri"/>
                <a:ea typeface="Calibri"/>
                <a:cs typeface="Calibri"/>
                <a:sym typeface="Calibri"/>
              </a:rPr>
              <a:t>!</a:t>
            </a:r>
            <a:endParaRPr b="1" sz="1800">
              <a:latin typeface="Calibri"/>
              <a:ea typeface="Calibri"/>
              <a:cs typeface="Calibri"/>
              <a:sym typeface="Calibri"/>
            </a:endParaRPr>
          </a:p>
        </p:txBody>
      </p:sp>
      <p:sp>
        <p:nvSpPr>
          <p:cNvPr id="484" name="Google Shape;484;p42"/>
          <p:cNvSpPr/>
          <p:nvPr/>
        </p:nvSpPr>
        <p:spPr>
          <a:xfrm>
            <a:off x="3621676" y="2571747"/>
            <a:ext cx="1900641" cy="1960780"/>
          </a:xfrm>
          <a:custGeom>
            <a:rect b="b" l="l" r="r" t="t"/>
            <a:pathLst>
              <a:path extrusionOk="0" h="19856" w="19247">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341700" y="123317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ar-AE" sz="3600">
                <a:latin typeface="Calibri"/>
                <a:ea typeface="Calibri"/>
                <a:cs typeface="Calibri"/>
                <a:sym typeface="Calibri"/>
              </a:rPr>
              <a:t>ما يجب ان تعرفه قبل أن نبدأ</a:t>
            </a:r>
            <a:endParaRPr sz="3600">
              <a:latin typeface="Calibri"/>
              <a:ea typeface="Calibri"/>
              <a:cs typeface="Calibri"/>
              <a:sym typeface="Calibri"/>
            </a:endParaRPr>
          </a:p>
        </p:txBody>
      </p:sp>
      <p:sp>
        <p:nvSpPr>
          <p:cNvPr id="99" name="Google Shape;99;p2"/>
          <p:cNvSpPr txBox="1"/>
          <p:nvPr>
            <p:ph idx="2" type="body"/>
          </p:nvPr>
        </p:nvSpPr>
        <p:spPr>
          <a:xfrm>
            <a:off x="4962900" y="1432650"/>
            <a:ext cx="3790200" cy="3416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500"/>
              <a:buNone/>
            </a:pPr>
            <a:r>
              <a:rPr lang="ar-AE" sz="2400">
                <a:solidFill>
                  <a:schemeClr val="lt1"/>
                </a:solidFill>
              </a:rPr>
              <a:t>سنقوم </a:t>
            </a:r>
            <a:r>
              <a:rPr lang="ar-AE" sz="2400">
                <a:solidFill>
                  <a:srgbClr val="800000"/>
                </a:solidFill>
              </a:rPr>
              <a:t>بتسجيل هذه الورشة </a:t>
            </a:r>
            <a:r>
              <a:rPr lang="ar-AE" sz="2400">
                <a:solidFill>
                  <a:schemeClr val="lt1"/>
                </a:solidFill>
              </a:rPr>
              <a:t>حتى يتسنى لكم جميعًا الوصول إليها كمرجع مستقبلي. </a:t>
            </a:r>
            <a:r>
              <a:rPr b="1" lang="ar-AE" sz="1800">
                <a:solidFill>
                  <a:schemeClr val="dk1"/>
                </a:solidFill>
                <a:latin typeface="Times New Roman"/>
                <a:ea typeface="Times New Roman"/>
                <a:cs typeface="Times New Roman"/>
                <a:sym typeface="Times New Roman"/>
              </a:rPr>
              <a:t>مسيرو الجلسات</a:t>
            </a:r>
            <a:r>
              <a:rPr b="1" lang="ar-AE" sz="1800">
                <a:solidFill>
                  <a:srgbClr val="000000"/>
                </a:solidFill>
                <a:latin typeface="Times New Roman"/>
                <a:ea typeface="Times New Roman"/>
                <a:cs typeface="Times New Roman"/>
                <a:sym typeface="Times New Roman"/>
              </a:rPr>
              <a:t> </a:t>
            </a:r>
            <a:r>
              <a:rPr b="1" lang="ar-AE" sz="1800">
                <a:solidFill>
                  <a:schemeClr val="dk1"/>
                </a:solidFill>
                <a:latin typeface="Times New Roman"/>
                <a:ea typeface="Times New Roman"/>
                <a:cs typeface="Times New Roman"/>
                <a:sym typeface="Times New Roman"/>
              </a:rPr>
              <a:t>سيقومون بتوفير التسجيل لجميع المتدربين فى هذه المجموعة</a:t>
            </a:r>
            <a:r>
              <a:rPr lang="ar-AE" sz="2400">
                <a:solidFill>
                  <a:schemeClr val="lt1"/>
                </a:solidFill>
              </a:rPr>
              <a:t>. لن يتم مشاركتها مع الآخرين دون موافقتك.</a:t>
            </a:r>
            <a:endParaRPr sz="2400">
              <a:solidFill>
                <a:schemeClr val="lt1"/>
              </a:solidFill>
            </a:endParaRPr>
          </a:p>
        </p:txBody>
      </p:sp>
      <p:grpSp>
        <p:nvGrpSpPr>
          <p:cNvPr id="100" name="Google Shape;100;p2"/>
          <p:cNvGrpSpPr/>
          <p:nvPr/>
        </p:nvGrpSpPr>
        <p:grpSpPr>
          <a:xfrm>
            <a:off x="6250950" y="249875"/>
            <a:ext cx="1214100" cy="1108200"/>
            <a:chOff x="6343125" y="249875"/>
            <a:chExt cx="1214100" cy="1108200"/>
          </a:xfrm>
        </p:grpSpPr>
        <p:sp>
          <p:nvSpPr>
            <p:cNvPr id="101" name="Google Shape;101;p2"/>
            <p:cNvSpPr/>
            <p:nvPr/>
          </p:nvSpPr>
          <p:spPr>
            <a:xfrm>
              <a:off x="6425625" y="307025"/>
              <a:ext cx="1049100" cy="993900"/>
            </a:xfrm>
            <a:prstGeom prst="ellipse">
              <a:avLst/>
            </a:prstGeom>
            <a:noFill/>
            <a:ln cap="flat" cmpd="sng" w="2857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nvSpPr>
          <p:spPr>
            <a:xfrm>
              <a:off x="6343125" y="249875"/>
              <a:ext cx="12141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ar-AE" sz="6000" u="none" cap="none" strike="noStrike">
                  <a:solidFill>
                    <a:srgbClr val="800000"/>
                  </a:solidFill>
                  <a:latin typeface="Amatic SC"/>
                  <a:ea typeface="Amatic SC"/>
                  <a:cs typeface="Amatic SC"/>
                  <a:sym typeface="Amatic SC"/>
                </a:rPr>
                <a:t>1</a:t>
              </a:r>
              <a:endParaRPr b="1" i="0" sz="6000" u="none" cap="none" strike="noStrike">
                <a:solidFill>
                  <a:srgbClr val="800000"/>
                </a:solidFill>
                <a:latin typeface="Amatic SC"/>
                <a:ea typeface="Amatic SC"/>
                <a:cs typeface="Amatic SC"/>
                <a:sym typeface="Amatic SC"/>
              </a:endParaRPr>
            </a:p>
          </p:txBody>
        </p:sp>
      </p:grpSp>
      <p:grpSp>
        <p:nvGrpSpPr>
          <p:cNvPr id="103" name="Google Shape;103;p2"/>
          <p:cNvGrpSpPr/>
          <p:nvPr/>
        </p:nvGrpSpPr>
        <p:grpSpPr>
          <a:xfrm>
            <a:off x="1504516" y="2859298"/>
            <a:ext cx="1567161" cy="1482330"/>
            <a:chOff x="1007900" y="2715475"/>
            <a:chExt cx="1821010" cy="1722438"/>
          </a:xfrm>
        </p:grpSpPr>
        <p:sp>
          <p:nvSpPr>
            <p:cNvPr id="104" name="Google Shape;104;p2"/>
            <p:cNvSpPr/>
            <p:nvPr/>
          </p:nvSpPr>
          <p:spPr>
            <a:xfrm>
              <a:off x="1007900" y="2715475"/>
              <a:ext cx="1821010" cy="1722438"/>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2B3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 name="Google Shape;105;p2"/>
            <p:cNvGrpSpPr/>
            <p:nvPr/>
          </p:nvGrpSpPr>
          <p:grpSpPr>
            <a:xfrm>
              <a:off x="1331967" y="3103516"/>
              <a:ext cx="506574" cy="321826"/>
              <a:chOff x="2148375" y="4705800"/>
              <a:chExt cx="162000" cy="102925"/>
            </a:xfrm>
          </p:grpSpPr>
          <p:sp>
            <p:nvSpPr>
              <p:cNvPr id="106" name="Google Shape;106;p2"/>
              <p:cNvSpPr/>
              <p:nvPr/>
            </p:nvSpPr>
            <p:spPr>
              <a:xfrm>
                <a:off x="2258900" y="4721050"/>
                <a:ext cx="51475" cy="73400"/>
              </a:xfrm>
              <a:custGeom>
                <a:rect b="b" l="l" r="r" t="t"/>
                <a:pathLst>
                  <a:path extrusionOk="0" fill="none" h="2936" w="2059">
                    <a:moveTo>
                      <a:pt x="2059" y="1"/>
                    </a:moveTo>
                    <a:lnTo>
                      <a:pt x="1" y="1449"/>
                    </a:lnTo>
                    <a:lnTo>
                      <a:pt x="2059" y="2935"/>
                    </a:lnTo>
                    <a:lnTo>
                      <a:pt x="2059" y="1"/>
                    </a:lnTo>
                    <a:close/>
                  </a:path>
                </a:pathLst>
              </a:custGeom>
              <a:solidFill>
                <a:schemeClr val="dk1"/>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2148375" y="4705800"/>
                <a:ext cx="110550" cy="102925"/>
              </a:xfrm>
              <a:custGeom>
                <a:rect b="b" l="l" r="r" t="t"/>
                <a:pathLst>
                  <a:path extrusionOk="0" fill="none" h="4117" w="4422">
                    <a:moveTo>
                      <a:pt x="573" y="1"/>
                    </a:moveTo>
                    <a:lnTo>
                      <a:pt x="3812" y="1"/>
                    </a:lnTo>
                    <a:lnTo>
                      <a:pt x="3812" y="1"/>
                    </a:lnTo>
                    <a:lnTo>
                      <a:pt x="3926" y="1"/>
                    </a:lnTo>
                    <a:lnTo>
                      <a:pt x="4041" y="39"/>
                    </a:lnTo>
                    <a:lnTo>
                      <a:pt x="4231" y="191"/>
                    </a:lnTo>
                    <a:lnTo>
                      <a:pt x="4384" y="382"/>
                    </a:lnTo>
                    <a:lnTo>
                      <a:pt x="4384" y="458"/>
                    </a:lnTo>
                    <a:lnTo>
                      <a:pt x="4422" y="611"/>
                    </a:lnTo>
                    <a:lnTo>
                      <a:pt x="4422" y="3545"/>
                    </a:lnTo>
                    <a:lnTo>
                      <a:pt x="4422" y="3545"/>
                    </a:lnTo>
                    <a:lnTo>
                      <a:pt x="4384" y="3659"/>
                    </a:lnTo>
                    <a:lnTo>
                      <a:pt x="4384" y="3774"/>
                    </a:lnTo>
                    <a:lnTo>
                      <a:pt x="4231" y="3964"/>
                    </a:lnTo>
                    <a:lnTo>
                      <a:pt x="4041" y="4079"/>
                    </a:lnTo>
                    <a:lnTo>
                      <a:pt x="3926" y="4117"/>
                    </a:lnTo>
                    <a:lnTo>
                      <a:pt x="3812" y="4117"/>
                    </a:lnTo>
                    <a:lnTo>
                      <a:pt x="573" y="4117"/>
                    </a:lnTo>
                    <a:lnTo>
                      <a:pt x="573" y="4117"/>
                    </a:lnTo>
                    <a:lnTo>
                      <a:pt x="458" y="4117"/>
                    </a:lnTo>
                    <a:lnTo>
                      <a:pt x="344" y="4079"/>
                    </a:lnTo>
                    <a:lnTo>
                      <a:pt x="153" y="3964"/>
                    </a:lnTo>
                    <a:lnTo>
                      <a:pt x="39" y="3774"/>
                    </a:lnTo>
                    <a:lnTo>
                      <a:pt x="1" y="3659"/>
                    </a:lnTo>
                    <a:lnTo>
                      <a:pt x="1" y="3545"/>
                    </a:lnTo>
                    <a:lnTo>
                      <a:pt x="1" y="611"/>
                    </a:lnTo>
                    <a:lnTo>
                      <a:pt x="1" y="611"/>
                    </a:lnTo>
                    <a:lnTo>
                      <a:pt x="1" y="458"/>
                    </a:lnTo>
                    <a:lnTo>
                      <a:pt x="39" y="382"/>
                    </a:lnTo>
                    <a:lnTo>
                      <a:pt x="153" y="191"/>
                    </a:lnTo>
                    <a:lnTo>
                      <a:pt x="344" y="39"/>
                    </a:lnTo>
                    <a:lnTo>
                      <a:pt x="458" y="1"/>
                    </a:lnTo>
                    <a:lnTo>
                      <a:pt x="573" y="1"/>
                    </a:lnTo>
                    <a:lnTo>
                      <a:pt x="573" y="1"/>
                    </a:lnTo>
                    <a:close/>
                  </a:path>
                </a:pathLst>
              </a:custGeom>
              <a:solidFill>
                <a:schemeClr val="dk1"/>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idx="2" type="body"/>
          </p:nvPr>
        </p:nvSpPr>
        <p:spPr>
          <a:xfrm>
            <a:off x="4962900" y="1508850"/>
            <a:ext cx="3790200" cy="3416400"/>
          </a:xfrm>
          <a:prstGeom prst="rect">
            <a:avLst/>
          </a:prstGeom>
          <a:noFill/>
          <a:ln>
            <a:noFill/>
          </a:ln>
        </p:spPr>
        <p:txBody>
          <a:bodyPr anchorCtr="0" anchor="ctr" bIns="91425" lIns="91425" spcFirstLastPara="1" rIns="91425" wrap="square" tIns="91425">
            <a:noAutofit/>
          </a:bodyPr>
          <a:lstStyle/>
          <a:p>
            <a:pPr indent="0" lvl="0" marL="0" rtl="1" algn="ctr">
              <a:lnSpc>
                <a:spcPct val="100000"/>
              </a:lnSpc>
              <a:spcBef>
                <a:spcPts val="0"/>
              </a:spcBef>
              <a:spcAft>
                <a:spcPts val="0"/>
              </a:spcAft>
              <a:buSzPts val="1500"/>
              <a:buNone/>
            </a:pPr>
            <a:r>
              <a:rPr lang="ar-AE" sz="2000">
                <a:solidFill>
                  <a:schemeClr val="lt1"/>
                </a:solidFill>
              </a:rPr>
              <a:t>نحن نستخدم خدمات</a:t>
            </a:r>
            <a:r>
              <a:rPr lang="ar-AE" sz="2000" u="sng">
                <a:solidFill>
                  <a:schemeClr val="lt1"/>
                </a:solidFill>
                <a:hlinkClick r:id="rId3">
                  <a:extLst>
                    <a:ext uri="{A12FA001-AC4F-418D-AE19-62706E023703}">
                      <ahyp:hlinkClr val="tx"/>
                    </a:ext>
                  </a:extLst>
                </a:hlinkClick>
              </a:rPr>
              <a:t>Otter.ai  </a:t>
            </a:r>
            <a:endParaRPr sz="2000">
              <a:solidFill>
                <a:schemeClr val="lt1"/>
              </a:solidFill>
            </a:endParaRPr>
          </a:p>
          <a:p>
            <a:pPr indent="0" lvl="0" marL="0" rtl="1" algn="ctr">
              <a:lnSpc>
                <a:spcPct val="100000"/>
              </a:lnSpc>
              <a:spcBef>
                <a:spcPts val="0"/>
              </a:spcBef>
              <a:spcAft>
                <a:spcPts val="0"/>
              </a:spcAft>
              <a:buSzPts val="1500"/>
              <a:buNone/>
            </a:pPr>
            <a:r>
              <a:rPr lang="ar-AE" sz="2000">
                <a:solidFill>
                  <a:schemeClr val="lt1"/>
                </a:solidFill>
              </a:rPr>
              <a:t>للترجمة والشرح المباشر. هذا يعني:</a:t>
            </a:r>
            <a:endParaRPr/>
          </a:p>
          <a:p>
            <a:pPr indent="-457200" lvl="0" marL="457200" rtl="1" algn="ctr">
              <a:lnSpc>
                <a:spcPct val="100000"/>
              </a:lnSpc>
              <a:spcBef>
                <a:spcPts val="0"/>
              </a:spcBef>
              <a:spcAft>
                <a:spcPts val="0"/>
              </a:spcAft>
              <a:buSzPts val="1500"/>
              <a:buFont typeface="Arial"/>
              <a:buAutoNum type="arabicParenR"/>
            </a:pPr>
            <a:r>
              <a:rPr lang="ar-AE" sz="2000">
                <a:solidFill>
                  <a:schemeClr val="lt1"/>
                </a:solidFill>
              </a:rPr>
              <a:t>يمكنك الوصول إلى نص التعليقات التوضيحية الحية لهذه الورشة بالنقر فوق ايقونة Otter في الجزء العلوي الأيسر من نافذة Zoom ؛</a:t>
            </a:r>
            <a:endParaRPr/>
          </a:p>
          <a:p>
            <a:pPr indent="-457200" lvl="0" marL="457200" rtl="1" algn="ctr">
              <a:lnSpc>
                <a:spcPct val="100000"/>
              </a:lnSpc>
              <a:spcBef>
                <a:spcPts val="0"/>
              </a:spcBef>
              <a:spcAft>
                <a:spcPts val="0"/>
              </a:spcAft>
              <a:buSzPts val="1500"/>
              <a:buFont typeface="Arial"/>
              <a:buAutoNum type="arabicParenR"/>
            </a:pPr>
            <a:r>
              <a:rPr lang="ar-AE" sz="2000">
                <a:solidFill>
                  <a:schemeClr val="lt1"/>
                </a:solidFill>
              </a:rPr>
              <a:t>سيكون لديك حق الوصول إلى النص والتسجيل الصوتي بعد هذه الورشة.</a:t>
            </a:r>
            <a:endParaRPr sz="2000">
              <a:solidFill>
                <a:schemeClr val="lt1"/>
              </a:solidFill>
            </a:endParaRPr>
          </a:p>
        </p:txBody>
      </p:sp>
      <p:grpSp>
        <p:nvGrpSpPr>
          <p:cNvPr id="113" name="Google Shape;113;p3"/>
          <p:cNvGrpSpPr/>
          <p:nvPr/>
        </p:nvGrpSpPr>
        <p:grpSpPr>
          <a:xfrm>
            <a:off x="6250950" y="249875"/>
            <a:ext cx="1214100" cy="1108200"/>
            <a:chOff x="6343125" y="249875"/>
            <a:chExt cx="1214100" cy="1108200"/>
          </a:xfrm>
        </p:grpSpPr>
        <p:sp>
          <p:nvSpPr>
            <p:cNvPr id="114" name="Google Shape;114;p3"/>
            <p:cNvSpPr/>
            <p:nvPr/>
          </p:nvSpPr>
          <p:spPr>
            <a:xfrm>
              <a:off x="6425625" y="307025"/>
              <a:ext cx="1049100" cy="993900"/>
            </a:xfrm>
            <a:prstGeom prst="ellipse">
              <a:avLst/>
            </a:prstGeom>
            <a:noFill/>
            <a:ln cap="flat" cmpd="sng" w="2857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6343125" y="249875"/>
              <a:ext cx="12141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ar-AE" sz="6000" u="none" cap="none" strike="noStrike">
                  <a:solidFill>
                    <a:srgbClr val="800000"/>
                  </a:solidFill>
                  <a:latin typeface="Amatic SC"/>
                  <a:ea typeface="Amatic SC"/>
                  <a:cs typeface="Amatic SC"/>
                  <a:sym typeface="Amatic SC"/>
                </a:rPr>
                <a:t>2</a:t>
              </a:r>
              <a:endParaRPr b="1" i="0" sz="6000" u="none" cap="none" strike="noStrike">
                <a:solidFill>
                  <a:srgbClr val="800000"/>
                </a:solidFill>
                <a:latin typeface="Amatic SC"/>
                <a:ea typeface="Amatic SC"/>
                <a:cs typeface="Amatic SC"/>
                <a:sym typeface="Amatic SC"/>
              </a:endParaRPr>
            </a:p>
          </p:txBody>
        </p:sp>
      </p:grpSp>
      <p:pic>
        <p:nvPicPr>
          <p:cNvPr id="116" name="Google Shape;116;p3"/>
          <p:cNvPicPr preferRelativeResize="0"/>
          <p:nvPr/>
        </p:nvPicPr>
        <p:blipFill rotWithShape="1">
          <a:blip r:embed="rId4">
            <a:alphaModFix/>
          </a:blip>
          <a:srcRect b="0" l="0" r="0" t="0"/>
          <a:stretch/>
        </p:blipFill>
        <p:spPr>
          <a:xfrm>
            <a:off x="1042550" y="2834700"/>
            <a:ext cx="2491095" cy="2123224"/>
          </a:xfrm>
          <a:prstGeom prst="rect">
            <a:avLst/>
          </a:prstGeom>
          <a:noFill/>
          <a:ln>
            <a:noFill/>
          </a:ln>
        </p:spPr>
      </p:pic>
      <p:sp>
        <p:nvSpPr>
          <p:cNvPr id="117" name="Google Shape;117;p3"/>
          <p:cNvSpPr txBox="1"/>
          <p:nvPr/>
        </p:nvSpPr>
        <p:spPr>
          <a:xfrm>
            <a:off x="265500" y="1150875"/>
            <a:ext cx="4045200" cy="1482300"/>
          </a:xfrm>
          <a:prstGeom prst="rect">
            <a:avLst/>
          </a:prstGeom>
          <a:noFill/>
          <a:ln>
            <a:noFill/>
          </a:ln>
        </p:spPr>
        <p:txBody>
          <a:bodyPr anchorCtr="0" anchor="b" bIns="91425" lIns="91425" spcFirstLastPara="1" rIns="91425" wrap="square" tIns="91425">
            <a:normAutofit fontScale="92500"/>
          </a:bodyPr>
          <a:lstStyle/>
          <a:p>
            <a:pPr indent="0" lvl="0" marL="0" marR="0" rtl="0" algn="ctr">
              <a:lnSpc>
                <a:spcPct val="100000"/>
              </a:lnSpc>
              <a:spcBef>
                <a:spcPts val="0"/>
              </a:spcBef>
              <a:spcAft>
                <a:spcPts val="0"/>
              </a:spcAft>
              <a:buClr>
                <a:srgbClr val="202124"/>
              </a:buClr>
              <a:buSzPct val="100000"/>
              <a:buFont typeface="Arial"/>
              <a:buNone/>
            </a:pPr>
            <a:r>
              <a:rPr b="0" i="0" lang="ar-AE" sz="4000" u="none" cap="none" strike="noStrike">
                <a:solidFill>
                  <a:srgbClr val="202124"/>
                </a:solidFill>
                <a:latin typeface="Arial"/>
                <a:ea typeface="Arial"/>
                <a:cs typeface="Arial"/>
                <a:sym typeface="Arial"/>
              </a:rPr>
              <a:t>ا</a:t>
            </a:r>
            <a:r>
              <a:rPr b="0" i="0" lang="ar-AE" sz="3600" u="none" cap="none" strike="noStrike">
                <a:solidFill>
                  <a:srgbClr val="800000"/>
                </a:solidFill>
                <a:latin typeface="Calibri"/>
                <a:ea typeface="Calibri"/>
                <a:cs typeface="Calibri"/>
                <a:sym typeface="Calibri"/>
              </a:rPr>
              <a:t>لوصول إلى التعليقات الحية </a:t>
            </a:r>
            <a:endParaRPr/>
          </a:p>
        </p:txBody>
      </p:sp>
      <p:sp>
        <p:nvSpPr>
          <p:cNvPr id="118" name="Google Shape;118;p3"/>
          <p:cNvSpPr/>
          <p:nvPr/>
        </p:nvSpPr>
        <p:spPr>
          <a:xfrm>
            <a:off x="9143935" y="89365"/>
            <a:ext cx="65" cy="25776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8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265500" y="115697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ar-AE" sz="3600">
                <a:latin typeface="Calibri"/>
                <a:ea typeface="Calibri"/>
                <a:cs typeface="Calibri"/>
                <a:sym typeface="Calibri"/>
              </a:rPr>
              <a:t>آداب التعامل مع مجموعة الشرائح</a:t>
            </a:r>
            <a:endParaRPr sz="3600">
              <a:latin typeface="Calibri"/>
              <a:ea typeface="Calibri"/>
              <a:cs typeface="Calibri"/>
              <a:sym typeface="Calibri"/>
            </a:endParaRPr>
          </a:p>
        </p:txBody>
      </p:sp>
      <p:sp>
        <p:nvSpPr>
          <p:cNvPr id="124" name="Google Shape;124;p4"/>
          <p:cNvSpPr/>
          <p:nvPr/>
        </p:nvSpPr>
        <p:spPr>
          <a:xfrm>
            <a:off x="1506560" y="2847026"/>
            <a:ext cx="1563069" cy="1806089"/>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2B3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 name="Google Shape;125;p4"/>
          <p:cNvGrpSpPr/>
          <p:nvPr/>
        </p:nvGrpSpPr>
        <p:grpSpPr>
          <a:xfrm>
            <a:off x="6250950" y="249875"/>
            <a:ext cx="1214100" cy="1108200"/>
            <a:chOff x="6343125" y="249875"/>
            <a:chExt cx="1214100" cy="1108200"/>
          </a:xfrm>
        </p:grpSpPr>
        <p:sp>
          <p:nvSpPr>
            <p:cNvPr id="126" name="Google Shape;126;p4"/>
            <p:cNvSpPr/>
            <p:nvPr/>
          </p:nvSpPr>
          <p:spPr>
            <a:xfrm>
              <a:off x="6425625" y="307025"/>
              <a:ext cx="1049100" cy="993900"/>
            </a:xfrm>
            <a:prstGeom prst="ellipse">
              <a:avLst/>
            </a:prstGeom>
            <a:noFill/>
            <a:ln cap="flat" cmpd="sng" w="2857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6343125" y="249875"/>
              <a:ext cx="12141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ar-AE" sz="6000" u="none" cap="none" strike="noStrike">
                  <a:solidFill>
                    <a:srgbClr val="800000"/>
                  </a:solidFill>
                  <a:latin typeface="Amatic SC"/>
                  <a:ea typeface="Amatic SC"/>
                  <a:cs typeface="Amatic SC"/>
                  <a:sym typeface="Amatic SC"/>
                </a:rPr>
                <a:t>3</a:t>
              </a:r>
              <a:endParaRPr b="1" i="0" sz="6000" u="none" cap="none" strike="noStrike">
                <a:solidFill>
                  <a:srgbClr val="800000"/>
                </a:solidFill>
                <a:latin typeface="Amatic SC"/>
                <a:ea typeface="Amatic SC"/>
                <a:cs typeface="Amatic SC"/>
                <a:sym typeface="Amatic SC"/>
              </a:endParaRPr>
            </a:p>
          </p:txBody>
        </p:sp>
      </p:grpSp>
      <p:sp>
        <p:nvSpPr>
          <p:cNvPr id="128" name="Google Shape;128;p4"/>
          <p:cNvSpPr txBox="1"/>
          <p:nvPr/>
        </p:nvSpPr>
        <p:spPr>
          <a:xfrm>
            <a:off x="4962900" y="1471350"/>
            <a:ext cx="4011000" cy="3421200"/>
          </a:xfrm>
          <a:prstGeom prst="rect">
            <a:avLst/>
          </a:prstGeom>
          <a:noFill/>
          <a:ln>
            <a:noFill/>
          </a:ln>
        </p:spPr>
        <p:txBody>
          <a:bodyPr anchorCtr="0" anchor="ctr" bIns="91425" lIns="91425" spcFirstLastPara="1" rIns="91425" wrap="square" tIns="91425">
            <a:noAutofit/>
          </a:bodyPr>
          <a:lstStyle/>
          <a:p>
            <a:pPr indent="0" lvl="0" marL="0" marR="0" rtl="1" algn="r">
              <a:lnSpc>
                <a:spcPct val="100000"/>
              </a:lnSpc>
              <a:spcBef>
                <a:spcPts val="1000"/>
              </a:spcBef>
              <a:spcAft>
                <a:spcPts val="0"/>
              </a:spcAft>
              <a:buClr>
                <a:srgbClr val="000000"/>
              </a:buClr>
              <a:buSzPts val="1800"/>
              <a:buFont typeface="Arial"/>
              <a:buNone/>
            </a:pPr>
            <a:r>
              <a:rPr b="0" i="0" lang="ar-AE" sz="1800" u="none" cap="none" strike="noStrike">
                <a:solidFill>
                  <a:srgbClr val="800000"/>
                </a:solidFill>
                <a:latin typeface="Calibri"/>
                <a:ea typeface="Calibri"/>
                <a:cs typeface="Calibri"/>
                <a:sym typeface="Calibri"/>
              </a:rPr>
              <a:t>لديكم جميعًا حق الوصول إلى مجموعة الشرائح هذه </a:t>
            </a:r>
            <a:r>
              <a:rPr b="0" i="0" lang="ar-AE" sz="1800" u="none" cap="none" strike="noStrike">
                <a:solidFill>
                  <a:srgbClr val="FFFFFF"/>
                </a:solidFill>
                <a:latin typeface="Calibri"/>
                <a:ea typeface="Calibri"/>
                <a:cs typeface="Calibri"/>
                <a:sym typeface="Calibri"/>
              </a:rPr>
              <a:t>من </a:t>
            </a:r>
            <a:r>
              <a:rPr b="0" i="0" lang="ar-AE" sz="1800" u="none" cap="none" strike="noStrike">
                <a:solidFill>
                  <a:srgbClr val="800000"/>
                </a:solidFill>
                <a:highlight>
                  <a:srgbClr val="FFFF00"/>
                </a:highlight>
                <a:latin typeface="Calibri"/>
                <a:ea typeface="Calibri"/>
                <a:cs typeface="Calibri"/>
                <a:sym typeface="Calibri"/>
              </a:rPr>
              <a:t>Google slide deck </a:t>
            </a:r>
            <a:r>
              <a:rPr b="0" i="0" lang="ar-AE" sz="1800" u="none" cap="none" strike="noStrike">
                <a:solidFill>
                  <a:srgbClr val="FFFFFF"/>
                </a:solidFill>
                <a:latin typeface="Calibri"/>
                <a:ea typeface="Calibri"/>
                <a:cs typeface="Calibri"/>
                <a:sym typeface="Calibri"/>
              </a:rPr>
              <a:t>مما يعني أنه يمكنكم تغيير المحتويات. لذا نرجو منكم:</a:t>
            </a:r>
            <a:endParaRPr/>
          </a:p>
          <a:p>
            <a:pPr indent="-342900" lvl="0" marL="342900" marR="0" rtl="1" algn="r">
              <a:lnSpc>
                <a:spcPct val="100000"/>
              </a:lnSpc>
              <a:spcBef>
                <a:spcPts val="1000"/>
              </a:spcBef>
              <a:spcAft>
                <a:spcPts val="0"/>
              </a:spcAft>
              <a:buClr>
                <a:srgbClr val="800000"/>
              </a:buClr>
              <a:buSzPts val="1800"/>
              <a:buFont typeface="Arial"/>
              <a:buAutoNum type="arabicParenR"/>
            </a:pPr>
            <a:r>
              <a:rPr b="0" i="0" lang="ar-AE" sz="1800" u="none" cap="none" strike="noStrike">
                <a:solidFill>
                  <a:srgbClr val="800000"/>
                </a:solidFill>
                <a:latin typeface="Calibri"/>
                <a:ea typeface="Calibri"/>
                <a:cs typeface="Calibri"/>
                <a:sym typeface="Calibri"/>
              </a:rPr>
              <a:t>عدم تغير </a:t>
            </a:r>
            <a:r>
              <a:rPr b="0" i="0" lang="ar-AE" sz="1800" u="none" cap="none" strike="noStrike">
                <a:solidFill>
                  <a:srgbClr val="FFFFFF"/>
                </a:solidFill>
                <a:latin typeface="Calibri"/>
                <a:ea typeface="Calibri"/>
                <a:cs typeface="Calibri"/>
                <a:sym typeface="Calibri"/>
              </a:rPr>
              <a:t>محتوى مجموعة الشرائح</a:t>
            </a:r>
            <a:endParaRPr b="0" i="0" sz="2000" u="none" cap="none" strike="noStrike">
              <a:solidFill>
                <a:srgbClr val="FFFFFF"/>
              </a:solidFill>
              <a:latin typeface="Calibri"/>
              <a:ea typeface="Calibri"/>
              <a:cs typeface="Calibri"/>
              <a:sym typeface="Calibri"/>
            </a:endParaRPr>
          </a:p>
          <a:p>
            <a:pPr indent="-342900" lvl="0" marL="342900" marR="0" rtl="1" algn="r">
              <a:lnSpc>
                <a:spcPct val="100000"/>
              </a:lnSpc>
              <a:spcBef>
                <a:spcPts val="1000"/>
              </a:spcBef>
              <a:spcAft>
                <a:spcPts val="0"/>
              </a:spcAft>
              <a:buClr>
                <a:srgbClr val="800000"/>
              </a:buClr>
              <a:buSzPts val="1800"/>
              <a:buFont typeface="Arial"/>
              <a:buAutoNum type="arabicParenR"/>
            </a:pPr>
            <a:r>
              <a:rPr b="0" i="0" lang="ar-AE" sz="1800" u="none" cap="none" strike="noStrike">
                <a:solidFill>
                  <a:srgbClr val="800000"/>
                </a:solidFill>
                <a:latin typeface="Calibri"/>
                <a:ea typeface="Calibri"/>
                <a:cs typeface="Calibri"/>
                <a:sym typeface="Calibri"/>
              </a:rPr>
              <a:t>عدم مشاركة </a:t>
            </a:r>
            <a:r>
              <a:rPr b="0" i="0" lang="ar-AE" sz="1800" u="none" cap="none" strike="noStrike">
                <a:solidFill>
                  <a:srgbClr val="FFFFFF"/>
                </a:solidFill>
                <a:latin typeface="Calibri"/>
                <a:ea typeface="Calibri"/>
                <a:cs typeface="Calibri"/>
                <a:sym typeface="Calibri"/>
              </a:rPr>
              <a:t>هذا الرابط مع أي شخص</a:t>
            </a:r>
            <a:endParaRPr/>
          </a:p>
          <a:p>
            <a:pPr indent="-342900" lvl="0" marL="342900" marR="0" rtl="1" algn="r">
              <a:lnSpc>
                <a:spcPct val="100000"/>
              </a:lnSpc>
              <a:spcBef>
                <a:spcPts val="1000"/>
              </a:spcBef>
              <a:spcAft>
                <a:spcPts val="0"/>
              </a:spcAft>
              <a:buClr>
                <a:srgbClr val="800000"/>
              </a:buClr>
              <a:buSzPts val="1800"/>
              <a:buFont typeface="Arial"/>
              <a:buAutoNum type="arabicParenR"/>
            </a:pPr>
            <a:r>
              <a:rPr b="0" i="0" lang="ar-AE" sz="1800" u="none" cap="none" strike="noStrike">
                <a:solidFill>
                  <a:srgbClr val="800000"/>
                </a:solidFill>
                <a:latin typeface="Calibri"/>
                <a:ea typeface="Calibri"/>
                <a:cs typeface="Calibri"/>
                <a:sym typeface="Calibri"/>
              </a:rPr>
              <a:t>القيام بالتعديل فقط عندما يطلب منكم </a:t>
            </a:r>
            <a:r>
              <a:rPr b="0" i="0" lang="ar-AE" sz="1800" u="none" cap="none" strike="noStrike">
                <a:solidFill>
                  <a:srgbClr val="FFFFFF"/>
                </a:solidFill>
                <a:latin typeface="Calibri"/>
                <a:ea typeface="Calibri"/>
                <a:cs typeface="Calibri"/>
                <a:sym typeface="Calibri"/>
              </a:rPr>
              <a:t>مسيرو الجلسات ذلك.</a:t>
            </a:r>
            <a:endParaRPr/>
          </a:p>
          <a:p>
            <a:pPr indent="-342900" lvl="0" marL="342900" marR="0" rtl="1" algn="r">
              <a:lnSpc>
                <a:spcPct val="100000"/>
              </a:lnSpc>
              <a:spcBef>
                <a:spcPts val="1000"/>
              </a:spcBef>
              <a:spcAft>
                <a:spcPts val="0"/>
              </a:spcAft>
              <a:buClr>
                <a:srgbClr val="800000"/>
              </a:buClr>
              <a:buSzPts val="1800"/>
              <a:buFont typeface="Arial"/>
              <a:buAutoNum type="arabicParenR"/>
            </a:pPr>
            <a:r>
              <a:rPr b="0" i="0" lang="ar-AE" sz="1800" u="none" cap="none" strike="noStrike">
                <a:solidFill>
                  <a:srgbClr val="800000"/>
                </a:solidFill>
                <a:latin typeface="Calibri"/>
                <a:ea typeface="Calibri"/>
                <a:cs typeface="Calibri"/>
                <a:sym typeface="Calibri"/>
              </a:rPr>
              <a:t>تتبع محتوى </a:t>
            </a:r>
            <a:r>
              <a:rPr b="0" i="0" lang="ar-AE" sz="1800" u="none" cap="none" strike="noStrike">
                <a:solidFill>
                  <a:srgbClr val="FFFFFF"/>
                </a:solidFill>
                <a:latin typeface="Calibri"/>
                <a:ea typeface="Calibri"/>
                <a:cs typeface="Calibri"/>
                <a:sym typeface="Calibri"/>
              </a:rPr>
              <a:t>الشرائح  اثناء تقديم الورشة.</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1700"/>
              <a:buFont typeface="Arial"/>
              <a:buNone/>
            </a:pPr>
            <a:r>
              <a:t/>
            </a:r>
            <a:endParaRPr b="0" i="0" sz="1700" u="none" cap="none" strike="noStrike">
              <a:solidFill>
                <a:srgbClr val="8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1" type="body"/>
          </p:nvPr>
        </p:nvSpPr>
        <p:spPr>
          <a:xfrm>
            <a:off x="509950" y="1068050"/>
            <a:ext cx="8028600" cy="3869710"/>
          </a:xfrm>
          <a:prstGeom prst="rect">
            <a:avLst/>
          </a:prstGeom>
          <a:noFill/>
          <a:ln>
            <a:noFill/>
          </a:ln>
        </p:spPr>
        <p:txBody>
          <a:bodyPr anchorCtr="0" anchor="ctr" bIns="91425" lIns="91425" spcFirstLastPara="1" rIns="91425" wrap="square" tIns="91425">
            <a:noAutofit/>
          </a:bodyPr>
          <a:lstStyle/>
          <a:p>
            <a:pPr indent="0" lvl="0" marL="127000" rtl="1" algn="r">
              <a:lnSpc>
                <a:spcPct val="100000"/>
              </a:lnSpc>
              <a:spcBef>
                <a:spcPts val="1000"/>
              </a:spcBef>
              <a:spcAft>
                <a:spcPts val="0"/>
              </a:spcAft>
              <a:buClr>
                <a:schemeClr val="dk1"/>
              </a:buClr>
              <a:buSzPts val="1600"/>
              <a:buNone/>
            </a:pPr>
            <a:r>
              <a:rPr lang="ar-AE" sz="2000">
                <a:solidFill>
                  <a:srgbClr val="800000"/>
                </a:solidFill>
              </a:rPr>
              <a:t>يلتزم مجتمع Open Peer Reviewers  بتعزيز التعلم في مكان يشعر فيه الجميع بالأمان. تحتوي ورشة العمل هذه على </a:t>
            </a:r>
            <a:r>
              <a:rPr b="1" lang="ar-AE" sz="2000" u="sng">
                <a:solidFill>
                  <a:srgbClr val="800000"/>
                </a:solidFill>
                <a:hlinkClick r:id="rId3">
                  <a:extLst>
                    <a:ext uri="{A12FA001-AC4F-418D-AE19-62706E023703}">
                      <ahyp:hlinkClr val="tx"/>
                    </a:ext>
                  </a:extLst>
                </a:hlinkClick>
              </a:rPr>
              <a:t>إرشادات للمشاركة</a:t>
            </a:r>
            <a:r>
              <a:rPr b="1" lang="ar-AE" sz="2000">
                <a:solidFill>
                  <a:srgbClr val="800000"/>
                </a:solidFill>
              </a:rPr>
              <a:t> </a:t>
            </a:r>
            <a:r>
              <a:rPr lang="ar-AE" sz="2000">
                <a:solidFill>
                  <a:srgbClr val="800000"/>
                </a:solidFill>
              </a:rPr>
              <a:t>التي يُطلب من الجميع الالتزام بها.</a:t>
            </a:r>
            <a:endParaRPr/>
          </a:p>
          <a:p>
            <a:pPr indent="0" lvl="0" marL="127000" rtl="1" algn="r">
              <a:lnSpc>
                <a:spcPct val="100000"/>
              </a:lnSpc>
              <a:spcBef>
                <a:spcPts val="1000"/>
              </a:spcBef>
              <a:spcAft>
                <a:spcPts val="0"/>
              </a:spcAft>
              <a:buClr>
                <a:schemeClr val="dk1"/>
              </a:buClr>
              <a:buSzPts val="1600"/>
              <a:buNone/>
            </a:pPr>
            <a:r>
              <a:rPr lang="ar-AE" sz="2000"/>
              <a:t> تشمل السلوكيات المتوقعة من جميع المشاركين ما يلي:</a:t>
            </a:r>
            <a:endParaRPr sz="2000"/>
          </a:p>
          <a:p>
            <a:pPr indent="-330200" lvl="0" marL="457200" rtl="1" algn="r">
              <a:lnSpc>
                <a:spcPct val="100000"/>
              </a:lnSpc>
              <a:spcBef>
                <a:spcPts val="1000"/>
              </a:spcBef>
              <a:spcAft>
                <a:spcPts val="0"/>
              </a:spcAft>
              <a:buSzPts val="1600"/>
              <a:buChar char="๏"/>
            </a:pPr>
            <a:r>
              <a:rPr lang="ar-AE" sz="2000"/>
              <a:t>استخدام لغة ترحيبية وشاملة ؛</a:t>
            </a:r>
            <a:endParaRPr/>
          </a:p>
          <a:p>
            <a:pPr indent="-330200" lvl="0" marL="457200" rtl="1" algn="r">
              <a:lnSpc>
                <a:spcPct val="100000"/>
              </a:lnSpc>
              <a:spcBef>
                <a:spcPts val="1000"/>
              </a:spcBef>
              <a:spcAft>
                <a:spcPts val="0"/>
              </a:spcAft>
              <a:buSzPts val="1600"/>
              <a:buChar char="๏"/>
            </a:pPr>
            <a:r>
              <a:rPr lang="ar-AE" sz="2000"/>
              <a:t>تقديم ملاحظات بناءة ، أي مفيدة للمتلقي ؛</a:t>
            </a:r>
            <a:endParaRPr/>
          </a:p>
          <a:p>
            <a:pPr indent="-330200" lvl="0" marL="457200" rtl="1" algn="r">
              <a:lnSpc>
                <a:spcPct val="100000"/>
              </a:lnSpc>
              <a:spcBef>
                <a:spcPts val="1000"/>
              </a:spcBef>
              <a:spcAft>
                <a:spcPts val="0"/>
              </a:spcAft>
              <a:buSzPts val="1600"/>
              <a:buChar char="๏"/>
            </a:pPr>
            <a:r>
              <a:rPr lang="ar-AE" sz="2000"/>
              <a:t>احترام وجهات النظر والتجارب المختلفة ؛</a:t>
            </a:r>
            <a:endParaRPr/>
          </a:p>
          <a:p>
            <a:pPr indent="-330200" lvl="0" marL="457200" rtl="1" algn="r">
              <a:lnSpc>
                <a:spcPct val="100000"/>
              </a:lnSpc>
              <a:spcBef>
                <a:spcPts val="1000"/>
              </a:spcBef>
              <a:spcAft>
                <a:spcPts val="0"/>
              </a:spcAft>
              <a:buSzPts val="1600"/>
              <a:buChar char="๏"/>
            </a:pPr>
            <a:r>
              <a:rPr lang="ar-AE" sz="2000"/>
              <a:t>قبول النقد البناء برحابة صدر ؛</a:t>
            </a:r>
            <a:endParaRPr/>
          </a:p>
          <a:p>
            <a:pPr indent="-330200" lvl="0" marL="457200" rtl="1" algn="r">
              <a:lnSpc>
                <a:spcPct val="100000"/>
              </a:lnSpc>
              <a:spcBef>
                <a:spcPts val="1000"/>
              </a:spcBef>
              <a:spcAft>
                <a:spcPts val="0"/>
              </a:spcAft>
              <a:buSzPts val="1600"/>
              <a:buChar char="๏"/>
            </a:pPr>
            <a:r>
              <a:rPr lang="ar-AE" sz="2000"/>
              <a:t>التركيز على ما هو أفضل للمجتمع ؛</a:t>
            </a:r>
            <a:endParaRPr/>
          </a:p>
          <a:p>
            <a:pPr indent="-330200" lvl="0" marL="457200" rtl="1" algn="r">
              <a:lnSpc>
                <a:spcPct val="100000"/>
              </a:lnSpc>
              <a:spcBef>
                <a:spcPts val="1000"/>
              </a:spcBef>
              <a:spcAft>
                <a:spcPts val="0"/>
              </a:spcAft>
              <a:buSzPts val="1600"/>
              <a:buChar char="๏"/>
            </a:pPr>
            <a:r>
              <a:rPr lang="ar-AE" sz="2000"/>
              <a:t>إظهار التعاطف تجاه المشاركين الآخرين وأعضاء المجتمع ؛</a:t>
            </a:r>
            <a:endParaRPr/>
          </a:p>
          <a:p>
            <a:pPr indent="-228600" lvl="0" marL="457200" rtl="1" algn="r">
              <a:lnSpc>
                <a:spcPct val="100000"/>
              </a:lnSpc>
              <a:spcBef>
                <a:spcPts val="1000"/>
              </a:spcBef>
              <a:spcAft>
                <a:spcPts val="0"/>
              </a:spcAft>
              <a:buSzPts val="1600"/>
              <a:buNone/>
            </a:pPr>
            <a:r>
              <a:t/>
            </a:r>
            <a:endParaRPr sz="1700"/>
          </a:p>
        </p:txBody>
      </p:sp>
      <p:sp>
        <p:nvSpPr>
          <p:cNvPr id="134" name="Google Shape;134;p5"/>
          <p:cNvSpPr txBox="1"/>
          <p:nvPr>
            <p:ph idx="4294967295" type="title"/>
          </p:nvPr>
        </p:nvSpPr>
        <p:spPr>
          <a:xfrm>
            <a:off x="-899262" y="205740"/>
            <a:ext cx="8520600" cy="5727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990"/>
              <a:buNone/>
            </a:pPr>
            <a:r>
              <a:rPr lang="ar-AE" sz="3600">
                <a:latin typeface="Calibri"/>
                <a:ea typeface="Calibri"/>
                <a:cs typeface="Calibri"/>
                <a:sym typeface="Calibri"/>
              </a:rPr>
              <a:t>إرشادات المشاركة:</a:t>
            </a:r>
            <a:endParaRPr sz="3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idx="2" type="body"/>
          </p:nvPr>
        </p:nvSpPr>
        <p:spPr>
          <a:xfrm>
            <a:off x="4962900" y="985925"/>
            <a:ext cx="3790200" cy="3943200"/>
          </a:xfrm>
          <a:prstGeom prst="rect">
            <a:avLst/>
          </a:prstGeom>
          <a:noFill/>
          <a:ln>
            <a:noFill/>
          </a:ln>
        </p:spPr>
        <p:txBody>
          <a:bodyPr anchorCtr="0" anchor="ctr" bIns="91425" lIns="91425" spcFirstLastPara="1" rIns="91425" wrap="square" tIns="91425">
            <a:noAutofit/>
          </a:bodyPr>
          <a:lstStyle/>
          <a:p>
            <a:pPr indent="-342900" lvl="0" marL="457200" rtl="1" algn="r">
              <a:lnSpc>
                <a:spcPct val="100000"/>
              </a:lnSpc>
              <a:spcBef>
                <a:spcPts val="0"/>
              </a:spcBef>
              <a:spcAft>
                <a:spcPts val="0"/>
              </a:spcAft>
              <a:buSzPts val="1800"/>
              <a:buChar char="๏"/>
            </a:pPr>
            <a:r>
              <a:rPr lang="ar-AE" sz="1800">
                <a:solidFill>
                  <a:schemeClr val="lt1"/>
                </a:solidFill>
              </a:rPr>
              <a:t>إذا واجهت انتهاكًا لإرشادات المشاركة الخاصة بنا خلال ورشة العمل هذه وتحتاج إلى استجابة فورية ، </a:t>
            </a:r>
            <a:r>
              <a:rPr lang="ar-AE" sz="1800">
                <a:solidFill>
                  <a:srgbClr val="800000"/>
                </a:solidFill>
              </a:rPr>
              <a:t>فيرجى إرسال رسالة مباشرة إلى مسؤول السلامة على Zoom</a:t>
            </a:r>
            <a:r>
              <a:rPr lang="ar-AE" sz="1800">
                <a:solidFill>
                  <a:schemeClr val="lt1"/>
                </a:solidFill>
              </a:rPr>
              <a:t> ، وسوف يبذلون قصارى جهدهم لمعالجة المشكلة على الفور.</a:t>
            </a:r>
            <a:endParaRPr/>
          </a:p>
          <a:p>
            <a:pPr indent="-342900" lvl="0" marL="457200" rtl="1" algn="r">
              <a:lnSpc>
                <a:spcPct val="100000"/>
              </a:lnSpc>
              <a:spcBef>
                <a:spcPts val="0"/>
              </a:spcBef>
              <a:spcAft>
                <a:spcPts val="0"/>
              </a:spcAft>
              <a:buSzPts val="1800"/>
              <a:buChar char="๏"/>
            </a:pPr>
            <a:r>
              <a:rPr lang="ar-AE" sz="1800">
                <a:solidFill>
                  <a:schemeClr val="lt1"/>
                </a:solidFill>
              </a:rPr>
              <a:t>بالنسبة للتهديدات غير الفورية ، يرجى إرسال بريد إلكتروني إلى </a:t>
            </a:r>
            <a:r>
              <a:rPr lang="ar-AE" sz="1800">
                <a:solidFill>
                  <a:srgbClr val="400000"/>
                </a:solidFill>
                <a:highlight>
                  <a:srgbClr val="FFFF00"/>
                </a:highlight>
              </a:rPr>
              <a:t>[إدراج عنوان البريد الإلكتروني للإبلاغ عن الانتهاكات].</a:t>
            </a:r>
            <a:endParaRPr/>
          </a:p>
          <a:p>
            <a:pPr indent="-342900" lvl="0" marL="457200" rtl="1" algn="r">
              <a:lnSpc>
                <a:spcPct val="100000"/>
              </a:lnSpc>
              <a:spcBef>
                <a:spcPts val="0"/>
              </a:spcBef>
              <a:spcAft>
                <a:spcPts val="0"/>
              </a:spcAft>
              <a:buSzPts val="1800"/>
              <a:buChar char="๏"/>
            </a:pPr>
            <a:r>
              <a:rPr lang="ar-AE" sz="1800">
                <a:solidFill>
                  <a:schemeClr val="lt1"/>
                </a:solidFill>
              </a:rPr>
              <a:t>هل لديك أي أسئلة أو مخاوف بشأن هذا قبل أن نبدأ؟</a:t>
            </a:r>
            <a:endParaRPr sz="1800">
              <a:solidFill>
                <a:schemeClr val="lt1"/>
              </a:solidFill>
            </a:endParaRPr>
          </a:p>
        </p:txBody>
      </p:sp>
      <p:sp>
        <p:nvSpPr>
          <p:cNvPr id="140" name="Google Shape;140;p6"/>
          <p:cNvSpPr txBox="1"/>
          <p:nvPr/>
        </p:nvSpPr>
        <p:spPr>
          <a:xfrm>
            <a:off x="785075" y="3897625"/>
            <a:ext cx="2715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ar-AE" sz="1600" u="none" cap="none" strike="noStrike">
                <a:solidFill>
                  <a:srgbClr val="000000"/>
                </a:solidFill>
                <a:highlight>
                  <a:srgbClr val="FFFF00"/>
                </a:highlight>
                <a:latin typeface="Calibri"/>
                <a:ea typeface="Calibri"/>
                <a:cs typeface="Calibri"/>
                <a:sym typeface="Calibri"/>
              </a:rPr>
              <a:t>[أضف اسم وصورة مسؤول السلامة]</a:t>
            </a:r>
            <a:endParaRPr b="0" i="0" sz="1600" u="none" cap="none" strike="noStrike">
              <a:solidFill>
                <a:srgbClr val="000000"/>
              </a:solidFill>
              <a:highlight>
                <a:srgbClr val="FFFF00"/>
              </a:highlight>
              <a:latin typeface="Calibri"/>
              <a:ea typeface="Calibri"/>
              <a:cs typeface="Calibri"/>
              <a:sym typeface="Calibri"/>
            </a:endParaRPr>
          </a:p>
        </p:txBody>
      </p:sp>
      <p:sp>
        <p:nvSpPr>
          <p:cNvPr id="141" name="Google Shape;141;p6"/>
          <p:cNvSpPr txBox="1"/>
          <p:nvPr/>
        </p:nvSpPr>
        <p:spPr>
          <a:xfrm>
            <a:off x="5015100" y="229125"/>
            <a:ext cx="3685800"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ar-AE" sz="2800" u="none" cap="none" strike="noStrike">
                <a:solidFill>
                  <a:srgbClr val="800000"/>
                </a:solidFill>
                <a:latin typeface="Calibri"/>
                <a:ea typeface="Calibri"/>
                <a:cs typeface="Calibri"/>
                <a:sym typeface="Calibri"/>
              </a:rPr>
              <a:t>كيفية التبليغ عن مخالفة</a:t>
            </a:r>
            <a:endParaRPr b="1" i="0" sz="2800" u="none" cap="none" strike="noStrike">
              <a:solidFill>
                <a:srgbClr val="800000"/>
              </a:solidFill>
              <a:latin typeface="Calibri"/>
              <a:ea typeface="Calibri"/>
              <a:cs typeface="Calibri"/>
              <a:sym typeface="Calibri"/>
            </a:endParaRPr>
          </a:p>
        </p:txBody>
      </p:sp>
      <p:sp>
        <p:nvSpPr>
          <p:cNvPr id="142" name="Google Shape;142;p6"/>
          <p:cNvSpPr/>
          <p:nvPr/>
        </p:nvSpPr>
        <p:spPr>
          <a:xfrm>
            <a:off x="1252475" y="1932450"/>
            <a:ext cx="1780500" cy="1714500"/>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txBox="1"/>
          <p:nvPr/>
        </p:nvSpPr>
        <p:spPr>
          <a:xfrm>
            <a:off x="554311" y="1138750"/>
            <a:ext cx="4572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ar-AE" sz="3600" u="none" cap="none" strike="noStrike">
                <a:solidFill>
                  <a:srgbClr val="800000"/>
                </a:solidFill>
                <a:latin typeface="Calibri"/>
                <a:ea typeface="Calibri"/>
                <a:cs typeface="Calibri"/>
                <a:sym typeface="Calibri"/>
              </a:rPr>
              <a:t>ضابط السلامة لليوم </a:t>
            </a:r>
            <a:endParaRPr b="0" i="0" sz="3600" u="none" cap="none" strike="noStrike">
              <a:solidFill>
                <a:srgbClr val="8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800000"/>
      </a:dk1>
      <a:lt1>
        <a:srgbClr val="FFFFFF"/>
      </a:lt1>
      <a:dk2>
        <a:srgbClr val="595959"/>
      </a:dk2>
      <a:lt2>
        <a:srgbClr val="EEEEEE"/>
      </a:lt2>
      <a:accent1>
        <a:srgbClr val="EF8600"/>
      </a:accent1>
      <a:accent2>
        <a:srgbClr val="ED7D31"/>
      </a:accent2>
      <a:accent3>
        <a:srgbClr val="BA7C2E"/>
      </a:accent3>
      <a:accent4>
        <a:srgbClr val="B46206"/>
      </a:accent4>
      <a:accent5>
        <a:srgbClr val="F6C76B"/>
      </a:accent5>
      <a:accent6>
        <a:srgbClr val="FFD966"/>
      </a:accent6>
      <a:hlink>
        <a:srgbClr val="8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