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409" r:id="rId3"/>
    <p:sldId id="257" r:id="rId4"/>
    <p:sldId id="325" r:id="rId5"/>
    <p:sldId id="439" r:id="rId6"/>
    <p:sldId id="336" r:id="rId7"/>
    <p:sldId id="348" r:id="rId8"/>
    <p:sldId id="436" r:id="rId9"/>
    <p:sldId id="437" r:id="rId10"/>
    <p:sldId id="341" r:id="rId11"/>
    <p:sldId id="438" r:id="rId12"/>
    <p:sldId id="259" r:id="rId13"/>
    <p:sldId id="435" r:id="rId14"/>
    <p:sldId id="332" r:id="rId15"/>
    <p:sldId id="333" r:id="rId16"/>
    <p:sldId id="267" r:id="rId17"/>
    <p:sldId id="266" r:id="rId18"/>
    <p:sldId id="273" r:id="rId19"/>
    <p:sldId id="440" r:id="rId20"/>
    <p:sldId id="268" r:id="rId21"/>
    <p:sldId id="269" r:id="rId22"/>
    <p:sldId id="338" r:id="rId23"/>
    <p:sldId id="270" r:id="rId24"/>
    <p:sldId id="339" r:id="rId25"/>
    <p:sldId id="271" r:id="rId26"/>
    <p:sldId id="272" r:id="rId27"/>
    <p:sldId id="274" r:id="rId28"/>
    <p:sldId id="441" r:id="rId29"/>
    <p:sldId id="275" r:id="rId30"/>
    <p:sldId id="276" r:id="rId31"/>
    <p:sldId id="340" r:id="rId32"/>
    <p:sldId id="343" r:id="rId33"/>
    <p:sldId id="345" r:id="rId34"/>
    <p:sldId id="315" r:id="rId35"/>
    <p:sldId id="321" r:id="rId36"/>
  </p:sldIdLst>
  <p:sldSz cx="9144000" cy="5143500" type="screen16x9"/>
  <p:notesSz cx="6858000" cy="9144000"/>
  <p:embeddedFontLst>
    <p:embeddedFont>
      <p:font typeface="Arimo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Lato" panose="020F0502020204030203" pitchFamily="34" charset="0"/>
      <p:regular r:id="rId4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46472247-543C-4E2D-B1F0-42FDEC7D8AFA}">
          <p14:sldIdLst>
            <p14:sldId id="256"/>
            <p14:sldId id="409"/>
            <p14:sldId id="257"/>
            <p14:sldId id="325"/>
            <p14:sldId id="439"/>
            <p14:sldId id="336"/>
            <p14:sldId id="348"/>
            <p14:sldId id="436"/>
            <p14:sldId id="437"/>
            <p14:sldId id="341"/>
            <p14:sldId id="438"/>
            <p14:sldId id="259"/>
            <p14:sldId id="435"/>
          </p14:sldIdLst>
        </p14:section>
        <p14:section name="RDM 101" id="{1675CCD1-411D-4374-BDF1-E08179B90611}">
          <p14:sldIdLst>
            <p14:sldId id="332"/>
            <p14:sldId id="333"/>
            <p14:sldId id="267"/>
            <p14:sldId id="266"/>
            <p14:sldId id="273"/>
            <p14:sldId id="440"/>
            <p14:sldId id="268"/>
            <p14:sldId id="269"/>
            <p14:sldId id="338"/>
            <p14:sldId id="270"/>
            <p14:sldId id="339"/>
            <p14:sldId id="271"/>
            <p14:sldId id="272"/>
            <p14:sldId id="274"/>
            <p14:sldId id="441"/>
            <p14:sldId id="275"/>
            <p14:sldId id="276"/>
            <p14:sldId id="340"/>
            <p14:sldId id="343"/>
            <p14:sldId id="345"/>
            <p14:sldId id="315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9505BD-6292-47B8-BDE2-B3AA4D2639E3}">
  <a:tblStyle styleId="{6C9505BD-6292-47B8-BDE2-B3AA4D2639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79" autoAdjust="0"/>
  </p:normalViewPr>
  <p:slideViewPr>
    <p:cSldViewPr snapToGrid="0">
      <p:cViewPr varScale="1">
        <p:scale>
          <a:sx n="83" d="100"/>
          <a:sy n="83" d="100"/>
        </p:scale>
        <p:origin x="800" y="-2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B499A-82F5-4826-AED8-1DB30861B621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5D043-71EA-447C-BD04-29F3E3B9D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804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6069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a5f87ff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61a5f87ff1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Ownership : </a:t>
            </a: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commercial / Gov. data ? </a:t>
            </a: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problem with PhD student joining in a running project</a:t>
            </a:r>
            <a:endParaRPr/>
          </a:p>
        </p:txBody>
      </p:sp>
      <p:sp>
        <p:nvSpPr>
          <p:cNvPr id="219" name="Google Shape;219;g61a5f87ff1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61a5f87ff1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61a5f87ff1_0_3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794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800"/>
              <a:buChar char="-"/>
            </a:pPr>
            <a:r>
              <a:rPr lang="en-US" sz="800">
                <a:latin typeface="Arial"/>
                <a:ea typeface="Arial"/>
                <a:cs typeface="Arial"/>
                <a:sym typeface="Arial"/>
              </a:rPr>
              <a:t>for input &amp; output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-"/>
            </a:pPr>
            <a:r>
              <a:rPr lang="en-US" sz="800">
                <a:latin typeface="Arial"/>
                <a:ea typeface="Arial"/>
                <a:cs typeface="Arial"/>
                <a:sym typeface="Arial"/>
              </a:rPr>
              <a:t>confidentiality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-"/>
            </a:pPr>
            <a:r>
              <a:rPr lang="en-US" sz="800">
                <a:latin typeface="Arial"/>
                <a:ea typeface="Arial"/>
                <a:cs typeface="Arial"/>
                <a:sym typeface="Arial"/>
              </a:rPr>
              <a:t>storage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-"/>
            </a:pPr>
            <a:r>
              <a:rPr lang="en-US" sz="800">
                <a:latin typeface="Arial"/>
                <a:ea typeface="Arial"/>
                <a:cs typeface="Arial"/>
                <a:sym typeface="Arial"/>
              </a:rPr>
              <a:t>end of project “clean-up”</a:t>
            </a:r>
            <a:endParaRPr sz="800"/>
          </a:p>
        </p:txBody>
      </p:sp>
      <p:sp>
        <p:nvSpPr>
          <p:cNvPr id="235" name="Google Shape;235;g61a5f87ff1_0_3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1a5f87ff1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Delays to be accounted for each of those activities</a:t>
            </a:r>
            <a:endParaRPr/>
          </a:p>
        </p:txBody>
      </p:sp>
      <p:sp>
        <p:nvSpPr>
          <p:cNvPr id="242" name="Google Shape;242;g61a5f87ff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1a5f87ff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61a5f87ff1_0_3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Collection =&gt; minimize personal data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Allowed =&gt; Legal ground, consent form most of the time, depends on the work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Sharing =&gt; within project, data sharing agreement, processing agreements, and so on… </a:t>
            </a:r>
            <a:endParaRPr dirty="0"/>
          </a:p>
        </p:txBody>
      </p:sp>
      <p:sp>
        <p:nvSpPr>
          <p:cNvPr id="258" name="Google Shape;258;g61a5f87ff1_0_3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61a5f87ff1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61a5f87ff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61a5f87ff1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61a5f87ff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17a72f13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617a72f132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617a72f132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1a5f87ff1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1a5f87ff1_0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61a5f87ff1_0_1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793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617a72f132_13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If we can’t measure everything, we need to share information about what needs to be done</a:t>
            </a:r>
            <a:endParaRPr b="1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Therefore -&gt; training.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integrate the external and internal trainings that </a:t>
            </a:r>
            <a:r>
              <a:rPr lang="en-US" dirty="0" err="1"/>
              <a:t>benefite</a:t>
            </a:r>
            <a:r>
              <a:rPr lang="en-US" dirty="0"/>
              <a:t> the RDM support</a:t>
            </a:r>
            <a:endParaRPr dirty="0"/>
          </a:p>
        </p:txBody>
      </p:sp>
      <p:sp>
        <p:nvSpPr>
          <p:cNvPr id="689" name="Google Shape;689;g617a72f132_13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61a5f87ff1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61a5f87ff1_0_2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6" name="Google Shape;736;g61a5f87ff1_0_2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1ec15a3b1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61ec15a3b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https://www.vsnu.nl/en_GB/news-items/nieuwsbericht/543-knowledge-sector-takes-major-step-forward-in-new-approach-to-recognising-and-rewarding-academics.html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94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17a72f132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17a72f132_1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617a72f132_1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1a834ee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61a834ee7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61a834ee7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1a5f87ff1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2nd day only</a:t>
            </a:r>
            <a:endParaRPr/>
          </a:p>
        </p:txBody>
      </p:sp>
      <p:sp>
        <p:nvSpPr>
          <p:cNvPr id="267" name="Google Shape;267;g61a5f87ff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1a5f87ff1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2nd day only</a:t>
            </a:r>
            <a:endParaRPr/>
          </a:p>
        </p:txBody>
      </p:sp>
      <p:sp>
        <p:nvSpPr>
          <p:cNvPr id="267" name="Google Shape;267;g61a5f87ff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2791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1a5f87f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61a5f87ff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g61a5f87ff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" descr="TU_P5#white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66" y="4581184"/>
            <a:ext cx="1368883" cy="6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6651560" y="4815702"/>
            <a:ext cx="231637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-1" y="10"/>
            <a:ext cx="1576384" cy="514349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" name="Google Shape;15;p1" descr="TU_P5#white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967" y="4558565"/>
            <a:ext cx="1202448" cy="75975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doi.org/10.5281/zenodo.10073470" TargetMode="External"/><Relationship Id="rId4" Type="http://schemas.openxmlformats.org/officeDocument/2006/relationships/hyperlink" Target="mailto:Y.Wang-16@tudelft.n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pixabay.com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4tu.n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gshare.com/" TargetMode="External"/><Relationship Id="rId4" Type="http://schemas.openxmlformats.org/officeDocument/2006/relationships/hyperlink" Target="https://zenodo.org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choosealicense.com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" TargetMode="External"/><Relationship Id="rId2" Type="http://schemas.openxmlformats.org/officeDocument/2006/relationships/hyperlink" Target="https://zenodo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sf.io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hyperlink" Target="https://online-learning.tudelft.nl/courses/open-science-sharing-your-research-with-the-world/" TargetMode="External"/><Relationship Id="rId7" Type="http://schemas.openxmlformats.org/officeDocument/2006/relationships/hyperlink" Target="https://opensciencemooc.eu/modules/open-research-data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support.researchdata.nl/en/" TargetMode="External"/><Relationship Id="rId5" Type="http://schemas.openxmlformats.org/officeDocument/2006/relationships/hyperlink" Target="https://eudat.eu/training/research-data-management" TargetMode="External"/><Relationship Id="rId4" Type="http://schemas.openxmlformats.org/officeDocument/2006/relationships/hyperlink" Target="https://tu-delft-library.github.io/rdm101-book/intro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github.com/akenall/Open-Contributorship-Badges/blob/master/Badge%20Files.md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 descr="Image result for tu delft libr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3080" y="911079"/>
            <a:ext cx="7570919" cy="423204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1567815" y="-11956"/>
            <a:ext cx="7576185" cy="1171055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564995" y="-3786"/>
            <a:ext cx="7576185" cy="116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Bridge of Dreams: From IM to Research Data Management</a:t>
            </a:r>
            <a:endParaRPr dirty="0"/>
          </a:p>
        </p:txBody>
      </p:sp>
      <p:sp>
        <p:nvSpPr>
          <p:cNvPr id="77" name="Google Shape;77;p15"/>
          <p:cNvSpPr/>
          <p:nvPr/>
        </p:nvSpPr>
        <p:spPr>
          <a:xfrm>
            <a:off x="1567814" y="3958107"/>
            <a:ext cx="7576186" cy="1189311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755510" y="4036252"/>
            <a:ext cx="6637641" cy="6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Dr. </a:t>
            </a:r>
            <a:r>
              <a:rPr lang="en-US" sz="14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ir.</a:t>
            </a:r>
            <a:r>
              <a:rPr lang="en-US" sz="14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Yan Wang, </a:t>
            </a:r>
            <a:r>
              <a:rPr lang="en-US" sz="1200" b="0" i="0" u="sng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Y.Wang-16@tudelft.nl</a:t>
            </a:r>
            <a:endParaRPr sz="12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</a:pPr>
            <a:endParaRPr sz="6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</a:pPr>
            <a:r>
              <a:rPr lang="en-US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Head Research Data and Software, TU Delft Library</a:t>
            </a:r>
            <a:endParaRPr sz="14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2037221" y="4631796"/>
            <a:ext cx="5998871" cy="22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nl-NL" sz="1200" dirty="0" err="1">
                <a:solidFill>
                  <a:schemeClr val="bg2">
                    <a:lumMod val="75000"/>
                  </a:schemeClr>
                </a:solidFill>
              </a:rPr>
              <a:t>Academic</a:t>
            </a:r>
            <a:r>
              <a:rPr lang="nl-NL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nl-NL" sz="1200" dirty="0" err="1">
                <a:solidFill>
                  <a:schemeClr val="bg2">
                    <a:lumMod val="75000"/>
                  </a:schemeClr>
                </a:solidFill>
              </a:rPr>
              <a:t>Competences</a:t>
            </a:r>
            <a:r>
              <a:rPr lang="nl-NL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nl-NL" sz="1200" dirty="0" err="1">
                <a:solidFill>
                  <a:schemeClr val="bg2">
                    <a:lumMod val="75000"/>
                  </a:schemeClr>
                </a:solidFill>
              </a:rPr>
              <a:t>for</a:t>
            </a:r>
            <a:r>
              <a:rPr lang="nl-NL" sz="1200" dirty="0">
                <a:solidFill>
                  <a:schemeClr val="bg2">
                    <a:lumMod val="75000"/>
                  </a:schemeClr>
                </a:solidFill>
              </a:rPr>
              <a:t> Information Management course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, 6</a:t>
            </a:r>
            <a:r>
              <a:rPr lang="en-US" sz="1200" baseline="30000" dirty="0">
                <a:solidFill>
                  <a:schemeClr val="bg2">
                    <a:lumMod val="75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 November2023</a:t>
            </a:r>
          </a:p>
          <a:p>
            <a:pPr lvl="0" algn="ctr"/>
            <a:r>
              <a:rPr lang="en-US" sz="1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Slides available at: </a:t>
            </a:r>
            <a:r>
              <a:rPr lang="en-US" sz="1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</a:t>
            </a: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://doi.org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5"/>
              </a:rPr>
              <a:t>/</a:t>
            </a:r>
            <a:r>
              <a:rPr lang="nl-NL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10.5281/zenodo.10073470</a:t>
            </a:r>
            <a:r>
              <a:rPr lang="nl-NL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1200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0" name="Google Shape;80;p15" descr="Image result for cc b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6354" y="4469239"/>
            <a:ext cx="955624" cy="3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Data is THE subject nowadays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loud Callout 7"/>
          <p:cNvSpPr/>
          <p:nvPr/>
        </p:nvSpPr>
        <p:spPr>
          <a:xfrm>
            <a:off x="2171700" y="1709736"/>
            <a:ext cx="2533650" cy="1152525"/>
          </a:xfrm>
          <a:prstGeom prst="cloudCallout">
            <a:avLst>
              <a:gd name="adj1" fmla="val -13690"/>
              <a:gd name="adj2" fmla="val 43492"/>
            </a:avLst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Data Science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5548312" y="1595436"/>
            <a:ext cx="2533650" cy="1152525"/>
          </a:xfrm>
          <a:prstGeom prst="cloudCallout">
            <a:avLst>
              <a:gd name="adj1" fmla="val -13690"/>
              <a:gd name="adj2" fmla="val 43492"/>
            </a:avLst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Data Analytics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3638549" y="3176586"/>
            <a:ext cx="3038476" cy="1152525"/>
          </a:xfrm>
          <a:prstGeom prst="cloudCallout">
            <a:avLst>
              <a:gd name="adj1" fmla="val -13690"/>
              <a:gd name="adj2" fmla="val 43492"/>
            </a:avLst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240815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D47C5-003D-2BB3-9DD8-1F956D73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Research Data and Software team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27C9AC-8723-8C00-FC1E-9BE2E28F0445}"/>
              </a:ext>
            </a:extLst>
          </p:cNvPr>
          <p:cNvGrpSpPr/>
          <p:nvPr/>
        </p:nvGrpSpPr>
        <p:grpSpPr>
          <a:xfrm>
            <a:off x="1621113" y="869407"/>
            <a:ext cx="7199508" cy="4160205"/>
            <a:chOff x="1621113" y="869407"/>
            <a:chExt cx="7199508" cy="4160205"/>
          </a:xfrm>
        </p:grpSpPr>
        <p:sp>
          <p:nvSpPr>
            <p:cNvPr id="23" name="Google Shape;146;p4">
              <a:extLst>
                <a:ext uri="{FF2B5EF4-FFF2-40B4-BE49-F238E27FC236}">
                  <a16:creationId xmlns:a16="http://schemas.microsoft.com/office/drawing/2014/main" id="{B9E43847-B6A3-DF7D-B11F-7A34F19C53B9}"/>
                </a:ext>
              </a:extLst>
            </p:cNvPr>
            <p:cNvSpPr/>
            <p:nvPr/>
          </p:nvSpPr>
          <p:spPr>
            <a:xfrm>
              <a:off x="3616535" y="2633900"/>
              <a:ext cx="3041479" cy="608126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Research Data and Software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47;p4">
              <a:extLst>
                <a:ext uri="{FF2B5EF4-FFF2-40B4-BE49-F238E27FC236}">
                  <a16:creationId xmlns:a16="http://schemas.microsoft.com/office/drawing/2014/main" id="{E5ABCCD5-7020-571E-05F5-7C02C0C54DF6}"/>
                </a:ext>
              </a:extLst>
            </p:cNvPr>
            <p:cNvSpPr/>
            <p:nvPr/>
          </p:nvSpPr>
          <p:spPr>
            <a:xfrm>
              <a:off x="6819675" y="3355132"/>
              <a:ext cx="2000946" cy="114176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Data Stewardship coordination 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cxnSp>
          <p:nvCxnSpPr>
            <p:cNvPr id="25" name="Google Shape;148;p4">
              <a:extLst>
                <a:ext uri="{FF2B5EF4-FFF2-40B4-BE49-F238E27FC236}">
                  <a16:creationId xmlns:a16="http://schemas.microsoft.com/office/drawing/2014/main" id="{EB382D4C-6435-0FAB-F5D7-7BFC8E9D56AB}"/>
                </a:ext>
              </a:extLst>
            </p:cNvPr>
            <p:cNvCxnSpPr>
              <a:cxnSpLocks/>
              <a:stCxn id="23" idx="2"/>
              <a:endCxn id="24" idx="2"/>
            </p:cNvCxnSpPr>
            <p:nvPr/>
          </p:nvCxnSpPr>
          <p:spPr>
            <a:xfrm>
              <a:off x="5137275" y="3242026"/>
              <a:ext cx="1682400" cy="683988"/>
            </a:xfrm>
            <a:prstGeom prst="straightConnector1">
              <a:avLst/>
            </a:prstGeom>
            <a:noFill/>
            <a:ln w="9525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" name="Google Shape;149;p4">
              <a:extLst>
                <a:ext uri="{FF2B5EF4-FFF2-40B4-BE49-F238E27FC236}">
                  <a16:creationId xmlns:a16="http://schemas.microsoft.com/office/drawing/2014/main" id="{315DAFB6-2550-E3CB-2929-1C4DB7909C75}"/>
                </a:ext>
              </a:extLst>
            </p:cNvPr>
            <p:cNvCxnSpPr>
              <a:cxnSpLocks/>
              <a:stCxn id="23" idx="2"/>
              <a:endCxn id="27" idx="0"/>
            </p:cNvCxnSpPr>
            <p:nvPr/>
          </p:nvCxnSpPr>
          <p:spPr>
            <a:xfrm flipH="1">
              <a:off x="4304837" y="3242026"/>
              <a:ext cx="832438" cy="1104472"/>
            </a:xfrm>
            <a:prstGeom prst="straightConnector1">
              <a:avLst/>
            </a:prstGeom>
            <a:noFill/>
            <a:ln w="9525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7" name="Google Shape;150;p4">
              <a:extLst>
                <a:ext uri="{FF2B5EF4-FFF2-40B4-BE49-F238E27FC236}">
                  <a16:creationId xmlns:a16="http://schemas.microsoft.com/office/drawing/2014/main" id="{2F14864F-5C1B-DA76-26D3-45FAFCDF3E5B}"/>
                </a:ext>
              </a:extLst>
            </p:cNvPr>
            <p:cNvSpPr/>
            <p:nvPr/>
          </p:nvSpPr>
          <p:spPr>
            <a:xfrm>
              <a:off x="3420589" y="4346498"/>
              <a:ext cx="1768495" cy="608126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Innovation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51;p4">
              <a:extLst>
                <a:ext uri="{FF2B5EF4-FFF2-40B4-BE49-F238E27FC236}">
                  <a16:creationId xmlns:a16="http://schemas.microsoft.com/office/drawing/2014/main" id="{24BB78B4-4554-E119-10A7-6B2F2FE1C7E5}"/>
                </a:ext>
              </a:extLst>
            </p:cNvPr>
            <p:cNvSpPr/>
            <p:nvPr/>
          </p:nvSpPr>
          <p:spPr>
            <a:xfrm>
              <a:off x="4589558" y="1723691"/>
              <a:ext cx="1095436" cy="608126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Research Services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cxnSp>
          <p:nvCxnSpPr>
            <p:cNvPr id="29" name="Google Shape;152;p4">
              <a:extLst>
                <a:ext uri="{FF2B5EF4-FFF2-40B4-BE49-F238E27FC236}">
                  <a16:creationId xmlns:a16="http://schemas.microsoft.com/office/drawing/2014/main" id="{FF4A07AB-3006-EBA2-48C8-CF400F27ABBD}"/>
                </a:ext>
              </a:extLst>
            </p:cNvPr>
            <p:cNvCxnSpPr>
              <a:cxnSpLocks/>
              <a:stCxn id="28" idx="2"/>
              <a:endCxn id="23" idx="0"/>
            </p:cNvCxnSpPr>
            <p:nvPr/>
          </p:nvCxnSpPr>
          <p:spPr>
            <a:xfrm flipH="1">
              <a:off x="5137275" y="2331817"/>
              <a:ext cx="1" cy="302083"/>
            </a:xfrm>
            <a:prstGeom prst="straightConnector1">
              <a:avLst/>
            </a:prstGeom>
            <a:noFill/>
            <a:ln w="9525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30" name="Google Shape;153;p4">
              <a:extLst>
                <a:ext uri="{FF2B5EF4-FFF2-40B4-BE49-F238E27FC236}">
                  <a16:creationId xmlns:a16="http://schemas.microsoft.com/office/drawing/2014/main" id="{C2ED99B5-65C3-0D6A-CF9D-54D3B0C4D687}"/>
                </a:ext>
              </a:extLst>
            </p:cNvPr>
            <p:cNvSpPr/>
            <p:nvPr/>
          </p:nvSpPr>
          <p:spPr>
            <a:xfrm>
              <a:off x="1621113" y="3355132"/>
              <a:ext cx="2171678" cy="1191026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Research Data Management  training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55;p4">
              <a:extLst>
                <a:ext uri="{FF2B5EF4-FFF2-40B4-BE49-F238E27FC236}">
                  <a16:creationId xmlns:a16="http://schemas.microsoft.com/office/drawing/2014/main" id="{9DF13850-0DAC-0502-C99B-F7E7A1E03106}"/>
                </a:ext>
              </a:extLst>
            </p:cNvPr>
            <p:cNvSpPr/>
            <p:nvPr/>
          </p:nvSpPr>
          <p:spPr>
            <a:xfrm>
              <a:off x="5326988" y="4274093"/>
              <a:ext cx="1768496" cy="755519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Data Managers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cxnSp>
          <p:nvCxnSpPr>
            <p:cNvPr id="33" name="Google Shape;156;p4">
              <a:extLst>
                <a:ext uri="{FF2B5EF4-FFF2-40B4-BE49-F238E27FC236}">
                  <a16:creationId xmlns:a16="http://schemas.microsoft.com/office/drawing/2014/main" id="{4CE39A77-610C-A1A7-5769-4B8FEC14EDC8}"/>
                </a:ext>
              </a:extLst>
            </p:cNvPr>
            <p:cNvCxnSpPr>
              <a:cxnSpLocks/>
              <a:stCxn id="23" idx="2"/>
              <a:endCxn id="30" idx="6"/>
            </p:cNvCxnSpPr>
            <p:nvPr/>
          </p:nvCxnSpPr>
          <p:spPr>
            <a:xfrm flipH="1">
              <a:off x="3792791" y="3242026"/>
              <a:ext cx="1344484" cy="708619"/>
            </a:xfrm>
            <a:prstGeom prst="straightConnector1">
              <a:avLst/>
            </a:prstGeom>
            <a:noFill/>
            <a:ln w="9525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5" name="Google Shape;158;p4">
              <a:extLst>
                <a:ext uri="{FF2B5EF4-FFF2-40B4-BE49-F238E27FC236}">
                  <a16:creationId xmlns:a16="http://schemas.microsoft.com/office/drawing/2014/main" id="{E4C6E760-DE42-DEE2-FF34-12612BB9A045}"/>
                </a:ext>
              </a:extLst>
            </p:cNvPr>
            <p:cNvCxnSpPr>
              <a:cxnSpLocks/>
              <a:stCxn id="23" idx="2"/>
              <a:endCxn id="32" idx="0"/>
            </p:cNvCxnSpPr>
            <p:nvPr/>
          </p:nvCxnSpPr>
          <p:spPr>
            <a:xfrm>
              <a:off x="5137275" y="3242026"/>
              <a:ext cx="1073961" cy="1032067"/>
            </a:xfrm>
            <a:prstGeom prst="straightConnector1">
              <a:avLst/>
            </a:prstGeom>
            <a:noFill/>
            <a:ln w="9525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50" name="Google Shape;151;p4">
              <a:extLst>
                <a:ext uri="{FF2B5EF4-FFF2-40B4-BE49-F238E27FC236}">
                  <a16:creationId xmlns:a16="http://schemas.microsoft.com/office/drawing/2014/main" id="{164503C3-1BFC-934C-297F-D76349781D78}"/>
                </a:ext>
              </a:extLst>
            </p:cNvPr>
            <p:cNvSpPr/>
            <p:nvPr/>
          </p:nvSpPr>
          <p:spPr>
            <a:xfrm>
              <a:off x="4146781" y="869407"/>
              <a:ext cx="1980989" cy="608126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TU Delft Library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cxnSp>
          <p:nvCxnSpPr>
            <p:cNvPr id="51" name="Google Shape;152;p4">
              <a:extLst>
                <a:ext uri="{FF2B5EF4-FFF2-40B4-BE49-F238E27FC236}">
                  <a16:creationId xmlns:a16="http://schemas.microsoft.com/office/drawing/2014/main" id="{DDADC347-C328-75E3-A018-AEA667303CDA}"/>
                </a:ext>
              </a:extLst>
            </p:cNvPr>
            <p:cNvCxnSpPr>
              <a:cxnSpLocks/>
              <a:stCxn id="50" idx="2"/>
              <a:endCxn id="28" idx="0"/>
            </p:cNvCxnSpPr>
            <p:nvPr/>
          </p:nvCxnSpPr>
          <p:spPr>
            <a:xfrm>
              <a:off x="5137276" y="1477533"/>
              <a:ext cx="0" cy="246158"/>
            </a:xfrm>
            <a:prstGeom prst="straightConnector1">
              <a:avLst/>
            </a:prstGeom>
            <a:noFill/>
            <a:ln w="9525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31284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2800" dirty="0"/>
              <a:t>What do Data Stewards do?</a:t>
            </a:r>
            <a:endParaRPr sz="2800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9CB40B1-8026-4324-82E5-E0612FF48A25}"/>
              </a:ext>
            </a:extLst>
          </p:cNvPr>
          <p:cNvSpPr txBox="1">
            <a:spLocks/>
          </p:cNvSpPr>
          <p:nvPr/>
        </p:nvSpPr>
        <p:spPr>
          <a:xfrm>
            <a:off x="1679267" y="1507404"/>
            <a:ext cx="3369735" cy="279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/>
              <a:t>Daily support on data management</a:t>
            </a:r>
          </a:p>
          <a:p>
            <a:endParaRPr lang="en-US" sz="1800" dirty="0"/>
          </a:p>
          <a:p>
            <a:r>
              <a:rPr lang="en-US" sz="1800" dirty="0"/>
              <a:t>Proactive bottom-up approach</a:t>
            </a:r>
          </a:p>
          <a:p>
            <a:endParaRPr lang="en-US" sz="1800" dirty="0"/>
          </a:p>
          <a:p>
            <a:r>
              <a:rPr lang="en-US" sz="1800" dirty="0"/>
              <a:t>Advisory instead of policing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C1F0D03-D80C-4F77-A294-2336528D9E85}"/>
              </a:ext>
            </a:extLst>
          </p:cNvPr>
          <p:cNvGrpSpPr/>
          <p:nvPr/>
        </p:nvGrpSpPr>
        <p:grpSpPr>
          <a:xfrm>
            <a:off x="4508245" y="1256845"/>
            <a:ext cx="4723222" cy="3885156"/>
            <a:chOff x="4111308" y="2494157"/>
            <a:chExt cx="4879860" cy="4172527"/>
          </a:xfrm>
        </p:grpSpPr>
        <p:pic>
          <p:nvPicPr>
            <p:cNvPr id="48" name="Picture 2" descr="Doctor, Medicine, Man, Medical, Healthcare, Hospital">
              <a:extLst>
                <a:ext uri="{FF2B5EF4-FFF2-40B4-BE49-F238E27FC236}">
                  <a16:creationId xmlns:a16="http://schemas.microsoft.com/office/drawing/2014/main" id="{6E7AA3F2-5CDD-4C4F-92FE-EB035CB20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5985" y="3771434"/>
              <a:ext cx="1323153" cy="2646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Google Shape;124;p18">
              <a:extLst>
                <a:ext uri="{FF2B5EF4-FFF2-40B4-BE49-F238E27FC236}">
                  <a16:creationId xmlns:a16="http://schemas.microsoft.com/office/drawing/2014/main" id="{4043A18D-5A76-4E53-B770-580A858E9796}"/>
                </a:ext>
              </a:extLst>
            </p:cNvPr>
            <p:cNvSpPr txBox="1"/>
            <p:nvPr/>
          </p:nvSpPr>
          <p:spPr>
            <a:xfrm>
              <a:off x="4682394" y="3292413"/>
              <a:ext cx="1066098" cy="571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58400" rIns="58400" bIns="58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DMPs</a:t>
              </a: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" name="Google Shape;126;p18">
              <a:extLst>
                <a:ext uri="{FF2B5EF4-FFF2-40B4-BE49-F238E27FC236}">
                  <a16:creationId xmlns:a16="http://schemas.microsoft.com/office/drawing/2014/main" id="{0D3B16EA-D078-4431-A01B-66C449FFDC8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57117" y="2763249"/>
              <a:ext cx="478652" cy="540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Google Shape;122;p18">
              <a:extLst>
                <a:ext uri="{FF2B5EF4-FFF2-40B4-BE49-F238E27FC236}">
                  <a16:creationId xmlns:a16="http://schemas.microsoft.com/office/drawing/2014/main" id="{D696EBA9-65EA-4092-B77E-77A364538895}"/>
                </a:ext>
              </a:extLst>
            </p:cNvPr>
            <p:cNvSpPr txBox="1"/>
            <p:nvPr/>
          </p:nvSpPr>
          <p:spPr>
            <a:xfrm>
              <a:off x="4111308" y="4474932"/>
              <a:ext cx="1142134" cy="571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58400" rIns="58400" bIns="58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Compliance</a:t>
              </a: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" name="Google Shape;125;p18">
              <a:extLst>
                <a:ext uri="{FF2B5EF4-FFF2-40B4-BE49-F238E27FC236}">
                  <a16:creationId xmlns:a16="http://schemas.microsoft.com/office/drawing/2014/main" id="{04F704FC-75D2-44AE-A0E1-B2A4CEE84BD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394"/>
            <a:stretch/>
          </p:blipFill>
          <p:spPr>
            <a:xfrm>
              <a:off x="4305618" y="3915346"/>
              <a:ext cx="764893" cy="6104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121;p18">
              <a:extLst>
                <a:ext uri="{FF2B5EF4-FFF2-40B4-BE49-F238E27FC236}">
                  <a16:creationId xmlns:a16="http://schemas.microsoft.com/office/drawing/2014/main" id="{05AA933B-EB53-4638-88A5-AC2063BFCCA4}"/>
                </a:ext>
              </a:extLst>
            </p:cNvPr>
            <p:cNvSpPr txBox="1"/>
            <p:nvPr/>
          </p:nvSpPr>
          <p:spPr>
            <a:xfrm>
              <a:off x="7433048" y="3220583"/>
              <a:ext cx="1065871" cy="571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58400" rIns="58400" bIns="58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Tools</a:t>
              </a: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" name="Google Shape;123;p18">
              <a:extLst>
                <a:ext uri="{FF2B5EF4-FFF2-40B4-BE49-F238E27FC236}">
                  <a16:creationId xmlns:a16="http://schemas.microsoft.com/office/drawing/2014/main" id="{97BC51F2-CB97-482D-94C6-BD4DFB9072D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92145" y="2747248"/>
              <a:ext cx="792167" cy="4353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119;p18">
              <a:extLst>
                <a:ext uri="{FF2B5EF4-FFF2-40B4-BE49-F238E27FC236}">
                  <a16:creationId xmlns:a16="http://schemas.microsoft.com/office/drawing/2014/main" id="{3CEA10C6-68DB-4C30-AEAA-1573DA626DE5}"/>
                </a:ext>
              </a:extLst>
            </p:cNvPr>
            <p:cNvSpPr txBox="1"/>
            <p:nvPr/>
          </p:nvSpPr>
          <p:spPr>
            <a:xfrm>
              <a:off x="6054454" y="3006792"/>
              <a:ext cx="1065871" cy="571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58400" rIns="58400" bIns="58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Advice</a:t>
              </a: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" name="Google Shape;130;p18">
              <a:extLst>
                <a:ext uri="{FF2B5EF4-FFF2-40B4-BE49-F238E27FC236}">
                  <a16:creationId xmlns:a16="http://schemas.microsoft.com/office/drawing/2014/main" id="{1CA7C5E3-D7FB-4EA9-B2AB-9F54E3349B4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290025" y="2494157"/>
              <a:ext cx="575684" cy="507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131;p18">
              <a:extLst>
                <a:ext uri="{FF2B5EF4-FFF2-40B4-BE49-F238E27FC236}">
                  <a16:creationId xmlns:a16="http://schemas.microsoft.com/office/drawing/2014/main" id="{A5D49D7A-FB33-4393-95C1-429747965091}"/>
                </a:ext>
              </a:extLst>
            </p:cNvPr>
            <p:cNvSpPr txBox="1"/>
            <p:nvPr/>
          </p:nvSpPr>
          <p:spPr>
            <a:xfrm>
              <a:off x="7925297" y="4629557"/>
              <a:ext cx="1065871" cy="571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58400" rIns="58400" bIns="58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Archiving</a:t>
              </a: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" name="Google Shape;132;p18">
              <a:extLst>
                <a:ext uri="{FF2B5EF4-FFF2-40B4-BE49-F238E27FC236}">
                  <a16:creationId xmlns:a16="http://schemas.microsoft.com/office/drawing/2014/main" id="{6E0460EE-6E74-405D-A431-85472CE82B0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53599" y="4152781"/>
              <a:ext cx="560173" cy="4353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128;p18">
              <a:extLst>
                <a:ext uri="{FF2B5EF4-FFF2-40B4-BE49-F238E27FC236}">
                  <a16:creationId xmlns:a16="http://schemas.microsoft.com/office/drawing/2014/main" id="{0E9A78E8-37DC-4AAF-9C76-6D2FEFE3CBAD}"/>
                </a:ext>
              </a:extLst>
            </p:cNvPr>
            <p:cNvSpPr txBox="1"/>
            <p:nvPr/>
          </p:nvSpPr>
          <p:spPr>
            <a:xfrm>
              <a:off x="7253354" y="6095443"/>
              <a:ext cx="1065871" cy="571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58400" rIns="58400" bIns="58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Costs</a:t>
              </a: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" name="Google Shape;129;p18">
              <a:extLst>
                <a:ext uri="{FF2B5EF4-FFF2-40B4-BE49-F238E27FC236}">
                  <a16:creationId xmlns:a16="http://schemas.microsoft.com/office/drawing/2014/main" id="{0A00AA76-2873-4D4B-9154-6AFB8D0526A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357914" y="5567942"/>
              <a:ext cx="792167" cy="5243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118;p18">
              <a:extLst>
                <a:ext uri="{FF2B5EF4-FFF2-40B4-BE49-F238E27FC236}">
                  <a16:creationId xmlns:a16="http://schemas.microsoft.com/office/drawing/2014/main" id="{7AC7E783-6CEB-4C5C-8E1A-14DCBA85F3DA}"/>
                </a:ext>
              </a:extLst>
            </p:cNvPr>
            <p:cNvSpPr txBox="1"/>
            <p:nvPr/>
          </p:nvSpPr>
          <p:spPr>
            <a:xfrm>
              <a:off x="4682375" y="5947760"/>
              <a:ext cx="1065871" cy="571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58400" rIns="58400" bIns="58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Training</a:t>
              </a: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2" name="Google Shape;127;p18">
              <a:extLst>
                <a:ext uri="{FF2B5EF4-FFF2-40B4-BE49-F238E27FC236}">
                  <a16:creationId xmlns:a16="http://schemas.microsoft.com/office/drawing/2014/main" id="{DBD55DBB-20B8-48A9-BF63-EA1D78F9106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070510" y="5435666"/>
              <a:ext cx="478657" cy="4927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of RDM ecosystem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102" y="1305017"/>
            <a:ext cx="7554897" cy="372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58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Research Data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715594"/>
            <a:ext cx="6786534" cy="2537432"/>
          </a:xfrm>
        </p:spPr>
        <p:txBody>
          <a:bodyPr/>
          <a:lstStyle/>
          <a:p>
            <a:pPr marL="533400" lvl="1" indent="0" algn="ctr">
              <a:lnSpc>
                <a:spcPct val="150000"/>
              </a:lnSpc>
              <a:buNone/>
            </a:pPr>
            <a:r>
              <a:rPr lang="en-GB" sz="2000" dirty="0"/>
              <a:t>Practices of </a:t>
            </a:r>
            <a:r>
              <a:rPr lang="en-GB" sz="2000" i="1" dirty="0">
                <a:solidFill>
                  <a:schemeClr val="accent4"/>
                </a:solidFill>
              </a:rPr>
              <a:t>collecting, documenting, storing and sharing </a:t>
            </a:r>
            <a:r>
              <a:rPr lang="en-GB" sz="2000" dirty="0"/>
              <a:t>research data throughout research lifecycle.  </a:t>
            </a:r>
          </a:p>
          <a:p>
            <a:pPr algn="ctr"/>
            <a:endParaRPr lang="en-GB" sz="3600" dirty="0"/>
          </a:p>
        </p:txBody>
      </p:sp>
      <p:pic>
        <p:nvPicPr>
          <p:cNvPr id="10242" name="Picture 2" descr="Teamwork, Team, Gear, Gears, Drive, Personal,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433" y="2819718"/>
            <a:ext cx="3611880" cy="24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29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Data management, why?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/>
              <a:t>It is your own responsibility</a:t>
            </a:r>
          </a:p>
          <a:p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CED24D-9713-D3D9-7561-605B23DE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09" y="1998813"/>
            <a:ext cx="2015594" cy="2687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1FBCEA-A4F1-547D-2182-A1B9F0690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703" y="2236048"/>
            <a:ext cx="2701959" cy="232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D3F5F-A354-7247-07B6-D168420CC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54" y="2531646"/>
            <a:ext cx="2838814" cy="198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Data Management: why?</a:t>
            </a:r>
            <a:endParaRPr sz="2800"/>
          </a:p>
        </p:txBody>
      </p:sp>
      <p:sp>
        <p:nvSpPr>
          <p:cNvPr id="195" name="Google Shape;195;p26"/>
          <p:cNvSpPr txBox="1">
            <a:spLocks noGrp="1"/>
          </p:cNvSpPr>
          <p:nvPr>
            <p:ph type="body" idx="1"/>
          </p:nvPr>
        </p:nvSpPr>
        <p:spPr>
          <a:xfrm>
            <a:off x="3078460" y="1200150"/>
            <a:ext cx="5791045" cy="3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840" lvl="0" indent="-2477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Prevent data loss</a:t>
            </a:r>
            <a:endParaRPr sz="2000" dirty="0"/>
          </a:p>
          <a:p>
            <a:pPr marL="743040" lvl="1" indent="-2852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Crash (backup)</a:t>
            </a:r>
            <a:endParaRPr sz="1800" dirty="0"/>
          </a:p>
          <a:p>
            <a:pPr marL="743040" lvl="1" indent="-2852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Unfindable files (file naming)</a:t>
            </a:r>
            <a:endParaRPr sz="1800" dirty="0"/>
          </a:p>
          <a:p>
            <a:pPr marL="743040" lvl="1" indent="-2852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Staff turn-over (data ownership)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743040" lvl="1" indent="-145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47740">
              <a:spcBef>
                <a:spcPts val="0"/>
              </a:spcBef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Quality/professionalism</a:t>
            </a:r>
            <a:endParaRPr lang="en-US" sz="2000" dirty="0"/>
          </a:p>
          <a:p>
            <a:pPr marL="743040" lvl="1" indent="-285280">
              <a:spcBef>
                <a:spcPts val="0"/>
              </a:spcBef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Research integrity and validation</a:t>
            </a:r>
          </a:p>
          <a:p>
            <a:pPr marL="743040" lvl="1" indent="-285280">
              <a:spcBef>
                <a:spcPts val="0"/>
              </a:spcBef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Re-use of data is cost/time efficient</a:t>
            </a:r>
            <a:endParaRPr lang="en-US" sz="1800" dirty="0"/>
          </a:p>
          <a:p>
            <a:pPr marL="285840" lvl="0" indent="-2477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2477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Recognition and impact</a:t>
            </a:r>
            <a:endParaRPr sz="2000" dirty="0"/>
          </a:p>
          <a:p>
            <a:pPr marL="743040" lvl="1" indent="-2852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Share data: citations and collaborations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85840" lvl="0" indent="-1207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08;p16">
            <a:extLst>
              <a:ext uri="{FF2B5EF4-FFF2-40B4-BE49-F238E27FC236}">
                <a16:creationId xmlns:a16="http://schemas.microsoft.com/office/drawing/2014/main" id="{B9109C06-CC12-4581-8A26-18F9DD5A026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106" y="1360075"/>
            <a:ext cx="1315355" cy="82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Bulletin Board, Laptop, Computer, Stickies, Post-It">
            <a:extLst>
              <a:ext uri="{FF2B5EF4-FFF2-40B4-BE49-F238E27FC236}">
                <a16:creationId xmlns:a16="http://schemas.microsoft.com/office/drawing/2014/main" id="{CD369EB0-D74A-4684-B78D-9281E055E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06" y="2526672"/>
            <a:ext cx="1337239" cy="82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nvironmental Protection, Nature Conservation, Ecology">
            <a:extLst>
              <a:ext uri="{FF2B5EF4-FFF2-40B4-BE49-F238E27FC236}">
                <a16:creationId xmlns:a16="http://schemas.microsoft.com/office/drawing/2014/main" id="{389BF02F-47EF-4986-BD36-B19F73F92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77" y="3607328"/>
            <a:ext cx="1334068" cy="88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Data Management… what data ?</a:t>
            </a:r>
            <a:endParaRPr sz="2800"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1763106" y="1200150"/>
            <a:ext cx="7106400" cy="3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560"/>
              </a:spcBef>
              <a:spcAft>
                <a:spcPts val="0"/>
              </a:spcAft>
              <a:buSzPts val="1800"/>
              <a:buChar char="-"/>
            </a:pPr>
            <a:r>
              <a:rPr lang="en-US" sz="2000" dirty="0"/>
              <a:t>Quantitative Vs Qualitative</a:t>
            </a:r>
            <a:endParaRPr sz="2000" dirty="0"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800" dirty="0"/>
              <a:t> </a:t>
            </a:r>
            <a:endParaRPr sz="1800" dirty="0"/>
          </a:p>
          <a:p>
            <a:pPr marL="457200" lvl="0" indent="-342900" algn="l" rtl="0">
              <a:spcBef>
                <a:spcPts val="560"/>
              </a:spcBef>
              <a:spcAft>
                <a:spcPts val="0"/>
              </a:spcAft>
              <a:buSzPts val="1800"/>
              <a:buChar char="-"/>
            </a:pPr>
            <a:r>
              <a:rPr lang="en-US" sz="2000" dirty="0"/>
              <a:t>Personal &amp; Confidential</a:t>
            </a:r>
            <a:endParaRPr sz="2000" dirty="0"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800" dirty="0"/>
              <a:t> </a:t>
            </a:r>
            <a:endParaRPr sz="1800" dirty="0"/>
          </a:p>
          <a:p>
            <a:pPr marL="457200" lvl="0" indent="-342900" algn="l" rtl="0">
              <a:spcBef>
                <a:spcPts val="560"/>
              </a:spcBef>
              <a:spcAft>
                <a:spcPts val="0"/>
              </a:spcAft>
              <a:buSzPts val="1800"/>
              <a:buChar char="-"/>
            </a:pPr>
            <a:r>
              <a:rPr lang="en-US" sz="1800" dirty="0"/>
              <a:t>“</a:t>
            </a:r>
            <a:r>
              <a:rPr lang="en-US" sz="2000" dirty="0"/>
              <a:t>Unconventional” data</a:t>
            </a:r>
            <a:endParaRPr sz="20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dirty="0"/>
              <a:t>Software tools &amp; Code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dirty="0"/>
              <a:t>Maps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 dirty="0"/>
              <a:t>Photos, recordings, design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dirty="0"/>
              <a:t>...</a:t>
            </a:r>
            <a:endParaRPr sz="1800" dirty="0"/>
          </a:p>
        </p:txBody>
      </p:sp>
      <p:sp>
        <p:nvSpPr>
          <p:cNvPr id="2" name="Rectangle 1"/>
          <p:cNvSpPr/>
          <p:nvPr/>
        </p:nvSpPr>
        <p:spPr>
          <a:xfrm>
            <a:off x="2207346" y="4268923"/>
            <a:ext cx="65160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GB" sz="2000" dirty="0">
                <a:solidFill>
                  <a:srgbClr val="C00000"/>
                </a:solidFill>
              </a:rPr>
              <a:t>Anything your research analysis/outcome is built upon.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43853" y="2054473"/>
            <a:ext cx="3281363" cy="1938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23850" lvl="0" indent="-285750">
              <a:lnSpc>
                <a:spcPct val="150000"/>
              </a:lnSpc>
              <a:buSzPts val="1800"/>
              <a:buFont typeface="Wingdings" panose="05000000000000000000" pitchFamily="2" charset="2"/>
              <a:buChar char="v"/>
            </a:pPr>
            <a:r>
              <a:rPr lang="en-US" sz="1600" dirty="0"/>
              <a:t>You may collect more data than you need. </a:t>
            </a:r>
          </a:p>
          <a:p>
            <a:pPr marL="323850" lvl="0" indent="-285750">
              <a:lnSpc>
                <a:spcPct val="150000"/>
              </a:lnSpc>
              <a:buSzPts val="1800"/>
              <a:buFont typeface="Wingdings" panose="05000000000000000000" pitchFamily="2" charset="2"/>
              <a:buChar char="v"/>
            </a:pPr>
            <a:r>
              <a:rPr lang="en-US" sz="1600" dirty="0"/>
              <a:t>Not all the data you need is used for your research analysis.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/>
          <p:nvPr/>
        </p:nvSpPr>
        <p:spPr>
          <a:xfrm>
            <a:off x="1906993" y="1160288"/>
            <a:ext cx="6629968" cy="3587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 naming:  subject + (event) + (author) + date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b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2800"/>
              <a:t>Basic Skill: Organize Your Files</a:t>
            </a:r>
            <a:endParaRPr sz="2800"/>
          </a:p>
        </p:txBody>
      </p:sp>
      <p:pic>
        <p:nvPicPr>
          <p:cNvPr id="8" name="Picture 2" descr="Date Format in the United States | ISO">
            <a:extLst>
              <a:ext uri="{FF2B5EF4-FFF2-40B4-BE49-F238E27FC236}">
                <a16:creationId xmlns:a16="http://schemas.microsoft.com/office/drawing/2014/main" id="{90438E66-8101-E4A1-452D-2A9C695E2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63" y="1970514"/>
            <a:ext cx="5895028" cy="250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/>
          <p:nvPr/>
        </p:nvSpPr>
        <p:spPr>
          <a:xfrm>
            <a:off x="1906993" y="966532"/>
            <a:ext cx="6606916" cy="3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Folder structure: categorization (e.g. subjects/dates etc.)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b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2800"/>
              <a:t>Basic Skill: Organize Your Files</a:t>
            </a:r>
            <a:endParaRPr sz="2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1DD5C4-EA66-38FD-53A6-1BFC979AA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144" y="1322937"/>
            <a:ext cx="1779073" cy="3195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3548A-B2BF-55E1-4D1B-A682299F0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81" y="2372281"/>
            <a:ext cx="3093548" cy="2104673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B54CF4D-FF6A-300C-0053-AF8FE6E70ECD}"/>
              </a:ext>
            </a:extLst>
          </p:cNvPr>
          <p:cNvSpPr/>
          <p:nvPr/>
        </p:nvSpPr>
        <p:spPr>
          <a:xfrm>
            <a:off x="5201200" y="4745886"/>
            <a:ext cx="523406" cy="325576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957CDA-795B-F868-5E96-739DEAA442CC}"/>
              </a:ext>
            </a:extLst>
          </p:cNvPr>
          <p:cNvSpPr/>
          <p:nvPr/>
        </p:nvSpPr>
        <p:spPr>
          <a:xfrm>
            <a:off x="1795181" y="4560037"/>
            <a:ext cx="6812036" cy="1876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55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DC8C-8176-4478-B125-0B0E3D688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House rules</a:t>
            </a:r>
            <a:endParaRPr lang="en-NL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EC46A-9F5D-493D-BF8A-DFCC70802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Kindly mute your microphone when not talking</a:t>
            </a:r>
          </a:p>
          <a:p>
            <a:endParaRPr lang="en-US" sz="1800" dirty="0"/>
          </a:p>
          <a:p>
            <a:r>
              <a:rPr lang="en-US" sz="1800" dirty="0"/>
              <a:t>Do not forget to unmute yourself before talking</a:t>
            </a:r>
          </a:p>
          <a:p>
            <a:endParaRPr lang="en-US" sz="1800" dirty="0"/>
          </a:p>
          <a:p>
            <a:r>
              <a:rPr lang="en-US" sz="1800" dirty="0"/>
              <a:t>Ways for asking questions</a:t>
            </a:r>
          </a:p>
          <a:p>
            <a:pPr lvl="1"/>
            <a:r>
              <a:rPr lang="en-US" sz="1600" dirty="0"/>
              <a:t>Talk directly</a:t>
            </a:r>
          </a:p>
          <a:p>
            <a:pPr lvl="1"/>
            <a:r>
              <a:rPr lang="en-US" sz="1600" dirty="0"/>
              <a:t>Raise your hand in ‘Participants’ </a:t>
            </a:r>
          </a:p>
          <a:p>
            <a:pPr lvl="1"/>
            <a:r>
              <a:rPr lang="en-US" sz="1600" dirty="0"/>
              <a:t>Type your question in ‘Chats’</a:t>
            </a:r>
            <a:endParaRPr lang="en-NL" sz="1600" dirty="0"/>
          </a:p>
        </p:txBody>
      </p:sp>
    </p:spTree>
    <p:extLst>
      <p:ext uri="{BB962C8B-B14F-4D97-AF65-F5344CB8AC3E}">
        <p14:creationId xmlns:p14="http://schemas.microsoft.com/office/powerpoint/2010/main" val="3493589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1775015" y="962561"/>
            <a:ext cx="2602010" cy="3974700"/>
          </a:xfrm>
          <a:prstGeom prst="rect">
            <a:avLst/>
          </a:prstGeom>
          <a:solidFill>
            <a:srgbClr val="FAD9CF"/>
          </a:solidFill>
          <a:ln w="25400" cap="flat" cmpd="sng">
            <a:solidFill>
              <a:srgbClr val="78931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 txBox="1">
            <a:spLocks noGrp="1"/>
          </p:cNvSpPr>
          <p:nvPr>
            <p:ph type="title"/>
          </p:nvPr>
        </p:nvSpPr>
        <p:spPr>
          <a:xfrm>
            <a:off x="1763106" y="105311"/>
            <a:ext cx="7196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400"/>
              <a:t>Data Management, what? </a:t>
            </a:r>
            <a:endParaRPr sz="2400"/>
          </a:p>
        </p:txBody>
      </p:sp>
      <p:sp>
        <p:nvSpPr>
          <p:cNvPr id="203" name="Google Shape;203;p27"/>
          <p:cNvSpPr/>
          <p:nvPr/>
        </p:nvSpPr>
        <p:spPr>
          <a:xfrm>
            <a:off x="2754041" y="1313556"/>
            <a:ext cx="1031994" cy="489834"/>
          </a:xfrm>
          <a:prstGeom prst="flowChartTerminator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7"/>
          <p:cNvSpPr/>
          <p:nvPr/>
        </p:nvSpPr>
        <p:spPr>
          <a:xfrm>
            <a:off x="2298053" y="3199493"/>
            <a:ext cx="1943946" cy="489834"/>
          </a:xfrm>
          <a:prstGeom prst="flowChartTerminator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 / Analyse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7"/>
          <p:cNvSpPr/>
          <p:nvPr/>
        </p:nvSpPr>
        <p:spPr>
          <a:xfrm>
            <a:off x="2390803" y="2251072"/>
            <a:ext cx="1758456" cy="489834"/>
          </a:xfrm>
          <a:prstGeom prst="flowChartTerminator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Collect / Create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7"/>
          <p:cNvSpPr/>
          <p:nvPr/>
        </p:nvSpPr>
        <p:spPr>
          <a:xfrm>
            <a:off x="2418554" y="4159753"/>
            <a:ext cx="1803654" cy="489834"/>
          </a:xfrm>
          <a:prstGeom prst="flowChartTerminator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 / Publish/ Archive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" name="Google Shape;207;p27"/>
          <p:cNvCxnSpPr>
            <a:stCxn id="203" idx="2"/>
            <a:endCxn id="205" idx="0"/>
          </p:cNvCxnSpPr>
          <p:nvPr/>
        </p:nvCxnSpPr>
        <p:spPr>
          <a:xfrm>
            <a:off x="3270038" y="1803390"/>
            <a:ext cx="0" cy="447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8" name="Google Shape;208;p27"/>
          <p:cNvCxnSpPr>
            <a:stCxn id="205" idx="2"/>
            <a:endCxn id="204" idx="0"/>
          </p:cNvCxnSpPr>
          <p:nvPr/>
        </p:nvCxnSpPr>
        <p:spPr>
          <a:xfrm>
            <a:off x="3270031" y="2740906"/>
            <a:ext cx="0" cy="458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9" name="Google Shape;209;p27"/>
          <p:cNvCxnSpPr>
            <a:stCxn id="204" idx="2"/>
          </p:cNvCxnSpPr>
          <p:nvPr/>
        </p:nvCxnSpPr>
        <p:spPr>
          <a:xfrm>
            <a:off x="3270026" y="3689327"/>
            <a:ext cx="0" cy="4704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0" name="Google Shape;210;p27"/>
          <p:cNvCxnSpPr>
            <a:stCxn id="206" idx="2"/>
            <a:endCxn id="203" idx="0"/>
          </p:cNvCxnSpPr>
          <p:nvPr/>
        </p:nvCxnSpPr>
        <p:spPr>
          <a:xfrm rot="5400000" flipH="1">
            <a:off x="1627181" y="2956387"/>
            <a:ext cx="3336000" cy="50400"/>
          </a:xfrm>
          <a:prstGeom prst="bentConnector5">
            <a:avLst>
              <a:gd name="adj1" fmla="val -6853"/>
              <a:gd name="adj2" fmla="val 2242888"/>
              <a:gd name="adj3" fmla="val 106853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1" name="Google Shape;211;p27"/>
          <p:cNvSpPr/>
          <p:nvPr/>
        </p:nvSpPr>
        <p:spPr>
          <a:xfrm>
            <a:off x="4959170" y="1249960"/>
            <a:ext cx="3805272" cy="553500"/>
          </a:xfrm>
          <a:prstGeom prst="roundRect">
            <a:avLst>
              <a:gd name="adj" fmla="val 16667"/>
            </a:avLst>
          </a:prstGeom>
          <a:solidFill>
            <a:srgbClr val="E0E6E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GB" sz="1200" b="1" dirty="0">
                <a:solidFill>
                  <a:schemeClr val="dk1"/>
                </a:solidFill>
              </a:rPr>
              <a:t>Data management planning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7"/>
          <p:cNvSpPr/>
          <p:nvPr/>
        </p:nvSpPr>
        <p:spPr>
          <a:xfrm>
            <a:off x="4959170" y="2090919"/>
            <a:ext cx="3805272" cy="810000"/>
          </a:xfrm>
          <a:prstGeom prst="roundRect">
            <a:avLst>
              <a:gd name="adj" fmla="val 16667"/>
            </a:avLst>
          </a:prstGeom>
          <a:solidFill>
            <a:srgbClr val="E0E6E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Storage arrangement, access control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Ethics approval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use agreement, confidential data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7"/>
          <p:cNvSpPr/>
          <p:nvPr/>
        </p:nvSpPr>
        <p:spPr>
          <a:xfrm>
            <a:off x="4959170" y="3219134"/>
            <a:ext cx="3805272" cy="489900"/>
          </a:xfrm>
          <a:prstGeom prst="roundRect">
            <a:avLst>
              <a:gd name="adj" fmla="val 16667"/>
            </a:avLst>
          </a:prstGeom>
          <a:solidFill>
            <a:srgbClr val="E0E6E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storage, version control and backup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7"/>
          <p:cNvSpPr/>
          <p:nvPr/>
        </p:nvSpPr>
        <p:spPr>
          <a:xfrm>
            <a:off x="4959170" y="4159753"/>
            <a:ext cx="3805272" cy="571500"/>
          </a:xfrm>
          <a:prstGeom prst="roundRect">
            <a:avLst>
              <a:gd name="adj" fmla="val 16667"/>
            </a:avLst>
          </a:prstGeom>
          <a:solidFill>
            <a:srgbClr val="E0E6E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GB" sz="1200" b="1" dirty="0">
                <a:solidFill>
                  <a:schemeClr val="dk1"/>
                </a:solidFill>
              </a:rPr>
              <a:t>Data sharing / publishing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Long-term archiving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C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C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  <p:bldP spid="203" grpId="1" animBg="1"/>
      <p:bldP spid="204" grpId="0" animBg="1"/>
      <p:bldP spid="205" grpId="0" animBg="1"/>
      <p:bldP spid="206" grpId="0" animBg="1"/>
      <p:bldP spid="211" grpId="0" animBg="1"/>
      <p:bldP spid="211" grpId="1" animBg="1"/>
      <p:bldP spid="212" grpId="0" animBg="1"/>
      <p:bldP spid="213" grpId="0" animBg="1"/>
      <p:bldP spid="2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2800" dirty="0"/>
              <a:t>Data Management Planning</a:t>
            </a:r>
            <a:endParaRPr sz="2800" dirty="0"/>
          </a:p>
        </p:txBody>
      </p:sp>
      <p:sp>
        <p:nvSpPr>
          <p:cNvPr id="222" name="Google Shape;222;p28"/>
          <p:cNvSpPr txBox="1">
            <a:spLocks noGrp="1"/>
          </p:cNvSpPr>
          <p:nvPr>
            <p:ph type="body" idx="1"/>
          </p:nvPr>
        </p:nvSpPr>
        <p:spPr>
          <a:xfrm>
            <a:off x="1763106" y="1162365"/>
            <a:ext cx="7106400" cy="3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+mj-lt"/>
              <a:buAutoNum type="arabicPeriod"/>
            </a:pPr>
            <a:r>
              <a:rPr lang="en-GB" sz="1800" dirty="0"/>
              <a:t>What data you will collect, process, produce</a:t>
            </a:r>
            <a:endParaRPr sz="1800" dirty="0"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+mj-lt"/>
              <a:buAutoNum type="arabicPeriod"/>
            </a:pPr>
            <a:endParaRPr sz="1800" dirty="0"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+mj-lt"/>
              <a:buAutoNum type="arabicPeriod"/>
            </a:pPr>
            <a:r>
              <a:rPr lang="en-GB" sz="1800" dirty="0"/>
              <a:t>Who owns the data</a:t>
            </a:r>
            <a:endParaRPr sz="1800" dirty="0"/>
          </a:p>
          <a:p>
            <a:pPr marL="469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+mj-lt"/>
              <a:buAutoNum type="arabicPeriod"/>
            </a:pPr>
            <a:endParaRPr sz="1800" dirty="0"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+mj-lt"/>
              <a:buAutoNum type="arabicPeriod"/>
            </a:pPr>
            <a:r>
              <a:rPr lang="en-GB" sz="1800" dirty="0"/>
              <a:t>Any privacy or confidentiality concern</a:t>
            </a:r>
            <a:endParaRPr sz="1800" dirty="0"/>
          </a:p>
          <a:p>
            <a:pPr marL="469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+mj-lt"/>
              <a:buAutoNum type="arabicPeriod"/>
            </a:pPr>
            <a:endParaRPr sz="1800" dirty="0"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+mj-lt"/>
              <a:buAutoNum type="arabicPeriod"/>
            </a:pPr>
            <a:r>
              <a:rPr lang="en-US" sz="1800" dirty="0"/>
              <a:t>Data storage &amp; access options</a:t>
            </a:r>
            <a:endParaRPr sz="1800" dirty="0"/>
          </a:p>
          <a:p>
            <a:pPr marL="469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+mj-lt"/>
              <a:buAutoNum type="arabicPeriod"/>
            </a:pPr>
            <a:endParaRPr sz="1800" dirty="0"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+mj-lt"/>
              <a:buAutoNum type="arabicPeriod"/>
            </a:pPr>
            <a:r>
              <a:rPr lang="en-US" sz="1800" dirty="0"/>
              <a:t>Data sharing conditions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endParaRPr sz="1800" dirty="0"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1800" dirty="0"/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9038" y="2546913"/>
            <a:ext cx="1076325" cy="136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DMP – 1. Data Type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228494" cy="3486122"/>
          </a:xfrm>
        </p:spPr>
        <p:txBody>
          <a:bodyPr/>
          <a:lstStyle/>
          <a:p>
            <a:r>
              <a:rPr lang="en-GB" sz="1800" dirty="0"/>
              <a:t>Literature, interview, codes, survey data, recordings, photos etc.</a:t>
            </a:r>
          </a:p>
          <a:p>
            <a:r>
              <a:rPr lang="en-GB" sz="1800" dirty="0"/>
              <a:t>Common data types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343408"/>
              </p:ext>
            </p:extLst>
          </p:nvPr>
        </p:nvGraphicFramePr>
        <p:xfrm>
          <a:off x="2762250" y="2178050"/>
          <a:ext cx="5029200" cy="259207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0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35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Data</a:t>
                      </a:r>
                      <a:r>
                        <a:rPr lang="en-GB" sz="1100" baseline="0" dirty="0"/>
                        <a:t> type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Preferred file formats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r>
                        <a:rPr lang="en-GB" sz="1100" dirty="0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Unicode</a:t>
                      </a:r>
                      <a:r>
                        <a:rPr lang="en-GB" sz="1100" baseline="0" dirty="0"/>
                        <a:t> text (.</a:t>
                      </a:r>
                      <a:r>
                        <a:rPr lang="en-GB" sz="1100" dirty="0"/>
                        <a:t>txt),</a:t>
                      </a:r>
                      <a:r>
                        <a:rPr lang="en-GB" sz="1100" baseline="0" dirty="0"/>
                        <a:t> PDF/A (.pdf)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r>
                        <a:rPr lang="en-GB" sz="1100" dirty="0"/>
                        <a:t>Spreadsheets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CSV (.csv)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r>
                        <a:rPr lang="en-GB" sz="1100" dirty="0"/>
                        <a:t>Images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JPEG, TIFF, PNG, SVG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GB" sz="1100" dirty="0"/>
                        <a:t>Geographical information (GIS)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GML,</a:t>
                      </a:r>
                      <a:r>
                        <a:rPr lang="en-GB" sz="1100" baseline="0" dirty="0"/>
                        <a:t> ESRI shapefile, MIF/MID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r>
                        <a:rPr lang="en-GB" sz="1100" dirty="0"/>
                        <a:t>Numerical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err="1"/>
                        <a:t>NetCDF</a:t>
                      </a:r>
                      <a:r>
                        <a:rPr lang="en-GB" sz="1100" dirty="0"/>
                        <a:t>, CSV,</a:t>
                      </a:r>
                      <a:r>
                        <a:rPr lang="en-GB" sz="1100" baseline="0" dirty="0"/>
                        <a:t> JSON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r>
                        <a:rPr lang="en-GB" sz="1100" dirty="0"/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err="1"/>
                        <a:t>Matroska</a:t>
                      </a:r>
                      <a:r>
                        <a:rPr lang="en-GB" sz="1100" dirty="0"/>
                        <a:t> (.</a:t>
                      </a:r>
                      <a:r>
                        <a:rPr lang="en-GB" sz="1100" dirty="0" err="1"/>
                        <a:t>mkv</a:t>
                      </a:r>
                      <a:r>
                        <a:rPr lang="en-GB" sz="11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8110">
                <a:tc>
                  <a:txBody>
                    <a:bodyPr/>
                    <a:lstStyle/>
                    <a:p>
                      <a:r>
                        <a:rPr lang="en-GB" sz="1100" dirty="0"/>
                        <a:t>Audio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err="1"/>
                        <a:t>Mastroska</a:t>
                      </a:r>
                      <a:r>
                        <a:rPr lang="en-GB" sz="1100" dirty="0"/>
                        <a:t> (.</a:t>
                      </a:r>
                      <a:r>
                        <a:rPr lang="en-GB" sz="1100" dirty="0" err="1"/>
                        <a:t>mkv</a:t>
                      </a:r>
                      <a:r>
                        <a:rPr lang="en-GB" sz="1100" dirty="0"/>
                        <a:t>), WAVE (.wav)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8110">
                <a:tc>
                  <a:txBody>
                    <a:bodyPr/>
                    <a:lstStyle/>
                    <a:p>
                      <a:r>
                        <a:rPr lang="en-GB" sz="1100" dirty="0"/>
                        <a:t>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SQL,</a:t>
                      </a:r>
                      <a:r>
                        <a:rPr lang="en-GB" sz="1100" baseline="0" dirty="0"/>
                        <a:t> CSV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110">
                <a:tc>
                  <a:txBody>
                    <a:bodyPr/>
                    <a:lstStyle/>
                    <a:p>
                      <a:r>
                        <a:rPr lang="en-GB" sz="1100" dirty="0"/>
                        <a:t>Archives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ZIP, 7Z,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3634026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Sharing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092398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Data Type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08237"/>
            <a:ext cx="156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Ownership</a:t>
            </a:r>
          </a:p>
        </p:txBody>
      </p:sp>
      <p:sp>
        <p:nvSpPr>
          <p:cNvPr id="9" name="Rectangle 8"/>
          <p:cNvSpPr/>
          <p:nvPr/>
        </p:nvSpPr>
        <p:spPr>
          <a:xfrm>
            <a:off x="-1" y="2132648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Privacy 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Confidentiality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879230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Storage,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 Access control</a:t>
            </a:r>
          </a:p>
        </p:txBody>
      </p:sp>
    </p:spTree>
    <p:extLst>
      <p:ext uri="{BB962C8B-B14F-4D97-AF65-F5344CB8AC3E}">
        <p14:creationId xmlns:p14="http://schemas.microsoft.com/office/powerpoint/2010/main" val="4089995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DMP – 2. Data Ownership &amp; Responsibility</a:t>
            </a:r>
            <a:endParaRPr sz="2800" dirty="0"/>
          </a:p>
        </p:txBody>
      </p:sp>
      <p:sp>
        <p:nvSpPr>
          <p:cNvPr id="238" name="Google Shape;238;p29"/>
          <p:cNvSpPr txBox="1">
            <a:spLocks noGrp="1"/>
          </p:cNvSpPr>
          <p:nvPr>
            <p:ph type="body" idx="1"/>
          </p:nvPr>
        </p:nvSpPr>
        <p:spPr>
          <a:xfrm>
            <a:off x="1763106" y="1200150"/>
            <a:ext cx="7106400" cy="3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560"/>
              </a:spcBef>
              <a:spcAft>
                <a:spcPts val="0"/>
              </a:spcAft>
              <a:buSzPts val="1800"/>
              <a:buChar char="-"/>
            </a:pPr>
            <a:r>
              <a:rPr lang="en-US" sz="1800" dirty="0"/>
              <a:t>Ownership of research input</a:t>
            </a:r>
            <a:endParaRPr sz="1800" dirty="0"/>
          </a:p>
          <a:p>
            <a:pPr marL="9144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spcBef>
                <a:spcPts val="560"/>
              </a:spcBef>
              <a:spcAft>
                <a:spcPts val="0"/>
              </a:spcAft>
              <a:buSzPts val="1800"/>
              <a:buChar char="-"/>
            </a:pPr>
            <a:r>
              <a:rPr lang="en-US" sz="1800" dirty="0"/>
              <a:t>Ownership of research output</a:t>
            </a:r>
            <a:endParaRPr sz="1800" dirty="0"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-US" sz="1800" dirty="0"/>
              <a:t>Data access rights &amp; decision process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dirty="0"/>
              <a:t>project members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dirty="0"/>
              <a:t>third parties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dirty="0"/>
              <a:t>incoming / outgoing members</a:t>
            </a:r>
            <a:endParaRPr sz="1800" dirty="0"/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6625" y="2862263"/>
            <a:ext cx="1257300" cy="11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3634026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Sharing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092398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Type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608237"/>
            <a:ext cx="156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Data Ownership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2132648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Privacy 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Confidentiality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879230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Storage,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 Access control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Using images in research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 err="1"/>
              <a:t>Photos</a:t>
            </a:r>
            <a:r>
              <a:rPr lang="nl-NL" sz="1800" dirty="0"/>
              <a:t>/video </a:t>
            </a:r>
            <a:r>
              <a:rPr lang="nl-NL" sz="1800" dirty="0" err="1"/>
              <a:t>you</a:t>
            </a:r>
            <a:r>
              <a:rPr lang="nl-NL" sz="1800" dirty="0"/>
              <a:t> take: </a:t>
            </a:r>
            <a:endParaRPr lang="nl-NL" sz="1600" dirty="0"/>
          </a:p>
          <a:p>
            <a:pPr lvl="1"/>
            <a:r>
              <a:rPr lang="nl-NL" sz="1600" dirty="0" err="1"/>
              <a:t>Ask</a:t>
            </a:r>
            <a:r>
              <a:rPr lang="nl-NL" sz="1600" dirty="0"/>
              <a:t> </a:t>
            </a:r>
            <a:r>
              <a:rPr lang="nl-NL" sz="1600" dirty="0" err="1"/>
              <a:t>permission</a:t>
            </a:r>
            <a:r>
              <a:rPr lang="nl-NL" sz="1600" dirty="0"/>
              <a:t> </a:t>
            </a:r>
            <a:r>
              <a:rPr lang="nl-NL" sz="1600" dirty="0" err="1"/>
              <a:t>from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participants</a:t>
            </a:r>
            <a:r>
              <a:rPr lang="nl-NL" sz="1600" dirty="0"/>
              <a:t> </a:t>
            </a:r>
          </a:p>
          <a:p>
            <a:pPr lvl="1"/>
            <a:r>
              <a:rPr lang="nl-NL" sz="1600" dirty="0"/>
              <a:t>License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sharing</a:t>
            </a:r>
            <a:endParaRPr lang="nl-NL" sz="1600" dirty="0"/>
          </a:p>
          <a:p>
            <a:endParaRPr lang="nl-NL" sz="1800" dirty="0"/>
          </a:p>
          <a:p>
            <a:r>
              <a:rPr lang="nl-NL" sz="1800" dirty="0" err="1"/>
              <a:t>Pay</a:t>
            </a:r>
            <a:r>
              <a:rPr lang="nl-NL" sz="1800" dirty="0"/>
              <a:t> attention </a:t>
            </a:r>
            <a:r>
              <a:rPr lang="nl-NL" sz="1800" dirty="0" err="1"/>
              <a:t>to</a:t>
            </a:r>
            <a:r>
              <a:rPr lang="nl-NL" sz="1800" dirty="0"/>
              <a:t> image copyright</a:t>
            </a:r>
            <a:r>
              <a:rPr lang="zh-CN" altLang="nl-NL" sz="1800" dirty="0"/>
              <a:t>！</a:t>
            </a:r>
            <a:endParaRPr lang="nl-NL" altLang="zh-CN" sz="1800" dirty="0"/>
          </a:p>
          <a:p>
            <a:endParaRPr lang="nl-NL" sz="1800" dirty="0"/>
          </a:p>
          <a:p>
            <a:r>
              <a:rPr lang="nl-NL" sz="1800" dirty="0"/>
              <a:t>Free images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videos</a:t>
            </a:r>
            <a:r>
              <a:rPr lang="zh-CN" altLang="nl-NL" sz="1800" dirty="0"/>
              <a:t>：</a:t>
            </a:r>
            <a:r>
              <a:rPr lang="nl-NL" altLang="zh-CN" sz="1800" dirty="0" err="1">
                <a:hlinkClick r:id="rId2"/>
              </a:rPr>
              <a:t>pixabay</a:t>
            </a:r>
            <a:endParaRPr lang="en-GB" sz="1800" dirty="0"/>
          </a:p>
        </p:txBody>
      </p:sp>
      <p:pic>
        <p:nvPicPr>
          <p:cNvPr id="2050" name="Picture 2" descr="Internet, Copyright, Protection, Usage Rights, Attor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98" y="2063724"/>
            <a:ext cx="2076422" cy="207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3634026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Sharing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092398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Type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1608237"/>
            <a:ext cx="156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Data Ownership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" y="2132648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Privacy 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Confidentiality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2879230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Storage,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 Access control</a:t>
            </a:r>
          </a:p>
        </p:txBody>
      </p:sp>
    </p:spTree>
    <p:extLst>
      <p:ext uri="{BB962C8B-B14F-4D97-AF65-F5344CB8AC3E}">
        <p14:creationId xmlns:p14="http://schemas.microsoft.com/office/powerpoint/2010/main" val="3502643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284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2800" dirty="0"/>
              <a:t>DMP – 3. Privacy / Confidentiality</a:t>
            </a:r>
            <a:endParaRPr sz="2800" dirty="0"/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1"/>
          </p:nvPr>
        </p:nvSpPr>
        <p:spPr>
          <a:xfrm>
            <a:off x="1763106" y="1162365"/>
            <a:ext cx="7106400" cy="3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Ethical issues in research with human participants</a:t>
            </a:r>
            <a:endParaRPr sz="1800" dirty="0"/>
          </a:p>
          <a:p>
            <a:pPr marL="3429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1800" dirty="0"/>
          </a:p>
          <a:p>
            <a:pPr marL="3429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Confidential data protection during research</a:t>
            </a:r>
            <a:endParaRPr sz="1800" dirty="0"/>
          </a:p>
          <a:p>
            <a:pPr marL="8001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600" dirty="0"/>
              <a:t>Data use agreement (take external data in)</a:t>
            </a:r>
            <a:endParaRPr sz="1600" dirty="0"/>
          </a:p>
          <a:p>
            <a:pPr marL="8001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600" dirty="0"/>
              <a:t>GDPR (AVG) compliance in research</a:t>
            </a:r>
            <a:endParaRPr sz="1600" dirty="0"/>
          </a:p>
          <a:p>
            <a:pPr marL="8001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600" dirty="0"/>
              <a:t>Data protection impact assessment (DPIA)</a:t>
            </a:r>
            <a:endParaRPr sz="1600" dirty="0"/>
          </a:p>
          <a:p>
            <a:pPr marL="8001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600" dirty="0"/>
              <a:t>Data processing via 3rd party </a:t>
            </a:r>
            <a:endParaRPr sz="1600" dirty="0"/>
          </a:p>
          <a:p>
            <a:pPr marL="5080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1800" dirty="0"/>
          </a:p>
        </p:txBody>
      </p:sp>
      <p:pic>
        <p:nvPicPr>
          <p:cNvPr id="254" name="Google Shape;254;p30" descr="Research, Scan, Magnifier, Medical, Diagnos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1069" y="849573"/>
            <a:ext cx="2686934" cy="18192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0" y="3634026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Sharing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092398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Type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1608237"/>
            <a:ext cx="156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Ownership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" y="2132648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Privacy </a:t>
            </a:r>
          </a:p>
          <a:p>
            <a:pPr algn="ctr"/>
            <a:r>
              <a:rPr lang="en-GB" u="sng" dirty="0">
                <a:solidFill>
                  <a:schemeClr val="bg1"/>
                </a:solidFill>
              </a:rPr>
              <a:t>Confidentiality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2879230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Storage,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 Access control</a:t>
            </a:r>
          </a:p>
        </p:txBody>
      </p:sp>
      <p:sp>
        <p:nvSpPr>
          <p:cNvPr id="2" name="Rectangle 1"/>
          <p:cNvSpPr/>
          <p:nvPr/>
        </p:nvSpPr>
        <p:spPr>
          <a:xfrm>
            <a:off x="5435146" y="3634026"/>
            <a:ext cx="3301139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8100" lvl="0">
              <a:lnSpc>
                <a:spcPct val="150000"/>
              </a:lnSpc>
              <a:buSzPts val="1800"/>
            </a:pPr>
            <a:r>
              <a:rPr lang="en-US" sz="1600" dirty="0"/>
              <a:t>What do we collect? </a:t>
            </a:r>
          </a:p>
          <a:p>
            <a:pPr marL="38100" lvl="0">
              <a:lnSpc>
                <a:spcPct val="150000"/>
              </a:lnSpc>
              <a:buSzPts val="1800"/>
            </a:pPr>
            <a:r>
              <a:rPr lang="en-US" sz="1600" dirty="0"/>
              <a:t>Are we allowed to? </a:t>
            </a:r>
          </a:p>
          <a:p>
            <a:pPr marL="38100" lvl="0">
              <a:lnSpc>
                <a:spcPct val="150000"/>
              </a:lnSpc>
              <a:buSzPts val="1800"/>
            </a:pPr>
            <a:r>
              <a:rPr lang="en-US" sz="1600" dirty="0"/>
              <a:t>What do we share and with who?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uiExpand="1" build="p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 txBox="1">
            <a:spLocks/>
          </p:cNvSpPr>
          <p:nvPr/>
        </p:nvSpPr>
        <p:spPr>
          <a:xfrm>
            <a:off x="1763099" y="1084649"/>
            <a:ext cx="5691660" cy="348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dirty="0"/>
              <a:t>Applies only to </a:t>
            </a:r>
            <a:r>
              <a:rPr lang="en-GB" sz="1800" dirty="0">
                <a:solidFill>
                  <a:srgbClr val="C00000"/>
                </a:solidFill>
              </a:rPr>
              <a:t>Personal Data </a:t>
            </a:r>
            <a:r>
              <a:rPr lang="en-GB" sz="1800" dirty="0"/>
              <a:t>(GDPR*, Article4)</a:t>
            </a:r>
          </a:p>
          <a:p>
            <a:pPr lvl="1"/>
            <a:r>
              <a:rPr lang="en-GB" sz="1600" dirty="0"/>
              <a:t>Any information relating to an identified or identifiable natural person. </a:t>
            </a:r>
          </a:p>
          <a:p>
            <a:pPr marL="533400" lvl="1" indent="0">
              <a:buFont typeface="Arial"/>
              <a:buNone/>
            </a:pPr>
            <a:endParaRPr lang="en-GB" sz="1600" dirty="0"/>
          </a:p>
          <a:p>
            <a:endParaRPr lang="en-GB" sz="1800" dirty="0"/>
          </a:p>
          <a:p>
            <a:endParaRPr lang="en-GB" sz="2000" dirty="0"/>
          </a:p>
        </p:txBody>
      </p:sp>
      <p:sp>
        <p:nvSpPr>
          <p:cNvPr id="260" name="Google Shape;260;p31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GDPR (AVG) and Personal Data</a:t>
            </a:r>
            <a:endParaRPr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6954700" y="966758"/>
            <a:ext cx="2107800" cy="1590734"/>
            <a:chOff x="6482001" y="2877382"/>
            <a:chExt cx="2107800" cy="1590734"/>
          </a:xfrm>
        </p:grpSpPr>
        <p:pic>
          <p:nvPicPr>
            <p:cNvPr id="263" name="Google Shape;263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95698" y="2877382"/>
              <a:ext cx="1880542" cy="14928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31"/>
            <p:cNvSpPr/>
            <p:nvPr/>
          </p:nvSpPr>
          <p:spPr>
            <a:xfrm>
              <a:off x="6482001" y="4297716"/>
              <a:ext cx="2107800" cy="170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317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333333"/>
                  </a:solidFill>
                  <a:latin typeface="Arimo"/>
                  <a:ea typeface="Arimo"/>
                  <a:cs typeface="Arimo"/>
                  <a:sym typeface="Arimo"/>
                </a:rPr>
                <a:t>https://doi.org/10.5281/zenodo.1247457</a:t>
              </a:r>
              <a:r>
                <a:rPr lang="en-US" sz="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3634026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Sharing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092398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Type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608237"/>
            <a:ext cx="156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Ownership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2132648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Privacy </a:t>
            </a:r>
          </a:p>
          <a:p>
            <a:pPr algn="ctr"/>
            <a:r>
              <a:rPr lang="en-GB" u="sng" dirty="0">
                <a:solidFill>
                  <a:schemeClr val="bg1"/>
                </a:solidFill>
              </a:rPr>
              <a:t>Confidentiality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879230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Storage,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 Access control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19688" y="4823193"/>
            <a:ext cx="52954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*https://eur-lex.europa.eu/legal-content/EN/TXT/PDF/?uri=CELEX:32016R0679&amp;from=EN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12244" y="2530211"/>
            <a:ext cx="1602607" cy="1410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Name, Gender, Age, DOB, Civil status, Nationality, Languages, IP addresses, etc.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31366" y="2549458"/>
            <a:ext cx="1602607" cy="1410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Work/home addresses, Phone, Email, ID number, etc.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65658" y="2549457"/>
            <a:ext cx="1872226" cy="141010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Race, Religion, Sexual orientation, Health, Sex life, Criminal record, Biometric data, etc.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6784" y="4096479"/>
            <a:ext cx="130997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Sensitive data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77682" y="4096479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Organizational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3017" y="4096479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General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2800" dirty="0"/>
              <a:t>DMP – 4. Data Storage, Access control</a:t>
            </a:r>
            <a:endParaRPr sz="2800" dirty="0"/>
          </a:p>
        </p:txBody>
      </p:sp>
      <p:sp>
        <p:nvSpPr>
          <p:cNvPr id="286" name="Google Shape;286;p33"/>
          <p:cNvSpPr txBox="1">
            <a:spLocks noGrp="1"/>
          </p:cNvSpPr>
          <p:nvPr>
            <p:ph type="body" idx="1"/>
          </p:nvPr>
        </p:nvSpPr>
        <p:spPr>
          <a:xfrm>
            <a:off x="1763106" y="1162365"/>
            <a:ext cx="7106400" cy="3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800" dirty="0"/>
              <a:t>Backup strategy</a:t>
            </a:r>
            <a:endParaRPr lang="en-US" sz="1400" dirty="0"/>
          </a:p>
          <a:p>
            <a:pPr marL="800100" lvl="1" indent="-342900">
              <a:lnSpc>
                <a:spcPct val="138888"/>
              </a:lnSpc>
              <a:spcBef>
                <a:spcPts val="0"/>
              </a:spcBef>
              <a:buChar char="•"/>
            </a:pPr>
            <a:r>
              <a:rPr lang="en-US" sz="1600" dirty="0"/>
              <a:t>3 – 2 – 1 rules</a:t>
            </a:r>
            <a:endParaRPr sz="1600" dirty="0"/>
          </a:p>
          <a:p>
            <a:pPr marL="342900" lvl="0" indent="-34290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endParaRPr lang="en-US" sz="1800" dirty="0"/>
          </a:p>
          <a:p>
            <a:pPr marL="342900" lvl="0" indent="-34290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endParaRPr lang="en-US" sz="1800" dirty="0"/>
          </a:p>
          <a:p>
            <a:pPr marL="342900" lvl="0" indent="-34290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endParaRPr lang="en-US" sz="1800" dirty="0"/>
          </a:p>
          <a:p>
            <a:pPr marL="342900" lvl="0" indent="-34290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endParaRPr lang="en-US" sz="1800" dirty="0"/>
          </a:p>
          <a:p>
            <a:pPr marL="342900" lvl="0" indent="-34290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1800" dirty="0"/>
              <a:t>Determine the access rights for different users</a:t>
            </a:r>
          </a:p>
          <a:p>
            <a:pPr marL="800100" lvl="1" indent="-342900">
              <a:lnSpc>
                <a:spcPct val="138888"/>
              </a:lnSpc>
              <a:spcBef>
                <a:spcPts val="0"/>
              </a:spcBef>
              <a:buSzPts val="2800"/>
              <a:buChar char="•"/>
            </a:pPr>
            <a:r>
              <a:rPr lang="en-US" sz="1600" dirty="0"/>
              <a:t>Group member / Author</a:t>
            </a:r>
          </a:p>
          <a:p>
            <a:pPr marL="800100" lvl="1" indent="-342900">
              <a:lnSpc>
                <a:spcPct val="138888"/>
              </a:lnSpc>
              <a:spcBef>
                <a:spcPts val="0"/>
              </a:spcBef>
              <a:buSzPts val="2800"/>
              <a:buChar char="•"/>
            </a:pPr>
            <a:r>
              <a:rPr lang="en-US" sz="1600" dirty="0"/>
              <a:t>Readers / External users </a:t>
            </a:r>
          </a:p>
          <a:p>
            <a:pPr marL="800100" lvl="1" indent="-342900">
              <a:lnSpc>
                <a:spcPct val="138888"/>
              </a:lnSpc>
              <a:spcBef>
                <a:spcPts val="0"/>
              </a:spcBef>
              <a:buSzPts val="2800"/>
              <a:buChar char="•"/>
            </a:pPr>
            <a:r>
              <a:rPr lang="en-US" sz="1600" dirty="0"/>
              <a:t>… …</a:t>
            </a:r>
            <a:br>
              <a:rPr lang="en-US" dirty="0"/>
            </a:br>
            <a:endParaRPr sz="1200" dirty="0"/>
          </a:p>
          <a:p>
            <a:pPr marL="342900" lvl="0" indent="-16510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 dirty="0"/>
          </a:p>
        </p:txBody>
      </p:sp>
      <p:pic>
        <p:nvPicPr>
          <p:cNvPr id="295" name="Google Shape;295;p33" descr="https://vickysteeves.gitlab.io/Intro-DataMgmt/imgs/32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4082" y="1110298"/>
            <a:ext cx="4357144" cy="169031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3"/>
          <p:cNvSpPr/>
          <p:nvPr/>
        </p:nvSpPr>
        <p:spPr>
          <a:xfrm>
            <a:off x="5558875" y="2836592"/>
            <a:ext cx="2829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https://vickysteeves.gitlab.io/Intro-DataMgmt/#/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0" y="3634026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Sharing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1092398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Type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608237"/>
            <a:ext cx="156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Ownership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" y="2132648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Privacy 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Confidentiality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2879230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Storage,</a:t>
            </a:r>
          </a:p>
          <a:p>
            <a:pPr algn="ctr"/>
            <a:r>
              <a:rPr lang="en-GB" u="sng" dirty="0">
                <a:solidFill>
                  <a:schemeClr val="bg1"/>
                </a:solidFill>
              </a:rPr>
              <a:t> Access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C93F7-CC18-E13A-8900-52D75A81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DMP – 4. Data Storage, Access control</a:t>
            </a:r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655A9-3807-227C-0CEF-FC39AEAEB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Keep track of changes made to files and any other digital assets.</a:t>
            </a:r>
          </a:p>
          <a:p>
            <a:pPr marL="201168" lvl="1" indent="0">
              <a:buFont typeface="Arial"/>
              <a:buNone/>
            </a:pPr>
            <a:endParaRPr lang="en-GB" sz="1800" dirty="0"/>
          </a:p>
          <a:p>
            <a:pPr marL="201168" lvl="1" indent="0">
              <a:buFont typeface="Arial"/>
              <a:buNone/>
            </a:pPr>
            <a:r>
              <a:rPr lang="en-GB" sz="1800" dirty="0"/>
              <a:t>		Save a new version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 When to create a new version?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0" indent="0">
              <a:buFont typeface="Arial"/>
              <a:buNone/>
            </a:pPr>
            <a:r>
              <a:rPr lang="en-GB" sz="1800" dirty="0"/>
              <a:t>		Only for important changes </a:t>
            </a:r>
          </a:p>
          <a:p>
            <a:endParaRPr lang="en-GB" sz="1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F1DE1D-66BC-13C7-F276-D6E715276CCA}"/>
              </a:ext>
            </a:extLst>
          </p:cNvPr>
          <p:cNvGrpSpPr/>
          <p:nvPr/>
        </p:nvGrpSpPr>
        <p:grpSpPr>
          <a:xfrm>
            <a:off x="5985862" y="3273395"/>
            <a:ext cx="3083805" cy="1485064"/>
            <a:chOff x="7677150" y="3853457"/>
            <a:chExt cx="4004689" cy="1878928"/>
          </a:xfrm>
        </p:grpSpPr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3037E530-5C90-C748-9DA4-51230C7B1E67}"/>
                </a:ext>
              </a:extLst>
            </p:cNvPr>
            <p:cNvSpPr/>
            <p:nvPr/>
          </p:nvSpPr>
          <p:spPr>
            <a:xfrm>
              <a:off x="7743825" y="5000625"/>
              <a:ext cx="295275" cy="295275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7" name="Circle: Hollow 6">
              <a:extLst>
                <a:ext uri="{FF2B5EF4-FFF2-40B4-BE49-F238E27FC236}">
                  <a16:creationId xmlns:a16="http://schemas.microsoft.com/office/drawing/2014/main" id="{6F699AC6-37B3-5B88-82AF-AD8289AEEB3A}"/>
                </a:ext>
              </a:extLst>
            </p:cNvPr>
            <p:cNvSpPr/>
            <p:nvPr/>
          </p:nvSpPr>
          <p:spPr>
            <a:xfrm>
              <a:off x="9116377" y="5000625"/>
              <a:ext cx="295275" cy="295275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8" name="Circle: Hollow 7">
              <a:extLst>
                <a:ext uri="{FF2B5EF4-FFF2-40B4-BE49-F238E27FC236}">
                  <a16:creationId xmlns:a16="http://schemas.microsoft.com/office/drawing/2014/main" id="{B7619FE9-08E1-FABD-3466-7B72BF9DA28D}"/>
                </a:ext>
              </a:extLst>
            </p:cNvPr>
            <p:cNvSpPr/>
            <p:nvPr/>
          </p:nvSpPr>
          <p:spPr>
            <a:xfrm>
              <a:off x="10487025" y="5000624"/>
              <a:ext cx="295275" cy="295275"/>
            </a:xfrm>
            <a:prstGeom prst="don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" name="Circle: Hollow 8">
              <a:extLst>
                <a:ext uri="{FF2B5EF4-FFF2-40B4-BE49-F238E27FC236}">
                  <a16:creationId xmlns:a16="http://schemas.microsoft.com/office/drawing/2014/main" id="{4F91B129-E4A8-73DC-459C-5967906D1535}"/>
                </a:ext>
              </a:extLst>
            </p:cNvPr>
            <p:cNvSpPr/>
            <p:nvPr/>
          </p:nvSpPr>
          <p:spPr>
            <a:xfrm>
              <a:off x="10487025" y="4257675"/>
              <a:ext cx="295275" cy="295275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65B9120-1F87-DA9B-BFFB-094607ABCF17}"/>
                </a:ext>
              </a:extLst>
            </p:cNvPr>
            <p:cNvCxnSpPr>
              <a:stCxn id="6" idx="6"/>
              <a:endCxn id="7" idx="2"/>
            </p:cNvCxnSpPr>
            <p:nvPr/>
          </p:nvCxnSpPr>
          <p:spPr>
            <a:xfrm>
              <a:off x="8039100" y="5148263"/>
              <a:ext cx="107727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177F765-84BE-23B9-A10E-F894C411D159}"/>
                </a:ext>
              </a:extLst>
            </p:cNvPr>
            <p:cNvCxnSpPr>
              <a:cxnSpLocks/>
              <a:stCxn id="7" idx="7"/>
              <a:endCxn id="9" idx="2"/>
            </p:cNvCxnSpPr>
            <p:nvPr/>
          </p:nvCxnSpPr>
          <p:spPr>
            <a:xfrm flipV="1">
              <a:off x="9368410" y="4405313"/>
              <a:ext cx="1118615" cy="63855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4C7A0C-10FE-CC9C-BB5A-E09A0015C660}"/>
                </a:ext>
              </a:extLst>
            </p:cNvPr>
            <p:cNvCxnSpPr>
              <a:cxnSpLocks/>
              <a:stCxn id="7" idx="6"/>
              <a:endCxn id="8" idx="2"/>
            </p:cNvCxnSpPr>
            <p:nvPr/>
          </p:nvCxnSpPr>
          <p:spPr>
            <a:xfrm flipV="1">
              <a:off x="9411652" y="5148262"/>
              <a:ext cx="1075373" cy="1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C1FF53-DCF5-7B53-FF30-EB2A8BC9792D}"/>
                </a:ext>
              </a:extLst>
            </p:cNvPr>
            <p:cNvSpPr txBox="1"/>
            <p:nvPr/>
          </p:nvSpPr>
          <p:spPr>
            <a:xfrm>
              <a:off x="10634662" y="3853457"/>
              <a:ext cx="1047177" cy="730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V2</a:t>
              </a:r>
            </a:p>
            <a:p>
              <a:pPr algn="ctr"/>
              <a:r>
                <a:rPr lang="en-GB" sz="1050" dirty="0"/>
                <a:t>(new version)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8DE0D8-A41C-8B81-921C-260A8834CB27}"/>
                </a:ext>
              </a:extLst>
            </p:cNvPr>
            <p:cNvSpPr txBox="1"/>
            <p:nvPr/>
          </p:nvSpPr>
          <p:spPr>
            <a:xfrm>
              <a:off x="7677150" y="5411126"/>
              <a:ext cx="457200" cy="321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V1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C19B02-1C0C-49DE-546F-6325B6532AF5}"/>
                </a:ext>
              </a:extLst>
            </p:cNvPr>
            <p:cNvSpPr txBox="1"/>
            <p:nvPr/>
          </p:nvSpPr>
          <p:spPr>
            <a:xfrm>
              <a:off x="9035414" y="5405442"/>
              <a:ext cx="457200" cy="321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V1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4A6243C-BF37-AC5C-2995-2A5A03AC8674}"/>
              </a:ext>
            </a:extLst>
          </p:cNvPr>
          <p:cNvSpPr/>
          <p:nvPr/>
        </p:nvSpPr>
        <p:spPr>
          <a:xfrm>
            <a:off x="0" y="3634026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Sharing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7C592D-0B33-93D5-09B4-35B89893B269}"/>
              </a:ext>
            </a:extLst>
          </p:cNvPr>
          <p:cNvSpPr/>
          <p:nvPr/>
        </p:nvSpPr>
        <p:spPr>
          <a:xfrm>
            <a:off x="0" y="1092398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Type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85FE8D-64BE-0DA4-6487-1BE998E18DB1}"/>
              </a:ext>
            </a:extLst>
          </p:cNvPr>
          <p:cNvSpPr/>
          <p:nvPr/>
        </p:nvSpPr>
        <p:spPr>
          <a:xfrm>
            <a:off x="0" y="1608237"/>
            <a:ext cx="156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Ownership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003ED0-D6D4-C153-C761-2805A194AF87}"/>
              </a:ext>
            </a:extLst>
          </p:cNvPr>
          <p:cNvSpPr/>
          <p:nvPr/>
        </p:nvSpPr>
        <p:spPr>
          <a:xfrm>
            <a:off x="-1" y="2132648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Privacy 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Confidentiality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420FCB-72FA-D67D-E9E3-6A25A149050E}"/>
              </a:ext>
            </a:extLst>
          </p:cNvPr>
          <p:cNvSpPr/>
          <p:nvPr/>
        </p:nvSpPr>
        <p:spPr>
          <a:xfrm>
            <a:off x="0" y="2879230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Storage,</a:t>
            </a:r>
          </a:p>
          <a:p>
            <a:pPr algn="ctr"/>
            <a:r>
              <a:rPr lang="en-GB" u="sng" dirty="0">
                <a:solidFill>
                  <a:schemeClr val="bg1"/>
                </a:solidFill>
              </a:rPr>
              <a:t> Access control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714114F-2811-FDAA-C2E8-9B78DD8E8C20}"/>
              </a:ext>
            </a:extLst>
          </p:cNvPr>
          <p:cNvSpPr/>
          <p:nvPr/>
        </p:nvSpPr>
        <p:spPr>
          <a:xfrm>
            <a:off x="2586641" y="2323958"/>
            <a:ext cx="726941" cy="176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6A660EE-4B1D-28B8-8E2F-BAA841321F3E}"/>
              </a:ext>
            </a:extLst>
          </p:cNvPr>
          <p:cNvSpPr/>
          <p:nvPr/>
        </p:nvSpPr>
        <p:spPr>
          <a:xfrm>
            <a:off x="2586640" y="3765352"/>
            <a:ext cx="726941" cy="176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74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2800" dirty="0"/>
              <a:t>DMP – 5. Data Sharing </a:t>
            </a:r>
            <a:endParaRPr sz="2800" dirty="0"/>
          </a:p>
        </p:txBody>
      </p:sp>
      <p:sp>
        <p:nvSpPr>
          <p:cNvPr id="302" name="Google Shape;302;p34"/>
          <p:cNvSpPr txBox="1">
            <a:spLocks noGrp="1"/>
          </p:cNvSpPr>
          <p:nvPr>
            <p:ph type="body" idx="1"/>
          </p:nvPr>
        </p:nvSpPr>
        <p:spPr>
          <a:xfrm>
            <a:off x="1763106" y="1200150"/>
            <a:ext cx="7106400" cy="3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800" dirty="0"/>
              <a:t>Understand your data before </a:t>
            </a:r>
            <a:r>
              <a:rPr lang="en-GB" sz="1800" dirty="0"/>
              <a:t>sharing</a:t>
            </a:r>
            <a:endParaRPr dirty="0"/>
          </a:p>
          <a:p>
            <a:pPr marL="34290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8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endParaRPr sz="2400" dirty="0"/>
          </a:p>
        </p:txBody>
      </p:sp>
      <p:sp>
        <p:nvSpPr>
          <p:cNvPr id="311" name="Google Shape;311;p34"/>
          <p:cNvSpPr/>
          <p:nvPr/>
        </p:nvSpPr>
        <p:spPr>
          <a:xfrm>
            <a:off x="2181639" y="1838738"/>
            <a:ext cx="5550900" cy="28476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4"/>
          <p:cNvSpPr txBox="1"/>
          <p:nvPr/>
        </p:nvSpPr>
        <p:spPr>
          <a:xfrm>
            <a:off x="3192876" y="1883465"/>
            <a:ext cx="3528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data associated with publication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4"/>
          <p:cNvSpPr/>
          <p:nvPr/>
        </p:nvSpPr>
        <p:spPr>
          <a:xfrm>
            <a:off x="2341753" y="2398043"/>
            <a:ext cx="1331700" cy="8172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ready to be publicly released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4"/>
          <p:cNvSpPr/>
          <p:nvPr/>
        </p:nvSpPr>
        <p:spPr>
          <a:xfrm>
            <a:off x="3851413" y="2398043"/>
            <a:ext cx="2206500" cy="8172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under embargo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4"/>
          <p:cNvSpPr/>
          <p:nvPr/>
        </p:nvSpPr>
        <p:spPr>
          <a:xfrm>
            <a:off x="6251711" y="2398042"/>
            <a:ext cx="1303200" cy="9144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that cannot be publicly released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4"/>
          <p:cNvSpPr/>
          <p:nvPr/>
        </p:nvSpPr>
        <p:spPr>
          <a:xfrm>
            <a:off x="3819110" y="3631194"/>
            <a:ext cx="1023600" cy="6432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Available upon request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4"/>
          <p:cNvSpPr/>
          <p:nvPr/>
        </p:nvSpPr>
        <p:spPr>
          <a:xfrm>
            <a:off x="4985441" y="3631194"/>
            <a:ext cx="1023600" cy="6432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be publicly released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4"/>
          <p:cNvSpPr/>
          <p:nvPr/>
        </p:nvSpPr>
        <p:spPr>
          <a:xfrm>
            <a:off x="6131469" y="3581918"/>
            <a:ext cx="1543500" cy="7377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Safety reasons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Commercial reasons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Personal data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4"/>
          <p:cNvSpPr/>
          <p:nvPr/>
        </p:nvSpPr>
        <p:spPr>
          <a:xfrm>
            <a:off x="4252921" y="3220264"/>
            <a:ext cx="207300" cy="411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4"/>
          <p:cNvSpPr/>
          <p:nvPr/>
        </p:nvSpPr>
        <p:spPr>
          <a:xfrm>
            <a:off x="5422164" y="3215309"/>
            <a:ext cx="207300" cy="411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4"/>
          <p:cNvSpPr/>
          <p:nvPr/>
        </p:nvSpPr>
        <p:spPr>
          <a:xfrm rot="10800000">
            <a:off x="6837391" y="3330218"/>
            <a:ext cx="120000" cy="2517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2146439" y="4776140"/>
            <a:ext cx="6548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Andrews, H., Turkyilmaz-van der Velden, Y.,10 Steps to Long-term Archive Research Data, TU Delft, December. 2018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3634026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Data Sharing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1092398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Type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608237"/>
            <a:ext cx="156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Ownership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1" y="2132648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Privacy 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Confidentiality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879230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Storage,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 Access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2800" dirty="0"/>
              <a:t>Agenda</a:t>
            </a:r>
            <a:endParaRPr sz="2800"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1763106" y="1200150"/>
            <a:ext cx="7106400" cy="3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9:30 – 9:50 </a:t>
            </a:r>
            <a:r>
              <a:rPr lang="en-GB" sz="1800" dirty="0"/>
              <a:t>Academic career path (information management)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9:51 – 10:15 </a:t>
            </a:r>
            <a:r>
              <a:rPr lang="en-GB" sz="1800" dirty="0"/>
              <a:t>Research data management</a:t>
            </a:r>
            <a:endParaRPr lang="en-US" sz="18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10:16 - 10:30 </a:t>
            </a:r>
            <a:r>
              <a:rPr lang="en-GB" sz="1800" dirty="0"/>
              <a:t>Q &amp; A</a:t>
            </a:r>
            <a:endParaRPr sz="1800" dirty="0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8171" y="2411462"/>
            <a:ext cx="1063375" cy="106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2800" dirty="0"/>
              <a:t>DMP – 5. Data Sharing </a:t>
            </a:r>
            <a:endParaRPr sz="2800" dirty="0"/>
          </a:p>
        </p:txBody>
      </p:sp>
      <p:sp>
        <p:nvSpPr>
          <p:cNvPr id="329" name="Google Shape;329;p35"/>
          <p:cNvSpPr txBox="1">
            <a:spLocks noGrp="1"/>
          </p:cNvSpPr>
          <p:nvPr>
            <p:ph type="body" idx="1"/>
          </p:nvPr>
        </p:nvSpPr>
        <p:spPr>
          <a:xfrm>
            <a:off x="1763106" y="1200150"/>
            <a:ext cx="7106400" cy="3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 dirty="0">
                <a:solidFill>
                  <a:srgbClr val="000000"/>
                </a:solidFill>
              </a:rPr>
              <a:t>Data repositories: a few examples</a:t>
            </a:r>
            <a:endParaRPr sz="1800" dirty="0"/>
          </a:p>
          <a:p>
            <a:pPr marL="9144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" name="Rectangle 4"/>
          <p:cNvSpPr/>
          <p:nvPr/>
        </p:nvSpPr>
        <p:spPr>
          <a:xfrm>
            <a:off x="0" y="3634026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Data Sharing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092398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Type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608237"/>
            <a:ext cx="156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Ownership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2132648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Privacy 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Confidentiality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879230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Storage,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 Access control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93238"/>
              </p:ext>
            </p:extLst>
          </p:nvPr>
        </p:nvGraphicFramePr>
        <p:xfrm>
          <a:off x="1654620" y="1933285"/>
          <a:ext cx="7380893" cy="204317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87185">
                  <a:extLst>
                    <a:ext uri="{9D8B030D-6E8A-4147-A177-3AD203B41FA5}">
                      <a16:colId xmlns:a16="http://schemas.microsoft.com/office/drawing/2014/main" val="983189491"/>
                    </a:ext>
                  </a:extLst>
                </a:gridCol>
                <a:gridCol w="1923584">
                  <a:extLst>
                    <a:ext uri="{9D8B030D-6E8A-4147-A177-3AD203B41FA5}">
                      <a16:colId xmlns:a16="http://schemas.microsoft.com/office/drawing/2014/main" val="1738468872"/>
                    </a:ext>
                  </a:extLst>
                </a:gridCol>
                <a:gridCol w="1472870">
                  <a:extLst>
                    <a:ext uri="{9D8B030D-6E8A-4147-A177-3AD203B41FA5}">
                      <a16:colId xmlns:a16="http://schemas.microsoft.com/office/drawing/2014/main" val="3899276429"/>
                    </a:ext>
                  </a:extLst>
                </a:gridCol>
                <a:gridCol w="700217">
                  <a:extLst>
                    <a:ext uri="{9D8B030D-6E8A-4147-A177-3AD203B41FA5}">
                      <a16:colId xmlns:a16="http://schemas.microsoft.com/office/drawing/2014/main" val="1783777204"/>
                    </a:ext>
                  </a:extLst>
                </a:gridCol>
                <a:gridCol w="450715">
                  <a:extLst>
                    <a:ext uri="{9D8B030D-6E8A-4147-A177-3AD203B41FA5}">
                      <a16:colId xmlns:a16="http://schemas.microsoft.com/office/drawing/2014/main" val="121806069"/>
                    </a:ext>
                  </a:extLst>
                </a:gridCol>
                <a:gridCol w="946322">
                  <a:extLst>
                    <a:ext uri="{9D8B030D-6E8A-4147-A177-3AD203B41FA5}">
                      <a16:colId xmlns:a16="http://schemas.microsoft.com/office/drawing/2014/main" val="836309900"/>
                    </a:ext>
                  </a:extLst>
                </a:gridCol>
              </a:tblGrid>
              <a:tr h="244558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Repository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Storage space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License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Max file size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Storage</a:t>
                      </a:r>
                      <a:r>
                        <a:rPr lang="en-GB" sz="1100" baseline="0" dirty="0"/>
                        <a:t> location</a:t>
                      </a:r>
                      <a:endParaRPr lang="en-GB" sz="1100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797768"/>
                  </a:ext>
                </a:extLst>
              </a:tr>
              <a:tr h="427735">
                <a:tc>
                  <a:txBody>
                    <a:bodyPr/>
                    <a:lstStyle/>
                    <a:p>
                      <a:r>
                        <a:rPr lang="en-GB" sz="1100" dirty="0"/>
                        <a:t>4TU Centre</a:t>
                      </a:r>
                      <a:r>
                        <a:rPr lang="en-GB" sz="1100" baseline="0" dirty="0"/>
                        <a:t> for Research Data</a:t>
                      </a:r>
                    </a:p>
                    <a:p>
                      <a:r>
                        <a:rPr lang="en-GB" sz="1100" dirty="0">
                          <a:hlinkClick r:id="rId3"/>
                        </a:rPr>
                        <a:t>https://data.4tu.nl/</a:t>
                      </a:r>
                      <a:r>
                        <a:rPr lang="en-GB" sz="11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100" dirty="0"/>
                        <a:t>10</a:t>
                      </a:r>
                      <a:r>
                        <a:rPr lang="en-GB" sz="1100" baseline="0" dirty="0"/>
                        <a:t> GB / year (for free)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100" dirty="0"/>
                        <a:t>CC0 &amp; MIT-like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100" dirty="0"/>
                        <a:t>User choice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10 GB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DOI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Netherlands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0069209"/>
                  </a:ext>
                </a:extLst>
              </a:tr>
              <a:tr h="427735">
                <a:tc>
                  <a:txBody>
                    <a:bodyPr/>
                    <a:lstStyle/>
                    <a:p>
                      <a:r>
                        <a:rPr lang="en-GB" sz="1100" dirty="0" err="1"/>
                        <a:t>Zenodo</a:t>
                      </a:r>
                      <a:endParaRPr lang="en-GB" sz="1100" dirty="0"/>
                    </a:p>
                    <a:p>
                      <a:r>
                        <a:rPr lang="en-GB" sz="1100" dirty="0">
                          <a:hlinkClick r:id="rId4"/>
                        </a:rPr>
                        <a:t>https://zenodo.org/</a:t>
                      </a:r>
                      <a:r>
                        <a:rPr lang="en-GB" sz="11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100" dirty="0"/>
                        <a:t>50 GB per upload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100" dirty="0"/>
                        <a:t>All CC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100" dirty="0"/>
                        <a:t>User choice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None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DOI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CERN Data </a:t>
                      </a:r>
                      <a:r>
                        <a:rPr lang="en-GB" sz="1100" dirty="0" err="1"/>
                        <a:t>Center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2100960"/>
                  </a:ext>
                </a:extLst>
              </a:tr>
              <a:tr h="427735">
                <a:tc>
                  <a:txBody>
                    <a:bodyPr/>
                    <a:lstStyle/>
                    <a:p>
                      <a:r>
                        <a:rPr lang="en-GB" sz="1100" dirty="0" err="1"/>
                        <a:t>Figshare</a:t>
                      </a:r>
                      <a:endParaRPr lang="en-GB" sz="1100" dirty="0"/>
                    </a:p>
                    <a:p>
                      <a:r>
                        <a:rPr lang="en-GB" sz="1100" dirty="0">
                          <a:hlinkClick r:id="rId5"/>
                        </a:rPr>
                        <a:t>https://figshare.com/</a:t>
                      </a:r>
                      <a:r>
                        <a:rPr lang="en-GB" sz="11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100" dirty="0"/>
                        <a:t>Private: 20 GB / user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100" dirty="0"/>
                        <a:t>Public: unlimited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100" dirty="0"/>
                        <a:t>CC0 / CC-BY / MIT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 GB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DOI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Amazon</a:t>
                      </a:r>
                      <a:r>
                        <a:rPr lang="en-GB" sz="1100" baseline="0" dirty="0"/>
                        <a:t> Web Services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698211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11542" y="4218511"/>
            <a:ext cx="29386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Requirements for repositories: </a:t>
            </a:r>
          </a:p>
          <a:p>
            <a:pPr marL="285750" indent="-285750">
              <a:buFontTx/>
              <a:buChar char="-"/>
            </a:pPr>
            <a:r>
              <a:rPr lang="en-GB" dirty="0"/>
              <a:t>DOI or similar for all datasets</a:t>
            </a:r>
          </a:p>
          <a:p>
            <a:pPr marL="285750" indent="-285750">
              <a:buFontTx/>
              <a:buChar char="-"/>
            </a:pPr>
            <a:r>
              <a:rPr lang="en-GB" dirty="0"/>
              <a:t>10 years preservation (at least)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DMP – 5. Data Sharing 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170571"/>
            <a:ext cx="7106464" cy="3944767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SzPts val="2000"/>
            </a:pPr>
            <a:r>
              <a:rPr lang="en-GB" sz="1800" dirty="0"/>
              <a:t>Documentation</a:t>
            </a:r>
          </a:p>
          <a:p>
            <a:pPr marL="800100" lvl="1" indent="-342900">
              <a:spcBef>
                <a:spcPts val="0"/>
              </a:spcBef>
              <a:buSzPts val="2000"/>
            </a:pPr>
            <a:r>
              <a:rPr lang="en-GB" sz="1600" dirty="0"/>
              <a:t>What you did, how you did it</a:t>
            </a:r>
          </a:p>
          <a:p>
            <a:pPr marL="800100" lvl="1" indent="-342900">
              <a:spcBef>
                <a:spcPts val="0"/>
              </a:spcBef>
              <a:buSzPts val="2000"/>
            </a:pPr>
            <a:r>
              <a:rPr lang="en-GB" sz="1600" dirty="0"/>
              <a:t>How the data can be re-used</a:t>
            </a:r>
          </a:p>
          <a:p>
            <a:pPr marL="342900" lvl="0" indent="-342900">
              <a:spcBef>
                <a:spcPts val="0"/>
              </a:spcBef>
              <a:buSzPts val="2000"/>
            </a:pPr>
            <a:endParaRPr lang="en-GB" sz="1800" dirty="0"/>
          </a:p>
          <a:p>
            <a:pPr marL="342900" lvl="0" indent="-342900">
              <a:spcBef>
                <a:spcPts val="0"/>
              </a:spcBef>
              <a:buSzPts val="2000"/>
            </a:pPr>
            <a:r>
              <a:rPr lang="en-GB" sz="1800" dirty="0"/>
              <a:t>Data formats – ensure longer term usability</a:t>
            </a:r>
          </a:p>
          <a:p>
            <a:pPr marL="342900" lvl="0" indent="-342900">
              <a:spcBef>
                <a:spcPts val="0"/>
              </a:spcBef>
              <a:buSzPts val="2000"/>
            </a:pPr>
            <a:endParaRPr lang="en-GB" sz="1800" dirty="0"/>
          </a:p>
          <a:p>
            <a:pPr marL="342900" lvl="0" indent="-342900">
              <a:spcBef>
                <a:spcPts val="0"/>
              </a:spcBef>
              <a:buSzPts val="2000"/>
            </a:pPr>
            <a:r>
              <a:rPr lang="en-GB" sz="1800" dirty="0"/>
              <a:t>Licenses – tell others how to use the published data</a:t>
            </a:r>
          </a:p>
          <a:p>
            <a:pPr marL="800100" lvl="1" indent="-342900">
              <a:spcBef>
                <a:spcPts val="0"/>
              </a:spcBef>
              <a:buSzPts val="2000"/>
            </a:pPr>
            <a:r>
              <a:rPr lang="en-GB" sz="1600" dirty="0">
                <a:hlinkClick r:id="rId2"/>
              </a:rPr>
              <a:t>https://choosealicense.com/</a:t>
            </a:r>
            <a:r>
              <a:rPr lang="en-GB" sz="1600" dirty="0"/>
              <a:t> </a:t>
            </a:r>
          </a:p>
          <a:p>
            <a:pPr marL="342900" lvl="0" indent="-342900">
              <a:spcBef>
                <a:spcPts val="0"/>
              </a:spcBef>
              <a:buSzPts val="2000"/>
            </a:pPr>
            <a:endParaRPr lang="en-GB" sz="1800" dirty="0"/>
          </a:p>
          <a:p>
            <a:pPr marL="342900" lvl="0" indent="-342900">
              <a:spcBef>
                <a:spcPts val="0"/>
              </a:spcBef>
              <a:buSzPts val="2000"/>
            </a:pPr>
            <a:r>
              <a:rPr lang="en-GB" sz="1800" dirty="0"/>
              <a:t>Persistent Identifiers – long-lasting reference to a digital resource</a:t>
            </a:r>
          </a:p>
          <a:p>
            <a:pPr marL="800100" lvl="1" indent="-342900">
              <a:spcBef>
                <a:spcPts val="0"/>
              </a:spcBef>
              <a:buSzPts val="2000"/>
            </a:pPr>
            <a:r>
              <a:rPr lang="en-GB" sz="1600" dirty="0"/>
              <a:t>Digital Object Identifier (DOI), Handle</a:t>
            </a:r>
          </a:p>
          <a:p>
            <a:pPr marL="342900" lvl="0" indent="-342900">
              <a:spcBef>
                <a:spcPts val="0"/>
              </a:spcBef>
              <a:buSzPts val="2000"/>
            </a:pPr>
            <a:endParaRPr lang="en-GB" sz="1800" dirty="0"/>
          </a:p>
          <a:p>
            <a:pPr marL="342900" lvl="0" indent="-342900">
              <a:spcBef>
                <a:spcPts val="0"/>
              </a:spcBef>
              <a:buSzPts val="2000"/>
            </a:pPr>
            <a:endParaRPr lang="en-GB" sz="1800" dirty="0"/>
          </a:p>
          <a:p>
            <a:endParaRPr lang="en-GB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7001240" y="1213676"/>
            <a:ext cx="1693698" cy="81726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Data ready to be publicly released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46439" y="4776140"/>
            <a:ext cx="6548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Andrews, H., </a:t>
            </a:r>
            <a:r>
              <a:rPr lang="en-GB" sz="900" dirty="0" err="1"/>
              <a:t>Bohmer</a:t>
            </a:r>
            <a:r>
              <a:rPr lang="en-GB" sz="900" dirty="0"/>
              <a:t>, J., Long-Term Archiving Training at AWEP Dept., Faculty Aerospace Engineering, TU Delft, April. 2018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634026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Data Sharing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1092398"/>
            <a:ext cx="156300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Type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608237"/>
            <a:ext cx="156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Data Ownership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" y="2132648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Privacy 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Confidentiality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2879230"/>
            <a:ext cx="15630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Storage,</a:t>
            </a:r>
          </a:p>
          <a:p>
            <a:pPr algn="ctr"/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 Access control</a:t>
            </a:r>
          </a:p>
        </p:txBody>
      </p:sp>
    </p:spTree>
    <p:extLst>
      <p:ext uri="{BB962C8B-B14F-4D97-AF65-F5344CB8AC3E}">
        <p14:creationId xmlns:p14="http://schemas.microsoft.com/office/powerpoint/2010/main" val="2959911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Conference data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Where to publish the papers?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4779" y="2012023"/>
            <a:ext cx="3130657" cy="25545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Publishing at </a:t>
            </a:r>
            <a:r>
              <a:rPr lang="en-GB" sz="1600" dirty="0">
                <a:hlinkClick r:id="rId2"/>
              </a:rPr>
              <a:t>https://zenodo.org/</a:t>
            </a:r>
            <a:endParaRPr lang="en-GB" sz="1600" dirty="0"/>
          </a:p>
          <a:p>
            <a:r>
              <a:rPr lang="en-GB" sz="1600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Create a community for your conference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Authors upload papers to the community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Every author can have own profile at </a:t>
            </a:r>
            <a:r>
              <a:rPr lang="nl-NL" sz="1600" dirty="0">
                <a:hlinkClick r:id="rId3"/>
              </a:rPr>
              <a:t>https://orcid.org/</a:t>
            </a:r>
            <a:endParaRPr lang="nl-NL" sz="1600" dirty="0"/>
          </a:p>
          <a:p>
            <a:pPr marL="285750" indent="-285750">
              <a:buFontTx/>
              <a:buChar char="-"/>
            </a:pPr>
            <a:r>
              <a:rPr lang="en-GB" sz="1600" dirty="0"/>
              <a:t>Each paper gets a DOI</a:t>
            </a:r>
          </a:p>
          <a:p>
            <a:pPr marL="285750" indent="-285750">
              <a:buFontTx/>
              <a:buChar char="-"/>
            </a:pPr>
            <a:r>
              <a:rPr lang="nl-NL" sz="1600" dirty="0"/>
              <a:t>Basic </a:t>
            </a:r>
            <a:r>
              <a:rPr lang="en-GB" sz="1600" dirty="0"/>
              <a:t>statistics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1641" y="2012023"/>
            <a:ext cx="2960176" cy="280076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Publishing at </a:t>
            </a:r>
            <a:r>
              <a:rPr lang="nl-NL" sz="1600" dirty="0">
                <a:hlinkClick r:id="rId4"/>
              </a:rPr>
              <a:t>https://osf.io/</a:t>
            </a:r>
            <a:endParaRPr lang="nl-NL" sz="1600" dirty="0"/>
          </a:p>
          <a:p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/>
              <a:t>Create a project space for your conference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Authors upload papers in the project space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Every author can have own profile at </a:t>
            </a:r>
            <a:r>
              <a:rPr lang="nl-NL" sz="1600" dirty="0">
                <a:hlinkClick r:id="rId3"/>
              </a:rPr>
              <a:t>https://orcid.org/</a:t>
            </a: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/>
              <a:t>Create a DOI for the project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Basic statistics</a:t>
            </a:r>
          </a:p>
        </p:txBody>
      </p:sp>
    </p:spTree>
    <p:extLst>
      <p:ext uri="{BB962C8B-B14F-4D97-AF65-F5344CB8AC3E}">
        <p14:creationId xmlns:p14="http://schemas.microsoft.com/office/powerpoint/2010/main" val="3967422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3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204494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</a:rPr>
              <a:t>Make a brief data management plan (DMP)</a:t>
            </a:r>
            <a:endParaRPr sz="2800" dirty="0"/>
          </a:p>
        </p:txBody>
      </p:sp>
      <p:sp>
        <p:nvSpPr>
          <p:cNvPr id="412" name="Google Shape;412;p43"/>
          <p:cNvSpPr txBox="1">
            <a:spLocks noGrp="1"/>
          </p:cNvSpPr>
          <p:nvPr>
            <p:ph type="body" idx="1"/>
          </p:nvPr>
        </p:nvSpPr>
        <p:spPr>
          <a:xfrm>
            <a:off x="1673818" y="1277279"/>
            <a:ext cx="3549112" cy="35426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Data type: </a:t>
            </a:r>
          </a:p>
          <a:p>
            <a:pPr lvl="1" indent="-342900">
              <a:lnSpc>
                <a:spcPct val="115000"/>
              </a:lnSpc>
              <a:spcBef>
                <a:spcPts val="600"/>
              </a:spcBef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What kind of data do you use?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Ownership: </a:t>
            </a:r>
          </a:p>
          <a:p>
            <a:pPr lvl="1" indent="-342900">
              <a:lnSpc>
                <a:spcPct val="115000"/>
              </a:lnSpc>
              <a:spcBef>
                <a:spcPts val="600"/>
              </a:spcBef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Who own the data collected, data produced?</a:t>
            </a:r>
          </a:p>
          <a:p>
            <a:pPr lvl="1" indent="-342900">
              <a:lnSpc>
                <a:spcPct val="115000"/>
              </a:lnSpc>
              <a:spcBef>
                <a:spcPts val="600"/>
              </a:spcBef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Who can access the data?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Privacy/Confidentiality: </a:t>
            </a:r>
          </a:p>
          <a:p>
            <a:pPr lvl="1" indent="-342900">
              <a:lnSpc>
                <a:spcPct val="115000"/>
              </a:lnSpc>
              <a:spcBef>
                <a:spcPts val="600"/>
              </a:spcBef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Any personal / sensitive data you are processing? </a:t>
            </a:r>
          </a:p>
        </p:txBody>
      </p:sp>
      <p:sp>
        <p:nvSpPr>
          <p:cNvPr id="8" name="Google Shape;412;p43"/>
          <p:cNvSpPr txBox="1">
            <a:spLocks/>
          </p:cNvSpPr>
          <p:nvPr/>
        </p:nvSpPr>
        <p:spPr>
          <a:xfrm>
            <a:off x="5222930" y="1277279"/>
            <a:ext cx="3549112" cy="354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spcBef>
                <a:spcPts val="600"/>
              </a:spcBef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Storage, Access control: </a:t>
            </a:r>
          </a:p>
          <a:p>
            <a:pPr lvl="1" indent="-342900">
              <a:lnSpc>
                <a:spcPct val="115000"/>
              </a:lnSpc>
              <a:spcBef>
                <a:spcPts val="600"/>
              </a:spcBef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Where do you store the paper material?</a:t>
            </a:r>
          </a:p>
          <a:p>
            <a:pPr lvl="1" indent="-342900">
              <a:lnSpc>
                <a:spcPct val="115000"/>
              </a:lnSpc>
              <a:spcBef>
                <a:spcPts val="600"/>
              </a:spcBef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Who can access it? </a:t>
            </a:r>
          </a:p>
          <a:p>
            <a:pPr indent="-342900">
              <a:lnSpc>
                <a:spcPct val="115000"/>
              </a:lnSpc>
              <a:spcBef>
                <a:spcPts val="600"/>
              </a:spcBef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Sharing</a:t>
            </a:r>
          </a:p>
          <a:p>
            <a:pPr lvl="1" indent="-342900">
              <a:lnSpc>
                <a:spcPct val="115000"/>
              </a:lnSpc>
              <a:spcBef>
                <a:spcPts val="600"/>
              </a:spcBef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Where to publish the paper? </a:t>
            </a:r>
          </a:p>
          <a:p>
            <a:pPr lvl="1" indent="-342900">
              <a:lnSpc>
                <a:spcPct val="115000"/>
              </a:lnSpc>
              <a:spcBef>
                <a:spcPts val="600"/>
              </a:spcBef>
              <a:buSzPts val="1800"/>
              <a:buFont typeface="Arial" panose="020B0604020202020204" pitchFamily="34" charset="0"/>
              <a:buChar char="•"/>
            </a:pPr>
            <a:r>
              <a:rPr lang="en-GB" sz="1600" dirty="0"/>
              <a:t>Who can read it? What license for your paper? </a:t>
            </a:r>
          </a:p>
        </p:txBody>
      </p:sp>
    </p:spTree>
    <p:extLst>
      <p:ext uri="{BB962C8B-B14F-4D97-AF65-F5344CB8AC3E}">
        <p14:creationId xmlns:p14="http://schemas.microsoft.com/office/powerpoint/2010/main" val="3648268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4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2800"/>
              <a:t>RDM Training (online)</a:t>
            </a:r>
            <a:endParaRPr sz="2800"/>
          </a:p>
        </p:txBody>
      </p:sp>
      <p:sp>
        <p:nvSpPr>
          <p:cNvPr id="692" name="Google Shape;692;p74"/>
          <p:cNvSpPr txBox="1">
            <a:spLocks noGrp="1"/>
          </p:cNvSpPr>
          <p:nvPr>
            <p:ph type="body" idx="1"/>
          </p:nvPr>
        </p:nvSpPr>
        <p:spPr>
          <a:xfrm>
            <a:off x="1763100" y="933425"/>
            <a:ext cx="7106400" cy="3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TU Delft Open Science MOOC: </a:t>
            </a:r>
            <a:r>
              <a:rPr lang="en-US" sz="1400" u="sng" dirty="0">
                <a:solidFill>
                  <a:schemeClr val="hlink"/>
                </a:solidFill>
                <a:hlinkClick r:id="rId3"/>
              </a:rPr>
              <a:t>Sharing your research with the World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TU Delft </a:t>
            </a:r>
            <a:r>
              <a:rPr lang="en-US" sz="1400" dirty="0">
                <a:hlinkClick r:id="rId4"/>
              </a:rPr>
              <a:t>Research Data Management 101 </a:t>
            </a:r>
            <a:endParaRPr lang="en-US" sz="1400" dirty="0"/>
          </a:p>
          <a:p>
            <a:pPr marL="457200" lvl="0" indent="-3175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European Data Infrastructure (EUDAT): </a:t>
            </a:r>
            <a:r>
              <a:rPr lang="en-US" sz="1400" u="sng" dirty="0">
                <a:solidFill>
                  <a:schemeClr val="hlink"/>
                </a:solidFill>
                <a:hlinkClick r:id="rId5"/>
              </a:rPr>
              <a:t>Research data management</a:t>
            </a:r>
            <a:endParaRPr sz="1400" u="sng" dirty="0">
              <a:solidFill>
                <a:schemeClr val="hlink"/>
              </a:solidFill>
              <a:hlinkClick r:id="rId6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Research Data Netherlands: </a:t>
            </a:r>
            <a:r>
              <a:rPr lang="en-US" sz="1400" u="sng" dirty="0">
                <a:solidFill>
                  <a:schemeClr val="hlink"/>
                </a:solidFill>
                <a:hlinkClick r:id="rId6"/>
              </a:rPr>
              <a:t>Essential 4 Data Support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Open Science MOOC : </a:t>
            </a:r>
            <a:r>
              <a:rPr lang="en-US" sz="1400" u="sng" dirty="0">
                <a:solidFill>
                  <a:schemeClr val="hlink"/>
                </a:solidFill>
                <a:hlinkClick r:id="rId7"/>
              </a:rPr>
              <a:t>Module 4 Open Research Data</a:t>
            </a:r>
            <a:endParaRPr sz="1400" dirty="0"/>
          </a:p>
        </p:txBody>
      </p:sp>
      <p:pic>
        <p:nvPicPr>
          <p:cNvPr id="693" name="Google Shape;693;p74" descr="Laptop, Learn, School, Computer, Monitor, Educati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26004" y="3234978"/>
            <a:ext cx="1621265" cy="1555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80"/>
          <p:cNvSpPr txBox="1">
            <a:spLocks noGrp="1"/>
          </p:cNvSpPr>
          <p:nvPr>
            <p:ph type="title"/>
          </p:nvPr>
        </p:nvSpPr>
        <p:spPr>
          <a:xfrm>
            <a:off x="1763106" y="205979"/>
            <a:ext cx="71064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Questions &amp; Reflections</a:t>
            </a:r>
            <a:endParaRPr sz="2800"/>
          </a:p>
        </p:txBody>
      </p:sp>
      <p:sp>
        <p:nvSpPr>
          <p:cNvPr id="739" name="Google Shape;739;p80"/>
          <p:cNvSpPr txBox="1">
            <a:spLocks noGrp="1"/>
          </p:cNvSpPr>
          <p:nvPr>
            <p:ph type="body" idx="1"/>
          </p:nvPr>
        </p:nvSpPr>
        <p:spPr>
          <a:xfrm>
            <a:off x="1763106" y="1200150"/>
            <a:ext cx="7106400" cy="3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0" name="Google Shape;74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103" y="1200153"/>
            <a:ext cx="7028750" cy="339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5C2895-E9DC-2BC7-C20D-F73E5E499309}"/>
              </a:ext>
            </a:extLst>
          </p:cNvPr>
          <p:cNvSpPr txBox="1">
            <a:spLocks/>
          </p:cNvSpPr>
          <p:nvPr/>
        </p:nvSpPr>
        <p:spPr>
          <a:xfrm>
            <a:off x="5316338" y="1148416"/>
            <a:ext cx="3935953" cy="35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</a:rPr>
              <a:t>Work experience: </a:t>
            </a:r>
          </a:p>
          <a:p>
            <a:pPr lvl="1"/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Postdoc</a:t>
            </a:r>
          </a:p>
          <a:p>
            <a:pPr lvl="1"/>
            <a:r>
              <a:rPr lang="en-GB" sz="1400" dirty="0">
                <a:solidFill>
                  <a:schemeClr val="accent1"/>
                </a:solidFill>
              </a:rPr>
              <a:t>Data Steward</a:t>
            </a:r>
          </a:p>
          <a:p>
            <a:pPr lvl="1"/>
            <a:r>
              <a:rPr lang="en-GB" sz="1400" dirty="0">
                <a:solidFill>
                  <a:schemeClr val="accent1"/>
                </a:solidFill>
              </a:rPr>
              <a:t>Data Stewardship coordinator</a:t>
            </a:r>
          </a:p>
          <a:p>
            <a:pPr lvl="1"/>
            <a:r>
              <a:rPr lang="nl-NL" sz="1400" dirty="0">
                <a:solidFill>
                  <a:schemeClr val="accent1"/>
                </a:solidFill>
              </a:rPr>
              <a:t>Head Research Data and Software</a:t>
            </a:r>
            <a:endParaRPr lang="en-GB" sz="1400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Image result for tu delft ew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73" y="3754469"/>
            <a:ext cx="1310207" cy="89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bg2"/>
                </a:solidFill>
              </a:rPr>
              <a:t>Personal journey in academia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7540" y="1148416"/>
            <a:ext cx="3935953" cy="3565138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</a:rPr>
              <a:t>Study background: 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BSc Computer Science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MSc Information Architecture (CS)</a:t>
            </a:r>
          </a:p>
          <a:p>
            <a:pPr lvl="1"/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PhD Information Management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7904" y="4603723"/>
            <a:ext cx="1677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545454"/>
                </a:solidFill>
                <a:latin typeface="arial" panose="020B0604020202020204" pitchFamily="34" charset="0"/>
              </a:rPr>
              <a:t>Image: all rights reserved Marc </a:t>
            </a:r>
            <a:r>
              <a:rPr lang="en-US" sz="900" dirty="0" err="1">
                <a:solidFill>
                  <a:srgbClr val="545454"/>
                </a:solidFill>
                <a:latin typeface="arial" panose="020B0604020202020204" pitchFamily="34" charset="0"/>
              </a:rPr>
              <a:t>Blommaert</a:t>
            </a:r>
            <a:endParaRPr lang="en-GB" sz="900" dirty="0"/>
          </a:p>
        </p:txBody>
      </p:sp>
      <p:pic>
        <p:nvPicPr>
          <p:cNvPr id="5" name="Picture 2" descr="https://lh3.googleusercontent.com/RJLluTd0jPI6R2-YswRnsTJUGWIdfELyMrGx2PXqzTYJqfZmcxN1b0AGjSsrW7Q6zWJnB1YemQgmzqfLPQuU6gk4Cj-5wXVJ7ROgD7s-I2YjPmt2ka2jvq7Lfrh2gzewjs6V9J1AdCsS-61NAnyjLQ7Id7tpY6PdUOnRXnVQyeop2sDJe9yQezhrQB9iixVlqkzPh3LlvNOh8o6tEZVPVfIObxNLlOhg4zD3bsPZqhMvPfpQPCfXq8InPYWuTeTVgp2DWx2_zbqpU97OGyrTqjKR_jPbM2gK5hyZiQmY8aMQKkI399BRryCkPhHOoBZJDnVxA226cQAg9yL2XaQlQOlmjFRF9m_G6j8DhHB0JE599cm3UF77HS-AC0_4-rl2eILwr180-lot7JcgKx8zZLKPkGXkjJpfrz6gCEa_9rN_9pWtab8SQvxRkoaCj3q0DpXsLNdFRVrx8vPXCZD7QC63fkGq28Q2RmgANSNwWCMYuqumr0UYCx3qr0YEJyRSi2YEUY32jW27-zDtaHd225dFODSoZ8ll4BxYR49xlgLnIVhukNmLq9op0vdru2c9dHZzPiROhNfaWUBZw03uCcHiwXBopcXTcfu7nt19d1WwipCj1YwALFc2Dk26N_jpeadPmIKdd_KRkZ9Bpwa83EIhkMrHTVuowDiJQaCjV7CC65qOTlDB-Nk=w1184-h888-no">
            <a:extLst>
              <a:ext uri="{FF2B5EF4-FFF2-40B4-BE49-F238E27FC236}">
                <a16:creationId xmlns:a16="http://schemas.microsoft.com/office/drawing/2014/main" id="{D35E19D1-91FE-7A84-D637-F23376D93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430" y="3046270"/>
            <a:ext cx="1705895" cy="11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北京工业大学计算机学院- 抖音百科">
            <a:extLst>
              <a:ext uri="{FF2B5EF4-FFF2-40B4-BE49-F238E27FC236}">
                <a16:creationId xmlns:a16="http://schemas.microsoft.com/office/drawing/2014/main" id="{F7A46B97-A15D-87B4-93A9-64897B029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864" y="2571750"/>
            <a:ext cx="1118929" cy="89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D131BF-57C0-E908-ED7C-DE280D25B51B}"/>
              </a:ext>
            </a:extLst>
          </p:cNvPr>
          <p:cNvSpPr/>
          <p:nvPr/>
        </p:nvSpPr>
        <p:spPr>
          <a:xfrm>
            <a:off x="3866714" y="4176048"/>
            <a:ext cx="12600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545454"/>
                </a:solidFill>
                <a:latin typeface="arial" panose="020B0604020202020204" pitchFamily="34" charset="0"/>
              </a:rPr>
              <a:t>Image: </a:t>
            </a:r>
            <a:r>
              <a:rPr lang="nl-NL" altLang="zh-CN" sz="900" dirty="0">
                <a:solidFill>
                  <a:srgbClr val="545454"/>
                </a:solidFill>
                <a:latin typeface="arial" panose="020B0604020202020204" pitchFamily="34" charset="0"/>
              </a:rPr>
              <a:t>Yan Wang</a:t>
            </a:r>
            <a:endParaRPr lang="en-GB" sz="9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217EDE-51DE-6808-1676-999E9FF1B72A}"/>
              </a:ext>
            </a:extLst>
          </p:cNvPr>
          <p:cNvSpPr/>
          <p:nvPr/>
        </p:nvSpPr>
        <p:spPr>
          <a:xfrm>
            <a:off x="1956987" y="3411100"/>
            <a:ext cx="14406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900" dirty="0">
                <a:solidFill>
                  <a:srgbClr val="545454"/>
                </a:solidFill>
                <a:latin typeface="arial" panose="020B0604020202020204" pitchFamily="34" charset="0"/>
              </a:rPr>
              <a:t>Image: source </a:t>
            </a:r>
            <a:r>
              <a:rPr lang="nl-NL" sz="900" dirty="0" err="1">
                <a:solidFill>
                  <a:srgbClr val="545454"/>
                </a:solidFill>
                <a:latin typeface="arial" panose="020B0604020202020204" pitchFamily="34" charset="0"/>
              </a:rPr>
              <a:t>unknown</a:t>
            </a:r>
            <a:endParaRPr lang="en-GB" sz="900" dirty="0"/>
          </a:p>
        </p:txBody>
      </p:sp>
      <p:pic>
        <p:nvPicPr>
          <p:cNvPr id="9" name="Picture 2" descr="Image may contain: sky and outdoor">
            <a:extLst>
              <a:ext uri="{FF2B5EF4-FFF2-40B4-BE49-F238E27FC236}">
                <a16:creationId xmlns:a16="http://schemas.microsoft.com/office/drawing/2014/main" id="{95E4C4D2-876F-A3AE-1493-78440416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087" y="2823965"/>
            <a:ext cx="1331149" cy="90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h3.googleusercontent.com/bk04BrdjIhtHwjMSY-17UGoWPyqx4FQyDjZKdzVsq1So83DM05CjmWjmzgK856KLrUgCZRPf93hmbJTcx3F1bja-8OXTcVN0-2eeeuHUpoqgNxK9LPmyIs2Z30l4Kboy4POCnNMmO_am6RGEti2r-DkVlERe0nZlVuEmsjNepFj_9YoTVHueq9uhZ9fED0ZFEq2qHsuu6D4lpw5zXaToxLlymLA79HqMet0jzJDa8elH6F7-4xsDYfd9S3eanaWGSbi_4p5HN_PmMi7MzlgAvf6grz7fR2rwKDLiJr4I5zG8NoLIh8lhMkMHw-1UC8m8vVLNte0qYEVArN4ndxcrrpYZN_uHi3I5d4pZlhADGLpIXhUcnywgkNDh0oA2OeZ_M9tYA3b2SsZS_BFW8X2ns-ID_Q-kvL9e0e6ta0ympJpjqZ5SiYLdmo9c-GRzOehtMdp_NHGz3WvK9FVKd7N7eqhqsnd-1AIhMIG6quoYgU1D_SUrs0Kkz9WIyWbnnXFiTFZJm3B2VwfSXgjZbqONt_q7ylIHGUFrATcn5aYLsFdwKeUfP9Wt4zXEVBUK4X5GjNbeS-ig5w7fhGbPRVgtaCJZB1E5qc41QfDDmiVXOi600nINnka5d7J2AiUYNC-D7KGS9MxX00qnyd0OWOt-CFBohu5vt5Y9wvzRYEPO3dhz1ufxWXGgJCM=w1059-h794-no">
            <a:extLst>
              <a:ext uri="{FF2B5EF4-FFF2-40B4-BE49-F238E27FC236}">
                <a16:creationId xmlns:a16="http://schemas.microsoft.com/office/drawing/2014/main" id="{6DA7BF0B-E500-4329-6A19-DA890A53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30" y="2770055"/>
            <a:ext cx="1511540" cy="90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74;p15" descr="Image result for tu delft library">
            <a:extLst>
              <a:ext uri="{FF2B5EF4-FFF2-40B4-BE49-F238E27FC236}">
                <a16:creationId xmlns:a16="http://schemas.microsoft.com/office/drawing/2014/main" id="{00CEF691-9CBF-91C0-405A-CE7F7A8654C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3104" y="3877081"/>
            <a:ext cx="1992748" cy="10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A21354-0087-DE0F-2E0B-FE0B3978A750}"/>
              </a:ext>
            </a:extLst>
          </p:cNvPr>
          <p:cNvSpPr/>
          <p:nvPr/>
        </p:nvSpPr>
        <p:spPr>
          <a:xfrm>
            <a:off x="5670566" y="3687691"/>
            <a:ext cx="11241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545454"/>
                </a:solidFill>
                <a:latin typeface="arial" panose="020B0604020202020204" pitchFamily="34" charset="0"/>
              </a:rPr>
              <a:t>Image: </a:t>
            </a:r>
            <a:r>
              <a:rPr lang="nl-NL" altLang="zh-CN" sz="900" dirty="0">
                <a:solidFill>
                  <a:srgbClr val="545454"/>
                </a:solidFill>
                <a:latin typeface="arial" panose="020B0604020202020204" pitchFamily="34" charset="0"/>
              </a:rPr>
              <a:t>Yan Wang</a:t>
            </a:r>
            <a:endParaRPr lang="en-GB" sz="9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8E88E7-6C66-44AC-C1DA-13FDCEA22EFB}"/>
              </a:ext>
            </a:extLst>
          </p:cNvPr>
          <p:cNvSpPr/>
          <p:nvPr/>
        </p:nvSpPr>
        <p:spPr>
          <a:xfrm>
            <a:off x="7564909" y="3630985"/>
            <a:ext cx="11241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545454"/>
                </a:solidFill>
                <a:latin typeface="arial" panose="020B0604020202020204" pitchFamily="34" charset="0"/>
              </a:rPr>
              <a:t>Image: </a:t>
            </a:r>
            <a:r>
              <a:rPr lang="nl-NL" altLang="zh-CN" sz="900" dirty="0">
                <a:solidFill>
                  <a:srgbClr val="545454"/>
                </a:solidFill>
                <a:latin typeface="arial" panose="020B0604020202020204" pitchFamily="34" charset="0"/>
              </a:rPr>
              <a:t>Yan Wang</a:t>
            </a:r>
            <a:endParaRPr lang="en-GB" sz="9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5489B2-8D06-7DD6-A190-FEF4F390D1C8}"/>
              </a:ext>
            </a:extLst>
          </p:cNvPr>
          <p:cNvSpPr/>
          <p:nvPr/>
        </p:nvSpPr>
        <p:spPr>
          <a:xfrm>
            <a:off x="6527383" y="4897313"/>
            <a:ext cx="11241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545454"/>
                </a:solidFill>
                <a:latin typeface="arial" panose="020B0604020202020204" pitchFamily="34" charset="0"/>
              </a:rPr>
              <a:t>Image: </a:t>
            </a:r>
            <a:r>
              <a:rPr lang="nl-NL" altLang="zh-CN" sz="900" dirty="0">
                <a:solidFill>
                  <a:srgbClr val="545454"/>
                </a:solidFill>
                <a:latin typeface="arial" panose="020B0604020202020204" pitchFamily="34" charset="0"/>
              </a:rPr>
              <a:t>Yan Wang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86597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0605B-6BBD-E088-B1B4-8E67B40EA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Working as IM professional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1757F-FCB7-CA15-E572-54D1C5C52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572" y="1063229"/>
            <a:ext cx="7543800" cy="285405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Not just technology, but </a:t>
            </a:r>
            <a:r>
              <a:rPr lang="en-GB" sz="1800" dirty="0">
                <a:solidFill>
                  <a:srgbClr val="C00000"/>
                </a:solidFill>
              </a:rPr>
              <a:t>people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and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  <a:r>
              <a:rPr lang="en-GB" sz="1800" dirty="0">
                <a:solidFill>
                  <a:srgbClr val="C00000"/>
                </a:solidFill>
              </a:rPr>
              <a:t>organization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Not just information and data, but </a:t>
            </a:r>
            <a:r>
              <a:rPr lang="en-GB" sz="1800" dirty="0">
                <a:solidFill>
                  <a:srgbClr val="C00000"/>
                </a:solidFill>
              </a:rPr>
              <a:t>processes</a:t>
            </a:r>
            <a:r>
              <a:rPr lang="en-GB" sz="1800" dirty="0"/>
              <a:t> and </a:t>
            </a:r>
            <a:r>
              <a:rPr lang="en-GB" sz="1800" dirty="0">
                <a:solidFill>
                  <a:srgbClr val="C00000"/>
                </a:solidFill>
              </a:rPr>
              <a:t>protocols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IM includes wide types of activities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2613BD-455C-AE8E-FA31-3ADDF193A5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571" y="3407019"/>
            <a:ext cx="1850429" cy="1367511"/>
          </a:xfrm>
          <a:prstGeom prst="rect">
            <a:avLst/>
          </a:prstGeom>
        </p:spPr>
      </p:pic>
      <p:pic>
        <p:nvPicPr>
          <p:cNvPr id="5" name="Picture 4" descr="http://seriousgaming.tudelft.nl/media/uploads/2017/06/06/itrack_plaitra_v1.jpg">
            <a:extLst>
              <a:ext uri="{FF2B5EF4-FFF2-40B4-BE49-F238E27FC236}">
                <a16:creationId xmlns:a16="http://schemas.microsoft.com/office/drawing/2014/main" id="{B0BB524E-8E3D-386D-26B3-4176CC30EE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73" y="3407020"/>
            <a:ext cx="1990454" cy="136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85F0C87-F2CA-ABDB-95AA-86A2E3B0D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95" y="3408497"/>
            <a:ext cx="1844989" cy="136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941898D-D71C-EC99-4FE6-32186766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84" y="3411453"/>
            <a:ext cx="1819405" cy="136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76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4" descr="Piggy Bank, Coin, Pink, Piggy, Bank, Finance, Mon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5241" r="28642" b="14703"/>
          <a:stretch/>
        </p:blipFill>
        <p:spPr bwMode="auto">
          <a:xfrm>
            <a:off x="4455942" y="4188062"/>
            <a:ext cx="832105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 descr="Piggy Bank, Coin, Pink, Piggy, Bank, Finance, Mon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5241" r="28642" b="14703"/>
          <a:stretch/>
        </p:blipFill>
        <p:spPr bwMode="auto">
          <a:xfrm>
            <a:off x="5934784" y="4177252"/>
            <a:ext cx="832105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4" descr="Piggy Bank, Coin, Pink, Piggy, Bank, Finance, Mon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5241" r="28642" b="14703"/>
          <a:stretch/>
        </p:blipFill>
        <p:spPr bwMode="auto">
          <a:xfrm>
            <a:off x="6667040" y="4159682"/>
            <a:ext cx="832105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ggy Bank, Coin, Pink, Piggy, Bank, Finance, Mon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5241" r="28642" b="14703"/>
          <a:stretch/>
        </p:blipFill>
        <p:spPr bwMode="auto">
          <a:xfrm>
            <a:off x="3657859" y="4168602"/>
            <a:ext cx="832105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106" y="205978"/>
            <a:ext cx="7106464" cy="1110871"/>
          </a:xfrm>
        </p:spPr>
        <p:txBody>
          <a:bodyPr/>
          <a:lstStyle/>
          <a:p>
            <a:r>
              <a:rPr lang="en-GB" sz="2800" dirty="0"/>
              <a:t>Academic career path </a:t>
            </a:r>
            <a:br>
              <a:rPr lang="en-GB" sz="2800" dirty="0"/>
            </a:br>
            <a:r>
              <a:rPr lang="en-GB" sz="2800" dirty="0"/>
              <a:t>(traditional, still typical</a:t>
            </a:r>
            <a:r>
              <a:rPr lang="zh-CN" altLang="nl-NL" sz="2800" dirty="0"/>
              <a:t>）</a:t>
            </a:r>
            <a:endParaRPr lang="en-GB" sz="2800" dirty="0"/>
          </a:p>
        </p:txBody>
      </p:sp>
      <p:grpSp>
        <p:nvGrpSpPr>
          <p:cNvPr id="78" name="Group 77"/>
          <p:cNvGrpSpPr/>
          <p:nvPr/>
        </p:nvGrpSpPr>
        <p:grpSpPr>
          <a:xfrm>
            <a:off x="1813016" y="3498228"/>
            <a:ext cx="893328" cy="821986"/>
            <a:chOff x="1785592" y="3859401"/>
            <a:chExt cx="893328" cy="821986"/>
          </a:xfrm>
        </p:grpSpPr>
        <p:pic>
          <p:nvPicPr>
            <p:cNvPr id="6" name="Graphic 46" descr="School girl">
              <a:extLst>
                <a:ext uri="{FF2B5EF4-FFF2-40B4-BE49-F238E27FC236}">
                  <a16:creationId xmlns:a16="http://schemas.microsoft.com/office/drawing/2014/main" id="{E03ED626-9E1A-8D49-A21F-357E8B778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5592" y="4141387"/>
              <a:ext cx="540000" cy="540000"/>
            </a:xfrm>
            <a:prstGeom prst="rect">
              <a:avLst/>
            </a:prstGeom>
          </p:spPr>
        </p:pic>
        <p:pic>
          <p:nvPicPr>
            <p:cNvPr id="7" name="Graphic 47" descr="School boy">
              <a:extLst>
                <a:ext uri="{FF2B5EF4-FFF2-40B4-BE49-F238E27FC236}">
                  <a16:creationId xmlns:a16="http://schemas.microsoft.com/office/drawing/2014/main" id="{0253FA5F-E404-2944-A041-26C471202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38920" y="4141387"/>
              <a:ext cx="540000" cy="540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863817" y="3859401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Master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712907" y="2708597"/>
            <a:ext cx="736722" cy="1044499"/>
            <a:chOff x="2740416" y="3366888"/>
            <a:chExt cx="736722" cy="1044499"/>
          </a:xfrm>
        </p:grpSpPr>
        <p:pic>
          <p:nvPicPr>
            <p:cNvPr id="4" name="Picture 3" descr="Computer Icon, Education, Studying, University, Alumni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416" y="3674665"/>
              <a:ext cx="736722" cy="736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858973" y="3366888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PhD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622960" y="2220447"/>
            <a:ext cx="832279" cy="1092754"/>
            <a:chOff x="3622169" y="2950272"/>
            <a:chExt cx="832279" cy="1092754"/>
          </a:xfrm>
        </p:grpSpPr>
        <p:grpSp>
          <p:nvGrpSpPr>
            <p:cNvPr id="8" name="Group 7"/>
            <p:cNvGrpSpPr/>
            <p:nvPr/>
          </p:nvGrpSpPr>
          <p:grpSpPr>
            <a:xfrm>
              <a:off x="3634554" y="3258049"/>
              <a:ext cx="819894" cy="784977"/>
              <a:chOff x="1195512" y="1508016"/>
              <a:chExt cx="819894" cy="784977"/>
            </a:xfrm>
          </p:grpSpPr>
          <p:pic>
            <p:nvPicPr>
              <p:cNvPr id="9" name="Picture 8" descr="Award, Recognition, Excellence, Decoration, Ornament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824289" y="1637325"/>
                <a:ext cx="191117" cy="301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Graphic 3" descr="Professor">
                <a:extLst>
                  <a:ext uri="{FF2B5EF4-FFF2-40B4-BE49-F238E27FC236}">
                    <a16:creationId xmlns:a16="http://schemas.microsoft.com/office/drawing/2014/main" id="{4A97368D-5B24-BE49-8737-9EAE5DFF4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195512" y="1508016"/>
                <a:ext cx="784977" cy="784977"/>
              </a:xfrm>
              <a:prstGeom prst="rect">
                <a:avLst/>
              </a:prstGeom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3622169" y="2950272"/>
              <a:ext cx="8322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Postdoc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670969" y="1494086"/>
            <a:ext cx="1021265" cy="1315809"/>
            <a:chOff x="4670969" y="2097590"/>
            <a:chExt cx="1021265" cy="1315809"/>
          </a:xfrm>
        </p:grpSpPr>
        <p:grpSp>
          <p:nvGrpSpPr>
            <p:cNvPr id="11" name="Group 10"/>
            <p:cNvGrpSpPr/>
            <p:nvPr/>
          </p:nvGrpSpPr>
          <p:grpSpPr>
            <a:xfrm>
              <a:off x="4670969" y="2628422"/>
              <a:ext cx="1021265" cy="784977"/>
              <a:chOff x="1195512" y="2292993"/>
              <a:chExt cx="1021265" cy="784977"/>
            </a:xfrm>
          </p:grpSpPr>
          <p:pic>
            <p:nvPicPr>
              <p:cNvPr id="12" name="Picture 11" descr="Award, Recognition, Excellence, Decoration, Ornament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824289" y="2422302"/>
                <a:ext cx="191117" cy="301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Graphic 3" descr="Professor">
                <a:extLst>
                  <a:ext uri="{FF2B5EF4-FFF2-40B4-BE49-F238E27FC236}">
                    <a16:creationId xmlns:a16="http://schemas.microsoft.com/office/drawing/2014/main" id="{4A97368D-5B24-BE49-8737-9EAE5DFF4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195512" y="2292993"/>
                <a:ext cx="784977" cy="784977"/>
              </a:xfrm>
              <a:prstGeom prst="rect">
                <a:avLst/>
              </a:prstGeom>
            </p:spPr>
          </p:pic>
          <p:pic>
            <p:nvPicPr>
              <p:cNvPr id="14" name="Picture 13" descr="Award, Recognition, Excellence, Decoration, Ornament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5660" y="2422302"/>
                <a:ext cx="191117" cy="301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4741012" y="2097590"/>
              <a:ext cx="9281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Assistant professor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802106" y="880774"/>
            <a:ext cx="1242508" cy="1308197"/>
            <a:chOff x="5802106" y="1484278"/>
            <a:chExt cx="1242508" cy="1308197"/>
          </a:xfrm>
        </p:grpSpPr>
        <p:grpSp>
          <p:nvGrpSpPr>
            <p:cNvPr id="15" name="Group 14"/>
            <p:cNvGrpSpPr/>
            <p:nvPr/>
          </p:nvGrpSpPr>
          <p:grpSpPr>
            <a:xfrm>
              <a:off x="5821978" y="2007498"/>
              <a:ext cx="1222636" cy="784977"/>
              <a:chOff x="1195512" y="3077970"/>
              <a:chExt cx="1222636" cy="784977"/>
            </a:xfrm>
          </p:grpSpPr>
          <p:pic>
            <p:nvPicPr>
              <p:cNvPr id="16" name="Picture 15" descr="Award, Recognition, Excellence, Decoration, Ornament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824289" y="3207279"/>
                <a:ext cx="191117" cy="301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Graphic 3" descr="Professor">
                <a:extLst>
                  <a:ext uri="{FF2B5EF4-FFF2-40B4-BE49-F238E27FC236}">
                    <a16:creationId xmlns:a16="http://schemas.microsoft.com/office/drawing/2014/main" id="{4A97368D-5B24-BE49-8737-9EAE5DFF4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195512" y="3077970"/>
                <a:ext cx="784977" cy="784977"/>
              </a:xfrm>
              <a:prstGeom prst="rect">
                <a:avLst/>
              </a:prstGeom>
            </p:spPr>
          </p:pic>
          <p:pic>
            <p:nvPicPr>
              <p:cNvPr id="18" name="Picture 17" descr="Award, Recognition, Excellence, Decoration, Ornament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5660" y="3207278"/>
                <a:ext cx="191117" cy="301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 descr="Award, Recognition, Excellence, Decoration, Ornament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227031" y="3207278"/>
                <a:ext cx="191117" cy="301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5802106" y="1484278"/>
              <a:ext cx="10513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Associate professor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044614" y="288869"/>
            <a:ext cx="1427052" cy="1131569"/>
            <a:chOff x="7044614" y="892373"/>
            <a:chExt cx="1427052" cy="1131569"/>
          </a:xfrm>
        </p:grpSpPr>
        <p:grpSp>
          <p:nvGrpSpPr>
            <p:cNvPr id="20" name="Group 19"/>
            <p:cNvGrpSpPr/>
            <p:nvPr/>
          </p:nvGrpSpPr>
          <p:grpSpPr>
            <a:xfrm>
              <a:off x="7044614" y="1238965"/>
              <a:ext cx="1427052" cy="784977"/>
              <a:chOff x="1160595" y="3954332"/>
              <a:chExt cx="1427052" cy="784977"/>
            </a:xfrm>
          </p:grpSpPr>
          <p:pic>
            <p:nvPicPr>
              <p:cNvPr id="21" name="Picture 20" descr="Award, Recognition, Excellence, Decoration, Ornament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789372" y="4083641"/>
                <a:ext cx="191117" cy="301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Graphic 3" descr="Professor">
                <a:extLst>
                  <a:ext uri="{FF2B5EF4-FFF2-40B4-BE49-F238E27FC236}">
                    <a16:creationId xmlns:a16="http://schemas.microsoft.com/office/drawing/2014/main" id="{4A97368D-5B24-BE49-8737-9EAE5DFF4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160595" y="3954332"/>
                <a:ext cx="784977" cy="784977"/>
              </a:xfrm>
              <a:prstGeom prst="rect">
                <a:avLst/>
              </a:prstGeom>
            </p:spPr>
          </p:pic>
          <p:pic>
            <p:nvPicPr>
              <p:cNvPr id="23" name="Picture 22" descr="Award, Recognition, Excellence, Decoration, Ornament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93788" y="4083642"/>
                <a:ext cx="191117" cy="301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3" descr="Award, Recognition, Excellence, Decoration, Ornament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195159" y="4083641"/>
                <a:ext cx="191117" cy="301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4" descr="Award, Recognition, Excellence, Decoration, Ornament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396530" y="4083641"/>
                <a:ext cx="191117" cy="301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7205116" y="892373"/>
              <a:ext cx="10513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Professor</a:t>
              </a:r>
            </a:p>
          </p:txBody>
        </p:sp>
      </p:grpSp>
      <p:sp>
        <p:nvSpPr>
          <p:cNvPr id="34" name="Flowchart: Multidocument 33"/>
          <p:cNvSpPr/>
          <p:nvPr/>
        </p:nvSpPr>
        <p:spPr>
          <a:xfrm rot="16200000">
            <a:off x="2955883" y="4099361"/>
            <a:ext cx="369624" cy="297169"/>
          </a:xfrm>
          <a:prstGeom prst="flowChartMultidocumen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oup 91"/>
          <p:cNvGrpSpPr/>
          <p:nvPr/>
        </p:nvGrpSpPr>
        <p:grpSpPr>
          <a:xfrm>
            <a:off x="3780148" y="3642111"/>
            <a:ext cx="625714" cy="369625"/>
            <a:chOff x="3814993" y="4141386"/>
            <a:chExt cx="625714" cy="369625"/>
          </a:xfrm>
        </p:grpSpPr>
        <p:sp>
          <p:nvSpPr>
            <p:cNvPr id="35" name="Flowchart: Multidocument 34"/>
            <p:cNvSpPr/>
            <p:nvPr/>
          </p:nvSpPr>
          <p:spPr>
            <a:xfrm rot="16200000">
              <a:off x="3778766" y="4177614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lowchart: Multidocument 35"/>
            <p:cNvSpPr/>
            <p:nvPr/>
          </p:nvSpPr>
          <p:spPr>
            <a:xfrm rot="16200000">
              <a:off x="4107311" y="4177613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072562" y="2399862"/>
            <a:ext cx="717052" cy="1283179"/>
            <a:chOff x="5926556" y="2874022"/>
            <a:chExt cx="717052" cy="1283179"/>
          </a:xfrm>
        </p:grpSpPr>
        <p:sp>
          <p:nvSpPr>
            <p:cNvPr id="39" name="Flowchart: Multidocument 38"/>
            <p:cNvSpPr/>
            <p:nvPr/>
          </p:nvSpPr>
          <p:spPr>
            <a:xfrm rot="16200000">
              <a:off x="5890329" y="2910249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lowchart: Multidocument 39"/>
            <p:cNvSpPr/>
            <p:nvPr/>
          </p:nvSpPr>
          <p:spPr>
            <a:xfrm rot="16200000">
              <a:off x="6257425" y="2932394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lowchart: Multidocument 40"/>
            <p:cNvSpPr/>
            <p:nvPr/>
          </p:nvSpPr>
          <p:spPr>
            <a:xfrm rot="16200000">
              <a:off x="6310212" y="3355064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lowchart: Multidocument 41"/>
            <p:cNvSpPr/>
            <p:nvPr/>
          </p:nvSpPr>
          <p:spPr>
            <a:xfrm rot="16200000">
              <a:off x="5925578" y="3372634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lowchart: Multidocument 42"/>
            <p:cNvSpPr/>
            <p:nvPr/>
          </p:nvSpPr>
          <p:spPr>
            <a:xfrm rot="16200000">
              <a:off x="6161628" y="3823804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379920" y="1690339"/>
            <a:ext cx="749503" cy="1292624"/>
            <a:chOff x="7261685" y="2135833"/>
            <a:chExt cx="749503" cy="1292624"/>
          </a:xfrm>
        </p:grpSpPr>
        <p:sp>
          <p:nvSpPr>
            <p:cNvPr id="45" name="Flowchart: Multidocument 44"/>
            <p:cNvSpPr/>
            <p:nvPr/>
          </p:nvSpPr>
          <p:spPr>
            <a:xfrm rot="16200000">
              <a:off x="7225458" y="2172060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lowchart: Multidocument 45"/>
            <p:cNvSpPr/>
            <p:nvPr/>
          </p:nvSpPr>
          <p:spPr>
            <a:xfrm rot="16200000">
              <a:off x="7592554" y="2194205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lowchart: Multidocument 46"/>
            <p:cNvSpPr/>
            <p:nvPr/>
          </p:nvSpPr>
          <p:spPr>
            <a:xfrm rot="16200000">
              <a:off x="7645341" y="2616875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lowchart: Multidocument 47"/>
            <p:cNvSpPr/>
            <p:nvPr/>
          </p:nvSpPr>
          <p:spPr>
            <a:xfrm rot="16200000">
              <a:off x="7260707" y="2634445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lowchart: Multidocument 48"/>
            <p:cNvSpPr/>
            <p:nvPr/>
          </p:nvSpPr>
          <p:spPr>
            <a:xfrm rot="16200000">
              <a:off x="7288320" y="3095060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lowchart: Multidocument 49"/>
            <p:cNvSpPr/>
            <p:nvPr/>
          </p:nvSpPr>
          <p:spPr>
            <a:xfrm rot="16200000">
              <a:off x="7677792" y="3080002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910976" y="3075352"/>
            <a:ext cx="632032" cy="862213"/>
            <a:chOff x="4810838" y="3489777"/>
            <a:chExt cx="632032" cy="862213"/>
          </a:xfrm>
        </p:grpSpPr>
        <p:sp>
          <p:nvSpPr>
            <p:cNvPr id="37" name="Flowchart: Multidocument 36"/>
            <p:cNvSpPr/>
            <p:nvPr/>
          </p:nvSpPr>
          <p:spPr>
            <a:xfrm rot="16200000">
              <a:off x="4774611" y="3526004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lowchart: Multidocument 37"/>
            <p:cNvSpPr/>
            <p:nvPr/>
          </p:nvSpPr>
          <p:spPr>
            <a:xfrm rot="16200000">
              <a:off x="5109474" y="3557003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lowchart: Multidocument 50"/>
            <p:cNvSpPr/>
            <p:nvPr/>
          </p:nvSpPr>
          <p:spPr>
            <a:xfrm rot="16200000">
              <a:off x="5000326" y="4018593"/>
              <a:ext cx="369624" cy="2971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864324" y="1558803"/>
            <a:ext cx="6561401" cy="2842839"/>
            <a:chOff x="1863817" y="2056263"/>
            <a:chExt cx="6561401" cy="2842839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1863817" y="4891668"/>
              <a:ext cx="848583" cy="743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 flipV="1">
              <a:off x="2701373" y="4399620"/>
              <a:ext cx="5210" cy="4920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2712907" y="4399619"/>
              <a:ext cx="825485" cy="117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538654" y="3951586"/>
              <a:ext cx="0" cy="45980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538654" y="3951586"/>
              <a:ext cx="107051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609171" y="3377754"/>
              <a:ext cx="0" cy="5738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609171" y="3377753"/>
              <a:ext cx="1147071" cy="96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5756242" y="2757731"/>
              <a:ext cx="0" cy="62962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5756242" y="2757731"/>
              <a:ext cx="1349692" cy="77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7105934" y="2056263"/>
              <a:ext cx="0" cy="70146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105934" y="2056263"/>
              <a:ext cx="13192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Picture 4" descr="Piggy Bank, Coin, Pink, Piggy, Bank, Finance, Mon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5241" r="28642" b="14703"/>
          <a:stretch/>
        </p:blipFill>
        <p:spPr bwMode="auto">
          <a:xfrm>
            <a:off x="5202528" y="4177252"/>
            <a:ext cx="832105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Piggy Bank, Coin, Pink, Piggy, Bank, Finance, Mon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5241" r="28642" b="14703"/>
          <a:stretch/>
        </p:blipFill>
        <p:spPr bwMode="auto">
          <a:xfrm>
            <a:off x="7448455" y="4159682"/>
            <a:ext cx="832105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Piggy Bank, Coin, Pink, Piggy, Bank, Finance, Mon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5241" r="28642" b="14703"/>
          <a:stretch/>
        </p:blipFill>
        <p:spPr bwMode="auto">
          <a:xfrm>
            <a:off x="8224509" y="4159682"/>
            <a:ext cx="832105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Piggy Bank, Coin, Pink, Piggy, Bank, Finance, Mon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5241" r="28642" b="14703"/>
          <a:stretch/>
        </p:blipFill>
        <p:spPr bwMode="auto">
          <a:xfrm>
            <a:off x="6969783" y="3162336"/>
            <a:ext cx="832105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Piggy Bank, Coin, Pink, Piggy, Bank, Finance, Mon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5241" r="28642" b="14703"/>
          <a:stretch/>
        </p:blipFill>
        <p:spPr bwMode="auto">
          <a:xfrm>
            <a:off x="7800336" y="3136950"/>
            <a:ext cx="832105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7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1051-FE49-4A68-BB30-6C1ED2C0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466" y="242287"/>
            <a:ext cx="7323744" cy="857250"/>
          </a:xfrm>
        </p:spPr>
        <p:txBody>
          <a:bodyPr/>
          <a:lstStyle/>
          <a:p>
            <a:r>
              <a:rPr lang="en-US" sz="2800" dirty="0"/>
              <a:t>Open Science &amp; Room for everyone’s talent</a:t>
            </a:r>
            <a:endParaRPr lang="en-NL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F704-E7AB-4C38-8526-CE0395EED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020D2B-8C4D-42D2-A5DD-49B15BAFC1F9}"/>
              </a:ext>
            </a:extLst>
          </p:cNvPr>
          <p:cNvGrpSpPr/>
          <p:nvPr/>
        </p:nvGrpSpPr>
        <p:grpSpPr>
          <a:xfrm>
            <a:off x="2420471" y="998924"/>
            <a:ext cx="5404236" cy="4018533"/>
            <a:chOff x="2045793" y="883664"/>
            <a:chExt cx="5786598" cy="44795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39AC1A-7D5F-42F7-B972-3B8420645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5793" y="3156432"/>
              <a:ext cx="5786598" cy="22068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D8E53A-3BE9-492B-A976-3CD1ECA2F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8426" y="883664"/>
              <a:ext cx="5493965" cy="2506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799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/>
              <a:t>CRediT</a:t>
            </a:r>
            <a:r>
              <a:rPr lang="en-GB" sz="3200" dirty="0"/>
              <a:t>: research contribution roles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870194" y="4686272"/>
            <a:ext cx="2492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404040"/>
                </a:solidFill>
                <a:latin typeface="Lato"/>
              </a:rPr>
              <a:t>source: Open Badges </a:t>
            </a:r>
            <a:r>
              <a:rPr lang="nl-NL" dirty="0" err="1">
                <a:solidFill>
                  <a:srgbClr val="3091D1"/>
                </a:solidFill>
                <a:latin typeface="Lato"/>
                <a:hlinkClick r:id="rId2"/>
              </a:rPr>
              <a:t>Github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43" y="1596389"/>
            <a:ext cx="8810791" cy="24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8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9245-46B0-51FE-BFB1-0970E9BC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Emerging roles in academia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A1F9E-45EE-8FDC-3887-B152BFECB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/>
              <a:t>Teaching oriented PhD and faculty positions</a:t>
            </a:r>
          </a:p>
          <a:p>
            <a:endParaRPr lang="en-GB" sz="2000" dirty="0"/>
          </a:p>
          <a:p>
            <a:r>
              <a:rPr lang="en-GB" sz="2000" dirty="0"/>
              <a:t>Other professionals </a:t>
            </a:r>
          </a:p>
          <a:p>
            <a:pPr lvl="1"/>
            <a:r>
              <a:rPr lang="en-GB" sz="1600" dirty="0"/>
              <a:t>Privacy officers</a:t>
            </a:r>
          </a:p>
          <a:p>
            <a:pPr lvl="1"/>
            <a:r>
              <a:rPr lang="en-GB" sz="1600" dirty="0"/>
              <a:t>Security officers (information, knowledge)</a:t>
            </a:r>
          </a:p>
          <a:p>
            <a:pPr lvl="1"/>
            <a:r>
              <a:rPr lang="en-GB" sz="1600" dirty="0"/>
              <a:t>Community managers</a:t>
            </a:r>
          </a:p>
          <a:p>
            <a:pPr lvl="1"/>
            <a:r>
              <a:rPr lang="en-GB" sz="1600" dirty="0"/>
              <a:t>Data management professionals</a:t>
            </a:r>
          </a:p>
          <a:p>
            <a:pPr lvl="1"/>
            <a:r>
              <a:rPr lang="en-GB" sz="1600" dirty="0"/>
              <a:t>Research software engineers</a:t>
            </a:r>
          </a:p>
          <a:p>
            <a:pPr lvl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669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18778</TotalTime>
  <Words>1809</Words>
  <Application>Microsoft Office PowerPoint</Application>
  <PresentationFormat>On-screen Show (16:9)</PresentationFormat>
  <Paragraphs>428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Arimo</vt:lpstr>
      <vt:lpstr>Calibri</vt:lpstr>
      <vt:lpstr>Arial</vt:lpstr>
      <vt:lpstr>Tahoma</vt:lpstr>
      <vt:lpstr>Lato</vt:lpstr>
      <vt:lpstr>Wingdings</vt:lpstr>
      <vt:lpstr>Office Theme</vt:lpstr>
      <vt:lpstr>PowerPoint Presentation</vt:lpstr>
      <vt:lpstr>House rules</vt:lpstr>
      <vt:lpstr>Agenda</vt:lpstr>
      <vt:lpstr>Personal journey in academia</vt:lpstr>
      <vt:lpstr>Working as IM professional</vt:lpstr>
      <vt:lpstr>Academic career path  (traditional, still typical）</vt:lpstr>
      <vt:lpstr>Open Science &amp; Room for everyone’s talent</vt:lpstr>
      <vt:lpstr>CRediT: research contribution roles</vt:lpstr>
      <vt:lpstr>Emerging roles in academia</vt:lpstr>
      <vt:lpstr>Data is THE subject nowadays </vt:lpstr>
      <vt:lpstr>Research Data and Software team </vt:lpstr>
      <vt:lpstr>What do Data Stewards do?</vt:lpstr>
      <vt:lpstr>Example of RDM ecosystem</vt:lpstr>
      <vt:lpstr>Research Data Management</vt:lpstr>
      <vt:lpstr>Data management, why? </vt:lpstr>
      <vt:lpstr>Data Management: why?</vt:lpstr>
      <vt:lpstr>Data Management… what data ?</vt:lpstr>
      <vt:lpstr>Basic Skill: Organize Your Files</vt:lpstr>
      <vt:lpstr>Basic Skill: Organize Your Files</vt:lpstr>
      <vt:lpstr>Data Management, what? </vt:lpstr>
      <vt:lpstr>Data Management Planning</vt:lpstr>
      <vt:lpstr>DMP – 1. Data Type  </vt:lpstr>
      <vt:lpstr>DMP – 2. Data Ownership &amp; Responsibility</vt:lpstr>
      <vt:lpstr>Using images in research </vt:lpstr>
      <vt:lpstr>DMP – 3. Privacy / Confidentiality</vt:lpstr>
      <vt:lpstr>GDPR (AVG) and Personal Data</vt:lpstr>
      <vt:lpstr>DMP – 4. Data Storage, Access control</vt:lpstr>
      <vt:lpstr>DMP – 4. Data Storage, Access control</vt:lpstr>
      <vt:lpstr>DMP – 5. Data Sharing </vt:lpstr>
      <vt:lpstr>DMP – 5. Data Sharing </vt:lpstr>
      <vt:lpstr>DMP – 5. Data Sharing </vt:lpstr>
      <vt:lpstr>Conference data management</vt:lpstr>
      <vt:lpstr>Make a brief data management plan (DMP)</vt:lpstr>
      <vt:lpstr>RDM Training (online)</vt:lpstr>
      <vt:lpstr>Questions &amp; Reflections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 Wang - BK</dc:creator>
  <cp:lastModifiedBy>Yan Wang</cp:lastModifiedBy>
  <cp:revision>114</cp:revision>
  <cp:lastPrinted>2019-11-04T09:15:58Z</cp:lastPrinted>
  <dcterms:modified xsi:type="dcterms:W3CDTF">2023-11-05T20:05:39Z</dcterms:modified>
</cp:coreProperties>
</file>