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mp4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59"/>
  </p:notesMasterIdLst>
  <p:sldIdLst>
    <p:sldId id="257" r:id="rId2"/>
    <p:sldId id="958" r:id="rId3"/>
    <p:sldId id="962" r:id="rId4"/>
    <p:sldId id="909" r:id="rId5"/>
    <p:sldId id="910" r:id="rId6"/>
    <p:sldId id="911" r:id="rId7"/>
    <p:sldId id="912" r:id="rId8"/>
    <p:sldId id="913" r:id="rId9"/>
    <p:sldId id="914" r:id="rId10"/>
    <p:sldId id="915" r:id="rId11"/>
    <p:sldId id="916" r:id="rId12"/>
    <p:sldId id="917" r:id="rId13"/>
    <p:sldId id="918" r:id="rId14"/>
    <p:sldId id="919" r:id="rId15"/>
    <p:sldId id="920" r:id="rId16"/>
    <p:sldId id="922" r:id="rId17"/>
    <p:sldId id="923" r:id="rId18"/>
    <p:sldId id="924" r:id="rId19"/>
    <p:sldId id="925" r:id="rId20"/>
    <p:sldId id="926" r:id="rId21"/>
    <p:sldId id="927" r:id="rId22"/>
    <p:sldId id="928" r:id="rId23"/>
    <p:sldId id="929" r:id="rId24"/>
    <p:sldId id="930" r:id="rId25"/>
    <p:sldId id="931" r:id="rId26"/>
    <p:sldId id="932" r:id="rId27"/>
    <p:sldId id="933" r:id="rId28"/>
    <p:sldId id="934" r:id="rId29"/>
    <p:sldId id="966" r:id="rId30"/>
    <p:sldId id="967" r:id="rId31"/>
    <p:sldId id="968" r:id="rId32"/>
    <p:sldId id="969" r:id="rId33"/>
    <p:sldId id="970" r:id="rId34"/>
    <p:sldId id="971" r:id="rId35"/>
    <p:sldId id="972" r:id="rId36"/>
    <p:sldId id="973" r:id="rId37"/>
    <p:sldId id="974" r:id="rId38"/>
    <p:sldId id="937" r:id="rId39"/>
    <p:sldId id="939" r:id="rId40"/>
    <p:sldId id="940" r:id="rId41"/>
    <p:sldId id="941" r:id="rId42"/>
    <p:sldId id="942" r:id="rId43"/>
    <p:sldId id="943" r:id="rId44"/>
    <p:sldId id="944" r:id="rId45"/>
    <p:sldId id="945" r:id="rId46"/>
    <p:sldId id="957" r:id="rId47"/>
    <p:sldId id="947" r:id="rId48"/>
    <p:sldId id="948" r:id="rId49"/>
    <p:sldId id="950" r:id="rId50"/>
    <p:sldId id="951" r:id="rId51"/>
    <p:sldId id="952" r:id="rId52"/>
    <p:sldId id="953" r:id="rId53"/>
    <p:sldId id="954" r:id="rId54"/>
    <p:sldId id="906" r:id="rId55"/>
    <p:sldId id="975" r:id="rId56"/>
    <p:sldId id="976" r:id="rId57"/>
    <p:sldId id="96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65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11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6" Type="http://schemas.openxmlformats.org/officeDocument/2006/relationships/image" Target="../media/image18.wmf"/><Relationship Id="rId1" Type="http://schemas.openxmlformats.org/officeDocument/2006/relationships/image" Target="../media/image11.wmf"/><Relationship Id="rId2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5" Type="http://schemas.openxmlformats.org/officeDocument/2006/relationships/image" Target="../media/image23.wmf"/><Relationship Id="rId6" Type="http://schemas.openxmlformats.org/officeDocument/2006/relationships/image" Target="../media/image24.wmf"/><Relationship Id="rId7" Type="http://schemas.openxmlformats.org/officeDocument/2006/relationships/image" Target="../media/image25.wmf"/><Relationship Id="rId8" Type="http://schemas.openxmlformats.org/officeDocument/2006/relationships/image" Target="../media/image26.wmf"/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5.wmf"/><Relationship Id="rId3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5C1D1-4C9F-4402-ACFE-C02D5EC3E40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953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AB9DD-3AB1-4AB0-A8A3-1E278AB587F4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(x,y),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(x,y)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93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52745-2203-4836-98DA-E8D8D3C18AD1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Figure 15.1, top half.  Note that most points in the vote array are very dark, because they</a:t>
            </a:r>
          </a:p>
          <a:p>
            <a:r>
              <a:rPr lang="en-US"/>
              <a:t>get only one vote.</a:t>
            </a:r>
          </a:p>
        </p:txBody>
      </p:sp>
    </p:spTree>
    <p:extLst>
      <p:ext uri="{BB962C8B-B14F-4D97-AF65-F5344CB8AC3E}">
        <p14:creationId xmlns:p14="http://schemas.microsoft.com/office/powerpoint/2010/main" val="352278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8BAB5-E73D-4B86-ABF4-67E76C87BFF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265629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93315-43C0-4A35-AA55-A6E520376B1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15.2; main point is that lots of noise can lead to large peaks in the array</a:t>
            </a:r>
          </a:p>
        </p:txBody>
      </p:sp>
    </p:spTree>
    <p:extLst>
      <p:ext uri="{BB962C8B-B14F-4D97-AF65-F5344CB8AC3E}">
        <p14:creationId xmlns:p14="http://schemas.microsoft.com/office/powerpoint/2010/main" val="2838037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3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34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3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77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2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9579042-ABAB-42FC-ADC9-9CBC67D14FFA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9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893F9-9E6E-47B4-B8FE-0A59E02EFF9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07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9579042-ABAB-42FC-ADC9-9CBC67D14FFA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36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981008-ADBE-4873-AE9D-D0F1866C4705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05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1F162F4-B372-41D2-8526-B17C4CC57920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51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/>
              <a:pPr/>
              <a:t>39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981403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/>
              <a:pPr/>
              <a:t>40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09696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/>
              <a:pPr/>
              <a:t>41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54230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/>
              <a:pPr/>
              <a:t>42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97525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/>
              <a:pPr/>
              <a:t>43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5657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/>
              <a:pPr/>
              <a:t>44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7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0CF905-B841-496A-B875-C57F48F094A9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240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A0B85-EA4F-45E7-BE3E-08F52E0DBB0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7786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F3BC5-00F7-4DAC-A736-B2A3AE200196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3113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26615-B5F7-48FA-B3E6-C728F086742C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955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96F29-F946-436A-8460-9ABE207C5C6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2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(x,y),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(x,y)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18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(x,y),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(x,y)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3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6" Type="http://schemas.openxmlformats.org/officeDocument/2006/relationships/image" Target="../media/image12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1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16.wmf"/><Relationship Id="rId13" Type="http://schemas.openxmlformats.org/officeDocument/2006/relationships/oleObject" Target="../embeddings/oleObject12.bin"/><Relationship Id="rId14" Type="http://schemas.openxmlformats.org/officeDocument/2006/relationships/image" Target="../media/image17.wmf"/><Relationship Id="rId15" Type="http://schemas.openxmlformats.org/officeDocument/2006/relationships/hyperlink" Target="http://en.wikipedia.org/wiki/Rayleigh_quotient" TargetMode="External"/><Relationship Id="rId16" Type="http://schemas.openxmlformats.org/officeDocument/2006/relationships/oleObject" Target="../embeddings/oleObject13.bin"/><Relationship Id="rId17" Type="http://schemas.openxmlformats.org/officeDocument/2006/relationships/image" Target="../media/image1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6" Type="http://schemas.openxmlformats.org/officeDocument/2006/relationships/image" Target="../media/image12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14.w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23.wmf"/><Relationship Id="rId13" Type="http://schemas.openxmlformats.org/officeDocument/2006/relationships/oleObject" Target="../embeddings/oleObject19.bin"/><Relationship Id="rId14" Type="http://schemas.openxmlformats.org/officeDocument/2006/relationships/image" Target="../media/image24.wmf"/><Relationship Id="rId15" Type="http://schemas.openxmlformats.org/officeDocument/2006/relationships/oleObject" Target="../embeddings/oleObject20.bin"/><Relationship Id="rId16" Type="http://schemas.openxmlformats.org/officeDocument/2006/relationships/image" Target="../media/image25.wmf"/><Relationship Id="rId17" Type="http://schemas.openxmlformats.org/officeDocument/2006/relationships/oleObject" Target="../embeddings/oleObject21.bin"/><Relationship Id="rId18" Type="http://schemas.openxmlformats.org/officeDocument/2006/relationships/image" Target="../media/image2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19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0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21.w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27.w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oleObject" Target="../embeddings/oleObject23.bin"/><Relationship Id="rId9" Type="http://schemas.openxmlformats.org/officeDocument/2006/relationships/image" Target="../media/image2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0" Type="http://schemas.openxmlformats.org/officeDocument/2006/relationships/oleObject" Target="../embeddings/oleObject24.bin"/><Relationship Id="rId11" Type="http://schemas.openxmlformats.org/officeDocument/2006/relationships/image" Target="../media/image31.wmf"/><Relationship Id="rId9" Type="http://schemas.openxmlformats.org/officeDocument/2006/relationships/image" Target="../media/image118.png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32.wmf"/><Relationship Id="rId14" Type="http://schemas.openxmlformats.org/officeDocument/2006/relationships/oleObject" Target="../embeddings/oleObject26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33.w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34.w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35.wmf"/><Relationship Id="rId10" Type="http://schemas.openxmlformats.org/officeDocument/2006/relationships/oleObject" Target="../embeddings/oleObject30.bin"/><Relationship Id="rId11" Type="http://schemas.openxmlformats.org/officeDocument/2006/relationships/oleObject" Target="../embeddings/oleObject31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44.wmf"/><Relationship Id="rId6" Type="http://schemas.openxmlformats.org/officeDocument/2006/relationships/image" Target="../media/image47.pn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45.w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46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44.wmf"/><Relationship Id="rId6" Type="http://schemas.openxmlformats.org/officeDocument/2006/relationships/image" Target="../media/image47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44.wmf"/><Relationship Id="rId6" Type="http://schemas.openxmlformats.org/officeDocument/2006/relationships/image" Target="../media/image4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44.wmf"/><Relationship Id="rId6" Type="http://schemas.openxmlformats.org/officeDocument/2006/relationships/image" Target="../media/image48.png"/><Relationship Id="rId7" Type="http://schemas.openxmlformats.org/officeDocument/2006/relationships/image" Target="../media/image47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44.wmf"/><Relationship Id="rId6" Type="http://schemas.openxmlformats.org/officeDocument/2006/relationships/image" Target="../media/image47.png"/><Relationship Id="rId7" Type="http://schemas.openxmlformats.org/officeDocument/2006/relationships/image" Target="../media/image4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hyperlink" Target="http://www.pascal-network.org/challenges/VOC/pubs/leibe04.pdf" TargetMode="External"/><Relationship Id="rId5" Type="http://schemas.openxmlformats.org/officeDocument/2006/relationships/image" Target="../media/image55.wmf"/><Relationship Id="rId6" Type="http://schemas.openxmlformats.org/officeDocument/2006/relationships/oleObject" Target="../embeddings/oleObject39.bin"/><Relationship Id="rId7" Type="http://schemas.openxmlformats.org/officeDocument/2006/relationships/image" Target="../media/image5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hyperlink" Target="http://www.pascal-network.org/challenges/VOC/pubs/leibe04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57.w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58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42.bin"/><Relationship Id="rId5" Type="http://schemas.openxmlformats.org/officeDocument/2006/relationships/image" Target="../media/image57.wmf"/><Relationship Id="rId6" Type="http://schemas.openxmlformats.org/officeDocument/2006/relationships/oleObject" Target="../embeddings/oleObject43.bin"/><Relationship Id="rId7" Type="http://schemas.openxmlformats.org/officeDocument/2006/relationships/image" Target="../media/image59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44.bin"/><Relationship Id="rId5" Type="http://schemas.openxmlformats.org/officeDocument/2006/relationships/image" Target="../media/image60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oleObject" Target="../embeddings/oleObject45.bin"/><Relationship Id="rId5" Type="http://schemas.openxmlformats.org/officeDocument/2006/relationships/image" Target="../media/image64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oleObject" Target="../embeddings/oleObject46.bin"/><Relationship Id="rId5" Type="http://schemas.openxmlformats.org/officeDocument/2006/relationships/image" Target="../media/image64.wmf"/><Relationship Id="rId6" Type="http://schemas.openxmlformats.org/officeDocument/2006/relationships/oleObject" Target="../embeddings/oleObject47.bin"/><Relationship Id="rId7" Type="http://schemas.openxmlformats.org/officeDocument/2006/relationships/image" Target="../media/image66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oleObject" Target="../embeddings/oleObject48.bin"/><Relationship Id="rId5" Type="http://schemas.openxmlformats.org/officeDocument/2006/relationships/image" Target="../media/image64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oleObject" Target="../embeddings/oleObject49.bin"/><Relationship Id="rId5" Type="http://schemas.openxmlformats.org/officeDocument/2006/relationships/image" Target="../media/image64.w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oleObject" Target="../embeddings/oleObject50.bin"/><Relationship Id="rId5" Type="http://schemas.openxmlformats.org/officeDocument/2006/relationships/image" Target="../media/image64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7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6" Type="http://schemas.openxmlformats.org/officeDocument/2006/relationships/image" Target="../media/image12.png"/><Relationship Id="rId7" Type="http://schemas.openxmlformats.org/officeDocument/2006/relationships/hyperlink" Target="http://mathworld.wolfram.com/Point-LineDistance2-Dimensional.html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022596" cy="1051169"/>
          </a:xfrm>
        </p:spPr>
        <p:txBody>
          <a:bodyPr>
            <a:noAutofit/>
          </a:bodyPr>
          <a:lstStyle/>
          <a:p>
            <a:r>
              <a:rPr lang="en-US" sz="4400" dirty="0" smtClean="0"/>
              <a:t>Fitting and Alignment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5730" y="6581001"/>
            <a:ext cx="2894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</a:t>
            </a:r>
            <a:r>
              <a:rPr lang="en-US" sz="1200" dirty="0"/>
              <a:t>S. </a:t>
            </a:r>
            <a:r>
              <a:rPr lang="en-US" sz="1200" dirty="0" err="1"/>
              <a:t>Lazebnik</a:t>
            </a:r>
            <a:r>
              <a:rPr lang="en-US" sz="1200" dirty="0"/>
              <a:t> </a:t>
            </a:r>
            <a:r>
              <a:rPr lang="en-US" sz="1200" dirty="0" smtClean="0"/>
              <a:t> and D. Hoiem</a:t>
            </a:r>
            <a:endParaRPr lang="en-US" sz="1200" dirty="0"/>
          </a:p>
        </p:txBody>
      </p:sp>
      <p:pic>
        <p:nvPicPr>
          <p:cNvPr id="98306" name="Picture 2" descr="https://filebox.ece.vt.edu/~jbhuang/teaching/ece5554-4554/fa16/images/fit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23" y="1672639"/>
            <a:ext cx="3622888" cy="36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least squares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If (</a:t>
            </a:r>
            <a:r>
              <a:rPr lang="en-US" sz="2000" i="1" dirty="0" smtClean="0"/>
              <a:t>a</a:t>
            </a:r>
            <a:r>
              <a:rPr lang="en-US" sz="2000" baseline="30000" dirty="0" smtClean="0"/>
              <a:t>2</a:t>
            </a:r>
            <a:r>
              <a:rPr lang="en-US" sz="2000" i="1" dirty="0" smtClean="0"/>
              <a:t>+b</a:t>
            </a:r>
            <a:r>
              <a:rPr lang="en-US" sz="2000" baseline="30000" dirty="0" smtClean="0"/>
              <a:t>2</a:t>
            </a:r>
            <a:r>
              <a:rPr lang="en-US" sz="2000" i="1" dirty="0" smtClean="0"/>
              <a:t>=</a:t>
            </a:r>
            <a:r>
              <a:rPr lang="en-US" sz="2000" dirty="0" smtClean="0"/>
              <a:t>1) then </a:t>
            </a:r>
          </a:p>
          <a:p>
            <a:pPr marL="0" indent="0">
              <a:buNone/>
            </a:pPr>
            <a:r>
              <a:rPr lang="en-US" sz="2000" dirty="0"/>
              <a:t>Distance between point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) and line </a:t>
            </a:r>
            <a:r>
              <a:rPr lang="en-US" sz="2000" i="1" dirty="0" err="1">
                <a:latin typeface="Times New Roman" pitchFamily="18" charset="0"/>
              </a:rPr>
              <a:t>ax+by+c</a:t>
            </a:r>
            <a:r>
              <a:rPr lang="en-US" sz="2000" i="1" dirty="0">
                <a:latin typeface="Times New Roman" pitchFamily="18" charset="0"/>
              </a:rPr>
              <a:t>=0  </a:t>
            </a:r>
            <a:r>
              <a:rPr lang="en-US" sz="2000" dirty="0">
                <a:latin typeface="Times New Roman" pitchFamily="18" charset="0"/>
              </a:rPr>
              <a:t>is  |</a:t>
            </a:r>
            <a:r>
              <a:rPr lang="en-US" sz="2000" i="1" dirty="0" err="1">
                <a:latin typeface="Times New Roman" pitchFamily="18" charset="0"/>
              </a:rPr>
              <a:t>ax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</a:t>
            </a:r>
            <a:r>
              <a:rPr lang="en-US" sz="2000" i="1" dirty="0" err="1">
                <a:latin typeface="Times New Roman" pitchFamily="18" charset="0"/>
              </a:rPr>
              <a:t>by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c</a:t>
            </a:r>
            <a:r>
              <a:rPr lang="en-US" sz="2000" dirty="0">
                <a:latin typeface="Times New Roman" pitchFamily="18" charset="0"/>
              </a:rPr>
              <a:t>|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Find 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</a:rPr>
              <a:t>, c) </a:t>
            </a:r>
            <a:r>
              <a:rPr lang="en-US" sz="2000" dirty="0" smtClean="0"/>
              <a:t>to minimize the sum of squared perpendicular distances</a:t>
            </a:r>
          </a:p>
        </p:txBody>
      </p:sp>
      <p:graphicFrame>
        <p:nvGraphicFramePr>
          <p:cNvPr id="512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7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51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graphicFrame>
        <p:nvGraphicFramePr>
          <p:cNvPr id="5123" name="Object 20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990600" y="3657600"/>
          <a:ext cx="34290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8" name="Equation" r:id="rId7" imgW="1549080" imgH="291960" progId="Equation.3">
                  <p:embed/>
                </p:oleObj>
              </mc:Choice>
              <mc:Fallback>
                <p:oleObj name="Equation" r:id="rId7" imgW="1549080" imgH="291960" progId="Equation.3">
                  <p:embed/>
                  <p:pic>
                    <p:nvPicPr>
                      <p:cNvPr id="512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657600"/>
                        <a:ext cx="3429000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24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least squares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Find 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</a:rPr>
              <a:t>) </a:t>
            </a:r>
            <a:r>
              <a:rPr lang="en-US" sz="2000" dirty="0" smtClean="0"/>
              <a:t>to minimize the sum of squared perpendicular distances</a:t>
            </a: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7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graphicFrame>
        <p:nvGraphicFramePr>
          <p:cNvPr id="6147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90600" y="1752600"/>
          <a:ext cx="34290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8" name="Equation" r:id="rId7" imgW="1549080" imgH="291960" progId="Equation.3">
                  <p:embed/>
                </p:oleObj>
              </mc:Choice>
              <mc:Fallback>
                <p:oleObj name="Equation" r:id="rId7" imgW="1549080" imgH="291960" progId="Equation.3">
                  <p:embed/>
                  <p:pic>
                    <p:nvPicPr>
                      <p:cNvPr id="614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752600"/>
                        <a:ext cx="3429000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Rectangle 9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6148" name="Object 10"/>
          <p:cNvGraphicFramePr>
            <a:graphicFrameLocks noChangeAspect="1"/>
          </p:cNvGraphicFramePr>
          <p:nvPr>
            <p:extLst/>
          </p:nvPr>
        </p:nvGraphicFramePr>
        <p:xfrm>
          <a:off x="403225" y="2667000"/>
          <a:ext cx="3687763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9" name="Equation" r:id="rId9" imgW="1879560" imgH="393480" progId="Equation.3">
                  <p:embed/>
                </p:oleObj>
              </mc:Choice>
              <mc:Fallback>
                <p:oleObj name="Equation" r:id="rId9" imgW="1879560" imgH="393480" progId="Equation.3">
                  <p:embed/>
                  <p:pic>
                    <p:nvPicPr>
                      <p:cNvPr id="614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2667000"/>
                        <a:ext cx="3687763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5" name="Object 11"/>
          <p:cNvGraphicFramePr>
            <a:graphicFrameLocks noChangeAspect="1"/>
          </p:cNvGraphicFramePr>
          <p:nvPr>
            <p:extLst/>
          </p:nvPr>
        </p:nvGraphicFramePr>
        <p:xfrm>
          <a:off x="4778375" y="2674938"/>
          <a:ext cx="4233863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0" name="Equation" r:id="rId11" imgW="2311200" imgH="393480" progId="Equation.3">
                  <p:embed/>
                </p:oleObj>
              </mc:Choice>
              <mc:Fallback>
                <p:oleObj name="Equation" r:id="rId11" imgW="2311200" imgH="393480" progId="Equation.3">
                  <p:embed/>
                  <p:pic>
                    <p:nvPicPr>
                      <p:cNvPr id="16650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2674938"/>
                        <a:ext cx="4233863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6" name="Object 12"/>
          <p:cNvGraphicFramePr>
            <a:graphicFrameLocks noChangeAspect="1"/>
          </p:cNvGraphicFramePr>
          <p:nvPr/>
        </p:nvGraphicFramePr>
        <p:xfrm>
          <a:off x="317500" y="3360738"/>
          <a:ext cx="8628063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1" name="Equation" r:id="rId13" imgW="4267080" imgH="761760" progId="Equation.3">
                  <p:embed/>
                </p:oleObj>
              </mc:Choice>
              <mc:Fallback>
                <p:oleObj name="Equation" r:id="rId13" imgW="4267080" imgH="761760" progId="Equation.3">
                  <p:embed/>
                  <p:pic>
                    <p:nvPicPr>
                      <p:cNvPr id="1665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3360738"/>
                        <a:ext cx="8628063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5040" name="Text Box 16"/>
          <p:cNvSpPr txBox="1">
            <a:spLocks noChangeArrowheads="1"/>
          </p:cNvSpPr>
          <p:nvPr/>
        </p:nvSpPr>
        <p:spPr bwMode="auto">
          <a:xfrm>
            <a:off x="233614" y="5715000"/>
            <a:ext cx="8529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latin typeface="+mn-lt"/>
              </a:rPr>
              <a:t>Solution is eigenvector corresponding to smallest </a:t>
            </a:r>
            <a:r>
              <a:rPr lang="en-US" sz="2400" b="0" dirty="0" err="1" smtClean="0">
                <a:latin typeface="+mn-lt"/>
              </a:rPr>
              <a:t>eigenvalue</a:t>
            </a:r>
            <a:r>
              <a:rPr lang="en-US" sz="2400" b="0" dirty="0" smtClean="0">
                <a:latin typeface="+mn-lt"/>
              </a:rPr>
              <a:t> of A</a:t>
            </a:r>
            <a:r>
              <a:rPr lang="en-US" sz="2400" b="0" baseline="30000" dirty="0" smtClean="0">
                <a:latin typeface="+mn-lt"/>
              </a:rPr>
              <a:t>T</a:t>
            </a:r>
            <a:r>
              <a:rPr lang="en-US" sz="2400" b="0" dirty="0" smtClean="0">
                <a:latin typeface="+mn-lt"/>
              </a:rPr>
              <a:t>A</a:t>
            </a:r>
            <a:endParaRPr lang="en-US" sz="2400" b="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6488668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details on Raleigh Quotient: </a:t>
            </a:r>
            <a:r>
              <a:rPr lang="en-US" dirty="0" smtClean="0">
                <a:hlinkClick r:id="rId15"/>
              </a:rPr>
              <a:t>http://en.wikipedia.org/wiki/Rayleigh_quotient</a:t>
            </a:r>
            <a:endParaRPr lang="en-US" dirty="0"/>
          </a:p>
        </p:txBody>
      </p:sp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74675" y="4740275"/>
          <a:ext cx="734377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2" name="Equation" r:id="rId16" imgW="3632040" imgH="444240" progId="Equation.3">
                  <p:embed/>
                </p:oleObj>
              </mc:Choice>
              <mc:Fallback>
                <p:oleObj name="Equation" r:id="rId16" imgW="3632040" imgH="444240" progId="Equation.3">
                  <p:embed/>
                  <p:pic>
                    <p:nvPicPr>
                      <p:cNvPr id="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4740275"/>
                        <a:ext cx="734377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8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504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81000" y="3581400"/>
            <a:ext cx="8305800" cy="2743200"/>
          </a:xfrm>
          <a:prstGeom prst="roundRect">
            <a:avLst/>
          </a:prstGeom>
          <a:solidFill>
            <a:srgbClr val="E6EDF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1750" contourW="19050" prstMaterial="matte">
            <a:bevelT w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Recap: Two Common Optimization Problems</a:t>
            </a:r>
            <a:endParaRPr lang="en-US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4038600" cy="6858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3581400"/>
            <a:ext cx="4038600" cy="6397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Solution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graphicFrame>
        <p:nvGraphicFramePr>
          <p:cNvPr id="1665036" name="Object 12"/>
          <p:cNvGraphicFramePr>
            <a:graphicFrameLocks noChangeAspect="1"/>
          </p:cNvGraphicFramePr>
          <p:nvPr/>
        </p:nvGraphicFramePr>
        <p:xfrm>
          <a:off x="561975" y="4237037"/>
          <a:ext cx="44672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9" name="Equation" r:id="rId3" imgW="2209680" imgH="203040" progId="Equation.3">
                  <p:embed/>
                </p:oleObj>
              </mc:Choice>
              <mc:Fallback>
                <p:oleObj name="Equation" r:id="rId3" imgW="2209680" imgH="203040" progId="Equation.3">
                  <p:embed/>
                  <p:pic>
                    <p:nvPicPr>
                      <p:cNvPr id="1665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4237037"/>
                        <a:ext cx="446722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512762" y="4770437"/>
          <a:ext cx="2439988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0" name="Equation" r:id="rId5" imgW="1206360" imgH="419040" progId="Equation.3">
                  <p:embed/>
                </p:oleObj>
              </mc:Choice>
              <mc:Fallback>
                <p:oleObj name="Equation" r:id="rId5" imgW="1206360" imgH="41904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" y="4770437"/>
                        <a:ext cx="2439988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/>
          </p:nvPr>
        </p:nvGraphicFramePr>
        <p:xfrm>
          <a:off x="512763" y="5761038"/>
          <a:ext cx="418782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1" name="Equation" r:id="rId7" imgW="2070000" imgH="203040" progId="Equation.3">
                  <p:embed/>
                </p:oleObj>
              </mc:Choice>
              <mc:Fallback>
                <p:oleObj name="Equation" r:id="rId7" imgW="2070000" imgH="203040" progId="Equation.3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5761038"/>
                        <a:ext cx="418782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818188" y="4640263"/>
          <a:ext cx="2259012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2" name="Equation" r:id="rId9" imgW="1117440" imgH="457200" progId="Equation.3">
                  <p:embed/>
                </p:oleObj>
              </mc:Choice>
              <mc:Fallback>
                <p:oleObj name="Equation" r:id="rId9" imgW="1117440" imgH="4572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8188" y="4640263"/>
                        <a:ext cx="2259012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381000" y="1295400"/>
            <a:ext cx="8305800" cy="2057400"/>
            <a:chOff x="228600" y="4114800"/>
            <a:chExt cx="8305800" cy="2057400"/>
          </a:xfrm>
        </p:grpSpPr>
        <p:sp>
          <p:nvSpPr>
            <p:cNvPr id="19" name="Rounded Rectangle 18"/>
            <p:cNvSpPr/>
            <p:nvPr/>
          </p:nvSpPr>
          <p:spPr>
            <a:xfrm>
              <a:off x="228600" y="4114800"/>
              <a:ext cx="8305800" cy="2057400"/>
            </a:xfrm>
            <a:prstGeom prst="roundRect">
              <a:avLst/>
            </a:prstGeom>
            <a:solidFill>
              <a:srgbClr val="E6EDF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 extrusionH="31750" contourW="19050" prstMaterial="matte">
              <a:bevelT w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ntent Placeholder 10"/>
            <p:cNvSpPr txBox="1">
              <a:spLocks/>
            </p:cNvSpPr>
            <p:nvPr/>
          </p:nvSpPr>
          <p:spPr bwMode="auto">
            <a:xfrm>
              <a:off x="304800" y="4114800"/>
              <a:ext cx="40386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Problem statement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Content Placeholder 11"/>
            <p:cNvSpPr txBox="1">
              <a:spLocks/>
            </p:cNvSpPr>
            <p:nvPr/>
          </p:nvSpPr>
          <p:spPr bwMode="auto">
            <a:xfrm>
              <a:off x="4495800" y="4114800"/>
              <a:ext cx="40386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Solution</a:t>
              </a:r>
            </a:p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24" name="Object 12"/>
            <p:cNvGraphicFramePr>
              <a:graphicFrameLocks noChangeAspect="1"/>
            </p:cNvGraphicFramePr>
            <p:nvPr/>
          </p:nvGraphicFramePr>
          <p:xfrm>
            <a:off x="685800" y="5456238"/>
            <a:ext cx="3905250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63" name="Equation" r:id="rId11" imgW="1930320" imgH="203040" progId="Equation.3">
                    <p:embed/>
                  </p:oleObj>
                </mc:Choice>
                <mc:Fallback>
                  <p:oleObj name="Equation" r:id="rId11" imgW="1930320" imgH="203040" progId="Equation.3">
                    <p:embed/>
                    <p:pic>
                      <p:nvPicPr>
                        <p:cNvPr id="2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5456238"/>
                          <a:ext cx="3905250" cy="411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5715000" y="5486400"/>
            <a:ext cx="1179512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64" name="Equation" r:id="rId13" imgW="583920" imgH="177480" progId="Equation.3">
                    <p:embed/>
                  </p:oleObj>
                </mc:Choice>
                <mc:Fallback>
                  <p:oleObj name="Equation" r:id="rId13" imgW="583920" imgH="177480" progId="Equation.3">
                    <p:embed/>
                    <p:pic>
                      <p:nvPicPr>
                        <p:cNvPr id="25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0" y="5486400"/>
                          <a:ext cx="1179512" cy="358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370" name="Object 6"/>
            <p:cNvGraphicFramePr>
              <a:graphicFrameLocks noChangeAspect="1"/>
            </p:cNvGraphicFramePr>
            <p:nvPr/>
          </p:nvGraphicFramePr>
          <p:xfrm>
            <a:off x="1219200" y="4813300"/>
            <a:ext cx="2433637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65" name="Equation" r:id="rId15" imgW="1244520" imgH="266400" progId="Equation.3">
                    <p:embed/>
                  </p:oleObj>
                </mc:Choice>
                <mc:Fallback>
                  <p:oleObj name="Equation" r:id="rId15" imgW="1244520" imgH="266400" progId="Equation.3">
                    <p:embed/>
                    <p:pic>
                      <p:nvPicPr>
                        <p:cNvPr id="14337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200" y="4813300"/>
                          <a:ext cx="2433637" cy="520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0933" name="Object 5"/>
            <p:cNvGraphicFramePr>
              <a:graphicFrameLocks noChangeAspect="1"/>
            </p:cNvGraphicFramePr>
            <p:nvPr/>
          </p:nvGraphicFramePr>
          <p:xfrm>
            <a:off x="5514975" y="4876800"/>
            <a:ext cx="2105025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66" name="Equation" r:id="rId17" imgW="1066680" imgH="253800" progId="Equation.3">
                    <p:embed/>
                  </p:oleObj>
                </mc:Choice>
                <mc:Fallback>
                  <p:oleObj name="Equation" r:id="rId17" imgW="1066680" imgH="253800" progId="Equation.3">
                    <p:embed/>
                    <p:pic>
                      <p:nvPicPr>
                        <p:cNvPr id="166093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4975" y="4876800"/>
                          <a:ext cx="2105025" cy="500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6934200" y="549806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matlab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20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2299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Least squares (global) optimization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Good</a:t>
            </a:r>
          </a:p>
          <a:p>
            <a:r>
              <a:rPr lang="en-US" sz="2800" dirty="0" smtClean="0"/>
              <a:t>Clearly specified objective</a:t>
            </a:r>
          </a:p>
          <a:p>
            <a:r>
              <a:rPr lang="en-US" sz="2800" dirty="0" smtClean="0"/>
              <a:t>Optimization is easy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Bad</a:t>
            </a:r>
          </a:p>
          <a:p>
            <a:r>
              <a:rPr lang="en-US" sz="2800" dirty="0" smtClean="0"/>
              <a:t>May not be what you want to optimize </a:t>
            </a:r>
          </a:p>
          <a:p>
            <a:r>
              <a:rPr lang="en-US" sz="2800" dirty="0" smtClean="0"/>
              <a:t>Sensitive to outliers</a:t>
            </a:r>
          </a:p>
          <a:p>
            <a:pPr lvl="1"/>
            <a:r>
              <a:rPr lang="en-US" sz="2400" dirty="0" smtClean="0"/>
              <a:t>Bad matches, extra points</a:t>
            </a:r>
          </a:p>
          <a:p>
            <a:r>
              <a:rPr lang="en-US" sz="2800" dirty="0" smtClean="0"/>
              <a:t>Doesn’t allow you to get multiple good fits</a:t>
            </a:r>
          </a:p>
          <a:p>
            <a:pPr lvl="1"/>
            <a:r>
              <a:rPr lang="en-US" sz="2400" dirty="0" smtClean="0"/>
              <a:t>Detecting multiple objects, lines, etc.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83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Robust least squares (to deal with outliers)</a:t>
            </a:r>
            <a:endParaRPr lang="en-US" sz="36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610600" cy="1981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dirty="0"/>
              <a:t>General approach: </a:t>
            </a:r>
          </a:p>
          <a:p>
            <a:pPr>
              <a:buFontTx/>
              <a:buNone/>
            </a:pPr>
            <a:r>
              <a:rPr lang="en-US" sz="2400" dirty="0"/>
              <a:t>    minimize</a:t>
            </a:r>
            <a:br>
              <a:rPr lang="en-US" sz="2400" dirty="0"/>
            </a:br>
            <a:endParaRPr lang="en-US" sz="2400" dirty="0"/>
          </a:p>
          <a:p>
            <a:pPr>
              <a:buNone/>
            </a:pPr>
            <a:r>
              <a:rPr lang="en-US" sz="2400" i="1" dirty="0" smtClean="0">
                <a:latin typeface="Times New Roman" pitchFamily="18" charset="0"/>
              </a:rPr>
              <a:t>	</a:t>
            </a:r>
          </a:p>
          <a:p>
            <a:pPr>
              <a:buNone/>
            </a:pPr>
            <a:r>
              <a:rPr lang="en-US" sz="2400" i="1" dirty="0" smtClean="0">
                <a:latin typeface="Times New Roman" pitchFamily="18" charset="0"/>
              </a:rPr>
              <a:t>	</a:t>
            </a:r>
            <a:r>
              <a:rPr lang="en-US" sz="2400" i="1" dirty="0" err="1" smtClean="0">
                <a:latin typeface="Times New Roman" pitchFamily="18" charset="0"/>
              </a:rPr>
              <a:t>u</a:t>
            </a:r>
            <a:r>
              <a:rPr lang="en-US" sz="2400" i="1" baseline="-25000" dirty="0" err="1" smtClean="0">
                <a:latin typeface="Times New Roman" pitchFamily="18" charset="0"/>
              </a:rPr>
              <a:t>i</a:t>
            </a:r>
            <a:r>
              <a:rPr lang="en-US" sz="2400" i="1" baseline="-25000" dirty="0" smtClean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i="1" baseline="-25000" dirty="0">
                <a:latin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cs typeface="Times New Roman" pitchFamily="18" charset="0"/>
              </a:rPr>
              <a:t> – residual of </a:t>
            </a:r>
            <a:r>
              <a:rPr lang="en-US" sz="2400" dirty="0" err="1">
                <a:cs typeface="Times New Roman" pitchFamily="18" charset="0"/>
              </a:rPr>
              <a:t>i</a:t>
            </a:r>
            <a:r>
              <a:rPr lang="en-US" sz="2400" baseline="30000" dirty="0" err="1">
                <a:cs typeface="Times New Roman" pitchFamily="18" charset="0"/>
              </a:rPr>
              <a:t>th</a:t>
            </a:r>
            <a:r>
              <a:rPr lang="en-US" sz="2400" dirty="0">
                <a:cs typeface="Times New Roman" pitchFamily="18" charset="0"/>
              </a:rPr>
              <a:t> point </a:t>
            </a:r>
            <a:r>
              <a:rPr lang="en-US" sz="2400" dirty="0" err="1">
                <a:cs typeface="Times New Roman" pitchFamily="18" charset="0"/>
              </a:rPr>
              <a:t>w.r.t</a:t>
            </a:r>
            <a:r>
              <a:rPr lang="en-US" sz="2400" dirty="0">
                <a:cs typeface="Times New Roman" pitchFamily="18" charset="0"/>
              </a:rPr>
              <a:t>. model parameters </a:t>
            </a:r>
            <a:r>
              <a:rPr lang="el-GR" sz="2400" i="1" dirty="0">
                <a:cs typeface="Times New Roman" pitchFamily="18" charset="0"/>
              </a:rPr>
              <a:t>θ</a:t>
            </a:r>
            <a:r>
              <a:rPr lang="en-US" sz="2400" dirty="0">
                <a:cs typeface="Times New Roman" pitchFamily="18" charset="0"/>
              </a:rPr>
              <a:t/>
            </a:r>
            <a:br>
              <a:rPr lang="en-US" sz="2400" dirty="0">
                <a:cs typeface="Times New Roman" pitchFamily="18" charset="0"/>
              </a:rPr>
            </a:br>
            <a:r>
              <a:rPr lang="el-GR" sz="2400" i="1" dirty="0">
                <a:cs typeface="Times New Roman" pitchFamily="18" charset="0"/>
              </a:rPr>
              <a:t>ρ</a:t>
            </a:r>
            <a:r>
              <a:rPr lang="en-US" sz="2400" dirty="0">
                <a:cs typeface="Times New Roman" pitchFamily="18" charset="0"/>
              </a:rPr>
              <a:t> – robust function</a:t>
            </a:r>
            <a:r>
              <a:rPr lang="en-US" sz="2400" dirty="0"/>
              <a:t> with scale parameter </a:t>
            </a:r>
            <a:r>
              <a:rPr lang="el-GR" sz="2400" dirty="0">
                <a:cs typeface="Times New Roman" pitchFamily="18" charset="0"/>
              </a:rPr>
              <a:t>σ</a:t>
            </a:r>
            <a:r>
              <a:rPr lang="en-US" sz="2400" dirty="0">
                <a:cs typeface="Times New Roman" pitchFamily="18" charset="0"/>
              </a:rPr>
              <a:t>  </a:t>
            </a:r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2667000" y="1295400"/>
          <a:ext cx="2352675" cy="747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9" name="Equation" r:id="rId4" imgW="1079280" imgH="342720" progId="Equation.3">
                  <p:embed/>
                </p:oleObj>
              </mc:Choice>
              <mc:Fallback>
                <p:oleObj name="Equation" r:id="rId4" imgW="1079280" imgH="342720" progId="Equation.3">
                  <p:embed/>
                  <p:pic>
                    <p:nvPicPr>
                      <p:cNvPr id="80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295400"/>
                        <a:ext cx="2352675" cy="7474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128963"/>
            <a:ext cx="4724400" cy="3424237"/>
          </a:xfrm>
          <a:prstGeom prst="rect">
            <a:avLst/>
          </a:prstGeom>
          <a:noFill/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3048000"/>
            <a:ext cx="2362200" cy="776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5257800" y="3352800"/>
            <a:ext cx="33528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The robust function </a:t>
            </a:r>
            <a:r>
              <a:rPr lang="el-GR" sz="2400" i="1" dirty="0" smtClean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sz="20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Favors a configuration 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with small residuals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Constant penalty for large residuals</a:t>
            </a:r>
            <a:endParaRPr lang="en-US" i="1" dirty="0" smtClean="0">
              <a:solidFill>
                <a:srgbClr val="000000"/>
              </a:solidFill>
              <a:latin typeface="Futura Bk BT" pitchFamily="34" charset="0"/>
              <a:cs typeface="Arial" charset="0"/>
            </a:endParaRPr>
          </a:p>
        </p:txBody>
      </p:sp>
      <p:graphicFrame>
        <p:nvGraphicFramePr>
          <p:cNvPr id="80904" name="Object 8"/>
          <p:cNvGraphicFramePr>
            <a:graphicFrameLocks noChangeAspect="1"/>
          </p:cNvGraphicFramePr>
          <p:nvPr>
            <p:extLst/>
          </p:nvPr>
        </p:nvGraphicFramePr>
        <p:xfrm>
          <a:off x="5513388" y="1295400"/>
          <a:ext cx="241935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0" name="Equation" r:id="rId8" imgW="1549080" imgH="291960" progId="Equation.3">
                  <p:embed/>
                </p:oleObj>
              </mc:Choice>
              <mc:Fallback>
                <p:oleObj name="Equation" r:id="rId8" imgW="1549080" imgH="291960" progId="Equation.3">
                  <p:embed/>
                  <p:pic>
                    <p:nvPicPr>
                      <p:cNvPr id="809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1295400"/>
                        <a:ext cx="2419350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Estimator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Initialize: e.g., choose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en-US" sz="2800" dirty="0" smtClean="0"/>
                  <a:t> by least squares fit and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Choose </a:t>
                </a:r>
                <a:r>
                  <a:rPr lang="en-US" sz="2800" dirty="0" err="1" smtClean="0"/>
                  <a:t>params</a:t>
                </a:r>
                <a:r>
                  <a:rPr lang="en-US" sz="2800" dirty="0" smtClean="0"/>
                  <a:t> to minimize:</a:t>
                </a:r>
              </a:p>
              <a:p>
                <a:pPr marL="914400" lvl="1" indent="-514350"/>
                <a:r>
                  <a:rPr lang="en-US" sz="2400" dirty="0" smtClean="0"/>
                  <a:t>E.g., numerical optimization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Compute new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Repeat (2) and (3) until convergence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9"/>
                <a:stretch>
                  <a:fillRect l="-1391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941574"/>
              </p:ext>
            </p:extLst>
          </p:nvPr>
        </p:nvGraphicFramePr>
        <p:xfrm>
          <a:off x="3175518" y="4315408"/>
          <a:ext cx="3276600" cy="4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0" name="Equation" r:id="rId10" imgW="1422360" imgH="215640" progId="Equation.3">
                  <p:embed/>
                </p:oleObj>
              </mc:Choice>
              <mc:Fallback>
                <p:oleObj name="Equation" r:id="rId10" imgW="142236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518" y="4315408"/>
                        <a:ext cx="3276600" cy="4973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35" name="Object 3"/>
          <p:cNvGraphicFramePr>
            <a:graphicFrameLocks noChangeAspect="1"/>
          </p:cNvGraphicFramePr>
          <p:nvPr>
            <p:extLst/>
          </p:nvPr>
        </p:nvGraphicFramePr>
        <p:xfrm>
          <a:off x="5334000" y="2819400"/>
          <a:ext cx="3082925" cy="91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1" name="Equation" r:id="rId12" imgW="1536480" imgH="457200" progId="Equation.3">
                  <p:embed/>
                </p:oleObj>
              </mc:Choice>
              <mc:Fallback>
                <p:oleObj name="Equation" r:id="rId12" imgW="1536480" imgH="457200" progId="Equation.3">
                  <p:embed/>
                  <p:pic>
                    <p:nvPicPr>
                      <p:cNvPr id="146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819400"/>
                        <a:ext cx="3082925" cy="916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548512"/>
              </p:ext>
            </p:extLst>
          </p:nvPr>
        </p:nvGraphicFramePr>
        <p:xfrm>
          <a:off x="919213" y="1690689"/>
          <a:ext cx="32766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2" name="Equation" r:id="rId14" imgW="1422400" imgH="215900" progId="Equation.3">
                  <p:embed/>
                </p:oleObj>
              </mc:Choice>
              <mc:Fallback>
                <p:oleObj name="Equation" r:id="rId14" imgW="1422400" imgH="2159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213" y="1690689"/>
                        <a:ext cx="32766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4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Other ways to search for parameters (for when no closed form solution exists)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Line search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or each parameter, step through values and choose value that gives best fit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Repeat (1) until no parameter changes</a:t>
            </a:r>
          </a:p>
          <a:p>
            <a:pPr marL="514350" indent="-457200"/>
            <a:endParaRPr lang="en-US" dirty="0" smtClean="0"/>
          </a:p>
          <a:p>
            <a:pPr marL="514350" indent="-457200"/>
            <a:r>
              <a:rPr lang="en-US" dirty="0" smtClean="0"/>
              <a:t>Grid search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Propose several sets of parameters, evenly sampled in the joint set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Choose best (or top few) and sample joint parameters around the current best; repeat</a:t>
            </a:r>
          </a:p>
          <a:p>
            <a:pPr marL="571500" indent="-514350"/>
            <a:endParaRPr lang="en-US" dirty="0"/>
          </a:p>
          <a:p>
            <a:pPr marL="571500" indent="-514350"/>
            <a:r>
              <a:rPr lang="en-US" dirty="0" smtClean="0"/>
              <a:t>Gradient descent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Provide initial position (e.g., random)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Locally search for better parameters by following gradient</a:t>
            </a:r>
          </a:p>
        </p:txBody>
      </p:sp>
    </p:spTree>
    <p:extLst>
      <p:ext uri="{BB962C8B-B14F-4D97-AF65-F5344CB8AC3E}">
        <p14:creationId xmlns:p14="http://schemas.microsoft.com/office/powerpoint/2010/main" val="33496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Hypothesize and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Propose parameters</a:t>
            </a:r>
          </a:p>
          <a:p>
            <a:pPr marL="914400" lvl="1" indent="-514350"/>
            <a:r>
              <a:rPr lang="en-US" dirty="0" smtClean="0"/>
              <a:t>Try all possible</a:t>
            </a:r>
          </a:p>
          <a:p>
            <a:pPr marL="914400" lvl="1" indent="-514350"/>
            <a:r>
              <a:rPr lang="en-US" dirty="0" smtClean="0"/>
              <a:t>Each point votes for all consistent parameters</a:t>
            </a:r>
          </a:p>
          <a:p>
            <a:pPr marL="914400" lvl="1" indent="-514350"/>
            <a:r>
              <a:rPr lang="en-US" dirty="0" smtClean="0"/>
              <a:t>Repeatedly sample enough points to solve for parameters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the given parameters</a:t>
            </a:r>
          </a:p>
          <a:p>
            <a:pPr marL="914400" lvl="1" indent="-514350"/>
            <a:r>
              <a:rPr lang="en-US" dirty="0" smtClean="0"/>
              <a:t>Number of consistent points, possibly weighted by distance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Choose from among the set of parameters</a:t>
            </a:r>
          </a:p>
          <a:p>
            <a:pPr marL="914400" lvl="1" indent="-514350"/>
            <a:r>
              <a:rPr lang="en-US" dirty="0" smtClean="0"/>
              <a:t>Global or local maximum of scores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Possibly refine parameters using inliers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Hough Transform: Outline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Each point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23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975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4670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670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26288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152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516643" y="6248400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04800" y="228600"/>
            <a:ext cx="5334000" cy="762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smtClean="0">
                <a:solidFill>
                  <a:srgbClr val="000000"/>
                </a:solidFill>
                <a:latin typeface="Futura Bk BT" pitchFamily="34" charset="0"/>
              </a:rPr>
              <a:t>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5791200" y="4114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381000" y="1828800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28" y="710313"/>
            <a:ext cx="7886700" cy="5846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Fitting</a:t>
            </a:r>
            <a:r>
              <a:rPr lang="en-US" dirty="0" smtClean="0"/>
              <a:t>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ˈ</a:t>
            </a:r>
            <a:r>
              <a:rPr lang="en-US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fidiNG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]:</a:t>
            </a:r>
          </a:p>
          <a:p>
            <a:pPr marL="0" indent="0">
              <a:buNone/>
            </a:pPr>
            <a:r>
              <a:rPr lang="en-US" sz="4000" dirty="0"/>
              <a:t>find the parameters of a model that best fit the </a:t>
            </a:r>
            <a:r>
              <a:rPr lang="en-US" sz="4000" dirty="0" smtClean="0"/>
              <a:t>data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6000" dirty="0"/>
              <a:t>Alignment 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əˈlīnmənt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]:</a:t>
            </a:r>
          </a:p>
          <a:p>
            <a:pPr marL="0" indent="0">
              <a:buNone/>
            </a:pPr>
            <a:r>
              <a:rPr lang="en-US" sz="4000" dirty="0"/>
              <a:t>find the </a:t>
            </a:r>
            <a:r>
              <a:rPr lang="en-US" sz="4000" dirty="0" smtClean="0"/>
              <a:t>parameters </a:t>
            </a:r>
            <a:r>
              <a:rPr lang="en-US" sz="4000" dirty="0"/>
              <a:t>of the transformation that best align matched points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946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66800" y="3886200"/>
            <a:ext cx="6940550" cy="2819400"/>
            <a:chOff x="672" y="2448"/>
            <a:chExt cx="4372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50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40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26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3072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92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78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68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6" y="3888"/>
              <a:ext cx="20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72" y="2544"/>
              <a:ext cx="206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66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2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2976"/>
              <a:ext cx="576" cy="384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16" name="Rectangle 88"/>
          <p:cNvSpPr>
            <a:spLocks noChangeArrowheads="1"/>
          </p:cNvSpPr>
          <p:nvPr/>
        </p:nvSpPr>
        <p:spPr bwMode="auto">
          <a:xfrm>
            <a:off x="304800" y="228600"/>
            <a:ext cx="5334000" cy="762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smtClean="0">
                <a:solidFill>
                  <a:srgbClr val="000000"/>
                </a:solidFill>
                <a:latin typeface="Futura Bk BT" pitchFamily="34" charset="0"/>
              </a:rPr>
              <a:t>Hough transform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0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7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8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6314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5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9" name="Rectangle 15"/>
          <p:cNvSpPr>
            <a:spLocks noChangeArrowheads="1"/>
          </p:cNvSpPr>
          <p:nvPr/>
        </p:nvSpPr>
        <p:spPr bwMode="auto">
          <a:xfrm>
            <a:off x="304800" y="228600"/>
            <a:ext cx="5334000" cy="762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smtClean="0">
                <a:solidFill>
                  <a:srgbClr val="000000"/>
                </a:solidFill>
                <a:latin typeface="Futura Bk BT" pitchFamily="34" charset="0"/>
              </a:rPr>
              <a:t>Hough transform</a:t>
            </a:r>
          </a:p>
        </p:txBody>
      </p:sp>
      <p:sp>
        <p:nvSpPr>
          <p:cNvPr id="226321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2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3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4" name="Rectangle 20"/>
          <p:cNvSpPr>
            <a:spLocks noChangeArrowheads="1"/>
          </p:cNvSpPr>
          <p:nvPr/>
        </p:nvSpPr>
        <p:spPr bwMode="auto">
          <a:xfrm>
            <a:off x="381000" y="1676400"/>
            <a:ext cx="7696200" cy="45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Issue : parameter space [</a:t>
            </a:r>
            <a:r>
              <a:rPr lang="en-US" sz="2400" dirty="0" err="1" smtClean="0">
                <a:solidFill>
                  <a:srgbClr val="000000"/>
                </a:solidFill>
                <a:latin typeface="Futura Bk BT" pitchFamily="34" charset="0"/>
              </a:rPr>
              <a:t>m,b</a:t>
            </a:r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] is unbounded…</a:t>
            </a:r>
          </a:p>
        </p:txBody>
      </p:sp>
      <p:sp>
        <p:nvSpPr>
          <p:cNvPr id="226325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26326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26330" name="Freeform 26"/>
          <p:cNvSpPr>
            <a:spLocks/>
          </p:cNvSpPr>
          <p:nvPr/>
        </p:nvSpPr>
        <p:spPr bwMode="auto">
          <a:xfrm>
            <a:off x="5029200" y="3048000"/>
            <a:ext cx="1981200" cy="23749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1" name="Line 27"/>
          <p:cNvSpPr>
            <a:spLocks noChangeShapeType="1"/>
          </p:cNvSpPr>
          <p:nvPr/>
        </p:nvSpPr>
        <p:spPr bwMode="auto">
          <a:xfrm flipV="1">
            <a:off x="1600200" y="4419600"/>
            <a:ext cx="990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aphicFrame>
        <p:nvGraphicFramePr>
          <p:cNvPr id="226332" name="Object 28"/>
          <p:cNvGraphicFramePr>
            <a:graphicFrameLocks noChangeAspect="1"/>
          </p:cNvGraphicFramePr>
          <p:nvPr/>
        </p:nvGraphicFramePr>
        <p:xfrm>
          <a:off x="2633663" y="6172200"/>
          <a:ext cx="31210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9" name="Equation" r:id="rId4" imgW="1320480" imgH="203040" progId="Equation.3">
                  <p:embed/>
                </p:oleObj>
              </mc:Choice>
              <mc:Fallback>
                <p:oleObj name="Equation" r:id="rId4" imgW="1320480" imgH="203040" progId="Equation.3">
                  <p:embed/>
                  <p:pic>
                    <p:nvPicPr>
                      <p:cNvPr id="22633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663" y="6172200"/>
                        <a:ext cx="312102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3" name="Object 29"/>
          <p:cNvGraphicFramePr>
            <a:graphicFrameLocks noChangeAspect="1"/>
          </p:cNvGraphicFramePr>
          <p:nvPr/>
        </p:nvGraphicFramePr>
        <p:xfrm>
          <a:off x="2093913" y="4800600"/>
          <a:ext cx="4206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0" name="Equation" r:id="rId6" imgW="177480" imgH="177480" progId="Equation.3">
                  <p:embed/>
                </p:oleObj>
              </mc:Choice>
              <mc:Fallback>
                <p:oleObj name="Equation" r:id="rId6" imgW="177480" imgH="177480" progId="Equation.3">
                  <p:embed/>
                  <p:pic>
                    <p:nvPicPr>
                      <p:cNvPr id="22633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4800600"/>
                        <a:ext cx="4206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4" name="Object 30"/>
          <p:cNvGraphicFramePr>
            <a:graphicFrameLocks noChangeAspect="1"/>
          </p:cNvGraphicFramePr>
          <p:nvPr/>
        </p:nvGraphicFramePr>
        <p:xfrm>
          <a:off x="1828800" y="44196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1" name="Equation" r:id="rId8" imgW="152280" imgH="164880" progId="Equation.3">
                  <p:embed/>
                </p:oleObj>
              </mc:Choice>
              <mc:Fallback>
                <p:oleObj name="Equation" r:id="rId8" imgW="152280" imgH="164880" progId="Equation.3">
                  <p:embed/>
                  <p:pic>
                    <p:nvPicPr>
                      <p:cNvPr id="2263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196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35" name="Freeform 31"/>
          <p:cNvSpPr>
            <a:spLocks/>
          </p:cNvSpPr>
          <p:nvPr/>
        </p:nvSpPr>
        <p:spPr bwMode="auto">
          <a:xfrm>
            <a:off x="1905000" y="5029200"/>
            <a:ext cx="1778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96"/>
              </a:cxn>
              <a:cxn ang="0">
                <a:pos x="96" y="192"/>
              </a:cxn>
            </a:cxnLst>
            <a:rect l="0" t="0" r="r" b="b"/>
            <a:pathLst>
              <a:path w="112" h="192">
                <a:moveTo>
                  <a:pt x="0" y="0"/>
                </a:moveTo>
                <a:cubicBezTo>
                  <a:pt x="40" y="32"/>
                  <a:pt x="80" y="64"/>
                  <a:pt x="96" y="96"/>
                </a:cubicBezTo>
                <a:cubicBezTo>
                  <a:pt x="112" y="128"/>
                  <a:pt x="104" y="160"/>
                  <a:pt x="96" y="192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6" name="Freeform 32"/>
          <p:cNvSpPr>
            <a:spLocks/>
          </p:cNvSpPr>
          <p:nvPr/>
        </p:nvSpPr>
        <p:spPr bwMode="auto">
          <a:xfrm>
            <a:off x="4800600" y="3124200"/>
            <a:ext cx="2438400" cy="1905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7" name="Freeform 33"/>
          <p:cNvSpPr>
            <a:spLocks/>
          </p:cNvSpPr>
          <p:nvPr/>
        </p:nvSpPr>
        <p:spPr bwMode="auto">
          <a:xfrm>
            <a:off x="4724400" y="3429000"/>
            <a:ext cx="2438400" cy="1143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0" name="Oval 16"/>
          <p:cNvSpPr>
            <a:spLocks noChangeArrowheads="1"/>
          </p:cNvSpPr>
          <p:nvPr/>
        </p:nvSpPr>
        <p:spPr bwMode="auto">
          <a:xfrm>
            <a:off x="5715000" y="4267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8" name="Rectangle 34"/>
          <p:cNvSpPr>
            <a:spLocks noChangeArrowheads="1"/>
          </p:cNvSpPr>
          <p:nvPr/>
        </p:nvSpPr>
        <p:spPr bwMode="auto">
          <a:xfrm>
            <a:off x="76200" y="2209800"/>
            <a:ext cx="8839200" cy="52322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Futura Bk BT" pitchFamily="34" charset="0"/>
              </a:rPr>
              <a:t>Use a polar representation for the parameter space </a:t>
            </a:r>
          </a:p>
        </p:txBody>
      </p:sp>
      <p:graphicFrame>
        <p:nvGraphicFramePr>
          <p:cNvPr id="226339" name="Object 35"/>
          <p:cNvGraphicFramePr>
            <a:graphicFrameLocks noChangeAspect="1"/>
          </p:cNvGraphicFramePr>
          <p:nvPr/>
        </p:nvGraphicFramePr>
        <p:xfrm>
          <a:off x="7620000" y="5486400"/>
          <a:ext cx="42068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2" name="Equation" r:id="rId10" imgW="177480" imgH="177480" progId="Equation.3">
                  <p:embed/>
                </p:oleObj>
              </mc:Choice>
              <mc:Fallback>
                <p:oleObj name="Equation" r:id="rId10" imgW="177480" imgH="177480" progId="Equation.3">
                  <p:embed/>
                  <p:pic>
                    <p:nvPicPr>
                      <p:cNvPr id="226339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486400"/>
                        <a:ext cx="42068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40" name="Object 36"/>
          <p:cNvGraphicFramePr>
            <a:graphicFrameLocks noChangeAspect="1"/>
          </p:cNvGraphicFramePr>
          <p:nvPr/>
        </p:nvGraphicFramePr>
        <p:xfrm>
          <a:off x="4114800" y="31242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3" name="Equation" r:id="rId11" imgW="152280" imgH="164880" progId="Equation.3">
                  <p:embed/>
                </p:oleObj>
              </mc:Choice>
              <mc:Fallback>
                <p:oleObj name="Equation" r:id="rId11" imgW="152280" imgH="164880" progId="Equation.3">
                  <p:embed/>
                  <p:pic>
                    <p:nvPicPr>
                      <p:cNvPr id="22634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animBg="1"/>
      <p:bldP spid="226322" grpId="0" animBg="1"/>
      <p:bldP spid="226323" grpId="0" animBg="1"/>
      <p:bldP spid="226330" grpId="0" animBg="1"/>
      <p:bldP spid="226331" grpId="0" animBg="1"/>
      <p:bldP spid="226335" grpId="0" animBg="1"/>
      <p:bldP spid="226336" grpId="0" animBg="1"/>
      <p:bldP spid="2263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469900" y="1316038"/>
            <a:ext cx="8293100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2114550" y="5578475"/>
            <a:ext cx="1027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features</a:t>
            </a: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6356350" y="556418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votes</a:t>
            </a: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304800" y="228600"/>
            <a:ext cx="8077200" cy="7016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mtClean="0">
                <a:solidFill>
                  <a:srgbClr val="000000"/>
                </a:solidFill>
                <a:latin typeface="Futura Bk BT" pitchFamily="34" charset="0"/>
              </a:rPr>
              <a:t>Hough transform - experiments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print">
            <a:lum bright="24000" contrast="18000"/>
          </a:blip>
          <a:srcRect/>
          <a:stretch>
            <a:fillRect/>
          </a:stretch>
        </p:blipFill>
        <p:spPr bwMode="auto">
          <a:xfrm>
            <a:off x="533400" y="1112838"/>
            <a:ext cx="816451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2133600" y="51054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features</a:t>
            </a:r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6324600" y="5105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votes</a:t>
            </a:r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5715000"/>
            <a:ext cx="7772400" cy="685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smtClean="0"/>
              <a:t>Need to adjust grid size or smooth</a:t>
            </a:r>
            <a:endParaRPr lang="en-US" sz="2800" dirty="0"/>
          </a:p>
        </p:txBody>
      </p:sp>
      <p:sp>
        <p:nvSpPr>
          <p:cNvPr id="234504" name="Rectangle 8"/>
          <p:cNvSpPr>
            <a:spLocks noChangeArrowheads="1"/>
          </p:cNvSpPr>
          <p:nvPr/>
        </p:nvSpPr>
        <p:spPr bwMode="auto">
          <a:xfrm>
            <a:off x="304800" y="228600"/>
            <a:ext cx="8077200" cy="7016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mtClean="0">
                <a:solidFill>
                  <a:srgbClr val="000000"/>
                </a:solidFill>
                <a:latin typeface="Futura Bk BT" pitchFamily="34" charset="0"/>
              </a:rPr>
              <a:t>Hough transform - experiments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343400" y="1447800"/>
            <a:ext cx="3352800" cy="3352800"/>
            <a:chOff x="2736" y="912"/>
            <a:chExt cx="2112" cy="2112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2736" y="1584"/>
              <a:ext cx="2112" cy="768"/>
              <a:chOff x="3072" y="960"/>
              <a:chExt cx="2112" cy="768"/>
            </a:xfrm>
          </p:grpSpPr>
          <p:sp>
            <p:nvSpPr>
              <p:cNvPr id="234505" name="Line 9"/>
              <p:cNvSpPr>
                <a:spLocks noChangeShapeType="1"/>
              </p:cNvSpPr>
              <p:nvPr/>
            </p:nvSpPr>
            <p:spPr bwMode="auto">
              <a:xfrm>
                <a:off x="3072" y="960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6" name="Line 1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7" name="Line 11"/>
              <p:cNvSpPr>
                <a:spLocks noChangeShapeType="1"/>
              </p:cNvSpPr>
              <p:nvPr/>
            </p:nvSpPr>
            <p:spPr bwMode="auto">
              <a:xfrm>
                <a:off x="3072" y="1344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8" name="Line 12"/>
              <p:cNvSpPr>
                <a:spLocks noChangeShapeType="1"/>
              </p:cNvSpPr>
              <p:nvPr/>
            </p:nvSpPr>
            <p:spPr bwMode="auto">
              <a:xfrm>
                <a:off x="3072" y="1536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9" name="Line 13"/>
              <p:cNvSpPr>
                <a:spLocks noChangeShapeType="1"/>
              </p:cNvSpPr>
              <p:nvPr/>
            </p:nvSpPr>
            <p:spPr bwMode="auto">
              <a:xfrm>
                <a:off x="3072" y="1728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 rot="5400000">
              <a:off x="2640" y="1583"/>
              <a:ext cx="2112" cy="769"/>
              <a:chOff x="3168" y="1056"/>
              <a:chExt cx="2112" cy="769"/>
            </a:xfrm>
          </p:grpSpPr>
          <p:sp>
            <p:nvSpPr>
              <p:cNvPr id="234510" name="Line 14"/>
              <p:cNvSpPr>
                <a:spLocks noChangeShapeType="1"/>
              </p:cNvSpPr>
              <p:nvPr/>
            </p:nvSpPr>
            <p:spPr bwMode="auto">
              <a:xfrm>
                <a:off x="3168" y="1056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3168" y="1248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3168" y="1440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3" name="Line 17"/>
              <p:cNvSpPr>
                <a:spLocks noChangeShapeType="1"/>
              </p:cNvSpPr>
              <p:nvPr/>
            </p:nvSpPr>
            <p:spPr bwMode="auto">
              <a:xfrm>
                <a:off x="3168" y="1632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4" name="Line 18"/>
              <p:cNvSpPr>
                <a:spLocks noChangeShapeType="1"/>
              </p:cNvSpPr>
              <p:nvPr/>
            </p:nvSpPr>
            <p:spPr bwMode="auto">
              <a:xfrm>
                <a:off x="3168" y="1824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</p:grpSp>
      <p:sp>
        <p:nvSpPr>
          <p:cNvPr id="234517" name="Text Box 21"/>
          <p:cNvSpPr txBox="1">
            <a:spLocks noChangeArrowheads="1"/>
          </p:cNvSpPr>
          <p:nvPr/>
        </p:nvSpPr>
        <p:spPr bwMode="auto">
          <a:xfrm>
            <a:off x="1676400" y="1371600"/>
            <a:ext cx="1677988" cy="457200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Noisy data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495800" y="1600200"/>
            <a:ext cx="3352800" cy="3352800"/>
            <a:chOff x="2736" y="912"/>
            <a:chExt cx="2112" cy="2112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2736" y="1584"/>
              <a:ext cx="2112" cy="768"/>
              <a:chOff x="3072" y="960"/>
              <a:chExt cx="2112" cy="768"/>
            </a:xfrm>
          </p:grpSpPr>
          <p:sp>
            <p:nvSpPr>
              <p:cNvPr id="234521" name="Line 25"/>
              <p:cNvSpPr>
                <a:spLocks noChangeShapeType="1"/>
              </p:cNvSpPr>
              <p:nvPr/>
            </p:nvSpPr>
            <p:spPr bwMode="auto">
              <a:xfrm>
                <a:off x="3072" y="960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2" name="Line 26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3" name="Line 27"/>
              <p:cNvSpPr>
                <a:spLocks noChangeShapeType="1"/>
              </p:cNvSpPr>
              <p:nvPr/>
            </p:nvSpPr>
            <p:spPr bwMode="auto">
              <a:xfrm>
                <a:off x="3072" y="1344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4" name="Line 28"/>
              <p:cNvSpPr>
                <a:spLocks noChangeShapeType="1"/>
              </p:cNvSpPr>
              <p:nvPr/>
            </p:nvSpPr>
            <p:spPr bwMode="auto">
              <a:xfrm>
                <a:off x="3072" y="1536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5" name="Line 29"/>
              <p:cNvSpPr>
                <a:spLocks noChangeShapeType="1"/>
              </p:cNvSpPr>
              <p:nvPr/>
            </p:nvSpPr>
            <p:spPr bwMode="auto">
              <a:xfrm>
                <a:off x="3072" y="1728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 rot="5400000">
              <a:off x="2640" y="1583"/>
              <a:ext cx="2112" cy="769"/>
              <a:chOff x="3168" y="1056"/>
              <a:chExt cx="2112" cy="769"/>
            </a:xfrm>
          </p:grpSpPr>
          <p:sp>
            <p:nvSpPr>
              <p:cNvPr id="234527" name="Line 31"/>
              <p:cNvSpPr>
                <a:spLocks noChangeShapeType="1"/>
              </p:cNvSpPr>
              <p:nvPr/>
            </p:nvSpPr>
            <p:spPr bwMode="auto">
              <a:xfrm>
                <a:off x="3168" y="1056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8" name="Line 32"/>
              <p:cNvSpPr>
                <a:spLocks noChangeShapeType="1"/>
              </p:cNvSpPr>
              <p:nvPr/>
            </p:nvSpPr>
            <p:spPr bwMode="auto">
              <a:xfrm>
                <a:off x="3168" y="1248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9" name="Line 33"/>
              <p:cNvSpPr>
                <a:spLocks noChangeShapeType="1"/>
              </p:cNvSpPr>
              <p:nvPr/>
            </p:nvSpPr>
            <p:spPr bwMode="auto">
              <a:xfrm>
                <a:off x="3168" y="1440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30" name="Line 34"/>
              <p:cNvSpPr>
                <a:spLocks noChangeShapeType="1"/>
              </p:cNvSpPr>
              <p:nvPr/>
            </p:nvSpPr>
            <p:spPr bwMode="auto">
              <a:xfrm>
                <a:off x="3168" y="1632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31" name="Line 35"/>
              <p:cNvSpPr>
                <a:spLocks noChangeShapeType="1"/>
              </p:cNvSpPr>
              <p:nvPr/>
            </p:nvSpPr>
            <p:spPr bwMode="auto">
              <a:xfrm>
                <a:off x="3168" y="1824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3820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1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5791200"/>
            <a:ext cx="74676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Issue: spurious peaks due to uniform noise</a:t>
            </a: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2133600" y="53482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cs typeface="Arial" charset="0"/>
              </a:rPr>
              <a:t>features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6324600" y="53482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cs typeface="Arial" charset="0"/>
              </a:rPr>
              <a:t>votes</a:t>
            </a:r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304800" y="228600"/>
            <a:ext cx="8077200" cy="7016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mtClean="0">
                <a:solidFill>
                  <a:srgbClr val="000000"/>
                </a:solidFill>
                <a:latin typeface="Futura Bk BT" pitchFamily="34" charset="0"/>
              </a:rPr>
              <a:t>Hough transform - experiments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1. Image </a:t>
            </a:r>
            <a:r>
              <a:rPr lang="en-US" dirty="0" smtClean="0">
                <a:sym typeface="Wingdings" pitchFamily="2" charset="2"/>
              </a:rPr>
              <a:t> Canny</a:t>
            </a:r>
            <a:endParaRPr lang="en-US" dirty="0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2. Canny </a:t>
            </a:r>
            <a:r>
              <a:rPr lang="en-US" dirty="0" smtClean="0">
                <a:sym typeface="Wingdings" pitchFamily="2" charset="2"/>
              </a:rPr>
              <a:t> Hough votes</a:t>
            </a:r>
            <a:endParaRPr lang="en-US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 cstate="print"/>
          <a:srcRect l="19096" t="27779" r="40971" b="31944"/>
          <a:stretch>
            <a:fillRect/>
          </a:stretch>
        </p:blipFill>
        <p:spPr bwMode="auto">
          <a:xfrm>
            <a:off x="3276600" y="2362200"/>
            <a:ext cx="5476875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17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 l="19096" t="27779" r="40971" b="31944"/>
          <a:stretch>
            <a:fillRect/>
          </a:stretch>
        </p:blipFill>
        <p:spPr bwMode="auto">
          <a:xfrm>
            <a:off x="304800" y="2438400"/>
            <a:ext cx="426878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630238" y="0"/>
            <a:ext cx="7886700" cy="1325563"/>
          </a:xfrm>
        </p:spPr>
        <p:txBody>
          <a:bodyPr/>
          <a:lstStyle/>
          <a:p>
            <a:r>
              <a:rPr lang="en-US" dirty="0" smtClean="0"/>
              <a:t>3. Hough votes </a:t>
            </a:r>
            <a:r>
              <a:rPr lang="en-US" dirty="0" smtClean="0">
                <a:sym typeface="Wingdings" pitchFamily="2" charset="2"/>
              </a:rPr>
              <a:t> Edges </a:t>
            </a:r>
            <a:endParaRPr lang="en-US" dirty="0" smtClean="0"/>
          </a:p>
        </p:txBody>
      </p:sp>
      <p:sp>
        <p:nvSpPr>
          <p:cNvPr id="47108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257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</a:t>
            </a:r>
          </a:p>
          <a:p>
            <a:pPr>
              <a:buFont typeface="Arial" charset="0"/>
              <a:buNone/>
            </a:pPr>
            <a:r>
              <a:rPr lang="en-US" sz="2800" smtClean="0"/>
              <a:t>Find peaks and post-process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 l="23016" t="15237" r="45238" b="16190"/>
          <a:stretch>
            <a:fillRect/>
          </a:stretch>
        </p:blipFill>
        <p:spPr bwMode="auto">
          <a:xfrm>
            <a:off x="4775200" y="1066800"/>
            <a:ext cx="406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64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 example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3058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5497513" y="6550025"/>
            <a:ext cx="364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http://ostatic.com/files/images/ss_hough.jpg</a:t>
            </a:r>
          </a:p>
        </p:txBody>
      </p:sp>
    </p:spTree>
    <p:extLst>
      <p:ext uri="{BB962C8B-B14F-4D97-AF65-F5344CB8AC3E}">
        <p14:creationId xmlns:p14="http://schemas.microsoft.com/office/powerpoint/2010/main" val="6398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 smtClean="0"/>
              <a:t>For a fixed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1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6306369" y="5017315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4097331" y="4487877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521338" y="5911884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8113761" y="5984910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2" name="Equation" r:id="rId7" imgW="126835" imgH="139518" progId="Equation.3">
                  <p:embed/>
                </p:oleObj>
              </mc:Choice>
              <mc:Fallback>
                <p:oleObj name="Equation" r:id="rId7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61" y="5984910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4973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3" name="Equation" r:id="rId9" imgW="126725" imgH="177415" progId="Equation.3">
                  <p:embed/>
                </p:oleObj>
              </mc:Choice>
              <mc:Fallback>
                <p:oleObj name="Equation" r:id="rId9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50223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by Devi Parikh from: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of circle?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438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of set of circles that all pass through a point?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33" grpId="0"/>
      <p:bldP spid="12" grpId="0" animBg="1"/>
      <p:bldP spid="1032" grpId="0"/>
      <p:bldP spid="17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"/>
          <p:cNvSpPr txBox="1">
            <a:spLocks noChangeArrowheads="1"/>
          </p:cNvSpPr>
          <p:nvPr/>
        </p:nvSpPr>
        <p:spPr bwMode="auto">
          <a:xfrm>
            <a:off x="7558088" y="6581775"/>
            <a:ext cx="1585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Source: K. Grauman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56"/>
            <a:ext cx="7886700" cy="1325563"/>
          </a:xfrm>
        </p:spPr>
        <p:txBody>
          <a:bodyPr/>
          <a:lstStyle/>
          <a:p>
            <a:r>
              <a:rPr lang="en-US" dirty="0" smtClean="0"/>
              <a:t>Fitting and alignment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396" y="1130300"/>
            <a:ext cx="7772400" cy="99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Choose a </a:t>
            </a:r>
            <a:r>
              <a:rPr lang="en-US" i="1" dirty="0" smtClean="0"/>
              <a:t>parametric model </a:t>
            </a:r>
            <a:r>
              <a:rPr lang="en-US" dirty="0" smtClean="0"/>
              <a:t>to represent a set of features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92" y="1986481"/>
            <a:ext cx="216217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6571" y="1978754"/>
            <a:ext cx="2868059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396" y="4562994"/>
            <a:ext cx="5191541" cy="158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566154" y="4135956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simple model: lines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3118075" y="413595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simple model: circles</a:t>
            </a: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2095500" y="6151012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complicated model: car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24925"/>
          <a:stretch/>
        </p:blipFill>
        <p:spPr>
          <a:xfrm>
            <a:off x="5936469" y="1986481"/>
            <a:ext cx="3063065" cy="3032124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936469" y="5087323"/>
            <a:ext cx="3097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complicated model: </a:t>
            </a:r>
            <a:r>
              <a:rPr lang="en-US" sz="1800" b="0" dirty="0" smtClean="0"/>
              <a:t>face shape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1787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 smtClean="0"/>
              <a:t>For a fixed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9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6" cstate="print"/>
          <a:srcRect l="53306"/>
          <a:stretch>
            <a:fillRect/>
          </a:stretch>
        </p:blipFill>
        <p:spPr bwMode="auto">
          <a:xfrm>
            <a:off x="4608513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96007" y="4451364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231" y="3810000"/>
            <a:ext cx="162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Intersection: most votes for center occur here.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 smtClean="0"/>
              <a:t>For an unknown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3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1066800" y="3100383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5691183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47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447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905000" y="3709983"/>
            <a:ext cx="13716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3810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2514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4864105" y="2954332"/>
            <a:ext cx="4279895" cy="3249655"/>
            <a:chOff x="4864105" y="2954332"/>
            <a:chExt cx="4279895" cy="3249655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6032520" y="4999059"/>
              <a:ext cx="248288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5010156" y="3976695"/>
              <a:ext cx="204472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4845848" y="5017315"/>
              <a:ext cx="1204929" cy="1168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588430" y="4743468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00617" y="5327676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2059" y="2954332"/>
              <a:ext cx="6285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r</a:t>
              </a:r>
            </a:p>
          </p:txBody>
        </p:sp>
      </p:grp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2133600" y="4114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2286000" y="43434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2438400" y="4876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9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1" grpId="0" animBg="1"/>
      <p:bldP spid="23" grpId="0" animBg="1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 smtClean="0"/>
              <a:t>For an unknown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7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34584" t="60902" r="49167" b="11839"/>
          <a:stretch>
            <a:fillRect/>
          </a:stretch>
        </p:blipFill>
        <p:spPr bwMode="auto">
          <a:xfrm>
            <a:off x="5105400" y="3100383"/>
            <a:ext cx="27479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7" cstate="print"/>
          <a:srcRect r="52724"/>
          <a:stretch>
            <a:fillRect/>
          </a:stretch>
        </p:blipFill>
        <p:spPr bwMode="auto">
          <a:xfrm>
            <a:off x="1066800" y="3100383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5691183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47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447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2514600" y="36337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3810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68269" r="50998" b="18469"/>
          <a:stretch>
            <a:fillRect/>
          </a:stretch>
        </p:blipFill>
        <p:spPr bwMode="auto">
          <a:xfrm>
            <a:off x="6477000" y="3862383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2514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2839" y="4670442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2281" y="5327676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4623" y="2954332"/>
            <a:ext cx="44603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 smtClean="0"/>
              <a:t>For an unknown radius r, </a:t>
            </a:r>
            <a:r>
              <a:rPr lang="en-US" sz="2400" b="1" dirty="0" smtClean="0"/>
              <a:t>known</a:t>
            </a:r>
            <a:r>
              <a:rPr lang="en-US" sz="2400" dirty="0" smtClean="0"/>
              <a:t>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1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1173213" y="299084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973813" y="558164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833525" y="5581685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554213" y="3219444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2011413" y="3600444"/>
            <a:ext cx="13716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4373613" y="4210044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7" cstate="print"/>
          <a:srcRect l="36250" t="66354" r="50417" b="5707"/>
          <a:stretch>
            <a:fillRect/>
          </a:stretch>
        </p:blipFill>
        <p:spPr bwMode="auto">
          <a:xfrm>
            <a:off x="5821413" y="3067044"/>
            <a:ext cx="2022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17"/>
          <p:cNvSpPr>
            <a:spLocks noChangeShapeType="1"/>
          </p:cNvSpPr>
          <p:nvPr/>
        </p:nvSpPr>
        <p:spPr bwMode="auto">
          <a:xfrm rot="2717577">
            <a:off x="1875681" y="4663276"/>
            <a:ext cx="639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rot="2717577" flipV="1">
            <a:off x="2347963" y="4264019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 rot="2717577">
            <a:off x="2108251" y="457675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1630413" y="4667244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2201913" y="4468807"/>
            <a:ext cx="26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2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θ</a:t>
            </a:r>
            <a:endParaRPr lang="en-US" sz="1200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544813" y="4133844"/>
            <a:ext cx="228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19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6032520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53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Note: a different Hough transform (with separate accumulators) was used for each circle radius (quarters vs. penny).</a:t>
            </a:r>
          </a:p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0654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07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5996007" y="1566837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28" y="1603350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0440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Combined detections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45087" y="6657624"/>
            <a:ext cx="3846513" cy="2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Coin finding sample images from: </a:t>
            </a:r>
            <a:r>
              <a:rPr lang="en-GB" sz="1400" kern="1200" dirty="0" err="1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Vivek</a:t>
            </a:r>
            <a:r>
              <a:rPr lang="en-GB" sz="1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 </a:t>
            </a:r>
            <a:r>
              <a:rPr lang="en-GB" sz="1400" kern="1200" dirty="0" err="1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Kwatra</a:t>
            </a:r>
            <a:endParaRPr lang="en-GB" sz="1400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2510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-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Generalized Hough for object detection</a:t>
            </a:r>
            <a:endParaRPr lang="en-US" dirty="0"/>
          </a:p>
        </p:txBody>
      </p:sp>
      <p:sp>
        <p:nvSpPr>
          <p:cNvPr id="14397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2"/>
            <a:ext cx="7886700" cy="485140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Instead of indexing displacements by gradient orientation, index by </a:t>
            </a:r>
            <a:r>
              <a:rPr lang="en-US" dirty="0" smtClean="0"/>
              <a:t>matched local patterns.</a:t>
            </a:r>
            <a:endParaRPr lang="en-US" dirty="0"/>
          </a:p>
        </p:txBody>
      </p:sp>
      <p:sp>
        <p:nvSpPr>
          <p:cNvPr id="1439748" name="Rectangle 4"/>
          <p:cNvSpPr>
            <a:spLocks noChangeArrowheads="1"/>
          </p:cNvSpPr>
          <p:nvPr/>
        </p:nvSpPr>
        <p:spPr bwMode="auto">
          <a:xfrm>
            <a:off x="304800" y="5715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B. Leibe, A. Leonardis, and B. Schiele, 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33400" y="2159000"/>
            <a:ext cx="4648200" cy="3389313"/>
            <a:chOff x="336" y="1360"/>
            <a:chExt cx="2928" cy="2135"/>
          </a:xfrm>
        </p:grpSpPr>
        <p:pic>
          <p:nvPicPr>
            <p:cNvPr id="143975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9754" name="Rectangle 10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5" name="Rectangle 11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6" name="Line 12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7" name="Freeform 13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8" name="Oval 14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60" name="Text Box 16"/>
            <p:cNvSpPr txBox="1">
              <a:spLocks noChangeArrowheads="1"/>
            </p:cNvSpPr>
            <p:nvPr/>
          </p:nvSpPr>
          <p:spPr bwMode="auto">
            <a:xfrm>
              <a:off x="1344" y="3264"/>
              <a:ext cx="10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training image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943600" y="3429001"/>
            <a:ext cx="2592388" cy="1712913"/>
            <a:chOff x="3744" y="2160"/>
            <a:chExt cx="1633" cy="1079"/>
          </a:xfrm>
        </p:grpSpPr>
        <p:graphicFrame>
          <p:nvGraphicFramePr>
            <p:cNvPr id="1439761" name="Object 17"/>
            <p:cNvGraphicFramePr>
              <a:graphicFrameLocks noChangeAspect="1"/>
            </p:cNvGraphicFramePr>
            <p:nvPr/>
          </p:nvGraphicFramePr>
          <p:xfrm>
            <a:off x="4320" y="2160"/>
            <a:ext cx="480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35" name="Image" r:id="rId6" imgW="1066291" imgH="1041270" progId="">
                    <p:embed/>
                  </p:oleObj>
                </mc:Choice>
                <mc:Fallback>
                  <p:oleObj name="Image" r:id="rId6" imgW="1066291" imgH="1041270" progId="">
                    <p:embed/>
                    <p:pic>
                      <p:nvPicPr>
                        <p:cNvPr id="1439761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160"/>
                          <a:ext cx="480" cy="468"/>
                        </a:xfrm>
                        <a:prstGeom prst="rect">
                          <a:avLst/>
                        </a:prstGeom>
                        <a:noFill/>
                        <a:ln w="50800">
                          <a:solidFill>
                            <a:srgbClr val="00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763" name="Line 19"/>
            <p:cNvSpPr>
              <a:spLocks noChangeShapeType="1"/>
            </p:cNvSpPr>
            <p:nvPr/>
          </p:nvSpPr>
          <p:spPr bwMode="auto">
            <a:xfrm flipV="1">
              <a:off x="4635" y="2233"/>
              <a:ext cx="742" cy="155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64" name="Freeform 20"/>
            <p:cNvSpPr>
              <a:spLocks/>
            </p:cNvSpPr>
            <p:nvPr/>
          </p:nvSpPr>
          <p:spPr bwMode="auto">
            <a:xfrm>
              <a:off x="3744" y="2200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65" name="Text Box 21"/>
            <p:cNvSpPr txBox="1">
              <a:spLocks noChangeArrowheads="1"/>
            </p:cNvSpPr>
            <p:nvPr/>
          </p:nvSpPr>
          <p:spPr bwMode="auto">
            <a:xfrm>
              <a:off x="3767" y="2832"/>
              <a:ext cx="155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“visual codeword” </a:t>
              </a: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with</a:t>
              </a:r>
              <a:b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displacement vectors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91400" y="6477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Lazebnik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3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4316" name="Picture 12"/>
          <p:cNvPicPr>
            <a:picLocks noChangeAspect="1" noChangeArrowheads="1"/>
          </p:cNvPicPr>
          <p:nvPr/>
        </p:nvPicPr>
        <p:blipFill>
          <a:blip r:embed="rId3" cstate="print"/>
          <a:srcRect t="25597" b="25597"/>
          <a:stretch>
            <a:fillRect/>
          </a:stretch>
        </p:blipFill>
        <p:spPr bwMode="auto">
          <a:xfrm>
            <a:off x="228600" y="2047876"/>
            <a:ext cx="8763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261035"/>
            <a:ext cx="7886700" cy="491592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Instead of indexing displacements by gradient orientation, index by “visual </a:t>
            </a:r>
            <a:r>
              <a:rPr lang="en-US" dirty="0" err="1"/>
              <a:t>codeword</a:t>
            </a:r>
            <a:r>
              <a:rPr lang="en-US" dirty="0"/>
              <a:t>”</a:t>
            </a:r>
          </a:p>
        </p:txBody>
      </p:sp>
      <p:sp>
        <p:nvSpPr>
          <p:cNvPr id="1634308" name="Rectangle 4"/>
          <p:cNvSpPr>
            <a:spLocks noChangeArrowheads="1"/>
          </p:cNvSpPr>
          <p:nvPr/>
        </p:nvSpPr>
        <p:spPr bwMode="auto">
          <a:xfrm>
            <a:off x="304800" y="5715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B. Leibe, A. Leonardis, and B. Schiele, 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914400" y="3532188"/>
            <a:ext cx="7239000" cy="762000"/>
            <a:chOff x="576" y="2225"/>
            <a:chExt cx="4560" cy="480"/>
          </a:xfrm>
        </p:grpSpPr>
        <p:sp>
          <p:nvSpPr>
            <p:cNvPr id="1634310" name="Rectangle 6"/>
            <p:cNvSpPr>
              <a:spLocks noChangeArrowheads="1"/>
            </p:cNvSpPr>
            <p:nvPr/>
          </p:nvSpPr>
          <p:spPr bwMode="auto">
            <a:xfrm>
              <a:off x="576" y="2225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7" name="Rectangle 13"/>
            <p:cNvSpPr>
              <a:spLocks noChangeArrowheads="1"/>
            </p:cNvSpPr>
            <p:nvPr/>
          </p:nvSpPr>
          <p:spPr bwMode="auto">
            <a:xfrm>
              <a:off x="1680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8" name="Rectangle 14"/>
            <p:cNvSpPr>
              <a:spLocks noChangeArrowheads="1"/>
            </p:cNvSpPr>
            <p:nvPr/>
          </p:nvSpPr>
          <p:spPr bwMode="auto">
            <a:xfrm>
              <a:off x="3648" y="2321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9" name="Rectangle 15"/>
            <p:cNvSpPr>
              <a:spLocks noChangeArrowheads="1"/>
            </p:cNvSpPr>
            <p:nvPr/>
          </p:nvSpPr>
          <p:spPr bwMode="auto">
            <a:xfrm>
              <a:off x="4752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04800" y="3684588"/>
            <a:ext cx="8458200" cy="304800"/>
            <a:chOff x="192" y="2321"/>
            <a:chExt cx="5328" cy="192"/>
          </a:xfrm>
        </p:grpSpPr>
        <p:sp>
          <p:nvSpPr>
            <p:cNvPr id="1634312" name="Line 8"/>
            <p:cNvSpPr>
              <a:spLocks noChangeShapeType="1"/>
            </p:cNvSpPr>
            <p:nvPr/>
          </p:nvSpPr>
          <p:spPr bwMode="auto">
            <a:xfrm flipV="1">
              <a:off x="768" y="2321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3" name="Freeform 9"/>
            <p:cNvSpPr>
              <a:spLocks/>
            </p:cNvSpPr>
            <p:nvPr/>
          </p:nvSpPr>
          <p:spPr bwMode="auto">
            <a:xfrm>
              <a:off x="3264" y="2417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0" name="Line 16"/>
            <p:cNvSpPr>
              <a:spLocks noChangeShapeType="1"/>
            </p:cNvSpPr>
            <p:nvPr/>
          </p:nvSpPr>
          <p:spPr bwMode="auto">
            <a:xfrm flipV="1">
              <a:off x="1920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1" name="Line 17"/>
            <p:cNvSpPr>
              <a:spLocks noChangeShapeType="1"/>
            </p:cNvSpPr>
            <p:nvPr/>
          </p:nvSpPr>
          <p:spPr bwMode="auto">
            <a:xfrm flipV="1">
              <a:off x="3888" y="2417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2" name="Line 18"/>
            <p:cNvSpPr>
              <a:spLocks noChangeShapeType="1"/>
            </p:cNvSpPr>
            <p:nvPr/>
          </p:nvSpPr>
          <p:spPr bwMode="auto">
            <a:xfrm flipV="1">
              <a:off x="4992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4" name="Freeform 20"/>
            <p:cNvSpPr>
              <a:spLocks/>
            </p:cNvSpPr>
            <p:nvPr/>
          </p:nvSpPr>
          <p:spPr bwMode="auto">
            <a:xfrm>
              <a:off x="4368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5" name="Freeform 21"/>
            <p:cNvSpPr>
              <a:spLocks/>
            </p:cNvSpPr>
            <p:nvPr/>
          </p:nvSpPr>
          <p:spPr bwMode="auto">
            <a:xfrm>
              <a:off x="1296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6" name="Freeform 22"/>
            <p:cNvSpPr>
              <a:spLocks/>
            </p:cNvSpPr>
            <p:nvPr/>
          </p:nvSpPr>
          <p:spPr bwMode="auto">
            <a:xfrm>
              <a:off x="192" y="2321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634328" name="Text Box 24"/>
          <p:cNvSpPr txBox="1">
            <a:spLocks noChangeArrowheads="1"/>
          </p:cNvSpPr>
          <p:nvPr/>
        </p:nvSpPr>
        <p:spPr bwMode="auto">
          <a:xfrm>
            <a:off x="3952875" y="522367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test image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981200" y="3608388"/>
            <a:ext cx="5105400" cy="228600"/>
            <a:chOff x="1248" y="2273"/>
            <a:chExt cx="3216" cy="144"/>
          </a:xfrm>
        </p:grpSpPr>
        <p:sp>
          <p:nvSpPr>
            <p:cNvPr id="1634314" name="Oval 10"/>
            <p:cNvSpPr>
              <a:spLocks noChangeArrowheads="1"/>
            </p:cNvSpPr>
            <p:nvPr/>
          </p:nvSpPr>
          <p:spPr bwMode="auto">
            <a:xfrm>
              <a:off x="1248" y="227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7" name="Oval 23"/>
            <p:cNvSpPr>
              <a:spLocks noChangeArrowheads="1"/>
            </p:cNvSpPr>
            <p:nvPr/>
          </p:nvSpPr>
          <p:spPr bwMode="auto">
            <a:xfrm>
              <a:off x="4368" y="23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391400" y="6477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Lazebnik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649288" y="-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Generalized Hough for object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Hough transform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400" dirty="0" smtClean="0"/>
              <a:t>Good</a:t>
            </a:r>
          </a:p>
          <a:p>
            <a:r>
              <a:rPr lang="en-US" sz="2800" dirty="0" smtClean="0"/>
              <a:t>Robust to outliers: each point votes separately</a:t>
            </a:r>
          </a:p>
          <a:p>
            <a:r>
              <a:rPr lang="en-US" sz="2800" dirty="0" smtClean="0"/>
              <a:t>Fairly efficient (much faster than trying all sets of parameters)</a:t>
            </a:r>
          </a:p>
          <a:p>
            <a:r>
              <a:rPr lang="en-US" sz="2800" dirty="0" smtClean="0"/>
              <a:t>Provides multiple good fits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400" dirty="0" smtClean="0"/>
              <a:t>Bad</a:t>
            </a:r>
          </a:p>
          <a:p>
            <a:r>
              <a:rPr lang="en-US" dirty="0" smtClean="0"/>
              <a:t>Some sensitivity to noise</a:t>
            </a:r>
          </a:p>
          <a:p>
            <a:r>
              <a:rPr lang="en-US" dirty="0" smtClean="0"/>
              <a:t>Bin size trades off between noise tolerance, precision, and speed/memory</a:t>
            </a:r>
          </a:p>
          <a:p>
            <a:pPr lvl="1"/>
            <a:r>
              <a:rPr lang="en-US" dirty="0" smtClean="0"/>
              <a:t>Can be hard to find sweet spot</a:t>
            </a:r>
          </a:p>
          <a:p>
            <a:r>
              <a:rPr lang="en-US" dirty="0" smtClean="0"/>
              <a:t>Not suitable for more than a few parameters</a:t>
            </a:r>
          </a:p>
          <a:p>
            <a:pPr lvl="1"/>
            <a:r>
              <a:rPr lang="en-US" dirty="0" smtClean="0"/>
              <a:t>grid size grows exponentially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400" dirty="0" smtClean="0"/>
              <a:t>Common applications</a:t>
            </a:r>
          </a:p>
          <a:p>
            <a:r>
              <a:rPr lang="en-US" dirty="0" smtClean="0"/>
              <a:t>Line fitting (also circles, ellipses, etc.)</a:t>
            </a:r>
          </a:p>
          <a:p>
            <a:r>
              <a:rPr lang="en-US" dirty="0" smtClean="0"/>
              <a:t>Object instance recognition (parameters are position/scale/orientation)</a:t>
            </a:r>
          </a:p>
          <a:p>
            <a:r>
              <a:rPr lang="en-US" dirty="0" smtClean="0"/>
              <a:t>Object category recognition  (parameters are position/scale)</a:t>
            </a:r>
          </a:p>
        </p:txBody>
      </p:sp>
    </p:spTree>
    <p:extLst>
      <p:ext uri="{BB962C8B-B14F-4D97-AF65-F5344CB8AC3E}">
        <p14:creationId xmlns:p14="http://schemas.microsoft.com/office/powerpoint/2010/main" val="32863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52400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chemeClr val="accent2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52400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/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/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/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/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40537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Fitting and </a:t>
            </a:r>
            <a:r>
              <a:rPr lang="en-US" sz="3600" dirty="0"/>
              <a:t>Alignment -Design </a:t>
            </a:r>
            <a:r>
              <a:rPr lang="en-US" sz="3600" dirty="0" smtClean="0"/>
              <a:t>challenges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a suitable </a:t>
            </a:r>
            <a:r>
              <a:rPr lang="en-US" b="1" dirty="0" smtClean="0"/>
              <a:t>goodness of fit</a:t>
            </a:r>
            <a:r>
              <a:rPr lang="en-US" dirty="0" smtClean="0"/>
              <a:t> measure</a:t>
            </a:r>
          </a:p>
          <a:p>
            <a:pPr lvl="1"/>
            <a:r>
              <a:rPr lang="en-US" dirty="0" smtClean="0"/>
              <a:t>Similarity should reflect application goals</a:t>
            </a:r>
          </a:p>
          <a:p>
            <a:pPr lvl="1"/>
            <a:r>
              <a:rPr lang="en-US" dirty="0" smtClean="0"/>
              <a:t>Encode robustness to outliers and noise</a:t>
            </a:r>
          </a:p>
          <a:p>
            <a:r>
              <a:rPr lang="en-US" dirty="0" smtClean="0"/>
              <a:t>Design an </a:t>
            </a:r>
            <a:r>
              <a:rPr lang="en-US" b="1" dirty="0" smtClean="0"/>
              <a:t>optimization</a:t>
            </a:r>
            <a:r>
              <a:rPr lang="en-US" dirty="0" smtClean="0"/>
              <a:t> method</a:t>
            </a:r>
          </a:p>
          <a:p>
            <a:pPr lvl="1"/>
            <a:r>
              <a:rPr lang="en-US" dirty="0" smtClean="0"/>
              <a:t>Avoid local optima</a:t>
            </a:r>
          </a:p>
          <a:p>
            <a:pPr lvl="1"/>
            <a:r>
              <a:rPr lang="en-US" dirty="0" smtClean="0"/>
              <a:t>Find best parameters quickly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5369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52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98247" y="6550223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Illustration by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 fitting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42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52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 fitting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63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7315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7848600" y="2819400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5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5055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7620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962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3429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1066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6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15056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 fitting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871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9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423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0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4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choose parameters?</a:t>
            </a:r>
            <a:endParaRPr lang="en-US" sz="40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82098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Number </a:t>
            </a:r>
            <a:r>
              <a:rPr lang="en-US" sz="2400" dirty="0"/>
              <a:t>of </a:t>
            </a:r>
            <a:r>
              <a:rPr lang="en-US" sz="2400" dirty="0" smtClean="0"/>
              <a:t>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Minimum </a:t>
            </a:r>
            <a:r>
              <a:rPr lang="en-US" sz="2000" dirty="0"/>
              <a:t>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</a:t>
            </a:r>
            <a:r>
              <a:rPr lang="en-US" sz="1500" dirty="0" smtClean="0"/>
              <a:t> so that a good point with noise is likely (e.g., </a:t>
            </a:r>
            <a:r>
              <a:rPr lang="en-US" sz="1500" dirty="0" err="1" smtClean="0"/>
              <a:t>prob</a:t>
            </a:r>
            <a:r>
              <a:rPr lang="en-US" sz="1500" dirty="0" smtClean="0"/>
              <a:t>=0.95) within threshold</a:t>
            </a:r>
            <a:endParaRPr lang="en-US" sz="1500" dirty="0"/>
          </a:p>
          <a:p>
            <a:pPr lvl="1">
              <a:lnSpc>
                <a:spcPct val="90000"/>
              </a:lnSpc>
            </a:pPr>
            <a:r>
              <a:rPr lang="en-US" sz="1500" dirty="0"/>
              <a:t>Zero-mean Gaussian noise with std. dev. </a:t>
            </a:r>
            <a:r>
              <a:rPr lang="el-GR" sz="1500" dirty="0"/>
              <a:t>σ</a:t>
            </a:r>
            <a:r>
              <a:rPr lang="en-US" sz="1500" dirty="0"/>
              <a:t>: t</a:t>
            </a:r>
            <a:r>
              <a:rPr lang="en-US" sz="1300" baseline="30000" dirty="0"/>
              <a:t>2</a:t>
            </a:r>
            <a:r>
              <a:rPr lang="en-US" sz="1300" dirty="0"/>
              <a:t>=3.84</a:t>
            </a:r>
            <a:r>
              <a:rPr lang="el-GR" sz="1300" dirty="0"/>
              <a:t>σ</a:t>
            </a:r>
            <a:r>
              <a:rPr lang="en-US" sz="1300" baseline="30000" dirty="0"/>
              <a:t>2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457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9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273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4114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6800089" y="6550223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odified from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279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RANSAC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 smtClean="0"/>
              <a:t>Good</a:t>
            </a:r>
          </a:p>
          <a:p>
            <a:r>
              <a:rPr lang="en-US" sz="2800" dirty="0" smtClean="0"/>
              <a:t>Robust to outliers</a:t>
            </a:r>
          </a:p>
          <a:p>
            <a:r>
              <a:rPr lang="en-US" sz="2800" dirty="0" smtClean="0"/>
              <a:t>Applicable for larger number of objective function parameters than Hough transform</a:t>
            </a:r>
          </a:p>
          <a:p>
            <a:r>
              <a:rPr lang="en-US" sz="2800" dirty="0" smtClean="0"/>
              <a:t>Optimization parameters are easier to choose than Hough transform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400" dirty="0" smtClean="0"/>
              <a:t>Bad</a:t>
            </a:r>
          </a:p>
          <a:p>
            <a:r>
              <a:rPr lang="en-US" sz="2800" dirty="0" smtClean="0"/>
              <a:t>Computational time grows quickly with fraction of outliers and number of parameters </a:t>
            </a:r>
          </a:p>
          <a:p>
            <a:r>
              <a:rPr lang="en-US" sz="2800" dirty="0" smtClean="0"/>
              <a:t>Not as good for getting multiple fits (though one solution is to remove inliers after each fit and repeat)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400" dirty="0" smtClean="0"/>
              <a:t>Common applications</a:t>
            </a:r>
            <a:endParaRPr lang="en-US" dirty="0" smtClean="0"/>
          </a:p>
          <a:p>
            <a:r>
              <a:rPr lang="en-US" sz="2800" dirty="0" smtClean="0"/>
              <a:t>Computing a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 (e.g., image stitching)</a:t>
            </a:r>
          </a:p>
          <a:p>
            <a:r>
              <a:rPr lang="en-US" sz="2800" dirty="0" smtClean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13749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Song</a:t>
            </a:r>
            <a:endParaRPr lang="en-US" dirty="0"/>
          </a:p>
        </p:txBody>
      </p:sp>
      <p:pic>
        <p:nvPicPr>
          <p:cNvPr id="4" name="The RANSAC S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843" y="1690689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50058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if you want to align but have no prior matched pairs?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Hough transform and RANSAC not applicable</a:t>
            </a:r>
          </a:p>
          <a:p>
            <a:endParaRPr lang="en-US" dirty="0" smtClean="0"/>
          </a:p>
          <a:p>
            <a:r>
              <a:rPr lang="en-US" dirty="0" smtClean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Medical imaging: match brain scans or contours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Robotics: match point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19" y="0"/>
            <a:ext cx="8348009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Iterative Closest Points (ICP) Algorithm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Goal: estimate transform between two dense sets of points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Initialize</a:t>
            </a:r>
            <a:r>
              <a:rPr lang="en-US" sz="2600" dirty="0" smtClean="0"/>
              <a:t> transformation (e.g., compute difference in means and scale)</a:t>
            </a:r>
            <a:endParaRPr lang="en-US" sz="2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Assign</a:t>
            </a:r>
            <a:r>
              <a:rPr lang="en-US" sz="2600" dirty="0" smtClean="0"/>
              <a:t> each point in {Set 1} to its nearest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Estimate</a:t>
            </a:r>
            <a:r>
              <a:rPr lang="en-US" sz="2600" dirty="0" smtClean="0"/>
              <a:t> transformation parameters </a:t>
            </a:r>
          </a:p>
          <a:p>
            <a:pPr marL="914400" lvl="1" indent="-514350"/>
            <a:r>
              <a:rPr lang="en-US" sz="2200" dirty="0" smtClean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Transform</a:t>
            </a:r>
            <a:r>
              <a:rPr lang="en-US" sz="2600" dirty="0" smtClean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Repeat</a:t>
            </a:r>
            <a:r>
              <a:rPr lang="en-US" sz="2600" dirty="0" smtClean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03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793"/>
            <a:ext cx="7886700" cy="1325563"/>
          </a:xfrm>
        </p:spPr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Given matched points in {A} and {B}, estimate the translation of the object</a:t>
            </a:r>
            <a:endParaRPr lang="en-US" sz="2000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3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and Alignment: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optimization / Search for parameters</a:t>
            </a:r>
          </a:p>
          <a:p>
            <a:pPr lvl="1"/>
            <a:r>
              <a:rPr lang="en-US" dirty="0" smtClean="0"/>
              <a:t>Least squares fit</a:t>
            </a:r>
          </a:p>
          <a:p>
            <a:pPr lvl="1"/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Iterative closest point (ICP)</a:t>
            </a:r>
          </a:p>
          <a:p>
            <a:endParaRPr lang="en-US" dirty="0" smtClean="0"/>
          </a:p>
          <a:p>
            <a:r>
              <a:rPr lang="en-US" dirty="0" smtClean="0"/>
              <a:t>Hypothesize and test</a:t>
            </a:r>
          </a:p>
          <a:p>
            <a:pPr lvl="1"/>
            <a:r>
              <a:rPr lang="en-US" dirty="0" smtClean="0"/>
              <a:t>Generalized Hough transform</a:t>
            </a:r>
          </a:p>
          <a:p>
            <a:pPr lvl="1"/>
            <a:r>
              <a:rPr lang="en-US" dirty="0" smtClean="0"/>
              <a:t>RANSAC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81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173747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Least squares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00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Write down objective function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Compute solution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Write in form Ax=b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Solve using pseudo-inverse or </a:t>
            </a:r>
            <a:r>
              <a:rPr lang="en-US" dirty="0" err="1" smtClean="0"/>
              <a:t>eigenvalue</a:t>
            </a:r>
            <a:r>
              <a:rPr lang="en-US" dirty="0" smtClean="0"/>
              <a:t> decomposition</a:t>
            </a:r>
            <a:endParaRPr lang="en-US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6553200" y="5372947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2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2375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372947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RANSAC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Sample a set of matching points (1 pair)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for transformation parameters</a:t>
            </a:r>
          </a:p>
          <a:p>
            <a:pPr marL="342900" indent="-342900">
              <a:buAutoNum type="arabicPeriod"/>
            </a:pPr>
            <a:r>
              <a:rPr lang="en-US" dirty="0" smtClean="0"/>
              <a:t>Score parameters with number of inliers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Hough transform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Initialize a grid of parameter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Each matched pair casts a vote for consistent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Find the parameters with the most votes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990600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outliers, multiple objects, and/or many-to-one matches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2426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85800" y="4724400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ICP solution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Find nearest neighbors for each point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Compute transform using matches</a:t>
            </a:r>
          </a:p>
          <a:p>
            <a:pPr marL="342900" indent="-342900">
              <a:buAutoNum type="arabicPeriod"/>
            </a:pPr>
            <a:r>
              <a:rPr lang="en-US" dirty="0" smtClean="0"/>
              <a:t>Move points using transform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until convergence</a:t>
            </a:r>
          </a:p>
        </p:txBody>
      </p:sp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1400175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1447800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158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7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2 – Feature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</a:t>
            </a:r>
            <a:r>
              <a:rPr lang="en-US" dirty="0" smtClean="0"/>
              <a:t>detection</a:t>
            </a:r>
          </a:p>
          <a:p>
            <a:pPr lvl="1"/>
            <a:r>
              <a:rPr lang="en-US" altLang="zh-TW" dirty="0" smtClean="0"/>
              <a:t>Compute second moment matrix</a:t>
            </a:r>
          </a:p>
          <a:p>
            <a:pPr lvl="1"/>
            <a:r>
              <a:rPr lang="en-US" dirty="0" smtClean="0"/>
              <a:t>Harris corner criterion </a:t>
            </a:r>
          </a:p>
          <a:p>
            <a:pPr lvl="1"/>
            <a:r>
              <a:rPr lang="en-US" dirty="0" smtClean="0"/>
              <a:t>Threshold</a:t>
            </a:r>
          </a:p>
          <a:p>
            <a:pPr lvl="1"/>
            <a:r>
              <a:rPr lang="en-US" dirty="0" smtClean="0"/>
              <a:t>Non-maximum suppression</a:t>
            </a:r>
          </a:p>
          <a:p>
            <a:r>
              <a:rPr lang="en-US" dirty="0" smtClean="0"/>
              <a:t>Tracking</a:t>
            </a:r>
          </a:p>
          <a:p>
            <a:pPr lvl="1"/>
            <a:r>
              <a:rPr lang="en-US" dirty="0" err="1"/>
              <a:t>Kanade</a:t>
            </a:r>
            <a:r>
              <a:rPr lang="en-US" dirty="0"/>
              <a:t>-Lucas-</a:t>
            </a:r>
            <a:r>
              <a:rPr lang="en-US" dirty="0" err="1"/>
              <a:t>Tomasi</a:t>
            </a:r>
            <a:r>
              <a:rPr lang="en-US" dirty="0"/>
              <a:t> </a:t>
            </a:r>
            <a:r>
              <a:rPr lang="en-US" dirty="0" smtClean="0"/>
              <a:t>tracking</a:t>
            </a:r>
          </a:p>
          <a:p>
            <a:pPr lvl="1"/>
            <a:r>
              <a:rPr lang="en-US" dirty="0" smtClean="0"/>
              <a:t>Show </a:t>
            </a:r>
            <a:r>
              <a:rPr lang="en-US" dirty="0" err="1" smtClean="0"/>
              <a:t>keypoint</a:t>
            </a:r>
            <a:r>
              <a:rPr lang="en-US" dirty="0" smtClean="0"/>
              <a:t> trajectories</a:t>
            </a:r>
          </a:p>
          <a:p>
            <a:pPr lvl="1"/>
            <a:r>
              <a:rPr lang="en-US" dirty="0" smtClean="0"/>
              <a:t>Show points have moved out of </a:t>
            </a:r>
            <a:br>
              <a:rPr lang="en-US" dirty="0" smtClean="0"/>
            </a:br>
            <a:r>
              <a:rPr lang="en-US" dirty="0" smtClean="0"/>
              <a:t>frames</a:t>
            </a:r>
            <a:endParaRPr lang="en-US" dirty="0"/>
          </a:p>
        </p:txBody>
      </p:sp>
      <p:pic>
        <p:nvPicPr>
          <p:cNvPr id="104450" name="Picture 2" descr="Feature Track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8"/>
          <a:stretch/>
        </p:blipFill>
        <p:spPr bwMode="auto">
          <a:xfrm>
            <a:off x="6172964" y="1823414"/>
            <a:ext cx="2487734" cy="23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eature Track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/>
          <a:stretch/>
        </p:blipFill>
        <p:spPr bwMode="auto">
          <a:xfrm>
            <a:off x="6172964" y="4287212"/>
            <a:ext cx="2495550" cy="23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93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2 – Shape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05335"/>
            <a:ext cx="8350250" cy="1541465"/>
          </a:xfrm>
        </p:spPr>
        <p:txBody>
          <a:bodyPr/>
          <a:lstStyle/>
          <a:p>
            <a:r>
              <a:rPr lang="en-US" dirty="0" smtClean="0"/>
              <a:t>Global transformation (similarity, affine, perspective)</a:t>
            </a:r>
          </a:p>
          <a:p>
            <a:r>
              <a:rPr lang="en-US" dirty="0" smtClean="0"/>
              <a:t>Iterative closest point algorithm</a:t>
            </a:r>
            <a:endParaRPr lang="en-US" dirty="0"/>
          </a:p>
        </p:txBody>
      </p:sp>
      <p:pic>
        <p:nvPicPr>
          <p:cNvPr id="105474" name="Picture 2" descr="Shape align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2" y="1685925"/>
            <a:ext cx="707673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030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2 – </a:t>
            </a:r>
            <a:r>
              <a:rPr lang="en-US" dirty="0" smtClean="0"/>
              <a:t>Local Feature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Express location of the </a:t>
            </a:r>
            <a:br>
              <a:rPr lang="en-US" altLang="zh-TW" dirty="0" smtClean="0"/>
            </a:br>
            <a:r>
              <a:rPr lang="en-US" altLang="zh-TW" dirty="0" smtClean="0"/>
              <a:t>detected object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altLang="zh-TW" dirty="0" smtClean="0"/>
              <a:t>Implement ratio test</a:t>
            </a:r>
            <a:br>
              <a:rPr lang="en-US" altLang="zh-TW" dirty="0" smtClean="0"/>
            </a:br>
            <a:r>
              <a:rPr lang="en-US" altLang="zh-TW" dirty="0" smtClean="0"/>
              <a:t>feature matching </a:t>
            </a:r>
            <a:br>
              <a:rPr lang="en-US" altLang="zh-TW" dirty="0" smtClean="0"/>
            </a:br>
            <a:r>
              <a:rPr lang="en-US" altLang="zh-TW" dirty="0" smtClean="0"/>
              <a:t>algorithm </a:t>
            </a:r>
            <a:endParaRPr lang="en-US" dirty="0"/>
          </a:p>
        </p:txBody>
      </p:sp>
      <p:pic>
        <p:nvPicPr>
          <p:cNvPr id="106498" name="Picture 2" descr="Feature mat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42" y="1690689"/>
            <a:ext cx="4138408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Instance recog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5"/>
          <a:stretch/>
        </p:blipFill>
        <p:spPr bwMode="auto">
          <a:xfrm>
            <a:off x="4598363" y="4507709"/>
            <a:ext cx="3695566" cy="20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03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9457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Least Squares Fit </a:t>
            </a:r>
          </a:p>
          <a:p>
            <a:pPr lvl="1"/>
            <a:r>
              <a:rPr lang="en-US" dirty="0" smtClean="0"/>
              <a:t>closed form solution</a:t>
            </a:r>
          </a:p>
          <a:p>
            <a:pPr lvl="1"/>
            <a:r>
              <a:rPr lang="en-US" dirty="0" smtClean="0"/>
              <a:t>robust to noise</a:t>
            </a:r>
          </a:p>
          <a:p>
            <a:pPr lvl="1"/>
            <a:r>
              <a:rPr lang="en-US" dirty="0" smtClean="0"/>
              <a:t>not robust to outliers</a:t>
            </a:r>
          </a:p>
          <a:p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improves robustness to noise</a:t>
            </a:r>
          </a:p>
          <a:p>
            <a:pPr lvl="1"/>
            <a:r>
              <a:rPr lang="en-US" dirty="0" smtClean="0"/>
              <a:t>requires iterative optimization</a:t>
            </a:r>
          </a:p>
          <a:p>
            <a:r>
              <a:rPr lang="en-US" dirty="0" smtClean="0"/>
              <a:t>Hough transform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can fit multiple models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works for a few parameters (1-4 typically)</a:t>
            </a:r>
          </a:p>
          <a:p>
            <a:r>
              <a:rPr lang="en-US" dirty="0" smtClean="0"/>
              <a:t>RANSAC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works with a moderate number of parameters (</a:t>
            </a:r>
            <a:r>
              <a:rPr lang="en-US" dirty="0" err="1" smtClean="0"/>
              <a:t>e.g</a:t>
            </a:r>
            <a:r>
              <a:rPr lang="en-US" dirty="0" smtClean="0"/>
              <a:t>, 1-8)</a:t>
            </a:r>
          </a:p>
          <a:p>
            <a:r>
              <a:rPr lang="en-US" dirty="0" smtClean="0"/>
              <a:t>Iterative Closest Point (ICP)</a:t>
            </a:r>
          </a:p>
          <a:p>
            <a:pPr lvl="1"/>
            <a:r>
              <a:rPr lang="en-US" dirty="0" smtClean="0"/>
              <a:t>For local alignment only: does not require initial correspondences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example: Fitting a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84263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Least squares line fitting</a:t>
            </a:r>
          </a:p>
        </p:txBody>
      </p:sp>
      <p:sp>
        <p:nvSpPr>
          <p:cNvPr id="30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sz="2000" smtClean="0"/>
              <a:t>Data: </a:t>
            </a:r>
            <a:r>
              <a:rPr lang="en-US" sz="2000" smtClean="0">
                <a:latin typeface="Times New Roman" pitchFamily="18" charset="0"/>
              </a:rPr>
              <a:t>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), …, 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)</a:t>
            </a:r>
          </a:p>
          <a:p>
            <a:pPr marL="0" indent="0"/>
            <a:r>
              <a:rPr lang="en-US" sz="2000" smtClean="0"/>
              <a:t>Line equation: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= m</a:t>
            </a:r>
            <a:r>
              <a:rPr lang="en-US" sz="1200" i="1" smtClean="0">
                <a:latin typeface="Times New Roman" pitchFamily="18" charset="0"/>
              </a:rPr>
              <a:t> 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+ b</a:t>
            </a:r>
          </a:p>
          <a:p>
            <a:pPr marL="0" indent="0"/>
            <a:r>
              <a:rPr lang="en-US" sz="2000" smtClean="0"/>
              <a:t>Find (</a:t>
            </a:r>
            <a:r>
              <a:rPr lang="en-US" sz="2000" i="1" smtClean="0">
                <a:latin typeface="Times New Roman" pitchFamily="18" charset="0"/>
              </a:rPr>
              <a:t>m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b</a:t>
            </a:r>
            <a:r>
              <a:rPr lang="en-US" sz="2000" smtClean="0"/>
              <a:t>) to minimize </a:t>
            </a:r>
          </a:p>
        </p:txBody>
      </p:sp>
      <p:graphicFrame>
        <p:nvGraphicFramePr>
          <p:cNvPr id="1660933" name="Object 5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1238250" y="5029200"/>
          <a:ext cx="294005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1" name="Equation" r:id="rId5" imgW="1587240" imgH="419040" progId="Equation.3">
                  <p:embed/>
                </p:oleObj>
              </mc:Choice>
              <mc:Fallback>
                <p:oleObj name="Equation" r:id="rId5" imgW="1587240" imgH="419040" progId="Equation.3">
                  <p:embed/>
                  <p:pic>
                    <p:nvPicPr>
                      <p:cNvPr id="16609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5029200"/>
                        <a:ext cx="2940050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78626494"/>
              </p:ext>
            </p:extLst>
          </p:nvPr>
        </p:nvGraphicFramePr>
        <p:xfrm>
          <a:off x="927100" y="3013075"/>
          <a:ext cx="7286625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2" name="Equation" r:id="rId7" imgW="3822480" imgH="1015920" progId="Equation.3">
                  <p:embed/>
                </p:oleObj>
              </mc:Choice>
              <mc:Fallback>
                <p:oleObj name="Equation" r:id="rId7" imgW="3822480" imgH="1015920" progId="Equation.3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3013075"/>
                        <a:ext cx="7286625" cy="193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735013" y="2232025"/>
          <a:ext cx="31781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3" name="Equation" r:id="rId9" imgW="1498320" imgH="291960" progId="Equation.3">
                  <p:embed/>
                </p:oleObj>
              </mc:Choice>
              <mc:Fallback>
                <p:oleObj name="Equation" r:id="rId9" imgW="1498320" imgH="291960" progId="Equation.3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3" y="2232025"/>
                        <a:ext cx="3178175" cy="619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4008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162800" y="10668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>
                <a:latin typeface="Times New Roman" pitchFamily="18" charset="0"/>
              </a:rPr>
              <a:t>y=mx+b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993775" y="6019800"/>
          <a:ext cx="41576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4" name="Equation" r:id="rId11" imgW="2108160" imgH="253800" progId="Equation.3">
                  <p:embed/>
                </p:oleObj>
              </mc:Choice>
              <mc:Fallback>
                <p:oleObj name="Equation" r:id="rId11" imgW="2108160" imgH="253800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6019800"/>
                        <a:ext cx="4157663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38800" y="5334000"/>
            <a:ext cx="312297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p = A \ y;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9857" y="6550223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7898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Problem with “vertical” least squares</a:t>
            </a:r>
          </a:p>
        </p:txBody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84263"/>
            <a:ext cx="4572000" cy="50419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Not rotation-invariant</a:t>
            </a:r>
          </a:p>
          <a:p>
            <a:pPr>
              <a:buFontTx/>
              <a:buChar char="•"/>
            </a:pPr>
            <a:r>
              <a:rPr lang="en-US" dirty="0" smtClean="0"/>
              <a:t>Fails completely for vertical lines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7483" y="6550223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084263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0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297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least squares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+mj-lt"/>
              </a:rPr>
              <a:t>If (</a:t>
            </a:r>
            <a:r>
              <a:rPr lang="en-US" sz="2000" i="1" dirty="0" smtClean="0">
                <a:latin typeface="+mj-lt"/>
              </a:rPr>
              <a:t>a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i="1" dirty="0" smtClean="0">
                <a:latin typeface="+mj-lt"/>
              </a:rPr>
              <a:t>+b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i="1" dirty="0" smtClean="0">
                <a:latin typeface="+mj-lt"/>
              </a:rPr>
              <a:t>=</a:t>
            </a:r>
            <a:r>
              <a:rPr lang="en-US" sz="2000" dirty="0" smtClean="0">
                <a:latin typeface="+mj-lt"/>
              </a:rPr>
              <a:t>1) then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Distance between point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) and line </a:t>
            </a:r>
            <a:r>
              <a:rPr lang="en-US" sz="2000" i="1" dirty="0" err="1">
                <a:latin typeface="Times New Roman" pitchFamily="18" charset="0"/>
              </a:rPr>
              <a:t>ax+by+c</a:t>
            </a:r>
            <a:r>
              <a:rPr lang="en-US" sz="2000" i="1" dirty="0">
                <a:latin typeface="Times New Roman" pitchFamily="18" charset="0"/>
              </a:rPr>
              <a:t>=0  </a:t>
            </a:r>
            <a:r>
              <a:rPr lang="en-US" sz="2000" dirty="0">
                <a:latin typeface="Times New Roman" pitchFamily="18" charset="0"/>
              </a:rPr>
              <a:t>is </a:t>
            </a:r>
            <a:r>
              <a:rPr lang="en-US" sz="2000" dirty="0" smtClean="0">
                <a:latin typeface="Times New Roman" pitchFamily="18" charset="0"/>
              </a:rPr>
              <a:t> |</a:t>
            </a:r>
            <a:r>
              <a:rPr lang="en-US" sz="2000" i="1" dirty="0" err="1">
                <a:latin typeface="Times New Roman" pitchFamily="18" charset="0"/>
              </a:rPr>
              <a:t>ax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</a:t>
            </a:r>
            <a:r>
              <a:rPr lang="en-US" sz="2000" i="1" dirty="0" err="1">
                <a:latin typeface="Times New Roman" pitchFamily="18" charset="0"/>
              </a:rPr>
              <a:t>by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c</a:t>
            </a:r>
            <a:r>
              <a:rPr lang="en-US" sz="2000" dirty="0">
                <a:latin typeface="Times New Roman" pitchFamily="18" charset="0"/>
              </a:rPr>
              <a:t>|</a:t>
            </a:r>
          </a:p>
        </p:txBody>
      </p:sp>
      <p:graphicFrame>
        <p:nvGraphicFramePr>
          <p:cNvPr id="4098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9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409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sp>
        <p:nvSpPr>
          <p:cNvPr id="4104" name="Rectangle 24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24384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proof: </a:t>
            </a:r>
            <a:r>
              <a:rPr lang="en-US" sz="1400" dirty="0" smtClean="0">
                <a:hlinkClick r:id="rId7"/>
              </a:rPr>
              <a:t>http://mathworld.wolfram.com/Point-LineDistance2-Dimensional.html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9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13115</TotalTime>
  <Words>3331</Words>
  <Application>Microsoft Macintosh PowerPoint</Application>
  <PresentationFormat>Presentación en pantalla (4:3)</PresentationFormat>
  <Paragraphs>687</Paragraphs>
  <Slides>57</Slides>
  <Notes>28</Notes>
  <HiddenSlides>0</HiddenSlides>
  <MMClips>1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57</vt:i4>
      </vt:variant>
    </vt:vector>
  </HeadingPairs>
  <TitlesOfParts>
    <vt:vector size="72" baseType="lpstr">
      <vt:lpstr>Calibri</vt:lpstr>
      <vt:lpstr>Calibri Light</vt:lpstr>
      <vt:lpstr>Cambria Math</vt:lpstr>
      <vt:lpstr>Courier New</vt:lpstr>
      <vt:lpstr>Futura Bk BT</vt:lpstr>
      <vt:lpstr>SimSun</vt:lpstr>
      <vt:lpstr>Symbol</vt:lpstr>
      <vt:lpstr>Times</vt:lpstr>
      <vt:lpstr>Times New Roman</vt:lpstr>
      <vt:lpstr>Wingdings</vt:lpstr>
      <vt:lpstr>新細明體</vt:lpstr>
      <vt:lpstr>Arial</vt:lpstr>
      <vt:lpstr>Office Theme</vt:lpstr>
      <vt:lpstr>Equation</vt:lpstr>
      <vt:lpstr>Image</vt:lpstr>
      <vt:lpstr>Fitting and Alignment</vt:lpstr>
      <vt:lpstr>Presentación de PowerPoint</vt:lpstr>
      <vt:lpstr>Fitting and alignment</vt:lpstr>
      <vt:lpstr>Fitting and Alignment -Design challenges</vt:lpstr>
      <vt:lpstr>Fitting and Alignment: Methods</vt:lpstr>
      <vt:lpstr>Simple example: Fitting a line</vt:lpstr>
      <vt:lpstr>Least squares line fitting</vt:lpstr>
      <vt:lpstr>Problem with “vertical” least squares</vt:lpstr>
      <vt:lpstr>Total least squares</vt:lpstr>
      <vt:lpstr>Total least squares</vt:lpstr>
      <vt:lpstr>Total least squares</vt:lpstr>
      <vt:lpstr>Recap: Two Common Optimization Problems</vt:lpstr>
      <vt:lpstr>Least squares (global) optimization</vt:lpstr>
      <vt:lpstr>Robust least squares (to deal with outliers)</vt:lpstr>
      <vt:lpstr>Robust Estimator </vt:lpstr>
      <vt:lpstr>Other ways to search for parameters (for when no closed form solution exists)</vt:lpstr>
      <vt:lpstr>Hypothesize and test</vt:lpstr>
      <vt:lpstr>Hough Transform: Outline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Image  Canny</vt:lpstr>
      <vt:lpstr>2. Canny  Hough votes</vt:lpstr>
      <vt:lpstr>3. Hough votes  Edges </vt:lpstr>
      <vt:lpstr>Hough transform example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Presentación de PowerPoint</vt:lpstr>
      <vt:lpstr>Presentación de PowerPoint</vt:lpstr>
      <vt:lpstr>Generalized Hough for object detection</vt:lpstr>
      <vt:lpstr>Presentación de PowerPoint</vt:lpstr>
      <vt:lpstr>Hough transform conclusions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How to choose parameters?</vt:lpstr>
      <vt:lpstr>RANSAC conclusions</vt:lpstr>
      <vt:lpstr>RANSAC Song</vt:lpstr>
      <vt:lpstr>What if you want to align but have no prior matched pairs?</vt:lpstr>
      <vt:lpstr>Iterative Closest Points (ICP) Algorithm</vt:lpstr>
      <vt:lpstr>Example: solving for translation</vt:lpstr>
      <vt:lpstr>Presentación de PowerPoint</vt:lpstr>
      <vt:lpstr>Presentación de PowerPoint</vt:lpstr>
      <vt:lpstr>Presentación de PowerPoint</vt:lpstr>
      <vt:lpstr>Presentación de PowerPoint</vt:lpstr>
      <vt:lpstr>HW 2 – Feature tracker</vt:lpstr>
      <vt:lpstr>HW 2 – Shape Alignment</vt:lpstr>
      <vt:lpstr>HW 2 – Local Feature Matching</vt:lpstr>
      <vt:lpstr>Things to remember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Usuario de Microsoft Office</cp:lastModifiedBy>
  <cp:revision>266</cp:revision>
  <dcterms:created xsi:type="dcterms:W3CDTF">2016-08-21T04:59:05Z</dcterms:created>
  <dcterms:modified xsi:type="dcterms:W3CDTF">2023-04-05T13:26:45Z</dcterms:modified>
</cp:coreProperties>
</file>