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68" r:id="rId2"/>
    <p:sldId id="274" r:id="rId3"/>
    <p:sldId id="276" r:id="rId4"/>
    <p:sldId id="278" r:id="rId5"/>
    <p:sldId id="279" r:id="rId6"/>
    <p:sldId id="282" r:id="rId7"/>
    <p:sldId id="280" r:id="rId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994" autoAdjust="0"/>
  </p:normalViewPr>
  <p:slideViewPr>
    <p:cSldViewPr snapToGrid="0">
      <p:cViewPr varScale="1">
        <p:scale>
          <a:sx n="96" d="100"/>
          <a:sy n="96" d="100"/>
        </p:scale>
        <p:origin x="11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4BD132-4C8E-45C8-AD18-65BD1B8C67BA}" type="datetimeFigureOut">
              <a:rPr lang="fr-CH" smtClean="0"/>
              <a:t>06.11.2023</a:t>
            </a:fld>
            <a:endParaRPr lang="fr-CH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75FA5A-8AC2-4514-8864-CF56AC449FAB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769991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Edit mode</a:t>
            </a:r>
          </a:p>
          <a:p>
            <a:endParaRPr lang="fr-FR" dirty="0"/>
          </a:p>
          <a:p>
            <a:r>
              <a:rPr lang="fr-FR" dirty="0" err="1"/>
              <a:t>Describe</a:t>
            </a:r>
            <a:r>
              <a:rPr lang="fr-FR" dirty="0"/>
              <a:t> the </a:t>
            </a:r>
            <a:r>
              <a:rPr lang="fr-FR" dirty="0" err="1"/>
              <a:t>features</a:t>
            </a: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5FA5A-8AC2-4514-8864-CF56AC449FAB}" type="slidenum">
              <a:rPr lang="fr-CH" smtClean="0"/>
              <a:t>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634564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App + API + free + machine </a:t>
            </a:r>
            <a:r>
              <a:rPr lang="fr-FR" dirty="0" err="1"/>
              <a:t>learning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D147DC-4EF9-4EAB-B01A-26D0987176F0}" type="slidenum">
              <a:rPr lang="fr-CH" smtClean="0"/>
              <a:t>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275454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Describe</a:t>
            </a:r>
            <a:r>
              <a:rPr lang="fr-FR" dirty="0"/>
              <a:t> sampling </a:t>
            </a:r>
            <a:r>
              <a:rPr lang="fr-FR" dirty="0" err="1"/>
              <a:t>material</a:t>
            </a:r>
            <a:endParaRPr lang="fr-FR" dirty="0"/>
          </a:p>
          <a:p>
            <a:endParaRPr lang="fr-FR" dirty="0"/>
          </a:p>
          <a:p>
            <a:r>
              <a:rPr lang="fr-FR" dirty="0" err="1"/>
              <a:t>Dryed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a Freeze </a:t>
            </a:r>
            <a:r>
              <a:rPr lang="fr-FR" dirty="0" err="1"/>
              <a:t>Dryer</a:t>
            </a:r>
            <a:endParaRPr lang="fr-FR" dirty="0"/>
          </a:p>
          <a:p>
            <a:endParaRPr lang="fr-FR" dirty="0"/>
          </a:p>
          <a:p>
            <a:r>
              <a:rPr lang="fr-FR" dirty="0"/>
              <a:t>Final </a:t>
            </a:r>
            <a:r>
              <a:rPr lang="fr-FR" dirty="0" err="1"/>
              <a:t>product</a:t>
            </a: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5FA5A-8AC2-4514-8864-CF56AC449FAB}" type="slidenum">
              <a:rPr lang="fr-CH" smtClean="0"/>
              <a:t>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10580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err="1"/>
              <a:t>Database</a:t>
            </a:r>
            <a:r>
              <a:rPr lang="fr-CH" dirty="0"/>
              <a:t> </a:t>
            </a:r>
            <a:r>
              <a:rPr lang="fr-CH" dirty="0" err="1"/>
              <a:t>schema</a:t>
            </a:r>
            <a:r>
              <a:rPr lang="fr-CH" dirty="0"/>
              <a:t>: </a:t>
            </a:r>
            <a:r>
              <a:rPr lang="fr-CH" dirty="0" err="1"/>
              <a:t>Pyinat</a:t>
            </a:r>
            <a:r>
              <a:rPr lang="fr-CH" dirty="0"/>
              <a:t> -&gt; Field </a:t>
            </a:r>
            <a:r>
              <a:rPr lang="fr-CH" dirty="0" err="1"/>
              <a:t>Samples</a:t>
            </a:r>
            <a:r>
              <a:rPr lang="fr-CH" dirty="0"/>
              <a:t> -&gt; </a:t>
            </a:r>
            <a:r>
              <a:rPr lang="fr-CH" dirty="0" err="1"/>
              <a:t>Lab</a:t>
            </a:r>
            <a:r>
              <a:rPr lang="fr-CH" dirty="0"/>
              <a:t> </a:t>
            </a:r>
            <a:r>
              <a:rPr lang="fr-CH" dirty="0" err="1"/>
              <a:t>extracts</a:t>
            </a:r>
            <a:r>
              <a:rPr lang="fr-CH" dirty="0"/>
              <a:t> -&gt; </a:t>
            </a:r>
            <a:r>
              <a:rPr lang="fr-CH" dirty="0" err="1"/>
              <a:t>Aliquots</a:t>
            </a:r>
            <a:r>
              <a:rPr lang="fr-CH" dirty="0"/>
              <a:t> -&gt; Mass </a:t>
            </a:r>
            <a:r>
              <a:rPr lang="fr-CH" dirty="0" err="1"/>
              <a:t>Spectrometry</a:t>
            </a:r>
            <a:endParaRPr lang="fr-CH" dirty="0"/>
          </a:p>
          <a:p>
            <a:r>
              <a:rPr lang="fr-CH" dirty="0" err="1"/>
              <a:t>Blanks</a:t>
            </a:r>
            <a:r>
              <a:rPr lang="fr-CH" dirty="0"/>
              <a:t>: Batch -&gt; Blank </a:t>
            </a:r>
            <a:r>
              <a:rPr lang="fr-CH" dirty="0" err="1"/>
              <a:t>Extracts</a:t>
            </a:r>
            <a:r>
              <a:rPr lang="fr-CH" dirty="0"/>
              <a:t> -&gt; Blank </a:t>
            </a:r>
            <a:r>
              <a:rPr lang="fr-CH" dirty="0" err="1"/>
              <a:t>Aliquots</a:t>
            </a:r>
            <a:endParaRPr lang="fr-CH" dirty="0"/>
          </a:p>
          <a:p>
            <a:r>
              <a:rPr lang="fr-CH" dirty="0" err="1"/>
              <a:t>Tracking</a:t>
            </a:r>
            <a:r>
              <a:rPr lang="fr-CH" dirty="0"/>
              <a:t>: </a:t>
            </a:r>
            <a:r>
              <a:rPr lang="fr-CH" dirty="0" err="1"/>
              <a:t>Samples</a:t>
            </a:r>
            <a:r>
              <a:rPr lang="fr-CH" dirty="0"/>
              <a:t> -&gt; Container_8x3 -&gt; Container_9x9</a:t>
            </a:r>
          </a:p>
          <a:p>
            <a:r>
              <a:rPr lang="fr-CH" dirty="0"/>
              <a:t>Methods: </a:t>
            </a:r>
            <a:r>
              <a:rPr lang="fr-CH" dirty="0" err="1"/>
              <a:t>Extraction_methods</a:t>
            </a:r>
            <a:r>
              <a:rPr lang="fr-CH" dirty="0"/>
              <a:t> -&gt; </a:t>
            </a:r>
            <a:r>
              <a:rPr lang="fr-CH" dirty="0" err="1"/>
              <a:t>Injection_methods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5FA5A-8AC2-4514-8864-CF56AC449FAB}" type="slidenum">
              <a:rPr lang="fr-CH" smtClean="0"/>
              <a:t>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129188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63D9A9-8A49-FC2E-A576-488B9C10DE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A0BD98B-4B43-F172-5A77-E27D949E9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ACC3075-A421-2DC5-B53B-63AA138BC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3A10B-ABDD-4A0A-B464-77F0FE92DA06}" type="datetimeFigureOut">
              <a:rPr lang="fr-CH" smtClean="0"/>
              <a:t>06.11.2023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B6A8B40-3C41-EAE3-DD51-C3D211E4D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61D7815-C966-907A-76D2-D1C0F169C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8BB2A-07F0-4B86-888F-58A8924278D2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31709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B62FE1-5659-98EE-76D9-BB7E6D242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0DDA4D2-DA63-AD91-3AC8-5C5BB16E8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F458C88-31A4-8FAC-AE98-45A5D2485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3A10B-ABDD-4A0A-B464-77F0FE92DA06}" type="datetimeFigureOut">
              <a:rPr lang="fr-CH" smtClean="0"/>
              <a:t>06.11.2023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68D5404-5CBC-82A3-9399-A42E78D73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65A0BDF-3C88-A5CC-3A78-FD7AB9FC9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8BB2A-07F0-4B86-888F-58A8924278D2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293664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335D9EC-70A2-25F9-CBB7-B58342FC71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8BAFF93-E278-D9BF-B305-ABA686D775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C502375-95DB-E8DA-9A57-1BFDF1A1D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3A10B-ABDD-4A0A-B464-77F0FE92DA06}" type="datetimeFigureOut">
              <a:rPr lang="fr-CH" smtClean="0"/>
              <a:t>06.11.2023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1C0CEF5-F003-C0D0-A9F7-237BCB990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63543C-1282-5837-F70C-60131FFE7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8BB2A-07F0-4B86-888F-58A8924278D2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85705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50D64C-F97C-29F7-4733-17E167E9C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66785E1-E08A-E3D7-0DAA-F629B5624C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7F051D3-3DE6-884C-7ADD-834BB3614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3A10B-ABDD-4A0A-B464-77F0FE92DA06}" type="datetimeFigureOut">
              <a:rPr lang="fr-CH" smtClean="0"/>
              <a:t>06.11.2023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B6BCA54-728F-6E7F-E03B-74230D231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FA21FB1-0D9D-12BE-0EFA-5F111F23B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8BB2A-07F0-4B86-888F-58A8924278D2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63365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E90D2C-66CD-BC71-3FDC-951E158E1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E5E2830-E5BD-476D-B869-EBBB31A2F8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03F2C17-E602-013D-64BA-59A6A8877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3A10B-ABDD-4A0A-B464-77F0FE92DA06}" type="datetimeFigureOut">
              <a:rPr lang="fr-CH" smtClean="0"/>
              <a:t>06.11.2023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C1AEC19-9365-39C9-BC6F-30C8B9EBA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6D80333-EC20-DAAD-60A9-A2235930A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8BB2A-07F0-4B86-888F-58A8924278D2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5910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C8BE40-59BF-B782-2269-EB8EE5C14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85C40E3-CED7-C525-CADC-EC1CD1F1D2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4A7E132-59AF-D8A7-80CF-72F3E0A9FC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4D56ACF-446B-6D14-A8E6-BDD1F1A5A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3A10B-ABDD-4A0A-B464-77F0FE92DA06}" type="datetimeFigureOut">
              <a:rPr lang="fr-CH" smtClean="0"/>
              <a:t>06.11.2023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A00D839-D63C-F730-0D48-03E26E253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97D6BCD-2EBE-A98E-C94E-539342651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8BB2A-07F0-4B86-888F-58A8924278D2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271574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BD46B9-ADAE-A8D2-886C-5D2AE2D0E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432D898-707A-3B04-B6EC-5D8AFA111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3F41126-B766-B718-668F-37BAD5851E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BD29854-0BEB-9E7B-93E1-868BC2825A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EE4BDF8-51ED-0CF1-BABF-1F7D4D0406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2AA976A-D097-A2D1-7018-A791E986C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3A10B-ABDD-4A0A-B464-77F0FE92DA06}" type="datetimeFigureOut">
              <a:rPr lang="fr-CH" smtClean="0"/>
              <a:t>06.11.2023</a:t>
            </a:fld>
            <a:endParaRPr lang="fr-CH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E001F1C-CA62-EC30-6798-0913B09B6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7E30B93-C287-7C95-071D-EF69D0914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8BB2A-07F0-4B86-888F-58A8924278D2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28156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D62887-D59C-6F9E-E244-4E9CAB5EC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1069DBD-235E-F61E-23D3-EDCC67944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3A10B-ABDD-4A0A-B464-77F0FE92DA06}" type="datetimeFigureOut">
              <a:rPr lang="fr-CH" smtClean="0"/>
              <a:t>06.11.2023</a:t>
            </a:fld>
            <a:endParaRPr lang="fr-CH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A69E6C4-F0AA-5270-4E4A-2C1B43C15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0E8AE37-2B85-2E2C-D34F-020A3CDF4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8BB2A-07F0-4B86-888F-58A8924278D2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941348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AEC33D1-62BD-78CF-1952-E67D2A0FD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3A10B-ABDD-4A0A-B464-77F0FE92DA06}" type="datetimeFigureOut">
              <a:rPr lang="fr-CH" smtClean="0"/>
              <a:t>06.11.2023</a:t>
            </a:fld>
            <a:endParaRPr lang="fr-CH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0795BBE-63C8-7A6D-E18F-3E0CE1AE3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FED7757-ED9A-1439-B4BF-BF2AFC037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8BB2A-07F0-4B86-888F-58A8924278D2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5314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E9D668-AB8F-94FD-098F-E73C3C10E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7FDEA7F-2788-FD8A-4C26-1D400AC06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4E03826-9620-3824-ACEB-1C335D3EA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E9CC9C8-7AFF-9AF5-92D7-EF4BC387E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3A10B-ABDD-4A0A-B464-77F0FE92DA06}" type="datetimeFigureOut">
              <a:rPr lang="fr-CH" smtClean="0"/>
              <a:t>06.11.2023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6CC21E9-FB6F-A4C6-C437-2BA0F0E7A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FA5098D-B277-9E25-573F-B269BCA62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8BB2A-07F0-4B86-888F-58A8924278D2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867736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9DF641-1341-7A8F-5993-E70DD435D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826A8D4-17CA-8085-B3A0-5F8D4BB87E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77562D4-9BD8-6676-8DF9-841A4926D1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9904E6A-6F67-87C7-BB85-37300B9B1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3A10B-ABDD-4A0A-B464-77F0FE92DA06}" type="datetimeFigureOut">
              <a:rPr lang="fr-CH" smtClean="0"/>
              <a:t>06.11.2023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AAF6236-A0DA-2AF4-4817-F36151C5B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280F53C-98BE-E453-4288-EE9A5E09F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8BB2A-07F0-4B86-888F-58A8924278D2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38096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0EA3D4C-06DE-608A-2385-04C44E0BD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7350E24-4CF5-BCC3-E603-9F6F55D26D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15888F3-F407-2ECA-685B-B5496C0B54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3A10B-ABDD-4A0A-B464-77F0FE92DA06}" type="datetimeFigureOut">
              <a:rPr lang="fr-CH" smtClean="0"/>
              <a:t>06.11.2023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96B4B15-FC9A-2F28-B5A4-6DD41C859A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A16850-8FCF-E94D-6322-C2FCD152FD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8BB2A-07F0-4B86-888F-58A8924278D2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925675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inaturalist.org/observations?place_id=any&amp;user_id=dbgi&amp;verifiable=any" TargetMode="Externa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directus.dbgi.org/admin/content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Une image contenant arbre, extérieur, herbe, ciel&#10;&#10;Description générée automatiquement">
            <a:extLst>
              <a:ext uri="{FF2B5EF4-FFF2-40B4-BE49-F238E27FC236}">
                <a16:creationId xmlns:a16="http://schemas.microsoft.com/office/drawing/2014/main" id="{D88D022B-20C3-8096-9791-41CBFA78B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2" t="9091" r="29003" b="-1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2D2F975C-BA70-7572-698C-36D1C75C0C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fr-CH" sz="4800" dirty="0"/>
              <a:t>Digital </a:t>
            </a:r>
            <a:r>
              <a:rPr lang="fr-CH" sz="4800" dirty="0" err="1"/>
              <a:t>Botanical</a:t>
            </a:r>
            <a:r>
              <a:rPr lang="fr-CH" sz="4800" dirty="0"/>
              <a:t> Gardens Initiative</a:t>
            </a: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2A4E52AE-C48E-0186-E839-E994078E07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856099"/>
          </a:xfrm>
        </p:spPr>
        <p:txBody>
          <a:bodyPr>
            <a:normAutofit/>
          </a:bodyPr>
          <a:lstStyle/>
          <a:p>
            <a:r>
              <a:rPr lang="fr-CH" dirty="0"/>
              <a:t>Sampling, data collection and </a:t>
            </a:r>
            <a:r>
              <a:rPr lang="fr-CH" dirty="0" err="1"/>
              <a:t>tracking</a:t>
            </a:r>
            <a:endParaRPr lang="fr-CH" dirty="0"/>
          </a:p>
          <a:p>
            <a:r>
              <a:rPr lang="fr-CH" sz="1400" dirty="0"/>
              <a:t>Edouard Brülhart</a:t>
            </a:r>
          </a:p>
          <a:p>
            <a:r>
              <a:rPr lang="fr-CH" sz="1400" dirty="0"/>
              <a:t>08.11.2023</a:t>
            </a:r>
          </a:p>
          <a:p>
            <a:r>
              <a:rPr lang="fr-CH" sz="1400" dirty="0"/>
              <a:t>COMMONS </a:t>
            </a:r>
            <a:r>
              <a:rPr lang="fr-CH" sz="1400" dirty="0" err="1"/>
              <a:t>Lab</a:t>
            </a:r>
            <a:r>
              <a:rPr lang="fr-CH" sz="1400" dirty="0"/>
              <a:t>, DBGI Project</a:t>
            </a:r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149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5F606D-4B11-3DB6-8B56-DCA405917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err="1"/>
              <a:t>Actual</a:t>
            </a:r>
            <a:r>
              <a:rPr lang="fr-FR" dirty="0"/>
              <a:t> sampling setup</a:t>
            </a:r>
            <a:endParaRPr lang="fr-CH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4464829-C221-7288-E59D-A16847696D9C}"/>
              </a:ext>
            </a:extLst>
          </p:cNvPr>
          <p:cNvSpPr txBox="1"/>
          <p:nvPr/>
        </p:nvSpPr>
        <p:spPr>
          <a:xfrm>
            <a:off x="603375" y="4039917"/>
            <a:ext cx="26033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1. Local QGIS </a:t>
            </a:r>
            <a:r>
              <a:rPr lang="fr-FR" sz="2000" dirty="0" err="1"/>
              <a:t>project</a:t>
            </a:r>
            <a:r>
              <a:rPr lang="fr-FR" sz="2000" dirty="0"/>
              <a:t> </a:t>
            </a:r>
            <a:r>
              <a:rPr lang="fr-FR" sz="2000" dirty="0" err="1"/>
              <a:t>with</a:t>
            </a:r>
            <a:r>
              <a:rPr lang="fr-FR" sz="2000" dirty="0"/>
              <a:t> drone </a:t>
            </a:r>
            <a:r>
              <a:rPr lang="fr-FR" sz="2000" dirty="0" err="1"/>
              <a:t>map</a:t>
            </a:r>
            <a:r>
              <a:rPr lang="fr-FR" sz="2000" dirty="0"/>
              <a:t> and points </a:t>
            </a:r>
            <a:r>
              <a:rPr lang="fr-FR" sz="2000" dirty="0" err="1"/>
              <a:t>vector</a:t>
            </a:r>
            <a:r>
              <a:rPr lang="fr-FR" sz="2000" dirty="0"/>
              <a:t> </a:t>
            </a:r>
            <a:r>
              <a:rPr lang="fr-FR" sz="2000" dirty="0" err="1"/>
              <a:t>layers</a:t>
            </a:r>
            <a:endParaRPr lang="fr-CH" sz="20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AA143C0-D9CA-389A-C157-4FDA0E7BA7F6}"/>
              </a:ext>
            </a:extLst>
          </p:cNvPr>
          <p:cNvSpPr txBox="1"/>
          <p:nvPr/>
        </p:nvSpPr>
        <p:spPr>
          <a:xfrm>
            <a:off x="3258048" y="4039917"/>
            <a:ext cx="28555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2. </a:t>
            </a:r>
            <a:r>
              <a:rPr lang="fr-FR" sz="2000" dirty="0" err="1"/>
              <a:t>Shared</a:t>
            </a:r>
            <a:r>
              <a:rPr lang="fr-FR" sz="2000" dirty="0"/>
              <a:t> on a server </a:t>
            </a:r>
            <a:r>
              <a:rPr lang="fr-FR" sz="2000" dirty="0" err="1"/>
              <a:t>using</a:t>
            </a:r>
            <a:r>
              <a:rPr lang="fr-FR" sz="2000" dirty="0"/>
              <a:t> </a:t>
            </a:r>
            <a:r>
              <a:rPr lang="fr-FR" sz="2000" dirty="0" err="1"/>
              <a:t>Qfield</a:t>
            </a:r>
            <a:r>
              <a:rPr lang="fr-FR" sz="2000" dirty="0"/>
              <a:t> Cloud</a:t>
            </a:r>
            <a:endParaRPr lang="fr-CH" sz="20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881A1F2-60CB-17B6-54B9-C8F75FCBA642}"/>
              </a:ext>
            </a:extLst>
          </p:cNvPr>
          <p:cNvSpPr txBox="1"/>
          <p:nvPr/>
        </p:nvSpPr>
        <p:spPr>
          <a:xfrm>
            <a:off x="6164957" y="4039917"/>
            <a:ext cx="25275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3. Connection to </a:t>
            </a:r>
            <a:r>
              <a:rPr lang="fr-FR" sz="2000" dirty="0" err="1"/>
              <a:t>Qfield</a:t>
            </a:r>
            <a:r>
              <a:rPr lang="fr-FR" sz="2000" dirty="0"/>
              <a:t> Cloud </a:t>
            </a:r>
            <a:r>
              <a:rPr lang="fr-FR" sz="2000" dirty="0" err="1"/>
              <a:t>project</a:t>
            </a:r>
            <a:r>
              <a:rPr lang="fr-FR" sz="2000" dirty="0"/>
              <a:t> </a:t>
            </a:r>
            <a:r>
              <a:rPr lang="fr-FR" sz="2000" dirty="0" err="1"/>
              <a:t>with</a:t>
            </a:r>
            <a:r>
              <a:rPr lang="fr-FR" sz="2000" dirty="0"/>
              <a:t> the </a:t>
            </a:r>
            <a:r>
              <a:rPr lang="fr-FR" sz="2000" dirty="0" err="1"/>
              <a:t>Qfield</a:t>
            </a:r>
            <a:r>
              <a:rPr lang="fr-FR" sz="2000" dirty="0"/>
              <a:t> application</a:t>
            </a:r>
            <a:endParaRPr lang="fr-CH" sz="2000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626672FB-9A06-60DF-5516-A26472C5F37E}"/>
              </a:ext>
            </a:extLst>
          </p:cNvPr>
          <p:cNvSpPr txBox="1"/>
          <p:nvPr/>
        </p:nvSpPr>
        <p:spPr>
          <a:xfrm>
            <a:off x="8743851" y="4039917"/>
            <a:ext cx="28555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4. Import the </a:t>
            </a:r>
            <a:r>
              <a:rPr lang="fr-FR" sz="2000" dirty="0" err="1"/>
              <a:t>pictures</a:t>
            </a:r>
            <a:r>
              <a:rPr lang="fr-FR" sz="2000" dirty="0"/>
              <a:t>, sampling code and location </a:t>
            </a:r>
            <a:r>
              <a:rPr lang="fr-FR" sz="2000" dirty="0" err="1"/>
              <a:t>collected</a:t>
            </a:r>
            <a:r>
              <a:rPr lang="fr-FR" sz="2000" dirty="0"/>
              <a:t> </a:t>
            </a:r>
            <a:r>
              <a:rPr lang="fr-FR" sz="2000" dirty="0" err="1"/>
              <a:t>with</a:t>
            </a:r>
            <a:r>
              <a:rPr lang="fr-FR" sz="2000" dirty="0"/>
              <a:t> </a:t>
            </a:r>
            <a:r>
              <a:rPr lang="fr-FR" sz="2000" dirty="0" err="1"/>
              <a:t>Qfield</a:t>
            </a:r>
            <a:r>
              <a:rPr lang="fr-FR" sz="2000" dirty="0"/>
              <a:t> application on </a:t>
            </a:r>
            <a:r>
              <a:rPr lang="fr-FR" sz="2000" dirty="0" err="1"/>
              <a:t>iNaturalist</a:t>
            </a:r>
            <a:r>
              <a:rPr lang="fr-FR" sz="2000" dirty="0"/>
              <a:t> and </a:t>
            </a:r>
            <a:r>
              <a:rPr lang="fr-FR" sz="2000" dirty="0" err="1"/>
              <a:t>nextcloud</a:t>
            </a:r>
            <a:endParaRPr lang="fr-CH" sz="2000" dirty="0"/>
          </a:p>
        </p:txBody>
      </p:sp>
      <p:pic>
        <p:nvPicPr>
          <p:cNvPr id="3" name="Espace réservé du contenu 4">
            <a:extLst>
              <a:ext uri="{FF2B5EF4-FFF2-40B4-BE49-F238E27FC236}">
                <a16:creationId xmlns:a16="http://schemas.microsoft.com/office/drawing/2014/main" id="{7955CEE1-63C2-080A-4E7A-1CF52DE5F6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796" r="14232"/>
          <a:stretch/>
        </p:blipFill>
        <p:spPr>
          <a:xfrm>
            <a:off x="708320" y="2085026"/>
            <a:ext cx="2422610" cy="1725587"/>
          </a:xfrm>
        </p:spPr>
      </p:pic>
      <p:pic>
        <p:nvPicPr>
          <p:cNvPr id="4" name="Espace réservé du contenu 4" descr="Une image contenant carte&#10;&#10;Description générée automatiquement">
            <a:extLst>
              <a:ext uri="{FF2B5EF4-FFF2-40B4-BE49-F238E27FC236}">
                <a16:creationId xmlns:a16="http://schemas.microsoft.com/office/drawing/2014/main" id="{524DAD58-A8EE-A248-7CED-93525A6BA9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537" y="1439099"/>
            <a:ext cx="1200377" cy="26008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C45BDAD-DFBF-7E4E-73A1-E487455A88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320" r="21365"/>
          <a:stretch/>
        </p:blipFill>
        <p:spPr>
          <a:xfrm>
            <a:off x="3411905" y="1740504"/>
            <a:ext cx="2701695" cy="2263352"/>
          </a:xfrm>
          <a:prstGeom prst="rect">
            <a:avLst/>
          </a:prstGeom>
        </p:spPr>
      </p:pic>
      <p:pic>
        <p:nvPicPr>
          <p:cNvPr id="6" name="Espace réservé du contenu 8">
            <a:extLst>
              <a:ext uri="{FF2B5EF4-FFF2-40B4-BE49-F238E27FC236}">
                <a16:creationId xmlns:a16="http://schemas.microsoft.com/office/drawing/2014/main" id="{85052F73-DC40-5199-852A-C459DCE67A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0351" y="1937621"/>
            <a:ext cx="3734544" cy="185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937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5DB518-4ACA-A97F-B22B-C6755243B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err="1"/>
              <a:t>Qfield</a:t>
            </a:r>
            <a:r>
              <a:rPr lang="fr-FR" dirty="0"/>
              <a:t> application</a:t>
            </a:r>
            <a:endParaRPr lang="fr-CH" dirty="0"/>
          </a:p>
        </p:txBody>
      </p:sp>
      <p:pic>
        <p:nvPicPr>
          <p:cNvPr id="5" name="Espace réservé du contenu 4" descr="Une image contenant carte&#10;&#10;Description générée automatiquement">
            <a:extLst>
              <a:ext uri="{FF2B5EF4-FFF2-40B4-BE49-F238E27FC236}">
                <a16:creationId xmlns:a16="http://schemas.microsoft.com/office/drawing/2014/main" id="{759C2012-F259-3790-1F8D-412DA8C61C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37" y="1407120"/>
            <a:ext cx="2453472" cy="5315859"/>
          </a:xfrm>
          <a:ln>
            <a:solidFill>
              <a:schemeClr val="tx1"/>
            </a:solidFill>
          </a:ln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62A805F0-1D89-0937-BEB3-87C9366E64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157" y="1407120"/>
            <a:ext cx="2453472" cy="53158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FC18036A-58B1-DBF8-335F-F2B41F9AF9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2277" y="1407121"/>
            <a:ext cx="2453472" cy="531585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DD39E1-CC51-8A14-7CC7-FCF78463F4F6}"/>
              </a:ext>
            </a:extLst>
          </p:cNvPr>
          <p:cNvGrpSpPr/>
          <p:nvPr/>
        </p:nvGrpSpPr>
        <p:grpSpPr>
          <a:xfrm>
            <a:off x="9314396" y="1739402"/>
            <a:ext cx="2453472" cy="3379195"/>
            <a:chOff x="8231418" y="1409263"/>
            <a:chExt cx="2453472" cy="3379195"/>
          </a:xfrm>
        </p:grpSpPr>
        <p:pic>
          <p:nvPicPr>
            <p:cNvPr id="11" name="Image 10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0BA2C39A-A685-837F-AE31-8A5F35E8A6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" t="56251" r="-582"/>
            <a:stretch/>
          </p:blipFill>
          <p:spPr>
            <a:xfrm>
              <a:off x="8231418" y="1409263"/>
              <a:ext cx="2453472" cy="232564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5" name="Image 14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1C46F47C-8A70-BC27-0EA9-E241716DC0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81"/>
            <a:stretch/>
          </p:blipFill>
          <p:spPr>
            <a:xfrm>
              <a:off x="8231418" y="3734910"/>
              <a:ext cx="2453472" cy="105354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251788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062BB5-F7BF-C2CC-703B-A8F8C328A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H" dirty="0" err="1"/>
              <a:t>iNaturalist</a:t>
            </a:r>
            <a:endParaRPr lang="fr-CH" dirty="0"/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D959FD4A-147C-E8AB-1924-689F7DA243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372895"/>
            <a:ext cx="5967923" cy="2964929"/>
          </a:xfr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5FD91F2-FEAD-6FA1-A026-DB20F96FCD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159591"/>
            <a:ext cx="5967923" cy="3584147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CD249437-B475-AC69-1298-3A6EA157CE4F}"/>
              </a:ext>
            </a:extLst>
          </p:cNvPr>
          <p:cNvSpPr/>
          <p:nvPr/>
        </p:nvSpPr>
        <p:spPr>
          <a:xfrm>
            <a:off x="838200" y="1690688"/>
            <a:ext cx="1949605" cy="2647136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CF3187E0-3ECF-3F76-DA4A-8F32CAEB4D29}"/>
              </a:ext>
            </a:extLst>
          </p:cNvPr>
          <p:cNvSpPr/>
          <p:nvPr/>
        </p:nvSpPr>
        <p:spPr>
          <a:xfrm>
            <a:off x="3546087" y="2496809"/>
            <a:ext cx="2297151" cy="1325563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6FB5B0B5-90A5-58B5-9F0A-6ED3F5663CD7}"/>
              </a:ext>
            </a:extLst>
          </p:cNvPr>
          <p:cNvSpPr/>
          <p:nvPr/>
        </p:nvSpPr>
        <p:spPr>
          <a:xfrm>
            <a:off x="7147932" y="4170556"/>
            <a:ext cx="936702" cy="167268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CE6EEAA8-ADA8-9692-D363-10976DC93BF8}"/>
              </a:ext>
            </a:extLst>
          </p:cNvPr>
          <p:cNvSpPr/>
          <p:nvPr/>
        </p:nvSpPr>
        <p:spPr>
          <a:xfrm>
            <a:off x="9523141" y="4170556"/>
            <a:ext cx="2540782" cy="301083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DA0A5E27-F5F7-0454-3D3F-2C501CD981A7}"/>
              </a:ext>
            </a:extLst>
          </p:cNvPr>
          <p:cNvSpPr/>
          <p:nvPr/>
        </p:nvSpPr>
        <p:spPr>
          <a:xfrm>
            <a:off x="9523141" y="5352585"/>
            <a:ext cx="2540782" cy="301083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96301B25-5832-705E-12EF-BE84C3E54DBD}"/>
              </a:ext>
            </a:extLst>
          </p:cNvPr>
          <p:cNvSpPr/>
          <p:nvPr/>
        </p:nvSpPr>
        <p:spPr>
          <a:xfrm>
            <a:off x="9367024" y="6523462"/>
            <a:ext cx="1338147" cy="209124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529445A-5A69-88C3-BC31-47B63004893A}"/>
              </a:ext>
            </a:extLst>
          </p:cNvPr>
          <p:cNvSpPr txBox="1"/>
          <p:nvPr/>
        </p:nvSpPr>
        <p:spPr>
          <a:xfrm>
            <a:off x="0" y="4571284"/>
            <a:ext cx="3624146" cy="36933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H" dirty="0"/>
              <a:t>Pictures of the plant</a:t>
            </a: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014DD26B-1248-45F5-9C26-AA66C9A7F457}"/>
              </a:ext>
            </a:extLst>
          </p:cNvPr>
          <p:cNvCxnSpPr>
            <a:stCxn id="18" idx="0"/>
            <a:endCxn id="12" idx="2"/>
          </p:cNvCxnSpPr>
          <p:nvPr/>
        </p:nvCxnSpPr>
        <p:spPr>
          <a:xfrm flipV="1">
            <a:off x="1812073" y="4337824"/>
            <a:ext cx="930" cy="23346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3B11EB94-6794-C943-C064-E94CA9DDF9E1}"/>
              </a:ext>
            </a:extLst>
          </p:cNvPr>
          <p:cNvSpPr txBox="1"/>
          <p:nvPr/>
        </p:nvSpPr>
        <p:spPr>
          <a:xfrm>
            <a:off x="1350131" y="5809256"/>
            <a:ext cx="3625541" cy="36933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H" dirty="0"/>
              <a:t>Location of the </a:t>
            </a:r>
            <a:r>
              <a:rPr lang="fr-CH" dirty="0" err="1"/>
              <a:t>sample</a:t>
            </a:r>
            <a:endParaRPr lang="fr-CH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E1DFBBAE-664F-4D22-8BEC-6B837EF53A91}"/>
              </a:ext>
            </a:extLst>
          </p:cNvPr>
          <p:cNvSpPr txBox="1"/>
          <p:nvPr/>
        </p:nvSpPr>
        <p:spPr>
          <a:xfrm>
            <a:off x="6478858" y="5519081"/>
            <a:ext cx="2269109" cy="36933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H" dirty="0"/>
              <a:t>Community curation</a:t>
            </a: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1552886C-BA91-8427-DE58-162AFC69D186}"/>
              </a:ext>
            </a:extLst>
          </p:cNvPr>
          <p:cNvCxnSpPr>
            <a:cxnSpLocks/>
            <a:stCxn id="32" idx="0"/>
            <a:endCxn id="14" idx="2"/>
          </p:cNvCxnSpPr>
          <p:nvPr/>
        </p:nvCxnSpPr>
        <p:spPr>
          <a:xfrm flipV="1">
            <a:off x="7613413" y="4337824"/>
            <a:ext cx="2870" cy="1181257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>
            <a:extLst>
              <a:ext uri="{FF2B5EF4-FFF2-40B4-BE49-F238E27FC236}">
                <a16:creationId xmlns:a16="http://schemas.microsoft.com/office/drawing/2014/main" id="{2F7BAF08-3053-1D6F-6164-614B207EE9BC}"/>
              </a:ext>
            </a:extLst>
          </p:cNvPr>
          <p:cNvSpPr txBox="1"/>
          <p:nvPr/>
        </p:nvSpPr>
        <p:spPr>
          <a:xfrm>
            <a:off x="5481917" y="6097407"/>
            <a:ext cx="3391665" cy="64633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H" dirty="0" err="1"/>
              <a:t>Possibility</a:t>
            </a:r>
            <a:r>
              <a:rPr lang="fr-CH" dirty="0"/>
              <a:t> of </a:t>
            </a:r>
            <a:r>
              <a:rPr lang="fr-CH" dirty="0" err="1"/>
              <a:t>adding</a:t>
            </a:r>
            <a:r>
              <a:rPr lang="fr-CH" dirty="0"/>
              <a:t> the </a:t>
            </a:r>
            <a:r>
              <a:rPr lang="fr-CH" dirty="0" err="1"/>
              <a:t>sample</a:t>
            </a:r>
            <a:r>
              <a:rPr lang="fr-CH" dirty="0"/>
              <a:t> code to minimise </a:t>
            </a:r>
            <a:r>
              <a:rPr lang="fr-CH" dirty="0" err="1"/>
              <a:t>mistakes</a:t>
            </a:r>
            <a:endParaRPr lang="fr-CH" dirty="0"/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5B950B15-2FDE-A717-01DD-D48D3B92FB56}"/>
              </a:ext>
            </a:extLst>
          </p:cNvPr>
          <p:cNvCxnSpPr>
            <a:cxnSpLocks/>
            <a:stCxn id="38" idx="3"/>
            <a:endCxn id="17" idx="1"/>
          </p:cNvCxnSpPr>
          <p:nvPr/>
        </p:nvCxnSpPr>
        <p:spPr>
          <a:xfrm>
            <a:off x="8873582" y="6420573"/>
            <a:ext cx="493442" cy="207451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>
            <a:extLst>
              <a:ext uri="{FF2B5EF4-FFF2-40B4-BE49-F238E27FC236}">
                <a16:creationId xmlns:a16="http://schemas.microsoft.com/office/drawing/2014/main" id="{2C47F679-3AD1-49C6-81A4-EB60D9F8C947}"/>
              </a:ext>
            </a:extLst>
          </p:cNvPr>
          <p:cNvSpPr txBox="1"/>
          <p:nvPr/>
        </p:nvSpPr>
        <p:spPr>
          <a:xfrm>
            <a:off x="6111558" y="2341129"/>
            <a:ext cx="3391665" cy="64633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H" dirty="0" err="1"/>
              <a:t>Possibility</a:t>
            </a:r>
            <a:r>
              <a:rPr lang="fr-CH" dirty="0"/>
              <a:t> of </a:t>
            </a:r>
            <a:r>
              <a:rPr lang="fr-CH" dirty="0" err="1"/>
              <a:t>grouping</a:t>
            </a:r>
            <a:r>
              <a:rPr lang="fr-CH" dirty="0"/>
              <a:t> the </a:t>
            </a:r>
            <a:r>
              <a:rPr lang="fr-CH" dirty="0" err="1"/>
              <a:t>samples</a:t>
            </a:r>
            <a:r>
              <a:rPr lang="fr-CH" dirty="0"/>
              <a:t> in a </a:t>
            </a:r>
            <a:r>
              <a:rPr lang="fr-CH" dirty="0" err="1"/>
              <a:t>project</a:t>
            </a:r>
            <a:endParaRPr lang="fr-CH" dirty="0"/>
          </a:p>
        </p:txBody>
      </p: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7FF0D87F-A0DD-103F-3727-8436D647EF0D}"/>
              </a:ext>
            </a:extLst>
          </p:cNvPr>
          <p:cNvCxnSpPr>
            <a:cxnSpLocks/>
            <a:stCxn id="23" idx="0"/>
            <a:endCxn id="13" idx="2"/>
          </p:cNvCxnSpPr>
          <p:nvPr/>
        </p:nvCxnSpPr>
        <p:spPr>
          <a:xfrm flipV="1">
            <a:off x="3162902" y="3822372"/>
            <a:ext cx="1531761" cy="1986884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10914462-E1B6-D198-9050-3133F59D0B92}"/>
              </a:ext>
            </a:extLst>
          </p:cNvPr>
          <p:cNvCxnSpPr>
            <a:cxnSpLocks/>
            <a:stCxn id="16" idx="1"/>
            <a:endCxn id="43" idx="2"/>
          </p:cNvCxnSpPr>
          <p:nvPr/>
        </p:nvCxnSpPr>
        <p:spPr>
          <a:xfrm flipH="1" flipV="1">
            <a:off x="7807391" y="2987460"/>
            <a:ext cx="1715750" cy="2515667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ZoneTexte 55">
            <a:extLst>
              <a:ext uri="{FF2B5EF4-FFF2-40B4-BE49-F238E27FC236}">
                <a16:creationId xmlns:a16="http://schemas.microsoft.com/office/drawing/2014/main" id="{9849D2B5-8C15-F907-1BB5-6F0F4CE199B8}"/>
              </a:ext>
            </a:extLst>
          </p:cNvPr>
          <p:cNvSpPr txBox="1"/>
          <p:nvPr/>
        </p:nvSpPr>
        <p:spPr>
          <a:xfrm>
            <a:off x="8672258" y="1427763"/>
            <a:ext cx="3391665" cy="64633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H" dirty="0" err="1"/>
              <a:t>Possibility</a:t>
            </a:r>
            <a:r>
              <a:rPr lang="fr-CH" dirty="0"/>
              <a:t> of </a:t>
            </a:r>
            <a:r>
              <a:rPr lang="fr-CH" dirty="0" err="1"/>
              <a:t>adding</a:t>
            </a:r>
            <a:r>
              <a:rPr lang="fr-CH" dirty="0"/>
              <a:t> informations about the plant</a:t>
            </a:r>
          </a:p>
        </p:txBody>
      </p: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E98CD16E-6839-CC4D-DBD1-66EB6B84A1B5}"/>
              </a:ext>
            </a:extLst>
          </p:cNvPr>
          <p:cNvCxnSpPr>
            <a:cxnSpLocks/>
            <a:stCxn id="15" idx="0"/>
            <a:endCxn id="56" idx="2"/>
          </p:cNvCxnSpPr>
          <p:nvPr/>
        </p:nvCxnSpPr>
        <p:spPr>
          <a:xfrm flipH="1" flipV="1">
            <a:off x="10368091" y="2074094"/>
            <a:ext cx="425441" cy="2096462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1B73C96-D5F4-3100-1D95-C8055AADE1E7}"/>
              </a:ext>
            </a:extLst>
          </p:cNvPr>
          <p:cNvSpPr txBox="1"/>
          <p:nvPr/>
        </p:nvSpPr>
        <p:spPr>
          <a:xfrm>
            <a:off x="279133" y="6314173"/>
            <a:ext cx="4709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5"/>
              </a:rPr>
              <a:t>https://www.inaturalist.org/observations?place_id=any&amp;user_id=dbgi&amp;verifiable=any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0621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1D80DE-D674-A03C-670E-A68FF8711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Field setup</a:t>
            </a:r>
            <a:endParaRPr lang="fr-CH" dirty="0"/>
          </a:p>
        </p:txBody>
      </p:sp>
      <p:pic>
        <p:nvPicPr>
          <p:cNvPr id="9" name="Espace réservé du contenu 8" descr="Une image contenant intérieur, compteur, évier, table&#10;&#10;Description générée automatiquement">
            <a:extLst>
              <a:ext uri="{FF2B5EF4-FFF2-40B4-BE49-F238E27FC236}">
                <a16:creationId xmlns:a16="http://schemas.microsoft.com/office/drawing/2014/main" id="{A495069C-5900-3F8B-10F5-646E6717E6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27" y="1690688"/>
            <a:ext cx="5801784" cy="4351338"/>
          </a:xfrm>
        </p:spPr>
      </p:pic>
      <p:pic>
        <p:nvPicPr>
          <p:cNvPr id="15" name="Image 14" descr="Une image contenant texte, intérieur, conteneur, bleu&#10;&#10;Description générée automatiquement">
            <a:extLst>
              <a:ext uri="{FF2B5EF4-FFF2-40B4-BE49-F238E27FC236}">
                <a16:creationId xmlns:a16="http://schemas.microsoft.com/office/drawing/2014/main" id="{43C53D33-ABAA-9A4E-EF11-59CA596EA5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868" y="1689149"/>
            <a:ext cx="3782008" cy="2836506"/>
          </a:xfrm>
          <a:prstGeom prst="rect">
            <a:avLst/>
          </a:prstGeom>
        </p:spPr>
      </p:pic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8A2D4AFD-A7D5-8911-C5B6-79E3941F44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871" y="4675738"/>
            <a:ext cx="2597020" cy="194776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5CB6FB6-93FA-127B-9CE5-EF25050A66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252" y="4675738"/>
            <a:ext cx="2597019" cy="194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03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7D5D2E51-A652-4FCB-ADE3-8974F2723C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08E18253-076D-4D89-968E-FCD8887E2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096002" cy="6858000"/>
          </a:xfrm>
          <a:custGeom>
            <a:avLst/>
            <a:gdLst>
              <a:gd name="connsiteX0" fmla="*/ 0 w 6096002"/>
              <a:gd name="connsiteY0" fmla="*/ 0 h 6858000"/>
              <a:gd name="connsiteX1" fmla="*/ 4885967 w 6096002"/>
              <a:gd name="connsiteY1" fmla="*/ 0 h 6858000"/>
              <a:gd name="connsiteX2" fmla="*/ 4946007 w 6096002"/>
              <a:gd name="connsiteY2" fmla="*/ 69271 h 6858000"/>
              <a:gd name="connsiteX3" fmla="*/ 6096002 w 6096002"/>
              <a:gd name="connsiteY3" fmla="*/ 3429000 h 6858000"/>
              <a:gd name="connsiteX4" fmla="*/ 4946007 w 6096002"/>
              <a:gd name="connsiteY4" fmla="*/ 6788730 h 6858000"/>
              <a:gd name="connsiteX5" fmla="*/ 4885967 w 6096002"/>
              <a:gd name="connsiteY5" fmla="*/ 6858000 h 6858000"/>
              <a:gd name="connsiteX6" fmla="*/ 0 w 609600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6858000">
                <a:moveTo>
                  <a:pt x="0" y="0"/>
                </a:moveTo>
                <a:lnTo>
                  <a:pt x="4885967" y="0"/>
                </a:lnTo>
                <a:lnTo>
                  <a:pt x="4946007" y="69271"/>
                </a:lnTo>
                <a:cubicBezTo>
                  <a:pt x="5656533" y="929100"/>
                  <a:pt x="6096002" y="2116944"/>
                  <a:pt x="6096002" y="3429000"/>
                </a:cubicBezTo>
                <a:cubicBezTo>
                  <a:pt x="6096002" y="4741056"/>
                  <a:pt x="5656533" y="5928900"/>
                  <a:pt x="4946007" y="6788730"/>
                </a:cubicBezTo>
                <a:lnTo>
                  <a:pt x="4885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id="{F6EBCC24-DE3B-4BAD-9624-83E1C2D66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5370" cy="6858000"/>
          </a:xfrm>
          <a:custGeom>
            <a:avLst/>
            <a:gdLst>
              <a:gd name="connsiteX0" fmla="*/ 0 w 6085370"/>
              <a:gd name="connsiteY0" fmla="*/ 0 h 6858000"/>
              <a:gd name="connsiteX1" fmla="*/ 4875335 w 6085370"/>
              <a:gd name="connsiteY1" fmla="*/ 0 h 6858000"/>
              <a:gd name="connsiteX2" fmla="*/ 4935375 w 6085370"/>
              <a:gd name="connsiteY2" fmla="*/ 69271 h 6858000"/>
              <a:gd name="connsiteX3" fmla="*/ 6085370 w 6085370"/>
              <a:gd name="connsiteY3" fmla="*/ 3429000 h 6858000"/>
              <a:gd name="connsiteX4" fmla="*/ 4935375 w 6085370"/>
              <a:gd name="connsiteY4" fmla="*/ 6788730 h 6858000"/>
              <a:gd name="connsiteX5" fmla="*/ 4875335 w 6085370"/>
              <a:gd name="connsiteY5" fmla="*/ 6858000 h 6858000"/>
              <a:gd name="connsiteX6" fmla="*/ 0 w 60853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5370" h="6858000">
                <a:moveTo>
                  <a:pt x="0" y="0"/>
                </a:moveTo>
                <a:lnTo>
                  <a:pt x="4875335" y="0"/>
                </a:lnTo>
                <a:lnTo>
                  <a:pt x="4935375" y="69271"/>
                </a:lnTo>
                <a:cubicBezTo>
                  <a:pt x="5645901" y="929100"/>
                  <a:pt x="6085370" y="2116944"/>
                  <a:pt x="6085370" y="3429000"/>
                </a:cubicBezTo>
                <a:cubicBezTo>
                  <a:pt x="6085370" y="4741056"/>
                  <a:pt x="5645901" y="5928900"/>
                  <a:pt x="4935375" y="6788730"/>
                </a:cubicBezTo>
                <a:lnTo>
                  <a:pt x="487533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C5DF84-FD1A-00BD-71C1-3FAD2EE8B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859536"/>
            <a:ext cx="4837176" cy="1243584"/>
          </a:xfrm>
        </p:spPr>
        <p:txBody>
          <a:bodyPr>
            <a:normAutofit/>
          </a:bodyPr>
          <a:lstStyle/>
          <a:p>
            <a:r>
              <a:rPr lang="fr-CH" sz="3400"/>
              <a:t>Actual tracking setup</a:t>
            </a:r>
            <a:endParaRPr lang="en-US" sz="340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C07AF1D-AB44-447B-BC2F-DBECCC06C0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FCD70E2-BD62-41E4-975D-E58B07928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185062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F864074-5351-727E-C243-85D3B5D01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" y="2514600"/>
            <a:ext cx="4837176" cy="3666744"/>
          </a:xfrm>
        </p:spPr>
        <p:txBody>
          <a:bodyPr>
            <a:normAutofit/>
          </a:bodyPr>
          <a:lstStyle/>
          <a:p>
            <a:r>
              <a:rPr lang="fr-CH" sz="1800" dirty="0"/>
              <a:t>Basic labels (for </a:t>
            </a:r>
            <a:r>
              <a:rPr lang="fr-CH" sz="1800" dirty="0" err="1"/>
              <a:t>falcons</a:t>
            </a:r>
            <a:r>
              <a:rPr lang="fr-CH" sz="1800" dirty="0"/>
              <a:t>, racks and boxes) </a:t>
            </a:r>
            <a:r>
              <a:rPr lang="fr-CH" sz="1800" dirty="0" err="1"/>
              <a:t>generated</a:t>
            </a:r>
            <a:r>
              <a:rPr lang="fr-CH" sz="1800" dirty="0"/>
              <a:t> by batch </a:t>
            </a:r>
            <a:r>
              <a:rPr lang="fr-CH" sz="1800" dirty="0" err="1"/>
              <a:t>using</a:t>
            </a:r>
            <a:r>
              <a:rPr lang="fr-CH" sz="1800" dirty="0"/>
              <a:t> a .exe software </a:t>
            </a:r>
            <a:r>
              <a:rPr lang="fr-CH" sz="1800" dirty="0" err="1"/>
              <a:t>that</a:t>
            </a:r>
            <a:r>
              <a:rPr lang="fr-CH" sz="1800" dirty="0"/>
              <a:t> </a:t>
            </a:r>
            <a:r>
              <a:rPr lang="fr-CH" sz="1800" dirty="0" err="1"/>
              <a:t>communicates</a:t>
            </a:r>
            <a:r>
              <a:rPr lang="fr-CH" sz="1800" dirty="0"/>
              <a:t> with </a:t>
            </a:r>
            <a:r>
              <a:rPr lang="fr-CH" sz="1800" dirty="0" err="1"/>
              <a:t>database</a:t>
            </a:r>
            <a:r>
              <a:rPr lang="fr-CH" sz="1800" dirty="0"/>
              <a:t> API</a:t>
            </a:r>
          </a:p>
          <a:p>
            <a:r>
              <a:rPr lang="fr-CH" sz="1800" dirty="0"/>
              <a:t>Android application </a:t>
            </a:r>
            <a:r>
              <a:rPr lang="fr-CH" sz="1800" dirty="0" err="1"/>
              <a:t>that</a:t>
            </a:r>
            <a:r>
              <a:rPr lang="fr-CH" sz="1800" dirty="0"/>
              <a:t> </a:t>
            </a:r>
            <a:r>
              <a:rPr lang="fr-CH" sz="1800" dirty="0" err="1"/>
              <a:t>communicates</a:t>
            </a:r>
            <a:r>
              <a:rPr lang="fr-CH" sz="1800" dirty="0"/>
              <a:t> with the </a:t>
            </a:r>
            <a:r>
              <a:rPr lang="fr-CH" sz="1800" dirty="0" err="1"/>
              <a:t>database</a:t>
            </a:r>
            <a:r>
              <a:rPr lang="fr-CH" sz="1800" dirty="0"/>
              <a:t> via an API</a:t>
            </a:r>
          </a:p>
          <a:p>
            <a:r>
              <a:rPr lang="fr-CH" sz="1800" dirty="0" err="1"/>
              <a:t>Database</a:t>
            </a:r>
            <a:r>
              <a:rPr lang="fr-CH" sz="1800" dirty="0"/>
              <a:t> (</a:t>
            </a:r>
            <a:r>
              <a:rPr lang="fr-CH" sz="1800" dirty="0" err="1"/>
              <a:t>actually</a:t>
            </a:r>
            <a:r>
              <a:rPr lang="fr-CH" sz="1800" dirty="0"/>
              <a:t> </a:t>
            </a:r>
            <a:r>
              <a:rPr lang="fr-CH" sz="1800" dirty="0" err="1"/>
              <a:t>directus</a:t>
            </a:r>
            <a:r>
              <a:rPr lang="fr-CH" sz="1800" dirty="0"/>
              <a:t> but can </a:t>
            </a:r>
            <a:r>
              <a:rPr lang="fr-CH" sz="1800" dirty="0" err="1"/>
              <a:t>be</a:t>
            </a:r>
            <a:r>
              <a:rPr lang="fr-CH" sz="1800" dirty="0"/>
              <a:t> </a:t>
            </a:r>
            <a:r>
              <a:rPr lang="fr-CH" sz="1800" dirty="0" err="1"/>
              <a:t>replaced</a:t>
            </a:r>
            <a:r>
              <a:rPr lang="fr-CH" sz="1800" dirty="0"/>
              <a:t> </a:t>
            </a:r>
            <a:r>
              <a:rPr lang="fr-CH" sz="1800" dirty="0" err="1"/>
              <a:t>without</a:t>
            </a:r>
            <a:r>
              <a:rPr lang="fr-CH" sz="1800" dirty="0"/>
              <a:t> </a:t>
            </a:r>
            <a:r>
              <a:rPr lang="fr-CH" sz="1800" dirty="0" err="1"/>
              <a:t>much</a:t>
            </a:r>
            <a:r>
              <a:rPr lang="fr-CH" sz="1800" dirty="0"/>
              <a:t> changes): </a:t>
            </a:r>
            <a:r>
              <a:rPr lang="fr-CH" sz="1800" dirty="0">
                <a:hlinkClick r:id="rId3"/>
              </a:rPr>
              <a:t>http://directus.dbgi.org/admin/content/</a:t>
            </a:r>
            <a:endParaRPr lang="fr-CH" sz="1800" dirty="0"/>
          </a:p>
          <a:p>
            <a:endParaRPr lang="fr-CH" sz="1800" dirty="0"/>
          </a:p>
          <a:p>
            <a:endParaRPr lang="fr-CH" sz="1800" dirty="0"/>
          </a:p>
          <a:p>
            <a:endParaRPr lang="fr-CH" sz="1800" dirty="0"/>
          </a:p>
        </p:txBody>
      </p:sp>
      <p:pic>
        <p:nvPicPr>
          <p:cNvPr id="11" name="Picture 10" descr="A screenshot of a phone&#10;&#10;Description automatically generated">
            <a:extLst>
              <a:ext uri="{FF2B5EF4-FFF2-40B4-BE49-F238E27FC236}">
                <a16:creationId xmlns:a16="http://schemas.microsoft.com/office/drawing/2014/main" id="{76A0BC17-21EA-9A7D-2CEB-A760E5BC89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189" y="79010"/>
            <a:ext cx="1412899" cy="31397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D25DC3-0EA4-4B5B-77B5-5BF80843BA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5072" y="406691"/>
            <a:ext cx="3479473" cy="24836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A58B87-19AB-A8DA-26E2-190FF94435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1068" y="3796552"/>
            <a:ext cx="5588963" cy="265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070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F6658D-3F8A-FEFD-1B3E-4046ECD8B0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fr-FR" dirty="0"/>
              <a:t>Questions?</a:t>
            </a:r>
            <a:endParaRPr lang="fr-CH" dirty="0"/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2F171ECC-BCC5-054D-9DFC-3DBDEBF024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err="1"/>
              <a:t>Thank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 for </a:t>
            </a:r>
            <a:r>
              <a:rPr lang="fr-FR" dirty="0" err="1"/>
              <a:t>your</a:t>
            </a:r>
            <a:r>
              <a:rPr lang="fr-FR" dirty="0"/>
              <a:t> attention!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53705085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</TotalTime>
  <Words>274</Words>
  <Application>Microsoft Office PowerPoint</Application>
  <PresentationFormat>Widescreen</PresentationFormat>
  <Paragraphs>44</Paragraphs>
  <Slides>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Thème Office</vt:lpstr>
      <vt:lpstr>Digital Botanical Gardens Initiative</vt:lpstr>
      <vt:lpstr>Actual sampling setup</vt:lpstr>
      <vt:lpstr>Qfield application</vt:lpstr>
      <vt:lpstr>iNaturalist</vt:lpstr>
      <vt:lpstr>Field setup</vt:lpstr>
      <vt:lpstr>Actual tracking setup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Botanical Gardens Initiative</dc:title>
  <dc:creator>Edouard Brülhart</dc:creator>
  <cp:lastModifiedBy>Edouard Brülhart</cp:lastModifiedBy>
  <cp:revision>6</cp:revision>
  <dcterms:created xsi:type="dcterms:W3CDTF">2023-02-21T08:40:32Z</dcterms:created>
  <dcterms:modified xsi:type="dcterms:W3CDTF">2023-11-06T15:38:43Z</dcterms:modified>
</cp:coreProperties>
</file>