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312" r:id="rId3"/>
    <p:sldId id="257" r:id="rId4"/>
    <p:sldId id="304" r:id="rId5"/>
    <p:sldId id="270" r:id="rId6"/>
    <p:sldId id="272" r:id="rId7"/>
    <p:sldId id="268" r:id="rId8"/>
    <p:sldId id="282" r:id="rId9"/>
    <p:sldId id="284" r:id="rId10"/>
    <p:sldId id="285" r:id="rId11"/>
    <p:sldId id="286" r:id="rId12"/>
    <p:sldId id="287" r:id="rId13"/>
    <p:sldId id="288" r:id="rId14"/>
    <p:sldId id="310" r:id="rId15"/>
    <p:sldId id="279" r:id="rId16"/>
    <p:sldId id="308" r:id="rId17"/>
    <p:sldId id="303" r:id="rId18"/>
    <p:sldId id="290" r:id="rId19"/>
    <p:sldId id="291" r:id="rId20"/>
    <p:sldId id="292" r:id="rId21"/>
    <p:sldId id="293" r:id="rId22"/>
    <p:sldId id="294" r:id="rId23"/>
    <p:sldId id="295" r:id="rId24"/>
    <p:sldId id="296" r:id="rId25"/>
    <p:sldId id="305" r:id="rId26"/>
    <p:sldId id="306" r:id="rId27"/>
    <p:sldId id="297" r:id="rId28"/>
    <p:sldId id="298" r:id="rId29"/>
    <p:sldId id="299" r:id="rId30"/>
    <p:sldId id="300" r:id="rId31"/>
    <p:sldId id="311" r:id="rId32"/>
    <p:sldId id="274" r:id="rId33"/>
    <p:sldId id="302" r:id="rId34"/>
    <p:sldId id="2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5772AF-E2B6-47F0-869F-0236BCB4B8B8}">
          <p14:sldIdLst>
            <p14:sldId id="256"/>
            <p14:sldId id="312"/>
            <p14:sldId id="257"/>
            <p14:sldId id="304"/>
            <p14:sldId id="270"/>
            <p14:sldId id="272"/>
            <p14:sldId id="268"/>
            <p14:sldId id="282"/>
            <p14:sldId id="284"/>
            <p14:sldId id="285"/>
            <p14:sldId id="286"/>
            <p14:sldId id="287"/>
            <p14:sldId id="288"/>
            <p14:sldId id="310"/>
            <p14:sldId id="279"/>
            <p14:sldId id="308"/>
            <p14:sldId id="303"/>
            <p14:sldId id="290"/>
            <p14:sldId id="291"/>
            <p14:sldId id="292"/>
            <p14:sldId id="293"/>
            <p14:sldId id="294"/>
            <p14:sldId id="295"/>
            <p14:sldId id="296"/>
            <p14:sldId id="305"/>
            <p14:sldId id="306"/>
            <p14:sldId id="297"/>
            <p14:sldId id="298"/>
            <p14:sldId id="299"/>
            <p14:sldId id="300"/>
            <p14:sldId id="311"/>
            <p14:sldId id="274"/>
            <p14:sldId id="302"/>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mi Waithira" initials="NW" lastIdx="16" clrIdx="0">
    <p:extLst>
      <p:ext uri="{19B8F6BF-5375-455C-9EA6-DF929625EA0E}">
        <p15:presenceInfo xmlns:p15="http://schemas.microsoft.com/office/powerpoint/2012/main" userId="S-1-5-21-1177238915-115176313-1801674531-10151" providerId="AD"/>
      </p:ext>
    </p:extLst>
  </p:cmAuthor>
  <p:cmAuthor id="2" name="Brian Mutinda" initials="BM" lastIdx="18" clrIdx="1">
    <p:extLst>
      <p:ext uri="{19B8F6BF-5375-455C-9EA6-DF929625EA0E}">
        <p15:presenceInfo xmlns:p15="http://schemas.microsoft.com/office/powerpoint/2012/main" userId="Brian Mutin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77920" autoAdjust="0"/>
  </p:normalViewPr>
  <p:slideViewPr>
    <p:cSldViewPr snapToGrid="0">
      <p:cViewPr varScale="1">
        <p:scale>
          <a:sx n="53" d="100"/>
          <a:sy n="53" d="100"/>
        </p:scale>
        <p:origin x="452" y="52"/>
      </p:cViewPr>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1BB0B-9935-46F0-9691-D6963525C48E}"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en-US"/>
        </a:p>
      </dgm:t>
    </dgm:pt>
    <dgm:pt modelId="{B95DD163-9BA6-42DD-A16A-DF9ABCFFCDE5}">
      <dgm:prSet phldrT="[Text]" custT="1"/>
      <dgm:spPr/>
      <dgm:t>
        <a:bodyPr/>
        <a:lstStyle/>
        <a:p>
          <a:r>
            <a:rPr lang="en-US" sz="3200" dirty="0" smtClean="0">
              <a:latin typeface="+mj-lt"/>
            </a:rPr>
            <a:t>Data quality </a:t>
          </a:r>
        </a:p>
        <a:p>
          <a:r>
            <a:rPr lang="en-US" sz="3200" dirty="0" smtClean="0">
              <a:latin typeface="+mj-lt"/>
            </a:rPr>
            <a:t>attributes</a:t>
          </a:r>
          <a:endParaRPr lang="en-US" sz="3200" dirty="0">
            <a:latin typeface="+mj-lt"/>
          </a:endParaRPr>
        </a:p>
      </dgm:t>
    </dgm:pt>
    <dgm:pt modelId="{82E4E5E6-CDEF-449D-A586-FF55DA4E14C1}" type="parTrans" cxnId="{35369E2F-385F-4C2F-97CD-8F609803F171}">
      <dgm:prSet/>
      <dgm:spPr/>
      <dgm:t>
        <a:bodyPr/>
        <a:lstStyle/>
        <a:p>
          <a:endParaRPr lang="en-US"/>
        </a:p>
      </dgm:t>
    </dgm:pt>
    <dgm:pt modelId="{42EA6D9E-37B2-4A27-AF50-827E046A0E8C}" type="sibTrans" cxnId="{35369E2F-385F-4C2F-97CD-8F609803F171}">
      <dgm:prSet/>
      <dgm:spPr/>
      <dgm:t>
        <a:bodyPr/>
        <a:lstStyle/>
        <a:p>
          <a:endParaRPr lang="en-US"/>
        </a:p>
      </dgm:t>
    </dgm:pt>
    <dgm:pt modelId="{73AA9BC5-BBA3-473A-B253-77F810D5A33A}">
      <dgm:prSet phldrT="[Text]" custT="1"/>
      <dgm:spPr/>
      <dgm:t>
        <a:bodyPr/>
        <a:lstStyle/>
        <a:p>
          <a:r>
            <a:rPr lang="en-US" altLang="en-US" sz="3200" dirty="0" smtClean="0">
              <a:latin typeface="+mj-lt"/>
            </a:rPr>
            <a:t>2. Reliability</a:t>
          </a:r>
          <a:endParaRPr lang="en-US" sz="3200" dirty="0">
            <a:latin typeface="+mj-lt"/>
          </a:endParaRPr>
        </a:p>
      </dgm:t>
    </dgm:pt>
    <dgm:pt modelId="{BD2647CC-37BC-4303-B2F0-039868144BE4}" type="parTrans" cxnId="{6EF7A5B3-60EC-47B6-B29A-4F08D0EAFC54}">
      <dgm:prSet custT="1"/>
      <dgm:spPr/>
      <dgm:t>
        <a:bodyPr/>
        <a:lstStyle/>
        <a:p>
          <a:endParaRPr lang="en-US" sz="2400">
            <a:latin typeface="+mj-lt"/>
          </a:endParaRPr>
        </a:p>
      </dgm:t>
    </dgm:pt>
    <dgm:pt modelId="{BCBA4A4F-4A6D-4D79-898E-8258611EA21D}" type="sibTrans" cxnId="{6EF7A5B3-60EC-47B6-B29A-4F08D0EAFC54}">
      <dgm:prSet/>
      <dgm:spPr/>
      <dgm:t>
        <a:bodyPr/>
        <a:lstStyle/>
        <a:p>
          <a:endParaRPr lang="en-US" sz="2800"/>
        </a:p>
      </dgm:t>
    </dgm:pt>
    <dgm:pt modelId="{A655E878-43BC-4B75-B75D-229C9DE0C165}">
      <dgm:prSet phldrT="[Text]" custT="1"/>
      <dgm:spPr/>
      <dgm:t>
        <a:bodyPr/>
        <a:lstStyle/>
        <a:p>
          <a:r>
            <a:rPr lang="en-US" altLang="en-US" sz="3200" dirty="0" smtClean="0">
              <a:latin typeface="+mj-lt"/>
            </a:rPr>
            <a:t>3.Timeliness</a:t>
          </a:r>
          <a:endParaRPr lang="en-US" sz="3200" dirty="0">
            <a:latin typeface="+mj-lt"/>
          </a:endParaRPr>
        </a:p>
      </dgm:t>
    </dgm:pt>
    <dgm:pt modelId="{B7E29E84-7374-4F1D-B69C-A81146CA2F3A}" type="parTrans" cxnId="{2D0A276D-D5E4-48D5-B6D7-6999F9CFC59A}">
      <dgm:prSet custT="1"/>
      <dgm:spPr/>
      <dgm:t>
        <a:bodyPr/>
        <a:lstStyle/>
        <a:p>
          <a:endParaRPr lang="en-US" sz="2400">
            <a:latin typeface="+mj-lt"/>
          </a:endParaRPr>
        </a:p>
      </dgm:t>
    </dgm:pt>
    <dgm:pt modelId="{7EA542AF-B54E-452F-907E-8CC3139C6EB6}" type="sibTrans" cxnId="{2D0A276D-D5E4-48D5-B6D7-6999F9CFC59A}">
      <dgm:prSet/>
      <dgm:spPr/>
      <dgm:t>
        <a:bodyPr/>
        <a:lstStyle/>
        <a:p>
          <a:endParaRPr lang="en-US" sz="2800"/>
        </a:p>
      </dgm:t>
    </dgm:pt>
    <dgm:pt modelId="{AEBF8E66-2500-4F3A-8BA1-F71E526401B5}">
      <dgm:prSet phldrT="[Text]" custT="1"/>
      <dgm:spPr/>
      <dgm:t>
        <a:bodyPr/>
        <a:lstStyle/>
        <a:p>
          <a:r>
            <a:rPr lang="en-US" altLang="en-US" sz="3200" dirty="0" smtClean="0">
              <a:latin typeface="+mj-lt"/>
            </a:rPr>
            <a:t>4. Precision</a:t>
          </a:r>
          <a:endParaRPr lang="en-US" sz="3200" dirty="0">
            <a:latin typeface="+mj-lt"/>
          </a:endParaRPr>
        </a:p>
      </dgm:t>
    </dgm:pt>
    <dgm:pt modelId="{557D429A-9942-4924-8E50-EE55FB25AD85}" type="parTrans" cxnId="{C8CFECEB-B303-403F-9BB1-58448087F2D2}">
      <dgm:prSet custT="1"/>
      <dgm:spPr/>
      <dgm:t>
        <a:bodyPr/>
        <a:lstStyle/>
        <a:p>
          <a:endParaRPr lang="en-US" sz="2400">
            <a:latin typeface="+mj-lt"/>
          </a:endParaRPr>
        </a:p>
      </dgm:t>
    </dgm:pt>
    <dgm:pt modelId="{2151DE66-B888-4FF4-8BBE-0F72921C7703}" type="sibTrans" cxnId="{C8CFECEB-B303-403F-9BB1-58448087F2D2}">
      <dgm:prSet/>
      <dgm:spPr/>
      <dgm:t>
        <a:bodyPr/>
        <a:lstStyle/>
        <a:p>
          <a:endParaRPr lang="en-US" sz="2800"/>
        </a:p>
      </dgm:t>
    </dgm:pt>
    <dgm:pt modelId="{B9AD3B3B-D330-45F7-93CB-E9AE116D14EA}">
      <dgm:prSet phldrT="[Text]" custT="1"/>
      <dgm:spPr/>
      <dgm:t>
        <a:bodyPr/>
        <a:lstStyle/>
        <a:p>
          <a:r>
            <a:rPr lang="en-US" altLang="en-US" sz="3200" dirty="0" smtClean="0">
              <a:latin typeface="+mj-lt"/>
            </a:rPr>
            <a:t>5.Integrity</a:t>
          </a:r>
          <a:endParaRPr lang="en-US" sz="3200" dirty="0">
            <a:latin typeface="+mj-lt"/>
          </a:endParaRPr>
        </a:p>
      </dgm:t>
    </dgm:pt>
    <dgm:pt modelId="{BA639539-D787-4837-A1E8-89861A373DE2}" type="parTrans" cxnId="{10FC4025-13DC-43F7-81A6-712887A71822}">
      <dgm:prSet custT="1"/>
      <dgm:spPr/>
      <dgm:t>
        <a:bodyPr/>
        <a:lstStyle/>
        <a:p>
          <a:endParaRPr lang="en-US" sz="2400">
            <a:latin typeface="+mj-lt"/>
          </a:endParaRPr>
        </a:p>
      </dgm:t>
    </dgm:pt>
    <dgm:pt modelId="{037AE568-9707-48B3-A377-347BAC1446DE}" type="sibTrans" cxnId="{10FC4025-13DC-43F7-81A6-712887A71822}">
      <dgm:prSet/>
      <dgm:spPr/>
      <dgm:t>
        <a:bodyPr/>
        <a:lstStyle/>
        <a:p>
          <a:endParaRPr lang="en-US" sz="2800"/>
        </a:p>
      </dgm:t>
    </dgm:pt>
    <dgm:pt modelId="{657CE837-C928-4BC9-8248-155A789B18E8}">
      <dgm:prSet custT="1"/>
      <dgm:spPr/>
      <dgm:t>
        <a:bodyPr/>
        <a:lstStyle/>
        <a:p>
          <a:r>
            <a:rPr lang="en-US" sz="3200" dirty="0" smtClean="0">
              <a:latin typeface="+mj-lt"/>
            </a:rPr>
            <a:t>1. Validity</a:t>
          </a:r>
          <a:endParaRPr lang="en-US" sz="3200" dirty="0">
            <a:latin typeface="+mj-lt"/>
          </a:endParaRPr>
        </a:p>
      </dgm:t>
    </dgm:pt>
    <dgm:pt modelId="{E1CE18F4-16CF-4C26-994E-4DE4B10FC028}" type="parTrans" cxnId="{43208DB7-E214-4D3E-BD44-6FE916DAAAB5}">
      <dgm:prSet custT="1"/>
      <dgm:spPr/>
      <dgm:t>
        <a:bodyPr/>
        <a:lstStyle/>
        <a:p>
          <a:endParaRPr lang="en-US" sz="2400">
            <a:latin typeface="+mj-lt"/>
          </a:endParaRPr>
        </a:p>
      </dgm:t>
    </dgm:pt>
    <dgm:pt modelId="{246F0C0B-0F8F-4EEA-BB55-DC461EA916E5}" type="sibTrans" cxnId="{43208DB7-E214-4D3E-BD44-6FE916DAAAB5}">
      <dgm:prSet/>
      <dgm:spPr/>
      <dgm:t>
        <a:bodyPr/>
        <a:lstStyle/>
        <a:p>
          <a:endParaRPr lang="en-US" sz="2800"/>
        </a:p>
      </dgm:t>
    </dgm:pt>
    <dgm:pt modelId="{1717C2DF-05FD-43F6-82BE-7089BA0E9CBC}" type="pres">
      <dgm:prSet presAssocID="{4E71BB0B-9935-46F0-9691-D6963525C48E}" presName="Name0" presStyleCnt="0">
        <dgm:presLayoutVars>
          <dgm:chMax val="1"/>
          <dgm:dir/>
          <dgm:animLvl val="ctr"/>
          <dgm:resizeHandles val="exact"/>
        </dgm:presLayoutVars>
      </dgm:prSet>
      <dgm:spPr/>
      <dgm:t>
        <a:bodyPr/>
        <a:lstStyle/>
        <a:p>
          <a:endParaRPr lang="en-US"/>
        </a:p>
      </dgm:t>
    </dgm:pt>
    <dgm:pt modelId="{89E6F196-E94A-49B7-A880-6A7363A0F4E2}" type="pres">
      <dgm:prSet presAssocID="{B95DD163-9BA6-42DD-A16A-DF9ABCFFCDE5}" presName="centerShape" presStyleLbl="node0" presStyleIdx="0" presStyleCnt="1" custScaleX="217041" custScaleY="106342"/>
      <dgm:spPr/>
      <dgm:t>
        <a:bodyPr/>
        <a:lstStyle/>
        <a:p>
          <a:endParaRPr lang="en-US"/>
        </a:p>
      </dgm:t>
    </dgm:pt>
    <dgm:pt modelId="{E47FD916-2782-461D-BE08-FB2B16E62369}" type="pres">
      <dgm:prSet presAssocID="{E1CE18F4-16CF-4C26-994E-4DE4B10FC028}" presName="parTrans" presStyleLbl="sibTrans2D1" presStyleIdx="0" presStyleCnt="5" custScaleX="118515" custScaleY="93235"/>
      <dgm:spPr/>
      <dgm:t>
        <a:bodyPr/>
        <a:lstStyle/>
        <a:p>
          <a:endParaRPr lang="en-US"/>
        </a:p>
      </dgm:t>
    </dgm:pt>
    <dgm:pt modelId="{2987ADC7-418D-4513-83A9-864ABBDDF20A}" type="pres">
      <dgm:prSet presAssocID="{E1CE18F4-16CF-4C26-994E-4DE4B10FC028}" presName="connectorText" presStyleLbl="sibTrans2D1" presStyleIdx="0" presStyleCnt="5"/>
      <dgm:spPr/>
      <dgm:t>
        <a:bodyPr/>
        <a:lstStyle/>
        <a:p>
          <a:endParaRPr lang="en-US"/>
        </a:p>
      </dgm:t>
    </dgm:pt>
    <dgm:pt modelId="{F422700C-55F4-4249-ABCA-E532B14B4FFF}" type="pres">
      <dgm:prSet presAssocID="{657CE837-C928-4BC9-8248-155A789B18E8}" presName="node" presStyleLbl="node1" presStyleIdx="0" presStyleCnt="5" custScaleX="158588" custScaleY="91801" custRadScaleRad="111031" custRadScaleInc="3415">
        <dgm:presLayoutVars>
          <dgm:bulletEnabled val="1"/>
        </dgm:presLayoutVars>
      </dgm:prSet>
      <dgm:spPr/>
      <dgm:t>
        <a:bodyPr/>
        <a:lstStyle/>
        <a:p>
          <a:endParaRPr lang="en-US"/>
        </a:p>
      </dgm:t>
    </dgm:pt>
    <dgm:pt modelId="{5AEE7E97-7443-4C60-B030-D02EA5E234AE}" type="pres">
      <dgm:prSet presAssocID="{BD2647CC-37BC-4303-B2F0-039868144BE4}" presName="parTrans" presStyleLbl="sibTrans2D1" presStyleIdx="1" presStyleCnt="5" custScaleX="118515" custScaleY="93235"/>
      <dgm:spPr/>
      <dgm:t>
        <a:bodyPr/>
        <a:lstStyle/>
        <a:p>
          <a:endParaRPr lang="en-US"/>
        </a:p>
      </dgm:t>
    </dgm:pt>
    <dgm:pt modelId="{A99CBDA5-0FD3-4B2D-945C-6F8A2F6CE1CE}" type="pres">
      <dgm:prSet presAssocID="{BD2647CC-37BC-4303-B2F0-039868144BE4}" presName="connectorText" presStyleLbl="sibTrans2D1" presStyleIdx="1" presStyleCnt="5"/>
      <dgm:spPr/>
      <dgm:t>
        <a:bodyPr/>
        <a:lstStyle/>
        <a:p>
          <a:endParaRPr lang="en-US"/>
        </a:p>
      </dgm:t>
    </dgm:pt>
    <dgm:pt modelId="{ABFDD1A2-860E-4F7D-ABFF-4D89F1D9AD17}" type="pres">
      <dgm:prSet presAssocID="{73AA9BC5-BBA3-473A-B253-77F810D5A33A}" presName="node" presStyleLbl="node1" presStyleIdx="1" presStyleCnt="5" custScaleX="197446" custScaleY="109221" custRadScaleRad="159087" custRadScaleInc="-7948">
        <dgm:presLayoutVars>
          <dgm:bulletEnabled val="1"/>
        </dgm:presLayoutVars>
      </dgm:prSet>
      <dgm:spPr/>
      <dgm:t>
        <a:bodyPr/>
        <a:lstStyle/>
        <a:p>
          <a:endParaRPr lang="en-US"/>
        </a:p>
      </dgm:t>
    </dgm:pt>
    <dgm:pt modelId="{60255580-DDDD-4F97-8217-8D84E2297AF8}" type="pres">
      <dgm:prSet presAssocID="{B7E29E84-7374-4F1D-B69C-A81146CA2F3A}" presName="parTrans" presStyleLbl="sibTrans2D1" presStyleIdx="2" presStyleCnt="5" custScaleX="118515" custScaleY="93235"/>
      <dgm:spPr/>
      <dgm:t>
        <a:bodyPr/>
        <a:lstStyle/>
        <a:p>
          <a:endParaRPr lang="en-US"/>
        </a:p>
      </dgm:t>
    </dgm:pt>
    <dgm:pt modelId="{D504C058-97D1-4891-A195-DA446FBCCAC6}" type="pres">
      <dgm:prSet presAssocID="{B7E29E84-7374-4F1D-B69C-A81146CA2F3A}" presName="connectorText" presStyleLbl="sibTrans2D1" presStyleIdx="2" presStyleCnt="5"/>
      <dgm:spPr/>
      <dgm:t>
        <a:bodyPr/>
        <a:lstStyle/>
        <a:p>
          <a:endParaRPr lang="en-US"/>
        </a:p>
      </dgm:t>
    </dgm:pt>
    <dgm:pt modelId="{15711476-CE7D-464A-B060-365A227C685A}" type="pres">
      <dgm:prSet presAssocID="{A655E878-43BC-4B75-B75D-229C9DE0C165}" presName="node" presStyleLbl="node1" presStyleIdx="2" presStyleCnt="5" custScaleX="212312" custScaleY="100548" custRadScaleRad="140063" custRadScaleInc="-62480">
        <dgm:presLayoutVars>
          <dgm:bulletEnabled val="1"/>
        </dgm:presLayoutVars>
      </dgm:prSet>
      <dgm:spPr/>
      <dgm:t>
        <a:bodyPr/>
        <a:lstStyle/>
        <a:p>
          <a:endParaRPr lang="en-US"/>
        </a:p>
      </dgm:t>
    </dgm:pt>
    <dgm:pt modelId="{3BDE3E49-1147-42EA-A7BA-8D2BA54DAB12}" type="pres">
      <dgm:prSet presAssocID="{557D429A-9942-4924-8E50-EE55FB25AD85}" presName="parTrans" presStyleLbl="sibTrans2D1" presStyleIdx="3" presStyleCnt="5" custScaleX="118515" custScaleY="93235"/>
      <dgm:spPr/>
      <dgm:t>
        <a:bodyPr/>
        <a:lstStyle/>
        <a:p>
          <a:endParaRPr lang="en-US"/>
        </a:p>
      </dgm:t>
    </dgm:pt>
    <dgm:pt modelId="{89F96086-2C74-42D2-8EDD-C6FBD45FEED1}" type="pres">
      <dgm:prSet presAssocID="{557D429A-9942-4924-8E50-EE55FB25AD85}" presName="connectorText" presStyleLbl="sibTrans2D1" presStyleIdx="3" presStyleCnt="5"/>
      <dgm:spPr/>
      <dgm:t>
        <a:bodyPr/>
        <a:lstStyle/>
        <a:p>
          <a:endParaRPr lang="en-US"/>
        </a:p>
      </dgm:t>
    </dgm:pt>
    <dgm:pt modelId="{0F787511-E1F1-4874-91E3-F72F20D83217}" type="pres">
      <dgm:prSet presAssocID="{AEBF8E66-2500-4F3A-8BA1-F71E526401B5}" presName="node" presStyleLbl="node1" presStyleIdx="3" presStyleCnt="5" custScaleX="197637" custScaleY="83697" custRadScaleRad="155995" custRadScaleInc="59091">
        <dgm:presLayoutVars>
          <dgm:bulletEnabled val="1"/>
        </dgm:presLayoutVars>
      </dgm:prSet>
      <dgm:spPr/>
      <dgm:t>
        <a:bodyPr/>
        <a:lstStyle/>
        <a:p>
          <a:endParaRPr lang="en-US"/>
        </a:p>
      </dgm:t>
    </dgm:pt>
    <dgm:pt modelId="{B0F6EFCA-5946-4D10-A92D-04B00C5BC0FB}" type="pres">
      <dgm:prSet presAssocID="{BA639539-D787-4837-A1E8-89861A373DE2}" presName="parTrans" presStyleLbl="sibTrans2D1" presStyleIdx="4" presStyleCnt="5" custScaleX="118515" custScaleY="93235"/>
      <dgm:spPr/>
      <dgm:t>
        <a:bodyPr/>
        <a:lstStyle/>
        <a:p>
          <a:endParaRPr lang="en-US"/>
        </a:p>
      </dgm:t>
    </dgm:pt>
    <dgm:pt modelId="{60C06B51-F20E-41B1-A4A5-E2B3A512F228}" type="pres">
      <dgm:prSet presAssocID="{BA639539-D787-4837-A1E8-89861A373DE2}" presName="connectorText" presStyleLbl="sibTrans2D1" presStyleIdx="4" presStyleCnt="5"/>
      <dgm:spPr/>
      <dgm:t>
        <a:bodyPr/>
        <a:lstStyle/>
        <a:p>
          <a:endParaRPr lang="en-US"/>
        </a:p>
      </dgm:t>
    </dgm:pt>
    <dgm:pt modelId="{EF1C153F-6F4A-44B9-B28A-24348784C3E6}" type="pres">
      <dgm:prSet presAssocID="{B9AD3B3B-D330-45F7-93CB-E9AE116D14EA}" presName="node" presStyleLbl="node1" presStyleIdx="4" presStyleCnt="5" custScaleX="174777" custScaleY="91168" custRadScaleRad="168379" custRadScaleInc="12055">
        <dgm:presLayoutVars>
          <dgm:bulletEnabled val="1"/>
        </dgm:presLayoutVars>
      </dgm:prSet>
      <dgm:spPr/>
      <dgm:t>
        <a:bodyPr/>
        <a:lstStyle/>
        <a:p>
          <a:endParaRPr lang="en-US"/>
        </a:p>
      </dgm:t>
    </dgm:pt>
  </dgm:ptLst>
  <dgm:cxnLst>
    <dgm:cxn modelId="{6EF7A5B3-60EC-47B6-B29A-4F08D0EAFC54}" srcId="{B95DD163-9BA6-42DD-A16A-DF9ABCFFCDE5}" destId="{73AA9BC5-BBA3-473A-B253-77F810D5A33A}" srcOrd="1" destOrd="0" parTransId="{BD2647CC-37BC-4303-B2F0-039868144BE4}" sibTransId="{BCBA4A4F-4A6D-4D79-898E-8258611EA21D}"/>
    <dgm:cxn modelId="{104D07DF-B97D-4F05-881F-F97207064A24}" type="presOf" srcId="{B9AD3B3B-D330-45F7-93CB-E9AE116D14EA}" destId="{EF1C153F-6F4A-44B9-B28A-24348784C3E6}" srcOrd="0" destOrd="0" presId="urn:microsoft.com/office/officeart/2005/8/layout/radial5"/>
    <dgm:cxn modelId="{4F5AA151-1C43-4774-A567-A6A63B29CA16}" type="presOf" srcId="{AEBF8E66-2500-4F3A-8BA1-F71E526401B5}" destId="{0F787511-E1F1-4874-91E3-F72F20D83217}" srcOrd="0" destOrd="0" presId="urn:microsoft.com/office/officeart/2005/8/layout/radial5"/>
    <dgm:cxn modelId="{A481BDEA-BDA1-4018-8303-97188DDEB9A3}" type="presOf" srcId="{E1CE18F4-16CF-4C26-994E-4DE4B10FC028}" destId="{2987ADC7-418D-4513-83A9-864ABBDDF20A}" srcOrd="1" destOrd="0" presId="urn:microsoft.com/office/officeart/2005/8/layout/radial5"/>
    <dgm:cxn modelId="{83CC3353-0D0A-45EB-84D9-A940F7B04040}" type="presOf" srcId="{BD2647CC-37BC-4303-B2F0-039868144BE4}" destId="{5AEE7E97-7443-4C60-B030-D02EA5E234AE}" srcOrd="0" destOrd="0" presId="urn:microsoft.com/office/officeart/2005/8/layout/radial5"/>
    <dgm:cxn modelId="{43208DB7-E214-4D3E-BD44-6FE916DAAAB5}" srcId="{B95DD163-9BA6-42DD-A16A-DF9ABCFFCDE5}" destId="{657CE837-C928-4BC9-8248-155A789B18E8}" srcOrd="0" destOrd="0" parTransId="{E1CE18F4-16CF-4C26-994E-4DE4B10FC028}" sibTransId="{246F0C0B-0F8F-4EEA-BB55-DC461EA916E5}"/>
    <dgm:cxn modelId="{2C68CF66-0056-4EBF-AC1B-7EC3AB42F665}" type="presOf" srcId="{B7E29E84-7374-4F1D-B69C-A81146CA2F3A}" destId="{60255580-DDDD-4F97-8217-8D84E2297AF8}" srcOrd="0" destOrd="0" presId="urn:microsoft.com/office/officeart/2005/8/layout/radial5"/>
    <dgm:cxn modelId="{ABD94504-602F-4751-8325-C922691F3BE3}" type="presOf" srcId="{BA639539-D787-4837-A1E8-89861A373DE2}" destId="{B0F6EFCA-5946-4D10-A92D-04B00C5BC0FB}" srcOrd="0" destOrd="0" presId="urn:microsoft.com/office/officeart/2005/8/layout/radial5"/>
    <dgm:cxn modelId="{D80E76C7-DFD2-4A35-B370-F54C0A69B06D}" type="presOf" srcId="{B7E29E84-7374-4F1D-B69C-A81146CA2F3A}" destId="{D504C058-97D1-4891-A195-DA446FBCCAC6}" srcOrd="1" destOrd="0" presId="urn:microsoft.com/office/officeart/2005/8/layout/radial5"/>
    <dgm:cxn modelId="{2D0A276D-D5E4-48D5-B6D7-6999F9CFC59A}" srcId="{B95DD163-9BA6-42DD-A16A-DF9ABCFFCDE5}" destId="{A655E878-43BC-4B75-B75D-229C9DE0C165}" srcOrd="2" destOrd="0" parTransId="{B7E29E84-7374-4F1D-B69C-A81146CA2F3A}" sibTransId="{7EA542AF-B54E-452F-907E-8CC3139C6EB6}"/>
    <dgm:cxn modelId="{66EED935-7137-409E-88B6-AB1AD01B41C0}" type="presOf" srcId="{4E71BB0B-9935-46F0-9691-D6963525C48E}" destId="{1717C2DF-05FD-43F6-82BE-7089BA0E9CBC}" srcOrd="0" destOrd="0" presId="urn:microsoft.com/office/officeart/2005/8/layout/radial5"/>
    <dgm:cxn modelId="{10FC4025-13DC-43F7-81A6-712887A71822}" srcId="{B95DD163-9BA6-42DD-A16A-DF9ABCFFCDE5}" destId="{B9AD3B3B-D330-45F7-93CB-E9AE116D14EA}" srcOrd="4" destOrd="0" parTransId="{BA639539-D787-4837-A1E8-89861A373DE2}" sibTransId="{037AE568-9707-48B3-A377-347BAC1446DE}"/>
    <dgm:cxn modelId="{1FD71BC2-C268-4FAD-A3D3-B5FBDB4073C3}" type="presOf" srcId="{557D429A-9942-4924-8E50-EE55FB25AD85}" destId="{89F96086-2C74-42D2-8EDD-C6FBD45FEED1}" srcOrd="1" destOrd="0" presId="urn:microsoft.com/office/officeart/2005/8/layout/radial5"/>
    <dgm:cxn modelId="{964F3BF9-A7CC-4AAD-818D-E7B0FA739F77}" type="presOf" srcId="{E1CE18F4-16CF-4C26-994E-4DE4B10FC028}" destId="{E47FD916-2782-461D-BE08-FB2B16E62369}" srcOrd="0" destOrd="0" presId="urn:microsoft.com/office/officeart/2005/8/layout/radial5"/>
    <dgm:cxn modelId="{C8CFECEB-B303-403F-9BB1-58448087F2D2}" srcId="{B95DD163-9BA6-42DD-A16A-DF9ABCFFCDE5}" destId="{AEBF8E66-2500-4F3A-8BA1-F71E526401B5}" srcOrd="3" destOrd="0" parTransId="{557D429A-9942-4924-8E50-EE55FB25AD85}" sibTransId="{2151DE66-B888-4FF4-8BBE-0F72921C7703}"/>
    <dgm:cxn modelId="{3D7F0C9F-5262-41D9-848B-2701DD6E911B}" type="presOf" srcId="{657CE837-C928-4BC9-8248-155A789B18E8}" destId="{F422700C-55F4-4249-ABCA-E532B14B4FFF}" srcOrd="0" destOrd="0" presId="urn:microsoft.com/office/officeart/2005/8/layout/radial5"/>
    <dgm:cxn modelId="{723D0A1D-BA8A-4342-B088-1DB920CB8445}" type="presOf" srcId="{557D429A-9942-4924-8E50-EE55FB25AD85}" destId="{3BDE3E49-1147-42EA-A7BA-8D2BA54DAB12}" srcOrd="0" destOrd="0" presId="urn:microsoft.com/office/officeart/2005/8/layout/radial5"/>
    <dgm:cxn modelId="{A2EE05D6-9A82-4134-84A7-FDD9177DD826}" type="presOf" srcId="{73AA9BC5-BBA3-473A-B253-77F810D5A33A}" destId="{ABFDD1A2-860E-4F7D-ABFF-4D89F1D9AD17}" srcOrd="0" destOrd="0" presId="urn:microsoft.com/office/officeart/2005/8/layout/radial5"/>
    <dgm:cxn modelId="{FAF589A6-70CC-481D-BBAC-28BDB769C7E0}" type="presOf" srcId="{A655E878-43BC-4B75-B75D-229C9DE0C165}" destId="{15711476-CE7D-464A-B060-365A227C685A}" srcOrd="0" destOrd="0" presId="urn:microsoft.com/office/officeart/2005/8/layout/radial5"/>
    <dgm:cxn modelId="{9AFDBEA5-77E6-4DF9-8852-95CBDEC19E99}" type="presOf" srcId="{B95DD163-9BA6-42DD-A16A-DF9ABCFFCDE5}" destId="{89E6F196-E94A-49B7-A880-6A7363A0F4E2}" srcOrd="0" destOrd="0" presId="urn:microsoft.com/office/officeart/2005/8/layout/radial5"/>
    <dgm:cxn modelId="{35369E2F-385F-4C2F-97CD-8F609803F171}" srcId="{4E71BB0B-9935-46F0-9691-D6963525C48E}" destId="{B95DD163-9BA6-42DD-A16A-DF9ABCFFCDE5}" srcOrd="0" destOrd="0" parTransId="{82E4E5E6-CDEF-449D-A586-FF55DA4E14C1}" sibTransId="{42EA6D9E-37B2-4A27-AF50-827E046A0E8C}"/>
    <dgm:cxn modelId="{BCC2D39E-0433-49C2-AEFA-3492DF46C4DB}" type="presOf" srcId="{BA639539-D787-4837-A1E8-89861A373DE2}" destId="{60C06B51-F20E-41B1-A4A5-E2B3A512F228}" srcOrd="1" destOrd="0" presId="urn:microsoft.com/office/officeart/2005/8/layout/radial5"/>
    <dgm:cxn modelId="{C9440BC3-95B5-40FE-8B98-4306FE9F8A24}" type="presOf" srcId="{BD2647CC-37BC-4303-B2F0-039868144BE4}" destId="{A99CBDA5-0FD3-4B2D-945C-6F8A2F6CE1CE}" srcOrd="1" destOrd="0" presId="urn:microsoft.com/office/officeart/2005/8/layout/radial5"/>
    <dgm:cxn modelId="{B992D7C5-9869-4CFC-AE12-24F34CF93425}" type="presParOf" srcId="{1717C2DF-05FD-43F6-82BE-7089BA0E9CBC}" destId="{89E6F196-E94A-49B7-A880-6A7363A0F4E2}" srcOrd="0" destOrd="0" presId="urn:microsoft.com/office/officeart/2005/8/layout/radial5"/>
    <dgm:cxn modelId="{A84D022F-90AA-4A6A-9FC7-A812208C7D58}" type="presParOf" srcId="{1717C2DF-05FD-43F6-82BE-7089BA0E9CBC}" destId="{E47FD916-2782-461D-BE08-FB2B16E62369}" srcOrd="1" destOrd="0" presId="urn:microsoft.com/office/officeart/2005/8/layout/radial5"/>
    <dgm:cxn modelId="{48E48047-97FB-4AE1-8924-EDF3A9501E7C}" type="presParOf" srcId="{E47FD916-2782-461D-BE08-FB2B16E62369}" destId="{2987ADC7-418D-4513-83A9-864ABBDDF20A}" srcOrd="0" destOrd="0" presId="urn:microsoft.com/office/officeart/2005/8/layout/radial5"/>
    <dgm:cxn modelId="{4700EE30-2CC9-48B1-AA83-4653A67B0585}" type="presParOf" srcId="{1717C2DF-05FD-43F6-82BE-7089BA0E9CBC}" destId="{F422700C-55F4-4249-ABCA-E532B14B4FFF}" srcOrd="2" destOrd="0" presId="urn:microsoft.com/office/officeart/2005/8/layout/radial5"/>
    <dgm:cxn modelId="{79019FBB-EA55-4A54-93D3-0EA03F44DC43}" type="presParOf" srcId="{1717C2DF-05FD-43F6-82BE-7089BA0E9CBC}" destId="{5AEE7E97-7443-4C60-B030-D02EA5E234AE}" srcOrd="3" destOrd="0" presId="urn:microsoft.com/office/officeart/2005/8/layout/radial5"/>
    <dgm:cxn modelId="{66442976-56AB-42A1-9FAF-8F99F682007A}" type="presParOf" srcId="{5AEE7E97-7443-4C60-B030-D02EA5E234AE}" destId="{A99CBDA5-0FD3-4B2D-945C-6F8A2F6CE1CE}" srcOrd="0" destOrd="0" presId="urn:microsoft.com/office/officeart/2005/8/layout/radial5"/>
    <dgm:cxn modelId="{A2162F93-BDA3-4D83-B819-9E05DB5AFB1D}" type="presParOf" srcId="{1717C2DF-05FD-43F6-82BE-7089BA0E9CBC}" destId="{ABFDD1A2-860E-4F7D-ABFF-4D89F1D9AD17}" srcOrd="4" destOrd="0" presId="urn:microsoft.com/office/officeart/2005/8/layout/radial5"/>
    <dgm:cxn modelId="{E3C50A1D-4C09-4C0F-A339-974232C9EED3}" type="presParOf" srcId="{1717C2DF-05FD-43F6-82BE-7089BA0E9CBC}" destId="{60255580-DDDD-4F97-8217-8D84E2297AF8}" srcOrd="5" destOrd="0" presId="urn:microsoft.com/office/officeart/2005/8/layout/radial5"/>
    <dgm:cxn modelId="{F252F9A9-A576-4037-B3D7-8E34F4AEACE8}" type="presParOf" srcId="{60255580-DDDD-4F97-8217-8D84E2297AF8}" destId="{D504C058-97D1-4891-A195-DA446FBCCAC6}" srcOrd="0" destOrd="0" presId="urn:microsoft.com/office/officeart/2005/8/layout/radial5"/>
    <dgm:cxn modelId="{0C9CE1AB-6A54-4051-950F-EBCCEDC96835}" type="presParOf" srcId="{1717C2DF-05FD-43F6-82BE-7089BA0E9CBC}" destId="{15711476-CE7D-464A-B060-365A227C685A}" srcOrd="6" destOrd="0" presId="urn:microsoft.com/office/officeart/2005/8/layout/radial5"/>
    <dgm:cxn modelId="{90E384D4-220C-453A-952B-C3940C4AF471}" type="presParOf" srcId="{1717C2DF-05FD-43F6-82BE-7089BA0E9CBC}" destId="{3BDE3E49-1147-42EA-A7BA-8D2BA54DAB12}" srcOrd="7" destOrd="0" presId="urn:microsoft.com/office/officeart/2005/8/layout/radial5"/>
    <dgm:cxn modelId="{69526C71-25AC-41A4-8DE9-296B77A38C59}" type="presParOf" srcId="{3BDE3E49-1147-42EA-A7BA-8D2BA54DAB12}" destId="{89F96086-2C74-42D2-8EDD-C6FBD45FEED1}" srcOrd="0" destOrd="0" presId="urn:microsoft.com/office/officeart/2005/8/layout/radial5"/>
    <dgm:cxn modelId="{B3560C0C-0A21-48CC-960D-5C51A5CF6A20}" type="presParOf" srcId="{1717C2DF-05FD-43F6-82BE-7089BA0E9CBC}" destId="{0F787511-E1F1-4874-91E3-F72F20D83217}" srcOrd="8" destOrd="0" presId="urn:microsoft.com/office/officeart/2005/8/layout/radial5"/>
    <dgm:cxn modelId="{ECBAB9C0-FE77-410D-9A89-3F7940DFB4A7}" type="presParOf" srcId="{1717C2DF-05FD-43F6-82BE-7089BA0E9CBC}" destId="{B0F6EFCA-5946-4D10-A92D-04B00C5BC0FB}" srcOrd="9" destOrd="0" presId="urn:microsoft.com/office/officeart/2005/8/layout/radial5"/>
    <dgm:cxn modelId="{60CCA82A-1A94-460F-AF4C-AF0212A3EAD2}" type="presParOf" srcId="{B0F6EFCA-5946-4D10-A92D-04B00C5BC0FB}" destId="{60C06B51-F20E-41B1-A4A5-E2B3A512F228}" srcOrd="0" destOrd="0" presId="urn:microsoft.com/office/officeart/2005/8/layout/radial5"/>
    <dgm:cxn modelId="{BF06A32C-BB30-405C-9308-6FA31DA810E9}" type="presParOf" srcId="{1717C2DF-05FD-43F6-82BE-7089BA0E9CBC}" destId="{EF1C153F-6F4A-44B9-B28A-24348784C3E6}"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6F196-E94A-49B7-A880-6A7363A0F4E2}">
      <dsp:nvSpPr>
        <dsp:cNvPr id="0" name=""/>
        <dsp:cNvSpPr/>
      </dsp:nvSpPr>
      <dsp:spPr>
        <a:xfrm>
          <a:off x="3782410" y="2269832"/>
          <a:ext cx="3650478" cy="178859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Data quality </a:t>
          </a:r>
        </a:p>
        <a:p>
          <a:pPr lvl="0" algn="ctr" defTabSz="1422400">
            <a:lnSpc>
              <a:spcPct val="90000"/>
            </a:lnSpc>
            <a:spcBef>
              <a:spcPct val="0"/>
            </a:spcBef>
            <a:spcAft>
              <a:spcPct val="35000"/>
            </a:spcAft>
          </a:pPr>
          <a:r>
            <a:rPr lang="en-US" sz="3200" kern="1200" dirty="0" smtClean="0">
              <a:latin typeface="+mj-lt"/>
            </a:rPr>
            <a:t>attributes</a:t>
          </a:r>
          <a:endParaRPr lang="en-US" sz="3200" kern="1200" dirty="0">
            <a:latin typeface="+mj-lt"/>
          </a:endParaRPr>
        </a:p>
      </dsp:txBody>
      <dsp:txXfrm>
        <a:off x="4317010" y="2531766"/>
        <a:ext cx="2581278" cy="1264730"/>
      </dsp:txXfrm>
    </dsp:sp>
    <dsp:sp modelId="{E47FD916-2782-461D-BE08-FB2B16E62369}">
      <dsp:nvSpPr>
        <dsp:cNvPr id="0" name=""/>
        <dsp:cNvSpPr/>
      </dsp:nvSpPr>
      <dsp:spPr>
        <a:xfrm rot="16280687">
          <a:off x="5408853" y="1651228"/>
          <a:ext cx="456106" cy="53317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5475663" y="1826259"/>
        <a:ext cx="319274" cy="319902"/>
      </dsp:txXfrm>
    </dsp:sp>
    <dsp:sp modelId="{F422700C-55F4-4249-ABCA-E532B14B4FFF}">
      <dsp:nvSpPr>
        <dsp:cNvPr id="0" name=""/>
        <dsp:cNvSpPr/>
      </dsp:nvSpPr>
      <dsp:spPr>
        <a:xfrm>
          <a:off x="4330135" y="0"/>
          <a:ext cx="2667339" cy="154402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1. Validity</a:t>
          </a:r>
          <a:endParaRPr lang="en-US" sz="3200" kern="1200" dirty="0">
            <a:latin typeface="+mj-lt"/>
          </a:endParaRPr>
        </a:p>
      </dsp:txBody>
      <dsp:txXfrm>
        <a:off x="4720758" y="226118"/>
        <a:ext cx="1886093" cy="1091792"/>
      </dsp:txXfrm>
    </dsp:sp>
    <dsp:sp modelId="{5AEE7E97-7443-4C60-B030-D02EA5E234AE}">
      <dsp:nvSpPr>
        <dsp:cNvPr id="0" name=""/>
        <dsp:cNvSpPr/>
      </dsp:nvSpPr>
      <dsp:spPr>
        <a:xfrm rot="20348323">
          <a:off x="7152057" y="2219822"/>
          <a:ext cx="467960" cy="53317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7156659" y="2351453"/>
        <a:ext cx="327572" cy="319902"/>
      </dsp:txXfrm>
    </dsp:sp>
    <dsp:sp modelId="{ABFDD1A2-860E-4F7D-ABFF-4D89F1D9AD17}">
      <dsp:nvSpPr>
        <dsp:cNvPr id="0" name=""/>
        <dsp:cNvSpPr/>
      </dsp:nvSpPr>
      <dsp:spPr>
        <a:xfrm>
          <a:off x="7451487" y="910175"/>
          <a:ext cx="3320903" cy="183702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en-US" sz="3200" kern="1200" dirty="0" smtClean="0">
              <a:latin typeface="+mj-lt"/>
            </a:rPr>
            <a:t>2. Reliability</a:t>
          </a:r>
          <a:endParaRPr lang="en-US" sz="3200" kern="1200" dirty="0">
            <a:latin typeface="+mj-lt"/>
          </a:endParaRPr>
        </a:p>
      </dsp:txBody>
      <dsp:txXfrm>
        <a:off x="7937822" y="1179200"/>
        <a:ext cx="2348233" cy="1298970"/>
      </dsp:txXfrm>
    </dsp:sp>
    <dsp:sp modelId="{60255580-DDDD-4F97-8217-8D84E2297AF8}">
      <dsp:nvSpPr>
        <dsp:cNvPr id="0" name=""/>
        <dsp:cNvSpPr/>
      </dsp:nvSpPr>
      <dsp:spPr>
        <a:xfrm rot="1890432">
          <a:off x="6815350" y="3769634"/>
          <a:ext cx="430028" cy="53317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a:off x="6824860" y="3842558"/>
        <a:ext cx="301020" cy="319902"/>
      </dsp:txXfrm>
    </dsp:sp>
    <dsp:sp modelId="{15711476-CE7D-464A-B060-365A227C685A}">
      <dsp:nvSpPr>
        <dsp:cNvPr id="0" name=""/>
        <dsp:cNvSpPr/>
      </dsp:nvSpPr>
      <dsp:spPr>
        <a:xfrm>
          <a:off x="6637106" y="4044034"/>
          <a:ext cx="3570939" cy="169114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en-US" sz="3200" kern="1200" dirty="0" smtClean="0">
              <a:latin typeface="+mj-lt"/>
            </a:rPr>
            <a:t>3.Timeliness</a:t>
          </a:r>
          <a:endParaRPr lang="en-US" sz="3200" kern="1200" dirty="0">
            <a:latin typeface="+mj-lt"/>
          </a:endParaRPr>
        </a:p>
      </dsp:txBody>
      <dsp:txXfrm>
        <a:off x="7160058" y="4291697"/>
        <a:ext cx="2525035" cy="1195821"/>
      </dsp:txXfrm>
    </dsp:sp>
    <dsp:sp modelId="{3BDE3E49-1147-42EA-A7BA-8D2BA54DAB12}">
      <dsp:nvSpPr>
        <dsp:cNvPr id="0" name=""/>
        <dsp:cNvSpPr/>
      </dsp:nvSpPr>
      <dsp:spPr>
        <a:xfrm rot="8836366">
          <a:off x="3580603" y="3942968"/>
          <a:ext cx="800671" cy="53317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rot="10800000">
        <a:off x="3727858" y="4006364"/>
        <a:ext cx="640720" cy="319902"/>
      </dsp:txXfrm>
    </dsp:sp>
    <dsp:sp modelId="{0F787511-E1F1-4874-91E3-F72F20D83217}">
      <dsp:nvSpPr>
        <dsp:cNvPr id="0" name=""/>
        <dsp:cNvSpPr/>
      </dsp:nvSpPr>
      <dsp:spPr>
        <a:xfrm>
          <a:off x="852098" y="4448334"/>
          <a:ext cx="3324116" cy="140772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en-US" sz="3200" kern="1200" dirty="0" smtClean="0">
              <a:latin typeface="+mj-lt"/>
            </a:rPr>
            <a:t>4. Precision</a:t>
          </a:r>
          <a:endParaRPr lang="en-US" sz="3200" kern="1200" dirty="0">
            <a:latin typeface="+mj-lt"/>
          </a:endParaRPr>
        </a:p>
      </dsp:txBody>
      <dsp:txXfrm>
        <a:off x="1338904" y="4654491"/>
        <a:ext cx="2350504" cy="995411"/>
      </dsp:txXfrm>
    </dsp:sp>
    <dsp:sp modelId="{B0F6EFCA-5946-4D10-A92D-04B00C5BC0FB}">
      <dsp:nvSpPr>
        <dsp:cNvPr id="0" name=""/>
        <dsp:cNvSpPr/>
      </dsp:nvSpPr>
      <dsp:spPr>
        <a:xfrm rot="12140388">
          <a:off x="3287142" y="2099985"/>
          <a:ext cx="759384" cy="53317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rot="10800000">
        <a:off x="3441091" y="2237018"/>
        <a:ext cx="599433" cy="319902"/>
      </dsp:txXfrm>
    </dsp:sp>
    <dsp:sp modelId="{EF1C153F-6F4A-44B9-B28A-24348784C3E6}">
      <dsp:nvSpPr>
        <dsp:cNvPr id="0" name=""/>
        <dsp:cNvSpPr/>
      </dsp:nvSpPr>
      <dsp:spPr>
        <a:xfrm>
          <a:off x="466571" y="888765"/>
          <a:ext cx="2939627" cy="153338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en-US" sz="3200" kern="1200" dirty="0" smtClean="0">
              <a:latin typeface="+mj-lt"/>
            </a:rPr>
            <a:t>5.Integrity</a:t>
          </a:r>
          <a:endParaRPr lang="en-US" sz="3200" kern="1200" dirty="0">
            <a:latin typeface="+mj-lt"/>
          </a:endParaRPr>
        </a:p>
      </dsp:txBody>
      <dsp:txXfrm>
        <a:off x="897069" y="1113324"/>
        <a:ext cx="2078631" cy="108426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DC089-688C-4E54-89B3-454E70AB59C6}" type="datetimeFigureOut">
              <a:rPr lang="en-GB" smtClean="0"/>
              <a:t>25/10/2019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90FD2-B3BF-4D47-80E4-52A692DAC204}" type="slidenum">
              <a:rPr lang="en-GB" smtClean="0"/>
              <a:t>‹#›</a:t>
            </a:fld>
            <a:endParaRPr lang="en-GB"/>
          </a:p>
        </p:txBody>
      </p:sp>
    </p:spTree>
    <p:extLst>
      <p:ext uri="{BB962C8B-B14F-4D97-AF65-F5344CB8AC3E}">
        <p14:creationId xmlns:p14="http://schemas.microsoft.com/office/powerpoint/2010/main" val="250703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5B6E9F-2F05-4826-85B1-3E38A3C6F472}" type="slidenum">
              <a:rPr lang="en-US" smtClean="0"/>
              <a:t>2</a:t>
            </a:fld>
            <a:endParaRPr lang="en-US"/>
          </a:p>
        </p:txBody>
      </p:sp>
    </p:spTree>
    <p:extLst>
      <p:ext uri="{BB962C8B-B14F-4D97-AF65-F5344CB8AC3E}">
        <p14:creationId xmlns:p14="http://schemas.microsoft.com/office/powerpoint/2010/main" val="4085557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rPr>
              <a:t>This picture represents three dart boards and the XXX are measurements.  The closer the measurements are to the center of the dart boards, the more accurate/valid, reliable and precise they are.</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We want to aim for our data quality to be in the center.  The data quality plan helps you aim towards the center of the target and plan for the times the target is missed.</a:t>
            </a:r>
          </a:p>
          <a:p>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12</a:t>
            </a:fld>
            <a:endParaRPr lang="en-GB"/>
          </a:p>
        </p:txBody>
      </p:sp>
    </p:spTree>
    <p:extLst>
      <p:ext uri="{BB962C8B-B14F-4D97-AF65-F5344CB8AC3E}">
        <p14:creationId xmlns:p14="http://schemas.microsoft.com/office/powerpoint/2010/main" val="141628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mn-lt"/>
              </a:rPr>
              <a:t>Integrity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Do the data at hand represent the actual data they are meant to?</a:t>
            </a:r>
          </a:p>
          <a:p>
            <a:r>
              <a:rPr lang="en-US" dirty="0" smtClean="0"/>
              <a:t>-It is</a:t>
            </a:r>
            <a:r>
              <a:rPr lang="en-US" baseline="0" dirty="0" smtClean="0"/>
              <a:t> d</a:t>
            </a:r>
            <a:r>
              <a:rPr lang="en-US" dirty="0" smtClean="0"/>
              <a:t>egree to which data truly</a:t>
            </a:r>
            <a:r>
              <a:rPr lang="en-US" baseline="0" dirty="0" smtClean="0"/>
              <a:t> reflects the meaning of the objects</a:t>
            </a:r>
          </a:p>
          <a:p>
            <a:r>
              <a:rPr lang="en-US" baseline="0" dirty="0" smtClean="0"/>
              <a:t>-Data must be correct and certified free of error</a:t>
            </a:r>
          </a:p>
          <a:p>
            <a:r>
              <a:rPr lang="en-US" baseline="0" dirty="0" smtClean="0"/>
              <a:t>-Example correct spelling, patient address up-to-date</a:t>
            </a:r>
          </a:p>
          <a:p>
            <a:endParaRPr lang="en-US" baseline="0" dirty="0" smtClean="0"/>
          </a:p>
          <a:p>
            <a:pPr marL="0" indent="0">
              <a:lnSpc>
                <a:spcPct val="150000"/>
              </a:lnSpc>
              <a:buSzPct val="90000"/>
              <a:buNone/>
            </a:pPr>
            <a:r>
              <a:rPr lang="en-US" altLang="en-US" sz="1200" b="1" dirty="0" smtClean="0"/>
              <a:t>Threats to integrity</a:t>
            </a:r>
          </a:p>
          <a:p>
            <a:pPr>
              <a:lnSpc>
                <a:spcPct val="150000"/>
              </a:lnSpc>
              <a:buSzPct val="90000"/>
            </a:pPr>
            <a:r>
              <a:rPr lang="en-US" altLang="en-US" sz="1200" dirty="0" smtClean="0"/>
              <a:t>Temptation - Reports due, deadlines to meet, and/or demand for data that is not complete. Incentivizing those who are collecting data to produce more data</a:t>
            </a:r>
          </a:p>
          <a:p>
            <a:pPr marL="0" marR="0" lvl="0" indent="0" algn="l" defTabSz="914400" rtl="0" eaLnBrk="1" fontAlgn="auto" latinLnBrk="0" hangingPunct="1">
              <a:lnSpc>
                <a:spcPct val="150000"/>
              </a:lnSpc>
              <a:spcBef>
                <a:spcPts val="0"/>
              </a:spcBef>
              <a:spcAft>
                <a:spcPts val="0"/>
              </a:spcAft>
              <a:buClrTx/>
              <a:buSzPct val="90000"/>
              <a:buFontTx/>
              <a:buNone/>
              <a:tabLst/>
              <a:defRPr/>
            </a:pPr>
            <a:r>
              <a:rPr lang="en-US" altLang="en-US" sz="1200" dirty="0" smtClean="0"/>
              <a:t>Technological failures  – Improper</a:t>
            </a:r>
            <a:r>
              <a:rPr lang="en-US" altLang="en-US" sz="1200" baseline="0" dirty="0" smtClean="0"/>
              <a:t> use of data handling tools, for example </a:t>
            </a:r>
            <a:r>
              <a:rPr lang="en-US" altLang="en-US" sz="1200" dirty="0" smtClean="0"/>
              <a:t>use of wrong formulas for example in excel lead to false data.</a:t>
            </a:r>
          </a:p>
          <a:p>
            <a:pPr marL="0" marR="0" lvl="0" indent="0" algn="l" defTabSz="914400" rtl="0" eaLnBrk="1" fontAlgn="auto" latinLnBrk="0" hangingPunct="1">
              <a:lnSpc>
                <a:spcPct val="150000"/>
              </a:lnSpc>
              <a:spcBef>
                <a:spcPts val="0"/>
              </a:spcBef>
              <a:spcAft>
                <a:spcPts val="0"/>
              </a:spcAft>
              <a:buClrTx/>
              <a:buSzPct val="90000"/>
              <a:buFontTx/>
              <a:buNone/>
              <a:tabLst/>
              <a:defRPr/>
            </a:pPr>
            <a:r>
              <a:rPr lang="en-US" altLang="en-US" sz="1200" dirty="0" smtClean="0"/>
              <a:t>Personal manipulations – Interfering/corrupting data, either intentional or unintentional</a:t>
            </a:r>
          </a:p>
          <a:p>
            <a:pPr>
              <a:lnSpc>
                <a:spcPct val="150000"/>
              </a:lnSpc>
              <a:buSzPct val="90000"/>
            </a:pPr>
            <a:r>
              <a:rPr lang="en-US" altLang="en-US" sz="1200" dirty="0" smtClean="0"/>
              <a:t>Lack of audit verification and validation checks</a:t>
            </a:r>
            <a:r>
              <a:rPr lang="en-US" altLang="en-US" sz="1200" baseline="0" dirty="0" smtClean="0"/>
              <a:t> – Failure to implement data verification and audit checks to detect and correct wrong data elements</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13</a:t>
            </a:fld>
            <a:endParaRPr lang="en-GB"/>
          </a:p>
        </p:txBody>
      </p:sp>
    </p:spTree>
    <p:extLst>
      <p:ext uri="{BB962C8B-B14F-4D97-AF65-F5344CB8AC3E}">
        <p14:creationId xmlns:p14="http://schemas.microsoft.com/office/powerpoint/2010/main" val="4140903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ICH GCP defines </a:t>
            </a:r>
            <a:r>
              <a:rPr lang="en-US" b="1" dirty="0" smtClean="0"/>
              <a:t>monitoring </a:t>
            </a:r>
            <a:r>
              <a:rPr lang="en-US" dirty="0" smtClean="0"/>
              <a:t>as “</a:t>
            </a:r>
            <a:r>
              <a:rPr lang="en-US" sz="1200" kern="1200" dirty="0" smtClean="0">
                <a:solidFill>
                  <a:schemeClr val="tx1"/>
                </a:solidFill>
                <a:effectLst/>
                <a:latin typeface="+mn-lt"/>
                <a:ea typeface="+mn-ea"/>
                <a:cs typeface="+mn-cs"/>
              </a:rPr>
              <a:t>the act of overseeing the progress of a clinical trial, and of ensuring that it is conducted, recorded, and reported in accordance with the protocol, Standard Operating Procedures (SOPs), Good Clinical Practice (GCP), and the applicable regulatory requirement(s)” ICH 1.38. </a:t>
            </a:r>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15</a:t>
            </a:fld>
            <a:endParaRPr lang="en-GB"/>
          </a:p>
        </p:txBody>
      </p:sp>
    </p:spTree>
    <p:extLst>
      <p:ext uri="{BB962C8B-B14F-4D97-AF65-F5344CB8AC3E}">
        <p14:creationId xmlns:p14="http://schemas.microsoft.com/office/powerpoint/2010/main" val="255356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17</a:t>
            </a:fld>
            <a:endParaRPr lang="en-GB"/>
          </a:p>
        </p:txBody>
      </p:sp>
    </p:spTree>
    <p:extLst>
      <p:ext uri="{BB962C8B-B14F-4D97-AF65-F5344CB8AC3E}">
        <p14:creationId xmlns:p14="http://schemas.microsoft.com/office/powerpoint/2010/main" val="1707936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data include training logs, patient charts, registry books, drug dispensing logs, service cards, etc.</a:t>
            </a:r>
          </a:p>
          <a:p>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18</a:t>
            </a:fld>
            <a:endParaRPr lang="en-GB"/>
          </a:p>
        </p:txBody>
      </p:sp>
    </p:spTree>
    <p:extLst>
      <p:ext uri="{BB962C8B-B14F-4D97-AF65-F5344CB8AC3E}">
        <p14:creationId xmlns:p14="http://schemas.microsoft.com/office/powerpoint/2010/main" val="1032207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-cleansing</a:t>
            </a:r>
            <a:r>
              <a:rPr lang="en-US" baseline="0" dirty="0" smtClean="0"/>
              <a:t> front-end data</a:t>
            </a:r>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24</a:t>
            </a:fld>
            <a:endParaRPr lang="en-GB"/>
          </a:p>
        </p:txBody>
      </p:sp>
    </p:spTree>
    <p:extLst>
      <p:ext uri="{BB962C8B-B14F-4D97-AF65-F5344CB8AC3E}">
        <p14:creationId xmlns:p14="http://schemas.microsoft.com/office/powerpoint/2010/main" val="2408991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50000"/>
              </a:lnSpc>
              <a:buFont typeface="Arial" panose="020B0604020202020204" pitchFamily="34" charset="0"/>
              <a:buChar char="•"/>
            </a:pPr>
            <a:r>
              <a:rPr lang="en-US" sz="2400" dirty="0" smtClean="0"/>
              <a:t>Technology</a:t>
            </a:r>
          </a:p>
          <a:p>
            <a:pPr marL="1371600" lvl="2" indent="-457200">
              <a:lnSpc>
                <a:spcPct val="150000"/>
              </a:lnSpc>
              <a:buFont typeface="Arial" panose="020B0604020202020204" pitchFamily="34" charset="0"/>
              <a:buChar char="•"/>
            </a:pPr>
            <a:r>
              <a:rPr lang="en-US" sz="2400" dirty="0" smtClean="0"/>
              <a:t>Ensuring that data analysis/statistical software is up-to-date.</a:t>
            </a:r>
          </a:p>
          <a:p>
            <a:pPr marL="1371600" lvl="2" indent="-457200">
              <a:lnSpc>
                <a:spcPct val="150000"/>
              </a:lnSpc>
              <a:buFont typeface="Arial" panose="020B0604020202020204" pitchFamily="34" charset="0"/>
              <a:buChar char="•"/>
            </a:pPr>
            <a:r>
              <a:rPr lang="en-US" sz="2400" dirty="0" smtClean="0"/>
              <a:t>Streamlining instruments and data collection methods.</a:t>
            </a:r>
          </a:p>
          <a:p>
            <a:pPr marL="457200" indent="-457200">
              <a:lnSpc>
                <a:spcPct val="150000"/>
              </a:lnSpc>
              <a:buFont typeface="Arial" panose="020B0604020202020204" pitchFamily="34" charset="0"/>
              <a:buChar char="•"/>
            </a:pPr>
            <a:r>
              <a:rPr lang="en-US" sz="2400" dirty="0" smtClean="0"/>
              <a:t>Competence of personnel</a:t>
            </a:r>
          </a:p>
          <a:p>
            <a:pPr marL="1371600" lvl="2" indent="-457200">
              <a:lnSpc>
                <a:spcPct val="150000"/>
              </a:lnSpc>
              <a:buFont typeface="Arial" panose="020B0604020202020204" pitchFamily="34" charset="0"/>
              <a:buChar char="•"/>
            </a:pPr>
            <a:r>
              <a:rPr lang="en-US" sz="2400" dirty="0" smtClean="0"/>
              <a:t>Ensuring that staff are well-versed in all stages of the Data Management process (data collection, entry, assessment, risk analysis, </a:t>
            </a:r>
            <a:r>
              <a:rPr lang="en-US" sz="2400" dirty="0" err="1" smtClean="0"/>
              <a:t>etc</a:t>
            </a:r>
            <a:r>
              <a:rPr lang="en-US" sz="2400" dirty="0" smtClean="0"/>
              <a:t>).</a:t>
            </a:r>
          </a:p>
          <a:p>
            <a:pPr marL="1371600" lvl="2" indent="-457200">
              <a:lnSpc>
                <a:spcPct val="150000"/>
              </a:lnSpc>
              <a:buFont typeface="Arial" panose="020B0604020202020204" pitchFamily="34" charset="0"/>
              <a:buChar char="•"/>
            </a:pPr>
            <a:r>
              <a:rPr lang="en-US" sz="2400" dirty="0" smtClean="0"/>
              <a:t>Proficiency with data software. </a:t>
            </a:r>
          </a:p>
          <a:p>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30</a:t>
            </a:fld>
            <a:endParaRPr lang="en-GB"/>
          </a:p>
        </p:txBody>
      </p:sp>
    </p:spTree>
    <p:extLst>
      <p:ext uri="{BB962C8B-B14F-4D97-AF65-F5344CB8AC3E}">
        <p14:creationId xmlns:p14="http://schemas.microsoft.com/office/powerpoint/2010/main" val="239811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data quality plan is a document that assists the research community in achieving statistically valid and reliable data. </a:t>
            </a:r>
          </a:p>
          <a:p>
            <a:r>
              <a:rPr lang="en-US" sz="1200" kern="1200" dirty="0" smtClean="0">
                <a:solidFill>
                  <a:schemeClr val="tx1"/>
                </a:solidFill>
                <a:effectLst/>
                <a:latin typeface="+mn-lt"/>
                <a:ea typeface="+mn-ea"/>
                <a:cs typeface="+mn-cs"/>
              </a:rPr>
              <a:t>The plan sets expectations for both the community and the end users to capture reliable and valid data. </a:t>
            </a:r>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32</a:t>
            </a:fld>
            <a:endParaRPr lang="en-GB"/>
          </a:p>
        </p:txBody>
      </p:sp>
    </p:spTree>
    <p:extLst>
      <p:ext uri="{BB962C8B-B14F-4D97-AF65-F5344CB8AC3E}">
        <p14:creationId xmlns:p14="http://schemas.microsoft.com/office/powerpoint/2010/main" val="434608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33</a:t>
            </a:fld>
            <a:endParaRPr lang="en-GB"/>
          </a:p>
        </p:txBody>
      </p:sp>
    </p:spTree>
    <p:extLst>
      <p:ext uri="{BB962C8B-B14F-4D97-AF65-F5344CB8AC3E}">
        <p14:creationId xmlns:p14="http://schemas.microsoft.com/office/powerpoint/2010/main" val="126428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00" b="1" dirty="0" smtClean="0">
                <a:latin typeface="+mn-lt"/>
              </a:rPr>
              <a:t>Source</a:t>
            </a:r>
            <a:endParaRPr lang="en-US" sz="500" b="1" baseline="0" dirty="0" smtClean="0">
              <a:latin typeface="+mn-lt"/>
            </a:endParaRPr>
          </a:p>
          <a:p>
            <a:r>
              <a:rPr lang="en-US" sz="500" baseline="0" dirty="0" smtClean="0">
                <a:latin typeface="+mn-lt"/>
              </a:rPr>
              <a:t>- Point of contact between the study participant and the investigator</a:t>
            </a:r>
          </a:p>
          <a:p>
            <a:r>
              <a:rPr lang="en-US" sz="500" baseline="0" dirty="0" smtClean="0">
                <a:latin typeface="+mn-lt"/>
              </a:rPr>
              <a:t>- Investigator would record patient information and clinical information on source documents like </a:t>
            </a:r>
            <a:r>
              <a:rPr lang="en-GB" sz="500" dirty="0" smtClean="0">
                <a:latin typeface="+mn-lt"/>
              </a:rPr>
              <a:t>participant diaries, researcher diaries,</a:t>
            </a:r>
            <a:r>
              <a:rPr lang="en-GB" sz="500" baseline="0" dirty="0" smtClean="0">
                <a:latin typeface="+mn-lt"/>
              </a:rPr>
              <a:t> etc.</a:t>
            </a:r>
          </a:p>
          <a:p>
            <a:r>
              <a:rPr lang="en-US" sz="500" b="1" baseline="0" dirty="0" smtClean="0">
                <a:latin typeface="+mn-lt"/>
              </a:rPr>
              <a:t>Data collection </a:t>
            </a:r>
          </a:p>
          <a:p>
            <a:r>
              <a:rPr lang="en-US" sz="500" b="0" baseline="0" dirty="0" smtClean="0">
                <a:latin typeface="+mn-lt"/>
              </a:rPr>
              <a:t>-Research data is transcribe into research data collation tool like CRFs</a:t>
            </a:r>
          </a:p>
          <a:p>
            <a:r>
              <a:rPr lang="en-US" sz="500" b="0" baseline="0" dirty="0" smtClean="0">
                <a:latin typeface="+mn-lt"/>
              </a:rPr>
              <a:t>-To ensure data quality monitors will </a:t>
            </a:r>
            <a:r>
              <a:rPr lang="en-GB" sz="500" dirty="0" smtClean="0">
                <a:latin typeface="+mn-lt"/>
              </a:rPr>
              <a:t>proactively reviewing and evaluating</a:t>
            </a:r>
          </a:p>
          <a:p>
            <a:r>
              <a:rPr lang="en-US" sz="500" b="0" baseline="0" dirty="0" smtClean="0">
                <a:latin typeface="+mn-lt"/>
              </a:rPr>
              <a:t>-Auditors if required will </a:t>
            </a:r>
            <a:r>
              <a:rPr lang="en-US" sz="500" dirty="0" smtClean="0">
                <a:latin typeface="+mn-lt"/>
              </a:rPr>
              <a:t>conduct a data audit to assess the</a:t>
            </a:r>
            <a:r>
              <a:rPr lang="en-US" sz="500" baseline="0" dirty="0" smtClean="0">
                <a:latin typeface="+mn-lt"/>
              </a:rPr>
              <a:t> credibility of the data</a:t>
            </a:r>
          </a:p>
          <a:p>
            <a:r>
              <a:rPr lang="en-US" sz="500" b="1" baseline="0" dirty="0" smtClean="0">
                <a:latin typeface="+mn-lt"/>
              </a:rPr>
              <a:t>EDC</a:t>
            </a:r>
          </a:p>
          <a:p>
            <a:r>
              <a:rPr lang="en-US" sz="500" b="0" baseline="0" dirty="0" smtClean="0">
                <a:latin typeface="+mn-lt"/>
              </a:rPr>
              <a:t>-Data on CRFs is entered into an electronic data capture tool/database</a:t>
            </a:r>
          </a:p>
          <a:p>
            <a:r>
              <a:rPr lang="en-US" sz="500" b="0" baseline="0" dirty="0" smtClean="0">
                <a:latin typeface="+mn-lt"/>
              </a:rPr>
              <a:t>-Inbuilt validations checks </a:t>
            </a:r>
            <a:r>
              <a:rPr lang="en-US" sz="800" dirty="0" smtClean="0"/>
              <a:t>ensure that the data entered is sensible and reasonable</a:t>
            </a:r>
          </a:p>
          <a:p>
            <a:r>
              <a:rPr lang="en-US" sz="800" b="0" baseline="0" dirty="0" smtClean="0">
                <a:latin typeface="+mn-lt"/>
              </a:rPr>
              <a:t>-Data cleaning is done to </a:t>
            </a:r>
            <a:r>
              <a:rPr lang="en-US" sz="800" dirty="0" smtClean="0"/>
              <a:t>detect and correct (or remove) corrupt or inaccurate</a:t>
            </a:r>
            <a:r>
              <a:rPr lang="en-US" sz="800" baseline="0" dirty="0" smtClean="0"/>
              <a:t> data elements</a:t>
            </a:r>
          </a:p>
          <a:p>
            <a:r>
              <a:rPr lang="en-US" sz="800" b="1" baseline="0" dirty="0" smtClean="0">
                <a:latin typeface="+mn-lt"/>
              </a:rPr>
              <a:t>Analysis and reporting</a:t>
            </a:r>
          </a:p>
          <a:p>
            <a:r>
              <a:rPr lang="en-US" sz="500" b="0" baseline="0" dirty="0" smtClean="0">
                <a:latin typeface="+mn-lt"/>
              </a:rPr>
              <a:t>-Once the data is clean, analysis is done to generated reports that answer the research questions and give more insights to the data</a:t>
            </a:r>
          </a:p>
        </p:txBody>
      </p:sp>
      <p:sp>
        <p:nvSpPr>
          <p:cNvPr id="4" name="Slide Number Placeholder 3"/>
          <p:cNvSpPr>
            <a:spLocks noGrp="1"/>
          </p:cNvSpPr>
          <p:nvPr>
            <p:ph type="sldNum" sz="quarter" idx="10"/>
          </p:nvPr>
        </p:nvSpPr>
        <p:spPr/>
        <p:txBody>
          <a:bodyPr/>
          <a:lstStyle/>
          <a:p>
            <a:fld id="{B6490FD2-B3BF-4D47-80E4-52A692DAC204}" type="slidenum">
              <a:rPr lang="en-GB" smtClean="0"/>
              <a:t>4</a:t>
            </a:fld>
            <a:endParaRPr lang="en-GB"/>
          </a:p>
        </p:txBody>
      </p:sp>
    </p:spTree>
    <p:extLst>
      <p:ext uri="{BB962C8B-B14F-4D97-AF65-F5344CB8AC3E}">
        <p14:creationId xmlns:p14="http://schemas.microsoft.com/office/powerpoint/2010/main" val="182017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Data</a:t>
            </a:r>
            <a:r>
              <a:rPr lang="en-US" sz="1100" b="1" baseline="0" dirty="0" smtClean="0"/>
              <a:t> quality</a:t>
            </a:r>
          </a:p>
          <a:p>
            <a:r>
              <a:rPr lang="en-US" sz="1100" baseline="0" dirty="0" smtClean="0"/>
              <a:t>Data that are relevant to their indented uses and are of sufficient detail and high degree of accuracy, completeness, consistent with sources and presented in appropriate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ISO standard 9000:2005 </a:t>
            </a:r>
            <a:r>
              <a:rPr lang="en-US" sz="1100" dirty="0" smtClean="0">
                <a:latin typeface="+mn-lt"/>
              </a:rPr>
              <a:t>defines quality as the "characteristics that a </a:t>
            </a:r>
            <a:r>
              <a:rPr lang="en-US" sz="1100" b="1" dirty="0" smtClean="0">
                <a:solidFill>
                  <a:srgbClr val="C00000"/>
                </a:solidFill>
                <a:latin typeface="+mn-lt"/>
                <a:ea typeface="+mn-ea"/>
                <a:cs typeface="+mn-cs"/>
              </a:rPr>
              <a:t>product</a:t>
            </a:r>
            <a:r>
              <a:rPr lang="en-US" sz="1100" dirty="0" smtClean="0">
                <a:latin typeface="+mn-lt"/>
              </a:rPr>
              <a:t> or </a:t>
            </a:r>
            <a:r>
              <a:rPr lang="en-US" sz="1100" b="1" dirty="0" smtClean="0">
                <a:solidFill>
                  <a:srgbClr val="C00000"/>
                </a:solidFill>
                <a:latin typeface="+mn-lt"/>
                <a:ea typeface="+mn-ea"/>
                <a:cs typeface="+mn-cs"/>
              </a:rPr>
              <a:t>service</a:t>
            </a:r>
            <a:r>
              <a:rPr lang="en-US" sz="1100" dirty="0" smtClean="0">
                <a:latin typeface="+mn-lt"/>
              </a:rPr>
              <a:t> must have to satisfy needs and expectations of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a:t>
            </a:r>
            <a:r>
              <a:rPr lang="en-US" sz="1100" dirty="0" smtClean="0">
                <a:latin typeface="+mn-lt"/>
              </a:rPr>
              <a:t>The output from the research process is information</a:t>
            </a:r>
            <a:endParaRPr lang="en-GB" sz="1100" dirty="0" smtClean="0">
              <a:latin typeface="+mn-lt"/>
            </a:endParaRPr>
          </a:p>
          <a:p>
            <a:r>
              <a:rPr lang="en-US" sz="1100" b="1" baseline="0" dirty="0" smtClean="0"/>
              <a:t>Importance of data quality</a:t>
            </a:r>
          </a:p>
          <a:p>
            <a:pPr marL="0" indent="0">
              <a:lnSpc>
                <a:spcPct val="150000"/>
              </a:lnSpc>
              <a:buFontTx/>
              <a:buNone/>
            </a:pPr>
            <a:r>
              <a:rPr lang="en-US" altLang="en-US" sz="1100" dirty="0" smtClean="0">
                <a:latin typeface="+mn-lt"/>
              </a:rPr>
              <a:t>1)To provide reliability and credible of </a:t>
            </a:r>
            <a:r>
              <a:rPr lang="en-US" altLang="en-US" sz="1100" b="1" dirty="0" smtClean="0">
                <a:solidFill>
                  <a:srgbClr val="C00000"/>
                </a:solidFill>
                <a:latin typeface="+mn-lt"/>
                <a:ea typeface="+mn-ea"/>
                <a:cs typeface="+mn-cs"/>
              </a:rPr>
              <a:t>information</a:t>
            </a:r>
            <a:r>
              <a:rPr lang="en-US" altLang="en-US" sz="1100" dirty="0" smtClean="0">
                <a:latin typeface="+mn-lt"/>
              </a:rPr>
              <a:t> in answering to a scientific question</a:t>
            </a:r>
          </a:p>
          <a:p>
            <a:pPr marL="0" indent="0">
              <a:lnSpc>
                <a:spcPct val="150000"/>
              </a:lnSpc>
              <a:buFontTx/>
              <a:buNone/>
            </a:pPr>
            <a:r>
              <a:rPr lang="en-US" altLang="en-US" sz="1100" dirty="0" smtClean="0">
                <a:latin typeface="+mn-lt"/>
              </a:rPr>
              <a:t>2)Compliance of the research process with defined requirements</a:t>
            </a:r>
            <a:endParaRPr lang="en-GB" sz="1100" dirty="0"/>
          </a:p>
        </p:txBody>
      </p:sp>
      <p:sp>
        <p:nvSpPr>
          <p:cNvPr id="4" name="Slide Number Placeholder 3"/>
          <p:cNvSpPr>
            <a:spLocks noGrp="1"/>
          </p:cNvSpPr>
          <p:nvPr>
            <p:ph type="sldNum" sz="quarter" idx="10"/>
          </p:nvPr>
        </p:nvSpPr>
        <p:spPr/>
        <p:txBody>
          <a:bodyPr/>
          <a:lstStyle/>
          <a:p>
            <a:fld id="{B6490FD2-B3BF-4D47-80E4-52A692DAC204}" type="slidenum">
              <a:rPr lang="en-GB" smtClean="0"/>
              <a:t>5</a:t>
            </a:fld>
            <a:endParaRPr lang="en-GB"/>
          </a:p>
        </p:txBody>
      </p:sp>
    </p:spTree>
    <p:extLst>
      <p:ext uri="{BB962C8B-B14F-4D97-AF65-F5344CB8AC3E}">
        <p14:creationId xmlns:p14="http://schemas.microsoft.com/office/powerpoint/2010/main" val="422942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mj-lt"/>
              </a:rPr>
              <a:t>QC</a:t>
            </a:r>
            <a:r>
              <a:rPr lang="en-US" sz="1200" dirty="0" smtClean="0">
                <a:latin typeface="+mj-lt"/>
              </a:rPr>
              <a:t>- In the ISO 9000 standard, clause 3.2.10 defines Quality Control as: </a:t>
            </a:r>
            <a:br>
              <a:rPr lang="en-US" sz="1200" dirty="0" smtClean="0">
                <a:latin typeface="+mj-lt"/>
              </a:rPr>
            </a:br>
            <a:r>
              <a:rPr lang="en-US" sz="1200" b="1" i="1" dirty="0" smtClean="0">
                <a:latin typeface="+mj-lt"/>
              </a:rPr>
              <a:t>“A part of quality management focused on fulfilling quality requirements”</a:t>
            </a:r>
          </a:p>
          <a:p>
            <a:r>
              <a:rPr lang="en-US" dirty="0" smtClean="0">
                <a:latin typeface="+mj-lt"/>
              </a:rPr>
              <a:t>In ICH GCP</a:t>
            </a:r>
            <a:r>
              <a:rPr lang="en-US" baseline="0" dirty="0" smtClean="0">
                <a:latin typeface="+mj-lt"/>
              </a:rPr>
              <a:t> guidelines </a:t>
            </a:r>
            <a:r>
              <a:rPr lang="en-US" b="1" baseline="0" dirty="0" smtClean="0">
                <a:latin typeface="+mj-lt"/>
              </a:rPr>
              <a:t>QC</a:t>
            </a:r>
            <a:r>
              <a:rPr lang="en-US" b="0" baseline="0" dirty="0" smtClean="0">
                <a:latin typeface="+mj-lt"/>
              </a:rPr>
              <a:t> is </a:t>
            </a:r>
            <a:r>
              <a:rPr lang="en-US" sz="1200" kern="1200" dirty="0" smtClean="0">
                <a:solidFill>
                  <a:schemeClr val="tx1"/>
                </a:solidFill>
                <a:effectLst/>
                <a:latin typeface="+mj-lt"/>
                <a:ea typeface="+mn-ea"/>
                <a:cs typeface="+mn-cs"/>
              </a:rPr>
              <a:t>) is defined as “the operational techniques and activities undertaken within the quality assurance system to verify that the requirements for quality of the trial-related activities are fulfilled” [ICH 1.47];</a:t>
            </a:r>
            <a:r>
              <a:rPr lang="en-US" b="0" baseline="0" dirty="0" smtClean="0">
                <a:latin typeface="+mj-lt"/>
              </a:rPr>
              <a:t> </a:t>
            </a:r>
            <a:r>
              <a:rPr lang="en-US" sz="1200" b="0" kern="1200" dirty="0" smtClean="0">
                <a:solidFill>
                  <a:schemeClr val="tx1"/>
                </a:solidFill>
                <a:effectLst/>
                <a:latin typeface="+mj-lt"/>
                <a:ea typeface="+mn-ea"/>
                <a:cs typeface="+mn-cs"/>
              </a:rPr>
              <a:t> </a:t>
            </a:r>
            <a:endParaRPr lang="en-US" sz="1200" b="0" i="1" dirty="0" smtClean="0">
              <a:latin typeface="+mj-lt"/>
            </a:endParaRPr>
          </a:p>
          <a:p>
            <a:endParaRPr lang="en-US" sz="1200" b="1" i="1"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mj-lt"/>
              </a:rPr>
              <a:t>QA -</a:t>
            </a:r>
            <a:r>
              <a:rPr lang="en-US" sz="1200" dirty="0" smtClean="0">
                <a:latin typeface="+mj-lt"/>
              </a:rPr>
              <a:t>Clause 3.2.11 defines Quality Assurance as:</a:t>
            </a:r>
            <a:br>
              <a:rPr lang="en-US" sz="1200" dirty="0" smtClean="0">
                <a:latin typeface="+mj-lt"/>
              </a:rPr>
            </a:br>
            <a:r>
              <a:rPr lang="en-US" sz="1200" b="1" i="1" dirty="0" smtClean="0">
                <a:latin typeface="+mj-lt"/>
              </a:rPr>
              <a:t>“A part of quality management focused on providing confidence that quality requirements will be fulfilled”</a:t>
            </a:r>
          </a:p>
          <a:p>
            <a:endParaRPr lang="en-US" sz="1200" b="1" i="1" dirty="0" smtClean="0">
              <a:latin typeface="+mj-lt"/>
            </a:endParaRPr>
          </a:p>
          <a:p>
            <a:r>
              <a:rPr lang="en-US" dirty="0" smtClean="0">
                <a:latin typeface="+mj-lt"/>
              </a:rPr>
              <a:t>In ICH GCP</a:t>
            </a:r>
            <a:r>
              <a:rPr lang="en-US" baseline="0" dirty="0" smtClean="0">
                <a:latin typeface="+mj-lt"/>
              </a:rPr>
              <a:t> guidelines </a:t>
            </a:r>
            <a:r>
              <a:rPr lang="en-US" b="1" baseline="0" dirty="0" smtClean="0">
                <a:latin typeface="+mj-lt"/>
              </a:rPr>
              <a:t>QA</a:t>
            </a:r>
            <a:r>
              <a:rPr lang="en-US" sz="1200" kern="1200" dirty="0" smtClean="0">
                <a:solidFill>
                  <a:schemeClr val="tx1"/>
                </a:solidFill>
                <a:effectLst/>
                <a:latin typeface="+mj-lt"/>
                <a:ea typeface="+mn-ea"/>
                <a:cs typeface="+mn-cs"/>
              </a:rPr>
              <a:t> is defined as “all those planned and systemic actions that are established to ensure that the trial is performed and data are generated, documented (recorded), and reported in compliance with </a:t>
            </a:r>
            <a:r>
              <a:rPr lang="en-US" sz="1200" b="1" kern="1200" dirty="0" smtClean="0">
                <a:solidFill>
                  <a:schemeClr val="tx1"/>
                </a:solidFill>
                <a:effectLst/>
                <a:latin typeface="+mj-lt"/>
                <a:ea typeface="+mn-ea"/>
                <a:cs typeface="+mn-cs"/>
              </a:rPr>
              <a:t>GCP</a:t>
            </a:r>
            <a:r>
              <a:rPr lang="en-US" sz="1200" kern="1200" dirty="0" smtClean="0">
                <a:solidFill>
                  <a:schemeClr val="tx1"/>
                </a:solidFill>
                <a:effectLst/>
                <a:latin typeface="+mj-lt"/>
                <a:ea typeface="+mn-ea"/>
                <a:cs typeface="+mn-cs"/>
              </a:rPr>
              <a:t> and the applicable regulatory requirement(s)” [ICH1.46];</a:t>
            </a:r>
            <a:endParaRPr lang="en-GB" dirty="0">
              <a:latin typeface="+mj-lt"/>
            </a:endParaRPr>
          </a:p>
        </p:txBody>
      </p:sp>
      <p:sp>
        <p:nvSpPr>
          <p:cNvPr id="4" name="Slide Number Placeholder 3"/>
          <p:cNvSpPr>
            <a:spLocks noGrp="1"/>
          </p:cNvSpPr>
          <p:nvPr>
            <p:ph type="sldNum" sz="quarter" idx="10"/>
          </p:nvPr>
        </p:nvSpPr>
        <p:spPr/>
        <p:txBody>
          <a:bodyPr/>
          <a:lstStyle/>
          <a:p>
            <a:fld id="{B6490FD2-B3BF-4D47-80E4-52A692DAC204}" type="slidenum">
              <a:rPr lang="en-GB" smtClean="0"/>
              <a:t>6</a:t>
            </a:fld>
            <a:endParaRPr lang="en-GB"/>
          </a:p>
        </p:txBody>
      </p:sp>
    </p:spTree>
    <p:extLst>
      <p:ext uri="{BB962C8B-B14F-4D97-AF65-F5344CB8AC3E}">
        <p14:creationId xmlns:p14="http://schemas.microsoft.com/office/powerpoint/2010/main" val="255595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7</a:t>
            </a:fld>
            <a:endParaRPr lang="en-GB"/>
          </a:p>
        </p:txBody>
      </p:sp>
    </p:spTree>
    <p:extLst>
      <p:ext uri="{BB962C8B-B14F-4D97-AF65-F5344CB8AC3E}">
        <p14:creationId xmlns:p14="http://schemas.microsoft.com/office/powerpoint/2010/main" val="120382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Data validity</a:t>
            </a:r>
          </a:p>
          <a:p>
            <a:r>
              <a:rPr lang="en-US" dirty="0" smtClean="0"/>
              <a:t>-Possible</a:t>
            </a:r>
            <a:r>
              <a:rPr lang="en-US" baseline="0" dirty="0" smtClean="0"/>
              <a:t> data values are included in the proper domain</a:t>
            </a:r>
          </a:p>
          <a:p>
            <a:r>
              <a:rPr lang="en-US" baseline="0" dirty="0" smtClean="0"/>
              <a:t>-Data must be of sufficient breadth, depth and scope for the task at hand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answers the question - </a:t>
            </a:r>
            <a:r>
              <a:rPr lang="en-US" sz="1200" dirty="0" smtClean="0"/>
              <a:t>Does the data measure what they are intended to measure?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b="1" dirty="0" smtClean="0"/>
              <a:t>Threats to validity</a:t>
            </a:r>
          </a:p>
          <a:p>
            <a:pPr marL="533400" indent="-533400">
              <a:lnSpc>
                <a:spcPct val="140000"/>
              </a:lnSpc>
              <a:buSzPct val="90000"/>
            </a:pPr>
            <a:r>
              <a:rPr lang="en-US" altLang="en-US" sz="2200" dirty="0" smtClean="0"/>
              <a:t>Definitional issues - Define complete study questions </a:t>
            </a:r>
          </a:p>
          <a:p>
            <a:pPr marL="533400" indent="-533400">
              <a:lnSpc>
                <a:spcPct val="140000"/>
              </a:lnSpc>
              <a:buSzPct val="90000"/>
            </a:pPr>
            <a:r>
              <a:rPr lang="en-US" altLang="en-US" sz="2200" dirty="0" smtClean="0"/>
              <a:t>Train study team to understand the protocol and data to collect </a:t>
            </a:r>
          </a:p>
          <a:p>
            <a:pPr marL="533400" marR="0" lvl="0" indent="-533400" algn="l" defTabSz="914400" rtl="0" eaLnBrk="1" fontAlgn="auto" latinLnBrk="0" hangingPunct="1">
              <a:lnSpc>
                <a:spcPct val="140000"/>
              </a:lnSpc>
              <a:spcBef>
                <a:spcPts val="0"/>
              </a:spcBef>
              <a:spcAft>
                <a:spcPts val="0"/>
              </a:spcAft>
              <a:buClrTx/>
              <a:buSzPct val="90000"/>
              <a:buFontTx/>
              <a:buNone/>
              <a:tabLst/>
              <a:defRPr/>
            </a:pPr>
            <a:r>
              <a:rPr lang="en-US" altLang="en-US" sz="2200" dirty="0" smtClean="0"/>
              <a:t>Inclusions / Exclusions - Inclusion/exclusion criteria should be well communicate to avoid errors in collecting data from unwanted groups. </a:t>
            </a:r>
            <a:r>
              <a:rPr lang="en-US" sz="2400" baseline="0" dirty="0" smtClean="0"/>
              <a:t>All study participants must meet all the inclusion criteria and none of exclusion criteria</a:t>
            </a:r>
            <a:endParaRPr lang="en-GB" sz="2400" dirty="0" smtClean="0"/>
          </a:p>
          <a:p>
            <a:pPr marL="533400" indent="-533400">
              <a:lnSpc>
                <a:spcPct val="140000"/>
              </a:lnSpc>
              <a:buSzPct val="90000"/>
            </a:pPr>
            <a:r>
              <a:rPr lang="en-US" altLang="en-US" sz="2200" dirty="0" smtClean="0"/>
              <a:t>Data sources - Where data is borne? Define your data sources</a:t>
            </a:r>
            <a:r>
              <a:rPr lang="en-US" altLang="en-US" sz="2200" baseline="0" dirty="0" smtClean="0"/>
              <a:t> well.</a:t>
            </a:r>
            <a:endParaRPr lang="en-US" altLang="en-US" sz="2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rPr>
              <a:t>-When various data sources are involved in one aggregated measure, what is actually being measured, can slightly vary from place to place. </a:t>
            </a:r>
            <a:endParaRPr lang="en-US" altLang="en-US" sz="1200" dirty="0" smtClean="0"/>
          </a:p>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8</a:t>
            </a:fld>
            <a:endParaRPr lang="en-GB"/>
          </a:p>
        </p:txBody>
      </p:sp>
    </p:spTree>
    <p:extLst>
      <p:ext uri="{BB962C8B-B14F-4D97-AF65-F5344CB8AC3E}">
        <p14:creationId xmlns:p14="http://schemas.microsoft.com/office/powerpoint/2010/main" val="137911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50000"/>
              </a:lnSpc>
              <a:spcBef>
                <a:spcPts val="0"/>
              </a:spcBef>
              <a:spcAft>
                <a:spcPts val="0"/>
              </a:spcAft>
              <a:buClrTx/>
              <a:buSzPct val="90000"/>
              <a:buFontTx/>
              <a:buNone/>
              <a:tabLst/>
              <a:defRPr/>
            </a:pPr>
            <a:r>
              <a:rPr lang="en-US" sz="1200" b="1" dirty="0" smtClean="0"/>
              <a:t>Reliability</a:t>
            </a:r>
          </a:p>
          <a:p>
            <a:pPr marL="0" lvl="2" algn="l" defTabSz="914400" rtl="0" eaLnBrk="1" latinLnBrk="0" hangingPunct="1">
              <a:lnSpc>
                <a:spcPct val="150000"/>
              </a:lnSpc>
              <a:buSzPct val="90000"/>
              <a:buFontTx/>
              <a:buNone/>
            </a:pPr>
            <a:r>
              <a:rPr lang="en-US" altLang="en-US" sz="1200" kern="1200" dirty="0" smtClean="0">
                <a:solidFill>
                  <a:schemeClr val="tx1"/>
                </a:solidFill>
                <a:latin typeface="+mn-lt"/>
                <a:ea typeface="+mn-ea"/>
                <a:cs typeface="+mn-cs"/>
              </a:rPr>
              <a:t>- Can we consistently measure what we intended?</a:t>
            </a:r>
          </a:p>
          <a:p>
            <a:pPr marL="0" lvl="2" algn="l" defTabSz="914400" rtl="0" eaLnBrk="1" latinLnBrk="0" hangingPunct="1">
              <a:lnSpc>
                <a:spcPct val="150000"/>
              </a:lnSpc>
              <a:buSzPct val="90000"/>
              <a:buFontTx/>
              <a:buNone/>
            </a:pPr>
            <a:r>
              <a:rPr lang="en-US" altLang="en-US" sz="1200" kern="1200" dirty="0" smtClean="0">
                <a:solidFill>
                  <a:schemeClr val="tx1"/>
                </a:solidFill>
                <a:latin typeface="+mn-lt"/>
                <a:ea typeface="+mn-ea"/>
                <a:cs typeface="+mn-cs"/>
              </a:rPr>
              <a:t>- Doing measures same way over the study period</a:t>
            </a:r>
            <a:endParaRPr lang="en-US" dirty="0" smtClean="0"/>
          </a:p>
          <a:p>
            <a:r>
              <a:rPr lang="en-US" dirty="0" smtClean="0"/>
              <a:t>-If</a:t>
            </a:r>
            <a:r>
              <a:rPr lang="en-US" baseline="0" dirty="0" smtClean="0"/>
              <a:t> collection for coded data like Yes/No is 1/0, this should be collected same way all through the data points</a:t>
            </a:r>
          </a:p>
          <a:p>
            <a:endParaRPr lang="en-US" baseline="0" dirty="0" smtClean="0"/>
          </a:p>
          <a:p>
            <a:pPr marL="0" indent="0">
              <a:lnSpc>
                <a:spcPct val="150000"/>
              </a:lnSpc>
              <a:buSzPct val="90000"/>
              <a:buNone/>
            </a:pPr>
            <a:r>
              <a:rPr lang="en-US" altLang="en-US" sz="1200" b="1" dirty="0" smtClean="0"/>
              <a:t>Threats to reliability</a:t>
            </a:r>
          </a:p>
          <a:p>
            <a:pPr>
              <a:lnSpc>
                <a:spcPct val="150000"/>
              </a:lnSpc>
              <a:buSzPct val="90000"/>
            </a:pPr>
            <a:r>
              <a:rPr lang="en-US" altLang="en-US" sz="1200" dirty="0" smtClean="0"/>
              <a:t>People - People use different collection methods/ same collection methods differently</a:t>
            </a:r>
          </a:p>
          <a:p>
            <a:pPr>
              <a:lnSpc>
                <a:spcPct val="150000"/>
              </a:lnSpc>
              <a:buSzPct val="90000"/>
            </a:pPr>
            <a:r>
              <a:rPr lang="en-US" altLang="en-US" sz="1200" dirty="0" smtClean="0"/>
              <a:t>Time - Collecting certain data in season may be different than collecting data in another season</a:t>
            </a:r>
          </a:p>
          <a:p>
            <a:pPr>
              <a:lnSpc>
                <a:spcPct val="150000"/>
              </a:lnSpc>
              <a:buSzPct val="90000"/>
            </a:pPr>
            <a:r>
              <a:rPr lang="en-US" altLang="en-US" sz="1200" dirty="0" smtClean="0"/>
              <a:t>Place –Data collection methodologies may also need to account for data collection sites that are in different geographically different places, urban, rural? </a:t>
            </a:r>
          </a:p>
          <a:p>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9</a:t>
            </a:fld>
            <a:endParaRPr lang="en-GB"/>
          </a:p>
        </p:txBody>
      </p:sp>
    </p:spTree>
    <p:extLst>
      <p:ext uri="{BB962C8B-B14F-4D97-AF65-F5344CB8AC3E}">
        <p14:creationId xmlns:p14="http://schemas.microsoft.com/office/powerpoint/2010/main" val="35374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Timeliness</a:t>
            </a:r>
          </a:p>
          <a:p>
            <a:pPr marL="0" lvl="2" algn="l" defTabSz="914400" rtl="0" eaLnBrk="1" latinLnBrk="0" hangingPunct="1">
              <a:lnSpc>
                <a:spcPct val="150000"/>
              </a:lnSpc>
              <a:buSzPct val="90000"/>
              <a:buFontTx/>
              <a:buChar char="-"/>
            </a:pPr>
            <a:r>
              <a:rPr lang="en-US" altLang="en-US" sz="1200" kern="1200" dirty="0" smtClean="0">
                <a:solidFill>
                  <a:schemeClr val="tx1"/>
                </a:solidFill>
                <a:latin typeface="+mn-lt"/>
                <a:ea typeface="+mn-ea"/>
                <a:cs typeface="+mn-cs"/>
              </a:rPr>
              <a:t>Does the data still have relevance and value when reported?</a:t>
            </a:r>
          </a:p>
          <a:p>
            <a:pPr marL="0" lvl="2" algn="l" defTabSz="914400" rtl="0" eaLnBrk="1" latinLnBrk="0" hangingPunct="1">
              <a:lnSpc>
                <a:spcPct val="150000"/>
              </a:lnSpc>
              <a:buSzPct val="90000"/>
              <a:buFontTx/>
              <a:buChar char="-"/>
            </a:pPr>
            <a:r>
              <a:rPr lang="en-US" altLang="en-US" sz="1200" kern="1200" dirty="0" smtClean="0">
                <a:solidFill>
                  <a:schemeClr val="tx1"/>
                </a:solidFill>
                <a:latin typeface="+mn-lt"/>
                <a:ea typeface="+mn-ea"/>
                <a:cs typeface="+mn-cs"/>
              </a:rPr>
              <a:t>Are the data reported as soon as possible after collection?</a:t>
            </a:r>
          </a:p>
          <a:p>
            <a:r>
              <a:rPr lang="en-US" dirty="0" smtClean="0"/>
              <a:t>-Age of data must be appropriate for the task at hand.</a:t>
            </a:r>
          </a:p>
          <a:p>
            <a:r>
              <a:rPr lang="en-US" dirty="0" smtClean="0"/>
              <a:t>-End</a:t>
            </a:r>
            <a:r>
              <a:rPr lang="en-US" baseline="0" dirty="0" smtClean="0"/>
              <a:t> user will require data to be available or uploaded monthly, weekly, daily or real time</a:t>
            </a:r>
          </a:p>
          <a:p>
            <a:r>
              <a:rPr lang="en-US" baseline="0" dirty="0" smtClean="0"/>
              <a:t>-If data delivery meets user’s satisfaction, data is timely</a:t>
            </a:r>
          </a:p>
          <a:p>
            <a:pPr marL="0" indent="0">
              <a:lnSpc>
                <a:spcPct val="150000"/>
              </a:lnSpc>
              <a:buSzPct val="90000"/>
              <a:buNone/>
            </a:pPr>
            <a:r>
              <a:rPr lang="en-US" altLang="en-US" sz="1200" b="1" dirty="0" smtClean="0"/>
              <a:t>Threats to timeliness</a:t>
            </a:r>
          </a:p>
          <a:p>
            <a:pPr marL="533400" indent="-533400">
              <a:lnSpc>
                <a:spcPct val="140000"/>
              </a:lnSpc>
              <a:buSzPct val="90000"/>
            </a:pPr>
            <a:r>
              <a:rPr lang="en-US" altLang="en-US" sz="1200" dirty="0" smtClean="0"/>
              <a:t>Collection frequencies -Is there an appropriate amount of time between collection and use. </a:t>
            </a:r>
          </a:p>
          <a:p>
            <a:pPr marL="533400" indent="-533400">
              <a:lnSpc>
                <a:spcPct val="140000"/>
              </a:lnSpc>
              <a:buSzPct val="90000"/>
            </a:pPr>
            <a:r>
              <a:rPr lang="en-US" altLang="en-US" sz="1200" dirty="0" smtClean="0"/>
              <a:t>Reporting frequencies - Smooth streams of data flowing from collection to use.</a:t>
            </a:r>
          </a:p>
          <a:p>
            <a:pPr marL="533400" indent="-533400">
              <a:lnSpc>
                <a:spcPct val="140000"/>
              </a:lnSpc>
              <a:buSzPct val="90000"/>
            </a:pPr>
            <a:r>
              <a:rPr lang="en-US" altLang="en-US" sz="1200" dirty="0" smtClean="0"/>
              <a:t>Time dependency -When we are working with client health and overall well-being, there can be a very time dependent limitation to the usefulness of this data. </a:t>
            </a:r>
          </a:p>
          <a:p>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10</a:t>
            </a:fld>
            <a:endParaRPr lang="en-GB"/>
          </a:p>
        </p:txBody>
      </p:sp>
    </p:spTree>
    <p:extLst>
      <p:ext uri="{BB962C8B-B14F-4D97-AF65-F5344CB8AC3E}">
        <p14:creationId xmlns:p14="http://schemas.microsoft.com/office/powerpoint/2010/main" val="416517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SzPct val="90000"/>
              <a:buNone/>
            </a:pPr>
            <a:r>
              <a:rPr lang="en-US" altLang="en-US" sz="1200" b="1" dirty="0" smtClean="0"/>
              <a:t>Precision</a:t>
            </a:r>
          </a:p>
          <a:p>
            <a:pPr marL="0" indent="0">
              <a:lnSpc>
                <a:spcPct val="150000"/>
              </a:lnSpc>
              <a:buSzPct val="90000"/>
              <a:buNone/>
            </a:pPr>
            <a:r>
              <a:rPr lang="en-US" altLang="en-US" sz="1200" dirty="0" smtClean="0"/>
              <a:t>Accuracy - measure of bias</a:t>
            </a:r>
          </a:p>
          <a:p>
            <a:pPr marL="0" indent="0">
              <a:lnSpc>
                <a:spcPct val="150000"/>
              </a:lnSpc>
              <a:buSzPct val="90000"/>
              <a:buNone/>
            </a:pPr>
            <a:r>
              <a:rPr lang="en-US" altLang="en-US" sz="1200" dirty="0" smtClean="0"/>
              <a:t>Precision - Measure of error</a:t>
            </a:r>
          </a:p>
          <a:p>
            <a:endParaRPr lang="en-US" dirty="0" smtClean="0"/>
          </a:p>
          <a:p>
            <a:pPr marL="0" indent="0">
              <a:lnSpc>
                <a:spcPct val="150000"/>
              </a:lnSpc>
              <a:buSzPct val="90000"/>
              <a:buNone/>
            </a:pPr>
            <a:r>
              <a:rPr lang="en-US" altLang="en-US" sz="1200" b="1" dirty="0" smtClean="0"/>
              <a:t>Threats to precision</a:t>
            </a:r>
          </a:p>
          <a:p>
            <a:pPr marL="533400" indent="-533400">
              <a:lnSpc>
                <a:spcPct val="140000"/>
              </a:lnSpc>
              <a:buSzPct val="90000"/>
            </a:pPr>
            <a:r>
              <a:rPr lang="en-US" altLang="en-US" sz="1200" dirty="0" smtClean="0"/>
              <a:t>Source error / bias - the person and/or tool doing the measure has introduced bias into the measurement</a:t>
            </a:r>
          </a:p>
          <a:p>
            <a:pPr marL="533400" indent="-533400">
              <a:lnSpc>
                <a:spcPct val="140000"/>
              </a:lnSpc>
              <a:buSzPct val="90000"/>
            </a:pPr>
            <a:r>
              <a:rPr lang="en-US" altLang="en-US" sz="1200" dirty="0" smtClean="0"/>
              <a:t>Instrumentation error - perhaps the measurement / data capture tool or method is designed in a way that it introduces error.</a:t>
            </a:r>
          </a:p>
          <a:p>
            <a:pPr marL="533400" indent="-533400">
              <a:lnSpc>
                <a:spcPct val="140000"/>
              </a:lnSpc>
              <a:buSzPct val="90000"/>
            </a:pPr>
            <a:r>
              <a:rPr lang="en-US" altLang="en-US" sz="1200" dirty="0" smtClean="0"/>
              <a:t>Transcription error -  moving data from one place to another, can introduce error into a dataset.</a:t>
            </a:r>
          </a:p>
          <a:p>
            <a:pPr marL="533400" indent="-533400">
              <a:lnSpc>
                <a:spcPct val="140000"/>
              </a:lnSpc>
              <a:buSzPct val="90000"/>
            </a:pPr>
            <a:r>
              <a:rPr lang="en-US" altLang="en-US" sz="1200" dirty="0" smtClean="0"/>
              <a:t>Manipulation error – changing data to make sense provides opportunity to introduce errors</a:t>
            </a:r>
          </a:p>
          <a:p>
            <a:endParaRPr lang="en-GB" dirty="0"/>
          </a:p>
        </p:txBody>
      </p:sp>
      <p:sp>
        <p:nvSpPr>
          <p:cNvPr id="4" name="Slide Number Placeholder 3"/>
          <p:cNvSpPr>
            <a:spLocks noGrp="1"/>
          </p:cNvSpPr>
          <p:nvPr>
            <p:ph type="sldNum" sz="quarter" idx="10"/>
          </p:nvPr>
        </p:nvSpPr>
        <p:spPr/>
        <p:txBody>
          <a:bodyPr/>
          <a:lstStyle/>
          <a:p>
            <a:fld id="{B6490FD2-B3BF-4D47-80E4-52A692DAC204}" type="slidenum">
              <a:rPr lang="en-GB" smtClean="0"/>
              <a:t>11</a:t>
            </a:fld>
            <a:endParaRPr lang="en-GB"/>
          </a:p>
        </p:txBody>
      </p:sp>
    </p:spTree>
    <p:extLst>
      <p:ext uri="{BB962C8B-B14F-4D97-AF65-F5344CB8AC3E}">
        <p14:creationId xmlns:p14="http://schemas.microsoft.com/office/powerpoint/2010/main" val="178952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3375"/>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5" name="Footer Placeholder 4"/>
          <p:cNvSpPr>
            <a:spLocks noGrp="1"/>
          </p:cNvSpPr>
          <p:nvPr>
            <p:ph type="ftr" sz="quarter" idx="11"/>
          </p:nvPr>
        </p:nvSpPr>
        <p:spPr>
          <a:xfrm>
            <a:off x="4038600" y="635636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2796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35"/>
            <a:ext cx="6172200"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6" name="Footer Placeholder 5"/>
          <p:cNvSpPr>
            <a:spLocks noGrp="1"/>
          </p:cNvSpPr>
          <p:nvPr>
            <p:ph type="ftr" sz="quarter" idx="11"/>
          </p:nvPr>
        </p:nvSpPr>
        <p:spPr>
          <a:xfrm>
            <a:off x="4038600" y="635636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50625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5" name="Footer Placeholder 4"/>
          <p:cNvSpPr>
            <a:spLocks noGrp="1"/>
          </p:cNvSpPr>
          <p:nvPr>
            <p:ph type="ftr" sz="quarter" idx="11"/>
          </p:nvPr>
        </p:nvSpPr>
        <p:spPr>
          <a:xfrm>
            <a:off x="4038600" y="635636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51154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5" name="Footer Placeholder 4"/>
          <p:cNvSpPr>
            <a:spLocks noGrp="1"/>
          </p:cNvSpPr>
          <p:nvPr>
            <p:ph type="ftr" sz="quarter" idx="11"/>
          </p:nvPr>
        </p:nvSpPr>
        <p:spPr>
          <a:xfrm>
            <a:off x="4038600" y="635636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15054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3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AF2E54-F30D-4F16-80BD-0575CE8B7D6F}"/>
              </a:ext>
            </a:extLst>
          </p:cNvPr>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04031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5" name="Footer Placeholder 4"/>
          <p:cNvSpPr>
            <a:spLocks noGrp="1"/>
          </p:cNvSpPr>
          <p:nvPr>
            <p:ph type="ftr" sz="quarter" idx="11"/>
          </p:nvPr>
        </p:nvSpPr>
        <p:spPr>
          <a:xfrm>
            <a:off x="4038600" y="635636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3375"/>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73"/>
            <a:ext cx="10515600" cy="150018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5" name="Footer Placeholder 4"/>
          <p:cNvSpPr>
            <a:spLocks noGrp="1"/>
          </p:cNvSpPr>
          <p:nvPr>
            <p:ph type="ftr" sz="quarter" idx="11"/>
          </p:nvPr>
        </p:nvSpPr>
        <p:spPr>
          <a:xfrm>
            <a:off x="4038600" y="635636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6" name="Footer Placeholder 5"/>
          <p:cNvSpPr>
            <a:spLocks noGrp="1"/>
          </p:cNvSpPr>
          <p:nvPr>
            <p:ph type="ftr" sz="quarter" idx="11"/>
          </p:nvPr>
        </p:nvSpPr>
        <p:spPr>
          <a:xfrm>
            <a:off x="4038600" y="635636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8" name="Footer Placeholder 7"/>
          <p:cNvSpPr>
            <a:spLocks noGrp="1"/>
          </p:cNvSpPr>
          <p:nvPr>
            <p:ph type="ftr" sz="quarter" idx="11"/>
          </p:nvPr>
        </p:nvSpPr>
        <p:spPr>
          <a:xfrm>
            <a:off x="4038600" y="635636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4" name="Footer Placeholder 3"/>
          <p:cNvSpPr>
            <a:spLocks noGrp="1"/>
          </p:cNvSpPr>
          <p:nvPr>
            <p:ph type="ftr" sz="quarter" idx="11"/>
          </p:nvPr>
        </p:nvSpPr>
        <p:spPr>
          <a:xfrm>
            <a:off x="4038600" y="635636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3" name="Footer Placeholder 2"/>
          <p:cNvSpPr>
            <a:spLocks noGrp="1"/>
          </p:cNvSpPr>
          <p:nvPr>
            <p:ph type="ftr" sz="quarter" idx="11"/>
          </p:nvPr>
        </p:nvSpPr>
        <p:spPr>
          <a:xfrm>
            <a:off x="4038600" y="635636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92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smtClean="0"/>
              <a:t>Click to edit Master title style</a:t>
            </a:r>
            <a:endParaRPr lang="en-US" dirty="0"/>
          </a:p>
        </p:txBody>
      </p:sp>
      <p:sp>
        <p:nvSpPr>
          <p:cNvPr id="3" name="Content Placeholder 2"/>
          <p:cNvSpPr>
            <a:spLocks noGrp="1"/>
          </p:cNvSpPr>
          <p:nvPr>
            <p:ph idx="1"/>
          </p:nvPr>
        </p:nvSpPr>
        <p:spPr>
          <a:xfrm>
            <a:off x="5183188" y="987435"/>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a:xfrm>
            <a:off x="838200" y="6356360"/>
            <a:ext cx="2743200" cy="365125"/>
          </a:xfrm>
          <a:prstGeom prst="rect">
            <a:avLst/>
          </a:prstGeom>
        </p:spPr>
        <p:txBody>
          <a:bodyPr/>
          <a:lstStyle/>
          <a:p>
            <a:fld id="{53B4875D-6EE9-4D19-82C7-9FEAD0E1763A}" type="datetimeFigureOut">
              <a:rPr lang="en-US" smtClean="0"/>
              <a:t>25-Oct-19</a:t>
            </a:fld>
            <a:endParaRPr lang="en-US"/>
          </a:p>
        </p:txBody>
      </p:sp>
      <p:sp>
        <p:nvSpPr>
          <p:cNvPr id="6" name="Footer Placeholder 5"/>
          <p:cNvSpPr>
            <a:spLocks noGrp="1"/>
          </p:cNvSpPr>
          <p:nvPr>
            <p:ph type="ftr" sz="quarter" idx="11"/>
          </p:nvPr>
        </p:nvSpPr>
        <p:spPr>
          <a:xfrm>
            <a:off x="4038600" y="635636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55156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8"/>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832855" y="6356360"/>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52CF7BD0-B8B5-4FD1-B667-C9EC0A5E21A2}" type="slidenum">
              <a:rPr lang="en-US" smtClean="0"/>
              <a:t>‹#›</a:t>
            </a:fld>
            <a:endParaRPr lang="en-US"/>
          </a:p>
        </p:txBody>
      </p:sp>
      <p:grpSp>
        <p:nvGrpSpPr>
          <p:cNvPr id="13" name="Group 12"/>
          <p:cNvGrpSpPr/>
          <p:nvPr userDrawn="1"/>
        </p:nvGrpSpPr>
        <p:grpSpPr>
          <a:xfrm>
            <a:off x="4020703" y="6388135"/>
            <a:ext cx="4150595" cy="438912"/>
            <a:chOff x="3914442" y="6388135"/>
            <a:chExt cx="3112946" cy="438912"/>
          </a:xfrm>
        </p:grpSpPr>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914442" y="6388135"/>
              <a:ext cx="1315116" cy="438912"/>
            </a:xfrm>
            <a:prstGeom prst="rect">
              <a:avLst/>
            </a:prstGeom>
          </p:spPr>
        </p:pic>
        <p:sp>
          <p:nvSpPr>
            <p:cNvPr id="15" name="Rectangle 14"/>
            <p:cNvSpPr/>
            <p:nvPr userDrawn="1"/>
          </p:nvSpPr>
          <p:spPr>
            <a:xfrm>
              <a:off x="5548309" y="6419850"/>
              <a:ext cx="359569" cy="376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492339" y="6388135"/>
              <a:ext cx="438912" cy="438912"/>
            </a:xfrm>
            <a:prstGeom prst="rect">
              <a:avLst/>
            </a:prstGeom>
          </p:spPr>
        </p:pic>
        <p:pic>
          <p:nvPicPr>
            <p:cNvPr id="17" name="Picture 1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054695" y="6388135"/>
              <a:ext cx="438912" cy="438912"/>
            </a:xfrm>
            <a:prstGeom prst="rect">
              <a:avLst/>
            </a:prstGeom>
          </p:spPr>
        </p:pic>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588476" y="6388135"/>
              <a:ext cx="438912" cy="438912"/>
            </a:xfrm>
            <a:prstGeom prst="rect">
              <a:avLst/>
            </a:prstGeom>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5" r:id="rId8"/>
    <p:sldLayoutId id="2147483680" r:id="rId9"/>
    <p:sldLayoutId id="2147483681" r:id="rId10"/>
    <p:sldLayoutId id="2147483682" r:id="rId11"/>
    <p:sldLayoutId id="2147483683" r:id="rId12"/>
    <p:sldLayoutId id="2147483684" r:id="rId13"/>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google.com/url?sa=i&amp;rct=j&amp;q=&amp;esrc=s&amp;source=imgres&amp;cd=&amp;cad=rja&amp;uact=8&amp;ved=2ahUKEwi-95aM_prlAhVP1BoKHdm6DawQjhx6BAgBEAI&amp;url=http://www.wou.edu/chemistry/courses/online-chemistry-textbooks/ch103-allied-health-chemistry/ch103-chapter-1-math-for-allied-health-chemistry/&amp;psig=AOvVaw1U13ZHGY2IUfuufhudg6T5&amp;ust=1571116185780584"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ma.europa.eu/en/documents/scientific-guideline/reflection-paper-risk-based-quality-management-clinical-trials_en-0.pdf" TargetMode="External"/><Relationship Id="rId2" Type="http://schemas.openxmlformats.org/officeDocument/2006/relationships/hyperlink" Target="https://unstats.un.org/unsd/dnss/docs-nqaf/UNECE-Quality%20Improvement%20Programme%202010.pdf" TargetMode="External"/><Relationship Id="rId1" Type="http://schemas.openxmlformats.org/officeDocument/2006/relationships/slideLayout" Target="../slideLayouts/slideLayout2.xml"/><Relationship Id="rId5" Type="http://schemas.openxmlformats.org/officeDocument/2006/relationships/hyperlink" Target="http://scholarworks.lib.csusb.edu/jiim/vol9/iss1/4" TargetMode="External"/><Relationship Id="rId4" Type="http://schemas.openxmlformats.org/officeDocument/2006/relationships/hyperlink" Target="https://www.ohsu.edu/library/plan-and-organiz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https://www.google.com/imgres?imgurl=https://image.slidesharecdn.com/cdmprocessoverviewkatalysthls-170221224858/95/clinical-data-management-process-overviewkatalyst-hls-11-638.jpg?cb%3D1487717490&amp;imgrefurl=https://www.slideshare.net/KatalystHLS/clinical-data-management-process-overviewkatalyst-hls&amp;docid=gECNEQerhbaOTM&amp;tbnid=1hCXXnNBb_pc9M:&amp;vet=10ahUKEwiwo7_Q8qzlAhXBilwKHeD2BBoQMwhHKAEwAQ..i&amp;w=638&amp;h=479&amp;client=firefox-b-d&amp;bih=916&amp;biw=1920&amp;q=clinical%20data%20process%20images&amp;ved=0ahUKEwiwo7_Q8qzlAhXBilwKHeD2BBoQMwhHKAEwAQ&amp;iact=mrc&amp;uact=8#h=479&amp;imgdii=LSsI2QsIKDoHwM:&amp;vet=10ahUKEwiwo7_Q8qzlAhXBilwKHeD2BBoQMwhHKAEwAQ..i&amp;w=63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 y="0"/>
            <a:ext cx="12192000" cy="2636203"/>
          </a:xfrm>
        </p:spPr>
        <p:txBody>
          <a:bodyPr>
            <a:noAutofit/>
          </a:bodyPr>
          <a:lstStyle/>
          <a:p>
            <a:r>
              <a:rPr lang="en-US" sz="4000" b="1" dirty="0"/>
              <a:t/>
            </a:r>
            <a:br>
              <a:rPr lang="en-US" sz="4000" b="1" dirty="0"/>
            </a:br>
            <a:r>
              <a:rPr lang="en-US" sz="4000" b="1" dirty="0" smtClean="0"/>
              <a:t>DATA QUALITY IN RESEARCH</a:t>
            </a:r>
            <a:endParaRPr lang="en-US" sz="2800" dirty="0"/>
          </a:p>
        </p:txBody>
      </p:sp>
      <p:sp>
        <p:nvSpPr>
          <p:cNvPr id="3" name="Subtitle 2"/>
          <p:cNvSpPr>
            <a:spLocks noGrp="1"/>
          </p:cNvSpPr>
          <p:nvPr>
            <p:ph type="subTitle" idx="1"/>
          </p:nvPr>
        </p:nvSpPr>
        <p:spPr>
          <a:xfrm>
            <a:off x="0" y="3602038"/>
            <a:ext cx="12192000" cy="1655762"/>
          </a:xfrm>
        </p:spPr>
        <p:txBody>
          <a:bodyPr>
            <a:normAutofit/>
          </a:bodyPr>
          <a:lstStyle/>
          <a:p>
            <a:r>
              <a:rPr lang="en-US" sz="2400" dirty="0" smtClean="0">
                <a:solidFill>
                  <a:schemeClr val="bg1">
                    <a:lumMod val="65000"/>
                  </a:schemeClr>
                </a:solidFill>
                <a:latin typeface="+mj-lt"/>
              </a:rPr>
              <a:t>Brian </a:t>
            </a:r>
            <a:r>
              <a:rPr lang="en-US" sz="2400" dirty="0">
                <a:solidFill>
                  <a:schemeClr val="bg1">
                    <a:lumMod val="65000"/>
                  </a:schemeClr>
                </a:solidFill>
                <a:latin typeface="+mj-lt"/>
              </a:rPr>
              <a:t>MUTINDA, </a:t>
            </a:r>
          </a:p>
          <a:p>
            <a:r>
              <a:rPr lang="en-US" sz="2400" dirty="0">
                <a:solidFill>
                  <a:schemeClr val="bg1">
                    <a:lumMod val="65000"/>
                  </a:schemeClr>
                </a:solidFill>
                <a:latin typeface="+mj-lt"/>
              </a:rPr>
              <a:t>Clinical Data Manager, MORU</a:t>
            </a:r>
          </a:p>
        </p:txBody>
      </p:sp>
    </p:spTree>
    <p:extLst>
      <p:ext uri="{BB962C8B-B14F-4D97-AF65-F5344CB8AC3E}">
        <p14:creationId xmlns:p14="http://schemas.microsoft.com/office/powerpoint/2010/main" val="2853642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6963" y="464806"/>
            <a:ext cx="11293641" cy="5695361"/>
          </a:xfrm>
        </p:spPr>
        <p:txBody>
          <a:bodyPr>
            <a:noAutofit/>
          </a:bodyPr>
          <a:lstStyle/>
          <a:p>
            <a:pPr marL="0" indent="0">
              <a:lnSpc>
                <a:spcPct val="200000"/>
              </a:lnSpc>
              <a:buSzPct val="90000"/>
              <a:buNone/>
            </a:pPr>
            <a:r>
              <a:rPr lang="en-US" sz="2400" b="1" dirty="0">
                <a:latin typeface="+mj-lt"/>
              </a:rPr>
              <a:t>3. Timeliness </a:t>
            </a:r>
            <a:endParaRPr lang="en-US" sz="2400" b="1" dirty="0" smtClean="0">
              <a:latin typeface="+mj-lt"/>
            </a:endParaRPr>
          </a:p>
          <a:p>
            <a:pPr>
              <a:lnSpc>
                <a:spcPct val="150000"/>
              </a:lnSpc>
              <a:buSzPct val="90000"/>
              <a:buFontTx/>
              <a:buChar char="-"/>
            </a:pPr>
            <a:r>
              <a:rPr lang="en-US" altLang="en-US" sz="2400" dirty="0" smtClean="0">
                <a:latin typeface="+mj-lt"/>
              </a:rPr>
              <a:t>The </a:t>
            </a:r>
            <a:r>
              <a:rPr lang="en-US" altLang="en-US" sz="2400" dirty="0">
                <a:latin typeface="+mj-lt"/>
              </a:rPr>
              <a:t>relationship between the time of collection, </a:t>
            </a:r>
            <a:r>
              <a:rPr lang="en-US" altLang="en-US" sz="2400" dirty="0" smtClean="0">
                <a:latin typeface="+mj-lt"/>
              </a:rPr>
              <a:t>analysis </a:t>
            </a:r>
            <a:r>
              <a:rPr lang="en-US" altLang="en-US" sz="2400" dirty="0">
                <a:latin typeface="+mj-lt"/>
              </a:rPr>
              <a:t>and reporting </a:t>
            </a:r>
            <a:r>
              <a:rPr lang="en-US" altLang="en-US" sz="2400" dirty="0" smtClean="0">
                <a:latin typeface="+mj-lt"/>
              </a:rPr>
              <a:t>the </a:t>
            </a:r>
            <a:r>
              <a:rPr lang="en-US" altLang="en-US" sz="2400" dirty="0">
                <a:latin typeface="+mj-lt"/>
              </a:rPr>
              <a:t>data for decision making processes</a:t>
            </a:r>
            <a:r>
              <a:rPr lang="en-US" altLang="en-US" sz="2400" dirty="0" smtClean="0">
                <a:latin typeface="+mj-lt"/>
              </a:rPr>
              <a:t>.</a:t>
            </a:r>
          </a:p>
          <a:p>
            <a:pPr>
              <a:lnSpc>
                <a:spcPct val="150000"/>
              </a:lnSpc>
              <a:buSzPct val="90000"/>
              <a:buFontTx/>
              <a:buChar char="-"/>
            </a:pPr>
            <a:r>
              <a:rPr lang="en-US" sz="2400" dirty="0">
                <a:latin typeface="+mj-lt"/>
              </a:rPr>
              <a:t>Age of data must be appropriate for the task at hand</a:t>
            </a:r>
            <a:endParaRPr lang="en-US" altLang="en-US" sz="2400" dirty="0">
              <a:latin typeface="+mj-lt"/>
            </a:endParaRPr>
          </a:p>
          <a:p>
            <a:pPr marL="0" indent="0">
              <a:lnSpc>
                <a:spcPct val="200000"/>
              </a:lnSpc>
              <a:buSzPct val="90000"/>
              <a:buNone/>
            </a:pPr>
            <a:r>
              <a:rPr lang="en-US" altLang="en-US" sz="2400" b="1" dirty="0" smtClean="0">
                <a:latin typeface="+mj-lt"/>
              </a:rPr>
              <a:t>Threats </a:t>
            </a:r>
            <a:r>
              <a:rPr lang="en-US" altLang="en-US" sz="2400" b="1" dirty="0">
                <a:latin typeface="+mj-lt"/>
              </a:rPr>
              <a:t>to t</a:t>
            </a:r>
            <a:r>
              <a:rPr lang="en-US" altLang="en-US" sz="2400" b="1" dirty="0" smtClean="0">
                <a:latin typeface="+mj-lt"/>
              </a:rPr>
              <a:t>imeliness</a:t>
            </a:r>
          </a:p>
          <a:p>
            <a:pPr marL="533400" indent="-533400">
              <a:lnSpc>
                <a:spcPct val="150000"/>
              </a:lnSpc>
              <a:buSzPct val="90000"/>
            </a:pPr>
            <a:r>
              <a:rPr lang="en-US" altLang="en-US" sz="2400" dirty="0">
                <a:latin typeface="+mj-lt"/>
              </a:rPr>
              <a:t>Collection frequencies </a:t>
            </a:r>
            <a:endParaRPr lang="en-US" altLang="en-US" sz="2400" dirty="0" smtClean="0">
              <a:latin typeface="+mj-lt"/>
            </a:endParaRPr>
          </a:p>
          <a:p>
            <a:pPr marL="533400" indent="-533400">
              <a:lnSpc>
                <a:spcPct val="150000"/>
              </a:lnSpc>
              <a:buSzPct val="90000"/>
            </a:pPr>
            <a:r>
              <a:rPr lang="en-US" altLang="en-US" sz="2400" dirty="0" smtClean="0">
                <a:latin typeface="+mj-lt"/>
              </a:rPr>
              <a:t>Reporting </a:t>
            </a:r>
            <a:r>
              <a:rPr lang="en-US" altLang="en-US" sz="2400" dirty="0">
                <a:latin typeface="+mj-lt"/>
              </a:rPr>
              <a:t>frequencies </a:t>
            </a:r>
            <a:endParaRPr lang="en-US" altLang="en-US" sz="2400" dirty="0" smtClean="0">
              <a:latin typeface="+mj-lt"/>
            </a:endParaRPr>
          </a:p>
          <a:p>
            <a:pPr marL="533400" indent="-533400">
              <a:lnSpc>
                <a:spcPct val="150000"/>
              </a:lnSpc>
              <a:buSzPct val="90000"/>
            </a:pPr>
            <a:r>
              <a:rPr lang="en-US" altLang="en-US" sz="2400" dirty="0" smtClean="0">
                <a:latin typeface="+mj-lt"/>
              </a:rPr>
              <a:t>Time dependency</a:t>
            </a:r>
            <a:endParaRPr lang="en-US" sz="2400" b="1" dirty="0" smtClean="0">
              <a:latin typeface="+mj-lt"/>
            </a:endParaRPr>
          </a:p>
          <a:p>
            <a:pPr marL="0" indent="0">
              <a:lnSpc>
                <a:spcPct val="200000"/>
              </a:lnSpc>
              <a:buNone/>
            </a:pPr>
            <a:endParaRPr lang="en-US" sz="2400" dirty="0">
              <a:latin typeface="+mj-lt"/>
            </a:endParaRPr>
          </a:p>
          <a:p>
            <a:pPr marL="0" indent="0">
              <a:lnSpc>
                <a:spcPct val="200000"/>
              </a:lnSpc>
              <a:buNone/>
            </a:pPr>
            <a:endParaRPr lang="en-US" sz="2400" dirty="0">
              <a:latin typeface="+mj-lt"/>
            </a:endParaRPr>
          </a:p>
        </p:txBody>
      </p:sp>
    </p:spTree>
    <p:extLst>
      <p:ext uri="{BB962C8B-B14F-4D97-AF65-F5344CB8AC3E}">
        <p14:creationId xmlns:p14="http://schemas.microsoft.com/office/powerpoint/2010/main" val="3465952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7095" y="401974"/>
            <a:ext cx="11550316" cy="5726109"/>
          </a:xfrm>
        </p:spPr>
        <p:txBody>
          <a:bodyPr>
            <a:noAutofit/>
          </a:bodyPr>
          <a:lstStyle/>
          <a:p>
            <a:pPr marL="0" indent="0">
              <a:lnSpc>
                <a:spcPct val="150000"/>
              </a:lnSpc>
              <a:buSzPct val="90000"/>
              <a:buNone/>
            </a:pPr>
            <a:r>
              <a:rPr lang="en-US" sz="2200" b="1" dirty="0">
                <a:latin typeface="+mj-lt"/>
              </a:rPr>
              <a:t>4. Precision </a:t>
            </a:r>
          </a:p>
          <a:p>
            <a:pPr>
              <a:lnSpc>
                <a:spcPct val="150000"/>
              </a:lnSpc>
              <a:buSzPct val="90000"/>
              <a:buFontTx/>
              <a:buChar char="-"/>
            </a:pPr>
            <a:r>
              <a:rPr lang="en-US" altLang="en-US" sz="2200" dirty="0" smtClean="0">
                <a:latin typeface="+mj-lt"/>
              </a:rPr>
              <a:t>Is </a:t>
            </a:r>
            <a:r>
              <a:rPr lang="en-US" altLang="en-US" sz="2200" dirty="0">
                <a:latin typeface="+mj-lt"/>
              </a:rPr>
              <a:t>the margin of error in the data less than the expected change the study was designed to effect</a:t>
            </a:r>
            <a:r>
              <a:rPr lang="en-US" altLang="en-US" sz="2200" dirty="0" smtClean="0">
                <a:latin typeface="+mj-lt"/>
              </a:rPr>
              <a:t>? </a:t>
            </a:r>
          </a:p>
          <a:p>
            <a:pPr>
              <a:lnSpc>
                <a:spcPct val="150000"/>
              </a:lnSpc>
              <a:buSzPct val="90000"/>
              <a:buFontTx/>
              <a:buChar char="-"/>
            </a:pPr>
            <a:r>
              <a:rPr lang="en-US" altLang="en-US" sz="2200" dirty="0" smtClean="0">
                <a:latin typeface="+mj-lt"/>
              </a:rPr>
              <a:t>Margin </a:t>
            </a:r>
            <a:r>
              <a:rPr lang="en-US" altLang="en-US" sz="2200" dirty="0">
                <a:latin typeface="+mj-lt"/>
              </a:rPr>
              <a:t>of error that is acceptable will vary depending on the study </a:t>
            </a:r>
            <a:r>
              <a:rPr lang="en-US" altLang="en-US" sz="2200" dirty="0" smtClean="0">
                <a:latin typeface="+mj-lt"/>
              </a:rPr>
              <a:t>design</a:t>
            </a:r>
          </a:p>
          <a:p>
            <a:pPr marL="0" indent="0">
              <a:lnSpc>
                <a:spcPct val="150000"/>
              </a:lnSpc>
              <a:buSzPct val="90000"/>
              <a:buNone/>
            </a:pPr>
            <a:r>
              <a:rPr lang="en-US" altLang="en-US" sz="2200" dirty="0" smtClean="0">
                <a:latin typeface="+mj-lt"/>
              </a:rPr>
              <a:t>Accuracy vs Precision</a:t>
            </a:r>
          </a:p>
          <a:p>
            <a:pPr marL="0" indent="0">
              <a:lnSpc>
                <a:spcPct val="150000"/>
              </a:lnSpc>
              <a:buSzPct val="90000"/>
              <a:buNone/>
            </a:pPr>
            <a:r>
              <a:rPr lang="en-US" altLang="en-US" sz="2200" b="1" dirty="0" smtClean="0">
                <a:latin typeface="+mj-lt"/>
              </a:rPr>
              <a:t>Threats </a:t>
            </a:r>
            <a:r>
              <a:rPr lang="en-US" altLang="en-US" sz="2200" b="1" dirty="0">
                <a:latin typeface="+mj-lt"/>
              </a:rPr>
              <a:t>to </a:t>
            </a:r>
            <a:r>
              <a:rPr lang="en-US" altLang="en-US" sz="2200" b="1" dirty="0" smtClean="0">
                <a:latin typeface="+mj-lt"/>
              </a:rPr>
              <a:t>precision</a:t>
            </a:r>
          </a:p>
          <a:p>
            <a:pPr marL="533400" indent="-533400">
              <a:lnSpc>
                <a:spcPct val="150000"/>
              </a:lnSpc>
              <a:buSzPct val="90000"/>
            </a:pPr>
            <a:r>
              <a:rPr lang="en-US" altLang="en-US" sz="2200" dirty="0">
                <a:latin typeface="+mj-lt"/>
              </a:rPr>
              <a:t>Source </a:t>
            </a:r>
            <a:r>
              <a:rPr lang="en-US" altLang="en-US" sz="2200" dirty="0" smtClean="0">
                <a:latin typeface="+mj-lt"/>
              </a:rPr>
              <a:t>error/bias </a:t>
            </a:r>
          </a:p>
          <a:p>
            <a:pPr marL="533400" indent="-533400">
              <a:lnSpc>
                <a:spcPct val="150000"/>
              </a:lnSpc>
              <a:buSzPct val="90000"/>
            </a:pPr>
            <a:r>
              <a:rPr lang="en-US" altLang="en-US" sz="2200" dirty="0" smtClean="0">
                <a:latin typeface="+mj-lt"/>
              </a:rPr>
              <a:t>Instrumentation </a:t>
            </a:r>
            <a:r>
              <a:rPr lang="en-US" altLang="en-US" sz="2200" dirty="0">
                <a:latin typeface="+mj-lt"/>
              </a:rPr>
              <a:t>error </a:t>
            </a:r>
            <a:endParaRPr lang="en-US" altLang="en-US" sz="2200" dirty="0" smtClean="0">
              <a:latin typeface="+mj-lt"/>
            </a:endParaRPr>
          </a:p>
          <a:p>
            <a:pPr marL="533400" indent="-533400">
              <a:lnSpc>
                <a:spcPct val="150000"/>
              </a:lnSpc>
              <a:buSzPct val="90000"/>
            </a:pPr>
            <a:r>
              <a:rPr lang="en-US" altLang="en-US" sz="2200" dirty="0" smtClean="0">
                <a:latin typeface="+mj-lt"/>
              </a:rPr>
              <a:t>Transcription </a:t>
            </a:r>
            <a:r>
              <a:rPr lang="en-US" altLang="en-US" sz="2200" dirty="0">
                <a:latin typeface="+mj-lt"/>
              </a:rPr>
              <a:t>error </a:t>
            </a:r>
            <a:endParaRPr lang="en-US" altLang="en-US" sz="2200" dirty="0" smtClean="0">
              <a:latin typeface="+mj-lt"/>
            </a:endParaRPr>
          </a:p>
          <a:p>
            <a:pPr marL="533400" indent="-533400">
              <a:lnSpc>
                <a:spcPct val="150000"/>
              </a:lnSpc>
              <a:buSzPct val="90000"/>
            </a:pPr>
            <a:r>
              <a:rPr lang="en-US" altLang="en-US" sz="2200" dirty="0" smtClean="0">
                <a:latin typeface="+mj-lt"/>
              </a:rPr>
              <a:t>Manipulation error</a:t>
            </a:r>
            <a:endParaRPr lang="en-US" sz="2200" b="1" dirty="0" smtClean="0">
              <a:latin typeface="+mj-lt"/>
            </a:endParaRPr>
          </a:p>
          <a:p>
            <a:pPr marL="0" indent="0">
              <a:lnSpc>
                <a:spcPct val="150000"/>
              </a:lnSpc>
              <a:buNone/>
            </a:pPr>
            <a:endParaRPr lang="en-US" sz="2200" dirty="0">
              <a:latin typeface="+mj-lt"/>
            </a:endParaRPr>
          </a:p>
          <a:p>
            <a:pPr marL="0" indent="0">
              <a:lnSpc>
                <a:spcPct val="150000"/>
              </a:lnSpc>
              <a:buNone/>
            </a:pPr>
            <a:endParaRPr lang="en-US" sz="2200" dirty="0">
              <a:latin typeface="+mj-lt"/>
            </a:endParaRPr>
          </a:p>
        </p:txBody>
      </p:sp>
    </p:spTree>
    <p:extLst>
      <p:ext uri="{BB962C8B-B14F-4D97-AF65-F5344CB8AC3E}">
        <p14:creationId xmlns:p14="http://schemas.microsoft.com/office/powerpoint/2010/main" val="2858485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658667" y="2047260"/>
            <a:ext cx="11533333" cy="3819048"/>
          </a:xfrm>
          <a:prstGeom prst="rect">
            <a:avLst/>
          </a:prstGeom>
        </p:spPr>
      </p:pic>
      <p:sp>
        <p:nvSpPr>
          <p:cNvPr id="4" name="Content Placeholder 3"/>
          <p:cNvSpPr>
            <a:spLocks noGrp="1"/>
          </p:cNvSpPr>
          <p:nvPr>
            <p:ph idx="1"/>
          </p:nvPr>
        </p:nvSpPr>
        <p:spPr>
          <a:xfrm>
            <a:off x="417095" y="128338"/>
            <a:ext cx="11582400" cy="5839326"/>
          </a:xfrm>
        </p:spPr>
        <p:txBody>
          <a:bodyPr>
            <a:noAutofit/>
          </a:bodyPr>
          <a:lstStyle/>
          <a:p>
            <a:pPr marL="0" indent="0" algn="ctr">
              <a:lnSpc>
                <a:spcPct val="150000"/>
              </a:lnSpc>
              <a:buSzPct val="90000"/>
              <a:buNone/>
            </a:pPr>
            <a:endParaRPr lang="en-US" altLang="en-US" sz="2400" b="1" dirty="0">
              <a:latin typeface="+mj-lt"/>
            </a:endParaRPr>
          </a:p>
        </p:txBody>
      </p:sp>
      <p:sp>
        <p:nvSpPr>
          <p:cNvPr id="14" name="Text Box 12"/>
          <p:cNvSpPr txBox="1">
            <a:spLocks noChangeArrowheads="1"/>
          </p:cNvSpPr>
          <p:nvPr/>
        </p:nvSpPr>
        <p:spPr bwMode="auto">
          <a:xfrm>
            <a:off x="9243595" y="804795"/>
            <a:ext cx="2755900"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hlink"/>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spcAft>
                <a:spcPct val="20000"/>
              </a:spcAft>
              <a:buClr>
                <a:schemeClr val="hlink"/>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4pPr>
            <a:lvl5pPr marL="2057400" indent="-22860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10000"/>
              </a:spcBef>
              <a:spcAft>
                <a:spcPct val="0"/>
              </a:spcAft>
              <a:buClrTx/>
              <a:buFontTx/>
              <a:buNone/>
            </a:pPr>
            <a:r>
              <a:rPr lang="en-US" altLang="en-US" sz="2800" dirty="0">
                <a:latin typeface="+mj-lt"/>
                <a:cs typeface="Arial" panose="020B0604020202020204" pitchFamily="34" charset="0"/>
              </a:rPr>
              <a:t> </a:t>
            </a:r>
            <a:r>
              <a:rPr lang="en-US" altLang="en-US" sz="2800" b="0" dirty="0">
                <a:latin typeface="+mj-lt"/>
                <a:sym typeface="Symbol" panose="05050102010706020507" pitchFamily="18" charset="2"/>
              </a:rPr>
              <a:t></a:t>
            </a:r>
            <a:r>
              <a:rPr lang="en-US" altLang="en-US" sz="2800" b="0" dirty="0">
                <a:latin typeface="+mj-lt"/>
                <a:cs typeface="Arial" panose="020B0604020202020204" pitchFamily="34" charset="0"/>
              </a:rPr>
              <a:t> </a:t>
            </a:r>
            <a:r>
              <a:rPr lang="en-US" altLang="en-US" sz="2800" dirty="0">
                <a:latin typeface="+mj-lt"/>
                <a:cs typeface="Arial" panose="020B0604020202020204" pitchFamily="34" charset="0"/>
              </a:rPr>
              <a:t>Accurate/Valid</a:t>
            </a:r>
          </a:p>
          <a:p>
            <a:pPr eaLnBrk="1" hangingPunct="1">
              <a:spcBef>
                <a:spcPct val="10000"/>
              </a:spcBef>
              <a:spcAft>
                <a:spcPct val="0"/>
              </a:spcAft>
              <a:buClrTx/>
              <a:buFontTx/>
              <a:buNone/>
            </a:pPr>
            <a:r>
              <a:rPr lang="en-US" altLang="en-US" sz="2800" dirty="0">
                <a:latin typeface="+mj-lt"/>
                <a:cs typeface="Arial" panose="020B0604020202020204" pitchFamily="34" charset="0"/>
              </a:rPr>
              <a:t> </a:t>
            </a:r>
            <a:r>
              <a:rPr lang="en-US" altLang="en-US" sz="2800" b="0" dirty="0">
                <a:latin typeface="+mj-lt"/>
                <a:sym typeface="Symbol" panose="05050102010706020507" pitchFamily="18" charset="2"/>
              </a:rPr>
              <a:t></a:t>
            </a:r>
            <a:r>
              <a:rPr lang="en-US" altLang="en-US" sz="2800" dirty="0">
                <a:latin typeface="+mj-lt"/>
                <a:cs typeface="Arial" panose="020B0604020202020204" pitchFamily="34" charset="0"/>
              </a:rPr>
              <a:t> Reliable</a:t>
            </a:r>
          </a:p>
          <a:p>
            <a:pPr eaLnBrk="1" hangingPunct="1">
              <a:spcBef>
                <a:spcPct val="10000"/>
              </a:spcBef>
              <a:spcAft>
                <a:spcPct val="0"/>
              </a:spcAft>
              <a:buClrTx/>
              <a:buFontTx/>
              <a:buNone/>
            </a:pPr>
            <a:r>
              <a:rPr lang="en-US" altLang="en-US" sz="2800" dirty="0">
                <a:latin typeface="+mj-lt"/>
                <a:cs typeface="Arial" panose="020B0604020202020204" pitchFamily="34" charset="0"/>
              </a:rPr>
              <a:t> </a:t>
            </a:r>
            <a:r>
              <a:rPr lang="en-US" altLang="en-US" sz="2800" b="0" dirty="0">
                <a:latin typeface="+mj-lt"/>
                <a:sym typeface="Symbol" panose="05050102010706020507" pitchFamily="18" charset="2"/>
              </a:rPr>
              <a:t></a:t>
            </a:r>
            <a:r>
              <a:rPr lang="en-US" altLang="en-US" sz="2800" dirty="0">
                <a:latin typeface="+mj-lt"/>
                <a:cs typeface="Arial" panose="020B0604020202020204" pitchFamily="34" charset="0"/>
              </a:rPr>
              <a:t> Precise</a:t>
            </a:r>
          </a:p>
        </p:txBody>
      </p:sp>
      <p:sp>
        <p:nvSpPr>
          <p:cNvPr id="15" name="Text Box 13"/>
          <p:cNvSpPr txBox="1">
            <a:spLocks noChangeArrowheads="1"/>
          </p:cNvSpPr>
          <p:nvPr/>
        </p:nvSpPr>
        <p:spPr bwMode="auto">
          <a:xfrm>
            <a:off x="5358087" y="836526"/>
            <a:ext cx="2743200"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hlink"/>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spcAft>
                <a:spcPct val="20000"/>
              </a:spcAft>
              <a:buClr>
                <a:schemeClr val="hlink"/>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4pPr>
            <a:lvl5pPr marL="2057400" indent="-22860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10000"/>
              </a:spcBef>
              <a:spcAft>
                <a:spcPct val="0"/>
              </a:spcAft>
              <a:buClrTx/>
              <a:buFontTx/>
              <a:buNone/>
            </a:pPr>
            <a:r>
              <a:rPr lang="en-US" altLang="en-US" sz="2800" dirty="0">
                <a:latin typeface="+mj-lt"/>
                <a:cs typeface="Arial" panose="020B0604020202020204" pitchFamily="34" charset="0"/>
              </a:rPr>
              <a:t>≠ Accurate/Valid</a:t>
            </a:r>
          </a:p>
          <a:p>
            <a:pPr eaLnBrk="1" hangingPunct="1">
              <a:spcBef>
                <a:spcPct val="10000"/>
              </a:spcBef>
              <a:spcAft>
                <a:spcPct val="0"/>
              </a:spcAft>
              <a:buClrTx/>
              <a:buFontTx/>
              <a:buNone/>
            </a:pPr>
            <a:r>
              <a:rPr lang="en-US" altLang="en-US" sz="2800" dirty="0">
                <a:latin typeface="+mj-lt"/>
                <a:sym typeface="Symbol" panose="05050102010706020507" pitchFamily="18" charset="2"/>
              </a:rPr>
              <a:t></a:t>
            </a:r>
            <a:r>
              <a:rPr lang="en-US" altLang="en-US" sz="2800" dirty="0">
                <a:latin typeface="+mj-lt"/>
                <a:cs typeface="Arial" panose="020B0604020202020204" pitchFamily="34" charset="0"/>
              </a:rPr>
              <a:t> Reliable</a:t>
            </a:r>
          </a:p>
          <a:p>
            <a:pPr eaLnBrk="1" hangingPunct="1">
              <a:spcBef>
                <a:spcPct val="10000"/>
              </a:spcBef>
              <a:spcAft>
                <a:spcPct val="0"/>
              </a:spcAft>
              <a:buClrTx/>
              <a:buFontTx/>
              <a:buNone/>
            </a:pPr>
            <a:r>
              <a:rPr lang="en-US" altLang="en-US" sz="2800" dirty="0">
                <a:latin typeface="+mj-lt"/>
                <a:sym typeface="Symbol" panose="05050102010706020507" pitchFamily="18" charset="2"/>
              </a:rPr>
              <a:t></a:t>
            </a:r>
            <a:r>
              <a:rPr lang="en-US" altLang="en-US" sz="2800" dirty="0">
                <a:latin typeface="+mj-lt"/>
                <a:cs typeface="Arial" panose="020B0604020202020204" pitchFamily="34" charset="0"/>
              </a:rPr>
              <a:t> </a:t>
            </a:r>
            <a:r>
              <a:rPr lang="en-US" altLang="en-US" sz="2800" dirty="0" smtClean="0">
                <a:latin typeface="+mj-lt"/>
                <a:cs typeface="Arial" panose="020B0604020202020204" pitchFamily="34" charset="0"/>
              </a:rPr>
              <a:t>Precise</a:t>
            </a:r>
            <a:endParaRPr lang="en-US" altLang="en-US" sz="2800" dirty="0">
              <a:latin typeface="+mj-lt"/>
              <a:cs typeface="Arial" panose="020B0604020202020204" pitchFamily="34" charset="0"/>
            </a:endParaRPr>
          </a:p>
        </p:txBody>
      </p:sp>
      <p:sp>
        <p:nvSpPr>
          <p:cNvPr id="16" name="Text Box 14"/>
          <p:cNvSpPr txBox="1">
            <a:spLocks noChangeArrowheads="1"/>
          </p:cNvSpPr>
          <p:nvPr/>
        </p:nvSpPr>
        <p:spPr bwMode="auto">
          <a:xfrm>
            <a:off x="1235243" y="804796"/>
            <a:ext cx="2844800"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hlink"/>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spcAft>
                <a:spcPct val="20000"/>
              </a:spcAft>
              <a:buClr>
                <a:schemeClr val="hlink"/>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4pPr>
            <a:lvl5pPr marL="2057400" indent="-22860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5pPr>
            <a:lvl6pPr marL="25146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6pPr>
            <a:lvl7pPr marL="29718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7pPr>
            <a:lvl8pPr marL="34290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8pPr>
            <a:lvl9pPr marL="3886200" indent="-22860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Arial" panose="020B0604020202020204" pitchFamily="34" charset="0"/>
              </a:defRPr>
            </a:lvl9pPr>
          </a:lstStyle>
          <a:p>
            <a:pPr eaLnBrk="1" hangingPunct="1">
              <a:spcBef>
                <a:spcPct val="10000"/>
              </a:spcBef>
              <a:spcAft>
                <a:spcPct val="0"/>
              </a:spcAft>
              <a:buClrTx/>
              <a:buFontTx/>
              <a:buNone/>
            </a:pPr>
            <a:r>
              <a:rPr lang="en-US" altLang="en-US" sz="2800" dirty="0">
                <a:latin typeface="+mj-lt"/>
                <a:cs typeface="Arial" panose="020B0604020202020204" pitchFamily="34" charset="0"/>
              </a:rPr>
              <a:t>≠ Accurate/V</a:t>
            </a:r>
            <a:r>
              <a:rPr lang="en-US" altLang="en-US" sz="2800" dirty="0">
                <a:latin typeface="+mj-lt"/>
              </a:rPr>
              <a:t>alid</a:t>
            </a:r>
          </a:p>
          <a:p>
            <a:pPr eaLnBrk="1" hangingPunct="1">
              <a:spcBef>
                <a:spcPct val="10000"/>
              </a:spcBef>
              <a:spcAft>
                <a:spcPct val="0"/>
              </a:spcAft>
              <a:buClrTx/>
              <a:buFontTx/>
              <a:buNone/>
            </a:pPr>
            <a:r>
              <a:rPr lang="en-US" altLang="en-US" sz="2800" dirty="0">
                <a:latin typeface="+mj-lt"/>
              </a:rPr>
              <a:t>≠  Reliable</a:t>
            </a:r>
          </a:p>
          <a:p>
            <a:pPr eaLnBrk="1" hangingPunct="1">
              <a:spcBef>
                <a:spcPct val="10000"/>
              </a:spcBef>
              <a:spcAft>
                <a:spcPct val="0"/>
              </a:spcAft>
              <a:buClrTx/>
              <a:buFontTx/>
              <a:buNone/>
            </a:pPr>
            <a:r>
              <a:rPr lang="en-US" altLang="en-US" sz="2800" dirty="0">
                <a:latin typeface="+mj-lt"/>
              </a:rPr>
              <a:t>≠  </a:t>
            </a:r>
            <a:r>
              <a:rPr lang="en-US" altLang="en-US" sz="2800" dirty="0" smtClean="0">
                <a:latin typeface="+mj-lt"/>
              </a:rPr>
              <a:t>Precise</a:t>
            </a:r>
            <a:endParaRPr lang="en-US" altLang="en-US" sz="2800" dirty="0">
              <a:latin typeface="+mj-lt"/>
            </a:endParaRPr>
          </a:p>
        </p:txBody>
      </p:sp>
      <p:sp>
        <p:nvSpPr>
          <p:cNvPr id="21" name="Rectangle 20"/>
          <p:cNvSpPr/>
          <p:nvPr/>
        </p:nvSpPr>
        <p:spPr>
          <a:xfrm>
            <a:off x="2523066" y="5934670"/>
            <a:ext cx="9668933" cy="382092"/>
          </a:xfrm>
          <a:prstGeom prst="rect">
            <a:avLst/>
          </a:prstGeom>
        </p:spPr>
        <p:txBody>
          <a:bodyPr wrap="square">
            <a:spAutoFit/>
          </a:bodyPr>
          <a:lstStyle/>
          <a:p>
            <a:pPr algn="ctr">
              <a:lnSpc>
                <a:spcPct val="150000"/>
              </a:lnSpc>
              <a:buSzPct val="90000"/>
            </a:pPr>
            <a:r>
              <a:rPr lang="en-US" altLang="en-US" sz="1400" i="1" dirty="0" smtClean="0"/>
              <a:t>Source: </a:t>
            </a:r>
            <a:r>
              <a:rPr lang="en-US" altLang="en-US" sz="1400" i="1" dirty="0" smtClean="0">
                <a:hlinkClick r:id="rId4"/>
              </a:rPr>
              <a:t>CH103 </a:t>
            </a:r>
            <a:r>
              <a:rPr lang="en-US" altLang="en-US" sz="1400" i="1" dirty="0">
                <a:hlinkClick r:id="rId4"/>
              </a:rPr>
              <a:t>– CHAPTER 1: Math for Allied Health Chemistry – Chemistry</a:t>
            </a:r>
            <a:endParaRPr lang="en-US" altLang="en-US" sz="1400" i="1" dirty="0"/>
          </a:p>
        </p:txBody>
      </p:sp>
    </p:spTree>
    <p:extLst>
      <p:ext uri="{BB962C8B-B14F-4D97-AF65-F5344CB8AC3E}">
        <p14:creationId xmlns:p14="http://schemas.microsoft.com/office/powerpoint/2010/main" val="1345431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530315"/>
            <a:ext cx="11566358" cy="5710064"/>
          </a:xfrm>
        </p:spPr>
        <p:txBody>
          <a:bodyPr>
            <a:noAutofit/>
          </a:bodyPr>
          <a:lstStyle/>
          <a:p>
            <a:pPr marL="0" indent="0">
              <a:lnSpc>
                <a:spcPct val="140000"/>
              </a:lnSpc>
              <a:buSzPct val="90000"/>
              <a:buNone/>
            </a:pPr>
            <a:r>
              <a:rPr lang="en-US" sz="2000" b="1" dirty="0" smtClean="0">
                <a:latin typeface="+mj-lt"/>
              </a:rPr>
              <a:t>5. </a:t>
            </a:r>
            <a:r>
              <a:rPr lang="en-US" sz="2000" b="1" dirty="0">
                <a:latin typeface="+mj-lt"/>
              </a:rPr>
              <a:t>Integrity </a:t>
            </a:r>
            <a:endParaRPr lang="en-US" sz="2000" b="1" dirty="0" smtClean="0">
              <a:latin typeface="+mj-lt"/>
            </a:endParaRPr>
          </a:p>
          <a:p>
            <a:pPr marL="0" indent="0">
              <a:lnSpc>
                <a:spcPct val="140000"/>
              </a:lnSpc>
              <a:buSzPct val="90000"/>
              <a:buNone/>
            </a:pPr>
            <a:r>
              <a:rPr lang="en-US" altLang="en-US" sz="2000" b="1" dirty="0" smtClean="0">
                <a:latin typeface="+mj-lt"/>
              </a:rPr>
              <a:t>- </a:t>
            </a:r>
            <a:r>
              <a:rPr lang="en-US" altLang="en-US" sz="2000" dirty="0" smtClean="0">
                <a:latin typeface="+mj-lt"/>
              </a:rPr>
              <a:t>Measure </a:t>
            </a:r>
            <a:r>
              <a:rPr lang="en-US" altLang="en-US" sz="2000" dirty="0">
                <a:latin typeface="+mj-lt"/>
              </a:rPr>
              <a:t>of ‘truthfulness’ of the data</a:t>
            </a:r>
          </a:p>
          <a:p>
            <a:pPr marL="533400" indent="-533400">
              <a:lnSpc>
                <a:spcPct val="140000"/>
              </a:lnSpc>
              <a:buSzPct val="90000"/>
            </a:pPr>
            <a:r>
              <a:rPr lang="en-US" altLang="en-US" sz="2000" dirty="0">
                <a:latin typeface="+mj-lt"/>
              </a:rPr>
              <a:t>Is the data free from ‘untruth’ introduced by either human or technical means, whether willfully or unconsciously</a:t>
            </a:r>
            <a:r>
              <a:rPr lang="en-US" altLang="en-US" sz="2000" dirty="0" smtClean="0">
                <a:latin typeface="+mj-lt"/>
              </a:rPr>
              <a:t>?</a:t>
            </a:r>
          </a:p>
          <a:p>
            <a:pPr marL="533400" indent="-533400">
              <a:lnSpc>
                <a:spcPct val="140000"/>
              </a:lnSpc>
              <a:buSzPct val="90000"/>
            </a:pPr>
            <a:r>
              <a:rPr lang="en-US" altLang="en-US" sz="2000" dirty="0" smtClean="0">
                <a:latin typeface="+mj-lt"/>
              </a:rPr>
              <a:t>Data </a:t>
            </a:r>
            <a:r>
              <a:rPr lang="en-US" altLang="en-US" sz="2000" dirty="0">
                <a:latin typeface="+mj-lt"/>
              </a:rPr>
              <a:t>must be correct and certified free of error</a:t>
            </a:r>
          </a:p>
          <a:p>
            <a:pPr marL="533400" indent="-533400">
              <a:lnSpc>
                <a:spcPct val="140000"/>
              </a:lnSpc>
              <a:buSzPct val="90000"/>
            </a:pPr>
            <a:r>
              <a:rPr lang="en-US" altLang="en-US" sz="2000" dirty="0" smtClean="0">
                <a:latin typeface="+mj-lt"/>
              </a:rPr>
              <a:t>Correct </a:t>
            </a:r>
            <a:r>
              <a:rPr lang="en-US" altLang="en-US" sz="2000" dirty="0">
                <a:latin typeface="+mj-lt"/>
              </a:rPr>
              <a:t>spelling, </a:t>
            </a:r>
            <a:r>
              <a:rPr lang="en-US" altLang="en-US" sz="2000" dirty="0" smtClean="0">
                <a:latin typeface="+mj-lt"/>
              </a:rPr>
              <a:t>use of correct units, </a:t>
            </a:r>
            <a:r>
              <a:rPr lang="en-US" altLang="en-US" sz="2000" dirty="0" err="1" smtClean="0">
                <a:latin typeface="+mj-lt"/>
              </a:rPr>
              <a:t>etc</a:t>
            </a:r>
            <a:endParaRPr lang="en-US" altLang="en-US" sz="2000" dirty="0">
              <a:latin typeface="+mj-lt"/>
            </a:endParaRPr>
          </a:p>
          <a:p>
            <a:pPr marL="0" indent="0">
              <a:lnSpc>
                <a:spcPct val="150000"/>
              </a:lnSpc>
              <a:buSzPct val="90000"/>
              <a:buNone/>
            </a:pPr>
            <a:r>
              <a:rPr lang="en-US" altLang="en-US" sz="2000" b="1" dirty="0" smtClean="0">
                <a:latin typeface="+mj-lt"/>
              </a:rPr>
              <a:t>Threats </a:t>
            </a:r>
            <a:r>
              <a:rPr lang="en-US" altLang="en-US" sz="2000" b="1" dirty="0">
                <a:latin typeface="+mj-lt"/>
              </a:rPr>
              <a:t>to </a:t>
            </a:r>
            <a:r>
              <a:rPr lang="en-US" altLang="en-US" sz="2000" b="1" dirty="0" smtClean="0">
                <a:latin typeface="+mj-lt"/>
              </a:rPr>
              <a:t>integrity</a:t>
            </a:r>
          </a:p>
          <a:p>
            <a:pPr>
              <a:lnSpc>
                <a:spcPct val="150000"/>
              </a:lnSpc>
              <a:buSzPct val="90000"/>
            </a:pPr>
            <a:r>
              <a:rPr lang="en-US" altLang="en-US" sz="2000" dirty="0" smtClean="0">
                <a:latin typeface="+mj-lt"/>
              </a:rPr>
              <a:t>Human temptation </a:t>
            </a:r>
          </a:p>
          <a:p>
            <a:pPr>
              <a:lnSpc>
                <a:spcPct val="150000"/>
              </a:lnSpc>
              <a:buSzPct val="90000"/>
            </a:pPr>
            <a:r>
              <a:rPr lang="en-US" altLang="en-US" sz="2000" dirty="0">
                <a:latin typeface="+mj-lt"/>
              </a:rPr>
              <a:t>Technological failures</a:t>
            </a:r>
          </a:p>
          <a:p>
            <a:pPr>
              <a:lnSpc>
                <a:spcPct val="150000"/>
              </a:lnSpc>
              <a:buSzPct val="90000"/>
            </a:pPr>
            <a:r>
              <a:rPr lang="en-US" altLang="en-US" sz="2000" dirty="0" smtClean="0">
                <a:latin typeface="+mj-lt"/>
              </a:rPr>
              <a:t>Personal </a:t>
            </a:r>
            <a:r>
              <a:rPr lang="en-US" altLang="en-US" sz="2000" dirty="0">
                <a:latin typeface="+mj-lt"/>
              </a:rPr>
              <a:t>manipulations</a:t>
            </a:r>
          </a:p>
          <a:p>
            <a:pPr>
              <a:lnSpc>
                <a:spcPct val="150000"/>
              </a:lnSpc>
              <a:buSzPct val="90000"/>
            </a:pPr>
            <a:r>
              <a:rPr lang="en-US" altLang="en-US" sz="2000" dirty="0" smtClean="0">
                <a:latin typeface="+mj-lt"/>
              </a:rPr>
              <a:t>Lack </a:t>
            </a:r>
            <a:r>
              <a:rPr lang="en-US" altLang="en-US" sz="2000" dirty="0">
                <a:latin typeface="+mj-lt"/>
              </a:rPr>
              <a:t>of audit verification and </a:t>
            </a:r>
            <a:r>
              <a:rPr lang="en-US" altLang="en-US" sz="2000" dirty="0" smtClean="0">
                <a:latin typeface="+mj-lt"/>
              </a:rPr>
              <a:t>validation</a:t>
            </a:r>
            <a:endParaRPr lang="en-US" sz="2000" dirty="0">
              <a:latin typeface="+mj-lt"/>
            </a:endParaRPr>
          </a:p>
        </p:txBody>
      </p:sp>
    </p:spTree>
    <p:extLst>
      <p:ext uri="{BB962C8B-B14F-4D97-AF65-F5344CB8AC3E}">
        <p14:creationId xmlns:p14="http://schemas.microsoft.com/office/powerpoint/2010/main" val="533049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017553"/>
            <a:ext cx="12192000" cy="923330"/>
          </a:xfrm>
          <a:prstGeom prst="rect">
            <a:avLst/>
          </a:prstGeom>
        </p:spPr>
        <p:txBody>
          <a:bodyPr wrap="square">
            <a:spAutoFit/>
          </a:bodyPr>
          <a:lstStyle/>
          <a:p>
            <a:pPr algn="ctr" defTabSz="514350">
              <a:lnSpc>
                <a:spcPct val="90000"/>
              </a:lnSpc>
              <a:spcBef>
                <a:spcPct val="0"/>
              </a:spcBef>
            </a:pPr>
            <a:r>
              <a:rPr lang="en-US" sz="6000" b="1" dirty="0">
                <a:latin typeface="+mj-lt"/>
              </a:rPr>
              <a:t>Monitoring</a:t>
            </a:r>
            <a:endParaRPr lang="en-GB" sz="6000" b="1" dirty="0">
              <a:latin typeface="+mj-lt"/>
            </a:endParaRPr>
          </a:p>
        </p:txBody>
      </p:sp>
    </p:spTree>
    <p:extLst>
      <p:ext uri="{BB962C8B-B14F-4D97-AF65-F5344CB8AC3E}">
        <p14:creationId xmlns:p14="http://schemas.microsoft.com/office/powerpoint/2010/main" val="2293935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014" y="334665"/>
            <a:ext cx="11541029" cy="4770537"/>
          </a:xfrm>
          <a:prstGeom prst="rect">
            <a:avLst/>
          </a:prstGeom>
        </p:spPr>
        <p:txBody>
          <a:bodyPr wrap="square">
            <a:spAutoFit/>
          </a:bodyPr>
          <a:lstStyle/>
          <a:p>
            <a:pPr>
              <a:lnSpc>
                <a:spcPct val="200000"/>
              </a:lnSpc>
            </a:pPr>
            <a:r>
              <a:rPr lang="en-US" sz="4000" b="1" dirty="0">
                <a:latin typeface="+mj-lt"/>
              </a:rPr>
              <a:t>What is </a:t>
            </a:r>
            <a:r>
              <a:rPr lang="en-US" sz="4000" b="1" u="sng" dirty="0" smtClean="0">
                <a:latin typeface="+mj-lt"/>
              </a:rPr>
              <a:t>monitoring</a:t>
            </a:r>
            <a:r>
              <a:rPr lang="en-US" sz="4000" b="1" dirty="0" smtClean="0">
                <a:latin typeface="+mj-lt"/>
              </a:rPr>
              <a:t>?</a:t>
            </a:r>
          </a:p>
          <a:p>
            <a:pPr>
              <a:lnSpc>
                <a:spcPct val="200000"/>
              </a:lnSpc>
            </a:pPr>
            <a:r>
              <a:rPr lang="en-US" sz="2800" dirty="0">
                <a:latin typeface="+mj-lt"/>
              </a:rPr>
              <a:t>the act of overseeing the progress of a clinical trial, and of ensuring that it is conducted, recorded, and reported in accordance with the protocol, Standard Operating Procedures (SOPs), Good Clinical Practice (GCP), and the applicable regulatory requirement(s)” </a:t>
            </a:r>
            <a:r>
              <a:rPr lang="en-US" sz="2800" dirty="0" smtClean="0">
                <a:latin typeface="+mj-lt"/>
              </a:rPr>
              <a:t> ICH </a:t>
            </a:r>
            <a:r>
              <a:rPr lang="en-US" sz="2800" dirty="0">
                <a:latin typeface="+mj-lt"/>
              </a:rPr>
              <a:t>GCP </a:t>
            </a:r>
            <a:r>
              <a:rPr lang="en-US" sz="2800" dirty="0" smtClean="0">
                <a:latin typeface="+mj-lt"/>
              </a:rPr>
              <a:t>1.38</a:t>
            </a:r>
            <a:r>
              <a:rPr lang="en-US" sz="2800" dirty="0">
                <a:latin typeface="+mj-lt"/>
              </a:rPr>
              <a:t>. </a:t>
            </a:r>
            <a:endParaRPr lang="en-US" sz="2800" b="1" dirty="0">
              <a:latin typeface="+mj-lt"/>
            </a:endParaRPr>
          </a:p>
        </p:txBody>
      </p:sp>
    </p:spTree>
    <p:extLst>
      <p:ext uri="{BB962C8B-B14F-4D97-AF65-F5344CB8AC3E}">
        <p14:creationId xmlns:p14="http://schemas.microsoft.com/office/powerpoint/2010/main" val="2203275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758" y="1404139"/>
            <a:ext cx="11566357" cy="3785652"/>
          </a:xfrm>
          <a:prstGeom prst="rect">
            <a:avLst/>
          </a:prstGeom>
        </p:spPr>
        <p:txBody>
          <a:bodyPr wrap="square">
            <a:spAutoFit/>
          </a:bodyPr>
          <a:lstStyle/>
          <a:p>
            <a:pPr>
              <a:lnSpc>
                <a:spcPct val="200000"/>
              </a:lnSpc>
              <a:defRPr/>
            </a:pPr>
            <a:r>
              <a:rPr lang="en-US" sz="2400" dirty="0">
                <a:latin typeface="+mj-lt"/>
              </a:rPr>
              <a:t>The purposes of research monitoring are to verify that: (</a:t>
            </a:r>
            <a:r>
              <a:rPr lang="en-GB" sz="2400" dirty="0">
                <a:latin typeface="+mj-lt"/>
              </a:rPr>
              <a:t>ICH GCP Section 5.18.1)</a:t>
            </a:r>
            <a:r>
              <a:rPr lang="en-US" sz="2400" dirty="0">
                <a:latin typeface="+mj-lt"/>
              </a:rPr>
              <a:t> </a:t>
            </a:r>
          </a:p>
          <a:p>
            <a:pPr marL="342900" indent="-342900">
              <a:lnSpc>
                <a:spcPct val="200000"/>
              </a:lnSpc>
              <a:buAutoNum type="alphaLcParenBoth"/>
              <a:defRPr/>
            </a:pPr>
            <a:r>
              <a:rPr lang="en-US" sz="2400" dirty="0">
                <a:latin typeface="+mj-lt"/>
              </a:rPr>
              <a:t>The rights and well-being of human subjects are protected. </a:t>
            </a:r>
          </a:p>
          <a:p>
            <a:pPr marL="342900" indent="-342900">
              <a:lnSpc>
                <a:spcPct val="200000"/>
              </a:lnSpc>
              <a:buAutoNum type="alphaLcParenBoth"/>
              <a:defRPr/>
            </a:pPr>
            <a:r>
              <a:rPr lang="en-US" sz="2400" dirty="0">
                <a:latin typeface="+mj-lt"/>
              </a:rPr>
              <a:t> The reported trial data are accurate, complete, and verifiable from source documents. </a:t>
            </a:r>
          </a:p>
          <a:p>
            <a:pPr marL="342900" indent="-342900">
              <a:lnSpc>
                <a:spcPct val="200000"/>
              </a:lnSpc>
              <a:buAutoNum type="alphaLcParenBoth"/>
              <a:defRPr/>
            </a:pPr>
            <a:r>
              <a:rPr lang="en-US" sz="2400" dirty="0">
                <a:latin typeface="+mj-lt"/>
              </a:rPr>
              <a:t>The conduct of the trial is in compliance with the currently approved protocol/amendment(s), with GCP, and with the applicable regulatory requirement(s). </a:t>
            </a:r>
            <a:endParaRPr lang="en-GB" sz="2400" dirty="0">
              <a:solidFill>
                <a:srgbClr val="FF0000"/>
              </a:solidFill>
              <a:latin typeface="+mj-lt"/>
            </a:endParaRPr>
          </a:p>
        </p:txBody>
      </p:sp>
      <p:sp>
        <p:nvSpPr>
          <p:cNvPr id="5" name="Rectangle 4"/>
          <p:cNvSpPr/>
          <p:nvPr/>
        </p:nvSpPr>
        <p:spPr>
          <a:xfrm>
            <a:off x="288758" y="757808"/>
            <a:ext cx="4443663" cy="646331"/>
          </a:xfrm>
          <a:prstGeom prst="rect">
            <a:avLst/>
          </a:prstGeom>
        </p:spPr>
        <p:txBody>
          <a:bodyPr wrap="square">
            <a:spAutoFit/>
          </a:bodyPr>
          <a:lstStyle/>
          <a:p>
            <a:pPr defTabSz="514350">
              <a:lnSpc>
                <a:spcPct val="90000"/>
              </a:lnSpc>
              <a:spcBef>
                <a:spcPct val="0"/>
              </a:spcBef>
            </a:pPr>
            <a:r>
              <a:rPr lang="en-US" sz="4000" b="1" dirty="0">
                <a:latin typeface="+mj-lt"/>
                <a:ea typeface="+mj-ea"/>
                <a:cs typeface="+mj-cs"/>
              </a:rPr>
              <a:t>Monitoring</a:t>
            </a:r>
            <a:endParaRPr lang="en-GB" sz="4000" b="1" dirty="0">
              <a:latin typeface="+mj-lt"/>
              <a:ea typeface="+mj-ea"/>
              <a:cs typeface="+mj-cs"/>
            </a:endParaRPr>
          </a:p>
        </p:txBody>
      </p:sp>
    </p:spTree>
    <p:extLst>
      <p:ext uri="{BB962C8B-B14F-4D97-AF65-F5344CB8AC3E}">
        <p14:creationId xmlns:p14="http://schemas.microsoft.com/office/powerpoint/2010/main" val="2149950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82334"/>
            <a:ext cx="12192000" cy="923330"/>
          </a:xfrm>
          <a:prstGeom prst="rect">
            <a:avLst/>
          </a:prstGeom>
        </p:spPr>
        <p:txBody>
          <a:bodyPr wrap="square">
            <a:spAutoFit/>
          </a:bodyPr>
          <a:lstStyle/>
          <a:p>
            <a:pPr algn="ctr"/>
            <a:r>
              <a:rPr lang="en-US" sz="5400" b="1" dirty="0">
                <a:latin typeface="+mj-lt"/>
              </a:rPr>
              <a:t>Data </a:t>
            </a:r>
            <a:r>
              <a:rPr lang="en-US" sz="5400" b="1" dirty="0" smtClean="0">
                <a:latin typeface="+mj-lt"/>
              </a:rPr>
              <a:t>Quality</a:t>
            </a:r>
            <a:endParaRPr lang="en-GB" sz="5400" dirty="0">
              <a:latin typeface="+mj-lt"/>
            </a:endParaRPr>
          </a:p>
        </p:txBody>
      </p:sp>
    </p:spTree>
    <p:extLst>
      <p:ext uri="{BB962C8B-B14F-4D97-AF65-F5344CB8AC3E}">
        <p14:creationId xmlns:p14="http://schemas.microsoft.com/office/powerpoint/2010/main" val="661945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 y="0"/>
            <a:ext cx="12191999" cy="770944"/>
          </a:xfrm>
        </p:spPr>
        <p:txBody>
          <a:bodyPr>
            <a:normAutofit/>
          </a:bodyPr>
          <a:lstStyle/>
          <a:p>
            <a:pPr algn="ctr"/>
            <a:r>
              <a:rPr lang="en-US" sz="2800" b="1" dirty="0"/>
              <a:t>Data </a:t>
            </a:r>
            <a:r>
              <a:rPr lang="en-US" sz="2800" b="1" dirty="0" smtClean="0"/>
              <a:t>quality issues </a:t>
            </a:r>
            <a:r>
              <a:rPr lang="en-US" sz="2800" b="1" dirty="0"/>
              <a:t>at </a:t>
            </a:r>
            <a:r>
              <a:rPr lang="en-US" sz="2800" b="1" dirty="0" smtClean="0"/>
              <a:t>data </a:t>
            </a:r>
            <a:r>
              <a:rPr lang="en-US" sz="2800" b="1" u="sng" dirty="0" smtClean="0"/>
              <a:t>SOURCE</a:t>
            </a:r>
            <a:r>
              <a:rPr lang="en-US" sz="2800" b="1" dirty="0" smtClean="0"/>
              <a:t> </a:t>
            </a:r>
            <a:endParaRPr lang="en-US" sz="2800" b="1" dirty="0"/>
          </a:p>
        </p:txBody>
      </p:sp>
      <p:sp>
        <p:nvSpPr>
          <p:cNvPr id="2" name="Rectangle 1"/>
          <p:cNvSpPr/>
          <p:nvPr/>
        </p:nvSpPr>
        <p:spPr>
          <a:xfrm>
            <a:off x="121920" y="953506"/>
            <a:ext cx="11414760" cy="4549835"/>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smtClean="0">
                <a:latin typeface="+mj-lt"/>
              </a:rPr>
              <a:t>The </a:t>
            </a:r>
            <a:r>
              <a:rPr lang="en-US" sz="2800" dirty="0">
                <a:latin typeface="+mj-lt"/>
              </a:rPr>
              <a:t>potential risk of poor data quality increases with secondary and tertiary data sources </a:t>
            </a:r>
          </a:p>
          <a:p>
            <a:pPr marL="457200" indent="-457200">
              <a:lnSpc>
                <a:spcPct val="150000"/>
              </a:lnSpc>
              <a:buFont typeface="Arial" panose="020B0604020202020204" pitchFamily="34" charset="0"/>
              <a:buChar char="•"/>
            </a:pPr>
            <a:r>
              <a:rPr lang="en-US" sz="2800" dirty="0">
                <a:latin typeface="+mj-lt"/>
              </a:rPr>
              <a:t>Examples: </a:t>
            </a:r>
          </a:p>
          <a:p>
            <a:pPr marL="1371600" lvl="2" indent="-457200">
              <a:lnSpc>
                <a:spcPct val="150000"/>
              </a:lnSpc>
              <a:buFont typeface="Arial" panose="020B0604020202020204" pitchFamily="34" charset="0"/>
              <a:buChar char="•"/>
            </a:pPr>
            <a:r>
              <a:rPr lang="en-US" sz="2800" dirty="0">
                <a:latin typeface="+mj-lt"/>
              </a:rPr>
              <a:t>Validity: data could be incomplete (incomplete </a:t>
            </a:r>
            <a:r>
              <a:rPr lang="en-US" sz="2800" dirty="0" smtClean="0">
                <a:latin typeface="+mj-lt"/>
              </a:rPr>
              <a:t>clinician </a:t>
            </a:r>
            <a:r>
              <a:rPr lang="en-US" sz="2800" dirty="0">
                <a:latin typeface="+mj-lt"/>
              </a:rPr>
              <a:t>notes, ineligible notes in patient </a:t>
            </a:r>
            <a:r>
              <a:rPr lang="en-US" sz="2800" dirty="0" smtClean="0">
                <a:latin typeface="+mj-lt"/>
              </a:rPr>
              <a:t>files, missing lab results, </a:t>
            </a:r>
            <a:r>
              <a:rPr lang="en-US" sz="2800" dirty="0" err="1" smtClean="0">
                <a:latin typeface="+mj-lt"/>
              </a:rPr>
              <a:t>etc</a:t>
            </a:r>
            <a:r>
              <a:rPr lang="en-US" sz="2800" dirty="0" smtClean="0">
                <a:latin typeface="+mj-lt"/>
              </a:rPr>
              <a:t>)</a:t>
            </a:r>
            <a:endParaRPr lang="en-US" sz="2800" dirty="0">
              <a:latin typeface="+mj-lt"/>
            </a:endParaRPr>
          </a:p>
          <a:p>
            <a:pPr marL="1371600" lvl="2" indent="-457200">
              <a:lnSpc>
                <a:spcPct val="150000"/>
              </a:lnSpc>
              <a:buFont typeface="Arial" panose="020B0604020202020204" pitchFamily="34" charset="0"/>
              <a:buChar char="•"/>
            </a:pPr>
            <a:r>
              <a:rPr lang="en-US" sz="2800" dirty="0">
                <a:latin typeface="+mj-lt"/>
              </a:rPr>
              <a:t>Reliability: inconsistent recording of information by different staff because of differing skills levels </a:t>
            </a:r>
          </a:p>
        </p:txBody>
      </p:sp>
    </p:spTree>
    <p:extLst>
      <p:ext uri="{BB962C8B-B14F-4D97-AF65-F5344CB8AC3E}">
        <p14:creationId xmlns:p14="http://schemas.microsoft.com/office/powerpoint/2010/main" val="1700506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 y="0"/>
            <a:ext cx="12191999" cy="770944"/>
          </a:xfrm>
        </p:spPr>
        <p:txBody>
          <a:bodyPr>
            <a:normAutofit/>
          </a:bodyPr>
          <a:lstStyle/>
          <a:p>
            <a:pPr algn="ctr"/>
            <a:r>
              <a:rPr lang="en-US" sz="2800" b="1" dirty="0"/>
              <a:t>To </a:t>
            </a:r>
            <a:r>
              <a:rPr lang="en-US" sz="2800" b="1" dirty="0" smtClean="0"/>
              <a:t>ensure data quality </a:t>
            </a:r>
            <a:r>
              <a:rPr lang="en-US" sz="2800" b="1" dirty="0"/>
              <a:t>at </a:t>
            </a:r>
            <a:r>
              <a:rPr lang="en-US" sz="2800" b="1" dirty="0" smtClean="0"/>
              <a:t>data </a:t>
            </a:r>
            <a:r>
              <a:rPr lang="en-US" sz="2800" b="1" u="sng" dirty="0" smtClean="0"/>
              <a:t>SOURCE</a:t>
            </a:r>
            <a:endParaRPr lang="en-US" sz="2800" b="1" u="sng" dirty="0"/>
          </a:p>
        </p:txBody>
      </p:sp>
      <p:sp>
        <p:nvSpPr>
          <p:cNvPr id="2" name="Rectangle 1"/>
          <p:cNvSpPr/>
          <p:nvPr/>
        </p:nvSpPr>
        <p:spPr>
          <a:xfrm>
            <a:off x="336884" y="594481"/>
            <a:ext cx="11627318" cy="5694024"/>
          </a:xfrm>
          <a:prstGeom prst="rect">
            <a:avLst/>
          </a:prstGeom>
        </p:spPr>
        <p:txBody>
          <a:bodyPr wrap="square">
            <a:spAutoFit/>
          </a:bodyPr>
          <a:lstStyle/>
          <a:p>
            <a:pPr marL="457200" indent="-457200">
              <a:lnSpc>
                <a:spcPct val="150000"/>
              </a:lnSpc>
              <a:buFont typeface="Arial" panose="020B0604020202020204" pitchFamily="34" charset="0"/>
              <a:buChar char="•"/>
            </a:pPr>
            <a:r>
              <a:rPr lang="en-US" sz="2400" dirty="0">
                <a:latin typeface="+mj-lt"/>
              </a:rPr>
              <a:t>Design instruments carefully and </a:t>
            </a:r>
            <a:r>
              <a:rPr lang="en-US" sz="2400" dirty="0" smtClean="0">
                <a:latin typeface="+mj-lt"/>
              </a:rPr>
              <a:t>correctly using the recommended standards</a:t>
            </a:r>
          </a:p>
          <a:p>
            <a:pPr marL="457200" indent="-457200">
              <a:lnSpc>
                <a:spcPct val="150000"/>
              </a:lnSpc>
              <a:buFont typeface="Arial" panose="020B0604020202020204" pitchFamily="34" charset="0"/>
              <a:buChar char="•"/>
            </a:pPr>
            <a:r>
              <a:rPr lang="en-US" sz="2400" dirty="0" smtClean="0">
                <a:latin typeface="+mj-lt"/>
              </a:rPr>
              <a:t>Manage document versions</a:t>
            </a:r>
          </a:p>
          <a:p>
            <a:pPr marL="457200" indent="-457200">
              <a:lnSpc>
                <a:spcPct val="150000"/>
              </a:lnSpc>
              <a:buFont typeface="Arial" panose="020B0604020202020204" pitchFamily="34" charset="0"/>
              <a:buChar char="•"/>
            </a:pPr>
            <a:r>
              <a:rPr lang="en-US" sz="2400" dirty="0" smtClean="0">
                <a:latin typeface="+mj-lt"/>
              </a:rPr>
              <a:t>Use the </a:t>
            </a:r>
            <a:r>
              <a:rPr lang="en-US" sz="2400" u="sng" dirty="0" smtClean="0">
                <a:solidFill>
                  <a:srgbClr val="FF0000"/>
                </a:solidFill>
                <a:latin typeface="+mj-lt"/>
              </a:rPr>
              <a:t>ONLY</a:t>
            </a:r>
            <a:r>
              <a:rPr lang="en-US" sz="2400" dirty="0" smtClean="0">
                <a:latin typeface="+mj-lt"/>
              </a:rPr>
              <a:t> the approved versions of documents</a:t>
            </a:r>
          </a:p>
          <a:p>
            <a:pPr marL="457200" indent="-457200">
              <a:lnSpc>
                <a:spcPct val="150000"/>
              </a:lnSpc>
              <a:buFont typeface="Arial" panose="020B0604020202020204" pitchFamily="34" charset="0"/>
              <a:buChar char="•"/>
            </a:pPr>
            <a:r>
              <a:rPr lang="en-US" sz="2400" dirty="0" smtClean="0">
                <a:latin typeface="+mj-lt"/>
              </a:rPr>
              <a:t>Ensure your data collection instruments meet the recommend standards e.g CDISC</a:t>
            </a:r>
            <a:endParaRPr lang="en-US" sz="2400" dirty="0">
              <a:latin typeface="+mj-lt"/>
            </a:endParaRPr>
          </a:p>
          <a:p>
            <a:pPr marL="457200" indent="-457200">
              <a:lnSpc>
                <a:spcPct val="150000"/>
              </a:lnSpc>
              <a:buFont typeface="Arial" panose="020B0604020202020204" pitchFamily="34" charset="0"/>
              <a:buChar char="•"/>
            </a:pPr>
            <a:r>
              <a:rPr lang="en-US" sz="2400" dirty="0">
                <a:latin typeface="+mj-lt"/>
              </a:rPr>
              <a:t>Include data providers (community stakeholders) and data processors in decision to establish what is feasible to collect, to review process, and to draft instruments.</a:t>
            </a:r>
          </a:p>
          <a:p>
            <a:pPr marL="457200" indent="-457200">
              <a:lnSpc>
                <a:spcPct val="150000"/>
              </a:lnSpc>
              <a:buFont typeface="Arial" panose="020B0604020202020204" pitchFamily="34" charset="0"/>
              <a:buChar char="•"/>
            </a:pPr>
            <a:r>
              <a:rPr lang="en-US" sz="2400" dirty="0">
                <a:latin typeface="+mj-lt"/>
              </a:rPr>
              <a:t>Develop &amp; document instructions for the data collectors, on the collection forms, and for computer </a:t>
            </a:r>
            <a:r>
              <a:rPr lang="en-US" sz="2400" dirty="0" smtClean="0">
                <a:latin typeface="+mj-lt"/>
              </a:rPr>
              <a:t>procedures</a:t>
            </a:r>
          </a:p>
          <a:p>
            <a:pPr marL="457200" indent="-457200">
              <a:lnSpc>
                <a:spcPct val="150000"/>
              </a:lnSpc>
              <a:buFont typeface="Arial" panose="020B0604020202020204" pitchFamily="34" charset="0"/>
              <a:buChar char="•"/>
            </a:pPr>
            <a:r>
              <a:rPr lang="en-US" altLang="en-US" sz="2400" dirty="0" smtClean="0">
                <a:latin typeface="+mj-lt"/>
              </a:rPr>
              <a:t>Ensure </a:t>
            </a:r>
            <a:r>
              <a:rPr lang="en-US" altLang="en-US" sz="2400" dirty="0">
                <a:latin typeface="+mj-lt"/>
              </a:rPr>
              <a:t>all personnel are trained in their assigned </a:t>
            </a:r>
            <a:r>
              <a:rPr lang="en-US" altLang="en-US" sz="2400" dirty="0" smtClean="0">
                <a:latin typeface="+mj-lt"/>
              </a:rPr>
              <a:t>task</a:t>
            </a:r>
          </a:p>
          <a:p>
            <a:pPr marL="457200" indent="-457200">
              <a:lnSpc>
                <a:spcPct val="150000"/>
              </a:lnSpc>
              <a:buFont typeface="Arial" panose="020B0604020202020204" pitchFamily="34" charset="0"/>
              <a:buChar char="•"/>
            </a:pPr>
            <a:r>
              <a:rPr lang="en-US" altLang="en-US" sz="2400" dirty="0" smtClean="0">
                <a:latin typeface="+mj-lt"/>
              </a:rPr>
              <a:t>Develop </a:t>
            </a:r>
            <a:r>
              <a:rPr lang="en-US" altLang="en-US" sz="2400" dirty="0">
                <a:latin typeface="+mj-lt"/>
              </a:rPr>
              <a:t>an appropriate </a:t>
            </a:r>
            <a:r>
              <a:rPr lang="en-US" altLang="en-US" sz="2400" dirty="0" smtClean="0">
                <a:latin typeface="+mj-lt"/>
              </a:rPr>
              <a:t>sample</a:t>
            </a:r>
            <a:endParaRPr lang="en-US" sz="2400" dirty="0">
              <a:latin typeface="+mj-lt"/>
            </a:endParaRPr>
          </a:p>
        </p:txBody>
      </p:sp>
    </p:spTree>
    <p:extLst>
      <p:ext uri="{BB962C8B-B14F-4D97-AF65-F5344CB8AC3E}">
        <p14:creationId xmlns:p14="http://schemas.microsoft.com/office/powerpoint/2010/main" val="519647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0500" y="342938"/>
            <a:ext cx="8861262" cy="687388"/>
          </a:xfrm>
        </p:spPr>
        <p:txBody>
          <a:bodyPr>
            <a:noAutofit/>
          </a:bodyPr>
          <a:lstStyle/>
          <a:p>
            <a:pPr algn="ctr"/>
            <a:r>
              <a:rPr lang="en-US" sz="2000" b="1" dirty="0"/>
              <a:t>This course is developed as a collaborative effort and funded by the </a:t>
            </a:r>
            <a:r>
              <a:rPr lang="en-US" sz="2000" b="1" dirty="0" err="1"/>
              <a:t>Wellcome</a:t>
            </a:r>
            <a:r>
              <a:rPr lang="en-US" sz="2000" b="1" dirty="0"/>
              <a:t> Trust</a:t>
            </a:r>
            <a:endParaRPr lang="en-GB" sz="2000" b="1" dirty="0"/>
          </a:p>
        </p:txBody>
      </p:sp>
      <p:pic>
        <p:nvPicPr>
          <p:cNvPr id="4" name="Picture 3"/>
          <p:cNvPicPr>
            <a:picLocks noChangeAspect="1"/>
          </p:cNvPicPr>
          <p:nvPr/>
        </p:nvPicPr>
        <p:blipFill>
          <a:blip r:embed="rId3"/>
          <a:stretch>
            <a:fillRect/>
          </a:stretch>
        </p:blipFill>
        <p:spPr>
          <a:xfrm>
            <a:off x="4734751" y="1394021"/>
            <a:ext cx="2436875" cy="668655"/>
          </a:xfrm>
          <a:prstGeom prst="rect">
            <a:avLst/>
          </a:prstGeom>
        </p:spPr>
      </p:pic>
      <p:pic>
        <p:nvPicPr>
          <p:cNvPr id="5" name="Picture 4"/>
          <p:cNvPicPr>
            <a:picLocks noChangeAspect="1"/>
          </p:cNvPicPr>
          <p:nvPr/>
        </p:nvPicPr>
        <p:blipFill>
          <a:blip r:embed="rId4"/>
          <a:stretch>
            <a:fillRect/>
          </a:stretch>
        </p:blipFill>
        <p:spPr>
          <a:xfrm>
            <a:off x="4957560" y="3087390"/>
            <a:ext cx="1610018" cy="1142594"/>
          </a:xfrm>
          <a:prstGeom prst="rect">
            <a:avLst/>
          </a:prstGeom>
        </p:spPr>
      </p:pic>
      <p:pic>
        <p:nvPicPr>
          <p:cNvPr id="7" name="Picture 6"/>
          <p:cNvPicPr>
            <a:picLocks noChangeAspect="1"/>
          </p:cNvPicPr>
          <p:nvPr/>
        </p:nvPicPr>
        <p:blipFill>
          <a:blip r:embed="rId5"/>
          <a:stretch>
            <a:fillRect/>
          </a:stretch>
        </p:blipFill>
        <p:spPr>
          <a:xfrm>
            <a:off x="8986846" y="5105384"/>
            <a:ext cx="1305217" cy="1058284"/>
          </a:xfrm>
          <a:prstGeom prst="rect">
            <a:avLst/>
          </a:prstGeom>
        </p:spPr>
      </p:pic>
      <p:pic>
        <p:nvPicPr>
          <p:cNvPr id="8" name="Picture 7"/>
          <p:cNvPicPr>
            <a:picLocks noChangeAspect="1"/>
          </p:cNvPicPr>
          <p:nvPr/>
        </p:nvPicPr>
        <p:blipFill>
          <a:blip r:embed="rId6"/>
          <a:stretch>
            <a:fillRect/>
          </a:stretch>
        </p:blipFill>
        <p:spPr>
          <a:xfrm>
            <a:off x="1690501" y="3069411"/>
            <a:ext cx="1335693" cy="1178552"/>
          </a:xfrm>
          <a:prstGeom prst="rect">
            <a:avLst/>
          </a:prstGeom>
        </p:spPr>
      </p:pic>
      <p:pic>
        <p:nvPicPr>
          <p:cNvPr id="9" name="Picture 8" descr="http://www.ndm.ox.ac.uk/_asset/image/multi-coloured-men-square-large.jpeg/"/>
          <p:cNvPicPr/>
          <p:nvPr/>
        </p:nvPicPr>
        <p:blipFill>
          <a:blip r:embed="rId7">
            <a:extLst>
              <a:ext uri="{28A0092B-C50C-407E-A947-70E740481C1C}">
                <a14:useLocalDpi xmlns:a14="http://schemas.microsoft.com/office/drawing/2010/main" val="0"/>
              </a:ext>
            </a:extLst>
          </a:blip>
          <a:srcRect/>
          <a:stretch>
            <a:fillRect/>
          </a:stretch>
        </p:blipFill>
        <p:spPr bwMode="auto">
          <a:xfrm>
            <a:off x="1763143" y="5163237"/>
            <a:ext cx="1234440" cy="942578"/>
          </a:xfrm>
          <a:prstGeom prst="rect">
            <a:avLst/>
          </a:prstGeom>
          <a:noFill/>
          <a:ln>
            <a:solidFill>
              <a:schemeClr val="accent1"/>
            </a:solidFill>
          </a:ln>
        </p:spPr>
      </p:pic>
      <p:pic>
        <p:nvPicPr>
          <p:cNvPr id="10" name="Picture 9"/>
          <p:cNvPicPr/>
          <p:nvPr/>
        </p:nvPicPr>
        <p:blipFill>
          <a:blip r:embed="rId8">
            <a:extLst>
              <a:ext uri="{28A0092B-C50C-407E-A947-70E740481C1C}">
                <a14:useLocalDpi xmlns:a14="http://schemas.microsoft.com/office/drawing/2010/main" val="0"/>
              </a:ext>
            </a:extLst>
          </a:blip>
          <a:srcRect/>
          <a:stretch>
            <a:fillRect/>
          </a:stretch>
        </p:blipFill>
        <p:spPr bwMode="auto">
          <a:xfrm>
            <a:off x="8750500" y="3637019"/>
            <a:ext cx="1858298" cy="890262"/>
          </a:xfrm>
          <a:prstGeom prst="rect">
            <a:avLst/>
          </a:prstGeom>
          <a:noFill/>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3648" y="2334399"/>
            <a:ext cx="1491615" cy="655710"/>
          </a:xfrm>
          <a:prstGeom prst="rect">
            <a:avLst/>
          </a:prstGeom>
        </p:spPr>
      </p:pic>
      <p:pic>
        <p:nvPicPr>
          <p:cNvPr id="13" name="Picture 12" descr="Oxford University Clinical Research Unit"/>
          <p:cNvPicPr/>
          <p:nvPr/>
        </p:nvPicPr>
        <p:blipFill>
          <a:blip r:embed="rId10">
            <a:extLst>
              <a:ext uri="{28A0092B-C50C-407E-A947-70E740481C1C}">
                <a14:useLocalDpi xmlns:a14="http://schemas.microsoft.com/office/drawing/2010/main" val="0"/>
              </a:ext>
            </a:extLst>
          </a:blip>
          <a:srcRect/>
          <a:stretch>
            <a:fillRect/>
          </a:stretch>
        </p:blipFill>
        <p:spPr bwMode="auto">
          <a:xfrm>
            <a:off x="1843189" y="1305885"/>
            <a:ext cx="1183005" cy="720090"/>
          </a:xfrm>
          <a:prstGeom prst="rect">
            <a:avLst/>
          </a:prstGeom>
          <a:noFill/>
          <a:ln>
            <a:noFill/>
          </a:ln>
        </p:spPr>
      </p:pic>
      <p:pic>
        <p:nvPicPr>
          <p:cNvPr id="3" name="Picture 2"/>
          <p:cNvPicPr>
            <a:picLocks noChangeAspect="1"/>
          </p:cNvPicPr>
          <p:nvPr/>
        </p:nvPicPr>
        <p:blipFill>
          <a:blip r:embed="rId11"/>
          <a:stretch>
            <a:fillRect/>
          </a:stretch>
        </p:blipFill>
        <p:spPr>
          <a:xfrm>
            <a:off x="4906756" y="5122480"/>
            <a:ext cx="1660823" cy="1041188"/>
          </a:xfrm>
          <a:prstGeom prst="rect">
            <a:avLst/>
          </a:prstGeom>
        </p:spPr>
      </p:pic>
      <p:pic>
        <p:nvPicPr>
          <p:cNvPr id="14" name="Picture 13">
            <a:extLst>
              <a:ext uri="{FF2B5EF4-FFF2-40B4-BE49-F238E27FC236}">
                <a16:creationId xmlns:a16="http://schemas.microsoft.com/office/drawing/2014/main" id="{2F143710-7711-ED49-8AE6-F826CB16C1DA}"/>
              </a:ext>
            </a:extLst>
          </p:cNvPr>
          <p:cNvPicPr>
            <a:picLocks noChangeAspect="1"/>
          </p:cNvPicPr>
          <p:nvPr/>
        </p:nvPicPr>
        <p:blipFill>
          <a:blip r:embed="rId12"/>
          <a:stretch>
            <a:fillRect/>
          </a:stretch>
        </p:blipFill>
        <p:spPr>
          <a:xfrm>
            <a:off x="9014707" y="1264736"/>
            <a:ext cx="1329887" cy="662415"/>
          </a:xfrm>
          <a:prstGeom prst="rect">
            <a:avLst/>
          </a:prstGeom>
        </p:spPr>
      </p:pic>
    </p:spTree>
    <p:extLst>
      <p:ext uri="{BB962C8B-B14F-4D97-AF65-F5344CB8AC3E}">
        <p14:creationId xmlns:p14="http://schemas.microsoft.com/office/powerpoint/2010/main" val="230716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4004" y="188979"/>
            <a:ext cx="11922493" cy="770944"/>
          </a:xfrm>
        </p:spPr>
        <p:txBody>
          <a:bodyPr>
            <a:normAutofit/>
          </a:bodyPr>
          <a:lstStyle/>
          <a:p>
            <a:pPr algn="ctr"/>
            <a:r>
              <a:rPr lang="en-US" sz="3200" b="1" dirty="0"/>
              <a:t>Data </a:t>
            </a:r>
            <a:r>
              <a:rPr lang="en-US" sz="3200" b="1" dirty="0" smtClean="0"/>
              <a:t>quality issues at data </a:t>
            </a:r>
            <a:r>
              <a:rPr lang="en-US" sz="3200" b="1" u="sng" dirty="0" smtClean="0"/>
              <a:t>COLLECTION</a:t>
            </a:r>
            <a:endParaRPr lang="en-US" sz="3200" b="1" u="sng" dirty="0"/>
          </a:p>
        </p:txBody>
      </p:sp>
      <p:sp>
        <p:nvSpPr>
          <p:cNvPr id="2" name="Rectangle 1"/>
          <p:cNvSpPr/>
          <p:nvPr/>
        </p:nvSpPr>
        <p:spPr>
          <a:xfrm>
            <a:off x="346511" y="959923"/>
            <a:ext cx="11280807" cy="4524315"/>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dirty="0" smtClean="0">
                <a:latin typeface="+mj-lt"/>
              </a:rPr>
              <a:t>Incomplete/missing entries </a:t>
            </a:r>
            <a:r>
              <a:rPr lang="en-US" sz="3200" dirty="0">
                <a:latin typeface="+mj-lt"/>
              </a:rPr>
              <a:t>in spreadsheets</a:t>
            </a:r>
          </a:p>
          <a:p>
            <a:pPr marL="457200" indent="-457200">
              <a:lnSpc>
                <a:spcPct val="150000"/>
              </a:lnSpc>
              <a:buFont typeface="Arial" panose="020B0604020202020204" pitchFamily="34" charset="0"/>
              <a:buChar char="•"/>
            </a:pPr>
            <a:r>
              <a:rPr lang="en-US" sz="3200" dirty="0" smtClean="0">
                <a:latin typeface="+mj-lt"/>
              </a:rPr>
              <a:t>Incorrect </a:t>
            </a:r>
            <a:r>
              <a:rPr lang="en-US" sz="3200" dirty="0">
                <a:latin typeface="+mj-lt"/>
              </a:rPr>
              <a:t>data </a:t>
            </a:r>
            <a:r>
              <a:rPr lang="en-US" sz="3200" dirty="0" smtClean="0">
                <a:latin typeface="+mj-lt"/>
              </a:rPr>
              <a:t>transcriptions</a:t>
            </a:r>
          </a:p>
          <a:p>
            <a:pPr marL="457200" indent="-457200">
              <a:lnSpc>
                <a:spcPct val="150000"/>
              </a:lnSpc>
              <a:buFont typeface="Arial" panose="020B0604020202020204" pitchFamily="34" charset="0"/>
              <a:buChar char="•"/>
            </a:pPr>
            <a:r>
              <a:rPr lang="en-US" sz="3200" dirty="0" smtClean="0">
                <a:latin typeface="+mj-lt"/>
              </a:rPr>
              <a:t>Illegible/Unreadable data entry </a:t>
            </a:r>
            <a:endParaRPr lang="en-US" sz="3200" dirty="0">
              <a:latin typeface="+mj-lt"/>
            </a:endParaRPr>
          </a:p>
          <a:p>
            <a:pPr marL="457200" indent="-457200">
              <a:lnSpc>
                <a:spcPct val="150000"/>
              </a:lnSpc>
              <a:buFont typeface="Arial" panose="020B0604020202020204" pitchFamily="34" charset="0"/>
              <a:buChar char="•"/>
            </a:pPr>
            <a:r>
              <a:rPr lang="en-US" sz="3200" dirty="0" smtClean="0">
                <a:latin typeface="+mj-lt"/>
              </a:rPr>
              <a:t>Data </a:t>
            </a:r>
            <a:r>
              <a:rPr lang="en-US" sz="3200" dirty="0">
                <a:latin typeface="+mj-lt"/>
              </a:rPr>
              <a:t>entered in wrong fields in a database </a:t>
            </a:r>
          </a:p>
          <a:p>
            <a:pPr marL="457200" indent="-457200">
              <a:lnSpc>
                <a:spcPct val="150000"/>
              </a:lnSpc>
              <a:buFont typeface="Arial" panose="020B0604020202020204" pitchFamily="34" charset="0"/>
              <a:buChar char="•"/>
            </a:pPr>
            <a:r>
              <a:rPr lang="en-US" sz="3200" dirty="0">
                <a:latin typeface="+mj-lt"/>
              </a:rPr>
              <a:t>Inconsistent entries of data by different data </a:t>
            </a:r>
            <a:r>
              <a:rPr lang="en-US" sz="3200" dirty="0" smtClean="0">
                <a:latin typeface="+mj-lt"/>
              </a:rPr>
              <a:t>capturers</a:t>
            </a:r>
          </a:p>
          <a:p>
            <a:pPr marL="457200" indent="-457200">
              <a:lnSpc>
                <a:spcPct val="150000"/>
              </a:lnSpc>
              <a:buFont typeface="Arial" panose="020B0604020202020204" pitchFamily="34" charset="0"/>
              <a:buChar char="•"/>
            </a:pPr>
            <a:r>
              <a:rPr lang="en-US" sz="3200" dirty="0" smtClean="0">
                <a:latin typeface="+mj-lt"/>
              </a:rPr>
              <a:t>Out of range values</a:t>
            </a:r>
            <a:endParaRPr lang="en-US" sz="3200" dirty="0">
              <a:latin typeface="+mj-lt"/>
            </a:endParaRPr>
          </a:p>
        </p:txBody>
      </p:sp>
    </p:spTree>
    <p:extLst>
      <p:ext uri="{BB962C8B-B14F-4D97-AF65-F5344CB8AC3E}">
        <p14:creationId xmlns:p14="http://schemas.microsoft.com/office/powerpoint/2010/main" val="1259745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 y="0"/>
            <a:ext cx="12191999" cy="770944"/>
          </a:xfrm>
        </p:spPr>
        <p:txBody>
          <a:bodyPr>
            <a:normAutofit/>
          </a:bodyPr>
          <a:lstStyle/>
          <a:p>
            <a:pPr algn="ctr"/>
            <a:r>
              <a:rPr lang="en-US" sz="2800" b="1" dirty="0"/>
              <a:t>To </a:t>
            </a:r>
            <a:r>
              <a:rPr lang="en-US" sz="2800" b="1" dirty="0" smtClean="0"/>
              <a:t>ensure data quality during data </a:t>
            </a:r>
            <a:r>
              <a:rPr lang="en-US" sz="2800" b="1" u="sng" dirty="0" smtClean="0"/>
              <a:t>COLLECTION</a:t>
            </a:r>
            <a:endParaRPr lang="en-US" sz="2800" b="1" u="sng" dirty="0"/>
          </a:p>
        </p:txBody>
      </p:sp>
      <p:sp>
        <p:nvSpPr>
          <p:cNvPr id="2" name="Rectangle 1"/>
          <p:cNvSpPr/>
          <p:nvPr/>
        </p:nvSpPr>
        <p:spPr>
          <a:xfrm>
            <a:off x="240632" y="568814"/>
            <a:ext cx="11707528" cy="5909310"/>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latin typeface="+mj-lt"/>
              </a:rPr>
              <a:t>Develop specific instructions for data </a:t>
            </a:r>
            <a:r>
              <a:rPr lang="en-US" sz="2800" dirty="0" smtClean="0">
                <a:latin typeface="+mj-lt"/>
              </a:rPr>
              <a:t>collection following the recommended standards e.g ICH GCP, CDASH, </a:t>
            </a:r>
            <a:r>
              <a:rPr lang="en-US" sz="2800" dirty="0" err="1" smtClean="0">
                <a:latin typeface="+mj-lt"/>
              </a:rPr>
              <a:t>etc</a:t>
            </a:r>
            <a:endParaRPr lang="en-US" sz="2800" dirty="0">
              <a:latin typeface="+mj-lt"/>
            </a:endParaRPr>
          </a:p>
          <a:p>
            <a:pPr marL="457200" indent="-457200">
              <a:lnSpc>
                <a:spcPct val="150000"/>
              </a:lnSpc>
              <a:buFont typeface="Arial" panose="020B0604020202020204" pitchFamily="34" charset="0"/>
              <a:buChar char="•"/>
            </a:pPr>
            <a:r>
              <a:rPr lang="en-US" sz="2800" dirty="0">
                <a:latin typeface="+mj-lt"/>
              </a:rPr>
              <a:t>Routinely check to see if instructions are being followed</a:t>
            </a:r>
          </a:p>
          <a:p>
            <a:pPr marL="457200" indent="-457200">
              <a:lnSpc>
                <a:spcPct val="150000"/>
              </a:lnSpc>
              <a:buFont typeface="Arial" panose="020B0604020202020204" pitchFamily="34" charset="0"/>
              <a:buChar char="•"/>
            </a:pPr>
            <a:r>
              <a:rPr lang="en-US" sz="2800" dirty="0">
                <a:latin typeface="+mj-lt"/>
              </a:rPr>
              <a:t>Identify what to do if you (or someone) wants to make a change to the data collection process or if you have problems during data collection (change </a:t>
            </a:r>
            <a:r>
              <a:rPr lang="en-US" sz="2800" dirty="0" smtClean="0">
                <a:latin typeface="+mj-lt"/>
              </a:rPr>
              <a:t>management </a:t>
            </a:r>
            <a:r>
              <a:rPr lang="en-US" sz="2800" dirty="0">
                <a:latin typeface="+mj-lt"/>
              </a:rPr>
              <a:t>process)</a:t>
            </a:r>
          </a:p>
          <a:p>
            <a:pPr marL="457200" indent="-457200">
              <a:lnSpc>
                <a:spcPct val="150000"/>
              </a:lnSpc>
              <a:buFont typeface="Arial" panose="020B0604020202020204" pitchFamily="34" charset="0"/>
              <a:buChar char="•"/>
            </a:pPr>
            <a:r>
              <a:rPr lang="en-US" sz="2800" dirty="0">
                <a:latin typeface="+mj-lt"/>
              </a:rPr>
              <a:t>Check to see if people follow the change management process</a:t>
            </a:r>
          </a:p>
          <a:p>
            <a:pPr marL="457200" indent="-457200">
              <a:lnSpc>
                <a:spcPct val="150000"/>
              </a:lnSpc>
              <a:buFont typeface="Arial" panose="020B0604020202020204" pitchFamily="34" charset="0"/>
              <a:buChar char="•"/>
            </a:pPr>
            <a:r>
              <a:rPr lang="en-US" sz="2800" dirty="0">
                <a:latin typeface="+mj-lt"/>
              </a:rPr>
              <a:t>Ensure all data collection, entry and analysis needs are available (pens, paper, forms, </a:t>
            </a:r>
            <a:r>
              <a:rPr lang="en-US" sz="2800" dirty="0" smtClean="0">
                <a:latin typeface="+mj-lt"/>
              </a:rPr>
              <a:t>computers, scanners, softwares, etc.)</a:t>
            </a:r>
            <a:endParaRPr lang="en-US" sz="2800" dirty="0">
              <a:latin typeface="+mj-lt"/>
            </a:endParaRPr>
          </a:p>
        </p:txBody>
      </p:sp>
    </p:spTree>
    <p:extLst>
      <p:ext uri="{BB962C8B-B14F-4D97-AF65-F5344CB8AC3E}">
        <p14:creationId xmlns:p14="http://schemas.microsoft.com/office/powerpoint/2010/main" val="3915695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681" y="137160"/>
            <a:ext cx="11856719" cy="770944"/>
          </a:xfrm>
        </p:spPr>
        <p:txBody>
          <a:bodyPr>
            <a:normAutofit/>
          </a:bodyPr>
          <a:lstStyle/>
          <a:p>
            <a:pPr algn="ctr"/>
            <a:r>
              <a:rPr lang="en-US" sz="2800" b="1" dirty="0"/>
              <a:t>To </a:t>
            </a:r>
            <a:r>
              <a:rPr lang="en-US" sz="2800" b="1" dirty="0" smtClean="0"/>
              <a:t>ensure data quality during </a:t>
            </a:r>
            <a:r>
              <a:rPr lang="en-US" sz="2800" b="1" u="sng" dirty="0" smtClean="0"/>
              <a:t>COLLECTION </a:t>
            </a:r>
            <a:r>
              <a:rPr lang="en-US" sz="2800" b="1" dirty="0" smtClean="0"/>
              <a:t>cont’</a:t>
            </a:r>
            <a:endParaRPr lang="en-US" sz="2800" b="1" dirty="0"/>
          </a:p>
        </p:txBody>
      </p:sp>
      <p:sp>
        <p:nvSpPr>
          <p:cNvPr id="2" name="Rectangle 1"/>
          <p:cNvSpPr/>
          <p:nvPr/>
        </p:nvSpPr>
        <p:spPr>
          <a:xfrm>
            <a:off x="327660" y="908104"/>
            <a:ext cx="11414760" cy="5186676"/>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dirty="0">
                <a:latin typeface="+mj-lt"/>
              </a:rPr>
              <a:t>Train data collectors in how to collect information</a:t>
            </a:r>
          </a:p>
          <a:p>
            <a:pPr marL="457200" indent="-457200">
              <a:lnSpc>
                <a:spcPct val="150000"/>
              </a:lnSpc>
              <a:buFont typeface="Arial" panose="020B0604020202020204" pitchFamily="34" charset="0"/>
              <a:buChar char="•"/>
            </a:pPr>
            <a:r>
              <a:rPr lang="en-US" sz="3200" dirty="0">
                <a:latin typeface="+mj-lt"/>
              </a:rPr>
              <a:t>Develop </a:t>
            </a:r>
            <a:r>
              <a:rPr lang="en-US" sz="3200" dirty="0" smtClean="0">
                <a:latin typeface="+mj-lt"/>
              </a:rPr>
              <a:t>SOPs, CRF completion guides and working instructions for </a:t>
            </a:r>
            <a:r>
              <a:rPr lang="en-US" sz="3200" dirty="0">
                <a:latin typeface="+mj-lt"/>
              </a:rPr>
              <a:t>managing the collected </a:t>
            </a:r>
            <a:r>
              <a:rPr lang="en-US" sz="3200" dirty="0" smtClean="0">
                <a:latin typeface="+mj-lt"/>
              </a:rPr>
              <a:t>data</a:t>
            </a:r>
          </a:p>
          <a:p>
            <a:pPr marL="457200" indent="-457200">
              <a:lnSpc>
                <a:spcPct val="150000"/>
              </a:lnSpc>
              <a:buFont typeface="Arial" panose="020B0604020202020204" pitchFamily="34" charset="0"/>
              <a:buChar char="•"/>
            </a:pPr>
            <a:r>
              <a:rPr lang="en-US" sz="3200" dirty="0" smtClean="0">
                <a:latin typeface="+mj-lt"/>
              </a:rPr>
              <a:t>Develop </a:t>
            </a:r>
            <a:r>
              <a:rPr lang="en-US" sz="3200" dirty="0">
                <a:latin typeface="+mj-lt"/>
              </a:rPr>
              <a:t>SOPs for revising the </a:t>
            </a:r>
            <a:r>
              <a:rPr lang="en-US" sz="3200" dirty="0" smtClean="0">
                <a:latin typeface="+mj-lt"/>
              </a:rPr>
              <a:t>data collection tools</a:t>
            </a:r>
            <a:endParaRPr lang="en-US" sz="3200" dirty="0">
              <a:latin typeface="+mj-lt"/>
            </a:endParaRPr>
          </a:p>
          <a:p>
            <a:pPr marL="457200" indent="-457200">
              <a:lnSpc>
                <a:spcPct val="150000"/>
              </a:lnSpc>
              <a:buFont typeface="Arial" panose="020B0604020202020204" pitchFamily="34" charset="0"/>
              <a:buChar char="•"/>
            </a:pPr>
            <a:r>
              <a:rPr lang="en-US" sz="3200" dirty="0" smtClean="0">
                <a:latin typeface="+mj-lt"/>
              </a:rPr>
              <a:t>Communicate/train study personnel on the </a:t>
            </a:r>
            <a:r>
              <a:rPr lang="en-US" sz="3200" dirty="0">
                <a:latin typeface="+mj-lt"/>
              </a:rPr>
              <a:t>process and SOPs</a:t>
            </a:r>
          </a:p>
          <a:p>
            <a:pPr marL="457200" indent="-457200">
              <a:lnSpc>
                <a:spcPct val="150000"/>
              </a:lnSpc>
              <a:buFont typeface="Arial" panose="020B0604020202020204" pitchFamily="34" charset="0"/>
              <a:buChar char="•"/>
            </a:pPr>
            <a:r>
              <a:rPr lang="en-US" sz="3200" dirty="0">
                <a:latin typeface="+mj-lt"/>
              </a:rPr>
              <a:t>Conduct on-site reviews during the </a:t>
            </a:r>
            <a:r>
              <a:rPr lang="en-US" sz="3200" dirty="0" smtClean="0">
                <a:latin typeface="+mj-lt"/>
              </a:rPr>
              <a:t>process</a:t>
            </a:r>
          </a:p>
          <a:p>
            <a:pPr marL="457200" indent="-457200">
              <a:lnSpc>
                <a:spcPct val="150000"/>
              </a:lnSpc>
              <a:buFont typeface="Arial" panose="020B0604020202020204" pitchFamily="34" charset="0"/>
              <a:buChar char="•"/>
            </a:pPr>
            <a:r>
              <a:rPr lang="en-US" sz="3200" dirty="0" smtClean="0">
                <a:latin typeface="+mj-lt"/>
              </a:rPr>
              <a:t>Handle errors using the recommended standards e.g GCP</a:t>
            </a:r>
          </a:p>
        </p:txBody>
      </p:sp>
    </p:spTree>
    <p:extLst>
      <p:ext uri="{BB962C8B-B14F-4D97-AF65-F5344CB8AC3E}">
        <p14:creationId xmlns:p14="http://schemas.microsoft.com/office/powerpoint/2010/main" val="1127725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2440" y="0"/>
            <a:ext cx="11369040" cy="770944"/>
          </a:xfrm>
        </p:spPr>
        <p:txBody>
          <a:bodyPr>
            <a:normAutofit/>
          </a:bodyPr>
          <a:lstStyle/>
          <a:p>
            <a:pPr algn="ctr"/>
            <a:r>
              <a:rPr lang="en-US" sz="2800" b="1" dirty="0"/>
              <a:t>To </a:t>
            </a:r>
            <a:r>
              <a:rPr lang="en-US" sz="2800" b="1" dirty="0" smtClean="0"/>
              <a:t>ensure data quality during </a:t>
            </a:r>
            <a:r>
              <a:rPr lang="en-US" sz="2800" b="1" u="sng" dirty="0" smtClean="0"/>
              <a:t>COLLECTION </a:t>
            </a:r>
            <a:r>
              <a:rPr lang="en-US" sz="2800" b="1" dirty="0" smtClean="0"/>
              <a:t>cont’</a:t>
            </a:r>
            <a:endParaRPr lang="en-US" sz="2800" b="1" dirty="0"/>
          </a:p>
        </p:txBody>
      </p:sp>
      <p:sp>
        <p:nvSpPr>
          <p:cNvPr id="2" name="Rectangle 1"/>
          <p:cNvSpPr/>
          <p:nvPr/>
        </p:nvSpPr>
        <p:spPr>
          <a:xfrm>
            <a:off x="472440" y="572824"/>
            <a:ext cx="11414760" cy="4868256"/>
          </a:xfrm>
          <a:prstGeom prst="rect">
            <a:avLst/>
          </a:prstGeom>
        </p:spPr>
        <p:txBody>
          <a:bodyPr wrap="square">
            <a:spAutoFit/>
          </a:bodyPr>
          <a:lstStyle/>
          <a:p>
            <a:pPr marL="457200" indent="-457200">
              <a:lnSpc>
                <a:spcPct val="150000"/>
              </a:lnSpc>
              <a:buFont typeface="Arial" panose="020B0604020202020204" pitchFamily="34" charset="0"/>
              <a:buChar char="•"/>
            </a:pPr>
            <a:r>
              <a:rPr lang="en-US" sz="3000" dirty="0">
                <a:latin typeface="+mj-lt"/>
              </a:rPr>
              <a:t>Develop check lists and sign off for key steps</a:t>
            </a:r>
          </a:p>
          <a:p>
            <a:pPr marL="457200" indent="-457200">
              <a:lnSpc>
                <a:spcPct val="150000"/>
              </a:lnSpc>
              <a:buFont typeface="Arial" panose="020B0604020202020204" pitchFamily="34" charset="0"/>
              <a:buChar char="•"/>
            </a:pPr>
            <a:r>
              <a:rPr lang="en-US" sz="3000" dirty="0">
                <a:latin typeface="+mj-lt"/>
              </a:rPr>
              <a:t>Conduct reviews during entry process</a:t>
            </a:r>
          </a:p>
          <a:p>
            <a:pPr marL="457200" indent="-457200">
              <a:lnSpc>
                <a:spcPct val="150000"/>
              </a:lnSpc>
              <a:buFont typeface="Arial" panose="020B0604020202020204" pitchFamily="34" charset="0"/>
              <a:buChar char="•"/>
            </a:pPr>
            <a:r>
              <a:rPr lang="en-US" sz="3000" dirty="0">
                <a:latin typeface="+mj-lt"/>
              </a:rPr>
              <a:t>Create an electronic or manual format that includes a data verification process by a second individual who is not entering the </a:t>
            </a:r>
            <a:r>
              <a:rPr lang="en-US" sz="3000" dirty="0" smtClean="0">
                <a:latin typeface="+mj-lt"/>
              </a:rPr>
              <a:t>data</a:t>
            </a:r>
          </a:p>
          <a:p>
            <a:pPr marL="457200" indent="-457200">
              <a:lnSpc>
                <a:spcPct val="150000"/>
              </a:lnSpc>
              <a:buFont typeface="Arial" panose="020B0604020202020204" pitchFamily="34" charset="0"/>
              <a:buChar char="•"/>
            </a:pPr>
            <a:r>
              <a:rPr lang="en-US" sz="3000" dirty="0">
                <a:latin typeface="+mj-lt"/>
              </a:rPr>
              <a:t>Randomly sample data and verify </a:t>
            </a:r>
          </a:p>
          <a:p>
            <a:pPr marL="457200" indent="-457200">
              <a:lnSpc>
                <a:spcPct val="150000"/>
              </a:lnSpc>
              <a:buFont typeface="Arial" panose="020B0604020202020204" pitchFamily="34" charset="0"/>
              <a:buChar char="•"/>
            </a:pPr>
            <a:r>
              <a:rPr lang="en-US" sz="3000" dirty="0">
                <a:latin typeface="+mj-lt"/>
              </a:rPr>
              <a:t>Ensure problems are reported and documented, corrected and communicated and tracked back to the source of the </a:t>
            </a:r>
            <a:r>
              <a:rPr lang="en-US" sz="3000" dirty="0" smtClean="0">
                <a:latin typeface="+mj-lt"/>
              </a:rPr>
              <a:t>problem</a:t>
            </a:r>
            <a:endParaRPr lang="en-US" sz="3000" dirty="0">
              <a:latin typeface="+mj-lt"/>
            </a:endParaRPr>
          </a:p>
        </p:txBody>
      </p:sp>
    </p:spTree>
    <p:extLst>
      <p:ext uri="{BB962C8B-B14F-4D97-AF65-F5344CB8AC3E}">
        <p14:creationId xmlns:p14="http://schemas.microsoft.com/office/powerpoint/2010/main" val="208912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192000" cy="770944"/>
          </a:xfrm>
        </p:spPr>
        <p:txBody>
          <a:bodyPr>
            <a:normAutofit/>
          </a:bodyPr>
          <a:lstStyle/>
          <a:p>
            <a:pPr algn="ctr"/>
            <a:r>
              <a:rPr lang="en-US" sz="3200" b="1" dirty="0" smtClean="0"/>
              <a:t>To ensure </a:t>
            </a:r>
            <a:r>
              <a:rPr lang="en-US" sz="3200" b="1" dirty="0"/>
              <a:t>data quality </a:t>
            </a:r>
            <a:r>
              <a:rPr lang="en-US" sz="3200" b="1" dirty="0" smtClean="0"/>
              <a:t>in study </a:t>
            </a:r>
            <a:r>
              <a:rPr lang="en-US" sz="3200" b="1" u="sng" dirty="0" smtClean="0"/>
              <a:t>Electronic Data Capture</a:t>
            </a:r>
            <a:endParaRPr lang="en-US" sz="3200" b="1" u="sng" dirty="0"/>
          </a:p>
        </p:txBody>
      </p:sp>
      <p:sp>
        <p:nvSpPr>
          <p:cNvPr id="2" name="Rectangle 1"/>
          <p:cNvSpPr/>
          <p:nvPr/>
        </p:nvSpPr>
        <p:spPr>
          <a:xfrm>
            <a:off x="266700" y="786184"/>
            <a:ext cx="11925300" cy="5516895"/>
          </a:xfrm>
          <a:prstGeom prst="rect">
            <a:avLst/>
          </a:prstGeom>
        </p:spPr>
        <p:txBody>
          <a:bodyPr wrap="square">
            <a:spAutoFit/>
          </a:bodyPr>
          <a:lstStyle/>
          <a:p>
            <a:pPr marL="457200" indent="-457200">
              <a:lnSpc>
                <a:spcPct val="150000"/>
              </a:lnSpc>
              <a:buFont typeface="Arial" panose="020B0604020202020204" pitchFamily="34" charset="0"/>
              <a:buChar char="•"/>
            </a:pPr>
            <a:r>
              <a:rPr lang="en-US" sz="2350" dirty="0" smtClean="0">
                <a:latin typeface="+mj-lt"/>
              </a:rPr>
              <a:t>Implement </a:t>
            </a:r>
            <a:r>
              <a:rPr lang="en-US" sz="2350" dirty="0">
                <a:latin typeface="+mj-lt"/>
              </a:rPr>
              <a:t>three tire database development process (Development, Testing and Production</a:t>
            </a:r>
            <a:r>
              <a:rPr lang="en-US" sz="2350" dirty="0" smtClean="0">
                <a:latin typeface="+mj-lt"/>
              </a:rPr>
              <a:t>)</a:t>
            </a:r>
          </a:p>
          <a:p>
            <a:pPr marL="457200" indent="-457200">
              <a:lnSpc>
                <a:spcPct val="150000"/>
              </a:lnSpc>
              <a:buFont typeface="Arial" panose="020B0604020202020204" pitchFamily="34" charset="0"/>
              <a:buChar char="•"/>
            </a:pPr>
            <a:r>
              <a:rPr lang="en-GB" sz="2350" dirty="0">
                <a:latin typeface="+mj-lt"/>
              </a:rPr>
              <a:t>Document database testing </a:t>
            </a:r>
            <a:r>
              <a:rPr lang="en-GB" sz="2350" dirty="0" smtClean="0">
                <a:latin typeface="+mj-lt"/>
              </a:rPr>
              <a:t>process</a:t>
            </a:r>
          </a:p>
          <a:p>
            <a:pPr marL="457200" indent="-457200">
              <a:lnSpc>
                <a:spcPct val="150000"/>
              </a:lnSpc>
              <a:buFont typeface="Arial" panose="020B0604020202020204" pitchFamily="34" charset="0"/>
              <a:buChar char="•"/>
            </a:pPr>
            <a:r>
              <a:rPr lang="en-US" sz="2350" dirty="0">
                <a:latin typeface="+mj-lt"/>
              </a:rPr>
              <a:t>Maintain a log of database fixes done</a:t>
            </a:r>
          </a:p>
          <a:p>
            <a:pPr marL="457200" indent="-457200">
              <a:lnSpc>
                <a:spcPct val="150000"/>
              </a:lnSpc>
              <a:buFont typeface="Arial" panose="020B0604020202020204" pitchFamily="34" charset="0"/>
              <a:buChar char="•"/>
            </a:pPr>
            <a:r>
              <a:rPr lang="en-US" sz="2350" dirty="0" smtClean="0">
                <a:latin typeface="+mj-lt"/>
              </a:rPr>
              <a:t>Write a </a:t>
            </a:r>
            <a:r>
              <a:rPr lang="en-US" sz="2350" dirty="0">
                <a:latin typeface="+mj-lt"/>
              </a:rPr>
              <a:t>clear data management </a:t>
            </a:r>
            <a:r>
              <a:rPr lang="en-US" sz="2350" dirty="0" smtClean="0">
                <a:latin typeface="+mj-lt"/>
              </a:rPr>
              <a:t>plan</a:t>
            </a:r>
          </a:p>
          <a:p>
            <a:pPr marL="457200" indent="-457200">
              <a:lnSpc>
                <a:spcPct val="150000"/>
              </a:lnSpc>
              <a:buFont typeface="Arial" panose="020B0604020202020204" pitchFamily="34" charset="0"/>
              <a:buChar char="•"/>
            </a:pPr>
            <a:r>
              <a:rPr lang="en-US" sz="2350" dirty="0">
                <a:latin typeface="+mj-lt"/>
              </a:rPr>
              <a:t>Develop a clear data validation </a:t>
            </a:r>
            <a:r>
              <a:rPr lang="en-US" sz="2350" dirty="0" smtClean="0">
                <a:latin typeface="+mj-lt"/>
              </a:rPr>
              <a:t>plan</a:t>
            </a:r>
          </a:p>
          <a:p>
            <a:pPr marL="457200" indent="-457200">
              <a:lnSpc>
                <a:spcPct val="150000"/>
              </a:lnSpc>
              <a:buFont typeface="Arial" panose="020B0604020202020204" pitchFamily="34" charset="0"/>
              <a:buChar char="•"/>
            </a:pPr>
            <a:r>
              <a:rPr lang="en-US" sz="2350" dirty="0" smtClean="0">
                <a:latin typeface="+mj-lt"/>
              </a:rPr>
              <a:t>Develop and maintain data dictionary using recommended coding standards e.g CDISC,SDTM</a:t>
            </a:r>
            <a:endParaRPr lang="en-GB" sz="2350" dirty="0">
              <a:latin typeface="+mj-lt"/>
            </a:endParaRPr>
          </a:p>
          <a:p>
            <a:pPr marL="457200" indent="-457200">
              <a:lnSpc>
                <a:spcPct val="150000"/>
              </a:lnSpc>
              <a:buFont typeface="Arial" panose="020B0604020202020204" pitchFamily="34" charset="0"/>
              <a:buChar char="•"/>
            </a:pPr>
            <a:r>
              <a:rPr lang="en-GB" sz="2350" dirty="0" smtClean="0">
                <a:latin typeface="+mj-lt"/>
              </a:rPr>
              <a:t>Inbuilt data validation checks in the database</a:t>
            </a:r>
          </a:p>
          <a:p>
            <a:pPr marL="457200" indent="-457200">
              <a:lnSpc>
                <a:spcPct val="150000"/>
              </a:lnSpc>
              <a:buFont typeface="Arial" panose="020B0604020202020204" pitchFamily="34" charset="0"/>
              <a:buChar char="•"/>
            </a:pPr>
            <a:r>
              <a:rPr lang="en-US" sz="2350" dirty="0" smtClean="0">
                <a:latin typeface="+mj-lt"/>
              </a:rPr>
              <a:t>Run post </a:t>
            </a:r>
            <a:r>
              <a:rPr lang="en-US" sz="2350" b="1" u="sng" dirty="0" smtClean="0">
                <a:latin typeface="+mj-lt"/>
              </a:rPr>
              <a:t>entry checks</a:t>
            </a:r>
            <a:endParaRPr lang="en-GB" sz="2350" b="1" u="sng" dirty="0" smtClean="0">
              <a:latin typeface="+mj-lt"/>
            </a:endParaRPr>
          </a:p>
          <a:p>
            <a:pPr marL="457200" indent="-457200">
              <a:lnSpc>
                <a:spcPct val="150000"/>
              </a:lnSpc>
              <a:buFont typeface="Arial" panose="020B0604020202020204" pitchFamily="34" charset="0"/>
              <a:buChar char="•"/>
            </a:pPr>
            <a:r>
              <a:rPr lang="en-GB" sz="2350" dirty="0" smtClean="0">
                <a:latin typeface="+mj-lt"/>
              </a:rPr>
              <a:t>Understand </a:t>
            </a:r>
            <a:r>
              <a:rPr lang="en-GB" sz="2350" b="1" u="sng" dirty="0">
                <a:latin typeface="+mj-lt"/>
              </a:rPr>
              <a:t>sources of </a:t>
            </a:r>
            <a:r>
              <a:rPr lang="en-GB" sz="2350" b="1" u="sng" dirty="0" smtClean="0">
                <a:latin typeface="+mj-lt"/>
              </a:rPr>
              <a:t>data errors/queries</a:t>
            </a:r>
            <a:endParaRPr lang="en-GB" sz="2350" b="1" u="sng" dirty="0">
              <a:latin typeface="+mj-lt"/>
            </a:endParaRPr>
          </a:p>
          <a:p>
            <a:pPr marL="457200" indent="-457200">
              <a:lnSpc>
                <a:spcPct val="150000"/>
              </a:lnSpc>
              <a:buFont typeface="Arial" panose="020B0604020202020204" pitchFamily="34" charset="0"/>
              <a:buChar char="•"/>
            </a:pPr>
            <a:r>
              <a:rPr lang="en-US" sz="2350" dirty="0" smtClean="0">
                <a:latin typeface="+mj-lt"/>
              </a:rPr>
              <a:t>Communicate findings data audits</a:t>
            </a:r>
          </a:p>
        </p:txBody>
      </p:sp>
    </p:spTree>
    <p:extLst>
      <p:ext uri="{BB962C8B-B14F-4D97-AF65-F5344CB8AC3E}">
        <p14:creationId xmlns:p14="http://schemas.microsoft.com/office/powerpoint/2010/main" val="2564796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47365"/>
            <a:ext cx="12192000" cy="716280"/>
          </a:xfrm>
        </p:spPr>
        <p:txBody>
          <a:bodyPr>
            <a:normAutofit/>
          </a:bodyPr>
          <a:lstStyle/>
          <a:p>
            <a:pPr algn="ctr"/>
            <a:r>
              <a:rPr lang="en-GB" altLang="en-US" sz="3600" b="1" dirty="0">
                <a:latin typeface="+mn-lt"/>
                <a:ea typeface="Arial Black" panose="020B0A04020102020204" pitchFamily="34" charset="0"/>
                <a:cs typeface="Arial Black" panose="020B0A04020102020204" pitchFamily="34" charset="0"/>
              </a:rPr>
              <a:t>Post Entry </a:t>
            </a:r>
            <a:r>
              <a:rPr lang="en-GB" altLang="en-US" sz="3600" b="1" dirty="0" smtClean="0">
                <a:latin typeface="+mn-lt"/>
                <a:ea typeface="Arial Black" panose="020B0A04020102020204" pitchFamily="34" charset="0"/>
                <a:cs typeface="Arial Black" panose="020B0A04020102020204" pitchFamily="34" charset="0"/>
              </a:rPr>
              <a:t>Checks</a:t>
            </a:r>
            <a:endParaRPr lang="en-GB" sz="3600" dirty="0">
              <a:latin typeface="+mn-lt"/>
            </a:endParaRPr>
          </a:p>
        </p:txBody>
      </p:sp>
      <p:sp>
        <p:nvSpPr>
          <p:cNvPr id="4" name="Text Box 4"/>
          <p:cNvSpPr txBox="1">
            <a:spLocks noChangeArrowheads="1"/>
          </p:cNvSpPr>
          <p:nvPr/>
        </p:nvSpPr>
        <p:spPr bwMode="auto">
          <a:xfrm>
            <a:off x="3565208" y="713690"/>
            <a:ext cx="3729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285750" defTabSz="457200">
              <a:spcBef>
                <a:spcPct val="20000"/>
              </a:spcBef>
              <a:buChar char="•"/>
              <a:defRPr sz="3200">
                <a:solidFill>
                  <a:schemeClr val="accent2"/>
                </a:solidFill>
                <a:latin typeface="Arial" panose="020B0604020202020204" pitchFamily="34" charset="0"/>
              </a:defRPr>
            </a:lvl1pPr>
            <a:lvl2pPr marL="742950" indent="-285750" defTabSz="457200">
              <a:spcBef>
                <a:spcPct val="20000"/>
              </a:spcBef>
              <a:buChar char="–"/>
              <a:defRPr sz="2800">
                <a:solidFill>
                  <a:schemeClr val="accent2"/>
                </a:solidFill>
                <a:latin typeface="Arial" panose="020B0604020202020204" pitchFamily="34" charset="0"/>
              </a:defRPr>
            </a:lvl2pPr>
            <a:lvl3pPr marL="1143000" indent="-228600" defTabSz="457200">
              <a:spcBef>
                <a:spcPct val="20000"/>
              </a:spcBef>
              <a:buChar char="•"/>
              <a:defRPr sz="2400">
                <a:solidFill>
                  <a:schemeClr val="accent2"/>
                </a:solidFill>
                <a:latin typeface="Arial" panose="020B0604020202020204" pitchFamily="34" charset="0"/>
              </a:defRPr>
            </a:lvl3pPr>
            <a:lvl4pPr marL="1600200" indent="-228600" defTabSz="457200">
              <a:spcBef>
                <a:spcPct val="20000"/>
              </a:spcBef>
              <a:buChar char="–"/>
              <a:defRPr sz="2000">
                <a:solidFill>
                  <a:schemeClr val="accent2"/>
                </a:solidFill>
                <a:latin typeface="Arial" panose="020B0604020202020204" pitchFamily="34" charset="0"/>
              </a:defRPr>
            </a:lvl4pPr>
            <a:lvl5pPr marL="2057400" indent="-228600" defTabSz="457200">
              <a:spcBef>
                <a:spcPct val="20000"/>
              </a:spcBef>
              <a:buChar char="»"/>
              <a:defRPr sz="2000">
                <a:solidFill>
                  <a:schemeClr val="accent2"/>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2400" dirty="0">
                <a:solidFill>
                  <a:schemeClr val="tx1"/>
                </a:solidFill>
                <a:latin typeface="+mn-lt"/>
              </a:rPr>
              <a:t>1. Data manager cleans &amp; validates database</a:t>
            </a:r>
          </a:p>
        </p:txBody>
      </p:sp>
      <p:sp>
        <p:nvSpPr>
          <p:cNvPr id="5" name="Text Box 5"/>
          <p:cNvSpPr txBox="1">
            <a:spLocks noChangeArrowheads="1"/>
          </p:cNvSpPr>
          <p:nvPr/>
        </p:nvSpPr>
        <p:spPr bwMode="auto">
          <a:xfrm>
            <a:off x="6106160" y="1808856"/>
            <a:ext cx="447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285750" defTabSz="457200">
              <a:spcBef>
                <a:spcPct val="20000"/>
              </a:spcBef>
              <a:buChar char="•"/>
              <a:defRPr sz="3200">
                <a:solidFill>
                  <a:schemeClr val="accent2"/>
                </a:solidFill>
                <a:latin typeface="Arial" panose="020B0604020202020204" pitchFamily="34" charset="0"/>
              </a:defRPr>
            </a:lvl1pPr>
            <a:lvl2pPr marL="742950" indent="-285750" defTabSz="457200">
              <a:spcBef>
                <a:spcPct val="20000"/>
              </a:spcBef>
              <a:buChar char="–"/>
              <a:defRPr sz="2800">
                <a:solidFill>
                  <a:schemeClr val="accent2"/>
                </a:solidFill>
                <a:latin typeface="Arial" panose="020B0604020202020204" pitchFamily="34" charset="0"/>
              </a:defRPr>
            </a:lvl2pPr>
            <a:lvl3pPr marL="1143000" indent="-228600" defTabSz="457200">
              <a:spcBef>
                <a:spcPct val="20000"/>
              </a:spcBef>
              <a:buChar char="•"/>
              <a:defRPr sz="2400">
                <a:solidFill>
                  <a:schemeClr val="accent2"/>
                </a:solidFill>
                <a:latin typeface="Arial" panose="020B0604020202020204" pitchFamily="34" charset="0"/>
              </a:defRPr>
            </a:lvl3pPr>
            <a:lvl4pPr marL="1600200" indent="-228600" defTabSz="457200">
              <a:spcBef>
                <a:spcPct val="20000"/>
              </a:spcBef>
              <a:buChar char="–"/>
              <a:defRPr sz="2000">
                <a:solidFill>
                  <a:schemeClr val="accent2"/>
                </a:solidFill>
                <a:latin typeface="Arial" panose="020B0604020202020204" pitchFamily="34" charset="0"/>
              </a:defRPr>
            </a:lvl4pPr>
            <a:lvl5pPr marL="2057400" indent="-228600" defTabSz="457200">
              <a:spcBef>
                <a:spcPct val="20000"/>
              </a:spcBef>
              <a:buChar char="»"/>
              <a:defRPr sz="2000">
                <a:solidFill>
                  <a:schemeClr val="accent2"/>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2400" dirty="0">
                <a:solidFill>
                  <a:schemeClr val="tx1"/>
                </a:solidFill>
                <a:latin typeface="+mn-lt"/>
              </a:rPr>
              <a:t>2. Problems such as missing values or inconsistencies</a:t>
            </a:r>
          </a:p>
        </p:txBody>
      </p:sp>
      <p:sp>
        <p:nvSpPr>
          <p:cNvPr id="6" name="Text Box 8"/>
          <p:cNvSpPr txBox="1">
            <a:spLocks noChangeArrowheads="1"/>
          </p:cNvSpPr>
          <p:nvPr/>
        </p:nvSpPr>
        <p:spPr bwMode="auto">
          <a:xfrm>
            <a:off x="5698808" y="4294188"/>
            <a:ext cx="47405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defTabSz="457200">
              <a:spcBef>
                <a:spcPct val="20000"/>
              </a:spcBef>
              <a:buChar char="•"/>
              <a:defRPr sz="3200">
                <a:solidFill>
                  <a:schemeClr val="accent2"/>
                </a:solidFill>
                <a:latin typeface="Arial" panose="020B0604020202020204" pitchFamily="34" charset="0"/>
              </a:defRPr>
            </a:lvl1pPr>
            <a:lvl2pPr marL="742950" indent="-285750" defTabSz="457200">
              <a:spcBef>
                <a:spcPct val="20000"/>
              </a:spcBef>
              <a:buChar char="–"/>
              <a:defRPr sz="2800">
                <a:solidFill>
                  <a:schemeClr val="accent2"/>
                </a:solidFill>
                <a:latin typeface="Arial" panose="020B0604020202020204" pitchFamily="34" charset="0"/>
              </a:defRPr>
            </a:lvl2pPr>
            <a:lvl3pPr marL="1143000" indent="-228600" defTabSz="457200">
              <a:spcBef>
                <a:spcPct val="20000"/>
              </a:spcBef>
              <a:buChar char="•"/>
              <a:defRPr sz="2400">
                <a:solidFill>
                  <a:schemeClr val="accent2"/>
                </a:solidFill>
                <a:latin typeface="Arial" panose="020B0604020202020204" pitchFamily="34" charset="0"/>
              </a:defRPr>
            </a:lvl3pPr>
            <a:lvl4pPr marL="1600200" indent="-228600" defTabSz="457200">
              <a:spcBef>
                <a:spcPct val="20000"/>
              </a:spcBef>
              <a:buChar char="–"/>
              <a:defRPr sz="2000">
                <a:solidFill>
                  <a:schemeClr val="accent2"/>
                </a:solidFill>
                <a:latin typeface="Arial" panose="020B0604020202020204" pitchFamily="34" charset="0"/>
              </a:defRPr>
            </a:lvl4pPr>
            <a:lvl5pPr marL="2057400" indent="-228600" defTabSz="457200">
              <a:spcBef>
                <a:spcPct val="20000"/>
              </a:spcBef>
              <a:buChar char="»"/>
              <a:defRPr sz="2000">
                <a:solidFill>
                  <a:schemeClr val="accent2"/>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2400" dirty="0">
                <a:solidFill>
                  <a:schemeClr val="tx1"/>
                </a:solidFill>
                <a:latin typeface="+mn-lt"/>
              </a:rPr>
              <a:t>3.Queries addressed to the PI via paper query forms</a:t>
            </a:r>
          </a:p>
        </p:txBody>
      </p:sp>
      <p:sp>
        <p:nvSpPr>
          <p:cNvPr id="7" name="Text Box 9"/>
          <p:cNvSpPr txBox="1">
            <a:spLocks noChangeArrowheads="1"/>
          </p:cNvSpPr>
          <p:nvPr/>
        </p:nvSpPr>
        <p:spPr bwMode="auto">
          <a:xfrm>
            <a:off x="5361940" y="5686088"/>
            <a:ext cx="3907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defTabSz="457200">
              <a:spcBef>
                <a:spcPct val="20000"/>
              </a:spcBef>
              <a:buChar char="•"/>
              <a:defRPr sz="3200">
                <a:solidFill>
                  <a:schemeClr val="accent2"/>
                </a:solidFill>
                <a:latin typeface="Arial" panose="020B0604020202020204" pitchFamily="34" charset="0"/>
              </a:defRPr>
            </a:lvl1pPr>
            <a:lvl2pPr marL="742950" indent="-285750" defTabSz="457200">
              <a:spcBef>
                <a:spcPct val="20000"/>
              </a:spcBef>
              <a:buChar char="–"/>
              <a:defRPr sz="2800">
                <a:solidFill>
                  <a:schemeClr val="accent2"/>
                </a:solidFill>
                <a:latin typeface="Arial" panose="020B0604020202020204" pitchFamily="34" charset="0"/>
              </a:defRPr>
            </a:lvl2pPr>
            <a:lvl3pPr marL="1143000" indent="-228600" defTabSz="457200">
              <a:spcBef>
                <a:spcPct val="20000"/>
              </a:spcBef>
              <a:buChar char="•"/>
              <a:defRPr sz="2400">
                <a:solidFill>
                  <a:schemeClr val="accent2"/>
                </a:solidFill>
                <a:latin typeface="Arial" panose="020B0604020202020204" pitchFamily="34" charset="0"/>
              </a:defRPr>
            </a:lvl3pPr>
            <a:lvl4pPr marL="1600200" indent="-228600" defTabSz="457200">
              <a:spcBef>
                <a:spcPct val="20000"/>
              </a:spcBef>
              <a:buChar char="–"/>
              <a:defRPr sz="2000">
                <a:solidFill>
                  <a:schemeClr val="accent2"/>
                </a:solidFill>
                <a:latin typeface="Arial" panose="020B0604020202020204" pitchFamily="34" charset="0"/>
              </a:defRPr>
            </a:lvl4pPr>
            <a:lvl5pPr marL="2057400" indent="-228600" defTabSz="457200">
              <a:spcBef>
                <a:spcPct val="20000"/>
              </a:spcBef>
              <a:buChar char="»"/>
              <a:defRPr sz="2000">
                <a:solidFill>
                  <a:schemeClr val="accent2"/>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2400" dirty="0">
                <a:solidFill>
                  <a:schemeClr val="tx1"/>
                </a:solidFill>
                <a:latin typeface="+mn-lt"/>
              </a:rPr>
              <a:t>4. PI resolves queries</a:t>
            </a:r>
          </a:p>
        </p:txBody>
      </p:sp>
      <p:sp>
        <p:nvSpPr>
          <p:cNvPr id="8" name="Text Box 10"/>
          <p:cNvSpPr txBox="1">
            <a:spLocks noChangeArrowheads="1"/>
          </p:cNvSpPr>
          <p:nvPr/>
        </p:nvSpPr>
        <p:spPr bwMode="auto">
          <a:xfrm>
            <a:off x="1563371" y="5357812"/>
            <a:ext cx="325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285750" defTabSz="457200">
              <a:spcBef>
                <a:spcPct val="20000"/>
              </a:spcBef>
              <a:buChar char="•"/>
              <a:defRPr sz="3200">
                <a:solidFill>
                  <a:schemeClr val="accent2"/>
                </a:solidFill>
                <a:latin typeface="Arial" panose="020B0604020202020204" pitchFamily="34" charset="0"/>
              </a:defRPr>
            </a:lvl1pPr>
            <a:lvl2pPr marL="742950" indent="-285750" defTabSz="457200">
              <a:spcBef>
                <a:spcPct val="20000"/>
              </a:spcBef>
              <a:buChar char="–"/>
              <a:defRPr sz="2800">
                <a:solidFill>
                  <a:schemeClr val="accent2"/>
                </a:solidFill>
                <a:latin typeface="Arial" panose="020B0604020202020204" pitchFamily="34" charset="0"/>
              </a:defRPr>
            </a:lvl2pPr>
            <a:lvl3pPr marL="1143000" indent="-228600" defTabSz="457200">
              <a:spcBef>
                <a:spcPct val="20000"/>
              </a:spcBef>
              <a:buChar char="•"/>
              <a:defRPr sz="2400">
                <a:solidFill>
                  <a:schemeClr val="accent2"/>
                </a:solidFill>
                <a:latin typeface="Arial" panose="020B0604020202020204" pitchFamily="34" charset="0"/>
              </a:defRPr>
            </a:lvl3pPr>
            <a:lvl4pPr marL="1600200" indent="-228600" defTabSz="457200">
              <a:spcBef>
                <a:spcPct val="20000"/>
              </a:spcBef>
              <a:buChar char="–"/>
              <a:defRPr sz="2000">
                <a:solidFill>
                  <a:schemeClr val="accent2"/>
                </a:solidFill>
                <a:latin typeface="Arial" panose="020B0604020202020204" pitchFamily="34" charset="0"/>
              </a:defRPr>
            </a:lvl4pPr>
            <a:lvl5pPr marL="2057400" indent="-228600" defTabSz="457200">
              <a:spcBef>
                <a:spcPct val="20000"/>
              </a:spcBef>
              <a:buChar char="»"/>
              <a:defRPr sz="2000">
                <a:solidFill>
                  <a:schemeClr val="accent2"/>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2400" dirty="0">
                <a:solidFill>
                  <a:schemeClr val="tx1"/>
                </a:solidFill>
                <a:latin typeface="+mn-lt"/>
              </a:rPr>
              <a:t>5. Query resolutions put on query form</a:t>
            </a:r>
          </a:p>
        </p:txBody>
      </p:sp>
      <p:sp>
        <p:nvSpPr>
          <p:cNvPr id="9" name="Text Box 11"/>
          <p:cNvSpPr txBox="1">
            <a:spLocks noChangeArrowheads="1"/>
          </p:cNvSpPr>
          <p:nvPr/>
        </p:nvSpPr>
        <p:spPr bwMode="auto">
          <a:xfrm>
            <a:off x="121920" y="4220665"/>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defTabSz="457200">
              <a:spcBef>
                <a:spcPct val="20000"/>
              </a:spcBef>
              <a:buChar char="•"/>
              <a:defRPr sz="3200">
                <a:solidFill>
                  <a:schemeClr val="accent2"/>
                </a:solidFill>
                <a:latin typeface="Arial" panose="020B0604020202020204" pitchFamily="34" charset="0"/>
              </a:defRPr>
            </a:lvl1pPr>
            <a:lvl2pPr marL="742950" indent="-285750" defTabSz="457200">
              <a:spcBef>
                <a:spcPct val="20000"/>
              </a:spcBef>
              <a:buChar char="–"/>
              <a:defRPr sz="2800">
                <a:solidFill>
                  <a:schemeClr val="accent2"/>
                </a:solidFill>
                <a:latin typeface="Arial" panose="020B0604020202020204" pitchFamily="34" charset="0"/>
              </a:defRPr>
            </a:lvl2pPr>
            <a:lvl3pPr marL="1143000" indent="-228600" defTabSz="457200">
              <a:spcBef>
                <a:spcPct val="20000"/>
              </a:spcBef>
              <a:buChar char="•"/>
              <a:defRPr sz="2400">
                <a:solidFill>
                  <a:schemeClr val="accent2"/>
                </a:solidFill>
                <a:latin typeface="Arial" panose="020B0604020202020204" pitchFamily="34" charset="0"/>
              </a:defRPr>
            </a:lvl3pPr>
            <a:lvl4pPr marL="1600200" indent="-228600" defTabSz="457200">
              <a:spcBef>
                <a:spcPct val="20000"/>
              </a:spcBef>
              <a:buChar char="–"/>
              <a:defRPr sz="2000">
                <a:solidFill>
                  <a:schemeClr val="accent2"/>
                </a:solidFill>
                <a:latin typeface="Arial" panose="020B0604020202020204" pitchFamily="34" charset="0"/>
              </a:defRPr>
            </a:lvl4pPr>
            <a:lvl5pPr marL="2057400" indent="-228600" defTabSz="457200">
              <a:spcBef>
                <a:spcPct val="20000"/>
              </a:spcBef>
              <a:buChar char="»"/>
              <a:defRPr sz="2000">
                <a:solidFill>
                  <a:schemeClr val="accent2"/>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2400" dirty="0">
                <a:solidFill>
                  <a:schemeClr val="tx1"/>
                </a:solidFill>
                <a:latin typeface="+mn-lt"/>
              </a:rPr>
              <a:t>6. Monitor checks query resolutions</a:t>
            </a:r>
          </a:p>
        </p:txBody>
      </p:sp>
      <p:sp>
        <p:nvSpPr>
          <p:cNvPr id="10" name="Text Box 12"/>
          <p:cNvSpPr txBox="1">
            <a:spLocks noChangeArrowheads="1"/>
          </p:cNvSpPr>
          <p:nvPr/>
        </p:nvSpPr>
        <p:spPr bwMode="auto">
          <a:xfrm>
            <a:off x="-149546" y="2867978"/>
            <a:ext cx="4573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defTabSz="457200">
              <a:spcBef>
                <a:spcPct val="20000"/>
              </a:spcBef>
              <a:buChar char="•"/>
              <a:defRPr sz="3200">
                <a:solidFill>
                  <a:schemeClr val="accent2"/>
                </a:solidFill>
                <a:latin typeface="Arial" panose="020B0604020202020204" pitchFamily="34" charset="0"/>
              </a:defRPr>
            </a:lvl1pPr>
            <a:lvl2pPr marL="742950" indent="-285750" defTabSz="457200">
              <a:spcBef>
                <a:spcPct val="20000"/>
              </a:spcBef>
              <a:buChar char="–"/>
              <a:defRPr sz="2800">
                <a:solidFill>
                  <a:schemeClr val="accent2"/>
                </a:solidFill>
                <a:latin typeface="Arial" panose="020B0604020202020204" pitchFamily="34" charset="0"/>
              </a:defRPr>
            </a:lvl2pPr>
            <a:lvl3pPr marL="1143000" indent="-228600" defTabSz="457200">
              <a:spcBef>
                <a:spcPct val="20000"/>
              </a:spcBef>
              <a:buChar char="•"/>
              <a:defRPr sz="2400">
                <a:solidFill>
                  <a:schemeClr val="accent2"/>
                </a:solidFill>
                <a:latin typeface="Arial" panose="020B0604020202020204" pitchFamily="34" charset="0"/>
              </a:defRPr>
            </a:lvl3pPr>
            <a:lvl4pPr marL="1600200" indent="-228600" defTabSz="457200">
              <a:spcBef>
                <a:spcPct val="20000"/>
              </a:spcBef>
              <a:buChar char="–"/>
              <a:defRPr sz="2000">
                <a:solidFill>
                  <a:schemeClr val="accent2"/>
                </a:solidFill>
                <a:latin typeface="Arial" panose="020B0604020202020204" pitchFamily="34" charset="0"/>
              </a:defRPr>
            </a:lvl4pPr>
            <a:lvl5pPr marL="2057400" indent="-228600" defTabSz="457200">
              <a:spcBef>
                <a:spcPct val="20000"/>
              </a:spcBef>
              <a:buChar char="»"/>
              <a:defRPr sz="2000">
                <a:solidFill>
                  <a:schemeClr val="accent2"/>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2400" dirty="0">
                <a:solidFill>
                  <a:schemeClr val="tx1"/>
                </a:solidFill>
                <a:latin typeface="+mn-lt"/>
              </a:rPr>
              <a:t>7. Query forms with resolution sent back to </a:t>
            </a:r>
            <a:r>
              <a:rPr lang="en-GB" altLang="en-US" sz="2400" dirty="0" smtClean="0">
                <a:solidFill>
                  <a:schemeClr val="tx1"/>
                </a:solidFill>
                <a:latin typeface="+mn-lt"/>
              </a:rPr>
              <a:t>DM</a:t>
            </a:r>
            <a:endParaRPr lang="en-GB" altLang="en-US" sz="2400" dirty="0">
              <a:solidFill>
                <a:schemeClr val="tx1"/>
              </a:solidFill>
              <a:latin typeface="+mn-lt"/>
            </a:endParaRPr>
          </a:p>
        </p:txBody>
      </p:sp>
      <p:sp>
        <p:nvSpPr>
          <p:cNvPr id="11" name="Text Box 14"/>
          <p:cNvSpPr txBox="1">
            <a:spLocks noChangeArrowheads="1"/>
          </p:cNvSpPr>
          <p:nvPr/>
        </p:nvSpPr>
        <p:spPr bwMode="auto">
          <a:xfrm>
            <a:off x="274715" y="1553808"/>
            <a:ext cx="38377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defTabSz="457200">
              <a:spcBef>
                <a:spcPct val="20000"/>
              </a:spcBef>
              <a:buChar char="•"/>
              <a:defRPr sz="3200">
                <a:solidFill>
                  <a:schemeClr val="accent2"/>
                </a:solidFill>
                <a:latin typeface="Arial" panose="020B0604020202020204" pitchFamily="34" charset="0"/>
              </a:defRPr>
            </a:lvl1pPr>
            <a:lvl2pPr marL="742950" indent="-285750" defTabSz="457200">
              <a:spcBef>
                <a:spcPct val="20000"/>
              </a:spcBef>
              <a:buChar char="–"/>
              <a:defRPr sz="2800">
                <a:solidFill>
                  <a:schemeClr val="accent2"/>
                </a:solidFill>
                <a:latin typeface="Arial" panose="020B0604020202020204" pitchFamily="34" charset="0"/>
              </a:defRPr>
            </a:lvl2pPr>
            <a:lvl3pPr marL="1143000" indent="-228600" defTabSz="457200">
              <a:spcBef>
                <a:spcPct val="20000"/>
              </a:spcBef>
              <a:buChar char="•"/>
              <a:defRPr sz="2400">
                <a:solidFill>
                  <a:schemeClr val="accent2"/>
                </a:solidFill>
                <a:latin typeface="Arial" panose="020B0604020202020204" pitchFamily="34" charset="0"/>
              </a:defRPr>
            </a:lvl3pPr>
            <a:lvl4pPr marL="1600200" indent="-228600" defTabSz="457200">
              <a:spcBef>
                <a:spcPct val="20000"/>
              </a:spcBef>
              <a:buChar char="–"/>
              <a:defRPr sz="2000">
                <a:solidFill>
                  <a:schemeClr val="accent2"/>
                </a:solidFill>
                <a:latin typeface="Arial" panose="020B0604020202020204" pitchFamily="34" charset="0"/>
              </a:defRPr>
            </a:lvl4pPr>
            <a:lvl5pPr marL="2057400" indent="-228600" defTabSz="457200">
              <a:spcBef>
                <a:spcPct val="20000"/>
              </a:spcBef>
              <a:buChar char="»"/>
              <a:defRPr sz="2000">
                <a:solidFill>
                  <a:schemeClr val="accent2"/>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2400" dirty="0">
                <a:solidFill>
                  <a:schemeClr val="tx1"/>
                </a:solidFill>
                <a:latin typeface="+mn-lt"/>
              </a:rPr>
              <a:t>8. Corrections entered in database</a:t>
            </a:r>
          </a:p>
        </p:txBody>
      </p:sp>
      <p:sp>
        <p:nvSpPr>
          <p:cNvPr id="12" name="Text Box 15"/>
          <p:cNvSpPr txBox="1">
            <a:spLocks noChangeArrowheads="1"/>
          </p:cNvSpPr>
          <p:nvPr/>
        </p:nvSpPr>
        <p:spPr bwMode="auto">
          <a:xfrm>
            <a:off x="8513444" y="3528367"/>
            <a:ext cx="2444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defTabSz="457200">
              <a:spcBef>
                <a:spcPct val="20000"/>
              </a:spcBef>
              <a:buChar char="•"/>
              <a:defRPr sz="3200">
                <a:solidFill>
                  <a:schemeClr val="accent2"/>
                </a:solidFill>
                <a:latin typeface="Arial" panose="020B0604020202020204" pitchFamily="34" charset="0"/>
              </a:defRPr>
            </a:lvl1pPr>
            <a:lvl2pPr marL="742950" indent="-285750" defTabSz="457200">
              <a:spcBef>
                <a:spcPct val="20000"/>
              </a:spcBef>
              <a:buChar char="–"/>
              <a:defRPr sz="2800">
                <a:solidFill>
                  <a:schemeClr val="accent2"/>
                </a:solidFill>
                <a:latin typeface="Arial" panose="020B0604020202020204" pitchFamily="34" charset="0"/>
              </a:defRPr>
            </a:lvl2pPr>
            <a:lvl3pPr marL="1143000" indent="-228600" defTabSz="457200">
              <a:spcBef>
                <a:spcPct val="20000"/>
              </a:spcBef>
              <a:buChar char="•"/>
              <a:defRPr sz="2400">
                <a:solidFill>
                  <a:schemeClr val="accent2"/>
                </a:solidFill>
                <a:latin typeface="Arial" panose="020B0604020202020204" pitchFamily="34" charset="0"/>
              </a:defRPr>
            </a:lvl3pPr>
            <a:lvl4pPr marL="1600200" indent="-228600" defTabSz="457200">
              <a:spcBef>
                <a:spcPct val="20000"/>
              </a:spcBef>
              <a:buChar char="–"/>
              <a:defRPr sz="2000">
                <a:solidFill>
                  <a:schemeClr val="accent2"/>
                </a:solidFill>
                <a:latin typeface="Arial" panose="020B0604020202020204" pitchFamily="34" charset="0"/>
              </a:defRPr>
            </a:lvl4pPr>
            <a:lvl5pPr marL="2057400" indent="-228600" defTabSz="457200">
              <a:spcBef>
                <a:spcPct val="20000"/>
              </a:spcBef>
              <a:buChar char="»"/>
              <a:defRPr sz="2000">
                <a:solidFill>
                  <a:schemeClr val="accent2"/>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r" eaLnBrk="1" hangingPunct="1">
              <a:spcBef>
                <a:spcPct val="50000"/>
              </a:spcBef>
              <a:buFontTx/>
              <a:buNone/>
            </a:pPr>
            <a:r>
              <a:rPr lang="en-GB" altLang="en-US" sz="2400" dirty="0">
                <a:solidFill>
                  <a:schemeClr val="tx1"/>
                </a:solidFill>
                <a:latin typeface="+mn-lt"/>
              </a:rPr>
              <a:t>Data validated</a:t>
            </a:r>
          </a:p>
        </p:txBody>
      </p:sp>
      <p:sp>
        <p:nvSpPr>
          <p:cNvPr id="13" name="Text Box 16"/>
          <p:cNvSpPr txBox="1">
            <a:spLocks noChangeArrowheads="1"/>
          </p:cNvSpPr>
          <p:nvPr/>
        </p:nvSpPr>
        <p:spPr bwMode="auto">
          <a:xfrm>
            <a:off x="8689658" y="2830513"/>
            <a:ext cx="1262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285750" defTabSz="457200">
              <a:spcBef>
                <a:spcPct val="20000"/>
              </a:spcBef>
              <a:buChar char="•"/>
              <a:defRPr sz="3200">
                <a:solidFill>
                  <a:schemeClr val="accent2"/>
                </a:solidFill>
                <a:latin typeface="Arial" panose="020B0604020202020204" pitchFamily="34" charset="0"/>
              </a:defRPr>
            </a:lvl1pPr>
            <a:lvl2pPr marL="742950" indent="-285750" defTabSz="457200">
              <a:spcBef>
                <a:spcPct val="20000"/>
              </a:spcBef>
              <a:buChar char="–"/>
              <a:defRPr sz="2800">
                <a:solidFill>
                  <a:schemeClr val="accent2"/>
                </a:solidFill>
                <a:latin typeface="Arial" panose="020B0604020202020204" pitchFamily="34" charset="0"/>
              </a:defRPr>
            </a:lvl2pPr>
            <a:lvl3pPr marL="1143000" indent="-228600" defTabSz="457200">
              <a:spcBef>
                <a:spcPct val="20000"/>
              </a:spcBef>
              <a:buChar char="•"/>
              <a:defRPr sz="2400">
                <a:solidFill>
                  <a:schemeClr val="accent2"/>
                </a:solidFill>
                <a:latin typeface="Arial" panose="020B0604020202020204" pitchFamily="34" charset="0"/>
              </a:defRPr>
            </a:lvl3pPr>
            <a:lvl4pPr marL="1600200" indent="-228600" defTabSz="457200">
              <a:spcBef>
                <a:spcPct val="20000"/>
              </a:spcBef>
              <a:buChar char="–"/>
              <a:defRPr sz="2000">
                <a:solidFill>
                  <a:schemeClr val="accent2"/>
                </a:solidFill>
                <a:latin typeface="Arial" panose="020B0604020202020204" pitchFamily="34" charset="0"/>
              </a:defRPr>
            </a:lvl4pPr>
            <a:lvl5pPr marL="2057400" indent="-228600" defTabSz="457200">
              <a:spcBef>
                <a:spcPct val="20000"/>
              </a:spcBef>
              <a:buChar char="»"/>
              <a:defRPr sz="2000">
                <a:solidFill>
                  <a:schemeClr val="accent2"/>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2400" dirty="0">
                <a:solidFill>
                  <a:schemeClr val="tx1"/>
                </a:solidFill>
                <a:latin typeface="+mn-lt"/>
              </a:rPr>
              <a:t>No</a:t>
            </a:r>
          </a:p>
        </p:txBody>
      </p:sp>
      <p:sp>
        <p:nvSpPr>
          <p:cNvPr id="14" name="Text Box 17"/>
          <p:cNvSpPr txBox="1">
            <a:spLocks noChangeArrowheads="1"/>
          </p:cNvSpPr>
          <p:nvPr/>
        </p:nvSpPr>
        <p:spPr bwMode="auto">
          <a:xfrm>
            <a:off x="6468745" y="3381375"/>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285750" defTabSz="457200">
              <a:spcBef>
                <a:spcPct val="20000"/>
              </a:spcBef>
              <a:buChar char="•"/>
              <a:defRPr sz="3200">
                <a:solidFill>
                  <a:schemeClr val="accent2"/>
                </a:solidFill>
                <a:latin typeface="Arial" panose="020B0604020202020204" pitchFamily="34" charset="0"/>
              </a:defRPr>
            </a:lvl1pPr>
            <a:lvl2pPr marL="742950" indent="-285750" defTabSz="457200">
              <a:spcBef>
                <a:spcPct val="20000"/>
              </a:spcBef>
              <a:buChar char="–"/>
              <a:defRPr sz="2800">
                <a:solidFill>
                  <a:schemeClr val="accent2"/>
                </a:solidFill>
                <a:latin typeface="Arial" panose="020B0604020202020204" pitchFamily="34" charset="0"/>
              </a:defRPr>
            </a:lvl2pPr>
            <a:lvl3pPr marL="1143000" indent="-228600" defTabSz="457200">
              <a:spcBef>
                <a:spcPct val="20000"/>
              </a:spcBef>
              <a:buChar char="•"/>
              <a:defRPr sz="2400">
                <a:solidFill>
                  <a:schemeClr val="accent2"/>
                </a:solidFill>
                <a:latin typeface="Arial" panose="020B0604020202020204" pitchFamily="34" charset="0"/>
              </a:defRPr>
            </a:lvl3pPr>
            <a:lvl4pPr marL="1600200" indent="-228600" defTabSz="457200">
              <a:spcBef>
                <a:spcPct val="20000"/>
              </a:spcBef>
              <a:buChar char="–"/>
              <a:defRPr sz="2000">
                <a:solidFill>
                  <a:schemeClr val="accent2"/>
                </a:solidFill>
                <a:latin typeface="Arial" panose="020B0604020202020204" pitchFamily="34" charset="0"/>
              </a:defRPr>
            </a:lvl4pPr>
            <a:lvl5pPr marL="2057400" indent="-228600" defTabSz="457200">
              <a:spcBef>
                <a:spcPct val="20000"/>
              </a:spcBef>
              <a:buChar char="»"/>
              <a:defRPr sz="2000">
                <a:solidFill>
                  <a:schemeClr val="accent2"/>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2400">
                <a:solidFill>
                  <a:schemeClr val="tx1"/>
                </a:solidFill>
                <a:latin typeface="+mn-lt"/>
              </a:rPr>
              <a:t>Yes</a:t>
            </a:r>
          </a:p>
        </p:txBody>
      </p:sp>
      <p:sp>
        <p:nvSpPr>
          <p:cNvPr id="15" name="AutoShape 18"/>
          <p:cNvSpPr>
            <a:spLocks noChangeArrowheads="1"/>
          </p:cNvSpPr>
          <p:nvPr/>
        </p:nvSpPr>
        <p:spPr bwMode="auto">
          <a:xfrm>
            <a:off x="8630920" y="2627313"/>
            <a:ext cx="465138" cy="493712"/>
          </a:xfrm>
          <a:prstGeom prst="curvedRightArrow">
            <a:avLst>
              <a:gd name="adj1" fmla="val 21229"/>
              <a:gd name="adj2" fmla="val 42457"/>
              <a:gd name="adj3" fmla="val 33333"/>
            </a:avLst>
          </a:prstGeom>
          <a:solidFill>
            <a:srgbClr val="00B050"/>
          </a:solidFill>
          <a:ln w="9525">
            <a:solidFill>
              <a:schemeClr val="accent3"/>
            </a:solidFill>
            <a:miter lim="800000"/>
            <a:headEnd/>
            <a:tailEnd/>
          </a:ln>
        </p:spPr>
        <p:txBody>
          <a:bodyPr wrap="none" anchor="ctr"/>
          <a:lstStyle/>
          <a:p>
            <a:pPr defTabSz="457200" eaLnBrk="1" fontAlgn="auto" hangingPunct="1">
              <a:spcBef>
                <a:spcPts val="0"/>
              </a:spcBef>
              <a:spcAft>
                <a:spcPts val="0"/>
              </a:spcAft>
              <a:defRPr/>
            </a:pPr>
            <a:endParaRPr lang="en-US" sz="2400">
              <a:cs typeface="+mn-cs"/>
            </a:endParaRPr>
          </a:p>
        </p:txBody>
      </p:sp>
      <p:sp>
        <p:nvSpPr>
          <p:cNvPr id="16" name="Line 19"/>
          <p:cNvSpPr>
            <a:spLocks noChangeShapeType="1"/>
          </p:cNvSpPr>
          <p:nvPr/>
        </p:nvSpPr>
        <p:spPr bwMode="auto">
          <a:xfrm>
            <a:off x="9369108" y="3149600"/>
            <a:ext cx="15875" cy="434975"/>
          </a:xfrm>
          <a:prstGeom prst="line">
            <a:avLst/>
          </a:prstGeom>
          <a:noFill/>
          <a:ln w="9525">
            <a:solidFill>
              <a:schemeClr val="accent3"/>
            </a:solidFill>
            <a:round/>
            <a:headEnd/>
            <a:tailEnd type="triangle" w="med" len="med"/>
          </a:ln>
        </p:spPr>
        <p:txBody>
          <a:bodyPr/>
          <a:lstStyle/>
          <a:p>
            <a:pPr defTabSz="457200" eaLnBrk="1" fontAlgn="auto" hangingPunct="1">
              <a:spcBef>
                <a:spcPts val="0"/>
              </a:spcBef>
              <a:spcAft>
                <a:spcPts val="0"/>
              </a:spcAft>
              <a:defRPr/>
            </a:pPr>
            <a:endParaRPr lang="en-GB" sz="2400" dirty="0">
              <a:cs typeface="+mn-cs"/>
            </a:endParaRPr>
          </a:p>
        </p:txBody>
      </p:sp>
      <p:sp>
        <p:nvSpPr>
          <p:cNvPr id="17" name="Line 20"/>
          <p:cNvSpPr>
            <a:spLocks noChangeShapeType="1"/>
          </p:cNvSpPr>
          <p:nvPr/>
        </p:nvSpPr>
        <p:spPr bwMode="auto">
          <a:xfrm>
            <a:off x="7106920" y="1318979"/>
            <a:ext cx="404812" cy="319087"/>
          </a:xfrm>
          <a:prstGeom prst="line">
            <a:avLst/>
          </a:prstGeom>
          <a:noFill/>
          <a:ln w="9525">
            <a:solidFill>
              <a:srgbClr val="FF6600"/>
            </a:solidFill>
            <a:round/>
            <a:headEnd/>
            <a:tailEnd type="triangle" w="med" len="med"/>
          </a:ln>
          <a:effectLst/>
        </p:spPr>
        <p:txBody>
          <a:bodyPr/>
          <a:lstStyle/>
          <a:p>
            <a:pPr defTabSz="457200" eaLnBrk="1" fontAlgn="auto" hangingPunct="1">
              <a:spcBef>
                <a:spcPts val="0"/>
              </a:spcBef>
              <a:spcAft>
                <a:spcPts val="0"/>
              </a:spcAft>
              <a:defRPr/>
            </a:pPr>
            <a:endParaRPr lang="en-GB" sz="2400">
              <a:ln>
                <a:solidFill>
                  <a:prstClr val="white"/>
                </a:solidFill>
              </a:ln>
              <a:cs typeface="+mn-cs"/>
            </a:endParaRPr>
          </a:p>
        </p:txBody>
      </p:sp>
      <p:sp>
        <p:nvSpPr>
          <p:cNvPr id="18" name="Line 33"/>
          <p:cNvSpPr>
            <a:spLocks noChangeShapeType="1"/>
          </p:cNvSpPr>
          <p:nvPr/>
        </p:nvSpPr>
        <p:spPr bwMode="auto">
          <a:xfrm>
            <a:off x="7252970" y="2671763"/>
            <a:ext cx="0" cy="666750"/>
          </a:xfrm>
          <a:prstGeom prst="line">
            <a:avLst/>
          </a:prstGeom>
          <a:noFill/>
          <a:ln w="9525">
            <a:solidFill>
              <a:schemeClr val="accent3"/>
            </a:solidFill>
            <a:round/>
            <a:headEnd/>
            <a:tailEnd type="triangle" w="med" len="med"/>
          </a:ln>
        </p:spPr>
        <p:txBody>
          <a:bodyPr/>
          <a:lstStyle/>
          <a:p>
            <a:pPr defTabSz="457200" eaLnBrk="1" fontAlgn="auto" hangingPunct="1">
              <a:spcBef>
                <a:spcPts val="0"/>
              </a:spcBef>
              <a:spcAft>
                <a:spcPts val="0"/>
              </a:spcAft>
              <a:defRPr/>
            </a:pPr>
            <a:endParaRPr lang="en-GB" sz="2400">
              <a:cs typeface="+mn-cs"/>
            </a:endParaRPr>
          </a:p>
        </p:txBody>
      </p:sp>
      <p:sp>
        <p:nvSpPr>
          <p:cNvPr id="19" name="Line 34"/>
          <p:cNvSpPr>
            <a:spLocks noChangeShapeType="1"/>
          </p:cNvSpPr>
          <p:nvPr/>
        </p:nvSpPr>
        <p:spPr bwMode="auto">
          <a:xfrm>
            <a:off x="7294245" y="3759200"/>
            <a:ext cx="0" cy="493713"/>
          </a:xfrm>
          <a:prstGeom prst="line">
            <a:avLst/>
          </a:prstGeom>
          <a:ln>
            <a:solidFill>
              <a:srgbClr val="FF6600"/>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defTabSz="457200" eaLnBrk="1" fontAlgn="auto" hangingPunct="1">
              <a:spcBef>
                <a:spcPts val="0"/>
              </a:spcBef>
              <a:spcAft>
                <a:spcPts val="0"/>
              </a:spcAft>
              <a:defRPr/>
            </a:pPr>
            <a:endParaRPr lang="en-GB" sz="2400"/>
          </a:p>
        </p:txBody>
      </p:sp>
      <p:sp>
        <p:nvSpPr>
          <p:cNvPr id="20" name="Line 36"/>
          <p:cNvSpPr>
            <a:spLocks noChangeShapeType="1"/>
          </p:cNvSpPr>
          <p:nvPr/>
        </p:nvSpPr>
        <p:spPr bwMode="auto">
          <a:xfrm flipH="1">
            <a:off x="7811294" y="5191760"/>
            <a:ext cx="377825" cy="333375"/>
          </a:xfrm>
          <a:prstGeom prst="line">
            <a:avLst/>
          </a:prstGeom>
          <a:ln>
            <a:solidFill>
              <a:srgbClr val="FF6600"/>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defTabSz="457200" eaLnBrk="1" fontAlgn="auto" hangingPunct="1">
              <a:spcBef>
                <a:spcPts val="0"/>
              </a:spcBef>
              <a:spcAft>
                <a:spcPts val="0"/>
              </a:spcAft>
              <a:defRPr/>
            </a:pPr>
            <a:endParaRPr lang="en-GB" sz="2400"/>
          </a:p>
        </p:txBody>
      </p:sp>
      <p:sp>
        <p:nvSpPr>
          <p:cNvPr id="21" name="Line 37"/>
          <p:cNvSpPr>
            <a:spLocks noChangeShapeType="1"/>
          </p:cNvSpPr>
          <p:nvPr/>
        </p:nvSpPr>
        <p:spPr bwMode="auto">
          <a:xfrm flipH="1">
            <a:off x="4900296" y="5902544"/>
            <a:ext cx="798512" cy="0"/>
          </a:xfrm>
          <a:prstGeom prst="line">
            <a:avLst/>
          </a:prstGeom>
          <a:ln>
            <a:solidFill>
              <a:srgbClr val="FF6600"/>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defTabSz="457200" eaLnBrk="1" fontAlgn="auto" hangingPunct="1">
              <a:spcBef>
                <a:spcPts val="0"/>
              </a:spcBef>
              <a:spcAft>
                <a:spcPts val="0"/>
              </a:spcAft>
              <a:defRPr/>
            </a:pPr>
            <a:endParaRPr lang="en-GB" sz="2400"/>
          </a:p>
        </p:txBody>
      </p:sp>
      <p:sp>
        <p:nvSpPr>
          <p:cNvPr id="22" name="Line 38"/>
          <p:cNvSpPr>
            <a:spLocks noChangeShapeType="1"/>
          </p:cNvSpPr>
          <p:nvPr/>
        </p:nvSpPr>
        <p:spPr bwMode="auto">
          <a:xfrm flipH="1" flipV="1">
            <a:off x="2193607" y="5017929"/>
            <a:ext cx="566737" cy="347662"/>
          </a:xfrm>
          <a:prstGeom prst="line">
            <a:avLst/>
          </a:prstGeom>
          <a:ln>
            <a:solidFill>
              <a:srgbClr val="FF6600"/>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defTabSz="457200" eaLnBrk="1" fontAlgn="auto" hangingPunct="1">
              <a:spcBef>
                <a:spcPts val="0"/>
              </a:spcBef>
              <a:spcAft>
                <a:spcPts val="0"/>
              </a:spcAft>
              <a:defRPr/>
            </a:pPr>
            <a:endParaRPr lang="en-GB" sz="2400"/>
          </a:p>
        </p:txBody>
      </p:sp>
      <p:sp>
        <p:nvSpPr>
          <p:cNvPr id="23" name="Line 39"/>
          <p:cNvSpPr>
            <a:spLocks noChangeShapeType="1"/>
          </p:cNvSpPr>
          <p:nvPr/>
        </p:nvSpPr>
        <p:spPr bwMode="auto">
          <a:xfrm flipV="1">
            <a:off x="1683385" y="3750707"/>
            <a:ext cx="0" cy="290512"/>
          </a:xfrm>
          <a:prstGeom prst="line">
            <a:avLst/>
          </a:prstGeom>
          <a:ln>
            <a:solidFill>
              <a:srgbClr val="FF6600"/>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defTabSz="457200" eaLnBrk="1" fontAlgn="auto" hangingPunct="1">
              <a:spcBef>
                <a:spcPts val="0"/>
              </a:spcBef>
              <a:spcAft>
                <a:spcPts val="0"/>
              </a:spcAft>
              <a:defRPr/>
            </a:pPr>
            <a:endParaRPr lang="en-GB" sz="2400"/>
          </a:p>
        </p:txBody>
      </p:sp>
      <p:sp>
        <p:nvSpPr>
          <p:cNvPr id="24" name="Line 40"/>
          <p:cNvSpPr>
            <a:spLocks noChangeShapeType="1"/>
          </p:cNvSpPr>
          <p:nvPr/>
        </p:nvSpPr>
        <p:spPr bwMode="auto">
          <a:xfrm flipV="1">
            <a:off x="1917382" y="2455187"/>
            <a:ext cx="276225" cy="261938"/>
          </a:xfrm>
          <a:prstGeom prst="line">
            <a:avLst/>
          </a:prstGeom>
          <a:ln>
            <a:solidFill>
              <a:srgbClr val="FF6600"/>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defTabSz="457200" eaLnBrk="1" fontAlgn="auto" hangingPunct="1">
              <a:spcBef>
                <a:spcPts val="0"/>
              </a:spcBef>
              <a:spcAft>
                <a:spcPts val="0"/>
              </a:spcAft>
              <a:defRPr/>
            </a:pPr>
            <a:endParaRPr lang="en-GB" sz="2400"/>
          </a:p>
        </p:txBody>
      </p:sp>
      <p:sp>
        <p:nvSpPr>
          <p:cNvPr id="25" name="Line 41"/>
          <p:cNvSpPr>
            <a:spLocks noChangeShapeType="1"/>
          </p:cNvSpPr>
          <p:nvPr/>
        </p:nvSpPr>
        <p:spPr bwMode="auto">
          <a:xfrm flipV="1">
            <a:off x="3617912" y="1398898"/>
            <a:ext cx="420687" cy="290512"/>
          </a:xfrm>
          <a:prstGeom prst="line">
            <a:avLst/>
          </a:prstGeom>
          <a:ln>
            <a:solidFill>
              <a:srgbClr val="FF6600"/>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defTabSz="457200" eaLnBrk="1" fontAlgn="auto" hangingPunct="1">
              <a:spcBef>
                <a:spcPts val="0"/>
              </a:spcBef>
              <a:spcAft>
                <a:spcPts val="0"/>
              </a:spcAft>
              <a:defRPr/>
            </a:pPr>
            <a:endParaRPr lang="en-GB" sz="2400"/>
          </a:p>
        </p:txBody>
      </p:sp>
    </p:spTree>
    <p:extLst>
      <p:ext uri="{BB962C8B-B14F-4D97-AF65-F5344CB8AC3E}">
        <p14:creationId xmlns:p14="http://schemas.microsoft.com/office/powerpoint/2010/main" val="19675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73073"/>
            <a:ext cx="12192000" cy="716280"/>
          </a:xfrm>
        </p:spPr>
        <p:txBody>
          <a:bodyPr>
            <a:normAutofit/>
          </a:bodyPr>
          <a:lstStyle/>
          <a:p>
            <a:pPr algn="ctr"/>
            <a:r>
              <a:rPr lang="en-GB" altLang="en-US" sz="3600" b="1" dirty="0">
                <a:ea typeface="Arial Black" panose="020B0A04020102020204" pitchFamily="34" charset="0"/>
                <a:cs typeface="Arial Black" panose="020B0A04020102020204" pitchFamily="34" charset="0"/>
              </a:rPr>
              <a:t>Common queries and checks</a:t>
            </a:r>
            <a:endParaRPr lang="en-GB" sz="3600" dirty="0"/>
          </a:p>
        </p:txBody>
      </p:sp>
      <p:sp>
        <p:nvSpPr>
          <p:cNvPr id="26" name="Content Placeholder 2"/>
          <p:cNvSpPr>
            <a:spLocks noGrp="1"/>
          </p:cNvSpPr>
          <p:nvPr>
            <p:ph idx="1"/>
          </p:nvPr>
        </p:nvSpPr>
        <p:spPr>
          <a:xfrm>
            <a:off x="147320" y="763645"/>
            <a:ext cx="12054840" cy="5662984"/>
          </a:xfrm>
        </p:spPr>
        <p:txBody>
          <a:bodyPr>
            <a:noAutofit/>
          </a:bodyPr>
          <a:lstStyle/>
          <a:p>
            <a:pPr>
              <a:lnSpc>
                <a:spcPct val="170000"/>
              </a:lnSpc>
            </a:pPr>
            <a:r>
              <a:rPr lang="en-GB" altLang="en-US" sz="2400" dirty="0" smtClean="0">
                <a:latin typeface="+mj-lt"/>
              </a:rPr>
              <a:t>Most common checks to identify discrepancies: </a:t>
            </a:r>
          </a:p>
          <a:p>
            <a:pPr lvl="3">
              <a:lnSpc>
                <a:spcPct val="170000"/>
              </a:lnSpc>
            </a:pPr>
            <a:r>
              <a:rPr lang="en-GB" altLang="en-US" sz="2000" dirty="0" smtClean="0">
                <a:latin typeface="+mj-lt"/>
              </a:rPr>
              <a:t>Missing values</a:t>
            </a:r>
          </a:p>
          <a:p>
            <a:pPr lvl="3">
              <a:lnSpc>
                <a:spcPct val="170000"/>
              </a:lnSpc>
            </a:pPr>
            <a:r>
              <a:rPr lang="en-GB" altLang="en-US" sz="2000" dirty="0" smtClean="0">
                <a:latin typeface="+mj-lt"/>
              </a:rPr>
              <a:t>Range checks, including lab values and normal</a:t>
            </a:r>
          </a:p>
          <a:p>
            <a:pPr lvl="3">
              <a:lnSpc>
                <a:spcPct val="170000"/>
              </a:lnSpc>
            </a:pPr>
            <a:r>
              <a:rPr lang="en-GB" altLang="en-US" sz="2000" dirty="0" smtClean="0">
                <a:latin typeface="+mj-lt"/>
              </a:rPr>
              <a:t>Logical date sequence</a:t>
            </a:r>
          </a:p>
          <a:p>
            <a:pPr lvl="3">
              <a:lnSpc>
                <a:spcPct val="170000"/>
              </a:lnSpc>
            </a:pPr>
            <a:r>
              <a:rPr lang="en-GB" altLang="en-US" sz="2000" dirty="0" smtClean="0">
                <a:latin typeface="+mj-lt"/>
              </a:rPr>
              <a:t>Header information consistent</a:t>
            </a:r>
          </a:p>
          <a:p>
            <a:pPr lvl="3">
              <a:lnSpc>
                <a:spcPct val="170000"/>
              </a:lnSpc>
            </a:pPr>
            <a:r>
              <a:rPr lang="en-GB" altLang="en-US" sz="2000" dirty="0" smtClean="0">
                <a:latin typeface="+mj-lt"/>
              </a:rPr>
              <a:t>Missing visits or pages</a:t>
            </a:r>
          </a:p>
          <a:p>
            <a:pPr lvl="3">
              <a:lnSpc>
                <a:spcPct val="170000"/>
              </a:lnSpc>
            </a:pPr>
            <a:r>
              <a:rPr lang="en-GB" altLang="en-US" sz="2000" dirty="0" smtClean="0">
                <a:latin typeface="+mj-lt"/>
              </a:rPr>
              <a:t>Are </a:t>
            </a:r>
            <a:r>
              <a:rPr lang="en-GB" altLang="en-US" sz="2000" dirty="0">
                <a:latin typeface="+mj-lt"/>
              </a:rPr>
              <a:t>v</a:t>
            </a:r>
            <a:r>
              <a:rPr lang="en-GB" altLang="en-US" sz="2000" dirty="0" smtClean="0">
                <a:latin typeface="+mj-lt"/>
              </a:rPr>
              <a:t>isits in compliance with protocol?</a:t>
            </a:r>
          </a:p>
          <a:p>
            <a:pPr lvl="3">
              <a:lnSpc>
                <a:spcPct val="170000"/>
              </a:lnSpc>
            </a:pPr>
            <a:r>
              <a:rPr lang="en-GB" altLang="en-US" sz="2000" dirty="0" smtClean="0">
                <a:latin typeface="+mj-lt"/>
              </a:rPr>
              <a:t>Inclusion/exclusion criteria met</a:t>
            </a:r>
          </a:p>
          <a:p>
            <a:pPr lvl="3">
              <a:lnSpc>
                <a:spcPct val="170000"/>
              </a:lnSpc>
            </a:pPr>
            <a:r>
              <a:rPr lang="en-GB" altLang="en-US" sz="2000" dirty="0" smtClean="0">
                <a:latin typeface="+mj-lt"/>
              </a:rPr>
              <a:t>Procedures performed in proper order</a:t>
            </a:r>
          </a:p>
          <a:p>
            <a:pPr lvl="3">
              <a:lnSpc>
                <a:spcPct val="170000"/>
              </a:lnSpc>
            </a:pPr>
            <a:r>
              <a:rPr lang="en-GB" altLang="en-US" sz="2000" dirty="0" smtClean="0">
                <a:latin typeface="+mj-lt"/>
              </a:rPr>
              <a:t>Fraud </a:t>
            </a:r>
          </a:p>
        </p:txBody>
      </p:sp>
    </p:spTree>
    <p:extLst>
      <p:ext uri="{BB962C8B-B14F-4D97-AF65-F5344CB8AC3E}">
        <p14:creationId xmlns:p14="http://schemas.microsoft.com/office/powerpoint/2010/main" val="2621435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120" y="396240"/>
            <a:ext cx="11780520" cy="770944"/>
          </a:xfrm>
        </p:spPr>
        <p:txBody>
          <a:bodyPr>
            <a:normAutofit/>
          </a:bodyPr>
          <a:lstStyle/>
          <a:p>
            <a:pPr algn="ctr"/>
            <a:r>
              <a:rPr lang="en-US" sz="3200" b="1" dirty="0"/>
              <a:t>To ensure data quality during </a:t>
            </a:r>
            <a:r>
              <a:rPr lang="en-US" sz="3200" b="1" u="sng" dirty="0"/>
              <a:t>ANALYSIS</a:t>
            </a:r>
          </a:p>
        </p:txBody>
      </p:sp>
      <p:sp>
        <p:nvSpPr>
          <p:cNvPr id="2" name="Rectangle 1"/>
          <p:cNvSpPr/>
          <p:nvPr/>
        </p:nvSpPr>
        <p:spPr>
          <a:xfrm>
            <a:off x="198120" y="1380544"/>
            <a:ext cx="11993880" cy="3709349"/>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dirty="0" smtClean="0">
                <a:latin typeface="+mj-lt"/>
              </a:rPr>
              <a:t>Maintain data documentation e.g. metadata</a:t>
            </a:r>
          </a:p>
          <a:p>
            <a:pPr marL="457200" indent="-457200">
              <a:lnSpc>
                <a:spcPct val="150000"/>
              </a:lnSpc>
              <a:buFont typeface="Arial" panose="020B0604020202020204" pitchFamily="34" charset="0"/>
              <a:buChar char="•"/>
            </a:pPr>
            <a:r>
              <a:rPr lang="en-US" sz="3200" dirty="0" smtClean="0">
                <a:latin typeface="+mj-lt"/>
              </a:rPr>
              <a:t>Adopt good coding practices e.g. Commenting the analysis programs</a:t>
            </a:r>
          </a:p>
          <a:p>
            <a:pPr marL="457200" indent="-457200">
              <a:lnSpc>
                <a:spcPct val="150000"/>
              </a:lnSpc>
              <a:buFont typeface="Arial" panose="020B0604020202020204" pitchFamily="34" charset="0"/>
              <a:buChar char="•"/>
            </a:pPr>
            <a:r>
              <a:rPr lang="en-US" sz="3200" dirty="0" smtClean="0">
                <a:latin typeface="+mj-lt"/>
              </a:rPr>
              <a:t>Ensure </a:t>
            </a:r>
            <a:r>
              <a:rPr lang="en-US" sz="3200" dirty="0">
                <a:latin typeface="+mj-lt"/>
              </a:rPr>
              <a:t>analysis techniques meet the requirements for proper use</a:t>
            </a:r>
          </a:p>
          <a:p>
            <a:pPr marL="457200" indent="-457200">
              <a:lnSpc>
                <a:spcPct val="150000"/>
              </a:lnSpc>
              <a:buFont typeface="Arial" panose="020B0604020202020204" pitchFamily="34" charset="0"/>
              <a:buChar char="•"/>
            </a:pPr>
            <a:r>
              <a:rPr lang="en-US" sz="3200" dirty="0">
                <a:latin typeface="+mj-lt"/>
              </a:rPr>
              <a:t>Disclose all conditions /assumptions affecting interpretations for data</a:t>
            </a:r>
          </a:p>
          <a:p>
            <a:pPr marL="457200" indent="-457200">
              <a:lnSpc>
                <a:spcPct val="150000"/>
              </a:lnSpc>
              <a:buFont typeface="Arial" panose="020B0604020202020204" pitchFamily="34" charset="0"/>
              <a:buChar char="•"/>
            </a:pPr>
            <a:r>
              <a:rPr lang="en-US" sz="3200" dirty="0">
                <a:latin typeface="+mj-lt"/>
              </a:rPr>
              <a:t>Have experts review reports for reasonableness of analysis</a:t>
            </a:r>
          </a:p>
        </p:txBody>
      </p:sp>
    </p:spTree>
    <p:extLst>
      <p:ext uri="{BB962C8B-B14F-4D97-AF65-F5344CB8AC3E}">
        <p14:creationId xmlns:p14="http://schemas.microsoft.com/office/powerpoint/2010/main" val="495863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3360" y="344103"/>
            <a:ext cx="11590020" cy="770944"/>
          </a:xfrm>
        </p:spPr>
        <p:txBody>
          <a:bodyPr>
            <a:normAutofit/>
          </a:bodyPr>
          <a:lstStyle/>
          <a:p>
            <a:pPr algn="ctr"/>
            <a:r>
              <a:rPr lang="en-US" sz="3200" b="1" dirty="0"/>
              <a:t>To ensure data quality during </a:t>
            </a:r>
            <a:r>
              <a:rPr lang="en-US" sz="3200" b="1" u="sng" dirty="0"/>
              <a:t>REPORTING</a:t>
            </a:r>
          </a:p>
        </p:txBody>
      </p:sp>
      <p:sp>
        <p:nvSpPr>
          <p:cNvPr id="2" name="Rectangle 1"/>
          <p:cNvSpPr/>
          <p:nvPr/>
        </p:nvSpPr>
        <p:spPr>
          <a:xfrm>
            <a:off x="388620" y="938584"/>
            <a:ext cx="11414760" cy="5262979"/>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dirty="0">
                <a:latin typeface="+mj-lt"/>
              </a:rPr>
              <a:t>Synthesize results for the appropriate audience</a:t>
            </a:r>
          </a:p>
          <a:p>
            <a:pPr marL="457200" indent="-457200">
              <a:lnSpc>
                <a:spcPct val="150000"/>
              </a:lnSpc>
              <a:buFont typeface="Arial" panose="020B0604020202020204" pitchFamily="34" charset="0"/>
              <a:buChar char="•"/>
            </a:pPr>
            <a:r>
              <a:rPr lang="en-US" sz="3200" dirty="0">
                <a:latin typeface="+mj-lt"/>
              </a:rPr>
              <a:t>Maintain integrity in reporting – don’t leave out key </a:t>
            </a:r>
            <a:r>
              <a:rPr lang="en-US" sz="3200" dirty="0" err="1" smtClean="0">
                <a:latin typeface="+mj-lt"/>
              </a:rPr>
              <a:t>infomation</a:t>
            </a:r>
            <a:endParaRPr lang="en-US" sz="3200" dirty="0">
              <a:latin typeface="+mj-lt"/>
            </a:endParaRPr>
          </a:p>
          <a:p>
            <a:pPr marL="457200" indent="-457200">
              <a:lnSpc>
                <a:spcPct val="150000"/>
              </a:lnSpc>
              <a:buFont typeface="Arial" panose="020B0604020202020204" pitchFamily="34" charset="0"/>
              <a:buChar char="•"/>
            </a:pPr>
            <a:r>
              <a:rPr lang="en-US" sz="3200" dirty="0">
                <a:latin typeface="+mj-lt"/>
              </a:rPr>
              <a:t>Have multiple reviewers within the organization - prior to dissemination!</a:t>
            </a:r>
          </a:p>
          <a:p>
            <a:pPr marL="457200" indent="-457200">
              <a:lnSpc>
                <a:spcPct val="150000"/>
              </a:lnSpc>
              <a:buFont typeface="Arial" panose="020B0604020202020204" pitchFamily="34" charset="0"/>
              <a:buChar char="•"/>
            </a:pPr>
            <a:r>
              <a:rPr lang="en-US" sz="3200" dirty="0">
                <a:latin typeface="+mj-lt"/>
              </a:rPr>
              <a:t>Protect confidentiality in reports / communication tools</a:t>
            </a:r>
          </a:p>
          <a:p>
            <a:pPr marL="457200" indent="-457200">
              <a:lnSpc>
                <a:spcPct val="150000"/>
              </a:lnSpc>
              <a:buFont typeface="Arial" panose="020B0604020202020204" pitchFamily="34" charset="0"/>
              <a:buChar char="•"/>
            </a:pPr>
            <a:r>
              <a:rPr lang="en-US" sz="3200" dirty="0">
                <a:latin typeface="+mj-lt"/>
              </a:rPr>
              <a:t>Review data / provide feedback with those who have a stake in the </a:t>
            </a:r>
            <a:r>
              <a:rPr lang="en-US" sz="3200" dirty="0" smtClean="0">
                <a:latin typeface="+mj-lt"/>
              </a:rPr>
              <a:t>results</a:t>
            </a:r>
            <a:endParaRPr lang="en-US" sz="3200" dirty="0">
              <a:latin typeface="+mj-lt"/>
            </a:endParaRPr>
          </a:p>
        </p:txBody>
      </p:sp>
    </p:spTree>
    <p:extLst>
      <p:ext uri="{BB962C8B-B14F-4D97-AF65-F5344CB8AC3E}">
        <p14:creationId xmlns:p14="http://schemas.microsoft.com/office/powerpoint/2010/main" val="3401597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3840" y="518160"/>
            <a:ext cx="11673840" cy="770944"/>
          </a:xfrm>
        </p:spPr>
        <p:txBody>
          <a:bodyPr>
            <a:normAutofit/>
          </a:bodyPr>
          <a:lstStyle/>
          <a:p>
            <a:pPr algn="ctr"/>
            <a:r>
              <a:rPr lang="en-US" sz="3200" b="1" dirty="0"/>
              <a:t>To ensure data quality during </a:t>
            </a:r>
            <a:r>
              <a:rPr lang="en-US" sz="3200" b="1" u="sng" dirty="0"/>
              <a:t>USAGE</a:t>
            </a:r>
          </a:p>
        </p:txBody>
      </p:sp>
      <p:sp>
        <p:nvSpPr>
          <p:cNvPr id="2" name="Rectangle 1"/>
          <p:cNvSpPr/>
          <p:nvPr/>
        </p:nvSpPr>
        <p:spPr>
          <a:xfrm>
            <a:off x="502920" y="1289104"/>
            <a:ext cx="11414760" cy="2308324"/>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dirty="0">
                <a:latin typeface="+mj-lt"/>
              </a:rPr>
              <a:t>Understand your </a:t>
            </a:r>
            <a:r>
              <a:rPr lang="en-US" sz="3200" dirty="0" smtClean="0">
                <a:latin typeface="+mj-lt"/>
              </a:rPr>
              <a:t>data</a:t>
            </a:r>
            <a:endParaRPr lang="en-US" sz="3200" dirty="0">
              <a:latin typeface="+mj-lt"/>
            </a:endParaRPr>
          </a:p>
          <a:p>
            <a:pPr marL="457200" indent="-457200">
              <a:lnSpc>
                <a:spcPct val="150000"/>
              </a:lnSpc>
              <a:buFont typeface="Arial" panose="020B0604020202020204" pitchFamily="34" charset="0"/>
              <a:buChar char="•"/>
            </a:pPr>
            <a:r>
              <a:rPr lang="en-US" sz="3200" dirty="0" smtClean="0">
                <a:latin typeface="+mj-lt"/>
              </a:rPr>
              <a:t>Develop a data analysis plan</a:t>
            </a:r>
          </a:p>
          <a:p>
            <a:pPr marL="457200" indent="-457200">
              <a:lnSpc>
                <a:spcPct val="150000"/>
              </a:lnSpc>
              <a:buFont typeface="Arial" panose="020B0604020202020204" pitchFamily="34" charset="0"/>
              <a:buChar char="•"/>
            </a:pPr>
            <a:r>
              <a:rPr lang="en-US" sz="3200" dirty="0" smtClean="0">
                <a:latin typeface="+mj-lt"/>
              </a:rPr>
              <a:t>Maintain records of how your data is used</a:t>
            </a:r>
            <a:endParaRPr lang="en-US" sz="3200" dirty="0">
              <a:latin typeface="+mj-lt"/>
            </a:endParaRPr>
          </a:p>
        </p:txBody>
      </p:sp>
    </p:spTree>
    <p:extLst>
      <p:ext uri="{BB962C8B-B14F-4D97-AF65-F5344CB8AC3E}">
        <p14:creationId xmlns:p14="http://schemas.microsoft.com/office/powerpoint/2010/main" val="2754339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3" y="999668"/>
            <a:ext cx="9482667" cy="890630"/>
          </a:xfrm>
        </p:spPr>
        <p:txBody>
          <a:bodyPr>
            <a:normAutofit/>
          </a:bodyPr>
          <a:lstStyle/>
          <a:p>
            <a:r>
              <a:rPr lang="en-US" sz="3600" b="1" dirty="0" smtClean="0"/>
              <a:t>Content </a:t>
            </a:r>
            <a:endParaRPr lang="en-US" sz="3600" b="1" dirty="0"/>
          </a:p>
        </p:txBody>
      </p:sp>
      <p:sp>
        <p:nvSpPr>
          <p:cNvPr id="4" name="Rectangle 3"/>
          <p:cNvSpPr/>
          <p:nvPr/>
        </p:nvSpPr>
        <p:spPr>
          <a:xfrm>
            <a:off x="461656" y="2024873"/>
            <a:ext cx="9207277" cy="3046988"/>
          </a:xfrm>
          <a:prstGeom prst="rect">
            <a:avLst/>
          </a:prstGeom>
        </p:spPr>
        <p:txBody>
          <a:bodyPr wrap="square">
            <a:spAutoFit/>
          </a:bodyPr>
          <a:lstStyle/>
          <a:p>
            <a:pPr marL="342900" indent="-342900">
              <a:lnSpc>
                <a:spcPct val="150000"/>
              </a:lnSpc>
              <a:buFont typeface="+mj-lt"/>
              <a:buAutoNum type="arabicPeriod"/>
            </a:pPr>
            <a:r>
              <a:rPr lang="en-US" altLang="en-US" sz="3200" dirty="0" smtClean="0">
                <a:latin typeface="+mj-lt"/>
              </a:rPr>
              <a:t>Describe data </a:t>
            </a:r>
            <a:r>
              <a:rPr lang="en-US" altLang="en-US" sz="3200" dirty="0">
                <a:latin typeface="+mj-lt"/>
              </a:rPr>
              <a:t>quality </a:t>
            </a:r>
            <a:endParaRPr lang="en-US" sz="3200" dirty="0">
              <a:latin typeface="+mj-lt"/>
            </a:endParaRPr>
          </a:p>
          <a:p>
            <a:pPr marL="342900" indent="-342900">
              <a:lnSpc>
                <a:spcPct val="150000"/>
              </a:lnSpc>
              <a:buFont typeface="+mj-lt"/>
              <a:buAutoNum type="arabicPeriod"/>
            </a:pPr>
            <a:r>
              <a:rPr lang="en-US" sz="3200" dirty="0">
                <a:latin typeface="+mj-lt"/>
              </a:rPr>
              <a:t>Data quality </a:t>
            </a:r>
            <a:r>
              <a:rPr lang="en-US" sz="3200" dirty="0" smtClean="0">
                <a:latin typeface="+mj-lt"/>
              </a:rPr>
              <a:t>attributes</a:t>
            </a:r>
            <a:endParaRPr lang="en-US" sz="3200" dirty="0">
              <a:latin typeface="+mj-lt"/>
            </a:endParaRPr>
          </a:p>
          <a:p>
            <a:pPr marL="342900" indent="-342900">
              <a:lnSpc>
                <a:spcPct val="150000"/>
              </a:lnSpc>
              <a:buFont typeface="+mj-lt"/>
              <a:buAutoNum type="arabicPeriod"/>
            </a:pPr>
            <a:r>
              <a:rPr lang="en-US" altLang="en-US" sz="3200" dirty="0" smtClean="0">
                <a:latin typeface="+mj-lt"/>
              </a:rPr>
              <a:t>Threats </a:t>
            </a:r>
            <a:r>
              <a:rPr lang="en-US" altLang="en-US" sz="3200" dirty="0">
                <a:latin typeface="+mj-lt"/>
              </a:rPr>
              <a:t>to data </a:t>
            </a:r>
            <a:r>
              <a:rPr lang="en-US" altLang="en-US" sz="3200" dirty="0" smtClean="0">
                <a:latin typeface="+mj-lt"/>
              </a:rPr>
              <a:t>quality</a:t>
            </a:r>
          </a:p>
          <a:p>
            <a:pPr marL="342900" indent="-342900">
              <a:lnSpc>
                <a:spcPct val="150000"/>
              </a:lnSpc>
              <a:buFont typeface="+mj-lt"/>
              <a:buAutoNum type="arabicPeriod"/>
            </a:pPr>
            <a:r>
              <a:rPr lang="en-US" sz="3200" dirty="0" smtClean="0">
                <a:latin typeface="+mj-lt"/>
              </a:rPr>
              <a:t>Data quality plan</a:t>
            </a:r>
            <a:endParaRPr lang="en-US" sz="3200" dirty="0">
              <a:latin typeface="+mj-lt"/>
            </a:endParaRPr>
          </a:p>
        </p:txBody>
      </p:sp>
    </p:spTree>
    <p:extLst>
      <p:ext uri="{BB962C8B-B14F-4D97-AF65-F5344CB8AC3E}">
        <p14:creationId xmlns:p14="http://schemas.microsoft.com/office/powerpoint/2010/main" val="3549170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91966" y="417897"/>
            <a:ext cx="11673840" cy="770944"/>
          </a:xfrm>
        </p:spPr>
        <p:txBody>
          <a:bodyPr>
            <a:normAutofit/>
          </a:bodyPr>
          <a:lstStyle/>
          <a:p>
            <a:pPr algn="ctr"/>
            <a:r>
              <a:rPr lang="en-US" sz="3600" b="1" dirty="0"/>
              <a:t>Minimizing Data Quality Risks</a:t>
            </a:r>
            <a:endParaRPr lang="en-US" sz="3600" b="1" u="sng" dirty="0"/>
          </a:p>
        </p:txBody>
      </p:sp>
      <p:sp>
        <p:nvSpPr>
          <p:cNvPr id="2" name="Rectangle 1"/>
          <p:cNvSpPr/>
          <p:nvPr/>
        </p:nvSpPr>
        <p:spPr>
          <a:xfrm>
            <a:off x="777240" y="1385624"/>
            <a:ext cx="11021060" cy="4401205"/>
          </a:xfrm>
          <a:prstGeom prst="rect">
            <a:avLst/>
          </a:prstGeom>
        </p:spPr>
        <p:txBody>
          <a:bodyPr wrap="square">
            <a:spAutoFit/>
          </a:bodyPr>
          <a:lstStyle/>
          <a:p>
            <a:pPr marL="457200" indent="-457200">
              <a:lnSpc>
                <a:spcPct val="250000"/>
              </a:lnSpc>
              <a:buFont typeface="Arial" panose="020B0604020202020204" pitchFamily="34" charset="0"/>
              <a:buChar char="•"/>
            </a:pPr>
            <a:r>
              <a:rPr lang="en-US" sz="2800" b="1" dirty="0">
                <a:latin typeface="+mj-lt"/>
              </a:rPr>
              <a:t>Technology</a:t>
            </a:r>
            <a:r>
              <a:rPr lang="en-US" sz="2800" dirty="0">
                <a:latin typeface="+mj-lt"/>
              </a:rPr>
              <a:t>: Ensuring that data analysis/statistical software is </a:t>
            </a:r>
            <a:r>
              <a:rPr lang="en-US" sz="2800" dirty="0" smtClean="0">
                <a:latin typeface="+mj-lt"/>
              </a:rPr>
              <a:t>up-to-date</a:t>
            </a:r>
            <a:endParaRPr lang="en-US" sz="2800" dirty="0">
              <a:latin typeface="+mj-lt"/>
            </a:endParaRPr>
          </a:p>
          <a:p>
            <a:pPr marL="457200" indent="-457200">
              <a:lnSpc>
                <a:spcPct val="250000"/>
              </a:lnSpc>
              <a:buFont typeface="Arial" panose="020B0604020202020204" pitchFamily="34" charset="0"/>
              <a:buChar char="•"/>
            </a:pPr>
            <a:r>
              <a:rPr lang="en-US" sz="2800" b="1" dirty="0" smtClean="0">
                <a:latin typeface="+mj-lt"/>
              </a:rPr>
              <a:t>Competence </a:t>
            </a:r>
            <a:r>
              <a:rPr lang="en-US" sz="2800" b="1" dirty="0">
                <a:latin typeface="+mj-lt"/>
              </a:rPr>
              <a:t>of </a:t>
            </a:r>
            <a:r>
              <a:rPr lang="en-US" sz="2800" b="1" dirty="0" smtClean="0">
                <a:latin typeface="+mj-lt"/>
              </a:rPr>
              <a:t>personnel</a:t>
            </a:r>
            <a:r>
              <a:rPr lang="en-US" sz="2800" dirty="0" smtClean="0">
                <a:latin typeface="+mj-lt"/>
              </a:rPr>
              <a:t>: Train your staff on the data tools</a:t>
            </a:r>
            <a:endParaRPr lang="en-US" sz="2800" dirty="0">
              <a:latin typeface="+mj-lt"/>
            </a:endParaRPr>
          </a:p>
          <a:p>
            <a:pPr marL="457200" indent="-457200">
              <a:lnSpc>
                <a:spcPct val="250000"/>
              </a:lnSpc>
              <a:buFont typeface="Arial" panose="020B0604020202020204" pitchFamily="34" charset="0"/>
              <a:buChar char="•"/>
            </a:pPr>
            <a:r>
              <a:rPr lang="en-US" sz="2800" dirty="0" smtClean="0">
                <a:latin typeface="+mj-lt"/>
              </a:rPr>
              <a:t>Documentation </a:t>
            </a:r>
            <a:r>
              <a:rPr lang="en-US" sz="2800" dirty="0">
                <a:latin typeface="+mj-lt"/>
              </a:rPr>
              <a:t>and audit trails</a:t>
            </a:r>
          </a:p>
          <a:p>
            <a:pPr marL="457200" indent="-457200">
              <a:lnSpc>
                <a:spcPct val="250000"/>
              </a:lnSpc>
              <a:buFont typeface="Arial" panose="020B0604020202020204" pitchFamily="34" charset="0"/>
              <a:buChar char="•"/>
            </a:pPr>
            <a:r>
              <a:rPr lang="en-US" sz="2800" dirty="0" smtClean="0">
                <a:latin typeface="+mj-lt"/>
              </a:rPr>
              <a:t>Outsourcing to the experts</a:t>
            </a:r>
            <a:endParaRPr lang="en-US" sz="2800" dirty="0">
              <a:latin typeface="+mj-lt"/>
            </a:endParaRPr>
          </a:p>
        </p:txBody>
      </p:sp>
    </p:spTree>
    <p:extLst>
      <p:ext uri="{BB962C8B-B14F-4D97-AF65-F5344CB8AC3E}">
        <p14:creationId xmlns:p14="http://schemas.microsoft.com/office/powerpoint/2010/main" val="2321620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734511"/>
            <a:ext cx="12191999" cy="770944"/>
          </a:xfrm>
          <a:prstGeom prst="rect">
            <a:avLst/>
          </a:prstGeom>
        </p:spPr>
        <p:txBody>
          <a:bodyPr>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lgn="ctr"/>
            <a:r>
              <a:rPr lang="en-US" sz="5400" b="1" dirty="0" smtClean="0"/>
              <a:t>Data Quality Plan</a:t>
            </a:r>
            <a:endParaRPr lang="en-US" sz="5400" b="1" dirty="0"/>
          </a:p>
        </p:txBody>
      </p:sp>
    </p:spTree>
    <p:extLst>
      <p:ext uri="{BB962C8B-B14F-4D97-AF65-F5344CB8AC3E}">
        <p14:creationId xmlns:p14="http://schemas.microsoft.com/office/powerpoint/2010/main" val="1275637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337" y="1151944"/>
            <a:ext cx="12063663" cy="4401205"/>
          </a:xfrm>
          <a:prstGeom prst="rect">
            <a:avLst/>
          </a:prstGeom>
        </p:spPr>
        <p:txBody>
          <a:bodyPr wrap="square">
            <a:spAutoFit/>
          </a:bodyPr>
          <a:lstStyle/>
          <a:p>
            <a:pPr>
              <a:lnSpc>
                <a:spcPct val="200000"/>
              </a:lnSpc>
            </a:pPr>
            <a:r>
              <a:rPr lang="en-US" sz="2800" b="1" dirty="0" smtClean="0">
                <a:latin typeface="+mj-lt"/>
              </a:rPr>
              <a:t>What </a:t>
            </a:r>
            <a:r>
              <a:rPr lang="en-US" sz="2800" b="1" dirty="0">
                <a:latin typeface="+mj-lt"/>
              </a:rPr>
              <a:t>is a Data Quality Plan?</a:t>
            </a:r>
            <a:endParaRPr lang="en-GB" sz="2800" b="1" dirty="0">
              <a:latin typeface="+mj-lt"/>
            </a:endParaRPr>
          </a:p>
          <a:p>
            <a:pPr marL="1257300" lvl="2" indent="-342900">
              <a:lnSpc>
                <a:spcPct val="200000"/>
              </a:lnSpc>
              <a:buFont typeface="Arial" panose="020B0604020202020204" pitchFamily="34" charset="0"/>
              <a:buChar char="•"/>
            </a:pPr>
            <a:r>
              <a:rPr lang="en-US" sz="2800" dirty="0" smtClean="0">
                <a:latin typeface="+mj-lt"/>
              </a:rPr>
              <a:t>Establishes </a:t>
            </a:r>
            <a:r>
              <a:rPr lang="en-US" sz="2800" dirty="0">
                <a:latin typeface="+mj-lt"/>
              </a:rPr>
              <a:t>specific data quality benchmarks for timeliness, completeness, accuracy, and </a:t>
            </a:r>
            <a:r>
              <a:rPr lang="en-US" sz="2800" dirty="0" smtClean="0">
                <a:latin typeface="+mj-lt"/>
              </a:rPr>
              <a:t>consistency</a:t>
            </a:r>
          </a:p>
          <a:p>
            <a:pPr marL="1257300" lvl="2" indent="-342900">
              <a:lnSpc>
                <a:spcPct val="200000"/>
              </a:lnSpc>
              <a:buFont typeface="Arial" panose="020B0604020202020204" pitchFamily="34" charset="0"/>
              <a:buChar char="•"/>
            </a:pPr>
            <a:r>
              <a:rPr lang="en-US" sz="2800" dirty="0" smtClean="0">
                <a:latin typeface="+mj-lt"/>
              </a:rPr>
              <a:t>Identifies </a:t>
            </a:r>
            <a:r>
              <a:rPr lang="en-US" sz="2800" dirty="0">
                <a:latin typeface="+mj-lt"/>
              </a:rPr>
              <a:t>the responsibilities of all parties </a:t>
            </a:r>
            <a:r>
              <a:rPr lang="en-US" sz="2800" dirty="0" smtClean="0">
                <a:latin typeface="+mj-lt"/>
              </a:rPr>
              <a:t>with </a:t>
            </a:r>
            <a:r>
              <a:rPr lang="en-US" sz="2800" dirty="0">
                <a:latin typeface="+mj-lt"/>
              </a:rPr>
              <a:t>respect to data </a:t>
            </a:r>
            <a:r>
              <a:rPr lang="en-US" sz="2800" dirty="0" smtClean="0">
                <a:latin typeface="+mj-lt"/>
              </a:rPr>
              <a:t>quality</a:t>
            </a:r>
          </a:p>
          <a:p>
            <a:pPr marL="1257300" lvl="2" indent="-342900">
              <a:lnSpc>
                <a:spcPct val="200000"/>
              </a:lnSpc>
              <a:buFont typeface="Arial" panose="020B0604020202020204" pitchFamily="34" charset="0"/>
              <a:buChar char="•"/>
            </a:pPr>
            <a:r>
              <a:rPr lang="en-US" sz="2800" dirty="0" smtClean="0">
                <a:latin typeface="+mj-lt"/>
              </a:rPr>
              <a:t>Establishes </a:t>
            </a:r>
            <a:r>
              <a:rPr lang="en-US" sz="2800" dirty="0">
                <a:latin typeface="+mj-lt"/>
              </a:rPr>
              <a:t>a timeframe for monitoring data quality on a regular </a:t>
            </a:r>
            <a:r>
              <a:rPr lang="en-US" sz="2800" dirty="0" smtClean="0">
                <a:latin typeface="+mj-lt"/>
              </a:rPr>
              <a:t>basis</a:t>
            </a:r>
            <a:endParaRPr lang="en-GB" sz="2800" dirty="0">
              <a:latin typeface="+mj-lt"/>
            </a:endParaRPr>
          </a:p>
        </p:txBody>
      </p:sp>
    </p:spTree>
    <p:extLst>
      <p:ext uri="{BB962C8B-B14F-4D97-AF65-F5344CB8AC3E}">
        <p14:creationId xmlns:p14="http://schemas.microsoft.com/office/powerpoint/2010/main" val="1874193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3855721" y="1417320"/>
            <a:ext cx="4465318" cy="2941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Data Quality </a:t>
            </a:r>
            <a:endParaRPr lang="en-US" sz="2400" b="1" dirty="0" smtClean="0">
              <a:latin typeface="+mj-lt"/>
            </a:endParaRPr>
          </a:p>
          <a:p>
            <a:pPr algn="ctr"/>
            <a:r>
              <a:rPr lang="en-US" sz="2400" b="1" dirty="0" smtClean="0">
                <a:latin typeface="+mj-lt"/>
              </a:rPr>
              <a:t>Audits</a:t>
            </a:r>
            <a:endParaRPr lang="en-GB" sz="2400" b="1" dirty="0">
              <a:latin typeface="+mj-lt"/>
            </a:endParaRPr>
          </a:p>
        </p:txBody>
      </p:sp>
      <p:grpSp>
        <p:nvGrpSpPr>
          <p:cNvPr id="5" name="Group 4"/>
          <p:cNvGrpSpPr>
            <a:grpSpLocks/>
          </p:cNvGrpSpPr>
          <p:nvPr/>
        </p:nvGrpSpPr>
        <p:grpSpPr bwMode="auto">
          <a:xfrm>
            <a:off x="3982804" y="1664694"/>
            <a:ext cx="4343400" cy="2246756"/>
            <a:chOff x="2448" y="1968"/>
            <a:chExt cx="1680" cy="966"/>
          </a:xfrm>
        </p:grpSpPr>
        <p:sp>
          <p:nvSpPr>
            <p:cNvPr id="7" name="Text Box 5"/>
            <p:cNvSpPr txBox="1">
              <a:spLocks noChangeArrowheads="1"/>
            </p:cNvSpPr>
            <p:nvPr/>
          </p:nvSpPr>
          <p:spPr bwMode="auto">
            <a:xfrm>
              <a:off x="2976" y="1968"/>
              <a:ext cx="528" cy="198"/>
            </a:xfrm>
            <a:prstGeom prst="rect">
              <a:avLst/>
            </a:prstGeom>
            <a:noFill/>
            <a:ln w="9525">
              <a:noFill/>
              <a:miter lim="800000"/>
              <a:headEnd/>
              <a:tailEnd/>
            </a:ln>
          </p:spPr>
          <p:txBody>
            <a:bodyPr>
              <a:spAutoFit/>
            </a:bodyPr>
            <a:lstStyle/>
            <a:p>
              <a:pPr algn="ctr" eaLnBrk="1" hangingPunct="1">
                <a:spcBef>
                  <a:spcPct val="50000"/>
                </a:spcBef>
                <a:defRPr/>
              </a:pPr>
              <a:r>
                <a:rPr lang="en-US" sz="2400" dirty="0">
                  <a:latin typeface="+mj-lt"/>
                </a:rPr>
                <a:t>Plan</a:t>
              </a:r>
              <a:endParaRPr lang="en-GB" sz="2400" dirty="0">
                <a:latin typeface="+mj-lt"/>
              </a:endParaRPr>
            </a:p>
          </p:txBody>
        </p:sp>
        <p:sp>
          <p:nvSpPr>
            <p:cNvPr id="8" name="Text Box 6"/>
            <p:cNvSpPr txBox="1">
              <a:spLocks noChangeArrowheads="1"/>
            </p:cNvSpPr>
            <p:nvPr/>
          </p:nvSpPr>
          <p:spPr bwMode="auto">
            <a:xfrm>
              <a:off x="3600" y="2352"/>
              <a:ext cx="528" cy="198"/>
            </a:xfrm>
            <a:prstGeom prst="rect">
              <a:avLst/>
            </a:prstGeom>
            <a:noFill/>
            <a:ln w="9525">
              <a:noFill/>
              <a:miter lim="800000"/>
              <a:headEnd/>
              <a:tailEnd/>
            </a:ln>
          </p:spPr>
          <p:txBody>
            <a:bodyPr>
              <a:spAutoFit/>
            </a:bodyPr>
            <a:lstStyle/>
            <a:p>
              <a:pPr algn="ctr" eaLnBrk="1" hangingPunct="1">
                <a:spcBef>
                  <a:spcPct val="50000"/>
                </a:spcBef>
                <a:defRPr/>
              </a:pPr>
              <a:r>
                <a:rPr lang="en-US" sz="2400">
                  <a:latin typeface="+mj-lt"/>
                </a:rPr>
                <a:t>Do</a:t>
              </a:r>
              <a:endParaRPr lang="en-GB" sz="2400">
                <a:latin typeface="+mj-lt"/>
              </a:endParaRPr>
            </a:p>
          </p:txBody>
        </p:sp>
        <p:sp>
          <p:nvSpPr>
            <p:cNvPr id="9" name="Text Box 7"/>
            <p:cNvSpPr txBox="1">
              <a:spLocks noChangeArrowheads="1"/>
            </p:cNvSpPr>
            <p:nvPr/>
          </p:nvSpPr>
          <p:spPr bwMode="auto">
            <a:xfrm>
              <a:off x="2928" y="2736"/>
              <a:ext cx="720" cy="198"/>
            </a:xfrm>
            <a:prstGeom prst="rect">
              <a:avLst/>
            </a:prstGeom>
            <a:noFill/>
            <a:ln w="9525">
              <a:noFill/>
              <a:miter lim="800000"/>
              <a:headEnd/>
              <a:tailEnd/>
            </a:ln>
          </p:spPr>
          <p:txBody>
            <a:bodyPr>
              <a:spAutoFit/>
            </a:bodyPr>
            <a:lstStyle/>
            <a:p>
              <a:pPr algn="ctr" eaLnBrk="1" hangingPunct="1">
                <a:spcBef>
                  <a:spcPct val="50000"/>
                </a:spcBef>
                <a:defRPr/>
              </a:pPr>
              <a:r>
                <a:rPr lang="en-US" sz="2400" dirty="0">
                  <a:latin typeface="+mj-lt"/>
                </a:rPr>
                <a:t>Check</a:t>
              </a:r>
              <a:endParaRPr lang="en-GB" sz="2400" dirty="0">
                <a:latin typeface="+mj-lt"/>
              </a:endParaRPr>
            </a:p>
          </p:txBody>
        </p:sp>
        <p:sp>
          <p:nvSpPr>
            <p:cNvPr id="10" name="Text Box 8"/>
            <p:cNvSpPr txBox="1">
              <a:spLocks noChangeArrowheads="1"/>
            </p:cNvSpPr>
            <p:nvPr/>
          </p:nvSpPr>
          <p:spPr bwMode="auto">
            <a:xfrm>
              <a:off x="2448" y="2352"/>
              <a:ext cx="480" cy="198"/>
            </a:xfrm>
            <a:prstGeom prst="rect">
              <a:avLst/>
            </a:prstGeom>
            <a:noFill/>
            <a:ln w="9525">
              <a:noFill/>
              <a:miter lim="800000"/>
              <a:headEnd/>
              <a:tailEnd/>
            </a:ln>
          </p:spPr>
          <p:txBody>
            <a:bodyPr>
              <a:spAutoFit/>
            </a:bodyPr>
            <a:lstStyle/>
            <a:p>
              <a:pPr algn="ctr" eaLnBrk="1" hangingPunct="1">
                <a:spcBef>
                  <a:spcPct val="50000"/>
                </a:spcBef>
                <a:defRPr/>
              </a:pPr>
              <a:r>
                <a:rPr lang="en-US" sz="2400" dirty="0">
                  <a:latin typeface="+mj-lt"/>
                </a:rPr>
                <a:t>Act</a:t>
              </a:r>
              <a:endParaRPr lang="en-GB" sz="2400" dirty="0">
                <a:latin typeface="+mj-lt"/>
              </a:endParaRPr>
            </a:p>
          </p:txBody>
        </p:sp>
        <p:cxnSp>
          <p:nvCxnSpPr>
            <p:cNvPr id="11" name="AutoShape 9"/>
            <p:cNvCxnSpPr>
              <a:cxnSpLocks noChangeShapeType="1"/>
              <a:stCxn id="7" idx="3"/>
              <a:endCxn id="8" idx="0"/>
            </p:cNvCxnSpPr>
            <p:nvPr/>
          </p:nvCxnSpPr>
          <p:spPr bwMode="auto">
            <a:xfrm>
              <a:off x="3504" y="2067"/>
              <a:ext cx="360" cy="285"/>
            </a:xfrm>
            <a:prstGeom prst="bentConnector2">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2" name="AutoShape 10"/>
            <p:cNvCxnSpPr>
              <a:cxnSpLocks noChangeShapeType="1"/>
              <a:stCxn id="8" idx="2"/>
              <a:endCxn id="9" idx="3"/>
            </p:cNvCxnSpPr>
            <p:nvPr/>
          </p:nvCxnSpPr>
          <p:spPr bwMode="auto">
            <a:xfrm rot="5400000">
              <a:off x="3613" y="2584"/>
              <a:ext cx="285" cy="216"/>
            </a:xfrm>
            <a:prstGeom prst="bentConnector2">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3" name="AutoShape 11"/>
            <p:cNvCxnSpPr>
              <a:cxnSpLocks noChangeShapeType="1"/>
              <a:stCxn id="9" idx="1"/>
              <a:endCxn id="10" idx="2"/>
            </p:cNvCxnSpPr>
            <p:nvPr/>
          </p:nvCxnSpPr>
          <p:spPr bwMode="auto">
            <a:xfrm rot="10800000">
              <a:off x="2688" y="2550"/>
              <a:ext cx="240" cy="285"/>
            </a:xfrm>
            <a:prstGeom prst="bentConnector2">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4" name="AutoShape 12"/>
            <p:cNvCxnSpPr>
              <a:cxnSpLocks noChangeShapeType="1"/>
              <a:stCxn id="10" idx="0"/>
              <a:endCxn id="7" idx="1"/>
            </p:cNvCxnSpPr>
            <p:nvPr/>
          </p:nvCxnSpPr>
          <p:spPr bwMode="auto">
            <a:xfrm rot="5400000" flipH="1" flipV="1">
              <a:off x="2690" y="2066"/>
              <a:ext cx="285" cy="288"/>
            </a:xfrm>
            <a:prstGeom prst="bentConnector2">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cxnSp>
      </p:grpSp>
      <p:sp>
        <p:nvSpPr>
          <p:cNvPr id="15" name="Text Box 13"/>
          <p:cNvSpPr txBox="1">
            <a:spLocks noChangeArrowheads="1"/>
          </p:cNvSpPr>
          <p:nvPr/>
        </p:nvSpPr>
        <p:spPr bwMode="auto">
          <a:xfrm>
            <a:off x="8955162" y="574756"/>
            <a:ext cx="2855145" cy="1200329"/>
          </a:xfrm>
          <a:prstGeom prst="rect">
            <a:avLst/>
          </a:prstGeom>
          <a:noFill/>
          <a:ln w="9525">
            <a:noFill/>
            <a:miter lim="800000"/>
            <a:headEnd/>
            <a:tailEnd/>
          </a:ln>
        </p:spPr>
        <p:txBody>
          <a:bodyPr wrap="square">
            <a:spAutoFit/>
          </a:bodyPr>
          <a:lstStyle/>
          <a:p>
            <a:pPr eaLnBrk="1" hangingPunct="1">
              <a:defRPr/>
            </a:pPr>
            <a:r>
              <a:rPr lang="en-US" sz="2400" dirty="0">
                <a:solidFill>
                  <a:srgbClr val="00B050"/>
                </a:solidFill>
                <a:latin typeface="+mj-lt"/>
              </a:rPr>
              <a:t>Data quality training</a:t>
            </a:r>
          </a:p>
          <a:p>
            <a:pPr eaLnBrk="1" hangingPunct="1">
              <a:defRPr/>
            </a:pPr>
            <a:r>
              <a:rPr lang="en-US" sz="2400" dirty="0">
                <a:solidFill>
                  <a:srgbClr val="00B050"/>
                </a:solidFill>
                <a:latin typeface="+mj-lt"/>
              </a:rPr>
              <a:t>Data quality plans</a:t>
            </a:r>
          </a:p>
          <a:p>
            <a:pPr eaLnBrk="1" hangingPunct="1">
              <a:defRPr/>
            </a:pPr>
            <a:r>
              <a:rPr lang="en-US" sz="2400" dirty="0">
                <a:solidFill>
                  <a:srgbClr val="00B050"/>
                </a:solidFill>
                <a:latin typeface="+mj-lt"/>
              </a:rPr>
              <a:t>Construct audit plans</a:t>
            </a:r>
            <a:endParaRPr lang="en-GB" sz="2400" dirty="0">
              <a:solidFill>
                <a:srgbClr val="00B050"/>
              </a:solidFill>
              <a:latin typeface="+mj-lt"/>
            </a:endParaRPr>
          </a:p>
        </p:txBody>
      </p:sp>
      <p:cxnSp>
        <p:nvCxnSpPr>
          <p:cNvPr id="16" name="AutoShape 14"/>
          <p:cNvCxnSpPr>
            <a:cxnSpLocks noChangeShapeType="1"/>
            <a:stCxn id="7" idx="0"/>
            <a:endCxn id="15" idx="1"/>
          </p:cNvCxnSpPr>
          <p:nvPr/>
        </p:nvCxnSpPr>
        <p:spPr bwMode="auto">
          <a:xfrm rot="5400000" flipH="1" flipV="1">
            <a:off x="7247899" y="-42569"/>
            <a:ext cx="489773" cy="2924754"/>
          </a:xfrm>
          <a:prstGeom prst="bentConnector2">
            <a:avLst/>
          </a:prstGeom>
          <a:noFill/>
          <a:ln w="38100">
            <a:solidFill>
              <a:srgbClr val="CC0000"/>
            </a:solidFill>
            <a:miter lim="800000"/>
            <a:headEnd/>
            <a:tailEnd type="triangle" w="med" len="med"/>
          </a:ln>
          <a:extLst>
            <a:ext uri="{909E8E84-426E-40DD-AFC4-6F175D3DCCD1}">
              <a14:hiddenFill xmlns:a14="http://schemas.microsoft.com/office/drawing/2010/main">
                <a:noFill/>
              </a14:hiddenFill>
            </a:ext>
          </a:extLst>
        </p:spPr>
      </p:cxnSp>
      <p:sp>
        <p:nvSpPr>
          <p:cNvPr id="17" name="Text Box 15"/>
          <p:cNvSpPr txBox="1">
            <a:spLocks noChangeArrowheads="1"/>
          </p:cNvSpPr>
          <p:nvPr/>
        </p:nvSpPr>
        <p:spPr bwMode="auto">
          <a:xfrm>
            <a:off x="93183" y="361480"/>
            <a:ext cx="4849882" cy="1569660"/>
          </a:xfrm>
          <a:prstGeom prst="rect">
            <a:avLst/>
          </a:prstGeom>
          <a:noFill/>
          <a:ln w="9525">
            <a:noFill/>
            <a:miter lim="800000"/>
            <a:headEnd/>
            <a:tailEnd/>
          </a:ln>
        </p:spPr>
        <p:txBody>
          <a:bodyPr wrap="square">
            <a:spAutoFit/>
          </a:bodyPr>
          <a:lstStyle/>
          <a:p>
            <a:pPr eaLnBrk="1" hangingPunct="1">
              <a:defRPr/>
            </a:pPr>
            <a:r>
              <a:rPr lang="en-US" sz="2400" dirty="0">
                <a:solidFill>
                  <a:srgbClr val="00B050"/>
                </a:solidFill>
                <a:latin typeface="+mj-lt"/>
              </a:rPr>
              <a:t>Close non-compliances</a:t>
            </a:r>
          </a:p>
          <a:p>
            <a:pPr eaLnBrk="1" hangingPunct="1">
              <a:defRPr/>
            </a:pPr>
            <a:r>
              <a:rPr lang="en-US" sz="2400" dirty="0" smtClean="0">
                <a:solidFill>
                  <a:srgbClr val="00B050"/>
                </a:solidFill>
                <a:latin typeface="+mj-lt"/>
              </a:rPr>
              <a:t>Adopt recommended  </a:t>
            </a:r>
            <a:r>
              <a:rPr lang="en-US" sz="2400" dirty="0">
                <a:solidFill>
                  <a:srgbClr val="00B050"/>
                </a:solidFill>
                <a:latin typeface="+mj-lt"/>
              </a:rPr>
              <a:t>data practices</a:t>
            </a:r>
          </a:p>
          <a:p>
            <a:pPr eaLnBrk="1" hangingPunct="1">
              <a:defRPr/>
            </a:pPr>
            <a:r>
              <a:rPr lang="en-US" sz="2400" dirty="0">
                <a:solidFill>
                  <a:srgbClr val="00B050"/>
                </a:solidFill>
                <a:latin typeface="+mj-lt"/>
              </a:rPr>
              <a:t>Clean </a:t>
            </a:r>
            <a:r>
              <a:rPr lang="en-US" sz="2400" dirty="0" smtClean="0">
                <a:solidFill>
                  <a:srgbClr val="00B050"/>
                </a:solidFill>
                <a:latin typeface="+mj-lt"/>
              </a:rPr>
              <a:t>database</a:t>
            </a:r>
          </a:p>
          <a:p>
            <a:pPr eaLnBrk="1" hangingPunct="1">
              <a:defRPr/>
            </a:pPr>
            <a:r>
              <a:rPr lang="en-US" sz="2400" dirty="0" smtClean="0">
                <a:solidFill>
                  <a:srgbClr val="00B050"/>
                </a:solidFill>
                <a:latin typeface="+mj-lt"/>
              </a:rPr>
              <a:t>Ensure study files are up to date</a:t>
            </a:r>
            <a:endParaRPr lang="en-GB" sz="2400" dirty="0">
              <a:solidFill>
                <a:srgbClr val="00B050"/>
              </a:solidFill>
              <a:latin typeface="+mj-lt"/>
            </a:endParaRPr>
          </a:p>
        </p:txBody>
      </p:sp>
      <p:cxnSp>
        <p:nvCxnSpPr>
          <p:cNvPr id="18" name="AutoShape 16"/>
          <p:cNvCxnSpPr>
            <a:cxnSpLocks noChangeShapeType="1"/>
            <a:stCxn id="10" idx="1"/>
            <a:endCxn id="17" idx="2"/>
          </p:cNvCxnSpPr>
          <p:nvPr/>
        </p:nvCxnSpPr>
        <p:spPr bwMode="auto">
          <a:xfrm rot="10800000">
            <a:off x="2518124" y="1931140"/>
            <a:ext cx="1464680" cy="856932"/>
          </a:xfrm>
          <a:prstGeom prst="bentConnector2">
            <a:avLst/>
          </a:prstGeom>
          <a:noFill/>
          <a:ln w="38100">
            <a:solidFill>
              <a:srgbClr val="CC0000"/>
            </a:solidFill>
            <a:miter lim="800000"/>
            <a:headEnd/>
            <a:tailEnd type="triangle" w="med" len="med"/>
          </a:ln>
          <a:extLst>
            <a:ext uri="{909E8E84-426E-40DD-AFC4-6F175D3DCCD1}">
              <a14:hiddenFill xmlns:a14="http://schemas.microsoft.com/office/drawing/2010/main">
                <a:noFill/>
              </a14:hiddenFill>
            </a:ext>
          </a:extLst>
        </p:spPr>
      </p:cxnSp>
      <p:sp>
        <p:nvSpPr>
          <p:cNvPr id="19" name="Text Box 17"/>
          <p:cNvSpPr txBox="1">
            <a:spLocks noChangeArrowheads="1"/>
          </p:cNvSpPr>
          <p:nvPr/>
        </p:nvSpPr>
        <p:spPr bwMode="auto">
          <a:xfrm>
            <a:off x="146578" y="3850408"/>
            <a:ext cx="5040187" cy="1938992"/>
          </a:xfrm>
          <a:prstGeom prst="rect">
            <a:avLst/>
          </a:prstGeom>
          <a:noFill/>
          <a:ln w="9525">
            <a:noFill/>
            <a:miter lim="800000"/>
            <a:headEnd/>
            <a:tailEnd/>
          </a:ln>
        </p:spPr>
        <p:txBody>
          <a:bodyPr wrap="square">
            <a:spAutoFit/>
          </a:bodyPr>
          <a:lstStyle/>
          <a:p>
            <a:pPr eaLnBrk="1" hangingPunct="1">
              <a:defRPr/>
            </a:pPr>
            <a:r>
              <a:rPr lang="en-US" sz="2400" dirty="0">
                <a:latin typeface="+mj-lt"/>
              </a:rPr>
              <a:t>Review </a:t>
            </a:r>
            <a:r>
              <a:rPr lang="en-US" sz="2400" dirty="0" smtClean="0">
                <a:latin typeface="+mj-lt"/>
              </a:rPr>
              <a:t>data quality plans</a:t>
            </a:r>
            <a:endParaRPr lang="en-US" sz="2400" dirty="0">
              <a:latin typeface="+mj-lt"/>
            </a:endParaRPr>
          </a:p>
          <a:p>
            <a:pPr eaLnBrk="1" hangingPunct="1">
              <a:defRPr/>
            </a:pPr>
            <a:r>
              <a:rPr lang="en-US" sz="2400" dirty="0" smtClean="0">
                <a:latin typeface="+mj-lt"/>
              </a:rPr>
              <a:t>Action monitoring reports feedback</a:t>
            </a:r>
            <a:endParaRPr lang="en-US" sz="2400" dirty="0">
              <a:latin typeface="+mj-lt"/>
            </a:endParaRPr>
          </a:p>
          <a:p>
            <a:pPr eaLnBrk="1" hangingPunct="1">
              <a:defRPr/>
            </a:pPr>
            <a:r>
              <a:rPr lang="en-US" sz="2400" dirty="0">
                <a:latin typeface="+mj-lt"/>
              </a:rPr>
              <a:t>Review error logs</a:t>
            </a:r>
          </a:p>
          <a:p>
            <a:pPr eaLnBrk="1" hangingPunct="1">
              <a:defRPr/>
            </a:pPr>
            <a:r>
              <a:rPr lang="en-US" sz="2400" dirty="0">
                <a:latin typeface="+mj-lt"/>
              </a:rPr>
              <a:t>Audit data in database</a:t>
            </a:r>
          </a:p>
          <a:p>
            <a:pPr eaLnBrk="1" hangingPunct="1">
              <a:defRPr/>
            </a:pPr>
            <a:r>
              <a:rPr lang="en-US" sz="2400" dirty="0" smtClean="0">
                <a:latin typeface="+mj-lt"/>
              </a:rPr>
              <a:t>Communicate audit reports outcome</a:t>
            </a:r>
            <a:endParaRPr lang="en-GB" sz="2400" dirty="0">
              <a:latin typeface="+mj-lt"/>
            </a:endParaRPr>
          </a:p>
        </p:txBody>
      </p:sp>
      <p:cxnSp>
        <p:nvCxnSpPr>
          <p:cNvPr id="20" name="AutoShape 18"/>
          <p:cNvCxnSpPr>
            <a:cxnSpLocks noChangeShapeType="1"/>
            <a:stCxn id="9" idx="2"/>
            <a:endCxn id="19" idx="3"/>
          </p:cNvCxnSpPr>
          <p:nvPr/>
        </p:nvCxnSpPr>
        <p:spPr bwMode="auto">
          <a:xfrm rot="5400000">
            <a:off x="5216408" y="3881808"/>
            <a:ext cx="908454" cy="967739"/>
          </a:xfrm>
          <a:prstGeom prst="bentConnector2">
            <a:avLst/>
          </a:prstGeom>
          <a:noFill/>
          <a:ln w="38100">
            <a:solidFill>
              <a:srgbClr val="CC0000"/>
            </a:solidFill>
            <a:miter lim="800000"/>
            <a:headEnd/>
            <a:tailEnd type="triangle" w="med" len="med"/>
          </a:ln>
          <a:extLst>
            <a:ext uri="{909E8E84-426E-40DD-AFC4-6F175D3DCCD1}">
              <a14:hiddenFill xmlns:a14="http://schemas.microsoft.com/office/drawing/2010/main">
                <a:noFill/>
              </a14:hiddenFill>
            </a:ext>
          </a:extLst>
        </p:spPr>
      </p:cxnSp>
      <p:sp>
        <p:nvSpPr>
          <p:cNvPr id="21" name="Text Box 19"/>
          <p:cNvSpPr txBox="1">
            <a:spLocks noChangeArrowheads="1"/>
          </p:cNvSpPr>
          <p:nvPr/>
        </p:nvSpPr>
        <p:spPr bwMode="auto">
          <a:xfrm>
            <a:off x="8134507" y="3652288"/>
            <a:ext cx="3417336" cy="1569660"/>
          </a:xfrm>
          <a:prstGeom prst="rect">
            <a:avLst/>
          </a:prstGeom>
          <a:noFill/>
          <a:ln w="9525">
            <a:noFill/>
            <a:miter lim="800000"/>
            <a:headEnd/>
            <a:tailEnd/>
          </a:ln>
        </p:spPr>
        <p:txBody>
          <a:bodyPr wrap="square">
            <a:spAutoFit/>
          </a:bodyPr>
          <a:lstStyle/>
          <a:p>
            <a:pPr eaLnBrk="1" hangingPunct="1">
              <a:defRPr/>
            </a:pPr>
            <a:r>
              <a:rPr lang="en-US" sz="2400" dirty="0">
                <a:solidFill>
                  <a:srgbClr val="00B050"/>
                </a:solidFill>
                <a:latin typeface="+mj-lt"/>
              </a:rPr>
              <a:t>Self-evaluation</a:t>
            </a:r>
          </a:p>
          <a:p>
            <a:pPr eaLnBrk="1" hangingPunct="1">
              <a:defRPr/>
            </a:pPr>
            <a:r>
              <a:rPr lang="en-US" sz="2400" dirty="0">
                <a:solidFill>
                  <a:srgbClr val="00B050"/>
                </a:solidFill>
                <a:latin typeface="+mj-lt"/>
              </a:rPr>
              <a:t>Data input</a:t>
            </a:r>
          </a:p>
          <a:p>
            <a:pPr eaLnBrk="1" hangingPunct="1">
              <a:defRPr/>
            </a:pPr>
            <a:r>
              <a:rPr lang="en-US" sz="2400" dirty="0">
                <a:solidFill>
                  <a:srgbClr val="00B050"/>
                </a:solidFill>
                <a:latin typeface="+mj-lt"/>
              </a:rPr>
              <a:t>Run error logs</a:t>
            </a:r>
          </a:p>
          <a:p>
            <a:pPr eaLnBrk="1" hangingPunct="1">
              <a:defRPr/>
            </a:pPr>
            <a:r>
              <a:rPr lang="en-US" sz="2400" dirty="0">
                <a:solidFill>
                  <a:srgbClr val="00B050"/>
                </a:solidFill>
                <a:latin typeface="+mj-lt"/>
              </a:rPr>
              <a:t>Report generation</a:t>
            </a:r>
            <a:endParaRPr lang="en-GB" sz="2400" dirty="0">
              <a:solidFill>
                <a:srgbClr val="00B050"/>
              </a:solidFill>
              <a:latin typeface="+mj-lt"/>
            </a:endParaRPr>
          </a:p>
        </p:txBody>
      </p:sp>
      <p:cxnSp>
        <p:nvCxnSpPr>
          <p:cNvPr id="22" name="AutoShape 20"/>
          <p:cNvCxnSpPr>
            <a:cxnSpLocks noChangeShapeType="1"/>
            <a:stCxn id="8" idx="3"/>
            <a:endCxn id="21" idx="0"/>
          </p:cNvCxnSpPr>
          <p:nvPr/>
        </p:nvCxnSpPr>
        <p:spPr bwMode="auto">
          <a:xfrm>
            <a:off x="8326204" y="2788072"/>
            <a:ext cx="1516971" cy="864216"/>
          </a:xfrm>
          <a:prstGeom prst="bentConnector2">
            <a:avLst/>
          </a:prstGeom>
          <a:noFill/>
          <a:ln w="38100">
            <a:solidFill>
              <a:srgbClr val="CC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064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770944"/>
          </a:xfrm>
        </p:spPr>
        <p:txBody>
          <a:bodyPr>
            <a:normAutofit/>
          </a:bodyPr>
          <a:lstStyle/>
          <a:p>
            <a:pPr algn="ctr"/>
            <a:r>
              <a:rPr lang="en-US" sz="3200" b="1" dirty="0" smtClean="0">
                <a:latin typeface="+mn-lt"/>
              </a:rPr>
              <a:t>Resources</a:t>
            </a:r>
            <a:endParaRPr lang="en-US" sz="3200" b="1" dirty="0">
              <a:latin typeface="+mn-lt"/>
            </a:endParaRPr>
          </a:p>
        </p:txBody>
      </p:sp>
      <p:sp>
        <p:nvSpPr>
          <p:cNvPr id="4" name="Rectangle 3"/>
          <p:cNvSpPr/>
          <p:nvPr/>
        </p:nvSpPr>
        <p:spPr>
          <a:xfrm>
            <a:off x="128338" y="770944"/>
            <a:ext cx="12063662" cy="4893647"/>
          </a:xfrm>
          <a:prstGeom prst="rect">
            <a:avLst/>
          </a:prstGeom>
        </p:spPr>
        <p:txBody>
          <a:bodyPr wrap="square">
            <a:spAutoFit/>
          </a:bodyPr>
          <a:lstStyle/>
          <a:p>
            <a:pPr marL="342900" indent="-342900">
              <a:buAutoNum type="arabicPeriod"/>
            </a:pPr>
            <a:r>
              <a:rPr lang="en-GB" sz="2400" dirty="0" smtClean="0">
                <a:hlinkClick r:id="rId2"/>
              </a:rPr>
              <a:t>Statistical </a:t>
            </a:r>
            <a:r>
              <a:rPr lang="en-GB" sz="2400" dirty="0">
                <a:hlinkClick r:id="rId2"/>
              </a:rPr>
              <a:t>Data Quality in the </a:t>
            </a:r>
            <a:r>
              <a:rPr lang="en-GB" sz="2400" dirty="0" smtClean="0">
                <a:hlinkClick r:id="rId2"/>
              </a:rPr>
              <a:t>UNECE</a:t>
            </a:r>
            <a:endParaRPr lang="en-GB" sz="2400" dirty="0" smtClean="0"/>
          </a:p>
          <a:p>
            <a:pPr marL="342900" indent="-342900">
              <a:buAutoNum type="arabicPeriod"/>
            </a:pPr>
            <a:r>
              <a:rPr lang="en-US" sz="2400" dirty="0">
                <a:hlinkClick r:id="rId3"/>
              </a:rPr>
              <a:t>EMA, “Reflection paper on risk based quality management in clinical trials,” </a:t>
            </a:r>
            <a:r>
              <a:rPr lang="en-US" sz="2400" dirty="0" smtClean="0">
                <a:hlinkClick r:id="rId3"/>
              </a:rPr>
              <a:t>18-Nov-2013</a:t>
            </a:r>
            <a:endParaRPr lang="en-US" sz="2400" dirty="0" smtClean="0"/>
          </a:p>
          <a:p>
            <a:pPr marL="342900" indent="-342900">
              <a:buAutoNum type="arabicPeriod"/>
            </a:pPr>
            <a:r>
              <a:rPr lang="en-GB" sz="2400" dirty="0" smtClean="0">
                <a:hlinkClick r:id="rId4"/>
              </a:rPr>
              <a:t>Data management during the research lifecycle</a:t>
            </a:r>
            <a:endParaRPr lang="en-GB" sz="2400" dirty="0" smtClean="0"/>
          </a:p>
          <a:p>
            <a:pPr marL="342900" indent="-342900">
              <a:buAutoNum type="arabicPeriod"/>
            </a:pPr>
            <a:r>
              <a:rPr lang="en-GB" sz="2400" dirty="0" err="1"/>
              <a:t>Khare</a:t>
            </a:r>
            <a:r>
              <a:rPr lang="en-GB" sz="2400" dirty="0"/>
              <a:t>, R., Ruth, B. J., Miller, M., Tucker, J., </a:t>
            </a:r>
            <a:r>
              <a:rPr lang="en-GB" sz="2400" dirty="0" err="1"/>
              <a:t>Utidjian</a:t>
            </a:r>
            <a:r>
              <a:rPr lang="en-GB" sz="2400" dirty="0"/>
              <a:t>, L. H., </a:t>
            </a:r>
            <a:r>
              <a:rPr lang="en-GB" sz="2400" dirty="0" err="1"/>
              <a:t>Razzaghi</a:t>
            </a:r>
            <a:r>
              <a:rPr lang="en-GB" sz="2400" dirty="0"/>
              <a:t>, H., </a:t>
            </a:r>
            <a:r>
              <a:rPr lang="en-GB" sz="2400" dirty="0" err="1"/>
              <a:t>Patibandla</a:t>
            </a:r>
            <a:r>
              <a:rPr lang="en-GB" sz="2400" dirty="0"/>
              <a:t>, N., Burrows, E. K., … Bailey, L. C. (2018). Predicting Causes of Data Quality Issues in a Clinical Data Research Network. AMIA Joint Summits on Translational Science proceedings. AMIA Joint Summits on Translational Science, 2017, 113-121. </a:t>
            </a:r>
            <a:endParaRPr lang="en-GB" sz="2400" dirty="0" smtClean="0"/>
          </a:p>
          <a:p>
            <a:pPr marL="342900" indent="-342900">
              <a:lnSpc>
                <a:spcPct val="150000"/>
              </a:lnSpc>
              <a:buAutoNum type="arabicPeriod"/>
            </a:pPr>
            <a:r>
              <a:rPr lang="en-US" sz="2400" dirty="0"/>
              <a:t>Lin, </a:t>
            </a:r>
            <a:r>
              <a:rPr lang="en-US" sz="2400" dirty="0" err="1"/>
              <a:t>Binshan</a:t>
            </a:r>
            <a:r>
              <a:rPr lang="en-US" sz="2400" dirty="0"/>
              <a:t> and Chan, </a:t>
            </a:r>
            <a:r>
              <a:rPr lang="en-US" sz="2400" dirty="0" err="1"/>
              <a:t>Houn</a:t>
            </a:r>
            <a:r>
              <a:rPr lang="en-US" sz="2400" dirty="0"/>
              <a:t>-Gee (2000) "Managing data quality in the health care industry: Some critical </a:t>
            </a:r>
            <a:r>
              <a:rPr lang="en-US" sz="2400" dirty="0" err="1"/>
              <a:t>issues,"Journal</a:t>
            </a:r>
            <a:r>
              <a:rPr lang="en-US" sz="2400" dirty="0"/>
              <a:t> </a:t>
            </a:r>
            <a:r>
              <a:rPr lang="en-US" sz="2400" dirty="0" err="1"/>
              <a:t>ofInternational</a:t>
            </a:r>
            <a:r>
              <a:rPr lang="en-US" sz="2400" dirty="0"/>
              <a:t> Information Management: Vol. 9: </a:t>
            </a:r>
            <a:r>
              <a:rPr lang="en-US" sz="2400" dirty="0" err="1"/>
              <a:t>Iss</a:t>
            </a:r>
            <a:r>
              <a:rPr lang="en-US" sz="2400" dirty="0"/>
              <a:t>. 1, Article 4</a:t>
            </a:r>
            <a:r>
              <a:rPr lang="en-US" sz="2400" dirty="0" smtClean="0"/>
              <a:t>.</a:t>
            </a:r>
          </a:p>
          <a:p>
            <a:pPr>
              <a:lnSpc>
                <a:spcPct val="150000"/>
              </a:lnSpc>
            </a:pPr>
            <a:r>
              <a:rPr lang="en-US" sz="2400" dirty="0"/>
              <a:t> </a:t>
            </a:r>
            <a:r>
              <a:rPr lang="en-US" sz="2400" dirty="0" smtClean="0"/>
              <a:t>      Available </a:t>
            </a:r>
            <a:r>
              <a:rPr lang="en-US" sz="2400" dirty="0"/>
              <a:t>at</a:t>
            </a:r>
            <a:r>
              <a:rPr lang="en-US" sz="2400" dirty="0" smtClean="0"/>
              <a:t>: </a:t>
            </a:r>
            <a:r>
              <a:rPr lang="en-US" sz="2400" dirty="0" smtClean="0">
                <a:hlinkClick r:id="rId5"/>
              </a:rPr>
              <a:t>http</a:t>
            </a:r>
            <a:r>
              <a:rPr lang="en-US" sz="2400" dirty="0">
                <a:hlinkClick r:id="rId5"/>
              </a:rPr>
              <a:t>://</a:t>
            </a:r>
            <a:r>
              <a:rPr lang="en-US" sz="2400" dirty="0" smtClean="0">
                <a:hlinkClick r:id="rId5"/>
              </a:rPr>
              <a:t>scholarworks.lib.csusb.edu/jiim/vol9/iss1/4</a:t>
            </a:r>
            <a:r>
              <a:rPr lang="en-US" sz="2400" dirty="0" smtClean="0"/>
              <a:t> </a:t>
            </a:r>
            <a:endParaRPr lang="en-GB" sz="2400" dirty="0" smtClean="0"/>
          </a:p>
          <a:p>
            <a:pPr marL="342900" indent="-342900">
              <a:lnSpc>
                <a:spcPct val="150000"/>
              </a:lnSpc>
              <a:buAutoNum type="arabicPeriod"/>
            </a:pPr>
            <a:endParaRPr lang="en-GB" sz="2400" dirty="0"/>
          </a:p>
        </p:txBody>
      </p:sp>
    </p:spTree>
    <p:extLst>
      <p:ext uri="{BB962C8B-B14F-4D97-AF65-F5344CB8AC3E}">
        <p14:creationId xmlns:p14="http://schemas.microsoft.com/office/powerpoint/2010/main" val="422243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stretch>
            <a:fillRect/>
          </a:stretch>
        </p:blipFill>
        <p:spPr>
          <a:xfrm>
            <a:off x="3727520" y="1823955"/>
            <a:ext cx="1834536" cy="1599913"/>
          </a:xfrm>
          <a:prstGeom prst="rect">
            <a:avLst/>
          </a:prstGeom>
        </p:spPr>
      </p:pic>
      <p:pic>
        <p:nvPicPr>
          <p:cNvPr id="36" name="Picture 35"/>
          <p:cNvPicPr>
            <a:picLocks noChangeAspect="1"/>
          </p:cNvPicPr>
          <p:nvPr/>
        </p:nvPicPr>
        <p:blipFill>
          <a:blip r:embed="rId4"/>
          <a:stretch>
            <a:fillRect/>
          </a:stretch>
        </p:blipFill>
        <p:spPr>
          <a:xfrm>
            <a:off x="7802775" y="3491977"/>
            <a:ext cx="1155564" cy="1268157"/>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4764" y="1133437"/>
            <a:ext cx="3141039" cy="2309988"/>
          </a:xfrm>
          <a:prstGeom prst="rect">
            <a:avLst/>
          </a:prstGeom>
        </p:spPr>
      </p:pic>
      <p:sp>
        <p:nvSpPr>
          <p:cNvPr id="2" name="Title 1"/>
          <p:cNvSpPr>
            <a:spLocks noGrp="1"/>
          </p:cNvSpPr>
          <p:nvPr>
            <p:ph type="title"/>
          </p:nvPr>
        </p:nvSpPr>
        <p:spPr>
          <a:xfrm>
            <a:off x="0" y="1"/>
            <a:ext cx="12192000" cy="678152"/>
          </a:xfrm>
        </p:spPr>
        <p:txBody>
          <a:bodyPr>
            <a:normAutofit/>
          </a:bodyPr>
          <a:lstStyle/>
          <a:p>
            <a:pPr algn="ctr"/>
            <a:r>
              <a:rPr lang="en-GB" altLang="en-US" sz="3600" b="1" dirty="0">
                <a:solidFill>
                  <a:srgbClr val="002147"/>
                </a:solidFill>
                <a:ea typeface="Arial Black" panose="020B0A04020102020204" pitchFamily="34" charset="0"/>
                <a:cs typeface="Arial Black" panose="020B0A04020102020204" pitchFamily="34" charset="0"/>
              </a:rPr>
              <a:t>Data </a:t>
            </a:r>
            <a:r>
              <a:rPr lang="en-GB" altLang="en-US" sz="3600" b="1" dirty="0" smtClean="0">
                <a:solidFill>
                  <a:srgbClr val="002147"/>
                </a:solidFill>
                <a:ea typeface="Arial Black" panose="020B0A04020102020204" pitchFamily="34" charset="0"/>
                <a:cs typeface="Arial Black" panose="020B0A04020102020204" pitchFamily="34" charset="0"/>
              </a:rPr>
              <a:t>Process</a:t>
            </a:r>
            <a:endParaRPr lang="en-GB" sz="3600" dirty="0">
              <a:solidFill>
                <a:srgbClr val="002147"/>
              </a:solidFill>
            </a:endParaRPr>
          </a:p>
        </p:txBody>
      </p:sp>
      <p:sp>
        <p:nvSpPr>
          <p:cNvPr id="7" name="Text Box 12"/>
          <p:cNvSpPr txBox="1">
            <a:spLocks noChangeArrowheads="1"/>
          </p:cNvSpPr>
          <p:nvPr/>
        </p:nvSpPr>
        <p:spPr bwMode="auto">
          <a:xfrm>
            <a:off x="8540570" y="843117"/>
            <a:ext cx="2889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1800" dirty="0">
                <a:solidFill>
                  <a:srgbClr val="00B050"/>
                </a:solidFill>
                <a:latin typeface="+mj-lt"/>
              </a:rPr>
              <a:t>Data entry checks</a:t>
            </a:r>
          </a:p>
        </p:txBody>
      </p:sp>
      <p:sp>
        <p:nvSpPr>
          <p:cNvPr id="9" name="Text Box 14"/>
          <p:cNvSpPr txBox="1">
            <a:spLocks noChangeArrowheads="1"/>
          </p:cNvSpPr>
          <p:nvPr/>
        </p:nvSpPr>
        <p:spPr bwMode="auto">
          <a:xfrm>
            <a:off x="6011335" y="4776454"/>
            <a:ext cx="497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50000"/>
              </a:spcBef>
              <a:buNone/>
            </a:pPr>
            <a:r>
              <a:rPr lang="en-US" altLang="en-US" sz="1800" dirty="0">
                <a:solidFill>
                  <a:srgbClr val="00B050"/>
                </a:solidFill>
                <a:latin typeface="+mj-lt"/>
              </a:rPr>
              <a:t>-Data cleaning &amp; </a:t>
            </a:r>
            <a:r>
              <a:rPr lang="en-US" altLang="en-US" sz="1800" dirty="0" smtClean="0">
                <a:solidFill>
                  <a:srgbClr val="00B050"/>
                </a:solidFill>
                <a:latin typeface="+mj-lt"/>
              </a:rPr>
              <a:t>Validation,</a:t>
            </a:r>
            <a:r>
              <a:rPr lang="en-GB" altLang="en-US" sz="1800" dirty="0" smtClean="0">
                <a:solidFill>
                  <a:srgbClr val="00B050"/>
                </a:solidFill>
                <a:latin typeface="+mj-lt"/>
              </a:rPr>
              <a:t> Post </a:t>
            </a:r>
            <a:r>
              <a:rPr lang="en-GB" altLang="en-US" sz="1800" dirty="0">
                <a:solidFill>
                  <a:srgbClr val="00B050"/>
                </a:solidFill>
                <a:latin typeface="+mj-lt"/>
              </a:rPr>
              <a:t>entry checks</a:t>
            </a:r>
          </a:p>
        </p:txBody>
      </p:sp>
      <p:sp>
        <p:nvSpPr>
          <p:cNvPr id="10" name="Line 15"/>
          <p:cNvSpPr>
            <a:spLocks noChangeShapeType="1"/>
          </p:cNvSpPr>
          <p:nvPr/>
        </p:nvSpPr>
        <p:spPr bwMode="auto">
          <a:xfrm>
            <a:off x="5862791" y="2574402"/>
            <a:ext cx="1157525" cy="0"/>
          </a:xfrm>
          <a:prstGeom prst="line">
            <a:avLst/>
          </a:prstGeom>
          <a:ln w="63500" cmpd="sng">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hangingPunct="1">
              <a:defRPr/>
            </a:pPr>
            <a:endParaRPr lang="en-GB" sz="2400">
              <a:solidFill>
                <a:srgbClr val="000000"/>
              </a:solidFill>
              <a:latin typeface="+mj-lt"/>
            </a:endParaRPr>
          </a:p>
        </p:txBody>
      </p:sp>
      <p:sp>
        <p:nvSpPr>
          <p:cNvPr id="11" name="Line 16"/>
          <p:cNvSpPr>
            <a:spLocks noChangeShapeType="1"/>
          </p:cNvSpPr>
          <p:nvPr/>
        </p:nvSpPr>
        <p:spPr bwMode="auto">
          <a:xfrm flipV="1">
            <a:off x="8323311" y="3043104"/>
            <a:ext cx="0" cy="4572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eaLnBrk="1" hangingPunct="1">
              <a:defRPr/>
            </a:pPr>
            <a:endParaRPr lang="en-GB" sz="2400">
              <a:solidFill>
                <a:srgbClr val="000000"/>
              </a:solidFill>
              <a:latin typeface="+mj-lt"/>
            </a:endParaRPr>
          </a:p>
        </p:txBody>
      </p:sp>
      <p:sp>
        <p:nvSpPr>
          <p:cNvPr id="12" name="Line 17"/>
          <p:cNvSpPr>
            <a:spLocks noChangeShapeType="1"/>
          </p:cNvSpPr>
          <p:nvPr/>
        </p:nvSpPr>
        <p:spPr bwMode="auto">
          <a:xfrm flipV="1">
            <a:off x="844976" y="3451516"/>
            <a:ext cx="335280" cy="814612"/>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GB" sz="2400">
              <a:latin typeface="+mj-lt"/>
            </a:endParaRPr>
          </a:p>
        </p:txBody>
      </p:sp>
      <p:sp>
        <p:nvSpPr>
          <p:cNvPr id="13" name="Text Box 10"/>
          <p:cNvSpPr txBox="1">
            <a:spLocks noChangeArrowheads="1"/>
          </p:cNvSpPr>
          <p:nvPr/>
        </p:nvSpPr>
        <p:spPr bwMode="auto">
          <a:xfrm>
            <a:off x="3097317" y="5269744"/>
            <a:ext cx="3667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1800" dirty="0">
                <a:solidFill>
                  <a:srgbClr val="009999"/>
                </a:solidFill>
                <a:latin typeface="+mj-lt"/>
              </a:rPr>
              <a:t>Monitoring visits &amp; SDV</a:t>
            </a:r>
          </a:p>
        </p:txBody>
      </p:sp>
      <p:sp>
        <p:nvSpPr>
          <p:cNvPr id="15" name="Line 19"/>
          <p:cNvSpPr>
            <a:spLocks noChangeShapeType="1"/>
          </p:cNvSpPr>
          <p:nvPr/>
        </p:nvSpPr>
        <p:spPr bwMode="auto">
          <a:xfrm flipV="1">
            <a:off x="4627217" y="3593681"/>
            <a:ext cx="0" cy="365760"/>
          </a:xfrm>
          <a:prstGeom prst="line">
            <a:avLst/>
          </a:prstGeom>
          <a:noFill/>
          <a:ln w="19050">
            <a:solidFill>
              <a:schemeClr val="hlink"/>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en-GB" sz="2400">
              <a:latin typeface="+mj-lt"/>
            </a:endParaRPr>
          </a:p>
        </p:txBody>
      </p:sp>
      <p:sp>
        <p:nvSpPr>
          <p:cNvPr id="16" name="Line 25"/>
          <p:cNvSpPr>
            <a:spLocks noChangeShapeType="1"/>
          </p:cNvSpPr>
          <p:nvPr/>
        </p:nvSpPr>
        <p:spPr bwMode="auto">
          <a:xfrm flipH="1">
            <a:off x="9242734" y="1158137"/>
            <a:ext cx="192983" cy="368848"/>
          </a:xfrm>
          <a:prstGeom prst="line">
            <a:avLst/>
          </a:prstGeom>
          <a:ln>
            <a:solidFill>
              <a:srgbClr val="57CF51"/>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1" hangingPunct="1">
              <a:defRPr/>
            </a:pPr>
            <a:endParaRPr lang="en-GB" sz="2400">
              <a:solidFill>
                <a:srgbClr val="000000"/>
              </a:solidFill>
              <a:latin typeface="+mj-lt"/>
            </a:endParaRPr>
          </a:p>
        </p:txBody>
      </p:sp>
      <p:sp>
        <p:nvSpPr>
          <p:cNvPr id="29" name="Line 17"/>
          <p:cNvSpPr>
            <a:spLocks noChangeShapeType="1"/>
          </p:cNvSpPr>
          <p:nvPr/>
        </p:nvSpPr>
        <p:spPr bwMode="auto">
          <a:xfrm>
            <a:off x="2831396" y="2744896"/>
            <a:ext cx="640252" cy="1"/>
          </a:xfrm>
          <a:prstGeom prst="line">
            <a:avLst/>
          </a:prstGeom>
          <a:ln w="63500">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GB" sz="2400">
              <a:latin typeface="+mj-lt"/>
            </a:endParaRPr>
          </a:p>
        </p:txBody>
      </p:sp>
      <p:sp>
        <p:nvSpPr>
          <p:cNvPr id="30" name="Text Box 10"/>
          <p:cNvSpPr txBox="1">
            <a:spLocks noChangeArrowheads="1"/>
          </p:cNvSpPr>
          <p:nvPr/>
        </p:nvSpPr>
        <p:spPr bwMode="auto">
          <a:xfrm>
            <a:off x="4789070" y="1289659"/>
            <a:ext cx="2524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285750">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1800" dirty="0" smtClean="0">
                <a:solidFill>
                  <a:srgbClr val="009999"/>
                </a:solidFill>
                <a:latin typeface="+mj-lt"/>
              </a:rPr>
              <a:t>Data audit</a:t>
            </a:r>
            <a:endParaRPr lang="en-GB" altLang="en-US" sz="1800" dirty="0">
              <a:solidFill>
                <a:srgbClr val="009999"/>
              </a:solidFill>
              <a:latin typeface="+mj-lt"/>
            </a:endParaRPr>
          </a:p>
        </p:txBody>
      </p:sp>
      <p:sp>
        <p:nvSpPr>
          <p:cNvPr id="31" name="Line 19"/>
          <p:cNvSpPr>
            <a:spLocks noChangeShapeType="1"/>
          </p:cNvSpPr>
          <p:nvPr/>
        </p:nvSpPr>
        <p:spPr bwMode="auto">
          <a:xfrm flipH="1">
            <a:off x="5279815" y="1614953"/>
            <a:ext cx="582976" cy="433967"/>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latin typeface="+mj-lt"/>
            </a:endParaRPr>
          </a:p>
        </p:txBody>
      </p:sp>
      <p:sp>
        <p:nvSpPr>
          <p:cNvPr id="32" name="Text Box 10"/>
          <p:cNvSpPr txBox="1">
            <a:spLocks noChangeArrowheads="1"/>
          </p:cNvSpPr>
          <p:nvPr/>
        </p:nvSpPr>
        <p:spPr bwMode="auto">
          <a:xfrm>
            <a:off x="9403543" y="1616869"/>
            <a:ext cx="2524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285750">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1800" dirty="0" smtClean="0">
                <a:solidFill>
                  <a:srgbClr val="00B050"/>
                </a:solidFill>
                <a:latin typeface="+mj-lt"/>
              </a:rPr>
              <a:t>Data audit</a:t>
            </a:r>
            <a:endParaRPr lang="en-GB" altLang="en-US" sz="1800" dirty="0">
              <a:solidFill>
                <a:srgbClr val="00B050"/>
              </a:solidFill>
              <a:latin typeface="+mj-lt"/>
            </a:endParaRPr>
          </a:p>
        </p:txBody>
      </p:sp>
      <p:sp>
        <p:nvSpPr>
          <p:cNvPr id="33" name="Line 19"/>
          <p:cNvSpPr>
            <a:spLocks noChangeShapeType="1"/>
          </p:cNvSpPr>
          <p:nvPr/>
        </p:nvSpPr>
        <p:spPr bwMode="auto">
          <a:xfrm flipH="1">
            <a:off x="9291397" y="1890576"/>
            <a:ext cx="552996" cy="247547"/>
          </a:xfrm>
          <a:prstGeom prst="line">
            <a:avLst/>
          </a:prstGeom>
          <a:ln>
            <a:headEnd/>
            <a:tailEnd type="triangle" w="med" len="med"/>
          </a:ln>
        </p:spPr>
        <p:style>
          <a:lnRef idx="2">
            <a:schemeClr val="accent6"/>
          </a:lnRef>
          <a:fillRef idx="0">
            <a:schemeClr val="accent6"/>
          </a:fillRef>
          <a:effectRef idx="1">
            <a:schemeClr val="accent6"/>
          </a:effectRef>
          <a:fontRef idx="minor">
            <a:schemeClr val="tx1"/>
          </a:fontRef>
        </p:style>
        <p:txBody>
          <a:bodyPr/>
          <a:lstStyle/>
          <a:p>
            <a:endParaRPr lang="en-GB" sz="2400">
              <a:latin typeface="+mj-lt"/>
            </a:endParaRPr>
          </a:p>
        </p:txBody>
      </p:sp>
      <p:sp>
        <p:nvSpPr>
          <p:cNvPr id="39" name="Rectangle 38"/>
          <p:cNvSpPr/>
          <p:nvPr/>
        </p:nvSpPr>
        <p:spPr>
          <a:xfrm>
            <a:off x="7901026" y="1537571"/>
            <a:ext cx="692818" cy="461665"/>
          </a:xfrm>
          <a:prstGeom prst="rect">
            <a:avLst/>
          </a:prstGeom>
        </p:spPr>
        <p:txBody>
          <a:bodyPr wrap="none">
            <a:spAutoFit/>
          </a:bodyPr>
          <a:lstStyle/>
          <a:p>
            <a:r>
              <a:rPr lang="en-GB" sz="2400" b="1" dirty="0" smtClean="0">
                <a:solidFill>
                  <a:srgbClr val="FF0000"/>
                </a:solidFill>
                <a:latin typeface="+mj-lt"/>
              </a:rPr>
              <a:t>EDC</a:t>
            </a:r>
            <a:endParaRPr lang="en-GB" sz="2400" b="1" dirty="0">
              <a:solidFill>
                <a:srgbClr val="FF0000"/>
              </a:solidFill>
              <a:latin typeface="+mj-lt"/>
            </a:endParaRPr>
          </a:p>
        </p:txBody>
      </p:sp>
      <p:sp>
        <p:nvSpPr>
          <p:cNvPr id="40" name="Text Box 12"/>
          <p:cNvSpPr txBox="1">
            <a:spLocks noChangeArrowheads="1"/>
          </p:cNvSpPr>
          <p:nvPr/>
        </p:nvSpPr>
        <p:spPr bwMode="auto">
          <a:xfrm>
            <a:off x="6636820" y="855148"/>
            <a:ext cx="2010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GB" altLang="en-US" sz="1800" dirty="0">
                <a:solidFill>
                  <a:srgbClr val="00B050"/>
                </a:solidFill>
                <a:latin typeface="+mj-lt"/>
              </a:rPr>
              <a:t>Data </a:t>
            </a:r>
            <a:r>
              <a:rPr lang="en-GB" altLang="en-US" sz="1800" dirty="0" smtClean="0">
                <a:solidFill>
                  <a:srgbClr val="00B050"/>
                </a:solidFill>
                <a:latin typeface="+mj-lt"/>
              </a:rPr>
              <a:t>entry</a:t>
            </a:r>
            <a:endParaRPr lang="en-GB" altLang="en-US" sz="1800" dirty="0">
              <a:solidFill>
                <a:srgbClr val="00B050"/>
              </a:solidFill>
              <a:latin typeface="+mj-lt"/>
            </a:endParaRPr>
          </a:p>
        </p:txBody>
      </p:sp>
      <p:sp>
        <p:nvSpPr>
          <p:cNvPr id="41" name="Line 25"/>
          <p:cNvSpPr>
            <a:spLocks noChangeShapeType="1"/>
          </p:cNvSpPr>
          <p:nvPr/>
        </p:nvSpPr>
        <p:spPr bwMode="auto">
          <a:xfrm>
            <a:off x="7940425" y="1228428"/>
            <a:ext cx="136877" cy="260591"/>
          </a:xfrm>
          <a:prstGeom prst="line">
            <a:avLst/>
          </a:prstGeom>
          <a:ln>
            <a:solidFill>
              <a:srgbClr val="57CF51"/>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1" hangingPunct="1">
              <a:defRPr/>
            </a:pPr>
            <a:endParaRPr lang="en-GB" sz="2400">
              <a:solidFill>
                <a:srgbClr val="000000"/>
              </a:solidFill>
              <a:latin typeface="+mj-lt"/>
            </a:endParaRPr>
          </a:p>
        </p:txBody>
      </p:sp>
      <p:sp>
        <p:nvSpPr>
          <p:cNvPr id="44" name="Rectangle 43"/>
          <p:cNvSpPr/>
          <p:nvPr/>
        </p:nvSpPr>
        <p:spPr>
          <a:xfrm>
            <a:off x="3855311" y="3165882"/>
            <a:ext cx="2057678" cy="461665"/>
          </a:xfrm>
          <a:prstGeom prst="rect">
            <a:avLst/>
          </a:prstGeom>
        </p:spPr>
        <p:txBody>
          <a:bodyPr wrap="square">
            <a:spAutoFit/>
          </a:bodyPr>
          <a:lstStyle/>
          <a:p>
            <a:r>
              <a:rPr lang="en-GB" sz="2400" b="1" dirty="0">
                <a:solidFill>
                  <a:srgbClr val="FF0000"/>
                </a:solidFill>
                <a:latin typeface="+mj-lt"/>
              </a:rPr>
              <a:t>Data collection </a:t>
            </a:r>
          </a:p>
        </p:txBody>
      </p:sp>
      <p:sp>
        <p:nvSpPr>
          <p:cNvPr id="45" name="Rectangle 44"/>
          <p:cNvSpPr/>
          <p:nvPr/>
        </p:nvSpPr>
        <p:spPr>
          <a:xfrm>
            <a:off x="3629958" y="886739"/>
            <a:ext cx="1656287" cy="369332"/>
          </a:xfrm>
          <a:prstGeom prst="rect">
            <a:avLst/>
          </a:prstGeom>
        </p:spPr>
        <p:txBody>
          <a:bodyPr wrap="none">
            <a:spAutoFit/>
          </a:bodyPr>
          <a:lstStyle/>
          <a:p>
            <a:r>
              <a:rPr lang="en-US" altLang="en-US" dirty="0">
                <a:solidFill>
                  <a:srgbClr val="009999"/>
                </a:solidFill>
                <a:latin typeface="+mj-lt"/>
              </a:rPr>
              <a:t>CRF completion</a:t>
            </a:r>
            <a:endParaRPr lang="en-GB" dirty="0">
              <a:solidFill>
                <a:srgbClr val="009999"/>
              </a:solidFill>
              <a:latin typeface="+mj-lt"/>
            </a:endParaRPr>
          </a:p>
        </p:txBody>
      </p:sp>
      <p:sp>
        <p:nvSpPr>
          <p:cNvPr id="46" name="Line 19"/>
          <p:cNvSpPr>
            <a:spLocks noChangeShapeType="1"/>
          </p:cNvSpPr>
          <p:nvPr/>
        </p:nvSpPr>
        <p:spPr bwMode="auto">
          <a:xfrm>
            <a:off x="4377842" y="1298268"/>
            <a:ext cx="0" cy="64008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latin typeface="+mj-lt"/>
            </a:endParaRPr>
          </a:p>
        </p:txBody>
      </p:sp>
      <p:sp>
        <p:nvSpPr>
          <p:cNvPr id="48" name="Rectangle 47"/>
          <p:cNvSpPr/>
          <p:nvPr/>
        </p:nvSpPr>
        <p:spPr>
          <a:xfrm>
            <a:off x="826512" y="1012660"/>
            <a:ext cx="1621791" cy="461665"/>
          </a:xfrm>
          <a:prstGeom prst="rect">
            <a:avLst/>
          </a:prstGeom>
        </p:spPr>
        <p:txBody>
          <a:bodyPr wrap="none">
            <a:spAutoFit/>
          </a:bodyPr>
          <a:lstStyle/>
          <a:p>
            <a:r>
              <a:rPr lang="en-GB" sz="2400" b="1" dirty="0">
                <a:solidFill>
                  <a:srgbClr val="FF0000"/>
                </a:solidFill>
                <a:latin typeface="+mj-lt"/>
              </a:rPr>
              <a:t>Data </a:t>
            </a:r>
            <a:r>
              <a:rPr lang="en-GB" sz="2400" b="1" dirty="0" smtClean="0">
                <a:solidFill>
                  <a:srgbClr val="FF0000"/>
                </a:solidFill>
                <a:latin typeface="+mj-lt"/>
              </a:rPr>
              <a:t>source</a:t>
            </a:r>
            <a:endParaRPr lang="en-GB" sz="2400" b="1" dirty="0">
              <a:solidFill>
                <a:srgbClr val="FF0000"/>
              </a:solidFill>
              <a:latin typeface="+mj-lt"/>
            </a:endParaRPr>
          </a:p>
        </p:txBody>
      </p:sp>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4462" y="3080582"/>
            <a:ext cx="2328314" cy="1342319"/>
          </a:xfrm>
          <a:prstGeom prst="rect">
            <a:avLst/>
          </a:prstGeom>
        </p:spPr>
      </p:pic>
      <p:sp>
        <p:nvSpPr>
          <p:cNvPr id="50" name="Line 16"/>
          <p:cNvSpPr>
            <a:spLocks noChangeShapeType="1"/>
          </p:cNvSpPr>
          <p:nvPr/>
        </p:nvSpPr>
        <p:spPr bwMode="auto">
          <a:xfrm>
            <a:off x="9291397" y="2895262"/>
            <a:ext cx="773778" cy="430048"/>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pPr eaLnBrk="1" hangingPunct="1">
              <a:defRPr/>
            </a:pPr>
            <a:endParaRPr lang="en-GB" sz="2400">
              <a:solidFill>
                <a:srgbClr val="000000"/>
              </a:solidFill>
              <a:latin typeface="+mj-lt"/>
            </a:endParaRPr>
          </a:p>
        </p:txBody>
      </p:sp>
      <p:sp>
        <p:nvSpPr>
          <p:cNvPr id="51" name="Text Box 10"/>
          <p:cNvSpPr txBox="1">
            <a:spLocks noChangeArrowheads="1"/>
          </p:cNvSpPr>
          <p:nvPr/>
        </p:nvSpPr>
        <p:spPr bwMode="auto">
          <a:xfrm>
            <a:off x="8940306" y="4281368"/>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50000"/>
              </a:spcBef>
              <a:buFontTx/>
              <a:buNone/>
            </a:pPr>
            <a:r>
              <a:rPr lang="en-US" altLang="en-US" sz="2400" b="1" dirty="0">
                <a:solidFill>
                  <a:srgbClr val="FF0000"/>
                </a:solidFill>
                <a:latin typeface="+mj-lt"/>
              </a:rPr>
              <a:t>Analysis </a:t>
            </a:r>
            <a:r>
              <a:rPr lang="en-US" altLang="en-US" sz="2400" b="1" dirty="0" smtClean="0">
                <a:solidFill>
                  <a:srgbClr val="FF0000"/>
                </a:solidFill>
                <a:latin typeface="+mj-lt"/>
              </a:rPr>
              <a:t>&amp; reporting</a:t>
            </a:r>
            <a:endParaRPr lang="en-GB" altLang="en-US" sz="2400" b="1" dirty="0">
              <a:solidFill>
                <a:srgbClr val="FF0000"/>
              </a:solidFill>
              <a:latin typeface="+mj-lt"/>
            </a:endParaRPr>
          </a:p>
        </p:txBody>
      </p:sp>
      <p:sp>
        <p:nvSpPr>
          <p:cNvPr id="3" name="Rectangle 2"/>
          <p:cNvSpPr/>
          <p:nvPr/>
        </p:nvSpPr>
        <p:spPr>
          <a:xfrm>
            <a:off x="7203533" y="5454410"/>
            <a:ext cx="5105196" cy="338554"/>
          </a:xfrm>
          <a:prstGeom prst="rect">
            <a:avLst/>
          </a:prstGeom>
        </p:spPr>
        <p:txBody>
          <a:bodyPr wrap="square">
            <a:spAutoFit/>
          </a:bodyPr>
          <a:lstStyle/>
          <a:p>
            <a:r>
              <a:rPr lang="en-GB" sz="1600" i="1" dirty="0" smtClean="0"/>
              <a:t>Source: </a:t>
            </a:r>
            <a:r>
              <a:rPr lang="en-GB" sz="1600" i="1" dirty="0" smtClean="0">
                <a:hlinkClick r:id="rId7"/>
              </a:rPr>
              <a:t>Clinical data management (CDM) process</a:t>
            </a:r>
            <a:endParaRPr lang="en-GB" sz="1600" i="1" dirty="0"/>
          </a:p>
        </p:txBody>
      </p:sp>
      <p:pic>
        <p:nvPicPr>
          <p:cNvPr id="4" name="Picture 3"/>
          <p:cNvPicPr>
            <a:picLocks noChangeAspect="1"/>
          </p:cNvPicPr>
          <p:nvPr/>
        </p:nvPicPr>
        <p:blipFill rotWithShape="1">
          <a:blip r:embed="rId8"/>
          <a:srcRect r="2873" b="12276"/>
          <a:stretch/>
        </p:blipFill>
        <p:spPr>
          <a:xfrm>
            <a:off x="97012" y="4422901"/>
            <a:ext cx="2053523" cy="877237"/>
          </a:xfrm>
          <a:prstGeom prst="rect">
            <a:avLst/>
          </a:prstGeom>
        </p:spPr>
      </p:pic>
      <p:pic>
        <p:nvPicPr>
          <p:cNvPr id="8" name="Picture 7"/>
          <p:cNvPicPr>
            <a:picLocks noChangeAspect="1"/>
          </p:cNvPicPr>
          <p:nvPr/>
        </p:nvPicPr>
        <p:blipFill>
          <a:blip r:embed="rId9"/>
          <a:stretch>
            <a:fillRect/>
          </a:stretch>
        </p:blipFill>
        <p:spPr>
          <a:xfrm>
            <a:off x="119896" y="1386034"/>
            <a:ext cx="2515936" cy="1927633"/>
          </a:xfrm>
          <a:prstGeom prst="rect">
            <a:avLst/>
          </a:prstGeom>
        </p:spPr>
      </p:pic>
      <p:pic>
        <p:nvPicPr>
          <p:cNvPr id="17" name="Picture 16"/>
          <p:cNvPicPr>
            <a:picLocks noChangeAspect="1"/>
          </p:cNvPicPr>
          <p:nvPr/>
        </p:nvPicPr>
        <p:blipFill>
          <a:blip r:embed="rId10"/>
          <a:stretch>
            <a:fillRect/>
          </a:stretch>
        </p:blipFill>
        <p:spPr>
          <a:xfrm>
            <a:off x="3970480" y="4030991"/>
            <a:ext cx="1491314" cy="1238753"/>
          </a:xfrm>
          <a:prstGeom prst="rect">
            <a:avLst/>
          </a:prstGeom>
        </p:spPr>
      </p:pic>
    </p:spTree>
    <p:extLst>
      <p:ext uri="{BB962C8B-B14F-4D97-AF65-F5344CB8AC3E}">
        <p14:creationId xmlns:p14="http://schemas.microsoft.com/office/powerpoint/2010/main" val="3849192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93558" y="3721766"/>
            <a:ext cx="11397916" cy="2502569"/>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lnSpc>
                <a:spcPct val="150000"/>
              </a:lnSpc>
            </a:pPr>
            <a:endParaRPr lang="en-GB" sz="2800" dirty="0">
              <a:latin typeface="+mn-lt"/>
            </a:endParaRPr>
          </a:p>
        </p:txBody>
      </p:sp>
      <p:sp>
        <p:nvSpPr>
          <p:cNvPr id="5" name="Title 1"/>
          <p:cNvSpPr txBox="1">
            <a:spLocks/>
          </p:cNvSpPr>
          <p:nvPr/>
        </p:nvSpPr>
        <p:spPr>
          <a:xfrm>
            <a:off x="152400" y="255495"/>
            <a:ext cx="11839074" cy="5648000"/>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lnSpc>
                <a:spcPct val="100000"/>
              </a:lnSpc>
            </a:pPr>
            <a:r>
              <a:rPr lang="en-US" altLang="en-US" sz="2800" b="1" u="sng" dirty="0" smtClean="0">
                <a:solidFill>
                  <a:srgbClr val="002147"/>
                </a:solidFill>
              </a:rPr>
              <a:t>WHAT</a:t>
            </a:r>
            <a:r>
              <a:rPr lang="en-US" altLang="en-US" sz="2800" b="1" dirty="0" smtClean="0">
                <a:solidFill>
                  <a:srgbClr val="002147"/>
                </a:solidFill>
              </a:rPr>
              <a:t> </a:t>
            </a:r>
            <a:r>
              <a:rPr lang="en-US" altLang="en-US" sz="2800" dirty="0" smtClean="0">
                <a:solidFill>
                  <a:srgbClr val="002147"/>
                </a:solidFill>
              </a:rPr>
              <a:t>is quality? </a:t>
            </a:r>
          </a:p>
          <a:p>
            <a:pPr>
              <a:lnSpc>
                <a:spcPct val="100000"/>
              </a:lnSpc>
            </a:pPr>
            <a:endParaRPr lang="en-US" altLang="en-US" sz="2800" dirty="0" smtClean="0">
              <a:solidFill>
                <a:srgbClr val="002147"/>
              </a:solidFill>
            </a:endParaRPr>
          </a:p>
          <a:p>
            <a:pPr>
              <a:lnSpc>
                <a:spcPct val="100000"/>
              </a:lnSpc>
            </a:pPr>
            <a:r>
              <a:rPr lang="en-US" altLang="en-US" sz="2800" dirty="0" smtClean="0">
                <a:solidFill>
                  <a:srgbClr val="002147"/>
                </a:solidFill>
              </a:rPr>
              <a:t>Characteristics </a:t>
            </a:r>
            <a:r>
              <a:rPr lang="en-US" altLang="en-US" sz="2800" dirty="0">
                <a:solidFill>
                  <a:srgbClr val="002147"/>
                </a:solidFill>
              </a:rPr>
              <a:t>that a </a:t>
            </a:r>
            <a:r>
              <a:rPr lang="en-US" altLang="en-US" sz="2800" b="1" u="sng" dirty="0">
                <a:solidFill>
                  <a:srgbClr val="002147"/>
                </a:solidFill>
              </a:rPr>
              <a:t>product</a:t>
            </a:r>
            <a:r>
              <a:rPr lang="en-US" altLang="en-US" sz="2800" dirty="0">
                <a:solidFill>
                  <a:srgbClr val="002147"/>
                </a:solidFill>
              </a:rPr>
              <a:t> or </a:t>
            </a:r>
            <a:r>
              <a:rPr lang="en-US" altLang="en-US" sz="2800" b="1" dirty="0">
                <a:solidFill>
                  <a:srgbClr val="002147"/>
                </a:solidFill>
              </a:rPr>
              <a:t>service</a:t>
            </a:r>
            <a:r>
              <a:rPr lang="en-US" altLang="en-US" sz="2800" dirty="0">
                <a:solidFill>
                  <a:srgbClr val="002147"/>
                </a:solidFill>
              </a:rPr>
              <a:t> must have to satisfy needs and expectations of the </a:t>
            </a:r>
            <a:r>
              <a:rPr lang="en-US" altLang="en-US" sz="2800" dirty="0" smtClean="0">
                <a:solidFill>
                  <a:srgbClr val="002147"/>
                </a:solidFill>
              </a:rPr>
              <a:t>customer, (</a:t>
            </a:r>
            <a:r>
              <a:rPr lang="en-US" sz="2800" b="1" dirty="0" smtClean="0"/>
              <a:t>ISO </a:t>
            </a:r>
            <a:r>
              <a:rPr lang="en-US" sz="2800" b="1" dirty="0"/>
              <a:t>standard </a:t>
            </a:r>
            <a:r>
              <a:rPr lang="en-US" sz="2800" b="1" dirty="0" smtClean="0"/>
              <a:t>9000:2005)</a:t>
            </a:r>
            <a:endParaRPr lang="en-US" altLang="en-US" sz="2800" dirty="0" smtClean="0">
              <a:solidFill>
                <a:srgbClr val="002147"/>
              </a:solidFill>
            </a:endParaRPr>
          </a:p>
          <a:p>
            <a:pPr>
              <a:lnSpc>
                <a:spcPct val="100000"/>
              </a:lnSpc>
            </a:pPr>
            <a:r>
              <a:rPr lang="en-US" altLang="en-US" sz="2800" b="1" dirty="0" smtClean="0">
                <a:solidFill>
                  <a:schemeClr val="accent2"/>
                </a:solidFill>
              </a:rPr>
              <a:t/>
            </a:r>
            <a:br>
              <a:rPr lang="en-US" altLang="en-US" sz="2800" b="1" dirty="0" smtClean="0">
                <a:solidFill>
                  <a:schemeClr val="accent2"/>
                </a:solidFill>
              </a:rPr>
            </a:br>
            <a:r>
              <a:rPr lang="en-US" sz="2800" b="1" u="sng" dirty="0" smtClean="0">
                <a:solidFill>
                  <a:srgbClr val="002147"/>
                </a:solidFill>
              </a:rPr>
              <a:t>WHAT</a:t>
            </a:r>
            <a:r>
              <a:rPr lang="en-US" sz="2800" b="1" dirty="0" smtClean="0">
                <a:solidFill>
                  <a:srgbClr val="002147"/>
                </a:solidFill>
              </a:rPr>
              <a:t> </a:t>
            </a:r>
            <a:r>
              <a:rPr lang="en-US" sz="2800" dirty="0" smtClean="0">
                <a:solidFill>
                  <a:srgbClr val="002147"/>
                </a:solidFill>
              </a:rPr>
              <a:t>is the </a:t>
            </a:r>
            <a:r>
              <a:rPr lang="en-US" sz="2800" b="1" u="sng" dirty="0" smtClean="0">
                <a:solidFill>
                  <a:srgbClr val="002147"/>
                </a:solidFill>
              </a:rPr>
              <a:t>PRODUCT</a:t>
            </a:r>
            <a:r>
              <a:rPr lang="en-US" sz="2800" b="1" dirty="0" smtClean="0">
                <a:solidFill>
                  <a:srgbClr val="002147"/>
                </a:solidFill>
              </a:rPr>
              <a:t> </a:t>
            </a:r>
            <a:r>
              <a:rPr lang="en-US" sz="2800" dirty="0" smtClean="0">
                <a:solidFill>
                  <a:srgbClr val="002147"/>
                </a:solidFill>
              </a:rPr>
              <a:t>in research process?</a:t>
            </a:r>
          </a:p>
          <a:p>
            <a:pPr>
              <a:lnSpc>
                <a:spcPct val="100000"/>
              </a:lnSpc>
            </a:pPr>
            <a:endParaRPr lang="en-US" sz="2800" dirty="0" smtClean="0">
              <a:solidFill>
                <a:srgbClr val="002147"/>
              </a:solidFill>
            </a:endParaRPr>
          </a:p>
          <a:p>
            <a:pPr>
              <a:lnSpc>
                <a:spcPct val="100000"/>
              </a:lnSpc>
            </a:pPr>
            <a:r>
              <a:rPr lang="en-US" altLang="en-US" sz="2800" b="1" u="sng" dirty="0" smtClean="0">
                <a:solidFill>
                  <a:srgbClr val="002147"/>
                </a:solidFill>
              </a:rPr>
              <a:t>WHY</a:t>
            </a:r>
            <a:r>
              <a:rPr lang="en-US" altLang="en-US" sz="2800" b="1" dirty="0" smtClean="0">
                <a:solidFill>
                  <a:srgbClr val="002147"/>
                </a:solidFill>
              </a:rPr>
              <a:t> </a:t>
            </a:r>
            <a:r>
              <a:rPr lang="en-US" altLang="en-US" sz="2800" dirty="0">
                <a:solidFill>
                  <a:srgbClr val="002147"/>
                </a:solidFill>
              </a:rPr>
              <a:t>data quality</a:t>
            </a:r>
            <a:r>
              <a:rPr lang="en-US" altLang="en-US" sz="2800" dirty="0" smtClean="0">
                <a:solidFill>
                  <a:srgbClr val="002147"/>
                </a:solidFill>
              </a:rPr>
              <a:t>?</a:t>
            </a:r>
          </a:p>
          <a:p>
            <a:pPr>
              <a:lnSpc>
                <a:spcPct val="150000"/>
              </a:lnSpc>
            </a:pPr>
            <a:r>
              <a:rPr lang="en-US" altLang="en-US" sz="2800" dirty="0" smtClean="0"/>
              <a:t>1. Provide </a:t>
            </a:r>
            <a:r>
              <a:rPr lang="en-US" altLang="en-US" sz="2800" dirty="0"/>
              <a:t>reliability and credible of information in answering to a scientific question</a:t>
            </a:r>
          </a:p>
          <a:p>
            <a:pPr>
              <a:lnSpc>
                <a:spcPct val="150000"/>
              </a:lnSpc>
            </a:pPr>
            <a:r>
              <a:rPr lang="en-US" altLang="en-US" sz="2800" dirty="0" smtClean="0"/>
              <a:t>2. Compliance </a:t>
            </a:r>
            <a:r>
              <a:rPr lang="en-US" altLang="en-US" sz="2800" dirty="0"/>
              <a:t>of the research process with defined </a:t>
            </a:r>
            <a:r>
              <a:rPr lang="en-US" altLang="en-US" sz="2800" dirty="0" smtClean="0"/>
              <a:t>requirements</a:t>
            </a:r>
            <a:endParaRPr lang="en-US" sz="3600" b="1" dirty="0">
              <a:solidFill>
                <a:srgbClr val="002147"/>
              </a:solidFill>
              <a:latin typeface="+mn-lt"/>
            </a:endParaRPr>
          </a:p>
        </p:txBody>
      </p:sp>
    </p:spTree>
    <p:extLst>
      <p:ext uri="{BB962C8B-B14F-4D97-AF65-F5344CB8AC3E}">
        <p14:creationId xmlns:p14="http://schemas.microsoft.com/office/powerpoint/2010/main" val="2924030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6673" y="256674"/>
            <a:ext cx="11775888" cy="6001643"/>
          </a:xfrm>
          <a:prstGeom prst="rect">
            <a:avLst/>
          </a:prstGeom>
        </p:spPr>
        <p:txBody>
          <a:bodyPr wrap="square">
            <a:spAutoFit/>
          </a:bodyPr>
          <a:lstStyle/>
          <a:p>
            <a:r>
              <a:rPr lang="en-US" sz="2400" b="1" dirty="0">
                <a:latin typeface="+mj-lt"/>
              </a:rPr>
              <a:t>WHAT is Quality Check (QC</a:t>
            </a:r>
            <a:r>
              <a:rPr lang="en-US" sz="2400" b="1" dirty="0" smtClean="0">
                <a:latin typeface="+mj-lt"/>
              </a:rPr>
              <a:t>)?</a:t>
            </a:r>
          </a:p>
          <a:p>
            <a:r>
              <a:rPr lang="en-US" altLang="en-US" sz="2400" dirty="0">
                <a:latin typeface="+mj-lt"/>
              </a:rPr>
              <a:t>A part of quality management focused on fulfilling quality requirements</a:t>
            </a:r>
            <a:endParaRPr lang="en-GB" altLang="en-US" sz="2400" dirty="0">
              <a:latin typeface="+mj-lt"/>
            </a:endParaRPr>
          </a:p>
          <a:p>
            <a:pPr marL="914400" lvl="1" indent="-457200">
              <a:buFontTx/>
              <a:buChar char="-"/>
            </a:pPr>
            <a:r>
              <a:rPr lang="en-US" sz="2400" u="sng" dirty="0" smtClean="0">
                <a:latin typeface="+mj-lt"/>
              </a:rPr>
              <a:t>Monitoring </a:t>
            </a:r>
          </a:p>
          <a:p>
            <a:pPr marL="914400" lvl="1" indent="-457200">
              <a:buFontTx/>
              <a:buChar char="-"/>
            </a:pPr>
            <a:r>
              <a:rPr lang="en-US" sz="2400" dirty="0" smtClean="0">
                <a:latin typeface="+mj-lt"/>
              </a:rPr>
              <a:t>Looks </a:t>
            </a:r>
            <a:r>
              <a:rPr lang="en-US" sz="2400" dirty="0">
                <a:latin typeface="+mj-lt"/>
              </a:rPr>
              <a:t>at the </a:t>
            </a:r>
            <a:r>
              <a:rPr lang="en-GB" sz="2400" dirty="0">
                <a:latin typeface="+mj-lt"/>
              </a:rPr>
              <a:t>product </a:t>
            </a:r>
          </a:p>
          <a:p>
            <a:pPr marL="914400" lvl="1" indent="-457200">
              <a:buFontTx/>
              <a:buChar char="-"/>
            </a:pPr>
            <a:r>
              <a:rPr lang="en-GB" sz="2400" dirty="0">
                <a:latin typeface="+mj-lt"/>
              </a:rPr>
              <a:t>Reactive process </a:t>
            </a:r>
          </a:p>
          <a:p>
            <a:pPr marL="914400" lvl="1" indent="-457200">
              <a:buFontTx/>
              <a:buChar char="-"/>
            </a:pPr>
            <a:r>
              <a:rPr lang="en-GB" sz="2400" dirty="0">
                <a:latin typeface="+mj-lt"/>
              </a:rPr>
              <a:t>Find </a:t>
            </a:r>
            <a:r>
              <a:rPr lang="en-GB" sz="2400" dirty="0" smtClean="0">
                <a:latin typeface="+mj-lt"/>
              </a:rPr>
              <a:t>defects</a:t>
            </a:r>
          </a:p>
          <a:p>
            <a:endParaRPr lang="en-US" altLang="en-US" sz="2400" dirty="0" smtClean="0">
              <a:latin typeface="+mj-lt"/>
            </a:endParaRPr>
          </a:p>
          <a:p>
            <a:r>
              <a:rPr lang="en-US" sz="2400" b="1" dirty="0" smtClean="0">
                <a:latin typeface="+mj-lt"/>
              </a:rPr>
              <a:t>What is Quality </a:t>
            </a:r>
            <a:r>
              <a:rPr lang="en-US" sz="2400" b="1" dirty="0">
                <a:latin typeface="+mj-lt"/>
              </a:rPr>
              <a:t>Assurance (QA</a:t>
            </a:r>
            <a:r>
              <a:rPr lang="en-US" sz="2400" b="1" dirty="0" smtClean="0">
                <a:latin typeface="+mj-lt"/>
              </a:rPr>
              <a:t>)</a:t>
            </a:r>
          </a:p>
          <a:p>
            <a:r>
              <a:rPr lang="en-US" sz="2400" dirty="0">
                <a:latin typeface="+mj-lt"/>
              </a:rPr>
              <a:t>A part of quality management focused on providing confidence that quality requirements will be fulfilled</a:t>
            </a:r>
          </a:p>
          <a:p>
            <a:pPr marL="800100" lvl="1" indent="-342900">
              <a:lnSpc>
                <a:spcPct val="150000"/>
              </a:lnSpc>
              <a:buFontTx/>
              <a:buChar char="-"/>
            </a:pPr>
            <a:r>
              <a:rPr lang="en-US" altLang="en-US" sz="2400" u="sng" dirty="0" smtClean="0">
                <a:latin typeface="+mj-lt"/>
              </a:rPr>
              <a:t>Auditing</a:t>
            </a:r>
            <a:r>
              <a:rPr lang="en-US" altLang="en-US" sz="2400" dirty="0" smtClean="0">
                <a:latin typeface="+mj-lt"/>
              </a:rPr>
              <a:t> </a:t>
            </a:r>
            <a:endParaRPr lang="en-GB" altLang="en-US" sz="2400" dirty="0" smtClean="0">
              <a:latin typeface="+mj-lt"/>
            </a:endParaRPr>
          </a:p>
          <a:p>
            <a:pPr marL="800100" lvl="1" indent="-342900">
              <a:lnSpc>
                <a:spcPct val="150000"/>
              </a:lnSpc>
              <a:buFontTx/>
              <a:buChar char="-"/>
            </a:pPr>
            <a:r>
              <a:rPr lang="en-GB" altLang="en-US" sz="2400" dirty="0" smtClean="0">
                <a:latin typeface="+mj-lt"/>
              </a:rPr>
              <a:t>Looks </a:t>
            </a:r>
            <a:r>
              <a:rPr lang="en-GB" altLang="en-US" sz="2400" dirty="0">
                <a:latin typeface="+mj-lt"/>
              </a:rPr>
              <a:t>at the process</a:t>
            </a:r>
          </a:p>
          <a:p>
            <a:pPr marL="800100" lvl="1" indent="-342900">
              <a:lnSpc>
                <a:spcPct val="150000"/>
              </a:lnSpc>
              <a:buFontTx/>
              <a:buChar char="-"/>
            </a:pPr>
            <a:r>
              <a:rPr lang="en-US" altLang="en-US" sz="2400" dirty="0">
                <a:latin typeface="+mj-lt"/>
              </a:rPr>
              <a:t>It is proactive</a:t>
            </a:r>
          </a:p>
          <a:p>
            <a:pPr marL="800100" lvl="1" indent="-342900">
              <a:lnSpc>
                <a:spcPct val="150000"/>
              </a:lnSpc>
              <a:buFontTx/>
              <a:buChar char="-"/>
            </a:pPr>
            <a:r>
              <a:rPr lang="en-US" altLang="en-US" sz="2400" dirty="0">
                <a:latin typeface="+mj-lt"/>
              </a:rPr>
              <a:t>It prevents </a:t>
            </a:r>
            <a:r>
              <a:rPr lang="en-US" altLang="en-US" sz="2400" dirty="0" smtClean="0">
                <a:latin typeface="+mj-lt"/>
              </a:rPr>
              <a:t>defects</a:t>
            </a:r>
            <a:endParaRPr lang="en-GB" sz="2400" dirty="0">
              <a:latin typeface="+mj-lt"/>
            </a:endParaRPr>
          </a:p>
        </p:txBody>
      </p:sp>
    </p:spTree>
    <p:extLst>
      <p:ext uri="{BB962C8B-B14F-4D97-AF65-F5344CB8AC3E}">
        <p14:creationId xmlns:p14="http://schemas.microsoft.com/office/powerpoint/2010/main" val="4164882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577" y="886692"/>
            <a:ext cx="7886700" cy="3520098"/>
          </a:xfrm>
        </p:spPr>
        <p:txBody>
          <a:bodyPr/>
          <a:lstStyle/>
          <a:p>
            <a:endParaRPr lang="en-US" dirty="0" smtClean="0"/>
          </a:p>
          <a:p>
            <a:pPr marL="0" indent="0">
              <a:buNone/>
            </a:pPr>
            <a:r>
              <a:rPr lang="en-US" dirty="0" smtClean="0"/>
              <a:t> </a:t>
            </a:r>
          </a:p>
          <a:p>
            <a:endParaRPr lang="en-US" dirty="0" smtClean="0"/>
          </a:p>
          <a:p>
            <a:pPr marL="0" indent="0">
              <a:buNone/>
            </a:pPr>
            <a:endParaRPr lang="en-US" dirty="0" smtClean="0"/>
          </a:p>
        </p:txBody>
      </p:sp>
      <p:graphicFrame>
        <p:nvGraphicFramePr>
          <p:cNvPr id="6" name="Diagram 5"/>
          <p:cNvGraphicFramePr/>
          <p:nvPr>
            <p:extLst>
              <p:ext uri="{D42A27DB-BD31-4B8C-83A1-F6EECF244321}">
                <p14:modId xmlns:p14="http://schemas.microsoft.com/office/powerpoint/2010/main" val="1709759399"/>
              </p:ext>
            </p:extLst>
          </p:nvPr>
        </p:nvGraphicFramePr>
        <p:xfrm>
          <a:off x="481263" y="224589"/>
          <a:ext cx="11405937" cy="5951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4216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6399" y="352927"/>
            <a:ext cx="11625179" cy="5839326"/>
          </a:xfrm>
        </p:spPr>
        <p:txBody>
          <a:bodyPr>
            <a:noAutofit/>
          </a:bodyPr>
          <a:lstStyle/>
          <a:p>
            <a:pPr marL="457200" indent="-457200">
              <a:lnSpc>
                <a:spcPct val="150000"/>
              </a:lnSpc>
              <a:buAutoNum type="arabicPeriod"/>
            </a:pPr>
            <a:r>
              <a:rPr lang="en-US" sz="2400" b="1" dirty="0" smtClean="0">
                <a:latin typeface="+mj-lt"/>
              </a:rPr>
              <a:t>Validity </a:t>
            </a:r>
          </a:p>
          <a:p>
            <a:pPr>
              <a:lnSpc>
                <a:spcPct val="150000"/>
              </a:lnSpc>
              <a:buFontTx/>
              <a:buChar char="-"/>
            </a:pPr>
            <a:r>
              <a:rPr lang="en-US" sz="2400" dirty="0" smtClean="0">
                <a:latin typeface="+mj-lt"/>
              </a:rPr>
              <a:t>A </a:t>
            </a:r>
            <a:r>
              <a:rPr lang="en-US" sz="2400" dirty="0">
                <a:latin typeface="+mj-lt"/>
              </a:rPr>
              <a:t>characteristic of measurement in which a tool actually measures what the researcher intended to </a:t>
            </a:r>
            <a:r>
              <a:rPr lang="en-US" sz="2400" dirty="0" smtClean="0">
                <a:latin typeface="+mj-lt"/>
              </a:rPr>
              <a:t>measure</a:t>
            </a:r>
          </a:p>
          <a:p>
            <a:pPr>
              <a:lnSpc>
                <a:spcPct val="150000"/>
              </a:lnSpc>
              <a:buFontTx/>
              <a:buChar char="-"/>
            </a:pPr>
            <a:r>
              <a:rPr lang="en-US" sz="2400" dirty="0">
                <a:latin typeface="+mj-lt"/>
              </a:rPr>
              <a:t>Does the data measure what they are intended to measure? </a:t>
            </a:r>
          </a:p>
          <a:p>
            <a:pPr marL="514350" lvl="2" indent="0">
              <a:lnSpc>
                <a:spcPct val="150000"/>
              </a:lnSpc>
              <a:buNone/>
            </a:pPr>
            <a:r>
              <a:rPr lang="en-US" altLang="en-US" sz="2400" b="1" dirty="0" smtClean="0">
                <a:latin typeface="+mj-lt"/>
              </a:rPr>
              <a:t>Threats </a:t>
            </a:r>
            <a:r>
              <a:rPr lang="en-US" altLang="en-US" sz="2400" b="1" dirty="0">
                <a:latin typeface="+mj-lt"/>
              </a:rPr>
              <a:t>to v</a:t>
            </a:r>
            <a:r>
              <a:rPr lang="en-US" altLang="en-US" sz="2400" b="1" dirty="0" smtClean="0">
                <a:latin typeface="+mj-lt"/>
              </a:rPr>
              <a:t>alidity</a:t>
            </a:r>
          </a:p>
          <a:p>
            <a:pPr marL="533400" indent="-533400">
              <a:lnSpc>
                <a:spcPct val="140000"/>
              </a:lnSpc>
              <a:buSzPct val="90000"/>
            </a:pPr>
            <a:r>
              <a:rPr lang="en-US" altLang="en-US" sz="2400" dirty="0">
                <a:latin typeface="+mj-lt"/>
              </a:rPr>
              <a:t>Definitional </a:t>
            </a:r>
            <a:r>
              <a:rPr lang="en-US" altLang="en-US" sz="2400" dirty="0" smtClean="0">
                <a:latin typeface="+mj-lt"/>
              </a:rPr>
              <a:t>issues. </a:t>
            </a:r>
            <a:r>
              <a:rPr lang="en-US" altLang="en-US" sz="2400" dirty="0">
                <a:latin typeface="+mj-lt"/>
              </a:rPr>
              <a:t>Avoid </a:t>
            </a:r>
            <a:r>
              <a:rPr lang="en-US" altLang="en-US" sz="2400" dirty="0" smtClean="0">
                <a:latin typeface="+mj-lt"/>
              </a:rPr>
              <a:t>ambiguous questions</a:t>
            </a:r>
          </a:p>
          <a:p>
            <a:pPr marL="533400" indent="-533400">
              <a:lnSpc>
                <a:spcPct val="140000"/>
              </a:lnSpc>
              <a:buSzPct val="90000"/>
            </a:pPr>
            <a:r>
              <a:rPr lang="en-US" altLang="en-US" sz="2400" dirty="0" smtClean="0">
                <a:latin typeface="+mj-lt"/>
              </a:rPr>
              <a:t>Train study team to understand the protocol and data to collect </a:t>
            </a:r>
          </a:p>
          <a:p>
            <a:pPr marL="533400" indent="-533400">
              <a:lnSpc>
                <a:spcPct val="140000"/>
              </a:lnSpc>
              <a:buSzPct val="90000"/>
            </a:pPr>
            <a:r>
              <a:rPr lang="en-US" altLang="en-US" sz="2400" dirty="0" smtClean="0">
                <a:latin typeface="+mj-lt"/>
              </a:rPr>
              <a:t>Inclusions </a:t>
            </a:r>
            <a:r>
              <a:rPr lang="en-US" altLang="en-US" sz="2400" dirty="0">
                <a:latin typeface="+mj-lt"/>
              </a:rPr>
              <a:t>/ </a:t>
            </a:r>
            <a:r>
              <a:rPr lang="en-US" altLang="en-US" sz="2400" dirty="0" smtClean="0">
                <a:latin typeface="+mj-lt"/>
              </a:rPr>
              <a:t>Exclusions </a:t>
            </a:r>
          </a:p>
          <a:p>
            <a:pPr marL="533400" indent="-533400">
              <a:lnSpc>
                <a:spcPct val="140000"/>
              </a:lnSpc>
              <a:buSzPct val="90000"/>
            </a:pPr>
            <a:r>
              <a:rPr lang="en-US" altLang="en-US" sz="2400" dirty="0" smtClean="0">
                <a:latin typeface="+mj-lt"/>
              </a:rPr>
              <a:t>Data sources </a:t>
            </a:r>
            <a:endParaRPr lang="en-US" sz="2400" dirty="0">
              <a:latin typeface="+mj-lt"/>
            </a:endParaRPr>
          </a:p>
        </p:txBody>
      </p:sp>
    </p:spTree>
    <p:extLst>
      <p:ext uri="{BB962C8B-B14F-4D97-AF65-F5344CB8AC3E}">
        <p14:creationId xmlns:p14="http://schemas.microsoft.com/office/powerpoint/2010/main" val="2876786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6463" y="320843"/>
            <a:ext cx="12015537" cy="6015790"/>
          </a:xfrm>
        </p:spPr>
        <p:txBody>
          <a:bodyPr>
            <a:noAutofit/>
          </a:bodyPr>
          <a:lstStyle/>
          <a:p>
            <a:pPr marL="0" indent="0">
              <a:lnSpc>
                <a:spcPct val="200000"/>
              </a:lnSpc>
              <a:buSzPct val="90000"/>
              <a:buNone/>
            </a:pPr>
            <a:r>
              <a:rPr lang="en-US" sz="2400" b="1" dirty="0">
                <a:latin typeface="+mj-lt"/>
              </a:rPr>
              <a:t>2. </a:t>
            </a:r>
            <a:r>
              <a:rPr lang="en-US" sz="2400" b="1" dirty="0" smtClean="0">
                <a:latin typeface="+mj-lt"/>
              </a:rPr>
              <a:t>Reliability</a:t>
            </a:r>
          </a:p>
          <a:p>
            <a:pPr marL="0" indent="0">
              <a:lnSpc>
                <a:spcPct val="200000"/>
              </a:lnSpc>
              <a:buSzPct val="90000"/>
              <a:buNone/>
            </a:pPr>
            <a:r>
              <a:rPr lang="en-US" altLang="en-US" sz="2200" dirty="0" smtClean="0">
                <a:latin typeface="+mj-lt"/>
              </a:rPr>
              <a:t>-A </a:t>
            </a:r>
            <a:r>
              <a:rPr lang="en-US" altLang="en-US" sz="2200" dirty="0">
                <a:latin typeface="+mj-lt"/>
              </a:rPr>
              <a:t>characteristic of measurement concerned with </a:t>
            </a:r>
            <a:r>
              <a:rPr lang="en-US" altLang="en-US" sz="2200" dirty="0" smtClean="0">
                <a:latin typeface="+mj-lt"/>
              </a:rPr>
              <a:t>consistency</a:t>
            </a:r>
          </a:p>
          <a:p>
            <a:pPr marL="0" indent="0">
              <a:lnSpc>
                <a:spcPct val="200000"/>
              </a:lnSpc>
              <a:buSzPct val="90000"/>
              <a:buNone/>
            </a:pPr>
            <a:r>
              <a:rPr lang="en-US" altLang="en-US" sz="2200" dirty="0" smtClean="0">
                <a:latin typeface="+mj-lt"/>
              </a:rPr>
              <a:t>- Is data coded the same?  </a:t>
            </a:r>
            <a:r>
              <a:rPr lang="en-US" altLang="en-US" sz="2200" b="1" u="sng" dirty="0" smtClean="0">
                <a:latin typeface="+mj-lt"/>
              </a:rPr>
              <a:t>Yes/No</a:t>
            </a:r>
            <a:r>
              <a:rPr lang="en-US" altLang="en-US" sz="2200" dirty="0" smtClean="0">
                <a:latin typeface="+mj-lt"/>
              </a:rPr>
              <a:t>, </a:t>
            </a:r>
            <a:r>
              <a:rPr lang="en-US" altLang="en-US" sz="2200" b="1" u="sng" dirty="0" smtClean="0">
                <a:latin typeface="+mj-lt"/>
              </a:rPr>
              <a:t>No/Yes,</a:t>
            </a:r>
            <a:r>
              <a:rPr lang="en-US" altLang="en-US" sz="2200" b="1" dirty="0" smtClean="0">
                <a:latin typeface="+mj-lt"/>
              </a:rPr>
              <a:t> </a:t>
            </a:r>
            <a:r>
              <a:rPr lang="en-US" altLang="en-US" sz="2200" dirty="0" smtClean="0">
                <a:latin typeface="+mj-lt"/>
              </a:rPr>
              <a:t>Date formats </a:t>
            </a:r>
            <a:r>
              <a:rPr lang="en-US" altLang="en-US" sz="2200" b="1" u="sng" dirty="0" smtClean="0">
                <a:latin typeface="+mj-lt"/>
              </a:rPr>
              <a:t>DD/MMM/YYYY</a:t>
            </a:r>
            <a:r>
              <a:rPr lang="en-US" altLang="en-US" sz="2200" dirty="0" smtClean="0">
                <a:latin typeface="+mj-lt"/>
              </a:rPr>
              <a:t>, </a:t>
            </a:r>
            <a:r>
              <a:rPr lang="en-US" altLang="en-US" sz="2200" b="1" u="sng" dirty="0" smtClean="0">
                <a:latin typeface="+mj-lt"/>
              </a:rPr>
              <a:t>MM/DD/YYYY</a:t>
            </a:r>
          </a:p>
          <a:p>
            <a:pPr marL="0" indent="0">
              <a:lnSpc>
                <a:spcPct val="200000"/>
              </a:lnSpc>
              <a:buSzPct val="90000"/>
              <a:buNone/>
            </a:pPr>
            <a:r>
              <a:rPr lang="en-US" altLang="en-US" sz="2200" b="1" dirty="0" smtClean="0">
                <a:latin typeface="+mj-lt"/>
              </a:rPr>
              <a:t>Threats </a:t>
            </a:r>
            <a:r>
              <a:rPr lang="en-US" altLang="en-US" sz="2200" b="1" dirty="0">
                <a:latin typeface="+mj-lt"/>
              </a:rPr>
              <a:t>to r</a:t>
            </a:r>
            <a:r>
              <a:rPr lang="en-US" altLang="en-US" sz="2200" b="1" dirty="0" smtClean="0">
                <a:latin typeface="+mj-lt"/>
              </a:rPr>
              <a:t>eliability</a:t>
            </a:r>
          </a:p>
          <a:p>
            <a:pPr>
              <a:lnSpc>
                <a:spcPct val="150000"/>
              </a:lnSpc>
              <a:buSzPct val="90000"/>
            </a:pPr>
            <a:r>
              <a:rPr lang="en-US" altLang="en-US" sz="2200" dirty="0" smtClean="0">
                <a:latin typeface="+mj-lt"/>
              </a:rPr>
              <a:t>People</a:t>
            </a:r>
          </a:p>
          <a:p>
            <a:pPr>
              <a:lnSpc>
                <a:spcPct val="150000"/>
              </a:lnSpc>
              <a:buSzPct val="90000"/>
            </a:pPr>
            <a:r>
              <a:rPr lang="en-US" altLang="en-US" sz="2200" dirty="0" smtClean="0">
                <a:latin typeface="+mj-lt"/>
              </a:rPr>
              <a:t>Time </a:t>
            </a:r>
          </a:p>
          <a:p>
            <a:pPr>
              <a:lnSpc>
                <a:spcPct val="150000"/>
              </a:lnSpc>
              <a:buSzPct val="90000"/>
            </a:pPr>
            <a:r>
              <a:rPr lang="en-US" altLang="en-US" sz="2200" dirty="0" smtClean="0">
                <a:latin typeface="+mj-lt"/>
              </a:rPr>
              <a:t>Place </a:t>
            </a:r>
            <a:endParaRPr lang="en-US" sz="2200" b="1" dirty="0" smtClean="0">
              <a:latin typeface="+mj-lt"/>
            </a:endParaRPr>
          </a:p>
          <a:p>
            <a:pPr marL="0" indent="0">
              <a:lnSpc>
                <a:spcPct val="200000"/>
              </a:lnSpc>
              <a:buNone/>
            </a:pPr>
            <a:endParaRPr lang="en-US" sz="2200" dirty="0">
              <a:latin typeface="+mj-lt"/>
            </a:endParaRPr>
          </a:p>
          <a:p>
            <a:pPr marL="0" indent="0">
              <a:lnSpc>
                <a:spcPct val="200000"/>
              </a:lnSpc>
              <a:buNone/>
            </a:pPr>
            <a:endParaRPr lang="en-US" sz="2200" dirty="0">
              <a:latin typeface="+mj-lt"/>
            </a:endParaRPr>
          </a:p>
        </p:txBody>
      </p:sp>
    </p:spTree>
    <p:extLst>
      <p:ext uri="{BB962C8B-B14F-4D97-AF65-F5344CB8AC3E}">
        <p14:creationId xmlns:p14="http://schemas.microsoft.com/office/powerpoint/2010/main" val="3086952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NEW 4_3 191018.potx [Read-Only]" id="{32E009F4-B14D-42CF-8C1F-81643B833BD3}" vid="{12E998A5-4FD0-421C-B8D7-4000FDD074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MORU NEW 4_3 191018</Template>
  <TotalTime>11594</TotalTime>
  <Words>2707</Words>
  <Application>Microsoft Office PowerPoint</Application>
  <PresentationFormat>Widescreen</PresentationFormat>
  <Paragraphs>350</Paragraphs>
  <Slides>34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Calibri Light</vt:lpstr>
      <vt:lpstr>Symbol</vt:lpstr>
      <vt:lpstr>MORU Epi</vt:lpstr>
      <vt:lpstr> DATA QUALITY IN RESEARCH</vt:lpstr>
      <vt:lpstr>This course is developed as a collaborative effort and funded by the Wellcome Trust</vt:lpstr>
      <vt:lpstr>Content </vt:lpstr>
      <vt:lpstr>Data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quality issues at data SOURCE </vt:lpstr>
      <vt:lpstr>To ensure data quality at data SOURCE</vt:lpstr>
      <vt:lpstr>Data quality issues at data COLLECTION</vt:lpstr>
      <vt:lpstr>To ensure data quality during data COLLECTION</vt:lpstr>
      <vt:lpstr>To ensure data quality during COLLECTION cont’</vt:lpstr>
      <vt:lpstr>To ensure data quality during COLLECTION cont’</vt:lpstr>
      <vt:lpstr>To ensure data quality in study Electronic Data Capture</vt:lpstr>
      <vt:lpstr>Post Entry Checks</vt:lpstr>
      <vt:lpstr>Common queries and checks</vt:lpstr>
      <vt:lpstr>To ensure data quality during ANALYSIS</vt:lpstr>
      <vt:lpstr>To ensure data quality during REPORTING</vt:lpstr>
      <vt:lpstr>To ensure data quality during USAGE</vt:lpstr>
      <vt:lpstr>Minimizing Data Quality Risks</vt:lpstr>
      <vt:lpstr>PowerPoint Presentation</vt:lpstr>
      <vt:lpstr>PowerPoint Presentation</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Arjen</dc:creator>
  <cp:lastModifiedBy>Naomi Waithira</cp:lastModifiedBy>
  <cp:revision>318</cp:revision>
  <dcterms:created xsi:type="dcterms:W3CDTF">2018-12-22T06:41:24Z</dcterms:created>
  <dcterms:modified xsi:type="dcterms:W3CDTF">2019-10-25T07:46:05Z</dcterms:modified>
</cp:coreProperties>
</file>