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10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Lst>
  <p:sldSz cx="9144000" cy="5143500" type="screen16x9"/>
  <p:notesSz cx="6858000" cy="9144000"/>
  <p:embeddedFontLst>
    <p:embeddedFont>
      <p:font typeface="Calibri" panose="020F0502020204030204" pitchFamily="34" charset="0"/>
      <p:regular r:id="rId107"/>
      <p:bold r:id="rId108"/>
      <p:italic r:id="rId109"/>
      <p:boldItalic r:id="rId110"/>
    </p:embeddedFont>
    <p:embeddedFont>
      <p:font typeface="Georgia" panose="02040502050405020303" pitchFamily="18" charset="0"/>
      <p:regular r:id="rId111"/>
      <p:bold r:id="rId112"/>
      <p:italic r:id="rId113"/>
      <p:boldItalic r:id="rId114"/>
    </p:embeddedFont>
    <p:embeddedFont>
      <p:font typeface="Maven Pro" panose="020B0604020202020204" charset="0"/>
      <p:regular r:id="rId115"/>
      <p:bold r:id="rId116"/>
    </p:embeddedFont>
    <p:embeddedFont>
      <p:font typeface="Merriweather" panose="020B0604020202020204" charset="0"/>
      <p:regular r:id="rId117"/>
      <p:bold r:id="rId118"/>
      <p:italic r:id="rId119"/>
      <p:boldItalic r:id="rId120"/>
    </p:embeddedFont>
    <p:embeddedFont>
      <p:font typeface="Nunito" panose="020B0604020202020204" charset="0"/>
      <p:regular r:id="rId121"/>
      <p:bold r:id="rId122"/>
      <p:italic r:id="rId123"/>
      <p:boldItalic r:id="rId124"/>
    </p:embeddedFont>
    <p:embeddedFont>
      <p:font typeface="Open Sans" panose="020B0606030504020204" pitchFamily="34" charset="0"/>
      <p:regular r:id="rId125"/>
      <p:bold r:id="rId126"/>
      <p:italic r:id="rId127"/>
      <p:boldItalic r:id="rId128"/>
    </p:embeddedFont>
    <p:embeddedFont>
      <p:font typeface="Proxima Nova" panose="020B0604020202020204" charset="0"/>
      <p:regular r:id="rId129"/>
      <p:bold r:id="rId130"/>
      <p:italic r:id="rId131"/>
      <p:boldItalic r:id="rId132"/>
    </p:embeddedFont>
    <p:embeddedFont>
      <p:font typeface="Raleway" panose="020B0003030101060003" pitchFamily="34" charset="0"/>
      <p:regular r:id="rId133"/>
      <p:bold r:id="rId134"/>
      <p:italic r:id="rId135"/>
      <p:boldItalic r:id="rId136"/>
    </p:embeddedFont>
    <p:embeddedFont>
      <p:font typeface="Roboto" panose="02000000000000000000" pitchFamily="2" charset="0"/>
      <p:regular r:id="rId137"/>
      <p:bold r:id="rId138"/>
      <p:italic r:id="rId139"/>
      <p:boldItalic r:id="rId1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8E1FCB-48F5-4B42-818B-157E4853D259}" v="7" dt="2019-12-02T22:21:48.6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14" y="5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11.fntdata"/><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32.fntdata"/><Relationship Id="rId107" Type="http://schemas.openxmlformats.org/officeDocument/2006/relationships/font" Target="fonts/font1.fntdata"/><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font" Target="fonts/font22.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7.fntdata"/><Relationship Id="rId118" Type="http://schemas.openxmlformats.org/officeDocument/2006/relationships/font" Target="fonts/font12.fntdata"/><Relationship Id="rId134" Type="http://schemas.openxmlformats.org/officeDocument/2006/relationships/font" Target="fonts/font28.fntdata"/><Relationship Id="rId139" Type="http://schemas.openxmlformats.org/officeDocument/2006/relationships/font" Target="fonts/font33.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font" Target="fonts/font2.fntdata"/><Relationship Id="rId124" Type="http://schemas.openxmlformats.org/officeDocument/2006/relationships/font" Target="fonts/font18.fntdata"/><Relationship Id="rId129" Type="http://schemas.openxmlformats.org/officeDocument/2006/relationships/font" Target="fonts/font23.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34.fntdata"/><Relationship Id="rId14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8.fntdata"/><Relationship Id="rId119" Type="http://schemas.openxmlformats.org/officeDocument/2006/relationships/font" Target="fonts/font13.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24.fntdata"/><Relationship Id="rId135" Type="http://schemas.openxmlformats.org/officeDocument/2006/relationships/font" Target="fonts/font29.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3.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14.fntdata"/><Relationship Id="rId125" Type="http://schemas.openxmlformats.org/officeDocument/2006/relationships/font" Target="fonts/font19.fntdata"/><Relationship Id="rId141" Type="http://schemas.openxmlformats.org/officeDocument/2006/relationships/presProps" Target="presProps.xml"/><Relationship Id="rId146"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4.fntdata"/><Relationship Id="rId115" Type="http://schemas.openxmlformats.org/officeDocument/2006/relationships/font" Target="fonts/font9.fntdata"/><Relationship Id="rId131" Type="http://schemas.openxmlformats.org/officeDocument/2006/relationships/font" Target="fonts/font25.fntdata"/><Relationship Id="rId136" Type="http://schemas.openxmlformats.org/officeDocument/2006/relationships/font" Target="fonts/font30.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15.fntdata"/><Relationship Id="rId142"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10.fntdata"/><Relationship Id="rId137" Type="http://schemas.openxmlformats.org/officeDocument/2006/relationships/font" Target="fonts/font31.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5.fntdata"/><Relationship Id="rId132" Type="http://schemas.openxmlformats.org/officeDocument/2006/relationships/font" Target="fonts/font26.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notesMaster" Target="notesMasters/notesMaster1.xml"/><Relationship Id="rId127" Type="http://schemas.openxmlformats.org/officeDocument/2006/relationships/font" Target="fonts/font21.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16.fntdata"/><Relationship Id="rId14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font" Target="fonts/font6.fntdata"/><Relationship Id="rId133" Type="http://schemas.openxmlformats.org/officeDocument/2006/relationships/font" Target="fonts/font27.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17.fntdata"/><Relationship Id="rId14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 Valentin Ortiz Reyes" userId="2790b0dd-79ae-4a47-a093-bb05cc004cbc" providerId="ADAL" clId="{5E8E1FCB-48F5-4B42-818B-157E4853D259}"/>
    <pc:docChg chg="modSld">
      <pc:chgData name="Jose Valentin Ortiz Reyes" userId="2790b0dd-79ae-4a47-a093-bb05cc004cbc" providerId="ADAL" clId="{5E8E1FCB-48F5-4B42-818B-157E4853D259}" dt="2019-12-02T22:21:48.691" v="40"/>
      <pc:docMkLst>
        <pc:docMk/>
      </pc:docMkLst>
      <pc:sldChg chg="modSp">
        <pc:chgData name="Jose Valentin Ortiz Reyes" userId="2790b0dd-79ae-4a47-a093-bb05cc004cbc" providerId="ADAL" clId="{5E8E1FCB-48F5-4B42-818B-157E4853D259}" dt="2019-12-02T22:21:48.691" v="40"/>
        <pc:sldMkLst>
          <pc:docMk/>
          <pc:sldMk cId="0" sldId="256"/>
        </pc:sldMkLst>
        <pc:spChg chg="mod">
          <ac:chgData name="Jose Valentin Ortiz Reyes" userId="2790b0dd-79ae-4a47-a093-bb05cc004cbc" providerId="ADAL" clId="{5E8E1FCB-48F5-4B42-818B-157E4853D259}" dt="2019-12-02T22:21:48.691" v="40"/>
          <ac:spMkLst>
            <pc:docMk/>
            <pc:sldMk cId="0" sldId="256"/>
            <ac:spMk id="34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es.wikipedia.org/wiki/Wikipedia:S%C3%A9_valiente_al_editar_p%C3%A1ginas"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es.wikipedia.org/wiki/Historia_de_las_artes_decorativas" TargetMode="External"/><Relationship Id="rId2" Type="http://schemas.openxmlformats.org/officeDocument/2006/relationships/slide" Target="../slides/slide102.xml"/><Relationship Id="rId1" Type="http://schemas.openxmlformats.org/officeDocument/2006/relationships/notesMaster" Target="../notesMasters/notesMaster1.xml"/><Relationship Id="rId4" Type="http://schemas.openxmlformats.org/officeDocument/2006/relationships/hyperlink" Target="https://es.wikipedia.org/wiki/Wikitexto" TargetMode="Externa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docs.google.com/spreadsheets/d/1zSvzMRXhTC-Ycu8i-aEOKHfJEaxsVQbEaKwJVYQnz40/edit?usp=sharing"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s.wikipedia.org/wiki/Gustavo_Garza_Villarreal?fbclid=IwAR0t9pAI0UhgKjh_La6DXmSke-JO3iLIPapx3vZV7S8SWUq0vUruTCDVvQo"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s.wikipedia.org/wiki/Gustavo_Garza_Villarreal?fbclid=IwAR0t9pAI0UhgKjh_La6DXmSke-JO3iLIPapx3vZV7S8SWUq0vUruTCDVvQo"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s.wikipedia.org/wiki/Biblioteca_de_M%C3%A9xico_Jos%C3%A9_Vasconcelo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andbox.colmex.mx/~ecisneros/wikimedia2019/items/show/73"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s.wikipedia.org/wiki/Wikipedia#Usuarios"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es.wikipedia.org/wiki/Wikipedia:An%C3%A1lisis_de_las_mayores_Wikipedias#Cantidad_de_usuarios"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s.wikipedia.org/wiki/Wikipedia#Usuarios"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es.wikipedia.org/wiki/Wikipedia:An%C3%A1lisis_de_las_mayores_Wikipedias#Cantidad_de_usuarios"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s.wikipedia.org/wiki/Wikipedia:Estad%C3%ADstica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ikimediafoundation.org/es/our-work/wikimedia-projects/?noredirect=es_ES"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tinyurl.com/y9gr99mb"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meta.wikimedia.org/wiki/Wikimedia_chapters/es#Cap%C3%ADtulos_existente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es.wikipedia.org/w/index.php?title=M%C3%A9xico&amp;action=history"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vs.aka-online.de/cgi-bin/wppagehiststat.pl?lang=es.wikipedia&amp;page=M%C3%A9xico"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es.wikipedia.org/w/index.php?title=M%C3%A9xico&amp;action=history"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vs.aka-online.de/cgi-bin/wppagehiststat.pl?lang=es.wikipedia&amp;page=M%C3%A9xico"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es.wikipedia.org/w/index.php?title=M%C3%A9xico&amp;action=history"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vs.aka-online.de/cgi-bin/wppagehiststat.pl?lang=es.wikipedia&amp;page=M%C3%A9xico"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es.wikipedia.org/w/index.php?title=M%C3%A9xico&amp;action=history"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vs.aka-online.de/cgi-bin/wppagehiststat.pl?lang=es.wikipedia&amp;page=M%C3%A9xico"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8" Type="http://schemas.openxmlformats.org/officeDocument/2006/relationships/hyperlink" Target="https://es.wikipedia.org/wiki/Wikipedia:Lo_que_Wikipedia_no_es#Wikipedia_no_es_un_almac%C3%A9n_de_v%C3%ADnculos_a_otros_sitios" TargetMode="External"/><Relationship Id="rId3" Type="http://schemas.openxmlformats.org/officeDocument/2006/relationships/hyperlink" Target="https://es.wikipedia.org/w/index.php?title=David_Bowie&amp;offset=20160112010537&amp;action=history" TargetMode="External"/><Relationship Id="rId7" Type="http://schemas.openxmlformats.org/officeDocument/2006/relationships/hyperlink" Target="https://es.wikipedia.org/wiki/Wikipedia:P%C3%A1ginas_de_autopromoci%C3%B3n"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es.wikipedia.org/wiki/Wikipedia:Wikipedia_no_es_un_diccionario" TargetMode="External"/><Relationship Id="rId5" Type="http://schemas.openxmlformats.org/officeDocument/2006/relationships/hyperlink" Target="https://es.wikipedia.org/wiki/Almanaque" TargetMode="External"/><Relationship Id="rId4" Type="http://schemas.openxmlformats.org/officeDocument/2006/relationships/hyperlink" Target="https://es.wikipedia.org/wiki/Enciclopedia" TargetMode="External"/><Relationship Id="rId9" Type="http://schemas.openxmlformats.org/officeDocument/2006/relationships/hyperlink" Target="https://es.wikipedia.org/wiki/Wikipedia:Wikipedia_no_es_una_fuente_primaria"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es.wikipedia.org/wiki/Plantilla:Discutido" TargetMode="External"/><Relationship Id="rId3" Type="http://schemas.openxmlformats.org/officeDocument/2006/relationships/hyperlink" Target="https://es.wikipedia.org/wiki/Discusi%C3%B3n:Enrique_Pe%C3%B1a_Nieto#%C2%BFQu%C3%A9_es_esto?" TargetMode="External"/><Relationship Id="rId7" Type="http://schemas.openxmlformats.org/officeDocument/2006/relationships/hyperlink" Target="https://es.wikipedia.org/wiki/Wikipedia:Verificabilidad"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es.wikipedia.org/wiki/Wikipedia:Referencias" TargetMode="External"/><Relationship Id="rId5" Type="http://schemas.openxmlformats.org/officeDocument/2006/relationships/hyperlink" Target="https://es.wikipedia.org/wiki/Wikipedia:Evita_juicios_de_valor" TargetMode="External"/><Relationship Id="rId10" Type="http://schemas.openxmlformats.org/officeDocument/2006/relationships/hyperlink" Target="https://es.wikipedia.org/wiki/Wikipedia:C%C3%B3mo_mantenerte_calmado_en_un_conflicto" TargetMode="External"/><Relationship Id="rId4" Type="http://schemas.openxmlformats.org/officeDocument/2006/relationships/hyperlink" Target="https://es.wikipedia.org/wiki/Discusi%C3%B3n:Donald_Trump" TargetMode="External"/><Relationship Id="rId9" Type="http://schemas.openxmlformats.org/officeDocument/2006/relationships/hyperlink" Target="https://es.wikipedia.org/wiki/Wikipedia:Convenciones_sobre_p%C3%A1ginas_de_discusi%C3%B3n" TargetMode="Externa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s://es.wikipedia.org/wiki/Wikipedia:Derechos_de_autor" TargetMode="External"/><Relationship Id="rId3" Type="http://schemas.openxmlformats.org/officeDocument/2006/relationships/hyperlink" Target="https://donate.wikimedia.org/w/index.php?title=Special:LandingPage&amp;country=MX&amp;uselang=es&amp;utm_medium=sidebar&amp;utm_source=donate&amp;utm_campaign=C13_es.wikipedia.org" TargetMode="External"/><Relationship Id="rId7" Type="http://schemas.openxmlformats.org/officeDocument/2006/relationships/hyperlink" Target="https://es.wikipedia.org/wiki/Derecho_de_autor"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es.wikipedia.org/wiki/Wikipedia:Texto_de_la_Licencia_de_documentaci%C3%B3n_libre_de_GNU" TargetMode="External"/><Relationship Id="rId5" Type="http://schemas.openxmlformats.org/officeDocument/2006/relationships/hyperlink" Target="https://es.wikipedia.org/wiki/Wikipedia:Texto_de_la_Licencia_Creative_Commons_Atribuci%C3%B3n-CompartirIgual_3.0_Unported" TargetMode="External"/><Relationship Id="rId4" Type="http://schemas.openxmlformats.org/officeDocument/2006/relationships/hyperlink" Target="http://creativecommons.org/licenses/by-sa/3.0/deed.es" TargetMode="External"/></Relationships>
</file>

<file path=ppt/notesSlides/_rels/notesSlide52.xml.rels><?xml version="1.0" encoding="UTF-8" standalone="yes"?>
<Relationships xmlns="http://schemas.openxmlformats.org/package/2006/relationships"><Relationship Id="rId8" Type="http://schemas.openxmlformats.org/officeDocument/2006/relationships/hyperlink" Target="https://es.wikipedia.org/wiki/Wikipedia_en_espa%C3%B1ol" TargetMode="External"/><Relationship Id="rId3" Type="http://schemas.openxmlformats.org/officeDocument/2006/relationships/hyperlink" Target="https://es.wikipedia.org/wiki/Usuario_discusi%C3%B3n:Montgomery" TargetMode="External"/><Relationship Id="rId7" Type="http://schemas.openxmlformats.org/officeDocument/2006/relationships/hyperlink" Target="https://es.wikipedia.org/wiki/Wikipedia:Guerra_de_ediciones" TargetMode="External"/><Relationship Id="rId12" Type="http://schemas.openxmlformats.org/officeDocument/2006/relationships/hyperlink" Target="https://es.wikipedia.org/wiki/Wikipedia:Pol%C3%ADticas_y_convenciones"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es.wikipedia.org/wiki/Wikipedia:C%C3%B3mo_mantenerte_calmado_en_un_conflicto" TargetMode="External"/><Relationship Id="rId11" Type="http://schemas.openxmlformats.org/officeDocument/2006/relationships/hyperlink" Target="https://es.wikipedia.org/wiki/Wikipedia:Usuarios_t%C3%ADteres" TargetMode="External"/><Relationship Id="rId5" Type="http://schemas.openxmlformats.org/officeDocument/2006/relationships/hyperlink" Target="https://es.wikipedia.org/wiki/Wikipedia:No_hagas_ataques_personales" TargetMode="External"/><Relationship Id="rId10" Type="http://schemas.openxmlformats.org/officeDocument/2006/relationships/hyperlink" Target="https://es.wikipedia.org/wiki/Wikipedia:No_sabotees_Wikipedia_para_respaldar_tus_argumentos" TargetMode="External"/><Relationship Id="rId4" Type="http://schemas.openxmlformats.org/officeDocument/2006/relationships/hyperlink" Target="https://es.wikipedia.org/wiki/Wikipedia:Civismo" TargetMode="External"/><Relationship Id="rId9" Type="http://schemas.openxmlformats.org/officeDocument/2006/relationships/hyperlink" Target="https://es.wikipedia.org/wiki/Wikipedia:Presume_buena_fe"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es.wikipedia.org/wiki/Wikipedia:S%C3%A9_valiente_al_editar_p%C3%A1ginas"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es.wikipedia.org/wiki/Ayuda:Historial"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ayfaringpath.coetail.com/2015/03/16/evolving-library-concept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es.wikipedia.org/wiki/Entidad_subnacional"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saludpublica.mx/index.php/spm/article/view/5776/6412" TargetMode="External"/><Relationship Id="rId5" Type="http://schemas.openxmlformats.org/officeDocument/2006/relationships/hyperlink" Target="https://es.wikipedia.org/wiki/Medio%20rural" TargetMode="External"/><Relationship Id="rId4" Type="http://schemas.openxmlformats.org/officeDocument/2006/relationships/hyperlink" Target="https://es.wikipedia.org/wiki/Espacio%20urbano"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es.wikipedia.org/wiki/Entidad_subnacional" TargetMode="External"/><Relationship Id="rId7" Type="http://schemas.openxmlformats.org/officeDocument/2006/relationships/hyperlink" Target="https://www.mediawiki.org/wiki/Help:VisualEditor/User_guide/es"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saludpublica.mx/index.php/spm/article/view/5776/6412" TargetMode="External"/><Relationship Id="rId5" Type="http://schemas.openxmlformats.org/officeDocument/2006/relationships/hyperlink" Target="https://es.wikipedia.org/wiki/Medio%20rural" TargetMode="External"/><Relationship Id="rId4" Type="http://schemas.openxmlformats.org/officeDocument/2006/relationships/hyperlink" Target="https://es.wikipedia.org/wiki/Espacio%20urbano"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en.wikipedia.org/wiki/Help:Talk_pages"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es.wikipedia.org/wiki/Historia_de_las_artes_decorativas"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s://es.wikipedia.org/wiki/Wikitexto"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es.wikipedia.org/wiki/Wikipedia:Estructura_de_un_art%C3%ADculo"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8" Type="http://schemas.openxmlformats.org/officeDocument/2006/relationships/hyperlink" Target="https://commons.wikimedia.org/wiki/Category:Scans_of_public_domain_documents_in_indigenous_languages_from_the_Biblioteca_Cervantina_(ITESM)" TargetMode="External"/><Relationship Id="rId3" Type="http://schemas.openxmlformats.org/officeDocument/2006/relationships/hyperlink" Target="https://es.wikipedia.org/wiki/Wikipedia:Manual_de_estilo/P%C3%A1ginas_de_desambiguaci%C3%B3n" TargetMode="External"/><Relationship Id="rId7" Type="http://schemas.openxmlformats.org/officeDocument/2006/relationships/hyperlink" Target="https://es.wikipedia.org/wiki/Ayuda:Plantillas" TargetMode="External"/><Relationship Id="rId2" Type="http://schemas.openxmlformats.org/officeDocument/2006/relationships/slide" Target="../slides/slide79.xml"/><Relationship Id="rId1" Type="http://schemas.openxmlformats.org/officeDocument/2006/relationships/notesMaster" Target="../notesMasters/notesMaster1.xml"/><Relationship Id="rId6" Type="http://schemas.openxmlformats.org/officeDocument/2006/relationships/hyperlink" Target="https://es.wikipedia.org/wiki/Wikipedia:P%C3%A1gina_de_desambiguaci%C3%B3n" TargetMode="External"/><Relationship Id="rId5" Type="http://schemas.openxmlformats.org/officeDocument/2006/relationships/hyperlink" Target="https://es.wikipedia.org/wiki/Estrella" TargetMode="External"/><Relationship Id="rId4" Type="http://schemas.openxmlformats.org/officeDocument/2006/relationships/hyperlink" Target="https://es.wikipedia.org/wiki/Estrella_(figura_geom%C3%A9trica)"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docs.google.com/spreadsheets/d/1zSvzMRXhTC-Ycu8i-aEOKHfJEaxsVQbEaKwJVYQnz40/edit?usp=sharing"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docs.google.com/spreadsheets/d/1zSvzMRXhTC-Ycu8i-aEOKHfJEaxsVQbEaKwJVYQnz40/edit?usp=sharing"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tinyurl.com/ybe7qd9n" TargetMode="External"/><Relationship Id="rId7" Type="http://schemas.openxmlformats.org/officeDocument/2006/relationships/hyperlink" Target="http://tinyurl.com/y9gr99mb" TargetMode="External"/><Relationship Id="rId2" Type="http://schemas.openxmlformats.org/officeDocument/2006/relationships/slide" Target="../slides/slide95.xml"/><Relationship Id="rId1" Type="http://schemas.openxmlformats.org/officeDocument/2006/relationships/notesMaster" Target="../notesMasters/notesMaster1.xml"/><Relationship Id="rId6" Type="http://schemas.openxmlformats.org/officeDocument/2006/relationships/hyperlink" Target="http://tinyurl.com/y86ldmyx" TargetMode="External"/><Relationship Id="rId5" Type="http://schemas.openxmlformats.org/officeDocument/2006/relationships/hyperlink" Target="http://tinyurl.com/ya6fhk6d" TargetMode="External"/><Relationship Id="rId4" Type="http://schemas.openxmlformats.org/officeDocument/2006/relationships/hyperlink" Target="http://tinyurl.com/yct56cxn" TargetMode="Externa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a77f15c64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5a77f15c64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3300"/>
              </a:spcAft>
              <a:buNone/>
            </a:pPr>
            <a:r>
              <a:rPr lang="es-419" sz="1200">
                <a:latin typeface="Times New Roman"/>
                <a:ea typeface="Times New Roman"/>
                <a:cs typeface="Times New Roman"/>
                <a:sym typeface="Times New Roman"/>
              </a:rPr>
              <a:t>Existen múltiples “capítulos” regionales para crear contenidos en sus idiomas. / </a:t>
            </a:r>
            <a:r>
              <a:rPr lang="es-419" sz="1200">
                <a:solidFill>
                  <a:schemeClr val="accent1"/>
                </a:solidFill>
                <a:latin typeface="Times New Roman"/>
                <a:ea typeface="Times New Roman"/>
                <a:cs typeface="Times New Roman"/>
                <a:sym typeface="Times New Roman"/>
              </a:rPr>
              <a:t>Wikipedia se ha convertido en el principal sitio para la gente que busca un acercamiento básico de un tema: </a:t>
            </a:r>
            <a:r>
              <a:rPr lang="es-419" sz="1200" b="1">
                <a:solidFill>
                  <a:schemeClr val="accent1"/>
                </a:solidFill>
                <a:latin typeface="Times New Roman"/>
                <a:ea typeface="Times New Roman"/>
                <a:cs typeface="Times New Roman"/>
                <a:sym typeface="Times New Roman"/>
              </a:rPr>
              <a:t>es “la” fuente de consulta por excelencia.</a:t>
            </a:r>
            <a:endParaRPr sz="1200">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f303c331c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f303c331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3300"/>
              </a:spcAft>
              <a:buNone/>
            </a:pPr>
            <a:r>
              <a:rPr lang="es-419" sz="1200">
                <a:latin typeface="Times New Roman"/>
                <a:ea typeface="Times New Roman"/>
                <a:cs typeface="Times New Roman"/>
                <a:sym typeface="Times New Roman"/>
              </a:rPr>
              <a:t>Preguntar a la audiencia: qué percepción tiene de ella? la han consultado? La han editado? es confiable? la recomiendan a sus usuarios? demerita la capacidad de un usuario el acudir a ella? </a:t>
            </a:r>
            <a:endParaRPr sz="1200">
              <a:latin typeface="Times New Roman"/>
              <a:ea typeface="Times New Roman"/>
              <a:cs typeface="Times New Roman"/>
              <a:sym typeface="Times New Roman"/>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5bfd247cd3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5bfd247cd3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5bfd247cd3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5bfd247cd3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u="sng">
                <a:solidFill>
                  <a:schemeClr val="hlink"/>
                </a:solidFill>
                <a:hlinkClick r:id="rId3"/>
              </a:rPr>
              <a:t>https://es.wikipedia.org/wiki/Wikipedia:S%C3%A9_valiente_al_editar_p%C3%A1ginas</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2f30f6434e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5" name="Google Shape;1085;g2f30f6434e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Artículo: </a:t>
            </a:r>
            <a:r>
              <a:rPr lang="es-419" u="sng">
                <a:solidFill>
                  <a:schemeClr val="hlink"/>
                </a:solidFill>
                <a:hlinkClick r:id="rId3"/>
              </a:rPr>
              <a:t>https://es.wikipedia.org/wiki/Historia_de_las_artes_decorativas</a:t>
            </a:r>
            <a:endParaRPr/>
          </a:p>
          <a:p>
            <a:pPr marL="0" lvl="0" indent="0" algn="l" rtl="0">
              <a:spcBef>
                <a:spcPts val="0"/>
              </a:spcBef>
              <a:spcAft>
                <a:spcPts val="0"/>
              </a:spcAft>
              <a:buNone/>
            </a:pPr>
            <a:endParaRPr/>
          </a:p>
          <a:p>
            <a:pPr marL="0" lvl="0" indent="0" algn="l" rtl="0">
              <a:spcBef>
                <a:spcPts val="0"/>
              </a:spcBef>
              <a:spcAft>
                <a:spcPts val="0"/>
              </a:spcAft>
              <a:buNone/>
            </a:pPr>
            <a:r>
              <a:rPr lang="es-419" u="sng">
                <a:solidFill>
                  <a:schemeClr val="hlink"/>
                </a:solidFill>
                <a:hlinkClick r:id="rId4"/>
              </a:rPr>
              <a:t>https://es.wikipedia.org/wiki/Wikitexto</a:t>
            </a:r>
            <a:r>
              <a:rPr lang="es-419"/>
              <a:t> </a:t>
            </a:r>
            <a:endParaRPr/>
          </a:p>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74073f6702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74073f6702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u="sng">
                <a:solidFill>
                  <a:srgbClr val="27278B"/>
                </a:solidFill>
                <a:hlinkClick r:id="rId3"/>
              </a:rPr>
              <a:t>https://docs.google.com/spreadsheets/d/1zSvzMRXhTC-Ycu8i-aEOKHfJEaxsVQbEaKwJVYQnz40/edit?usp=sharing</a:t>
            </a:r>
            <a:r>
              <a:rPr lang="es-419"/>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6f9757ba9c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6f9757ba9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74073f6702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74073f670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Visibilizar a nuestra comunidad </a:t>
            </a:r>
            <a:r>
              <a:rPr lang="es-419" u="sng">
                <a:solidFill>
                  <a:schemeClr val="hlink"/>
                </a:solidFill>
                <a:hlinkClick r:id="rId3"/>
              </a:rPr>
              <a:t>https://es.wikipedia.org/wiki/Gustavo_Garza_Villarreal?fbclid=IwAR0t9pAI0UhgKjh_La6DXmSke-JO3iLIPapx3vZV7S8SWUq0vUruTCDVvQo</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7411acdc32_1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7411acdc32_1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Visibilizar a nuestra comunidad </a:t>
            </a:r>
            <a:r>
              <a:rPr lang="es-419" u="sng">
                <a:solidFill>
                  <a:schemeClr val="hlink"/>
                </a:solidFill>
                <a:hlinkClick r:id="rId3"/>
              </a:rPr>
              <a:t>https://es.wikipedia.org/wiki/Gustavo_Garza_Villarreal?fbclid=IwAR0t9pAI0UhgKjh_La6DXmSke-JO3iLIPapx3vZV7S8SWUq0vUruTCDVvQo</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74073f670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74073f67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Visibilizar a nuestra institucion </a:t>
            </a:r>
            <a:r>
              <a:rPr lang="es-419" u="sng">
                <a:solidFill>
                  <a:schemeClr val="hlink"/>
                </a:solidFill>
                <a:hlinkClick r:id="rId3"/>
              </a:rPr>
              <a:t>https://es.wikipedia.org/wiki/Biblioteca_de_M%C3%A9xico_Jos%C3%A9_Vasconcelos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6f9757ba9c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6f9757ba9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74073f6702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74073f6702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3300"/>
              </a:spcAft>
              <a:buNone/>
            </a:pPr>
            <a:r>
              <a:rPr lang="es-419" sz="1400" b="1">
                <a:solidFill>
                  <a:srgbClr val="0E0E0E"/>
                </a:solidFill>
                <a:latin typeface="Times New Roman"/>
                <a:ea typeface="Times New Roman"/>
                <a:cs typeface="Times New Roman"/>
                <a:sym typeface="Times New Roman"/>
              </a:rPr>
              <a:t>México:</a:t>
            </a:r>
            <a:r>
              <a:rPr lang="es-419" sz="1400">
                <a:solidFill>
                  <a:srgbClr val="0E0E0E"/>
                </a:solidFill>
                <a:latin typeface="Times New Roman"/>
                <a:ea typeface="Times New Roman"/>
                <a:cs typeface="Times New Roman"/>
                <a:sym typeface="Times New Roman"/>
              </a:rPr>
              <a:t> Desde 2012 se han realizado Editatones. En 2018 Biblioteca del Colmex realizó 3 Editationes y tuvo su primer Wikipedista en residencia, el primero en América Latina / </a:t>
            </a:r>
            <a:r>
              <a:rPr lang="es-419" sz="1400" b="1">
                <a:latin typeface="Times New Roman"/>
                <a:ea typeface="Times New Roman"/>
                <a:cs typeface="Times New Roman"/>
                <a:sym typeface="Times New Roman"/>
              </a:rPr>
              <a:t>EE.UU.</a:t>
            </a:r>
            <a:r>
              <a:rPr lang="es-419" sz="1400">
                <a:latin typeface="Times New Roman"/>
                <a:ea typeface="Times New Roman"/>
                <a:cs typeface="Times New Roman"/>
                <a:sym typeface="Times New Roman"/>
              </a:rPr>
              <a:t>: OCLC desarrolló un proyecto para fortalecer a las bibliotecas públicas mediante Wikipedia</a:t>
            </a:r>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74073f6702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74073f6702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419" sz="1200">
                <a:latin typeface="Times New Roman"/>
                <a:ea typeface="Times New Roman"/>
                <a:cs typeface="Times New Roman"/>
                <a:sym typeface="Times New Roman"/>
              </a:rPr>
              <a:t>Reconocer a Wikipedia como una de las primeras fuentes a la que acuden los usuarios y contribuyendo a verla como una aliada de la labor bibliotecaria. </a:t>
            </a:r>
            <a:r>
              <a:rPr lang="es-419" sz="1200">
                <a:solidFill>
                  <a:srgbClr val="0E0E0E"/>
                </a:solidFill>
                <a:latin typeface="Times New Roman"/>
                <a:ea typeface="Times New Roman"/>
                <a:cs typeface="Times New Roman"/>
                <a:sym typeface="Times New Roman"/>
              </a:rPr>
              <a:t>El bibliotecario puede aprovecharla para servir mejor a sus comunidades, la biblioteca es el núcleo de diversas de sus iniciativas, las cuales en conjunto colaboran para construir comunidades a través del compromiso y desde la organización de:</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74073f6702_1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74073f6702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85800" lvl="0" indent="-295275" algn="l" rtl="0">
              <a:lnSpc>
                <a:spcPct val="115000"/>
              </a:lnSpc>
              <a:spcBef>
                <a:spcPts val="600"/>
              </a:spcBef>
              <a:spcAft>
                <a:spcPts val="0"/>
              </a:spcAft>
              <a:buClr>
                <a:srgbClr val="222222"/>
              </a:buClr>
              <a:buSzPts val="1050"/>
              <a:buChar char="●"/>
            </a:pPr>
            <a:r>
              <a:rPr lang="es-419" sz="1050">
                <a:solidFill>
                  <a:srgbClr val="222222"/>
                </a:solidFill>
                <a:highlight>
                  <a:srgbClr val="FFFFFF"/>
                </a:highlight>
              </a:rPr>
              <a:t>Historia y desarrollo de la Biblioteca Pública de la Universidad de la Plata</a:t>
            </a:r>
            <a:endParaRPr sz="1050">
              <a:solidFill>
                <a:srgbClr val="222222"/>
              </a:solidFill>
              <a:highlight>
                <a:srgbClr val="FFFFFF"/>
              </a:highlight>
            </a:endParaRPr>
          </a:p>
          <a:p>
            <a:pPr marL="685800" lvl="0" indent="-295275" algn="l" rtl="0">
              <a:lnSpc>
                <a:spcPct val="115000"/>
              </a:lnSpc>
              <a:spcBef>
                <a:spcPts val="0"/>
              </a:spcBef>
              <a:spcAft>
                <a:spcPts val="0"/>
              </a:spcAft>
              <a:buClr>
                <a:srgbClr val="222222"/>
              </a:buClr>
              <a:buSzPts val="1050"/>
              <a:buChar char="●"/>
            </a:pPr>
            <a:r>
              <a:rPr lang="es-419" sz="1050">
                <a:solidFill>
                  <a:srgbClr val="222222"/>
                </a:solidFill>
                <a:highlight>
                  <a:srgbClr val="FFFFFF"/>
                </a:highlight>
              </a:rPr>
              <a:t>Historia del Día del Bibliotecario</a:t>
            </a:r>
            <a:endParaRPr sz="1050">
              <a:solidFill>
                <a:srgbClr val="222222"/>
              </a:solidFill>
              <a:highlight>
                <a:srgbClr val="FFFFFF"/>
              </a:highlight>
            </a:endParaRPr>
          </a:p>
          <a:p>
            <a:pPr marL="685800" lvl="0" indent="-295275" algn="l" rtl="0">
              <a:lnSpc>
                <a:spcPct val="115000"/>
              </a:lnSpc>
              <a:spcBef>
                <a:spcPts val="0"/>
              </a:spcBef>
              <a:spcAft>
                <a:spcPts val="0"/>
              </a:spcAft>
              <a:buClr>
                <a:srgbClr val="222222"/>
              </a:buClr>
              <a:buSzPts val="1050"/>
              <a:buChar char="●"/>
            </a:pPr>
            <a:r>
              <a:rPr lang="es-419" sz="1050">
                <a:solidFill>
                  <a:srgbClr val="222222"/>
                </a:solidFill>
                <a:highlight>
                  <a:srgbClr val="FFFFFF"/>
                </a:highlight>
              </a:rPr>
              <a:t>Desarrollo y/o mejora de artículos como "Biblioteca Universitaria" y/o "Bibliotecas Universitarias Argentinas" entre otros.</a:t>
            </a:r>
            <a:endParaRPr sz="1050">
              <a:solidFill>
                <a:srgbClr val="222222"/>
              </a:solidFill>
              <a:highlight>
                <a:srgbClr val="FFFFFF"/>
              </a:highlight>
            </a:endParaRPr>
          </a:p>
          <a:p>
            <a:pPr marL="0" lvl="0" indent="0" algn="l" rtl="0">
              <a:spcBef>
                <a:spcPts val="10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74073f6702_1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74073f6702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85800" lvl="0" indent="-295275" algn="l" rtl="0">
              <a:lnSpc>
                <a:spcPct val="115000"/>
              </a:lnSpc>
              <a:spcBef>
                <a:spcPts val="600"/>
              </a:spcBef>
              <a:spcAft>
                <a:spcPts val="0"/>
              </a:spcAft>
              <a:buClr>
                <a:srgbClr val="222222"/>
              </a:buClr>
              <a:buSzPts val="1050"/>
              <a:buChar char="●"/>
            </a:pPr>
            <a:r>
              <a:rPr lang="es-419" sz="1050">
                <a:solidFill>
                  <a:srgbClr val="222222"/>
                </a:solidFill>
                <a:highlight>
                  <a:srgbClr val="FFFFFF"/>
                </a:highlight>
              </a:rPr>
              <a:t>Historia y desarrollo de la Biblioteca Pública de la Universidad de la Plata</a:t>
            </a:r>
            <a:endParaRPr sz="1050">
              <a:solidFill>
                <a:srgbClr val="222222"/>
              </a:solidFill>
              <a:highlight>
                <a:srgbClr val="FFFFFF"/>
              </a:highlight>
            </a:endParaRPr>
          </a:p>
          <a:p>
            <a:pPr marL="685800" lvl="0" indent="-295275" algn="l" rtl="0">
              <a:lnSpc>
                <a:spcPct val="115000"/>
              </a:lnSpc>
              <a:spcBef>
                <a:spcPts val="0"/>
              </a:spcBef>
              <a:spcAft>
                <a:spcPts val="0"/>
              </a:spcAft>
              <a:buClr>
                <a:srgbClr val="222222"/>
              </a:buClr>
              <a:buSzPts val="1050"/>
              <a:buChar char="●"/>
            </a:pPr>
            <a:r>
              <a:rPr lang="es-419" sz="1050">
                <a:solidFill>
                  <a:srgbClr val="222222"/>
                </a:solidFill>
                <a:highlight>
                  <a:srgbClr val="FFFFFF"/>
                </a:highlight>
              </a:rPr>
              <a:t>Historia del Día del Bibliotecario</a:t>
            </a:r>
            <a:endParaRPr sz="1050">
              <a:solidFill>
                <a:srgbClr val="222222"/>
              </a:solidFill>
              <a:highlight>
                <a:srgbClr val="FFFFFF"/>
              </a:highlight>
            </a:endParaRPr>
          </a:p>
          <a:p>
            <a:pPr marL="685800" lvl="0" indent="-295275" algn="l" rtl="0">
              <a:lnSpc>
                <a:spcPct val="115000"/>
              </a:lnSpc>
              <a:spcBef>
                <a:spcPts val="0"/>
              </a:spcBef>
              <a:spcAft>
                <a:spcPts val="0"/>
              </a:spcAft>
              <a:buClr>
                <a:srgbClr val="222222"/>
              </a:buClr>
              <a:buSzPts val="1050"/>
              <a:buChar char="●"/>
            </a:pPr>
            <a:r>
              <a:rPr lang="es-419" sz="1050">
                <a:solidFill>
                  <a:srgbClr val="222222"/>
                </a:solidFill>
                <a:highlight>
                  <a:srgbClr val="FFFFFF"/>
                </a:highlight>
              </a:rPr>
              <a:t>Desarrollo y/o mejora de artículos como "Biblioteca Universitaria" y/o "Bibliotecas Universitarias Argentinas" entre otros.</a:t>
            </a:r>
            <a:endParaRPr sz="1050">
              <a:solidFill>
                <a:srgbClr val="222222"/>
              </a:solidFill>
              <a:highlight>
                <a:srgbClr val="FFFFFF"/>
              </a:highlight>
            </a:endParaRPr>
          </a:p>
          <a:p>
            <a:pPr marL="0" lvl="0" indent="0" algn="l" rtl="0">
              <a:spcBef>
                <a:spcPts val="10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7411acdc3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7411acdc3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4073f6702_1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74073f6702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85800" lvl="0" indent="-295275" algn="l" rtl="0">
              <a:lnSpc>
                <a:spcPct val="115000"/>
              </a:lnSpc>
              <a:spcBef>
                <a:spcPts val="600"/>
              </a:spcBef>
              <a:spcAft>
                <a:spcPts val="0"/>
              </a:spcAft>
              <a:buClr>
                <a:srgbClr val="222222"/>
              </a:buClr>
              <a:buSzPts val="1050"/>
              <a:buChar char="●"/>
            </a:pPr>
            <a:r>
              <a:rPr lang="es-419" sz="1050">
                <a:solidFill>
                  <a:srgbClr val="222222"/>
                </a:solidFill>
                <a:highlight>
                  <a:srgbClr val="FFFFFF"/>
                </a:highlight>
              </a:rPr>
              <a:t>Historia y desarrollo de la Biblioteca Pública de la Universidad de la Plata</a:t>
            </a:r>
            <a:endParaRPr sz="1050">
              <a:solidFill>
                <a:srgbClr val="222222"/>
              </a:solidFill>
              <a:highlight>
                <a:srgbClr val="FFFFFF"/>
              </a:highlight>
            </a:endParaRPr>
          </a:p>
          <a:p>
            <a:pPr marL="685800" lvl="0" indent="-295275" algn="l" rtl="0">
              <a:lnSpc>
                <a:spcPct val="115000"/>
              </a:lnSpc>
              <a:spcBef>
                <a:spcPts val="0"/>
              </a:spcBef>
              <a:spcAft>
                <a:spcPts val="0"/>
              </a:spcAft>
              <a:buClr>
                <a:srgbClr val="222222"/>
              </a:buClr>
              <a:buSzPts val="1050"/>
              <a:buChar char="●"/>
            </a:pPr>
            <a:r>
              <a:rPr lang="es-419" sz="1050">
                <a:solidFill>
                  <a:srgbClr val="222222"/>
                </a:solidFill>
                <a:highlight>
                  <a:srgbClr val="FFFFFF"/>
                </a:highlight>
              </a:rPr>
              <a:t>Historia del Día del Bibliotecario</a:t>
            </a:r>
            <a:endParaRPr sz="1050">
              <a:solidFill>
                <a:srgbClr val="222222"/>
              </a:solidFill>
              <a:highlight>
                <a:srgbClr val="FFFFFF"/>
              </a:highlight>
            </a:endParaRPr>
          </a:p>
          <a:p>
            <a:pPr marL="685800" lvl="0" indent="-295275" algn="l" rtl="0">
              <a:lnSpc>
                <a:spcPct val="115000"/>
              </a:lnSpc>
              <a:spcBef>
                <a:spcPts val="0"/>
              </a:spcBef>
              <a:spcAft>
                <a:spcPts val="0"/>
              </a:spcAft>
              <a:buClr>
                <a:srgbClr val="222222"/>
              </a:buClr>
              <a:buSzPts val="1050"/>
              <a:buChar char="●"/>
            </a:pPr>
            <a:r>
              <a:rPr lang="es-419" sz="1050">
                <a:solidFill>
                  <a:srgbClr val="222222"/>
                </a:solidFill>
                <a:highlight>
                  <a:srgbClr val="FFFFFF"/>
                </a:highlight>
              </a:rPr>
              <a:t>Desarrollo y/o mejora de artículos como "Biblioteca Universitaria" y/o "Bibliotecas Universitarias Argentinas" entre otros.</a:t>
            </a:r>
            <a:endParaRPr sz="1050">
              <a:solidFill>
                <a:srgbClr val="222222"/>
              </a:solidFill>
              <a:highlight>
                <a:srgbClr val="FFFFFF"/>
              </a:highlight>
            </a:endParaRPr>
          </a:p>
          <a:p>
            <a:pPr marL="0" lvl="0" indent="0" algn="l" rtl="0">
              <a:spcBef>
                <a:spcPts val="10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74073f6702_1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74073f6702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85800" lvl="0" indent="-295275" algn="l" rtl="0">
              <a:lnSpc>
                <a:spcPct val="115000"/>
              </a:lnSpc>
              <a:spcBef>
                <a:spcPts val="600"/>
              </a:spcBef>
              <a:spcAft>
                <a:spcPts val="0"/>
              </a:spcAft>
              <a:buClr>
                <a:srgbClr val="222222"/>
              </a:buClr>
              <a:buSzPts val="1050"/>
              <a:buChar char="●"/>
            </a:pPr>
            <a:r>
              <a:rPr lang="es-419" sz="1050">
                <a:solidFill>
                  <a:srgbClr val="222222"/>
                </a:solidFill>
                <a:highlight>
                  <a:srgbClr val="FFFFFF"/>
                </a:highlight>
              </a:rPr>
              <a:t>Historia y desarrollo de la Biblioteca Pública de la Universidad de la Plata</a:t>
            </a:r>
            <a:endParaRPr sz="1050">
              <a:solidFill>
                <a:srgbClr val="222222"/>
              </a:solidFill>
              <a:highlight>
                <a:srgbClr val="FFFFFF"/>
              </a:highlight>
            </a:endParaRPr>
          </a:p>
          <a:p>
            <a:pPr marL="685800" lvl="0" indent="-295275" algn="l" rtl="0">
              <a:lnSpc>
                <a:spcPct val="115000"/>
              </a:lnSpc>
              <a:spcBef>
                <a:spcPts val="0"/>
              </a:spcBef>
              <a:spcAft>
                <a:spcPts val="0"/>
              </a:spcAft>
              <a:buClr>
                <a:srgbClr val="222222"/>
              </a:buClr>
              <a:buSzPts val="1050"/>
              <a:buChar char="●"/>
            </a:pPr>
            <a:r>
              <a:rPr lang="es-419" sz="1050">
                <a:solidFill>
                  <a:srgbClr val="222222"/>
                </a:solidFill>
                <a:highlight>
                  <a:srgbClr val="FFFFFF"/>
                </a:highlight>
              </a:rPr>
              <a:t>Historia del Día del Bibliotecario</a:t>
            </a:r>
            <a:endParaRPr sz="1050">
              <a:solidFill>
                <a:srgbClr val="222222"/>
              </a:solidFill>
              <a:highlight>
                <a:srgbClr val="FFFFFF"/>
              </a:highlight>
            </a:endParaRPr>
          </a:p>
          <a:p>
            <a:pPr marL="685800" lvl="0" indent="-295275" algn="l" rtl="0">
              <a:lnSpc>
                <a:spcPct val="115000"/>
              </a:lnSpc>
              <a:spcBef>
                <a:spcPts val="0"/>
              </a:spcBef>
              <a:spcAft>
                <a:spcPts val="0"/>
              </a:spcAft>
              <a:buClr>
                <a:srgbClr val="222222"/>
              </a:buClr>
              <a:buSzPts val="1050"/>
              <a:buChar char="●"/>
            </a:pPr>
            <a:r>
              <a:rPr lang="es-419" sz="1050">
                <a:solidFill>
                  <a:srgbClr val="222222"/>
                </a:solidFill>
                <a:highlight>
                  <a:srgbClr val="FFFFFF"/>
                </a:highlight>
              </a:rPr>
              <a:t>Desarrollo y/o mejora de artículos como "Biblioteca Universitaria" y/o "Bibliotecas Universitarias Argentinas" entre otros.</a:t>
            </a:r>
            <a:endParaRPr sz="1050">
              <a:solidFill>
                <a:srgbClr val="222222"/>
              </a:solidFill>
              <a:highlight>
                <a:srgbClr val="FFFFFF"/>
              </a:highlight>
            </a:endParaRPr>
          </a:p>
          <a:p>
            <a:pPr marL="0" lvl="0" indent="0" algn="l" rtl="0">
              <a:spcBef>
                <a:spcPts val="10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74073f6702_1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74073f6702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74073f6702_1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74073f6702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74073f6702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74073f6702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74073f6702_1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74073f6702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74073f6702_1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74073f6702_1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u="sng">
                <a:solidFill>
                  <a:schemeClr val="hlink"/>
                </a:solidFill>
                <a:hlinkClick r:id="rId3"/>
              </a:rPr>
              <a:t>http://sandbox.colmex.mx/~ecisneros/wikimedia2019/items/show/73</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74073f6702_1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74073f6702_1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74073f6702_1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74073f6702_1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74073f6702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74073f6702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419" sz="1600">
                <a:latin typeface="Times New Roman"/>
                <a:ea typeface="Times New Roman"/>
                <a:cs typeface="Times New Roman"/>
                <a:sym typeface="Times New Roman"/>
              </a:rPr>
              <a:t>Reconocer a Wikipedia como una de las primeras fuentes a la que acuden los usuarios y contribuyendo a verla como una aliada de la labor bibliotecaria. </a:t>
            </a:r>
            <a:r>
              <a:rPr lang="es-419" sz="1600">
                <a:solidFill>
                  <a:srgbClr val="0E0E0E"/>
                </a:solidFill>
                <a:latin typeface="Times New Roman"/>
                <a:ea typeface="Times New Roman"/>
                <a:cs typeface="Times New Roman"/>
                <a:sym typeface="Times New Roman"/>
              </a:rPr>
              <a:t>El bibliotecario puede aprovecharla para servir mejor a sus comunidades, la biblioteca es el núcleo de diversas de sus iniciativas, las cuales en conjunto colaboran para construir comunidades a través del compromiso y desde la organización de: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5b411c5d03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5b411c5d03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74073f6702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74073f670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419" sz="1200">
                <a:latin typeface="Times New Roman"/>
                <a:ea typeface="Times New Roman"/>
                <a:cs typeface="Times New Roman"/>
                <a:sym typeface="Times New Roman"/>
              </a:rPr>
              <a:t>Reconocer a Wikipedia como una de las primeras fuentes a la que acuden los usuarios y contribuyendo a verla como una aliada de la labor bibliotecaria. </a:t>
            </a:r>
            <a:r>
              <a:rPr lang="es-419" sz="1200">
                <a:solidFill>
                  <a:srgbClr val="0E0E0E"/>
                </a:solidFill>
                <a:latin typeface="Times New Roman"/>
                <a:ea typeface="Times New Roman"/>
                <a:cs typeface="Times New Roman"/>
                <a:sym typeface="Times New Roman"/>
              </a:rPr>
              <a:t>El bibliotecario puede aprovecharla para servir mejor a sus comunidades, la biblioteca es el núcleo de diversas de sus iniciativas, las cuales en conjunto colaboran para construir comunidades a través del compromiso y desde la organización de:</a:t>
            </a:r>
            <a:endParaRPr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6f9757ba9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6f9757ba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3300"/>
              </a:spcAft>
              <a:buNone/>
            </a:pPr>
            <a:r>
              <a:rPr lang="es-419" sz="1200">
                <a:latin typeface="Times New Roman"/>
                <a:ea typeface="Times New Roman"/>
                <a:cs typeface="Times New Roman"/>
                <a:sym typeface="Times New Roman"/>
              </a:rPr>
              <a:t>Preguntar a la audiencia: qué percepción tiene de ella? la han consultado? La han editado? es confiable? la recomiendan a sus usuarios? demerita la capacidad de un usuario el acudir a ella? </a:t>
            </a:r>
            <a:endParaRPr sz="1200">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5bdee5d833_0_18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5bdee5d833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3282af0e62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3282af0e6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Times New Roman"/>
              <a:buChar char="-"/>
            </a:pPr>
            <a:r>
              <a:rPr lang="es-419" sz="1400">
                <a:latin typeface="Times New Roman"/>
                <a:ea typeface="Times New Roman"/>
                <a:cs typeface="Times New Roman"/>
                <a:sym typeface="Times New Roman"/>
              </a:rPr>
              <a:t>Más de </a:t>
            </a:r>
            <a:r>
              <a:rPr lang="es-419" sz="1400" b="1">
                <a:latin typeface="Times New Roman"/>
                <a:ea typeface="Times New Roman"/>
                <a:cs typeface="Times New Roman"/>
                <a:sym typeface="Times New Roman"/>
              </a:rPr>
              <a:t>50 millones de artículos</a:t>
            </a:r>
            <a:r>
              <a:rPr lang="es-419" sz="1400">
                <a:latin typeface="Times New Roman"/>
                <a:ea typeface="Times New Roman"/>
                <a:cs typeface="Times New Roman"/>
                <a:sym typeface="Times New Roman"/>
              </a:rPr>
              <a:t> / Creados/Validados/Editados por más de </a:t>
            </a:r>
            <a:r>
              <a:rPr lang="es-419" sz="1400" b="1">
                <a:latin typeface="Times New Roman"/>
                <a:ea typeface="Times New Roman"/>
                <a:cs typeface="Times New Roman"/>
                <a:sym typeface="Times New Roman"/>
              </a:rPr>
              <a:t>200 mil editores  /</a:t>
            </a:r>
            <a:r>
              <a:rPr lang="es-419" sz="1400">
                <a:latin typeface="Times New Roman"/>
                <a:ea typeface="Times New Roman"/>
                <a:cs typeface="Times New Roman"/>
                <a:sym typeface="Times New Roman"/>
              </a:rPr>
              <a:t>Vistos </a:t>
            </a:r>
            <a:r>
              <a:rPr lang="es-419" sz="1400" b="1">
                <a:latin typeface="Times New Roman"/>
                <a:ea typeface="Times New Roman"/>
                <a:cs typeface="Times New Roman"/>
                <a:sym typeface="Times New Roman"/>
              </a:rPr>
              <a:t>1.4 billones de veces al mes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3282af0e62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3282af0e62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5bdee5d833_0_1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5bdee5d833_0_1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+400 millones de usuarios en todo el mundo: </a:t>
            </a:r>
            <a:r>
              <a:rPr lang="es-419" u="sng">
                <a:solidFill>
                  <a:schemeClr val="hlink"/>
                </a:solidFill>
                <a:hlinkClick r:id="rId3"/>
              </a:rPr>
              <a:t>https://es.wikipedia.org/wiki/Wikipedia#Usuarios</a:t>
            </a:r>
            <a:endParaRPr/>
          </a:p>
          <a:p>
            <a:pPr marL="0" lvl="0" indent="0" algn="l" rtl="0">
              <a:spcBef>
                <a:spcPts val="0"/>
              </a:spcBef>
              <a:spcAft>
                <a:spcPts val="0"/>
              </a:spcAft>
              <a:buNone/>
            </a:pPr>
            <a:r>
              <a:rPr lang="es-419"/>
              <a:t>Cantidad de usuarios: </a:t>
            </a:r>
            <a:r>
              <a:rPr lang="es-419" u="sng">
                <a:solidFill>
                  <a:schemeClr val="hlink"/>
                </a:solidFill>
                <a:hlinkClick r:id="rId4"/>
              </a:rPr>
              <a:t>https://es.wikipedia.org/wiki/Wikipedia:An%C3%A1lisis_de_las_mayores_Wikipedias#Cantidad_de_usuarios</a:t>
            </a: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5bdee5d833_0_1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bdee5d833_0_1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+400 millones de usuarios en todo el mundo: </a:t>
            </a:r>
            <a:r>
              <a:rPr lang="es-419" u="sng">
                <a:solidFill>
                  <a:schemeClr val="hlink"/>
                </a:solidFill>
                <a:hlinkClick r:id="rId3"/>
              </a:rPr>
              <a:t>https://es.wikipedia.org/wiki/Wikipedia#Usuarios</a:t>
            </a:r>
            <a:endParaRPr/>
          </a:p>
          <a:p>
            <a:pPr marL="0" lvl="0" indent="0" algn="l" rtl="0">
              <a:spcBef>
                <a:spcPts val="0"/>
              </a:spcBef>
              <a:spcAft>
                <a:spcPts val="0"/>
              </a:spcAft>
              <a:buNone/>
            </a:pPr>
            <a:r>
              <a:rPr lang="es-419"/>
              <a:t>Cantidad de usuarios: </a:t>
            </a:r>
            <a:r>
              <a:rPr lang="es-419" u="sng">
                <a:solidFill>
                  <a:schemeClr val="hlink"/>
                </a:solidFill>
                <a:hlinkClick r:id="rId4"/>
              </a:rPr>
              <a:t>https://es.wikipedia.org/wiki/Wikipedia:An%C3%A1lisis_de_las_mayores_Wikipedias#Cantidad_de_usuarios</a:t>
            </a:r>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5bdee5d833_0_1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5bdee5d833_0_1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Estadísticas Wikipedia es: </a:t>
            </a:r>
            <a:r>
              <a:rPr lang="es-419" u="sng">
                <a:solidFill>
                  <a:schemeClr val="hlink"/>
                </a:solidFill>
                <a:hlinkClick r:id="rId3"/>
              </a:rPr>
              <a:t>https://es.wikipedia.org/wiki/Wikipedia:Estad%C3%ADsticas</a:t>
            </a:r>
            <a:r>
              <a:rPr lang="es-419"/>
              <a:t>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5bdee5d833_0_1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5bdee5d833_0_1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Cambio de paradigma de la Biblioteca...</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f303c331c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2f303c331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Times New Roman"/>
              <a:buChar char="-"/>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5bdee5d833_0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5bdee5d833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PARA LOS ASISTENTES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5bdee5d833_0_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5bdee5d833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300">
                <a:solidFill>
                  <a:schemeClr val="dk2"/>
                </a:solidFill>
              </a:rPr>
              <a:t>https://meta.wikimedia.org/wiki/Wikimedia_movement/es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2f303c331c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2f303c331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Proyectos Wikimedia:</a:t>
            </a:r>
            <a:r>
              <a:rPr lang="es-419" b="1"/>
              <a:t> </a:t>
            </a:r>
            <a:r>
              <a:rPr lang="es-419" u="sng">
                <a:solidFill>
                  <a:schemeClr val="hlink"/>
                </a:solidFill>
                <a:hlinkClick r:id="rId3"/>
              </a:rPr>
              <a:t>https://wikimediafoundation.org/es/our-work/wikimedia-projects/?noredirect=es_ES</a:t>
            </a:r>
            <a:r>
              <a:rPr lang="es-419">
                <a:solidFill>
                  <a:srgbClr val="5E7A87"/>
                </a:solidFill>
                <a:highlight>
                  <a:srgbClr val="FFFFFF"/>
                </a:highlight>
              </a:rPr>
              <a:t> respalda cientos de miles de personas alrededor del mundo en la creación del proyecto de conocimiento libre más grande en la historia. El trabajo de los voluntarios ayuda a millones de personas en el mundo a </a:t>
            </a:r>
            <a:r>
              <a:rPr lang="es-419" b="1">
                <a:solidFill>
                  <a:srgbClr val="5E7A87"/>
                </a:solidFill>
                <a:highlight>
                  <a:srgbClr val="FFFFFF"/>
                </a:highlight>
              </a:rPr>
              <a:t>descubrir información, aportar conocimiento y compartirlo con otros</a:t>
            </a:r>
            <a:r>
              <a:rPr lang="es-419">
                <a:solidFill>
                  <a:srgbClr val="5E7A87"/>
                </a:solidFill>
                <a:highlight>
                  <a:srgbClr val="FFFFFF"/>
                </a:highlight>
              </a:rPr>
              <a:t> sin importar su ancho de banda.</a:t>
            </a:r>
            <a:endParaRPr b="1"/>
          </a:p>
          <a:p>
            <a:pPr marL="0" lvl="0" indent="0" algn="l" rtl="0">
              <a:spcBef>
                <a:spcPts val="0"/>
              </a:spcBef>
              <a:spcAft>
                <a:spcPts val="0"/>
              </a:spcAft>
              <a:buNone/>
            </a:pPr>
            <a:endParaRPr b="1"/>
          </a:p>
          <a:p>
            <a:pPr marL="0" lvl="0" indent="0" algn="l" rtl="0">
              <a:spcBef>
                <a:spcPts val="0"/>
              </a:spcBef>
              <a:spcAft>
                <a:spcPts val="0"/>
              </a:spcAft>
              <a:buNone/>
            </a:pPr>
            <a:r>
              <a:rPr lang="es-419"/>
              <a:t>Mayor causa de muerte: </a:t>
            </a:r>
            <a:r>
              <a:rPr lang="es-419" u="sng">
                <a:solidFill>
                  <a:srgbClr val="1C3678"/>
                </a:solidFill>
                <a:hlinkClick r:id="rId4"/>
              </a:rPr>
              <a:t>http://tinyurl.com/y9gr99mb</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2f303c331c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2f303c331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Capítulos existentes: </a:t>
            </a:r>
            <a:r>
              <a:rPr lang="es-419" u="sng">
                <a:solidFill>
                  <a:schemeClr val="hlink"/>
                </a:solidFill>
                <a:hlinkClick r:id="rId3"/>
              </a:rPr>
              <a:t>https://meta.wikimedia.org/wiki/Wikimedia_chapters/es#Cap%C3%ADtulos_existentes</a:t>
            </a:r>
            <a:r>
              <a:rPr lang="es-419"/>
              <a:t>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f477d52f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2f477d52f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5bdee5d833_0_19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5bdee5d833_0_19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 SEGUNDA MANO - referencias</a:t>
            </a:r>
            <a:endParaRPr/>
          </a:p>
          <a:p>
            <a:pPr marL="0" lvl="0" indent="0" algn="l" rtl="0">
              <a:spcBef>
                <a:spcPts val="0"/>
              </a:spcBef>
              <a:spcAft>
                <a:spcPts val="0"/>
              </a:spcAft>
              <a:buNone/>
            </a:pPr>
            <a:r>
              <a:rPr lang="es-419">
                <a:solidFill>
                  <a:srgbClr val="C0791B"/>
                </a:solidFill>
              </a:rPr>
              <a:t>LIBRE - enseñas imágenes</a:t>
            </a:r>
            <a:br>
              <a:rPr lang="es-419"/>
            </a:br>
            <a:r>
              <a:rPr lang="es-419"/>
              <a:t>COLABORATIVA (ver historial) </a:t>
            </a:r>
            <a:br>
              <a:rPr lang="es-419"/>
            </a:br>
            <a:r>
              <a:rPr lang="es-419" u="sng">
                <a:solidFill>
                  <a:srgbClr val="27278B"/>
                </a:solidFill>
                <a:hlinkClick r:id="rId3"/>
              </a:rPr>
              <a:t>https://es.wikipedia.org/w/index.php?title=M%C3%A9xico&amp;action=history</a:t>
            </a:r>
            <a:endParaRPr/>
          </a:p>
          <a:p>
            <a:pPr marL="0" lvl="0" indent="0" algn="l" rtl="0">
              <a:spcBef>
                <a:spcPts val="0"/>
              </a:spcBef>
              <a:spcAft>
                <a:spcPts val="0"/>
              </a:spcAft>
              <a:buNone/>
            </a:pPr>
            <a:r>
              <a:rPr lang="es-419" u="sng">
                <a:solidFill>
                  <a:srgbClr val="27278B"/>
                </a:solidFill>
                <a:hlinkClick r:id="rId4"/>
              </a:rPr>
              <a:t>http://vs.aka-online.de/cgi-bin/wppagehiststat.pl?lang=es.wikipedia&amp;page=M%C3%A9xico</a:t>
            </a:r>
            <a:endParaRPr/>
          </a:p>
          <a:p>
            <a:pPr marL="0" lvl="0" indent="0" algn="l" rtl="0">
              <a:spcBef>
                <a:spcPts val="0"/>
              </a:spcBef>
              <a:spcAft>
                <a:spcPts val="0"/>
              </a:spcAft>
              <a:buNone/>
            </a:pPr>
            <a:r>
              <a:rPr lang="es-419"/>
              <a:t>PUNTO DE VISTA NEUTRAL - Discusión</a:t>
            </a:r>
            <a:br>
              <a:rPr lang="es-419"/>
            </a:br>
            <a:r>
              <a:rPr lang="es-419"/>
              <a:t>NORMAS DE ETIQUETA - </a:t>
            </a:r>
            <a:endParaRPr/>
          </a:p>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5bdee5d833_0_19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5bdee5d833_0_19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 SEGUNDA MANO - referencias</a:t>
            </a:r>
            <a:endParaRPr/>
          </a:p>
          <a:p>
            <a:pPr marL="0" lvl="0" indent="0" algn="l" rtl="0">
              <a:spcBef>
                <a:spcPts val="0"/>
              </a:spcBef>
              <a:spcAft>
                <a:spcPts val="0"/>
              </a:spcAft>
              <a:buNone/>
            </a:pPr>
            <a:r>
              <a:rPr lang="es-419">
                <a:solidFill>
                  <a:srgbClr val="C0791B"/>
                </a:solidFill>
              </a:rPr>
              <a:t>LIBRE - enseñas imágenes</a:t>
            </a:r>
            <a:br>
              <a:rPr lang="es-419"/>
            </a:br>
            <a:r>
              <a:rPr lang="es-419"/>
              <a:t>COLABORATIVA (ver historial) </a:t>
            </a:r>
            <a:br>
              <a:rPr lang="es-419"/>
            </a:br>
            <a:r>
              <a:rPr lang="es-419" u="sng">
                <a:solidFill>
                  <a:srgbClr val="27278B"/>
                </a:solidFill>
                <a:hlinkClick r:id="rId3"/>
              </a:rPr>
              <a:t>https://es.wikipedia.org/w/index.php?title=M%C3%A9xico&amp;action=history</a:t>
            </a:r>
            <a:endParaRPr/>
          </a:p>
          <a:p>
            <a:pPr marL="0" lvl="0" indent="0" algn="l" rtl="0">
              <a:spcBef>
                <a:spcPts val="0"/>
              </a:spcBef>
              <a:spcAft>
                <a:spcPts val="0"/>
              </a:spcAft>
              <a:buNone/>
            </a:pPr>
            <a:r>
              <a:rPr lang="es-419" u="sng">
                <a:solidFill>
                  <a:srgbClr val="27278B"/>
                </a:solidFill>
                <a:hlinkClick r:id="rId4"/>
              </a:rPr>
              <a:t>http://vs.aka-online.de/cgi-bin/wppagehiststat.pl?lang=es.wikipedia&amp;page=M%C3%A9xico</a:t>
            </a:r>
            <a:endParaRPr/>
          </a:p>
          <a:p>
            <a:pPr marL="0" lvl="0" indent="0" algn="l" rtl="0">
              <a:spcBef>
                <a:spcPts val="0"/>
              </a:spcBef>
              <a:spcAft>
                <a:spcPts val="0"/>
              </a:spcAft>
              <a:buNone/>
            </a:pPr>
            <a:r>
              <a:rPr lang="es-419"/>
              <a:t>PUNTO DE VISTA NEUTRAL - Discusión</a:t>
            </a:r>
            <a:br>
              <a:rPr lang="es-419"/>
            </a:br>
            <a:r>
              <a:rPr lang="es-419"/>
              <a:t>NORMAS DE ETIQUETA - </a:t>
            </a:r>
            <a:endParaRPr/>
          </a:p>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5bdee5d833_0_19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5bdee5d833_0_1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 SEGUNDA MANO - referencias</a:t>
            </a:r>
            <a:endParaRPr/>
          </a:p>
          <a:p>
            <a:pPr marL="0" lvl="0" indent="0" algn="l" rtl="0">
              <a:spcBef>
                <a:spcPts val="0"/>
              </a:spcBef>
              <a:spcAft>
                <a:spcPts val="0"/>
              </a:spcAft>
              <a:buNone/>
            </a:pPr>
            <a:r>
              <a:rPr lang="es-419">
                <a:solidFill>
                  <a:srgbClr val="C0791B"/>
                </a:solidFill>
              </a:rPr>
              <a:t>LIBRE - enseñas imágenes</a:t>
            </a:r>
            <a:br>
              <a:rPr lang="es-419"/>
            </a:br>
            <a:r>
              <a:rPr lang="es-419"/>
              <a:t>COLABORATIVA (ver historial) </a:t>
            </a:r>
            <a:br>
              <a:rPr lang="es-419"/>
            </a:br>
            <a:r>
              <a:rPr lang="es-419" u="sng">
                <a:solidFill>
                  <a:srgbClr val="27278B"/>
                </a:solidFill>
                <a:hlinkClick r:id="rId3"/>
              </a:rPr>
              <a:t>https://es.wikipedia.org/w/index.php?title=M%C3%A9xico&amp;action=history</a:t>
            </a:r>
            <a:endParaRPr/>
          </a:p>
          <a:p>
            <a:pPr marL="0" lvl="0" indent="0" algn="l" rtl="0">
              <a:spcBef>
                <a:spcPts val="0"/>
              </a:spcBef>
              <a:spcAft>
                <a:spcPts val="0"/>
              </a:spcAft>
              <a:buNone/>
            </a:pPr>
            <a:r>
              <a:rPr lang="es-419" u="sng">
                <a:solidFill>
                  <a:srgbClr val="27278B"/>
                </a:solidFill>
                <a:hlinkClick r:id="rId4"/>
              </a:rPr>
              <a:t>http://vs.aka-online.de/cgi-bin/wppagehiststat.pl?lang=es.wikipedia&amp;page=M%C3%A9xico</a:t>
            </a:r>
            <a:endParaRPr/>
          </a:p>
          <a:p>
            <a:pPr marL="0" lvl="0" indent="0" algn="l" rtl="0">
              <a:spcBef>
                <a:spcPts val="0"/>
              </a:spcBef>
              <a:spcAft>
                <a:spcPts val="0"/>
              </a:spcAft>
              <a:buNone/>
            </a:pPr>
            <a:r>
              <a:rPr lang="es-419"/>
              <a:t>PUNTO DE VISTA NEUTRAL - Discusión</a:t>
            </a:r>
            <a:br>
              <a:rPr lang="es-419"/>
            </a:br>
            <a:r>
              <a:rPr lang="es-419"/>
              <a:t>NORMAS DE ETIQUETA - </a:t>
            </a:r>
            <a:endParaRP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5bdee5d833_0_19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5bdee5d833_0_19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 SEGUNDA MANO - referencias</a:t>
            </a:r>
            <a:endParaRPr/>
          </a:p>
          <a:p>
            <a:pPr marL="0" lvl="0" indent="0" algn="l" rtl="0">
              <a:spcBef>
                <a:spcPts val="0"/>
              </a:spcBef>
              <a:spcAft>
                <a:spcPts val="0"/>
              </a:spcAft>
              <a:buNone/>
            </a:pPr>
            <a:r>
              <a:rPr lang="es-419">
                <a:solidFill>
                  <a:srgbClr val="C0791B"/>
                </a:solidFill>
              </a:rPr>
              <a:t>LIBRE - enseñas imágenes</a:t>
            </a:r>
            <a:br>
              <a:rPr lang="es-419"/>
            </a:br>
            <a:r>
              <a:rPr lang="es-419"/>
              <a:t>COLABORATIVA (ver historial) </a:t>
            </a:r>
            <a:br>
              <a:rPr lang="es-419"/>
            </a:br>
            <a:r>
              <a:rPr lang="es-419" u="sng">
                <a:solidFill>
                  <a:srgbClr val="27278B"/>
                </a:solidFill>
                <a:hlinkClick r:id="rId3"/>
              </a:rPr>
              <a:t>https://es.wikipedia.org/w/index.php?title=M%C3%A9xico&amp;action=history</a:t>
            </a:r>
            <a:endParaRPr/>
          </a:p>
          <a:p>
            <a:pPr marL="0" lvl="0" indent="0" algn="l" rtl="0">
              <a:spcBef>
                <a:spcPts val="0"/>
              </a:spcBef>
              <a:spcAft>
                <a:spcPts val="0"/>
              </a:spcAft>
              <a:buNone/>
            </a:pPr>
            <a:r>
              <a:rPr lang="es-419" u="sng">
                <a:solidFill>
                  <a:srgbClr val="27278B"/>
                </a:solidFill>
                <a:hlinkClick r:id="rId4"/>
              </a:rPr>
              <a:t>http://vs.aka-online.de/cgi-bin/wppagehiststat.pl?lang=es.wikipedia&amp;page=M%C3%A9xico</a:t>
            </a:r>
            <a:endParaRPr/>
          </a:p>
          <a:p>
            <a:pPr marL="0" lvl="0" indent="0" algn="l" rtl="0">
              <a:spcBef>
                <a:spcPts val="0"/>
              </a:spcBef>
              <a:spcAft>
                <a:spcPts val="0"/>
              </a:spcAft>
              <a:buNone/>
            </a:pPr>
            <a:r>
              <a:rPr lang="es-419"/>
              <a:t>PUNTO DE VISTA NEUTRAL - Discusión</a:t>
            </a:r>
            <a:br>
              <a:rPr lang="es-419"/>
            </a:br>
            <a:r>
              <a:rPr lang="es-419"/>
              <a:t>NORMAS DE ETIQUETA - </a:t>
            </a:r>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f303c331c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2f303c331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2f30f6434e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2f30f6434e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Muerte David Bowie: </a:t>
            </a:r>
            <a:r>
              <a:rPr lang="es-419" u="sng">
                <a:solidFill>
                  <a:schemeClr val="hlink"/>
                </a:solidFill>
                <a:hlinkClick r:id="rId3"/>
              </a:rPr>
              <a:t>https://es.wikipedia.org/w/index.php?title=David_Bowie&amp;offset=20160112010537&amp;action=history</a:t>
            </a:r>
            <a:r>
              <a:rPr lang="es-419"/>
              <a:t> </a:t>
            </a:r>
            <a:endParaRPr/>
          </a:p>
          <a:p>
            <a:pPr marL="0" lvl="0" indent="0" algn="l" rtl="0">
              <a:spcBef>
                <a:spcPts val="0"/>
              </a:spcBef>
              <a:spcAft>
                <a:spcPts val="0"/>
              </a:spcAft>
              <a:buNone/>
            </a:pPr>
            <a:r>
              <a:rPr lang="es-419" sz="1050">
                <a:solidFill>
                  <a:srgbClr val="222222"/>
                </a:solidFill>
                <a:highlight>
                  <a:srgbClr val="FFFFFF"/>
                </a:highlight>
              </a:rPr>
              <a:t>incorpora elementos de las </a:t>
            </a:r>
            <a:r>
              <a:rPr lang="es-419" sz="1050" u="sng">
                <a:solidFill>
                  <a:srgbClr val="0B0080"/>
                </a:solidFill>
                <a:highlight>
                  <a:srgbClr val="FFFFFF"/>
                </a:highlight>
                <a:hlinkClick r:id="rId4"/>
              </a:rPr>
              <a:t>enciclopedias</a:t>
            </a:r>
            <a:r>
              <a:rPr lang="es-419" sz="1050">
                <a:solidFill>
                  <a:srgbClr val="222222"/>
                </a:solidFill>
                <a:highlight>
                  <a:srgbClr val="FFFFFF"/>
                </a:highlight>
              </a:rPr>
              <a:t> generales, de las enciclopedias especializadas y de los </a:t>
            </a:r>
            <a:r>
              <a:rPr lang="es-419" sz="1050" u="sng">
                <a:solidFill>
                  <a:srgbClr val="0B0080"/>
                </a:solidFill>
                <a:highlight>
                  <a:srgbClr val="FFFFFF"/>
                </a:highlight>
                <a:hlinkClick r:id="rId5"/>
              </a:rPr>
              <a:t>almanaques</a:t>
            </a:r>
            <a:r>
              <a:rPr lang="es-419" sz="1050">
                <a:solidFill>
                  <a:srgbClr val="222222"/>
                </a:solidFill>
                <a:highlight>
                  <a:srgbClr val="FFFFFF"/>
                </a:highlight>
              </a:rPr>
              <a:t>. Wikipedia </a:t>
            </a:r>
            <a:r>
              <a:rPr lang="es-419" sz="1050" b="1">
                <a:solidFill>
                  <a:srgbClr val="222222"/>
                </a:solidFill>
                <a:highlight>
                  <a:srgbClr val="FFFFFF"/>
                </a:highlight>
              </a:rPr>
              <a:t>no</a:t>
            </a:r>
            <a:r>
              <a:rPr lang="es-419" sz="1050">
                <a:solidFill>
                  <a:srgbClr val="222222"/>
                </a:solidFill>
                <a:highlight>
                  <a:srgbClr val="FFFFFF"/>
                </a:highlight>
              </a:rPr>
              <a:t> es un </a:t>
            </a:r>
            <a:r>
              <a:rPr lang="es-419" sz="1050" u="sng">
                <a:solidFill>
                  <a:srgbClr val="0B0080"/>
                </a:solidFill>
                <a:highlight>
                  <a:srgbClr val="FFFFFF"/>
                </a:highlight>
                <a:hlinkClick r:id="rId6"/>
              </a:rPr>
              <a:t>diccionario</a:t>
            </a:r>
            <a:r>
              <a:rPr lang="es-419" sz="1050">
                <a:solidFill>
                  <a:srgbClr val="222222"/>
                </a:solidFill>
                <a:highlight>
                  <a:srgbClr val="FFFFFF"/>
                </a:highlight>
              </a:rPr>
              <a:t> ni una colección de textos originales ni tampoco una máquina de propaganda. Wikipedia no es un periódico ni un servidor gratuito ni tampoco un proveedor de espacio web. Asimismo, Wikipedia no es un conjunto de </a:t>
            </a:r>
            <a:r>
              <a:rPr lang="es-419" sz="1050" u="sng">
                <a:solidFill>
                  <a:srgbClr val="0B0080"/>
                </a:solidFill>
                <a:highlight>
                  <a:srgbClr val="FFFFFF"/>
                </a:highlight>
                <a:hlinkClick r:id="rId7"/>
              </a:rPr>
              <a:t>páginas promocionales</a:t>
            </a:r>
            <a:r>
              <a:rPr lang="es-419" sz="1050">
                <a:solidFill>
                  <a:srgbClr val="222222"/>
                </a:solidFill>
                <a:highlight>
                  <a:srgbClr val="FFFFFF"/>
                </a:highlight>
              </a:rPr>
              <a:t> ni un experimento sobre la anarquía o la democracia, o un </a:t>
            </a:r>
            <a:r>
              <a:rPr lang="es-419" sz="1050" u="sng">
                <a:solidFill>
                  <a:srgbClr val="0B0080"/>
                </a:solidFill>
                <a:highlight>
                  <a:srgbClr val="FFFFFF"/>
                </a:highlight>
                <a:hlinkClick r:id="rId8"/>
              </a:rPr>
              <a:t>directorio de enlaces</a:t>
            </a:r>
            <a:r>
              <a:rPr lang="es-419" sz="1050">
                <a:solidFill>
                  <a:srgbClr val="222222"/>
                </a:solidFill>
                <a:highlight>
                  <a:srgbClr val="FFFFFF"/>
                </a:highlight>
              </a:rPr>
              <a:t>. Tampoco es el lugar para expresar opiniones, experiencias o argumentos; todos los editores deben impedir que Wikipedia se convierta en </a:t>
            </a:r>
            <a:r>
              <a:rPr lang="es-419" sz="1050" u="sng">
                <a:solidFill>
                  <a:srgbClr val="0B0080"/>
                </a:solidFill>
                <a:highlight>
                  <a:srgbClr val="FFFFFF"/>
                </a:highlight>
                <a:hlinkClick r:id="rId9"/>
              </a:rPr>
              <a:t>una fuente primaria</a:t>
            </a:r>
            <a:r>
              <a:rPr lang="es-419" sz="1050">
                <a:solidFill>
                  <a:srgbClr val="222222"/>
                </a:solidFill>
                <a:highlight>
                  <a:srgbClr val="FFFFFF"/>
                </a:highlight>
              </a:rPr>
              <a:t> y deben esforzarse por conseguir la exactitud en los artículos.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b411c5d03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b411c5d03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000000"/>
              </a:buClr>
              <a:buSzPts val="1400"/>
              <a:buFont typeface="Times New Roman"/>
              <a:buChar char="-"/>
            </a:pPr>
            <a:r>
              <a:rPr lang="es-419" sz="1400">
                <a:latin typeface="Times New Roman"/>
                <a:ea typeface="Times New Roman"/>
                <a:cs typeface="Times New Roman"/>
                <a:sym typeface="Times New Roman"/>
              </a:rPr>
              <a:t>Está por cumplir 18 años / </a:t>
            </a:r>
            <a:r>
              <a:rPr lang="es-419" sz="1400" b="1">
                <a:latin typeface="Times New Roman"/>
                <a:ea typeface="Times New Roman"/>
                <a:cs typeface="Times New Roman"/>
                <a:sym typeface="Times New Roman"/>
              </a:rPr>
              <a:t>5o sitio más visitado</a:t>
            </a:r>
            <a:r>
              <a:rPr lang="es-419" sz="1400">
                <a:latin typeface="Times New Roman"/>
                <a:ea typeface="Times New Roman"/>
                <a:cs typeface="Times New Roman"/>
                <a:sym typeface="Times New Roman"/>
              </a:rPr>
              <a:t> en línea / En </a:t>
            </a:r>
            <a:r>
              <a:rPr lang="es-419" sz="1400" b="1">
                <a:latin typeface="Times New Roman"/>
                <a:ea typeface="Times New Roman"/>
                <a:cs typeface="Times New Roman"/>
                <a:sym typeface="Times New Roman"/>
              </a:rPr>
              <a:t>más de 300 idiomas /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f30f6434e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2f30f6434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Por ejemplo, un personaje “polémico” sin importar mi opinión personal, debe ofrecen la información objetiva</a:t>
            </a:r>
            <a:endParaRPr/>
          </a:p>
          <a:p>
            <a:pPr marL="457200" lvl="0" indent="-317500" algn="l" rtl="0">
              <a:spcBef>
                <a:spcPts val="0"/>
              </a:spcBef>
              <a:spcAft>
                <a:spcPts val="0"/>
              </a:spcAft>
              <a:buSzPts val="1400"/>
              <a:buChar char="-"/>
            </a:pPr>
            <a:r>
              <a:rPr lang="es-419"/>
              <a:t>Peña: </a:t>
            </a:r>
            <a:r>
              <a:rPr lang="es-419" u="sng">
                <a:solidFill>
                  <a:schemeClr val="hlink"/>
                </a:solidFill>
                <a:hlinkClick r:id="rId3"/>
              </a:rPr>
              <a:t>https://es.wikipedia.org/wiki/Discusi%C3%B3n:Enrique_Pe%C3%B1a_Nieto#%C2%BFQu%C3%A9_es_esto?</a:t>
            </a:r>
            <a:endParaRPr/>
          </a:p>
          <a:p>
            <a:pPr marL="457200" lvl="0" indent="-317500" algn="l" rtl="0">
              <a:spcBef>
                <a:spcPts val="0"/>
              </a:spcBef>
              <a:spcAft>
                <a:spcPts val="0"/>
              </a:spcAft>
              <a:buSzPts val="1400"/>
              <a:buChar char="-"/>
            </a:pPr>
            <a:r>
              <a:rPr lang="es-419"/>
              <a:t>Trump </a:t>
            </a:r>
            <a:r>
              <a:rPr lang="es-419" u="sng">
                <a:solidFill>
                  <a:schemeClr val="hlink"/>
                </a:solidFill>
                <a:hlinkClick r:id="rId4"/>
              </a:rPr>
              <a:t>https://es.wikipedia.org/wiki/Discusi%C3%B3n:Donald_Trump</a:t>
            </a:r>
            <a:r>
              <a:rPr lang="es-419"/>
              <a:t> </a:t>
            </a:r>
            <a:endParaRPr/>
          </a:p>
          <a:p>
            <a:pPr marL="457200" lvl="0" indent="-317500" algn="l" rtl="0">
              <a:spcBef>
                <a:spcPts val="0"/>
              </a:spcBef>
              <a:spcAft>
                <a:spcPts val="0"/>
              </a:spcAft>
              <a:buSzPts val="1400"/>
              <a:buChar char="-"/>
            </a:pPr>
            <a:r>
              <a:rPr lang="es-419" sz="1050">
                <a:solidFill>
                  <a:srgbClr val="222222"/>
                </a:solidFill>
                <a:highlight>
                  <a:srgbClr val="FFFFFF"/>
                </a:highlight>
              </a:rPr>
              <a:t>ofrecer la información desde todos los ángulos posibles, presentar cada punto de vista de forma precisa, dotar de contexto los artículos para que los lectores comprendan todas las visiones, y no presentar ningún punto de vista como </a:t>
            </a:r>
            <a:r>
              <a:rPr lang="es-419" sz="1050" u="sng">
                <a:solidFill>
                  <a:srgbClr val="0B0080"/>
                </a:solidFill>
                <a:highlight>
                  <a:srgbClr val="FFFFFF"/>
                </a:highlight>
                <a:hlinkClick r:id="rId5"/>
              </a:rPr>
              <a:t>«el verdadero» o «el mejor»</a:t>
            </a:r>
            <a:r>
              <a:rPr lang="es-419" sz="1050">
                <a:solidFill>
                  <a:srgbClr val="222222"/>
                </a:solidFill>
                <a:highlight>
                  <a:srgbClr val="FFFFFF"/>
                </a:highlight>
              </a:rPr>
              <a:t>. Esto implica </a:t>
            </a:r>
            <a:r>
              <a:rPr lang="es-419" sz="1050" u="sng">
                <a:solidFill>
                  <a:srgbClr val="0B0080"/>
                </a:solidFill>
                <a:highlight>
                  <a:srgbClr val="FFFFFF"/>
                </a:highlight>
                <a:hlinkClick r:id="rId6"/>
              </a:rPr>
              <a:t>citar fuentes</a:t>
            </a:r>
            <a:r>
              <a:rPr lang="es-419" sz="1050">
                <a:solidFill>
                  <a:srgbClr val="222222"/>
                </a:solidFill>
                <a:highlight>
                  <a:srgbClr val="FFFFFF"/>
                </a:highlight>
              </a:rPr>
              <a:t> autorizadas que puedan </a:t>
            </a:r>
            <a:r>
              <a:rPr lang="es-419" sz="1050" u="sng">
                <a:solidFill>
                  <a:srgbClr val="0B0080"/>
                </a:solidFill>
                <a:highlight>
                  <a:srgbClr val="FFFFFF"/>
                </a:highlight>
                <a:hlinkClick r:id="rId7"/>
              </a:rPr>
              <a:t>verificarse</a:t>
            </a:r>
            <a:r>
              <a:rPr lang="es-419" sz="1050">
                <a:solidFill>
                  <a:srgbClr val="222222"/>
                </a:solidFill>
                <a:highlight>
                  <a:srgbClr val="FFFFFF"/>
                </a:highlight>
              </a:rPr>
              <a:t> siempre que sea posible, especialmente en temas polémicos. Cada vez que aparezca un conflicto para determinar qué versión es la más neutral, debe declararse un periodo de reflexión mediante un </a:t>
            </a:r>
            <a:r>
              <a:rPr lang="es-419" sz="1050" u="sng">
                <a:solidFill>
                  <a:srgbClr val="0B0080"/>
                </a:solidFill>
                <a:highlight>
                  <a:srgbClr val="FFFFFF"/>
                </a:highlight>
                <a:hlinkClick r:id="rId8"/>
              </a:rPr>
              <a:t>cartel de discutido</a:t>
            </a:r>
            <a:r>
              <a:rPr lang="es-419" sz="1050">
                <a:solidFill>
                  <a:srgbClr val="222222"/>
                </a:solidFill>
                <a:highlight>
                  <a:srgbClr val="FFFFFF"/>
                </a:highlight>
              </a:rPr>
              <a:t> en el artículo. Se aclararán los detalles en la </a:t>
            </a:r>
            <a:r>
              <a:rPr lang="es-419" sz="1050" u="sng">
                <a:solidFill>
                  <a:srgbClr val="0B0080"/>
                </a:solidFill>
                <a:highlight>
                  <a:srgbClr val="FFFFFF"/>
                </a:highlight>
                <a:hlinkClick r:id="rId9"/>
              </a:rPr>
              <a:t>página de discusión</a:t>
            </a:r>
            <a:r>
              <a:rPr lang="es-419" sz="1050">
                <a:solidFill>
                  <a:srgbClr val="222222"/>
                </a:solidFill>
                <a:highlight>
                  <a:srgbClr val="FFFFFF"/>
                </a:highlight>
              </a:rPr>
              <a:t> y se intentará </a:t>
            </a:r>
            <a:r>
              <a:rPr lang="es-419" sz="1050" u="sng">
                <a:solidFill>
                  <a:srgbClr val="0B0080"/>
                </a:solidFill>
                <a:highlight>
                  <a:srgbClr val="FFFFFF"/>
                </a:highlight>
                <a:hlinkClick r:id="rId10"/>
              </a:rPr>
              <a:t>resolver la disputa con calma</a:t>
            </a:r>
            <a:r>
              <a:rPr lang="es-419" sz="1050">
                <a:solidFill>
                  <a:srgbClr val="222222"/>
                </a:solidFill>
                <a:highlight>
                  <a:srgbClr val="FFFFFF"/>
                </a:highlight>
              </a:rPr>
              <a: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2f30f6434e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2f30f6434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u="sng">
                <a:solidFill>
                  <a:schemeClr val="hlink"/>
                </a:solidFill>
                <a:hlinkClick r:id="rId3"/>
              </a:rPr>
              <a:t>https://donate.wikimedia.org/w/index.php?title=Special:LandingPage&amp;country=MX&amp;uselang=es&amp;utm_medium=sidebar&amp;utm_source=donate&amp;utm_campaign=C13_es.wikipedia.org</a:t>
            </a:r>
            <a:r>
              <a:rPr lang="es-419"/>
              <a:t> </a:t>
            </a:r>
            <a:endParaRPr/>
          </a:p>
          <a:p>
            <a:pPr marL="0" lvl="0" indent="0" algn="l" rtl="0">
              <a:spcBef>
                <a:spcPts val="0"/>
              </a:spcBef>
              <a:spcAft>
                <a:spcPts val="0"/>
              </a:spcAft>
              <a:buNone/>
            </a:pPr>
            <a:r>
              <a:rPr lang="es-419" sz="1050">
                <a:solidFill>
                  <a:srgbClr val="222222"/>
                </a:solidFill>
                <a:highlight>
                  <a:srgbClr val="FFFFFF"/>
                </a:highlight>
              </a:rPr>
              <a:t> todo el texto está disponible bajo la </a:t>
            </a:r>
            <a:r>
              <a:rPr lang="es-419" sz="1050" u="sng">
                <a:solidFill>
                  <a:srgbClr val="663366"/>
                </a:solidFill>
                <a:hlinkClick r:id="rId4"/>
              </a:rPr>
              <a:t>Licencia Creative Commons Atribución-CompartirIgual 3.0 Unported</a:t>
            </a:r>
            <a:r>
              <a:rPr lang="es-419" sz="1050">
                <a:solidFill>
                  <a:srgbClr val="222222"/>
                </a:solidFill>
                <a:highlight>
                  <a:srgbClr val="FFFFFF"/>
                </a:highlight>
              </a:rPr>
              <a:t> (</a:t>
            </a:r>
            <a:r>
              <a:rPr lang="es-419" sz="1050" u="sng">
                <a:solidFill>
                  <a:srgbClr val="0B0080"/>
                </a:solidFill>
                <a:highlight>
                  <a:srgbClr val="FFFFFF"/>
                </a:highlight>
                <a:hlinkClick r:id="rId5"/>
              </a:rPr>
              <a:t>CC BY-SA 3.0</a:t>
            </a:r>
            <a:r>
              <a:rPr lang="es-419" sz="1050">
                <a:solidFill>
                  <a:srgbClr val="222222"/>
                </a:solidFill>
                <a:highlight>
                  <a:srgbClr val="FFFFFF"/>
                </a:highlight>
              </a:rPr>
              <a:t>). La mayor parte del contenido también está disponible bajo la </a:t>
            </a:r>
            <a:r>
              <a:rPr lang="es-419" sz="1050" u="sng">
                <a:solidFill>
                  <a:srgbClr val="0B0080"/>
                </a:solidFill>
                <a:highlight>
                  <a:srgbClr val="FFFFFF"/>
                </a:highlight>
                <a:hlinkClick r:id="rId6"/>
              </a:rPr>
              <a:t>Licencia de Documentación Libre GNU (GFDL)</a:t>
            </a:r>
            <a:r>
              <a:rPr lang="es-419" sz="1050">
                <a:solidFill>
                  <a:srgbClr val="222222"/>
                </a:solidFill>
                <a:highlight>
                  <a:srgbClr val="FFFFFF"/>
                </a:highlight>
              </a:rPr>
              <a:t>. El contenido de Wikipedia se puede distribuir y enlazar de acuerdo con lo establecido en estas licencias. Deberás aceptar que </a:t>
            </a:r>
            <a:r>
              <a:rPr lang="es-419" sz="1050" b="1">
                <a:solidFill>
                  <a:srgbClr val="222222"/>
                </a:solidFill>
                <a:highlight>
                  <a:srgbClr val="FFFFFF"/>
                </a:highlight>
              </a:rPr>
              <a:t>cualquiera podrá modificar en cualquier momento y sin previo aviso tus artículos y que ningún individuo controla los artículos de forma exclusiva.</a:t>
            </a:r>
            <a:r>
              <a:rPr lang="es-419" sz="1050">
                <a:solidFill>
                  <a:srgbClr val="222222"/>
                </a:solidFill>
                <a:highlight>
                  <a:srgbClr val="FFFFFF"/>
                </a:highlight>
              </a:rPr>
              <a:t> Cualquier texto con el que contribuyas podrá ser editado y redistribuido </a:t>
            </a:r>
            <a:r>
              <a:rPr lang="es-419" sz="1050" i="1">
                <a:solidFill>
                  <a:srgbClr val="222222"/>
                </a:solidFill>
                <a:highlight>
                  <a:srgbClr val="FFFFFF"/>
                </a:highlight>
              </a:rPr>
              <a:t>sin piedad</a:t>
            </a:r>
            <a:r>
              <a:rPr lang="es-419" sz="1050">
                <a:solidFill>
                  <a:srgbClr val="222222"/>
                </a:solidFill>
                <a:highlight>
                  <a:srgbClr val="FFFFFF"/>
                </a:highlight>
              </a:rPr>
              <a:t> por toda la comunidad. No incorpores materiales que violen los </a:t>
            </a:r>
            <a:r>
              <a:rPr lang="es-419" sz="1050" u="sng">
                <a:solidFill>
                  <a:srgbClr val="0B0080"/>
                </a:solidFill>
                <a:highlight>
                  <a:srgbClr val="FFFFFF"/>
                </a:highlight>
                <a:hlinkClick r:id="rId7"/>
              </a:rPr>
              <a:t>derechos de sus autores</a:t>
            </a:r>
            <a:r>
              <a:rPr lang="es-419" sz="1050">
                <a:solidFill>
                  <a:srgbClr val="222222"/>
                </a:solidFill>
                <a:highlight>
                  <a:srgbClr val="FFFFFF"/>
                </a:highlight>
              </a:rPr>
              <a:t> ni trabajos con un esquema de licenciamiento incompatible con el </a:t>
            </a:r>
            <a:r>
              <a:rPr lang="es-419" sz="1050" u="sng">
                <a:solidFill>
                  <a:srgbClr val="0B0080"/>
                </a:solidFill>
                <a:highlight>
                  <a:srgbClr val="FFFFFF"/>
                </a:highlight>
                <a:hlinkClick r:id="rId8"/>
              </a:rPr>
              <a:t>esquema de Wikipedia</a:t>
            </a:r>
            <a:r>
              <a:rPr lang="es-419" sz="1050">
                <a:solidFill>
                  <a:srgbClr val="222222"/>
                </a:solidFill>
                <a:highlight>
                  <a:srgbClr val="FFFFFF"/>
                </a:highlight>
              </a:rPr>
              <a: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f30f6434e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2f30f6434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Agradecimiento: </a:t>
            </a:r>
            <a:r>
              <a:rPr lang="es-419" u="sng">
                <a:solidFill>
                  <a:schemeClr val="hlink"/>
                </a:solidFill>
                <a:hlinkClick r:id="rId3"/>
              </a:rPr>
              <a:t>https://es.wikipedia.org/wiki/Usuario_discusi%C3%B3n:Montgomery</a:t>
            </a:r>
            <a:endParaRPr/>
          </a:p>
          <a:p>
            <a:pPr marL="0" lvl="0" indent="0" algn="l" rtl="0">
              <a:spcBef>
                <a:spcPts val="0"/>
              </a:spcBef>
              <a:spcAft>
                <a:spcPts val="0"/>
              </a:spcAft>
              <a:buNone/>
            </a:pPr>
            <a:r>
              <a:rPr lang="es-419" sz="1050">
                <a:solidFill>
                  <a:srgbClr val="222222"/>
                </a:solidFill>
                <a:highlight>
                  <a:srgbClr val="FFFFFF"/>
                </a:highlight>
              </a:rPr>
              <a:t>Respeta a tus compañeros wikipedistas incluso cuando no estés de acuerdo con ellos. Compórtate </a:t>
            </a:r>
            <a:r>
              <a:rPr lang="es-419" sz="1050" u="sng">
                <a:solidFill>
                  <a:srgbClr val="0B0080"/>
                </a:solidFill>
                <a:highlight>
                  <a:srgbClr val="FFFFFF"/>
                </a:highlight>
                <a:hlinkClick r:id="rId4"/>
              </a:rPr>
              <a:t>civilizadamente</a:t>
            </a:r>
            <a:r>
              <a:rPr lang="es-419" sz="1050">
                <a:solidFill>
                  <a:srgbClr val="222222"/>
                </a:solidFill>
                <a:highlight>
                  <a:srgbClr val="FFFFFF"/>
                </a:highlight>
              </a:rPr>
              <a:t>. Evita los </a:t>
            </a:r>
            <a:r>
              <a:rPr lang="es-419" sz="1050" u="sng">
                <a:solidFill>
                  <a:srgbClr val="0B0080"/>
                </a:solidFill>
                <a:highlight>
                  <a:srgbClr val="FFFFFF"/>
                </a:highlight>
                <a:hlinkClick r:id="rId5"/>
              </a:rPr>
              <a:t>ataques personales y las generalizaciones</a:t>
            </a:r>
            <a:r>
              <a:rPr lang="es-419" sz="1050">
                <a:solidFill>
                  <a:srgbClr val="222222"/>
                </a:solidFill>
                <a:highlight>
                  <a:srgbClr val="FFFFFF"/>
                </a:highlight>
              </a:rPr>
              <a:t>. </a:t>
            </a:r>
            <a:r>
              <a:rPr lang="es-419" sz="1050" u="sng">
                <a:solidFill>
                  <a:srgbClr val="0B0080"/>
                </a:solidFill>
                <a:highlight>
                  <a:srgbClr val="FFFFFF"/>
                </a:highlight>
                <a:hlinkClick r:id="rId6"/>
              </a:rPr>
              <a:t>Mantén la calma</a:t>
            </a:r>
            <a:r>
              <a:rPr lang="es-419" sz="1050">
                <a:solidFill>
                  <a:srgbClr val="222222"/>
                </a:solidFill>
                <a:highlight>
                  <a:srgbClr val="FFFFFF"/>
                </a:highlight>
              </a:rPr>
              <a:t> cuando se crispan los ánimos; evita las </a:t>
            </a:r>
            <a:r>
              <a:rPr lang="es-419" sz="1050" u="sng">
                <a:solidFill>
                  <a:srgbClr val="0B0080"/>
                </a:solidFill>
                <a:highlight>
                  <a:srgbClr val="FFFFFF"/>
                </a:highlight>
                <a:hlinkClick r:id="rId7"/>
              </a:rPr>
              <a:t>guerras de ediciones</a:t>
            </a:r>
            <a:r>
              <a:rPr lang="es-419" sz="1050">
                <a:solidFill>
                  <a:srgbClr val="222222"/>
                </a:solidFill>
                <a:highlight>
                  <a:srgbClr val="FFFFFF"/>
                </a:highlight>
              </a:rPr>
              <a:t>; recuerda que hay alrededor de 1 526 000 artículos en la </a:t>
            </a:r>
            <a:r>
              <a:rPr lang="es-419" sz="1050" u="sng">
                <a:solidFill>
                  <a:srgbClr val="0B0080"/>
                </a:solidFill>
                <a:highlight>
                  <a:srgbClr val="FFFFFF"/>
                </a:highlight>
                <a:hlinkClick r:id="rId8"/>
              </a:rPr>
              <a:t>Wikipedia en español</a:t>
            </a:r>
            <a:r>
              <a:rPr lang="es-419" sz="1050">
                <a:solidFill>
                  <a:srgbClr val="222222"/>
                </a:solidFill>
                <a:highlight>
                  <a:srgbClr val="FFFFFF"/>
                </a:highlight>
              </a:rPr>
              <a:t> con los que puedes trabajar. </a:t>
            </a:r>
            <a:r>
              <a:rPr lang="es-419" sz="1050" u="sng">
                <a:solidFill>
                  <a:srgbClr val="0B0080"/>
                </a:solidFill>
                <a:highlight>
                  <a:srgbClr val="FFFFFF"/>
                </a:highlight>
                <a:hlinkClick r:id="rId9"/>
              </a:rPr>
              <a:t>Actúa con buena fe</a:t>
            </a:r>
            <a:r>
              <a:rPr lang="es-419" sz="1050">
                <a:solidFill>
                  <a:srgbClr val="222222"/>
                </a:solidFill>
                <a:highlight>
                  <a:srgbClr val="FFFFFF"/>
                </a:highlight>
              </a:rPr>
              <a:t>, sin </a:t>
            </a:r>
            <a:r>
              <a:rPr lang="es-419" sz="1050" u="sng">
                <a:solidFill>
                  <a:srgbClr val="0B0080"/>
                </a:solidFill>
                <a:highlight>
                  <a:srgbClr val="FFFFFF"/>
                </a:highlight>
                <a:hlinkClick r:id="rId10"/>
              </a:rPr>
              <a:t>sabotear Wikipedia para respaldar tus argumentos</a:t>
            </a:r>
            <a:r>
              <a:rPr lang="es-419" sz="1050">
                <a:solidFill>
                  <a:srgbClr val="222222"/>
                </a:solidFill>
                <a:highlight>
                  <a:srgbClr val="FFFFFF"/>
                </a:highlight>
              </a:rPr>
              <a:t>. No uses </a:t>
            </a:r>
            <a:r>
              <a:rPr lang="es-419" sz="1050" u="sng">
                <a:solidFill>
                  <a:srgbClr val="0B0080"/>
                </a:solidFill>
                <a:highlight>
                  <a:srgbClr val="FFFFFF"/>
                </a:highlight>
                <a:hlinkClick r:id="rId11"/>
              </a:rPr>
              <a:t>títeres</a:t>
            </a:r>
            <a:r>
              <a:rPr lang="es-419" sz="1050">
                <a:solidFill>
                  <a:srgbClr val="222222"/>
                </a:solidFill>
                <a:highlight>
                  <a:srgbClr val="FFFFFF"/>
                </a:highlight>
              </a:rPr>
              <a:t> para hacer el mal o para evitar las </a:t>
            </a:r>
            <a:r>
              <a:rPr lang="es-419" sz="1050" u="sng">
                <a:solidFill>
                  <a:srgbClr val="0B0080"/>
                </a:solidFill>
                <a:highlight>
                  <a:srgbClr val="FFFFFF"/>
                </a:highlight>
                <a:hlinkClick r:id="rId12"/>
              </a:rPr>
              <a:t>políticas</a:t>
            </a:r>
            <a:r>
              <a:rPr lang="es-419" sz="1050">
                <a:solidFill>
                  <a:srgbClr val="222222"/>
                </a:solidFill>
                <a:highlight>
                  <a:srgbClr val="FFFFFF"/>
                </a:highlight>
              </a:rPr>
              <a:t>. Sé abierto, acogedor e inclusivo.</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f30f6434e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2f30f6434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050">
                <a:solidFill>
                  <a:srgbClr val="222222"/>
                </a:solidFill>
                <a:highlight>
                  <a:srgbClr val="FFFFFF"/>
                </a:highlight>
              </a:rPr>
              <a:t>más allá de los cinco principios generales enunciados aquí. </a:t>
            </a:r>
            <a:r>
              <a:rPr lang="es-419" sz="1050" u="sng">
                <a:solidFill>
                  <a:srgbClr val="0B0080"/>
                </a:solidFill>
                <a:highlight>
                  <a:srgbClr val="FFFFFF"/>
                </a:highlight>
                <a:hlinkClick r:id="rId3"/>
              </a:rPr>
              <a:t>Sé valiente creando, traduciendo y modificando artículos</a:t>
            </a:r>
            <a:r>
              <a:rPr lang="es-419" sz="1050">
                <a:solidFill>
                  <a:srgbClr val="222222"/>
                </a:solidFill>
                <a:highlight>
                  <a:srgbClr val="FFFFFF"/>
                </a:highlight>
              </a:rPr>
              <a:t>, porque la gracia de editar es que, aunque se persigue la perfección, no se requiere conseguirla. No tengas miedo de editar por miedo a ponerlo todo patas arriba. Todas las versiones anteriores de los artículos </a:t>
            </a:r>
            <a:r>
              <a:rPr lang="es-419" sz="1050" u="sng">
                <a:solidFill>
                  <a:srgbClr val="0B0080"/>
                </a:solidFill>
                <a:highlight>
                  <a:srgbClr val="FFFFFF"/>
                </a:highlight>
                <a:hlinkClick r:id="rId4"/>
              </a:rPr>
              <a:t>están guardadas</a:t>
            </a:r>
            <a:r>
              <a:rPr lang="es-419" sz="1050">
                <a:solidFill>
                  <a:srgbClr val="222222"/>
                </a:solidFill>
                <a:highlight>
                  <a:srgbClr val="FFFFFF"/>
                </a:highlight>
              </a:rPr>
              <a:t>, así que no hay forma de que estropees por accidente Wikipedia o destruyas su contenido irremediablemente. Por eso recuerda que todo lo que escribas aquí pasará a la posteridad.</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5a77f15c64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5a77f15c64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5bdee5d833_0_14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5bdee5d833_0_1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PARA LOS ASISTENTESw</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5a77f15c64_0_3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5a77f15c64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74073f6702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74073f6702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5bdee5d833_0_19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5bdee5d833_0_1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5bdee5d833_0_19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5bdee5d833_0_1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5b411c5d03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5b411c5d03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419">
                <a:solidFill>
                  <a:srgbClr val="929292"/>
                </a:solidFill>
                <a:highlight>
                  <a:schemeClr val="lt1"/>
                </a:highlight>
              </a:rPr>
              <a:t>Infografía de </a:t>
            </a:r>
            <a:r>
              <a:rPr lang="es-419" u="sng">
                <a:solidFill>
                  <a:srgbClr val="7BA9C7"/>
                </a:solidFill>
                <a:highlight>
                  <a:schemeClr val="lt1"/>
                </a:highlight>
                <a:hlinkClick r:id="rId3"/>
              </a:rPr>
              <a:t>Wayfaring Path</a:t>
            </a:r>
            <a:r>
              <a:rPr lang="es-419">
                <a:solidFill>
                  <a:srgbClr val="929292"/>
                </a:solidFill>
                <a:highlight>
                  <a:schemeClr val="lt1"/>
                </a:highlight>
              </a:rPr>
              <a:t> en la que se muestra la evolución de conceptos de la biblioteca. </a:t>
            </a:r>
            <a:r>
              <a:rPr lang="es-419">
                <a:solidFill>
                  <a:srgbClr val="929292"/>
                </a:solidFill>
              </a:rPr>
              <a:t>De lugar para la investigación a espacio para la consulta. / De lugar para libros a espacio para las ideas. / De lugar de aislamiento a espacio para la colaboración / De lugar para unos pocos a espacio para todos. / De lugar para llevar la imaginación a espacio para llevar la imaginación. / De lugar para el texto estático a espacio para el texto dinámico. / De lugar para el préstamo a espacio para pasar el rato. / De lugar para educar a espacio para participar. / De lugar para la información a espacio para la innovación. / De lugar donde los estudiantes responden preguntas a espacio donde los estudiantes hacen preguntas. / De lugar donde los estudiantes toman prestados libros a espacio donde los estudiantes prestan ideas.</a:t>
            </a:r>
            <a:endParaRPr>
              <a:solidFill>
                <a:srgbClr val="929292"/>
              </a:solidFill>
            </a:endParaRPr>
          </a:p>
          <a:p>
            <a:pPr marL="596900" lvl="0" indent="-298450" algn="l" rtl="0">
              <a:lnSpc>
                <a:spcPct val="100000"/>
              </a:lnSpc>
              <a:spcBef>
                <a:spcPts val="0"/>
              </a:spcBef>
              <a:spcAft>
                <a:spcPts val="0"/>
              </a:spcAft>
              <a:buClr>
                <a:srgbClr val="929292"/>
              </a:buClr>
              <a:buSzPts val="1100"/>
              <a:buAutoNum type="arabicPeriod"/>
            </a:pPr>
            <a:r>
              <a:rPr lang="es-419">
                <a:solidFill>
                  <a:srgbClr val="929292"/>
                </a:solidFill>
              </a:rPr>
              <a:t>De lugar donde los estudiantes escuchan historias a espacio donde los estudiantes cuentan sus historias.</a:t>
            </a:r>
            <a:endParaRPr>
              <a:solidFill>
                <a:srgbClr val="929292"/>
              </a:solidFill>
            </a:endParaRPr>
          </a:p>
          <a:p>
            <a:pPr marL="596900" lvl="0" indent="-298450" algn="l" rtl="0">
              <a:lnSpc>
                <a:spcPct val="100000"/>
              </a:lnSpc>
              <a:spcBef>
                <a:spcPts val="0"/>
              </a:spcBef>
              <a:spcAft>
                <a:spcPts val="0"/>
              </a:spcAft>
              <a:buClr>
                <a:srgbClr val="929292"/>
              </a:buClr>
              <a:buSzPts val="1100"/>
              <a:buAutoNum type="arabicPeriod"/>
            </a:pPr>
            <a:r>
              <a:rPr lang="es-419">
                <a:solidFill>
                  <a:srgbClr val="929292"/>
                </a:solidFill>
              </a:rPr>
              <a:t>De lugar donde los estudiantes memorizan el contenido a espacio donde los estudiantes crean conceptos.</a:t>
            </a:r>
            <a:endParaRPr>
              <a:solidFill>
                <a:srgbClr val="929292"/>
              </a:solidFill>
            </a:endParaRPr>
          </a:p>
          <a:p>
            <a:pPr marL="596900" lvl="0" indent="-298450" algn="l" rtl="0">
              <a:lnSpc>
                <a:spcPct val="100000"/>
              </a:lnSpc>
              <a:spcBef>
                <a:spcPts val="0"/>
              </a:spcBef>
              <a:spcAft>
                <a:spcPts val="0"/>
              </a:spcAft>
              <a:buClr>
                <a:srgbClr val="929292"/>
              </a:buClr>
              <a:buSzPts val="1100"/>
              <a:buAutoNum type="arabicPeriod"/>
            </a:pPr>
            <a:r>
              <a:rPr lang="es-419">
                <a:solidFill>
                  <a:srgbClr val="929292"/>
                </a:solidFill>
              </a:rPr>
              <a:t>De lugar donde los estudiantes buscan autores a espacio donde los estudiantes se convierten en autores.</a:t>
            </a:r>
            <a:endParaRPr>
              <a:solidFill>
                <a:srgbClr val="929292"/>
              </a:solidFill>
            </a:endParaRPr>
          </a:p>
          <a:p>
            <a:pPr marL="596900" lvl="0" indent="-298450" algn="l" rtl="0">
              <a:lnSpc>
                <a:spcPct val="100000"/>
              </a:lnSpc>
              <a:spcBef>
                <a:spcPts val="0"/>
              </a:spcBef>
              <a:spcAft>
                <a:spcPts val="0"/>
              </a:spcAft>
              <a:buClr>
                <a:srgbClr val="929292"/>
              </a:buClr>
              <a:buSzPts val="1100"/>
              <a:buAutoNum type="arabicPeriod"/>
            </a:pPr>
            <a:r>
              <a:rPr lang="es-419">
                <a:solidFill>
                  <a:srgbClr val="929292"/>
                </a:solidFill>
              </a:rPr>
              <a:t>De lugar con un lenguaje de instrucción a un espacio con lenguaje de inclusión.</a:t>
            </a:r>
            <a:endParaRPr>
              <a:solidFill>
                <a:srgbClr val="929292"/>
              </a:solidFill>
            </a:endParaRPr>
          </a:p>
          <a:p>
            <a:pPr marL="596900" lvl="0" indent="-298450" algn="l" rtl="0">
              <a:lnSpc>
                <a:spcPct val="100000"/>
              </a:lnSpc>
              <a:spcBef>
                <a:spcPts val="0"/>
              </a:spcBef>
              <a:spcAft>
                <a:spcPts val="0"/>
              </a:spcAft>
              <a:buClr>
                <a:srgbClr val="929292"/>
              </a:buClr>
              <a:buSzPts val="1100"/>
              <a:buAutoNum type="arabicPeriod"/>
            </a:pPr>
            <a:r>
              <a:rPr lang="es-419">
                <a:solidFill>
                  <a:srgbClr val="929292"/>
                </a:solidFill>
              </a:rPr>
              <a:t>De lugar silencioso a espacio social.</a:t>
            </a:r>
            <a:endParaRPr sz="15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2f30f6434e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2f30f6434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740c2b6c84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740c2b6c8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740c2b6c84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740c2b6c8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u="sng">
                <a:solidFill>
                  <a:schemeClr val="hlink"/>
                </a:solidFill>
                <a:hlinkClick r:id="rId3"/>
              </a:rPr>
              <a:t>entidad administrativa</a:t>
            </a:r>
            <a:r>
              <a:rPr lang="es-419"/>
              <a:t> definida, que, en la mayor parte de los países, comprende un espacio</a:t>
            </a:r>
            <a:r>
              <a:rPr lang="es-419">
                <a:uFill>
                  <a:noFill/>
                </a:uFill>
                <a:hlinkClick r:id="rId4"/>
              </a:rPr>
              <a:t> </a:t>
            </a:r>
            <a:r>
              <a:rPr lang="es-419" u="sng">
                <a:solidFill>
                  <a:schemeClr val="hlink"/>
                </a:solidFill>
                <a:hlinkClick r:id="rId4"/>
              </a:rPr>
              <a:t>urbano</a:t>
            </a:r>
            <a:r>
              <a:rPr lang="es-419"/>
              <a:t> y uno</a:t>
            </a:r>
            <a:r>
              <a:rPr lang="es-419">
                <a:uFill>
                  <a:noFill/>
                </a:uFill>
                <a:hlinkClick r:id="rId5"/>
              </a:rPr>
              <a:t> </a:t>
            </a:r>
            <a:r>
              <a:rPr lang="es-419" u="sng">
                <a:solidFill>
                  <a:schemeClr val="hlink"/>
                </a:solidFill>
                <a:hlinkClick r:id="rId5"/>
              </a:rPr>
              <a:t>rural</a:t>
            </a:r>
            <a:r>
              <a:rPr lang="es-419"/>
              <a:t>, aunque existen naciones donde el espacio municipal es únicamente urbano.</a:t>
            </a:r>
            <a:br>
              <a:rPr lang="es-419"/>
            </a:br>
            <a:r>
              <a:rPr lang="es-419" u="sng">
                <a:solidFill>
                  <a:schemeClr val="hlink"/>
                </a:solidFill>
                <a:hlinkClick r:id="rId6"/>
              </a:rPr>
              <a:t>http://saludpublica.mx/index.php/spm/article/view/5776/6412</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740c2b6c84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740c2b6c84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u="sng">
                <a:solidFill>
                  <a:schemeClr val="hlink"/>
                </a:solidFill>
                <a:hlinkClick r:id="rId3"/>
              </a:rPr>
              <a:t>entidad administrativa</a:t>
            </a:r>
            <a:r>
              <a:rPr lang="es-419"/>
              <a:t> definida, que, en la mayor parte de los países, comprende un espacio</a:t>
            </a:r>
            <a:r>
              <a:rPr lang="es-419">
                <a:uFill>
                  <a:noFill/>
                </a:uFill>
                <a:hlinkClick r:id="rId4"/>
              </a:rPr>
              <a:t> </a:t>
            </a:r>
            <a:r>
              <a:rPr lang="es-419" u="sng">
                <a:solidFill>
                  <a:schemeClr val="hlink"/>
                </a:solidFill>
                <a:hlinkClick r:id="rId4"/>
              </a:rPr>
              <a:t>urbano</a:t>
            </a:r>
            <a:r>
              <a:rPr lang="es-419"/>
              <a:t> y uno</a:t>
            </a:r>
            <a:r>
              <a:rPr lang="es-419">
                <a:uFill>
                  <a:noFill/>
                </a:uFill>
                <a:hlinkClick r:id="rId5"/>
              </a:rPr>
              <a:t> </a:t>
            </a:r>
            <a:r>
              <a:rPr lang="es-419" u="sng">
                <a:solidFill>
                  <a:schemeClr val="hlink"/>
                </a:solidFill>
                <a:hlinkClick r:id="rId5"/>
              </a:rPr>
              <a:t>rural</a:t>
            </a:r>
            <a:r>
              <a:rPr lang="es-419"/>
              <a:t>, aunque existen naciones donde el espacio municipal es únicamente urbano.</a:t>
            </a:r>
            <a:br>
              <a:rPr lang="es-419"/>
            </a:br>
            <a:r>
              <a:rPr lang="es-419" u="sng">
                <a:solidFill>
                  <a:schemeClr val="hlink"/>
                </a:solidFill>
                <a:hlinkClick r:id="rId6"/>
              </a:rPr>
              <a:t>http://saludpublica.mx/index.php/spm/article/view/5776/6412</a:t>
            </a:r>
            <a:endParaRPr/>
          </a:p>
          <a:p>
            <a:pPr marL="0" lvl="0" indent="0" algn="l" rtl="0">
              <a:spcBef>
                <a:spcPts val="0"/>
              </a:spcBef>
              <a:spcAft>
                <a:spcPts val="0"/>
              </a:spcAft>
              <a:buNone/>
            </a:pPr>
            <a:r>
              <a:rPr lang="es-419" u="sng">
                <a:solidFill>
                  <a:schemeClr val="hlink"/>
                </a:solidFill>
                <a:hlinkClick r:id="rId7"/>
              </a:rPr>
              <a:t>https://www.mediawiki.org/wiki/Help:VisualEditor/User_guide/es</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5bdee5d833_0_26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5bdee5d833_0_2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5bdee5d833_0_26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5bdee5d833_0_2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5bdee5d833_0_26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5bdee5d833_0_2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5bdee5d833_0_18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5bdee5d833_0_18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2f30f6434e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2f30f6434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u="sng">
                <a:solidFill>
                  <a:schemeClr val="accent5"/>
                </a:solidFill>
                <a:hlinkClick r:id="rId3"/>
              </a:rPr>
              <a:t>https://en.wikipedia.org/wiki/Help:Talk_pages</a:t>
            </a:r>
            <a:r>
              <a:rPr lang="es-419"/>
              <a:t>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5bdee5d833_0_18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5bdee5d833_0_1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600">
                <a:latin typeface="Roboto"/>
                <a:ea typeface="Roboto"/>
                <a:cs typeface="Roboto"/>
                <a:sym typeface="Roboto"/>
              </a:rPr>
              <a:t>Requisitos básicos para que un tema tenga su propio artículo: </a:t>
            </a:r>
            <a:endParaRPr sz="1600" b="1">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5b411c5d03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5b411c5d03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419" sz="1200">
                <a:solidFill>
                  <a:schemeClr val="accent1"/>
                </a:solidFill>
                <a:latin typeface="Times New Roman"/>
                <a:ea typeface="Times New Roman"/>
                <a:cs typeface="Times New Roman"/>
                <a:sym typeface="Times New Roman"/>
              </a:rPr>
              <a:t>La biblioteca no puede desvincularse de las tecnologías, los nuevos canales y de las habilidades de los usuarios contemporáneos, que hoy se comunican, crean y comparten información usando un amplio rango de tecnologías como redes sociales, blogs, microblogs, wikis, dispositivos y aplicaciones móviles, mundos virtuales, comunidades en línea, computación en la nube y cursos masivos abiertos en línea (MOOC).  </a:t>
            </a:r>
            <a:endParaRPr sz="12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5bdee5d833_0_18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5bdee5d833_0_18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200">
                <a:latin typeface="Roboto"/>
                <a:ea typeface="Roboto"/>
                <a:cs typeface="Roboto"/>
                <a:sym typeface="Roboto"/>
              </a:rPr>
              <a:t>Escribir para Wikipedia es diferente de la escritura académica.</a:t>
            </a:r>
            <a:endParaRPr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5bdee5d833_0_18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5bdee5d833_0_1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740c2b6c84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740c2b6c8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Artículo: </a:t>
            </a:r>
            <a:r>
              <a:rPr lang="es-419" u="sng">
                <a:solidFill>
                  <a:schemeClr val="hlink"/>
                </a:solidFill>
                <a:hlinkClick r:id="rId3"/>
              </a:rPr>
              <a:t>https://es.wikipedia.org/wiki/Historia_de_las_artes_decorativas</a:t>
            </a:r>
            <a:endParaRPr/>
          </a:p>
          <a:p>
            <a:pPr marL="0" lvl="0" indent="0" algn="l" rtl="0">
              <a:spcBef>
                <a:spcPts val="0"/>
              </a:spcBef>
              <a:spcAft>
                <a:spcPts val="0"/>
              </a:spcAft>
              <a:buNone/>
            </a:pPr>
            <a:endParaRPr/>
          </a:p>
          <a:p>
            <a:pPr marL="0" lvl="0" indent="0" algn="l" rtl="0">
              <a:spcBef>
                <a:spcPts val="0"/>
              </a:spcBef>
              <a:spcAft>
                <a:spcPts val="0"/>
              </a:spcAft>
              <a:buNone/>
            </a:pPr>
            <a:r>
              <a:rPr lang="es-419" u="sng">
                <a:solidFill>
                  <a:schemeClr val="hlink"/>
                </a:solidFill>
                <a:hlinkClick r:id="rId4"/>
              </a:rPr>
              <a:t>https://es.wikipedia.org/wiki/Wikitexto</a:t>
            </a:r>
            <a:r>
              <a:rPr lang="es-419"/>
              <a:t> </a:t>
            </a:r>
            <a:endParaRPr/>
          </a:p>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740c2b6c84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740c2b6c84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740c2b6c84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740c2b6c84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740c2b6c84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740c2b6c84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740c2b6c84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740c2b6c84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740c2b6c84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740c2b6c84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2f30f6434e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2f30f6434e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u="sng">
                <a:solidFill>
                  <a:schemeClr val="hlink"/>
                </a:solidFill>
                <a:hlinkClick r:id="rId3"/>
              </a:rPr>
              <a:t>https://es.wikipedia.org/wiki/Wikipedia:Estructura_de_un_art%C3%ADculo</a:t>
            </a:r>
            <a:r>
              <a:rPr lang="es-419"/>
              <a:t>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2f30f6434e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2f30f6434e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s-419" sz="1050">
                <a:solidFill>
                  <a:srgbClr val="222222"/>
                </a:solidFill>
              </a:rPr>
              <a:t>Una definición o caracterización concisa del concepto o tema del artículo. En la primera oración se acostumbra hacer una mención en negritas del título mismo del artículo. Tras la definición, la sección introductoria del artículo debe: Poner en su contexto el tema del artículo. / Ofrecer la información más relevante de este. / Mostrar por qué el tema del artículo es notable e interesante. / Generalmente no debe tener más de cinco párrafos de largo. Una vez finalizada, se debe dejar una única línea vacía para ayudar a los demás editores a distinguirla del resto del artículo.</a:t>
            </a:r>
            <a:endParaRPr sz="1050">
              <a:solidFill>
                <a:srgbClr val="222222"/>
              </a:solidFill>
            </a:endParaRPr>
          </a:p>
          <a:p>
            <a:pPr marL="0" lvl="0" indent="0" algn="l" rtl="0">
              <a:lnSpc>
                <a:spcPct val="100000"/>
              </a:lnSpc>
              <a:spcBef>
                <a:spcPts val="600"/>
              </a:spcBef>
              <a:spcAft>
                <a:spcPts val="0"/>
              </a:spcAft>
              <a:buNone/>
            </a:pPr>
            <a:r>
              <a:rPr lang="es-419" sz="1050">
                <a:solidFill>
                  <a:srgbClr val="222222"/>
                </a:solidFill>
              </a:rPr>
              <a:t>La sección introductoria puede contener también otros elementos adicionales, como </a:t>
            </a:r>
            <a:r>
              <a:rPr lang="es-419" sz="1050" u="sng">
                <a:solidFill>
                  <a:srgbClr val="0B0080"/>
                </a:solidFill>
                <a:hlinkClick r:id="rId3"/>
              </a:rPr>
              <a:t>enlaces de desambiguación</a:t>
            </a:r>
            <a:r>
              <a:rPr lang="es-419" sz="1050">
                <a:solidFill>
                  <a:srgbClr val="222222"/>
                </a:solidFill>
              </a:rPr>
              <a:t>, etiquetas de mantenimiento, fichas, imágenes y una tabla de contenidos. </a:t>
            </a:r>
            <a:endParaRPr sz="1050">
              <a:solidFill>
                <a:srgbClr val="222222"/>
              </a:solidFill>
            </a:endParaRPr>
          </a:p>
          <a:p>
            <a:pPr marL="0" lvl="0" indent="0" algn="l" rtl="0">
              <a:lnSpc>
                <a:spcPct val="100000"/>
              </a:lnSpc>
              <a:spcBef>
                <a:spcPts val="600"/>
              </a:spcBef>
              <a:spcAft>
                <a:spcPts val="0"/>
              </a:spcAft>
              <a:buNone/>
            </a:pPr>
            <a:r>
              <a:rPr lang="es-419" sz="1050" b="1">
                <a:highlight>
                  <a:srgbClr val="FFFFFF"/>
                </a:highlight>
              </a:rPr>
              <a:t>Desambiguación </a:t>
            </a:r>
            <a:r>
              <a:rPr lang="es-419" sz="1050">
                <a:solidFill>
                  <a:srgbClr val="222222"/>
                </a:solidFill>
              </a:rPr>
              <a:t>A veces, varios artículos pueden tener títulos muy similares, y esto puede causar que muchos lectores lleguen a un artículo por error, mientras buscan algún otro. Por ejemplo, si un lector busca información acerca de las </a:t>
            </a:r>
            <a:r>
              <a:rPr lang="es-419" sz="1050" u="sng">
                <a:solidFill>
                  <a:srgbClr val="0B0080"/>
                </a:solidFill>
                <a:hlinkClick r:id="rId4"/>
              </a:rPr>
              <a:t>estrellas en tanto figuras geométricas</a:t>
            </a:r>
            <a:r>
              <a:rPr lang="es-419" sz="1050">
                <a:solidFill>
                  <a:srgbClr val="222222"/>
                </a:solidFill>
              </a:rPr>
              <a:t>, podría ser que busque simplemente la palabra «estrella», y llegue así al artículo sobre las </a:t>
            </a:r>
            <a:r>
              <a:rPr lang="es-419" sz="1050" u="sng">
                <a:solidFill>
                  <a:srgbClr val="0B0080"/>
                </a:solidFill>
                <a:hlinkClick r:id="rId5"/>
              </a:rPr>
              <a:t>estrellas en tanto cuerpos celestes</a:t>
            </a:r>
            <a:r>
              <a:rPr lang="es-419" sz="1050">
                <a:solidFill>
                  <a:srgbClr val="222222"/>
                </a:solidFill>
              </a:rPr>
              <a:t>. Para ayudar a estos lectores a encontrar su camino, a veces se inserta antes de la introducción una advertencia que informa al lector sobre la existencia de una </a:t>
            </a:r>
            <a:r>
              <a:rPr lang="es-419" sz="1050" u="sng">
                <a:solidFill>
                  <a:srgbClr val="0B0080"/>
                </a:solidFill>
                <a:hlinkClick r:id="rId6"/>
              </a:rPr>
              <a:t>página de desambiguación</a:t>
            </a:r>
            <a:r>
              <a:rPr lang="es-419" sz="1050">
                <a:solidFill>
                  <a:srgbClr val="222222"/>
                </a:solidFill>
              </a:rPr>
              <a:t> que contiene un listado de otros artículos con títulos similares. Esta advertencia se logra insertando la siguiente </a:t>
            </a:r>
            <a:r>
              <a:rPr lang="es-419" sz="1050" u="sng">
                <a:solidFill>
                  <a:srgbClr val="0B0080"/>
                </a:solidFill>
                <a:hlinkClick r:id="rId7"/>
              </a:rPr>
              <a:t>plantilla</a:t>
            </a:r>
            <a:r>
              <a:rPr lang="es-419" sz="1050">
                <a:solidFill>
                  <a:srgbClr val="222222"/>
                </a:solidFill>
              </a:rPr>
              <a:t> antes de la introducción:</a:t>
            </a:r>
            <a:endParaRPr sz="1050">
              <a:solidFill>
                <a:srgbClr val="222222"/>
              </a:solidFill>
            </a:endParaRPr>
          </a:p>
          <a:p>
            <a:pPr marL="0" lvl="0" indent="0" algn="l" rtl="0">
              <a:spcBef>
                <a:spcPts val="600"/>
              </a:spcBef>
              <a:spcAft>
                <a:spcPts val="0"/>
              </a:spcAft>
              <a:buNone/>
            </a:pPr>
            <a:endParaRPr/>
          </a:p>
          <a:p>
            <a:pPr marL="0" lvl="0" indent="0" algn="l" rtl="0">
              <a:spcBef>
                <a:spcPts val="0"/>
              </a:spcBef>
              <a:spcAft>
                <a:spcPts val="0"/>
              </a:spcAft>
              <a:buNone/>
            </a:pPr>
            <a:r>
              <a:rPr lang="es-419" u="sng">
                <a:solidFill>
                  <a:schemeClr val="hlink"/>
                </a:solidFill>
                <a:hlinkClick r:id="rId8"/>
              </a:rPr>
              <a:t>https://commons.wikimedia.org/wiki/Category:Scans_of_public_domain_documents_in_indigenous_languages_from_the_Biblioteca_Cervantina_(ITESM)</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7411acdc32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7411acdc3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419" sz="1200">
                <a:latin typeface="Times New Roman"/>
                <a:ea typeface="Times New Roman"/>
                <a:cs typeface="Times New Roman"/>
                <a:sym typeface="Times New Roman"/>
              </a:rPr>
              <a:t>Las TICs, los nuevos canales y sobre todo las habilidades de los usuarios contemporáneos, se suma el hecho de que como redes sociales, blogs, microblogs, wikis, dispositivos y aplicaciones móviles, mundos virtuales, comunidades en línea, computación en la nube y cursos masivos abiertos en línea (MOOC). Lo anterior permea sobre la forma en que la biblioteca interactúa con los usuarios ha surgido la </a:t>
            </a:r>
            <a:endParaRPr sz="1200"/>
          </a:p>
          <a:p>
            <a:pPr marL="0" lvl="0" indent="0" algn="l" rtl="0">
              <a:lnSpc>
                <a:spcPct val="115000"/>
              </a:lnSpc>
              <a:spcBef>
                <a:spcPts val="0"/>
              </a:spcBef>
              <a:spcAft>
                <a:spcPts val="3300"/>
              </a:spcAft>
              <a:buNone/>
            </a:pPr>
            <a:endParaRPr sz="1200">
              <a:latin typeface="Times New Roman"/>
              <a:ea typeface="Times New Roman"/>
              <a:cs typeface="Times New Roman"/>
              <a:sym typeface="Times New Roman"/>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2c28b21810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2c28b21810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050">
                <a:solidFill>
                  <a:srgbClr val="222222"/>
                </a:solidFill>
                <a:highlight>
                  <a:srgbClr val="FFFFFF"/>
                </a:highlight>
              </a:rPr>
              <a:t>El </a:t>
            </a:r>
            <a:r>
              <a:rPr lang="es-419" sz="1050" b="1">
                <a:solidFill>
                  <a:srgbClr val="222222"/>
                </a:solidFill>
                <a:highlight>
                  <a:srgbClr val="FFFFFF"/>
                </a:highlight>
              </a:rPr>
              <a:t>índice</a:t>
            </a:r>
            <a:r>
              <a:rPr lang="es-419" sz="1050">
                <a:solidFill>
                  <a:srgbClr val="222222"/>
                </a:solidFill>
                <a:highlight>
                  <a:srgbClr val="FFFFFF"/>
                </a:highlight>
              </a:rPr>
              <a:t> o </a:t>
            </a:r>
            <a:r>
              <a:rPr lang="es-419" sz="1050" b="1">
                <a:solidFill>
                  <a:srgbClr val="222222"/>
                </a:solidFill>
                <a:highlight>
                  <a:srgbClr val="FFFFFF"/>
                </a:highlight>
              </a:rPr>
              <a:t>tabla de contenidos</a:t>
            </a:r>
            <a:r>
              <a:rPr lang="es-419" sz="1050">
                <a:solidFill>
                  <a:srgbClr val="222222"/>
                </a:solidFill>
                <a:highlight>
                  <a:srgbClr val="FFFFFF"/>
                </a:highlight>
              </a:rPr>
              <a:t> aparece de forma automática cuando hay más de tres secciones.</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5bda6cbef6_0_2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5bda6cbef6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La importancia del contenido referenciado, incluir referencias puede ser un primer paso sencillo para adentrarnos a validar y sustentar el contenido de Wikipedia.</a:t>
            </a:r>
            <a:endParaRPr/>
          </a:p>
          <a:p>
            <a:pPr marL="0" lvl="0" indent="0" algn="l" rtl="0">
              <a:spcBef>
                <a:spcPts val="0"/>
              </a:spcBef>
              <a:spcAft>
                <a:spcPts val="0"/>
              </a:spcAft>
              <a:buNone/>
            </a:pPr>
            <a:r>
              <a:rPr lang="es-419"/>
              <a:t>También puede servir para promover los recursos y colecciones de nuestra biblioteca</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5bda6cbef6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5bda6cbef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solidFill>
                  <a:srgbClr val="222222"/>
                </a:solidFill>
                <a:highlight>
                  <a:srgbClr val="FFFFFF"/>
                </a:highlight>
              </a:rPr>
              <a:t>consiste en expresar mediante un rodeo lo que puede decirse de forma más breve.</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2f30f6434e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2f30f6434e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s-419" sz="1050">
                <a:solidFill>
                  <a:srgbClr val="222222"/>
                </a:solidFill>
              </a:rPr>
              <a:t>Otra forma de enriquecer una entrada es creando contenido relacionado, ya sea desde dentro de la misma enciclopedia como enlazando con material de fuentes documentales externas, lo cual agrega valor al contenido </a:t>
            </a:r>
            <a:endParaRPr sz="1050">
              <a:solidFill>
                <a:srgbClr val="222222"/>
              </a:solidFill>
            </a:endParaRPr>
          </a:p>
          <a:p>
            <a:pPr marL="0" lvl="0" indent="0" algn="l" rtl="0">
              <a:spcBef>
                <a:spcPts val="60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2f30f6434e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2f30f6434e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s-419" sz="1050">
                <a:solidFill>
                  <a:srgbClr val="222222"/>
                </a:solidFill>
              </a:rPr>
              <a:t>Tiene el propósito de clasificar y organizar el contenido dentro de la enciclopedia, aumentando las posibilidades de que sea recuperado dentro de la misma, lo cual se nos da bien a los bibliotecarios. En principio, para categorizar un artículo basta con insertar los enlaces a las categorías en cualquier parte del artículo. Sin embargo, por convención, se los inserta en </a:t>
            </a:r>
            <a:r>
              <a:rPr lang="es-419" sz="1050" i="1">
                <a:solidFill>
                  <a:srgbClr val="222222"/>
                </a:solidFill>
              </a:rPr>
              <a:t>este </a:t>
            </a:r>
            <a:r>
              <a:rPr lang="es-419" sz="1050">
                <a:solidFill>
                  <a:srgbClr val="222222"/>
                </a:solidFill>
              </a:rPr>
              <a:t>lugar del artículo, es decir después de la última sección. Al final de los enlaces a las categorías, se deja una única línea vacía.</a:t>
            </a:r>
            <a:endParaRPr sz="1050">
              <a:solidFill>
                <a:srgbClr val="222222"/>
              </a:solidFill>
            </a:endParaRPr>
          </a:p>
          <a:p>
            <a:pPr marL="0" lvl="0" indent="0" algn="l" rtl="0">
              <a:spcBef>
                <a:spcPts val="60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74073f6702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74073f670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u="sng">
                <a:solidFill>
                  <a:srgbClr val="27278B"/>
                </a:solidFill>
                <a:hlinkClick r:id="rId3"/>
              </a:rPr>
              <a:t>https://docs.google.com/spreadsheets/d/1zSvzMRXhTC-Ycu8i-aEOKHfJEaxsVQbEaKwJVYQnz40/edit?usp=sharing</a:t>
            </a:r>
            <a:r>
              <a:rPr lang="es-419"/>
              <a:t>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5bdee5d833_0_26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5bdee5d833_0_2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u="sng">
                <a:solidFill>
                  <a:srgbClr val="27278B"/>
                </a:solidFill>
                <a:hlinkClick r:id="rId3"/>
              </a:rPr>
              <a:t>https://docs.google.com/spreadsheets/d/1zSvzMRXhTC-Ycu8i-aEOKHfJEaxsVQbEaKwJVYQnz40/edit?usp=sharing</a:t>
            </a:r>
            <a:r>
              <a:rPr lang="es-419"/>
              <a:t>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740c2b6c84_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740c2b6c84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740c2b6c84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740c2b6c84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740c2b6c84_0_2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740c2b6c84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7411acdc32_1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7411acdc32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3300"/>
              </a:spcAft>
              <a:buNone/>
            </a:pPr>
            <a:endParaRPr sz="150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740c2b6c84_0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740c2b6c84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740c2b6c84_0_2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740c2b6c84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740c2b6c84_0_2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740c2b6c84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740c2b6c84_0_2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740c2b6c84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740c2b6c84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740c2b6c84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fechas, wikilinks, e ids</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740c2b6c84_0_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 name="Google Shape;1041;g740c2b6c84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Bibliotecas en méxico: </a:t>
            </a:r>
            <a:r>
              <a:rPr lang="es-419" u="sng">
                <a:solidFill>
                  <a:schemeClr val="hlink"/>
                </a:solidFill>
                <a:hlinkClick r:id="rId3"/>
              </a:rPr>
              <a:t>http://tinyurl.com/ybe7qd9n</a:t>
            </a:r>
            <a:r>
              <a:rPr lang="es-419"/>
              <a:t> Bibliotecas digitales:</a:t>
            </a:r>
            <a:r>
              <a:rPr lang="es-419" u="sng">
                <a:solidFill>
                  <a:schemeClr val="hlink"/>
                </a:solidFill>
                <a:hlinkClick r:id="rId4"/>
              </a:rPr>
              <a:t>http://tinyurl.com/yct56cxn</a:t>
            </a:r>
            <a:r>
              <a:rPr lang="es-419"/>
              <a:t> Revistas de bibliotecas: </a:t>
            </a:r>
            <a:r>
              <a:rPr lang="es-419" u="sng">
                <a:solidFill>
                  <a:schemeClr val="hlink"/>
                </a:solidFill>
                <a:hlinkClick r:id="rId5"/>
              </a:rPr>
              <a:t>http://tinyurl.com/ya6fhk6d</a:t>
            </a:r>
            <a:endParaRPr/>
          </a:p>
          <a:p>
            <a:pPr marL="0" lvl="0" indent="0" algn="l" rtl="0">
              <a:spcBef>
                <a:spcPts val="0"/>
              </a:spcBef>
              <a:spcAft>
                <a:spcPts val="0"/>
              </a:spcAft>
              <a:buNone/>
            </a:pPr>
            <a:r>
              <a:rPr lang="es-419"/>
              <a:t>¿Quién cumple años hoy? </a:t>
            </a:r>
            <a:r>
              <a:rPr lang="es-419" u="sng">
                <a:solidFill>
                  <a:schemeClr val="hlink"/>
                </a:solidFill>
                <a:hlinkClick r:id="rId6"/>
              </a:rPr>
              <a:t>http://tinyurl.com/y86ldmyx</a:t>
            </a:r>
            <a:r>
              <a:rPr lang="es-419"/>
              <a:t> Mayor causa de muerte: </a:t>
            </a:r>
            <a:r>
              <a:rPr lang="es-419" u="sng">
                <a:solidFill>
                  <a:schemeClr val="hlink"/>
                </a:solidFill>
                <a:hlinkClick r:id="rId7"/>
              </a:rPr>
              <a:t>http://tinyurl.com/y9gr99mb</a:t>
            </a:r>
            <a:r>
              <a:rPr lang="es-419"/>
              <a:t> </a:t>
            </a:r>
            <a:endParaRPr/>
          </a:p>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740c2b6c84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740c2b6c84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740c2b6c84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740c2b6c84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5bdee5d833_0_26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5bdee5d833_0_2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5bdee5d833_0_17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5bdee5d833_0_1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1600"/>
              </a:spcBef>
              <a:spcAft>
                <a:spcPts val="0"/>
              </a:spcAft>
              <a:buClr>
                <a:schemeClr val="accent2"/>
              </a:buClr>
              <a:buSzPts val="1100"/>
              <a:buChar char="○"/>
              <a:defRPr>
                <a:solidFill>
                  <a:schemeClr val="accent2"/>
                </a:solidFill>
              </a:defRPr>
            </a:lvl2pPr>
            <a:lvl3pPr marL="1371600" lvl="2" indent="-298450" rtl="0">
              <a:spcBef>
                <a:spcPts val="1600"/>
              </a:spcBef>
              <a:spcAft>
                <a:spcPts val="0"/>
              </a:spcAft>
              <a:buClr>
                <a:schemeClr val="accent2"/>
              </a:buClr>
              <a:buSzPts val="1100"/>
              <a:buChar char="■"/>
              <a:defRPr>
                <a:solidFill>
                  <a:schemeClr val="accent2"/>
                </a:solidFill>
              </a:defRPr>
            </a:lvl3pPr>
            <a:lvl4pPr marL="1828800" lvl="3" indent="-298450" rtl="0">
              <a:spcBef>
                <a:spcPts val="1600"/>
              </a:spcBef>
              <a:spcAft>
                <a:spcPts val="0"/>
              </a:spcAft>
              <a:buClr>
                <a:schemeClr val="accent2"/>
              </a:buClr>
              <a:buSzPts val="1100"/>
              <a:buChar char="●"/>
              <a:defRPr>
                <a:solidFill>
                  <a:schemeClr val="accent2"/>
                </a:solidFill>
              </a:defRPr>
            </a:lvl4pPr>
            <a:lvl5pPr marL="2286000" lvl="4" indent="-298450" rtl="0">
              <a:spcBef>
                <a:spcPts val="1600"/>
              </a:spcBef>
              <a:spcAft>
                <a:spcPts val="0"/>
              </a:spcAft>
              <a:buClr>
                <a:schemeClr val="accent2"/>
              </a:buClr>
              <a:buSzPts val="1100"/>
              <a:buChar char="○"/>
              <a:defRPr>
                <a:solidFill>
                  <a:schemeClr val="accent2"/>
                </a:solidFill>
              </a:defRPr>
            </a:lvl5pPr>
            <a:lvl6pPr marL="2743200" lvl="5" indent="-298450" rtl="0">
              <a:spcBef>
                <a:spcPts val="1600"/>
              </a:spcBef>
              <a:spcAft>
                <a:spcPts val="0"/>
              </a:spcAft>
              <a:buClr>
                <a:schemeClr val="accent2"/>
              </a:buClr>
              <a:buSzPts val="1100"/>
              <a:buChar char="■"/>
              <a:defRPr>
                <a:solidFill>
                  <a:schemeClr val="accent2"/>
                </a:solidFill>
              </a:defRPr>
            </a:lvl6pPr>
            <a:lvl7pPr marL="3200400" lvl="6" indent="-298450" rtl="0">
              <a:spcBef>
                <a:spcPts val="1600"/>
              </a:spcBef>
              <a:spcAft>
                <a:spcPts val="0"/>
              </a:spcAft>
              <a:buClr>
                <a:schemeClr val="accent2"/>
              </a:buClr>
              <a:buSzPts val="1100"/>
              <a:buChar char="●"/>
              <a:defRPr>
                <a:solidFill>
                  <a:schemeClr val="accent2"/>
                </a:solidFill>
              </a:defRPr>
            </a:lvl7pPr>
            <a:lvl8pPr marL="3657600" lvl="7" indent="-298450" rtl="0">
              <a:spcBef>
                <a:spcPts val="1600"/>
              </a:spcBef>
              <a:spcAft>
                <a:spcPts val="0"/>
              </a:spcAft>
              <a:buClr>
                <a:schemeClr val="accent2"/>
              </a:buClr>
              <a:buSzPts val="1100"/>
              <a:buChar char="○"/>
              <a:defRPr>
                <a:solidFill>
                  <a:schemeClr val="accent2"/>
                </a:solidFill>
              </a:defRPr>
            </a:lvl8pPr>
            <a:lvl9pPr marL="4114800" lvl="8" indent="-298450" rtl="0">
              <a:spcBef>
                <a:spcPts val="1600"/>
              </a:spcBef>
              <a:spcAft>
                <a:spcPts val="160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64"/>
        <p:cNvGrpSpPr/>
        <p:nvPr/>
      </p:nvGrpSpPr>
      <p:grpSpPr>
        <a:xfrm>
          <a:off x="0" y="0"/>
          <a:ext cx="0" cy="0"/>
          <a:chOff x="0" y="0"/>
          <a:chExt cx="0" cy="0"/>
        </a:xfrm>
      </p:grpSpPr>
      <p:grpSp>
        <p:nvGrpSpPr>
          <p:cNvPr id="65" name="Google Shape;65;p14"/>
          <p:cNvGrpSpPr/>
          <p:nvPr/>
        </p:nvGrpSpPr>
        <p:grpSpPr>
          <a:xfrm>
            <a:off x="7343003" y="3409675"/>
            <a:ext cx="1691422" cy="1732548"/>
            <a:chOff x="7343003" y="3409675"/>
            <a:chExt cx="1691422" cy="1732548"/>
          </a:xfrm>
        </p:grpSpPr>
        <p:grpSp>
          <p:nvGrpSpPr>
            <p:cNvPr id="66" name="Google Shape;66;p14"/>
            <p:cNvGrpSpPr/>
            <p:nvPr/>
          </p:nvGrpSpPr>
          <p:grpSpPr>
            <a:xfrm>
              <a:off x="7343003" y="4453711"/>
              <a:ext cx="316800" cy="688513"/>
              <a:chOff x="7343003" y="4453711"/>
              <a:chExt cx="316800" cy="688513"/>
            </a:xfrm>
          </p:grpSpPr>
          <p:sp>
            <p:nvSpPr>
              <p:cNvPr id="67" name="Google Shape;67;p14"/>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4"/>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14"/>
            <p:cNvGrpSpPr/>
            <p:nvPr/>
          </p:nvGrpSpPr>
          <p:grpSpPr>
            <a:xfrm>
              <a:off x="7801210" y="4105700"/>
              <a:ext cx="316800" cy="1036523"/>
              <a:chOff x="7801210" y="4105700"/>
              <a:chExt cx="316800" cy="1036523"/>
            </a:xfrm>
          </p:grpSpPr>
          <p:sp>
            <p:nvSpPr>
              <p:cNvPr id="70" name="Google Shape;70;p14"/>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4"/>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14"/>
            <p:cNvGrpSpPr/>
            <p:nvPr/>
          </p:nvGrpSpPr>
          <p:grpSpPr>
            <a:xfrm>
              <a:off x="8259418" y="3757688"/>
              <a:ext cx="316800" cy="1384535"/>
              <a:chOff x="8259418" y="3757688"/>
              <a:chExt cx="316800" cy="1384535"/>
            </a:xfrm>
          </p:grpSpPr>
          <p:sp>
            <p:nvSpPr>
              <p:cNvPr id="74" name="Google Shape;74;p14"/>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4"/>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78;p14"/>
            <p:cNvGrpSpPr/>
            <p:nvPr/>
          </p:nvGrpSpPr>
          <p:grpSpPr>
            <a:xfrm>
              <a:off x="8717625" y="3409675"/>
              <a:ext cx="316800" cy="1732548"/>
              <a:chOff x="8717625" y="3409675"/>
              <a:chExt cx="316800" cy="1732548"/>
            </a:xfrm>
          </p:grpSpPr>
          <p:sp>
            <p:nvSpPr>
              <p:cNvPr id="79" name="Google Shape;79;p14"/>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4"/>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4"/>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4"/>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4"/>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 name="Google Shape;84;p14"/>
          <p:cNvGrpSpPr/>
          <p:nvPr/>
        </p:nvGrpSpPr>
        <p:grpSpPr>
          <a:xfrm>
            <a:off x="5043503" y="0"/>
            <a:ext cx="3814072" cy="3839102"/>
            <a:chOff x="5043503" y="0"/>
            <a:chExt cx="3814072" cy="3839102"/>
          </a:xfrm>
        </p:grpSpPr>
        <p:sp>
          <p:nvSpPr>
            <p:cNvPr id="85" name="Google Shape;85;p14"/>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4"/>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87;p14"/>
            <p:cNvGrpSpPr/>
            <p:nvPr/>
          </p:nvGrpSpPr>
          <p:grpSpPr>
            <a:xfrm>
              <a:off x="7647812" y="2704283"/>
              <a:ext cx="635219" cy="635219"/>
              <a:chOff x="6725724" y="2701260"/>
              <a:chExt cx="1208101" cy="1208100"/>
            </a:xfrm>
          </p:grpSpPr>
          <p:sp>
            <p:nvSpPr>
              <p:cNvPr id="88" name="Google Shape;88;p14"/>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4"/>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4"/>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14"/>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14"/>
            <p:cNvGrpSpPr/>
            <p:nvPr/>
          </p:nvGrpSpPr>
          <p:grpSpPr>
            <a:xfrm>
              <a:off x="7952720" y="179238"/>
              <a:ext cx="873165" cy="873003"/>
              <a:chOff x="7754428" y="208725"/>
              <a:chExt cx="541800" cy="541800"/>
            </a:xfrm>
          </p:grpSpPr>
          <p:sp>
            <p:nvSpPr>
              <p:cNvPr id="93" name="Google Shape;93;p14"/>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4"/>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14"/>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4"/>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4"/>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4"/>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4"/>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14"/>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02" name="Google Shape;102;p14"/>
          <p:cNvSpPr txBox="1">
            <a:spLocks noGrp="1"/>
          </p:cNvSpPr>
          <p:nvPr>
            <p:ph type="subTitle" idx="1"/>
          </p:nvPr>
        </p:nvSpPr>
        <p:spPr>
          <a:xfrm>
            <a:off x="824000" y="3596300"/>
            <a:ext cx="4255500" cy="6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3" name="Google Shape;103;p1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04"/>
        <p:cNvGrpSpPr/>
        <p:nvPr/>
      </p:nvGrpSpPr>
      <p:grpSpPr>
        <a:xfrm>
          <a:off x="0" y="0"/>
          <a:ext cx="0" cy="0"/>
          <a:chOff x="0" y="0"/>
          <a:chExt cx="0" cy="0"/>
        </a:xfrm>
      </p:grpSpPr>
      <p:grpSp>
        <p:nvGrpSpPr>
          <p:cNvPr id="105" name="Google Shape;105;p15"/>
          <p:cNvGrpSpPr/>
          <p:nvPr/>
        </p:nvGrpSpPr>
        <p:grpSpPr>
          <a:xfrm>
            <a:off x="146769" y="3406"/>
            <a:ext cx="1233215" cy="1384535"/>
            <a:chOff x="146769" y="3406"/>
            <a:chExt cx="1233215" cy="1384535"/>
          </a:xfrm>
        </p:grpSpPr>
        <p:grpSp>
          <p:nvGrpSpPr>
            <p:cNvPr id="106" name="Google Shape;106;p15"/>
            <p:cNvGrpSpPr/>
            <p:nvPr/>
          </p:nvGrpSpPr>
          <p:grpSpPr>
            <a:xfrm>
              <a:off x="1063183" y="3406"/>
              <a:ext cx="316800" cy="688513"/>
              <a:chOff x="1063183" y="3406"/>
              <a:chExt cx="316800" cy="688513"/>
            </a:xfrm>
          </p:grpSpPr>
          <p:sp>
            <p:nvSpPr>
              <p:cNvPr id="107" name="Google Shape;107;p15"/>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15"/>
            <p:cNvGrpSpPr/>
            <p:nvPr/>
          </p:nvGrpSpPr>
          <p:grpSpPr>
            <a:xfrm>
              <a:off x="604976" y="3406"/>
              <a:ext cx="316800" cy="1036524"/>
              <a:chOff x="604976" y="3406"/>
              <a:chExt cx="316800" cy="1036524"/>
            </a:xfrm>
          </p:grpSpPr>
          <p:sp>
            <p:nvSpPr>
              <p:cNvPr id="110" name="Google Shape;110;p15"/>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15"/>
            <p:cNvGrpSpPr/>
            <p:nvPr/>
          </p:nvGrpSpPr>
          <p:grpSpPr>
            <a:xfrm>
              <a:off x="146769" y="3406"/>
              <a:ext cx="316800" cy="1384535"/>
              <a:chOff x="146769" y="3406"/>
              <a:chExt cx="316800" cy="1384535"/>
            </a:xfrm>
          </p:grpSpPr>
          <p:sp>
            <p:nvSpPr>
              <p:cNvPr id="114" name="Google Shape;114;p15"/>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5"/>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5"/>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Google Shape;118;p15"/>
          <p:cNvGrpSpPr/>
          <p:nvPr/>
        </p:nvGrpSpPr>
        <p:grpSpPr>
          <a:xfrm>
            <a:off x="6775084" y="2904008"/>
            <a:ext cx="2186148" cy="2239500"/>
            <a:chOff x="6775084" y="2904008"/>
            <a:chExt cx="2186148" cy="2239500"/>
          </a:xfrm>
        </p:grpSpPr>
        <p:grpSp>
          <p:nvGrpSpPr>
            <p:cNvPr id="119" name="Google Shape;119;p15"/>
            <p:cNvGrpSpPr/>
            <p:nvPr/>
          </p:nvGrpSpPr>
          <p:grpSpPr>
            <a:xfrm>
              <a:off x="6775084" y="4253708"/>
              <a:ext cx="409500" cy="889800"/>
              <a:chOff x="6775084" y="4253708"/>
              <a:chExt cx="409500" cy="889800"/>
            </a:xfrm>
          </p:grpSpPr>
          <p:sp>
            <p:nvSpPr>
              <p:cNvPr id="120" name="Google Shape;120;p15"/>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5"/>
            <p:cNvGrpSpPr/>
            <p:nvPr/>
          </p:nvGrpSpPr>
          <p:grpSpPr>
            <a:xfrm>
              <a:off x="7367299" y="3804008"/>
              <a:ext cx="409500" cy="1339500"/>
              <a:chOff x="7367299" y="3804008"/>
              <a:chExt cx="409500" cy="1339500"/>
            </a:xfrm>
          </p:grpSpPr>
          <p:sp>
            <p:nvSpPr>
              <p:cNvPr id="123" name="Google Shape;123;p15"/>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5"/>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15"/>
            <p:cNvGrpSpPr/>
            <p:nvPr/>
          </p:nvGrpSpPr>
          <p:grpSpPr>
            <a:xfrm>
              <a:off x="7959516" y="3354008"/>
              <a:ext cx="409500" cy="1789500"/>
              <a:chOff x="7959516" y="3354008"/>
              <a:chExt cx="409500" cy="1789500"/>
            </a:xfrm>
          </p:grpSpPr>
          <p:sp>
            <p:nvSpPr>
              <p:cNvPr id="127" name="Google Shape;127;p15"/>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5"/>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5"/>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15"/>
            <p:cNvGrpSpPr/>
            <p:nvPr/>
          </p:nvGrpSpPr>
          <p:grpSpPr>
            <a:xfrm>
              <a:off x="8551731" y="2904008"/>
              <a:ext cx="409500" cy="2239500"/>
              <a:chOff x="8551731" y="2904008"/>
              <a:chExt cx="409500" cy="2239500"/>
            </a:xfrm>
          </p:grpSpPr>
          <p:sp>
            <p:nvSpPr>
              <p:cNvPr id="132" name="Google Shape;132;p15"/>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7" name="Google Shape;137;p15"/>
          <p:cNvSpPr txBox="1">
            <a:spLocks noGrp="1"/>
          </p:cNvSpPr>
          <p:nvPr>
            <p:ph type="title"/>
          </p:nvPr>
        </p:nvSpPr>
        <p:spPr>
          <a:xfrm>
            <a:off x="824000" y="1613825"/>
            <a:ext cx="5857800" cy="1872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38" name="Google Shape;138;p1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9"/>
        <p:cNvGrpSpPr/>
        <p:nvPr/>
      </p:nvGrpSpPr>
      <p:grpSpPr>
        <a:xfrm>
          <a:off x="0" y="0"/>
          <a:ext cx="0" cy="0"/>
          <a:chOff x="0" y="0"/>
          <a:chExt cx="0" cy="0"/>
        </a:xfrm>
      </p:grpSpPr>
      <p:grpSp>
        <p:nvGrpSpPr>
          <p:cNvPr id="140" name="Google Shape;140;p16"/>
          <p:cNvGrpSpPr/>
          <p:nvPr/>
        </p:nvGrpSpPr>
        <p:grpSpPr>
          <a:xfrm>
            <a:off x="625966" y="299376"/>
            <a:ext cx="999312" cy="999312"/>
            <a:chOff x="348199" y="179450"/>
            <a:chExt cx="1116300" cy="1116300"/>
          </a:xfrm>
        </p:grpSpPr>
        <p:sp>
          <p:nvSpPr>
            <p:cNvPr id="141" name="Google Shape;141;p1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16"/>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45" name="Google Shape;145;p1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6"/>
        <p:cNvGrpSpPr/>
        <p:nvPr/>
      </p:nvGrpSpPr>
      <p:grpSpPr>
        <a:xfrm>
          <a:off x="0" y="0"/>
          <a:ext cx="0" cy="0"/>
          <a:chOff x="0" y="0"/>
          <a:chExt cx="0" cy="0"/>
        </a:xfrm>
      </p:grpSpPr>
      <p:grpSp>
        <p:nvGrpSpPr>
          <p:cNvPr id="147" name="Google Shape;147;p17"/>
          <p:cNvGrpSpPr/>
          <p:nvPr/>
        </p:nvGrpSpPr>
        <p:grpSpPr>
          <a:xfrm>
            <a:off x="625966" y="299376"/>
            <a:ext cx="999312" cy="999312"/>
            <a:chOff x="348199" y="179450"/>
            <a:chExt cx="1116300" cy="1116300"/>
          </a:xfrm>
        </p:grpSpPr>
        <p:sp>
          <p:nvSpPr>
            <p:cNvPr id="148" name="Google Shape;148;p1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150;p17"/>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1" name="Google Shape;151;p17"/>
          <p:cNvSpPr txBox="1">
            <a:spLocks noGrp="1"/>
          </p:cNvSpPr>
          <p:nvPr>
            <p:ph type="body" idx="1"/>
          </p:nvPr>
        </p:nvSpPr>
        <p:spPr>
          <a:xfrm>
            <a:off x="1303800" y="1990050"/>
            <a:ext cx="3430500" cy="25416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52" name="Google Shape;152;p17"/>
          <p:cNvSpPr txBox="1">
            <a:spLocks noGrp="1"/>
          </p:cNvSpPr>
          <p:nvPr>
            <p:ph type="body" idx="2"/>
          </p:nvPr>
        </p:nvSpPr>
        <p:spPr>
          <a:xfrm>
            <a:off x="4903650" y="1990050"/>
            <a:ext cx="3430500" cy="25416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53" name="Google Shape;153;p1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4"/>
        <p:cNvGrpSpPr/>
        <p:nvPr/>
      </p:nvGrpSpPr>
      <p:grpSpPr>
        <a:xfrm>
          <a:off x="0" y="0"/>
          <a:ext cx="0" cy="0"/>
          <a:chOff x="0" y="0"/>
          <a:chExt cx="0" cy="0"/>
        </a:xfrm>
      </p:grpSpPr>
      <p:grpSp>
        <p:nvGrpSpPr>
          <p:cNvPr id="155" name="Google Shape;155;p18"/>
          <p:cNvGrpSpPr/>
          <p:nvPr/>
        </p:nvGrpSpPr>
        <p:grpSpPr>
          <a:xfrm>
            <a:off x="625966" y="299376"/>
            <a:ext cx="999312" cy="999312"/>
            <a:chOff x="348199" y="179450"/>
            <a:chExt cx="1116300" cy="1116300"/>
          </a:xfrm>
        </p:grpSpPr>
        <p:sp>
          <p:nvSpPr>
            <p:cNvPr id="156" name="Google Shape;156;p18"/>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8"/>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18"/>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9" name="Google Shape;159;p1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0"/>
        <p:cNvGrpSpPr/>
        <p:nvPr/>
      </p:nvGrpSpPr>
      <p:grpSpPr>
        <a:xfrm>
          <a:off x="0" y="0"/>
          <a:ext cx="0" cy="0"/>
          <a:chOff x="0" y="0"/>
          <a:chExt cx="0" cy="0"/>
        </a:xfrm>
      </p:grpSpPr>
      <p:grpSp>
        <p:nvGrpSpPr>
          <p:cNvPr id="161" name="Google Shape;161;p19"/>
          <p:cNvGrpSpPr/>
          <p:nvPr/>
        </p:nvGrpSpPr>
        <p:grpSpPr>
          <a:xfrm>
            <a:off x="625966" y="299376"/>
            <a:ext cx="999312" cy="999312"/>
            <a:chOff x="348199" y="179450"/>
            <a:chExt cx="1116300" cy="1116300"/>
          </a:xfrm>
        </p:grpSpPr>
        <p:sp>
          <p:nvSpPr>
            <p:cNvPr id="162" name="Google Shape;162;p1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19"/>
          <p:cNvSpPr txBox="1">
            <a:spLocks noGrp="1"/>
          </p:cNvSpPr>
          <p:nvPr>
            <p:ph type="title"/>
          </p:nvPr>
        </p:nvSpPr>
        <p:spPr>
          <a:xfrm>
            <a:off x="1303800" y="598575"/>
            <a:ext cx="3312000" cy="159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5" name="Google Shape;165;p19"/>
          <p:cNvSpPr txBox="1">
            <a:spLocks noGrp="1"/>
          </p:cNvSpPr>
          <p:nvPr>
            <p:ph type="body" idx="1"/>
          </p:nvPr>
        </p:nvSpPr>
        <p:spPr>
          <a:xfrm>
            <a:off x="1303800" y="2309675"/>
            <a:ext cx="3312000" cy="22218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66" name="Google Shape;166;p1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167"/>
        <p:cNvGrpSpPr/>
        <p:nvPr/>
      </p:nvGrpSpPr>
      <p:grpSpPr>
        <a:xfrm>
          <a:off x="0" y="0"/>
          <a:ext cx="0" cy="0"/>
          <a:chOff x="0" y="0"/>
          <a:chExt cx="0" cy="0"/>
        </a:xfrm>
      </p:grpSpPr>
      <p:grpSp>
        <p:nvGrpSpPr>
          <p:cNvPr id="168" name="Google Shape;168;p20"/>
          <p:cNvGrpSpPr/>
          <p:nvPr/>
        </p:nvGrpSpPr>
        <p:grpSpPr>
          <a:xfrm>
            <a:off x="6866714" y="1306"/>
            <a:ext cx="2267451" cy="2601690"/>
            <a:chOff x="6790514" y="1306"/>
            <a:chExt cx="2267451" cy="2601690"/>
          </a:xfrm>
        </p:grpSpPr>
        <p:grpSp>
          <p:nvGrpSpPr>
            <p:cNvPr id="169" name="Google Shape;169;p20"/>
            <p:cNvGrpSpPr/>
            <p:nvPr/>
          </p:nvGrpSpPr>
          <p:grpSpPr>
            <a:xfrm>
              <a:off x="7067465" y="1306"/>
              <a:ext cx="1990500" cy="1990200"/>
              <a:chOff x="7067465" y="1306"/>
              <a:chExt cx="1990500" cy="1990200"/>
            </a:xfrm>
          </p:grpSpPr>
          <p:sp>
            <p:nvSpPr>
              <p:cNvPr id="170" name="Google Shape;170;p20"/>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0"/>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0"/>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20"/>
            <p:cNvGrpSpPr/>
            <p:nvPr/>
          </p:nvGrpSpPr>
          <p:grpSpPr>
            <a:xfrm>
              <a:off x="8207126" y="1807996"/>
              <a:ext cx="795000" cy="795000"/>
              <a:chOff x="8207126" y="1807996"/>
              <a:chExt cx="795000" cy="795000"/>
            </a:xfrm>
          </p:grpSpPr>
          <p:sp>
            <p:nvSpPr>
              <p:cNvPr id="174" name="Google Shape;174;p20"/>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0"/>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0"/>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20"/>
            <p:cNvGrpSpPr/>
            <p:nvPr/>
          </p:nvGrpSpPr>
          <p:grpSpPr>
            <a:xfrm>
              <a:off x="6790514" y="118857"/>
              <a:ext cx="548700" cy="548700"/>
              <a:chOff x="6790514" y="118857"/>
              <a:chExt cx="548700" cy="548700"/>
            </a:xfrm>
          </p:grpSpPr>
          <p:sp>
            <p:nvSpPr>
              <p:cNvPr id="178" name="Google Shape;178;p20"/>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0"/>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0" name="Google Shape;180;p20"/>
          <p:cNvSpPr txBox="1">
            <a:spLocks noGrp="1"/>
          </p:cNvSpPr>
          <p:nvPr>
            <p:ph type="title"/>
          </p:nvPr>
        </p:nvSpPr>
        <p:spPr>
          <a:xfrm>
            <a:off x="824000" y="763600"/>
            <a:ext cx="5857800" cy="3573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81" name="Google Shape;181;p2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2"/>
        <p:cNvGrpSpPr/>
        <p:nvPr/>
      </p:nvGrpSpPr>
      <p:grpSpPr>
        <a:xfrm>
          <a:off x="0" y="0"/>
          <a:ext cx="0" cy="0"/>
          <a:chOff x="0" y="0"/>
          <a:chExt cx="0" cy="0"/>
        </a:xfrm>
      </p:grpSpPr>
      <p:grpSp>
        <p:nvGrpSpPr>
          <p:cNvPr id="183" name="Google Shape;183;p21"/>
          <p:cNvGrpSpPr/>
          <p:nvPr/>
        </p:nvGrpSpPr>
        <p:grpSpPr>
          <a:xfrm>
            <a:off x="625966" y="299376"/>
            <a:ext cx="999312" cy="999312"/>
            <a:chOff x="348199" y="179450"/>
            <a:chExt cx="1116300" cy="1116300"/>
          </a:xfrm>
        </p:grpSpPr>
        <p:sp>
          <p:nvSpPr>
            <p:cNvPr id="184" name="Google Shape;184;p21"/>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1"/>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 name="Google Shape;186;p21"/>
          <p:cNvSpPr txBox="1">
            <a:spLocks noGrp="1"/>
          </p:cNvSpPr>
          <p:nvPr>
            <p:ph type="title"/>
          </p:nvPr>
        </p:nvSpPr>
        <p:spPr>
          <a:xfrm>
            <a:off x="1303800" y="598575"/>
            <a:ext cx="3430500" cy="1990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7" name="Google Shape;187;p21"/>
          <p:cNvSpPr txBox="1">
            <a:spLocks noGrp="1"/>
          </p:cNvSpPr>
          <p:nvPr>
            <p:ph type="subTitle" idx="1"/>
          </p:nvPr>
        </p:nvSpPr>
        <p:spPr>
          <a:xfrm>
            <a:off x="1303800" y="2743203"/>
            <a:ext cx="3430500" cy="726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88" name="Google Shape;188;p21"/>
          <p:cNvSpPr txBox="1">
            <a:spLocks noGrp="1"/>
          </p:cNvSpPr>
          <p:nvPr>
            <p:ph type="body" idx="2"/>
          </p:nvPr>
        </p:nvSpPr>
        <p:spPr>
          <a:xfrm>
            <a:off x="4903700" y="661000"/>
            <a:ext cx="3430500" cy="3870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89" name="Google Shape;189;p2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0"/>
        <p:cNvGrpSpPr/>
        <p:nvPr/>
      </p:nvGrpSpPr>
      <p:grpSpPr>
        <a:xfrm>
          <a:off x="0" y="0"/>
          <a:ext cx="0" cy="0"/>
          <a:chOff x="0" y="0"/>
          <a:chExt cx="0" cy="0"/>
        </a:xfrm>
      </p:grpSpPr>
      <p:grpSp>
        <p:nvGrpSpPr>
          <p:cNvPr id="191" name="Google Shape;191;p22"/>
          <p:cNvGrpSpPr/>
          <p:nvPr/>
        </p:nvGrpSpPr>
        <p:grpSpPr>
          <a:xfrm>
            <a:off x="713373" y="3847119"/>
            <a:ext cx="825392" cy="825392"/>
            <a:chOff x="348199" y="179450"/>
            <a:chExt cx="1116300" cy="1116300"/>
          </a:xfrm>
        </p:grpSpPr>
        <p:sp>
          <p:nvSpPr>
            <p:cNvPr id="192" name="Google Shape;192;p22"/>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2"/>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Google Shape;194;p22"/>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Autofit/>
          </a:bodyPr>
          <a:lstStyle>
            <a:lvl1pPr marL="457200" lvl="0" indent="-228600" rtl="0">
              <a:lnSpc>
                <a:spcPct val="100000"/>
              </a:lnSpc>
              <a:spcBef>
                <a:spcPts val="0"/>
              </a:spcBef>
              <a:spcAft>
                <a:spcPts val="0"/>
              </a:spcAft>
              <a:buSzPts val="1300"/>
              <a:buNone/>
              <a:defRPr/>
            </a:lvl1pPr>
          </a:lstStyle>
          <a:p>
            <a:endParaRPr/>
          </a:p>
        </p:txBody>
      </p:sp>
      <p:sp>
        <p:nvSpPr>
          <p:cNvPr id="195" name="Google Shape;195;p2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96"/>
        <p:cNvGrpSpPr/>
        <p:nvPr/>
      </p:nvGrpSpPr>
      <p:grpSpPr>
        <a:xfrm>
          <a:off x="0" y="0"/>
          <a:ext cx="0" cy="0"/>
          <a:chOff x="0" y="0"/>
          <a:chExt cx="0" cy="0"/>
        </a:xfrm>
      </p:grpSpPr>
      <p:grpSp>
        <p:nvGrpSpPr>
          <p:cNvPr id="197" name="Google Shape;197;p23"/>
          <p:cNvGrpSpPr/>
          <p:nvPr/>
        </p:nvGrpSpPr>
        <p:grpSpPr>
          <a:xfrm>
            <a:off x="52" y="4099200"/>
            <a:ext cx="9144036" cy="1044300"/>
            <a:chOff x="52" y="4099200"/>
            <a:chExt cx="9144036" cy="1044300"/>
          </a:xfrm>
        </p:grpSpPr>
        <p:grpSp>
          <p:nvGrpSpPr>
            <p:cNvPr id="198" name="Google Shape;198;p23"/>
            <p:cNvGrpSpPr/>
            <p:nvPr/>
          </p:nvGrpSpPr>
          <p:grpSpPr>
            <a:xfrm>
              <a:off x="52" y="4309200"/>
              <a:ext cx="231622" cy="834300"/>
              <a:chOff x="2688737" y="4301380"/>
              <a:chExt cx="231900" cy="834300"/>
            </a:xfrm>
          </p:grpSpPr>
          <p:sp>
            <p:nvSpPr>
              <p:cNvPr id="199" name="Google Shape;199;p23"/>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3"/>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3"/>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3"/>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23"/>
            <p:cNvGrpSpPr/>
            <p:nvPr/>
          </p:nvGrpSpPr>
          <p:grpSpPr>
            <a:xfrm>
              <a:off x="371406" y="4099200"/>
              <a:ext cx="231622" cy="1044300"/>
              <a:chOff x="2688737" y="4091380"/>
              <a:chExt cx="231900" cy="1044300"/>
            </a:xfrm>
          </p:grpSpPr>
          <p:sp>
            <p:nvSpPr>
              <p:cNvPr id="204" name="Google Shape;204;p23"/>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3"/>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3"/>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3"/>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3"/>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3"/>
            <p:cNvGrpSpPr/>
            <p:nvPr/>
          </p:nvGrpSpPr>
          <p:grpSpPr>
            <a:xfrm>
              <a:off x="742761" y="4309200"/>
              <a:ext cx="231622" cy="834300"/>
              <a:chOff x="2688737" y="4301380"/>
              <a:chExt cx="231900" cy="834300"/>
            </a:xfrm>
          </p:grpSpPr>
          <p:sp>
            <p:nvSpPr>
              <p:cNvPr id="210" name="Google Shape;210;p23"/>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3"/>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3"/>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3"/>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23"/>
            <p:cNvGrpSpPr/>
            <p:nvPr/>
          </p:nvGrpSpPr>
          <p:grpSpPr>
            <a:xfrm>
              <a:off x="1114115" y="4518900"/>
              <a:ext cx="231622" cy="624600"/>
              <a:chOff x="2688737" y="4511080"/>
              <a:chExt cx="231900" cy="624600"/>
            </a:xfrm>
          </p:grpSpPr>
          <p:sp>
            <p:nvSpPr>
              <p:cNvPr id="215" name="Google Shape;215;p23"/>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3"/>
            <p:cNvGrpSpPr/>
            <p:nvPr/>
          </p:nvGrpSpPr>
          <p:grpSpPr>
            <a:xfrm>
              <a:off x="1856753" y="4099200"/>
              <a:ext cx="231600" cy="1044300"/>
              <a:chOff x="1856753" y="4099200"/>
              <a:chExt cx="231600" cy="1044300"/>
            </a:xfrm>
          </p:grpSpPr>
          <p:sp>
            <p:nvSpPr>
              <p:cNvPr id="219" name="Google Shape;219;p23"/>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3"/>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3"/>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3"/>
            <p:cNvGrpSpPr/>
            <p:nvPr/>
          </p:nvGrpSpPr>
          <p:grpSpPr>
            <a:xfrm>
              <a:off x="2228107" y="4309200"/>
              <a:ext cx="231600" cy="834300"/>
              <a:chOff x="2228107" y="4309200"/>
              <a:chExt cx="231600" cy="834300"/>
            </a:xfrm>
          </p:grpSpPr>
          <p:sp>
            <p:nvSpPr>
              <p:cNvPr id="225" name="Google Shape;225;p23"/>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3"/>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3"/>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3"/>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23"/>
            <p:cNvGrpSpPr/>
            <p:nvPr/>
          </p:nvGrpSpPr>
          <p:grpSpPr>
            <a:xfrm>
              <a:off x="2599462" y="4518900"/>
              <a:ext cx="231600" cy="624600"/>
              <a:chOff x="2599462" y="4518900"/>
              <a:chExt cx="231600" cy="624600"/>
            </a:xfrm>
          </p:grpSpPr>
          <p:sp>
            <p:nvSpPr>
              <p:cNvPr id="230" name="Google Shape;230;p23"/>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3"/>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3"/>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3"/>
            <p:cNvGrpSpPr/>
            <p:nvPr/>
          </p:nvGrpSpPr>
          <p:grpSpPr>
            <a:xfrm>
              <a:off x="3342171" y="4099200"/>
              <a:ext cx="231600" cy="1044300"/>
              <a:chOff x="3342171" y="4099200"/>
              <a:chExt cx="231600" cy="1044300"/>
            </a:xfrm>
          </p:grpSpPr>
          <p:sp>
            <p:nvSpPr>
              <p:cNvPr id="234" name="Google Shape;234;p23"/>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3"/>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3"/>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3"/>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3"/>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23"/>
            <p:cNvGrpSpPr/>
            <p:nvPr/>
          </p:nvGrpSpPr>
          <p:grpSpPr>
            <a:xfrm>
              <a:off x="3713525" y="4309200"/>
              <a:ext cx="231600" cy="834300"/>
              <a:chOff x="3713525" y="4309200"/>
              <a:chExt cx="231600" cy="834300"/>
            </a:xfrm>
          </p:grpSpPr>
          <p:sp>
            <p:nvSpPr>
              <p:cNvPr id="240" name="Google Shape;240;p23"/>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3"/>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3"/>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3"/>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 name="Google Shape;244;p23"/>
            <p:cNvGrpSpPr/>
            <p:nvPr/>
          </p:nvGrpSpPr>
          <p:grpSpPr>
            <a:xfrm>
              <a:off x="1485398" y="4309200"/>
              <a:ext cx="231600" cy="834300"/>
              <a:chOff x="1485398" y="4309200"/>
              <a:chExt cx="231600" cy="834300"/>
            </a:xfrm>
          </p:grpSpPr>
          <p:sp>
            <p:nvSpPr>
              <p:cNvPr id="245" name="Google Shape;245;p23"/>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3"/>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3"/>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3"/>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23"/>
            <p:cNvGrpSpPr/>
            <p:nvPr/>
          </p:nvGrpSpPr>
          <p:grpSpPr>
            <a:xfrm>
              <a:off x="4084879" y="4518900"/>
              <a:ext cx="231600" cy="624600"/>
              <a:chOff x="4084879" y="4518900"/>
              <a:chExt cx="231600" cy="624600"/>
            </a:xfrm>
          </p:grpSpPr>
          <p:sp>
            <p:nvSpPr>
              <p:cNvPr id="250" name="Google Shape;250;p23"/>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3"/>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3"/>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53;p23"/>
            <p:cNvGrpSpPr/>
            <p:nvPr/>
          </p:nvGrpSpPr>
          <p:grpSpPr>
            <a:xfrm>
              <a:off x="2970816" y="4309200"/>
              <a:ext cx="231600" cy="834300"/>
              <a:chOff x="2970816" y="4309200"/>
              <a:chExt cx="231600" cy="834300"/>
            </a:xfrm>
          </p:grpSpPr>
          <p:sp>
            <p:nvSpPr>
              <p:cNvPr id="254" name="Google Shape;254;p23"/>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3"/>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3"/>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3"/>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58;p23"/>
            <p:cNvGrpSpPr/>
            <p:nvPr/>
          </p:nvGrpSpPr>
          <p:grpSpPr>
            <a:xfrm>
              <a:off x="4456234" y="4309200"/>
              <a:ext cx="231600" cy="834300"/>
              <a:chOff x="4456234" y="4309200"/>
              <a:chExt cx="231600" cy="834300"/>
            </a:xfrm>
          </p:grpSpPr>
          <p:sp>
            <p:nvSpPr>
              <p:cNvPr id="259" name="Google Shape;259;p23"/>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3"/>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3"/>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3"/>
            <p:cNvGrpSpPr/>
            <p:nvPr/>
          </p:nvGrpSpPr>
          <p:grpSpPr>
            <a:xfrm>
              <a:off x="4827588" y="4099200"/>
              <a:ext cx="231600" cy="1044300"/>
              <a:chOff x="4827588" y="4099200"/>
              <a:chExt cx="231600" cy="1044300"/>
            </a:xfrm>
          </p:grpSpPr>
          <p:sp>
            <p:nvSpPr>
              <p:cNvPr id="264" name="Google Shape;264;p23"/>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3"/>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3"/>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3"/>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3"/>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23"/>
            <p:cNvGrpSpPr/>
            <p:nvPr/>
          </p:nvGrpSpPr>
          <p:grpSpPr>
            <a:xfrm>
              <a:off x="5198943" y="4309200"/>
              <a:ext cx="231600" cy="834300"/>
              <a:chOff x="5198943" y="4309200"/>
              <a:chExt cx="231600" cy="834300"/>
            </a:xfrm>
          </p:grpSpPr>
          <p:sp>
            <p:nvSpPr>
              <p:cNvPr id="270" name="Google Shape;270;p23"/>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 name="Google Shape;274;p23"/>
            <p:cNvGrpSpPr/>
            <p:nvPr/>
          </p:nvGrpSpPr>
          <p:grpSpPr>
            <a:xfrm>
              <a:off x="5570297" y="4518900"/>
              <a:ext cx="231600" cy="624600"/>
              <a:chOff x="5570297" y="4518900"/>
              <a:chExt cx="231600" cy="624600"/>
            </a:xfrm>
          </p:grpSpPr>
          <p:sp>
            <p:nvSpPr>
              <p:cNvPr id="275" name="Google Shape;275;p23"/>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3"/>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3"/>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23"/>
            <p:cNvGrpSpPr/>
            <p:nvPr/>
          </p:nvGrpSpPr>
          <p:grpSpPr>
            <a:xfrm>
              <a:off x="5941652" y="4309200"/>
              <a:ext cx="231600" cy="834300"/>
              <a:chOff x="5941652" y="4309200"/>
              <a:chExt cx="231600" cy="834300"/>
            </a:xfrm>
          </p:grpSpPr>
          <p:sp>
            <p:nvSpPr>
              <p:cNvPr id="279" name="Google Shape;279;p23"/>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3"/>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3"/>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3"/>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23"/>
            <p:cNvGrpSpPr/>
            <p:nvPr/>
          </p:nvGrpSpPr>
          <p:grpSpPr>
            <a:xfrm>
              <a:off x="6313006" y="4099200"/>
              <a:ext cx="231600" cy="1044300"/>
              <a:chOff x="6313006" y="4099200"/>
              <a:chExt cx="231600" cy="1044300"/>
            </a:xfrm>
          </p:grpSpPr>
          <p:sp>
            <p:nvSpPr>
              <p:cNvPr id="284" name="Google Shape;284;p23"/>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3"/>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3"/>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3"/>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3"/>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23"/>
            <p:cNvGrpSpPr/>
            <p:nvPr/>
          </p:nvGrpSpPr>
          <p:grpSpPr>
            <a:xfrm>
              <a:off x="6684361" y="4309200"/>
              <a:ext cx="231600" cy="834300"/>
              <a:chOff x="6684361" y="4309200"/>
              <a:chExt cx="231600" cy="834300"/>
            </a:xfrm>
          </p:grpSpPr>
          <p:sp>
            <p:nvSpPr>
              <p:cNvPr id="290" name="Google Shape;290;p23"/>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3"/>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3"/>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3"/>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23"/>
            <p:cNvGrpSpPr/>
            <p:nvPr/>
          </p:nvGrpSpPr>
          <p:grpSpPr>
            <a:xfrm>
              <a:off x="7055715" y="4518900"/>
              <a:ext cx="231600" cy="624600"/>
              <a:chOff x="7055715" y="4518900"/>
              <a:chExt cx="231600" cy="624600"/>
            </a:xfrm>
          </p:grpSpPr>
          <p:sp>
            <p:nvSpPr>
              <p:cNvPr id="295" name="Google Shape;295;p23"/>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3"/>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3"/>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 name="Google Shape;298;p23"/>
            <p:cNvGrpSpPr/>
            <p:nvPr/>
          </p:nvGrpSpPr>
          <p:grpSpPr>
            <a:xfrm>
              <a:off x="7798424" y="4099200"/>
              <a:ext cx="231600" cy="1044300"/>
              <a:chOff x="7798424" y="4099200"/>
              <a:chExt cx="231600" cy="1044300"/>
            </a:xfrm>
          </p:grpSpPr>
          <p:sp>
            <p:nvSpPr>
              <p:cNvPr id="299" name="Google Shape;299;p23"/>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3"/>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3"/>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3"/>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3"/>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23"/>
            <p:cNvGrpSpPr/>
            <p:nvPr/>
          </p:nvGrpSpPr>
          <p:grpSpPr>
            <a:xfrm>
              <a:off x="8169779" y="4309200"/>
              <a:ext cx="231600" cy="834300"/>
              <a:chOff x="8169779" y="4309200"/>
              <a:chExt cx="231600" cy="834300"/>
            </a:xfrm>
          </p:grpSpPr>
          <p:sp>
            <p:nvSpPr>
              <p:cNvPr id="305" name="Google Shape;305;p23"/>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3"/>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3"/>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3"/>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23"/>
            <p:cNvGrpSpPr/>
            <p:nvPr/>
          </p:nvGrpSpPr>
          <p:grpSpPr>
            <a:xfrm>
              <a:off x="7427070" y="4309200"/>
              <a:ext cx="231600" cy="834300"/>
              <a:chOff x="7427070" y="4309200"/>
              <a:chExt cx="231600" cy="834300"/>
            </a:xfrm>
          </p:grpSpPr>
          <p:sp>
            <p:nvSpPr>
              <p:cNvPr id="310" name="Google Shape;310;p23"/>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3"/>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3"/>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3"/>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23"/>
            <p:cNvGrpSpPr/>
            <p:nvPr/>
          </p:nvGrpSpPr>
          <p:grpSpPr>
            <a:xfrm>
              <a:off x="8541133" y="4518900"/>
              <a:ext cx="231600" cy="624600"/>
              <a:chOff x="8541133" y="4518900"/>
              <a:chExt cx="231600" cy="624600"/>
            </a:xfrm>
          </p:grpSpPr>
          <p:sp>
            <p:nvSpPr>
              <p:cNvPr id="315" name="Google Shape;315;p23"/>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3"/>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3"/>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23"/>
            <p:cNvGrpSpPr/>
            <p:nvPr/>
          </p:nvGrpSpPr>
          <p:grpSpPr>
            <a:xfrm>
              <a:off x="8912488" y="4309200"/>
              <a:ext cx="231600" cy="834300"/>
              <a:chOff x="8912488" y="4309200"/>
              <a:chExt cx="231600" cy="834300"/>
            </a:xfrm>
          </p:grpSpPr>
          <p:sp>
            <p:nvSpPr>
              <p:cNvPr id="319" name="Google Shape;319;p23"/>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3"/>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3"/>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3"/>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3" name="Google Shape;323;p23"/>
          <p:cNvSpPr txBox="1">
            <a:spLocks noGrp="1"/>
          </p:cNvSpPr>
          <p:nvPr>
            <p:ph type="title" hasCustomPrompt="1"/>
          </p:nvPr>
        </p:nvSpPr>
        <p:spPr>
          <a:xfrm>
            <a:off x="1388625" y="772725"/>
            <a:ext cx="6366900" cy="1863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8000"/>
              <a:buNone/>
              <a:defRPr sz="8000">
                <a:solidFill>
                  <a:schemeClr val="lt1"/>
                </a:solidFill>
              </a:defRPr>
            </a:lvl1pPr>
            <a:lvl2pPr lvl="1" algn="ctr" rtl="0">
              <a:spcBef>
                <a:spcPts val="0"/>
              </a:spcBef>
              <a:spcAft>
                <a:spcPts val="0"/>
              </a:spcAft>
              <a:buClr>
                <a:schemeClr val="lt1"/>
              </a:buClr>
              <a:buSzPts val="8000"/>
              <a:buNone/>
              <a:defRPr sz="8000">
                <a:solidFill>
                  <a:schemeClr val="lt1"/>
                </a:solidFill>
              </a:defRPr>
            </a:lvl2pPr>
            <a:lvl3pPr lvl="2" algn="ctr" rtl="0">
              <a:spcBef>
                <a:spcPts val="0"/>
              </a:spcBef>
              <a:spcAft>
                <a:spcPts val="0"/>
              </a:spcAft>
              <a:buClr>
                <a:schemeClr val="lt1"/>
              </a:buClr>
              <a:buSzPts val="8000"/>
              <a:buNone/>
              <a:defRPr sz="8000">
                <a:solidFill>
                  <a:schemeClr val="lt1"/>
                </a:solidFill>
              </a:defRPr>
            </a:lvl3pPr>
            <a:lvl4pPr lvl="3" algn="ctr" rtl="0">
              <a:spcBef>
                <a:spcPts val="0"/>
              </a:spcBef>
              <a:spcAft>
                <a:spcPts val="0"/>
              </a:spcAft>
              <a:buClr>
                <a:schemeClr val="lt1"/>
              </a:buClr>
              <a:buSzPts val="8000"/>
              <a:buNone/>
              <a:defRPr sz="8000">
                <a:solidFill>
                  <a:schemeClr val="lt1"/>
                </a:solidFill>
              </a:defRPr>
            </a:lvl4pPr>
            <a:lvl5pPr lvl="4" algn="ctr" rtl="0">
              <a:spcBef>
                <a:spcPts val="0"/>
              </a:spcBef>
              <a:spcAft>
                <a:spcPts val="0"/>
              </a:spcAft>
              <a:buClr>
                <a:schemeClr val="lt1"/>
              </a:buClr>
              <a:buSzPts val="8000"/>
              <a:buNone/>
              <a:defRPr sz="8000">
                <a:solidFill>
                  <a:schemeClr val="lt1"/>
                </a:solidFill>
              </a:defRPr>
            </a:lvl5pPr>
            <a:lvl6pPr lvl="5" algn="ctr" rtl="0">
              <a:spcBef>
                <a:spcPts val="0"/>
              </a:spcBef>
              <a:spcAft>
                <a:spcPts val="0"/>
              </a:spcAft>
              <a:buClr>
                <a:schemeClr val="lt1"/>
              </a:buClr>
              <a:buSzPts val="8000"/>
              <a:buNone/>
              <a:defRPr sz="8000">
                <a:solidFill>
                  <a:schemeClr val="lt1"/>
                </a:solidFill>
              </a:defRPr>
            </a:lvl6pPr>
            <a:lvl7pPr lvl="6" algn="ctr" rtl="0">
              <a:spcBef>
                <a:spcPts val="0"/>
              </a:spcBef>
              <a:spcAft>
                <a:spcPts val="0"/>
              </a:spcAft>
              <a:buClr>
                <a:schemeClr val="lt1"/>
              </a:buClr>
              <a:buSzPts val="8000"/>
              <a:buNone/>
              <a:defRPr sz="8000">
                <a:solidFill>
                  <a:schemeClr val="lt1"/>
                </a:solidFill>
              </a:defRPr>
            </a:lvl7pPr>
            <a:lvl8pPr lvl="7" algn="ctr" rtl="0">
              <a:spcBef>
                <a:spcPts val="0"/>
              </a:spcBef>
              <a:spcAft>
                <a:spcPts val="0"/>
              </a:spcAft>
              <a:buClr>
                <a:schemeClr val="lt1"/>
              </a:buClr>
              <a:buSzPts val="8000"/>
              <a:buNone/>
              <a:defRPr sz="8000">
                <a:solidFill>
                  <a:schemeClr val="lt1"/>
                </a:solidFill>
              </a:defRPr>
            </a:lvl8pPr>
            <a:lvl9pPr lvl="8" algn="ctr" rtl="0">
              <a:spcBef>
                <a:spcPts val="0"/>
              </a:spcBef>
              <a:spcAft>
                <a:spcPts val="0"/>
              </a:spcAft>
              <a:buClr>
                <a:schemeClr val="lt1"/>
              </a:buClr>
              <a:buSzPts val="8000"/>
              <a:buNone/>
              <a:defRPr sz="8000">
                <a:solidFill>
                  <a:schemeClr val="lt1"/>
                </a:solidFill>
              </a:defRPr>
            </a:lvl9pPr>
          </a:lstStyle>
          <a:p>
            <a:r>
              <a:t>xx%</a:t>
            </a:r>
          </a:p>
        </p:txBody>
      </p:sp>
      <p:sp>
        <p:nvSpPr>
          <p:cNvPr id="324" name="Google Shape;324;p23"/>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Autofit/>
          </a:bodyPr>
          <a:lstStyle>
            <a:lvl1pPr marL="457200" lvl="0" indent="-311150" algn="ctr" rtl="0">
              <a:spcBef>
                <a:spcPts val="0"/>
              </a:spcBef>
              <a:spcAft>
                <a:spcPts val="0"/>
              </a:spcAft>
              <a:buClr>
                <a:schemeClr val="lt1"/>
              </a:buClr>
              <a:buSzPts val="1300"/>
              <a:buChar char="●"/>
              <a:defRPr>
                <a:solidFill>
                  <a:schemeClr val="lt1"/>
                </a:solidFill>
              </a:defRPr>
            </a:lvl1pPr>
            <a:lvl2pPr marL="914400" lvl="1" indent="-298450" algn="ctr" rtl="0">
              <a:spcBef>
                <a:spcPts val="1600"/>
              </a:spcBef>
              <a:spcAft>
                <a:spcPts val="0"/>
              </a:spcAft>
              <a:buClr>
                <a:schemeClr val="lt1"/>
              </a:buClr>
              <a:buSzPts val="1100"/>
              <a:buChar char="○"/>
              <a:defRPr>
                <a:solidFill>
                  <a:schemeClr val="lt1"/>
                </a:solidFill>
              </a:defRPr>
            </a:lvl2pPr>
            <a:lvl3pPr marL="1371600" lvl="2" indent="-298450" algn="ctr" rtl="0">
              <a:spcBef>
                <a:spcPts val="1600"/>
              </a:spcBef>
              <a:spcAft>
                <a:spcPts val="0"/>
              </a:spcAft>
              <a:buClr>
                <a:schemeClr val="lt1"/>
              </a:buClr>
              <a:buSzPts val="1100"/>
              <a:buChar char="■"/>
              <a:defRPr>
                <a:solidFill>
                  <a:schemeClr val="lt1"/>
                </a:solidFill>
              </a:defRPr>
            </a:lvl3pPr>
            <a:lvl4pPr marL="1828800" lvl="3" indent="-298450" algn="ctr" rtl="0">
              <a:spcBef>
                <a:spcPts val="1600"/>
              </a:spcBef>
              <a:spcAft>
                <a:spcPts val="0"/>
              </a:spcAft>
              <a:buClr>
                <a:schemeClr val="lt1"/>
              </a:buClr>
              <a:buSzPts val="1100"/>
              <a:buChar char="●"/>
              <a:defRPr>
                <a:solidFill>
                  <a:schemeClr val="lt1"/>
                </a:solidFill>
              </a:defRPr>
            </a:lvl4pPr>
            <a:lvl5pPr marL="2286000" lvl="4" indent="-298450" algn="ctr" rtl="0">
              <a:spcBef>
                <a:spcPts val="1600"/>
              </a:spcBef>
              <a:spcAft>
                <a:spcPts val="0"/>
              </a:spcAft>
              <a:buClr>
                <a:schemeClr val="lt1"/>
              </a:buClr>
              <a:buSzPts val="1100"/>
              <a:buChar char="○"/>
              <a:defRPr>
                <a:solidFill>
                  <a:schemeClr val="lt1"/>
                </a:solidFill>
              </a:defRPr>
            </a:lvl5pPr>
            <a:lvl6pPr marL="2743200" lvl="5" indent="-298450" algn="ctr" rtl="0">
              <a:spcBef>
                <a:spcPts val="1600"/>
              </a:spcBef>
              <a:spcAft>
                <a:spcPts val="0"/>
              </a:spcAft>
              <a:buClr>
                <a:schemeClr val="lt1"/>
              </a:buClr>
              <a:buSzPts val="1100"/>
              <a:buChar char="■"/>
              <a:defRPr>
                <a:solidFill>
                  <a:schemeClr val="lt1"/>
                </a:solidFill>
              </a:defRPr>
            </a:lvl6pPr>
            <a:lvl7pPr marL="3200400" lvl="6" indent="-298450" algn="ctr" rtl="0">
              <a:spcBef>
                <a:spcPts val="1600"/>
              </a:spcBef>
              <a:spcAft>
                <a:spcPts val="0"/>
              </a:spcAft>
              <a:buClr>
                <a:schemeClr val="lt1"/>
              </a:buClr>
              <a:buSzPts val="1100"/>
              <a:buChar char="●"/>
              <a:defRPr>
                <a:solidFill>
                  <a:schemeClr val="lt1"/>
                </a:solidFill>
              </a:defRPr>
            </a:lvl7pPr>
            <a:lvl8pPr marL="3657600" lvl="7" indent="-298450" algn="ctr" rtl="0">
              <a:spcBef>
                <a:spcPts val="1600"/>
              </a:spcBef>
              <a:spcAft>
                <a:spcPts val="0"/>
              </a:spcAft>
              <a:buClr>
                <a:schemeClr val="lt1"/>
              </a:buClr>
              <a:buSzPts val="1100"/>
              <a:buChar char="○"/>
              <a:defRPr>
                <a:solidFill>
                  <a:schemeClr val="lt1"/>
                </a:solidFill>
              </a:defRPr>
            </a:lvl8pPr>
            <a:lvl9pPr marL="4114800" lvl="8" indent="-298450" algn="ctr" rtl="0">
              <a:spcBef>
                <a:spcPts val="1600"/>
              </a:spcBef>
              <a:spcAft>
                <a:spcPts val="1600"/>
              </a:spcAft>
              <a:buClr>
                <a:schemeClr val="lt1"/>
              </a:buClr>
              <a:buSzPts val="1100"/>
              <a:buChar char="■"/>
              <a:defRPr>
                <a:solidFill>
                  <a:schemeClr val="lt1"/>
                </a:solidFill>
              </a:defRPr>
            </a:lvl9pPr>
          </a:lstStyle>
          <a:p>
            <a:endParaRPr/>
          </a:p>
        </p:txBody>
      </p:sp>
      <p:sp>
        <p:nvSpPr>
          <p:cNvPr id="325" name="Google Shape;325;p2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6"/>
        <p:cNvGrpSpPr/>
        <p:nvPr/>
      </p:nvGrpSpPr>
      <p:grpSpPr>
        <a:xfrm>
          <a:off x="0" y="0"/>
          <a:ext cx="0" cy="0"/>
          <a:chOff x="0" y="0"/>
          <a:chExt cx="0" cy="0"/>
        </a:xfrm>
      </p:grpSpPr>
      <p:sp>
        <p:nvSpPr>
          <p:cNvPr id="327" name="Google Shape;327;p2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_alt1">
  <p:cSld name="SECTION_HEADER_2">
    <p:bg>
      <p:bgPr>
        <a:solidFill>
          <a:srgbClr val="434343"/>
        </a:solidFill>
        <a:effectLst/>
      </p:bgPr>
    </p:bg>
    <p:spTree>
      <p:nvGrpSpPr>
        <p:cNvPr id="1" name="Shape 328"/>
        <p:cNvGrpSpPr/>
        <p:nvPr/>
      </p:nvGrpSpPr>
      <p:grpSpPr>
        <a:xfrm>
          <a:off x="0" y="0"/>
          <a:ext cx="0" cy="0"/>
          <a:chOff x="0" y="0"/>
          <a:chExt cx="0" cy="0"/>
        </a:xfrm>
      </p:grpSpPr>
      <p:grpSp>
        <p:nvGrpSpPr>
          <p:cNvPr id="329" name="Google Shape;329;p25"/>
          <p:cNvGrpSpPr/>
          <p:nvPr/>
        </p:nvGrpSpPr>
        <p:grpSpPr>
          <a:xfrm>
            <a:off x="830392" y="1191256"/>
            <a:ext cx="745763" cy="45826"/>
            <a:chOff x="4580561" y="2589004"/>
            <a:chExt cx="1064464" cy="25200"/>
          </a:xfrm>
        </p:grpSpPr>
        <p:sp>
          <p:nvSpPr>
            <p:cNvPr id="330" name="Google Shape;330;p2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25"/>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333" name="Google Shape;333;p2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s-419"/>
              <a:t>‹Nº›</a:t>
            </a:fld>
            <a:endParaRPr/>
          </a:p>
        </p:txBody>
      </p:sp>
      <p:sp>
        <p:nvSpPr>
          <p:cNvPr id="334" name="Google Shape;334;p25">
            <a:hlinkClick r:id="" action="ppaction://noaction"/>
          </p:cNvPr>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5" name="Google Shape;335;p25">
            <a:hlinkClick r:id="" action="ppaction://noaction"/>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336" name="Google Shape;336;p25">
            <a:hlinkClick r:id="" action="ppaction://noaction"/>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337" name="Google Shape;337;p25">
            <a:hlinkClick r:id="" action="ppaction://noaction"/>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1600"/>
              </a:spcBef>
              <a:spcAft>
                <a:spcPts val="0"/>
              </a:spcAft>
              <a:buClr>
                <a:schemeClr val="accent2"/>
              </a:buClr>
              <a:buSzPts val="1100"/>
              <a:buChar char="○"/>
              <a:defRPr>
                <a:solidFill>
                  <a:schemeClr val="accent2"/>
                </a:solidFill>
              </a:defRPr>
            </a:lvl2pPr>
            <a:lvl3pPr marL="1371600" lvl="2" indent="-298450" rtl="0">
              <a:spcBef>
                <a:spcPts val="1600"/>
              </a:spcBef>
              <a:spcAft>
                <a:spcPts val="0"/>
              </a:spcAft>
              <a:buClr>
                <a:schemeClr val="accent2"/>
              </a:buClr>
              <a:buSzPts val="1100"/>
              <a:buChar char="■"/>
              <a:defRPr>
                <a:solidFill>
                  <a:schemeClr val="accent2"/>
                </a:solidFill>
              </a:defRPr>
            </a:lvl3pPr>
            <a:lvl4pPr marL="1828800" lvl="3" indent="-298450" rtl="0">
              <a:spcBef>
                <a:spcPts val="1600"/>
              </a:spcBef>
              <a:spcAft>
                <a:spcPts val="0"/>
              </a:spcAft>
              <a:buClr>
                <a:schemeClr val="accent2"/>
              </a:buClr>
              <a:buSzPts val="1100"/>
              <a:buChar char="●"/>
              <a:defRPr>
                <a:solidFill>
                  <a:schemeClr val="accent2"/>
                </a:solidFill>
              </a:defRPr>
            </a:lvl4pPr>
            <a:lvl5pPr marL="2286000" lvl="4" indent="-298450" rtl="0">
              <a:spcBef>
                <a:spcPts val="1600"/>
              </a:spcBef>
              <a:spcAft>
                <a:spcPts val="0"/>
              </a:spcAft>
              <a:buClr>
                <a:schemeClr val="accent2"/>
              </a:buClr>
              <a:buSzPts val="1100"/>
              <a:buChar char="○"/>
              <a:defRPr>
                <a:solidFill>
                  <a:schemeClr val="accent2"/>
                </a:solidFill>
              </a:defRPr>
            </a:lvl5pPr>
            <a:lvl6pPr marL="2743200" lvl="5" indent="-298450" rtl="0">
              <a:spcBef>
                <a:spcPts val="1600"/>
              </a:spcBef>
              <a:spcAft>
                <a:spcPts val="0"/>
              </a:spcAft>
              <a:buClr>
                <a:schemeClr val="accent2"/>
              </a:buClr>
              <a:buSzPts val="1100"/>
              <a:buChar char="■"/>
              <a:defRPr>
                <a:solidFill>
                  <a:schemeClr val="accent2"/>
                </a:solidFill>
              </a:defRPr>
            </a:lvl6pPr>
            <a:lvl7pPr marL="3200400" lvl="6" indent="-298450" rtl="0">
              <a:spcBef>
                <a:spcPts val="1600"/>
              </a:spcBef>
              <a:spcAft>
                <a:spcPts val="0"/>
              </a:spcAft>
              <a:buClr>
                <a:schemeClr val="accent2"/>
              </a:buClr>
              <a:buSzPts val="1100"/>
              <a:buChar char="●"/>
              <a:defRPr>
                <a:solidFill>
                  <a:schemeClr val="accent2"/>
                </a:solidFill>
              </a:defRPr>
            </a:lvl7pPr>
            <a:lvl8pPr marL="3657600" lvl="7" indent="-298450" rtl="0">
              <a:spcBef>
                <a:spcPts val="1600"/>
              </a:spcBef>
              <a:spcAft>
                <a:spcPts val="0"/>
              </a:spcAft>
              <a:buClr>
                <a:schemeClr val="accent2"/>
              </a:buClr>
              <a:buSzPts val="1100"/>
              <a:buChar char="○"/>
              <a:defRPr>
                <a:solidFill>
                  <a:schemeClr val="accent2"/>
                </a:solidFill>
              </a:defRPr>
            </a:lvl8pPr>
            <a:lvl9pPr marL="4114800" lvl="8" indent="-298450" rtl="0">
              <a:spcBef>
                <a:spcPts val="1600"/>
              </a:spcBef>
              <a:spcAft>
                <a:spcPts val="160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rtl="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Roboto"/>
                <a:ea typeface="Roboto"/>
                <a:cs typeface="Roboto"/>
                <a:sym typeface="Roboto"/>
              </a:defRPr>
            </a:lvl1pPr>
            <a:lvl2pPr lvl="1" algn="r" rtl="0">
              <a:buNone/>
              <a:defRPr sz="1000">
                <a:solidFill>
                  <a:schemeClr val="dk2"/>
                </a:solidFill>
                <a:latin typeface="Roboto"/>
                <a:ea typeface="Roboto"/>
                <a:cs typeface="Roboto"/>
                <a:sym typeface="Roboto"/>
              </a:defRPr>
            </a:lvl2pPr>
            <a:lvl3pPr lvl="2" algn="r" rtl="0">
              <a:buNone/>
              <a:defRPr sz="1000">
                <a:solidFill>
                  <a:schemeClr val="dk2"/>
                </a:solidFill>
                <a:latin typeface="Roboto"/>
                <a:ea typeface="Roboto"/>
                <a:cs typeface="Roboto"/>
                <a:sym typeface="Roboto"/>
              </a:defRPr>
            </a:lvl3pPr>
            <a:lvl4pPr lvl="3" algn="r" rtl="0">
              <a:buNone/>
              <a:defRPr sz="1000">
                <a:solidFill>
                  <a:schemeClr val="dk2"/>
                </a:solidFill>
                <a:latin typeface="Roboto"/>
                <a:ea typeface="Roboto"/>
                <a:cs typeface="Roboto"/>
                <a:sym typeface="Roboto"/>
              </a:defRPr>
            </a:lvl4pPr>
            <a:lvl5pPr lvl="4" algn="r" rtl="0">
              <a:buNone/>
              <a:defRPr sz="1000">
                <a:solidFill>
                  <a:schemeClr val="dk2"/>
                </a:solidFill>
                <a:latin typeface="Roboto"/>
                <a:ea typeface="Roboto"/>
                <a:cs typeface="Roboto"/>
                <a:sym typeface="Roboto"/>
              </a:defRPr>
            </a:lvl5pPr>
            <a:lvl6pPr lvl="5" algn="r" rtl="0">
              <a:buNone/>
              <a:defRPr sz="1000">
                <a:solidFill>
                  <a:schemeClr val="dk2"/>
                </a:solidFill>
                <a:latin typeface="Roboto"/>
                <a:ea typeface="Roboto"/>
                <a:cs typeface="Roboto"/>
                <a:sym typeface="Roboto"/>
              </a:defRPr>
            </a:lvl6pPr>
            <a:lvl7pPr lvl="6" algn="r" rtl="0">
              <a:buNone/>
              <a:defRPr sz="1000">
                <a:solidFill>
                  <a:schemeClr val="dk2"/>
                </a:solidFill>
                <a:latin typeface="Roboto"/>
                <a:ea typeface="Roboto"/>
                <a:cs typeface="Roboto"/>
                <a:sym typeface="Roboto"/>
              </a:defRPr>
            </a:lvl7pPr>
            <a:lvl8pPr lvl="7" algn="r" rtl="0">
              <a:buNone/>
              <a:defRPr sz="1000">
                <a:solidFill>
                  <a:schemeClr val="dk2"/>
                </a:solidFill>
                <a:latin typeface="Roboto"/>
                <a:ea typeface="Roboto"/>
                <a:cs typeface="Roboto"/>
                <a:sym typeface="Roboto"/>
              </a:defRPr>
            </a:lvl8pPr>
            <a:lvl9pPr lvl="8" algn="r" rtl="0">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s-419"/>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1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rt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62" name="Google Shape;6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rtl="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rtl="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a:endParaRPr/>
          </a:p>
        </p:txBody>
      </p:sp>
      <p:sp>
        <p:nvSpPr>
          <p:cNvPr id="63" name="Google Shape;63;p13"/>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Autofit/>
          </a:bodyPr>
          <a:lstStyle>
            <a:lvl1pPr lvl="0" algn="r" rtl="0">
              <a:buNone/>
              <a:defRPr sz="900">
                <a:solidFill>
                  <a:schemeClr val="dk2"/>
                </a:solidFill>
                <a:latin typeface="Nunito"/>
                <a:ea typeface="Nunito"/>
                <a:cs typeface="Nunito"/>
                <a:sym typeface="Nunito"/>
              </a:defRPr>
            </a:lvl1pPr>
            <a:lvl2pPr lvl="1" algn="r" rtl="0">
              <a:buNone/>
              <a:defRPr sz="900">
                <a:solidFill>
                  <a:schemeClr val="dk2"/>
                </a:solidFill>
                <a:latin typeface="Nunito"/>
                <a:ea typeface="Nunito"/>
                <a:cs typeface="Nunito"/>
                <a:sym typeface="Nunito"/>
              </a:defRPr>
            </a:lvl2pPr>
            <a:lvl3pPr lvl="2" algn="r" rtl="0">
              <a:buNone/>
              <a:defRPr sz="900">
                <a:solidFill>
                  <a:schemeClr val="dk2"/>
                </a:solidFill>
                <a:latin typeface="Nunito"/>
                <a:ea typeface="Nunito"/>
                <a:cs typeface="Nunito"/>
                <a:sym typeface="Nunito"/>
              </a:defRPr>
            </a:lvl3pPr>
            <a:lvl4pPr lvl="3" algn="r" rtl="0">
              <a:buNone/>
              <a:defRPr sz="900">
                <a:solidFill>
                  <a:schemeClr val="dk2"/>
                </a:solidFill>
                <a:latin typeface="Nunito"/>
                <a:ea typeface="Nunito"/>
                <a:cs typeface="Nunito"/>
                <a:sym typeface="Nunito"/>
              </a:defRPr>
            </a:lvl4pPr>
            <a:lvl5pPr lvl="4" algn="r" rtl="0">
              <a:buNone/>
              <a:defRPr sz="900">
                <a:solidFill>
                  <a:schemeClr val="dk2"/>
                </a:solidFill>
                <a:latin typeface="Nunito"/>
                <a:ea typeface="Nunito"/>
                <a:cs typeface="Nunito"/>
                <a:sym typeface="Nunito"/>
              </a:defRPr>
            </a:lvl5pPr>
            <a:lvl6pPr lvl="5" algn="r" rtl="0">
              <a:buNone/>
              <a:defRPr sz="900">
                <a:solidFill>
                  <a:schemeClr val="dk2"/>
                </a:solidFill>
                <a:latin typeface="Nunito"/>
                <a:ea typeface="Nunito"/>
                <a:cs typeface="Nunito"/>
                <a:sym typeface="Nunito"/>
              </a:defRPr>
            </a:lvl6pPr>
            <a:lvl7pPr lvl="6" algn="r" rtl="0">
              <a:buNone/>
              <a:defRPr sz="900">
                <a:solidFill>
                  <a:schemeClr val="dk2"/>
                </a:solidFill>
                <a:latin typeface="Nunito"/>
                <a:ea typeface="Nunito"/>
                <a:cs typeface="Nunito"/>
                <a:sym typeface="Nunito"/>
              </a:defRPr>
            </a:lvl7pPr>
            <a:lvl8pPr lvl="7" algn="r" rtl="0">
              <a:buNone/>
              <a:defRPr sz="900">
                <a:solidFill>
                  <a:schemeClr val="dk2"/>
                </a:solidFill>
                <a:latin typeface="Nunito"/>
                <a:ea typeface="Nunito"/>
                <a:cs typeface="Nunito"/>
                <a:sym typeface="Nunito"/>
              </a:defRPr>
            </a:lvl8pPr>
            <a:lvl9pPr lvl="8" algn="r" rtl="0">
              <a:buNone/>
              <a:defRPr sz="9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419"/>
              <a:t>‹Nº›</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mc:AlternateContent xmlns:mc="http://schemas.openxmlformats.org/markup-compatibility/2006" xmlns:p14="http://schemas.microsoft.com/office/powerpoint/2010/main">
    <mc:Choice Requires="p14">
      <p:transition spd="slow" p14:dur="1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hyperlink" Target="https://es.wikipedia.org/wiki/Ayuda:C%C3%B3mo_se_edita_una_p%C3%A1gina"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hyperlink" Target="https://es.wikipedia.org/wiki/Wikipedia:S%C3%A9_valiente_al_editar_p%C3%A1ginas"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es.wikipedia.org/wiki/Juana_Manrique_de_Lara"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Woolson_Morse"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_KQN2S-m_bs"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commons.wikimedia.org/wiki/File:(Teatro_Col%C3%B3n)_Editat%C3%B3n_-_Biblioteca_(6).JPG"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hyperlink" Target="https://es.wikipedia.org/wiki/Wikiproyecto:BiblioWikiAsturia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hyperlink" Target="https://twitter.com/INALIMEXICO/status/1056988201276063746" TargetMode="Externa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hyperlink" Target="https://commons.wikimedia.org/wiki/Category:Pueblo_H%C3%B1%C3%A4h%C3%B1u_Wikiexpedition_Semana_i_2017" TargetMode="Externa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FqT7BNXt4UU" TargetMode="External"/><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hyperlink" Target="https://pt.wikipedia.org/wiki/Lista_de_mortos_e_desaparecidos_pol%C3%ADticos_na_ditadura_militar_brasileira" TargetMode="Externa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es.wikipedia.org/wiki/Portal:Wikipedia:_Estad%C3%ADsticas"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hyperlink" Target="https://es.wikipedia.org/wiki/Wikipedia_en_espa%C3%B1ol#/media/File:Esp_wikipedia_map.p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hyperlink" Target="https://stats.wikimedia.org/v2/#/es.wikipedia.org/reading/page-views-by-country/normal%7Cmap%7C1-Month%7C~total" TargetMode="External"/><Relationship Id="rId2" Type="http://schemas.openxmlformats.org/officeDocument/2006/relationships/notesSlide" Target="../notesSlides/notesSlide37.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png"/><Relationship Id="rId7" Type="http://schemas.openxmlformats.org/officeDocument/2006/relationships/hyperlink" Target="https://es.wikisource.org/wiki/Cuentos_de_la_selva" TargetMode="External"/><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hyperlink" Target="https://commons.wikimedia.org/wiki/File:Evening_Palacio_de_Bellas_Artes_view_from_southwest.jpg" TargetMode="External"/><Relationship Id="rId10" Type="http://schemas.openxmlformats.org/officeDocument/2006/relationships/image" Target="../media/image45.png"/><Relationship Id="rId4" Type="http://schemas.openxmlformats.org/officeDocument/2006/relationships/hyperlink" Target="https://wikimediafoundation.org/es/our-work/wikimedia-projects/?noredirect=es_ES" TargetMode="External"/><Relationship Id="rId9" Type="http://schemas.openxmlformats.org/officeDocument/2006/relationships/hyperlink" Target="https://www.wikidata.org/wiki/Q909"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hyperlink" Target="https://mx.wikimedia.org/wiki/P%C3%A1gina_principal" TargetMode="External"/><Relationship Id="rId7" Type="http://schemas.openxmlformats.org/officeDocument/2006/relationships/hyperlink" Target="https://twitter.com/search?q=salvador_alc&amp;src=typd" TargetMode="External"/><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hyperlink" Target="https://twitter.com/metik" TargetMode="External"/><Relationship Id="rId5" Type="http://schemas.openxmlformats.org/officeDocument/2006/relationships/hyperlink" Target="https://twitter.com/protoplasmakid" TargetMode="Externa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hyperlink" Target="https://es.wikipedia.org/wiki/Biblioteca_del_Congreso_de_Estados_Unidos"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donate.wikimedia.org/w/index.php?title=Special:LandingPage&amp;country=MX&amp;uselang=es&amp;utm_medium=sidebar&amp;utm_source=donate&amp;utm_campaign=C13_es.wikipedia.org"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hyperlink" Target="https://commons.wikimedia.org/wiki/File:Diapositivas_taller_1Bib1Ref.pdf" TargetMode="External"/><Relationship Id="rId3" Type="http://schemas.openxmlformats.org/officeDocument/2006/relationships/hyperlink" Target="https://www.bibliotecavasconcelos.gob.mx/recursos/pdf/2018/medios06FEB2018.pdf" TargetMode="External"/><Relationship Id="rId7" Type="http://schemas.openxmlformats.org/officeDocument/2006/relationships/hyperlink" Target="https://bdcv.hypotheses.org/1215"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www.pewresearch.org/fact-tank/2017/06/21/millennials-are-the-most-likely-generation-of-americans-to-use-public-libraries" TargetMode="External"/><Relationship Id="rId11" Type="http://schemas.openxmlformats.org/officeDocument/2006/relationships/hyperlink" Target="http://eprints.rclis.org/33227/" TargetMode="External"/><Relationship Id="rId5" Type="http://schemas.openxmlformats.org/officeDocument/2006/relationships/hyperlink" Target="http://www.pewresearch.org/fact-tank/2017/06/21/millennials-are-the-most-likely-generation-of-americans-to-use-public-libraries/" TargetMode="External"/><Relationship Id="rId10" Type="http://schemas.openxmlformats.org/officeDocument/2006/relationships/hyperlink" Target="https://americanlibrariesmagazine.org/2018/05/01/bringing-wikipedia-into-the-library/" TargetMode="External"/><Relationship Id="rId4" Type="http://schemas.openxmlformats.org/officeDocument/2006/relationships/hyperlink" Target="https://es.scribd.com/doc/144863981/Comunidades-Virtuales-y-Redes-Sociales" TargetMode="External"/><Relationship Id="rId9" Type="http://schemas.openxmlformats.org/officeDocument/2006/relationships/hyperlink" Target="https://www.webjunction.org/explore-topics/wikipedia-libraries.htm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s://es.wikipedia.org/w/index.php?title=Especial:Crear_una_cuenta&amp;returnto=Wikipedia%3APortada"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hyperlink" Target="https://commons.wikimedia.org/wiki/File:Manual_crear_cuenta_Wikipedia.pdf"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61.jpg"/><Relationship Id="rId4" Type="http://schemas.openxmlformats.org/officeDocument/2006/relationships/hyperlink" Target="http://www.youtube.com/watch?v=Sy5hbvRK9D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10.xm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hyperlink" Target="https://bit.ly/petscan_wiki" TargetMode="External"/><Relationship Id="rId2" Type="http://schemas.openxmlformats.org/officeDocument/2006/relationships/notesSlide" Target="../notesSlides/notesSlide64.xml"/><Relationship Id="rId1" Type="http://schemas.openxmlformats.org/officeDocument/2006/relationships/slideLayout" Target="../slideLayouts/slideLayout14.xml"/><Relationship Id="rId5" Type="http://schemas.openxmlformats.org/officeDocument/2006/relationships/hyperlink" Target="https://xkcd.com/285/" TargetMode="External"/><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hyperlink" Target="https://bit.ly/taller_wiki" TargetMode="External"/><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hyperlink" Target="https://bit.ly/wiki_ref"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www.youtube.com/watch?v=KbI1rqRVq7c" TargetMode="External"/><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70.jp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hyperlink" Target="https://es.wikipedia.org/wiki/Hirundo_rustica" TargetMode="External"/><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www.youtube.com/watch?v=lKGu-jfD1xk" TargetMode="External"/><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81.jpg"/></Relationships>
</file>

<file path=ppt/slides/_rels/slide86.xml.rels><?xml version="1.0" encoding="UTF-8" standalone="yes"?>
<Relationships xmlns="http://schemas.openxmlformats.org/package/2006/relationships"><Relationship Id="rId3" Type="http://schemas.openxmlformats.org/officeDocument/2006/relationships/hyperlink" Target="https://upload.wikimedia.org/wikipedia/commons/8/81/Subir_imagen_a_Wikimedia_Commons_%28NO_te_pertenecen_los_derechos%29.pdf" TargetMode="External"/><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hyperlink" Target="https://commons.wikimedia.org/wiki/File:Canal_de_Aplataco_Xochimilco.jpg" TargetMode="External"/><Relationship Id="rId4" Type="http://schemas.openxmlformats.org/officeDocument/2006/relationships/image" Target="../media/image82.png"/></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9.xml"/><Relationship Id="rId1" Type="http://schemas.openxmlformats.org/officeDocument/2006/relationships/slideLayout" Target="../slideLayouts/slideLayout9.xml"/><Relationship Id="rId4" Type="http://schemas.openxmlformats.org/officeDocument/2006/relationships/image" Target="../media/image85.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hyperlink" Target="https://de.wikipedia.org/wiki/Library_of_Congress" TargetMode="External"/><Relationship Id="rId2" Type="http://schemas.openxmlformats.org/officeDocument/2006/relationships/notesSlide" Target="../notesSlides/notesSlide90.xml"/><Relationship Id="rId1" Type="http://schemas.openxmlformats.org/officeDocument/2006/relationships/slideLayout" Target="../slideLayouts/slideLayout9.xml"/><Relationship Id="rId4" Type="http://schemas.openxmlformats.org/officeDocument/2006/relationships/image" Target="../media/image86.png"/></Relationships>
</file>

<file path=ppt/slides/_rels/slide9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1.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5.xml"/><Relationship Id="rId1" Type="http://schemas.openxmlformats.org/officeDocument/2006/relationships/slideLayout" Target="../slideLayouts/slideLayout11.xml"/><Relationship Id="rId5" Type="http://schemas.openxmlformats.org/officeDocument/2006/relationships/image" Target="../media/image90.png"/><Relationship Id="rId4" Type="http://schemas.openxmlformats.org/officeDocument/2006/relationships/hyperlink" Target="http://tinyurl.com/y9n4wytt"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hyperlink" Target="https://bit.ly/wiki_traduccion" TargetMode="External"/><Relationship Id="rId2" Type="http://schemas.openxmlformats.org/officeDocument/2006/relationships/notesSlide" Target="../notesSlides/notesSlide98.xml"/><Relationship Id="rId1" Type="http://schemas.openxmlformats.org/officeDocument/2006/relationships/slideLayout" Target="../slideLayouts/slideLayout14.xml"/><Relationship Id="rId4" Type="http://schemas.openxmlformats.org/officeDocument/2006/relationships/image" Target="../media/image93.png"/></Relationships>
</file>

<file path=ppt/slides/_rels/slide99.xml.rels><?xml version="1.0" encoding="UTF-8" standalone="yes"?>
<Relationships xmlns="http://schemas.openxmlformats.org/package/2006/relationships"><Relationship Id="rId3" Type="http://schemas.openxmlformats.org/officeDocument/2006/relationships/hyperlink" Target="https://outreachdashboard.wmflabs.org/training/editing-wikipedia/wikipedia-essentials" TargetMode="External"/><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341"/>
        <p:cNvGrpSpPr/>
        <p:nvPr/>
      </p:nvGrpSpPr>
      <p:grpSpPr>
        <a:xfrm>
          <a:off x="0" y="0"/>
          <a:ext cx="0" cy="0"/>
          <a:chOff x="0" y="0"/>
          <a:chExt cx="0" cy="0"/>
        </a:xfrm>
      </p:grpSpPr>
      <p:sp>
        <p:nvSpPr>
          <p:cNvPr id="342" name="Google Shape;342;p26"/>
          <p:cNvSpPr txBox="1">
            <a:spLocks noGrp="1"/>
          </p:cNvSpPr>
          <p:nvPr>
            <p:ph type="body" idx="4294967295"/>
          </p:nvPr>
        </p:nvSpPr>
        <p:spPr>
          <a:xfrm>
            <a:off x="311700" y="1437775"/>
            <a:ext cx="8675400" cy="3648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500" dirty="0">
              <a:solidFill>
                <a:srgbClr val="F3F3F3"/>
              </a:solidFill>
              <a:latin typeface="Times New Roman"/>
              <a:ea typeface="Times New Roman"/>
              <a:cs typeface="Times New Roman"/>
              <a:sym typeface="Times New Roman"/>
            </a:endParaRPr>
          </a:p>
          <a:p>
            <a:pPr marL="0" lvl="0" indent="0" algn="l" rtl="0">
              <a:spcBef>
                <a:spcPts val="3300"/>
              </a:spcBef>
              <a:spcAft>
                <a:spcPts val="0"/>
              </a:spcAft>
              <a:buNone/>
            </a:pPr>
            <a:endParaRPr dirty="0">
              <a:solidFill>
                <a:srgbClr val="0E0E0E"/>
              </a:solidFill>
              <a:latin typeface="Times New Roman"/>
              <a:ea typeface="Times New Roman"/>
              <a:cs typeface="Times New Roman"/>
              <a:sym typeface="Times New Roman"/>
            </a:endParaRPr>
          </a:p>
          <a:p>
            <a:pPr marL="0" lvl="0" indent="0" algn="l" rtl="0">
              <a:spcBef>
                <a:spcPts val="3300"/>
              </a:spcBef>
              <a:spcAft>
                <a:spcPts val="0"/>
              </a:spcAft>
              <a:buNone/>
            </a:pPr>
            <a:endParaRPr>
              <a:solidFill>
                <a:srgbClr val="929292"/>
              </a:solidFill>
              <a:latin typeface="Arial"/>
              <a:ea typeface="Arial"/>
              <a:cs typeface="Arial"/>
              <a:sym typeface="Arial"/>
            </a:endParaRPr>
          </a:p>
          <a:p>
            <a:pPr marL="0" lvl="0" indent="0" algn="l" rtl="0">
              <a:spcBef>
                <a:spcPts val="3300"/>
              </a:spcBef>
              <a:spcAft>
                <a:spcPts val="1600"/>
              </a:spcAft>
              <a:buNone/>
            </a:pPr>
            <a:endParaRPr/>
          </a:p>
        </p:txBody>
      </p:sp>
      <p:pic>
        <p:nvPicPr>
          <p:cNvPr id="343" name="Google Shape;343;p26"/>
          <p:cNvPicPr preferRelativeResize="0"/>
          <p:nvPr/>
        </p:nvPicPr>
        <p:blipFill>
          <a:blip r:embed="rId3">
            <a:alphaModFix/>
          </a:blip>
          <a:stretch>
            <a:fillRect/>
          </a:stretch>
        </p:blipFill>
        <p:spPr>
          <a:xfrm>
            <a:off x="5095950" y="100900"/>
            <a:ext cx="3394650" cy="3898200"/>
          </a:xfrm>
          <a:prstGeom prst="rect">
            <a:avLst/>
          </a:prstGeom>
          <a:noFill/>
          <a:ln>
            <a:noFill/>
          </a:ln>
        </p:spPr>
      </p:pic>
      <p:pic>
        <p:nvPicPr>
          <p:cNvPr id="344" name="Google Shape;344;p26"/>
          <p:cNvPicPr preferRelativeResize="0"/>
          <p:nvPr/>
        </p:nvPicPr>
        <p:blipFill>
          <a:blip r:embed="rId4">
            <a:alphaModFix/>
          </a:blip>
          <a:stretch>
            <a:fillRect/>
          </a:stretch>
        </p:blipFill>
        <p:spPr>
          <a:xfrm>
            <a:off x="161600" y="100900"/>
            <a:ext cx="1384899" cy="428775"/>
          </a:xfrm>
          <a:prstGeom prst="rect">
            <a:avLst/>
          </a:prstGeom>
          <a:noFill/>
          <a:ln>
            <a:noFill/>
          </a:ln>
        </p:spPr>
      </p:pic>
      <p:pic>
        <p:nvPicPr>
          <p:cNvPr id="345" name="Google Shape;345;p26"/>
          <p:cNvPicPr preferRelativeResize="0"/>
          <p:nvPr/>
        </p:nvPicPr>
        <p:blipFill>
          <a:blip r:embed="rId5">
            <a:alphaModFix/>
          </a:blip>
          <a:stretch>
            <a:fillRect/>
          </a:stretch>
        </p:blipFill>
        <p:spPr>
          <a:xfrm>
            <a:off x="378946" y="4307225"/>
            <a:ext cx="1743628" cy="779450"/>
          </a:xfrm>
          <a:prstGeom prst="rect">
            <a:avLst/>
          </a:prstGeom>
          <a:noFill/>
          <a:ln>
            <a:noFill/>
          </a:ln>
        </p:spPr>
      </p:pic>
      <p:sp>
        <p:nvSpPr>
          <p:cNvPr id="346" name="Google Shape;346;p26"/>
          <p:cNvSpPr txBox="1"/>
          <p:nvPr/>
        </p:nvSpPr>
        <p:spPr>
          <a:xfrm>
            <a:off x="378950" y="682600"/>
            <a:ext cx="2309100" cy="65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3000">
                <a:solidFill>
                  <a:schemeClr val="accent1"/>
                </a:solidFill>
                <a:latin typeface="Merriweather"/>
                <a:ea typeface="Merriweather"/>
                <a:cs typeface="Merriweather"/>
                <a:sym typeface="Merriweather"/>
              </a:rPr>
              <a:t>Taller </a:t>
            </a:r>
            <a:r>
              <a:rPr lang="es-419" sz="2400">
                <a:solidFill>
                  <a:schemeClr val="accent1"/>
                </a:solidFill>
                <a:latin typeface="Merriweather"/>
                <a:ea typeface="Merriweather"/>
                <a:cs typeface="Merriweather"/>
                <a:sym typeface="Merriweather"/>
              </a:rPr>
              <a:t> </a:t>
            </a:r>
            <a:endParaRPr sz="2400">
              <a:solidFill>
                <a:schemeClr val="accent1"/>
              </a:solidFill>
              <a:latin typeface="Merriweather"/>
              <a:ea typeface="Merriweather"/>
              <a:cs typeface="Merriweather"/>
              <a:sym typeface="Merriweather"/>
            </a:endParaRPr>
          </a:p>
        </p:txBody>
      </p:sp>
      <p:sp>
        <p:nvSpPr>
          <p:cNvPr id="347" name="Google Shape;347;p26"/>
          <p:cNvSpPr txBox="1"/>
          <p:nvPr/>
        </p:nvSpPr>
        <p:spPr>
          <a:xfrm>
            <a:off x="311700" y="1268638"/>
            <a:ext cx="5238600" cy="68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s-419" sz="2000" b="1">
                <a:solidFill>
                  <a:schemeClr val="accent1"/>
                </a:solidFill>
                <a:highlight>
                  <a:schemeClr val="accent3"/>
                </a:highlight>
                <a:latin typeface="Merriweather"/>
                <a:ea typeface="Merriweather"/>
                <a:cs typeface="Merriweather"/>
                <a:sym typeface="Merriweather"/>
              </a:rPr>
              <a:t>El trabajo en red aprovechar los recursos tecnológicos para socializar experiencias y prácticas</a:t>
            </a:r>
            <a:endParaRPr sz="2000" b="1">
              <a:highlight>
                <a:schemeClr val="accent3"/>
              </a:highlight>
              <a:latin typeface="Roboto"/>
              <a:ea typeface="Roboto"/>
              <a:cs typeface="Roboto"/>
              <a:sym typeface="Roboto"/>
            </a:endParaRPr>
          </a:p>
        </p:txBody>
      </p:sp>
      <p:sp>
        <p:nvSpPr>
          <p:cNvPr id="348" name="Google Shape;348;p26"/>
          <p:cNvSpPr txBox="1"/>
          <p:nvPr/>
        </p:nvSpPr>
        <p:spPr>
          <a:xfrm>
            <a:off x="907675" y="2727625"/>
            <a:ext cx="3351900" cy="65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dirty="0">
                <a:latin typeface="Merriweather"/>
                <a:ea typeface="Merriweather"/>
                <a:cs typeface="Merriweather"/>
                <a:sym typeface="Merriweather"/>
              </a:rPr>
              <a:t>Silvia Eunice Gutiérrez de la Torre </a:t>
            </a:r>
          </a:p>
          <a:p>
            <a:r>
              <a:rPr lang="es-419" sz="1000" dirty="0">
                <a:latin typeface="Merriweather"/>
                <a:ea typeface="Merriweather"/>
                <a:cs typeface="Merriweather"/>
                <a:sym typeface="Merriweather"/>
              </a:rPr>
              <a:t>ORCID: </a:t>
            </a:r>
            <a:r>
              <a:rPr lang="es-MX" sz="1000" dirty="0"/>
              <a:t>0000-0001-8717-2291 </a:t>
            </a:r>
          </a:p>
          <a:p>
            <a:pPr marL="0" lvl="0" indent="0" algn="l" rtl="0">
              <a:spcBef>
                <a:spcPts val="0"/>
              </a:spcBef>
              <a:spcAft>
                <a:spcPts val="0"/>
              </a:spcAft>
              <a:buNone/>
            </a:pPr>
            <a:endParaRPr dirty="0">
              <a:latin typeface="Merriweather"/>
              <a:ea typeface="Merriweather"/>
              <a:cs typeface="Merriweather"/>
              <a:sym typeface="Merriweather"/>
            </a:endParaRPr>
          </a:p>
          <a:p>
            <a:pPr marL="0" lvl="0" indent="0" algn="l" rtl="0">
              <a:spcBef>
                <a:spcPts val="0"/>
              </a:spcBef>
              <a:spcAft>
                <a:spcPts val="0"/>
              </a:spcAft>
              <a:buNone/>
            </a:pPr>
            <a:r>
              <a:rPr lang="es-419" dirty="0">
                <a:latin typeface="Merriweather"/>
                <a:ea typeface="Merriweather"/>
                <a:cs typeface="Merriweather"/>
                <a:sym typeface="Merriweather"/>
              </a:rPr>
              <a:t>Claudia Escobar Vallarta</a:t>
            </a:r>
          </a:p>
          <a:p>
            <a:pPr lvl="0"/>
            <a:r>
              <a:rPr lang="es-MX" sz="1000" dirty="0">
                <a:latin typeface="Merriweather"/>
                <a:ea typeface="Merriweather"/>
                <a:cs typeface="Merriweather"/>
                <a:sym typeface="Merriweather"/>
              </a:rPr>
              <a:t>ORCID: 0000-0002-3247-488X </a:t>
            </a:r>
            <a:endParaRPr dirty="0">
              <a:latin typeface="Merriweather"/>
              <a:ea typeface="Merriweather"/>
              <a:cs typeface="Merriweather"/>
              <a:sym typeface="Merriweather"/>
            </a:endParaRPr>
          </a:p>
          <a:p>
            <a:pPr marL="0" lvl="0" indent="0" algn="l" rtl="0">
              <a:spcBef>
                <a:spcPts val="0"/>
              </a:spcBef>
              <a:spcAft>
                <a:spcPts val="0"/>
              </a:spcAft>
              <a:buNone/>
            </a:pPr>
            <a:endParaRPr dirty="0">
              <a:latin typeface="Roboto"/>
              <a:ea typeface="Roboto"/>
              <a:cs typeface="Roboto"/>
              <a:sym typeface="Roboto"/>
            </a:endParaRPr>
          </a:p>
        </p:txBody>
      </p:sp>
      <p:sp>
        <p:nvSpPr>
          <p:cNvPr id="349" name="Google Shape;349;p26"/>
          <p:cNvSpPr txBox="1"/>
          <p:nvPr/>
        </p:nvSpPr>
        <p:spPr>
          <a:xfrm>
            <a:off x="6446025" y="4307225"/>
            <a:ext cx="2122800" cy="23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419" sz="700">
                <a:solidFill>
                  <a:schemeClr val="accent1"/>
                </a:solidFill>
              </a:rPr>
              <a:t>By Wikimedia Foundation (Wikimedia Foundation) [CC BY-SA 3.0 (https://creativecommons.org/licenses/by-sa/3.0)], via Wikimedia Commons</a:t>
            </a:r>
            <a:endParaRPr sz="700">
              <a:solidFill>
                <a:schemeClr val="accent1"/>
              </a:solidFill>
            </a:endParaRPr>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5"/>
          <p:cNvSpPr txBox="1">
            <a:spLocks noGrp="1"/>
          </p:cNvSpPr>
          <p:nvPr>
            <p:ph type="title"/>
          </p:nvPr>
        </p:nvSpPr>
        <p:spPr>
          <a:xfrm>
            <a:off x="1850550" y="1388400"/>
            <a:ext cx="6150600" cy="236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419" sz="7200"/>
              <a:t>Experiencias </a:t>
            </a:r>
            <a:endParaRPr sz="720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1072"/>
        <p:cNvGrpSpPr/>
        <p:nvPr/>
      </p:nvGrpSpPr>
      <p:grpSpPr>
        <a:xfrm>
          <a:off x="0" y="0"/>
          <a:ext cx="0" cy="0"/>
          <a:chOff x="0" y="0"/>
          <a:chExt cx="0" cy="0"/>
        </a:xfrm>
      </p:grpSpPr>
      <p:pic>
        <p:nvPicPr>
          <p:cNvPr id="1073" name="Google Shape;1073;p125"/>
          <p:cNvPicPr preferRelativeResize="0"/>
          <p:nvPr/>
        </p:nvPicPr>
        <p:blipFill>
          <a:blip r:embed="rId3">
            <a:alphaModFix/>
          </a:blip>
          <a:stretch>
            <a:fillRect/>
          </a:stretch>
        </p:blipFill>
        <p:spPr>
          <a:xfrm>
            <a:off x="152400" y="1124050"/>
            <a:ext cx="8839198" cy="2895404"/>
          </a:xfrm>
          <a:prstGeom prst="rect">
            <a:avLst/>
          </a:prstGeom>
          <a:noFill/>
          <a:ln>
            <a:noFill/>
          </a:ln>
        </p:spPr>
      </p:pic>
      <p:sp>
        <p:nvSpPr>
          <p:cNvPr id="1074" name="Google Shape;1074;p125"/>
          <p:cNvSpPr txBox="1"/>
          <p:nvPr/>
        </p:nvSpPr>
        <p:spPr>
          <a:xfrm>
            <a:off x="950250" y="4249975"/>
            <a:ext cx="7243500" cy="73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800" u="sng">
                <a:solidFill>
                  <a:schemeClr val="hlink"/>
                </a:solidFill>
                <a:hlinkClick r:id="rId4"/>
              </a:rPr>
              <a:t>https://es.wikipedia.org/wiki/Ayuda:C%C3%B3mo_se_edita_una_p%C3%A1gina</a:t>
            </a:r>
            <a:endParaRPr sz="1800">
              <a:latin typeface="Roboto"/>
              <a:ea typeface="Roboto"/>
              <a:cs typeface="Roboto"/>
              <a:sym typeface="Roboto"/>
            </a:endParaRPr>
          </a:p>
        </p:txBody>
      </p:sp>
      <p:sp>
        <p:nvSpPr>
          <p:cNvPr id="1075" name="Google Shape;1075;p125"/>
          <p:cNvSpPr txBox="1"/>
          <p:nvPr/>
        </p:nvSpPr>
        <p:spPr>
          <a:xfrm>
            <a:off x="983825" y="224375"/>
            <a:ext cx="7059300" cy="9321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None/>
            </a:pPr>
            <a:r>
              <a:rPr lang="es-419" sz="3000" b="1">
                <a:solidFill>
                  <a:srgbClr val="216778"/>
                </a:solidFill>
                <a:latin typeface="Georgia"/>
                <a:ea typeface="Georgia"/>
                <a:cs typeface="Georgia"/>
                <a:sym typeface="Georgia"/>
              </a:rPr>
              <a:t>Ayuda:Cómo se edita una página</a:t>
            </a:r>
            <a:endParaRPr sz="3000" b="1">
              <a:solidFill>
                <a:srgbClr val="216778"/>
              </a:solidFill>
              <a:latin typeface="Georgia"/>
              <a:ea typeface="Georgia"/>
              <a:cs typeface="Georgia"/>
              <a:sym typeface="Georgia"/>
            </a:endParaRPr>
          </a:p>
          <a:p>
            <a:pPr marL="0" lvl="0" indent="0" algn="l" rtl="0">
              <a:spcBef>
                <a:spcPts val="600"/>
              </a:spcBef>
              <a:spcAft>
                <a:spcPts val="0"/>
              </a:spcAft>
              <a:buNone/>
            </a:pPr>
            <a:endParaRPr>
              <a:latin typeface="Roboto"/>
              <a:ea typeface="Roboto"/>
              <a:cs typeface="Roboto"/>
              <a:sym typeface="Roboto"/>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1079"/>
        <p:cNvGrpSpPr/>
        <p:nvPr/>
      </p:nvGrpSpPr>
      <p:grpSpPr>
        <a:xfrm>
          <a:off x="0" y="0"/>
          <a:ext cx="0" cy="0"/>
          <a:chOff x="0" y="0"/>
          <a:chExt cx="0" cy="0"/>
        </a:xfrm>
      </p:grpSpPr>
      <p:sp>
        <p:nvSpPr>
          <p:cNvPr id="1080" name="Google Shape;1080;p126"/>
          <p:cNvSpPr txBox="1"/>
          <p:nvPr/>
        </p:nvSpPr>
        <p:spPr>
          <a:xfrm>
            <a:off x="608700" y="258700"/>
            <a:ext cx="7243500" cy="7305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None/>
            </a:pPr>
            <a:r>
              <a:rPr lang="es-419" sz="2400" b="1">
                <a:solidFill>
                  <a:srgbClr val="216778"/>
                </a:solidFill>
                <a:latin typeface="Georgia"/>
                <a:ea typeface="Georgia"/>
                <a:cs typeface="Georgia"/>
                <a:sym typeface="Georgia"/>
              </a:rPr>
              <a:t>Wikipedia: Sé valiente al editar páginas</a:t>
            </a:r>
            <a:endParaRPr sz="2400" b="1">
              <a:solidFill>
                <a:srgbClr val="216778"/>
              </a:solidFill>
              <a:latin typeface="Georgia"/>
              <a:ea typeface="Georgia"/>
              <a:cs typeface="Georgia"/>
              <a:sym typeface="Georgia"/>
            </a:endParaRPr>
          </a:p>
          <a:p>
            <a:pPr marL="0" lvl="0" indent="0" algn="l" rtl="0">
              <a:spcBef>
                <a:spcPts val="600"/>
              </a:spcBef>
              <a:spcAft>
                <a:spcPts val="0"/>
              </a:spcAft>
              <a:buNone/>
            </a:pPr>
            <a:endParaRPr sz="1800"/>
          </a:p>
        </p:txBody>
      </p:sp>
      <p:pic>
        <p:nvPicPr>
          <p:cNvPr id="1081" name="Google Shape;1081;p126"/>
          <p:cNvPicPr preferRelativeResize="0"/>
          <p:nvPr/>
        </p:nvPicPr>
        <p:blipFill>
          <a:blip r:embed="rId3">
            <a:alphaModFix/>
          </a:blip>
          <a:stretch>
            <a:fillRect/>
          </a:stretch>
        </p:blipFill>
        <p:spPr>
          <a:xfrm>
            <a:off x="152400" y="1075013"/>
            <a:ext cx="8839202" cy="2993468"/>
          </a:xfrm>
          <a:prstGeom prst="rect">
            <a:avLst/>
          </a:prstGeom>
          <a:noFill/>
          <a:ln>
            <a:noFill/>
          </a:ln>
        </p:spPr>
      </p:pic>
      <p:sp>
        <p:nvSpPr>
          <p:cNvPr id="1082" name="Google Shape;1082;p126"/>
          <p:cNvSpPr txBox="1"/>
          <p:nvPr/>
        </p:nvSpPr>
        <p:spPr>
          <a:xfrm>
            <a:off x="1052875" y="4418575"/>
            <a:ext cx="6472500" cy="55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u="sng">
                <a:solidFill>
                  <a:schemeClr val="hlink"/>
                </a:solidFill>
                <a:hlinkClick r:id="rId4"/>
              </a:rPr>
              <a:t>https://es.wikipedia.org/wiki/Wikipedia:S%C3%A9_valiente_al_editar_p%C3%A1ginas</a:t>
            </a:r>
            <a:endParaRPr>
              <a:latin typeface="Roboto"/>
              <a:ea typeface="Roboto"/>
              <a:cs typeface="Roboto"/>
              <a:sym typeface="Roboto"/>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p127"/>
          <p:cNvSpPr txBox="1">
            <a:spLocks noGrp="1"/>
          </p:cNvSpPr>
          <p:nvPr>
            <p:ph type="title"/>
          </p:nvPr>
        </p:nvSpPr>
        <p:spPr>
          <a:xfrm>
            <a:off x="1060500" y="1400925"/>
            <a:ext cx="7023000" cy="12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419" sz="4800"/>
              <a:t>Tercera Parte </a:t>
            </a:r>
            <a:endParaRPr sz="4800"/>
          </a:p>
        </p:txBody>
      </p:sp>
      <p:sp>
        <p:nvSpPr>
          <p:cNvPr id="1088" name="Google Shape;1088;p127"/>
          <p:cNvSpPr txBox="1">
            <a:spLocks noGrp="1"/>
          </p:cNvSpPr>
          <p:nvPr>
            <p:ph type="body" idx="1"/>
          </p:nvPr>
        </p:nvSpPr>
        <p:spPr>
          <a:xfrm>
            <a:off x="2562325" y="2517600"/>
            <a:ext cx="4170000" cy="795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419" sz="1800"/>
              <a:t>Plan para integrar Wikipedia a tu Biblioteca</a:t>
            </a:r>
            <a:endParaRPr sz="18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1092"/>
        <p:cNvGrpSpPr/>
        <p:nvPr/>
      </p:nvGrpSpPr>
      <p:grpSpPr>
        <a:xfrm>
          <a:off x="0" y="0"/>
          <a:ext cx="0" cy="0"/>
          <a:chOff x="0" y="0"/>
          <a:chExt cx="0" cy="0"/>
        </a:xfrm>
      </p:grpSpPr>
      <p:sp>
        <p:nvSpPr>
          <p:cNvPr id="1093" name="Google Shape;1093;p128"/>
          <p:cNvSpPr txBox="1">
            <a:spLocks noGrp="1"/>
          </p:cNvSpPr>
          <p:nvPr>
            <p:ph type="title"/>
          </p:nvPr>
        </p:nvSpPr>
        <p:spPr>
          <a:xfrm>
            <a:off x="817575" y="361500"/>
            <a:ext cx="7146000" cy="66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2800" b="1">
                <a:solidFill>
                  <a:srgbClr val="424242"/>
                </a:solidFill>
                <a:latin typeface="Maven Pro"/>
                <a:ea typeface="Maven Pro"/>
                <a:cs typeface="Maven Pro"/>
                <a:sym typeface="Maven Pro"/>
              </a:rPr>
              <a:t>Actividad </a:t>
            </a:r>
            <a:endParaRPr sz="2800" b="1">
              <a:solidFill>
                <a:srgbClr val="424242"/>
              </a:solidFill>
              <a:latin typeface="Maven Pro"/>
              <a:ea typeface="Maven Pro"/>
              <a:cs typeface="Maven Pro"/>
              <a:sym typeface="Maven Pro"/>
            </a:endParaRPr>
          </a:p>
          <a:p>
            <a:pPr marL="0" lvl="0" indent="0" algn="ctr" rtl="0">
              <a:spcBef>
                <a:spcPts val="0"/>
              </a:spcBef>
              <a:spcAft>
                <a:spcPts val="0"/>
              </a:spcAft>
              <a:buNone/>
            </a:pPr>
            <a:endParaRPr sz="3000" b="1"/>
          </a:p>
          <a:p>
            <a:pPr marL="0" lvl="0" indent="0" algn="l" rtl="0">
              <a:spcBef>
                <a:spcPts val="1200"/>
              </a:spcBef>
              <a:spcAft>
                <a:spcPts val="0"/>
              </a:spcAft>
              <a:buNone/>
            </a:pPr>
            <a:r>
              <a:rPr lang="es-419" sz="1800">
                <a:solidFill>
                  <a:srgbClr val="424242"/>
                </a:solidFill>
                <a:latin typeface="Nunito"/>
                <a:ea typeface="Nunito"/>
                <a:cs typeface="Nunito"/>
                <a:sym typeface="Nunito"/>
              </a:rPr>
              <a:t>Creando un plan para integrar Wikipedia en tu biblioteca [20 minutos]</a:t>
            </a:r>
            <a:endParaRPr sz="1800">
              <a:solidFill>
                <a:srgbClr val="424242"/>
              </a:solidFill>
              <a:latin typeface="Nunito"/>
              <a:ea typeface="Nunito"/>
              <a:cs typeface="Nunito"/>
              <a:sym typeface="Nunito"/>
            </a:endParaRPr>
          </a:p>
          <a:p>
            <a:pPr marL="0" lvl="0" indent="0" algn="l" rtl="0">
              <a:spcBef>
                <a:spcPts val="0"/>
              </a:spcBef>
              <a:spcAft>
                <a:spcPts val="0"/>
              </a:spcAft>
              <a:buNone/>
            </a:pPr>
            <a:endParaRPr sz="1800">
              <a:solidFill>
                <a:srgbClr val="424242"/>
              </a:solidFill>
              <a:latin typeface="Nunito"/>
              <a:ea typeface="Nunito"/>
              <a:cs typeface="Nunito"/>
              <a:sym typeface="Nunito"/>
            </a:endParaRPr>
          </a:p>
          <a:p>
            <a:pPr marL="457200" lvl="0" indent="-304800" algn="l" rtl="0">
              <a:spcBef>
                <a:spcPts val="0"/>
              </a:spcBef>
              <a:spcAft>
                <a:spcPts val="0"/>
              </a:spcAft>
              <a:buClr>
                <a:srgbClr val="000000"/>
              </a:buClr>
              <a:buSzPts val="1200"/>
              <a:buFont typeface="Arial"/>
              <a:buAutoNum type="arabicParenR"/>
            </a:pPr>
            <a:r>
              <a:rPr lang="es-419" sz="1800">
                <a:solidFill>
                  <a:srgbClr val="424242"/>
                </a:solidFill>
                <a:latin typeface="Nunito"/>
                <a:ea typeface="Nunito"/>
                <a:cs typeface="Nunito"/>
                <a:sym typeface="Nunito"/>
              </a:rPr>
              <a:t>En equipos de tres crear el plan de un editatón, wikiexpedición o campaña de 1Bib1Ref que tenga sentido para sus contextos [30 minutos]</a:t>
            </a:r>
            <a:endParaRPr sz="1800">
              <a:solidFill>
                <a:srgbClr val="424242"/>
              </a:solidFill>
              <a:latin typeface="Nunito"/>
              <a:ea typeface="Nunito"/>
              <a:cs typeface="Nunito"/>
              <a:sym typeface="Nunito"/>
            </a:endParaRPr>
          </a:p>
          <a:p>
            <a:pPr marL="457200" lvl="0" indent="0" algn="l" rtl="0">
              <a:spcBef>
                <a:spcPts val="0"/>
              </a:spcBef>
              <a:spcAft>
                <a:spcPts val="0"/>
              </a:spcAft>
              <a:buNone/>
            </a:pPr>
            <a:endParaRPr sz="1800">
              <a:solidFill>
                <a:srgbClr val="424242"/>
              </a:solidFill>
              <a:latin typeface="Nunito"/>
              <a:ea typeface="Nunito"/>
              <a:cs typeface="Nunito"/>
              <a:sym typeface="Nunito"/>
            </a:endParaRPr>
          </a:p>
          <a:p>
            <a:pPr marL="457200" lvl="0" indent="-304800" algn="l" rtl="0">
              <a:spcBef>
                <a:spcPts val="0"/>
              </a:spcBef>
              <a:spcAft>
                <a:spcPts val="0"/>
              </a:spcAft>
              <a:buClr>
                <a:srgbClr val="000000"/>
              </a:buClr>
              <a:buSzPts val="1200"/>
              <a:buFont typeface="Arial"/>
              <a:buAutoNum type="arabicParenR"/>
            </a:pPr>
            <a:r>
              <a:rPr lang="es-419" sz="1800">
                <a:solidFill>
                  <a:srgbClr val="424242"/>
                </a:solidFill>
                <a:latin typeface="Nunito"/>
                <a:ea typeface="Nunito"/>
                <a:cs typeface="Nunito"/>
                <a:sym typeface="Nunito"/>
              </a:rPr>
              <a:t>En presentaciones de 5 minutos exponer cuál es su plan y cómo lo llevarían a cabo</a:t>
            </a:r>
            <a:endParaRPr sz="1200">
              <a:solidFill>
                <a:srgbClr val="000000"/>
              </a:solidFill>
              <a:latin typeface="Arial"/>
              <a:ea typeface="Arial"/>
              <a:cs typeface="Arial"/>
              <a:sym typeface="Arial"/>
            </a:endParaRPr>
          </a:p>
          <a:p>
            <a:pPr marL="0" lvl="0" indent="0" algn="l" rtl="0">
              <a:spcBef>
                <a:spcPts val="0"/>
              </a:spcBef>
              <a:spcAft>
                <a:spcPts val="0"/>
              </a:spcAft>
              <a:buNone/>
            </a:pPr>
            <a:endParaRPr sz="1200">
              <a:solidFill>
                <a:srgbClr val="000000"/>
              </a:solidFill>
              <a:latin typeface="Arial"/>
              <a:ea typeface="Arial"/>
              <a:cs typeface="Arial"/>
              <a:sym typeface="Arial"/>
            </a:endParaRPr>
          </a:p>
          <a:p>
            <a:pPr marL="914400" lvl="0" indent="0" algn="l" rtl="0">
              <a:spcBef>
                <a:spcPts val="0"/>
              </a:spcBef>
              <a:spcAft>
                <a:spcPts val="0"/>
              </a:spcAft>
              <a:buNone/>
            </a:pPr>
            <a:endParaRPr sz="1800">
              <a:solidFill>
                <a:srgbClr val="424242"/>
              </a:solidFill>
              <a:latin typeface="Nunito"/>
              <a:ea typeface="Nunito"/>
              <a:cs typeface="Nunito"/>
              <a:sym typeface="Nunito"/>
            </a:endParaRPr>
          </a:p>
          <a:p>
            <a:pPr marL="914400" lvl="0" indent="0" algn="l" rtl="0">
              <a:spcBef>
                <a:spcPts val="0"/>
              </a:spcBef>
              <a:spcAft>
                <a:spcPts val="0"/>
              </a:spcAft>
              <a:buNone/>
            </a:pPr>
            <a:endParaRPr sz="1800">
              <a:solidFill>
                <a:srgbClr val="424242"/>
              </a:solidFill>
              <a:latin typeface="Nunito"/>
              <a:ea typeface="Nunito"/>
              <a:cs typeface="Nunito"/>
              <a:sym typeface="Nunito"/>
            </a:endParaRPr>
          </a:p>
        </p:txBody>
      </p:sp>
      <p:sp>
        <p:nvSpPr>
          <p:cNvPr id="1094" name="Google Shape;1094;p128"/>
          <p:cNvSpPr/>
          <p:nvPr/>
        </p:nvSpPr>
        <p:spPr>
          <a:xfrm>
            <a:off x="6882675" y="429250"/>
            <a:ext cx="1643100" cy="888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28"/>
          <p:cNvSpPr txBox="1"/>
          <p:nvPr/>
        </p:nvSpPr>
        <p:spPr>
          <a:xfrm>
            <a:off x="7400725" y="663250"/>
            <a:ext cx="7770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a:solidFill>
                  <a:srgbClr val="FFFFFF"/>
                </a:solidFill>
                <a:latin typeface="Roboto"/>
                <a:ea typeface="Roboto"/>
                <a:cs typeface="Roboto"/>
                <a:sym typeface="Roboto"/>
              </a:rPr>
              <a:t>Act. 1</a:t>
            </a:r>
            <a:endParaRPr>
              <a:solidFill>
                <a:srgbClr val="FFFFFF"/>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6"/>
          <p:cNvSpPr txBox="1">
            <a:spLocks noGrp="1"/>
          </p:cNvSpPr>
          <p:nvPr>
            <p:ph type="title"/>
          </p:nvPr>
        </p:nvSpPr>
        <p:spPr>
          <a:xfrm>
            <a:off x="311700" y="226050"/>
            <a:ext cx="6924600" cy="12447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1600"/>
              </a:spcAft>
              <a:buNone/>
            </a:pPr>
            <a:r>
              <a:rPr lang="es-419" sz="4800">
                <a:solidFill>
                  <a:schemeClr val="accent2"/>
                </a:solidFill>
                <a:latin typeface="Roboto"/>
                <a:ea typeface="Roboto"/>
                <a:cs typeface="Roboto"/>
                <a:sym typeface="Roboto"/>
              </a:rPr>
              <a:t>Encuentra tu pasión</a:t>
            </a:r>
            <a:endParaRPr sz="4800"/>
          </a:p>
        </p:txBody>
      </p:sp>
      <p:sp>
        <p:nvSpPr>
          <p:cNvPr id="416" name="Google Shape;416;p36"/>
          <p:cNvSpPr txBox="1">
            <a:spLocks noGrp="1"/>
          </p:cNvSpPr>
          <p:nvPr>
            <p:ph type="body" idx="1"/>
          </p:nvPr>
        </p:nvSpPr>
        <p:spPr>
          <a:xfrm>
            <a:off x="394375" y="1294025"/>
            <a:ext cx="7997100" cy="233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3000"/>
              <a:t>💜 Edita sobre algo que conoces y es importante compartir</a:t>
            </a:r>
            <a:endParaRPr sz="3000"/>
          </a:p>
          <a:p>
            <a:pPr marL="0" lvl="0" indent="0" algn="l" rtl="0">
              <a:lnSpc>
                <a:spcPct val="100000"/>
              </a:lnSpc>
              <a:spcBef>
                <a:spcPts val="1600"/>
              </a:spcBef>
              <a:spcAft>
                <a:spcPts val="0"/>
              </a:spcAft>
              <a:buNone/>
            </a:pPr>
            <a:r>
              <a:rPr lang="es-419" sz="3000"/>
              <a:t>🔨Edita sobre algo en lo que trabajas y pueda ser relevante para más personas (¡el español es la segunda lengua materna más hablada en el mundo!)</a:t>
            </a:r>
            <a:endParaRPr sz="3000"/>
          </a:p>
          <a:p>
            <a:pPr marL="0" lvl="0" indent="0" algn="l" rtl="0">
              <a:spcBef>
                <a:spcPts val="0"/>
              </a:spcBef>
              <a:spcAft>
                <a:spcPts val="0"/>
              </a:spcAft>
              <a:buNone/>
            </a:pPr>
            <a:r>
              <a:rPr lang="es-419" sz="1700"/>
              <a:t>	</a:t>
            </a:r>
            <a:endParaRPr sz="1700"/>
          </a:p>
          <a:p>
            <a:pPr marL="0" lvl="0" indent="0" algn="l" rtl="0">
              <a:spcBef>
                <a:spcPts val="1600"/>
              </a:spcBef>
              <a:spcAft>
                <a:spcPts val="0"/>
              </a:spcAft>
              <a:buNone/>
            </a:pPr>
            <a:endParaRPr sz="1200"/>
          </a:p>
          <a:p>
            <a:pPr marL="0" lvl="0" indent="0" algn="l" rtl="0">
              <a:lnSpc>
                <a:spcPct val="100000"/>
              </a:lnSpc>
              <a:spcBef>
                <a:spcPts val="1600"/>
              </a:spcBef>
              <a:spcAft>
                <a:spcPts val="0"/>
              </a:spcAft>
              <a:buNone/>
            </a:pPr>
            <a:endParaRPr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¿Para qué?</a:t>
            </a:r>
            <a:endParaRPr/>
          </a:p>
        </p:txBody>
      </p:sp>
      <p:sp>
        <p:nvSpPr>
          <p:cNvPr id="422" name="Google Shape;422;p37"/>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423" name="Google Shape;423;p37"/>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24" name="Google Shape;424;p37"/>
          <p:cNvPicPr preferRelativeResize="0"/>
          <p:nvPr/>
        </p:nvPicPr>
        <p:blipFill>
          <a:blip r:embed="rId3">
            <a:alphaModFix/>
          </a:blip>
          <a:stretch>
            <a:fillRect/>
          </a:stretch>
        </p:blipFill>
        <p:spPr>
          <a:xfrm>
            <a:off x="209725" y="1361079"/>
            <a:ext cx="8208902" cy="2891121"/>
          </a:xfrm>
          <a:prstGeom prst="rect">
            <a:avLst/>
          </a:prstGeom>
          <a:noFill/>
          <a:ln>
            <a:noFill/>
          </a:ln>
        </p:spPr>
      </p:pic>
      <p:sp>
        <p:nvSpPr>
          <p:cNvPr id="425" name="Google Shape;425;p37"/>
          <p:cNvSpPr txBox="1"/>
          <p:nvPr/>
        </p:nvSpPr>
        <p:spPr>
          <a:xfrm>
            <a:off x="1882300" y="4275600"/>
            <a:ext cx="3900600" cy="62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s-419" sz="1200" b="1" u="sng">
                <a:solidFill>
                  <a:schemeClr val="accent2"/>
                </a:solidFill>
                <a:latin typeface="Roboto"/>
                <a:ea typeface="Roboto"/>
                <a:cs typeface="Roboto"/>
                <a:sym typeface="Roboto"/>
              </a:rPr>
              <a:t>Juana Manrique de Lara</a:t>
            </a:r>
            <a:r>
              <a:rPr lang="es-419" sz="1200">
                <a:solidFill>
                  <a:schemeClr val="accent2"/>
                </a:solidFill>
                <a:latin typeface="Roboto"/>
                <a:ea typeface="Roboto"/>
                <a:cs typeface="Roboto"/>
                <a:sym typeface="Roboto"/>
              </a:rPr>
              <a:t> </a:t>
            </a:r>
            <a:r>
              <a:rPr lang="es-419" sz="1100" u="sng">
                <a:solidFill>
                  <a:schemeClr val="accent5"/>
                </a:solidFill>
                <a:hlinkClick r:id="rId4"/>
              </a:rPr>
              <a:t>https://es.wikipedia.org/wiki/Juana_Manrique_de_Lara</a:t>
            </a:r>
            <a:r>
              <a:rPr lang="es-419" sz="1200">
                <a:solidFill>
                  <a:schemeClr val="accent2"/>
                </a:solidFill>
                <a:latin typeface="Roboto"/>
                <a:ea typeface="Roboto"/>
                <a:cs typeface="Roboto"/>
                <a:sym typeface="Roboto"/>
              </a:rPr>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¿Para qué?</a:t>
            </a:r>
            <a:endParaRPr/>
          </a:p>
        </p:txBody>
      </p:sp>
      <p:sp>
        <p:nvSpPr>
          <p:cNvPr id="431" name="Google Shape;431;p38"/>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432" name="Google Shape;432;p38"/>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419" sz="1200">
                <a:solidFill>
                  <a:srgbClr val="000000"/>
                </a:solidFill>
                <a:latin typeface="Arial"/>
                <a:ea typeface="Arial"/>
                <a:cs typeface="Arial"/>
                <a:sym typeface="Arial"/>
              </a:rPr>
              <a:t>Bob Kosovsky, bibliotecario de Nueva York, empezó agregando información de las cosas que le apasionaban. Creó la mejor entrada que existe sobre un compositor de musicales Woolson Morse. Otras personas editaron la entrada, pero según cuenta él, ¡sólo la hicieron mejor!</a:t>
            </a:r>
            <a:endParaRPr sz="12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2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2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s-419" sz="1200">
                <a:solidFill>
                  <a:srgbClr val="000000"/>
                </a:solidFill>
                <a:latin typeface="Arial"/>
                <a:ea typeface="Arial"/>
                <a:cs typeface="Arial"/>
                <a:sym typeface="Arial"/>
              </a:rPr>
              <a:t>Después se siguió integrando información que utilizaba para contestar las preguntas de sus usuarixs </a:t>
            </a:r>
            <a:endParaRPr sz="12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s-419" sz="1200">
                <a:solidFill>
                  <a:srgbClr val="000000"/>
                </a:solidFill>
                <a:latin typeface="Arial"/>
                <a:ea typeface="Arial"/>
                <a:cs typeface="Arial"/>
                <a:sym typeface="Arial"/>
              </a:rPr>
              <a:t>También están los proyectos que buscan dar visibilidad para cerrar brechas de temas</a:t>
            </a:r>
            <a:endParaRPr sz="1200" b="1" u="sng">
              <a:solidFill>
                <a:schemeClr val="accent2"/>
              </a:solidFill>
            </a:endParaRPr>
          </a:p>
        </p:txBody>
      </p:sp>
      <p:sp>
        <p:nvSpPr>
          <p:cNvPr id="433" name="Google Shape;433;p38"/>
          <p:cNvSpPr txBox="1"/>
          <p:nvPr/>
        </p:nvSpPr>
        <p:spPr>
          <a:xfrm>
            <a:off x="5004450" y="4339975"/>
            <a:ext cx="3900600" cy="62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s-419" sz="1100" u="sng">
                <a:solidFill>
                  <a:schemeClr val="hlink"/>
                </a:solidFill>
                <a:hlinkClick r:id="rId3"/>
              </a:rPr>
              <a:t>https://en.wikipedia.org/wiki/Woolson_Morse</a:t>
            </a:r>
            <a:endParaRPr/>
          </a:p>
        </p:txBody>
      </p:sp>
      <p:pic>
        <p:nvPicPr>
          <p:cNvPr id="434" name="Google Shape;434;p38"/>
          <p:cNvPicPr preferRelativeResize="0"/>
          <p:nvPr/>
        </p:nvPicPr>
        <p:blipFill>
          <a:blip r:embed="rId4">
            <a:alphaModFix/>
          </a:blip>
          <a:stretch>
            <a:fillRect/>
          </a:stretch>
        </p:blipFill>
        <p:spPr>
          <a:xfrm>
            <a:off x="211900" y="1183325"/>
            <a:ext cx="4199500" cy="3638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¿Para qué?</a:t>
            </a:r>
            <a:endParaRPr/>
          </a:p>
        </p:txBody>
      </p:sp>
      <p:sp>
        <p:nvSpPr>
          <p:cNvPr id="440" name="Google Shape;440;p39"/>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41" name="Google Shape;441;p39"/>
          <p:cNvPicPr preferRelativeResize="0"/>
          <p:nvPr/>
        </p:nvPicPr>
        <p:blipFill>
          <a:blip r:embed="rId3">
            <a:alphaModFix/>
          </a:blip>
          <a:stretch>
            <a:fillRect/>
          </a:stretch>
        </p:blipFill>
        <p:spPr>
          <a:xfrm>
            <a:off x="431738" y="1252100"/>
            <a:ext cx="8280575" cy="3657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0"/>
          <p:cNvSpPr txBox="1">
            <a:spLocks noGrp="1"/>
          </p:cNvSpPr>
          <p:nvPr>
            <p:ph type="title"/>
          </p:nvPr>
        </p:nvSpPr>
        <p:spPr>
          <a:xfrm>
            <a:off x="1069125" y="829750"/>
            <a:ext cx="7615200" cy="3420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1600"/>
              </a:spcAft>
              <a:buNone/>
            </a:pPr>
            <a:r>
              <a:rPr lang="es-419" sz="3000">
                <a:solidFill>
                  <a:schemeClr val="accent2"/>
                </a:solidFill>
                <a:latin typeface="Roboto"/>
                <a:ea typeface="Roboto"/>
                <a:cs typeface="Roboto"/>
                <a:sym typeface="Roboto"/>
              </a:rPr>
              <a:t>Encuentra tu pasión y escala: 1Bib1Ref</a:t>
            </a:r>
            <a:endParaRPr sz="3000"/>
          </a:p>
        </p:txBody>
      </p:sp>
      <p:pic>
        <p:nvPicPr>
          <p:cNvPr id="447" name="Google Shape;447;p40" descr="Regístrate en este enlace: http://bit.do/1bib1ref&#10;&#10;Producción: Programa de Educación Digital / Colmex Digital" title="¿Cómo participar en la campaña #1BIB1REF?">
            <a:hlinkClick r:id="rId3"/>
          </p:cNvPr>
          <p:cNvPicPr preferRelativeResize="0"/>
          <p:nvPr/>
        </p:nvPicPr>
        <p:blipFill>
          <a:blip r:embed="rId4">
            <a:alphaModFix/>
          </a:blip>
          <a:stretch>
            <a:fillRect/>
          </a:stretch>
        </p:blipFill>
        <p:spPr>
          <a:xfrm>
            <a:off x="2212813" y="1048450"/>
            <a:ext cx="4718375" cy="3538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41"/>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3" name="Google Shape;453;p41"/>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54" name="Google Shape;454;p41"/>
          <p:cNvPicPr preferRelativeResize="0"/>
          <p:nvPr/>
        </p:nvPicPr>
        <p:blipFill>
          <a:blip r:embed="rId3">
            <a:alphaModFix/>
          </a:blip>
          <a:stretch>
            <a:fillRect/>
          </a:stretch>
        </p:blipFill>
        <p:spPr>
          <a:xfrm>
            <a:off x="37125" y="0"/>
            <a:ext cx="5468998" cy="3020074"/>
          </a:xfrm>
          <a:prstGeom prst="rect">
            <a:avLst/>
          </a:prstGeom>
          <a:noFill/>
          <a:ln>
            <a:noFill/>
          </a:ln>
        </p:spPr>
      </p:pic>
      <p:pic>
        <p:nvPicPr>
          <p:cNvPr id="455" name="Google Shape;455;p41"/>
          <p:cNvPicPr preferRelativeResize="0"/>
          <p:nvPr/>
        </p:nvPicPr>
        <p:blipFill>
          <a:blip r:embed="rId4">
            <a:alphaModFix/>
          </a:blip>
          <a:stretch>
            <a:fillRect/>
          </a:stretch>
        </p:blipFill>
        <p:spPr>
          <a:xfrm>
            <a:off x="4462625" y="2684075"/>
            <a:ext cx="4414950" cy="2332550"/>
          </a:xfrm>
          <a:prstGeom prst="rect">
            <a:avLst/>
          </a:prstGeom>
          <a:noFill/>
          <a:ln>
            <a:noFill/>
          </a:ln>
        </p:spPr>
      </p:pic>
      <p:sp>
        <p:nvSpPr>
          <p:cNvPr id="456" name="Google Shape;456;p41"/>
          <p:cNvSpPr txBox="1"/>
          <p:nvPr/>
        </p:nvSpPr>
        <p:spPr>
          <a:xfrm>
            <a:off x="5876175" y="251625"/>
            <a:ext cx="3152700" cy="213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3300"/>
              </a:spcAft>
              <a:buNone/>
            </a:pPr>
            <a:endParaRPr>
              <a:latin typeface="Open Sans"/>
              <a:ea typeface="Open Sans"/>
              <a:cs typeface="Open Sans"/>
              <a:sym typeface="Open Sans"/>
            </a:endParaRPr>
          </a:p>
        </p:txBody>
      </p:sp>
      <p:sp>
        <p:nvSpPr>
          <p:cNvPr id="457" name="Google Shape;457;p41"/>
          <p:cNvSpPr txBox="1"/>
          <p:nvPr/>
        </p:nvSpPr>
        <p:spPr>
          <a:xfrm>
            <a:off x="614250" y="3515350"/>
            <a:ext cx="3633900" cy="1228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3300"/>
              </a:spcAft>
              <a:buNone/>
            </a:pPr>
            <a:endParaRPr>
              <a:solidFill>
                <a:srgbClr val="FFFFFF"/>
              </a:solidFill>
              <a:latin typeface="Open Sans"/>
              <a:ea typeface="Open Sans"/>
              <a:cs typeface="Open Sans"/>
              <a:sym typeface="Open Sans"/>
            </a:endParaRPr>
          </a:p>
        </p:txBody>
      </p:sp>
      <p:sp>
        <p:nvSpPr>
          <p:cNvPr id="458" name="Google Shape;458;p41"/>
          <p:cNvSpPr txBox="1"/>
          <p:nvPr/>
        </p:nvSpPr>
        <p:spPr>
          <a:xfrm>
            <a:off x="5657850" y="498275"/>
            <a:ext cx="3371100" cy="16074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Nunito"/>
              <a:buChar char="●"/>
            </a:pPr>
            <a:r>
              <a:rPr lang="es-419" sz="1800">
                <a:latin typeface="Nunito"/>
                <a:ea typeface="Nunito"/>
                <a:cs typeface="Nunito"/>
                <a:sym typeface="Nunito"/>
              </a:rPr>
              <a:t>Validar la información contenida</a:t>
            </a:r>
            <a:endParaRPr sz="1800">
              <a:latin typeface="Nunito"/>
              <a:ea typeface="Nunito"/>
              <a:cs typeface="Nunito"/>
              <a:sym typeface="Nunito"/>
            </a:endParaRPr>
          </a:p>
          <a:p>
            <a:pPr marL="457200" lvl="0" indent="-342900" algn="l" rtl="0">
              <a:spcBef>
                <a:spcPts val="0"/>
              </a:spcBef>
              <a:spcAft>
                <a:spcPts val="0"/>
              </a:spcAft>
              <a:buSzPts val="1800"/>
              <a:buFont typeface="Nunito"/>
              <a:buChar char="●"/>
            </a:pPr>
            <a:r>
              <a:rPr lang="es-419" sz="1800">
                <a:latin typeface="Nunito"/>
                <a:ea typeface="Nunito"/>
                <a:cs typeface="Nunito"/>
                <a:sym typeface="Nunito"/>
              </a:rPr>
              <a:t>Visibilizar nuestras colecciones</a:t>
            </a:r>
            <a:endParaRPr sz="1800">
              <a:latin typeface="Nunito"/>
              <a:ea typeface="Nunito"/>
              <a:cs typeface="Nunito"/>
              <a:sym typeface="Nunito"/>
            </a:endParaRPr>
          </a:p>
          <a:p>
            <a:pPr marL="457200" lvl="0" indent="-342900" algn="l" rtl="0">
              <a:spcBef>
                <a:spcPts val="0"/>
              </a:spcBef>
              <a:spcAft>
                <a:spcPts val="0"/>
              </a:spcAft>
              <a:buSzPts val="1800"/>
              <a:buFont typeface="Nunito"/>
              <a:buChar char="●"/>
            </a:pPr>
            <a:r>
              <a:rPr lang="es-419" sz="1800">
                <a:latin typeface="Nunito"/>
                <a:ea typeface="Nunito"/>
                <a:cs typeface="Nunito"/>
                <a:sym typeface="Nunito"/>
              </a:rPr>
              <a:t>Publicitar las fortalezas del bibliotecario</a:t>
            </a:r>
            <a:endParaRPr sz="1800">
              <a:latin typeface="Nunito"/>
              <a:ea typeface="Nunito"/>
              <a:cs typeface="Nunito"/>
              <a:sym typeface="Nuni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62"/>
        <p:cNvGrpSpPr/>
        <p:nvPr/>
      </p:nvGrpSpPr>
      <p:grpSpPr>
        <a:xfrm>
          <a:off x="0" y="0"/>
          <a:ext cx="0" cy="0"/>
          <a:chOff x="0" y="0"/>
          <a:chExt cx="0" cy="0"/>
        </a:xfrm>
      </p:grpSpPr>
      <p:sp>
        <p:nvSpPr>
          <p:cNvPr id="463" name="Google Shape;463;p4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3000">
                <a:highlight>
                  <a:schemeClr val="accent1"/>
                </a:highlight>
              </a:rPr>
              <a:t>Una fuente confiable</a:t>
            </a:r>
            <a:endParaRPr sz="3000">
              <a:highlight>
                <a:schemeClr val="accent1"/>
              </a:highlight>
            </a:endParaRPr>
          </a:p>
        </p:txBody>
      </p:sp>
      <p:sp>
        <p:nvSpPr>
          <p:cNvPr id="464" name="Google Shape;464;p42"/>
          <p:cNvSpPr txBox="1">
            <a:spLocks noGrp="1"/>
          </p:cNvSpPr>
          <p:nvPr>
            <p:ph type="body" idx="1"/>
          </p:nvPr>
        </p:nvSpPr>
        <p:spPr>
          <a:xfrm>
            <a:off x="311700" y="1505700"/>
            <a:ext cx="5137200" cy="3275100"/>
          </a:xfrm>
          <a:prstGeom prst="rect">
            <a:avLst/>
          </a:prstGeom>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s-419" sz="1700">
                <a:solidFill>
                  <a:schemeClr val="accent1"/>
                </a:solidFill>
                <a:latin typeface="Nunito"/>
                <a:ea typeface="Nunito"/>
                <a:cs typeface="Nunito"/>
                <a:sym typeface="Nunito"/>
              </a:rPr>
              <a:t>Diferentes filtros de rigor para asegurar la constante evaluación y revisión de los contenidos, </a:t>
            </a:r>
            <a:r>
              <a:rPr lang="es-419" sz="1700" b="1">
                <a:solidFill>
                  <a:schemeClr val="accent1"/>
                </a:solidFill>
                <a:latin typeface="Nunito"/>
                <a:ea typeface="Nunito"/>
                <a:cs typeface="Nunito"/>
                <a:sym typeface="Nunito"/>
              </a:rPr>
              <a:t>los cuales aún ya publicados pueden ser retirados si se determina</a:t>
            </a:r>
            <a:r>
              <a:rPr lang="es-419" sz="1700">
                <a:solidFill>
                  <a:schemeClr val="accent1"/>
                </a:solidFill>
                <a:latin typeface="Nunito"/>
                <a:ea typeface="Nunito"/>
                <a:cs typeface="Nunito"/>
                <a:sym typeface="Nunito"/>
              </a:rPr>
              <a:t>. </a:t>
            </a:r>
            <a:endParaRPr sz="1700">
              <a:solidFill>
                <a:schemeClr val="accent1"/>
              </a:solidFill>
              <a:latin typeface="Nunito"/>
              <a:ea typeface="Nunito"/>
              <a:cs typeface="Nunito"/>
              <a:sym typeface="Nunito"/>
            </a:endParaRPr>
          </a:p>
          <a:p>
            <a:pPr marL="457200" lvl="0" indent="0" algn="just" rtl="0">
              <a:lnSpc>
                <a:spcPct val="100000"/>
              </a:lnSpc>
              <a:spcBef>
                <a:spcPts val="0"/>
              </a:spcBef>
              <a:spcAft>
                <a:spcPts val="0"/>
              </a:spcAft>
              <a:buNone/>
            </a:pPr>
            <a:endParaRPr sz="1700">
              <a:solidFill>
                <a:schemeClr val="accent1"/>
              </a:solidFill>
              <a:latin typeface="Nunito"/>
              <a:ea typeface="Nunito"/>
              <a:cs typeface="Nunito"/>
              <a:sym typeface="Nunito"/>
            </a:endParaRPr>
          </a:p>
          <a:p>
            <a:pPr marL="0" lvl="0" indent="0" algn="just" rtl="0">
              <a:lnSpc>
                <a:spcPct val="100000"/>
              </a:lnSpc>
              <a:spcBef>
                <a:spcPts val="0"/>
              </a:spcBef>
              <a:spcAft>
                <a:spcPts val="0"/>
              </a:spcAft>
              <a:buNone/>
            </a:pPr>
            <a:r>
              <a:rPr lang="es-419" sz="1700" b="1">
                <a:solidFill>
                  <a:schemeClr val="accent1"/>
                </a:solidFill>
                <a:latin typeface="Nunito"/>
                <a:ea typeface="Nunito"/>
                <a:cs typeface="Nunito"/>
                <a:sym typeface="Nunito"/>
              </a:rPr>
              <a:t>#1bib1ref</a:t>
            </a:r>
            <a:r>
              <a:rPr lang="es-419" sz="1700">
                <a:solidFill>
                  <a:schemeClr val="accent1"/>
                </a:solidFill>
                <a:latin typeface="Nunito"/>
                <a:ea typeface="Nunito"/>
                <a:cs typeface="Nunito"/>
                <a:sym typeface="Nunito"/>
              </a:rPr>
              <a:t> bibliotecarios validando conocimiento libre.</a:t>
            </a:r>
            <a:endParaRPr sz="1700">
              <a:solidFill>
                <a:schemeClr val="accent1"/>
              </a:solidFill>
              <a:latin typeface="Nunito"/>
              <a:ea typeface="Nunito"/>
              <a:cs typeface="Nunito"/>
              <a:sym typeface="Nunito"/>
            </a:endParaRPr>
          </a:p>
          <a:p>
            <a:pPr marL="457200" lvl="0" indent="0" algn="just" rtl="0">
              <a:lnSpc>
                <a:spcPct val="100000"/>
              </a:lnSpc>
              <a:spcBef>
                <a:spcPts val="0"/>
              </a:spcBef>
              <a:spcAft>
                <a:spcPts val="0"/>
              </a:spcAft>
              <a:buNone/>
            </a:pPr>
            <a:endParaRPr sz="1700">
              <a:solidFill>
                <a:schemeClr val="accent1"/>
              </a:solidFill>
              <a:latin typeface="Nunito"/>
              <a:ea typeface="Nunito"/>
              <a:cs typeface="Nunito"/>
              <a:sym typeface="Nunito"/>
            </a:endParaRPr>
          </a:p>
          <a:p>
            <a:pPr marL="0" lvl="0" indent="0" algn="just" rtl="0">
              <a:lnSpc>
                <a:spcPct val="100000"/>
              </a:lnSpc>
              <a:spcBef>
                <a:spcPts val="0"/>
              </a:spcBef>
              <a:spcAft>
                <a:spcPts val="0"/>
              </a:spcAft>
              <a:buNone/>
            </a:pPr>
            <a:r>
              <a:rPr lang="es-419" sz="1700" b="1">
                <a:solidFill>
                  <a:schemeClr val="accent1"/>
                </a:solidFill>
                <a:latin typeface="Nunito"/>
                <a:ea typeface="Nunito"/>
                <a:cs typeface="Nunito"/>
                <a:sym typeface="Nunito"/>
              </a:rPr>
              <a:t>Criterios</a:t>
            </a:r>
            <a:r>
              <a:rPr lang="es-419" sz="1700">
                <a:solidFill>
                  <a:schemeClr val="accent1"/>
                </a:solidFill>
                <a:latin typeface="Nunito"/>
                <a:ea typeface="Nunito"/>
                <a:cs typeface="Nunito"/>
                <a:sym typeface="Nunito"/>
              </a:rPr>
              <a:t> para evaluar fuentes confiables (</a:t>
            </a:r>
            <a:r>
              <a:rPr lang="es-419" sz="1700" i="1">
                <a:solidFill>
                  <a:schemeClr val="accent1"/>
                </a:solidFill>
                <a:latin typeface="Nunito"/>
                <a:ea typeface="Nunito"/>
                <a:cs typeface="Nunito"/>
                <a:sym typeface="Nunito"/>
              </a:rPr>
              <a:t>verosímiles, independientes, publicadas</a:t>
            </a:r>
            <a:r>
              <a:rPr lang="es-419" sz="1700">
                <a:solidFill>
                  <a:schemeClr val="accent1"/>
                </a:solidFill>
                <a:latin typeface="Nunito"/>
                <a:ea typeface="Nunito"/>
                <a:cs typeface="Nunito"/>
                <a:sym typeface="Nunito"/>
              </a:rPr>
              <a:t>).</a:t>
            </a:r>
            <a:endParaRPr sz="1700">
              <a:solidFill>
                <a:schemeClr val="accent1"/>
              </a:solidFill>
              <a:latin typeface="Nunito"/>
              <a:ea typeface="Nunito"/>
              <a:cs typeface="Nunito"/>
              <a:sym typeface="Nunito"/>
            </a:endParaRPr>
          </a:p>
          <a:p>
            <a:pPr marL="457200" lvl="0" indent="0" algn="just" rtl="0">
              <a:lnSpc>
                <a:spcPct val="100000"/>
              </a:lnSpc>
              <a:spcBef>
                <a:spcPts val="0"/>
              </a:spcBef>
              <a:spcAft>
                <a:spcPts val="0"/>
              </a:spcAft>
              <a:buNone/>
            </a:pPr>
            <a:endParaRPr sz="1700">
              <a:solidFill>
                <a:schemeClr val="accent1"/>
              </a:solidFill>
              <a:latin typeface="Nunito"/>
              <a:ea typeface="Nunito"/>
              <a:cs typeface="Nunito"/>
              <a:sym typeface="Nunito"/>
            </a:endParaRPr>
          </a:p>
          <a:p>
            <a:pPr marL="0" lvl="0" indent="0" algn="just" rtl="0">
              <a:lnSpc>
                <a:spcPct val="100000"/>
              </a:lnSpc>
              <a:spcBef>
                <a:spcPts val="0"/>
              </a:spcBef>
              <a:spcAft>
                <a:spcPts val="0"/>
              </a:spcAft>
              <a:buNone/>
            </a:pPr>
            <a:r>
              <a:rPr lang="es-419" sz="1700" b="1" i="1">
                <a:solidFill>
                  <a:schemeClr val="accent1"/>
                </a:solidFill>
                <a:latin typeface="Nunito"/>
                <a:ea typeface="Nunito"/>
                <a:cs typeface="Nunito"/>
                <a:sym typeface="Nunito"/>
              </a:rPr>
              <a:t>The Wikipedia Library </a:t>
            </a:r>
            <a:r>
              <a:rPr lang="es-419" sz="1700">
                <a:solidFill>
                  <a:schemeClr val="accent1"/>
                </a:solidFill>
                <a:latin typeface="Nunito"/>
                <a:ea typeface="Nunito"/>
                <a:cs typeface="Nunito"/>
                <a:sym typeface="Nunito"/>
              </a:rPr>
              <a:t>(+80,000 revistas algunas de bases como Jstor, GALE...)</a:t>
            </a:r>
            <a:endParaRPr sz="1700" b="1">
              <a:solidFill>
                <a:schemeClr val="accent1"/>
              </a:solidFill>
              <a:latin typeface="Nunito"/>
              <a:ea typeface="Nunito"/>
              <a:cs typeface="Nunito"/>
              <a:sym typeface="Nunito"/>
            </a:endParaRPr>
          </a:p>
          <a:p>
            <a:pPr marL="0" lvl="0" indent="0" algn="l" rtl="0">
              <a:spcBef>
                <a:spcPts val="0"/>
              </a:spcBef>
              <a:spcAft>
                <a:spcPts val="0"/>
              </a:spcAft>
              <a:buNone/>
            </a:pPr>
            <a:endParaRPr>
              <a:solidFill>
                <a:srgbClr val="929292"/>
              </a:solidFill>
              <a:latin typeface="Arial"/>
              <a:ea typeface="Arial"/>
              <a:cs typeface="Arial"/>
              <a:sym typeface="Arial"/>
            </a:endParaRPr>
          </a:p>
          <a:p>
            <a:pPr marL="0" lvl="0" indent="0" algn="l" rtl="0">
              <a:spcBef>
                <a:spcPts val="3300"/>
              </a:spcBef>
              <a:spcAft>
                <a:spcPts val="1600"/>
              </a:spcAft>
              <a:buNone/>
            </a:pPr>
            <a:endParaRPr/>
          </a:p>
        </p:txBody>
      </p:sp>
      <p:sp>
        <p:nvSpPr>
          <p:cNvPr id="465" name="Google Shape;465;p42"/>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endParaRPr sz="1600">
              <a:solidFill>
                <a:schemeClr val="accent1"/>
              </a:solidFill>
              <a:latin typeface="Times New Roman"/>
              <a:ea typeface="Times New Roman"/>
              <a:cs typeface="Times New Roman"/>
              <a:sym typeface="Times New Roman"/>
            </a:endParaRPr>
          </a:p>
          <a:p>
            <a:pPr marL="0" lvl="0" indent="0" algn="l" rtl="0">
              <a:spcBef>
                <a:spcPts val="0"/>
              </a:spcBef>
              <a:spcAft>
                <a:spcPts val="0"/>
              </a:spcAft>
              <a:buNone/>
            </a:pPr>
            <a:endParaRPr>
              <a:solidFill>
                <a:srgbClr val="0E0E0E"/>
              </a:solidFill>
              <a:latin typeface="Times New Roman"/>
              <a:ea typeface="Times New Roman"/>
              <a:cs typeface="Times New Roman"/>
              <a:sym typeface="Times New Roman"/>
            </a:endParaRPr>
          </a:p>
          <a:p>
            <a:pPr marL="0" lvl="0" indent="0" algn="l" rtl="0">
              <a:spcBef>
                <a:spcPts val="3300"/>
              </a:spcBef>
              <a:spcAft>
                <a:spcPts val="1600"/>
              </a:spcAft>
              <a:buNone/>
            </a:pPr>
            <a:endParaRPr/>
          </a:p>
        </p:txBody>
      </p:sp>
      <p:pic>
        <p:nvPicPr>
          <p:cNvPr id="466" name="Google Shape;466;p42"/>
          <p:cNvPicPr preferRelativeResize="0"/>
          <p:nvPr/>
        </p:nvPicPr>
        <p:blipFill>
          <a:blip r:embed="rId3">
            <a:alphaModFix/>
          </a:blip>
          <a:stretch>
            <a:fillRect/>
          </a:stretch>
        </p:blipFill>
        <p:spPr>
          <a:xfrm>
            <a:off x="5900525" y="247925"/>
            <a:ext cx="2836450" cy="46476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43">
            <a:hlinkClick r:id="rId3"/>
          </p:cNvPr>
          <p:cNvPicPr preferRelativeResize="0"/>
          <p:nvPr/>
        </p:nvPicPr>
        <p:blipFill>
          <a:blip r:embed="rId4">
            <a:alphaModFix/>
          </a:blip>
          <a:stretch>
            <a:fillRect/>
          </a:stretch>
        </p:blipFill>
        <p:spPr>
          <a:xfrm>
            <a:off x="0" y="0"/>
            <a:ext cx="9144000" cy="6095978"/>
          </a:xfrm>
          <a:prstGeom prst="rect">
            <a:avLst/>
          </a:prstGeom>
          <a:noFill/>
          <a:ln>
            <a:noFill/>
          </a:ln>
        </p:spPr>
      </p:pic>
      <p:sp>
        <p:nvSpPr>
          <p:cNvPr id="472" name="Google Shape;472;p43"/>
          <p:cNvSpPr txBox="1"/>
          <p:nvPr/>
        </p:nvSpPr>
        <p:spPr>
          <a:xfrm>
            <a:off x="316325" y="280850"/>
            <a:ext cx="6267000" cy="23532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lnSpc>
                <a:spcPct val="130000"/>
              </a:lnSpc>
              <a:spcBef>
                <a:spcPts val="0"/>
              </a:spcBef>
              <a:spcAft>
                <a:spcPts val="0"/>
              </a:spcAft>
              <a:buNone/>
            </a:pPr>
            <a:r>
              <a:rPr lang="es-419" sz="2500">
                <a:solidFill>
                  <a:srgbClr val="F3F3F3"/>
                </a:solidFill>
                <a:latin typeface="Nunito"/>
                <a:ea typeface="Nunito"/>
                <a:cs typeface="Nunito"/>
                <a:sym typeface="Nunito"/>
              </a:rPr>
              <a:t>Un editatón es un encuentro en el que personas interesadas en un tema o en un objetivo se reúnen para mejorar, traducir, o crear artículos de Wikipedia al respecto</a:t>
            </a:r>
            <a:endParaRPr sz="2500">
              <a:solidFill>
                <a:srgbClr val="F3F3F3"/>
              </a:solidFill>
              <a:latin typeface="Nunito"/>
              <a:ea typeface="Nunito"/>
              <a:cs typeface="Nunito"/>
              <a:sym typeface="Nunito"/>
            </a:endParaRPr>
          </a:p>
          <a:p>
            <a:pPr marL="0" lvl="0" indent="0" algn="l" rtl="0">
              <a:spcBef>
                <a:spcPts val="600"/>
              </a:spcBef>
              <a:spcAft>
                <a:spcPts val="0"/>
              </a:spcAft>
              <a:buNone/>
            </a:pPr>
            <a:endParaRPr>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44"/>
          <p:cNvSpPr txBox="1">
            <a:spLocks noGrp="1"/>
          </p:cNvSpPr>
          <p:nvPr>
            <p:ph type="body" idx="1"/>
          </p:nvPr>
        </p:nvSpPr>
        <p:spPr>
          <a:xfrm>
            <a:off x="986700" y="4755600"/>
            <a:ext cx="7997100" cy="3879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419" sz="3000">
                <a:solidFill>
                  <a:schemeClr val="accent2"/>
                </a:solidFill>
                <a:latin typeface="Roboto"/>
                <a:ea typeface="Roboto"/>
                <a:cs typeface="Roboto"/>
                <a:sym typeface="Roboto"/>
              </a:rPr>
              <a:t>Encuentra tu pasión y escala: Editatones</a:t>
            </a:r>
            <a:endParaRPr sz="3000">
              <a:solidFill>
                <a:schemeClr val="accent1"/>
              </a:solidFill>
            </a:endParaRPr>
          </a:p>
          <a:p>
            <a:pPr marL="0" lvl="0" indent="0" algn="l" rtl="0">
              <a:spcBef>
                <a:spcPts val="1600"/>
              </a:spcBef>
              <a:spcAft>
                <a:spcPts val="0"/>
              </a:spcAft>
              <a:buNone/>
            </a:pPr>
            <a:endParaRPr/>
          </a:p>
        </p:txBody>
      </p:sp>
      <p:pic>
        <p:nvPicPr>
          <p:cNvPr id="478" name="Google Shape;478;p44"/>
          <p:cNvPicPr preferRelativeResize="0"/>
          <p:nvPr/>
        </p:nvPicPr>
        <p:blipFill rotWithShape="1">
          <a:blip r:embed="rId3">
            <a:alphaModFix/>
          </a:blip>
          <a:srcRect t="7638" b="21368"/>
          <a:stretch/>
        </p:blipFill>
        <p:spPr>
          <a:xfrm>
            <a:off x="0" y="0"/>
            <a:ext cx="9659853" cy="5143500"/>
          </a:xfrm>
          <a:prstGeom prst="rect">
            <a:avLst/>
          </a:prstGeom>
          <a:noFill/>
          <a:ln>
            <a:noFill/>
          </a:ln>
        </p:spPr>
      </p:pic>
      <p:sp>
        <p:nvSpPr>
          <p:cNvPr id="479" name="Google Shape;479;p44"/>
          <p:cNvSpPr txBox="1"/>
          <p:nvPr/>
        </p:nvSpPr>
        <p:spPr>
          <a:xfrm>
            <a:off x="647550" y="82150"/>
            <a:ext cx="8675400" cy="15291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lnSpc>
                <a:spcPct val="130000"/>
              </a:lnSpc>
              <a:spcBef>
                <a:spcPts val="0"/>
              </a:spcBef>
              <a:spcAft>
                <a:spcPts val="0"/>
              </a:spcAft>
              <a:buNone/>
            </a:pPr>
            <a:r>
              <a:rPr lang="es-419" sz="2200">
                <a:solidFill>
                  <a:srgbClr val="F3F3F3"/>
                </a:solidFill>
                <a:latin typeface="Nunito"/>
                <a:ea typeface="Nunito"/>
                <a:cs typeface="Nunito"/>
                <a:sym typeface="Nunito"/>
              </a:rPr>
              <a:t>Los artículos creados deben tener una redacción neutral y referir a distintas fuentes fiables, diversas e independientes a la materia.</a:t>
            </a:r>
            <a:endParaRPr sz="2200">
              <a:solidFill>
                <a:srgbClr val="F3F3F3"/>
              </a:solidFill>
              <a:latin typeface="Nunito"/>
              <a:ea typeface="Nunito"/>
              <a:cs typeface="Nunito"/>
              <a:sym typeface="Nunito"/>
            </a:endParaRPr>
          </a:p>
          <a:p>
            <a:pPr marL="0" lvl="0" indent="0" algn="ctr" rtl="0">
              <a:lnSpc>
                <a:spcPct val="130000"/>
              </a:lnSpc>
              <a:spcBef>
                <a:spcPts val="600"/>
              </a:spcBef>
              <a:spcAft>
                <a:spcPts val="0"/>
              </a:spcAft>
              <a:buNone/>
            </a:pPr>
            <a:r>
              <a:rPr lang="es-419" sz="2200">
                <a:solidFill>
                  <a:srgbClr val="F3F3F3"/>
                </a:solidFill>
                <a:latin typeface="Nunito"/>
                <a:ea typeface="Nunito"/>
                <a:cs typeface="Nunito"/>
                <a:sym typeface="Nunito"/>
              </a:rPr>
              <a:t>¡Por eso las bibliotecas son los espacios perfectos para editar!</a:t>
            </a:r>
            <a:endParaRPr sz="2200">
              <a:solidFill>
                <a:srgbClr val="F3F3F3"/>
              </a:solidFill>
              <a:latin typeface="Nunito"/>
              <a:ea typeface="Nunito"/>
              <a:cs typeface="Nunito"/>
              <a:sym typeface="Nunito"/>
            </a:endParaRPr>
          </a:p>
          <a:p>
            <a:pPr marL="0" lvl="0" indent="0" algn="l" rtl="0">
              <a:spcBef>
                <a:spcPts val="600"/>
              </a:spcBef>
              <a:spcAft>
                <a:spcPts val="0"/>
              </a:spcAft>
              <a:buNone/>
            </a:pPr>
            <a:endParaRPr>
              <a:latin typeface="Nunito"/>
              <a:ea typeface="Nunito"/>
              <a:cs typeface="Nunito"/>
              <a:sym typeface="Nuni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7"/>
          <p:cNvSpPr txBox="1">
            <a:spLocks noGrp="1"/>
          </p:cNvSpPr>
          <p:nvPr>
            <p:ph type="title"/>
          </p:nvPr>
        </p:nvSpPr>
        <p:spPr>
          <a:xfrm>
            <a:off x="489300" y="2042075"/>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6300"/>
              <a:t>bit.ly/wikibibliotecas</a:t>
            </a:r>
            <a:endParaRPr sz="63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5"/>
          <p:cNvSpPr txBox="1">
            <a:spLocks noGrp="1"/>
          </p:cNvSpPr>
          <p:nvPr>
            <p:ph type="body" idx="1"/>
          </p:nvPr>
        </p:nvSpPr>
        <p:spPr>
          <a:xfrm>
            <a:off x="986700" y="4755600"/>
            <a:ext cx="7997100" cy="3879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419" sz="3000">
                <a:solidFill>
                  <a:schemeClr val="accent2"/>
                </a:solidFill>
                <a:latin typeface="Nunito"/>
                <a:ea typeface="Nunito"/>
                <a:cs typeface="Nunito"/>
                <a:sym typeface="Nunito"/>
              </a:rPr>
              <a:t>Encuentra tu pasión y escala: Editatones</a:t>
            </a:r>
            <a:endParaRPr sz="3000">
              <a:solidFill>
                <a:schemeClr val="accent1"/>
              </a:solidFill>
              <a:latin typeface="Nunito"/>
              <a:ea typeface="Nunito"/>
              <a:cs typeface="Nunito"/>
              <a:sym typeface="Nunito"/>
            </a:endParaRPr>
          </a:p>
          <a:p>
            <a:pPr marL="0" lvl="0" indent="0" algn="l" rtl="0">
              <a:spcBef>
                <a:spcPts val="1600"/>
              </a:spcBef>
              <a:spcAft>
                <a:spcPts val="0"/>
              </a:spcAft>
              <a:buNone/>
            </a:pPr>
            <a:endParaRPr/>
          </a:p>
        </p:txBody>
      </p:sp>
      <p:pic>
        <p:nvPicPr>
          <p:cNvPr id="485" name="Google Shape;485;p45"/>
          <p:cNvPicPr preferRelativeResize="0"/>
          <p:nvPr/>
        </p:nvPicPr>
        <p:blipFill>
          <a:blip r:embed="rId3">
            <a:alphaModFix/>
          </a:blip>
          <a:stretch>
            <a:fillRect/>
          </a:stretch>
        </p:blipFill>
        <p:spPr>
          <a:xfrm>
            <a:off x="860525" y="134849"/>
            <a:ext cx="2894800" cy="4045025"/>
          </a:xfrm>
          <a:prstGeom prst="rect">
            <a:avLst/>
          </a:prstGeom>
          <a:noFill/>
          <a:ln>
            <a:noFill/>
          </a:ln>
        </p:spPr>
      </p:pic>
      <p:pic>
        <p:nvPicPr>
          <p:cNvPr id="486" name="Google Shape;486;p45">
            <a:hlinkClick r:id="rId4"/>
          </p:cNvPr>
          <p:cNvPicPr preferRelativeResize="0"/>
          <p:nvPr/>
        </p:nvPicPr>
        <p:blipFill>
          <a:blip r:embed="rId5">
            <a:alphaModFix/>
          </a:blip>
          <a:stretch>
            <a:fillRect/>
          </a:stretch>
        </p:blipFill>
        <p:spPr>
          <a:xfrm>
            <a:off x="4192487" y="322602"/>
            <a:ext cx="4448038" cy="36695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6"/>
          <p:cNvSpPr txBox="1">
            <a:spLocks noGrp="1"/>
          </p:cNvSpPr>
          <p:nvPr>
            <p:ph type="body" idx="1"/>
          </p:nvPr>
        </p:nvSpPr>
        <p:spPr>
          <a:xfrm>
            <a:off x="986700" y="4755600"/>
            <a:ext cx="7997100" cy="3879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419" sz="3000">
                <a:solidFill>
                  <a:schemeClr val="accent2"/>
                </a:solidFill>
                <a:latin typeface="Nunito"/>
                <a:ea typeface="Nunito"/>
                <a:cs typeface="Nunito"/>
                <a:sym typeface="Nunito"/>
              </a:rPr>
              <a:t>¡Sé el cambio que quieres ver en Wikipedia!</a:t>
            </a:r>
            <a:endParaRPr sz="3000">
              <a:solidFill>
                <a:schemeClr val="accent1"/>
              </a:solidFill>
              <a:latin typeface="Nunito"/>
              <a:ea typeface="Nunito"/>
              <a:cs typeface="Nunito"/>
              <a:sym typeface="Nunito"/>
            </a:endParaRPr>
          </a:p>
          <a:p>
            <a:pPr marL="0" lvl="0" indent="0" algn="l" rtl="0">
              <a:spcBef>
                <a:spcPts val="1600"/>
              </a:spcBef>
              <a:spcAft>
                <a:spcPts val="0"/>
              </a:spcAft>
              <a:buNone/>
            </a:pPr>
            <a:endParaRPr/>
          </a:p>
        </p:txBody>
      </p:sp>
      <p:pic>
        <p:nvPicPr>
          <p:cNvPr id="492" name="Google Shape;492;p46"/>
          <p:cNvPicPr preferRelativeResize="0"/>
          <p:nvPr/>
        </p:nvPicPr>
        <p:blipFill>
          <a:blip r:embed="rId3">
            <a:alphaModFix/>
          </a:blip>
          <a:stretch>
            <a:fillRect/>
          </a:stretch>
        </p:blipFill>
        <p:spPr>
          <a:xfrm>
            <a:off x="2253000" y="468375"/>
            <a:ext cx="4813599" cy="3798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47"/>
          <p:cNvSpPr txBox="1">
            <a:spLocks noGrp="1"/>
          </p:cNvSpPr>
          <p:nvPr>
            <p:ph type="body" idx="1"/>
          </p:nvPr>
        </p:nvSpPr>
        <p:spPr>
          <a:xfrm>
            <a:off x="544200" y="4667825"/>
            <a:ext cx="8461500" cy="3879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419" sz="2600">
                <a:solidFill>
                  <a:schemeClr val="accent2"/>
                </a:solidFill>
                <a:latin typeface="Roboto"/>
                <a:ea typeface="Roboto"/>
                <a:cs typeface="Roboto"/>
                <a:sym typeface="Roboto"/>
              </a:rPr>
              <a:t>Temáticas de baja representación (editatón de género)</a:t>
            </a:r>
            <a:endParaRPr sz="2600">
              <a:solidFill>
                <a:schemeClr val="accent1"/>
              </a:solidFill>
            </a:endParaRPr>
          </a:p>
          <a:p>
            <a:pPr marL="0" lvl="0" indent="0" algn="l" rtl="0">
              <a:spcBef>
                <a:spcPts val="1600"/>
              </a:spcBef>
              <a:spcAft>
                <a:spcPts val="0"/>
              </a:spcAft>
              <a:buNone/>
            </a:pPr>
            <a:endParaRPr/>
          </a:p>
        </p:txBody>
      </p:sp>
      <p:pic>
        <p:nvPicPr>
          <p:cNvPr id="498" name="Google Shape;498;p47"/>
          <p:cNvPicPr preferRelativeResize="0"/>
          <p:nvPr/>
        </p:nvPicPr>
        <p:blipFill>
          <a:blip r:embed="rId3">
            <a:alphaModFix/>
          </a:blip>
          <a:stretch>
            <a:fillRect/>
          </a:stretch>
        </p:blipFill>
        <p:spPr>
          <a:xfrm>
            <a:off x="4815500" y="384649"/>
            <a:ext cx="2485275" cy="3843875"/>
          </a:xfrm>
          <a:prstGeom prst="rect">
            <a:avLst/>
          </a:prstGeom>
          <a:noFill/>
          <a:ln>
            <a:noFill/>
          </a:ln>
        </p:spPr>
      </p:pic>
      <p:pic>
        <p:nvPicPr>
          <p:cNvPr id="499" name="Google Shape;499;p47"/>
          <p:cNvPicPr preferRelativeResize="0"/>
          <p:nvPr/>
        </p:nvPicPr>
        <p:blipFill>
          <a:blip r:embed="rId4">
            <a:alphaModFix/>
          </a:blip>
          <a:stretch>
            <a:fillRect/>
          </a:stretch>
        </p:blipFill>
        <p:spPr>
          <a:xfrm>
            <a:off x="2013150" y="386339"/>
            <a:ext cx="2485275" cy="384045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48"/>
          <p:cNvSpPr txBox="1">
            <a:spLocks noGrp="1"/>
          </p:cNvSpPr>
          <p:nvPr>
            <p:ph type="body" idx="1"/>
          </p:nvPr>
        </p:nvSpPr>
        <p:spPr>
          <a:xfrm>
            <a:off x="332325" y="4755600"/>
            <a:ext cx="9891300" cy="3879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419" sz="2500">
                <a:solidFill>
                  <a:schemeClr val="accent2"/>
                </a:solidFill>
                <a:latin typeface="Roboto"/>
                <a:ea typeface="Roboto"/>
                <a:cs typeface="Roboto"/>
                <a:sym typeface="Roboto"/>
              </a:rPr>
              <a:t>Temáticas de memoria colectiva (movimientos sociales)</a:t>
            </a:r>
            <a:endParaRPr sz="2500">
              <a:solidFill>
                <a:schemeClr val="accent1"/>
              </a:solidFill>
            </a:endParaRPr>
          </a:p>
          <a:p>
            <a:pPr marL="0" lvl="0" indent="0" algn="l" rtl="0">
              <a:spcBef>
                <a:spcPts val="1600"/>
              </a:spcBef>
              <a:spcAft>
                <a:spcPts val="0"/>
              </a:spcAft>
              <a:buNone/>
            </a:pPr>
            <a:endParaRPr/>
          </a:p>
        </p:txBody>
      </p:sp>
      <p:pic>
        <p:nvPicPr>
          <p:cNvPr id="505" name="Google Shape;505;p48"/>
          <p:cNvPicPr preferRelativeResize="0"/>
          <p:nvPr/>
        </p:nvPicPr>
        <p:blipFill>
          <a:blip r:embed="rId3">
            <a:alphaModFix/>
          </a:blip>
          <a:stretch>
            <a:fillRect/>
          </a:stretch>
        </p:blipFill>
        <p:spPr>
          <a:xfrm>
            <a:off x="1276150" y="152400"/>
            <a:ext cx="3464176" cy="4156999"/>
          </a:xfrm>
          <a:prstGeom prst="rect">
            <a:avLst/>
          </a:prstGeom>
          <a:noFill/>
          <a:ln>
            <a:noFill/>
          </a:ln>
        </p:spPr>
      </p:pic>
      <p:pic>
        <p:nvPicPr>
          <p:cNvPr id="506" name="Google Shape;506;p48"/>
          <p:cNvPicPr preferRelativeResize="0"/>
          <p:nvPr/>
        </p:nvPicPr>
        <p:blipFill>
          <a:blip r:embed="rId4">
            <a:alphaModFix/>
          </a:blip>
          <a:stretch>
            <a:fillRect/>
          </a:stretch>
        </p:blipFill>
        <p:spPr>
          <a:xfrm>
            <a:off x="4878375" y="282588"/>
            <a:ext cx="2936000" cy="38966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49"/>
          <p:cNvSpPr txBox="1">
            <a:spLocks noGrp="1"/>
          </p:cNvSpPr>
          <p:nvPr>
            <p:ph type="body" idx="1"/>
          </p:nvPr>
        </p:nvSpPr>
        <p:spPr>
          <a:xfrm>
            <a:off x="599700" y="4774425"/>
            <a:ext cx="7944600" cy="1716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s-419" sz="2200">
                <a:solidFill>
                  <a:schemeClr val="accent2"/>
                </a:solidFill>
                <a:latin typeface="Roboto"/>
                <a:ea typeface="Roboto"/>
                <a:cs typeface="Roboto"/>
                <a:sym typeface="Roboto"/>
              </a:rPr>
              <a:t>Temáticas para retarnos y aprender juntxs (lenguas indígenas)</a:t>
            </a:r>
            <a:endParaRPr sz="2200"/>
          </a:p>
        </p:txBody>
      </p:sp>
      <p:pic>
        <p:nvPicPr>
          <p:cNvPr id="512" name="Google Shape;512;p49"/>
          <p:cNvPicPr preferRelativeResize="0"/>
          <p:nvPr/>
        </p:nvPicPr>
        <p:blipFill>
          <a:blip r:embed="rId3">
            <a:alphaModFix/>
          </a:blip>
          <a:stretch>
            <a:fillRect/>
          </a:stretch>
        </p:blipFill>
        <p:spPr>
          <a:xfrm>
            <a:off x="75850" y="269400"/>
            <a:ext cx="2437250" cy="3777733"/>
          </a:xfrm>
          <a:prstGeom prst="rect">
            <a:avLst/>
          </a:prstGeom>
          <a:noFill/>
          <a:ln>
            <a:noFill/>
          </a:ln>
        </p:spPr>
      </p:pic>
      <p:pic>
        <p:nvPicPr>
          <p:cNvPr id="513" name="Google Shape;513;p49"/>
          <p:cNvPicPr preferRelativeResize="0"/>
          <p:nvPr/>
        </p:nvPicPr>
        <p:blipFill>
          <a:blip r:embed="rId4">
            <a:alphaModFix/>
          </a:blip>
          <a:stretch>
            <a:fillRect/>
          </a:stretch>
        </p:blipFill>
        <p:spPr>
          <a:xfrm>
            <a:off x="4397925" y="2281100"/>
            <a:ext cx="2613051" cy="1959775"/>
          </a:xfrm>
          <a:prstGeom prst="rect">
            <a:avLst/>
          </a:prstGeom>
          <a:noFill/>
          <a:ln>
            <a:noFill/>
          </a:ln>
        </p:spPr>
      </p:pic>
      <p:pic>
        <p:nvPicPr>
          <p:cNvPr id="514" name="Google Shape;514;p49">
            <a:hlinkClick r:id="rId5"/>
          </p:cNvPr>
          <p:cNvPicPr preferRelativeResize="0"/>
          <p:nvPr/>
        </p:nvPicPr>
        <p:blipFill>
          <a:blip r:embed="rId6">
            <a:alphaModFix/>
          </a:blip>
          <a:stretch>
            <a:fillRect/>
          </a:stretch>
        </p:blipFill>
        <p:spPr>
          <a:xfrm>
            <a:off x="2513100" y="345950"/>
            <a:ext cx="3448800" cy="2033448"/>
          </a:xfrm>
          <a:prstGeom prst="rect">
            <a:avLst/>
          </a:prstGeom>
          <a:noFill/>
          <a:ln>
            <a:noFill/>
          </a:ln>
        </p:spPr>
      </p:pic>
      <p:pic>
        <p:nvPicPr>
          <p:cNvPr id="515" name="Google Shape;515;p49"/>
          <p:cNvPicPr preferRelativeResize="0"/>
          <p:nvPr/>
        </p:nvPicPr>
        <p:blipFill>
          <a:blip r:embed="rId7">
            <a:alphaModFix/>
          </a:blip>
          <a:stretch>
            <a:fillRect/>
          </a:stretch>
        </p:blipFill>
        <p:spPr>
          <a:xfrm>
            <a:off x="5961900" y="345950"/>
            <a:ext cx="2711224" cy="2033449"/>
          </a:xfrm>
          <a:prstGeom prst="rect">
            <a:avLst/>
          </a:prstGeom>
          <a:noFill/>
          <a:ln>
            <a:noFill/>
          </a:ln>
        </p:spPr>
      </p:pic>
      <p:sp>
        <p:nvSpPr>
          <p:cNvPr id="516" name="Google Shape;516;p49"/>
          <p:cNvSpPr txBox="1"/>
          <p:nvPr/>
        </p:nvSpPr>
        <p:spPr>
          <a:xfrm>
            <a:off x="2513100" y="1878700"/>
            <a:ext cx="3317700" cy="17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rgbClr val="F3F3F3"/>
              </a:solidFill>
              <a:latin typeface="Maven Pro"/>
              <a:ea typeface="Maven Pro"/>
              <a:cs typeface="Maven Pro"/>
              <a:sym typeface="Maven Pr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50"/>
          <p:cNvSpPr txBox="1">
            <a:spLocks noGrp="1"/>
          </p:cNvSpPr>
          <p:nvPr>
            <p:ph type="body" idx="1"/>
          </p:nvPr>
        </p:nvSpPr>
        <p:spPr>
          <a:xfrm>
            <a:off x="599700" y="4774425"/>
            <a:ext cx="7944600" cy="1716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1600"/>
              </a:spcAft>
              <a:buNone/>
            </a:pPr>
            <a:r>
              <a:rPr lang="es-419" sz="3000">
                <a:solidFill>
                  <a:schemeClr val="accent2"/>
                </a:solidFill>
                <a:latin typeface="Roboto"/>
                <a:ea typeface="Roboto"/>
                <a:cs typeface="Roboto"/>
                <a:sym typeface="Roboto"/>
              </a:rPr>
              <a:t>Encuentra tu pasión y escala…. ¡colaborando!</a:t>
            </a:r>
            <a:endParaRPr/>
          </a:p>
        </p:txBody>
      </p:sp>
      <p:pic>
        <p:nvPicPr>
          <p:cNvPr id="522" name="Google Shape;522;p50"/>
          <p:cNvPicPr preferRelativeResize="0"/>
          <p:nvPr/>
        </p:nvPicPr>
        <p:blipFill>
          <a:blip r:embed="rId3">
            <a:alphaModFix/>
          </a:blip>
          <a:stretch>
            <a:fillRect/>
          </a:stretch>
        </p:blipFill>
        <p:spPr>
          <a:xfrm>
            <a:off x="1949488" y="333500"/>
            <a:ext cx="5245025" cy="3879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51"/>
          <p:cNvSpPr txBox="1">
            <a:spLocks noGrp="1"/>
          </p:cNvSpPr>
          <p:nvPr>
            <p:ph type="body" idx="1"/>
          </p:nvPr>
        </p:nvSpPr>
        <p:spPr>
          <a:xfrm>
            <a:off x="3069775" y="4625950"/>
            <a:ext cx="3615600" cy="3879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419" sz="2500">
                <a:solidFill>
                  <a:schemeClr val="accent2"/>
                </a:solidFill>
                <a:latin typeface="Roboto"/>
                <a:ea typeface="Roboto"/>
                <a:cs typeface="Roboto"/>
                <a:sym typeface="Roboto"/>
              </a:rPr>
              <a:t>Wiki Expediciones</a:t>
            </a:r>
            <a:endParaRPr sz="2500">
              <a:solidFill>
                <a:schemeClr val="accent1"/>
              </a:solidFill>
            </a:endParaRPr>
          </a:p>
          <a:p>
            <a:pPr marL="0" lvl="0" indent="0" algn="l" rtl="0">
              <a:spcBef>
                <a:spcPts val="1600"/>
              </a:spcBef>
              <a:spcAft>
                <a:spcPts val="0"/>
              </a:spcAft>
              <a:buNone/>
            </a:pPr>
            <a:endParaRPr/>
          </a:p>
        </p:txBody>
      </p:sp>
      <p:sp>
        <p:nvSpPr>
          <p:cNvPr id="528" name="Google Shape;528;p51"/>
          <p:cNvSpPr txBox="1"/>
          <p:nvPr/>
        </p:nvSpPr>
        <p:spPr>
          <a:xfrm>
            <a:off x="103625" y="2787800"/>
            <a:ext cx="3368700" cy="13476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419" sz="2500">
                <a:solidFill>
                  <a:srgbClr val="F3F3F3"/>
                </a:solidFill>
                <a:latin typeface="Nunito"/>
                <a:ea typeface="Nunito"/>
                <a:cs typeface="Nunito"/>
                <a:sym typeface="Nunito"/>
              </a:rPr>
              <a:t>Se puede combinar con otras actividades analógicas :)</a:t>
            </a:r>
            <a:endParaRPr>
              <a:latin typeface="Roboto"/>
              <a:ea typeface="Roboto"/>
              <a:cs typeface="Roboto"/>
              <a:sym typeface="Roboto"/>
            </a:endParaRPr>
          </a:p>
        </p:txBody>
      </p:sp>
      <p:pic>
        <p:nvPicPr>
          <p:cNvPr id="529" name="Google Shape;529;p51"/>
          <p:cNvPicPr preferRelativeResize="0"/>
          <p:nvPr/>
        </p:nvPicPr>
        <p:blipFill>
          <a:blip r:embed="rId3">
            <a:alphaModFix/>
          </a:blip>
          <a:stretch>
            <a:fillRect/>
          </a:stretch>
        </p:blipFill>
        <p:spPr>
          <a:xfrm>
            <a:off x="0" y="2"/>
            <a:ext cx="6378350" cy="2671200"/>
          </a:xfrm>
          <a:prstGeom prst="rect">
            <a:avLst/>
          </a:prstGeom>
          <a:noFill/>
          <a:ln>
            <a:noFill/>
          </a:ln>
        </p:spPr>
      </p:pic>
      <p:pic>
        <p:nvPicPr>
          <p:cNvPr id="530" name="Google Shape;530;p51"/>
          <p:cNvPicPr preferRelativeResize="0"/>
          <p:nvPr/>
        </p:nvPicPr>
        <p:blipFill>
          <a:blip r:embed="rId4">
            <a:alphaModFix/>
          </a:blip>
          <a:stretch>
            <a:fillRect/>
          </a:stretch>
        </p:blipFill>
        <p:spPr>
          <a:xfrm>
            <a:off x="4157800" y="1741569"/>
            <a:ext cx="4443726" cy="2526450"/>
          </a:xfrm>
          <a:prstGeom prst="rect">
            <a:avLst/>
          </a:prstGeom>
          <a:noFill/>
          <a:ln>
            <a:noFill/>
          </a:ln>
        </p:spPr>
      </p:pic>
      <p:sp>
        <p:nvSpPr>
          <p:cNvPr id="531" name="Google Shape;531;p51"/>
          <p:cNvSpPr txBox="1"/>
          <p:nvPr/>
        </p:nvSpPr>
        <p:spPr>
          <a:xfrm>
            <a:off x="3294300" y="4844400"/>
            <a:ext cx="5849700" cy="29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800" u="sng">
                <a:solidFill>
                  <a:schemeClr val="hlink"/>
                </a:solidFill>
                <a:latin typeface="Nunito"/>
                <a:ea typeface="Nunito"/>
                <a:cs typeface="Nunito"/>
                <a:sym typeface="Nunito"/>
                <a:hlinkClick r:id="rId5"/>
              </a:rPr>
              <a:t>https://commons.wikimedia.org/wiki/Category:Pueblo_H%C3%B1%C3%A4h%C3%B1u_Wikiexpedition_Semana_i_2017</a:t>
            </a:r>
            <a:endParaRPr sz="800">
              <a:latin typeface="Nunito"/>
              <a:ea typeface="Nunito"/>
              <a:cs typeface="Nunito"/>
              <a:sym typeface="Nuni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52"/>
          <p:cNvSpPr txBox="1">
            <a:spLocks noGrp="1"/>
          </p:cNvSpPr>
          <p:nvPr>
            <p:ph type="body" idx="1"/>
          </p:nvPr>
        </p:nvSpPr>
        <p:spPr>
          <a:xfrm>
            <a:off x="3069775" y="4625950"/>
            <a:ext cx="3615600" cy="3879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419" sz="2500">
                <a:solidFill>
                  <a:schemeClr val="accent2"/>
                </a:solidFill>
                <a:latin typeface="Roboto"/>
                <a:ea typeface="Roboto"/>
                <a:cs typeface="Roboto"/>
                <a:sym typeface="Roboto"/>
              </a:rPr>
              <a:t>WikiExpediciones</a:t>
            </a:r>
            <a:endParaRPr sz="2500">
              <a:solidFill>
                <a:schemeClr val="accent1"/>
              </a:solidFill>
            </a:endParaRPr>
          </a:p>
          <a:p>
            <a:pPr marL="0" lvl="0" indent="0" algn="l" rtl="0">
              <a:spcBef>
                <a:spcPts val="1600"/>
              </a:spcBef>
              <a:spcAft>
                <a:spcPts val="0"/>
              </a:spcAft>
              <a:buNone/>
            </a:pPr>
            <a:endParaRPr/>
          </a:p>
        </p:txBody>
      </p:sp>
      <p:sp>
        <p:nvSpPr>
          <p:cNvPr id="537" name="Google Shape;537;p52"/>
          <p:cNvSpPr txBox="1"/>
          <p:nvPr/>
        </p:nvSpPr>
        <p:spPr>
          <a:xfrm>
            <a:off x="103625" y="2787800"/>
            <a:ext cx="3884400" cy="13476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419" sz="2500">
                <a:solidFill>
                  <a:srgbClr val="F3F3F3"/>
                </a:solidFill>
                <a:latin typeface="Nunito"/>
                <a:ea typeface="Nunito"/>
                <a:cs typeface="Nunito"/>
                <a:sym typeface="Nunito"/>
              </a:rPr>
              <a:t>Se puede combinar con otras actividades digitales (OpenStreetMaps)</a:t>
            </a:r>
            <a:endParaRPr>
              <a:latin typeface="Roboto"/>
              <a:ea typeface="Roboto"/>
              <a:cs typeface="Roboto"/>
              <a:sym typeface="Roboto"/>
            </a:endParaRPr>
          </a:p>
        </p:txBody>
      </p:sp>
      <p:pic>
        <p:nvPicPr>
          <p:cNvPr id="538" name="Google Shape;538;p52"/>
          <p:cNvPicPr preferRelativeResize="0"/>
          <p:nvPr/>
        </p:nvPicPr>
        <p:blipFill>
          <a:blip r:embed="rId3">
            <a:alphaModFix/>
          </a:blip>
          <a:stretch>
            <a:fillRect/>
          </a:stretch>
        </p:blipFill>
        <p:spPr>
          <a:xfrm>
            <a:off x="1177100" y="116598"/>
            <a:ext cx="4975037" cy="26712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pic>
        <p:nvPicPr>
          <p:cNvPr id="543" name="Google Shape;543;p53">
            <a:hlinkClick r:id="rId3"/>
          </p:cNvPr>
          <p:cNvPicPr preferRelativeResize="0"/>
          <p:nvPr/>
        </p:nvPicPr>
        <p:blipFill rotWithShape="1">
          <a:blip r:embed="rId4">
            <a:alphaModFix/>
          </a:blip>
          <a:srcRect b="6864"/>
          <a:stretch/>
        </p:blipFill>
        <p:spPr>
          <a:xfrm>
            <a:off x="699875" y="146325"/>
            <a:ext cx="4417574" cy="4145424"/>
          </a:xfrm>
          <a:prstGeom prst="rect">
            <a:avLst/>
          </a:prstGeom>
          <a:noFill/>
          <a:ln>
            <a:noFill/>
          </a:ln>
        </p:spPr>
      </p:pic>
      <p:sp>
        <p:nvSpPr>
          <p:cNvPr id="544" name="Google Shape;544;p53"/>
          <p:cNvSpPr txBox="1">
            <a:spLocks noGrp="1"/>
          </p:cNvSpPr>
          <p:nvPr>
            <p:ph type="body" idx="1"/>
          </p:nvPr>
        </p:nvSpPr>
        <p:spPr>
          <a:xfrm>
            <a:off x="2680775" y="4654750"/>
            <a:ext cx="4062300" cy="3879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419" sz="2500">
                <a:solidFill>
                  <a:schemeClr val="accent2"/>
                </a:solidFill>
                <a:latin typeface="Roboto"/>
                <a:ea typeface="Roboto"/>
                <a:cs typeface="Roboto"/>
                <a:sym typeface="Roboto"/>
              </a:rPr>
              <a:t>Proyectos de largo aliento</a:t>
            </a:r>
            <a:endParaRPr sz="2500">
              <a:solidFill>
                <a:schemeClr val="accent1"/>
              </a:solidFill>
            </a:endParaRPr>
          </a:p>
          <a:p>
            <a:pPr marL="0" lvl="0" indent="0" algn="l" rtl="0">
              <a:spcBef>
                <a:spcPts val="1600"/>
              </a:spcBef>
              <a:spcAft>
                <a:spcPts val="0"/>
              </a:spcAft>
              <a:buNone/>
            </a:pPr>
            <a:endParaRPr/>
          </a:p>
        </p:txBody>
      </p:sp>
      <p:sp>
        <p:nvSpPr>
          <p:cNvPr id="545" name="Google Shape;545;p53"/>
          <p:cNvSpPr txBox="1"/>
          <p:nvPr/>
        </p:nvSpPr>
        <p:spPr>
          <a:xfrm>
            <a:off x="5347975" y="1851300"/>
            <a:ext cx="3224700" cy="11316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419" sz="2500">
                <a:solidFill>
                  <a:srgbClr val="F3F3F3"/>
                </a:solidFill>
                <a:latin typeface="Nunito"/>
                <a:ea typeface="Nunito"/>
                <a:cs typeface="Nunito"/>
                <a:sym typeface="Nunito"/>
              </a:rPr>
              <a:t>¡También se pueden mejorar datos!</a:t>
            </a:r>
            <a:endParaRPr>
              <a:latin typeface="Roboto"/>
              <a:ea typeface="Roboto"/>
              <a:cs typeface="Roboto"/>
              <a:sym typeface="Roboto"/>
            </a:endParaRPr>
          </a:p>
        </p:txBody>
      </p:sp>
      <p:sp>
        <p:nvSpPr>
          <p:cNvPr id="546" name="Google Shape;546;p53"/>
          <p:cNvSpPr txBox="1"/>
          <p:nvPr/>
        </p:nvSpPr>
        <p:spPr>
          <a:xfrm>
            <a:off x="64050" y="4755600"/>
            <a:ext cx="9015900" cy="38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100" u="sng">
                <a:solidFill>
                  <a:schemeClr val="hlink"/>
                </a:solidFill>
                <a:latin typeface="Nunito"/>
                <a:ea typeface="Nunito"/>
                <a:cs typeface="Nunito"/>
                <a:sym typeface="Nunito"/>
                <a:hlinkClick r:id="rId5"/>
              </a:rPr>
              <a:t>https://pt.wikipedia.org/wiki/Lista_de_mortos_e_desaparecidos_pol%C3%ADticos_na_ditadura_militar_brasileira</a:t>
            </a:r>
            <a:endParaRPr>
              <a:latin typeface="Nunito"/>
              <a:ea typeface="Nunito"/>
              <a:cs typeface="Nunito"/>
              <a:sym typeface="Nuni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50"/>
        <p:cNvGrpSpPr/>
        <p:nvPr/>
      </p:nvGrpSpPr>
      <p:grpSpPr>
        <a:xfrm>
          <a:off x="0" y="0"/>
          <a:ext cx="0" cy="0"/>
          <a:chOff x="0" y="0"/>
          <a:chExt cx="0" cy="0"/>
        </a:xfrm>
      </p:grpSpPr>
      <p:sp>
        <p:nvSpPr>
          <p:cNvPr id="551" name="Google Shape;551;p5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3000">
                <a:highlight>
                  <a:schemeClr val="accent1"/>
                </a:highlight>
              </a:rPr>
              <a:t>Wikipedia y los bibliotecarios</a:t>
            </a:r>
            <a:endParaRPr sz="3000">
              <a:highlight>
                <a:schemeClr val="accent1"/>
              </a:highlight>
            </a:endParaRPr>
          </a:p>
        </p:txBody>
      </p:sp>
      <p:sp>
        <p:nvSpPr>
          <p:cNvPr id="552" name="Google Shape;552;p54"/>
          <p:cNvSpPr txBox="1">
            <a:spLocks noGrp="1"/>
          </p:cNvSpPr>
          <p:nvPr>
            <p:ph type="body" idx="1"/>
          </p:nvPr>
        </p:nvSpPr>
        <p:spPr>
          <a:xfrm>
            <a:off x="4644675" y="500925"/>
            <a:ext cx="4166400" cy="4557600"/>
          </a:xfrm>
          <a:prstGeom prst="rect">
            <a:avLst/>
          </a:prstGeom>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s-419" sz="1700">
                <a:solidFill>
                  <a:schemeClr val="dk1"/>
                </a:solidFill>
                <a:latin typeface="Times New Roman"/>
                <a:ea typeface="Times New Roman"/>
                <a:cs typeface="Times New Roman"/>
                <a:sym typeface="Times New Roman"/>
              </a:rPr>
              <a:t>1. Aporte al conocimiento libre; </a:t>
            </a:r>
            <a:endParaRPr sz="1700">
              <a:solidFill>
                <a:schemeClr val="dk1"/>
              </a:solidFill>
              <a:latin typeface="Times New Roman"/>
              <a:ea typeface="Times New Roman"/>
              <a:cs typeface="Times New Roman"/>
              <a:sym typeface="Times New Roman"/>
            </a:endParaRPr>
          </a:p>
          <a:p>
            <a:pPr marL="0" lvl="0" indent="0" algn="just" rtl="0">
              <a:lnSpc>
                <a:spcPct val="100000"/>
              </a:lnSpc>
              <a:spcBef>
                <a:spcPts val="0"/>
              </a:spcBef>
              <a:spcAft>
                <a:spcPts val="0"/>
              </a:spcAft>
              <a:buNone/>
            </a:pPr>
            <a:endParaRPr sz="1700">
              <a:solidFill>
                <a:schemeClr val="dk1"/>
              </a:solidFill>
              <a:latin typeface="Times New Roman"/>
              <a:ea typeface="Times New Roman"/>
              <a:cs typeface="Times New Roman"/>
              <a:sym typeface="Times New Roman"/>
            </a:endParaRPr>
          </a:p>
          <a:p>
            <a:pPr marL="0" lvl="0" indent="0" algn="just" rtl="0">
              <a:lnSpc>
                <a:spcPct val="100000"/>
              </a:lnSpc>
              <a:spcBef>
                <a:spcPts val="0"/>
              </a:spcBef>
              <a:spcAft>
                <a:spcPts val="0"/>
              </a:spcAft>
              <a:buNone/>
            </a:pPr>
            <a:r>
              <a:rPr lang="es-419" sz="1700">
                <a:solidFill>
                  <a:schemeClr val="dk1"/>
                </a:solidFill>
                <a:latin typeface="Times New Roman"/>
                <a:ea typeface="Times New Roman"/>
                <a:cs typeface="Times New Roman"/>
                <a:sym typeface="Times New Roman"/>
              </a:rPr>
              <a:t>2. Otorga a los bibliotecarios el poder de hacer Wikipedia mejor y más confiable; </a:t>
            </a:r>
            <a:endParaRPr sz="1700">
              <a:solidFill>
                <a:schemeClr val="dk1"/>
              </a:solidFill>
              <a:latin typeface="Times New Roman"/>
              <a:ea typeface="Times New Roman"/>
              <a:cs typeface="Times New Roman"/>
              <a:sym typeface="Times New Roman"/>
            </a:endParaRPr>
          </a:p>
          <a:p>
            <a:pPr marL="0" lvl="0" indent="0" algn="just" rtl="0">
              <a:lnSpc>
                <a:spcPct val="100000"/>
              </a:lnSpc>
              <a:spcBef>
                <a:spcPts val="0"/>
              </a:spcBef>
              <a:spcAft>
                <a:spcPts val="0"/>
              </a:spcAft>
              <a:buNone/>
            </a:pPr>
            <a:endParaRPr sz="1700">
              <a:solidFill>
                <a:schemeClr val="dk1"/>
              </a:solidFill>
              <a:latin typeface="Times New Roman"/>
              <a:ea typeface="Times New Roman"/>
              <a:cs typeface="Times New Roman"/>
              <a:sym typeface="Times New Roman"/>
            </a:endParaRPr>
          </a:p>
          <a:p>
            <a:pPr marL="0" lvl="0" indent="0" algn="just" rtl="0">
              <a:lnSpc>
                <a:spcPct val="100000"/>
              </a:lnSpc>
              <a:spcBef>
                <a:spcPts val="0"/>
              </a:spcBef>
              <a:spcAft>
                <a:spcPts val="0"/>
              </a:spcAft>
              <a:buNone/>
            </a:pPr>
            <a:r>
              <a:rPr lang="es-419" sz="1700">
                <a:solidFill>
                  <a:schemeClr val="dk1"/>
                </a:solidFill>
                <a:latin typeface="Times New Roman"/>
                <a:ea typeface="Times New Roman"/>
                <a:cs typeface="Times New Roman"/>
                <a:sym typeface="Times New Roman"/>
              </a:rPr>
              <a:t>3. Difusión de la labor bibliotecaria, las colecciones y los autores de la institución a la cual pertenecen.  </a:t>
            </a:r>
            <a:endParaRPr sz="1700">
              <a:solidFill>
                <a:schemeClr val="dk1"/>
              </a:solidFill>
              <a:latin typeface="Times New Roman"/>
              <a:ea typeface="Times New Roman"/>
              <a:cs typeface="Times New Roman"/>
              <a:sym typeface="Times New Roman"/>
            </a:endParaRPr>
          </a:p>
          <a:p>
            <a:pPr marL="0" lvl="0" indent="0" algn="just" rtl="0">
              <a:lnSpc>
                <a:spcPct val="100000"/>
              </a:lnSpc>
              <a:spcBef>
                <a:spcPts val="0"/>
              </a:spcBef>
              <a:spcAft>
                <a:spcPts val="0"/>
              </a:spcAft>
              <a:buNone/>
            </a:pPr>
            <a:endParaRPr sz="1700">
              <a:solidFill>
                <a:schemeClr val="dk1"/>
              </a:solidFill>
              <a:latin typeface="Times New Roman"/>
              <a:ea typeface="Times New Roman"/>
              <a:cs typeface="Times New Roman"/>
              <a:sym typeface="Times New Roman"/>
            </a:endParaRPr>
          </a:p>
          <a:p>
            <a:pPr marL="0" lvl="0" indent="0" algn="just" rtl="0">
              <a:lnSpc>
                <a:spcPct val="100000"/>
              </a:lnSpc>
              <a:spcBef>
                <a:spcPts val="0"/>
              </a:spcBef>
              <a:spcAft>
                <a:spcPts val="0"/>
              </a:spcAft>
              <a:buNone/>
            </a:pPr>
            <a:endParaRPr sz="1700">
              <a:solidFill>
                <a:schemeClr val="dk1"/>
              </a:solidFill>
              <a:latin typeface="Times New Roman"/>
              <a:ea typeface="Times New Roman"/>
              <a:cs typeface="Times New Roman"/>
              <a:sym typeface="Times New Roman"/>
            </a:endParaRPr>
          </a:p>
          <a:p>
            <a:pPr marL="0" lvl="0" indent="0" algn="just" rtl="0">
              <a:lnSpc>
                <a:spcPct val="100000"/>
              </a:lnSpc>
              <a:spcBef>
                <a:spcPts val="0"/>
              </a:spcBef>
              <a:spcAft>
                <a:spcPts val="0"/>
              </a:spcAft>
              <a:buNone/>
            </a:pPr>
            <a:endParaRPr sz="1700">
              <a:solidFill>
                <a:schemeClr val="dk1"/>
              </a:solidFill>
              <a:latin typeface="Times New Roman"/>
              <a:ea typeface="Times New Roman"/>
              <a:cs typeface="Times New Roman"/>
              <a:sym typeface="Times New Roman"/>
            </a:endParaRPr>
          </a:p>
          <a:p>
            <a:pPr marL="0" lvl="0" indent="0" algn="just" rtl="0">
              <a:lnSpc>
                <a:spcPct val="100000"/>
              </a:lnSpc>
              <a:spcBef>
                <a:spcPts val="0"/>
              </a:spcBef>
              <a:spcAft>
                <a:spcPts val="0"/>
              </a:spcAft>
              <a:buNone/>
            </a:pPr>
            <a:endParaRPr sz="1700">
              <a:solidFill>
                <a:schemeClr val="dk1"/>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pic>
        <p:nvPicPr>
          <p:cNvPr id="553" name="Google Shape;553;p54"/>
          <p:cNvPicPr preferRelativeResize="0"/>
          <p:nvPr/>
        </p:nvPicPr>
        <p:blipFill>
          <a:blip r:embed="rId3">
            <a:alphaModFix/>
          </a:blip>
          <a:stretch>
            <a:fillRect/>
          </a:stretch>
        </p:blipFill>
        <p:spPr>
          <a:xfrm>
            <a:off x="1425675" y="2162300"/>
            <a:ext cx="1657176" cy="17976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58"/>
        <p:cNvGrpSpPr/>
        <p:nvPr/>
      </p:nvGrpSpPr>
      <p:grpSpPr>
        <a:xfrm>
          <a:off x="0" y="0"/>
          <a:ext cx="0" cy="0"/>
          <a:chOff x="0" y="0"/>
          <a:chExt cx="0" cy="0"/>
        </a:xfrm>
      </p:grpSpPr>
      <p:sp>
        <p:nvSpPr>
          <p:cNvPr id="359" name="Google Shape;359;p2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b="1"/>
              <a:t>Contenido</a:t>
            </a:r>
            <a:endParaRPr b="1"/>
          </a:p>
        </p:txBody>
      </p:sp>
      <p:sp>
        <p:nvSpPr>
          <p:cNvPr id="360" name="Google Shape;360;p28"/>
          <p:cNvSpPr txBox="1"/>
          <p:nvPr/>
        </p:nvSpPr>
        <p:spPr>
          <a:xfrm>
            <a:off x="207175" y="1554450"/>
            <a:ext cx="4036500" cy="297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700" b="1"/>
              <a:t>1. Bibliotecas y usuarios de hoy</a:t>
            </a:r>
            <a:endParaRPr sz="1700" b="1"/>
          </a:p>
          <a:p>
            <a:pPr marL="457200" lvl="0" indent="-336550" algn="l" rtl="0">
              <a:spcBef>
                <a:spcPts val="0"/>
              </a:spcBef>
              <a:spcAft>
                <a:spcPts val="0"/>
              </a:spcAft>
              <a:buSzPts val="1700"/>
              <a:buAutoNum type="alphaLcPeriod"/>
            </a:pPr>
            <a:r>
              <a:rPr lang="es-419" sz="1700"/>
              <a:t>Misión de las bibliotecas</a:t>
            </a:r>
            <a:endParaRPr sz="1700"/>
          </a:p>
          <a:p>
            <a:pPr marL="457200" lvl="0" indent="-336550" algn="l" rtl="0">
              <a:spcBef>
                <a:spcPts val="0"/>
              </a:spcBef>
              <a:spcAft>
                <a:spcPts val="0"/>
              </a:spcAft>
              <a:buSzPts val="1700"/>
              <a:buAutoNum type="alphaLcPeriod"/>
            </a:pPr>
            <a:r>
              <a:rPr lang="es-419" sz="1700"/>
              <a:t>Nuevos roles, Quién nos consulta</a:t>
            </a:r>
            <a:endParaRPr sz="1700"/>
          </a:p>
          <a:p>
            <a:pPr marL="457200" lvl="0" indent="-336550" algn="l" rtl="0">
              <a:spcBef>
                <a:spcPts val="0"/>
              </a:spcBef>
              <a:spcAft>
                <a:spcPts val="0"/>
              </a:spcAft>
              <a:buSzPts val="1700"/>
              <a:buAutoNum type="alphaLcPeriod"/>
            </a:pPr>
            <a:r>
              <a:rPr lang="es-419" sz="1700"/>
              <a:t>Experiencias (story-time)</a:t>
            </a:r>
            <a:endParaRPr sz="1700"/>
          </a:p>
          <a:p>
            <a:pPr marL="0" lvl="0" indent="0" algn="l" rtl="0">
              <a:spcBef>
                <a:spcPts val="0"/>
              </a:spcBef>
              <a:spcAft>
                <a:spcPts val="0"/>
              </a:spcAft>
              <a:buNone/>
            </a:pPr>
            <a:r>
              <a:rPr lang="es-419" sz="1700" b="1"/>
              <a:t>	</a:t>
            </a:r>
            <a:r>
              <a:rPr lang="es-419" sz="1200"/>
              <a:t>i. Encuentra tu pasión</a:t>
            </a:r>
            <a:endParaRPr sz="1200"/>
          </a:p>
          <a:p>
            <a:pPr marL="0" lvl="0" indent="0" algn="l" rtl="0">
              <a:spcBef>
                <a:spcPts val="0"/>
              </a:spcBef>
              <a:spcAft>
                <a:spcPts val="0"/>
              </a:spcAft>
              <a:buNone/>
            </a:pPr>
            <a:r>
              <a:rPr lang="es-419" sz="1200"/>
              <a:t>	ii. Organízate y escala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s-419" sz="1700" b="1"/>
              <a:t>2. Fundación Wikimedia y Wikipedia</a:t>
            </a:r>
            <a:endParaRPr sz="1700" b="1"/>
          </a:p>
          <a:p>
            <a:pPr marL="914400" lvl="1" indent="-336550" algn="l" rtl="0">
              <a:spcBef>
                <a:spcPts val="0"/>
              </a:spcBef>
              <a:spcAft>
                <a:spcPts val="0"/>
              </a:spcAft>
              <a:buSzPts val="1700"/>
              <a:buAutoNum type="alphaLcPeriod"/>
            </a:pPr>
            <a:r>
              <a:rPr lang="es-419" sz="1700"/>
              <a:t>¿Qué es Wikipedia?</a:t>
            </a:r>
            <a:endParaRPr sz="1700"/>
          </a:p>
          <a:p>
            <a:pPr marL="914400" lvl="1" indent="-336550" algn="l" rtl="0">
              <a:spcBef>
                <a:spcPts val="0"/>
              </a:spcBef>
              <a:spcAft>
                <a:spcPts val="0"/>
              </a:spcAft>
              <a:buSzPts val="1700"/>
              <a:buAutoNum type="alphaLcPeriod"/>
            </a:pPr>
            <a:r>
              <a:rPr lang="es-419" sz="1700"/>
              <a:t>¿Qué es Wikimedia?</a:t>
            </a:r>
            <a:endParaRPr sz="1700"/>
          </a:p>
          <a:p>
            <a:pPr marL="914400" lvl="1" indent="-336550" algn="l" rtl="0">
              <a:spcBef>
                <a:spcPts val="0"/>
              </a:spcBef>
              <a:spcAft>
                <a:spcPts val="0"/>
              </a:spcAft>
              <a:buSzPts val="1700"/>
              <a:buAutoNum type="alphaLcPeriod"/>
            </a:pPr>
            <a:r>
              <a:rPr lang="es-419" sz="1700"/>
              <a:t>La comunidad en México y América Latina</a:t>
            </a:r>
            <a:endParaRPr sz="1700"/>
          </a:p>
          <a:p>
            <a:pPr marL="0" lvl="0" indent="457200" algn="l" rtl="0">
              <a:spcBef>
                <a:spcPts val="0"/>
              </a:spcBef>
              <a:spcAft>
                <a:spcPts val="0"/>
              </a:spcAft>
              <a:buNone/>
            </a:pPr>
            <a:endParaRPr sz="1700"/>
          </a:p>
          <a:p>
            <a:pPr marL="0" lvl="0" indent="457200" algn="l" rtl="0">
              <a:spcBef>
                <a:spcPts val="0"/>
              </a:spcBef>
              <a:spcAft>
                <a:spcPts val="0"/>
              </a:spcAft>
              <a:buNone/>
            </a:pPr>
            <a:endParaRPr sz="1700"/>
          </a:p>
          <a:p>
            <a:pPr marL="0" lvl="0" indent="0" algn="l" rtl="0">
              <a:spcBef>
                <a:spcPts val="0"/>
              </a:spcBef>
              <a:spcAft>
                <a:spcPts val="0"/>
              </a:spcAft>
              <a:buNone/>
            </a:pPr>
            <a:endParaRPr sz="1700" b="1"/>
          </a:p>
        </p:txBody>
      </p:sp>
      <p:sp>
        <p:nvSpPr>
          <p:cNvPr id="361" name="Google Shape;361;p28"/>
          <p:cNvSpPr txBox="1">
            <a:spLocks noGrp="1"/>
          </p:cNvSpPr>
          <p:nvPr>
            <p:ph type="body" idx="1"/>
          </p:nvPr>
        </p:nvSpPr>
        <p:spPr>
          <a:xfrm>
            <a:off x="151375" y="1581900"/>
            <a:ext cx="4874400" cy="2806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362" name="Google Shape;362;p28"/>
          <p:cNvSpPr txBox="1">
            <a:spLocks noGrp="1"/>
          </p:cNvSpPr>
          <p:nvPr>
            <p:ph type="body" idx="2"/>
          </p:nvPr>
        </p:nvSpPr>
        <p:spPr>
          <a:xfrm>
            <a:off x="5185375" y="1505700"/>
            <a:ext cx="3999900" cy="3076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419" sz="1700" b="1">
                <a:solidFill>
                  <a:srgbClr val="000000"/>
                </a:solidFill>
                <a:latin typeface="Arial"/>
                <a:ea typeface="Arial"/>
                <a:cs typeface="Arial"/>
                <a:sym typeface="Arial"/>
              </a:rPr>
              <a:t>3. Editando Wikipedia y Wikidata</a:t>
            </a:r>
            <a:endParaRPr sz="1700" b="1">
              <a:solidFill>
                <a:srgbClr val="000000"/>
              </a:solidFill>
              <a:latin typeface="Arial"/>
              <a:ea typeface="Arial"/>
              <a:cs typeface="Arial"/>
              <a:sym typeface="Arial"/>
            </a:endParaRPr>
          </a:p>
          <a:p>
            <a:pPr marL="457200" lvl="0" indent="-336550" algn="l" rtl="0">
              <a:lnSpc>
                <a:spcPct val="100000"/>
              </a:lnSpc>
              <a:spcBef>
                <a:spcPts val="0"/>
              </a:spcBef>
              <a:spcAft>
                <a:spcPts val="0"/>
              </a:spcAft>
              <a:buClr>
                <a:srgbClr val="000000"/>
              </a:buClr>
              <a:buSzPts val="1700"/>
              <a:buFont typeface="Arial"/>
              <a:buAutoNum type="alphaLcPeriod"/>
            </a:pPr>
            <a:r>
              <a:rPr lang="es-419" sz="1700">
                <a:solidFill>
                  <a:srgbClr val="000000"/>
                </a:solidFill>
                <a:latin typeface="Arial"/>
                <a:ea typeface="Arial"/>
                <a:cs typeface="Arial"/>
                <a:sym typeface="Arial"/>
              </a:rPr>
              <a:t>Taller</a:t>
            </a:r>
            <a:endParaRPr sz="1700">
              <a:solidFill>
                <a:srgbClr val="000000"/>
              </a:solidFill>
              <a:latin typeface="Arial"/>
              <a:ea typeface="Arial"/>
              <a:cs typeface="Arial"/>
              <a:sym typeface="Arial"/>
            </a:endParaRPr>
          </a:p>
          <a:p>
            <a:pPr marL="457200" lvl="0" indent="0" algn="l" rtl="0">
              <a:lnSpc>
                <a:spcPct val="100000"/>
              </a:lnSpc>
              <a:spcBef>
                <a:spcPts val="0"/>
              </a:spcBef>
              <a:spcAft>
                <a:spcPts val="0"/>
              </a:spcAft>
              <a:buNone/>
            </a:pPr>
            <a:endParaRPr sz="17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s-419" sz="1700" b="1">
                <a:solidFill>
                  <a:srgbClr val="000000"/>
                </a:solidFill>
                <a:latin typeface="Arial"/>
                <a:ea typeface="Arial"/>
                <a:cs typeface="Arial"/>
                <a:sym typeface="Arial"/>
              </a:rPr>
              <a:t>4. Creando un plan para integrar Wikipedia en tu biblioteca </a:t>
            </a:r>
            <a:endParaRPr sz="1700" b="1">
              <a:solidFill>
                <a:srgbClr val="000000"/>
              </a:solidFill>
              <a:latin typeface="Arial"/>
              <a:ea typeface="Arial"/>
              <a:cs typeface="Arial"/>
              <a:sym typeface="Arial"/>
            </a:endParaRPr>
          </a:p>
          <a:p>
            <a:pPr marL="0" lvl="0" indent="457200" algn="l" rtl="0">
              <a:lnSpc>
                <a:spcPct val="100000"/>
              </a:lnSpc>
              <a:spcBef>
                <a:spcPts val="0"/>
              </a:spcBef>
              <a:spcAft>
                <a:spcPts val="0"/>
              </a:spcAft>
              <a:buNone/>
            </a:pPr>
            <a:r>
              <a:rPr lang="es-419" sz="1700">
                <a:solidFill>
                  <a:srgbClr val="000000"/>
                </a:solidFill>
                <a:latin typeface="Arial"/>
                <a:ea typeface="Arial"/>
                <a:cs typeface="Arial"/>
                <a:sym typeface="Arial"/>
              </a:rPr>
              <a:t>a. Actividad</a:t>
            </a:r>
            <a:endParaRPr sz="1700">
              <a:solidFill>
                <a:srgbClr val="000000"/>
              </a:solidFill>
              <a:latin typeface="Arial"/>
              <a:ea typeface="Arial"/>
              <a:cs typeface="Arial"/>
              <a:sym typeface="Arial"/>
            </a:endParaRPr>
          </a:p>
          <a:p>
            <a:pPr marL="0" lvl="0" indent="457200" algn="l" rtl="0">
              <a:lnSpc>
                <a:spcPct val="100000"/>
              </a:lnSpc>
              <a:spcBef>
                <a:spcPts val="0"/>
              </a:spcBef>
              <a:spcAft>
                <a:spcPts val="0"/>
              </a:spcAft>
              <a:buNone/>
            </a:pPr>
            <a:endParaRPr sz="17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7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57"/>
        <p:cNvGrpSpPr/>
        <p:nvPr/>
      </p:nvGrpSpPr>
      <p:grpSpPr>
        <a:xfrm>
          <a:off x="0" y="0"/>
          <a:ext cx="0" cy="0"/>
          <a:chOff x="0" y="0"/>
          <a:chExt cx="0" cy="0"/>
        </a:xfrm>
      </p:grpSpPr>
      <p:sp>
        <p:nvSpPr>
          <p:cNvPr id="558" name="Google Shape;558;p5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3000">
                <a:highlight>
                  <a:schemeClr val="accent1"/>
                </a:highlight>
              </a:rPr>
              <a:t>Wikipedia y los bibliotecarios</a:t>
            </a:r>
            <a:endParaRPr sz="3000">
              <a:highlight>
                <a:schemeClr val="accent1"/>
              </a:highlight>
            </a:endParaRPr>
          </a:p>
        </p:txBody>
      </p:sp>
      <p:sp>
        <p:nvSpPr>
          <p:cNvPr id="559" name="Google Shape;559;p55"/>
          <p:cNvSpPr txBox="1">
            <a:spLocks noGrp="1"/>
          </p:cNvSpPr>
          <p:nvPr>
            <p:ph type="body" idx="1"/>
          </p:nvPr>
        </p:nvSpPr>
        <p:spPr>
          <a:xfrm>
            <a:off x="311700" y="1505700"/>
            <a:ext cx="3999900" cy="3076200"/>
          </a:xfrm>
          <a:prstGeom prst="rect">
            <a:avLst/>
          </a:prstGeom>
          <a:ln>
            <a:noFill/>
          </a:ln>
        </p:spPr>
        <p:txBody>
          <a:bodyPr spcFirstLastPara="1" wrap="square" lIns="91425" tIns="91425" rIns="91425" bIns="91425" anchor="t" anchorCtr="0">
            <a:noAutofit/>
          </a:bodyPr>
          <a:lstStyle/>
          <a:p>
            <a:pPr marL="914400" lvl="1" indent="-330200" algn="l" rtl="0">
              <a:spcBef>
                <a:spcPts val="0"/>
              </a:spcBef>
              <a:spcAft>
                <a:spcPts val="0"/>
              </a:spcAft>
              <a:buClr>
                <a:schemeClr val="accent1"/>
              </a:buClr>
              <a:buSzPts val="1600"/>
              <a:buFont typeface="Times New Roman"/>
              <a:buChar char="-"/>
            </a:pPr>
            <a:r>
              <a:rPr lang="es-419" sz="1600" b="1">
                <a:solidFill>
                  <a:schemeClr val="accent1"/>
                </a:solidFill>
                <a:latin typeface="Times New Roman"/>
                <a:ea typeface="Times New Roman"/>
                <a:cs typeface="Times New Roman"/>
                <a:sym typeface="Times New Roman"/>
              </a:rPr>
              <a:t>Editatones</a:t>
            </a:r>
            <a:endParaRPr sz="1600" b="1">
              <a:solidFill>
                <a:schemeClr val="accent1"/>
              </a:solidFill>
              <a:latin typeface="Times New Roman"/>
              <a:ea typeface="Times New Roman"/>
              <a:cs typeface="Times New Roman"/>
              <a:sym typeface="Times New Roman"/>
            </a:endParaRPr>
          </a:p>
          <a:p>
            <a:pPr marL="1371600" lvl="2" indent="-330200" algn="l" rtl="0">
              <a:spcBef>
                <a:spcPts val="0"/>
              </a:spcBef>
              <a:spcAft>
                <a:spcPts val="0"/>
              </a:spcAft>
              <a:buClr>
                <a:schemeClr val="accent1"/>
              </a:buClr>
              <a:buSzPts val="1600"/>
              <a:buFont typeface="Times New Roman"/>
              <a:buChar char="-"/>
            </a:pPr>
            <a:r>
              <a:rPr lang="es-419" sz="1600">
                <a:solidFill>
                  <a:schemeClr val="accent1"/>
                </a:solidFill>
                <a:latin typeface="Times New Roman"/>
                <a:ea typeface="Times New Roman"/>
                <a:cs typeface="Times New Roman"/>
                <a:sym typeface="Times New Roman"/>
              </a:rPr>
              <a:t>Visibilizar a las mujeres en la ciencia</a:t>
            </a:r>
            <a:endParaRPr sz="1600">
              <a:solidFill>
                <a:schemeClr val="accent1"/>
              </a:solidFill>
              <a:latin typeface="Times New Roman"/>
              <a:ea typeface="Times New Roman"/>
              <a:cs typeface="Times New Roman"/>
              <a:sym typeface="Times New Roman"/>
            </a:endParaRPr>
          </a:p>
          <a:p>
            <a:pPr marL="1371600" lvl="2" indent="-330200" algn="l" rtl="0">
              <a:spcBef>
                <a:spcPts val="0"/>
              </a:spcBef>
              <a:spcAft>
                <a:spcPts val="0"/>
              </a:spcAft>
              <a:buClr>
                <a:schemeClr val="accent1"/>
              </a:buClr>
              <a:buSzPts val="1600"/>
              <a:buFont typeface="Times New Roman"/>
              <a:buChar char="-"/>
            </a:pPr>
            <a:r>
              <a:rPr lang="es-419" sz="1600">
                <a:solidFill>
                  <a:schemeClr val="accent1"/>
                </a:solidFill>
                <a:latin typeface="Times New Roman"/>
                <a:ea typeface="Times New Roman"/>
                <a:cs typeface="Times New Roman"/>
                <a:sym typeface="Times New Roman"/>
              </a:rPr>
              <a:t>Visibilidad a las comunidades marginadas en fuentes académicas</a:t>
            </a:r>
            <a:endParaRPr sz="1600">
              <a:solidFill>
                <a:schemeClr val="accent1"/>
              </a:solidFill>
              <a:latin typeface="Times New Roman"/>
              <a:ea typeface="Times New Roman"/>
              <a:cs typeface="Times New Roman"/>
              <a:sym typeface="Times New Roman"/>
            </a:endParaRPr>
          </a:p>
          <a:p>
            <a:pPr marL="914400" lvl="1" indent="-330200" algn="l" rtl="0">
              <a:spcBef>
                <a:spcPts val="0"/>
              </a:spcBef>
              <a:spcAft>
                <a:spcPts val="0"/>
              </a:spcAft>
              <a:buClr>
                <a:schemeClr val="accent1"/>
              </a:buClr>
              <a:buSzPts val="1600"/>
              <a:buFont typeface="Times New Roman"/>
              <a:buChar char="-"/>
            </a:pPr>
            <a:r>
              <a:rPr lang="es-419" sz="1600" b="1">
                <a:solidFill>
                  <a:schemeClr val="accent1"/>
                </a:solidFill>
                <a:latin typeface="Times New Roman"/>
                <a:ea typeface="Times New Roman"/>
                <a:cs typeface="Times New Roman"/>
                <a:sym typeface="Times New Roman"/>
              </a:rPr>
              <a:t>Actividades de ALFIN</a:t>
            </a:r>
            <a:endParaRPr sz="1600" b="1">
              <a:solidFill>
                <a:schemeClr val="accent1"/>
              </a:solidFill>
              <a:latin typeface="Times New Roman"/>
              <a:ea typeface="Times New Roman"/>
              <a:cs typeface="Times New Roman"/>
              <a:sym typeface="Times New Roman"/>
            </a:endParaRPr>
          </a:p>
          <a:p>
            <a:pPr marL="914400" lvl="1" indent="-330200" algn="l" rtl="0">
              <a:spcBef>
                <a:spcPts val="0"/>
              </a:spcBef>
              <a:spcAft>
                <a:spcPts val="0"/>
              </a:spcAft>
              <a:buClr>
                <a:schemeClr val="accent1"/>
              </a:buClr>
              <a:buSzPts val="1600"/>
              <a:buFont typeface="Times New Roman"/>
              <a:buChar char="-"/>
            </a:pPr>
            <a:r>
              <a:rPr lang="es-419" sz="1600" b="1">
                <a:solidFill>
                  <a:schemeClr val="accent1"/>
                </a:solidFill>
                <a:latin typeface="Times New Roman"/>
                <a:ea typeface="Times New Roman"/>
                <a:cs typeface="Times New Roman"/>
                <a:sym typeface="Times New Roman"/>
              </a:rPr>
              <a:t>Eventos para bibliotecarios</a:t>
            </a:r>
            <a:endParaRPr sz="1600" b="1">
              <a:solidFill>
                <a:schemeClr val="accent1"/>
              </a:solidFill>
              <a:latin typeface="Times New Roman"/>
              <a:ea typeface="Times New Roman"/>
              <a:cs typeface="Times New Roman"/>
              <a:sym typeface="Times New Roman"/>
            </a:endParaRPr>
          </a:p>
          <a:p>
            <a:pPr marL="1371600" lvl="2" indent="-330200" algn="l" rtl="0">
              <a:spcBef>
                <a:spcPts val="0"/>
              </a:spcBef>
              <a:spcAft>
                <a:spcPts val="0"/>
              </a:spcAft>
              <a:buClr>
                <a:schemeClr val="accent1"/>
              </a:buClr>
              <a:buSzPts val="1600"/>
              <a:buFont typeface="Times New Roman"/>
              <a:buChar char="-"/>
            </a:pPr>
            <a:r>
              <a:rPr lang="es-419" sz="1600">
                <a:solidFill>
                  <a:schemeClr val="accent1"/>
                </a:solidFill>
                <a:latin typeface="Times New Roman"/>
                <a:ea typeface="Times New Roman"/>
                <a:cs typeface="Times New Roman"/>
                <a:sym typeface="Times New Roman"/>
              </a:rPr>
              <a:t>#1Bib1Ref</a:t>
            </a:r>
            <a:endParaRPr sz="1600">
              <a:solidFill>
                <a:schemeClr val="accent1"/>
              </a:solidFill>
              <a:latin typeface="Times New Roman"/>
              <a:ea typeface="Times New Roman"/>
              <a:cs typeface="Times New Roman"/>
              <a:sym typeface="Times New Roman"/>
            </a:endParaRPr>
          </a:p>
          <a:p>
            <a:pPr marL="0" lvl="0" indent="0" algn="l" rtl="0">
              <a:spcBef>
                <a:spcPts val="3300"/>
              </a:spcBef>
              <a:spcAft>
                <a:spcPts val="0"/>
              </a:spcAft>
              <a:buNone/>
            </a:pPr>
            <a:endParaRPr>
              <a:solidFill>
                <a:srgbClr val="929292"/>
              </a:solidFill>
              <a:latin typeface="Arial"/>
              <a:ea typeface="Arial"/>
              <a:cs typeface="Arial"/>
              <a:sym typeface="Arial"/>
            </a:endParaRPr>
          </a:p>
          <a:p>
            <a:pPr marL="0" lvl="0" indent="0" algn="l" rtl="0">
              <a:spcBef>
                <a:spcPts val="3300"/>
              </a:spcBef>
              <a:spcAft>
                <a:spcPts val="1600"/>
              </a:spcAft>
              <a:buNone/>
            </a:pPr>
            <a:endParaRPr/>
          </a:p>
        </p:txBody>
      </p:sp>
      <p:sp>
        <p:nvSpPr>
          <p:cNvPr id="560" name="Google Shape;560;p5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s-419" sz="2000">
                <a:solidFill>
                  <a:schemeClr val="accent1"/>
                </a:solidFill>
                <a:latin typeface="Times New Roman"/>
                <a:ea typeface="Times New Roman"/>
                <a:cs typeface="Times New Roman"/>
                <a:sym typeface="Times New Roman"/>
              </a:rPr>
              <a:t>Oportunidades para que el bibliotecario muestre sus conocimientos y habilidades respecto del consumo y uso de información, además de sumarse a una comunidad que fortalece el conocimiento abierto. </a:t>
            </a:r>
            <a:endParaRPr sz="2000">
              <a:solidFill>
                <a:schemeClr val="accent1"/>
              </a:solidFill>
              <a:latin typeface="Times New Roman"/>
              <a:ea typeface="Times New Roman"/>
              <a:cs typeface="Times New Roman"/>
              <a:sym typeface="Times New Roman"/>
            </a:endParaRPr>
          </a:p>
          <a:p>
            <a:pPr marL="0" lvl="0" indent="0" algn="l" rtl="0">
              <a:spcBef>
                <a:spcPts val="0"/>
              </a:spcBef>
              <a:spcAft>
                <a:spcPts val="0"/>
              </a:spcAft>
              <a:buNone/>
            </a:pPr>
            <a:endParaRPr>
              <a:solidFill>
                <a:srgbClr val="0E0E0E"/>
              </a:solidFill>
              <a:latin typeface="Times New Roman"/>
              <a:ea typeface="Times New Roman"/>
              <a:cs typeface="Times New Roman"/>
              <a:sym typeface="Times New Roman"/>
            </a:endParaRPr>
          </a:p>
          <a:p>
            <a:pPr marL="0" lvl="0" indent="0" algn="l" rtl="0">
              <a:spcBef>
                <a:spcPts val="3300"/>
              </a:spcBef>
              <a:spcAft>
                <a:spcPts val="160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6"/>
          <p:cNvSpPr txBox="1">
            <a:spLocks noGrp="1"/>
          </p:cNvSpPr>
          <p:nvPr>
            <p:ph type="title"/>
          </p:nvPr>
        </p:nvSpPr>
        <p:spPr>
          <a:xfrm>
            <a:off x="1850550" y="1388400"/>
            <a:ext cx="5442900" cy="236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419" sz="7200"/>
              <a:t>¿Qué es Wikipedia?</a:t>
            </a:r>
            <a:endParaRPr sz="72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57"/>
          <p:cNvSpPr txBox="1">
            <a:spLocks noGrp="1"/>
          </p:cNvSpPr>
          <p:nvPr>
            <p:ph type="title"/>
          </p:nvPr>
        </p:nvSpPr>
        <p:spPr>
          <a:xfrm>
            <a:off x="496475" y="1092200"/>
            <a:ext cx="3927300" cy="215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419" sz="4800" b="1">
                <a:latin typeface="Maven Pro"/>
                <a:ea typeface="Maven Pro"/>
                <a:cs typeface="Maven Pro"/>
                <a:sym typeface="Maven Pro"/>
              </a:rPr>
              <a:t>Numeralia Wikipedia español</a:t>
            </a:r>
            <a:endParaRPr sz="6000"/>
          </a:p>
        </p:txBody>
      </p:sp>
      <p:pic>
        <p:nvPicPr>
          <p:cNvPr id="571" name="Google Shape;571;p57"/>
          <p:cNvPicPr preferRelativeResize="0"/>
          <p:nvPr/>
        </p:nvPicPr>
        <p:blipFill>
          <a:blip r:embed="rId3">
            <a:alphaModFix/>
          </a:blip>
          <a:stretch>
            <a:fillRect/>
          </a:stretch>
        </p:blipFill>
        <p:spPr>
          <a:xfrm>
            <a:off x="4423775" y="593863"/>
            <a:ext cx="4334351" cy="395577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58"/>
          <p:cNvSpPr txBox="1">
            <a:spLocks noGrp="1"/>
          </p:cNvSpPr>
          <p:nvPr>
            <p:ph type="title"/>
          </p:nvPr>
        </p:nvSpPr>
        <p:spPr>
          <a:xfrm>
            <a:off x="610450" y="1945800"/>
            <a:ext cx="2649600" cy="125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3600"/>
              <a:t>Wikipedia </a:t>
            </a:r>
            <a:endParaRPr sz="3600"/>
          </a:p>
        </p:txBody>
      </p:sp>
      <p:sp>
        <p:nvSpPr>
          <p:cNvPr id="577" name="Google Shape;577;p58"/>
          <p:cNvSpPr txBox="1">
            <a:spLocks noGrp="1"/>
          </p:cNvSpPr>
          <p:nvPr>
            <p:ph type="body" idx="1"/>
          </p:nvPr>
        </p:nvSpPr>
        <p:spPr>
          <a:xfrm>
            <a:off x="4195325" y="1078125"/>
            <a:ext cx="3426300" cy="674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3000" b="1">
                <a:solidFill>
                  <a:schemeClr val="accent5"/>
                </a:solidFill>
                <a:latin typeface="Merriweather"/>
                <a:ea typeface="Merriweather"/>
                <a:cs typeface="Merriweather"/>
                <a:sym typeface="Merriweather"/>
              </a:rPr>
              <a:t>50 millones</a:t>
            </a:r>
            <a:endParaRPr sz="3000" b="1">
              <a:solidFill>
                <a:schemeClr val="accent5"/>
              </a:solidFill>
              <a:latin typeface="Merriweather"/>
              <a:ea typeface="Merriweather"/>
              <a:cs typeface="Merriweather"/>
              <a:sym typeface="Merriweather"/>
            </a:endParaRPr>
          </a:p>
        </p:txBody>
      </p:sp>
      <p:sp>
        <p:nvSpPr>
          <p:cNvPr id="578" name="Google Shape;578;p58"/>
          <p:cNvSpPr txBox="1">
            <a:spLocks noGrp="1"/>
          </p:cNvSpPr>
          <p:nvPr>
            <p:ph type="body" idx="1"/>
          </p:nvPr>
        </p:nvSpPr>
        <p:spPr>
          <a:xfrm>
            <a:off x="4407275" y="2392925"/>
            <a:ext cx="3426300" cy="674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3000" b="1">
                <a:solidFill>
                  <a:schemeClr val="accent4"/>
                </a:solidFill>
                <a:latin typeface="Merriweather"/>
                <a:ea typeface="Merriweather"/>
                <a:cs typeface="Merriweather"/>
                <a:sym typeface="Merriweather"/>
              </a:rPr>
              <a:t>570 millones</a:t>
            </a:r>
            <a:endParaRPr sz="3000" b="1">
              <a:solidFill>
                <a:schemeClr val="accent4"/>
              </a:solidFill>
              <a:latin typeface="Merriweather"/>
              <a:ea typeface="Merriweather"/>
              <a:cs typeface="Merriweather"/>
              <a:sym typeface="Merriweather"/>
            </a:endParaRPr>
          </a:p>
        </p:txBody>
      </p:sp>
      <p:sp>
        <p:nvSpPr>
          <p:cNvPr id="579" name="Google Shape;579;p58"/>
          <p:cNvSpPr txBox="1">
            <a:spLocks noGrp="1"/>
          </p:cNvSpPr>
          <p:nvPr>
            <p:ph type="body" idx="1"/>
          </p:nvPr>
        </p:nvSpPr>
        <p:spPr>
          <a:xfrm>
            <a:off x="4477600" y="1550050"/>
            <a:ext cx="1665900" cy="450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800">
                <a:solidFill>
                  <a:schemeClr val="lt2"/>
                </a:solidFill>
                <a:latin typeface="Merriweather"/>
                <a:ea typeface="Merriweather"/>
                <a:cs typeface="Merriweather"/>
                <a:sym typeface="Merriweather"/>
              </a:rPr>
              <a:t>artículos</a:t>
            </a:r>
            <a:endParaRPr sz="1800">
              <a:solidFill>
                <a:schemeClr val="lt2"/>
              </a:solidFill>
              <a:latin typeface="Merriweather"/>
              <a:ea typeface="Merriweather"/>
              <a:cs typeface="Merriweather"/>
              <a:sym typeface="Merriweather"/>
            </a:endParaRPr>
          </a:p>
        </p:txBody>
      </p:sp>
      <p:sp>
        <p:nvSpPr>
          <p:cNvPr id="580" name="Google Shape;580;p58"/>
          <p:cNvSpPr txBox="1">
            <a:spLocks noGrp="1"/>
          </p:cNvSpPr>
          <p:nvPr>
            <p:ph type="body" idx="1"/>
          </p:nvPr>
        </p:nvSpPr>
        <p:spPr>
          <a:xfrm>
            <a:off x="5287475" y="3007875"/>
            <a:ext cx="1665900" cy="450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800">
                <a:solidFill>
                  <a:schemeClr val="lt2"/>
                </a:solidFill>
                <a:latin typeface="Merriweather"/>
                <a:ea typeface="Merriweather"/>
                <a:cs typeface="Merriweather"/>
                <a:sym typeface="Merriweather"/>
              </a:rPr>
              <a:t>visitas al día</a:t>
            </a:r>
            <a:endParaRPr sz="1800">
              <a:solidFill>
                <a:schemeClr val="lt2"/>
              </a:solidFill>
              <a:latin typeface="Merriweather"/>
              <a:ea typeface="Merriweather"/>
              <a:cs typeface="Merriweather"/>
              <a:sym typeface="Merriweather"/>
            </a:endParaRPr>
          </a:p>
        </p:txBody>
      </p:sp>
      <p:sp>
        <p:nvSpPr>
          <p:cNvPr id="581" name="Google Shape;581;p58"/>
          <p:cNvSpPr txBox="1"/>
          <p:nvPr/>
        </p:nvSpPr>
        <p:spPr>
          <a:xfrm>
            <a:off x="4677200" y="3815225"/>
            <a:ext cx="3617400" cy="5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3300"/>
              </a:spcAft>
              <a:buNone/>
            </a:pPr>
            <a:r>
              <a:rPr lang="es-419" sz="3000" b="1">
                <a:latin typeface="Times New Roman"/>
                <a:ea typeface="Times New Roman"/>
                <a:cs typeface="Times New Roman"/>
                <a:sym typeface="Times New Roman"/>
              </a:rPr>
              <a:t>1.4 billones </a:t>
            </a:r>
            <a:endParaRPr sz="3000">
              <a:latin typeface="Roboto"/>
              <a:ea typeface="Roboto"/>
              <a:cs typeface="Roboto"/>
              <a:sym typeface="Roboto"/>
            </a:endParaRPr>
          </a:p>
        </p:txBody>
      </p:sp>
      <p:sp>
        <p:nvSpPr>
          <p:cNvPr id="582" name="Google Shape;582;p58"/>
          <p:cNvSpPr txBox="1"/>
          <p:nvPr/>
        </p:nvSpPr>
        <p:spPr>
          <a:xfrm>
            <a:off x="5496750" y="4465700"/>
            <a:ext cx="2190300" cy="29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3300"/>
              </a:spcAft>
              <a:buNone/>
            </a:pPr>
            <a:r>
              <a:rPr lang="es-419" sz="1800">
                <a:solidFill>
                  <a:schemeClr val="lt2"/>
                </a:solidFill>
                <a:latin typeface="Merriweather"/>
                <a:ea typeface="Merriweather"/>
                <a:cs typeface="Merriweather"/>
                <a:sym typeface="Merriweather"/>
              </a:rPr>
              <a:t>de</a:t>
            </a:r>
            <a:r>
              <a:rPr lang="es-419" b="1">
                <a:latin typeface="Times New Roman"/>
                <a:ea typeface="Times New Roman"/>
                <a:cs typeface="Times New Roman"/>
                <a:sym typeface="Times New Roman"/>
              </a:rPr>
              <a:t> </a:t>
            </a:r>
            <a:r>
              <a:rPr lang="es-419" sz="1800">
                <a:solidFill>
                  <a:schemeClr val="lt2"/>
                </a:solidFill>
                <a:latin typeface="Merriweather"/>
                <a:ea typeface="Merriweather"/>
                <a:cs typeface="Merriweather"/>
                <a:sym typeface="Merriweather"/>
              </a:rPr>
              <a:t>veces al mes</a:t>
            </a:r>
            <a:endParaRPr>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59"/>
          <p:cNvSpPr txBox="1">
            <a:spLocks noGrp="1"/>
          </p:cNvSpPr>
          <p:nvPr>
            <p:ph type="title"/>
          </p:nvPr>
        </p:nvSpPr>
        <p:spPr>
          <a:xfrm>
            <a:off x="610450" y="1945800"/>
            <a:ext cx="2649600" cy="125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a:t>Wikipedias por cantidad de artículos</a:t>
            </a:r>
            <a:endParaRPr/>
          </a:p>
        </p:txBody>
      </p:sp>
      <p:pic>
        <p:nvPicPr>
          <p:cNvPr id="588" name="Google Shape;588;p59">
            <a:hlinkClick r:id="rId3"/>
          </p:cNvPr>
          <p:cNvPicPr preferRelativeResize="0"/>
          <p:nvPr/>
        </p:nvPicPr>
        <p:blipFill>
          <a:blip r:embed="rId4">
            <a:alphaModFix/>
          </a:blip>
          <a:stretch>
            <a:fillRect/>
          </a:stretch>
        </p:blipFill>
        <p:spPr>
          <a:xfrm>
            <a:off x="4291225" y="528638"/>
            <a:ext cx="4381500" cy="40862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60"/>
          <p:cNvSpPr txBox="1">
            <a:spLocks noGrp="1"/>
          </p:cNvSpPr>
          <p:nvPr>
            <p:ph type="title"/>
          </p:nvPr>
        </p:nvSpPr>
        <p:spPr>
          <a:xfrm>
            <a:off x="1187575" y="708375"/>
            <a:ext cx="5107500" cy="61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Editores y editoras</a:t>
            </a:r>
            <a:endParaRPr sz="2400"/>
          </a:p>
        </p:txBody>
      </p:sp>
      <p:pic>
        <p:nvPicPr>
          <p:cNvPr id="594" name="Google Shape;594;p60"/>
          <p:cNvPicPr preferRelativeResize="0"/>
          <p:nvPr/>
        </p:nvPicPr>
        <p:blipFill>
          <a:blip r:embed="rId3">
            <a:alphaModFix/>
          </a:blip>
          <a:stretch>
            <a:fillRect/>
          </a:stretch>
        </p:blipFill>
        <p:spPr>
          <a:xfrm>
            <a:off x="170325" y="1543776"/>
            <a:ext cx="6585677" cy="2980724"/>
          </a:xfrm>
          <a:prstGeom prst="rect">
            <a:avLst/>
          </a:prstGeom>
          <a:noFill/>
          <a:ln>
            <a:noFill/>
          </a:ln>
        </p:spPr>
      </p:pic>
      <p:sp>
        <p:nvSpPr>
          <p:cNvPr id="595" name="Google Shape;595;p60"/>
          <p:cNvSpPr txBox="1"/>
          <p:nvPr/>
        </p:nvSpPr>
        <p:spPr>
          <a:xfrm>
            <a:off x="6587300" y="1697300"/>
            <a:ext cx="2062500" cy="230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sz="1200" u="sng">
                <a:solidFill>
                  <a:schemeClr val="hlink"/>
                </a:solidFill>
                <a:highlight>
                  <a:srgbClr val="FFFFFF"/>
                </a:highlight>
                <a:latin typeface="Maven Pro"/>
                <a:ea typeface="Maven Pro"/>
                <a:cs typeface="Maven Pro"/>
                <a:sym typeface="Maven Pro"/>
                <a:hlinkClick r:id="rId4"/>
              </a:rPr>
              <a:t>Mapa de wikipedistas registrados en cada país (octubre de 2011):</a:t>
            </a:r>
            <a:endParaRPr sz="1200">
              <a:solidFill>
                <a:srgbClr val="222222"/>
              </a:solidFill>
              <a:highlight>
                <a:srgbClr val="FFFFFF"/>
              </a:highlight>
              <a:latin typeface="Maven Pro"/>
              <a:ea typeface="Maven Pro"/>
              <a:cs typeface="Maven Pro"/>
              <a:sym typeface="Maven Pro"/>
            </a:endParaRPr>
          </a:p>
          <a:p>
            <a:pPr marL="0" lvl="0" indent="0" algn="l" rtl="0">
              <a:spcBef>
                <a:spcPts val="0"/>
              </a:spcBef>
              <a:spcAft>
                <a:spcPts val="0"/>
              </a:spcAft>
              <a:buNone/>
            </a:pPr>
            <a:endParaRPr sz="1200">
              <a:solidFill>
                <a:srgbClr val="222222"/>
              </a:solidFill>
              <a:highlight>
                <a:srgbClr val="FFFFFF"/>
              </a:highlight>
              <a:latin typeface="Maven Pro"/>
              <a:ea typeface="Maven Pro"/>
              <a:cs typeface="Maven Pro"/>
              <a:sym typeface="Maven Pro"/>
            </a:endParaRPr>
          </a:p>
          <a:p>
            <a:pPr marL="0" lvl="0" indent="0" algn="l" rtl="0">
              <a:spcBef>
                <a:spcPts val="0"/>
              </a:spcBef>
              <a:spcAft>
                <a:spcPts val="0"/>
              </a:spcAft>
              <a:buNone/>
            </a:pPr>
            <a:endParaRPr sz="1200">
              <a:solidFill>
                <a:srgbClr val="222222"/>
              </a:solidFill>
              <a:highlight>
                <a:srgbClr val="FFFFFF"/>
              </a:highlight>
              <a:latin typeface="Maven Pro"/>
              <a:ea typeface="Maven Pro"/>
              <a:cs typeface="Maven Pro"/>
              <a:sym typeface="Maven Pro"/>
            </a:endParaRPr>
          </a:p>
          <a:p>
            <a:pPr marL="0" lvl="0" indent="0" algn="l" rtl="0">
              <a:spcBef>
                <a:spcPts val="0"/>
              </a:spcBef>
              <a:spcAft>
                <a:spcPts val="0"/>
              </a:spcAft>
              <a:buNone/>
            </a:pPr>
            <a:r>
              <a:rPr lang="es-419" sz="1100">
                <a:solidFill>
                  <a:srgbClr val="FFFFFF"/>
                </a:solidFill>
                <a:highlight>
                  <a:srgbClr val="164450"/>
                </a:highlight>
                <a:latin typeface="Maven Pro"/>
                <a:ea typeface="Maven Pro"/>
                <a:cs typeface="Maven Pro"/>
                <a:sym typeface="Maven Pro"/>
              </a:rPr>
              <a:t>    </a:t>
            </a:r>
            <a:r>
              <a:rPr lang="es-419" sz="1100">
                <a:solidFill>
                  <a:srgbClr val="222222"/>
                </a:solidFill>
                <a:highlight>
                  <a:srgbClr val="FFFFFF"/>
                </a:highlight>
                <a:latin typeface="Maven Pro"/>
                <a:ea typeface="Maven Pro"/>
                <a:cs typeface="Maven Pro"/>
                <a:sym typeface="Maven Pro"/>
              </a:rPr>
              <a:t> &gt; 2000</a:t>
            </a:r>
            <a:endParaRPr sz="1100">
              <a:solidFill>
                <a:srgbClr val="222222"/>
              </a:solidFill>
              <a:highlight>
                <a:srgbClr val="FFFFFF"/>
              </a:highlight>
              <a:latin typeface="Maven Pro"/>
              <a:ea typeface="Maven Pro"/>
              <a:cs typeface="Maven Pro"/>
              <a:sym typeface="Maven Pro"/>
            </a:endParaRPr>
          </a:p>
          <a:p>
            <a:pPr marL="0" lvl="0" indent="0" algn="l" rtl="0">
              <a:spcBef>
                <a:spcPts val="0"/>
              </a:spcBef>
              <a:spcAft>
                <a:spcPts val="0"/>
              </a:spcAft>
              <a:buNone/>
            </a:pPr>
            <a:r>
              <a:rPr lang="es-419" sz="1100">
                <a:solidFill>
                  <a:srgbClr val="FFFFFF"/>
                </a:solidFill>
                <a:highlight>
                  <a:srgbClr val="216778"/>
                </a:highlight>
                <a:latin typeface="Maven Pro"/>
                <a:ea typeface="Maven Pro"/>
                <a:cs typeface="Maven Pro"/>
                <a:sym typeface="Maven Pro"/>
              </a:rPr>
              <a:t>    </a:t>
            </a:r>
            <a:r>
              <a:rPr lang="es-419" sz="1100">
                <a:solidFill>
                  <a:srgbClr val="222222"/>
                </a:solidFill>
                <a:highlight>
                  <a:srgbClr val="FFFFFF"/>
                </a:highlight>
                <a:latin typeface="Maven Pro"/>
                <a:ea typeface="Maven Pro"/>
                <a:cs typeface="Maven Pro"/>
                <a:sym typeface="Maven Pro"/>
              </a:rPr>
              <a:t> &gt; 1000</a:t>
            </a:r>
            <a:endParaRPr sz="1100">
              <a:solidFill>
                <a:srgbClr val="222222"/>
              </a:solidFill>
              <a:highlight>
                <a:srgbClr val="FFFFFF"/>
              </a:highlight>
              <a:latin typeface="Maven Pro"/>
              <a:ea typeface="Maven Pro"/>
              <a:cs typeface="Maven Pro"/>
              <a:sym typeface="Maven Pro"/>
            </a:endParaRPr>
          </a:p>
          <a:p>
            <a:pPr marL="0" lvl="0" indent="0" algn="l" rtl="0">
              <a:spcBef>
                <a:spcPts val="0"/>
              </a:spcBef>
              <a:spcAft>
                <a:spcPts val="0"/>
              </a:spcAft>
              <a:buNone/>
            </a:pPr>
            <a:r>
              <a:rPr lang="es-419" sz="1100">
                <a:solidFill>
                  <a:srgbClr val="FFFFFF"/>
                </a:solidFill>
                <a:highlight>
                  <a:srgbClr val="2C89A0"/>
                </a:highlight>
                <a:latin typeface="Maven Pro"/>
                <a:ea typeface="Maven Pro"/>
                <a:cs typeface="Maven Pro"/>
                <a:sym typeface="Maven Pro"/>
              </a:rPr>
              <a:t>    </a:t>
            </a:r>
            <a:r>
              <a:rPr lang="es-419" sz="1100">
                <a:solidFill>
                  <a:srgbClr val="222222"/>
                </a:solidFill>
                <a:highlight>
                  <a:srgbClr val="FFFFFF"/>
                </a:highlight>
                <a:latin typeface="Maven Pro"/>
                <a:ea typeface="Maven Pro"/>
                <a:cs typeface="Maven Pro"/>
                <a:sym typeface="Maven Pro"/>
              </a:rPr>
              <a:t> &gt; 100</a:t>
            </a:r>
            <a:endParaRPr sz="1100">
              <a:solidFill>
                <a:srgbClr val="222222"/>
              </a:solidFill>
              <a:highlight>
                <a:srgbClr val="FFFFFF"/>
              </a:highlight>
              <a:latin typeface="Maven Pro"/>
              <a:ea typeface="Maven Pro"/>
              <a:cs typeface="Maven Pro"/>
              <a:sym typeface="Maven Pro"/>
            </a:endParaRPr>
          </a:p>
          <a:p>
            <a:pPr marL="0" lvl="0" indent="0" algn="l" rtl="0">
              <a:spcBef>
                <a:spcPts val="0"/>
              </a:spcBef>
              <a:spcAft>
                <a:spcPts val="0"/>
              </a:spcAft>
              <a:buNone/>
            </a:pPr>
            <a:r>
              <a:rPr lang="es-419" sz="1100">
                <a:solidFill>
                  <a:srgbClr val="FFFFFF"/>
                </a:solidFill>
                <a:highlight>
                  <a:srgbClr val="5FBCD3"/>
                </a:highlight>
                <a:latin typeface="Maven Pro"/>
                <a:ea typeface="Maven Pro"/>
                <a:cs typeface="Maven Pro"/>
                <a:sym typeface="Maven Pro"/>
              </a:rPr>
              <a:t>    </a:t>
            </a:r>
            <a:r>
              <a:rPr lang="es-419" sz="1100">
                <a:solidFill>
                  <a:srgbClr val="222222"/>
                </a:solidFill>
                <a:highlight>
                  <a:srgbClr val="FFFFFF"/>
                </a:highlight>
                <a:latin typeface="Maven Pro"/>
                <a:ea typeface="Maven Pro"/>
                <a:cs typeface="Maven Pro"/>
                <a:sym typeface="Maven Pro"/>
              </a:rPr>
              <a:t> &gt; 50</a:t>
            </a:r>
            <a:endParaRPr sz="1100">
              <a:solidFill>
                <a:srgbClr val="222222"/>
              </a:solidFill>
              <a:highlight>
                <a:srgbClr val="FFFFFF"/>
              </a:highlight>
              <a:latin typeface="Maven Pro"/>
              <a:ea typeface="Maven Pro"/>
              <a:cs typeface="Maven Pro"/>
              <a:sym typeface="Maven Pro"/>
            </a:endParaRPr>
          </a:p>
          <a:p>
            <a:pPr marL="0" lvl="0" indent="0" algn="l" rtl="0">
              <a:spcBef>
                <a:spcPts val="0"/>
              </a:spcBef>
              <a:spcAft>
                <a:spcPts val="0"/>
              </a:spcAft>
              <a:buNone/>
            </a:pPr>
            <a:r>
              <a:rPr lang="es-419" sz="1100">
                <a:solidFill>
                  <a:srgbClr val="FFFFFF"/>
                </a:solidFill>
                <a:highlight>
                  <a:srgbClr val="AFDDE9"/>
                </a:highlight>
                <a:latin typeface="Maven Pro"/>
                <a:ea typeface="Maven Pro"/>
                <a:cs typeface="Maven Pro"/>
                <a:sym typeface="Maven Pro"/>
              </a:rPr>
              <a:t>    </a:t>
            </a:r>
            <a:r>
              <a:rPr lang="es-419" sz="1100">
                <a:solidFill>
                  <a:srgbClr val="222222"/>
                </a:solidFill>
                <a:highlight>
                  <a:srgbClr val="FFFFFF"/>
                </a:highlight>
                <a:latin typeface="Maven Pro"/>
                <a:ea typeface="Maven Pro"/>
                <a:cs typeface="Maven Pro"/>
                <a:sym typeface="Maven Pro"/>
              </a:rPr>
              <a:t> &gt; 10</a:t>
            </a:r>
            <a:endParaRPr>
              <a:latin typeface="Maven Pro"/>
              <a:ea typeface="Maven Pro"/>
              <a:cs typeface="Maven Pro"/>
              <a:sym typeface="Maven Pro"/>
            </a:endParaRPr>
          </a:p>
        </p:txBody>
      </p:sp>
      <p:sp>
        <p:nvSpPr>
          <p:cNvPr id="596" name="Google Shape;596;p60"/>
          <p:cNvSpPr txBox="1"/>
          <p:nvPr/>
        </p:nvSpPr>
        <p:spPr>
          <a:xfrm>
            <a:off x="6802200" y="258700"/>
            <a:ext cx="7341000" cy="8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Nunito"/>
              <a:ea typeface="Nunito"/>
              <a:cs typeface="Nunito"/>
              <a:sym typeface="Nuni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61"/>
          <p:cNvSpPr txBox="1">
            <a:spLocks noGrp="1"/>
          </p:cNvSpPr>
          <p:nvPr>
            <p:ph type="title"/>
          </p:nvPr>
        </p:nvSpPr>
        <p:spPr>
          <a:xfrm>
            <a:off x="1187575" y="708375"/>
            <a:ext cx="5107500" cy="61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Editores y editoras</a:t>
            </a:r>
            <a:endParaRPr sz="2400"/>
          </a:p>
        </p:txBody>
      </p:sp>
      <p:pic>
        <p:nvPicPr>
          <p:cNvPr id="602" name="Google Shape;602;p61"/>
          <p:cNvPicPr preferRelativeResize="0"/>
          <p:nvPr/>
        </p:nvPicPr>
        <p:blipFill rotWithShape="1">
          <a:blip r:embed="rId3">
            <a:alphaModFix/>
          </a:blip>
          <a:srcRect b="26600"/>
          <a:stretch/>
        </p:blipFill>
        <p:spPr>
          <a:xfrm>
            <a:off x="1828266" y="1414925"/>
            <a:ext cx="6483210" cy="312597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62"/>
          <p:cNvSpPr txBox="1">
            <a:spLocks noGrp="1"/>
          </p:cNvSpPr>
          <p:nvPr>
            <p:ph type="title"/>
          </p:nvPr>
        </p:nvSpPr>
        <p:spPr>
          <a:xfrm>
            <a:off x="1200475" y="696625"/>
            <a:ext cx="5107500" cy="61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Visitas</a:t>
            </a:r>
            <a:endParaRPr sz="2400"/>
          </a:p>
        </p:txBody>
      </p:sp>
      <p:sp>
        <p:nvSpPr>
          <p:cNvPr id="608" name="Google Shape;608;p62"/>
          <p:cNvSpPr txBox="1">
            <a:spLocks noGrp="1"/>
          </p:cNvSpPr>
          <p:nvPr>
            <p:ph type="body" idx="2"/>
          </p:nvPr>
        </p:nvSpPr>
        <p:spPr>
          <a:xfrm>
            <a:off x="5463900" y="1543700"/>
            <a:ext cx="2878500" cy="73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3000" b="1">
                <a:solidFill>
                  <a:srgbClr val="FF9900"/>
                </a:solidFill>
                <a:latin typeface="Merriweather"/>
                <a:ea typeface="Merriweather"/>
                <a:cs typeface="Merriweather"/>
                <a:sym typeface="Merriweather"/>
              </a:rPr>
              <a:t>35.7 millones</a:t>
            </a:r>
            <a:endParaRPr sz="3000" b="1">
              <a:solidFill>
                <a:srgbClr val="FF9900"/>
              </a:solidFill>
              <a:latin typeface="Merriweather"/>
              <a:ea typeface="Merriweather"/>
              <a:cs typeface="Merriweather"/>
              <a:sym typeface="Merriweather"/>
            </a:endParaRPr>
          </a:p>
        </p:txBody>
      </p:sp>
      <p:sp>
        <p:nvSpPr>
          <p:cNvPr id="609" name="Google Shape;609;p62"/>
          <p:cNvSpPr txBox="1">
            <a:spLocks noGrp="1"/>
          </p:cNvSpPr>
          <p:nvPr>
            <p:ph type="body" idx="2"/>
          </p:nvPr>
        </p:nvSpPr>
        <p:spPr>
          <a:xfrm>
            <a:off x="5586675" y="2054000"/>
            <a:ext cx="2367600" cy="450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800">
                <a:latin typeface="Merriweather"/>
                <a:ea typeface="Merriweather"/>
                <a:cs typeface="Merriweather"/>
                <a:sym typeface="Merriweather"/>
              </a:rPr>
              <a:t>visitas diarias</a:t>
            </a:r>
            <a:endParaRPr sz="1800">
              <a:latin typeface="Merriweather"/>
              <a:ea typeface="Merriweather"/>
              <a:cs typeface="Merriweather"/>
              <a:sym typeface="Merriweather"/>
            </a:endParaRPr>
          </a:p>
        </p:txBody>
      </p:sp>
      <p:sp>
        <p:nvSpPr>
          <p:cNvPr id="610" name="Google Shape;610;p62"/>
          <p:cNvSpPr txBox="1">
            <a:spLocks noGrp="1"/>
          </p:cNvSpPr>
          <p:nvPr>
            <p:ph type="body" idx="2"/>
          </p:nvPr>
        </p:nvSpPr>
        <p:spPr>
          <a:xfrm>
            <a:off x="5463900" y="2435000"/>
            <a:ext cx="2878500" cy="73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3000" b="1">
                <a:solidFill>
                  <a:srgbClr val="FF9900"/>
                </a:solidFill>
                <a:latin typeface="Merriweather"/>
                <a:ea typeface="Merriweather"/>
                <a:cs typeface="Merriweather"/>
                <a:sym typeface="Merriweather"/>
              </a:rPr>
              <a:t>400</a:t>
            </a:r>
            <a:endParaRPr sz="3000" b="1">
              <a:solidFill>
                <a:srgbClr val="FF9900"/>
              </a:solidFill>
              <a:latin typeface="Merriweather"/>
              <a:ea typeface="Merriweather"/>
              <a:cs typeface="Merriweather"/>
              <a:sym typeface="Merriweather"/>
            </a:endParaRPr>
          </a:p>
        </p:txBody>
      </p:sp>
      <p:sp>
        <p:nvSpPr>
          <p:cNvPr id="611" name="Google Shape;611;p62"/>
          <p:cNvSpPr txBox="1">
            <a:spLocks noGrp="1"/>
          </p:cNvSpPr>
          <p:nvPr>
            <p:ph type="body" idx="2"/>
          </p:nvPr>
        </p:nvSpPr>
        <p:spPr>
          <a:xfrm>
            <a:off x="5586675" y="2945300"/>
            <a:ext cx="2670300" cy="450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800">
                <a:latin typeface="Merriweather"/>
                <a:ea typeface="Merriweather"/>
                <a:cs typeface="Merriweather"/>
                <a:sym typeface="Merriweather"/>
              </a:rPr>
              <a:t>visitas por segundo</a:t>
            </a:r>
            <a:endParaRPr sz="1800">
              <a:latin typeface="Merriweather"/>
              <a:ea typeface="Merriweather"/>
              <a:cs typeface="Merriweather"/>
              <a:sym typeface="Merriweather"/>
            </a:endParaRPr>
          </a:p>
        </p:txBody>
      </p:sp>
      <p:sp>
        <p:nvSpPr>
          <p:cNvPr id="612" name="Google Shape;612;p62"/>
          <p:cNvSpPr txBox="1">
            <a:spLocks noGrp="1"/>
          </p:cNvSpPr>
          <p:nvPr>
            <p:ph type="body" idx="2"/>
          </p:nvPr>
        </p:nvSpPr>
        <p:spPr>
          <a:xfrm>
            <a:off x="5463900" y="3326300"/>
            <a:ext cx="2878500" cy="73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3000" b="1">
                <a:solidFill>
                  <a:srgbClr val="FF9900"/>
                </a:solidFill>
                <a:latin typeface="Merriweather"/>
                <a:ea typeface="Merriweather"/>
                <a:cs typeface="Merriweather"/>
                <a:sym typeface="Merriweather"/>
              </a:rPr>
              <a:t>96 mil</a:t>
            </a:r>
            <a:endParaRPr sz="3000" b="1">
              <a:solidFill>
                <a:srgbClr val="FF9900"/>
              </a:solidFill>
              <a:latin typeface="Merriweather"/>
              <a:ea typeface="Merriweather"/>
              <a:cs typeface="Merriweather"/>
              <a:sym typeface="Merriweather"/>
            </a:endParaRPr>
          </a:p>
        </p:txBody>
      </p:sp>
      <p:sp>
        <p:nvSpPr>
          <p:cNvPr id="613" name="Google Shape;613;p62"/>
          <p:cNvSpPr txBox="1">
            <a:spLocks noGrp="1"/>
          </p:cNvSpPr>
          <p:nvPr>
            <p:ph type="body" idx="2"/>
          </p:nvPr>
        </p:nvSpPr>
        <p:spPr>
          <a:xfrm>
            <a:off x="5602525" y="3836600"/>
            <a:ext cx="3105300" cy="450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1800">
                <a:latin typeface="Merriweather"/>
                <a:ea typeface="Merriweather"/>
                <a:cs typeface="Merriweather"/>
                <a:sym typeface="Merriweather"/>
              </a:rPr>
              <a:t>visitas mensuales </a:t>
            </a:r>
            <a:r>
              <a:rPr lang="es-419" sz="1200">
                <a:latin typeface="Merriweather"/>
                <a:ea typeface="Merriweather"/>
                <a:cs typeface="Merriweather"/>
                <a:sym typeface="Merriweather"/>
              </a:rPr>
              <a:t>(500 artículos más visitados)</a:t>
            </a:r>
            <a:endParaRPr sz="1200">
              <a:latin typeface="Merriweather"/>
              <a:ea typeface="Merriweather"/>
              <a:cs typeface="Merriweather"/>
              <a:sym typeface="Merriweather"/>
            </a:endParaRPr>
          </a:p>
        </p:txBody>
      </p:sp>
      <p:pic>
        <p:nvPicPr>
          <p:cNvPr id="614" name="Google Shape;614;p62">
            <a:hlinkClick r:id="rId3"/>
          </p:cNvPr>
          <p:cNvPicPr preferRelativeResize="0"/>
          <p:nvPr/>
        </p:nvPicPr>
        <p:blipFill rotWithShape="1">
          <a:blip r:embed="rId4">
            <a:alphaModFix/>
          </a:blip>
          <a:srcRect r="2286"/>
          <a:stretch/>
        </p:blipFill>
        <p:spPr>
          <a:xfrm>
            <a:off x="326750" y="1467500"/>
            <a:ext cx="5040924" cy="31586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63"/>
          <p:cNvSpPr txBox="1">
            <a:spLocks noGrp="1"/>
          </p:cNvSpPr>
          <p:nvPr>
            <p:ph type="body" idx="2"/>
          </p:nvPr>
        </p:nvSpPr>
        <p:spPr>
          <a:xfrm>
            <a:off x="5240300" y="636450"/>
            <a:ext cx="3430500" cy="387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800" b="1">
              <a:latin typeface="Maven Pro"/>
              <a:ea typeface="Maven Pro"/>
              <a:cs typeface="Maven Pro"/>
              <a:sym typeface="Maven Pro"/>
            </a:endParaRPr>
          </a:p>
          <a:p>
            <a:pPr marL="0" lvl="0" indent="0" algn="l" rtl="0">
              <a:spcBef>
                <a:spcPts val="1600"/>
              </a:spcBef>
              <a:spcAft>
                <a:spcPts val="0"/>
              </a:spcAft>
              <a:buNone/>
            </a:pPr>
            <a:endParaRPr sz="2800" b="1">
              <a:latin typeface="Maven Pro"/>
              <a:ea typeface="Maven Pro"/>
              <a:cs typeface="Maven Pro"/>
              <a:sym typeface="Maven Pro"/>
            </a:endParaRPr>
          </a:p>
          <a:p>
            <a:pPr marL="0" lvl="0" indent="0" algn="ctr" rtl="0">
              <a:spcBef>
                <a:spcPts val="1600"/>
              </a:spcBef>
              <a:spcAft>
                <a:spcPts val="1600"/>
              </a:spcAft>
              <a:buNone/>
            </a:pPr>
            <a:r>
              <a:rPr lang="es-419" sz="2800" b="1">
                <a:latin typeface="Maven Pro"/>
                <a:ea typeface="Maven Pro"/>
                <a:cs typeface="Maven Pro"/>
                <a:sym typeface="Maven Pro"/>
              </a:rPr>
              <a:t>Posicionamiento de la </a:t>
            </a:r>
            <a:r>
              <a:rPr lang="es-419" sz="3600" b="1">
                <a:latin typeface="Maven Pro"/>
                <a:ea typeface="Maven Pro"/>
                <a:cs typeface="Maven Pro"/>
                <a:sym typeface="Maven Pro"/>
              </a:rPr>
              <a:t>Biblioteca</a:t>
            </a:r>
            <a:endParaRPr sz="3600" b="1">
              <a:latin typeface="Maven Pro"/>
              <a:ea typeface="Maven Pro"/>
              <a:cs typeface="Maven Pro"/>
              <a:sym typeface="Maven Pro"/>
            </a:endParaRPr>
          </a:p>
        </p:txBody>
      </p:sp>
      <p:pic>
        <p:nvPicPr>
          <p:cNvPr id="620" name="Google Shape;620;p63"/>
          <p:cNvPicPr preferRelativeResize="0"/>
          <p:nvPr/>
        </p:nvPicPr>
        <p:blipFill>
          <a:blip r:embed="rId3">
            <a:alphaModFix/>
          </a:blip>
          <a:stretch>
            <a:fillRect/>
          </a:stretch>
        </p:blipFill>
        <p:spPr>
          <a:xfrm>
            <a:off x="534775" y="930300"/>
            <a:ext cx="4564475" cy="31636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5" name="Google Shape;625;p64"/>
          <p:cNvPicPr preferRelativeResize="0"/>
          <p:nvPr/>
        </p:nvPicPr>
        <p:blipFill>
          <a:blip r:embed="rId3">
            <a:alphaModFix/>
          </a:blip>
          <a:stretch>
            <a:fillRect/>
          </a:stretch>
        </p:blipFill>
        <p:spPr>
          <a:xfrm>
            <a:off x="536350" y="1081498"/>
            <a:ext cx="3987300" cy="2980510"/>
          </a:xfrm>
          <a:prstGeom prst="rect">
            <a:avLst/>
          </a:prstGeom>
          <a:noFill/>
          <a:ln>
            <a:noFill/>
          </a:ln>
        </p:spPr>
      </p:pic>
      <p:sp>
        <p:nvSpPr>
          <p:cNvPr id="626" name="Google Shape;626;p64"/>
          <p:cNvSpPr txBox="1"/>
          <p:nvPr/>
        </p:nvSpPr>
        <p:spPr>
          <a:xfrm>
            <a:off x="4754150" y="446800"/>
            <a:ext cx="3987300" cy="354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419" sz="3000" b="1">
                <a:latin typeface="Merriweather"/>
                <a:ea typeface="Merriweather"/>
                <a:cs typeface="Merriweather"/>
                <a:sym typeface="Merriweather"/>
              </a:rPr>
              <a:t>“Imagina un mundo en el que todo ser humano pueda compartir libremente la suma de todo el conocimiento. Ese es nuestro compromiso”</a:t>
            </a:r>
            <a:endParaRPr sz="3000" b="1">
              <a:latin typeface="Merriweather"/>
              <a:ea typeface="Merriweather"/>
              <a:cs typeface="Merriweather"/>
              <a:sym typeface="Merriweathe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66"/>
        <p:cNvGrpSpPr/>
        <p:nvPr/>
      </p:nvGrpSpPr>
      <p:grpSpPr>
        <a:xfrm>
          <a:off x="0" y="0"/>
          <a:ext cx="0" cy="0"/>
          <a:chOff x="0" y="0"/>
          <a:chExt cx="0" cy="0"/>
        </a:xfrm>
      </p:grpSpPr>
      <p:sp>
        <p:nvSpPr>
          <p:cNvPr id="367" name="Google Shape;367;p29"/>
          <p:cNvSpPr txBox="1">
            <a:spLocks noGrp="1"/>
          </p:cNvSpPr>
          <p:nvPr>
            <p:ph type="title"/>
          </p:nvPr>
        </p:nvSpPr>
        <p:spPr>
          <a:xfrm>
            <a:off x="296875" y="162125"/>
            <a:ext cx="4987200" cy="16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419" sz="3000" b="1">
                <a:solidFill>
                  <a:srgbClr val="424242"/>
                </a:solidFill>
                <a:latin typeface="Maven Pro"/>
                <a:ea typeface="Maven Pro"/>
                <a:cs typeface="Maven Pro"/>
                <a:sym typeface="Maven Pro"/>
              </a:rPr>
              <a:t>¿Quiénes somos?</a:t>
            </a:r>
            <a:endParaRPr/>
          </a:p>
        </p:txBody>
      </p:sp>
      <p:sp>
        <p:nvSpPr>
          <p:cNvPr id="368" name="Google Shape;368;p29"/>
          <p:cNvSpPr txBox="1"/>
          <p:nvPr/>
        </p:nvSpPr>
        <p:spPr>
          <a:xfrm>
            <a:off x="1324725" y="1824725"/>
            <a:ext cx="5838000" cy="21960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424242"/>
              </a:buClr>
              <a:buSzPts val="2400"/>
              <a:buFont typeface="Nunito"/>
              <a:buChar char="●"/>
            </a:pPr>
            <a:r>
              <a:rPr lang="es-419" sz="2400">
                <a:solidFill>
                  <a:srgbClr val="424242"/>
                </a:solidFill>
                <a:latin typeface="Nunito"/>
                <a:ea typeface="Nunito"/>
                <a:cs typeface="Nunito"/>
                <a:sym typeface="Nunito"/>
              </a:rPr>
              <a:t>👥 Nombre</a:t>
            </a:r>
            <a:endParaRPr sz="2400">
              <a:solidFill>
                <a:srgbClr val="424242"/>
              </a:solidFill>
              <a:latin typeface="Nunito"/>
              <a:ea typeface="Nunito"/>
              <a:cs typeface="Nunito"/>
              <a:sym typeface="Nunito"/>
            </a:endParaRPr>
          </a:p>
          <a:p>
            <a:pPr marL="457200" lvl="0" indent="-381000" algn="l" rtl="0">
              <a:lnSpc>
                <a:spcPct val="115000"/>
              </a:lnSpc>
              <a:spcBef>
                <a:spcPts val="0"/>
              </a:spcBef>
              <a:spcAft>
                <a:spcPts val="0"/>
              </a:spcAft>
              <a:buClr>
                <a:srgbClr val="424242"/>
              </a:buClr>
              <a:buSzPts val="2400"/>
              <a:buFont typeface="Nunito"/>
              <a:buChar char="●"/>
            </a:pPr>
            <a:r>
              <a:rPr lang="es-419" sz="2400">
                <a:solidFill>
                  <a:srgbClr val="424242"/>
                </a:solidFill>
                <a:latin typeface="Nunito"/>
                <a:ea typeface="Nunito"/>
                <a:cs typeface="Nunito"/>
                <a:sym typeface="Nunito"/>
              </a:rPr>
              <a:t>🎓 Institución de procedencia</a:t>
            </a:r>
            <a:endParaRPr sz="2400">
              <a:solidFill>
                <a:srgbClr val="424242"/>
              </a:solidFill>
              <a:latin typeface="Nunito"/>
              <a:ea typeface="Nunito"/>
              <a:cs typeface="Nunito"/>
              <a:sym typeface="Nunito"/>
            </a:endParaRPr>
          </a:p>
          <a:p>
            <a:pPr marL="457200" lvl="0" indent="-381000" algn="l" rtl="0">
              <a:lnSpc>
                <a:spcPct val="115000"/>
              </a:lnSpc>
              <a:spcBef>
                <a:spcPts val="0"/>
              </a:spcBef>
              <a:spcAft>
                <a:spcPts val="0"/>
              </a:spcAft>
              <a:buClr>
                <a:srgbClr val="424242"/>
              </a:buClr>
              <a:buSzPts val="2400"/>
              <a:buFont typeface="Nunito"/>
              <a:buChar char="●"/>
            </a:pPr>
            <a:r>
              <a:rPr lang="es-419" sz="2400">
                <a:solidFill>
                  <a:srgbClr val="424242"/>
                </a:solidFill>
                <a:latin typeface="Nunito"/>
                <a:ea typeface="Nunito"/>
                <a:cs typeface="Nunito"/>
                <a:sym typeface="Nunito"/>
              </a:rPr>
              <a:t>📝Actividades que realizan</a:t>
            </a:r>
            <a:endParaRPr sz="2400">
              <a:solidFill>
                <a:srgbClr val="424242"/>
              </a:solidFill>
              <a:latin typeface="Nunito"/>
              <a:ea typeface="Nunito"/>
              <a:cs typeface="Nunito"/>
              <a:sym typeface="Nunito"/>
            </a:endParaRPr>
          </a:p>
          <a:p>
            <a:pPr marL="457200" lvl="0" indent="-381000" algn="l" rtl="0">
              <a:lnSpc>
                <a:spcPct val="115000"/>
              </a:lnSpc>
              <a:spcBef>
                <a:spcPts val="0"/>
              </a:spcBef>
              <a:spcAft>
                <a:spcPts val="0"/>
              </a:spcAft>
              <a:buClr>
                <a:srgbClr val="424242"/>
              </a:buClr>
              <a:buSzPts val="2400"/>
              <a:buFont typeface="Nunito"/>
              <a:buChar char="●"/>
            </a:pPr>
            <a:r>
              <a:rPr lang="es-419" sz="2400">
                <a:solidFill>
                  <a:srgbClr val="424242"/>
                </a:solidFill>
                <a:latin typeface="Nunito"/>
                <a:ea typeface="Nunito"/>
                <a:cs typeface="Nunito"/>
                <a:sym typeface="Nunito"/>
              </a:rPr>
              <a:t>🙋‍Opinión sobre Wikipedia</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630"/>
        <p:cNvGrpSpPr/>
        <p:nvPr/>
      </p:nvGrpSpPr>
      <p:grpSpPr>
        <a:xfrm>
          <a:off x="0" y="0"/>
          <a:ext cx="0" cy="0"/>
          <a:chOff x="0" y="0"/>
          <a:chExt cx="0" cy="0"/>
        </a:xfrm>
      </p:grpSpPr>
      <p:sp>
        <p:nvSpPr>
          <p:cNvPr id="631" name="Google Shape;631;p65"/>
          <p:cNvSpPr txBox="1">
            <a:spLocks noGrp="1"/>
          </p:cNvSpPr>
          <p:nvPr>
            <p:ph type="title"/>
          </p:nvPr>
        </p:nvSpPr>
        <p:spPr>
          <a:xfrm>
            <a:off x="881850" y="712850"/>
            <a:ext cx="7648200" cy="7644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s-419" sz="1800" b="0">
                <a:solidFill>
                  <a:srgbClr val="FFFFFF"/>
                </a:solidFill>
                <a:latin typeface="Arial"/>
                <a:ea typeface="Arial"/>
                <a:cs typeface="Arial"/>
                <a:sym typeface="Arial"/>
              </a:rPr>
              <a:t>Conjunto de personas, actividades y valores que giran en torno a los sitios y proyectos de Wikimedia</a:t>
            </a:r>
            <a:endParaRPr sz="1800" b="0">
              <a:solidFill>
                <a:srgbClr val="FFFFFF"/>
              </a:solidFill>
              <a:latin typeface="Arial"/>
              <a:ea typeface="Arial"/>
              <a:cs typeface="Arial"/>
              <a:sym typeface="Arial"/>
            </a:endParaRPr>
          </a:p>
          <a:p>
            <a:pPr marL="0" lvl="0" indent="0" algn="l" rtl="0">
              <a:spcBef>
                <a:spcPts val="0"/>
              </a:spcBef>
              <a:spcAft>
                <a:spcPts val="0"/>
              </a:spcAft>
              <a:buNone/>
            </a:pPr>
            <a:endParaRPr sz="1400"/>
          </a:p>
        </p:txBody>
      </p:sp>
      <p:sp>
        <p:nvSpPr>
          <p:cNvPr id="632" name="Google Shape;632;p65"/>
          <p:cNvSpPr txBox="1">
            <a:spLocks noGrp="1"/>
          </p:cNvSpPr>
          <p:nvPr>
            <p:ph type="body" idx="4294967295"/>
          </p:nvPr>
        </p:nvSpPr>
        <p:spPr>
          <a:xfrm>
            <a:off x="729450" y="184675"/>
            <a:ext cx="7010100" cy="640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419" sz="3000">
                <a:solidFill>
                  <a:srgbClr val="FFFFFF"/>
                </a:solidFill>
              </a:rPr>
              <a:t>Movimiento Wikimedia</a:t>
            </a:r>
            <a:endParaRPr sz="3000">
              <a:solidFill>
                <a:srgbClr val="FFFFFF"/>
              </a:solidFill>
            </a:endParaRPr>
          </a:p>
        </p:txBody>
      </p:sp>
      <p:pic>
        <p:nvPicPr>
          <p:cNvPr id="633" name="Google Shape;633;p65"/>
          <p:cNvPicPr preferRelativeResize="0"/>
          <p:nvPr/>
        </p:nvPicPr>
        <p:blipFill>
          <a:blip r:embed="rId3">
            <a:alphaModFix/>
          </a:blip>
          <a:stretch>
            <a:fillRect/>
          </a:stretch>
        </p:blipFill>
        <p:spPr>
          <a:xfrm>
            <a:off x="1944049" y="1477250"/>
            <a:ext cx="6401200" cy="3251799"/>
          </a:xfrm>
          <a:prstGeom prst="rect">
            <a:avLst/>
          </a:prstGeom>
          <a:noFill/>
          <a:ln>
            <a:noFill/>
          </a:ln>
        </p:spPr>
      </p:pic>
      <p:sp>
        <p:nvSpPr>
          <p:cNvPr id="634" name="Google Shape;634;p65"/>
          <p:cNvSpPr txBox="1"/>
          <p:nvPr/>
        </p:nvSpPr>
        <p:spPr>
          <a:xfrm>
            <a:off x="467250" y="2138225"/>
            <a:ext cx="2210400" cy="243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419" sz="1800">
                <a:solidFill>
                  <a:srgbClr val="FFFFFF"/>
                </a:solidFill>
                <a:latin typeface="Calibri"/>
                <a:ea typeface="Calibri"/>
                <a:cs typeface="Calibri"/>
                <a:sym typeface="Calibri"/>
              </a:rPr>
              <a:t>Cuya misión es compartir</a:t>
            </a:r>
            <a:r>
              <a:rPr lang="es-419" sz="1800" b="1">
                <a:solidFill>
                  <a:srgbClr val="FFFFFF"/>
                </a:solidFill>
                <a:latin typeface="Calibri"/>
                <a:ea typeface="Calibri"/>
                <a:cs typeface="Calibri"/>
                <a:sym typeface="Calibri"/>
              </a:rPr>
              <a:t> información y conocimiento de forma gratuita</a:t>
            </a:r>
            <a:r>
              <a:rPr lang="es-419" sz="1800">
                <a:solidFill>
                  <a:srgbClr val="FFFFFF"/>
                </a:solidFill>
                <a:latin typeface="Calibri"/>
                <a:ea typeface="Calibri"/>
                <a:cs typeface="Calibri"/>
                <a:sym typeface="Calibri"/>
              </a:rPr>
              <a:t> al mundo.</a:t>
            </a:r>
            <a:endParaRPr sz="1800">
              <a:solidFill>
                <a:srgbClr val="FFFFFF"/>
              </a:solidFill>
              <a:latin typeface="Nunito"/>
              <a:ea typeface="Nunito"/>
              <a:cs typeface="Nunito"/>
              <a:sym typeface="Nunito"/>
            </a:endParaRPr>
          </a:p>
          <a:p>
            <a:pPr marL="0" lvl="0" indent="0" algn="l" rtl="0">
              <a:spcBef>
                <a:spcPts val="1600"/>
              </a:spcBef>
              <a:spcAft>
                <a:spcPts val="0"/>
              </a:spcAft>
              <a:buNone/>
            </a:pPr>
            <a:endParaRPr sz="1800">
              <a:solidFill>
                <a:srgbClr val="FFFFFF"/>
              </a:solidFill>
              <a:latin typeface="Nunito"/>
              <a:ea typeface="Nunito"/>
              <a:cs typeface="Nunito"/>
              <a:sym typeface="Nuni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66"/>
          <p:cNvSpPr/>
          <p:nvPr/>
        </p:nvSpPr>
        <p:spPr>
          <a:xfrm>
            <a:off x="5589061" y="4342380"/>
            <a:ext cx="1959600" cy="440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419" sz="900" b="0" i="0" u="none" strike="noStrike" cap="none">
                <a:solidFill>
                  <a:srgbClr val="D9D9D9"/>
                </a:solidFill>
                <a:latin typeface="Calibri"/>
                <a:ea typeface="Calibri"/>
                <a:cs typeface="Calibri"/>
                <a:sym typeface="Calibri"/>
              </a:rPr>
              <a:t>Wikimedia Foundation, CC BY-SA 3.0, https://commons.wikimedia.org/w/index.php?curid=28006572</a:t>
            </a:r>
            <a:endParaRPr sz="900">
              <a:solidFill>
                <a:srgbClr val="D9D9D9"/>
              </a:solidFill>
              <a:latin typeface="Calibri"/>
              <a:ea typeface="Calibri"/>
              <a:cs typeface="Calibri"/>
              <a:sym typeface="Calibri"/>
            </a:endParaRPr>
          </a:p>
        </p:txBody>
      </p:sp>
      <p:pic>
        <p:nvPicPr>
          <p:cNvPr id="640" name="Google Shape;640;p66" descr="https://upload.wikimedia.org/wikipedia/commons/thumb/1/1d/Wikimedia_logo_family_complete-2013.svg/800px-Wikimedia_logo_family_complete-2013.svg.png"/>
          <p:cNvPicPr preferRelativeResize="0"/>
          <p:nvPr/>
        </p:nvPicPr>
        <p:blipFill rotWithShape="1">
          <a:blip r:embed="rId3">
            <a:alphaModFix/>
          </a:blip>
          <a:srcRect/>
          <a:stretch/>
        </p:blipFill>
        <p:spPr>
          <a:xfrm>
            <a:off x="4660626" y="343949"/>
            <a:ext cx="3816450" cy="3998424"/>
          </a:xfrm>
          <a:prstGeom prst="rect">
            <a:avLst/>
          </a:prstGeom>
          <a:noFill/>
          <a:ln>
            <a:noFill/>
          </a:ln>
        </p:spPr>
      </p:pic>
      <p:sp>
        <p:nvSpPr>
          <p:cNvPr id="641" name="Google Shape;641;p66"/>
          <p:cNvSpPr txBox="1"/>
          <p:nvPr/>
        </p:nvSpPr>
        <p:spPr>
          <a:xfrm>
            <a:off x="673325" y="1779463"/>
            <a:ext cx="3987300" cy="112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419" sz="3000" b="1" u="sng">
                <a:solidFill>
                  <a:schemeClr val="hlink"/>
                </a:solidFill>
                <a:latin typeface="Merriweather"/>
                <a:ea typeface="Merriweather"/>
                <a:cs typeface="Merriweather"/>
                <a:sym typeface="Merriweather"/>
                <a:hlinkClick r:id="rId4"/>
              </a:rPr>
              <a:t>Proyectos de contenido</a:t>
            </a:r>
            <a:endParaRPr sz="3000" b="1">
              <a:solidFill>
                <a:schemeClr val="dk1"/>
              </a:solidFill>
              <a:latin typeface="Merriweather"/>
              <a:ea typeface="Merriweather"/>
              <a:cs typeface="Merriweather"/>
              <a:sym typeface="Merriweather"/>
            </a:endParaRPr>
          </a:p>
        </p:txBody>
      </p:sp>
      <p:pic>
        <p:nvPicPr>
          <p:cNvPr id="642" name="Google Shape;642;p66">
            <a:hlinkClick r:id="rId5"/>
          </p:cNvPr>
          <p:cNvPicPr preferRelativeResize="0"/>
          <p:nvPr/>
        </p:nvPicPr>
        <p:blipFill>
          <a:blip r:embed="rId6">
            <a:alphaModFix/>
          </a:blip>
          <a:stretch>
            <a:fillRect/>
          </a:stretch>
        </p:blipFill>
        <p:spPr>
          <a:xfrm>
            <a:off x="494225" y="3460299"/>
            <a:ext cx="856586" cy="1127398"/>
          </a:xfrm>
          <a:prstGeom prst="rect">
            <a:avLst/>
          </a:prstGeom>
          <a:noFill/>
          <a:ln>
            <a:noFill/>
          </a:ln>
        </p:spPr>
      </p:pic>
      <p:pic>
        <p:nvPicPr>
          <p:cNvPr id="643" name="Google Shape;643;p66">
            <a:hlinkClick r:id="rId7"/>
          </p:cNvPr>
          <p:cNvPicPr preferRelativeResize="0"/>
          <p:nvPr/>
        </p:nvPicPr>
        <p:blipFill>
          <a:blip r:embed="rId8">
            <a:alphaModFix/>
          </a:blip>
          <a:stretch>
            <a:fillRect/>
          </a:stretch>
        </p:blipFill>
        <p:spPr>
          <a:xfrm>
            <a:off x="1734600" y="3689347"/>
            <a:ext cx="856575" cy="898353"/>
          </a:xfrm>
          <a:prstGeom prst="rect">
            <a:avLst/>
          </a:prstGeom>
          <a:noFill/>
          <a:ln>
            <a:noFill/>
          </a:ln>
        </p:spPr>
      </p:pic>
      <p:pic>
        <p:nvPicPr>
          <p:cNvPr id="644" name="Google Shape;644;p66">
            <a:hlinkClick r:id="rId9"/>
          </p:cNvPr>
          <p:cNvPicPr preferRelativeResize="0"/>
          <p:nvPr/>
        </p:nvPicPr>
        <p:blipFill>
          <a:blip r:embed="rId10">
            <a:alphaModFix/>
          </a:blip>
          <a:stretch>
            <a:fillRect/>
          </a:stretch>
        </p:blipFill>
        <p:spPr>
          <a:xfrm>
            <a:off x="2990572" y="3689350"/>
            <a:ext cx="1270650" cy="898350"/>
          </a:xfrm>
          <a:prstGeom prst="rect">
            <a:avLst/>
          </a:prstGeom>
          <a:noFill/>
          <a:ln>
            <a:noFill/>
          </a:ln>
        </p:spPr>
      </p:pic>
      <p:sp>
        <p:nvSpPr>
          <p:cNvPr id="645" name="Google Shape;645;p66"/>
          <p:cNvSpPr txBox="1"/>
          <p:nvPr/>
        </p:nvSpPr>
        <p:spPr>
          <a:xfrm>
            <a:off x="847825" y="381525"/>
            <a:ext cx="3221700" cy="131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800" b="1">
                <a:solidFill>
                  <a:srgbClr val="5E7A87"/>
                </a:solidFill>
                <a:highlight>
                  <a:schemeClr val="lt1"/>
                </a:highlight>
              </a:rPr>
              <a:t>Descubrir información, aportar conocimiento y compartirlo con otros</a:t>
            </a:r>
            <a:endParaRPr sz="1800">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67"/>
          <p:cNvSpPr txBox="1">
            <a:spLocks noGrp="1"/>
          </p:cNvSpPr>
          <p:nvPr>
            <p:ph type="title" idx="4294967295"/>
          </p:nvPr>
        </p:nvSpPr>
        <p:spPr>
          <a:xfrm>
            <a:off x="441500" y="47900"/>
            <a:ext cx="8520600" cy="77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a:t>Capítulos de Wikimedia</a:t>
            </a:r>
            <a:endParaRPr/>
          </a:p>
        </p:txBody>
      </p:sp>
      <p:pic>
        <p:nvPicPr>
          <p:cNvPr id="651" name="Google Shape;651;p67"/>
          <p:cNvPicPr preferRelativeResize="0"/>
          <p:nvPr/>
        </p:nvPicPr>
        <p:blipFill>
          <a:blip r:embed="rId3">
            <a:alphaModFix/>
          </a:blip>
          <a:stretch>
            <a:fillRect/>
          </a:stretch>
        </p:blipFill>
        <p:spPr>
          <a:xfrm>
            <a:off x="272075" y="326725"/>
            <a:ext cx="8599826" cy="4367100"/>
          </a:xfrm>
          <a:prstGeom prst="rect">
            <a:avLst/>
          </a:prstGeom>
          <a:noFill/>
          <a:ln>
            <a:noFill/>
          </a:ln>
        </p:spPr>
      </p:pic>
      <p:pic>
        <p:nvPicPr>
          <p:cNvPr id="652" name="Google Shape;652;p67"/>
          <p:cNvPicPr preferRelativeResize="0"/>
          <p:nvPr/>
        </p:nvPicPr>
        <p:blipFill>
          <a:blip r:embed="rId4">
            <a:alphaModFix/>
          </a:blip>
          <a:stretch>
            <a:fillRect/>
          </a:stretch>
        </p:blipFill>
        <p:spPr>
          <a:xfrm>
            <a:off x="99825" y="4506250"/>
            <a:ext cx="8944351" cy="4749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68"/>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419"/>
              <a:t>Wikimedia México</a:t>
            </a:r>
            <a:endParaRPr/>
          </a:p>
        </p:txBody>
      </p:sp>
      <p:pic>
        <p:nvPicPr>
          <p:cNvPr id="658" name="Google Shape;658;p68">
            <a:hlinkClick r:id="rId3"/>
          </p:cNvPr>
          <p:cNvPicPr preferRelativeResize="0"/>
          <p:nvPr/>
        </p:nvPicPr>
        <p:blipFill rotWithShape="1">
          <a:blip r:embed="rId4">
            <a:alphaModFix/>
          </a:blip>
          <a:srcRect l="14532" t="28888" r="2946" b="22354"/>
          <a:stretch/>
        </p:blipFill>
        <p:spPr>
          <a:xfrm>
            <a:off x="865175" y="385450"/>
            <a:ext cx="7413651" cy="2462675"/>
          </a:xfrm>
          <a:prstGeom prst="rect">
            <a:avLst/>
          </a:prstGeom>
          <a:noFill/>
          <a:ln>
            <a:noFill/>
          </a:ln>
        </p:spPr>
      </p:pic>
      <p:sp>
        <p:nvSpPr>
          <p:cNvPr id="659" name="Google Shape;659;p68"/>
          <p:cNvSpPr txBox="1"/>
          <p:nvPr/>
        </p:nvSpPr>
        <p:spPr>
          <a:xfrm>
            <a:off x="853450" y="3357463"/>
            <a:ext cx="2337600" cy="65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419" sz="1800">
                <a:latin typeface="Merriweather"/>
                <a:ea typeface="Merriweather"/>
                <a:cs typeface="Merriweather"/>
                <a:sym typeface="Merriweather"/>
              </a:rPr>
              <a:t>Iván Martínez</a:t>
            </a:r>
            <a:endParaRPr sz="1800">
              <a:latin typeface="Merriweather"/>
              <a:ea typeface="Merriweather"/>
              <a:cs typeface="Merriweather"/>
              <a:sym typeface="Merriweather"/>
            </a:endParaRPr>
          </a:p>
          <a:p>
            <a:pPr marL="0" lvl="0" indent="0" algn="ctr" rtl="0">
              <a:spcBef>
                <a:spcPts val="0"/>
              </a:spcBef>
              <a:spcAft>
                <a:spcPts val="0"/>
              </a:spcAft>
              <a:buNone/>
            </a:pPr>
            <a:r>
              <a:rPr lang="es-419" sz="1800" u="sng">
                <a:solidFill>
                  <a:schemeClr val="hlink"/>
                </a:solidFill>
                <a:latin typeface="Merriweather"/>
                <a:ea typeface="Merriweather"/>
                <a:cs typeface="Merriweather"/>
                <a:sym typeface="Merriweather"/>
                <a:hlinkClick r:id="rId5"/>
              </a:rPr>
              <a:t>@protoplasmakid</a:t>
            </a:r>
            <a:endParaRPr sz="1800">
              <a:latin typeface="Merriweather"/>
              <a:ea typeface="Merriweather"/>
              <a:cs typeface="Merriweather"/>
              <a:sym typeface="Merriweather"/>
            </a:endParaRPr>
          </a:p>
        </p:txBody>
      </p:sp>
      <p:sp>
        <p:nvSpPr>
          <p:cNvPr id="660" name="Google Shape;660;p68"/>
          <p:cNvSpPr txBox="1"/>
          <p:nvPr/>
        </p:nvSpPr>
        <p:spPr>
          <a:xfrm>
            <a:off x="6295538" y="3357450"/>
            <a:ext cx="2337600" cy="65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419" sz="1800">
                <a:latin typeface="Merriweather"/>
                <a:ea typeface="Merriweather"/>
                <a:cs typeface="Merriweather"/>
                <a:sym typeface="Merriweather"/>
              </a:rPr>
              <a:t>Carmen Alcázar</a:t>
            </a:r>
            <a:endParaRPr sz="1800">
              <a:latin typeface="Merriweather"/>
              <a:ea typeface="Merriweather"/>
              <a:cs typeface="Merriweather"/>
              <a:sym typeface="Merriweather"/>
            </a:endParaRPr>
          </a:p>
          <a:p>
            <a:pPr marL="0" lvl="0" indent="0" algn="ctr" rtl="0">
              <a:spcBef>
                <a:spcPts val="0"/>
              </a:spcBef>
              <a:spcAft>
                <a:spcPts val="0"/>
              </a:spcAft>
              <a:buNone/>
            </a:pPr>
            <a:r>
              <a:rPr lang="es-419" sz="1800" u="sng">
                <a:solidFill>
                  <a:schemeClr val="hlink"/>
                </a:solidFill>
                <a:latin typeface="Merriweather"/>
                <a:ea typeface="Merriweather"/>
                <a:cs typeface="Merriweather"/>
                <a:sym typeface="Merriweather"/>
                <a:hlinkClick r:id="rId6"/>
              </a:rPr>
              <a:t>@</a:t>
            </a:r>
            <a:r>
              <a:rPr lang="es-419" sz="1800" u="sng">
                <a:solidFill>
                  <a:schemeClr val="hlink"/>
                </a:solidFill>
                <a:latin typeface="Merriweather"/>
                <a:ea typeface="Merriweather"/>
                <a:cs typeface="Merriweather"/>
                <a:sym typeface="Merriweather"/>
                <a:hlinkClick r:id="rId6"/>
              </a:rPr>
              <a:t>metik</a:t>
            </a:r>
            <a:endParaRPr sz="1800">
              <a:latin typeface="Merriweather"/>
              <a:ea typeface="Merriweather"/>
              <a:cs typeface="Merriweather"/>
              <a:sym typeface="Merriweather"/>
            </a:endParaRPr>
          </a:p>
        </p:txBody>
      </p:sp>
      <p:sp>
        <p:nvSpPr>
          <p:cNvPr id="661" name="Google Shape;661;p68"/>
          <p:cNvSpPr txBox="1"/>
          <p:nvPr/>
        </p:nvSpPr>
        <p:spPr>
          <a:xfrm>
            <a:off x="3574500" y="3357463"/>
            <a:ext cx="2337600" cy="65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419" sz="1800">
                <a:latin typeface="Merriweather"/>
                <a:ea typeface="Merriweather"/>
                <a:cs typeface="Merriweather"/>
                <a:sym typeface="Merriweather"/>
              </a:rPr>
              <a:t>Salvador Alcántar</a:t>
            </a:r>
            <a:endParaRPr sz="1800">
              <a:latin typeface="Merriweather"/>
              <a:ea typeface="Merriweather"/>
              <a:cs typeface="Merriweather"/>
              <a:sym typeface="Merriweather"/>
            </a:endParaRPr>
          </a:p>
          <a:p>
            <a:pPr marL="0" lvl="0" indent="0" algn="ctr" rtl="0">
              <a:spcBef>
                <a:spcPts val="0"/>
              </a:spcBef>
              <a:spcAft>
                <a:spcPts val="0"/>
              </a:spcAft>
              <a:buNone/>
            </a:pPr>
            <a:r>
              <a:rPr lang="es-419" sz="1800" u="sng">
                <a:solidFill>
                  <a:schemeClr val="hlink"/>
                </a:solidFill>
                <a:latin typeface="Merriweather"/>
                <a:ea typeface="Merriweather"/>
                <a:cs typeface="Merriweather"/>
                <a:sym typeface="Merriweather"/>
                <a:hlinkClick r:id="rId7"/>
              </a:rPr>
              <a:t>@</a:t>
            </a:r>
            <a:r>
              <a:rPr lang="es-419" sz="1800" u="sng">
                <a:solidFill>
                  <a:schemeClr val="hlink"/>
                </a:solidFill>
                <a:latin typeface="Merriweather"/>
                <a:ea typeface="Merriweather"/>
                <a:cs typeface="Merriweather"/>
                <a:sym typeface="Merriweather"/>
                <a:hlinkClick r:id="rId7"/>
              </a:rPr>
              <a:t>salvador_alc</a:t>
            </a:r>
            <a:endParaRPr sz="1800">
              <a:latin typeface="Merriweather"/>
              <a:ea typeface="Merriweather"/>
              <a:cs typeface="Merriweather"/>
              <a:sym typeface="Merriweathe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665"/>
        <p:cNvGrpSpPr/>
        <p:nvPr/>
      </p:nvGrpSpPr>
      <p:grpSpPr>
        <a:xfrm>
          <a:off x="0" y="0"/>
          <a:ext cx="0" cy="0"/>
          <a:chOff x="0" y="0"/>
          <a:chExt cx="0" cy="0"/>
        </a:xfrm>
      </p:grpSpPr>
      <p:sp>
        <p:nvSpPr>
          <p:cNvPr id="666" name="Google Shape;666;p69"/>
          <p:cNvSpPr txBox="1">
            <a:spLocks noGrp="1"/>
          </p:cNvSpPr>
          <p:nvPr>
            <p:ph type="title"/>
          </p:nvPr>
        </p:nvSpPr>
        <p:spPr>
          <a:xfrm>
            <a:off x="1113200" y="774225"/>
            <a:ext cx="7146000" cy="66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3000" b="1"/>
              <a:t>Detrás de cámaras de un artículo:</a:t>
            </a:r>
            <a:endParaRPr sz="3000" b="1"/>
          </a:p>
          <a:p>
            <a:pPr marL="0" lvl="0" indent="0" algn="ctr" rtl="0">
              <a:spcBef>
                <a:spcPts val="1200"/>
              </a:spcBef>
              <a:spcAft>
                <a:spcPts val="1200"/>
              </a:spcAft>
              <a:buNone/>
            </a:pPr>
            <a:endParaRPr sz="3000" b="1"/>
          </a:p>
        </p:txBody>
      </p:sp>
      <p:grpSp>
        <p:nvGrpSpPr>
          <p:cNvPr id="667" name="Google Shape;667;p69"/>
          <p:cNvGrpSpPr/>
          <p:nvPr/>
        </p:nvGrpSpPr>
        <p:grpSpPr>
          <a:xfrm>
            <a:off x="939887" y="1613351"/>
            <a:ext cx="7407834" cy="3189506"/>
            <a:chOff x="133513" y="466188"/>
            <a:chExt cx="8876973" cy="4211125"/>
          </a:xfrm>
        </p:grpSpPr>
        <p:pic>
          <p:nvPicPr>
            <p:cNvPr id="668" name="Google Shape;668;p69">
              <a:hlinkClick r:id="rId3"/>
            </p:cNvPr>
            <p:cNvPicPr preferRelativeResize="0"/>
            <p:nvPr/>
          </p:nvPicPr>
          <p:blipFill>
            <a:blip r:embed="rId4">
              <a:alphaModFix/>
            </a:blip>
            <a:stretch>
              <a:fillRect/>
            </a:stretch>
          </p:blipFill>
          <p:spPr>
            <a:xfrm>
              <a:off x="133513" y="466188"/>
              <a:ext cx="8876973" cy="4211125"/>
            </a:xfrm>
            <a:prstGeom prst="rect">
              <a:avLst/>
            </a:prstGeom>
            <a:noFill/>
            <a:ln>
              <a:noFill/>
            </a:ln>
          </p:spPr>
        </p:pic>
        <p:sp>
          <p:nvSpPr>
            <p:cNvPr id="669" name="Google Shape;669;p69"/>
            <p:cNvSpPr/>
            <p:nvPr/>
          </p:nvSpPr>
          <p:spPr>
            <a:xfrm>
              <a:off x="1205750" y="777075"/>
              <a:ext cx="366900" cy="144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9"/>
            <p:cNvSpPr/>
            <p:nvPr/>
          </p:nvSpPr>
          <p:spPr>
            <a:xfrm>
              <a:off x="1610675" y="777075"/>
              <a:ext cx="432600" cy="144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9"/>
            <p:cNvSpPr/>
            <p:nvPr/>
          </p:nvSpPr>
          <p:spPr>
            <a:xfrm>
              <a:off x="5862150" y="777075"/>
              <a:ext cx="533100" cy="144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675"/>
        <p:cNvGrpSpPr/>
        <p:nvPr/>
      </p:nvGrpSpPr>
      <p:grpSpPr>
        <a:xfrm>
          <a:off x="0" y="0"/>
          <a:ext cx="0" cy="0"/>
          <a:chOff x="0" y="0"/>
          <a:chExt cx="0" cy="0"/>
        </a:xfrm>
      </p:grpSpPr>
      <p:sp>
        <p:nvSpPr>
          <p:cNvPr id="676" name="Google Shape;676;p70"/>
          <p:cNvSpPr txBox="1">
            <a:spLocks noGrp="1"/>
          </p:cNvSpPr>
          <p:nvPr>
            <p:ph type="title"/>
          </p:nvPr>
        </p:nvSpPr>
        <p:spPr>
          <a:xfrm>
            <a:off x="1076200" y="907450"/>
            <a:ext cx="7146000" cy="66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3000" b="1"/>
              <a:t>Detrás de cámaras de un artículo:</a:t>
            </a:r>
            <a:endParaRPr sz="3000" b="1"/>
          </a:p>
          <a:p>
            <a:pPr marL="0" lvl="0" indent="0" algn="ctr" rtl="0">
              <a:spcBef>
                <a:spcPts val="1200"/>
              </a:spcBef>
              <a:spcAft>
                <a:spcPts val="1200"/>
              </a:spcAft>
              <a:buNone/>
            </a:pPr>
            <a:endParaRPr sz="3000" b="1"/>
          </a:p>
        </p:txBody>
      </p:sp>
      <p:pic>
        <p:nvPicPr>
          <p:cNvPr id="677" name="Google Shape;677;p70"/>
          <p:cNvPicPr preferRelativeResize="0"/>
          <p:nvPr/>
        </p:nvPicPr>
        <p:blipFill rotWithShape="1">
          <a:blip r:embed="rId3">
            <a:alphaModFix/>
          </a:blip>
          <a:srcRect b="14632"/>
          <a:stretch/>
        </p:blipFill>
        <p:spPr>
          <a:xfrm>
            <a:off x="649900" y="1965800"/>
            <a:ext cx="7844199" cy="15929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681"/>
        <p:cNvGrpSpPr/>
        <p:nvPr/>
      </p:nvGrpSpPr>
      <p:grpSpPr>
        <a:xfrm>
          <a:off x="0" y="0"/>
          <a:ext cx="0" cy="0"/>
          <a:chOff x="0" y="0"/>
          <a:chExt cx="0" cy="0"/>
        </a:xfrm>
      </p:grpSpPr>
      <p:sp>
        <p:nvSpPr>
          <p:cNvPr id="682" name="Google Shape;682;p71"/>
          <p:cNvSpPr txBox="1">
            <a:spLocks noGrp="1"/>
          </p:cNvSpPr>
          <p:nvPr>
            <p:ph type="title"/>
          </p:nvPr>
        </p:nvSpPr>
        <p:spPr>
          <a:xfrm>
            <a:off x="1132300" y="658350"/>
            <a:ext cx="7146000" cy="66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3000" b="1"/>
              <a:t>Detrás de cámaras de un artículo:</a:t>
            </a:r>
            <a:endParaRPr sz="3000" b="1"/>
          </a:p>
          <a:p>
            <a:pPr marL="0" lvl="0" indent="0" algn="ctr" rtl="0">
              <a:spcBef>
                <a:spcPts val="1200"/>
              </a:spcBef>
              <a:spcAft>
                <a:spcPts val="1200"/>
              </a:spcAft>
              <a:buNone/>
            </a:pPr>
            <a:endParaRPr sz="3000" b="1"/>
          </a:p>
        </p:txBody>
      </p:sp>
      <p:pic>
        <p:nvPicPr>
          <p:cNvPr id="683" name="Google Shape;683;p71"/>
          <p:cNvPicPr preferRelativeResize="0"/>
          <p:nvPr/>
        </p:nvPicPr>
        <p:blipFill rotWithShape="1">
          <a:blip r:embed="rId3">
            <a:alphaModFix/>
          </a:blip>
          <a:srcRect l="4211" r="3230" b="10015"/>
          <a:stretch/>
        </p:blipFill>
        <p:spPr>
          <a:xfrm>
            <a:off x="496250" y="1324650"/>
            <a:ext cx="7931377" cy="3425701"/>
          </a:xfrm>
          <a:prstGeom prst="rect">
            <a:avLst/>
          </a:prstGeom>
          <a:noFill/>
          <a:ln>
            <a:noFill/>
          </a:ln>
        </p:spPr>
      </p:pic>
      <p:sp>
        <p:nvSpPr>
          <p:cNvPr id="684" name="Google Shape;684;p71"/>
          <p:cNvSpPr/>
          <p:nvPr/>
        </p:nvSpPr>
        <p:spPr>
          <a:xfrm>
            <a:off x="1132300" y="3056500"/>
            <a:ext cx="1272300" cy="3795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1"/>
          <p:cNvSpPr/>
          <p:nvPr/>
        </p:nvSpPr>
        <p:spPr>
          <a:xfrm>
            <a:off x="4261950" y="3790550"/>
            <a:ext cx="984900" cy="1458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1"/>
          <p:cNvSpPr/>
          <p:nvPr/>
        </p:nvSpPr>
        <p:spPr>
          <a:xfrm>
            <a:off x="7295750" y="4130200"/>
            <a:ext cx="984900" cy="2433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690"/>
        <p:cNvGrpSpPr/>
        <p:nvPr/>
      </p:nvGrpSpPr>
      <p:grpSpPr>
        <a:xfrm>
          <a:off x="0" y="0"/>
          <a:ext cx="0" cy="0"/>
          <a:chOff x="0" y="0"/>
          <a:chExt cx="0" cy="0"/>
        </a:xfrm>
      </p:grpSpPr>
      <p:sp>
        <p:nvSpPr>
          <p:cNvPr id="691" name="Google Shape;691;p72"/>
          <p:cNvSpPr txBox="1">
            <a:spLocks noGrp="1"/>
          </p:cNvSpPr>
          <p:nvPr>
            <p:ph type="title"/>
          </p:nvPr>
        </p:nvSpPr>
        <p:spPr>
          <a:xfrm>
            <a:off x="1076200" y="907450"/>
            <a:ext cx="7146000" cy="66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3000" b="1"/>
              <a:t>Detrás de cámaras de un artículo:</a:t>
            </a:r>
            <a:endParaRPr sz="3000" b="1"/>
          </a:p>
          <a:p>
            <a:pPr marL="0" lvl="0" indent="0" algn="ctr" rtl="0">
              <a:spcBef>
                <a:spcPts val="1200"/>
              </a:spcBef>
              <a:spcAft>
                <a:spcPts val="1200"/>
              </a:spcAft>
              <a:buNone/>
            </a:pPr>
            <a:endParaRPr sz="3000" b="1"/>
          </a:p>
        </p:txBody>
      </p:sp>
      <p:pic>
        <p:nvPicPr>
          <p:cNvPr id="692" name="Google Shape;692;p72"/>
          <p:cNvPicPr preferRelativeResize="0"/>
          <p:nvPr/>
        </p:nvPicPr>
        <p:blipFill>
          <a:blip r:embed="rId3">
            <a:alphaModFix/>
          </a:blip>
          <a:stretch>
            <a:fillRect/>
          </a:stretch>
        </p:blipFill>
        <p:spPr>
          <a:xfrm>
            <a:off x="1303800" y="1464075"/>
            <a:ext cx="6685469" cy="33746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73"/>
          <p:cNvSpPr txBox="1">
            <a:spLocks noGrp="1"/>
          </p:cNvSpPr>
          <p:nvPr>
            <p:ph type="title"/>
          </p:nvPr>
        </p:nvSpPr>
        <p:spPr>
          <a:xfrm>
            <a:off x="1904550" y="1949400"/>
            <a:ext cx="5334900" cy="12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419" sz="6000"/>
              <a:t>Los 5 pilares</a:t>
            </a:r>
            <a:endParaRPr sz="60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74"/>
          <p:cNvSpPr txBox="1">
            <a:spLocks noGrp="1"/>
          </p:cNvSpPr>
          <p:nvPr>
            <p:ph type="title"/>
          </p:nvPr>
        </p:nvSpPr>
        <p:spPr>
          <a:xfrm rot="-973691">
            <a:off x="189308" y="3030655"/>
            <a:ext cx="4166197" cy="89014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3000"/>
              <a:t>Es una enciclopedia</a:t>
            </a:r>
            <a:endParaRPr sz="3000"/>
          </a:p>
        </p:txBody>
      </p:sp>
      <p:pic>
        <p:nvPicPr>
          <p:cNvPr id="703" name="Google Shape;703;p74"/>
          <p:cNvPicPr preferRelativeResize="0"/>
          <p:nvPr/>
        </p:nvPicPr>
        <p:blipFill>
          <a:blip r:embed="rId3">
            <a:alphaModFix/>
          </a:blip>
          <a:stretch>
            <a:fillRect/>
          </a:stretch>
        </p:blipFill>
        <p:spPr>
          <a:xfrm>
            <a:off x="4467450" y="533400"/>
            <a:ext cx="4524150" cy="3563202"/>
          </a:xfrm>
          <a:prstGeom prst="rect">
            <a:avLst/>
          </a:prstGeom>
          <a:noFill/>
          <a:ln>
            <a:noFill/>
          </a:ln>
        </p:spPr>
      </p:pic>
      <p:sp>
        <p:nvSpPr>
          <p:cNvPr id="704" name="Google Shape;704;p74"/>
          <p:cNvSpPr txBox="1"/>
          <p:nvPr/>
        </p:nvSpPr>
        <p:spPr>
          <a:xfrm>
            <a:off x="5320875" y="4159725"/>
            <a:ext cx="3031500" cy="69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419" sz="900">
                <a:solidFill>
                  <a:srgbClr val="D9D9D9"/>
                </a:solidFill>
              </a:rPr>
              <a:t>By Ziko (Own work) [GFDL (http://www.gnu.org/copyleft/fdl.html) or CC BY-SA 3.0 (https://creativecommons.org/licenses/by-sa/3.0)], via Wikimedia Commons</a:t>
            </a:r>
            <a:endParaRPr sz="900">
              <a:solidFill>
                <a:srgbClr val="D9D9D9"/>
              </a:solidFill>
            </a:endParaRPr>
          </a:p>
        </p:txBody>
      </p:sp>
      <p:sp>
        <p:nvSpPr>
          <p:cNvPr id="705" name="Google Shape;705;p74"/>
          <p:cNvSpPr/>
          <p:nvPr/>
        </p:nvSpPr>
        <p:spPr>
          <a:xfrm>
            <a:off x="272750" y="272775"/>
            <a:ext cx="792300" cy="698700"/>
          </a:xfrm>
          <a:prstGeom prst="snip2DiagRect">
            <a:avLst>
              <a:gd name="adj1" fmla="val 0"/>
              <a:gd name="adj2" fmla="val 16667"/>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419" sz="3600" b="1">
                <a:solidFill>
                  <a:schemeClr val="lt1"/>
                </a:solidFill>
                <a:latin typeface="Merriweather"/>
                <a:ea typeface="Merriweather"/>
                <a:cs typeface="Merriweather"/>
                <a:sym typeface="Merriweather"/>
              </a:rPr>
              <a:t>1</a:t>
            </a:r>
            <a:endParaRPr sz="3600" b="1">
              <a:solidFill>
                <a:schemeClr val="lt1"/>
              </a:solidFill>
              <a:latin typeface="Merriweather"/>
              <a:ea typeface="Merriweather"/>
              <a:cs typeface="Merriweather"/>
              <a:sym typeface="Merriweathe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0"/>
          <p:cNvSpPr txBox="1">
            <a:spLocks noGrp="1"/>
          </p:cNvSpPr>
          <p:nvPr>
            <p:ph type="title"/>
          </p:nvPr>
        </p:nvSpPr>
        <p:spPr>
          <a:xfrm>
            <a:off x="1635925" y="1211150"/>
            <a:ext cx="6159300" cy="236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419" sz="6000"/>
              <a:t>Bibliotecas y usuarios de hoy </a:t>
            </a:r>
            <a:endParaRPr sz="60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5"/>
          <p:cNvSpPr txBox="1">
            <a:spLocks noGrp="1"/>
          </p:cNvSpPr>
          <p:nvPr>
            <p:ph type="title"/>
          </p:nvPr>
        </p:nvSpPr>
        <p:spPr>
          <a:xfrm rot="-973691">
            <a:off x="189308" y="3183055"/>
            <a:ext cx="4166197" cy="89014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3000"/>
              <a:t>Busca el punto de vista neutral</a:t>
            </a:r>
            <a:endParaRPr sz="3000"/>
          </a:p>
        </p:txBody>
      </p:sp>
      <p:pic>
        <p:nvPicPr>
          <p:cNvPr id="711" name="Google Shape;711;p75"/>
          <p:cNvPicPr preferRelativeResize="0"/>
          <p:nvPr/>
        </p:nvPicPr>
        <p:blipFill>
          <a:blip r:embed="rId3">
            <a:alphaModFix/>
          </a:blip>
          <a:stretch>
            <a:fillRect/>
          </a:stretch>
        </p:blipFill>
        <p:spPr>
          <a:xfrm>
            <a:off x="4810826" y="259875"/>
            <a:ext cx="3872274" cy="4079625"/>
          </a:xfrm>
          <a:prstGeom prst="rect">
            <a:avLst/>
          </a:prstGeom>
          <a:noFill/>
          <a:ln>
            <a:noFill/>
          </a:ln>
        </p:spPr>
      </p:pic>
      <p:sp>
        <p:nvSpPr>
          <p:cNvPr id="712" name="Google Shape;712;p75"/>
          <p:cNvSpPr txBox="1"/>
          <p:nvPr/>
        </p:nvSpPr>
        <p:spPr>
          <a:xfrm>
            <a:off x="5292250" y="4339500"/>
            <a:ext cx="2909400" cy="79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419" sz="900">
                <a:solidFill>
                  <a:srgbClr val="D9D9D9"/>
                </a:solidFill>
              </a:rPr>
              <a:t>Por Fondo Antiguo de la Biblioteca de la Universidad de Sevilla from Sevilla, España ("Balanza".) [CC BY 2.0 (http://creativecommons.org/licenses/by/2.0)], undefined</a:t>
            </a:r>
            <a:endParaRPr sz="900">
              <a:solidFill>
                <a:srgbClr val="D9D9D9"/>
              </a:solidFill>
            </a:endParaRPr>
          </a:p>
        </p:txBody>
      </p:sp>
      <p:sp>
        <p:nvSpPr>
          <p:cNvPr id="713" name="Google Shape;713;p75"/>
          <p:cNvSpPr/>
          <p:nvPr/>
        </p:nvSpPr>
        <p:spPr>
          <a:xfrm>
            <a:off x="272750" y="272775"/>
            <a:ext cx="792300" cy="698700"/>
          </a:xfrm>
          <a:prstGeom prst="snip2DiagRect">
            <a:avLst>
              <a:gd name="adj1" fmla="val 0"/>
              <a:gd name="adj2" fmla="val 16667"/>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419" sz="3600" b="1">
                <a:solidFill>
                  <a:schemeClr val="lt1"/>
                </a:solidFill>
                <a:latin typeface="Merriweather"/>
                <a:ea typeface="Merriweather"/>
                <a:cs typeface="Merriweather"/>
                <a:sym typeface="Merriweather"/>
              </a:rPr>
              <a:t>2</a:t>
            </a:r>
            <a:endParaRPr sz="3600" b="1">
              <a:solidFill>
                <a:schemeClr val="lt1"/>
              </a:solidFill>
              <a:latin typeface="Merriweather"/>
              <a:ea typeface="Merriweather"/>
              <a:cs typeface="Merriweather"/>
              <a:sym typeface="Merriweathe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76"/>
          <p:cNvSpPr txBox="1">
            <a:spLocks noGrp="1"/>
          </p:cNvSpPr>
          <p:nvPr>
            <p:ph type="title"/>
          </p:nvPr>
        </p:nvSpPr>
        <p:spPr>
          <a:xfrm rot="-973691">
            <a:off x="189308" y="3030655"/>
            <a:ext cx="4166197" cy="89014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3000" u="sng">
                <a:solidFill>
                  <a:schemeClr val="hlink"/>
                </a:solidFill>
                <a:hlinkClick r:id="rId3"/>
              </a:rPr>
              <a:t>Es de contenido libre</a:t>
            </a:r>
            <a:endParaRPr sz="3000"/>
          </a:p>
        </p:txBody>
      </p:sp>
      <p:sp>
        <p:nvSpPr>
          <p:cNvPr id="719" name="Google Shape;719;p76"/>
          <p:cNvSpPr/>
          <p:nvPr/>
        </p:nvSpPr>
        <p:spPr>
          <a:xfrm>
            <a:off x="272750" y="272775"/>
            <a:ext cx="792300" cy="698700"/>
          </a:xfrm>
          <a:prstGeom prst="snip2DiagRect">
            <a:avLst>
              <a:gd name="adj1" fmla="val 0"/>
              <a:gd name="adj2" fmla="val 16667"/>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419" sz="3600" b="1">
                <a:solidFill>
                  <a:schemeClr val="lt1"/>
                </a:solidFill>
                <a:latin typeface="Merriweather"/>
                <a:ea typeface="Merriweather"/>
                <a:cs typeface="Merriweather"/>
                <a:sym typeface="Merriweather"/>
              </a:rPr>
              <a:t>3</a:t>
            </a:r>
            <a:endParaRPr sz="3600" b="1">
              <a:solidFill>
                <a:schemeClr val="lt1"/>
              </a:solidFill>
              <a:latin typeface="Merriweather"/>
              <a:ea typeface="Merriweather"/>
              <a:cs typeface="Merriweather"/>
              <a:sym typeface="Merriweather"/>
            </a:endParaRPr>
          </a:p>
        </p:txBody>
      </p:sp>
      <p:pic>
        <p:nvPicPr>
          <p:cNvPr id="720" name="Google Shape;720;p76"/>
          <p:cNvPicPr preferRelativeResize="0"/>
          <p:nvPr/>
        </p:nvPicPr>
        <p:blipFill rotWithShape="1">
          <a:blip r:embed="rId4">
            <a:alphaModFix/>
          </a:blip>
          <a:srcRect/>
          <a:stretch/>
        </p:blipFill>
        <p:spPr>
          <a:xfrm>
            <a:off x="4975875" y="867050"/>
            <a:ext cx="3409175" cy="34094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77"/>
          <p:cNvSpPr txBox="1">
            <a:spLocks noGrp="1"/>
          </p:cNvSpPr>
          <p:nvPr>
            <p:ph type="title"/>
          </p:nvPr>
        </p:nvSpPr>
        <p:spPr>
          <a:xfrm rot="-973636">
            <a:off x="126060" y="3215356"/>
            <a:ext cx="4070881" cy="89014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3000"/>
              <a:t>Sigue normas de etiqueta</a:t>
            </a:r>
            <a:endParaRPr sz="3000"/>
          </a:p>
        </p:txBody>
      </p:sp>
      <p:sp>
        <p:nvSpPr>
          <p:cNvPr id="726" name="Google Shape;726;p77"/>
          <p:cNvSpPr/>
          <p:nvPr/>
        </p:nvSpPr>
        <p:spPr>
          <a:xfrm>
            <a:off x="272750" y="272775"/>
            <a:ext cx="792300" cy="698700"/>
          </a:xfrm>
          <a:prstGeom prst="snip2DiagRect">
            <a:avLst>
              <a:gd name="adj1" fmla="val 0"/>
              <a:gd name="adj2" fmla="val 16667"/>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419" sz="3600" b="1">
                <a:solidFill>
                  <a:schemeClr val="lt1"/>
                </a:solidFill>
                <a:latin typeface="Merriweather"/>
                <a:ea typeface="Merriweather"/>
                <a:cs typeface="Merriweather"/>
                <a:sym typeface="Merriweather"/>
              </a:rPr>
              <a:t>4</a:t>
            </a:r>
            <a:endParaRPr sz="3600" b="1">
              <a:solidFill>
                <a:schemeClr val="lt1"/>
              </a:solidFill>
              <a:latin typeface="Merriweather"/>
              <a:ea typeface="Merriweather"/>
              <a:cs typeface="Merriweather"/>
              <a:sym typeface="Merriweather"/>
            </a:endParaRPr>
          </a:p>
        </p:txBody>
      </p:sp>
      <p:pic>
        <p:nvPicPr>
          <p:cNvPr id="727" name="Google Shape;727;p77"/>
          <p:cNvPicPr preferRelativeResize="0"/>
          <p:nvPr/>
        </p:nvPicPr>
        <p:blipFill>
          <a:blip r:embed="rId3">
            <a:alphaModFix/>
          </a:blip>
          <a:stretch>
            <a:fillRect/>
          </a:stretch>
        </p:blipFill>
        <p:spPr>
          <a:xfrm>
            <a:off x="4478275" y="1281113"/>
            <a:ext cx="4524375" cy="25812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78"/>
          <p:cNvSpPr txBox="1">
            <a:spLocks noGrp="1"/>
          </p:cNvSpPr>
          <p:nvPr>
            <p:ph type="title"/>
          </p:nvPr>
        </p:nvSpPr>
        <p:spPr>
          <a:xfrm rot="-973691">
            <a:off x="189308" y="3183055"/>
            <a:ext cx="4166197" cy="89014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3000"/>
              <a:t>No tiene normas firmes</a:t>
            </a:r>
            <a:endParaRPr sz="3000"/>
          </a:p>
        </p:txBody>
      </p:sp>
      <p:sp>
        <p:nvSpPr>
          <p:cNvPr id="733" name="Google Shape;733;p78"/>
          <p:cNvSpPr/>
          <p:nvPr/>
        </p:nvSpPr>
        <p:spPr>
          <a:xfrm>
            <a:off x="272750" y="272775"/>
            <a:ext cx="792300" cy="698700"/>
          </a:xfrm>
          <a:prstGeom prst="snip2DiagRect">
            <a:avLst>
              <a:gd name="adj1" fmla="val 0"/>
              <a:gd name="adj2" fmla="val 16667"/>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419" sz="3600" b="1">
                <a:solidFill>
                  <a:schemeClr val="lt1"/>
                </a:solidFill>
                <a:latin typeface="Merriweather"/>
                <a:ea typeface="Merriweather"/>
                <a:cs typeface="Merriweather"/>
                <a:sym typeface="Merriweather"/>
              </a:rPr>
              <a:t>5</a:t>
            </a:r>
            <a:endParaRPr sz="3600" b="1">
              <a:solidFill>
                <a:schemeClr val="lt1"/>
              </a:solidFill>
              <a:latin typeface="Merriweather"/>
              <a:ea typeface="Merriweather"/>
              <a:cs typeface="Merriweather"/>
              <a:sym typeface="Merriweather"/>
            </a:endParaRPr>
          </a:p>
        </p:txBody>
      </p:sp>
      <p:pic>
        <p:nvPicPr>
          <p:cNvPr id="734" name="Google Shape;734;p78"/>
          <p:cNvPicPr preferRelativeResize="0"/>
          <p:nvPr/>
        </p:nvPicPr>
        <p:blipFill rotWithShape="1">
          <a:blip r:embed="rId3">
            <a:alphaModFix/>
          </a:blip>
          <a:srcRect l="1617" r="34938"/>
          <a:stretch/>
        </p:blipFill>
        <p:spPr>
          <a:xfrm>
            <a:off x="4611800" y="892463"/>
            <a:ext cx="4082300" cy="33585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pic>
        <p:nvPicPr>
          <p:cNvPr id="739" name="Google Shape;739;p79"/>
          <p:cNvPicPr preferRelativeResize="0"/>
          <p:nvPr/>
        </p:nvPicPr>
        <p:blipFill>
          <a:blip r:embed="rId3">
            <a:alphaModFix/>
          </a:blip>
          <a:stretch>
            <a:fillRect/>
          </a:stretch>
        </p:blipFill>
        <p:spPr>
          <a:xfrm>
            <a:off x="1437125" y="343175"/>
            <a:ext cx="7315200" cy="4591050"/>
          </a:xfrm>
          <a:prstGeom prst="rect">
            <a:avLst/>
          </a:prstGeom>
          <a:noFill/>
          <a:ln>
            <a:noFill/>
          </a:ln>
        </p:spPr>
      </p:pic>
      <p:sp>
        <p:nvSpPr>
          <p:cNvPr id="740" name="Google Shape;740;p79"/>
          <p:cNvSpPr txBox="1"/>
          <p:nvPr/>
        </p:nvSpPr>
        <p:spPr>
          <a:xfrm>
            <a:off x="136325" y="446175"/>
            <a:ext cx="45693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2800">
                <a:solidFill>
                  <a:schemeClr val="lt1"/>
                </a:solidFill>
                <a:highlight>
                  <a:schemeClr val="accent1"/>
                </a:highlight>
                <a:latin typeface="Merriweather"/>
                <a:ea typeface="Merriweather"/>
                <a:cs typeface="Merriweather"/>
                <a:sym typeface="Merriweather"/>
              </a:rPr>
              <a:t>Wikipedia y bibliotecas</a:t>
            </a:r>
            <a:endParaRPr>
              <a:highlight>
                <a:schemeClr val="accent1"/>
              </a:high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744"/>
        <p:cNvGrpSpPr/>
        <p:nvPr/>
      </p:nvGrpSpPr>
      <p:grpSpPr>
        <a:xfrm>
          <a:off x="0" y="0"/>
          <a:ext cx="0" cy="0"/>
          <a:chOff x="0" y="0"/>
          <a:chExt cx="0" cy="0"/>
        </a:xfrm>
      </p:grpSpPr>
      <p:sp>
        <p:nvSpPr>
          <p:cNvPr id="745" name="Google Shape;745;p80"/>
          <p:cNvSpPr txBox="1">
            <a:spLocks noGrp="1"/>
          </p:cNvSpPr>
          <p:nvPr>
            <p:ph type="title"/>
          </p:nvPr>
        </p:nvSpPr>
        <p:spPr>
          <a:xfrm>
            <a:off x="296875" y="162125"/>
            <a:ext cx="4987200" cy="1662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419" sz="3000" b="1">
                <a:solidFill>
                  <a:srgbClr val="424242"/>
                </a:solidFill>
                <a:latin typeface="Maven Pro"/>
                <a:ea typeface="Maven Pro"/>
                <a:cs typeface="Maven Pro"/>
                <a:sym typeface="Maven Pro"/>
              </a:rPr>
              <a:t>Misión</a:t>
            </a:r>
            <a:endParaRPr/>
          </a:p>
        </p:txBody>
      </p:sp>
      <p:sp>
        <p:nvSpPr>
          <p:cNvPr id="746" name="Google Shape;746;p80"/>
          <p:cNvSpPr txBox="1"/>
          <p:nvPr/>
        </p:nvSpPr>
        <p:spPr>
          <a:xfrm>
            <a:off x="1110100" y="1413550"/>
            <a:ext cx="5957700" cy="30000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424242"/>
              </a:buClr>
              <a:buSzPts val="2400"/>
              <a:buFont typeface="Nunito"/>
              <a:buChar char="●"/>
            </a:pPr>
            <a:r>
              <a:rPr lang="es-419" sz="2400">
                <a:solidFill>
                  <a:srgbClr val="424242"/>
                </a:solidFill>
                <a:latin typeface="Nunito"/>
                <a:ea typeface="Nunito"/>
                <a:cs typeface="Nunito"/>
                <a:sym typeface="Nunito"/>
              </a:rPr>
              <a:t>¿Cuál es la misión de tu Biblioteca?</a:t>
            </a:r>
            <a:endParaRPr sz="2400">
              <a:solidFill>
                <a:srgbClr val="424242"/>
              </a:solidFill>
              <a:latin typeface="Nunito"/>
              <a:ea typeface="Nunito"/>
              <a:cs typeface="Nunito"/>
              <a:sym typeface="Nunito"/>
            </a:endParaRPr>
          </a:p>
          <a:p>
            <a:pPr marL="457200" lvl="0" indent="-381000" algn="l" rtl="0">
              <a:lnSpc>
                <a:spcPct val="115000"/>
              </a:lnSpc>
              <a:spcBef>
                <a:spcPts val="0"/>
              </a:spcBef>
              <a:spcAft>
                <a:spcPts val="0"/>
              </a:spcAft>
              <a:buClr>
                <a:srgbClr val="424242"/>
              </a:buClr>
              <a:buSzPts val="2400"/>
              <a:buFont typeface="Nunito"/>
              <a:buChar char="●"/>
            </a:pPr>
            <a:r>
              <a:rPr lang="es-419" sz="2400">
                <a:solidFill>
                  <a:srgbClr val="424242"/>
                </a:solidFill>
                <a:latin typeface="Nunito"/>
                <a:ea typeface="Nunito"/>
                <a:cs typeface="Nunito"/>
                <a:sym typeface="Nunito"/>
              </a:rPr>
              <a:t>¿Cuál es tu misión como Bibliotecaria/o</a:t>
            </a:r>
            <a:endParaRPr sz="2400">
              <a:solidFill>
                <a:srgbClr val="424242"/>
              </a:solidFill>
              <a:latin typeface="Nunito"/>
              <a:ea typeface="Nunito"/>
              <a:cs typeface="Nunito"/>
              <a:sym typeface="Nunito"/>
            </a:endParaRPr>
          </a:p>
          <a:p>
            <a:pPr marL="457200" lvl="0" indent="-381000" algn="l" rtl="0">
              <a:lnSpc>
                <a:spcPct val="115000"/>
              </a:lnSpc>
              <a:spcBef>
                <a:spcPts val="0"/>
              </a:spcBef>
              <a:spcAft>
                <a:spcPts val="0"/>
              </a:spcAft>
              <a:buClr>
                <a:srgbClr val="424242"/>
              </a:buClr>
              <a:buSzPts val="2400"/>
              <a:buFont typeface="Nunito"/>
              <a:buChar char="●"/>
            </a:pPr>
            <a:r>
              <a:rPr lang="es-419" sz="2400">
                <a:solidFill>
                  <a:srgbClr val="424242"/>
                </a:solidFill>
                <a:latin typeface="Nunito"/>
                <a:ea typeface="Nunito"/>
                <a:cs typeface="Nunito"/>
                <a:sym typeface="Nunito"/>
              </a:rPr>
              <a:t>¿Cómo describirías el modo de trabajo en tu institución (individual/colectivo)?</a:t>
            </a:r>
            <a:endParaRPr sz="2400">
              <a:solidFill>
                <a:srgbClr val="424242"/>
              </a:solidFill>
              <a:latin typeface="Nunito"/>
              <a:ea typeface="Nunito"/>
              <a:cs typeface="Nunito"/>
              <a:sym typeface="Nunito"/>
            </a:endParaRPr>
          </a:p>
        </p:txBody>
      </p:sp>
      <p:sp>
        <p:nvSpPr>
          <p:cNvPr id="747" name="Google Shape;747;p80"/>
          <p:cNvSpPr/>
          <p:nvPr/>
        </p:nvSpPr>
        <p:spPr>
          <a:xfrm>
            <a:off x="6912275" y="162125"/>
            <a:ext cx="1687500" cy="8955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0"/>
          <p:cNvSpPr txBox="1"/>
          <p:nvPr/>
        </p:nvSpPr>
        <p:spPr>
          <a:xfrm>
            <a:off x="7319300" y="355225"/>
            <a:ext cx="999000" cy="33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800">
                <a:solidFill>
                  <a:srgbClr val="FFFFFF"/>
                </a:solidFill>
                <a:latin typeface="Roboto"/>
                <a:ea typeface="Roboto"/>
                <a:cs typeface="Roboto"/>
                <a:sym typeface="Roboto"/>
              </a:rPr>
              <a:t>¿...?</a:t>
            </a:r>
            <a:endParaRPr sz="1800">
              <a:solidFill>
                <a:srgbClr val="FFFFFF"/>
              </a:solidFill>
              <a:latin typeface="Roboto"/>
              <a:ea typeface="Roboto"/>
              <a:cs typeface="Roboto"/>
              <a:sym typeface="Roboto"/>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81"/>
          <p:cNvSpPr txBox="1">
            <a:spLocks noGrp="1"/>
          </p:cNvSpPr>
          <p:nvPr>
            <p:ph type="title"/>
          </p:nvPr>
        </p:nvSpPr>
        <p:spPr>
          <a:xfrm>
            <a:off x="311700" y="80475"/>
            <a:ext cx="8520600" cy="85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a:t>Referencias consultadas</a:t>
            </a:r>
            <a:endParaRPr/>
          </a:p>
        </p:txBody>
      </p:sp>
      <p:sp>
        <p:nvSpPr>
          <p:cNvPr id="754" name="Google Shape;754;p81"/>
          <p:cNvSpPr txBox="1"/>
          <p:nvPr/>
        </p:nvSpPr>
        <p:spPr>
          <a:xfrm>
            <a:off x="532950" y="887150"/>
            <a:ext cx="8299200" cy="4139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s-419" sz="1000" b="1">
                <a:solidFill>
                  <a:schemeClr val="accent1"/>
                </a:solidFill>
                <a:latin typeface="Times New Roman"/>
                <a:ea typeface="Times New Roman"/>
                <a:cs typeface="Times New Roman"/>
                <a:sym typeface="Times New Roman"/>
              </a:rPr>
              <a:t>BIBLIOTECA VASCONCELOS</a:t>
            </a:r>
            <a:r>
              <a:rPr lang="es-419" sz="1000">
                <a:solidFill>
                  <a:schemeClr val="accent1"/>
                </a:solidFill>
                <a:latin typeface="Times New Roman"/>
                <a:ea typeface="Times New Roman"/>
                <a:cs typeface="Times New Roman"/>
                <a:sym typeface="Times New Roman"/>
              </a:rPr>
              <a:t>. (2017). </a:t>
            </a:r>
            <a:r>
              <a:rPr lang="es-419" sz="1000" i="1">
                <a:solidFill>
                  <a:schemeClr val="accent1"/>
                </a:solidFill>
                <a:latin typeface="Times New Roman"/>
                <a:ea typeface="Times New Roman"/>
                <a:cs typeface="Times New Roman"/>
                <a:sym typeface="Times New Roman"/>
              </a:rPr>
              <a:t>Perfil de visitantes y usuarios de la Biblioteca Vasconcelos</a:t>
            </a:r>
            <a:r>
              <a:rPr lang="es-419" sz="1000">
                <a:solidFill>
                  <a:schemeClr val="accent1"/>
                </a:solidFill>
                <a:latin typeface="Times New Roman"/>
                <a:ea typeface="Times New Roman"/>
                <a:cs typeface="Times New Roman"/>
                <a:sym typeface="Times New Roman"/>
              </a:rPr>
              <a:t>. Analítica [en línea]</a:t>
            </a:r>
            <a:r>
              <a:rPr lang="es-419" sz="1000">
                <a:solidFill>
                  <a:schemeClr val="accent1"/>
                </a:solidFill>
                <a:uFill>
                  <a:noFill/>
                </a:uFill>
                <a:latin typeface="Times New Roman"/>
                <a:ea typeface="Times New Roman"/>
                <a:cs typeface="Times New Roman"/>
                <a:sym typeface="Times New Roman"/>
                <a:hlinkClick r:id="rId3"/>
              </a:rPr>
              <a:t> </a:t>
            </a:r>
            <a:r>
              <a:rPr lang="es-419" sz="1000" u="sng">
                <a:solidFill>
                  <a:schemeClr val="hlink"/>
                </a:solidFill>
                <a:latin typeface="Times New Roman"/>
                <a:ea typeface="Times New Roman"/>
                <a:cs typeface="Times New Roman"/>
                <a:sym typeface="Times New Roman"/>
                <a:hlinkClick r:id="rId3"/>
              </a:rPr>
              <a:t>https://www.bibliotecavasconcelos.gob.mx/recursos/pdf/2018/medios06FEB2018.pdf</a:t>
            </a:r>
            <a:r>
              <a:rPr lang="es-419" sz="1000" u="sng">
                <a:solidFill>
                  <a:schemeClr val="accent1"/>
                </a:solidFill>
                <a:latin typeface="Times New Roman"/>
                <a:ea typeface="Times New Roman"/>
                <a:cs typeface="Times New Roman"/>
                <a:sym typeface="Times New Roman"/>
                <a:hlinkClick r:id="rId3"/>
              </a:rPr>
              <a:t> </a:t>
            </a:r>
            <a:endParaRPr sz="1000" u="sng">
              <a:solidFill>
                <a:schemeClr val="accent1"/>
              </a:solidFill>
              <a:latin typeface="Times New Roman"/>
              <a:ea typeface="Times New Roman"/>
              <a:cs typeface="Times New Roman"/>
              <a:sym typeface="Times New Roman"/>
              <a:hlinkClick r:id="rId3"/>
            </a:endParaRPr>
          </a:p>
          <a:p>
            <a:pPr marL="0" lvl="0" indent="0" algn="just" rtl="0">
              <a:spcBef>
                <a:spcPts val="0"/>
              </a:spcBef>
              <a:spcAft>
                <a:spcPts val="0"/>
              </a:spcAft>
              <a:buNone/>
            </a:pPr>
            <a:endParaRPr sz="1000">
              <a:solidFill>
                <a:schemeClr val="accent1"/>
              </a:solidFill>
              <a:latin typeface="Times New Roman"/>
              <a:ea typeface="Times New Roman"/>
              <a:cs typeface="Times New Roman"/>
              <a:sym typeface="Times New Roman"/>
            </a:endParaRPr>
          </a:p>
          <a:p>
            <a:pPr marL="0" lvl="0" indent="0" algn="just" rtl="0">
              <a:spcBef>
                <a:spcPts val="0"/>
              </a:spcBef>
              <a:spcAft>
                <a:spcPts val="0"/>
              </a:spcAft>
              <a:buNone/>
            </a:pPr>
            <a:endParaRPr sz="1000" u="sng">
              <a:solidFill>
                <a:schemeClr val="accent1"/>
              </a:solidFill>
              <a:latin typeface="Times New Roman"/>
              <a:ea typeface="Times New Roman"/>
              <a:cs typeface="Times New Roman"/>
              <a:sym typeface="Times New Roman"/>
              <a:hlinkClick r:id="rId4"/>
            </a:endParaRPr>
          </a:p>
          <a:p>
            <a:pPr marL="0" lvl="0" indent="0" algn="just" rtl="0">
              <a:spcBef>
                <a:spcPts val="0"/>
              </a:spcBef>
              <a:spcAft>
                <a:spcPts val="0"/>
              </a:spcAft>
              <a:buNone/>
            </a:pPr>
            <a:r>
              <a:rPr lang="es-419" sz="1000" b="1">
                <a:solidFill>
                  <a:schemeClr val="accent1"/>
                </a:solidFill>
                <a:latin typeface="Times New Roman"/>
                <a:ea typeface="Times New Roman"/>
                <a:cs typeface="Times New Roman"/>
                <a:sym typeface="Times New Roman"/>
              </a:rPr>
              <a:t>GEINER, Abigail</a:t>
            </a:r>
            <a:r>
              <a:rPr lang="es-419" sz="1000">
                <a:solidFill>
                  <a:schemeClr val="accent1"/>
                </a:solidFill>
                <a:latin typeface="Times New Roman"/>
                <a:ea typeface="Times New Roman"/>
                <a:cs typeface="Times New Roman"/>
                <a:sym typeface="Times New Roman"/>
              </a:rPr>
              <a:t>. (21/06/2017). Millennials are the most likely generation of Americans to use public libraries. </a:t>
            </a:r>
            <a:r>
              <a:rPr lang="es-419" sz="1000" i="1">
                <a:solidFill>
                  <a:schemeClr val="accent1"/>
                </a:solidFill>
                <a:latin typeface="Times New Roman"/>
                <a:ea typeface="Times New Roman"/>
                <a:cs typeface="Times New Roman"/>
                <a:sym typeface="Times New Roman"/>
              </a:rPr>
              <a:t>FactTank news in numbers</a:t>
            </a:r>
            <a:r>
              <a:rPr lang="es-419" sz="1000">
                <a:solidFill>
                  <a:schemeClr val="accent1"/>
                </a:solidFill>
                <a:latin typeface="Times New Roman"/>
                <a:ea typeface="Times New Roman"/>
                <a:cs typeface="Times New Roman"/>
                <a:sym typeface="Times New Roman"/>
              </a:rPr>
              <a:t> [en línea]</a:t>
            </a:r>
            <a:r>
              <a:rPr lang="es-419" sz="1000">
                <a:solidFill>
                  <a:schemeClr val="accent1"/>
                </a:solidFill>
                <a:uFill>
                  <a:noFill/>
                </a:uFill>
                <a:latin typeface="Times New Roman"/>
                <a:ea typeface="Times New Roman"/>
                <a:cs typeface="Times New Roman"/>
                <a:sym typeface="Times New Roman"/>
                <a:hlinkClick r:id="rId5"/>
              </a:rPr>
              <a:t> </a:t>
            </a:r>
            <a:r>
              <a:rPr lang="es-419" sz="1000" u="sng">
                <a:solidFill>
                  <a:schemeClr val="hlink"/>
                </a:solidFill>
                <a:latin typeface="Times New Roman"/>
                <a:ea typeface="Times New Roman"/>
                <a:cs typeface="Times New Roman"/>
                <a:sym typeface="Times New Roman"/>
                <a:hlinkClick r:id="rId6"/>
              </a:rPr>
              <a:t>http://www.pewresearch.org/fact-tank/2017/06/21/millennials-are-the-most-likely-generation-of-americans-to-use-public-libraries</a:t>
            </a:r>
            <a:r>
              <a:rPr lang="es-419" sz="1000" u="sng">
                <a:solidFill>
                  <a:schemeClr val="accent1"/>
                </a:solidFill>
                <a:latin typeface="Times New Roman"/>
                <a:ea typeface="Times New Roman"/>
                <a:cs typeface="Times New Roman"/>
                <a:sym typeface="Times New Roman"/>
                <a:hlinkClick r:id="rId5"/>
              </a:rPr>
              <a:t> /</a:t>
            </a:r>
            <a:endParaRPr sz="1000" u="sng">
              <a:solidFill>
                <a:schemeClr val="accent1"/>
              </a:solidFill>
              <a:latin typeface="Times New Roman"/>
              <a:ea typeface="Times New Roman"/>
              <a:cs typeface="Times New Roman"/>
              <a:sym typeface="Times New Roman"/>
              <a:hlinkClick r:id="rId5"/>
            </a:endParaRPr>
          </a:p>
          <a:p>
            <a:pPr marL="0" lvl="0" indent="0" algn="just" rtl="0">
              <a:spcBef>
                <a:spcPts val="0"/>
              </a:spcBef>
              <a:spcAft>
                <a:spcPts val="0"/>
              </a:spcAft>
              <a:buNone/>
            </a:pPr>
            <a:endParaRPr sz="1000">
              <a:solidFill>
                <a:schemeClr val="accent1"/>
              </a:solidFill>
            </a:endParaRPr>
          </a:p>
          <a:p>
            <a:pPr marL="0" lvl="0" indent="0" algn="just" rtl="0">
              <a:spcBef>
                <a:spcPts val="0"/>
              </a:spcBef>
              <a:spcAft>
                <a:spcPts val="0"/>
              </a:spcAft>
              <a:buNone/>
            </a:pPr>
            <a:r>
              <a:rPr lang="es-419" sz="1000" b="1">
                <a:solidFill>
                  <a:schemeClr val="accent1"/>
                </a:solidFill>
                <a:latin typeface="Times New Roman"/>
                <a:ea typeface="Times New Roman"/>
                <a:cs typeface="Times New Roman"/>
                <a:sym typeface="Times New Roman"/>
              </a:rPr>
              <a:t>LUBBOCK, John.</a:t>
            </a:r>
            <a:r>
              <a:rPr lang="es-419" sz="1000">
                <a:solidFill>
                  <a:schemeClr val="accent1"/>
                </a:solidFill>
                <a:latin typeface="Times New Roman"/>
                <a:ea typeface="Times New Roman"/>
                <a:cs typeface="Times New Roman"/>
                <a:sym typeface="Times New Roman"/>
              </a:rPr>
              <a:t> (2018). Wikipedia and libraries. Alexandria: The Journal of National and International Library and Information Issues, 28(1): 55–68. DOI: 10.1177/0955749018794968  </a:t>
            </a:r>
            <a:endParaRPr sz="1000">
              <a:solidFill>
                <a:schemeClr val="accent1"/>
              </a:solidFill>
              <a:latin typeface="Times New Roman"/>
              <a:ea typeface="Times New Roman"/>
              <a:cs typeface="Times New Roman"/>
              <a:sym typeface="Times New Roman"/>
            </a:endParaRPr>
          </a:p>
          <a:p>
            <a:pPr marL="0" lvl="0" indent="0" algn="just" rtl="0">
              <a:spcBef>
                <a:spcPts val="0"/>
              </a:spcBef>
              <a:spcAft>
                <a:spcPts val="0"/>
              </a:spcAft>
              <a:buNone/>
            </a:pPr>
            <a:endParaRPr sz="1000">
              <a:solidFill>
                <a:schemeClr val="accent1"/>
              </a:solidFill>
              <a:latin typeface="Times New Roman"/>
              <a:ea typeface="Times New Roman"/>
              <a:cs typeface="Times New Roman"/>
              <a:sym typeface="Times New Roman"/>
            </a:endParaRPr>
          </a:p>
          <a:p>
            <a:pPr marL="0" lvl="0" indent="0" algn="just" rtl="0">
              <a:spcBef>
                <a:spcPts val="0"/>
              </a:spcBef>
              <a:spcAft>
                <a:spcPts val="0"/>
              </a:spcAft>
              <a:buNone/>
            </a:pPr>
            <a:r>
              <a:rPr lang="es-419" sz="1000" b="1">
                <a:solidFill>
                  <a:schemeClr val="accent1"/>
                </a:solidFill>
                <a:latin typeface="Times New Roman"/>
                <a:ea typeface="Times New Roman"/>
                <a:cs typeface="Times New Roman"/>
                <a:sym typeface="Times New Roman"/>
              </a:rPr>
              <a:t>MURRIETA, Aidee; DOMÍNGUEZ, Máximo y GUTIÉRREZ, Silvia. </a:t>
            </a:r>
            <a:r>
              <a:rPr lang="es-419" sz="1000">
                <a:solidFill>
                  <a:schemeClr val="accent1"/>
                </a:solidFill>
                <a:latin typeface="Times New Roman"/>
                <a:ea typeface="Times New Roman"/>
                <a:cs typeface="Times New Roman"/>
                <a:sym typeface="Times New Roman"/>
              </a:rPr>
              <a:t>(30/05/2018).  La experiencia de la BDCV con la campaña #1Bib1Ref. “Amontonamos las palabras”; Blog de la Biblioteca de El Colegio de México, [en línea]</a:t>
            </a:r>
            <a:r>
              <a:rPr lang="es-419" sz="1000">
                <a:solidFill>
                  <a:schemeClr val="accent1"/>
                </a:solidFill>
                <a:uFill>
                  <a:noFill/>
                </a:uFill>
                <a:latin typeface="Times New Roman"/>
                <a:ea typeface="Times New Roman"/>
                <a:cs typeface="Times New Roman"/>
                <a:sym typeface="Times New Roman"/>
                <a:hlinkClick r:id="rId7"/>
              </a:rPr>
              <a:t> </a:t>
            </a:r>
            <a:r>
              <a:rPr lang="es-419" sz="1000" u="sng">
                <a:solidFill>
                  <a:schemeClr val="hlink"/>
                </a:solidFill>
                <a:latin typeface="Times New Roman"/>
                <a:ea typeface="Times New Roman"/>
                <a:cs typeface="Times New Roman"/>
                <a:sym typeface="Times New Roman"/>
                <a:hlinkClick r:id="rId7"/>
              </a:rPr>
              <a:t>https://bdcv.hypotheses.org/1215</a:t>
            </a:r>
            <a:r>
              <a:rPr lang="es-419" sz="1000" u="sng">
                <a:solidFill>
                  <a:schemeClr val="accent1"/>
                </a:solidFill>
                <a:latin typeface="Times New Roman"/>
                <a:ea typeface="Times New Roman"/>
                <a:cs typeface="Times New Roman"/>
                <a:sym typeface="Times New Roman"/>
                <a:hlinkClick r:id="rId7"/>
              </a:rPr>
              <a:t> </a:t>
            </a:r>
            <a:r>
              <a:rPr lang="es-419" sz="1000">
                <a:solidFill>
                  <a:schemeClr val="accent1"/>
                </a:solidFill>
                <a:uFill>
                  <a:noFill/>
                </a:uFill>
                <a:latin typeface="Times New Roman"/>
                <a:ea typeface="Times New Roman"/>
                <a:cs typeface="Times New Roman"/>
                <a:sym typeface="Times New Roman"/>
                <a:hlinkClick r:id="rId7"/>
              </a:rPr>
              <a:t> </a:t>
            </a:r>
            <a:endParaRPr sz="1000">
              <a:solidFill>
                <a:schemeClr val="accent1"/>
              </a:solidFill>
              <a:uFill>
                <a:noFill/>
              </a:uFill>
              <a:latin typeface="Times New Roman"/>
              <a:ea typeface="Times New Roman"/>
              <a:cs typeface="Times New Roman"/>
              <a:sym typeface="Times New Roman"/>
              <a:hlinkClick r:id="rId7"/>
            </a:endParaRPr>
          </a:p>
          <a:p>
            <a:pPr marL="457200" lvl="0" indent="-292100" algn="just" rtl="0">
              <a:spcBef>
                <a:spcPts val="0"/>
              </a:spcBef>
              <a:spcAft>
                <a:spcPts val="0"/>
              </a:spcAft>
              <a:buClr>
                <a:schemeClr val="accent1"/>
              </a:buClr>
              <a:buSzPts val="1000"/>
              <a:buFont typeface="Times New Roman"/>
              <a:buChar char="-"/>
            </a:pPr>
            <a:r>
              <a:rPr lang="es-419" sz="1000">
                <a:solidFill>
                  <a:schemeClr val="accent1"/>
                </a:solidFill>
                <a:latin typeface="Times New Roman"/>
                <a:ea typeface="Times New Roman"/>
                <a:cs typeface="Times New Roman"/>
                <a:sym typeface="Times New Roman"/>
              </a:rPr>
              <a:t>(22/05/2018). Diapositivas taller 1Bib1Ref. [en línea]</a:t>
            </a:r>
            <a:r>
              <a:rPr lang="es-419" sz="1000">
                <a:solidFill>
                  <a:schemeClr val="accent1"/>
                </a:solidFill>
                <a:uFill>
                  <a:noFill/>
                </a:uFill>
                <a:latin typeface="Times New Roman"/>
                <a:ea typeface="Times New Roman"/>
                <a:cs typeface="Times New Roman"/>
                <a:sym typeface="Times New Roman"/>
                <a:hlinkClick r:id="rId8"/>
              </a:rPr>
              <a:t> </a:t>
            </a:r>
            <a:r>
              <a:rPr lang="es-419" sz="1000" u="sng">
                <a:solidFill>
                  <a:schemeClr val="hlink"/>
                </a:solidFill>
                <a:latin typeface="Times New Roman"/>
                <a:ea typeface="Times New Roman"/>
                <a:cs typeface="Times New Roman"/>
                <a:sym typeface="Times New Roman"/>
                <a:hlinkClick r:id="rId8"/>
              </a:rPr>
              <a:t>https://commons.wikimedia.org/wiki/File:Diapositivas_taller_1Bib1Ref.pdf</a:t>
            </a:r>
            <a:r>
              <a:rPr lang="es-419" sz="1000" u="sng">
                <a:solidFill>
                  <a:schemeClr val="accent1"/>
                </a:solidFill>
                <a:latin typeface="Times New Roman"/>
                <a:ea typeface="Times New Roman"/>
                <a:cs typeface="Times New Roman"/>
                <a:sym typeface="Times New Roman"/>
                <a:hlinkClick r:id="rId8"/>
              </a:rPr>
              <a:t> </a:t>
            </a:r>
            <a:r>
              <a:rPr lang="es-419" sz="1000">
                <a:solidFill>
                  <a:schemeClr val="accent1"/>
                </a:solidFill>
                <a:uFill>
                  <a:noFill/>
                </a:uFill>
                <a:latin typeface="Times New Roman"/>
                <a:ea typeface="Times New Roman"/>
                <a:cs typeface="Times New Roman"/>
                <a:sym typeface="Times New Roman"/>
                <a:hlinkClick r:id="rId8"/>
              </a:rPr>
              <a:t> </a:t>
            </a:r>
            <a:endParaRPr sz="1000">
              <a:solidFill>
                <a:schemeClr val="accent1"/>
              </a:solidFill>
              <a:uFill>
                <a:noFill/>
              </a:uFill>
              <a:latin typeface="Times New Roman"/>
              <a:ea typeface="Times New Roman"/>
              <a:cs typeface="Times New Roman"/>
              <a:sym typeface="Times New Roman"/>
              <a:hlinkClick r:id="rId8"/>
            </a:endParaRPr>
          </a:p>
          <a:p>
            <a:pPr marL="0" lvl="0" indent="0" algn="just" rtl="0">
              <a:spcBef>
                <a:spcPts val="0"/>
              </a:spcBef>
              <a:spcAft>
                <a:spcPts val="0"/>
              </a:spcAft>
              <a:buNone/>
            </a:pPr>
            <a:r>
              <a:rPr lang="es-419" sz="1000" b="1">
                <a:solidFill>
                  <a:schemeClr val="accent1"/>
                </a:solidFill>
                <a:latin typeface="Times New Roman"/>
                <a:ea typeface="Times New Roman"/>
                <a:cs typeface="Times New Roman"/>
                <a:sym typeface="Times New Roman"/>
              </a:rPr>
              <a:t>OCLC.</a:t>
            </a:r>
            <a:r>
              <a:rPr lang="es-419" sz="1000">
                <a:solidFill>
                  <a:schemeClr val="accent1"/>
                </a:solidFill>
                <a:latin typeface="Times New Roman"/>
                <a:ea typeface="Times New Roman"/>
                <a:cs typeface="Times New Roman"/>
                <a:sym typeface="Times New Roman"/>
              </a:rPr>
              <a:t> (2018). Wikipedia + Libraries: Better Together WebJunction the learning place for library [en línea]</a:t>
            </a:r>
            <a:r>
              <a:rPr lang="es-419" sz="1000">
                <a:solidFill>
                  <a:schemeClr val="accent1"/>
                </a:solidFill>
                <a:uFill>
                  <a:noFill/>
                </a:uFill>
                <a:latin typeface="Times New Roman"/>
                <a:ea typeface="Times New Roman"/>
                <a:cs typeface="Times New Roman"/>
                <a:sym typeface="Times New Roman"/>
                <a:hlinkClick r:id="rId9"/>
              </a:rPr>
              <a:t> </a:t>
            </a:r>
            <a:r>
              <a:rPr lang="es-419" sz="1000" u="sng">
                <a:solidFill>
                  <a:schemeClr val="hlink"/>
                </a:solidFill>
                <a:latin typeface="Times New Roman"/>
                <a:ea typeface="Times New Roman"/>
                <a:cs typeface="Times New Roman"/>
                <a:sym typeface="Times New Roman"/>
                <a:hlinkClick r:id="rId9"/>
              </a:rPr>
              <a:t>https://www.webjunction.org/explore-topics/wikipedia-libraries.html</a:t>
            </a:r>
            <a:r>
              <a:rPr lang="es-419" sz="1000" u="sng">
                <a:solidFill>
                  <a:schemeClr val="accent1"/>
                </a:solidFill>
                <a:latin typeface="Times New Roman"/>
                <a:ea typeface="Times New Roman"/>
                <a:cs typeface="Times New Roman"/>
                <a:sym typeface="Times New Roman"/>
                <a:hlinkClick r:id="rId9"/>
              </a:rPr>
              <a:t> </a:t>
            </a:r>
            <a:r>
              <a:rPr lang="es-419" sz="1000">
                <a:solidFill>
                  <a:schemeClr val="accent1"/>
                </a:solidFill>
                <a:uFill>
                  <a:noFill/>
                </a:uFill>
                <a:latin typeface="Times New Roman"/>
                <a:ea typeface="Times New Roman"/>
                <a:cs typeface="Times New Roman"/>
                <a:sym typeface="Times New Roman"/>
                <a:hlinkClick r:id="rId9"/>
              </a:rPr>
              <a:t> </a:t>
            </a:r>
            <a:endParaRPr sz="1000">
              <a:solidFill>
                <a:schemeClr val="accent1"/>
              </a:solidFill>
              <a:uFill>
                <a:noFill/>
              </a:uFill>
              <a:latin typeface="Times New Roman"/>
              <a:ea typeface="Times New Roman"/>
              <a:cs typeface="Times New Roman"/>
              <a:sym typeface="Times New Roman"/>
              <a:hlinkClick r:id="rId9"/>
            </a:endParaRPr>
          </a:p>
          <a:p>
            <a:pPr marL="0" lvl="0" indent="0" algn="just" rtl="0">
              <a:spcBef>
                <a:spcPts val="0"/>
              </a:spcBef>
              <a:spcAft>
                <a:spcPts val="0"/>
              </a:spcAft>
              <a:buNone/>
            </a:pPr>
            <a:endParaRPr sz="1000">
              <a:solidFill>
                <a:schemeClr val="accent1"/>
              </a:solidFill>
              <a:latin typeface="Times New Roman"/>
              <a:ea typeface="Times New Roman"/>
              <a:cs typeface="Times New Roman"/>
              <a:sym typeface="Times New Roman"/>
            </a:endParaRPr>
          </a:p>
          <a:p>
            <a:pPr marL="0" lvl="0" indent="0" algn="just" rtl="0">
              <a:spcBef>
                <a:spcPts val="0"/>
              </a:spcBef>
              <a:spcAft>
                <a:spcPts val="0"/>
              </a:spcAft>
              <a:buNone/>
            </a:pPr>
            <a:r>
              <a:rPr lang="es-419" sz="1000">
                <a:solidFill>
                  <a:schemeClr val="accent1"/>
                </a:solidFill>
                <a:latin typeface="Times New Roman"/>
                <a:ea typeface="Times New Roman"/>
                <a:cs typeface="Times New Roman"/>
                <a:sym typeface="Times New Roman"/>
              </a:rPr>
              <a:t>Stinson, Alex; &amp; Evans, Jason. (01/05/2018). Bringing Wikipedia into the Library: Creating a community around open access. American Libraries [en línea]</a:t>
            </a:r>
            <a:r>
              <a:rPr lang="es-419" sz="1000">
                <a:solidFill>
                  <a:schemeClr val="accent1"/>
                </a:solidFill>
                <a:uFill>
                  <a:noFill/>
                </a:uFill>
                <a:latin typeface="Times New Roman"/>
                <a:ea typeface="Times New Roman"/>
                <a:cs typeface="Times New Roman"/>
                <a:sym typeface="Times New Roman"/>
                <a:hlinkClick r:id="rId10"/>
              </a:rPr>
              <a:t> </a:t>
            </a:r>
            <a:r>
              <a:rPr lang="es-419" sz="1000" u="sng">
                <a:solidFill>
                  <a:schemeClr val="hlink"/>
                </a:solidFill>
                <a:latin typeface="Times New Roman"/>
                <a:ea typeface="Times New Roman"/>
                <a:cs typeface="Times New Roman"/>
                <a:sym typeface="Times New Roman"/>
                <a:hlinkClick r:id="rId10"/>
              </a:rPr>
              <a:t>https://americanlibrariesmagazine.org/2018/05/01/bringing-wikipedia-into-the-library/</a:t>
            </a:r>
            <a:r>
              <a:rPr lang="es-419" sz="1000" u="sng">
                <a:solidFill>
                  <a:schemeClr val="accent1"/>
                </a:solidFill>
                <a:latin typeface="Times New Roman"/>
                <a:ea typeface="Times New Roman"/>
                <a:cs typeface="Times New Roman"/>
                <a:sym typeface="Times New Roman"/>
                <a:hlinkClick r:id="rId10"/>
              </a:rPr>
              <a:t> </a:t>
            </a:r>
            <a:r>
              <a:rPr lang="es-419" sz="1000">
                <a:solidFill>
                  <a:schemeClr val="accent1"/>
                </a:solidFill>
                <a:uFill>
                  <a:noFill/>
                </a:uFill>
                <a:latin typeface="Times New Roman"/>
                <a:ea typeface="Times New Roman"/>
                <a:cs typeface="Times New Roman"/>
                <a:sym typeface="Times New Roman"/>
                <a:hlinkClick r:id="rId10"/>
              </a:rPr>
              <a:t> </a:t>
            </a:r>
            <a:endParaRPr sz="1000">
              <a:solidFill>
                <a:schemeClr val="accent1"/>
              </a:solidFill>
              <a:uFill>
                <a:noFill/>
              </a:uFill>
              <a:latin typeface="Times New Roman"/>
              <a:ea typeface="Times New Roman"/>
              <a:cs typeface="Times New Roman"/>
              <a:sym typeface="Times New Roman"/>
              <a:hlinkClick r:id="rId10"/>
            </a:endParaRPr>
          </a:p>
          <a:p>
            <a:pPr marL="0" lvl="0" indent="0" algn="just" rtl="0">
              <a:spcBef>
                <a:spcPts val="0"/>
              </a:spcBef>
              <a:spcAft>
                <a:spcPts val="0"/>
              </a:spcAft>
              <a:buNone/>
            </a:pPr>
            <a:r>
              <a:rPr lang="es-419" sz="1000" b="1">
                <a:solidFill>
                  <a:schemeClr val="accent1"/>
                </a:solidFill>
                <a:latin typeface="Times New Roman"/>
                <a:ea typeface="Times New Roman"/>
                <a:cs typeface="Times New Roman"/>
                <a:sym typeface="Times New Roman"/>
              </a:rPr>
              <a:t>TRAMULLAS, Jesús. </a:t>
            </a:r>
            <a:r>
              <a:rPr lang="es-419" sz="1000">
                <a:solidFill>
                  <a:schemeClr val="accent1"/>
                </a:solidFill>
                <a:latin typeface="Times New Roman"/>
                <a:ea typeface="Times New Roman"/>
                <a:cs typeface="Times New Roman"/>
                <a:sym typeface="Times New Roman"/>
              </a:rPr>
              <a:t>(2016). Competencias informacionales básicas y uso de Wikipedia en entornos educativos. Journal of Innovation Management in Higher Education, 1(1): 79-95.</a:t>
            </a:r>
            <a:endParaRPr sz="1000">
              <a:solidFill>
                <a:schemeClr val="accent1"/>
              </a:solidFill>
              <a:uFill>
                <a:noFill/>
              </a:uFill>
              <a:hlinkClick r:id="rId11"/>
            </a:endParaRPr>
          </a:p>
          <a:p>
            <a:pPr marL="0" lvl="0" indent="0" algn="just" rtl="0">
              <a:spcBef>
                <a:spcPts val="0"/>
              </a:spcBef>
              <a:spcAft>
                <a:spcPts val="0"/>
              </a:spcAft>
              <a:buNone/>
            </a:pPr>
            <a:endParaRPr sz="1000">
              <a:solidFill>
                <a:srgbClr val="0E0E0E"/>
              </a:solidFill>
              <a:latin typeface="Times New Roman"/>
              <a:ea typeface="Times New Roman"/>
              <a:cs typeface="Times New Roman"/>
              <a:sym typeface="Times New Roman"/>
            </a:endParaRPr>
          </a:p>
          <a:p>
            <a:pPr marL="0" lvl="0" indent="0" algn="just" rtl="0">
              <a:spcBef>
                <a:spcPts val="1200"/>
              </a:spcBef>
              <a:spcAft>
                <a:spcPts val="0"/>
              </a:spcAft>
              <a:buNone/>
            </a:pPr>
            <a:endParaRPr sz="1000">
              <a:latin typeface="Times New Roman"/>
              <a:ea typeface="Times New Roman"/>
              <a:cs typeface="Times New Roman"/>
              <a:sym typeface="Times New Roman"/>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758"/>
        <p:cNvGrpSpPr/>
        <p:nvPr/>
      </p:nvGrpSpPr>
      <p:grpSpPr>
        <a:xfrm>
          <a:off x="0" y="0"/>
          <a:ext cx="0" cy="0"/>
          <a:chOff x="0" y="0"/>
          <a:chExt cx="0" cy="0"/>
        </a:xfrm>
      </p:grpSpPr>
      <p:sp>
        <p:nvSpPr>
          <p:cNvPr id="759" name="Google Shape;759;p82"/>
          <p:cNvSpPr txBox="1">
            <a:spLocks noGrp="1"/>
          </p:cNvSpPr>
          <p:nvPr>
            <p:ph type="title"/>
          </p:nvPr>
        </p:nvSpPr>
        <p:spPr>
          <a:xfrm>
            <a:off x="311700" y="215600"/>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Antes de ir a la </a:t>
            </a:r>
            <a:endParaRPr/>
          </a:p>
          <a:p>
            <a:pPr marL="0" lvl="0" indent="0" algn="l" rtl="0">
              <a:spcBef>
                <a:spcPts val="0"/>
              </a:spcBef>
              <a:spcAft>
                <a:spcPts val="0"/>
              </a:spcAft>
              <a:buNone/>
            </a:pPr>
            <a:r>
              <a:rPr lang="es-419"/>
              <a:t>2a parte del taller</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s-419"/>
              <a:t>¡Vamos a un receso!</a:t>
            </a:r>
            <a:endParaRPr/>
          </a:p>
        </p:txBody>
      </p:sp>
      <p:pic>
        <p:nvPicPr>
          <p:cNvPr id="760" name="Google Shape;760;p82"/>
          <p:cNvPicPr preferRelativeResize="0"/>
          <p:nvPr/>
        </p:nvPicPr>
        <p:blipFill>
          <a:blip r:embed="rId3">
            <a:alphaModFix/>
          </a:blip>
          <a:stretch>
            <a:fillRect/>
          </a:stretch>
        </p:blipFill>
        <p:spPr>
          <a:xfrm>
            <a:off x="5973822" y="1711850"/>
            <a:ext cx="3015650" cy="321667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764"/>
        <p:cNvGrpSpPr/>
        <p:nvPr/>
      </p:nvGrpSpPr>
      <p:grpSpPr>
        <a:xfrm>
          <a:off x="0" y="0"/>
          <a:ext cx="0" cy="0"/>
          <a:chOff x="0" y="0"/>
          <a:chExt cx="0" cy="0"/>
        </a:xfrm>
      </p:grpSpPr>
      <p:sp>
        <p:nvSpPr>
          <p:cNvPr id="765" name="Google Shape;765;p83"/>
          <p:cNvSpPr txBox="1">
            <a:spLocks noGrp="1"/>
          </p:cNvSpPr>
          <p:nvPr>
            <p:ph type="title"/>
          </p:nvPr>
        </p:nvSpPr>
        <p:spPr>
          <a:xfrm>
            <a:off x="407900" y="443375"/>
            <a:ext cx="6247800" cy="1310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419"/>
              <a:t>Cuenta de Wikipedia</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766" name="Google Shape;766;p83">
            <a:hlinkClick r:id="rId3"/>
          </p:cNvPr>
          <p:cNvPicPr preferRelativeResize="0"/>
          <p:nvPr/>
        </p:nvPicPr>
        <p:blipFill>
          <a:blip r:embed="rId4">
            <a:alphaModFix/>
          </a:blip>
          <a:stretch>
            <a:fillRect/>
          </a:stretch>
        </p:blipFill>
        <p:spPr>
          <a:xfrm>
            <a:off x="2921050" y="906400"/>
            <a:ext cx="5640497" cy="4082001"/>
          </a:xfrm>
          <a:prstGeom prst="rect">
            <a:avLst/>
          </a:prstGeom>
          <a:noFill/>
          <a:ln>
            <a:noFill/>
          </a:ln>
          <a:effectLst>
            <a:outerShdw blurRad="342900" dist="9525" algn="bl" rotWithShape="0">
              <a:srgbClr val="000000">
                <a:alpha val="5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770"/>
        <p:cNvGrpSpPr/>
        <p:nvPr/>
      </p:nvGrpSpPr>
      <p:grpSpPr>
        <a:xfrm>
          <a:off x="0" y="0"/>
          <a:ext cx="0" cy="0"/>
          <a:chOff x="0" y="0"/>
          <a:chExt cx="0" cy="0"/>
        </a:xfrm>
      </p:grpSpPr>
      <p:sp>
        <p:nvSpPr>
          <p:cNvPr id="771" name="Google Shape;771;p84"/>
          <p:cNvSpPr txBox="1">
            <a:spLocks noGrp="1"/>
          </p:cNvSpPr>
          <p:nvPr>
            <p:ph type="title"/>
          </p:nvPr>
        </p:nvSpPr>
        <p:spPr>
          <a:xfrm>
            <a:off x="681725" y="154750"/>
            <a:ext cx="6247800" cy="114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419"/>
              <a:t>Cuenta de Wikipedia</a:t>
            </a:r>
            <a:endParaRPr/>
          </a:p>
        </p:txBody>
      </p:sp>
      <p:sp>
        <p:nvSpPr>
          <p:cNvPr id="772" name="Google Shape;772;p84"/>
          <p:cNvSpPr txBox="1">
            <a:spLocks noGrp="1"/>
          </p:cNvSpPr>
          <p:nvPr>
            <p:ph type="body" idx="4294967295"/>
          </p:nvPr>
        </p:nvSpPr>
        <p:spPr>
          <a:xfrm>
            <a:off x="1286175" y="4503925"/>
            <a:ext cx="6329100" cy="207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1200">
                <a:solidFill>
                  <a:srgbClr val="000000"/>
                </a:solidFill>
                <a:latin typeface="Arial"/>
                <a:ea typeface="Arial"/>
                <a:cs typeface="Arial"/>
                <a:sym typeface="Arial"/>
              </a:rPr>
              <a:t>Manual: </a:t>
            </a:r>
            <a:r>
              <a:rPr lang="es-419" sz="1200" u="sng">
                <a:solidFill>
                  <a:srgbClr val="1155CC"/>
                </a:solidFill>
                <a:latin typeface="Arial"/>
                <a:ea typeface="Arial"/>
                <a:cs typeface="Arial"/>
                <a:sym typeface="Arial"/>
                <a:hlinkClick r:id="rId3"/>
              </a:rPr>
              <a:t>https://commons.wikimedia.org/wiki/File:Manual_crear_cuenta_Wikipedia.pdf</a:t>
            </a:r>
            <a:r>
              <a:rPr lang="es-419" sz="1200">
                <a:solidFill>
                  <a:srgbClr val="000000"/>
                </a:solidFill>
                <a:latin typeface="Arial"/>
                <a:ea typeface="Arial"/>
                <a:cs typeface="Arial"/>
                <a:sym typeface="Arial"/>
              </a:rPr>
              <a:t> (</a:t>
            </a:r>
            <a:r>
              <a:rPr lang="es-419" sz="1200" b="1">
                <a:solidFill>
                  <a:srgbClr val="000000"/>
                </a:solidFill>
                <a:latin typeface="Arial"/>
                <a:ea typeface="Arial"/>
                <a:cs typeface="Arial"/>
                <a:sym typeface="Arial"/>
              </a:rPr>
              <a:t>bit.ly/cuenta_wiki</a:t>
            </a:r>
            <a:r>
              <a:rPr lang="es-419" sz="1200">
                <a:solidFill>
                  <a:srgbClr val="000000"/>
                </a:solidFill>
                <a:latin typeface="Arial"/>
                <a:ea typeface="Arial"/>
                <a:cs typeface="Arial"/>
                <a:sym typeface="Arial"/>
              </a:rPr>
              <a:t>)</a:t>
            </a:r>
            <a:endParaRPr/>
          </a:p>
        </p:txBody>
      </p:sp>
      <p:pic>
        <p:nvPicPr>
          <p:cNvPr id="773" name="Google Shape;773;p84" descr="Este es un sencillo tutorial de como crear una cuenta en Wikipedia.&#10;TheEdublogs.wordpress.com" title="Como crear una cuenta en Wikipedia">
            <a:hlinkClick r:id="rId4"/>
          </p:cNvPr>
          <p:cNvPicPr preferRelativeResize="0"/>
          <p:nvPr/>
        </p:nvPicPr>
        <p:blipFill>
          <a:blip r:embed="rId5">
            <a:alphaModFix/>
          </a:blip>
          <a:stretch>
            <a:fillRect/>
          </a:stretch>
        </p:blipFill>
        <p:spPr>
          <a:xfrm>
            <a:off x="2034375" y="1027450"/>
            <a:ext cx="4572000" cy="3429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377"/>
        <p:cNvGrpSpPr/>
        <p:nvPr/>
      </p:nvGrpSpPr>
      <p:grpSpPr>
        <a:xfrm>
          <a:off x="0" y="0"/>
          <a:ext cx="0" cy="0"/>
          <a:chOff x="0" y="0"/>
          <a:chExt cx="0" cy="0"/>
        </a:xfrm>
      </p:grpSpPr>
      <p:sp>
        <p:nvSpPr>
          <p:cNvPr id="378" name="Google Shape;378;p31"/>
          <p:cNvSpPr txBox="1">
            <a:spLocks noGrp="1"/>
          </p:cNvSpPr>
          <p:nvPr>
            <p:ph type="title" idx="4294967295"/>
          </p:nvPr>
        </p:nvSpPr>
        <p:spPr>
          <a:xfrm>
            <a:off x="311675" y="798600"/>
            <a:ext cx="6247800" cy="354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highlight>
                  <a:schemeClr val="accent1"/>
                </a:highlight>
              </a:rPr>
              <a:t>Las bibliotecas hoy en día...</a:t>
            </a:r>
            <a:endParaRPr>
              <a:highlight>
                <a:schemeClr val="accent1"/>
              </a:highlight>
            </a:endParaRPr>
          </a:p>
        </p:txBody>
      </p:sp>
      <p:sp>
        <p:nvSpPr>
          <p:cNvPr id="379" name="Google Shape;379;p31"/>
          <p:cNvSpPr txBox="1">
            <a:spLocks noGrp="1"/>
          </p:cNvSpPr>
          <p:nvPr>
            <p:ph type="body" idx="4294967295"/>
          </p:nvPr>
        </p:nvSpPr>
        <p:spPr>
          <a:xfrm>
            <a:off x="311675" y="711025"/>
            <a:ext cx="2650200" cy="3284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800">
              <a:solidFill>
                <a:schemeClr val="accent1"/>
              </a:solidFill>
              <a:latin typeface="Times New Roman"/>
              <a:ea typeface="Times New Roman"/>
              <a:cs typeface="Times New Roman"/>
              <a:sym typeface="Times New Roman"/>
            </a:endParaRPr>
          </a:p>
          <a:p>
            <a:pPr marL="0" lvl="0" indent="0" algn="l" rtl="0">
              <a:lnSpc>
                <a:spcPct val="100000"/>
              </a:lnSpc>
              <a:spcBef>
                <a:spcPts val="3300"/>
              </a:spcBef>
              <a:spcAft>
                <a:spcPts val="0"/>
              </a:spcAft>
              <a:buNone/>
            </a:pPr>
            <a:r>
              <a:rPr lang="es-419" sz="1700">
                <a:solidFill>
                  <a:schemeClr val="accent1"/>
                </a:solidFill>
                <a:latin typeface="Times New Roman"/>
                <a:ea typeface="Times New Roman"/>
                <a:cs typeface="Times New Roman"/>
                <a:sym typeface="Times New Roman"/>
              </a:rPr>
              <a:t>La biblioteca pasó de ser un lugar físico y hermético a un espacio creativo. </a:t>
            </a:r>
            <a:endParaRPr sz="1700">
              <a:solidFill>
                <a:schemeClr val="accent1"/>
              </a:solidFill>
              <a:latin typeface="Times New Roman"/>
              <a:ea typeface="Times New Roman"/>
              <a:cs typeface="Times New Roman"/>
              <a:sym typeface="Times New Roman"/>
            </a:endParaRPr>
          </a:p>
          <a:p>
            <a:pPr marL="0" lvl="0" indent="0" algn="l" rtl="0">
              <a:lnSpc>
                <a:spcPct val="100000"/>
              </a:lnSpc>
              <a:spcBef>
                <a:spcPts val="3300"/>
              </a:spcBef>
              <a:spcAft>
                <a:spcPts val="0"/>
              </a:spcAft>
              <a:buNone/>
            </a:pPr>
            <a:r>
              <a:rPr lang="es-419" sz="1700">
                <a:solidFill>
                  <a:schemeClr val="accent1"/>
                </a:solidFill>
                <a:latin typeface="Times New Roman"/>
                <a:ea typeface="Times New Roman"/>
                <a:cs typeface="Times New Roman"/>
                <a:sym typeface="Times New Roman"/>
              </a:rPr>
              <a:t>No es sólo un lugar para la interacción silenciosa con el texto, la biblioteca es también un espacio para la interacción dinámica con el pensamiento.</a:t>
            </a:r>
            <a:endParaRPr sz="1700">
              <a:solidFill>
                <a:schemeClr val="accent1"/>
              </a:solidFill>
              <a:latin typeface="Proxima Nova"/>
              <a:ea typeface="Proxima Nova"/>
              <a:cs typeface="Proxima Nova"/>
              <a:sym typeface="Proxima Nova"/>
            </a:endParaRPr>
          </a:p>
          <a:p>
            <a:pPr marL="0" lvl="0" indent="0" algn="l" rtl="0">
              <a:lnSpc>
                <a:spcPct val="100000"/>
              </a:lnSpc>
              <a:spcBef>
                <a:spcPts val="3300"/>
              </a:spcBef>
              <a:spcAft>
                <a:spcPts val="0"/>
              </a:spcAft>
              <a:buNone/>
            </a:pPr>
            <a:endParaRPr sz="1400">
              <a:solidFill>
                <a:srgbClr val="0E0E0E"/>
              </a:solidFill>
              <a:latin typeface="Times New Roman"/>
              <a:ea typeface="Times New Roman"/>
              <a:cs typeface="Times New Roman"/>
              <a:sym typeface="Times New Roman"/>
            </a:endParaRPr>
          </a:p>
          <a:p>
            <a:pPr marL="0" lvl="0" indent="0" algn="just" rtl="0">
              <a:lnSpc>
                <a:spcPct val="150000"/>
              </a:lnSpc>
              <a:spcBef>
                <a:spcPts val="3300"/>
              </a:spcBef>
              <a:spcAft>
                <a:spcPts val="0"/>
              </a:spcAft>
              <a:buNone/>
            </a:pPr>
            <a:endParaRPr sz="1100">
              <a:solidFill>
                <a:schemeClr val="accent1"/>
              </a:solidFill>
              <a:latin typeface="Times New Roman"/>
              <a:ea typeface="Times New Roman"/>
              <a:cs typeface="Times New Roman"/>
              <a:sym typeface="Times New Roman"/>
            </a:endParaRPr>
          </a:p>
        </p:txBody>
      </p:sp>
      <p:sp>
        <p:nvSpPr>
          <p:cNvPr id="380" name="Google Shape;380;p31"/>
          <p:cNvSpPr txBox="1">
            <a:spLocks noGrp="1"/>
          </p:cNvSpPr>
          <p:nvPr>
            <p:ph type="body" idx="4294967295"/>
          </p:nvPr>
        </p:nvSpPr>
        <p:spPr>
          <a:xfrm>
            <a:off x="4832400" y="1505700"/>
            <a:ext cx="3999900" cy="30762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endParaRPr sz="1100">
              <a:solidFill>
                <a:schemeClr val="accent1"/>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pic>
        <p:nvPicPr>
          <p:cNvPr id="381" name="Google Shape;381;p31"/>
          <p:cNvPicPr preferRelativeResize="0"/>
          <p:nvPr/>
        </p:nvPicPr>
        <p:blipFill>
          <a:blip r:embed="rId3">
            <a:alphaModFix/>
          </a:blip>
          <a:stretch>
            <a:fillRect/>
          </a:stretch>
        </p:blipFill>
        <p:spPr>
          <a:xfrm>
            <a:off x="3038050" y="390775"/>
            <a:ext cx="6007875" cy="45059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777"/>
        <p:cNvGrpSpPr/>
        <p:nvPr/>
      </p:nvGrpSpPr>
      <p:grpSpPr>
        <a:xfrm>
          <a:off x="0" y="0"/>
          <a:ext cx="0" cy="0"/>
          <a:chOff x="0" y="0"/>
          <a:chExt cx="0" cy="0"/>
        </a:xfrm>
      </p:grpSpPr>
      <p:sp>
        <p:nvSpPr>
          <p:cNvPr id="778" name="Google Shape;778;p85"/>
          <p:cNvSpPr txBox="1">
            <a:spLocks noGrp="1"/>
          </p:cNvSpPr>
          <p:nvPr>
            <p:ph type="title"/>
          </p:nvPr>
        </p:nvSpPr>
        <p:spPr>
          <a:xfrm>
            <a:off x="504175" y="98500"/>
            <a:ext cx="7055700" cy="12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419" sz="3000">
                <a:solidFill>
                  <a:srgbClr val="434343"/>
                </a:solidFill>
              </a:rPr>
              <a:t>Actividad 1. ¡Empecemos a editar!</a:t>
            </a:r>
            <a:endParaRPr sz="3000">
              <a:solidFill>
                <a:srgbClr val="434343"/>
              </a:solidFill>
            </a:endParaRPr>
          </a:p>
        </p:txBody>
      </p:sp>
      <p:pic>
        <p:nvPicPr>
          <p:cNvPr id="779" name="Google Shape;779;p85"/>
          <p:cNvPicPr preferRelativeResize="0"/>
          <p:nvPr/>
        </p:nvPicPr>
        <p:blipFill>
          <a:blip r:embed="rId3">
            <a:alphaModFix/>
          </a:blip>
          <a:stretch>
            <a:fillRect/>
          </a:stretch>
        </p:blipFill>
        <p:spPr>
          <a:xfrm>
            <a:off x="504175" y="1430500"/>
            <a:ext cx="8362950" cy="3390900"/>
          </a:xfrm>
          <a:prstGeom prst="rect">
            <a:avLst/>
          </a:prstGeom>
          <a:noFill/>
          <a:ln>
            <a:noFill/>
          </a:ln>
          <a:effectLst>
            <a:outerShdw blurRad="285750" dist="9525" algn="bl" rotWithShape="0">
              <a:srgbClr val="000000">
                <a:alpha val="50000"/>
              </a:srgbClr>
            </a:outerShdw>
          </a:effectLst>
        </p:spPr>
      </p:pic>
      <p:sp>
        <p:nvSpPr>
          <p:cNvPr id="780" name="Google Shape;780;p85"/>
          <p:cNvSpPr/>
          <p:nvPr/>
        </p:nvSpPr>
        <p:spPr>
          <a:xfrm>
            <a:off x="1853625" y="2355300"/>
            <a:ext cx="984000" cy="4329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784"/>
        <p:cNvGrpSpPr/>
        <p:nvPr/>
      </p:nvGrpSpPr>
      <p:grpSpPr>
        <a:xfrm>
          <a:off x="0" y="0"/>
          <a:ext cx="0" cy="0"/>
          <a:chOff x="0" y="0"/>
          <a:chExt cx="0" cy="0"/>
        </a:xfrm>
      </p:grpSpPr>
      <p:sp>
        <p:nvSpPr>
          <p:cNvPr id="785" name="Google Shape;785;p86"/>
          <p:cNvSpPr txBox="1">
            <a:spLocks noGrp="1"/>
          </p:cNvSpPr>
          <p:nvPr>
            <p:ph type="title"/>
          </p:nvPr>
        </p:nvSpPr>
        <p:spPr>
          <a:xfrm>
            <a:off x="207700" y="-138675"/>
            <a:ext cx="5334900" cy="12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419" sz="3000">
                <a:solidFill>
                  <a:srgbClr val="666666"/>
                </a:solidFill>
              </a:rPr>
              <a:t>Con el editor visual</a:t>
            </a:r>
            <a:endParaRPr sz="3000">
              <a:solidFill>
                <a:srgbClr val="666666"/>
              </a:solidFill>
            </a:endParaRPr>
          </a:p>
        </p:txBody>
      </p:sp>
      <p:pic>
        <p:nvPicPr>
          <p:cNvPr id="786" name="Google Shape;786;p86"/>
          <p:cNvPicPr preferRelativeResize="0"/>
          <p:nvPr/>
        </p:nvPicPr>
        <p:blipFill>
          <a:blip r:embed="rId3">
            <a:alphaModFix/>
          </a:blip>
          <a:stretch>
            <a:fillRect/>
          </a:stretch>
        </p:blipFill>
        <p:spPr>
          <a:xfrm>
            <a:off x="859900" y="1426975"/>
            <a:ext cx="7271824" cy="3405575"/>
          </a:xfrm>
          <a:prstGeom prst="rect">
            <a:avLst/>
          </a:prstGeom>
          <a:noFill/>
          <a:ln>
            <a:noFill/>
          </a:ln>
          <a:effectLst>
            <a:outerShdw blurRad="285750" dist="9525" algn="bl" rotWithShape="0">
              <a:srgbClr val="000000">
                <a:alpha val="50000"/>
              </a:srgbClr>
            </a:outerShdw>
          </a:effectLst>
        </p:spPr>
      </p:pic>
      <p:sp>
        <p:nvSpPr>
          <p:cNvPr id="787" name="Google Shape;787;p86"/>
          <p:cNvSpPr/>
          <p:nvPr/>
        </p:nvSpPr>
        <p:spPr>
          <a:xfrm>
            <a:off x="6018825" y="2118150"/>
            <a:ext cx="984000" cy="4329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791"/>
        <p:cNvGrpSpPr/>
        <p:nvPr/>
      </p:nvGrpSpPr>
      <p:grpSpPr>
        <a:xfrm>
          <a:off x="0" y="0"/>
          <a:ext cx="0" cy="0"/>
          <a:chOff x="0" y="0"/>
          <a:chExt cx="0" cy="0"/>
        </a:xfrm>
      </p:grpSpPr>
      <p:sp>
        <p:nvSpPr>
          <p:cNvPr id="792" name="Google Shape;792;p87"/>
          <p:cNvSpPr txBox="1">
            <a:spLocks noGrp="1"/>
          </p:cNvSpPr>
          <p:nvPr>
            <p:ph type="title"/>
          </p:nvPr>
        </p:nvSpPr>
        <p:spPr>
          <a:xfrm>
            <a:off x="207700" y="-138675"/>
            <a:ext cx="5334900" cy="12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419" sz="3000">
                <a:solidFill>
                  <a:srgbClr val="666666"/>
                </a:solidFill>
              </a:rPr>
              <a:t>Aprendamos a citar</a:t>
            </a:r>
            <a:endParaRPr sz="3000">
              <a:solidFill>
                <a:srgbClr val="666666"/>
              </a:solidFill>
            </a:endParaRPr>
          </a:p>
        </p:txBody>
      </p:sp>
      <p:pic>
        <p:nvPicPr>
          <p:cNvPr id="793" name="Google Shape;793;p87"/>
          <p:cNvPicPr preferRelativeResize="0"/>
          <p:nvPr/>
        </p:nvPicPr>
        <p:blipFill>
          <a:blip r:embed="rId3">
            <a:alphaModFix/>
          </a:blip>
          <a:stretch>
            <a:fillRect/>
          </a:stretch>
        </p:blipFill>
        <p:spPr>
          <a:xfrm>
            <a:off x="521850" y="2071688"/>
            <a:ext cx="1943100" cy="1000125"/>
          </a:xfrm>
          <a:prstGeom prst="rect">
            <a:avLst/>
          </a:prstGeom>
          <a:noFill/>
          <a:ln>
            <a:noFill/>
          </a:ln>
          <a:effectLst>
            <a:outerShdw blurRad="285750" dist="9525" algn="bl" rotWithShape="0">
              <a:srgbClr val="000000">
                <a:alpha val="50000"/>
              </a:srgbClr>
            </a:outerShdw>
          </a:effectLst>
        </p:spPr>
      </p:pic>
      <p:pic>
        <p:nvPicPr>
          <p:cNvPr id="794" name="Google Shape;794;p87"/>
          <p:cNvPicPr preferRelativeResize="0"/>
          <p:nvPr/>
        </p:nvPicPr>
        <p:blipFill>
          <a:blip r:embed="rId4">
            <a:alphaModFix/>
          </a:blip>
          <a:stretch>
            <a:fillRect/>
          </a:stretch>
        </p:blipFill>
        <p:spPr>
          <a:xfrm>
            <a:off x="2824900" y="1302900"/>
            <a:ext cx="5870274" cy="2673071"/>
          </a:xfrm>
          <a:prstGeom prst="rect">
            <a:avLst/>
          </a:prstGeom>
          <a:noFill/>
          <a:ln>
            <a:noFill/>
          </a:ln>
        </p:spPr>
      </p:pic>
      <p:sp>
        <p:nvSpPr>
          <p:cNvPr id="795" name="Google Shape;795;p87"/>
          <p:cNvSpPr/>
          <p:nvPr/>
        </p:nvSpPr>
        <p:spPr>
          <a:xfrm>
            <a:off x="7175000" y="3274350"/>
            <a:ext cx="1357200" cy="6126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7"/>
          <p:cNvSpPr/>
          <p:nvPr/>
        </p:nvSpPr>
        <p:spPr>
          <a:xfrm>
            <a:off x="4406150" y="2333138"/>
            <a:ext cx="1357200" cy="612600"/>
          </a:xfrm>
          <a:prstGeom prst="ellipse">
            <a:avLst/>
          </a:prstGeom>
          <a:noFill/>
          <a:ln w="2857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7"/>
          <p:cNvSpPr/>
          <p:nvPr/>
        </p:nvSpPr>
        <p:spPr>
          <a:xfrm>
            <a:off x="5794150" y="2333149"/>
            <a:ext cx="1162200" cy="612600"/>
          </a:xfrm>
          <a:prstGeom prst="ellipse">
            <a:avLst/>
          </a:prstGeom>
          <a:noFill/>
          <a:ln w="2857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7"/>
          <p:cNvSpPr/>
          <p:nvPr/>
        </p:nvSpPr>
        <p:spPr>
          <a:xfrm>
            <a:off x="3018150" y="2333138"/>
            <a:ext cx="1357200" cy="6126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802"/>
        <p:cNvGrpSpPr/>
        <p:nvPr/>
      </p:nvGrpSpPr>
      <p:grpSpPr>
        <a:xfrm>
          <a:off x="0" y="0"/>
          <a:ext cx="0" cy="0"/>
          <a:chOff x="0" y="0"/>
          <a:chExt cx="0" cy="0"/>
        </a:xfrm>
      </p:grpSpPr>
      <p:sp>
        <p:nvSpPr>
          <p:cNvPr id="803" name="Google Shape;803;p88"/>
          <p:cNvSpPr/>
          <p:nvPr/>
        </p:nvSpPr>
        <p:spPr>
          <a:xfrm>
            <a:off x="5929875" y="1866200"/>
            <a:ext cx="1357200" cy="6126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4" name="Google Shape;804;p88"/>
          <p:cNvPicPr preferRelativeResize="0"/>
          <p:nvPr/>
        </p:nvPicPr>
        <p:blipFill>
          <a:blip r:embed="rId3">
            <a:alphaModFix/>
          </a:blip>
          <a:stretch>
            <a:fillRect/>
          </a:stretch>
        </p:blipFill>
        <p:spPr>
          <a:xfrm>
            <a:off x="1373138" y="1024963"/>
            <a:ext cx="6219825" cy="3228975"/>
          </a:xfrm>
          <a:prstGeom prst="rect">
            <a:avLst/>
          </a:prstGeom>
          <a:noFill/>
          <a:ln>
            <a:noFill/>
          </a:ln>
        </p:spPr>
      </p:pic>
      <p:sp>
        <p:nvSpPr>
          <p:cNvPr id="805" name="Google Shape;805;p88"/>
          <p:cNvSpPr/>
          <p:nvPr/>
        </p:nvSpPr>
        <p:spPr>
          <a:xfrm>
            <a:off x="5929875" y="1799513"/>
            <a:ext cx="1357200" cy="6126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809"/>
        <p:cNvGrpSpPr/>
        <p:nvPr/>
      </p:nvGrpSpPr>
      <p:grpSpPr>
        <a:xfrm>
          <a:off x="0" y="0"/>
          <a:ext cx="0" cy="0"/>
          <a:chOff x="0" y="0"/>
          <a:chExt cx="0" cy="0"/>
        </a:xfrm>
      </p:grpSpPr>
      <p:sp>
        <p:nvSpPr>
          <p:cNvPr id="810" name="Google Shape;810;p89"/>
          <p:cNvSpPr txBox="1">
            <a:spLocks noGrp="1"/>
          </p:cNvSpPr>
          <p:nvPr>
            <p:ph type="title"/>
          </p:nvPr>
        </p:nvSpPr>
        <p:spPr>
          <a:xfrm>
            <a:off x="1303800" y="7509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Artículos que requieren referencias</a:t>
            </a:r>
            <a:endParaRPr/>
          </a:p>
        </p:txBody>
      </p:sp>
      <p:sp>
        <p:nvSpPr>
          <p:cNvPr id="811" name="Google Shape;811;p89"/>
          <p:cNvSpPr txBox="1">
            <a:spLocks noGrp="1"/>
          </p:cNvSpPr>
          <p:nvPr>
            <p:ph type="body" idx="1"/>
          </p:nvPr>
        </p:nvSpPr>
        <p:spPr>
          <a:xfrm>
            <a:off x="5084750" y="2376200"/>
            <a:ext cx="3661800" cy="9510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419">
                <a:latin typeface="Maven Pro"/>
                <a:ea typeface="Maven Pro"/>
                <a:cs typeface="Maven Pro"/>
                <a:sym typeface="Maven Pro"/>
              </a:rPr>
              <a:t>Herramienta PetScan</a:t>
            </a:r>
            <a:endParaRPr>
              <a:latin typeface="Maven Pro"/>
              <a:ea typeface="Maven Pro"/>
              <a:cs typeface="Maven Pro"/>
              <a:sym typeface="Maven Pro"/>
            </a:endParaRPr>
          </a:p>
          <a:p>
            <a:pPr marL="457200" lvl="0" indent="0" algn="ctr" rtl="0">
              <a:spcBef>
                <a:spcPts val="1600"/>
              </a:spcBef>
              <a:spcAft>
                <a:spcPts val="1600"/>
              </a:spcAft>
              <a:buNone/>
            </a:pPr>
            <a:r>
              <a:rPr lang="es-419" sz="2400" u="sng">
                <a:solidFill>
                  <a:schemeClr val="hlink"/>
                </a:solidFill>
                <a:latin typeface="Maven Pro"/>
                <a:ea typeface="Maven Pro"/>
                <a:cs typeface="Maven Pro"/>
                <a:sym typeface="Maven Pro"/>
                <a:hlinkClick r:id="rId3"/>
              </a:rPr>
              <a:t>bit.ly/petscan_wiki</a:t>
            </a:r>
            <a:endParaRPr sz="2400">
              <a:latin typeface="Maven Pro"/>
              <a:ea typeface="Maven Pro"/>
              <a:cs typeface="Maven Pro"/>
              <a:sym typeface="Maven Pro"/>
            </a:endParaRPr>
          </a:p>
        </p:txBody>
      </p:sp>
      <p:pic>
        <p:nvPicPr>
          <p:cNvPr id="812" name="Google Shape;812;p89"/>
          <p:cNvPicPr preferRelativeResize="0"/>
          <p:nvPr/>
        </p:nvPicPr>
        <p:blipFill>
          <a:blip r:embed="rId4">
            <a:alphaModFix/>
          </a:blip>
          <a:stretch>
            <a:fillRect/>
          </a:stretch>
        </p:blipFill>
        <p:spPr>
          <a:xfrm>
            <a:off x="682825" y="1750275"/>
            <a:ext cx="4401925" cy="2385843"/>
          </a:xfrm>
          <a:prstGeom prst="rect">
            <a:avLst/>
          </a:prstGeom>
          <a:noFill/>
          <a:ln>
            <a:noFill/>
          </a:ln>
        </p:spPr>
      </p:pic>
      <p:sp>
        <p:nvSpPr>
          <p:cNvPr id="813" name="Google Shape;813;p89"/>
          <p:cNvSpPr txBox="1"/>
          <p:nvPr/>
        </p:nvSpPr>
        <p:spPr>
          <a:xfrm>
            <a:off x="1399000" y="4136125"/>
            <a:ext cx="3311100" cy="417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419">
                <a:latin typeface="Maven Pro"/>
                <a:ea typeface="Maven Pro"/>
                <a:cs typeface="Maven Pro"/>
                <a:sym typeface="Maven Pro"/>
              </a:rPr>
              <a:t>Fuente: </a:t>
            </a:r>
            <a:r>
              <a:rPr lang="es-419" u="sng">
                <a:solidFill>
                  <a:schemeClr val="hlink"/>
                </a:solidFill>
                <a:latin typeface="Maven Pro"/>
                <a:ea typeface="Maven Pro"/>
                <a:cs typeface="Maven Pro"/>
                <a:sym typeface="Maven Pro"/>
                <a:hlinkClick r:id="rId5"/>
              </a:rPr>
              <a:t>https://xkcd.com/285/</a:t>
            </a:r>
            <a:endParaRPr>
              <a:latin typeface="Maven Pro"/>
              <a:ea typeface="Maven Pro"/>
              <a:cs typeface="Maven Pro"/>
              <a:sym typeface="Maven Pro"/>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817"/>
        <p:cNvGrpSpPr/>
        <p:nvPr/>
      </p:nvGrpSpPr>
      <p:grpSpPr>
        <a:xfrm>
          <a:off x="0" y="0"/>
          <a:ext cx="0" cy="0"/>
          <a:chOff x="0" y="0"/>
          <a:chExt cx="0" cy="0"/>
        </a:xfrm>
      </p:grpSpPr>
      <p:sp>
        <p:nvSpPr>
          <p:cNvPr id="818" name="Google Shape;818;p90"/>
          <p:cNvSpPr txBox="1">
            <a:spLocks noGrp="1"/>
          </p:cNvSpPr>
          <p:nvPr>
            <p:ph type="title"/>
          </p:nvPr>
        </p:nvSpPr>
        <p:spPr>
          <a:xfrm>
            <a:off x="1303800" y="7509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Taller de usuario</a:t>
            </a:r>
            <a:endParaRPr/>
          </a:p>
        </p:txBody>
      </p:sp>
      <p:sp>
        <p:nvSpPr>
          <p:cNvPr id="819" name="Google Shape;819;p90"/>
          <p:cNvSpPr txBox="1">
            <a:spLocks noGrp="1"/>
          </p:cNvSpPr>
          <p:nvPr>
            <p:ph type="body" idx="1"/>
          </p:nvPr>
        </p:nvSpPr>
        <p:spPr>
          <a:xfrm>
            <a:off x="1872300" y="1666225"/>
            <a:ext cx="5399400" cy="12639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s-419" sz="1800"/>
              <a:t>Es un espacio para hacer borradores de artículos que después pueden ser trasladados a una página de Wikipedia.</a:t>
            </a:r>
            <a:endParaRPr sz="1800"/>
          </a:p>
          <a:p>
            <a:pPr marL="457200" lvl="0" indent="0" algn="ctr" rtl="0">
              <a:spcBef>
                <a:spcPts val="1600"/>
              </a:spcBef>
              <a:spcAft>
                <a:spcPts val="1600"/>
              </a:spcAft>
              <a:buNone/>
            </a:pPr>
            <a:endParaRPr sz="2400">
              <a:latin typeface="Arial"/>
              <a:ea typeface="Arial"/>
              <a:cs typeface="Arial"/>
              <a:sym typeface="Arial"/>
            </a:endParaRPr>
          </a:p>
        </p:txBody>
      </p:sp>
      <p:pic>
        <p:nvPicPr>
          <p:cNvPr id="820" name="Google Shape;820;p90"/>
          <p:cNvPicPr preferRelativeResize="0"/>
          <p:nvPr/>
        </p:nvPicPr>
        <p:blipFill>
          <a:blip r:embed="rId3">
            <a:alphaModFix/>
          </a:blip>
          <a:stretch>
            <a:fillRect/>
          </a:stretch>
        </p:blipFill>
        <p:spPr>
          <a:xfrm>
            <a:off x="984363" y="3133500"/>
            <a:ext cx="7669378" cy="1222775"/>
          </a:xfrm>
          <a:prstGeom prst="rect">
            <a:avLst/>
          </a:prstGeom>
          <a:noFill/>
          <a:ln>
            <a:noFill/>
          </a:ln>
        </p:spPr>
      </p:pic>
      <p:sp>
        <p:nvSpPr>
          <p:cNvPr id="821" name="Google Shape;821;p90"/>
          <p:cNvSpPr/>
          <p:nvPr/>
        </p:nvSpPr>
        <p:spPr>
          <a:xfrm>
            <a:off x="2105625" y="3133500"/>
            <a:ext cx="659100" cy="409800"/>
          </a:xfrm>
          <a:prstGeom prst="rect">
            <a:avLst/>
          </a:prstGeom>
          <a:no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2" name="Google Shape;822;p90"/>
          <p:cNvCxnSpPr>
            <a:endCxn id="821" idx="0"/>
          </p:cNvCxnSpPr>
          <p:nvPr/>
        </p:nvCxnSpPr>
        <p:spPr>
          <a:xfrm flipH="1">
            <a:off x="2435175" y="2587800"/>
            <a:ext cx="409800" cy="545700"/>
          </a:xfrm>
          <a:prstGeom prst="straightConnector1">
            <a:avLst/>
          </a:prstGeom>
          <a:noFill/>
          <a:ln w="28575" cap="flat" cmpd="sng">
            <a:solidFill>
              <a:schemeClr val="accent6"/>
            </a:solidFill>
            <a:prstDash val="solid"/>
            <a:round/>
            <a:headEnd type="none" w="med" len="med"/>
            <a:tailEnd type="triangle" w="med" len="med"/>
          </a:ln>
        </p:spPr>
      </p:cxn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826"/>
        <p:cNvGrpSpPr/>
        <p:nvPr/>
      </p:nvGrpSpPr>
      <p:grpSpPr>
        <a:xfrm>
          <a:off x="0" y="0"/>
          <a:ext cx="0" cy="0"/>
          <a:chOff x="0" y="0"/>
          <a:chExt cx="0" cy="0"/>
        </a:xfrm>
      </p:grpSpPr>
      <p:sp>
        <p:nvSpPr>
          <p:cNvPr id="827" name="Google Shape;827;p91"/>
          <p:cNvSpPr txBox="1">
            <a:spLocks noGrp="1"/>
          </p:cNvSpPr>
          <p:nvPr>
            <p:ph type="title"/>
          </p:nvPr>
        </p:nvSpPr>
        <p:spPr>
          <a:xfrm>
            <a:off x="311675" y="798600"/>
            <a:ext cx="8680200" cy="3546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2800" b="1">
              <a:solidFill>
                <a:srgbClr val="424242"/>
              </a:solidFill>
              <a:latin typeface="Maven Pro"/>
              <a:ea typeface="Maven Pro"/>
              <a:cs typeface="Maven Pro"/>
              <a:sym typeface="Maven Pro"/>
            </a:endParaRPr>
          </a:p>
          <a:p>
            <a:pPr marL="457200" lvl="0" indent="-342900" algn="l" rtl="0">
              <a:lnSpc>
                <a:spcPct val="115000"/>
              </a:lnSpc>
              <a:spcBef>
                <a:spcPts val="0"/>
              </a:spcBef>
              <a:spcAft>
                <a:spcPts val="0"/>
              </a:spcAft>
              <a:buClr>
                <a:srgbClr val="424242"/>
              </a:buClr>
              <a:buSzPts val="1800"/>
              <a:buFont typeface="Nunito"/>
              <a:buAutoNum type="arabicPeriod"/>
            </a:pPr>
            <a:r>
              <a:rPr lang="es-419" sz="1800" b="1">
                <a:solidFill>
                  <a:srgbClr val="424242"/>
                </a:solidFill>
                <a:latin typeface="Nunito"/>
                <a:ea typeface="Nunito"/>
                <a:cs typeface="Nunito"/>
                <a:sym typeface="Nunito"/>
              </a:rPr>
              <a:t>Identifica un artículo que requiera mejoras y que te interese.</a:t>
            </a:r>
            <a:endParaRPr sz="1800" b="1">
              <a:solidFill>
                <a:srgbClr val="424242"/>
              </a:solidFill>
              <a:latin typeface="Nunito"/>
              <a:ea typeface="Nunito"/>
              <a:cs typeface="Nunito"/>
              <a:sym typeface="Nunito"/>
            </a:endParaRPr>
          </a:p>
          <a:p>
            <a:pPr marL="457200" lvl="0" indent="-342900" algn="l" rtl="0">
              <a:lnSpc>
                <a:spcPct val="115000"/>
              </a:lnSpc>
              <a:spcBef>
                <a:spcPts val="0"/>
              </a:spcBef>
              <a:spcAft>
                <a:spcPts val="0"/>
              </a:spcAft>
              <a:buClr>
                <a:srgbClr val="424242"/>
              </a:buClr>
              <a:buSzPts val="1800"/>
              <a:buFont typeface="Nunito"/>
              <a:buAutoNum type="arabicPeriod"/>
            </a:pPr>
            <a:r>
              <a:rPr lang="es-419" sz="1800" b="1">
                <a:solidFill>
                  <a:srgbClr val="424242"/>
                </a:solidFill>
                <a:latin typeface="Nunito"/>
                <a:ea typeface="Nunito"/>
                <a:cs typeface="Nunito"/>
                <a:sym typeface="Nunito"/>
              </a:rPr>
              <a:t>Cópialo en tu taller  prueba agregar referencias.</a:t>
            </a:r>
            <a:endParaRPr sz="1800" b="1">
              <a:solidFill>
                <a:srgbClr val="424242"/>
              </a:solidFill>
              <a:latin typeface="Nunito"/>
              <a:ea typeface="Nunito"/>
              <a:cs typeface="Nunito"/>
              <a:sym typeface="Nunito"/>
            </a:endParaRPr>
          </a:p>
          <a:p>
            <a:pPr marL="0" lvl="0" indent="457200" algn="l" rtl="0">
              <a:lnSpc>
                <a:spcPct val="115000"/>
              </a:lnSpc>
              <a:spcBef>
                <a:spcPts val="1600"/>
              </a:spcBef>
              <a:spcAft>
                <a:spcPts val="0"/>
              </a:spcAft>
              <a:buNone/>
            </a:pPr>
            <a:r>
              <a:rPr lang="es-419" sz="1800">
                <a:solidFill>
                  <a:srgbClr val="424242"/>
                </a:solidFill>
                <a:latin typeface="Nunito"/>
                <a:ea typeface="Nunito"/>
                <a:cs typeface="Nunito"/>
                <a:sym typeface="Nunito"/>
              </a:rPr>
              <a:t>Sigue estas guías:</a:t>
            </a:r>
            <a:endParaRPr sz="1800">
              <a:solidFill>
                <a:srgbClr val="424242"/>
              </a:solidFill>
              <a:latin typeface="Nunito"/>
              <a:ea typeface="Nunito"/>
              <a:cs typeface="Nunito"/>
              <a:sym typeface="Nunito"/>
            </a:endParaRPr>
          </a:p>
          <a:p>
            <a:pPr marL="0" lvl="0" indent="457200" algn="l" rtl="0">
              <a:lnSpc>
                <a:spcPct val="115000"/>
              </a:lnSpc>
              <a:spcBef>
                <a:spcPts val="1600"/>
              </a:spcBef>
              <a:spcAft>
                <a:spcPts val="0"/>
              </a:spcAft>
              <a:buNone/>
            </a:pPr>
            <a:r>
              <a:rPr lang="es-419" sz="1800">
                <a:solidFill>
                  <a:srgbClr val="424242"/>
                </a:solidFill>
                <a:latin typeface="Nunito"/>
                <a:ea typeface="Nunito"/>
                <a:cs typeface="Nunito"/>
                <a:sym typeface="Nunito"/>
              </a:rPr>
              <a:t>👉 Cómo usar el taller: </a:t>
            </a:r>
            <a:r>
              <a:rPr lang="es-419" sz="1800" u="sng">
                <a:solidFill>
                  <a:srgbClr val="27278B"/>
                </a:solidFill>
                <a:latin typeface="Nunito"/>
                <a:ea typeface="Nunito"/>
                <a:cs typeface="Nunito"/>
                <a:sym typeface="Nunito"/>
                <a:hlinkClick r:id="rId3"/>
              </a:rPr>
              <a:t>bit.ly/taller_wiki</a:t>
            </a:r>
            <a:endParaRPr sz="1800">
              <a:solidFill>
                <a:srgbClr val="424242"/>
              </a:solidFill>
              <a:latin typeface="Nunito"/>
              <a:ea typeface="Nunito"/>
              <a:cs typeface="Nunito"/>
              <a:sym typeface="Nunito"/>
            </a:endParaRPr>
          </a:p>
          <a:p>
            <a:pPr marL="0" lvl="0" indent="457200" algn="l" rtl="0">
              <a:lnSpc>
                <a:spcPct val="115000"/>
              </a:lnSpc>
              <a:spcBef>
                <a:spcPts val="1600"/>
              </a:spcBef>
              <a:spcAft>
                <a:spcPts val="1600"/>
              </a:spcAft>
              <a:buNone/>
            </a:pPr>
            <a:r>
              <a:rPr lang="es-419" sz="1800">
                <a:solidFill>
                  <a:srgbClr val="424242"/>
                </a:solidFill>
                <a:latin typeface="Nunito"/>
                <a:ea typeface="Nunito"/>
                <a:cs typeface="Nunito"/>
                <a:sym typeface="Nunito"/>
              </a:rPr>
              <a:t>👉 Cómo agregar referencias: </a:t>
            </a:r>
            <a:r>
              <a:rPr lang="es-419" sz="1800" u="sng">
                <a:solidFill>
                  <a:srgbClr val="27278B"/>
                </a:solidFill>
                <a:latin typeface="Nunito"/>
                <a:ea typeface="Nunito"/>
                <a:cs typeface="Nunito"/>
                <a:sym typeface="Nunito"/>
                <a:hlinkClick r:id="rId4"/>
              </a:rPr>
              <a:t>bit.ly/wiki_ref</a:t>
            </a:r>
            <a:endParaRPr/>
          </a:p>
        </p:txBody>
      </p:sp>
      <p:sp>
        <p:nvSpPr>
          <p:cNvPr id="828" name="Google Shape;828;p91"/>
          <p:cNvSpPr/>
          <p:nvPr/>
        </p:nvSpPr>
        <p:spPr>
          <a:xfrm>
            <a:off x="6786475" y="458825"/>
            <a:ext cx="2020500" cy="6882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91"/>
          <p:cNvSpPr txBox="1"/>
          <p:nvPr/>
        </p:nvSpPr>
        <p:spPr>
          <a:xfrm>
            <a:off x="7304500" y="710475"/>
            <a:ext cx="1080600" cy="2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a:solidFill>
                  <a:srgbClr val="FFFFFF"/>
                </a:solidFill>
                <a:latin typeface="Roboto"/>
                <a:ea typeface="Roboto"/>
                <a:cs typeface="Roboto"/>
                <a:sym typeface="Roboto"/>
              </a:rPr>
              <a:t>Act. 1</a:t>
            </a:r>
            <a:endParaRPr>
              <a:solidFill>
                <a:srgbClr val="FFFFFF"/>
              </a:solidFill>
              <a:latin typeface="Roboto"/>
              <a:ea typeface="Roboto"/>
              <a:cs typeface="Roboto"/>
              <a:sym typeface="Roboto"/>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92"/>
          <p:cNvSpPr txBox="1">
            <a:spLocks noGrp="1"/>
          </p:cNvSpPr>
          <p:nvPr>
            <p:ph type="title"/>
          </p:nvPr>
        </p:nvSpPr>
        <p:spPr>
          <a:xfrm>
            <a:off x="311750" y="831175"/>
            <a:ext cx="7599600" cy="199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sz="3600"/>
          </a:p>
          <a:p>
            <a:pPr marL="0" lvl="0" indent="0" algn="l" rtl="0">
              <a:spcBef>
                <a:spcPts val="0"/>
              </a:spcBef>
              <a:spcAft>
                <a:spcPts val="0"/>
              </a:spcAft>
              <a:buNone/>
            </a:pPr>
            <a:endParaRPr sz="3600"/>
          </a:p>
          <a:p>
            <a:pPr marL="0" lvl="0" indent="0" algn="l" rtl="0">
              <a:spcBef>
                <a:spcPts val="0"/>
              </a:spcBef>
              <a:spcAft>
                <a:spcPts val="0"/>
              </a:spcAft>
              <a:buNone/>
            </a:pPr>
            <a:r>
              <a:rPr lang="es-419" sz="4800"/>
              <a:t>Esenciales de Wikipedia</a:t>
            </a:r>
            <a:endParaRPr sz="4800"/>
          </a:p>
          <a:p>
            <a:pPr marL="0" lvl="0" indent="0" algn="l" rtl="0">
              <a:spcBef>
                <a:spcPts val="0"/>
              </a:spcBef>
              <a:spcAft>
                <a:spcPts val="0"/>
              </a:spcAft>
              <a:buNone/>
            </a:pPr>
            <a:endParaRPr sz="3600"/>
          </a:p>
        </p:txBody>
      </p:sp>
      <p:sp>
        <p:nvSpPr>
          <p:cNvPr id="835" name="Google Shape;835;p92"/>
          <p:cNvSpPr txBox="1">
            <a:spLocks noGrp="1"/>
          </p:cNvSpPr>
          <p:nvPr>
            <p:ph type="body" idx="1"/>
          </p:nvPr>
        </p:nvSpPr>
        <p:spPr>
          <a:xfrm>
            <a:off x="1999075" y="3209350"/>
            <a:ext cx="5334900" cy="942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sz="30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93"/>
          <p:cNvSpPr txBox="1">
            <a:spLocks noGrp="1"/>
          </p:cNvSpPr>
          <p:nvPr>
            <p:ph type="title"/>
          </p:nvPr>
        </p:nvSpPr>
        <p:spPr>
          <a:xfrm>
            <a:off x="129975" y="179750"/>
            <a:ext cx="8520600" cy="85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b="1">
                <a:solidFill>
                  <a:srgbClr val="216778"/>
                </a:solidFill>
              </a:rPr>
              <a:t>Esenciales de Wikipedia</a:t>
            </a:r>
            <a:endParaRPr b="1">
              <a:solidFill>
                <a:srgbClr val="216778"/>
              </a:solidFill>
            </a:endParaRPr>
          </a:p>
        </p:txBody>
      </p:sp>
      <p:sp>
        <p:nvSpPr>
          <p:cNvPr id="841" name="Google Shape;841;p93"/>
          <p:cNvSpPr txBox="1"/>
          <p:nvPr/>
        </p:nvSpPr>
        <p:spPr>
          <a:xfrm>
            <a:off x="311700" y="1146200"/>
            <a:ext cx="5716200" cy="3507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419" sz="1700">
                <a:solidFill>
                  <a:schemeClr val="accent1"/>
                </a:solidFill>
                <a:latin typeface="Roboto"/>
                <a:ea typeface="Roboto"/>
                <a:cs typeface="Roboto"/>
                <a:sym typeface="Roboto"/>
              </a:rPr>
              <a:t>Wikipedia no es un catálogo de todo lo que ha existido. Algunos temas no existen porque el tema no ha sido cubierto lo suficiente por fuentes externas: </a:t>
            </a:r>
            <a:r>
              <a:rPr lang="es-419" sz="1700" b="1">
                <a:solidFill>
                  <a:schemeClr val="accent1"/>
                </a:solidFill>
                <a:latin typeface="Roboto"/>
                <a:ea typeface="Roboto"/>
                <a:cs typeface="Roboto"/>
                <a:sym typeface="Roboto"/>
              </a:rPr>
              <a:t>aún no es notable.</a:t>
            </a:r>
            <a:endParaRPr sz="1700" b="1">
              <a:solidFill>
                <a:schemeClr val="accent1"/>
              </a:solidFill>
              <a:latin typeface="Roboto"/>
              <a:ea typeface="Roboto"/>
              <a:cs typeface="Roboto"/>
              <a:sym typeface="Roboto"/>
            </a:endParaRPr>
          </a:p>
          <a:p>
            <a:pPr marL="0" lvl="0" indent="0" algn="l" rtl="0">
              <a:lnSpc>
                <a:spcPct val="115000"/>
              </a:lnSpc>
              <a:spcBef>
                <a:spcPts val="1600"/>
              </a:spcBef>
              <a:spcAft>
                <a:spcPts val="0"/>
              </a:spcAft>
              <a:buNone/>
            </a:pPr>
            <a:endParaRPr sz="1700">
              <a:solidFill>
                <a:schemeClr val="accent1"/>
              </a:solidFill>
              <a:latin typeface="Roboto"/>
              <a:ea typeface="Roboto"/>
              <a:cs typeface="Roboto"/>
              <a:sym typeface="Roboto"/>
            </a:endParaRPr>
          </a:p>
          <a:p>
            <a:pPr marL="0" lvl="0" indent="0" algn="l" rtl="0">
              <a:lnSpc>
                <a:spcPct val="115000"/>
              </a:lnSpc>
              <a:spcBef>
                <a:spcPts val="1600"/>
              </a:spcBef>
              <a:spcAft>
                <a:spcPts val="1600"/>
              </a:spcAft>
              <a:buNone/>
            </a:pPr>
            <a:r>
              <a:rPr lang="es-419" sz="1700">
                <a:solidFill>
                  <a:schemeClr val="accent1"/>
                </a:solidFill>
                <a:latin typeface="Roboto"/>
                <a:ea typeface="Roboto"/>
                <a:cs typeface="Roboto"/>
                <a:sym typeface="Roboto"/>
              </a:rPr>
              <a:t> ¿Este tema es lo suficientemente notable como para permanecer en Wikipedia? </a:t>
            </a:r>
            <a:endParaRPr>
              <a:latin typeface="Roboto"/>
              <a:ea typeface="Roboto"/>
              <a:cs typeface="Roboto"/>
              <a:sym typeface="Roboto"/>
            </a:endParaRPr>
          </a:p>
        </p:txBody>
      </p:sp>
      <p:pic>
        <p:nvPicPr>
          <p:cNvPr id="842" name="Google Shape;842;p93"/>
          <p:cNvPicPr preferRelativeResize="0"/>
          <p:nvPr/>
        </p:nvPicPr>
        <p:blipFill>
          <a:blip r:embed="rId3">
            <a:alphaModFix/>
          </a:blip>
          <a:stretch>
            <a:fillRect/>
          </a:stretch>
        </p:blipFill>
        <p:spPr>
          <a:xfrm>
            <a:off x="6298000" y="2886650"/>
            <a:ext cx="2534301" cy="20274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94"/>
          <p:cNvSpPr txBox="1">
            <a:spLocks noGrp="1"/>
          </p:cNvSpPr>
          <p:nvPr>
            <p:ph type="title"/>
          </p:nvPr>
        </p:nvSpPr>
        <p:spPr>
          <a:xfrm>
            <a:off x="156275" y="376775"/>
            <a:ext cx="3462600" cy="3546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419" sz="3000" b="1">
                <a:solidFill>
                  <a:srgbClr val="216778"/>
                </a:solidFill>
              </a:rPr>
              <a:t>Notabilidad</a:t>
            </a:r>
            <a:endParaRPr sz="3000" b="1">
              <a:solidFill>
                <a:srgbClr val="216778"/>
              </a:solidFill>
            </a:endParaRPr>
          </a:p>
        </p:txBody>
      </p:sp>
      <p:sp>
        <p:nvSpPr>
          <p:cNvPr id="848" name="Google Shape;848;p94"/>
          <p:cNvSpPr txBox="1"/>
          <p:nvPr/>
        </p:nvSpPr>
        <p:spPr>
          <a:xfrm>
            <a:off x="2893675" y="421850"/>
            <a:ext cx="5809800" cy="457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600" b="1">
              <a:latin typeface="Roboto"/>
              <a:ea typeface="Roboto"/>
              <a:cs typeface="Roboto"/>
              <a:sym typeface="Roboto"/>
            </a:endParaRPr>
          </a:p>
          <a:p>
            <a:pPr marL="0" lvl="0" indent="0" algn="l" rtl="0">
              <a:spcBef>
                <a:spcPts val="0"/>
              </a:spcBef>
              <a:spcAft>
                <a:spcPts val="0"/>
              </a:spcAft>
              <a:buNone/>
            </a:pPr>
            <a:r>
              <a:rPr lang="es-419" sz="1600" b="1" u="sng">
                <a:latin typeface="Roboto"/>
                <a:ea typeface="Roboto"/>
                <a:cs typeface="Roboto"/>
                <a:sym typeface="Roboto"/>
              </a:rPr>
              <a:t>Cobertura significativa </a:t>
            </a:r>
            <a:r>
              <a:rPr lang="es-419" sz="1600">
                <a:latin typeface="Roboto"/>
                <a:ea typeface="Roboto"/>
                <a:cs typeface="Roboto"/>
                <a:sym typeface="Roboto"/>
              </a:rPr>
              <a:t>que al menos un par de </a:t>
            </a:r>
            <a:r>
              <a:rPr lang="es-419" sz="1600" b="1">
                <a:latin typeface="Roboto"/>
                <a:ea typeface="Roboto"/>
                <a:cs typeface="Roboto"/>
                <a:sym typeface="Roboto"/>
              </a:rPr>
              <a:t>fuentes hablan específicamente sobre el tema</a:t>
            </a:r>
            <a:r>
              <a:rPr lang="es-419" sz="1600">
                <a:latin typeface="Roboto"/>
                <a:ea typeface="Roboto"/>
                <a:cs typeface="Roboto"/>
                <a:sym typeface="Roboto"/>
              </a:rPr>
              <a:t>. Más que una mención trivial, aunque no tiene que ser el enfoque central del libro o artículo. </a:t>
            </a:r>
            <a:endParaRPr sz="1600">
              <a:latin typeface="Roboto"/>
              <a:ea typeface="Roboto"/>
              <a:cs typeface="Roboto"/>
              <a:sym typeface="Roboto"/>
            </a:endParaRPr>
          </a:p>
          <a:p>
            <a:pPr marL="0" lvl="0" indent="0" algn="l" rtl="0">
              <a:spcBef>
                <a:spcPts val="0"/>
              </a:spcBef>
              <a:spcAft>
                <a:spcPts val="0"/>
              </a:spcAft>
              <a:buNone/>
            </a:pPr>
            <a:endParaRPr sz="1600">
              <a:latin typeface="Roboto"/>
              <a:ea typeface="Roboto"/>
              <a:cs typeface="Roboto"/>
              <a:sym typeface="Roboto"/>
            </a:endParaRPr>
          </a:p>
          <a:p>
            <a:pPr marL="0" lvl="0" indent="0" algn="l" rtl="0">
              <a:spcBef>
                <a:spcPts val="0"/>
              </a:spcBef>
              <a:spcAft>
                <a:spcPts val="0"/>
              </a:spcAft>
              <a:buNone/>
            </a:pPr>
            <a:r>
              <a:rPr lang="es-419" sz="1600" b="1" u="sng">
                <a:latin typeface="Roboto"/>
                <a:ea typeface="Roboto"/>
                <a:cs typeface="Roboto"/>
                <a:sym typeface="Roboto"/>
              </a:rPr>
              <a:t>Fuentes confiables</a:t>
            </a:r>
            <a:r>
              <a:rPr lang="es-419" sz="1600">
                <a:latin typeface="Roboto"/>
                <a:ea typeface="Roboto"/>
                <a:cs typeface="Roboto"/>
                <a:sym typeface="Roboto"/>
              </a:rPr>
              <a:t> la información proviene de </a:t>
            </a:r>
            <a:r>
              <a:rPr lang="es-419" sz="1600" b="1">
                <a:latin typeface="Roboto"/>
                <a:ea typeface="Roboto"/>
                <a:cs typeface="Roboto"/>
                <a:sym typeface="Roboto"/>
              </a:rPr>
              <a:t>fuentes secundarias de editores de renombre</a:t>
            </a:r>
            <a:r>
              <a:rPr lang="es-419" sz="1600">
                <a:latin typeface="Roboto"/>
                <a:ea typeface="Roboto"/>
                <a:cs typeface="Roboto"/>
                <a:sym typeface="Roboto"/>
              </a:rPr>
              <a:t>. Que la fuente a la que hace referencia tenga reputación de exactitud y verificación de hechos. </a:t>
            </a:r>
            <a:endParaRPr sz="1600">
              <a:latin typeface="Roboto"/>
              <a:ea typeface="Roboto"/>
              <a:cs typeface="Roboto"/>
              <a:sym typeface="Roboto"/>
            </a:endParaRPr>
          </a:p>
          <a:p>
            <a:pPr marL="0" lvl="0" indent="0" algn="l" rtl="0">
              <a:spcBef>
                <a:spcPts val="0"/>
              </a:spcBef>
              <a:spcAft>
                <a:spcPts val="0"/>
              </a:spcAft>
              <a:buNone/>
            </a:pPr>
            <a:endParaRPr sz="1600">
              <a:latin typeface="Roboto"/>
              <a:ea typeface="Roboto"/>
              <a:cs typeface="Roboto"/>
              <a:sym typeface="Roboto"/>
            </a:endParaRPr>
          </a:p>
          <a:p>
            <a:pPr marL="0" lvl="0" indent="0" algn="l" rtl="0">
              <a:spcBef>
                <a:spcPts val="0"/>
              </a:spcBef>
              <a:spcAft>
                <a:spcPts val="0"/>
              </a:spcAft>
              <a:buNone/>
            </a:pPr>
            <a:r>
              <a:rPr lang="es-419" sz="1600" b="1" u="sng">
                <a:latin typeface="Roboto"/>
                <a:ea typeface="Roboto"/>
                <a:cs typeface="Roboto"/>
                <a:sym typeface="Roboto"/>
              </a:rPr>
              <a:t>Independencia del tema</a:t>
            </a:r>
            <a:r>
              <a:rPr lang="es-419" sz="1600">
                <a:latin typeface="Roboto"/>
                <a:ea typeface="Roboto"/>
                <a:cs typeface="Roboto"/>
                <a:sym typeface="Roboto"/>
              </a:rPr>
              <a:t> que el editor no tiene interés en presentar un punto de vista sesgado (positivo o negativo). OJO: la autopublicidad, el material auto-publicado, las autobiografías y los comunicados de prensa no se consideran independientes.</a:t>
            </a:r>
            <a:endParaRPr sz="1600">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849" name="Google Shape;849;p94"/>
          <p:cNvSpPr txBox="1"/>
          <p:nvPr/>
        </p:nvSpPr>
        <p:spPr>
          <a:xfrm>
            <a:off x="377425" y="2575450"/>
            <a:ext cx="2264700" cy="74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rgbClr val="0B5394"/>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385"/>
        <p:cNvGrpSpPr/>
        <p:nvPr/>
      </p:nvGrpSpPr>
      <p:grpSpPr>
        <a:xfrm>
          <a:off x="0" y="0"/>
          <a:ext cx="0" cy="0"/>
          <a:chOff x="0" y="0"/>
          <a:chExt cx="0" cy="0"/>
        </a:xfrm>
      </p:grpSpPr>
      <p:sp>
        <p:nvSpPr>
          <p:cNvPr id="386" name="Google Shape;386;p3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419" sz="2400">
                <a:solidFill>
                  <a:srgbClr val="FFFFFF"/>
                </a:solidFill>
                <a:highlight>
                  <a:srgbClr val="1C3678"/>
                </a:highlight>
                <a:latin typeface="Times New Roman"/>
                <a:ea typeface="Times New Roman"/>
                <a:cs typeface="Times New Roman"/>
                <a:sym typeface="Times New Roman"/>
              </a:rPr>
              <a:t>¿Quién visita las Bibliotecas públicas?</a:t>
            </a:r>
            <a:r>
              <a:rPr lang="es-419" sz="2400">
                <a:solidFill>
                  <a:srgbClr val="000000"/>
                </a:solidFill>
                <a:highlight>
                  <a:srgbClr val="FFFFFF"/>
                </a:highlight>
                <a:latin typeface="Times New Roman"/>
                <a:ea typeface="Times New Roman"/>
                <a:cs typeface="Times New Roman"/>
                <a:sym typeface="Times New Roman"/>
              </a:rPr>
              <a:t> </a:t>
            </a:r>
            <a:endParaRPr sz="2400">
              <a:highlight>
                <a:srgbClr val="FFFFFF"/>
              </a:highlight>
            </a:endParaRPr>
          </a:p>
        </p:txBody>
      </p:sp>
      <p:sp>
        <p:nvSpPr>
          <p:cNvPr id="387" name="Google Shape;387;p32"/>
          <p:cNvSpPr txBox="1">
            <a:spLocks noGrp="1"/>
          </p:cNvSpPr>
          <p:nvPr>
            <p:ph type="body" idx="1"/>
          </p:nvPr>
        </p:nvSpPr>
        <p:spPr>
          <a:xfrm>
            <a:off x="311700" y="1294450"/>
            <a:ext cx="4656600" cy="3849000"/>
          </a:xfrm>
          <a:prstGeom prst="rect">
            <a:avLst/>
          </a:prstGeom>
        </p:spPr>
        <p:txBody>
          <a:bodyPr spcFirstLastPara="1" wrap="square" lIns="91425" tIns="91425" rIns="91425" bIns="91425" anchor="t" anchorCtr="0">
            <a:noAutofit/>
          </a:bodyPr>
          <a:lstStyle/>
          <a:p>
            <a:pPr marL="457200" lvl="0" indent="-336550" algn="just" rtl="0">
              <a:lnSpc>
                <a:spcPct val="100000"/>
              </a:lnSpc>
              <a:spcBef>
                <a:spcPts val="0"/>
              </a:spcBef>
              <a:spcAft>
                <a:spcPts val="0"/>
              </a:spcAft>
              <a:buClr>
                <a:srgbClr val="000000"/>
              </a:buClr>
              <a:buSzPts val="1700"/>
              <a:buFont typeface="Times New Roman"/>
              <a:buChar char="●"/>
            </a:pPr>
            <a:r>
              <a:rPr lang="es-419" sz="1700" i="1">
                <a:solidFill>
                  <a:srgbClr val="000000"/>
                </a:solidFill>
                <a:latin typeface="Times New Roman"/>
                <a:ea typeface="Times New Roman"/>
                <a:cs typeface="Times New Roman"/>
                <a:sym typeface="Times New Roman"/>
              </a:rPr>
              <a:t>Millenials</a:t>
            </a:r>
            <a:r>
              <a:rPr lang="es-419" sz="1700">
                <a:solidFill>
                  <a:srgbClr val="000000"/>
                </a:solidFill>
                <a:latin typeface="Times New Roman"/>
                <a:ea typeface="Times New Roman"/>
                <a:cs typeface="Times New Roman"/>
                <a:sym typeface="Times New Roman"/>
              </a:rPr>
              <a:t> (18–35 años) </a:t>
            </a:r>
            <a:endParaRPr sz="1700">
              <a:solidFill>
                <a:srgbClr val="000000"/>
              </a:solidFill>
              <a:latin typeface="Times New Roman"/>
              <a:ea typeface="Times New Roman"/>
              <a:cs typeface="Times New Roman"/>
              <a:sym typeface="Times New Roman"/>
            </a:endParaRPr>
          </a:p>
          <a:p>
            <a:pPr marL="457200" lvl="0" indent="-336550" algn="just" rtl="0">
              <a:lnSpc>
                <a:spcPct val="100000"/>
              </a:lnSpc>
              <a:spcBef>
                <a:spcPts val="0"/>
              </a:spcBef>
              <a:spcAft>
                <a:spcPts val="0"/>
              </a:spcAft>
              <a:buClr>
                <a:srgbClr val="000000"/>
              </a:buClr>
              <a:buSzPts val="1700"/>
              <a:buFont typeface="Times New Roman"/>
              <a:buChar char="●"/>
            </a:pPr>
            <a:r>
              <a:rPr lang="es-419" sz="1700">
                <a:solidFill>
                  <a:srgbClr val="000000"/>
                </a:solidFill>
                <a:latin typeface="Times New Roman"/>
                <a:ea typeface="Times New Roman"/>
                <a:cs typeface="Times New Roman"/>
                <a:sym typeface="Times New Roman"/>
              </a:rPr>
              <a:t>Mujeres </a:t>
            </a:r>
            <a:endParaRPr sz="1700">
              <a:solidFill>
                <a:srgbClr val="000000"/>
              </a:solidFill>
              <a:latin typeface="Times New Roman"/>
              <a:ea typeface="Times New Roman"/>
              <a:cs typeface="Times New Roman"/>
              <a:sym typeface="Times New Roman"/>
            </a:endParaRPr>
          </a:p>
          <a:p>
            <a:pPr marL="457200" lvl="0" indent="-342900" algn="just" rtl="0">
              <a:lnSpc>
                <a:spcPct val="100000"/>
              </a:lnSpc>
              <a:spcBef>
                <a:spcPts val="0"/>
              </a:spcBef>
              <a:spcAft>
                <a:spcPts val="0"/>
              </a:spcAft>
              <a:buClr>
                <a:srgbClr val="000000"/>
              </a:buClr>
              <a:buSzPts val="1800"/>
              <a:buFont typeface="Times New Roman"/>
              <a:buChar char="●"/>
            </a:pPr>
            <a:r>
              <a:rPr lang="es-419" sz="1700">
                <a:solidFill>
                  <a:srgbClr val="000000"/>
                </a:solidFill>
                <a:latin typeface="Times New Roman"/>
                <a:ea typeface="Times New Roman"/>
                <a:cs typeface="Times New Roman"/>
                <a:sym typeface="Times New Roman"/>
              </a:rPr>
              <a:t>Con educación superior o más* </a:t>
            </a:r>
            <a:endParaRPr sz="1700">
              <a:solidFill>
                <a:srgbClr val="000000"/>
              </a:solidFill>
              <a:latin typeface="Times New Roman"/>
              <a:ea typeface="Times New Roman"/>
              <a:cs typeface="Times New Roman"/>
              <a:sym typeface="Times New Roman"/>
            </a:endParaRPr>
          </a:p>
          <a:p>
            <a:pPr marL="457200" lvl="0" indent="0" algn="just" rtl="0">
              <a:lnSpc>
                <a:spcPct val="100000"/>
              </a:lnSpc>
              <a:spcBef>
                <a:spcPts val="0"/>
              </a:spcBef>
              <a:spcAft>
                <a:spcPts val="0"/>
              </a:spcAft>
              <a:buNone/>
            </a:pPr>
            <a:endParaRPr sz="1700">
              <a:solidFill>
                <a:srgbClr val="000000"/>
              </a:solidFill>
              <a:latin typeface="Times New Roman"/>
              <a:ea typeface="Times New Roman"/>
              <a:cs typeface="Times New Roman"/>
              <a:sym typeface="Times New Roman"/>
            </a:endParaRPr>
          </a:p>
          <a:p>
            <a:pPr marL="0" lvl="0" indent="0" algn="just" rtl="0">
              <a:lnSpc>
                <a:spcPct val="100000"/>
              </a:lnSpc>
              <a:spcBef>
                <a:spcPts val="0"/>
              </a:spcBef>
              <a:spcAft>
                <a:spcPts val="0"/>
              </a:spcAft>
              <a:buNone/>
            </a:pPr>
            <a:r>
              <a:rPr lang="es-419" sz="1700">
                <a:solidFill>
                  <a:schemeClr val="accent1"/>
                </a:solidFill>
                <a:latin typeface="Times New Roman"/>
                <a:ea typeface="Times New Roman"/>
                <a:cs typeface="Times New Roman"/>
                <a:sym typeface="Times New Roman"/>
              </a:rPr>
              <a:t>Se comunican, crean y comparten información usando un amplio rango de tecnologías como redes sociales, blogs, wikis, dispositivos y aplicaciones móviles, mundos virtuales, comunidades en línea, computación en la nube y cursos masivos abiertos en línea (MOOC). </a:t>
            </a:r>
            <a:endParaRPr sz="1700">
              <a:solidFill>
                <a:schemeClr val="accent1"/>
              </a:solidFill>
              <a:latin typeface="Times New Roman"/>
              <a:ea typeface="Times New Roman"/>
              <a:cs typeface="Times New Roman"/>
              <a:sym typeface="Times New Roman"/>
            </a:endParaRPr>
          </a:p>
          <a:p>
            <a:pPr marL="0" lvl="0" indent="0" algn="just" rtl="0">
              <a:lnSpc>
                <a:spcPct val="100000"/>
              </a:lnSpc>
              <a:spcBef>
                <a:spcPts val="0"/>
              </a:spcBef>
              <a:spcAft>
                <a:spcPts val="0"/>
              </a:spcAft>
              <a:buNone/>
            </a:pPr>
            <a:endParaRPr sz="1700">
              <a:solidFill>
                <a:schemeClr val="accent1"/>
              </a:solidFill>
              <a:latin typeface="Times New Roman"/>
              <a:ea typeface="Times New Roman"/>
              <a:cs typeface="Times New Roman"/>
              <a:sym typeface="Times New Roman"/>
            </a:endParaRPr>
          </a:p>
          <a:p>
            <a:pPr marL="0" lvl="0" indent="0" algn="just" rtl="0">
              <a:lnSpc>
                <a:spcPct val="100000"/>
              </a:lnSpc>
              <a:spcBef>
                <a:spcPts val="0"/>
              </a:spcBef>
              <a:spcAft>
                <a:spcPts val="0"/>
              </a:spcAft>
              <a:buNone/>
            </a:pPr>
            <a:r>
              <a:rPr lang="es-419" sz="1700">
                <a:solidFill>
                  <a:schemeClr val="accent1"/>
                </a:solidFill>
                <a:latin typeface="Times New Roman"/>
                <a:ea typeface="Times New Roman"/>
                <a:cs typeface="Times New Roman"/>
                <a:sym typeface="Times New Roman"/>
              </a:rPr>
              <a:t>*</a:t>
            </a:r>
            <a:r>
              <a:rPr lang="es-419" sz="1200">
                <a:solidFill>
                  <a:srgbClr val="000000"/>
                </a:solidFill>
                <a:latin typeface="Times New Roman"/>
                <a:ea typeface="Times New Roman"/>
                <a:cs typeface="Times New Roman"/>
                <a:sym typeface="Times New Roman"/>
              </a:rPr>
              <a:t>Biblioteca Vasconcelos, 2017 y Geigner, 2017.</a:t>
            </a:r>
            <a:endParaRPr sz="1800">
              <a:solidFill>
                <a:srgbClr val="000000"/>
              </a:solidFill>
              <a:latin typeface="Times New Roman"/>
              <a:ea typeface="Times New Roman"/>
              <a:cs typeface="Times New Roman"/>
              <a:sym typeface="Times New Roman"/>
            </a:endParaRPr>
          </a:p>
          <a:p>
            <a:pPr marL="0" lvl="0" indent="0" algn="just" rtl="0">
              <a:lnSpc>
                <a:spcPct val="100000"/>
              </a:lnSpc>
              <a:spcBef>
                <a:spcPts val="0"/>
              </a:spcBef>
              <a:spcAft>
                <a:spcPts val="0"/>
              </a:spcAft>
              <a:buNone/>
            </a:pPr>
            <a:r>
              <a:rPr lang="es-419" sz="1700">
                <a:solidFill>
                  <a:schemeClr val="accent1"/>
                </a:solidFill>
                <a:latin typeface="Times New Roman"/>
                <a:ea typeface="Times New Roman"/>
                <a:cs typeface="Times New Roman"/>
                <a:sym typeface="Times New Roman"/>
              </a:rPr>
              <a:t> </a:t>
            </a:r>
            <a:endParaRPr sz="1700">
              <a:solidFill>
                <a:schemeClr val="accent1"/>
              </a:solidFill>
              <a:latin typeface="Times New Roman"/>
              <a:ea typeface="Times New Roman"/>
              <a:cs typeface="Times New Roman"/>
              <a:sym typeface="Times New Roman"/>
            </a:endParaRPr>
          </a:p>
        </p:txBody>
      </p:sp>
      <p:sp>
        <p:nvSpPr>
          <p:cNvPr id="388" name="Google Shape;388;p32"/>
          <p:cNvSpPr txBox="1">
            <a:spLocks noGrp="1"/>
          </p:cNvSpPr>
          <p:nvPr>
            <p:ph type="body" idx="2"/>
          </p:nvPr>
        </p:nvSpPr>
        <p:spPr>
          <a:xfrm>
            <a:off x="5115575" y="1505700"/>
            <a:ext cx="3716700" cy="307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89" name="Google Shape;389;p32"/>
          <p:cNvPicPr preferRelativeResize="0"/>
          <p:nvPr/>
        </p:nvPicPr>
        <p:blipFill>
          <a:blip r:embed="rId3">
            <a:alphaModFix/>
          </a:blip>
          <a:stretch>
            <a:fillRect/>
          </a:stretch>
        </p:blipFill>
        <p:spPr>
          <a:xfrm>
            <a:off x="5300450" y="1553025"/>
            <a:ext cx="3716730" cy="29815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95"/>
          <p:cNvSpPr txBox="1">
            <a:spLocks noGrp="1"/>
          </p:cNvSpPr>
          <p:nvPr>
            <p:ph type="title"/>
          </p:nvPr>
        </p:nvSpPr>
        <p:spPr>
          <a:xfrm>
            <a:off x="156275" y="376775"/>
            <a:ext cx="3462600" cy="3546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419" sz="3000" b="1">
                <a:solidFill>
                  <a:srgbClr val="216778"/>
                </a:solidFill>
              </a:rPr>
              <a:t>No  investigación original</a:t>
            </a:r>
            <a:endParaRPr sz="3000" b="1">
              <a:solidFill>
                <a:srgbClr val="216778"/>
              </a:solidFill>
            </a:endParaRPr>
          </a:p>
        </p:txBody>
      </p:sp>
      <p:sp>
        <p:nvSpPr>
          <p:cNvPr id="855" name="Google Shape;855;p95"/>
          <p:cNvSpPr txBox="1"/>
          <p:nvPr/>
        </p:nvSpPr>
        <p:spPr>
          <a:xfrm>
            <a:off x="3115700" y="421850"/>
            <a:ext cx="5587800" cy="457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700" b="1">
                <a:latin typeface="Roboto"/>
                <a:ea typeface="Roboto"/>
                <a:cs typeface="Roboto"/>
                <a:sym typeface="Roboto"/>
              </a:rPr>
              <a:t>Wikipedia no es un lugar para publicar ideas o conclusiones sobre un tema,</a:t>
            </a:r>
            <a:r>
              <a:rPr lang="es-419" sz="1700">
                <a:latin typeface="Roboto"/>
                <a:ea typeface="Roboto"/>
                <a:cs typeface="Roboto"/>
                <a:sym typeface="Roboto"/>
              </a:rPr>
              <a:t> eso se considera "investigación original". Por supuesto, puede (y debe) hacer "investigación" en el sentido de encontrar buena información, probablemente a través de su biblioteca.</a:t>
            </a:r>
            <a:endParaRPr sz="1700">
              <a:latin typeface="Roboto"/>
              <a:ea typeface="Roboto"/>
              <a:cs typeface="Roboto"/>
              <a:sym typeface="Roboto"/>
            </a:endParaRPr>
          </a:p>
          <a:p>
            <a:pPr marL="0" lvl="0" indent="0" algn="l" rtl="0">
              <a:spcBef>
                <a:spcPts val="0"/>
              </a:spcBef>
              <a:spcAft>
                <a:spcPts val="0"/>
              </a:spcAft>
              <a:buNone/>
            </a:pPr>
            <a:endParaRPr sz="1700">
              <a:latin typeface="Roboto"/>
              <a:ea typeface="Roboto"/>
              <a:cs typeface="Roboto"/>
              <a:sym typeface="Roboto"/>
            </a:endParaRPr>
          </a:p>
          <a:p>
            <a:pPr marL="0" lvl="0" indent="0" algn="l" rtl="0">
              <a:spcBef>
                <a:spcPts val="0"/>
              </a:spcBef>
              <a:spcAft>
                <a:spcPts val="0"/>
              </a:spcAft>
              <a:buNone/>
            </a:pPr>
            <a:r>
              <a:rPr lang="es-419" sz="1700">
                <a:latin typeface="Roboto"/>
                <a:ea typeface="Roboto"/>
                <a:cs typeface="Roboto"/>
                <a:sym typeface="Roboto"/>
              </a:rPr>
              <a:t>Significa que t</a:t>
            </a:r>
            <a:r>
              <a:rPr lang="es-419" sz="1700" b="1">
                <a:latin typeface="Roboto"/>
                <a:ea typeface="Roboto"/>
                <a:cs typeface="Roboto"/>
                <a:sym typeface="Roboto"/>
              </a:rPr>
              <a:t>u escritura para Wikipedia resumirá lo que otras personas han dicho sobre un tema</a:t>
            </a:r>
            <a:r>
              <a:rPr lang="es-419" sz="1700">
                <a:latin typeface="Roboto"/>
                <a:ea typeface="Roboto"/>
                <a:cs typeface="Roboto"/>
                <a:sym typeface="Roboto"/>
              </a:rPr>
              <a:t>, para que un lector pueda obtener una visión general de ese tema.</a:t>
            </a:r>
            <a:endParaRPr sz="1700">
              <a:latin typeface="Roboto"/>
              <a:ea typeface="Roboto"/>
              <a:cs typeface="Roboto"/>
              <a:sym typeface="Roboto"/>
            </a:endParaRPr>
          </a:p>
          <a:p>
            <a:pPr marL="0" lvl="0" indent="0" algn="l" rtl="0">
              <a:spcBef>
                <a:spcPts val="0"/>
              </a:spcBef>
              <a:spcAft>
                <a:spcPts val="0"/>
              </a:spcAft>
              <a:buNone/>
            </a:pPr>
            <a:endParaRPr sz="1700">
              <a:latin typeface="Roboto"/>
              <a:ea typeface="Roboto"/>
              <a:cs typeface="Roboto"/>
              <a:sym typeface="Roboto"/>
            </a:endParaRPr>
          </a:p>
          <a:p>
            <a:pPr marL="0" lvl="0" indent="0" algn="l" rtl="0">
              <a:spcBef>
                <a:spcPts val="0"/>
              </a:spcBef>
              <a:spcAft>
                <a:spcPts val="0"/>
              </a:spcAft>
              <a:buNone/>
            </a:pPr>
            <a:r>
              <a:rPr lang="es-419" sz="1700" b="1">
                <a:latin typeface="Roboto"/>
                <a:ea typeface="Roboto"/>
                <a:cs typeface="Roboto"/>
                <a:sym typeface="Roboto"/>
              </a:rPr>
              <a:t>No haga suposiciones de hechos, ni saque conclusiones</a:t>
            </a:r>
            <a:r>
              <a:rPr lang="es-419" sz="1700">
                <a:latin typeface="Roboto"/>
                <a:ea typeface="Roboto"/>
                <a:cs typeface="Roboto"/>
                <a:sym typeface="Roboto"/>
              </a:rPr>
              <a:t>, a menos que las extraiga de una fuente confiable y publicada.  Esas conclusiones pueden parecer obvias, </a:t>
            </a:r>
            <a:r>
              <a:rPr lang="es-419" sz="1700" i="1">
                <a:latin typeface="Roboto"/>
                <a:ea typeface="Roboto"/>
                <a:cs typeface="Roboto"/>
                <a:sym typeface="Roboto"/>
              </a:rPr>
              <a:t>pero nunca puedes saber lo que no sabes</a:t>
            </a:r>
            <a:r>
              <a:rPr lang="es-419" sz="1700">
                <a:latin typeface="Roboto"/>
                <a:ea typeface="Roboto"/>
                <a:cs typeface="Roboto"/>
                <a:sym typeface="Roboto"/>
              </a:rPr>
              <a:t>. Entonces, </a:t>
            </a:r>
            <a:r>
              <a:rPr lang="es-419" sz="1700" b="1">
                <a:latin typeface="Roboto"/>
                <a:ea typeface="Roboto"/>
                <a:cs typeface="Roboto"/>
                <a:sym typeface="Roboto"/>
              </a:rPr>
              <a:t>solo escribe lo que puedes verificar explícitamente.</a:t>
            </a:r>
            <a:endParaRPr sz="1700" b="1">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856" name="Google Shape;856;p95"/>
          <p:cNvSpPr txBox="1"/>
          <p:nvPr/>
        </p:nvSpPr>
        <p:spPr>
          <a:xfrm>
            <a:off x="423039" y="1608427"/>
            <a:ext cx="2264700" cy="74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rgbClr val="0B5394"/>
              </a:solidFill>
              <a:latin typeface="Roboto"/>
              <a:ea typeface="Roboto"/>
              <a:cs typeface="Roboto"/>
              <a:sym typeface="Roboto"/>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96"/>
          <p:cNvSpPr txBox="1">
            <a:spLocks noGrp="1"/>
          </p:cNvSpPr>
          <p:nvPr>
            <p:ph type="title"/>
          </p:nvPr>
        </p:nvSpPr>
        <p:spPr>
          <a:xfrm>
            <a:off x="156275" y="376775"/>
            <a:ext cx="3462600" cy="3546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419" sz="3000" b="1">
                <a:solidFill>
                  <a:srgbClr val="216778"/>
                </a:solidFill>
              </a:rPr>
              <a:t>Plagio y copyright</a:t>
            </a:r>
            <a:endParaRPr sz="3000" b="1">
              <a:solidFill>
                <a:srgbClr val="216778"/>
              </a:solidFill>
            </a:endParaRPr>
          </a:p>
        </p:txBody>
      </p:sp>
      <p:sp>
        <p:nvSpPr>
          <p:cNvPr id="862" name="Google Shape;862;p96"/>
          <p:cNvSpPr txBox="1"/>
          <p:nvPr/>
        </p:nvSpPr>
        <p:spPr>
          <a:xfrm>
            <a:off x="2224625" y="248500"/>
            <a:ext cx="6742500" cy="457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a:latin typeface="Roboto"/>
                <a:ea typeface="Roboto"/>
                <a:cs typeface="Roboto"/>
                <a:sym typeface="Roboto"/>
              </a:rPr>
              <a:t>Las reglas califican como plagio no solo copiar y pegar, sino también paráfrasis dudosas y violaciones de derechos de autor. </a:t>
            </a:r>
            <a:endParaRPr b="1">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s-419" b="1">
                <a:latin typeface="Roboto"/>
                <a:ea typeface="Roboto"/>
                <a:cs typeface="Roboto"/>
                <a:sym typeface="Roboto"/>
              </a:rPr>
              <a:t>El plagio y las violaciones de derechos de autor son disruptivas y requieren mucho tiempo para que los voluntarios las limpien.</a:t>
            </a:r>
            <a:r>
              <a:rPr lang="es-419">
                <a:latin typeface="Roboto"/>
                <a:ea typeface="Roboto"/>
                <a:cs typeface="Roboto"/>
                <a:sym typeface="Roboto"/>
              </a:rPr>
              <a:t> Excepto por citas breves, copiar contenido de fuentes con derechos de autor en Wikipedia es contra la política.</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863" name="Google Shape;863;p96"/>
          <p:cNvSpPr txBox="1"/>
          <p:nvPr/>
        </p:nvSpPr>
        <p:spPr>
          <a:xfrm>
            <a:off x="377425" y="2575450"/>
            <a:ext cx="2264700" cy="74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rgbClr val="0B5394"/>
              </a:solidFill>
              <a:latin typeface="Roboto"/>
              <a:ea typeface="Roboto"/>
              <a:cs typeface="Roboto"/>
              <a:sym typeface="Roboto"/>
            </a:endParaRPr>
          </a:p>
        </p:txBody>
      </p:sp>
      <p:pic>
        <p:nvPicPr>
          <p:cNvPr id="864" name="Google Shape;864;p96" descr="An overview of plagiarism and copyright violation issues on Wikipedia" title="Wikipedia editing basics: Plagiarism and copyright violation">
            <a:hlinkClick r:id="rId3"/>
          </p:cNvPr>
          <p:cNvPicPr preferRelativeResize="0"/>
          <p:nvPr/>
        </p:nvPicPr>
        <p:blipFill>
          <a:blip r:embed="rId4">
            <a:alphaModFix/>
          </a:blip>
          <a:stretch>
            <a:fillRect/>
          </a:stretch>
        </p:blipFill>
        <p:spPr>
          <a:xfrm>
            <a:off x="3532500" y="2097025"/>
            <a:ext cx="3757126" cy="281782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97"/>
          <p:cNvSpPr txBox="1">
            <a:spLocks noGrp="1"/>
          </p:cNvSpPr>
          <p:nvPr>
            <p:ph type="title"/>
          </p:nvPr>
        </p:nvSpPr>
        <p:spPr>
          <a:xfrm>
            <a:off x="1060500" y="1400925"/>
            <a:ext cx="7023000" cy="12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419" sz="4800"/>
              <a:t>Básicos de Edición</a:t>
            </a:r>
            <a:endParaRPr sz="4800"/>
          </a:p>
        </p:txBody>
      </p:sp>
      <p:sp>
        <p:nvSpPr>
          <p:cNvPr id="870" name="Google Shape;870;p97"/>
          <p:cNvSpPr txBox="1">
            <a:spLocks noGrp="1"/>
          </p:cNvSpPr>
          <p:nvPr>
            <p:ph type="body" idx="1"/>
          </p:nvPr>
        </p:nvSpPr>
        <p:spPr>
          <a:xfrm>
            <a:off x="3456125" y="2517600"/>
            <a:ext cx="2095800" cy="612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s-419" sz="1800"/>
              <a:t>editor visual</a:t>
            </a:r>
            <a:endParaRPr sz="18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874"/>
        <p:cNvGrpSpPr/>
        <p:nvPr/>
      </p:nvGrpSpPr>
      <p:grpSpPr>
        <a:xfrm>
          <a:off x="0" y="0"/>
          <a:ext cx="0" cy="0"/>
          <a:chOff x="0" y="0"/>
          <a:chExt cx="0" cy="0"/>
        </a:xfrm>
      </p:grpSpPr>
      <p:sp>
        <p:nvSpPr>
          <p:cNvPr id="875" name="Google Shape;875;p98"/>
          <p:cNvSpPr txBox="1">
            <a:spLocks noGrp="1"/>
          </p:cNvSpPr>
          <p:nvPr>
            <p:ph type="title"/>
          </p:nvPr>
        </p:nvSpPr>
        <p:spPr>
          <a:xfrm>
            <a:off x="5017050" y="2040750"/>
            <a:ext cx="3704400" cy="1062000"/>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Clr>
                <a:schemeClr val="accent1"/>
              </a:buClr>
              <a:buSzPts val="2800"/>
              <a:buAutoNum type="arabicPeriod"/>
            </a:pPr>
            <a:r>
              <a:rPr lang="es-419">
                <a:solidFill>
                  <a:schemeClr val="accent1"/>
                </a:solidFill>
              </a:rPr>
              <a:t>Estructura</a:t>
            </a:r>
            <a:endParaRPr>
              <a:solidFill>
                <a:schemeClr val="accent1"/>
              </a:solidFill>
            </a:endParaRPr>
          </a:p>
        </p:txBody>
      </p:sp>
      <p:pic>
        <p:nvPicPr>
          <p:cNvPr id="876" name="Google Shape;876;p98"/>
          <p:cNvPicPr preferRelativeResize="0"/>
          <p:nvPr/>
        </p:nvPicPr>
        <p:blipFill>
          <a:blip r:embed="rId3">
            <a:alphaModFix/>
          </a:blip>
          <a:stretch>
            <a:fillRect/>
          </a:stretch>
        </p:blipFill>
        <p:spPr>
          <a:xfrm>
            <a:off x="884875" y="519113"/>
            <a:ext cx="2781300" cy="41052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880"/>
        <p:cNvGrpSpPr/>
        <p:nvPr/>
      </p:nvGrpSpPr>
      <p:grpSpPr>
        <a:xfrm>
          <a:off x="0" y="0"/>
          <a:ext cx="0" cy="0"/>
          <a:chOff x="0" y="0"/>
          <a:chExt cx="0" cy="0"/>
        </a:xfrm>
      </p:grpSpPr>
      <p:sp>
        <p:nvSpPr>
          <p:cNvPr id="881" name="Google Shape;881;p99"/>
          <p:cNvSpPr txBox="1">
            <a:spLocks noGrp="1"/>
          </p:cNvSpPr>
          <p:nvPr>
            <p:ph type="title"/>
          </p:nvPr>
        </p:nvSpPr>
        <p:spPr>
          <a:xfrm>
            <a:off x="5017050" y="2040750"/>
            <a:ext cx="3704400" cy="106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solidFill>
                  <a:schemeClr val="accent1"/>
                </a:solidFill>
              </a:rPr>
              <a:t>2. Estilo</a:t>
            </a:r>
            <a:endParaRPr>
              <a:solidFill>
                <a:schemeClr val="accent1"/>
              </a:solidFill>
            </a:endParaRPr>
          </a:p>
        </p:txBody>
      </p:sp>
      <p:pic>
        <p:nvPicPr>
          <p:cNvPr id="882" name="Google Shape;882;p99"/>
          <p:cNvPicPr preferRelativeResize="0"/>
          <p:nvPr/>
        </p:nvPicPr>
        <p:blipFill>
          <a:blip r:embed="rId3">
            <a:alphaModFix/>
          </a:blip>
          <a:stretch>
            <a:fillRect/>
          </a:stretch>
        </p:blipFill>
        <p:spPr>
          <a:xfrm>
            <a:off x="546150" y="1096575"/>
            <a:ext cx="3529127" cy="29503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886"/>
        <p:cNvGrpSpPr/>
        <p:nvPr/>
      </p:nvGrpSpPr>
      <p:grpSpPr>
        <a:xfrm>
          <a:off x="0" y="0"/>
          <a:ext cx="0" cy="0"/>
          <a:chOff x="0" y="0"/>
          <a:chExt cx="0" cy="0"/>
        </a:xfrm>
      </p:grpSpPr>
      <p:sp>
        <p:nvSpPr>
          <p:cNvPr id="887" name="Google Shape;887;p100"/>
          <p:cNvSpPr txBox="1">
            <a:spLocks noGrp="1"/>
          </p:cNvSpPr>
          <p:nvPr>
            <p:ph type="title"/>
          </p:nvPr>
        </p:nvSpPr>
        <p:spPr>
          <a:xfrm>
            <a:off x="5017050" y="2040750"/>
            <a:ext cx="3704400" cy="106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solidFill>
                  <a:schemeClr val="accent1"/>
                </a:solidFill>
              </a:rPr>
              <a:t>3. Enlaces internos y externos</a:t>
            </a:r>
            <a:endParaRPr>
              <a:solidFill>
                <a:schemeClr val="accent1"/>
              </a:solidFill>
            </a:endParaRPr>
          </a:p>
        </p:txBody>
      </p:sp>
      <p:pic>
        <p:nvPicPr>
          <p:cNvPr id="888" name="Google Shape;888;p100"/>
          <p:cNvPicPr preferRelativeResize="0"/>
          <p:nvPr/>
        </p:nvPicPr>
        <p:blipFill>
          <a:blip r:embed="rId3">
            <a:alphaModFix/>
          </a:blip>
          <a:stretch>
            <a:fillRect/>
          </a:stretch>
        </p:blipFill>
        <p:spPr>
          <a:xfrm>
            <a:off x="350000" y="852488"/>
            <a:ext cx="3876675" cy="34385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892"/>
        <p:cNvGrpSpPr/>
        <p:nvPr/>
      </p:nvGrpSpPr>
      <p:grpSpPr>
        <a:xfrm>
          <a:off x="0" y="0"/>
          <a:ext cx="0" cy="0"/>
          <a:chOff x="0" y="0"/>
          <a:chExt cx="0" cy="0"/>
        </a:xfrm>
      </p:grpSpPr>
      <p:sp>
        <p:nvSpPr>
          <p:cNvPr id="893" name="Google Shape;893;p101"/>
          <p:cNvSpPr txBox="1">
            <a:spLocks noGrp="1"/>
          </p:cNvSpPr>
          <p:nvPr>
            <p:ph type="title"/>
          </p:nvPr>
        </p:nvSpPr>
        <p:spPr>
          <a:xfrm>
            <a:off x="5017050" y="2040750"/>
            <a:ext cx="3704400" cy="106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solidFill>
                  <a:schemeClr val="accent1"/>
                </a:solidFill>
              </a:rPr>
              <a:t>4. Referencias</a:t>
            </a:r>
            <a:endParaRPr>
              <a:solidFill>
                <a:schemeClr val="accent1"/>
              </a:solidFill>
            </a:endParaRPr>
          </a:p>
        </p:txBody>
      </p:sp>
      <p:pic>
        <p:nvPicPr>
          <p:cNvPr id="894" name="Google Shape;894;p101"/>
          <p:cNvPicPr preferRelativeResize="0"/>
          <p:nvPr/>
        </p:nvPicPr>
        <p:blipFill>
          <a:blip r:embed="rId3">
            <a:alphaModFix/>
          </a:blip>
          <a:stretch>
            <a:fillRect/>
          </a:stretch>
        </p:blipFill>
        <p:spPr>
          <a:xfrm>
            <a:off x="203300" y="1263000"/>
            <a:ext cx="4235400" cy="2617500"/>
          </a:xfrm>
          <a:prstGeom prst="rect">
            <a:avLst/>
          </a:prstGeom>
          <a:noFill/>
          <a:ln>
            <a:noFill/>
          </a:ln>
          <a:effectLst>
            <a:outerShdw blurRad="300038" dist="9525" algn="bl" rotWithShape="0">
              <a:srgbClr val="000000">
                <a:alpha val="50000"/>
              </a:srgbClr>
            </a:outerShdw>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898"/>
        <p:cNvGrpSpPr/>
        <p:nvPr/>
      </p:nvGrpSpPr>
      <p:grpSpPr>
        <a:xfrm>
          <a:off x="0" y="0"/>
          <a:ext cx="0" cy="0"/>
          <a:chOff x="0" y="0"/>
          <a:chExt cx="0" cy="0"/>
        </a:xfrm>
      </p:grpSpPr>
      <p:sp>
        <p:nvSpPr>
          <p:cNvPr id="899" name="Google Shape;899;p102"/>
          <p:cNvSpPr txBox="1">
            <a:spLocks noGrp="1"/>
          </p:cNvSpPr>
          <p:nvPr>
            <p:ph type="title"/>
          </p:nvPr>
        </p:nvSpPr>
        <p:spPr>
          <a:xfrm>
            <a:off x="5017050" y="2040750"/>
            <a:ext cx="3704400" cy="106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solidFill>
                  <a:schemeClr val="accent1"/>
                </a:solidFill>
              </a:rPr>
              <a:t>5. Insertar...</a:t>
            </a:r>
            <a:endParaRPr>
              <a:solidFill>
                <a:schemeClr val="accent1"/>
              </a:solidFill>
            </a:endParaRPr>
          </a:p>
        </p:txBody>
      </p:sp>
      <p:pic>
        <p:nvPicPr>
          <p:cNvPr id="900" name="Google Shape;900;p102"/>
          <p:cNvPicPr preferRelativeResize="0"/>
          <p:nvPr/>
        </p:nvPicPr>
        <p:blipFill>
          <a:blip r:embed="rId3">
            <a:alphaModFix/>
          </a:blip>
          <a:stretch>
            <a:fillRect/>
          </a:stretch>
        </p:blipFill>
        <p:spPr>
          <a:xfrm>
            <a:off x="414900" y="709125"/>
            <a:ext cx="3704400" cy="3669453"/>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103"/>
          <p:cNvSpPr txBox="1">
            <a:spLocks noGrp="1"/>
          </p:cNvSpPr>
          <p:nvPr>
            <p:ph type="title"/>
          </p:nvPr>
        </p:nvSpPr>
        <p:spPr>
          <a:xfrm>
            <a:off x="1198350" y="865250"/>
            <a:ext cx="6747300" cy="1858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419" sz="3600"/>
              <a:t>Elementos esenciales de un artículo de Wikipedia</a:t>
            </a:r>
            <a:endParaRPr sz="36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909"/>
        <p:cNvGrpSpPr/>
        <p:nvPr/>
      </p:nvGrpSpPr>
      <p:grpSpPr>
        <a:xfrm>
          <a:off x="0" y="0"/>
          <a:ext cx="0" cy="0"/>
          <a:chOff x="0" y="0"/>
          <a:chExt cx="0" cy="0"/>
        </a:xfrm>
      </p:grpSpPr>
      <p:sp>
        <p:nvSpPr>
          <p:cNvPr id="910" name="Google Shape;910;p104"/>
          <p:cNvSpPr/>
          <p:nvPr/>
        </p:nvSpPr>
        <p:spPr>
          <a:xfrm>
            <a:off x="473150" y="1377600"/>
            <a:ext cx="2716500" cy="2475000"/>
          </a:xfrm>
          <a:prstGeom prst="wedgeRectCallout">
            <a:avLst>
              <a:gd name="adj1" fmla="val -20833"/>
              <a:gd name="adj2" fmla="val 625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04"/>
          <p:cNvSpPr txBox="1">
            <a:spLocks noGrp="1"/>
          </p:cNvSpPr>
          <p:nvPr>
            <p:ph type="title"/>
          </p:nvPr>
        </p:nvSpPr>
        <p:spPr>
          <a:xfrm>
            <a:off x="683400" y="1843375"/>
            <a:ext cx="2582700" cy="7485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Clr>
                <a:schemeClr val="dk2"/>
              </a:buClr>
              <a:buSzPts val="1100"/>
              <a:buFont typeface="Arial"/>
              <a:buNone/>
            </a:pPr>
            <a:r>
              <a:rPr lang="es-419" sz="2800" b="1">
                <a:solidFill>
                  <a:srgbClr val="FFFFFF"/>
                </a:solidFill>
              </a:rPr>
              <a:t>Introducción</a:t>
            </a:r>
            <a:endParaRPr sz="2800" b="1">
              <a:solidFill>
                <a:srgbClr val="FFFFFF"/>
              </a:solidFill>
            </a:endParaRPr>
          </a:p>
        </p:txBody>
      </p:sp>
      <p:sp>
        <p:nvSpPr>
          <p:cNvPr id="912" name="Google Shape;912;p104"/>
          <p:cNvSpPr/>
          <p:nvPr/>
        </p:nvSpPr>
        <p:spPr>
          <a:xfrm>
            <a:off x="76200" y="76200"/>
            <a:ext cx="826500" cy="800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sz="2400" b="1">
                <a:solidFill>
                  <a:srgbClr val="FFFFFF"/>
                </a:solidFill>
                <a:latin typeface="Merriweather"/>
                <a:ea typeface="Merriweather"/>
                <a:cs typeface="Merriweather"/>
                <a:sym typeface="Merriweather"/>
              </a:rPr>
              <a:t>  1</a:t>
            </a:r>
            <a:endParaRPr sz="2400" b="1">
              <a:solidFill>
                <a:srgbClr val="FFFFFF"/>
              </a:solidFill>
              <a:latin typeface="Merriweather"/>
              <a:ea typeface="Merriweather"/>
              <a:cs typeface="Merriweather"/>
              <a:sym typeface="Merriweather"/>
            </a:endParaRPr>
          </a:p>
        </p:txBody>
      </p:sp>
      <p:pic>
        <p:nvPicPr>
          <p:cNvPr id="913" name="Google Shape;913;p104">
            <a:hlinkClick r:id="rId3"/>
          </p:cNvPr>
          <p:cNvPicPr preferRelativeResize="0"/>
          <p:nvPr/>
        </p:nvPicPr>
        <p:blipFill>
          <a:blip r:embed="rId4">
            <a:alphaModFix/>
          </a:blip>
          <a:stretch>
            <a:fillRect/>
          </a:stretch>
        </p:blipFill>
        <p:spPr>
          <a:xfrm>
            <a:off x="3449025" y="759888"/>
            <a:ext cx="5307001" cy="3623723"/>
          </a:xfrm>
          <a:prstGeom prst="rect">
            <a:avLst/>
          </a:prstGeom>
          <a:noFill/>
          <a:ln>
            <a:noFill/>
          </a:ln>
        </p:spPr>
      </p:pic>
      <p:sp>
        <p:nvSpPr>
          <p:cNvPr id="914" name="Google Shape;914;p104"/>
          <p:cNvSpPr txBox="1"/>
          <p:nvPr/>
        </p:nvSpPr>
        <p:spPr>
          <a:xfrm>
            <a:off x="776450" y="2485050"/>
            <a:ext cx="2109900" cy="108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424242"/>
              </a:buClr>
              <a:buSzPts val="1100"/>
              <a:buFont typeface="Arial"/>
              <a:buNone/>
            </a:pPr>
            <a:r>
              <a:rPr lang="es-419">
                <a:solidFill>
                  <a:srgbClr val="FFFFFF"/>
                </a:solidFill>
                <a:latin typeface="Maven Pro"/>
                <a:ea typeface="Maven Pro"/>
                <a:cs typeface="Maven Pro"/>
                <a:sym typeface="Maven Pro"/>
              </a:rPr>
              <a:t>¿Qué/quién es? De forma concisa y clara</a:t>
            </a:r>
            <a:endParaRPr>
              <a:solidFill>
                <a:srgbClr val="FFFFFF"/>
              </a:solidFill>
              <a:latin typeface="Maven Pro"/>
              <a:ea typeface="Maven Pro"/>
              <a:cs typeface="Maven Pro"/>
              <a:sym typeface="Maven Pro"/>
            </a:endParaRPr>
          </a:p>
          <a:p>
            <a:pPr marL="0" lvl="0" indent="0" algn="l" rtl="0">
              <a:spcBef>
                <a:spcPts val="1200"/>
              </a:spcBef>
              <a:spcAft>
                <a:spcPts val="0"/>
              </a:spcAft>
              <a:buClr>
                <a:srgbClr val="424242"/>
              </a:buClr>
              <a:buSzPts val="1100"/>
              <a:buFont typeface="Arial"/>
              <a:buNone/>
            </a:pPr>
            <a:r>
              <a:rPr lang="es-419">
                <a:solidFill>
                  <a:srgbClr val="FFFFFF"/>
                </a:solidFill>
                <a:latin typeface="Maven Pro"/>
                <a:ea typeface="Maven Pro"/>
                <a:cs typeface="Maven Pro"/>
                <a:sym typeface="Maven Pro"/>
              </a:rPr>
              <a:t>*desambiguación </a:t>
            </a:r>
            <a:endParaRPr>
              <a:solidFill>
                <a:srgbClr val="FFFFFF"/>
              </a:solidFill>
              <a:latin typeface="Maven Pro"/>
              <a:ea typeface="Maven Pro"/>
              <a:cs typeface="Maven Pro"/>
              <a:sym typeface="Maven Pro"/>
            </a:endParaRPr>
          </a:p>
          <a:p>
            <a:pPr marL="0" lvl="0" indent="0" algn="l" rtl="0">
              <a:spcBef>
                <a:spcPts val="1200"/>
              </a:spcBef>
              <a:spcAft>
                <a:spcPts val="0"/>
              </a:spcAft>
              <a:buNone/>
            </a:pPr>
            <a:endParaRPr>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393"/>
        <p:cNvGrpSpPr/>
        <p:nvPr/>
      </p:nvGrpSpPr>
      <p:grpSpPr>
        <a:xfrm>
          <a:off x="0" y="0"/>
          <a:ext cx="0" cy="0"/>
          <a:chOff x="0" y="0"/>
          <a:chExt cx="0" cy="0"/>
        </a:xfrm>
      </p:grpSpPr>
      <p:sp>
        <p:nvSpPr>
          <p:cNvPr id="394" name="Google Shape;394;p3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3400">
                <a:highlight>
                  <a:schemeClr val="accent1"/>
                </a:highlight>
              </a:rPr>
              <a:t>Los usuarios hoy en día...</a:t>
            </a:r>
            <a:endParaRPr>
              <a:highlight>
                <a:schemeClr val="accent1"/>
              </a:highlight>
            </a:endParaRPr>
          </a:p>
        </p:txBody>
      </p:sp>
      <p:sp>
        <p:nvSpPr>
          <p:cNvPr id="395" name="Google Shape;395;p33"/>
          <p:cNvSpPr txBox="1">
            <a:spLocks noGrp="1"/>
          </p:cNvSpPr>
          <p:nvPr>
            <p:ph type="body" idx="1"/>
          </p:nvPr>
        </p:nvSpPr>
        <p:spPr>
          <a:xfrm>
            <a:off x="311700" y="1421850"/>
            <a:ext cx="4354200" cy="3160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419" sz="1800" b="1" i="1">
                <a:solidFill>
                  <a:srgbClr val="1155CC"/>
                </a:solidFill>
                <a:latin typeface="Times New Roman"/>
                <a:ea typeface="Times New Roman"/>
                <a:cs typeface="Times New Roman"/>
                <a:sym typeface="Times New Roman"/>
              </a:rPr>
              <a:t>Metaliteracy</a:t>
            </a:r>
            <a:r>
              <a:rPr lang="es-419" sz="1800">
                <a:solidFill>
                  <a:srgbClr val="000000"/>
                </a:solidFill>
                <a:latin typeface="Times New Roman"/>
                <a:ea typeface="Times New Roman"/>
                <a:cs typeface="Times New Roman"/>
                <a:sym typeface="Times New Roman"/>
              </a:rPr>
              <a:t>, expande el alcance de las habilidades de información tradicionales (buscar, evaluar, seleccionar y usar información) para </a:t>
            </a:r>
            <a:r>
              <a:rPr lang="es-419" sz="1800" b="1">
                <a:solidFill>
                  <a:srgbClr val="000000"/>
                </a:solidFill>
                <a:latin typeface="Times New Roman"/>
                <a:ea typeface="Times New Roman"/>
                <a:cs typeface="Times New Roman"/>
                <a:sym typeface="Times New Roman"/>
              </a:rPr>
              <a:t>incluir la producción colaborativa y el intercambio de información en entornos digitales participativos</a:t>
            </a:r>
            <a:r>
              <a:rPr lang="es-419" sz="1800">
                <a:solidFill>
                  <a:srgbClr val="000000"/>
                </a:solidFill>
                <a:latin typeface="Times New Roman"/>
                <a:ea typeface="Times New Roman"/>
                <a:cs typeface="Times New Roman"/>
                <a:sym typeface="Times New Roman"/>
              </a:rPr>
              <a:t> (colaborar, participar, producir y compartir). </a:t>
            </a:r>
            <a:endParaRPr sz="1800">
              <a:solidFill>
                <a:srgbClr val="000000"/>
              </a:solidFill>
              <a:latin typeface="Times New Roman"/>
              <a:ea typeface="Times New Roman"/>
              <a:cs typeface="Times New Roman"/>
              <a:sym typeface="Times New Roman"/>
            </a:endParaRPr>
          </a:p>
          <a:p>
            <a:pPr marL="0" lvl="0" indent="0" algn="l" rtl="0">
              <a:lnSpc>
                <a:spcPct val="100000"/>
              </a:lnSpc>
              <a:spcBef>
                <a:spcPts val="3300"/>
              </a:spcBef>
              <a:spcAft>
                <a:spcPts val="3300"/>
              </a:spcAft>
              <a:buNone/>
            </a:pPr>
            <a:r>
              <a:rPr lang="es-419" sz="1600">
                <a:solidFill>
                  <a:srgbClr val="000000"/>
                </a:solidFill>
                <a:latin typeface="Times New Roman"/>
                <a:ea typeface="Times New Roman"/>
                <a:cs typeface="Times New Roman"/>
                <a:sym typeface="Times New Roman"/>
              </a:rPr>
              <a:t> </a:t>
            </a:r>
            <a:endParaRPr sz="1100">
              <a:solidFill>
                <a:schemeClr val="accent1"/>
              </a:solidFill>
              <a:latin typeface="Times New Roman"/>
              <a:ea typeface="Times New Roman"/>
              <a:cs typeface="Times New Roman"/>
              <a:sym typeface="Times New Roman"/>
            </a:endParaRPr>
          </a:p>
        </p:txBody>
      </p:sp>
      <p:sp>
        <p:nvSpPr>
          <p:cNvPr id="396" name="Google Shape;396;p33"/>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endParaRPr/>
          </a:p>
        </p:txBody>
      </p:sp>
      <p:pic>
        <p:nvPicPr>
          <p:cNvPr id="397" name="Google Shape;397;p33"/>
          <p:cNvPicPr preferRelativeResize="0"/>
          <p:nvPr/>
        </p:nvPicPr>
        <p:blipFill>
          <a:blip r:embed="rId3">
            <a:alphaModFix/>
          </a:blip>
          <a:stretch>
            <a:fillRect/>
          </a:stretch>
        </p:blipFill>
        <p:spPr>
          <a:xfrm>
            <a:off x="4580125" y="1645600"/>
            <a:ext cx="4354200" cy="29028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918"/>
        <p:cNvGrpSpPr/>
        <p:nvPr/>
      </p:nvGrpSpPr>
      <p:grpSpPr>
        <a:xfrm>
          <a:off x="0" y="0"/>
          <a:ext cx="0" cy="0"/>
          <a:chOff x="0" y="0"/>
          <a:chExt cx="0" cy="0"/>
        </a:xfrm>
      </p:grpSpPr>
      <p:sp>
        <p:nvSpPr>
          <p:cNvPr id="919" name="Google Shape;919;p105"/>
          <p:cNvSpPr/>
          <p:nvPr/>
        </p:nvSpPr>
        <p:spPr>
          <a:xfrm>
            <a:off x="902700" y="1027675"/>
            <a:ext cx="3023400" cy="2791800"/>
          </a:xfrm>
          <a:prstGeom prst="wedgeRectCallout">
            <a:avLst>
              <a:gd name="adj1" fmla="val -20833"/>
              <a:gd name="adj2" fmla="val 6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05"/>
          <p:cNvSpPr txBox="1">
            <a:spLocks noGrp="1"/>
          </p:cNvSpPr>
          <p:nvPr>
            <p:ph type="title"/>
          </p:nvPr>
        </p:nvSpPr>
        <p:spPr>
          <a:xfrm>
            <a:off x="1214675" y="1244675"/>
            <a:ext cx="2204400" cy="663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2"/>
              </a:buClr>
              <a:buSzPts val="1100"/>
              <a:buFont typeface="Arial"/>
              <a:buNone/>
            </a:pPr>
            <a:r>
              <a:rPr lang="es-419" sz="3000" b="1">
                <a:solidFill>
                  <a:schemeClr val="accent2"/>
                </a:solidFill>
              </a:rPr>
              <a:t>Estructura</a:t>
            </a:r>
            <a:endParaRPr sz="3000" b="1">
              <a:solidFill>
                <a:schemeClr val="accent2"/>
              </a:solidFill>
            </a:endParaRPr>
          </a:p>
        </p:txBody>
      </p:sp>
      <p:sp>
        <p:nvSpPr>
          <p:cNvPr id="921" name="Google Shape;921;p105"/>
          <p:cNvSpPr/>
          <p:nvPr/>
        </p:nvSpPr>
        <p:spPr>
          <a:xfrm>
            <a:off x="76200" y="76200"/>
            <a:ext cx="826500" cy="8004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sz="2400" b="1">
                <a:solidFill>
                  <a:schemeClr val="accent2"/>
                </a:solidFill>
                <a:latin typeface="Merriweather"/>
                <a:ea typeface="Merriweather"/>
                <a:cs typeface="Merriweather"/>
                <a:sym typeface="Merriweather"/>
              </a:rPr>
              <a:t>  2</a:t>
            </a:r>
            <a:endParaRPr sz="2400" b="1">
              <a:solidFill>
                <a:schemeClr val="accent2"/>
              </a:solidFill>
              <a:latin typeface="Merriweather"/>
              <a:ea typeface="Merriweather"/>
              <a:cs typeface="Merriweather"/>
              <a:sym typeface="Merriweather"/>
            </a:endParaRPr>
          </a:p>
        </p:txBody>
      </p:sp>
      <p:pic>
        <p:nvPicPr>
          <p:cNvPr id="922" name="Google Shape;922;p105"/>
          <p:cNvPicPr preferRelativeResize="0"/>
          <p:nvPr/>
        </p:nvPicPr>
        <p:blipFill>
          <a:blip r:embed="rId3">
            <a:alphaModFix/>
          </a:blip>
          <a:stretch>
            <a:fillRect/>
          </a:stretch>
        </p:blipFill>
        <p:spPr>
          <a:xfrm>
            <a:off x="4355425" y="389600"/>
            <a:ext cx="3917550" cy="4364300"/>
          </a:xfrm>
          <a:prstGeom prst="rect">
            <a:avLst/>
          </a:prstGeom>
          <a:noFill/>
          <a:ln>
            <a:noFill/>
          </a:ln>
        </p:spPr>
      </p:pic>
      <p:sp>
        <p:nvSpPr>
          <p:cNvPr id="923" name="Google Shape;923;p105"/>
          <p:cNvSpPr txBox="1"/>
          <p:nvPr/>
        </p:nvSpPr>
        <p:spPr>
          <a:xfrm>
            <a:off x="1138575" y="2141850"/>
            <a:ext cx="2452800" cy="134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200"/>
              </a:spcAft>
              <a:buClr>
                <a:srgbClr val="424242"/>
              </a:buClr>
              <a:buSzPts val="1100"/>
              <a:buFont typeface="Arial"/>
              <a:buNone/>
            </a:pPr>
            <a:r>
              <a:rPr lang="es-419" sz="1200">
                <a:solidFill>
                  <a:schemeClr val="lt1"/>
                </a:solidFill>
                <a:latin typeface="Maven Pro"/>
                <a:ea typeface="Maven Pro"/>
                <a:cs typeface="Maven Pro"/>
                <a:sym typeface="Maven Pro"/>
              </a:rPr>
              <a:t>Debe ser lógica y secuencial, TIP: buscar artículos similares, así como terminar con una sección que invita a la comprensión del objeto, evento o ser vivo en su contexto actual</a:t>
            </a:r>
            <a:endParaRPr sz="1200">
              <a:latin typeface="Roboto"/>
              <a:ea typeface="Roboto"/>
              <a:cs typeface="Roboto"/>
              <a:sym typeface="Roboto"/>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927"/>
        <p:cNvGrpSpPr/>
        <p:nvPr/>
      </p:nvGrpSpPr>
      <p:grpSpPr>
        <a:xfrm>
          <a:off x="0" y="0"/>
          <a:ext cx="0" cy="0"/>
          <a:chOff x="0" y="0"/>
          <a:chExt cx="0" cy="0"/>
        </a:xfrm>
      </p:grpSpPr>
      <p:sp>
        <p:nvSpPr>
          <p:cNvPr id="928" name="Google Shape;928;p106"/>
          <p:cNvSpPr/>
          <p:nvPr/>
        </p:nvSpPr>
        <p:spPr>
          <a:xfrm>
            <a:off x="806525" y="876600"/>
            <a:ext cx="2725800" cy="2486400"/>
          </a:xfrm>
          <a:prstGeom prst="wedgeRectCallout">
            <a:avLst>
              <a:gd name="adj1" fmla="val -20833"/>
              <a:gd name="adj2" fmla="val 6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06"/>
          <p:cNvSpPr txBox="1">
            <a:spLocks noGrp="1"/>
          </p:cNvSpPr>
          <p:nvPr>
            <p:ph type="title"/>
          </p:nvPr>
        </p:nvSpPr>
        <p:spPr>
          <a:xfrm>
            <a:off x="1039200" y="1299675"/>
            <a:ext cx="2493000" cy="6663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s-419" sz="3000" b="1"/>
              <a:t>Referencias</a:t>
            </a:r>
            <a:endParaRPr sz="3000" b="1"/>
          </a:p>
        </p:txBody>
      </p:sp>
      <p:sp>
        <p:nvSpPr>
          <p:cNvPr id="930" name="Google Shape;930;p106"/>
          <p:cNvSpPr/>
          <p:nvPr/>
        </p:nvSpPr>
        <p:spPr>
          <a:xfrm>
            <a:off x="76200" y="76200"/>
            <a:ext cx="826500" cy="800400"/>
          </a:xfrm>
          <a:prstGeom prst="ellipse">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sz="2400" b="1">
                <a:solidFill>
                  <a:schemeClr val="accent1"/>
                </a:solidFill>
                <a:latin typeface="Merriweather"/>
                <a:ea typeface="Merriweather"/>
                <a:cs typeface="Merriweather"/>
                <a:sym typeface="Merriweather"/>
              </a:rPr>
              <a:t>  3</a:t>
            </a:r>
            <a:endParaRPr sz="2400" b="1">
              <a:solidFill>
                <a:schemeClr val="accent1"/>
              </a:solidFill>
              <a:latin typeface="Merriweather"/>
              <a:ea typeface="Merriweather"/>
              <a:cs typeface="Merriweather"/>
              <a:sym typeface="Merriweather"/>
            </a:endParaRPr>
          </a:p>
        </p:txBody>
      </p:sp>
      <p:pic>
        <p:nvPicPr>
          <p:cNvPr id="931" name="Google Shape;931;p106"/>
          <p:cNvPicPr preferRelativeResize="0"/>
          <p:nvPr/>
        </p:nvPicPr>
        <p:blipFill>
          <a:blip r:embed="rId3">
            <a:alphaModFix/>
          </a:blip>
          <a:stretch>
            <a:fillRect/>
          </a:stretch>
        </p:blipFill>
        <p:spPr>
          <a:xfrm>
            <a:off x="3951025" y="247650"/>
            <a:ext cx="4781550" cy="4648200"/>
          </a:xfrm>
          <a:prstGeom prst="rect">
            <a:avLst/>
          </a:prstGeom>
          <a:noFill/>
          <a:ln>
            <a:noFill/>
          </a:ln>
        </p:spPr>
      </p:pic>
      <p:sp>
        <p:nvSpPr>
          <p:cNvPr id="932" name="Google Shape;932;p106"/>
          <p:cNvSpPr txBox="1"/>
          <p:nvPr/>
        </p:nvSpPr>
        <p:spPr>
          <a:xfrm>
            <a:off x="1110750" y="1965975"/>
            <a:ext cx="2213400" cy="96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200"/>
              </a:spcAft>
              <a:buNone/>
            </a:pPr>
            <a:r>
              <a:rPr lang="es-419">
                <a:solidFill>
                  <a:srgbClr val="27278B"/>
                </a:solidFill>
                <a:latin typeface="Maven Pro"/>
                <a:ea typeface="Maven Pro"/>
                <a:cs typeface="Maven Pro"/>
                <a:sym typeface="Maven Pro"/>
              </a:rPr>
              <a:t>Procurar: diversas fuentes/puntos de vista; que estén en acceso abierto y en el idioma del artículo</a:t>
            </a:r>
            <a:endParaRPr>
              <a:latin typeface="Roboto"/>
              <a:ea typeface="Roboto"/>
              <a:cs typeface="Roboto"/>
              <a:sym typeface="Roboto"/>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936"/>
        <p:cNvGrpSpPr/>
        <p:nvPr/>
      </p:nvGrpSpPr>
      <p:grpSpPr>
        <a:xfrm>
          <a:off x="0" y="0"/>
          <a:ext cx="0" cy="0"/>
          <a:chOff x="0" y="0"/>
          <a:chExt cx="0" cy="0"/>
        </a:xfrm>
      </p:grpSpPr>
      <p:sp>
        <p:nvSpPr>
          <p:cNvPr id="937" name="Google Shape;937;p107"/>
          <p:cNvSpPr/>
          <p:nvPr/>
        </p:nvSpPr>
        <p:spPr>
          <a:xfrm>
            <a:off x="902700" y="1058975"/>
            <a:ext cx="2705400" cy="2388300"/>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07"/>
          <p:cNvSpPr txBox="1">
            <a:spLocks noGrp="1"/>
          </p:cNvSpPr>
          <p:nvPr>
            <p:ph type="title"/>
          </p:nvPr>
        </p:nvSpPr>
        <p:spPr>
          <a:xfrm>
            <a:off x="1021200" y="1878100"/>
            <a:ext cx="2468400" cy="1031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Clr>
                <a:schemeClr val="dk2"/>
              </a:buClr>
              <a:buSzPts val="1100"/>
              <a:buFont typeface="Arial"/>
              <a:buNone/>
            </a:pPr>
            <a:r>
              <a:rPr lang="es-419" sz="3000"/>
              <a:t>Redacción</a:t>
            </a:r>
            <a:endParaRPr sz="3000"/>
          </a:p>
        </p:txBody>
      </p:sp>
      <p:sp>
        <p:nvSpPr>
          <p:cNvPr id="939" name="Google Shape;939;p107"/>
          <p:cNvSpPr/>
          <p:nvPr/>
        </p:nvSpPr>
        <p:spPr>
          <a:xfrm>
            <a:off x="76200" y="76200"/>
            <a:ext cx="826500" cy="8004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sz="2400" b="1">
                <a:solidFill>
                  <a:srgbClr val="FFFFFF"/>
                </a:solidFill>
                <a:latin typeface="Merriweather"/>
                <a:ea typeface="Merriweather"/>
                <a:cs typeface="Merriweather"/>
                <a:sym typeface="Merriweather"/>
              </a:rPr>
              <a:t>  4</a:t>
            </a:r>
            <a:endParaRPr sz="2400" b="1">
              <a:solidFill>
                <a:srgbClr val="FFFFFF"/>
              </a:solidFill>
              <a:latin typeface="Merriweather"/>
              <a:ea typeface="Merriweather"/>
              <a:cs typeface="Merriweather"/>
              <a:sym typeface="Merriweather"/>
            </a:endParaRPr>
          </a:p>
        </p:txBody>
      </p:sp>
      <p:sp>
        <p:nvSpPr>
          <p:cNvPr id="940" name="Google Shape;940;p107"/>
          <p:cNvSpPr txBox="1">
            <a:spLocks noGrp="1"/>
          </p:cNvSpPr>
          <p:nvPr>
            <p:ph type="title"/>
          </p:nvPr>
        </p:nvSpPr>
        <p:spPr>
          <a:xfrm>
            <a:off x="4345025" y="876600"/>
            <a:ext cx="3943800" cy="3486600"/>
          </a:xfrm>
          <a:prstGeom prst="rect">
            <a:avLst/>
          </a:prstGeom>
          <a:ln w="952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s-419" sz="1400">
                <a:solidFill>
                  <a:srgbClr val="1C3678"/>
                </a:solidFill>
              </a:rPr>
              <a:t>Evitar:</a:t>
            </a:r>
            <a:endParaRPr sz="1400">
              <a:solidFill>
                <a:srgbClr val="1C3678"/>
              </a:solidFill>
            </a:endParaRPr>
          </a:p>
          <a:p>
            <a:pPr marL="457200" lvl="0" indent="-317500" algn="l" rtl="0">
              <a:spcBef>
                <a:spcPts val="1200"/>
              </a:spcBef>
              <a:spcAft>
                <a:spcPts val="0"/>
              </a:spcAft>
              <a:buClr>
                <a:srgbClr val="1C3678"/>
              </a:buClr>
              <a:buSzPts val="1400"/>
              <a:buAutoNum type="arabicPeriod"/>
            </a:pPr>
            <a:r>
              <a:rPr lang="es-419" sz="1400" b="1">
                <a:solidFill>
                  <a:srgbClr val="1C3678"/>
                </a:solidFill>
              </a:rPr>
              <a:t>Adjetivos</a:t>
            </a:r>
            <a:endParaRPr sz="1400" b="1">
              <a:solidFill>
                <a:srgbClr val="1C3678"/>
              </a:solidFill>
            </a:endParaRPr>
          </a:p>
          <a:p>
            <a:pPr marL="457200" lvl="0" indent="-317500" algn="l" rtl="0">
              <a:spcBef>
                <a:spcPts val="0"/>
              </a:spcBef>
              <a:spcAft>
                <a:spcPts val="0"/>
              </a:spcAft>
              <a:buClr>
                <a:srgbClr val="1C3678"/>
              </a:buClr>
              <a:buSzPts val="1400"/>
              <a:buAutoNum type="arabicPeriod"/>
            </a:pPr>
            <a:r>
              <a:rPr lang="es-419" sz="1400" b="1">
                <a:solidFill>
                  <a:srgbClr val="1C3678"/>
                </a:solidFill>
              </a:rPr>
              <a:t>Opiniones</a:t>
            </a:r>
            <a:endParaRPr sz="1400" b="1">
              <a:solidFill>
                <a:srgbClr val="1C3678"/>
              </a:solidFill>
            </a:endParaRPr>
          </a:p>
          <a:p>
            <a:pPr marL="457200" lvl="0" indent="-317500" algn="l" rtl="0">
              <a:spcBef>
                <a:spcPts val="0"/>
              </a:spcBef>
              <a:spcAft>
                <a:spcPts val="0"/>
              </a:spcAft>
              <a:buClr>
                <a:srgbClr val="1C3678"/>
              </a:buClr>
              <a:buSzPts val="1400"/>
              <a:buAutoNum type="arabicPeriod"/>
            </a:pPr>
            <a:r>
              <a:rPr lang="es-419" sz="1400" b="1">
                <a:solidFill>
                  <a:srgbClr val="1C3678"/>
                </a:solidFill>
              </a:rPr>
              <a:t>Circunloquios (sin rode</a:t>
            </a:r>
            <a:r>
              <a:rPr lang="es-419" sz="1400">
                <a:solidFill>
                  <a:srgbClr val="1C3678"/>
                </a:solidFill>
              </a:rPr>
              <a:t>os)</a:t>
            </a:r>
            <a:endParaRPr sz="1400" b="1">
              <a:solidFill>
                <a:srgbClr val="1C3678"/>
              </a:solidFill>
            </a:endParaRPr>
          </a:p>
          <a:p>
            <a:pPr marL="457200" lvl="0" indent="-317500" algn="l" rtl="0">
              <a:spcBef>
                <a:spcPts val="0"/>
              </a:spcBef>
              <a:spcAft>
                <a:spcPts val="0"/>
              </a:spcAft>
              <a:buClr>
                <a:srgbClr val="1C3678"/>
              </a:buClr>
              <a:buSzPts val="1400"/>
              <a:buAutoNum type="arabicPeriod"/>
            </a:pPr>
            <a:r>
              <a:rPr lang="es-419" sz="1400" b="1">
                <a:solidFill>
                  <a:srgbClr val="1C3678"/>
                </a:solidFill>
              </a:rPr>
              <a:t>Aclaraciones en exceso</a:t>
            </a:r>
            <a:endParaRPr sz="1400" b="1">
              <a:solidFill>
                <a:srgbClr val="1C3678"/>
              </a:solidFill>
            </a:endParaRPr>
          </a:p>
          <a:p>
            <a:pPr marL="457200" lvl="0" indent="-317500" algn="l" rtl="0">
              <a:spcBef>
                <a:spcPts val="0"/>
              </a:spcBef>
              <a:spcAft>
                <a:spcPts val="0"/>
              </a:spcAft>
              <a:buClr>
                <a:srgbClr val="1C3678"/>
              </a:buClr>
              <a:buSzPts val="1400"/>
              <a:buAutoNum type="arabicPeriod"/>
            </a:pPr>
            <a:r>
              <a:rPr lang="es-419" sz="1400" b="1">
                <a:solidFill>
                  <a:srgbClr val="1C3678"/>
                </a:solidFill>
              </a:rPr>
              <a:t>Información de investigaciones originales no publicadas</a:t>
            </a:r>
            <a:endParaRPr sz="1400" b="1">
              <a:solidFill>
                <a:srgbClr val="1C3678"/>
              </a:solidFill>
            </a:endParaRPr>
          </a:p>
          <a:p>
            <a:pPr marL="0" lvl="0" indent="0" algn="l" rtl="0">
              <a:spcBef>
                <a:spcPts val="1200"/>
              </a:spcBef>
              <a:spcAft>
                <a:spcPts val="0"/>
              </a:spcAft>
              <a:buNone/>
            </a:pPr>
            <a:r>
              <a:rPr lang="es-419" sz="1400">
                <a:solidFill>
                  <a:srgbClr val="1C3678"/>
                </a:solidFill>
              </a:rPr>
              <a:t>Procurar:</a:t>
            </a:r>
            <a:endParaRPr sz="1400">
              <a:solidFill>
                <a:srgbClr val="1C3678"/>
              </a:solidFill>
            </a:endParaRPr>
          </a:p>
          <a:p>
            <a:pPr marL="457200" lvl="0" indent="-317500" algn="l" rtl="0">
              <a:spcBef>
                <a:spcPts val="1200"/>
              </a:spcBef>
              <a:spcAft>
                <a:spcPts val="0"/>
              </a:spcAft>
              <a:buClr>
                <a:srgbClr val="1C3678"/>
              </a:buClr>
              <a:buSzPts val="1400"/>
              <a:buAutoNum type="arabicPeriod"/>
            </a:pPr>
            <a:r>
              <a:rPr lang="es-419" sz="1400">
                <a:solidFill>
                  <a:srgbClr val="1C3678"/>
                </a:solidFill>
              </a:rPr>
              <a:t>Oraciones breves</a:t>
            </a:r>
            <a:endParaRPr sz="1400">
              <a:solidFill>
                <a:srgbClr val="1C3678"/>
              </a:solidFill>
            </a:endParaRPr>
          </a:p>
          <a:p>
            <a:pPr marL="457200" lvl="0" indent="-317500" algn="l" rtl="0">
              <a:spcBef>
                <a:spcPts val="0"/>
              </a:spcBef>
              <a:spcAft>
                <a:spcPts val="0"/>
              </a:spcAft>
              <a:buClr>
                <a:srgbClr val="1C3678"/>
              </a:buClr>
              <a:buSzPts val="1400"/>
              <a:buAutoNum type="arabicPeriod"/>
            </a:pPr>
            <a:r>
              <a:rPr lang="es-419" sz="1400">
                <a:solidFill>
                  <a:srgbClr val="1C3678"/>
                </a:solidFill>
              </a:rPr>
              <a:t>Párrafos cortos</a:t>
            </a:r>
            <a:endParaRPr sz="1400">
              <a:solidFill>
                <a:srgbClr val="1C3678"/>
              </a:solidFill>
            </a:endParaRPr>
          </a:p>
          <a:p>
            <a:pPr marL="457200" lvl="0" indent="-317500" algn="l" rtl="0">
              <a:spcBef>
                <a:spcPts val="0"/>
              </a:spcBef>
              <a:spcAft>
                <a:spcPts val="0"/>
              </a:spcAft>
              <a:buClr>
                <a:srgbClr val="1C3678"/>
              </a:buClr>
              <a:buSzPts val="1400"/>
              <a:buAutoNum type="arabicPeriod"/>
            </a:pPr>
            <a:r>
              <a:rPr lang="es-419" sz="1400">
                <a:solidFill>
                  <a:srgbClr val="1C3678"/>
                </a:solidFill>
              </a:rPr>
              <a:t>Redacción atemporal</a:t>
            </a:r>
            <a:endParaRPr sz="1400">
              <a:solidFill>
                <a:srgbClr val="1C3678"/>
              </a:solidFill>
            </a:endParaRPr>
          </a:p>
          <a:p>
            <a:pPr marL="457200" lvl="0" indent="-317500" algn="l" rtl="0">
              <a:spcBef>
                <a:spcPts val="0"/>
              </a:spcBef>
              <a:spcAft>
                <a:spcPts val="0"/>
              </a:spcAft>
              <a:buClr>
                <a:srgbClr val="1C3678"/>
              </a:buClr>
              <a:buSzPts val="1400"/>
              <a:buAutoNum type="arabicPeriod"/>
            </a:pPr>
            <a:r>
              <a:rPr lang="es-419" sz="1400">
                <a:solidFill>
                  <a:srgbClr val="1C3678"/>
                </a:solidFill>
              </a:rPr>
              <a:t>Lenguaje </a:t>
            </a:r>
            <a:r>
              <a:rPr lang="es-419" sz="1400" u="sng">
                <a:solidFill>
                  <a:srgbClr val="1C3678"/>
                </a:solidFill>
              </a:rPr>
              <a:t>sencillo</a:t>
            </a:r>
            <a:r>
              <a:rPr lang="es-419" sz="1400">
                <a:solidFill>
                  <a:srgbClr val="1C3678"/>
                </a:solidFill>
              </a:rPr>
              <a:t> para público amplio</a:t>
            </a:r>
            <a:endParaRPr sz="1400">
              <a:solidFill>
                <a:srgbClr val="1C3678"/>
              </a:solidFill>
            </a:endParaRPr>
          </a:p>
          <a:p>
            <a:pPr marL="457200" lvl="0" indent="-317500" algn="l" rtl="0">
              <a:spcBef>
                <a:spcPts val="0"/>
              </a:spcBef>
              <a:spcAft>
                <a:spcPts val="0"/>
              </a:spcAft>
              <a:buClr>
                <a:srgbClr val="1C3678"/>
              </a:buClr>
              <a:buSzPts val="1400"/>
              <a:buAutoNum type="arabicPeriod"/>
            </a:pPr>
            <a:r>
              <a:rPr lang="es-419" sz="1400">
                <a:solidFill>
                  <a:srgbClr val="1C3678"/>
                </a:solidFill>
              </a:rPr>
              <a:t>Estilo enciclopédico y neutral</a:t>
            </a:r>
            <a:endParaRPr sz="1400">
              <a:solidFill>
                <a:srgbClr val="1C3678"/>
              </a:solidFill>
            </a:endParaRPr>
          </a:p>
          <a:p>
            <a:pPr marL="0" lvl="0" indent="0" algn="l" rtl="0">
              <a:spcBef>
                <a:spcPts val="1200"/>
              </a:spcBef>
              <a:spcAft>
                <a:spcPts val="0"/>
              </a:spcAft>
              <a:buNone/>
            </a:pPr>
            <a:endParaRPr sz="1200">
              <a:solidFill>
                <a:srgbClr val="FFFFFF"/>
              </a:solidFill>
            </a:endParaRPr>
          </a:p>
          <a:p>
            <a:pPr marL="0" lvl="0" indent="0" algn="l" rtl="0">
              <a:spcBef>
                <a:spcPts val="1200"/>
              </a:spcBef>
              <a:spcAft>
                <a:spcPts val="1200"/>
              </a:spcAft>
              <a:buNone/>
            </a:pPr>
            <a:endParaRPr sz="1200">
              <a:solidFill>
                <a:srgbClr val="FFFFFF"/>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944"/>
        <p:cNvGrpSpPr/>
        <p:nvPr/>
      </p:nvGrpSpPr>
      <p:grpSpPr>
        <a:xfrm>
          <a:off x="0" y="0"/>
          <a:ext cx="0" cy="0"/>
          <a:chOff x="0" y="0"/>
          <a:chExt cx="0" cy="0"/>
        </a:xfrm>
      </p:grpSpPr>
      <p:sp>
        <p:nvSpPr>
          <p:cNvPr id="945" name="Google Shape;945;p108"/>
          <p:cNvSpPr/>
          <p:nvPr/>
        </p:nvSpPr>
        <p:spPr>
          <a:xfrm>
            <a:off x="902700" y="876600"/>
            <a:ext cx="2810400" cy="2760300"/>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08"/>
          <p:cNvSpPr txBox="1">
            <a:spLocks noGrp="1"/>
          </p:cNvSpPr>
          <p:nvPr>
            <p:ph type="title"/>
          </p:nvPr>
        </p:nvSpPr>
        <p:spPr>
          <a:xfrm>
            <a:off x="1021200" y="1554900"/>
            <a:ext cx="2468400" cy="1031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Clr>
                <a:schemeClr val="dk2"/>
              </a:buClr>
              <a:buSzPts val="1100"/>
              <a:buFont typeface="Arial"/>
              <a:buNone/>
            </a:pPr>
            <a:r>
              <a:rPr lang="es-419" sz="3000" b="1">
                <a:solidFill>
                  <a:schemeClr val="lt1"/>
                </a:solidFill>
              </a:rPr>
              <a:t>Enlaces internos</a:t>
            </a:r>
            <a:endParaRPr sz="3000" b="1">
              <a:solidFill>
                <a:schemeClr val="lt1"/>
              </a:solidFill>
            </a:endParaRPr>
          </a:p>
        </p:txBody>
      </p:sp>
      <p:sp>
        <p:nvSpPr>
          <p:cNvPr id="947" name="Google Shape;947;p108"/>
          <p:cNvSpPr/>
          <p:nvPr/>
        </p:nvSpPr>
        <p:spPr>
          <a:xfrm>
            <a:off x="76200" y="76200"/>
            <a:ext cx="826500" cy="800400"/>
          </a:xfrm>
          <a:prstGeom prst="ellipse">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sz="2400" b="1">
                <a:solidFill>
                  <a:srgbClr val="FFFFFF"/>
                </a:solidFill>
                <a:latin typeface="Merriweather"/>
                <a:ea typeface="Merriweather"/>
                <a:cs typeface="Merriweather"/>
                <a:sym typeface="Merriweather"/>
              </a:rPr>
              <a:t>  4</a:t>
            </a:r>
            <a:endParaRPr sz="2400" b="1">
              <a:solidFill>
                <a:srgbClr val="FFFFFF"/>
              </a:solidFill>
              <a:latin typeface="Merriweather"/>
              <a:ea typeface="Merriweather"/>
              <a:cs typeface="Merriweather"/>
              <a:sym typeface="Merriweather"/>
            </a:endParaRPr>
          </a:p>
        </p:txBody>
      </p:sp>
      <p:pic>
        <p:nvPicPr>
          <p:cNvPr id="948" name="Google Shape;948;p108"/>
          <p:cNvPicPr preferRelativeResize="0"/>
          <p:nvPr/>
        </p:nvPicPr>
        <p:blipFill>
          <a:blip r:embed="rId3">
            <a:alphaModFix/>
          </a:blip>
          <a:stretch>
            <a:fillRect/>
          </a:stretch>
        </p:blipFill>
        <p:spPr>
          <a:xfrm>
            <a:off x="4089225" y="1378950"/>
            <a:ext cx="4533900" cy="1885950"/>
          </a:xfrm>
          <a:prstGeom prst="rect">
            <a:avLst/>
          </a:prstGeom>
          <a:noFill/>
          <a:ln>
            <a:noFill/>
          </a:ln>
        </p:spPr>
      </p:pic>
      <p:sp>
        <p:nvSpPr>
          <p:cNvPr id="949" name="Google Shape;949;p108"/>
          <p:cNvSpPr txBox="1"/>
          <p:nvPr/>
        </p:nvSpPr>
        <p:spPr>
          <a:xfrm>
            <a:off x="1354350" y="2845675"/>
            <a:ext cx="1734900" cy="5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a:latin typeface="Roboto"/>
                <a:ea typeface="Roboto"/>
                <a:cs typeface="Roboto"/>
                <a:sym typeface="Roboto"/>
              </a:rPr>
              <a:t>referenciaciòn</a:t>
            </a:r>
            <a:endParaRPr>
              <a:latin typeface="Roboto"/>
              <a:ea typeface="Roboto"/>
              <a:cs typeface="Roboto"/>
              <a:sym typeface="Roboto"/>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953"/>
        <p:cNvGrpSpPr/>
        <p:nvPr/>
      </p:nvGrpSpPr>
      <p:grpSpPr>
        <a:xfrm>
          <a:off x="0" y="0"/>
          <a:ext cx="0" cy="0"/>
          <a:chOff x="0" y="0"/>
          <a:chExt cx="0" cy="0"/>
        </a:xfrm>
      </p:grpSpPr>
      <p:sp>
        <p:nvSpPr>
          <p:cNvPr id="954" name="Google Shape;954;p109"/>
          <p:cNvSpPr/>
          <p:nvPr/>
        </p:nvSpPr>
        <p:spPr>
          <a:xfrm>
            <a:off x="669575" y="876600"/>
            <a:ext cx="2876100" cy="2730000"/>
          </a:xfrm>
          <a:prstGeom prst="wedgeRectCallout">
            <a:avLst>
              <a:gd name="adj1" fmla="val -20833"/>
              <a:gd name="adj2" fmla="val 625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09"/>
          <p:cNvSpPr txBox="1">
            <a:spLocks noGrp="1"/>
          </p:cNvSpPr>
          <p:nvPr>
            <p:ph type="title"/>
          </p:nvPr>
        </p:nvSpPr>
        <p:spPr>
          <a:xfrm>
            <a:off x="946325" y="1246250"/>
            <a:ext cx="2322600" cy="7023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Clr>
                <a:schemeClr val="dk2"/>
              </a:buClr>
              <a:buSzPts val="1100"/>
              <a:buFont typeface="Arial"/>
              <a:buNone/>
            </a:pPr>
            <a:r>
              <a:rPr lang="es-419" sz="3000" b="1">
                <a:solidFill>
                  <a:schemeClr val="accent2"/>
                </a:solidFill>
              </a:rPr>
              <a:t>Categorías</a:t>
            </a:r>
            <a:endParaRPr sz="3000" b="1">
              <a:solidFill>
                <a:schemeClr val="accent2"/>
              </a:solidFill>
            </a:endParaRPr>
          </a:p>
        </p:txBody>
      </p:sp>
      <p:sp>
        <p:nvSpPr>
          <p:cNvPr id="956" name="Google Shape;956;p109"/>
          <p:cNvSpPr/>
          <p:nvPr/>
        </p:nvSpPr>
        <p:spPr>
          <a:xfrm>
            <a:off x="76200" y="76200"/>
            <a:ext cx="826500" cy="800400"/>
          </a:xfrm>
          <a:prstGeom prst="ellipse">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419" sz="2400" b="1">
                <a:solidFill>
                  <a:schemeClr val="accent2"/>
                </a:solidFill>
                <a:latin typeface="Merriweather"/>
                <a:ea typeface="Merriweather"/>
                <a:cs typeface="Merriweather"/>
                <a:sym typeface="Merriweather"/>
              </a:rPr>
              <a:t>  5</a:t>
            </a:r>
            <a:endParaRPr sz="2400" b="1">
              <a:solidFill>
                <a:schemeClr val="accent2"/>
              </a:solidFill>
              <a:latin typeface="Merriweather"/>
              <a:ea typeface="Merriweather"/>
              <a:cs typeface="Merriweather"/>
              <a:sym typeface="Merriweather"/>
            </a:endParaRPr>
          </a:p>
        </p:txBody>
      </p:sp>
      <p:pic>
        <p:nvPicPr>
          <p:cNvPr id="957" name="Google Shape;957;p109"/>
          <p:cNvPicPr preferRelativeResize="0"/>
          <p:nvPr/>
        </p:nvPicPr>
        <p:blipFill>
          <a:blip r:embed="rId3">
            <a:alphaModFix/>
          </a:blip>
          <a:stretch>
            <a:fillRect/>
          </a:stretch>
        </p:blipFill>
        <p:spPr>
          <a:xfrm>
            <a:off x="3890625" y="1015500"/>
            <a:ext cx="4854904" cy="3112500"/>
          </a:xfrm>
          <a:prstGeom prst="rect">
            <a:avLst/>
          </a:prstGeom>
          <a:noFill/>
          <a:ln>
            <a:noFill/>
          </a:ln>
        </p:spPr>
      </p:pic>
      <p:sp>
        <p:nvSpPr>
          <p:cNvPr id="958" name="Google Shape;958;p109"/>
          <p:cNvSpPr txBox="1"/>
          <p:nvPr/>
        </p:nvSpPr>
        <p:spPr>
          <a:xfrm>
            <a:off x="1056225" y="2100000"/>
            <a:ext cx="2322600" cy="11259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600"/>
              </a:spcAft>
              <a:buNone/>
            </a:pPr>
            <a:r>
              <a:rPr lang="es-419">
                <a:solidFill>
                  <a:srgbClr val="20124D"/>
                </a:solidFill>
                <a:latin typeface="Maven Pro"/>
                <a:ea typeface="Maven Pro"/>
                <a:cs typeface="Maven Pro"/>
                <a:sym typeface="Maven Pro"/>
              </a:rPr>
              <a:t>clasificar y organizar el contenido, aumenta las posibilidades de que sea recuperado </a:t>
            </a:r>
            <a:endParaRPr>
              <a:solidFill>
                <a:srgbClr val="20124D"/>
              </a:solidFill>
              <a:latin typeface="Maven Pro"/>
              <a:ea typeface="Maven Pro"/>
              <a:cs typeface="Maven Pro"/>
              <a:sym typeface="Maven Pro"/>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962"/>
        <p:cNvGrpSpPr/>
        <p:nvPr/>
      </p:nvGrpSpPr>
      <p:grpSpPr>
        <a:xfrm>
          <a:off x="0" y="0"/>
          <a:ext cx="0" cy="0"/>
          <a:chOff x="0" y="0"/>
          <a:chExt cx="0" cy="0"/>
        </a:xfrm>
      </p:grpSpPr>
      <p:sp>
        <p:nvSpPr>
          <p:cNvPr id="963" name="Google Shape;963;p110"/>
          <p:cNvSpPr txBox="1">
            <a:spLocks noGrp="1"/>
          </p:cNvSpPr>
          <p:nvPr>
            <p:ph type="title"/>
          </p:nvPr>
        </p:nvSpPr>
        <p:spPr>
          <a:xfrm>
            <a:off x="817575" y="361500"/>
            <a:ext cx="7146000" cy="66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2800" b="1">
                <a:solidFill>
                  <a:srgbClr val="424242"/>
                </a:solidFill>
                <a:latin typeface="Maven Pro"/>
                <a:ea typeface="Maven Pro"/>
                <a:cs typeface="Maven Pro"/>
                <a:sym typeface="Maven Pro"/>
              </a:rPr>
              <a:t>Actividad </a:t>
            </a:r>
            <a:endParaRPr sz="2800" b="1">
              <a:solidFill>
                <a:srgbClr val="424242"/>
              </a:solidFill>
              <a:latin typeface="Maven Pro"/>
              <a:ea typeface="Maven Pro"/>
              <a:cs typeface="Maven Pro"/>
              <a:sym typeface="Maven Pro"/>
            </a:endParaRPr>
          </a:p>
          <a:p>
            <a:pPr marL="0" lvl="0" indent="0" algn="ctr" rtl="0">
              <a:spcBef>
                <a:spcPts val="0"/>
              </a:spcBef>
              <a:spcAft>
                <a:spcPts val="0"/>
              </a:spcAft>
              <a:buNone/>
            </a:pPr>
            <a:endParaRPr sz="3000" b="1"/>
          </a:p>
          <a:p>
            <a:pPr marL="457200" lvl="0" indent="-342900" algn="l" rtl="0">
              <a:spcBef>
                <a:spcPts val="1200"/>
              </a:spcBef>
              <a:spcAft>
                <a:spcPts val="0"/>
              </a:spcAft>
              <a:buClr>
                <a:srgbClr val="000000"/>
              </a:buClr>
              <a:buSzPts val="1800"/>
              <a:buFont typeface="Arial"/>
              <a:buAutoNum type="arabicPeriod"/>
            </a:pPr>
            <a:r>
              <a:rPr lang="es-419" sz="1800" b="1">
                <a:solidFill>
                  <a:srgbClr val="424242"/>
                </a:solidFill>
                <a:latin typeface="Nunito"/>
                <a:ea typeface="Nunito"/>
                <a:cs typeface="Nunito"/>
                <a:sym typeface="Nunito"/>
              </a:rPr>
              <a:t>Agregar una referencia</a:t>
            </a:r>
            <a:r>
              <a:rPr lang="es-419" sz="1800">
                <a:solidFill>
                  <a:srgbClr val="424242"/>
                </a:solidFill>
                <a:latin typeface="Nunito"/>
                <a:ea typeface="Nunito"/>
                <a:cs typeface="Nunito"/>
                <a:sym typeface="Nunito"/>
              </a:rPr>
              <a:t> [15 minutos] CE</a:t>
            </a:r>
            <a:endParaRPr sz="1800">
              <a:solidFill>
                <a:srgbClr val="424242"/>
              </a:solidFill>
              <a:latin typeface="Nunito"/>
              <a:ea typeface="Nunito"/>
              <a:cs typeface="Nunito"/>
              <a:sym typeface="Nunito"/>
            </a:endParaRPr>
          </a:p>
          <a:p>
            <a:pPr marL="0" lvl="0" indent="0" algn="l" rtl="0">
              <a:spcBef>
                <a:spcPts val="0"/>
              </a:spcBef>
              <a:spcAft>
                <a:spcPts val="0"/>
              </a:spcAft>
              <a:buNone/>
            </a:pPr>
            <a:endParaRPr sz="1800">
              <a:solidFill>
                <a:srgbClr val="424242"/>
              </a:solidFill>
              <a:latin typeface="Nunito"/>
              <a:ea typeface="Nunito"/>
              <a:cs typeface="Nunito"/>
              <a:sym typeface="Nunito"/>
            </a:endParaRPr>
          </a:p>
          <a:p>
            <a:pPr marL="0" lvl="0" indent="0" algn="l" rtl="0">
              <a:spcBef>
                <a:spcPts val="0"/>
              </a:spcBef>
              <a:spcAft>
                <a:spcPts val="0"/>
              </a:spcAft>
              <a:buNone/>
            </a:pPr>
            <a:endParaRPr sz="1800">
              <a:solidFill>
                <a:srgbClr val="424242"/>
              </a:solidFill>
              <a:latin typeface="Nunito"/>
              <a:ea typeface="Nunito"/>
              <a:cs typeface="Nunito"/>
              <a:sym typeface="Nunito"/>
            </a:endParaRPr>
          </a:p>
          <a:p>
            <a:pPr marL="457200" lvl="0" indent="0" algn="l" rtl="0">
              <a:spcBef>
                <a:spcPts val="0"/>
              </a:spcBef>
              <a:spcAft>
                <a:spcPts val="0"/>
              </a:spcAft>
              <a:buNone/>
            </a:pPr>
            <a:endParaRPr sz="1800">
              <a:solidFill>
                <a:srgbClr val="424242"/>
              </a:solidFill>
              <a:latin typeface="Nunito"/>
              <a:ea typeface="Nunito"/>
              <a:cs typeface="Nunito"/>
              <a:sym typeface="Nunito"/>
            </a:endParaRPr>
          </a:p>
          <a:p>
            <a:pPr marL="914400" lvl="0" indent="0" algn="l" rtl="0">
              <a:spcBef>
                <a:spcPts val="0"/>
              </a:spcBef>
              <a:spcAft>
                <a:spcPts val="0"/>
              </a:spcAft>
              <a:buNone/>
            </a:pPr>
            <a:endParaRPr sz="1800">
              <a:solidFill>
                <a:srgbClr val="424242"/>
              </a:solidFill>
              <a:latin typeface="Nunito"/>
              <a:ea typeface="Nunito"/>
              <a:cs typeface="Nunito"/>
              <a:sym typeface="Nunito"/>
            </a:endParaRPr>
          </a:p>
        </p:txBody>
      </p:sp>
      <p:sp>
        <p:nvSpPr>
          <p:cNvPr id="964" name="Google Shape;964;p110"/>
          <p:cNvSpPr/>
          <p:nvPr/>
        </p:nvSpPr>
        <p:spPr>
          <a:xfrm>
            <a:off x="6882675" y="429250"/>
            <a:ext cx="1643100" cy="888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10"/>
          <p:cNvSpPr txBox="1"/>
          <p:nvPr/>
        </p:nvSpPr>
        <p:spPr>
          <a:xfrm>
            <a:off x="7400725" y="663250"/>
            <a:ext cx="7770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a:solidFill>
                  <a:srgbClr val="FFFFFF"/>
                </a:solidFill>
                <a:latin typeface="Roboto"/>
                <a:ea typeface="Roboto"/>
                <a:cs typeface="Roboto"/>
                <a:sym typeface="Roboto"/>
              </a:rPr>
              <a:t>Act. 1</a:t>
            </a:r>
            <a:endParaRPr>
              <a:solidFill>
                <a:srgbClr val="FFFFFF"/>
              </a:solidFill>
              <a:latin typeface="Roboto"/>
              <a:ea typeface="Roboto"/>
              <a:cs typeface="Roboto"/>
              <a:sym typeface="Roboto"/>
            </a:endParaRPr>
          </a:p>
        </p:txBody>
      </p:sp>
      <p:pic>
        <p:nvPicPr>
          <p:cNvPr id="966" name="Google Shape;966;p110" descr="En este tutorial se explica cómo agregar referencias a los artículos de Wikipedia. &#10;Esta obra de Wikimedia Argentina está bajo una Licencia Creative Commons Atribución CompartirIgual 4.0 Unported" title="Wikipedia - Cómo agregar referencias en un artículo de Wikipedia">
            <a:hlinkClick r:id="rId3"/>
          </p:cNvPr>
          <p:cNvPicPr preferRelativeResize="0"/>
          <p:nvPr/>
        </p:nvPicPr>
        <p:blipFill>
          <a:blip r:embed="rId4">
            <a:alphaModFix/>
          </a:blip>
          <a:stretch>
            <a:fillRect/>
          </a:stretch>
        </p:blipFill>
        <p:spPr>
          <a:xfrm>
            <a:off x="2572238" y="1899000"/>
            <a:ext cx="3999524" cy="299965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970"/>
        <p:cNvGrpSpPr/>
        <p:nvPr/>
      </p:nvGrpSpPr>
      <p:grpSpPr>
        <a:xfrm>
          <a:off x="0" y="0"/>
          <a:ext cx="0" cy="0"/>
          <a:chOff x="0" y="0"/>
          <a:chExt cx="0" cy="0"/>
        </a:xfrm>
      </p:grpSpPr>
      <p:sp>
        <p:nvSpPr>
          <p:cNvPr id="971" name="Google Shape;971;p111"/>
          <p:cNvSpPr txBox="1">
            <a:spLocks noGrp="1"/>
          </p:cNvSpPr>
          <p:nvPr>
            <p:ph type="title"/>
          </p:nvPr>
        </p:nvSpPr>
        <p:spPr>
          <a:xfrm>
            <a:off x="817575" y="361500"/>
            <a:ext cx="7146000" cy="66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2800" b="1">
                <a:solidFill>
                  <a:srgbClr val="424242"/>
                </a:solidFill>
                <a:latin typeface="Maven Pro"/>
                <a:ea typeface="Maven Pro"/>
                <a:cs typeface="Maven Pro"/>
                <a:sym typeface="Maven Pro"/>
              </a:rPr>
              <a:t>Actividad </a:t>
            </a:r>
            <a:endParaRPr sz="2800" b="1">
              <a:solidFill>
                <a:srgbClr val="424242"/>
              </a:solidFill>
              <a:latin typeface="Maven Pro"/>
              <a:ea typeface="Maven Pro"/>
              <a:cs typeface="Maven Pro"/>
              <a:sym typeface="Maven Pro"/>
            </a:endParaRPr>
          </a:p>
          <a:p>
            <a:pPr marL="0" lvl="0" indent="0" algn="ctr" rtl="0">
              <a:spcBef>
                <a:spcPts val="0"/>
              </a:spcBef>
              <a:spcAft>
                <a:spcPts val="0"/>
              </a:spcAft>
              <a:buNone/>
            </a:pPr>
            <a:endParaRPr sz="3000" b="1"/>
          </a:p>
          <a:p>
            <a:pPr marL="0" lvl="0" indent="0" algn="l" rtl="0">
              <a:spcBef>
                <a:spcPts val="1200"/>
              </a:spcBef>
              <a:spcAft>
                <a:spcPts val="0"/>
              </a:spcAft>
              <a:buNone/>
            </a:pPr>
            <a:r>
              <a:rPr lang="es-419" sz="1800">
                <a:solidFill>
                  <a:srgbClr val="424242"/>
                </a:solidFill>
                <a:latin typeface="Nunito"/>
                <a:ea typeface="Nunito"/>
                <a:cs typeface="Nunito"/>
                <a:sym typeface="Nunito"/>
              </a:rPr>
              <a:t>Agregar una imagen [15 minutos] CE</a:t>
            </a:r>
            <a:endParaRPr sz="1800">
              <a:solidFill>
                <a:srgbClr val="424242"/>
              </a:solidFill>
              <a:latin typeface="Nunito"/>
              <a:ea typeface="Nunito"/>
              <a:cs typeface="Nunito"/>
              <a:sym typeface="Nunito"/>
            </a:endParaRPr>
          </a:p>
          <a:p>
            <a:pPr marL="1371600" lvl="2" indent="-304800" algn="l" rtl="0">
              <a:spcBef>
                <a:spcPts val="0"/>
              </a:spcBef>
              <a:spcAft>
                <a:spcPts val="0"/>
              </a:spcAft>
              <a:buClr>
                <a:srgbClr val="000000"/>
              </a:buClr>
              <a:buSzPts val="1200"/>
              <a:buFont typeface="Arial"/>
              <a:buAutoNum type="romanLcPeriod"/>
            </a:pPr>
            <a:r>
              <a:rPr lang="es-419" sz="1800" u="sng">
                <a:solidFill>
                  <a:schemeClr val="hlink"/>
                </a:solidFill>
                <a:latin typeface="Nunito"/>
                <a:ea typeface="Nunito"/>
                <a:cs typeface="Nunito"/>
                <a:sym typeface="Nunito"/>
                <a:hlinkClick r:id="rId3"/>
              </a:rPr>
              <a:t>Cuando no creaste tú la imagen</a:t>
            </a:r>
            <a:r>
              <a:rPr lang="es-419" sz="1800">
                <a:solidFill>
                  <a:srgbClr val="424242"/>
                </a:solidFill>
                <a:latin typeface="Nunito"/>
                <a:ea typeface="Nunito"/>
                <a:cs typeface="Nunito"/>
                <a:sym typeface="Nunito"/>
              </a:rPr>
              <a:t> </a:t>
            </a:r>
            <a:endParaRPr sz="1800">
              <a:solidFill>
                <a:srgbClr val="424242"/>
              </a:solidFill>
              <a:latin typeface="Nunito"/>
              <a:ea typeface="Nunito"/>
              <a:cs typeface="Nunito"/>
              <a:sym typeface="Nunito"/>
            </a:endParaRPr>
          </a:p>
          <a:p>
            <a:pPr marL="1371600" lvl="2" indent="-304800" algn="l" rtl="0">
              <a:spcBef>
                <a:spcPts val="0"/>
              </a:spcBef>
              <a:spcAft>
                <a:spcPts val="0"/>
              </a:spcAft>
              <a:buClr>
                <a:srgbClr val="000000"/>
              </a:buClr>
              <a:buSzPts val="1200"/>
              <a:buFont typeface="Arial"/>
              <a:buAutoNum type="romanLcPeriod"/>
            </a:pPr>
            <a:r>
              <a:rPr lang="es-419" sz="1800">
                <a:solidFill>
                  <a:srgbClr val="424242"/>
                </a:solidFill>
                <a:latin typeface="Nunito"/>
                <a:ea typeface="Nunito"/>
                <a:cs typeface="Nunito"/>
                <a:sym typeface="Nunito"/>
              </a:rPr>
              <a:t>Cuando tú creaste la imagen </a:t>
            </a:r>
            <a:endParaRPr sz="1800">
              <a:solidFill>
                <a:srgbClr val="424242"/>
              </a:solidFill>
              <a:latin typeface="Nunito"/>
              <a:ea typeface="Nunito"/>
              <a:cs typeface="Nunito"/>
              <a:sym typeface="Nunito"/>
            </a:endParaRPr>
          </a:p>
          <a:p>
            <a:pPr marL="0" lvl="0" indent="0" algn="l" rtl="0">
              <a:spcBef>
                <a:spcPts val="0"/>
              </a:spcBef>
              <a:spcAft>
                <a:spcPts val="0"/>
              </a:spcAft>
              <a:buNone/>
            </a:pPr>
            <a:endParaRPr sz="1800">
              <a:solidFill>
                <a:srgbClr val="424242"/>
              </a:solidFill>
              <a:latin typeface="Nunito"/>
              <a:ea typeface="Nunito"/>
              <a:cs typeface="Nunito"/>
              <a:sym typeface="Nunito"/>
            </a:endParaRPr>
          </a:p>
          <a:p>
            <a:pPr marL="0" lvl="0" indent="0" algn="l" rtl="0">
              <a:spcBef>
                <a:spcPts val="0"/>
              </a:spcBef>
              <a:spcAft>
                <a:spcPts val="0"/>
              </a:spcAft>
              <a:buNone/>
            </a:pPr>
            <a:endParaRPr sz="1800">
              <a:solidFill>
                <a:srgbClr val="424242"/>
              </a:solidFill>
              <a:latin typeface="Nunito"/>
              <a:ea typeface="Nunito"/>
              <a:cs typeface="Nunito"/>
              <a:sym typeface="Nunito"/>
            </a:endParaRPr>
          </a:p>
          <a:p>
            <a:pPr marL="0" lvl="0" indent="0" algn="l" rtl="0">
              <a:spcBef>
                <a:spcPts val="0"/>
              </a:spcBef>
              <a:spcAft>
                <a:spcPts val="0"/>
              </a:spcAft>
              <a:buNone/>
            </a:pPr>
            <a:endParaRPr sz="1800">
              <a:solidFill>
                <a:srgbClr val="424242"/>
              </a:solidFill>
              <a:latin typeface="Nunito"/>
              <a:ea typeface="Nunito"/>
              <a:cs typeface="Nunito"/>
              <a:sym typeface="Nunito"/>
            </a:endParaRPr>
          </a:p>
          <a:p>
            <a:pPr marL="914400" lvl="0" indent="0" algn="l" rtl="0">
              <a:spcBef>
                <a:spcPts val="0"/>
              </a:spcBef>
              <a:spcAft>
                <a:spcPts val="0"/>
              </a:spcAft>
              <a:buNone/>
            </a:pPr>
            <a:endParaRPr sz="1800">
              <a:solidFill>
                <a:srgbClr val="424242"/>
              </a:solidFill>
              <a:latin typeface="Nunito"/>
              <a:ea typeface="Nunito"/>
              <a:cs typeface="Nunito"/>
              <a:sym typeface="Nunito"/>
            </a:endParaRPr>
          </a:p>
        </p:txBody>
      </p:sp>
      <p:sp>
        <p:nvSpPr>
          <p:cNvPr id="972" name="Google Shape;972;p111"/>
          <p:cNvSpPr/>
          <p:nvPr/>
        </p:nvSpPr>
        <p:spPr>
          <a:xfrm>
            <a:off x="6882675" y="429250"/>
            <a:ext cx="1643100" cy="888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11"/>
          <p:cNvSpPr txBox="1"/>
          <p:nvPr/>
        </p:nvSpPr>
        <p:spPr>
          <a:xfrm>
            <a:off x="7400725" y="663250"/>
            <a:ext cx="7770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a:solidFill>
                  <a:srgbClr val="FFFFFF"/>
                </a:solidFill>
                <a:latin typeface="Roboto"/>
                <a:ea typeface="Roboto"/>
                <a:cs typeface="Roboto"/>
                <a:sym typeface="Roboto"/>
              </a:rPr>
              <a:t>Act. 2</a:t>
            </a:r>
            <a:endParaRPr>
              <a:solidFill>
                <a:srgbClr val="FFFFFF"/>
              </a:solidFill>
              <a:latin typeface="Roboto"/>
              <a:ea typeface="Roboto"/>
              <a:cs typeface="Roboto"/>
              <a:sym typeface="Roboto"/>
            </a:endParaRPr>
          </a:p>
        </p:txBody>
      </p:sp>
      <p:pic>
        <p:nvPicPr>
          <p:cNvPr id="974" name="Google Shape;974;p111"/>
          <p:cNvPicPr preferRelativeResize="0"/>
          <p:nvPr/>
        </p:nvPicPr>
        <p:blipFill>
          <a:blip r:embed="rId4">
            <a:alphaModFix/>
          </a:blip>
          <a:stretch>
            <a:fillRect/>
          </a:stretch>
        </p:blipFill>
        <p:spPr>
          <a:xfrm>
            <a:off x="5710675" y="1646650"/>
            <a:ext cx="3285824" cy="2593300"/>
          </a:xfrm>
          <a:prstGeom prst="rect">
            <a:avLst/>
          </a:prstGeom>
          <a:noFill/>
          <a:ln>
            <a:noFill/>
          </a:ln>
        </p:spPr>
      </p:pic>
      <p:sp>
        <p:nvSpPr>
          <p:cNvPr id="975" name="Google Shape;975;p111"/>
          <p:cNvSpPr txBox="1"/>
          <p:nvPr/>
        </p:nvSpPr>
        <p:spPr>
          <a:xfrm>
            <a:off x="1156275" y="4569350"/>
            <a:ext cx="6468600" cy="3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u="sng">
                <a:solidFill>
                  <a:schemeClr val="hlink"/>
                </a:solidFill>
                <a:latin typeface="Roboto"/>
                <a:ea typeface="Roboto"/>
                <a:cs typeface="Roboto"/>
                <a:sym typeface="Roboto"/>
                <a:hlinkClick r:id="rId5"/>
              </a:rPr>
              <a:t>https://commons.wikimedia.org/wiki/File:Canal_de_Aplataco_Xochimilco.jpg</a:t>
            </a:r>
            <a:r>
              <a:rPr lang="es-419">
                <a:latin typeface="Roboto"/>
                <a:ea typeface="Roboto"/>
                <a:cs typeface="Roboto"/>
                <a:sym typeface="Roboto"/>
              </a:rPr>
              <a:t> </a:t>
            </a:r>
            <a:endParaRPr>
              <a:latin typeface="Roboto"/>
              <a:ea typeface="Roboto"/>
              <a:cs typeface="Roboto"/>
              <a:sym typeface="Roboto"/>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112"/>
          <p:cNvSpPr txBox="1">
            <a:spLocks noGrp="1"/>
          </p:cNvSpPr>
          <p:nvPr>
            <p:ph type="title" idx="4294967295"/>
          </p:nvPr>
        </p:nvSpPr>
        <p:spPr>
          <a:xfrm>
            <a:off x="814100" y="1289100"/>
            <a:ext cx="4641300" cy="2565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2"/>
              </a:buClr>
              <a:buSzPts val="1100"/>
              <a:buFont typeface="Arial"/>
              <a:buNone/>
            </a:pPr>
            <a:r>
              <a:rPr lang="es-419" b="1">
                <a:solidFill>
                  <a:schemeClr val="dk1"/>
                </a:solidFill>
              </a:rPr>
              <a:t>Wikidata</a:t>
            </a:r>
            <a:r>
              <a:rPr lang="es-419" sz="3000" b="1">
                <a:solidFill>
                  <a:schemeClr val="dk1"/>
                </a:solidFill>
              </a:rPr>
              <a:t>:</a:t>
            </a:r>
            <a:endParaRPr sz="3000" b="1">
              <a:solidFill>
                <a:schemeClr val="dk1"/>
              </a:solidFill>
            </a:endParaRPr>
          </a:p>
          <a:p>
            <a:pPr marL="0" lvl="0" indent="0" algn="r" rtl="0">
              <a:spcBef>
                <a:spcPts val="0"/>
              </a:spcBef>
              <a:spcAft>
                <a:spcPts val="0"/>
              </a:spcAft>
              <a:buClr>
                <a:schemeClr val="dk2"/>
              </a:buClr>
              <a:buSzPts val="1100"/>
              <a:buFont typeface="Arial"/>
              <a:buNone/>
            </a:pPr>
            <a:r>
              <a:rPr lang="es-419" sz="3000">
                <a:solidFill>
                  <a:schemeClr val="dk1"/>
                </a:solidFill>
              </a:rPr>
              <a:t>Evolución de Wikipedia en una base de datos estructurada, vinculada y libre.</a:t>
            </a:r>
            <a:endParaRPr sz="3000">
              <a:solidFill>
                <a:schemeClr val="dk1"/>
              </a:solidFill>
            </a:endParaRPr>
          </a:p>
        </p:txBody>
      </p:sp>
      <p:pic>
        <p:nvPicPr>
          <p:cNvPr id="981" name="Google Shape;981;p112"/>
          <p:cNvPicPr preferRelativeResize="0"/>
          <p:nvPr/>
        </p:nvPicPr>
        <p:blipFill>
          <a:blip r:embed="rId3">
            <a:alphaModFix/>
          </a:blip>
          <a:stretch>
            <a:fillRect/>
          </a:stretch>
        </p:blipFill>
        <p:spPr>
          <a:xfrm>
            <a:off x="5732575" y="1289100"/>
            <a:ext cx="2532425" cy="26596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13"/>
          <p:cNvSpPr txBox="1">
            <a:spLocks noGrp="1"/>
          </p:cNvSpPr>
          <p:nvPr>
            <p:ph type="title"/>
          </p:nvPr>
        </p:nvSpPr>
        <p:spPr>
          <a:xfrm>
            <a:off x="727800" y="2158950"/>
            <a:ext cx="7688400" cy="82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a:t>¿Qué busca Wikidata?</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114"/>
          <p:cNvSpPr txBox="1"/>
          <p:nvPr/>
        </p:nvSpPr>
        <p:spPr>
          <a:xfrm>
            <a:off x="2582250" y="265225"/>
            <a:ext cx="3979500" cy="50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a:latin typeface="Raleway"/>
              <a:ea typeface="Raleway"/>
              <a:cs typeface="Raleway"/>
              <a:sym typeface="Raleway"/>
            </a:endParaRPr>
          </a:p>
        </p:txBody>
      </p:sp>
      <p:pic>
        <p:nvPicPr>
          <p:cNvPr id="992" name="Google Shape;992;p114"/>
          <p:cNvPicPr preferRelativeResize="0"/>
          <p:nvPr/>
        </p:nvPicPr>
        <p:blipFill>
          <a:blip r:embed="rId3">
            <a:alphaModFix/>
          </a:blip>
          <a:stretch>
            <a:fillRect/>
          </a:stretch>
        </p:blipFill>
        <p:spPr>
          <a:xfrm>
            <a:off x="756900" y="648650"/>
            <a:ext cx="7630176" cy="3676001"/>
          </a:xfrm>
          <a:prstGeom prst="rect">
            <a:avLst/>
          </a:prstGeom>
          <a:noFill/>
          <a:ln>
            <a:noFill/>
          </a:ln>
        </p:spPr>
      </p:pic>
      <p:pic>
        <p:nvPicPr>
          <p:cNvPr id="993" name="Google Shape;993;p114"/>
          <p:cNvPicPr preferRelativeResize="0"/>
          <p:nvPr/>
        </p:nvPicPr>
        <p:blipFill>
          <a:blip r:embed="rId4">
            <a:alphaModFix/>
          </a:blip>
          <a:stretch>
            <a:fillRect/>
          </a:stretch>
        </p:blipFill>
        <p:spPr>
          <a:xfrm>
            <a:off x="2269300" y="1907875"/>
            <a:ext cx="1623000" cy="2290000"/>
          </a:xfrm>
          <a:prstGeom prst="rect">
            <a:avLst/>
          </a:prstGeom>
          <a:noFill/>
          <a:ln>
            <a:noFill/>
          </a:ln>
          <a:effectLst>
            <a:outerShdw blurRad="700088" dist="9525" algn="bl" rotWithShape="0">
              <a:srgbClr val="000000">
                <a:alpha val="50000"/>
              </a:srgbClr>
            </a:outerShdw>
          </a:effectLst>
        </p:spPr>
      </p:pic>
      <p:cxnSp>
        <p:nvCxnSpPr>
          <p:cNvPr id="994" name="Google Shape;994;p114"/>
          <p:cNvCxnSpPr>
            <a:endCxn id="993" idx="1"/>
          </p:cNvCxnSpPr>
          <p:nvPr/>
        </p:nvCxnSpPr>
        <p:spPr>
          <a:xfrm rot="10800000" flipH="1">
            <a:off x="1300600" y="3052875"/>
            <a:ext cx="968700" cy="760800"/>
          </a:xfrm>
          <a:prstGeom prst="straightConnector1">
            <a:avLst/>
          </a:prstGeom>
          <a:noFill/>
          <a:ln w="19050" cap="flat" cmpd="sng">
            <a:solidFill>
              <a:schemeClr val="dk2"/>
            </a:solidFill>
            <a:prstDash val="solid"/>
            <a:round/>
            <a:headEnd type="none" w="med" len="med"/>
            <a:tailEnd type="triangle" w="med" len="med"/>
          </a:ln>
        </p:spPr>
      </p:cxnSp>
      <p:sp>
        <p:nvSpPr>
          <p:cNvPr id="995" name="Google Shape;995;p114"/>
          <p:cNvSpPr txBox="1"/>
          <p:nvPr/>
        </p:nvSpPr>
        <p:spPr>
          <a:xfrm>
            <a:off x="2269300" y="4664575"/>
            <a:ext cx="60855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sz="1800" b="1">
                <a:solidFill>
                  <a:srgbClr val="FFFFFF"/>
                </a:solidFill>
                <a:latin typeface="Raleway"/>
                <a:ea typeface="Raleway"/>
                <a:cs typeface="Raleway"/>
                <a:sym typeface="Raleway"/>
              </a:rPr>
              <a:t>1. Centralizar los enlaces interlingüísticos</a:t>
            </a:r>
            <a:endParaRPr sz="1800" b="1">
              <a:solidFill>
                <a:srgbClr val="FFFFFF"/>
              </a:solidFill>
              <a:latin typeface="Raleway"/>
              <a:ea typeface="Raleway"/>
              <a:cs typeface="Raleway"/>
              <a:sym typeface="Raleway"/>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0E0E3"/>
        </a:solidFill>
        <a:effectLst/>
      </p:bgPr>
    </p:bg>
    <p:spTree>
      <p:nvGrpSpPr>
        <p:cNvPr id="1" name="Shape 401"/>
        <p:cNvGrpSpPr/>
        <p:nvPr/>
      </p:nvGrpSpPr>
      <p:grpSpPr>
        <a:xfrm>
          <a:off x="0" y="0"/>
          <a:ext cx="0" cy="0"/>
          <a:chOff x="0" y="0"/>
          <a:chExt cx="0" cy="0"/>
        </a:xfrm>
      </p:grpSpPr>
      <p:sp>
        <p:nvSpPr>
          <p:cNvPr id="402" name="Google Shape;402;p3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sz="3400">
                <a:highlight>
                  <a:schemeClr val="accent1"/>
                </a:highlight>
              </a:rPr>
              <a:t>Los usuarios hoy en día...</a:t>
            </a:r>
            <a:endParaRPr sz="3400">
              <a:highlight>
                <a:schemeClr val="accent1"/>
              </a:highlight>
            </a:endParaRPr>
          </a:p>
          <a:p>
            <a:pPr marL="0" lvl="0" indent="0" algn="l" rtl="0">
              <a:spcBef>
                <a:spcPts val="0"/>
              </a:spcBef>
              <a:spcAft>
                <a:spcPts val="0"/>
              </a:spcAft>
              <a:buNone/>
            </a:pPr>
            <a:endParaRPr>
              <a:highlight>
                <a:schemeClr val="accent1"/>
              </a:highlight>
            </a:endParaRPr>
          </a:p>
        </p:txBody>
      </p:sp>
      <p:sp>
        <p:nvSpPr>
          <p:cNvPr id="403" name="Google Shape;403;p34"/>
          <p:cNvSpPr txBox="1">
            <a:spLocks noGrp="1"/>
          </p:cNvSpPr>
          <p:nvPr>
            <p:ph type="body" idx="1"/>
          </p:nvPr>
        </p:nvSpPr>
        <p:spPr>
          <a:xfrm>
            <a:off x="311700" y="1505700"/>
            <a:ext cx="4580100" cy="3076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419" sz="1700">
                <a:solidFill>
                  <a:srgbClr val="000000"/>
                </a:solidFill>
                <a:latin typeface="Times New Roman"/>
                <a:ea typeface="Times New Roman"/>
                <a:cs typeface="Times New Roman"/>
                <a:sym typeface="Times New Roman"/>
              </a:rPr>
              <a:t>Adaptación continua de las t</a:t>
            </a:r>
            <a:r>
              <a:rPr lang="es-419" sz="1700" b="1">
                <a:solidFill>
                  <a:srgbClr val="000000"/>
                </a:solidFill>
                <a:latin typeface="Times New Roman"/>
                <a:ea typeface="Times New Roman"/>
                <a:cs typeface="Times New Roman"/>
                <a:sym typeface="Times New Roman"/>
              </a:rPr>
              <a:t>ecnologías emergentes</a:t>
            </a:r>
            <a:r>
              <a:rPr lang="es-419" sz="1700">
                <a:solidFill>
                  <a:srgbClr val="000000"/>
                </a:solidFill>
                <a:latin typeface="Times New Roman"/>
                <a:ea typeface="Times New Roman"/>
                <a:cs typeface="Times New Roman"/>
                <a:sym typeface="Times New Roman"/>
              </a:rPr>
              <a:t>, una comprensión del </a:t>
            </a:r>
            <a:r>
              <a:rPr lang="es-419" sz="1700" b="1">
                <a:solidFill>
                  <a:srgbClr val="000000"/>
                </a:solidFill>
                <a:latin typeface="Times New Roman"/>
                <a:ea typeface="Times New Roman"/>
                <a:cs typeface="Times New Roman"/>
                <a:sym typeface="Times New Roman"/>
              </a:rPr>
              <a:t>pensamiento crítico</a:t>
            </a:r>
            <a:r>
              <a:rPr lang="es-419" sz="1700">
                <a:solidFill>
                  <a:srgbClr val="000000"/>
                </a:solidFill>
                <a:latin typeface="Times New Roman"/>
                <a:ea typeface="Times New Roman"/>
                <a:cs typeface="Times New Roman"/>
                <a:sym typeface="Times New Roman"/>
              </a:rPr>
              <a:t> y la reflexión necesaria para participar en estos espacios como productores, colaboradores y distribuidores.</a:t>
            </a:r>
            <a:endParaRPr sz="1700">
              <a:solidFill>
                <a:srgbClr val="000000"/>
              </a:solidFill>
              <a:latin typeface="Times New Roman"/>
              <a:ea typeface="Times New Roman"/>
              <a:cs typeface="Times New Roman"/>
              <a:sym typeface="Times New Roman"/>
            </a:endParaRPr>
          </a:p>
          <a:p>
            <a:pPr marL="0" lvl="0" indent="0" algn="l" rtl="0">
              <a:lnSpc>
                <a:spcPct val="100000"/>
              </a:lnSpc>
              <a:spcBef>
                <a:spcPts val="3300"/>
              </a:spcBef>
              <a:spcAft>
                <a:spcPts val="3300"/>
              </a:spcAft>
              <a:buNone/>
            </a:pPr>
            <a:r>
              <a:rPr lang="es-419" sz="1700">
                <a:solidFill>
                  <a:srgbClr val="000000"/>
                </a:solidFill>
                <a:latin typeface="Times New Roman"/>
                <a:ea typeface="Times New Roman"/>
                <a:cs typeface="Times New Roman"/>
                <a:sym typeface="Times New Roman"/>
              </a:rPr>
              <a:t>La </a:t>
            </a:r>
            <a:r>
              <a:rPr lang="es-419" sz="1700" b="1" i="1">
                <a:solidFill>
                  <a:srgbClr val="1155CC"/>
                </a:solidFill>
                <a:latin typeface="Times New Roman"/>
                <a:ea typeface="Times New Roman"/>
                <a:cs typeface="Times New Roman"/>
                <a:sym typeface="Times New Roman"/>
              </a:rPr>
              <a:t>Metaliteracy</a:t>
            </a:r>
            <a:r>
              <a:rPr lang="es-419" sz="1700">
                <a:solidFill>
                  <a:srgbClr val="000000"/>
                </a:solidFill>
                <a:latin typeface="Times New Roman"/>
                <a:ea typeface="Times New Roman"/>
                <a:cs typeface="Times New Roman"/>
                <a:sym typeface="Times New Roman"/>
              </a:rPr>
              <a:t> reconoce a la información como una entidad dinámica que es producida, compartida y difundida de distintas maneras y por distintos medios, sobre todo en entornos sociales y abiertos.</a:t>
            </a:r>
            <a:endParaRPr sz="1700">
              <a:solidFill>
                <a:schemeClr val="accent1"/>
              </a:solidFill>
              <a:latin typeface="Times New Roman"/>
              <a:ea typeface="Times New Roman"/>
              <a:cs typeface="Times New Roman"/>
              <a:sym typeface="Times New Roman"/>
            </a:endParaRPr>
          </a:p>
        </p:txBody>
      </p:sp>
      <p:sp>
        <p:nvSpPr>
          <p:cNvPr id="404" name="Google Shape;404;p34"/>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endParaRPr sz="1100">
              <a:solidFill>
                <a:schemeClr val="accent1"/>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pic>
        <p:nvPicPr>
          <p:cNvPr id="405" name="Google Shape;405;p34"/>
          <p:cNvPicPr preferRelativeResize="0"/>
          <p:nvPr/>
        </p:nvPicPr>
        <p:blipFill>
          <a:blip r:embed="rId3">
            <a:alphaModFix/>
          </a:blip>
          <a:stretch>
            <a:fillRect/>
          </a:stretch>
        </p:blipFill>
        <p:spPr>
          <a:xfrm>
            <a:off x="5036325" y="1844850"/>
            <a:ext cx="3844055" cy="2884627"/>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115"/>
          <p:cNvSpPr txBox="1"/>
          <p:nvPr/>
        </p:nvSpPr>
        <p:spPr>
          <a:xfrm>
            <a:off x="128300" y="467725"/>
            <a:ext cx="89340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leway"/>
              <a:ea typeface="Raleway"/>
              <a:cs typeface="Raleway"/>
              <a:sym typeface="Raleway"/>
            </a:endParaRPr>
          </a:p>
          <a:p>
            <a:pPr marL="0" lvl="0" indent="0" algn="l" rtl="0">
              <a:spcBef>
                <a:spcPts val="0"/>
              </a:spcBef>
              <a:spcAft>
                <a:spcPts val="0"/>
              </a:spcAft>
              <a:buNone/>
            </a:pPr>
            <a:endParaRPr sz="1300">
              <a:latin typeface="Raleway"/>
              <a:ea typeface="Raleway"/>
              <a:cs typeface="Raleway"/>
              <a:sym typeface="Raleway"/>
            </a:endParaRPr>
          </a:p>
        </p:txBody>
      </p:sp>
      <p:pic>
        <p:nvPicPr>
          <p:cNvPr id="1001" name="Google Shape;1001;p115">
            <a:hlinkClick r:id="rId3"/>
          </p:cNvPr>
          <p:cNvPicPr preferRelativeResize="0"/>
          <p:nvPr/>
        </p:nvPicPr>
        <p:blipFill>
          <a:blip r:embed="rId4">
            <a:alphaModFix/>
          </a:blip>
          <a:stretch>
            <a:fillRect/>
          </a:stretch>
        </p:blipFill>
        <p:spPr>
          <a:xfrm>
            <a:off x="3567948" y="0"/>
            <a:ext cx="2330200" cy="4048025"/>
          </a:xfrm>
          <a:prstGeom prst="rect">
            <a:avLst/>
          </a:prstGeom>
          <a:noFill/>
          <a:ln>
            <a:noFill/>
          </a:ln>
        </p:spPr>
      </p:pic>
      <p:sp>
        <p:nvSpPr>
          <p:cNvPr id="1002" name="Google Shape;1002;p115"/>
          <p:cNvSpPr txBox="1"/>
          <p:nvPr/>
        </p:nvSpPr>
        <p:spPr>
          <a:xfrm>
            <a:off x="266050" y="4493675"/>
            <a:ext cx="8934000" cy="24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a:solidFill>
                  <a:srgbClr val="FFFFFF"/>
                </a:solidFill>
                <a:latin typeface="Raleway"/>
                <a:ea typeface="Raleway"/>
                <a:cs typeface="Raleway"/>
                <a:sym typeface="Raleway"/>
              </a:rPr>
              <a:t>2. Proporcionar un lugar central para toda la información de las cajas de información de las Wikipedias</a:t>
            </a:r>
            <a:endParaRPr b="1">
              <a:solidFill>
                <a:srgbClr val="FFFFFF"/>
              </a:solidFill>
              <a:latin typeface="Raleway"/>
              <a:ea typeface="Raleway"/>
              <a:cs typeface="Raleway"/>
              <a:sym typeface="Raleway"/>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116"/>
          <p:cNvSpPr txBox="1"/>
          <p:nvPr/>
        </p:nvSpPr>
        <p:spPr>
          <a:xfrm>
            <a:off x="3360000" y="238125"/>
            <a:ext cx="24240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a:latin typeface="Raleway"/>
              <a:ea typeface="Raleway"/>
              <a:cs typeface="Raleway"/>
              <a:sym typeface="Raleway"/>
            </a:endParaRPr>
          </a:p>
        </p:txBody>
      </p:sp>
      <p:pic>
        <p:nvPicPr>
          <p:cNvPr id="1008" name="Google Shape;1008;p116"/>
          <p:cNvPicPr preferRelativeResize="0"/>
          <p:nvPr/>
        </p:nvPicPr>
        <p:blipFill>
          <a:blip r:embed="rId3">
            <a:alphaModFix/>
          </a:blip>
          <a:stretch>
            <a:fillRect/>
          </a:stretch>
        </p:blipFill>
        <p:spPr>
          <a:xfrm>
            <a:off x="2052550" y="136975"/>
            <a:ext cx="5038897" cy="3978325"/>
          </a:xfrm>
          <a:prstGeom prst="rect">
            <a:avLst/>
          </a:prstGeom>
          <a:noFill/>
          <a:ln>
            <a:noFill/>
          </a:ln>
        </p:spPr>
      </p:pic>
      <p:sp>
        <p:nvSpPr>
          <p:cNvPr id="1009" name="Google Shape;1009;p116"/>
          <p:cNvSpPr txBox="1"/>
          <p:nvPr/>
        </p:nvSpPr>
        <p:spPr>
          <a:xfrm>
            <a:off x="2970800" y="438970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419" b="1">
                <a:solidFill>
                  <a:srgbClr val="FFFFFF"/>
                </a:solidFill>
                <a:latin typeface="Raleway"/>
                <a:ea typeface="Raleway"/>
                <a:cs typeface="Raleway"/>
                <a:sym typeface="Raleway"/>
              </a:rPr>
              <a:t>3. Crear y actualizar datos enlazados y abiertos</a:t>
            </a:r>
            <a:endParaRPr b="1">
              <a:solidFill>
                <a:srgbClr val="FFFFFF"/>
              </a:solidFill>
              <a:latin typeface="Raleway"/>
              <a:ea typeface="Raleway"/>
              <a:cs typeface="Raleway"/>
              <a:sym typeface="Raleway"/>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117"/>
          <p:cNvSpPr txBox="1">
            <a:spLocks noGrp="1"/>
          </p:cNvSpPr>
          <p:nvPr>
            <p:ph type="title" idx="4294967295"/>
          </p:nvPr>
        </p:nvSpPr>
        <p:spPr>
          <a:xfrm>
            <a:off x="3681350" y="1040925"/>
            <a:ext cx="2076900" cy="59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a:t>RDF</a:t>
            </a:r>
            <a:endParaRPr/>
          </a:p>
        </p:txBody>
      </p:sp>
      <p:sp>
        <p:nvSpPr>
          <p:cNvPr id="1015" name="Google Shape;1015;p117"/>
          <p:cNvSpPr txBox="1">
            <a:spLocks noGrp="1"/>
          </p:cNvSpPr>
          <p:nvPr>
            <p:ph type="title" idx="4294967295"/>
          </p:nvPr>
        </p:nvSpPr>
        <p:spPr>
          <a:xfrm>
            <a:off x="2014800" y="2192100"/>
            <a:ext cx="5114400" cy="75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a:solidFill>
                  <a:srgbClr val="E69138"/>
                </a:solidFill>
              </a:rPr>
              <a:t>Sujeto</a:t>
            </a:r>
            <a:r>
              <a:rPr lang="es-419"/>
              <a:t> - </a:t>
            </a:r>
            <a:r>
              <a:rPr lang="es-419">
                <a:solidFill>
                  <a:srgbClr val="6AA84F"/>
                </a:solidFill>
              </a:rPr>
              <a:t>Predicado</a:t>
            </a:r>
            <a:r>
              <a:rPr lang="es-419"/>
              <a:t> -</a:t>
            </a:r>
            <a:r>
              <a:rPr lang="es-419">
                <a:solidFill>
                  <a:srgbClr val="A64D79"/>
                </a:solidFill>
              </a:rPr>
              <a:t>Objeto</a:t>
            </a:r>
            <a:endParaRPr>
              <a:solidFill>
                <a:srgbClr val="A64D79"/>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pic>
        <p:nvPicPr>
          <p:cNvPr id="1020" name="Google Shape;1020;p118"/>
          <p:cNvPicPr preferRelativeResize="0"/>
          <p:nvPr/>
        </p:nvPicPr>
        <p:blipFill rotWithShape="1">
          <a:blip r:embed="rId3">
            <a:alphaModFix/>
          </a:blip>
          <a:srcRect r="49972" b="23640"/>
          <a:stretch/>
        </p:blipFill>
        <p:spPr>
          <a:xfrm>
            <a:off x="1074713" y="59625"/>
            <a:ext cx="6994574" cy="51435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119"/>
          <p:cNvSpPr/>
          <p:nvPr/>
        </p:nvSpPr>
        <p:spPr>
          <a:xfrm>
            <a:off x="5766000" y="1967400"/>
            <a:ext cx="3047100" cy="1419600"/>
          </a:xfrm>
          <a:prstGeom prst="wedgeRectCallout">
            <a:avLst>
              <a:gd name="adj1" fmla="val -20833"/>
              <a:gd name="adj2" fmla="val 6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19"/>
          <p:cNvSpPr/>
          <p:nvPr/>
        </p:nvSpPr>
        <p:spPr>
          <a:xfrm>
            <a:off x="3701250" y="382700"/>
            <a:ext cx="1806600" cy="1208700"/>
          </a:xfrm>
          <a:prstGeom prst="wedgeRectCallout">
            <a:avLst>
              <a:gd name="adj1" fmla="val -49975"/>
              <a:gd name="adj2" fmla="val 28431"/>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19"/>
          <p:cNvSpPr/>
          <p:nvPr/>
        </p:nvSpPr>
        <p:spPr>
          <a:xfrm>
            <a:off x="3635925" y="1972675"/>
            <a:ext cx="1806600" cy="1208700"/>
          </a:xfrm>
          <a:prstGeom prst="wedgeRectCallout">
            <a:avLst>
              <a:gd name="adj1" fmla="val -49907"/>
              <a:gd name="adj2" fmla="val 10894"/>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19"/>
          <p:cNvSpPr/>
          <p:nvPr/>
        </p:nvSpPr>
        <p:spPr>
          <a:xfrm>
            <a:off x="265350" y="1904250"/>
            <a:ext cx="3047100" cy="1419600"/>
          </a:xfrm>
          <a:prstGeom prst="wedgeRectCallout">
            <a:avLst>
              <a:gd name="adj1" fmla="val -21888"/>
              <a:gd name="adj2" fmla="val 48431"/>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19"/>
          <p:cNvSpPr txBox="1">
            <a:spLocks noGrp="1"/>
          </p:cNvSpPr>
          <p:nvPr>
            <p:ph type="title"/>
          </p:nvPr>
        </p:nvSpPr>
        <p:spPr>
          <a:xfrm>
            <a:off x="194400" y="2009700"/>
            <a:ext cx="3047100" cy="89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es-419" sz="1800" b="1">
                <a:solidFill>
                  <a:schemeClr val="accent2"/>
                </a:solidFill>
              </a:rPr>
              <a:t>Elemento</a:t>
            </a:r>
            <a:endParaRPr sz="1800" b="1">
              <a:solidFill>
                <a:schemeClr val="accent2"/>
              </a:solidFill>
            </a:endParaRPr>
          </a:p>
          <a:p>
            <a:pPr marL="0" lvl="0" indent="0" algn="ctr" rtl="0">
              <a:spcBef>
                <a:spcPts val="1200"/>
              </a:spcBef>
              <a:spcAft>
                <a:spcPts val="0"/>
              </a:spcAft>
              <a:buClr>
                <a:schemeClr val="dk2"/>
              </a:buClr>
              <a:buSzPts val="1100"/>
              <a:buFont typeface="Arial"/>
              <a:buNone/>
            </a:pPr>
            <a:r>
              <a:rPr lang="es-419" sz="1800">
                <a:solidFill>
                  <a:schemeClr val="accent2"/>
                </a:solidFill>
              </a:rPr>
              <a:t>“Juana Inés de la Cruz”</a:t>
            </a:r>
            <a:endParaRPr sz="1800">
              <a:solidFill>
                <a:schemeClr val="accent2"/>
              </a:solidFill>
            </a:endParaRPr>
          </a:p>
          <a:p>
            <a:pPr marL="0" lvl="0" indent="0" algn="ctr" rtl="0">
              <a:spcBef>
                <a:spcPts val="1200"/>
              </a:spcBef>
              <a:spcAft>
                <a:spcPts val="1200"/>
              </a:spcAft>
              <a:buClr>
                <a:schemeClr val="dk2"/>
              </a:buClr>
              <a:buSzPts val="1100"/>
              <a:buFont typeface="Arial"/>
              <a:buNone/>
            </a:pPr>
            <a:r>
              <a:rPr lang="es-419" sz="1800" b="1">
                <a:solidFill>
                  <a:schemeClr val="accent2"/>
                </a:solidFill>
              </a:rPr>
              <a:t>Q183074</a:t>
            </a:r>
            <a:endParaRPr sz="1800" b="1">
              <a:solidFill>
                <a:schemeClr val="accent2"/>
              </a:solidFill>
            </a:endParaRPr>
          </a:p>
        </p:txBody>
      </p:sp>
      <p:sp>
        <p:nvSpPr>
          <p:cNvPr id="1030" name="Google Shape;1030;p119"/>
          <p:cNvSpPr txBox="1">
            <a:spLocks noGrp="1"/>
          </p:cNvSpPr>
          <p:nvPr>
            <p:ph type="title"/>
          </p:nvPr>
        </p:nvSpPr>
        <p:spPr>
          <a:xfrm>
            <a:off x="3617400" y="382700"/>
            <a:ext cx="1974300" cy="120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es-419" sz="1800" b="1">
                <a:solidFill>
                  <a:srgbClr val="FFFFFF"/>
                </a:solidFill>
              </a:rPr>
              <a:t>Propiedad</a:t>
            </a:r>
            <a:endParaRPr sz="1800" b="1">
              <a:solidFill>
                <a:srgbClr val="FFFFFF"/>
              </a:solidFill>
            </a:endParaRPr>
          </a:p>
          <a:p>
            <a:pPr marL="0" lvl="0" indent="0" algn="ctr" rtl="0">
              <a:spcBef>
                <a:spcPts val="1200"/>
              </a:spcBef>
              <a:spcAft>
                <a:spcPts val="0"/>
              </a:spcAft>
              <a:buClr>
                <a:schemeClr val="dk2"/>
              </a:buClr>
              <a:buSzPts val="1100"/>
              <a:buFont typeface="Arial"/>
              <a:buNone/>
            </a:pPr>
            <a:r>
              <a:rPr lang="es-419" sz="1800">
                <a:solidFill>
                  <a:srgbClr val="FFFFFF"/>
                </a:solidFill>
              </a:rPr>
              <a:t>“instancia de”</a:t>
            </a:r>
            <a:endParaRPr sz="1800">
              <a:solidFill>
                <a:srgbClr val="FFFFFF"/>
              </a:solidFill>
            </a:endParaRPr>
          </a:p>
          <a:p>
            <a:pPr marL="0" lvl="0" indent="0" algn="ctr" rtl="0">
              <a:spcBef>
                <a:spcPts val="1200"/>
              </a:spcBef>
              <a:spcAft>
                <a:spcPts val="1200"/>
              </a:spcAft>
              <a:buClr>
                <a:schemeClr val="dk2"/>
              </a:buClr>
              <a:buSzPts val="1100"/>
              <a:buFont typeface="Arial"/>
              <a:buNone/>
            </a:pPr>
            <a:r>
              <a:rPr lang="es-419" sz="1800" b="1">
                <a:solidFill>
                  <a:srgbClr val="FFFFFF"/>
                </a:solidFill>
              </a:rPr>
              <a:t>P31</a:t>
            </a:r>
            <a:endParaRPr sz="1800" b="1">
              <a:solidFill>
                <a:srgbClr val="FFFFFF"/>
              </a:solidFill>
            </a:endParaRPr>
          </a:p>
        </p:txBody>
      </p:sp>
      <p:sp>
        <p:nvSpPr>
          <p:cNvPr id="1031" name="Google Shape;1031;p119"/>
          <p:cNvSpPr/>
          <p:nvPr/>
        </p:nvSpPr>
        <p:spPr>
          <a:xfrm>
            <a:off x="5836800" y="353450"/>
            <a:ext cx="3047100" cy="1419600"/>
          </a:xfrm>
          <a:prstGeom prst="wedgeRectCallout">
            <a:avLst>
              <a:gd name="adj1" fmla="val -20833"/>
              <a:gd name="adj2" fmla="val 625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19"/>
          <p:cNvSpPr txBox="1">
            <a:spLocks noGrp="1"/>
          </p:cNvSpPr>
          <p:nvPr>
            <p:ph type="title"/>
          </p:nvPr>
        </p:nvSpPr>
        <p:spPr>
          <a:xfrm>
            <a:off x="5782800" y="458900"/>
            <a:ext cx="3047100" cy="120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es-419" sz="1800" b="1">
                <a:solidFill>
                  <a:srgbClr val="FFFFFF"/>
                </a:solidFill>
              </a:rPr>
              <a:t>Valor</a:t>
            </a:r>
            <a:endParaRPr sz="1800" b="1">
              <a:solidFill>
                <a:srgbClr val="FFFFFF"/>
              </a:solidFill>
            </a:endParaRPr>
          </a:p>
          <a:p>
            <a:pPr marL="0" lvl="0" indent="0" algn="ctr" rtl="0">
              <a:spcBef>
                <a:spcPts val="1200"/>
              </a:spcBef>
              <a:spcAft>
                <a:spcPts val="0"/>
              </a:spcAft>
              <a:buClr>
                <a:schemeClr val="dk2"/>
              </a:buClr>
              <a:buSzPts val="1100"/>
              <a:buFont typeface="Arial"/>
              <a:buNone/>
            </a:pPr>
            <a:r>
              <a:rPr lang="es-419" sz="1800">
                <a:solidFill>
                  <a:srgbClr val="FFFFFF"/>
                </a:solidFill>
              </a:rPr>
              <a:t>“humano”</a:t>
            </a:r>
            <a:endParaRPr sz="1800">
              <a:solidFill>
                <a:srgbClr val="FFFFFF"/>
              </a:solidFill>
            </a:endParaRPr>
          </a:p>
          <a:p>
            <a:pPr marL="0" lvl="0" indent="0" algn="ctr" rtl="0">
              <a:spcBef>
                <a:spcPts val="1200"/>
              </a:spcBef>
              <a:spcAft>
                <a:spcPts val="1200"/>
              </a:spcAft>
              <a:buClr>
                <a:schemeClr val="dk2"/>
              </a:buClr>
              <a:buSzPts val="1100"/>
              <a:buFont typeface="Arial"/>
              <a:buNone/>
            </a:pPr>
            <a:r>
              <a:rPr lang="es-419" sz="1800" b="1">
                <a:solidFill>
                  <a:srgbClr val="FFFFFF"/>
                </a:solidFill>
              </a:rPr>
              <a:t>Q5</a:t>
            </a:r>
            <a:endParaRPr sz="1800" b="1">
              <a:solidFill>
                <a:srgbClr val="FFFFFF"/>
              </a:solidFill>
            </a:endParaRPr>
          </a:p>
        </p:txBody>
      </p:sp>
      <p:sp>
        <p:nvSpPr>
          <p:cNvPr id="1033" name="Google Shape;1033;p119"/>
          <p:cNvSpPr txBox="1">
            <a:spLocks noGrp="1"/>
          </p:cNvSpPr>
          <p:nvPr>
            <p:ph type="title"/>
          </p:nvPr>
        </p:nvSpPr>
        <p:spPr>
          <a:xfrm>
            <a:off x="3439575" y="2005150"/>
            <a:ext cx="2068200" cy="106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1700">
                <a:solidFill>
                  <a:schemeClr val="lt1"/>
                </a:solidFill>
              </a:rPr>
              <a:t>“Lugar de fallecimiento”</a:t>
            </a:r>
            <a:endParaRPr sz="1700">
              <a:solidFill>
                <a:schemeClr val="lt1"/>
              </a:solidFill>
            </a:endParaRPr>
          </a:p>
          <a:p>
            <a:pPr marL="0" lvl="0" indent="0" algn="ctr" rtl="0">
              <a:spcBef>
                <a:spcPts val="1000"/>
              </a:spcBef>
              <a:spcAft>
                <a:spcPts val="0"/>
              </a:spcAft>
              <a:buNone/>
            </a:pPr>
            <a:r>
              <a:rPr lang="es-419" sz="1800" b="1">
                <a:solidFill>
                  <a:schemeClr val="lt1"/>
                </a:solidFill>
              </a:rPr>
              <a:t>P20</a:t>
            </a:r>
            <a:endParaRPr sz="1800" b="1">
              <a:solidFill>
                <a:schemeClr val="lt1"/>
              </a:solidFill>
            </a:endParaRPr>
          </a:p>
        </p:txBody>
      </p:sp>
      <p:sp>
        <p:nvSpPr>
          <p:cNvPr id="1034" name="Google Shape;1034;p119"/>
          <p:cNvSpPr txBox="1">
            <a:spLocks noGrp="1"/>
          </p:cNvSpPr>
          <p:nvPr>
            <p:ph type="title"/>
          </p:nvPr>
        </p:nvSpPr>
        <p:spPr>
          <a:xfrm>
            <a:off x="5766000" y="2230050"/>
            <a:ext cx="2868000" cy="89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1800">
                <a:solidFill>
                  <a:schemeClr val="lt1"/>
                </a:solidFill>
              </a:rPr>
              <a:t>“Ciudad de México”</a:t>
            </a:r>
            <a:endParaRPr sz="1800">
              <a:solidFill>
                <a:schemeClr val="lt1"/>
              </a:solidFill>
            </a:endParaRPr>
          </a:p>
          <a:p>
            <a:pPr marL="0" lvl="0" indent="0" algn="ctr" rtl="0">
              <a:spcBef>
                <a:spcPts val="1200"/>
              </a:spcBef>
              <a:spcAft>
                <a:spcPts val="1200"/>
              </a:spcAft>
              <a:buNone/>
            </a:pPr>
            <a:r>
              <a:rPr lang="es-419" sz="1800" b="1">
                <a:solidFill>
                  <a:schemeClr val="lt1"/>
                </a:solidFill>
              </a:rPr>
              <a:t>Q1489</a:t>
            </a:r>
            <a:endParaRPr sz="1800" b="1">
              <a:solidFill>
                <a:schemeClr val="lt1"/>
              </a:solidFill>
            </a:endParaRPr>
          </a:p>
        </p:txBody>
      </p:sp>
      <p:sp>
        <p:nvSpPr>
          <p:cNvPr id="1035" name="Google Shape;1035;p119"/>
          <p:cNvSpPr/>
          <p:nvPr/>
        </p:nvSpPr>
        <p:spPr>
          <a:xfrm>
            <a:off x="3617400" y="3562650"/>
            <a:ext cx="1806600" cy="1208700"/>
          </a:xfrm>
          <a:prstGeom prst="wedgeRectCallout">
            <a:avLst>
              <a:gd name="adj1" fmla="val 49568"/>
              <a:gd name="adj2" fmla="val -18574"/>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19"/>
          <p:cNvSpPr txBox="1">
            <a:spLocks noGrp="1"/>
          </p:cNvSpPr>
          <p:nvPr>
            <p:ph type="title"/>
          </p:nvPr>
        </p:nvSpPr>
        <p:spPr>
          <a:xfrm>
            <a:off x="3696531" y="3655263"/>
            <a:ext cx="1648200" cy="102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es-419" sz="1800">
                <a:solidFill>
                  <a:schemeClr val="lt1"/>
                </a:solidFill>
              </a:rPr>
              <a:t>“LCAuth ID”</a:t>
            </a:r>
            <a:endParaRPr sz="1800">
              <a:solidFill>
                <a:schemeClr val="lt1"/>
              </a:solidFill>
            </a:endParaRPr>
          </a:p>
          <a:p>
            <a:pPr marL="0" lvl="0" indent="0" algn="ctr" rtl="0">
              <a:spcBef>
                <a:spcPts val="1200"/>
              </a:spcBef>
              <a:spcAft>
                <a:spcPts val="1200"/>
              </a:spcAft>
              <a:buClr>
                <a:schemeClr val="dk2"/>
              </a:buClr>
              <a:buSzPts val="1100"/>
              <a:buFont typeface="Arial"/>
              <a:buNone/>
            </a:pPr>
            <a:r>
              <a:rPr lang="es-419" sz="1800" b="1">
                <a:solidFill>
                  <a:schemeClr val="lt1"/>
                </a:solidFill>
              </a:rPr>
              <a:t>P244</a:t>
            </a:r>
            <a:endParaRPr sz="1800" b="1">
              <a:solidFill>
                <a:schemeClr val="lt1"/>
              </a:solidFill>
            </a:endParaRPr>
          </a:p>
        </p:txBody>
      </p:sp>
      <p:sp>
        <p:nvSpPr>
          <p:cNvPr id="1037" name="Google Shape;1037;p119"/>
          <p:cNvSpPr/>
          <p:nvPr/>
        </p:nvSpPr>
        <p:spPr>
          <a:xfrm>
            <a:off x="5782950" y="3581350"/>
            <a:ext cx="3047100" cy="1208700"/>
          </a:xfrm>
          <a:prstGeom prst="wedgeRectCallout">
            <a:avLst>
              <a:gd name="adj1" fmla="val -20833"/>
              <a:gd name="adj2" fmla="val 625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19"/>
          <p:cNvSpPr txBox="1">
            <a:spLocks noGrp="1"/>
          </p:cNvSpPr>
          <p:nvPr>
            <p:ph type="title"/>
          </p:nvPr>
        </p:nvSpPr>
        <p:spPr>
          <a:xfrm>
            <a:off x="5916450" y="3905844"/>
            <a:ext cx="2780100" cy="5223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Clr>
                <a:schemeClr val="dk2"/>
              </a:buClr>
              <a:buSzPts val="1100"/>
              <a:buFont typeface="Arial"/>
              <a:buNone/>
            </a:pPr>
            <a:r>
              <a:rPr lang="es-419" sz="1800">
                <a:solidFill>
                  <a:schemeClr val="lt1"/>
                </a:solidFill>
              </a:rPr>
              <a:t>“n80021650”</a:t>
            </a:r>
            <a:endParaRPr sz="1800">
              <a:solidFill>
                <a:schemeClr val="lt1"/>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pic>
        <p:nvPicPr>
          <p:cNvPr id="1043" name="Google Shape;1043;p120"/>
          <p:cNvPicPr preferRelativeResize="0"/>
          <p:nvPr/>
        </p:nvPicPr>
        <p:blipFill>
          <a:blip r:embed="rId3">
            <a:alphaModFix/>
          </a:blip>
          <a:stretch>
            <a:fillRect/>
          </a:stretch>
        </p:blipFill>
        <p:spPr>
          <a:xfrm>
            <a:off x="123200" y="110350"/>
            <a:ext cx="2251300" cy="499050"/>
          </a:xfrm>
          <a:prstGeom prst="rect">
            <a:avLst/>
          </a:prstGeom>
          <a:noFill/>
          <a:ln>
            <a:noFill/>
          </a:ln>
        </p:spPr>
      </p:pic>
      <p:pic>
        <p:nvPicPr>
          <p:cNvPr id="1044" name="Google Shape;1044;p120">
            <a:hlinkClick r:id="rId4"/>
          </p:cNvPr>
          <p:cNvPicPr preferRelativeResize="0"/>
          <p:nvPr/>
        </p:nvPicPr>
        <p:blipFill>
          <a:blip r:embed="rId5">
            <a:alphaModFix/>
          </a:blip>
          <a:stretch>
            <a:fillRect/>
          </a:stretch>
        </p:blipFill>
        <p:spPr>
          <a:xfrm>
            <a:off x="666375" y="1043525"/>
            <a:ext cx="7811249" cy="354795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121"/>
          <p:cNvSpPr txBox="1">
            <a:spLocks noGrp="1"/>
          </p:cNvSpPr>
          <p:nvPr>
            <p:ph type="title"/>
          </p:nvPr>
        </p:nvSpPr>
        <p:spPr>
          <a:xfrm>
            <a:off x="311700" y="290050"/>
            <a:ext cx="8520600" cy="82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2200">
                <a:solidFill>
                  <a:srgbClr val="CCCCCC"/>
                </a:solidFill>
              </a:rPr>
              <a:t>Elementos de Wikidata tienen identificadores - enlaces a bases de datos externas</a:t>
            </a:r>
            <a:endParaRPr sz="2200">
              <a:solidFill>
                <a:srgbClr val="CCCCCC"/>
              </a:solidFill>
            </a:endParaRPr>
          </a:p>
        </p:txBody>
      </p:sp>
      <p:pic>
        <p:nvPicPr>
          <p:cNvPr id="1050" name="Google Shape;1050;p121"/>
          <p:cNvPicPr preferRelativeResize="0"/>
          <p:nvPr/>
        </p:nvPicPr>
        <p:blipFill>
          <a:blip r:embed="rId3">
            <a:alphaModFix/>
          </a:blip>
          <a:stretch>
            <a:fillRect/>
          </a:stretch>
        </p:blipFill>
        <p:spPr>
          <a:xfrm>
            <a:off x="283363" y="1789775"/>
            <a:ext cx="8577275" cy="27843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122"/>
          <p:cNvSpPr txBox="1">
            <a:spLocks noGrp="1"/>
          </p:cNvSpPr>
          <p:nvPr>
            <p:ph type="title"/>
          </p:nvPr>
        </p:nvSpPr>
        <p:spPr>
          <a:xfrm>
            <a:off x="311700" y="290050"/>
            <a:ext cx="8520600" cy="65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2200">
                <a:solidFill>
                  <a:srgbClr val="CCCCCC"/>
                </a:solidFill>
              </a:rPr>
              <a:t>Elementos de Wikidata tienen identificadores</a:t>
            </a:r>
            <a:endParaRPr sz="2200">
              <a:solidFill>
                <a:srgbClr val="CCCCCC"/>
              </a:solidFill>
            </a:endParaRPr>
          </a:p>
        </p:txBody>
      </p:sp>
      <p:pic>
        <p:nvPicPr>
          <p:cNvPr id="1056" name="Google Shape;1056;p122"/>
          <p:cNvPicPr preferRelativeResize="0"/>
          <p:nvPr/>
        </p:nvPicPr>
        <p:blipFill>
          <a:blip r:embed="rId3">
            <a:alphaModFix/>
          </a:blip>
          <a:stretch>
            <a:fillRect/>
          </a:stretch>
        </p:blipFill>
        <p:spPr>
          <a:xfrm>
            <a:off x="883974" y="1389825"/>
            <a:ext cx="7376051" cy="364455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1060"/>
        <p:cNvGrpSpPr/>
        <p:nvPr/>
      </p:nvGrpSpPr>
      <p:grpSpPr>
        <a:xfrm>
          <a:off x="0" y="0"/>
          <a:ext cx="0" cy="0"/>
          <a:chOff x="0" y="0"/>
          <a:chExt cx="0" cy="0"/>
        </a:xfrm>
      </p:grpSpPr>
      <p:sp>
        <p:nvSpPr>
          <p:cNvPr id="1061" name="Google Shape;1061;p123"/>
          <p:cNvSpPr txBox="1">
            <a:spLocks noGrp="1"/>
          </p:cNvSpPr>
          <p:nvPr>
            <p:ph type="title"/>
          </p:nvPr>
        </p:nvSpPr>
        <p:spPr>
          <a:xfrm>
            <a:off x="1303800" y="750975"/>
            <a:ext cx="7030500" cy="9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419"/>
              <a:t>Traducción</a:t>
            </a:r>
            <a:endParaRPr/>
          </a:p>
        </p:txBody>
      </p:sp>
      <p:sp>
        <p:nvSpPr>
          <p:cNvPr id="1062" name="Google Shape;1062;p123"/>
          <p:cNvSpPr txBox="1">
            <a:spLocks noGrp="1"/>
          </p:cNvSpPr>
          <p:nvPr>
            <p:ph type="body" idx="1"/>
          </p:nvPr>
        </p:nvSpPr>
        <p:spPr>
          <a:xfrm>
            <a:off x="4320300" y="4201350"/>
            <a:ext cx="4307400" cy="633600"/>
          </a:xfrm>
          <a:prstGeom prst="rect">
            <a:avLst/>
          </a:prstGeom>
        </p:spPr>
        <p:txBody>
          <a:bodyPr spcFirstLastPara="1" wrap="square" lIns="91425" tIns="91425" rIns="91425" bIns="91425" anchor="t" anchorCtr="0">
            <a:noAutofit/>
          </a:bodyPr>
          <a:lstStyle/>
          <a:p>
            <a:pPr marL="457200" lvl="0" indent="0" algn="ctr" rtl="0">
              <a:spcBef>
                <a:spcPts val="0"/>
              </a:spcBef>
              <a:spcAft>
                <a:spcPts val="1600"/>
              </a:spcAft>
              <a:buNone/>
            </a:pPr>
            <a:r>
              <a:rPr lang="es-419"/>
              <a:t>Manual: </a:t>
            </a:r>
            <a:r>
              <a:rPr lang="es-419" sz="2400" u="sng">
                <a:solidFill>
                  <a:schemeClr val="hlink"/>
                </a:solidFill>
                <a:latin typeface="Arial"/>
                <a:ea typeface="Arial"/>
                <a:cs typeface="Arial"/>
                <a:sym typeface="Arial"/>
                <a:hlinkClick r:id="rId3"/>
              </a:rPr>
              <a:t>bit.ly/wiki_traduccion</a:t>
            </a:r>
            <a:endParaRPr sz="2400"/>
          </a:p>
        </p:txBody>
      </p:sp>
      <p:pic>
        <p:nvPicPr>
          <p:cNvPr id="1063" name="Google Shape;1063;p123"/>
          <p:cNvPicPr preferRelativeResize="0"/>
          <p:nvPr/>
        </p:nvPicPr>
        <p:blipFill>
          <a:blip r:embed="rId4">
            <a:alphaModFix/>
          </a:blip>
          <a:stretch>
            <a:fillRect/>
          </a:stretch>
        </p:blipFill>
        <p:spPr>
          <a:xfrm>
            <a:off x="1317125" y="1750275"/>
            <a:ext cx="7003846" cy="195015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1067"/>
        <p:cNvGrpSpPr/>
        <p:nvPr/>
      </p:nvGrpSpPr>
      <p:grpSpPr>
        <a:xfrm>
          <a:off x="0" y="0"/>
          <a:ext cx="0" cy="0"/>
          <a:chOff x="0" y="0"/>
          <a:chExt cx="0" cy="0"/>
        </a:xfrm>
      </p:grpSpPr>
      <p:sp>
        <p:nvSpPr>
          <p:cNvPr id="1068" name="Google Shape;1068;p124"/>
          <p:cNvSpPr txBox="1">
            <a:spLocks noGrp="1"/>
          </p:cNvSpPr>
          <p:nvPr>
            <p:ph type="title"/>
          </p:nvPr>
        </p:nvSpPr>
        <p:spPr>
          <a:xfrm>
            <a:off x="311675" y="798600"/>
            <a:ext cx="8680200" cy="3546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419"/>
              <a:t>Para continuar reforzando</a:t>
            </a:r>
            <a:endParaRPr/>
          </a:p>
          <a:p>
            <a:pPr marL="0" lvl="0" indent="0" algn="l" rtl="0">
              <a:spcBef>
                <a:spcPts val="0"/>
              </a:spcBef>
              <a:spcAft>
                <a:spcPts val="0"/>
              </a:spcAft>
              <a:buNone/>
            </a:pPr>
            <a:endParaRPr/>
          </a:p>
          <a:p>
            <a:pPr marL="0" lvl="0" indent="0" algn="l" rtl="0">
              <a:lnSpc>
                <a:spcPct val="120000"/>
              </a:lnSpc>
              <a:spcBef>
                <a:spcPts val="0"/>
              </a:spcBef>
              <a:spcAft>
                <a:spcPts val="2400"/>
              </a:spcAft>
              <a:buNone/>
            </a:pPr>
            <a:r>
              <a:rPr lang="es-419" sz="3750">
                <a:solidFill>
                  <a:srgbClr val="324446"/>
                </a:solidFill>
                <a:latin typeface="Arial"/>
                <a:ea typeface="Arial"/>
                <a:cs typeface="Arial"/>
                <a:sym typeface="Arial"/>
              </a:rPr>
              <a:t>Wikipedia Essentials: </a:t>
            </a:r>
            <a:r>
              <a:rPr lang="es-419" sz="1800"/>
              <a:t> </a:t>
            </a:r>
            <a:r>
              <a:rPr lang="es-419" sz="1700" u="sng">
                <a:solidFill>
                  <a:schemeClr val="hlink"/>
                </a:solidFill>
                <a:latin typeface="Arial"/>
                <a:ea typeface="Arial"/>
                <a:cs typeface="Arial"/>
                <a:sym typeface="Arial"/>
                <a:hlinkClick r:id="rId3"/>
              </a:rPr>
              <a:t>https://outreachdashboard.wmflabs.org/training/editing-wikipedia/wikipedia-essentials</a:t>
            </a:r>
            <a:endParaRPr sz="1700"/>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5573</Words>
  <Application>Microsoft Office PowerPoint</Application>
  <PresentationFormat>Presentación en pantalla (16:9)</PresentationFormat>
  <Paragraphs>457</Paragraphs>
  <Slides>103</Slides>
  <Notes>103</Notes>
  <HiddenSlides>0</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103</vt:i4>
      </vt:variant>
    </vt:vector>
  </HeadingPairs>
  <TitlesOfParts>
    <vt:vector size="116" baseType="lpstr">
      <vt:lpstr>Merriweather</vt:lpstr>
      <vt:lpstr>Times New Roman</vt:lpstr>
      <vt:lpstr>Calibri</vt:lpstr>
      <vt:lpstr>Proxima Nova</vt:lpstr>
      <vt:lpstr>Open Sans</vt:lpstr>
      <vt:lpstr>Maven Pro</vt:lpstr>
      <vt:lpstr>Nunito</vt:lpstr>
      <vt:lpstr>Roboto</vt:lpstr>
      <vt:lpstr>Arial</vt:lpstr>
      <vt:lpstr>Georgia</vt:lpstr>
      <vt:lpstr>Raleway</vt:lpstr>
      <vt:lpstr>Paradigm</vt:lpstr>
      <vt:lpstr>Momentum</vt:lpstr>
      <vt:lpstr>Presentación de PowerPoint</vt:lpstr>
      <vt:lpstr>bit.ly/wikibibliotecas</vt:lpstr>
      <vt:lpstr>Contenido</vt:lpstr>
      <vt:lpstr>¿Quiénes somos?</vt:lpstr>
      <vt:lpstr>Bibliotecas y usuarios de hoy </vt:lpstr>
      <vt:lpstr>Las bibliotecas hoy en día...</vt:lpstr>
      <vt:lpstr>¿Quién visita las Bibliotecas públicas? </vt:lpstr>
      <vt:lpstr>Los usuarios hoy en día...</vt:lpstr>
      <vt:lpstr>Los usuarios hoy en día... </vt:lpstr>
      <vt:lpstr>Experiencias </vt:lpstr>
      <vt:lpstr>Encuentra tu pasión</vt:lpstr>
      <vt:lpstr>¿Para qué?</vt:lpstr>
      <vt:lpstr>¿Para qué?</vt:lpstr>
      <vt:lpstr>¿Para qué?</vt:lpstr>
      <vt:lpstr>Encuentra tu pasión y escala: 1Bib1Ref</vt:lpstr>
      <vt:lpstr>Presentación de PowerPoint</vt:lpstr>
      <vt:lpstr>Una fuente confiable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Wikipedia y los bibliotecarios</vt:lpstr>
      <vt:lpstr>Wikipedia y los bibliotecarios</vt:lpstr>
      <vt:lpstr>¿Qué es Wikipedia?</vt:lpstr>
      <vt:lpstr>Numeralia Wikipedia español</vt:lpstr>
      <vt:lpstr>Wikipedia </vt:lpstr>
      <vt:lpstr>Wikipedias por cantidad de artículos</vt:lpstr>
      <vt:lpstr>Editores y editoras</vt:lpstr>
      <vt:lpstr>Editores y editoras</vt:lpstr>
      <vt:lpstr>Visitas</vt:lpstr>
      <vt:lpstr>Presentación de PowerPoint</vt:lpstr>
      <vt:lpstr>Presentación de PowerPoint</vt:lpstr>
      <vt:lpstr>Conjunto de personas, actividades y valores que giran en torno a los sitios y proyectos de Wikimedia </vt:lpstr>
      <vt:lpstr>Presentación de PowerPoint</vt:lpstr>
      <vt:lpstr>Capítulos de Wikimedia</vt:lpstr>
      <vt:lpstr>Presentación de PowerPoint</vt:lpstr>
      <vt:lpstr>Detrás de cámaras de un artículo: </vt:lpstr>
      <vt:lpstr>Detrás de cámaras de un artículo: </vt:lpstr>
      <vt:lpstr>Detrás de cámaras de un artículo: </vt:lpstr>
      <vt:lpstr>Detrás de cámaras de un artículo: </vt:lpstr>
      <vt:lpstr>Los 5 pilares</vt:lpstr>
      <vt:lpstr>Es una enciclopedia</vt:lpstr>
      <vt:lpstr>Busca el punto de vista neutral</vt:lpstr>
      <vt:lpstr>Es de contenido libre</vt:lpstr>
      <vt:lpstr>Sigue normas de etiqueta</vt:lpstr>
      <vt:lpstr>No tiene normas firmes</vt:lpstr>
      <vt:lpstr>Presentación de PowerPoint</vt:lpstr>
      <vt:lpstr>Misión</vt:lpstr>
      <vt:lpstr>Referencias consultadas</vt:lpstr>
      <vt:lpstr>Antes de ir a la  2a parte del taller    ¡Vamos a un receso!</vt:lpstr>
      <vt:lpstr>Cuenta de Wikipedia  </vt:lpstr>
      <vt:lpstr>Cuenta de Wikipedia</vt:lpstr>
      <vt:lpstr>Actividad 1. ¡Empecemos a editar!</vt:lpstr>
      <vt:lpstr>Con el editor visual</vt:lpstr>
      <vt:lpstr>Aprendamos a citar</vt:lpstr>
      <vt:lpstr>Presentación de PowerPoint</vt:lpstr>
      <vt:lpstr>Artículos que requieren referencias</vt:lpstr>
      <vt:lpstr>Taller de usuario</vt:lpstr>
      <vt:lpstr> Identifica un artículo que requiera mejoras y que te interese. Cópialo en tu taller  prueba agregar referencias. Sigue estas guías: 👉 Cómo usar el taller: bit.ly/taller_wiki 👉 Cómo agregar referencias: bit.ly/wiki_ref</vt:lpstr>
      <vt:lpstr>  Esenciales de Wikipedia </vt:lpstr>
      <vt:lpstr>Esenciales de Wikipedia</vt:lpstr>
      <vt:lpstr>Notabilidad</vt:lpstr>
      <vt:lpstr>No  investigación original</vt:lpstr>
      <vt:lpstr>Plagio y copyright</vt:lpstr>
      <vt:lpstr>Básicos de Edición</vt:lpstr>
      <vt:lpstr>Estructura</vt:lpstr>
      <vt:lpstr>2. Estilo</vt:lpstr>
      <vt:lpstr>3. Enlaces internos y externos</vt:lpstr>
      <vt:lpstr>4. Referencias</vt:lpstr>
      <vt:lpstr>5. Insertar...</vt:lpstr>
      <vt:lpstr>Elementos esenciales de un artículo de Wikipedia</vt:lpstr>
      <vt:lpstr>Introducción</vt:lpstr>
      <vt:lpstr>Estructura</vt:lpstr>
      <vt:lpstr>Referencias</vt:lpstr>
      <vt:lpstr>Redacción</vt:lpstr>
      <vt:lpstr>Enlaces internos</vt:lpstr>
      <vt:lpstr>Categorías</vt:lpstr>
      <vt:lpstr>Actividad   Agregar una referencia [15 minutos] CE    </vt:lpstr>
      <vt:lpstr>Actividad   Agregar una imagen [15 minutos] CE Cuando no creaste tú la imagen  Cuando tú creaste la imagen     </vt:lpstr>
      <vt:lpstr>Wikidata: Evolución de Wikipedia en una base de datos estructurada, vinculada y libre.</vt:lpstr>
      <vt:lpstr>¿Qué busca Wikidata?</vt:lpstr>
      <vt:lpstr>Presentación de PowerPoint</vt:lpstr>
      <vt:lpstr>Presentación de PowerPoint</vt:lpstr>
      <vt:lpstr>Presentación de PowerPoint</vt:lpstr>
      <vt:lpstr>RDF</vt:lpstr>
      <vt:lpstr>Presentación de PowerPoint</vt:lpstr>
      <vt:lpstr>Elemento “Juana Inés de la Cruz” Q183074</vt:lpstr>
      <vt:lpstr>Presentación de PowerPoint</vt:lpstr>
      <vt:lpstr>Elementos de Wikidata tienen identificadores - enlaces a bases de datos externas</vt:lpstr>
      <vt:lpstr>Elementos de Wikidata tienen identificadores</vt:lpstr>
      <vt:lpstr>Traducción</vt:lpstr>
      <vt:lpstr>Para continuar reforzando  Wikipedia Essentials:  https://outreachdashboard.wmflabs.org/training/editing-wikipedia/wikipedia-essentials</vt:lpstr>
      <vt:lpstr>Presentación de PowerPoint</vt:lpstr>
      <vt:lpstr>Presentación de PowerPoint</vt:lpstr>
      <vt:lpstr>Tercera Parte </vt:lpstr>
      <vt:lpstr>Actividad   Creando un plan para integrar Wikipedia en tu biblioteca [20 minutos]  En equipos de tres crear el plan de un editatón, wikiexpedición o campaña de 1Bib1Ref que tenga sentido para sus contextos [30 minutos]  En presentaciones de 5 minutos exponer cuál es su plan y cómo lo llevarían a cabo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Jose Valentin Ortiz Reyes</cp:lastModifiedBy>
  <cp:revision>1</cp:revision>
  <dcterms:modified xsi:type="dcterms:W3CDTF">2019-12-02T22:22:05Z</dcterms:modified>
</cp:coreProperties>
</file>