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7" r:id="rId2"/>
    <p:sldId id="296" r:id="rId3"/>
    <p:sldId id="305" r:id="rId4"/>
    <p:sldId id="280" r:id="rId5"/>
    <p:sldId id="281" r:id="rId6"/>
    <p:sldId id="286" r:id="rId7"/>
    <p:sldId id="303" r:id="rId8"/>
    <p:sldId id="289" r:id="rId9"/>
    <p:sldId id="259" r:id="rId10"/>
  </p:sldIdLst>
  <p:sldSz cx="18288000" cy="10287000"/>
  <p:notesSz cx="6858000" cy="9144000"/>
  <p:embeddedFontLst>
    <p:embeddedFont>
      <p:font typeface="Candy Round BTN" panose="020F0604020102040306" pitchFamily="34" charset="0"/>
      <p:regular r:id="rId12"/>
      <p:bold r:id="rId13"/>
    </p:embeddedFont>
    <p:embeddedFont>
      <p:font typeface="Montserrat Classic Bold" panose="020B0604020202020204" charset="0"/>
      <p:regular r:id="rId14"/>
    </p:embeddedFont>
    <p:embeddedFont>
      <p:font typeface="Arial Black" panose="020B0A04020102020204" pitchFamily="34" charset="0"/>
      <p:bold r:id="rId15"/>
    </p:embeddedFont>
    <p:embeddedFont>
      <p:font typeface="Montserrat Classic" panose="020B0604020202020204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ystical Woods Rough Scrip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BAE"/>
    <a:srgbClr val="428E81"/>
    <a:srgbClr val="CAD400"/>
    <a:srgbClr val="FF9900"/>
    <a:srgbClr val="242F60"/>
    <a:srgbClr val="ECD9FF"/>
    <a:srgbClr val="CC99FF"/>
    <a:srgbClr val="FADBC6"/>
    <a:srgbClr val="F4B183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2767-333B-4762-829C-46C0543E9E5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7CCE3-69AC-44D8-8606-B954F6BED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7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DC7D2-D3D1-4EEA-BD4C-5A1D441C3D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DC7D2-D3D1-4EEA-BD4C-5A1D441C3D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8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DC7D2-D3D1-4EEA-BD4C-5A1D441C3D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1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DC7D2-D3D1-4EEA-BD4C-5A1D441C3D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1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DC7D2-D3D1-4EEA-BD4C-5A1D441C3D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0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DC7D2-D3D1-4EEA-BD4C-5A1D441C3D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DC7D2-D3D1-4EEA-BD4C-5A1D441C3D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8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26" Type="http://schemas.openxmlformats.org/officeDocument/2006/relationships/image" Target="../media/image7.png"/><Relationship Id="rId3" Type="http://schemas.openxmlformats.org/officeDocument/2006/relationships/image" Target="../media/image14.png"/><Relationship Id="rId21" Type="http://schemas.openxmlformats.org/officeDocument/2006/relationships/image" Target="../media/image67.svg"/><Relationship Id="rId17" Type="http://schemas.openxmlformats.org/officeDocument/2006/relationships/image" Target="../media/image65.svg"/><Relationship Id="rId25" Type="http://schemas.openxmlformats.org/officeDocument/2006/relationships/image" Target="../media/image6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.png"/><Relationship Id="rId32" Type="http://schemas.openxmlformats.org/officeDocument/2006/relationships/image" Target="../media/image19.png"/><Relationship Id="rId15" Type="http://schemas.openxmlformats.org/officeDocument/2006/relationships/image" Target="../media/image63.svg"/><Relationship Id="rId23" Type="http://schemas.openxmlformats.org/officeDocument/2006/relationships/image" Target="../media/image4.tiff"/><Relationship Id="rId28" Type="http://schemas.openxmlformats.org/officeDocument/2006/relationships/image" Target="../media/image9.png"/><Relationship Id="rId31" Type="http://schemas.openxmlformats.org/officeDocument/2006/relationships/image" Target="../media/image18.png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7.png"/><Relationship Id="rId9" Type="http://schemas.openxmlformats.org/officeDocument/2006/relationships/image" Target="../media/image6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18" Type="http://schemas.openxmlformats.org/officeDocument/2006/relationships/image" Target="../media/image45.svg"/><Relationship Id="rId26" Type="http://schemas.openxmlformats.org/officeDocument/2006/relationships/image" Target="../media/image29.png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33.svg"/><Relationship Id="rId17" Type="http://schemas.openxmlformats.org/officeDocument/2006/relationships/image" Target="../media/image23.pn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svg"/><Relationship Id="rId20" Type="http://schemas.openxmlformats.org/officeDocument/2006/relationships/image" Target="../media/image49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24" Type="http://schemas.openxmlformats.org/officeDocument/2006/relationships/image" Target="../media/image27.jpe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0.png"/><Relationship Id="rId19" Type="http://schemas.openxmlformats.org/officeDocument/2006/relationships/image" Target="../media/image24.png"/><Relationship Id="rId4" Type="http://schemas.openxmlformats.org/officeDocument/2006/relationships/image" Target="../media/image4.tiff"/><Relationship Id="rId9" Type="http://schemas.openxmlformats.org/officeDocument/2006/relationships/image" Target="../media/image9.png"/><Relationship Id="rId14" Type="http://schemas.openxmlformats.org/officeDocument/2006/relationships/image" Target="../media/image37.svg"/><Relationship Id="rId22" Type="http://schemas.openxmlformats.org/officeDocument/2006/relationships/image" Target="../media/image53.sv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3.png"/><Relationship Id="rId39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34" Type="http://schemas.openxmlformats.org/officeDocument/2006/relationships/image" Target="../media/image22.png"/><Relationship Id="rId42" Type="http://schemas.openxmlformats.org/officeDocument/2006/relationships/image" Target="../media/image57.svg"/><Relationship Id="rId7" Type="http://schemas.openxmlformats.org/officeDocument/2006/relationships/image" Target="../media/image7.png"/><Relationship Id="rId12" Type="http://schemas.openxmlformats.org/officeDocument/2006/relationships/image" Target="../media/image117.svg"/><Relationship Id="rId17" Type="http://schemas.openxmlformats.org/officeDocument/2006/relationships/image" Target="../media/image36.png"/><Relationship Id="rId33" Type="http://schemas.openxmlformats.org/officeDocument/2006/relationships/image" Target="../media/image21.png"/><Relationship Id="rId38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9.svg"/><Relationship Id="rId20" Type="http://schemas.openxmlformats.org/officeDocument/2006/relationships/image" Target="../media/image121.sv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32" Type="http://schemas.openxmlformats.org/officeDocument/2006/relationships/image" Target="../media/image33.svg"/><Relationship Id="rId37" Type="http://schemas.openxmlformats.org/officeDocument/2006/relationships/image" Target="../media/image23.png"/><Relationship Id="rId40" Type="http://schemas.openxmlformats.org/officeDocument/2006/relationships/image" Target="../media/image49.svg"/><Relationship Id="rId45" Type="http://schemas.openxmlformats.org/officeDocument/2006/relationships/image" Target="../media/image41.png"/><Relationship Id="rId5" Type="http://schemas.openxmlformats.org/officeDocument/2006/relationships/image" Target="../media/image5.png"/><Relationship Id="rId36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37.png"/><Relationship Id="rId44" Type="http://schemas.openxmlformats.org/officeDocument/2006/relationships/image" Target="../media/image4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Relationship Id="rId14" Type="http://schemas.openxmlformats.org/officeDocument/2006/relationships/image" Target="../media/image37.svg"/><Relationship Id="rId35" Type="http://schemas.openxmlformats.org/officeDocument/2006/relationships/image" Target="../media/image41.svg"/><Relationship Id="rId22" Type="http://schemas.openxmlformats.org/officeDocument/2006/relationships/image" Target="../media/image53.svg"/><Relationship Id="rId43" Type="http://schemas.openxmlformats.org/officeDocument/2006/relationships/image" Target="../media/image39.png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33.png"/><Relationship Id="rId7" Type="http://schemas.openxmlformats.org/officeDocument/2006/relationships/image" Target="../media/image7.png"/><Relationship Id="rId17" Type="http://schemas.openxmlformats.org/officeDocument/2006/relationships/image" Target="../media/image119.sv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19" Type="http://schemas.openxmlformats.org/officeDocument/2006/relationships/image" Target="../media/image117.sv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3.png"/><Relationship Id="rId21" Type="http://schemas.openxmlformats.org/officeDocument/2006/relationships/image" Target="../media/image111.svg"/><Relationship Id="rId7" Type="http://schemas.openxmlformats.org/officeDocument/2006/relationships/image" Target="../media/image7.png"/><Relationship Id="rId12" Type="http://schemas.openxmlformats.org/officeDocument/2006/relationships/image" Target="../media/image44.png"/><Relationship Id="rId17" Type="http://schemas.openxmlformats.org/officeDocument/2006/relationships/image" Target="../media/image107.svg"/><Relationship Id="rId25" Type="http://schemas.openxmlformats.org/officeDocument/2006/relationships/image" Target="../media/image11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5.png"/><Relationship Id="rId15" Type="http://schemas.openxmlformats.org/officeDocument/2006/relationships/image" Target="../media/image105.svg"/><Relationship Id="rId23" Type="http://schemas.openxmlformats.org/officeDocument/2006/relationships/image" Target="../media/image113.svg"/><Relationship Id="rId10" Type="http://schemas.openxmlformats.org/officeDocument/2006/relationships/image" Target="../media/image10.png"/><Relationship Id="rId19" Type="http://schemas.openxmlformats.org/officeDocument/2006/relationships/image" Target="../media/image109.svg"/><Relationship Id="rId4" Type="http://schemas.openxmlformats.org/officeDocument/2006/relationships/image" Target="../media/image4.tiff"/><Relationship Id="rId9" Type="http://schemas.openxmlformats.org/officeDocument/2006/relationships/image" Target="../media/image9.png"/><Relationship Id="rId14" Type="http://schemas.openxmlformats.org/officeDocument/2006/relationships/image" Target="../media/image46.png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B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5067300"/>
            <a:ext cx="17146112" cy="5475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67"/>
              </a:lnSpc>
            </a:pPr>
            <a:r>
              <a:rPr lang="en-GB" sz="8064" spc="112" dirty="0" smtClean="0">
                <a:solidFill>
                  <a:srgbClr val="CAD400"/>
                </a:solidFill>
                <a:latin typeface="Montserrat Classic Bold"/>
              </a:rPr>
              <a:t>Precision learning </a:t>
            </a:r>
            <a:br>
              <a:rPr lang="en-GB" sz="8064" spc="112" dirty="0" smtClean="0">
                <a:solidFill>
                  <a:srgbClr val="CAD400"/>
                </a:solidFill>
                <a:latin typeface="Montserrat Classic Bold"/>
              </a:rPr>
            </a:br>
            <a:r>
              <a:rPr lang="en-GB" sz="8064" spc="112" dirty="0" smtClean="0">
                <a:solidFill>
                  <a:srgbClr val="CAD400"/>
                </a:solidFill>
                <a:latin typeface="Montserrat Classic Bold"/>
              </a:rPr>
              <a:t>to build linked-data</a:t>
            </a:r>
          </a:p>
          <a:p>
            <a:pPr algn="r">
              <a:lnSpc>
                <a:spcPts val="8467"/>
              </a:lnSpc>
            </a:pPr>
            <a:r>
              <a:rPr lang="en-GB" sz="8064" spc="112" dirty="0" smtClean="0">
                <a:solidFill>
                  <a:srgbClr val="CAD400"/>
                </a:solidFill>
                <a:latin typeface="Montserrat Classic Bold"/>
              </a:rPr>
              <a:t>research </a:t>
            </a:r>
            <a:r>
              <a:rPr lang="en-GB" sz="8064" spc="112" dirty="0">
                <a:solidFill>
                  <a:srgbClr val="CAD400"/>
                </a:solidFill>
                <a:latin typeface="Montserrat Classic Bold"/>
              </a:rPr>
              <a:t>capacity </a:t>
            </a:r>
            <a:endParaRPr lang="en-GB" sz="8064" spc="112" dirty="0" smtClean="0">
              <a:solidFill>
                <a:srgbClr val="CAD400"/>
              </a:solidFill>
              <a:latin typeface="Montserrat Classic Bold"/>
            </a:endParaRPr>
          </a:p>
          <a:p>
            <a:pPr algn="r">
              <a:lnSpc>
                <a:spcPts val="8467"/>
              </a:lnSpc>
            </a:pPr>
            <a:r>
              <a:rPr lang="en-GB" sz="8064" spc="112" dirty="0" smtClean="0">
                <a:solidFill>
                  <a:srgbClr val="FFFFFF"/>
                </a:solidFill>
                <a:latin typeface="Montserrat Classic Bold"/>
              </a:rPr>
              <a:t> </a:t>
            </a:r>
            <a:endParaRPr lang="en-US" sz="8064" spc="112" dirty="0">
              <a:solidFill>
                <a:srgbClr val="FFFFFF"/>
              </a:solidFill>
              <a:latin typeface="Montserrat Classic Bold"/>
            </a:endParaRPr>
          </a:p>
          <a:p>
            <a:pPr algn="r">
              <a:lnSpc>
                <a:spcPts val="8677"/>
              </a:lnSpc>
            </a:pPr>
            <a:endParaRPr lang="en-US" sz="8064" spc="112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69892" y="9173215"/>
            <a:ext cx="3517591" cy="1052346"/>
          </a:xfrm>
          <a:custGeom>
            <a:avLst/>
            <a:gdLst/>
            <a:ahLst/>
            <a:cxnLst/>
            <a:rect l="l" t="t" r="r" b="b"/>
            <a:pathLst>
              <a:path w="3517591" h="1052346">
                <a:moveTo>
                  <a:pt x="0" y="0"/>
                </a:moveTo>
                <a:lnTo>
                  <a:pt x="3517591" y="0"/>
                </a:lnTo>
                <a:lnTo>
                  <a:pt x="3517591" y="1052346"/>
                </a:lnTo>
                <a:lnTo>
                  <a:pt x="0" y="1052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E895C-739B-44C2-AA53-9F8E1C91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66700"/>
            <a:ext cx="12610472" cy="596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FCC3E-451E-418B-4288-6438499B5B44}"/>
              </a:ext>
            </a:extLst>
          </p:cNvPr>
          <p:cNvSpPr/>
          <p:nvPr/>
        </p:nvSpPr>
        <p:spPr>
          <a:xfrm>
            <a:off x="8" y="-38100"/>
            <a:ext cx="18287992" cy="1677014"/>
          </a:xfrm>
          <a:prstGeom prst="rect">
            <a:avLst/>
          </a:prstGeom>
          <a:solidFill>
            <a:srgbClr val="242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0D0B-BB2F-BC9F-CE67-8285A1B39B07}"/>
              </a:ext>
            </a:extLst>
          </p:cNvPr>
          <p:cNvCxnSpPr>
            <a:cxnSpLocks/>
          </p:cNvCxnSpPr>
          <p:nvPr/>
        </p:nvCxnSpPr>
        <p:spPr>
          <a:xfrm flipV="1">
            <a:off x="0" y="1637268"/>
            <a:ext cx="18288000" cy="40722"/>
          </a:xfrm>
          <a:prstGeom prst="line">
            <a:avLst/>
          </a:prstGeom>
          <a:ln w="57150">
            <a:solidFill>
              <a:srgbClr val="CAD4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-20230" y="366976"/>
            <a:ext cx="18288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The problem</a:t>
            </a:r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490" y="9029700"/>
            <a:ext cx="17835659" cy="994255"/>
            <a:chOff x="189490" y="9029700"/>
            <a:chExt cx="17835659" cy="994255"/>
          </a:xfrm>
        </p:grpSpPr>
        <p:pic>
          <p:nvPicPr>
            <p:cNvPr id="68" name="Picture 67" descr="Logo&#10;&#10;Description automatically generated">
              <a:extLst>
                <a:ext uri="{FF2B5EF4-FFF2-40B4-BE49-F238E27FC236}">
                  <a16:creationId xmlns:a16="http://schemas.microsoft.com/office/drawing/2014/main" id="{DA05D53A-BD66-7651-9ABC-44B88BF5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9069585"/>
              <a:ext cx="2763736" cy="914485"/>
            </a:xfrm>
            <a:prstGeom prst="rect">
              <a:avLst/>
            </a:prstGeom>
          </p:spPr>
        </p:pic>
        <p:pic>
          <p:nvPicPr>
            <p:cNvPr id="69" name="Picture 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D69E5E-7F9A-1F5F-6260-4C5EBD04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9245901"/>
              <a:ext cx="2209800" cy="561852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76A10AA7-7401-6B2F-99DB-609253AC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069584"/>
              <a:ext cx="2344392" cy="914486"/>
            </a:xfrm>
            <a:prstGeom prst="rect">
              <a:avLst/>
            </a:prstGeom>
          </p:spPr>
        </p:pic>
        <p:pic>
          <p:nvPicPr>
            <p:cNvPr id="73" name="Picture 72" descr="A picture containing text, font, screenshot&#10;&#10;Description automatically generated">
              <a:extLst>
                <a:ext uri="{FF2B5EF4-FFF2-40B4-BE49-F238E27FC236}">
                  <a16:creationId xmlns:a16="http://schemas.microsoft.com/office/drawing/2014/main" id="{F63CDD59-9F5B-D2F2-E2E4-E0976FE5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" y="9029700"/>
              <a:ext cx="4001510" cy="994255"/>
            </a:xfrm>
            <a:prstGeom prst="rect">
              <a:avLst/>
            </a:prstGeom>
          </p:spPr>
        </p:pic>
        <p:pic>
          <p:nvPicPr>
            <p:cNvPr id="46" name="Picture 45" descr="Homepage | Health Care Research Wales">
              <a:extLst>
                <a:ext uri="{FF2B5EF4-FFF2-40B4-BE49-F238E27FC236}">
                  <a16:creationId xmlns:a16="http://schemas.microsoft.com/office/drawing/2014/main" id="{733C6F39-ACF0-00AC-285B-04F7A8A10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5" t="19206" r="14143" b="25556"/>
            <a:stretch/>
          </p:blipFill>
          <p:spPr bwMode="auto">
            <a:xfrm>
              <a:off x="14612592" y="9127296"/>
              <a:ext cx="1352541" cy="7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0AEF1C-2173-0EC2-AD82-54127B47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250267"/>
              <a:ext cx="1427940" cy="553120"/>
            </a:xfrm>
            <a:prstGeom prst="rect">
              <a:avLst/>
            </a:prstGeom>
          </p:spPr>
        </p:pic>
        <p:pic>
          <p:nvPicPr>
            <p:cNvPr id="50" name="Picture 49" descr="Home - SeRP">
              <a:extLst>
                <a:ext uri="{FF2B5EF4-FFF2-40B4-BE49-F238E27FC236}">
                  <a16:creationId xmlns:a16="http://schemas.microsoft.com/office/drawing/2014/main" id="{E4612E8D-1D1B-1B92-DDCB-D382BB99B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30" y="9214093"/>
              <a:ext cx="1427940" cy="625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A picture containing text, font, cartoon, white&#10;&#10;Description automatically generated">
              <a:extLst>
                <a:ext uri="{FF2B5EF4-FFF2-40B4-BE49-F238E27FC236}">
                  <a16:creationId xmlns:a16="http://schemas.microsoft.com/office/drawing/2014/main" id="{BDD8AC25-2E63-F271-7260-7AAD23D9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925" y="9219976"/>
              <a:ext cx="1849224" cy="619585"/>
            </a:xfrm>
            <a:prstGeom prst="rect">
              <a:avLst/>
            </a:prstGeom>
          </p:spPr>
        </p:pic>
      </p:grpSp>
      <p:pic>
        <p:nvPicPr>
          <p:cNvPr id="18" name="Picture 2" descr="Image result for scared">
            <a:extLst>
              <a:ext uri="{FF2B5EF4-FFF2-40B4-BE49-F238E27FC236}">
                <a16:creationId xmlns:a16="http://schemas.microsoft.com/office/drawing/2014/main" id="{83457EBA-DBCE-4A50-39AB-90C63FBBF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5" b="8066"/>
          <a:stretch/>
        </p:blipFill>
        <p:spPr bwMode="auto">
          <a:xfrm>
            <a:off x="11230284" y="2599794"/>
            <a:ext cx="7057716" cy="46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op 30 Beetle Stuck On Back GIFs | Find the best GIF on Gfyca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83731"/>
            <a:ext cx="6387725" cy="44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o You Dream About Dinosaur Attacks? – Auxiliary Memor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0" y="1715781"/>
            <a:ext cx="7339300" cy="48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5252606" y="1864855"/>
            <a:ext cx="9422017" cy="6932615"/>
            <a:chOff x="9587377" y="2263826"/>
            <a:chExt cx="2265927" cy="2630971"/>
          </a:xfrm>
        </p:grpSpPr>
        <p:sp>
          <p:nvSpPr>
            <p:cNvPr id="80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9669677" y="2283879"/>
              <a:ext cx="2071688" cy="2610918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9587377" y="2263826"/>
              <a:ext cx="2265927" cy="54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b="1" dirty="0" smtClean="0">
                  <a:solidFill>
                    <a:srgbClr val="CAD4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Training</a:t>
              </a:r>
              <a:endParaRPr lang="en-GB" sz="6000" b="1" dirty="0">
                <a:solidFill>
                  <a:srgbClr val="CAD4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5042961" y="2978419"/>
            <a:ext cx="2265927" cy="2952717"/>
            <a:chOff x="15182709" y="2332790"/>
            <a:chExt cx="2265927" cy="2952717"/>
          </a:xfrm>
        </p:grpSpPr>
        <p:sp>
          <p:nvSpPr>
            <p:cNvPr id="113" name="Rectangle: Rounded Corners 42">
              <a:extLst>
                <a:ext uri="{FF2B5EF4-FFF2-40B4-BE49-F238E27FC236}">
                  <a16:creationId xmlns:a16="http://schemas.microsoft.com/office/drawing/2014/main" id="{EC3FF57F-41CA-609B-93F5-F5DDCF45B95D}"/>
                </a:ext>
              </a:extLst>
            </p:cNvPr>
            <p:cNvSpPr/>
            <p:nvPr/>
          </p:nvSpPr>
          <p:spPr>
            <a:xfrm>
              <a:off x="15279829" y="2332790"/>
              <a:ext cx="2071688" cy="261091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218F022-F627-24B6-EFD6-8A5F1850DB5A}"/>
                </a:ext>
              </a:extLst>
            </p:cNvPr>
            <p:cNvSpPr txBox="1"/>
            <p:nvPr/>
          </p:nvSpPr>
          <p:spPr>
            <a:xfrm>
              <a:off x="15182709" y="3946679"/>
              <a:ext cx="226592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FF99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Community</a:t>
              </a:r>
            </a:p>
            <a:p>
              <a:pPr algn="ctr"/>
              <a:r>
                <a:rPr lang="en-GB" sz="2700" b="1" dirty="0">
                  <a:solidFill>
                    <a:srgbClr val="FF99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Support</a:t>
              </a:r>
            </a:p>
            <a:p>
              <a:pPr algn="ctr"/>
              <a:endParaRPr lang="en-US" sz="2700" b="1" dirty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D26579C-22B0-B302-AEA2-EC93D3A08B81}"/>
                </a:ext>
              </a:extLst>
            </p:cNvPr>
            <p:cNvGrpSpPr/>
            <p:nvPr/>
          </p:nvGrpSpPr>
          <p:grpSpPr>
            <a:xfrm>
              <a:off x="15637195" y="2512275"/>
              <a:ext cx="1548072" cy="1776341"/>
              <a:chOff x="4589922" y="4078674"/>
              <a:chExt cx="934953" cy="1104288"/>
            </a:xfrm>
          </p:grpSpPr>
          <p:pic>
            <p:nvPicPr>
              <p:cNvPr id="116" name="Graphic 46" descr="Open hand with solid fill">
                <a:extLst>
                  <a:ext uri="{FF2B5EF4-FFF2-40B4-BE49-F238E27FC236}">
                    <a16:creationId xmlns:a16="http://schemas.microsoft.com/office/drawing/2014/main" id="{F3B2FA5C-F0F2-424F-FAFD-709F4168C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20867783">
                <a:off x="4769794" y="4427881"/>
                <a:ext cx="755081" cy="755081"/>
              </a:xfrm>
              <a:prstGeom prst="rect">
                <a:avLst/>
              </a:prstGeom>
            </p:spPr>
          </p:pic>
          <p:pic>
            <p:nvPicPr>
              <p:cNvPr id="117" name="Graphic 48" descr="Connections with solid fill">
                <a:extLst>
                  <a:ext uri="{FF2B5EF4-FFF2-40B4-BE49-F238E27FC236}">
                    <a16:creationId xmlns:a16="http://schemas.microsoft.com/office/drawing/2014/main" id="{69AA8B22-7F14-EB2D-8E62-CF144C146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589922" y="4078674"/>
                <a:ext cx="755081" cy="755081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/>
          <p:cNvGrpSpPr/>
          <p:nvPr/>
        </p:nvGrpSpPr>
        <p:grpSpPr>
          <a:xfrm>
            <a:off x="11485506" y="2727754"/>
            <a:ext cx="2230494" cy="2993865"/>
            <a:chOff x="12192000" y="2452208"/>
            <a:chExt cx="2265927" cy="2993865"/>
          </a:xfrm>
        </p:grpSpPr>
        <p:sp>
          <p:nvSpPr>
            <p:cNvPr id="109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12289120" y="2452208"/>
              <a:ext cx="2071688" cy="2610918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12192000" y="4107245"/>
              <a:ext cx="226592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Science</a:t>
              </a: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1" name="Graphic 63" descr="Statistics with solid fill">
              <a:extLst>
                <a:ext uri="{FF2B5EF4-FFF2-40B4-BE49-F238E27FC236}">
                  <a16:creationId xmlns:a16="http://schemas.microsoft.com/office/drawing/2014/main" id="{9252C89A-8293-BEFE-6CD4-F28FCBAB9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488044" y="2639453"/>
              <a:ext cx="1659143" cy="1659143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11280675" y="2880154"/>
            <a:ext cx="2265927" cy="2993865"/>
            <a:chOff x="12192000" y="2452208"/>
            <a:chExt cx="2265927" cy="2993865"/>
          </a:xfrm>
        </p:grpSpPr>
        <p:sp>
          <p:nvSpPr>
            <p:cNvPr id="105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12289120" y="2452208"/>
              <a:ext cx="2071688" cy="2610918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12192000" y="4107245"/>
              <a:ext cx="226592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Science</a:t>
              </a: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7" name="Graphic 63" descr="Statistics with solid fill">
              <a:extLst>
                <a:ext uri="{FF2B5EF4-FFF2-40B4-BE49-F238E27FC236}">
                  <a16:creationId xmlns:a16="http://schemas.microsoft.com/office/drawing/2014/main" id="{9252C89A-8293-BEFE-6CD4-F28FCBAB9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488044" y="2639453"/>
              <a:ext cx="1659143" cy="1659143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1111278" y="3038363"/>
            <a:ext cx="2265927" cy="2993865"/>
            <a:chOff x="12192000" y="2452208"/>
            <a:chExt cx="2265927" cy="2993865"/>
          </a:xfrm>
        </p:grpSpPr>
        <p:sp>
          <p:nvSpPr>
            <p:cNvPr id="97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12289120" y="2452208"/>
              <a:ext cx="2071688" cy="2610918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12192000" y="4107245"/>
              <a:ext cx="226592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Science</a:t>
              </a: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9" name="Graphic 63" descr="Statistics with solid fill">
              <a:extLst>
                <a:ext uri="{FF2B5EF4-FFF2-40B4-BE49-F238E27FC236}">
                  <a16:creationId xmlns:a16="http://schemas.microsoft.com/office/drawing/2014/main" id="{9252C89A-8293-BEFE-6CD4-F28FCBAB9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488044" y="2639453"/>
              <a:ext cx="1659143" cy="165914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DFCC3E-451E-418B-4288-6438499B5B44}"/>
              </a:ext>
            </a:extLst>
          </p:cNvPr>
          <p:cNvSpPr/>
          <p:nvPr/>
        </p:nvSpPr>
        <p:spPr>
          <a:xfrm>
            <a:off x="8" y="-38100"/>
            <a:ext cx="18287992" cy="1677014"/>
          </a:xfrm>
          <a:prstGeom prst="rect">
            <a:avLst/>
          </a:prstGeom>
          <a:solidFill>
            <a:srgbClr val="242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0D0B-BB2F-BC9F-CE67-8285A1B39B07}"/>
              </a:ext>
            </a:extLst>
          </p:cNvPr>
          <p:cNvCxnSpPr>
            <a:cxnSpLocks/>
          </p:cNvCxnSpPr>
          <p:nvPr/>
        </p:nvCxnSpPr>
        <p:spPr>
          <a:xfrm flipV="1">
            <a:off x="0" y="1637268"/>
            <a:ext cx="18288000" cy="40722"/>
          </a:xfrm>
          <a:prstGeom prst="line">
            <a:avLst/>
          </a:prstGeom>
          <a:ln w="57150">
            <a:solidFill>
              <a:srgbClr val="CAD4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DA05D53A-BD66-7651-9ABC-44B88BF5127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069585"/>
            <a:ext cx="2763736" cy="914485"/>
          </a:xfrm>
          <a:prstGeom prst="rect">
            <a:avLst/>
          </a:prstGeom>
        </p:spPr>
      </p:pic>
      <p:pic>
        <p:nvPicPr>
          <p:cNvPr id="69" name="Picture 68" descr="A picture containing shape&#10;&#10;Description automatically generated">
            <a:extLst>
              <a:ext uri="{FF2B5EF4-FFF2-40B4-BE49-F238E27FC236}">
                <a16:creationId xmlns:a16="http://schemas.microsoft.com/office/drawing/2014/main" id="{05D69E5E-7F9A-1F5F-6260-4C5EBD04780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9245901"/>
            <a:ext cx="2209800" cy="561852"/>
          </a:xfrm>
          <a:prstGeom prst="rect">
            <a:avLst/>
          </a:prstGeom>
        </p:spPr>
      </p:pic>
      <p:pic>
        <p:nvPicPr>
          <p:cNvPr id="71" name="Picture 70" descr="Logo&#10;&#10;Description automatically generated">
            <a:extLst>
              <a:ext uri="{FF2B5EF4-FFF2-40B4-BE49-F238E27FC236}">
                <a16:creationId xmlns:a16="http://schemas.microsoft.com/office/drawing/2014/main" id="{76A10AA7-7401-6B2F-99DB-609253ACDD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9069584"/>
            <a:ext cx="2344392" cy="914486"/>
          </a:xfrm>
          <a:prstGeom prst="rect">
            <a:avLst/>
          </a:prstGeom>
        </p:spPr>
      </p:pic>
      <p:pic>
        <p:nvPicPr>
          <p:cNvPr id="73" name="Picture 7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F63CDD59-9F5B-D2F2-E2E4-E0976FE50C1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" y="9029700"/>
            <a:ext cx="4001510" cy="994255"/>
          </a:xfrm>
          <a:prstGeom prst="rect">
            <a:avLst/>
          </a:prstGeom>
        </p:spPr>
      </p:pic>
      <p:pic>
        <p:nvPicPr>
          <p:cNvPr id="46" name="Picture 45" descr="Homepage | Health Care Research Wales">
            <a:extLst>
              <a:ext uri="{FF2B5EF4-FFF2-40B4-BE49-F238E27FC236}">
                <a16:creationId xmlns:a16="http://schemas.microsoft.com/office/drawing/2014/main" id="{733C6F39-ACF0-00AC-285B-04F7A8A10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19206" r="14143" b="25556"/>
          <a:stretch/>
        </p:blipFill>
        <p:spPr bwMode="auto">
          <a:xfrm>
            <a:off x="14612592" y="9127296"/>
            <a:ext cx="1352541" cy="7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3E0AEF1C-2173-0EC2-AD82-54127B47D67C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9250267"/>
            <a:ext cx="1427940" cy="553120"/>
          </a:xfrm>
          <a:prstGeom prst="rect">
            <a:avLst/>
          </a:prstGeom>
        </p:spPr>
      </p:pic>
      <p:pic>
        <p:nvPicPr>
          <p:cNvPr id="50" name="Picture 49" descr="Home - SeRP">
            <a:extLst>
              <a:ext uri="{FF2B5EF4-FFF2-40B4-BE49-F238E27FC236}">
                <a16:creationId xmlns:a16="http://schemas.microsoft.com/office/drawing/2014/main" id="{E4612E8D-1D1B-1B92-DDCB-D382BB99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0" y="9214093"/>
            <a:ext cx="1427940" cy="6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A picture containing text, font, cartoon, white&#10;&#10;Description automatically generated">
            <a:extLst>
              <a:ext uri="{FF2B5EF4-FFF2-40B4-BE49-F238E27FC236}">
                <a16:creationId xmlns:a16="http://schemas.microsoft.com/office/drawing/2014/main" id="{BDD8AC25-2E63-F271-7260-7AAD23D9CB6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25" y="9219976"/>
            <a:ext cx="1849224" cy="6195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5864735"/>
            <a:ext cx="22915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data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32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available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is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involved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7630" y="3180533"/>
            <a:ext cx="2265927" cy="2650702"/>
            <a:chOff x="5453498" y="2101896"/>
            <a:chExt cx="2265927" cy="2650702"/>
          </a:xfrm>
        </p:grpSpPr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29AAA137-C77C-1B74-D185-6003D17A84CE}"/>
                </a:ext>
              </a:extLst>
            </p:cNvPr>
            <p:cNvSpPr/>
            <p:nvPr/>
          </p:nvSpPr>
          <p:spPr>
            <a:xfrm>
              <a:off x="5550619" y="2141680"/>
              <a:ext cx="2071688" cy="26109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96A7B4-A4AB-5554-88AF-1E856F5DBB7C}"/>
                </a:ext>
              </a:extLst>
            </p:cNvPr>
            <p:cNvSpPr txBox="1"/>
            <p:nvPr/>
          </p:nvSpPr>
          <p:spPr>
            <a:xfrm>
              <a:off x="5453498" y="3796717"/>
              <a:ext cx="22659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Outreach</a:t>
              </a: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5" name="Graphic 10" descr="Megaphone1 with solid fill">
              <a:extLst>
                <a:ext uri="{FF2B5EF4-FFF2-40B4-BE49-F238E27FC236}">
                  <a16:creationId xmlns:a16="http://schemas.microsoft.com/office/drawing/2014/main" id="{FA2591C7-B52B-E9EB-7843-5D628B734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66234" y="2101896"/>
              <a:ext cx="1895318" cy="1895318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2703495" y="5864735"/>
            <a:ext cx="2051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to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get access</a:t>
            </a:r>
          </a:p>
          <a:p>
            <a:pPr algn="ctr"/>
            <a:r>
              <a:rPr lang="en-GB" sz="32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a</a:t>
            </a:r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15532" y="3180533"/>
            <a:ext cx="2265927" cy="2986683"/>
            <a:chOff x="12022034" y="2283879"/>
            <a:chExt cx="2265927" cy="298668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D10CB4-158C-BCF1-0866-87B050AE79FF}"/>
                </a:ext>
              </a:extLst>
            </p:cNvPr>
            <p:cNvGrpSpPr/>
            <p:nvPr/>
          </p:nvGrpSpPr>
          <p:grpSpPr>
            <a:xfrm>
              <a:off x="12022034" y="2317845"/>
              <a:ext cx="2265927" cy="2952717"/>
              <a:chOff x="820743" y="1969651"/>
              <a:chExt cx="1510618" cy="1968478"/>
            </a:xfrm>
          </p:grpSpPr>
          <p:sp>
            <p:nvSpPr>
              <p:cNvPr id="48" name="Rectangle: Rounded Corners 17">
                <a:extLst>
                  <a:ext uri="{FF2B5EF4-FFF2-40B4-BE49-F238E27FC236}">
                    <a16:creationId xmlns:a16="http://schemas.microsoft.com/office/drawing/2014/main" id="{B68E3667-F567-66AD-AF28-EA7B1387E1B5}"/>
                  </a:ext>
                </a:extLst>
              </p:cNvPr>
              <p:cNvSpPr/>
              <p:nvPr/>
            </p:nvSpPr>
            <p:spPr>
              <a:xfrm>
                <a:off x="885490" y="1969651"/>
                <a:ext cx="1381125" cy="1740612"/>
              </a:xfrm>
              <a:prstGeom prst="roundRect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6EA89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653205-D442-59A6-EEC3-5FB8DD8B8999}"/>
                  </a:ext>
                </a:extLst>
              </p:cNvPr>
              <p:cNvSpPr txBox="1"/>
              <p:nvPr/>
            </p:nvSpPr>
            <p:spPr>
              <a:xfrm>
                <a:off x="820743" y="3045577"/>
                <a:ext cx="151061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700" b="1" dirty="0">
                    <a:solidFill>
                      <a:srgbClr val="FF99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Product Specific</a:t>
                </a:r>
              </a:p>
              <a:p>
                <a:pPr algn="ctr"/>
                <a:endParaRPr lang="en-US" sz="2700" b="1" dirty="0">
                  <a:solidFill>
                    <a:srgbClr val="FF99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47" name="Graphic 34" descr="Continuous Improvement with solid fill">
              <a:extLst>
                <a:ext uri="{FF2B5EF4-FFF2-40B4-BE49-F238E27FC236}">
                  <a16:creationId xmlns:a16="http://schemas.microsoft.com/office/drawing/2014/main" id="{9940FE11-88D0-6D91-EC3B-B897386D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91663" y="2283879"/>
              <a:ext cx="1965029" cy="1965029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6406607" y="5864735"/>
            <a:ext cx="20837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to</a:t>
            </a:r>
          </a:p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access the</a:t>
            </a:r>
          </a:p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 and</a:t>
            </a:r>
          </a:p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use the</a:t>
            </a:r>
          </a:p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tools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1494" y="3180533"/>
            <a:ext cx="2265927" cy="2993865"/>
            <a:chOff x="9572557" y="2283879"/>
            <a:chExt cx="2265927" cy="2993865"/>
          </a:xfrm>
        </p:grpSpPr>
        <p:sp>
          <p:nvSpPr>
            <p:cNvPr id="55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9669677" y="2283879"/>
              <a:ext cx="2071688" cy="2610918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9572557" y="3938916"/>
              <a:ext cx="226592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Science</a:t>
              </a: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7" name="Graphic 63" descr="Statistics with solid fill">
              <a:extLst>
                <a:ext uri="{FF2B5EF4-FFF2-40B4-BE49-F238E27FC236}">
                  <a16:creationId xmlns:a16="http://schemas.microsoft.com/office/drawing/2014/main" id="{9252C89A-8293-BEFE-6CD4-F28FCBAB9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868601" y="2471124"/>
              <a:ext cx="1659143" cy="1659143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8812854" y="5864735"/>
            <a:ext cx="19802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workflow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works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9812147" y="3280308"/>
            <a:ext cx="890727" cy="1174054"/>
            <a:chOff x="12022034" y="2283879"/>
            <a:chExt cx="2265927" cy="29866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8D10CB4-158C-BCF1-0866-87B050AE79FF}"/>
                </a:ext>
              </a:extLst>
            </p:cNvPr>
            <p:cNvGrpSpPr/>
            <p:nvPr/>
          </p:nvGrpSpPr>
          <p:grpSpPr>
            <a:xfrm>
              <a:off x="12022034" y="2317845"/>
              <a:ext cx="2265927" cy="2952717"/>
              <a:chOff x="820743" y="1969651"/>
              <a:chExt cx="1510618" cy="1968478"/>
            </a:xfrm>
          </p:grpSpPr>
          <p:sp>
            <p:nvSpPr>
              <p:cNvPr id="67" name="Rectangle: Rounded Corners 17">
                <a:extLst>
                  <a:ext uri="{FF2B5EF4-FFF2-40B4-BE49-F238E27FC236}">
                    <a16:creationId xmlns:a16="http://schemas.microsoft.com/office/drawing/2014/main" id="{B68E3667-F567-66AD-AF28-EA7B1387E1B5}"/>
                  </a:ext>
                </a:extLst>
              </p:cNvPr>
              <p:cNvSpPr/>
              <p:nvPr/>
            </p:nvSpPr>
            <p:spPr>
              <a:xfrm>
                <a:off x="885490" y="1969651"/>
                <a:ext cx="1381125" cy="1740612"/>
              </a:xfrm>
              <a:prstGeom prst="roundRect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6EA89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2653205-D442-59A6-EEC3-5FB8DD8B8999}"/>
                  </a:ext>
                </a:extLst>
              </p:cNvPr>
              <p:cNvSpPr txBox="1"/>
              <p:nvPr/>
            </p:nvSpPr>
            <p:spPr>
              <a:xfrm>
                <a:off x="820743" y="3045577"/>
                <a:ext cx="151061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b="1" dirty="0">
                  <a:solidFill>
                    <a:srgbClr val="FF99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66" name="Graphic 34" descr="Continuous Improvement with solid fill">
              <a:extLst>
                <a:ext uri="{FF2B5EF4-FFF2-40B4-BE49-F238E27FC236}">
                  <a16:creationId xmlns:a16="http://schemas.microsoft.com/office/drawing/2014/main" id="{9940FE11-88D0-6D91-EC3B-B897386D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91663" y="2283879"/>
              <a:ext cx="1965029" cy="196502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941881" y="3180533"/>
            <a:ext cx="2265927" cy="2993865"/>
            <a:chOff x="12192000" y="2452208"/>
            <a:chExt cx="2265927" cy="2993865"/>
          </a:xfrm>
        </p:grpSpPr>
        <p:sp>
          <p:nvSpPr>
            <p:cNvPr id="74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12289120" y="2452208"/>
              <a:ext cx="2071688" cy="2610918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12192000" y="4107245"/>
              <a:ext cx="226592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Science</a:t>
              </a: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6" name="Graphic 63" descr="Statistics with solid fill">
              <a:extLst>
                <a:ext uri="{FF2B5EF4-FFF2-40B4-BE49-F238E27FC236}">
                  <a16:creationId xmlns:a16="http://schemas.microsoft.com/office/drawing/2014/main" id="{9252C89A-8293-BEFE-6CD4-F28FCBAB9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488044" y="2639453"/>
              <a:ext cx="1659143" cy="1659143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10715059" y="5864735"/>
            <a:ext cx="27961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Study design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Organise data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Analysis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Report</a:t>
            </a:r>
          </a:p>
          <a:p>
            <a:pPr algn="ctr"/>
            <a:r>
              <a:rPr lang="en-GB" sz="3200" b="1" dirty="0" smtClean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Visualise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869121" y="3180533"/>
            <a:ext cx="2265927" cy="2952717"/>
            <a:chOff x="15182709" y="2332790"/>
            <a:chExt cx="2265927" cy="2952717"/>
          </a:xfrm>
        </p:grpSpPr>
        <p:sp>
          <p:nvSpPr>
            <p:cNvPr id="86" name="Rectangle: Rounded Corners 42">
              <a:extLst>
                <a:ext uri="{FF2B5EF4-FFF2-40B4-BE49-F238E27FC236}">
                  <a16:creationId xmlns:a16="http://schemas.microsoft.com/office/drawing/2014/main" id="{EC3FF57F-41CA-609B-93F5-F5DDCF45B95D}"/>
                </a:ext>
              </a:extLst>
            </p:cNvPr>
            <p:cNvSpPr/>
            <p:nvPr/>
          </p:nvSpPr>
          <p:spPr>
            <a:xfrm>
              <a:off x="15279829" y="2332790"/>
              <a:ext cx="2071688" cy="26109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218F022-F627-24B6-EFD6-8A5F1850DB5A}"/>
                </a:ext>
              </a:extLst>
            </p:cNvPr>
            <p:cNvSpPr txBox="1"/>
            <p:nvPr/>
          </p:nvSpPr>
          <p:spPr>
            <a:xfrm>
              <a:off x="15182709" y="3946679"/>
              <a:ext cx="226592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FF99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Community</a:t>
              </a:r>
            </a:p>
            <a:p>
              <a:pPr algn="ctr"/>
              <a:r>
                <a:rPr lang="en-GB" sz="2700" b="1" dirty="0">
                  <a:solidFill>
                    <a:srgbClr val="FF99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Support</a:t>
              </a:r>
            </a:p>
            <a:p>
              <a:pPr algn="ctr"/>
              <a:endParaRPr lang="en-US" sz="2700" b="1" dirty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26579C-22B0-B302-AEA2-EC93D3A08B81}"/>
                </a:ext>
              </a:extLst>
            </p:cNvPr>
            <p:cNvGrpSpPr/>
            <p:nvPr/>
          </p:nvGrpSpPr>
          <p:grpSpPr>
            <a:xfrm>
              <a:off x="15637195" y="2512275"/>
              <a:ext cx="1548072" cy="1776341"/>
              <a:chOff x="4589922" y="4078674"/>
              <a:chExt cx="934953" cy="1104288"/>
            </a:xfrm>
          </p:grpSpPr>
          <p:pic>
            <p:nvPicPr>
              <p:cNvPr id="90" name="Graphic 46" descr="Open hand with solid fill">
                <a:extLst>
                  <a:ext uri="{FF2B5EF4-FFF2-40B4-BE49-F238E27FC236}">
                    <a16:creationId xmlns:a16="http://schemas.microsoft.com/office/drawing/2014/main" id="{F3B2FA5C-F0F2-424F-FAFD-709F4168C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20867783">
                <a:off x="4769794" y="4427881"/>
                <a:ext cx="755081" cy="755081"/>
              </a:xfrm>
              <a:prstGeom prst="rect">
                <a:avLst/>
              </a:prstGeom>
            </p:spPr>
          </p:pic>
          <p:pic>
            <p:nvPicPr>
              <p:cNvPr id="91" name="Graphic 48" descr="Connections with solid fill">
                <a:extLst>
                  <a:ext uri="{FF2B5EF4-FFF2-40B4-BE49-F238E27FC236}">
                    <a16:creationId xmlns:a16="http://schemas.microsoft.com/office/drawing/2014/main" id="{69AA8B22-7F14-EB2D-8E62-CF144C146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589922" y="4078674"/>
                <a:ext cx="755081" cy="755081"/>
              </a:xfrm>
              <a:prstGeom prst="rect">
                <a:avLst/>
              </a:prstGeom>
            </p:spPr>
          </p:pic>
        </p:grpSp>
      </p:grpSp>
      <p:sp>
        <p:nvSpPr>
          <p:cNvPr id="95" name="TextBox 94"/>
          <p:cNvSpPr txBox="1"/>
          <p:nvPr/>
        </p:nvSpPr>
        <p:spPr>
          <a:xfrm>
            <a:off x="14682712" y="5864735"/>
            <a:ext cx="26504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Fix problems</a:t>
            </a:r>
          </a:p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Discuss</a:t>
            </a:r>
          </a:p>
          <a:p>
            <a:pPr algn="ctr"/>
            <a:r>
              <a:rPr lang="en-GB" sz="3200" b="1" dirty="0" smtClean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Network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2671063" y="3203702"/>
            <a:ext cx="2265927" cy="2650702"/>
            <a:chOff x="5453498" y="2101896"/>
            <a:chExt cx="2265927" cy="2650702"/>
          </a:xfrm>
        </p:grpSpPr>
        <p:sp>
          <p:nvSpPr>
            <p:cNvPr id="119" name="Rectangle: Rounded Corners 4">
              <a:extLst>
                <a:ext uri="{FF2B5EF4-FFF2-40B4-BE49-F238E27FC236}">
                  <a16:creationId xmlns:a16="http://schemas.microsoft.com/office/drawing/2014/main" id="{29AAA137-C77C-1B74-D185-6003D17A84CE}"/>
                </a:ext>
              </a:extLst>
            </p:cNvPr>
            <p:cNvSpPr/>
            <p:nvPr/>
          </p:nvSpPr>
          <p:spPr>
            <a:xfrm>
              <a:off x="5550619" y="2141680"/>
              <a:ext cx="2071688" cy="26109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C96A7B4-A4AB-5554-88AF-1E856F5DBB7C}"/>
                </a:ext>
              </a:extLst>
            </p:cNvPr>
            <p:cNvSpPr txBox="1"/>
            <p:nvPr/>
          </p:nvSpPr>
          <p:spPr>
            <a:xfrm>
              <a:off x="5453498" y="3796717"/>
              <a:ext cx="22659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Outreach</a:t>
              </a:r>
            </a:p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1" name="Graphic 10" descr="Megaphone1 with solid fill">
              <a:extLst>
                <a:ext uri="{FF2B5EF4-FFF2-40B4-BE49-F238E27FC236}">
                  <a16:creationId xmlns:a16="http://schemas.microsoft.com/office/drawing/2014/main" id="{FA2591C7-B52B-E9EB-7843-5D628B734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66234" y="2101896"/>
              <a:ext cx="1895318" cy="1895318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3837736" y="3328365"/>
            <a:ext cx="890727" cy="1174054"/>
            <a:chOff x="12022034" y="2283879"/>
            <a:chExt cx="2265927" cy="298668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8D10CB4-158C-BCF1-0866-87B050AE79FF}"/>
                </a:ext>
              </a:extLst>
            </p:cNvPr>
            <p:cNvGrpSpPr/>
            <p:nvPr/>
          </p:nvGrpSpPr>
          <p:grpSpPr>
            <a:xfrm>
              <a:off x="12022034" y="2317845"/>
              <a:ext cx="2265927" cy="2952717"/>
              <a:chOff x="820743" y="1969651"/>
              <a:chExt cx="1510618" cy="1968478"/>
            </a:xfrm>
          </p:grpSpPr>
          <p:sp>
            <p:nvSpPr>
              <p:cNvPr id="125" name="Rectangle: Rounded Corners 17">
                <a:extLst>
                  <a:ext uri="{FF2B5EF4-FFF2-40B4-BE49-F238E27FC236}">
                    <a16:creationId xmlns:a16="http://schemas.microsoft.com/office/drawing/2014/main" id="{B68E3667-F567-66AD-AF28-EA7B1387E1B5}"/>
                  </a:ext>
                </a:extLst>
              </p:cNvPr>
              <p:cNvSpPr/>
              <p:nvPr/>
            </p:nvSpPr>
            <p:spPr>
              <a:xfrm>
                <a:off x="885490" y="1969651"/>
                <a:ext cx="1381125" cy="1740612"/>
              </a:xfrm>
              <a:prstGeom prst="roundRect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6EA89E"/>
                  </a:solidFill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2653205-D442-59A6-EEC3-5FB8DD8B8999}"/>
                  </a:ext>
                </a:extLst>
              </p:cNvPr>
              <p:cNvSpPr txBox="1"/>
              <p:nvPr/>
            </p:nvSpPr>
            <p:spPr>
              <a:xfrm>
                <a:off x="820743" y="3045577"/>
                <a:ext cx="151061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b="1" dirty="0">
                  <a:solidFill>
                    <a:srgbClr val="FF99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24" name="Graphic 34" descr="Continuous Improvement with solid fill">
              <a:extLst>
                <a:ext uri="{FF2B5EF4-FFF2-40B4-BE49-F238E27FC236}">
                  <a16:creationId xmlns:a16="http://schemas.microsoft.com/office/drawing/2014/main" id="{9940FE11-88D0-6D91-EC3B-B897386D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91663" y="2283879"/>
              <a:ext cx="1965029" cy="1965029"/>
            </a:xfrm>
            <a:prstGeom prst="rect">
              <a:avLst/>
            </a:prstGeom>
          </p:spPr>
        </p:pic>
      </p:grpSp>
      <p:sp>
        <p:nvSpPr>
          <p:cNvPr id="81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-20230" y="366976"/>
            <a:ext cx="18288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The solution - flexible learning!</a:t>
            </a:r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475060" y="652333"/>
            <a:ext cx="7069740" cy="1200329"/>
            <a:chOff x="8475060" y="652333"/>
            <a:chExt cx="7069740" cy="1200329"/>
          </a:xfrm>
        </p:grpSpPr>
        <p:sp>
          <p:nvSpPr>
            <p:cNvPr id="84" name="TextBox 83"/>
            <p:cNvSpPr txBox="1"/>
            <p:nvPr/>
          </p:nvSpPr>
          <p:spPr>
            <a:xfrm rot="21248982">
              <a:off x="8682975" y="652333"/>
              <a:ext cx="31830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b="1" dirty="0" smtClean="0">
                  <a:solidFill>
                    <a:srgbClr val="FF9900"/>
                  </a:solidFill>
                  <a:latin typeface="Candy Round BTN" panose="020F0604020102040306" pitchFamily="34" charset="0"/>
                </a:rPr>
                <a:t>precision</a:t>
              </a:r>
              <a:endParaRPr lang="en-GB" sz="7200" b="1" dirty="0">
                <a:solidFill>
                  <a:srgbClr val="FF9900"/>
                </a:solidFill>
                <a:latin typeface="Candy Round BTN" panose="020F0604020102040306" pitchFamily="34" charset="0"/>
              </a:endParaRPr>
            </a:p>
          </p:txBody>
        </p:sp>
        <p:sp>
          <p:nvSpPr>
            <p:cNvPr id="85" name="Arc 84"/>
            <p:cNvSpPr/>
            <p:nvPr/>
          </p:nvSpPr>
          <p:spPr>
            <a:xfrm flipH="1">
              <a:off x="8475060" y="776830"/>
              <a:ext cx="7069740" cy="452729"/>
            </a:xfrm>
            <a:prstGeom prst="arc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5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FCC3E-451E-418B-4288-6438499B5B44}"/>
              </a:ext>
            </a:extLst>
          </p:cNvPr>
          <p:cNvSpPr/>
          <p:nvPr/>
        </p:nvSpPr>
        <p:spPr>
          <a:xfrm>
            <a:off x="8" y="-38100"/>
            <a:ext cx="18287992" cy="1677014"/>
          </a:xfrm>
          <a:prstGeom prst="rect">
            <a:avLst/>
          </a:prstGeom>
          <a:solidFill>
            <a:srgbClr val="242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0D0B-BB2F-BC9F-CE67-8285A1B39B07}"/>
              </a:ext>
            </a:extLst>
          </p:cNvPr>
          <p:cNvCxnSpPr>
            <a:cxnSpLocks/>
          </p:cNvCxnSpPr>
          <p:nvPr/>
        </p:nvCxnSpPr>
        <p:spPr>
          <a:xfrm flipV="1">
            <a:off x="0" y="1637268"/>
            <a:ext cx="18288000" cy="40722"/>
          </a:xfrm>
          <a:prstGeom prst="line">
            <a:avLst/>
          </a:prstGeom>
          <a:ln w="57150">
            <a:solidFill>
              <a:srgbClr val="CAD4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-20230" y="366976"/>
            <a:ext cx="18288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The Skills Framework</a:t>
            </a:r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490" y="9029700"/>
            <a:ext cx="17835659" cy="994255"/>
            <a:chOff x="189490" y="9029700"/>
            <a:chExt cx="17835659" cy="994255"/>
          </a:xfrm>
        </p:grpSpPr>
        <p:pic>
          <p:nvPicPr>
            <p:cNvPr id="68" name="Picture 67" descr="Logo&#10;&#10;Description automatically generated">
              <a:extLst>
                <a:ext uri="{FF2B5EF4-FFF2-40B4-BE49-F238E27FC236}">
                  <a16:creationId xmlns:a16="http://schemas.microsoft.com/office/drawing/2014/main" id="{DA05D53A-BD66-7651-9ABC-44B88BF5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9069585"/>
              <a:ext cx="2763736" cy="914485"/>
            </a:xfrm>
            <a:prstGeom prst="rect">
              <a:avLst/>
            </a:prstGeom>
          </p:spPr>
        </p:pic>
        <p:pic>
          <p:nvPicPr>
            <p:cNvPr id="69" name="Picture 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D69E5E-7F9A-1F5F-6260-4C5EBD04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9245901"/>
              <a:ext cx="2209800" cy="561852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76A10AA7-7401-6B2F-99DB-609253AC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069584"/>
              <a:ext cx="2344392" cy="914486"/>
            </a:xfrm>
            <a:prstGeom prst="rect">
              <a:avLst/>
            </a:prstGeom>
          </p:spPr>
        </p:pic>
        <p:pic>
          <p:nvPicPr>
            <p:cNvPr id="73" name="Picture 72" descr="A picture containing text, font, screenshot&#10;&#10;Description automatically generated">
              <a:extLst>
                <a:ext uri="{FF2B5EF4-FFF2-40B4-BE49-F238E27FC236}">
                  <a16:creationId xmlns:a16="http://schemas.microsoft.com/office/drawing/2014/main" id="{F63CDD59-9F5B-D2F2-E2E4-E0976FE5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" y="9029700"/>
              <a:ext cx="4001510" cy="994255"/>
            </a:xfrm>
            <a:prstGeom prst="rect">
              <a:avLst/>
            </a:prstGeom>
          </p:spPr>
        </p:pic>
        <p:pic>
          <p:nvPicPr>
            <p:cNvPr id="46" name="Picture 45" descr="Homepage | Health Care Research Wales">
              <a:extLst>
                <a:ext uri="{FF2B5EF4-FFF2-40B4-BE49-F238E27FC236}">
                  <a16:creationId xmlns:a16="http://schemas.microsoft.com/office/drawing/2014/main" id="{733C6F39-ACF0-00AC-285B-04F7A8A10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5" t="19206" r="14143" b="25556"/>
            <a:stretch/>
          </p:blipFill>
          <p:spPr bwMode="auto">
            <a:xfrm>
              <a:off x="14612592" y="9127296"/>
              <a:ext cx="1352541" cy="7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0AEF1C-2173-0EC2-AD82-54127B47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250267"/>
              <a:ext cx="1427940" cy="553120"/>
            </a:xfrm>
            <a:prstGeom prst="rect">
              <a:avLst/>
            </a:prstGeom>
          </p:spPr>
        </p:pic>
        <p:pic>
          <p:nvPicPr>
            <p:cNvPr id="50" name="Picture 49" descr="Home - SeRP">
              <a:extLst>
                <a:ext uri="{FF2B5EF4-FFF2-40B4-BE49-F238E27FC236}">
                  <a16:creationId xmlns:a16="http://schemas.microsoft.com/office/drawing/2014/main" id="{E4612E8D-1D1B-1B92-DDCB-D382BB99B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30" y="9214093"/>
              <a:ext cx="1427940" cy="625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A picture containing text, font, cartoon, white&#10;&#10;Description automatically generated">
              <a:extLst>
                <a:ext uri="{FF2B5EF4-FFF2-40B4-BE49-F238E27FC236}">
                  <a16:creationId xmlns:a16="http://schemas.microsoft.com/office/drawing/2014/main" id="{BDD8AC25-2E63-F271-7260-7AAD23D9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925" y="9219976"/>
              <a:ext cx="1849224" cy="61958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590029" y="2245458"/>
            <a:ext cx="12682267" cy="1104701"/>
            <a:chOff x="457200" y="2032017"/>
            <a:chExt cx="12682267" cy="11047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A6A122-9BE1-AD8E-89C1-9B7D95245ABF}"/>
                </a:ext>
              </a:extLst>
            </p:cNvPr>
            <p:cNvSpPr/>
            <p:nvPr/>
          </p:nvSpPr>
          <p:spPr>
            <a:xfrm>
              <a:off x="4257468" y="2032017"/>
              <a:ext cx="8881999" cy="1104701"/>
            </a:xfrm>
            <a:prstGeom prst="rect">
              <a:avLst/>
            </a:prstGeom>
            <a:solidFill>
              <a:srgbClr val="A9D18E"/>
            </a:solidFill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: Rounded Corners 78">
              <a:extLst>
                <a:ext uri="{FF2B5EF4-FFF2-40B4-BE49-F238E27FC236}">
                  <a16:creationId xmlns:a16="http://schemas.microsoft.com/office/drawing/2014/main" id="{BD0FC53E-F653-9C7B-9871-54E9225CBC20}"/>
                </a:ext>
              </a:extLst>
            </p:cNvPr>
            <p:cNvSpPr/>
            <p:nvPr/>
          </p:nvSpPr>
          <p:spPr>
            <a:xfrm>
              <a:off x="983052" y="2269857"/>
              <a:ext cx="1011066" cy="6871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5F026A-6E60-9CDB-F304-A0A9EC276F28}"/>
                </a:ext>
              </a:extLst>
            </p:cNvPr>
            <p:cNvSpPr txBox="1"/>
            <p:nvPr/>
          </p:nvSpPr>
          <p:spPr>
            <a:xfrm>
              <a:off x="2156994" y="2202980"/>
              <a:ext cx="196163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  <a:r>
                <a:rPr lang="en-GB" b="1" dirty="0" smtClean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Privacy</a:t>
              </a:r>
            </a:p>
            <a:p>
              <a:pPr algn="ctr"/>
              <a:r>
                <a:rPr lang="en-GB" b="1" dirty="0" smtClean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and </a:t>
              </a:r>
              <a:r>
                <a:rPr lang="en-GB" b="1" dirty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Stewardship</a:t>
              </a:r>
            </a:p>
            <a:p>
              <a:pPr algn="ctr"/>
              <a:endParaRPr lang="en-US" sz="700" b="1" dirty="0">
                <a:solidFill>
                  <a:srgbClr val="70AD47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CE88063-7B96-47F7-E435-EA97939CC37F}"/>
                </a:ext>
              </a:extLst>
            </p:cNvPr>
            <p:cNvSpPr/>
            <p:nvPr/>
          </p:nvSpPr>
          <p:spPr>
            <a:xfrm>
              <a:off x="774041" y="2069918"/>
              <a:ext cx="284671" cy="282961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A</a:t>
              </a:r>
            </a:p>
          </p:txBody>
        </p:sp>
        <p:pic>
          <p:nvPicPr>
            <p:cNvPr id="37" name="Graphic 81" descr="Brainstorm with solid fill">
              <a:extLst>
                <a:ext uri="{FF2B5EF4-FFF2-40B4-BE49-F238E27FC236}">
                  <a16:creationId xmlns:a16="http://schemas.microsoft.com/office/drawing/2014/main" id="{FD241EF7-DC15-8A10-0BD0-DCC04667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5331" y="2384075"/>
              <a:ext cx="557629" cy="557629"/>
            </a:xfrm>
            <a:prstGeom prst="rect">
              <a:avLst/>
            </a:prstGeom>
          </p:spPr>
        </p:pic>
        <p:sp>
          <p:nvSpPr>
            <p:cNvPr id="38" name="Rectangle: Rounded Corners 15">
              <a:extLst>
                <a:ext uri="{FF2B5EF4-FFF2-40B4-BE49-F238E27FC236}">
                  <a16:creationId xmlns:a16="http://schemas.microsoft.com/office/drawing/2014/main" id="{F821F64C-58C1-831F-B60B-4514FD044BBA}"/>
                </a:ext>
              </a:extLst>
            </p:cNvPr>
            <p:cNvSpPr/>
            <p:nvPr/>
          </p:nvSpPr>
          <p:spPr>
            <a:xfrm>
              <a:off x="457200" y="2040643"/>
              <a:ext cx="12665626" cy="1096075"/>
            </a:xfrm>
            <a:prstGeom prst="roundRect">
              <a:avLst/>
            </a:prstGeom>
            <a:noFill/>
            <a:ln w="2857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Graphic 90" descr="Binary with solid fill">
              <a:extLst>
                <a:ext uri="{FF2B5EF4-FFF2-40B4-BE49-F238E27FC236}">
                  <a16:creationId xmlns:a16="http://schemas.microsoft.com/office/drawing/2014/main" id="{E0B3C79C-B94D-04DA-75AC-764AE5ADB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424893" y="2032017"/>
              <a:ext cx="1104701" cy="1104701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6A6A122-9BE1-AD8E-89C1-9B7D95245ABF}"/>
              </a:ext>
            </a:extLst>
          </p:cNvPr>
          <p:cNvSpPr/>
          <p:nvPr/>
        </p:nvSpPr>
        <p:spPr>
          <a:xfrm>
            <a:off x="6393940" y="2243641"/>
            <a:ext cx="5608802" cy="1106320"/>
          </a:xfrm>
          <a:prstGeom prst="rect">
            <a:avLst/>
          </a:prstGeom>
          <a:solidFill>
            <a:srgbClr val="6195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90029" y="3477553"/>
            <a:ext cx="12682267" cy="1132871"/>
            <a:chOff x="457200" y="4738863"/>
            <a:chExt cx="12682267" cy="113287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6A6A122-9BE1-AD8E-89C1-9B7D95245ABF}"/>
                </a:ext>
              </a:extLst>
            </p:cNvPr>
            <p:cNvSpPr/>
            <p:nvPr/>
          </p:nvSpPr>
          <p:spPr>
            <a:xfrm>
              <a:off x="4257468" y="4738863"/>
              <a:ext cx="8881999" cy="1131117"/>
            </a:xfrm>
            <a:prstGeom prst="rect">
              <a:avLst/>
            </a:prstGeom>
            <a:solidFill>
              <a:srgbClr val="8FAA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15">
              <a:extLst>
                <a:ext uri="{FF2B5EF4-FFF2-40B4-BE49-F238E27FC236}">
                  <a16:creationId xmlns:a16="http://schemas.microsoft.com/office/drawing/2014/main" id="{F821F64C-58C1-831F-B60B-4514FD044BBA}"/>
                </a:ext>
              </a:extLst>
            </p:cNvPr>
            <p:cNvSpPr/>
            <p:nvPr/>
          </p:nvSpPr>
          <p:spPr>
            <a:xfrm>
              <a:off x="457200" y="4747489"/>
              <a:ext cx="12665626" cy="1096075"/>
            </a:xfrm>
            <a:prstGeom prst="roundRect">
              <a:avLst/>
            </a:prstGeom>
            <a:noFill/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: Rounded Corners 2">
              <a:extLst>
                <a:ext uri="{FF2B5EF4-FFF2-40B4-BE49-F238E27FC236}">
                  <a16:creationId xmlns:a16="http://schemas.microsoft.com/office/drawing/2014/main" id="{6A84433D-A1C9-2F57-4263-8DEE6A1BCDF1}"/>
                </a:ext>
              </a:extLst>
            </p:cNvPr>
            <p:cNvSpPr/>
            <p:nvPr/>
          </p:nvSpPr>
          <p:spPr>
            <a:xfrm>
              <a:off x="983052" y="4963808"/>
              <a:ext cx="1011066" cy="68069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E9339C-C338-E4D5-D44C-9F816E823C29}"/>
                </a:ext>
              </a:extLst>
            </p:cNvPr>
            <p:cNvSpPr txBox="1"/>
            <p:nvPr/>
          </p:nvSpPr>
          <p:spPr>
            <a:xfrm>
              <a:off x="2013168" y="4840683"/>
              <a:ext cx="2196882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4472C4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  <a:r>
                <a:rPr lang="en-GB" b="1" dirty="0">
                  <a:solidFill>
                    <a:srgbClr val="4472C4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Acquisition, </a:t>
              </a:r>
              <a:r>
                <a:rPr lang="en-GB" b="1" dirty="0" smtClean="0">
                  <a:solidFill>
                    <a:srgbClr val="4472C4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Engineering and </a:t>
              </a:r>
              <a:r>
                <a:rPr lang="en-GB" b="1" dirty="0">
                  <a:solidFill>
                    <a:srgbClr val="4472C4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Curation</a:t>
              </a:r>
            </a:p>
            <a:p>
              <a:pPr algn="ctr"/>
              <a:endParaRPr lang="en-US" sz="7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01498B0-9F8B-6225-CFAD-101D970F6DB1}"/>
                </a:ext>
              </a:extLst>
            </p:cNvPr>
            <p:cNvSpPr/>
            <p:nvPr/>
          </p:nvSpPr>
          <p:spPr>
            <a:xfrm>
              <a:off x="774040" y="4763869"/>
              <a:ext cx="284671" cy="282961"/>
            </a:xfrm>
            <a:prstGeom prst="ellipse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B</a:t>
              </a:r>
            </a:p>
          </p:txBody>
        </p:sp>
        <p:pic>
          <p:nvPicPr>
            <p:cNvPr id="58" name="Graphic 6" descr="Brainstorm with solid fill">
              <a:extLst>
                <a:ext uri="{FF2B5EF4-FFF2-40B4-BE49-F238E27FC236}">
                  <a16:creationId xmlns:a16="http://schemas.microsoft.com/office/drawing/2014/main" id="{6DDB0DAE-87CC-1442-A505-4874A1FD3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45332" y="5078996"/>
              <a:ext cx="557629" cy="557629"/>
            </a:xfrm>
            <a:prstGeom prst="rect">
              <a:avLst/>
            </a:prstGeom>
          </p:spPr>
        </p:pic>
      </p:grpSp>
      <p:pic>
        <p:nvPicPr>
          <p:cNvPr id="65" name="Graphic 90" descr="Binary with solid fill">
            <a:extLst>
              <a:ext uri="{FF2B5EF4-FFF2-40B4-BE49-F238E27FC236}">
                <a16:creationId xmlns:a16="http://schemas.microsoft.com/office/drawing/2014/main" id="{E0B3C79C-B94D-04DA-75AC-764AE5ADBA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11299" y="3446685"/>
            <a:ext cx="1104701" cy="110470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E6A6A122-9BE1-AD8E-89C1-9B7D95245ABF}"/>
              </a:ext>
            </a:extLst>
          </p:cNvPr>
          <p:cNvSpPr/>
          <p:nvPr/>
        </p:nvSpPr>
        <p:spPr>
          <a:xfrm>
            <a:off x="6404454" y="3481990"/>
            <a:ext cx="4463622" cy="1131117"/>
          </a:xfrm>
          <a:prstGeom prst="rect">
            <a:avLst/>
          </a:prstGeom>
          <a:solidFill>
            <a:srgbClr val="3A68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590029" y="4781826"/>
            <a:ext cx="12665626" cy="1246164"/>
            <a:chOff x="2643606" y="2427330"/>
            <a:chExt cx="12665626" cy="12461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6A6A122-9BE1-AD8E-89C1-9B7D95245ABF}"/>
                </a:ext>
              </a:extLst>
            </p:cNvPr>
            <p:cNvSpPr/>
            <p:nvPr/>
          </p:nvSpPr>
          <p:spPr>
            <a:xfrm>
              <a:off x="6443874" y="2427330"/>
              <a:ext cx="8865358" cy="1084276"/>
            </a:xfrm>
            <a:prstGeom prst="rect">
              <a:avLst/>
            </a:prstGeom>
            <a:solidFill>
              <a:srgbClr val="FFD966"/>
            </a:solidFill>
            <a:ln w="12700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: Rounded Corners 15">
              <a:extLst>
                <a:ext uri="{FF2B5EF4-FFF2-40B4-BE49-F238E27FC236}">
                  <a16:creationId xmlns:a16="http://schemas.microsoft.com/office/drawing/2014/main" id="{F821F64C-58C1-831F-B60B-4514FD044BBA}"/>
                </a:ext>
              </a:extLst>
            </p:cNvPr>
            <p:cNvSpPr/>
            <p:nvPr/>
          </p:nvSpPr>
          <p:spPr>
            <a:xfrm>
              <a:off x="2643606" y="2437774"/>
              <a:ext cx="12665626" cy="1094258"/>
            </a:xfrm>
            <a:prstGeom prst="roundRect">
              <a:avLst/>
            </a:prstGeom>
            <a:noFill/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: Rounded Corners 2">
              <a:extLst>
                <a:ext uri="{FF2B5EF4-FFF2-40B4-BE49-F238E27FC236}">
                  <a16:creationId xmlns:a16="http://schemas.microsoft.com/office/drawing/2014/main" id="{49FAF3A2-78AA-6597-6E6E-6F6075772557}"/>
                </a:ext>
              </a:extLst>
            </p:cNvPr>
            <p:cNvSpPr/>
            <p:nvPr/>
          </p:nvSpPr>
          <p:spPr>
            <a:xfrm>
              <a:off x="3205670" y="2679884"/>
              <a:ext cx="1011066" cy="67281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BD5FE2-613D-3DEA-E5C4-F3A13E6F747F}"/>
                </a:ext>
              </a:extLst>
            </p:cNvPr>
            <p:cNvSpPr txBox="1"/>
            <p:nvPr/>
          </p:nvSpPr>
          <p:spPr>
            <a:xfrm>
              <a:off x="4382820" y="2473165"/>
              <a:ext cx="18629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Problem Definition and </a:t>
              </a:r>
              <a:r>
                <a:rPr lang="en-GB" b="1" dirty="0" smtClean="0">
                  <a:solidFill>
                    <a:srgbClr val="FFC000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Communication</a:t>
              </a:r>
              <a:endParaRPr lang="en-GB" b="1" dirty="0">
                <a:solidFill>
                  <a:srgbClr val="FFC000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b="1" dirty="0">
                <a:solidFill>
                  <a:srgbClr val="FFC000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5AF61F8-1B8C-34C5-3D48-63971CC6D683}"/>
                </a:ext>
              </a:extLst>
            </p:cNvPr>
            <p:cNvSpPr/>
            <p:nvPr/>
          </p:nvSpPr>
          <p:spPr>
            <a:xfrm>
              <a:off x="2996658" y="2479945"/>
              <a:ext cx="284671" cy="282961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C</a:t>
              </a:r>
            </a:p>
          </p:txBody>
        </p:sp>
        <p:pic>
          <p:nvPicPr>
            <p:cNvPr id="78" name="Graphic 6" descr="Brainstorm with solid fill">
              <a:extLst>
                <a:ext uri="{FF2B5EF4-FFF2-40B4-BE49-F238E27FC236}">
                  <a16:creationId xmlns:a16="http://schemas.microsoft.com/office/drawing/2014/main" id="{142CA729-274B-1C80-96E4-A8F0B9576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467950" y="2795072"/>
              <a:ext cx="557629" cy="557629"/>
            </a:xfrm>
            <a:prstGeom prst="rect">
              <a:avLst/>
            </a:prstGeom>
          </p:spPr>
        </p:pic>
      </p:grpSp>
      <p:pic>
        <p:nvPicPr>
          <p:cNvPr id="80" name="Graphic 90" descr="Binary with solid fill">
            <a:extLst>
              <a:ext uri="{FF2B5EF4-FFF2-40B4-BE49-F238E27FC236}">
                <a16:creationId xmlns:a16="http://schemas.microsoft.com/office/drawing/2014/main" id="{E0B3C79C-B94D-04DA-75AC-764AE5ADBA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11299" y="4761401"/>
            <a:ext cx="1104701" cy="1104701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E6A6A122-9BE1-AD8E-89C1-9B7D95245ABF}"/>
              </a:ext>
            </a:extLst>
          </p:cNvPr>
          <p:cNvSpPr/>
          <p:nvPr/>
        </p:nvSpPr>
        <p:spPr>
          <a:xfrm>
            <a:off x="6393940" y="4772546"/>
            <a:ext cx="5906320" cy="1122609"/>
          </a:xfrm>
          <a:prstGeom prst="rect">
            <a:avLst/>
          </a:prstGeom>
          <a:solidFill>
            <a:srgbClr val="DA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590029" y="6069742"/>
            <a:ext cx="12685139" cy="1093319"/>
            <a:chOff x="2643606" y="3588743"/>
            <a:chExt cx="12685139" cy="109331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A6A122-9BE1-AD8E-89C1-9B7D95245ABF}"/>
                </a:ext>
              </a:extLst>
            </p:cNvPr>
            <p:cNvSpPr/>
            <p:nvPr/>
          </p:nvSpPr>
          <p:spPr>
            <a:xfrm>
              <a:off x="6446746" y="3588744"/>
              <a:ext cx="8881999" cy="1082458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: Rounded Corners 15">
              <a:extLst>
                <a:ext uri="{FF2B5EF4-FFF2-40B4-BE49-F238E27FC236}">
                  <a16:creationId xmlns:a16="http://schemas.microsoft.com/office/drawing/2014/main" id="{F821F64C-58C1-831F-B60B-4514FD044BBA}"/>
                </a:ext>
              </a:extLst>
            </p:cNvPr>
            <p:cNvSpPr/>
            <p:nvPr/>
          </p:nvSpPr>
          <p:spPr>
            <a:xfrm>
              <a:off x="2643606" y="3597370"/>
              <a:ext cx="12668498" cy="1060705"/>
            </a:xfrm>
            <a:prstGeom prst="roundRect">
              <a:avLst/>
            </a:prstGeom>
            <a:noFill/>
            <a:ln w="28575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: Rounded Corners 2">
              <a:extLst>
                <a:ext uri="{FF2B5EF4-FFF2-40B4-BE49-F238E27FC236}">
                  <a16:creationId xmlns:a16="http://schemas.microsoft.com/office/drawing/2014/main" id="{CFB95DF4-585C-DFC7-9CFE-BA1205A8B19E}"/>
                </a:ext>
              </a:extLst>
            </p:cNvPr>
            <p:cNvSpPr/>
            <p:nvPr/>
          </p:nvSpPr>
          <p:spPr>
            <a:xfrm>
              <a:off x="3179934" y="3788682"/>
              <a:ext cx="1011066" cy="72116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9A76B7-1B06-ED83-801C-DE2D5A852E26}"/>
                </a:ext>
              </a:extLst>
            </p:cNvPr>
            <p:cNvSpPr txBox="1"/>
            <p:nvPr/>
          </p:nvSpPr>
          <p:spPr>
            <a:xfrm>
              <a:off x="4397197" y="3651011"/>
              <a:ext cx="189403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Analysis</a:t>
              </a:r>
              <a:r>
                <a:rPr lang="en-GB" b="1" dirty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b="1" dirty="0" smtClean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Modelling</a:t>
              </a:r>
              <a:r>
                <a:rPr lang="en-GB" b="1" dirty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Visualisation</a:t>
              </a:r>
            </a:p>
            <a:p>
              <a:pPr algn="ctr"/>
              <a:endParaRPr lang="en-US" sz="700" b="1" dirty="0">
                <a:solidFill>
                  <a:srgbClr val="ED7D31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1DA0FD9-6585-876D-34DE-9ED08CB6D42F}"/>
                </a:ext>
              </a:extLst>
            </p:cNvPr>
            <p:cNvSpPr/>
            <p:nvPr/>
          </p:nvSpPr>
          <p:spPr>
            <a:xfrm>
              <a:off x="2970922" y="3588743"/>
              <a:ext cx="284671" cy="282961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D</a:t>
              </a:r>
            </a:p>
          </p:txBody>
        </p:sp>
        <p:pic>
          <p:nvPicPr>
            <p:cNvPr id="96" name="Graphic 6" descr="Brainstorm with solid fill">
              <a:extLst>
                <a:ext uri="{FF2B5EF4-FFF2-40B4-BE49-F238E27FC236}">
                  <a16:creationId xmlns:a16="http://schemas.microsoft.com/office/drawing/2014/main" id="{5F91ECD2-4C3B-7BEB-AE59-BF1852FB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442214" y="3903870"/>
              <a:ext cx="557629" cy="557629"/>
            </a:xfrm>
            <a:prstGeom prst="rect">
              <a:avLst/>
            </a:prstGeom>
          </p:spPr>
        </p:pic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E6A6A122-9BE1-AD8E-89C1-9B7D95245ABF}"/>
              </a:ext>
            </a:extLst>
          </p:cNvPr>
          <p:cNvSpPr/>
          <p:nvPr/>
        </p:nvSpPr>
        <p:spPr>
          <a:xfrm>
            <a:off x="6404453" y="6057942"/>
            <a:ext cx="6899825" cy="1094278"/>
          </a:xfrm>
          <a:prstGeom prst="rect">
            <a:avLst/>
          </a:prstGeom>
          <a:solidFill>
            <a:srgbClr val="E96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Graphic 90" descr="Binary with solid fill">
            <a:extLst>
              <a:ext uri="{FF2B5EF4-FFF2-40B4-BE49-F238E27FC236}">
                <a16:creationId xmlns:a16="http://schemas.microsoft.com/office/drawing/2014/main" id="{E0B3C79C-B94D-04DA-75AC-764AE5ADBA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11298" y="6057943"/>
            <a:ext cx="1104701" cy="1104701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2590029" y="7397526"/>
            <a:ext cx="12698833" cy="1010888"/>
            <a:chOff x="2643606" y="2436685"/>
            <a:chExt cx="12698833" cy="101088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6A6A122-9BE1-AD8E-89C1-9B7D95245ABF}"/>
                </a:ext>
              </a:extLst>
            </p:cNvPr>
            <p:cNvSpPr/>
            <p:nvPr/>
          </p:nvSpPr>
          <p:spPr>
            <a:xfrm>
              <a:off x="6460440" y="2436685"/>
              <a:ext cx="8881999" cy="1010888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2" name="Rectangle: Rounded Corners 15">
              <a:extLst>
                <a:ext uri="{FF2B5EF4-FFF2-40B4-BE49-F238E27FC236}">
                  <a16:creationId xmlns:a16="http://schemas.microsoft.com/office/drawing/2014/main" id="{F821F64C-58C1-831F-B60B-4514FD044BBA}"/>
                </a:ext>
              </a:extLst>
            </p:cNvPr>
            <p:cNvSpPr/>
            <p:nvPr/>
          </p:nvSpPr>
          <p:spPr>
            <a:xfrm>
              <a:off x="2643606" y="2436685"/>
              <a:ext cx="12682192" cy="1010888"/>
            </a:xfrm>
            <a:prstGeom prst="roundRect">
              <a:avLst/>
            </a:prstGeom>
            <a:noFill/>
            <a:ln w="28575">
              <a:solidFill>
                <a:srgbClr val="CC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: Rounded Corners 9">
              <a:extLst>
                <a:ext uri="{FF2B5EF4-FFF2-40B4-BE49-F238E27FC236}">
                  <a16:creationId xmlns:a16="http://schemas.microsoft.com/office/drawing/2014/main" id="{52007B84-C36E-F968-72E7-81D23B3E9720}"/>
                </a:ext>
              </a:extLst>
            </p:cNvPr>
            <p:cNvSpPr/>
            <p:nvPr/>
          </p:nvSpPr>
          <p:spPr>
            <a:xfrm>
              <a:off x="3199588" y="2664339"/>
              <a:ext cx="1011066" cy="672817"/>
            </a:xfrm>
            <a:prstGeom prst="roundRect">
              <a:avLst/>
            </a:prstGeom>
            <a:ln w="28575">
              <a:solidFill>
                <a:srgbClr val="CC99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8F87B84-E932-E185-6639-88F7B64ED632}"/>
                </a:ext>
              </a:extLst>
            </p:cNvPr>
            <p:cNvSpPr txBox="1"/>
            <p:nvPr/>
          </p:nvSpPr>
          <p:spPr>
            <a:xfrm>
              <a:off x="4472934" y="2664339"/>
              <a:ext cx="166391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C9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Evaluation </a:t>
              </a:r>
              <a:r>
                <a:rPr lang="en-GB" b="1" dirty="0" smtClean="0">
                  <a:solidFill>
                    <a:srgbClr val="CC9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Reflection</a:t>
              </a:r>
              <a:endParaRPr lang="en-GB" b="1" dirty="0">
                <a:solidFill>
                  <a:srgbClr val="CC99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700" b="1" dirty="0">
                <a:solidFill>
                  <a:srgbClr val="CC99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7E42E56-69C1-ACAB-4178-36E4533BA8BD}"/>
                </a:ext>
              </a:extLst>
            </p:cNvPr>
            <p:cNvSpPr/>
            <p:nvPr/>
          </p:nvSpPr>
          <p:spPr>
            <a:xfrm>
              <a:off x="2990576" y="2464400"/>
              <a:ext cx="284671" cy="28296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Montserrat Classic" panose="020B0604020202020204" charset="0"/>
                  <a:ea typeface="Cambria" panose="02040503050406030204" pitchFamily="18" charset="0"/>
                </a:rPr>
                <a:t>E</a:t>
              </a:r>
            </a:p>
          </p:txBody>
        </p:sp>
        <p:pic>
          <p:nvPicPr>
            <p:cNvPr id="107" name="Graphic 12" descr="Brainstorm with solid fill">
              <a:extLst>
                <a:ext uri="{FF2B5EF4-FFF2-40B4-BE49-F238E27FC236}">
                  <a16:creationId xmlns:a16="http://schemas.microsoft.com/office/drawing/2014/main" id="{F20F0334-5FC9-4776-8897-03AE2996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461868" y="2779527"/>
              <a:ext cx="557629" cy="557629"/>
            </a:xfrm>
            <a:prstGeom prst="rect">
              <a:avLst/>
            </a:prstGeom>
          </p:spPr>
        </p:pic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6A6A122-9BE1-AD8E-89C1-9B7D95245ABF}"/>
              </a:ext>
            </a:extLst>
          </p:cNvPr>
          <p:cNvSpPr/>
          <p:nvPr/>
        </p:nvSpPr>
        <p:spPr>
          <a:xfrm>
            <a:off x="6363475" y="7397526"/>
            <a:ext cx="6514326" cy="1010888"/>
          </a:xfrm>
          <a:prstGeom prst="rect">
            <a:avLst/>
          </a:prstGeom>
          <a:solidFill>
            <a:srgbClr val="8C1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9" name="Graphic 90" descr="Binary with solid fill">
            <a:extLst>
              <a:ext uri="{FF2B5EF4-FFF2-40B4-BE49-F238E27FC236}">
                <a16:creationId xmlns:a16="http://schemas.microsoft.com/office/drawing/2014/main" id="{E0B3C79C-B94D-04DA-75AC-764AE5ADBA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11298" y="7315399"/>
            <a:ext cx="1104701" cy="11047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300260" y="2095500"/>
            <a:ext cx="0" cy="1351185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363200" y="3410216"/>
            <a:ext cx="0" cy="1351185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744200" y="4676805"/>
            <a:ext cx="0" cy="1351185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304278" y="5964214"/>
            <a:ext cx="0" cy="1351185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506200" y="7315399"/>
            <a:ext cx="0" cy="1351185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1430000" y="2095500"/>
            <a:ext cx="0" cy="1351185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1811000" y="3410216"/>
            <a:ext cx="0" cy="1351185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019562" y="4706757"/>
            <a:ext cx="0" cy="1351185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4405557" y="5964214"/>
            <a:ext cx="0" cy="1351185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3679243" y="7315399"/>
            <a:ext cx="0" cy="1351185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5817540" y="5561704"/>
            <a:ext cx="0" cy="1351185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5817540" y="3817686"/>
            <a:ext cx="0" cy="1351185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84090" y="4176626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Montserrat Classic" panose="020B0604020202020204" charset="0"/>
              </a:rPr>
              <a:t>Entry</a:t>
            </a:r>
            <a:endParaRPr lang="en-GB" sz="2800" dirty="0">
              <a:solidFill>
                <a:srgbClr val="FFC000"/>
              </a:solidFill>
              <a:latin typeface="Montserrat Classic" panose="020B060402020202020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084089" y="5944908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428E81"/>
                </a:solidFill>
                <a:latin typeface="Montserrat Classic" panose="020B0604020202020204" charset="0"/>
              </a:rPr>
              <a:t>Expert</a:t>
            </a:r>
            <a:endParaRPr lang="en-GB" sz="2800" dirty="0">
              <a:solidFill>
                <a:srgbClr val="428E81"/>
              </a:solidFill>
              <a:latin typeface="Montserrat Classic" panose="020B0604020202020204" charset="0"/>
            </a:endParaRPr>
          </a:p>
        </p:txBody>
      </p:sp>
      <p:pic>
        <p:nvPicPr>
          <p:cNvPr id="103" name="Picture 2" descr="https://alliancefordatascienceprofessionals.co.uk/img/logos/logoIMA.jpe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5" y="2005447"/>
            <a:ext cx="2017890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https://alliancefordatascienceprofessionals.co.uk/img/logos/logoNPL.jpe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1" y="3291393"/>
            <a:ext cx="1875179" cy="6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8" descr="https://alliancefordatascienceprofessionals.co.uk/img/logos/logoRSS.jpe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6" y="4169413"/>
            <a:ext cx="2013269" cy="11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" descr="https://alliancefordatascienceprofessionals.co.uk/img/logos/logoORS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0" y="5446554"/>
            <a:ext cx="2092120" cy="7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https://alliancefordatascienceprofessionals.co.uk/img/logos/logoTurin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5" y="6579529"/>
            <a:ext cx="2177971" cy="9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4" descr="https://alliancefordatascienceprofessionals.co.uk/img/logos/logoBCS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0" y="7789141"/>
            <a:ext cx="1112380" cy="71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884760" y="8086423"/>
            <a:ext cx="2000901" cy="536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85318" y="8644674"/>
            <a:ext cx="574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Montserrat Classic" panose="020B0604020202020204" charset="0"/>
              </a:rPr>
              <a:t>https://alliancefordatascienceprofessionals.co.uk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10363200" y="3410216"/>
            <a:ext cx="10668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363200" y="4699846"/>
            <a:ext cx="3810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744200" y="5964214"/>
            <a:ext cx="2560078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1506200" y="7268101"/>
            <a:ext cx="186086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811000" y="3410216"/>
            <a:ext cx="489260" cy="0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1774932" y="4676805"/>
            <a:ext cx="227810" cy="23042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2002742" y="5944908"/>
            <a:ext cx="2399058" cy="19306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3679243" y="7268101"/>
            <a:ext cx="722557" cy="0"/>
          </a:xfrm>
          <a:prstGeom prst="line">
            <a:avLst/>
          </a:prstGeom>
          <a:ln w="76200">
            <a:solidFill>
              <a:srgbClr val="428E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15994180" y="2138982"/>
            <a:ext cx="1655661" cy="1678704"/>
            <a:chOff x="10361249" y="3782694"/>
            <a:chExt cx="2372785" cy="2893334"/>
          </a:xfrm>
        </p:grpSpPr>
        <p:sp>
          <p:nvSpPr>
            <p:cNvPr id="124" name="Rectangle: Rounded Corners 57">
              <a:extLst>
                <a:ext uri="{FF2B5EF4-FFF2-40B4-BE49-F238E27FC236}">
                  <a16:creationId xmlns:a16="http://schemas.microsoft.com/office/drawing/2014/main" id="{E7B09C4F-83A6-8A8E-5A3E-7E67497D019E}"/>
                </a:ext>
              </a:extLst>
            </p:cNvPr>
            <p:cNvSpPr/>
            <p:nvPr/>
          </p:nvSpPr>
          <p:spPr>
            <a:xfrm>
              <a:off x="10462949" y="3782694"/>
              <a:ext cx="2169386" cy="2734046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986DD50-BE22-AF5D-E2A1-0A6403A4B906}"/>
                </a:ext>
              </a:extLst>
            </p:cNvPr>
            <p:cNvSpPr txBox="1"/>
            <p:nvPr/>
          </p:nvSpPr>
          <p:spPr>
            <a:xfrm>
              <a:off x="10361249" y="5515780"/>
              <a:ext cx="2372785" cy="11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Scientist</a:t>
              </a:r>
            </a:p>
            <a:p>
              <a:pPr algn="ctr"/>
              <a:endParaRPr lang="en-US" sz="14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7F8210E-21D7-A74C-1570-2DE6B3BA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1993" y="3948889"/>
              <a:ext cx="1513846" cy="151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5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/>
          <p:cNvGrpSpPr/>
          <p:nvPr/>
        </p:nvGrpSpPr>
        <p:grpSpPr>
          <a:xfrm>
            <a:off x="11353800" y="7066854"/>
            <a:ext cx="6671350" cy="1810446"/>
            <a:chOff x="9587377" y="2263826"/>
            <a:chExt cx="4414149" cy="2630971"/>
          </a:xfrm>
        </p:grpSpPr>
        <p:sp>
          <p:nvSpPr>
            <p:cNvPr id="181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9669677" y="2283880"/>
              <a:ext cx="4331849" cy="2610917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6EA89E"/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9587377" y="2263826"/>
              <a:ext cx="2265927" cy="68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7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D8F87B84-E932-E185-6639-88F7B64ED632}"/>
              </a:ext>
            </a:extLst>
          </p:cNvPr>
          <p:cNvSpPr txBox="1"/>
          <p:nvPr/>
        </p:nvSpPr>
        <p:spPr>
          <a:xfrm>
            <a:off x="1040662" y="7511904"/>
            <a:ext cx="135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C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Evaluation</a:t>
            </a:r>
            <a:endParaRPr lang="en-US" sz="700" b="1" dirty="0">
              <a:solidFill>
                <a:srgbClr val="CC99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43747" y="2171701"/>
            <a:ext cx="15255047" cy="6208470"/>
            <a:chOff x="2443747" y="2171701"/>
            <a:chExt cx="15255047" cy="6208470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347BAA54-6502-D4B4-0E01-A5CB00ADF2D8}"/>
                </a:ext>
              </a:extLst>
            </p:cNvPr>
            <p:cNvSpPr/>
            <p:nvPr/>
          </p:nvSpPr>
          <p:spPr>
            <a:xfrm rot="5400000">
              <a:off x="6969936" y="-2348687"/>
              <a:ext cx="6207192" cy="15250524"/>
            </a:xfrm>
            <a:prstGeom prst="triangle">
              <a:avLst>
                <a:gd name="adj" fmla="val 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347BAA54-6502-D4B4-0E01-A5CB00ADF2D8}"/>
                </a:ext>
              </a:extLst>
            </p:cNvPr>
            <p:cNvSpPr/>
            <p:nvPr/>
          </p:nvSpPr>
          <p:spPr>
            <a:xfrm rot="5400000">
              <a:off x="7633473" y="-3013397"/>
              <a:ext cx="4880115" cy="15250524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347BAA54-6502-D4B4-0E01-A5CB00ADF2D8}"/>
                </a:ext>
              </a:extLst>
            </p:cNvPr>
            <p:cNvSpPr/>
            <p:nvPr/>
          </p:nvSpPr>
          <p:spPr>
            <a:xfrm rot="5400000">
              <a:off x="8170285" y="-3544619"/>
              <a:ext cx="3735609" cy="15188686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347BAA54-6502-D4B4-0E01-A5CB00ADF2D8}"/>
                </a:ext>
              </a:extLst>
            </p:cNvPr>
            <p:cNvSpPr/>
            <p:nvPr/>
          </p:nvSpPr>
          <p:spPr>
            <a:xfrm rot="5400000">
              <a:off x="8762943" y="-4132486"/>
              <a:ext cx="2628750" cy="15242951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47BAA54-6502-D4B4-0E01-A5CB00ADF2D8}"/>
                </a:ext>
              </a:extLst>
            </p:cNvPr>
            <p:cNvSpPr/>
            <p:nvPr/>
          </p:nvSpPr>
          <p:spPr>
            <a:xfrm rot="5400000">
              <a:off x="9380162" y="-4754296"/>
              <a:ext cx="1326273" cy="15178267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DFCC3E-451E-418B-4288-6438499B5B44}"/>
              </a:ext>
            </a:extLst>
          </p:cNvPr>
          <p:cNvSpPr/>
          <p:nvPr/>
        </p:nvSpPr>
        <p:spPr>
          <a:xfrm>
            <a:off x="8" y="-38100"/>
            <a:ext cx="18287992" cy="1677014"/>
          </a:xfrm>
          <a:prstGeom prst="rect">
            <a:avLst/>
          </a:prstGeom>
          <a:solidFill>
            <a:srgbClr val="242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0D0B-BB2F-BC9F-CE67-8285A1B39B07}"/>
              </a:ext>
            </a:extLst>
          </p:cNvPr>
          <p:cNvCxnSpPr>
            <a:cxnSpLocks/>
          </p:cNvCxnSpPr>
          <p:nvPr/>
        </p:nvCxnSpPr>
        <p:spPr>
          <a:xfrm flipV="1">
            <a:off x="0" y="1637268"/>
            <a:ext cx="18288000" cy="40722"/>
          </a:xfrm>
          <a:prstGeom prst="line">
            <a:avLst/>
          </a:prstGeom>
          <a:ln w="57150">
            <a:solidFill>
              <a:srgbClr val="CAD4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-20230" y="366976"/>
            <a:ext cx="18288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The Learners &amp; Pathways</a:t>
            </a:r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490" y="9029700"/>
            <a:ext cx="17835659" cy="994255"/>
            <a:chOff x="189490" y="9029700"/>
            <a:chExt cx="17835659" cy="994255"/>
          </a:xfrm>
        </p:grpSpPr>
        <p:pic>
          <p:nvPicPr>
            <p:cNvPr id="68" name="Picture 67" descr="Logo&#10;&#10;Description automatically generated">
              <a:extLst>
                <a:ext uri="{FF2B5EF4-FFF2-40B4-BE49-F238E27FC236}">
                  <a16:creationId xmlns:a16="http://schemas.microsoft.com/office/drawing/2014/main" id="{DA05D53A-BD66-7651-9ABC-44B88BF5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9069585"/>
              <a:ext cx="2763736" cy="914485"/>
            </a:xfrm>
            <a:prstGeom prst="rect">
              <a:avLst/>
            </a:prstGeom>
          </p:spPr>
        </p:pic>
        <p:pic>
          <p:nvPicPr>
            <p:cNvPr id="69" name="Picture 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D69E5E-7F9A-1F5F-6260-4C5EBD04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9245901"/>
              <a:ext cx="2209800" cy="561852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76A10AA7-7401-6B2F-99DB-609253AC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069584"/>
              <a:ext cx="2344392" cy="914486"/>
            </a:xfrm>
            <a:prstGeom prst="rect">
              <a:avLst/>
            </a:prstGeom>
          </p:spPr>
        </p:pic>
        <p:pic>
          <p:nvPicPr>
            <p:cNvPr id="73" name="Picture 72" descr="A picture containing text, font, screenshot&#10;&#10;Description automatically generated">
              <a:extLst>
                <a:ext uri="{FF2B5EF4-FFF2-40B4-BE49-F238E27FC236}">
                  <a16:creationId xmlns:a16="http://schemas.microsoft.com/office/drawing/2014/main" id="{F63CDD59-9F5B-D2F2-E2E4-E0976FE5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" y="9029700"/>
              <a:ext cx="4001510" cy="994255"/>
            </a:xfrm>
            <a:prstGeom prst="rect">
              <a:avLst/>
            </a:prstGeom>
          </p:spPr>
        </p:pic>
        <p:pic>
          <p:nvPicPr>
            <p:cNvPr id="46" name="Picture 45" descr="Homepage | Health Care Research Wales">
              <a:extLst>
                <a:ext uri="{FF2B5EF4-FFF2-40B4-BE49-F238E27FC236}">
                  <a16:creationId xmlns:a16="http://schemas.microsoft.com/office/drawing/2014/main" id="{733C6F39-ACF0-00AC-285B-04F7A8A10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5" t="19206" r="14143" b="25556"/>
            <a:stretch/>
          </p:blipFill>
          <p:spPr bwMode="auto">
            <a:xfrm>
              <a:off x="14612592" y="9127296"/>
              <a:ext cx="1352541" cy="7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0AEF1C-2173-0EC2-AD82-54127B47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250267"/>
              <a:ext cx="1427940" cy="553120"/>
            </a:xfrm>
            <a:prstGeom prst="rect">
              <a:avLst/>
            </a:prstGeom>
          </p:spPr>
        </p:pic>
        <p:pic>
          <p:nvPicPr>
            <p:cNvPr id="50" name="Picture 49" descr="Home - SeRP">
              <a:extLst>
                <a:ext uri="{FF2B5EF4-FFF2-40B4-BE49-F238E27FC236}">
                  <a16:creationId xmlns:a16="http://schemas.microsoft.com/office/drawing/2014/main" id="{E4612E8D-1D1B-1B92-DDCB-D382BB99B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30" y="9214093"/>
              <a:ext cx="1427940" cy="625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A picture containing text, font, cartoon, white&#10;&#10;Description automatically generated">
              <a:extLst>
                <a:ext uri="{FF2B5EF4-FFF2-40B4-BE49-F238E27FC236}">
                  <a16:creationId xmlns:a16="http://schemas.microsoft.com/office/drawing/2014/main" id="{BDD8AC25-2E63-F271-7260-7AAD23D9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925" y="9219976"/>
              <a:ext cx="1849224" cy="619585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45628FC-A9CE-9453-1CBA-40FC97C41AFE}"/>
              </a:ext>
            </a:extLst>
          </p:cNvPr>
          <p:cNvSpPr txBox="1"/>
          <p:nvPr/>
        </p:nvSpPr>
        <p:spPr>
          <a:xfrm>
            <a:off x="4834433" y="2101192"/>
            <a:ext cx="2573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AD400"/>
                </a:solidFill>
                <a:latin typeface="Montserrat Classic" panose="020B0604020202020204" charset="0"/>
                <a:ea typeface="Cambria" panose="02040503050406030204" pitchFamily="18" charset="0"/>
              </a:rPr>
              <a:t>Number of Learners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0320" y="3018208"/>
            <a:ext cx="1200329" cy="4344598"/>
            <a:chOff x="1059624" y="2201452"/>
            <a:chExt cx="1200329" cy="4344598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1AD1FA9-F25A-3254-3BA1-D90239C90B80}"/>
                </a:ext>
              </a:extLst>
            </p:cNvPr>
            <p:cNvSpPr txBox="1"/>
            <p:nvPr/>
          </p:nvSpPr>
          <p:spPr>
            <a:xfrm rot="16200000">
              <a:off x="355041" y="4641137"/>
              <a:ext cx="2609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428E81"/>
                  </a:solidFill>
                  <a:latin typeface="Montserrat Classic" panose="020B0604020202020204" charset="0"/>
                  <a:ea typeface="Cambria" panose="02040503050406030204" pitchFamily="18" charset="0"/>
                </a:rPr>
                <a:t>Level of </a:t>
              </a:r>
              <a:endParaRPr lang="en-GB" sz="2400" b="1" dirty="0" smtClean="0">
                <a:solidFill>
                  <a:srgbClr val="428E81"/>
                </a:solidFill>
                <a:latin typeface="Montserrat Classic" panose="020B0604020202020204" charset="0"/>
                <a:ea typeface="Cambria" panose="02040503050406030204" pitchFamily="18" charset="0"/>
              </a:endParaRPr>
            </a:p>
            <a:p>
              <a:pPr algn="ctr"/>
              <a:r>
                <a:rPr lang="en-GB" sz="2400" b="1" dirty="0" smtClean="0">
                  <a:solidFill>
                    <a:srgbClr val="428E81"/>
                  </a:solidFill>
                  <a:latin typeface="Montserrat Classic" panose="020B0604020202020204" charset="0"/>
                  <a:ea typeface="Cambria" panose="02040503050406030204" pitchFamily="18" charset="0"/>
                </a:rPr>
                <a:t>Data </a:t>
              </a:r>
              <a:r>
                <a:rPr lang="en-GB" sz="2400" b="1" dirty="0">
                  <a:solidFill>
                    <a:srgbClr val="428E81"/>
                  </a:solidFill>
                  <a:latin typeface="Montserrat Classic" panose="020B0604020202020204" charset="0"/>
                  <a:ea typeface="Cambria" panose="02040503050406030204" pitchFamily="18" charset="0"/>
                </a:rPr>
                <a:t>Science Competencies</a:t>
              </a:r>
            </a:p>
          </p:txBody>
        </p:sp>
        <p:cxnSp>
          <p:nvCxnSpPr>
            <p:cNvPr id="130" name="Straight Arrow Connector 129"/>
            <p:cNvCxnSpPr>
              <a:stCxn id="129" idx="3"/>
            </p:cNvCxnSpPr>
            <p:nvPr/>
          </p:nvCxnSpPr>
          <p:spPr>
            <a:xfrm flipV="1">
              <a:off x="1659789" y="2201452"/>
              <a:ext cx="0" cy="1735102"/>
            </a:xfrm>
            <a:prstGeom prst="straightConnector1">
              <a:avLst/>
            </a:prstGeom>
            <a:ln w="38100">
              <a:solidFill>
                <a:srgbClr val="428E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855772" y="3642498"/>
            <a:ext cx="5376719" cy="4226926"/>
            <a:chOff x="4855772" y="3642498"/>
            <a:chExt cx="5376719" cy="422692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451656B-25AC-8C11-312E-CBC052DB1077}"/>
                </a:ext>
              </a:extLst>
            </p:cNvPr>
            <p:cNvSpPr txBox="1"/>
            <p:nvPr/>
          </p:nvSpPr>
          <p:spPr>
            <a:xfrm>
              <a:off x="6890505" y="6192042"/>
              <a:ext cx="334198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Proficient </a:t>
              </a:r>
            </a:p>
            <a:p>
              <a:pPr algn="ctr"/>
              <a:r>
                <a:rPr lang="en-GB" sz="32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Health &amp; Admin </a:t>
              </a:r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User</a:t>
              </a:r>
            </a:p>
            <a:p>
              <a:pPr algn="ctr"/>
              <a:endParaRPr lang="en-US" sz="700" b="1" dirty="0">
                <a:solidFill>
                  <a:srgbClr val="FABE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18379" y="3642498"/>
              <a:ext cx="1011066" cy="1302840"/>
              <a:chOff x="8035285" y="4197204"/>
              <a:chExt cx="1011066" cy="1302840"/>
            </a:xfrm>
          </p:grpSpPr>
          <p:pic>
            <p:nvPicPr>
              <p:cNvPr id="82" name="Graphic 4" descr="Badge Tick with solid fill">
                <a:extLst>
                  <a:ext uri="{FF2B5EF4-FFF2-40B4-BE49-F238E27FC236}">
                    <a16:creationId xmlns:a16="http://schemas.microsoft.com/office/drawing/2014/main" id="{14F84FB9-6E58-3B44-DD32-659287307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415006" y="5029826"/>
                <a:ext cx="410438" cy="410438"/>
              </a:xfrm>
              <a:prstGeom prst="rect">
                <a:avLst/>
              </a:prstGeom>
            </p:spPr>
          </p:pic>
          <p:sp>
            <p:nvSpPr>
              <p:cNvPr id="117" name="Rectangle: Rounded Corners 62">
                <a:extLst>
                  <a:ext uri="{FF2B5EF4-FFF2-40B4-BE49-F238E27FC236}">
                    <a16:creationId xmlns:a16="http://schemas.microsoft.com/office/drawing/2014/main" id="{FE66E3C8-D976-02D6-6E61-4987D959472F}"/>
                  </a:ext>
                </a:extLst>
              </p:cNvPr>
              <p:cNvSpPr/>
              <p:nvPr/>
            </p:nvSpPr>
            <p:spPr>
              <a:xfrm>
                <a:off x="8035285" y="4197204"/>
                <a:ext cx="1011066" cy="1302840"/>
              </a:xfrm>
              <a:prstGeom prst="roundRect">
                <a:avLst/>
              </a:prstGeom>
              <a:ln w="28575">
                <a:solidFill>
                  <a:srgbClr val="FABE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9" name="Graphic 69" descr="Diploma roll with solid fill">
                <a:extLst>
                  <a:ext uri="{FF2B5EF4-FFF2-40B4-BE49-F238E27FC236}">
                    <a16:creationId xmlns:a16="http://schemas.microsoft.com/office/drawing/2014/main" id="{9CA1B9C5-82FD-E861-02A5-8715453EB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132885" y="4334102"/>
                <a:ext cx="827872" cy="827872"/>
              </a:xfrm>
              <a:prstGeom prst="rect">
                <a:avLst/>
              </a:prstGeom>
            </p:spPr>
          </p:pic>
          <p:pic>
            <p:nvPicPr>
              <p:cNvPr id="125" name="Graphic 15" descr="Badge Tick with solid fill">
                <a:extLst>
                  <a:ext uri="{FF2B5EF4-FFF2-40B4-BE49-F238E27FC236}">
                    <a16:creationId xmlns:a16="http://schemas.microsoft.com/office/drawing/2014/main" id="{505C1A8B-3D5B-7B5F-5784-5921B7AE0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376430" y="4980136"/>
                <a:ext cx="410438" cy="410438"/>
              </a:xfrm>
              <a:prstGeom prst="rect">
                <a:avLst/>
              </a:prstGeom>
            </p:spPr>
          </p:pic>
        </p:grpSp>
        <p:sp>
          <p:nvSpPr>
            <p:cNvPr id="65" name="Arrow: Right 60">
              <a:extLst>
                <a:ext uri="{FF2B5EF4-FFF2-40B4-BE49-F238E27FC236}">
                  <a16:creationId xmlns:a16="http://schemas.microsoft.com/office/drawing/2014/main" id="{A210A040-ED35-D105-81E1-561B3AC18A3A}"/>
                </a:ext>
              </a:extLst>
            </p:cNvPr>
            <p:cNvSpPr/>
            <p:nvPr/>
          </p:nvSpPr>
          <p:spPr>
            <a:xfrm rot="19164384">
              <a:off x="5920680" y="5115110"/>
              <a:ext cx="1962024" cy="1135720"/>
            </a:xfrm>
            <a:custGeom>
              <a:avLst/>
              <a:gdLst>
                <a:gd name="connsiteX0" fmla="*/ 0 w 1245641"/>
                <a:gd name="connsiteY0" fmla="*/ 179225 h 716900"/>
                <a:gd name="connsiteX1" fmla="*/ 416980 w 1245641"/>
                <a:gd name="connsiteY1" fmla="*/ 179225 h 716900"/>
                <a:gd name="connsiteX2" fmla="*/ 887191 w 1245641"/>
                <a:gd name="connsiteY2" fmla="*/ 179225 h 716900"/>
                <a:gd name="connsiteX3" fmla="*/ 887191 w 1245641"/>
                <a:gd name="connsiteY3" fmla="*/ 0 h 716900"/>
                <a:gd name="connsiteX4" fmla="*/ 1245641 w 1245641"/>
                <a:gd name="connsiteY4" fmla="*/ 358450 h 716900"/>
                <a:gd name="connsiteX5" fmla="*/ 887191 w 1245641"/>
                <a:gd name="connsiteY5" fmla="*/ 716900 h 716900"/>
                <a:gd name="connsiteX6" fmla="*/ 887191 w 1245641"/>
                <a:gd name="connsiteY6" fmla="*/ 537675 h 716900"/>
                <a:gd name="connsiteX7" fmla="*/ 434724 w 1245641"/>
                <a:gd name="connsiteY7" fmla="*/ 537675 h 716900"/>
                <a:gd name="connsiteX8" fmla="*/ 0 w 1245641"/>
                <a:gd name="connsiteY8" fmla="*/ 537675 h 716900"/>
                <a:gd name="connsiteX9" fmla="*/ 0 w 1245641"/>
                <a:gd name="connsiteY9" fmla="*/ 179225 h 71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641" h="716900" extrusionOk="0">
                  <a:moveTo>
                    <a:pt x="0" y="179225"/>
                  </a:moveTo>
                  <a:cubicBezTo>
                    <a:pt x="96600" y="142076"/>
                    <a:pt x="280443" y="183685"/>
                    <a:pt x="416980" y="179225"/>
                  </a:cubicBezTo>
                  <a:cubicBezTo>
                    <a:pt x="553517" y="174765"/>
                    <a:pt x="755310" y="188878"/>
                    <a:pt x="887191" y="179225"/>
                  </a:cubicBezTo>
                  <a:cubicBezTo>
                    <a:pt x="886575" y="139439"/>
                    <a:pt x="896824" y="44866"/>
                    <a:pt x="887191" y="0"/>
                  </a:cubicBezTo>
                  <a:cubicBezTo>
                    <a:pt x="1018873" y="62523"/>
                    <a:pt x="1141873" y="261557"/>
                    <a:pt x="1245641" y="358450"/>
                  </a:cubicBezTo>
                  <a:cubicBezTo>
                    <a:pt x="1125469" y="558195"/>
                    <a:pt x="1024314" y="499982"/>
                    <a:pt x="887191" y="716900"/>
                  </a:cubicBezTo>
                  <a:cubicBezTo>
                    <a:pt x="876613" y="650291"/>
                    <a:pt x="893774" y="600509"/>
                    <a:pt x="887191" y="537675"/>
                  </a:cubicBezTo>
                  <a:cubicBezTo>
                    <a:pt x="675080" y="588340"/>
                    <a:pt x="532620" y="517772"/>
                    <a:pt x="434724" y="537675"/>
                  </a:cubicBezTo>
                  <a:cubicBezTo>
                    <a:pt x="336828" y="557578"/>
                    <a:pt x="171996" y="515787"/>
                    <a:pt x="0" y="537675"/>
                  </a:cubicBezTo>
                  <a:cubicBezTo>
                    <a:pt x="-37264" y="456164"/>
                    <a:pt x="19363" y="257542"/>
                    <a:pt x="0" y="179225"/>
                  </a:cubicBezTo>
                  <a:close/>
                </a:path>
              </a:pathLst>
            </a:custGeom>
            <a:solidFill>
              <a:srgbClr val="428E8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4179223304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Montserrat Classic" panose="020B0604020202020204" charset="0"/>
                <a:ea typeface="Cambria" panose="02040503050406030204" pitchFamily="18" charset="0"/>
              </a:endParaRPr>
            </a:p>
          </p:txBody>
        </p:sp>
        <p:sp>
          <p:nvSpPr>
            <p:cNvPr id="63" name="Arrow: Right 60">
              <a:extLst>
                <a:ext uri="{FF2B5EF4-FFF2-40B4-BE49-F238E27FC236}">
                  <a16:creationId xmlns:a16="http://schemas.microsoft.com/office/drawing/2014/main" id="{A210A040-ED35-D105-81E1-561B3AC18A3A}"/>
                </a:ext>
              </a:extLst>
            </p:cNvPr>
            <p:cNvSpPr/>
            <p:nvPr/>
          </p:nvSpPr>
          <p:spPr>
            <a:xfrm rot="20734691">
              <a:off x="5886163" y="3910787"/>
              <a:ext cx="1962024" cy="1135720"/>
            </a:xfrm>
            <a:custGeom>
              <a:avLst/>
              <a:gdLst>
                <a:gd name="connsiteX0" fmla="*/ 0 w 1245641"/>
                <a:gd name="connsiteY0" fmla="*/ 179225 h 716900"/>
                <a:gd name="connsiteX1" fmla="*/ 416980 w 1245641"/>
                <a:gd name="connsiteY1" fmla="*/ 179225 h 716900"/>
                <a:gd name="connsiteX2" fmla="*/ 887191 w 1245641"/>
                <a:gd name="connsiteY2" fmla="*/ 179225 h 716900"/>
                <a:gd name="connsiteX3" fmla="*/ 887191 w 1245641"/>
                <a:gd name="connsiteY3" fmla="*/ 0 h 716900"/>
                <a:gd name="connsiteX4" fmla="*/ 1245641 w 1245641"/>
                <a:gd name="connsiteY4" fmla="*/ 358450 h 716900"/>
                <a:gd name="connsiteX5" fmla="*/ 887191 w 1245641"/>
                <a:gd name="connsiteY5" fmla="*/ 716900 h 716900"/>
                <a:gd name="connsiteX6" fmla="*/ 887191 w 1245641"/>
                <a:gd name="connsiteY6" fmla="*/ 537675 h 716900"/>
                <a:gd name="connsiteX7" fmla="*/ 434724 w 1245641"/>
                <a:gd name="connsiteY7" fmla="*/ 537675 h 716900"/>
                <a:gd name="connsiteX8" fmla="*/ 0 w 1245641"/>
                <a:gd name="connsiteY8" fmla="*/ 537675 h 716900"/>
                <a:gd name="connsiteX9" fmla="*/ 0 w 1245641"/>
                <a:gd name="connsiteY9" fmla="*/ 179225 h 71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641" h="716900" extrusionOk="0">
                  <a:moveTo>
                    <a:pt x="0" y="179225"/>
                  </a:moveTo>
                  <a:cubicBezTo>
                    <a:pt x="96600" y="142076"/>
                    <a:pt x="280443" y="183685"/>
                    <a:pt x="416980" y="179225"/>
                  </a:cubicBezTo>
                  <a:cubicBezTo>
                    <a:pt x="553517" y="174765"/>
                    <a:pt x="755310" y="188878"/>
                    <a:pt x="887191" y="179225"/>
                  </a:cubicBezTo>
                  <a:cubicBezTo>
                    <a:pt x="886575" y="139439"/>
                    <a:pt x="896824" y="44866"/>
                    <a:pt x="887191" y="0"/>
                  </a:cubicBezTo>
                  <a:cubicBezTo>
                    <a:pt x="1018873" y="62523"/>
                    <a:pt x="1141873" y="261557"/>
                    <a:pt x="1245641" y="358450"/>
                  </a:cubicBezTo>
                  <a:cubicBezTo>
                    <a:pt x="1125469" y="558195"/>
                    <a:pt x="1024314" y="499982"/>
                    <a:pt x="887191" y="716900"/>
                  </a:cubicBezTo>
                  <a:cubicBezTo>
                    <a:pt x="876613" y="650291"/>
                    <a:pt x="893774" y="600509"/>
                    <a:pt x="887191" y="537675"/>
                  </a:cubicBezTo>
                  <a:cubicBezTo>
                    <a:pt x="675080" y="588340"/>
                    <a:pt x="532620" y="517772"/>
                    <a:pt x="434724" y="537675"/>
                  </a:cubicBezTo>
                  <a:cubicBezTo>
                    <a:pt x="336828" y="557578"/>
                    <a:pt x="171996" y="515787"/>
                    <a:pt x="0" y="537675"/>
                  </a:cubicBezTo>
                  <a:cubicBezTo>
                    <a:pt x="-37264" y="456164"/>
                    <a:pt x="19363" y="257542"/>
                    <a:pt x="0" y="179225"/>
                  </a:cubicBezTo>
                  <a:close/>
                </a:path>
              </a:pathLst>
            </a:custGeom>
            <a:solidFill>
              <a:srgbClr val="428E8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4179223304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Montserrat Classic" panose="020B0604020202020204" charset="0"/>
                <a:ea typeface="Cambria" panose="02040503050406030204" pitchFamily="18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855772" y="5594438"/>
              <a:ext cx="1610787" cy="1728194"/>
              <a:chOff x="7928975" y="3772762"/>
              <a:chExt cx="2372785" cy="2990021"/>
            </a:xfrm>
          </p:grpSpPr>
          <p:sp>
            <p:nvSpPr>
              <p:cNvPr id="56" name="Rectangle: Rounded Corners 52">
                <a:extLst>
                  <a:ext uri="{FF2B5EF4-FFF2-40B4-BE49-F238E27FC236}">
                    <a16:creationId xmlns:a16="http://schemas.microsoft.com/office/drawing/2014/main" id="{7C097B0B-0A45-DA4E-7201-73D63A9B62D7}"/>
                  </a:ext>
                </a:extLst>
              </p:cNvPr>
              <p:cNvSpPr/>
              <p:nvPr/>
            </p:nvSpPr>
            <p:spPr>
              <a:xfrm>
                <a:off x="8030675" y="3772762"/>
                <a:ext cx="2169386" cy="2734046"/>
              </a:xfrm>
              <a:prstGeom prst="roundRect">
                <a:avLst/>
              </a:prstGeom>
              <a:ln w="28575">
                <a:solidFill>
                  <a:srgbClr val="428E8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EA89E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4136301-AEAA-9166-3854-A88B9E9A15A6}"/>
                  </a:ext>
                </a:extLst>
              </p:cNvPr>
              <p:cNvSpPr txBox="1"/>
              <p:nvPr/>
            </p:nvSpPr>
            <p:spPr>
              <a:xfrm>
                <a:off x="7928975" y="5505848"/>
                <a:ext cx="2372785" cy="1256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Domain Researcher</a:t>
                </a:r>
              </a:p>
              <a:p>
                <a:pPr algn="ctr"/>
                <a:endParaRPr lang="en-US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8" name="Picture 57" descr="Icon&#10;&#10;Description automatically generated">
                <a:extLst>
                  <a:ext uri="{FF2B5EF4-FFF2-40B4-BE49-F238E27FC236}">
                    <a16:creationId xmlns:a16="http://schemas.microsoft.com/office/drawing/2014/main" id="{FA4C0EE4-B20F-3855-C1ED-4913F9126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111" y="3977613"/>
                <a:ext cx="1488540" cy="1520099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4859643" y="3812518"/>
              <a:ext cx="1655661" cy="1678704"/>
              <a:chOff x="10361249" y="3782694"/>
              <a:chExt cx="2372785" cy="2893334"/>
            </a:xfrm>
          </p:grpSpPr>
          <p:sp>
            <p:nvSpPr>
              <p:cNvPr id="60" name="Rectangle: Rounded Corners 57">
                <a:extLst>
                  <a:ext uri="{FF2B5EF4-FFF2-40B4-BE49-F238E27FC236}">
                    <a16:creationId xmlns:a16="http://schemas.microsoft.com/office/drawing/2014/main" id="{E7B09C4F-83A6-8A8E-5A3E-7E67497D019E}"/>
                  </a:ext>
                </a:extLst>
              </p:cNvPr>
              <p:cNvSpPr/>
              <p:nvPr/>
            </p:nvSpPr>
            <p:spPr>
              <a:xfrm>
                <a:off x="10462949" y="3782694"/>
                <a:ext cx="2169386" cy="2734046"/>
              </a:xfrm>
              <a:prstGeom prst="roundRect">
                <a:avLst/>
              </a:prstGeom>
              <a:ln w="28575">
                <a:solidFill>
                  <a:srgbClr val="428E8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EA89E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986DD50-BE22-AF5D-E2A1-0A6403A4B906}"/>
                  </a:ext>
                </a:extLst>
              </p:cNvPr>
              <p:cNvSpPr txBox="1"/>
              <p:nvPr/>
            </p:nvSpPr>
            <p:spPr>
              <a:xfrm>
                <a:off x="10361249" y="5515780"/>
                <a:ext cx="2372785" cy="116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 </a:t>
                </a:r>
              </a:p>
              <a:p>
                <a:pPr algn="ctr"/>
                <a:r>
                  <a:rPr lang="en-GB" sz="1400" b="1" dirty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Scientist</a:t>
                </a:r>
              </a:p>
              <a:p>
                <a:pPr algn="ctr"/>
                <a:endParaRPr lang="en-US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7F8210E-21D7-A74C-1570-2DE6B3BA2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1993" y="3948889"/>
                <a:ext cx="1513846" cy="1519102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10080338" y="2540281"/>
            <a:ext cx="4206037" cy="3607567"/>
            <a:chOff x="10080338" y="2540281"/>
            <a:chExt cx="4206037" cy="360756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9198A7A-E6EE-AED8-2367-8DF410C5A1E0}"/>
                </a:ext>
              </a:extLst>
            </p:cNvPr>
            <p:cNvSpPr txBox="1"/>
            <p:nvPr/>
          </p:nvSpPr>
          <p:spPr>
            <a:xfrm>
              <a:off x="11140516" y="4578188"/>
              <a:ext cx="31458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Advanced</a:t>
              </a:r>
            </a:p>
            <a:p>
              <a:pPr algn="ctr"/>
              <a:r>
                <a:rPr lang="en-GB" sz="32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Health &amp; Admin </a:t>
              </a:r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User</a:t>
              </a:r>
              <a:endParaRPr lang="en-US" sz="3200" b="1" dirty="0">
                <a:solidFill>
                  <a:srgbClr val="FABE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076184" y="2540281"/>
              <a:ext cx="1011066" cy="1302840"/>
              <a:chOff x="12189820" y="2920150"/>
              <a:chExt cx="1011066" cy="1302840"/>
            </a:xfrm>
          </p:grpSpPr>
          <p:sp>
            <p:nvSpPr>
              <p:cNvPr id="108" name="Rectangle: Rounded Corners 38">
                <a:extLst>
                  <a:ext uri="{FF2B5EF4-FFF2-40B4-BE49-F238E27FC236}">
                    <a16:creationId xmlns:a16="http://schemas.microsoft.com/office/drawing/2014/main" id="{C9C4CC50-C26D-BF91-3995-4959ADDD80B8}"/>
                  </a:ext>
                </a:extLst>
              </p:cNvPr>
              <p:cNvSpPr/>
              <p:nvPr/>
            </p:nvSpPr>
            <p:spPr>
              <a:xfrm>
                <a:off x="12189820" y="2920150"/>
                <a:ext cx="1011066" cy="1302840"/>
              </a:xfrm>
              <a:prstGeom prst="roundRect">
                <a:avLst/>
              </a:prstGeom>
              <a:ln w="28575">
                <a:solidFill>
                  <a:srgbClr val="FABE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0" name="Graphic 40" descr="Diploma roll with solid fill">
                <a:extLst>
                  <a:ext uri="{FF2B5EF4-FFF2-40B4-BE49-F238E27FC236}">
                    <a16:creationId xmlns:a16="http://schemas.microsoft.com/office/drawing/2014/main" id="{38FFF5F0-C580-B90E-664B-F5F4C9851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296473" y="3070809"/>
                <a:ext cx="827872" cy="827872"/>
              </a:xfrm>
              <a:prstGeom prst="rect">
                <a:avLst/>
              </a:prstGeom>
            </p:spPr>
          </p:pic>
          <p:pic>
            <p:nvPicPr>
              <p:cNvPr id="111" name="Graphic 45" descr="Badge New with solid fill">
                <a:extLst>
                  <a:ext uri="{FF2B5EF4-FFF2-40B4-BE49-F238E27FC236}">
                    <a16:creationId xmlns:a16="http://schemas.microsoft.com/office/drawing/2014/main" id="{6F9BD81C-5310-2597-B9DF-6585351CB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2526613" y="3635466"/>
                <a:ext cx="307777" cy="307777"/>
              </a:xfrm>
              <a:prstGeom prst="rect">
                <a:avLst/>
              </a:prstGeom>
            </p:spPr>
          </p:pic>
        </p:grpSp>
        <p:sp>
          <p:nvSpPr>
            <p:cNvPr id="78" name="Arrow: Right 60">
              <a:extLst>
                <a:ext uri="{FF2B5EF4-FFF2-40B4-BE49-F238E27FC236}">
                  <a16:creationId xmlns:a16="http://schemas.microsoft.com/office/drawing/2014/main" id="{A210A040-ED35-D105-81E1-561B3AC18A3A}"/>
                </a:ext>
              </a:extLst>
            </p:cNvPr>
            <p:cNvSpPr/>
            <p:nvPr/>
          </p:nvSpPr>
          <p:spPr>
            <a:xfrm rot="20817005">
              <a:off x="10080338" y="3054709"/>
              <a:ext cx="1962024" cy="1135720"/>
            </a:xfrm>
            <a:custGeom>
              <a:avLst/>
              <a:gdLst>
                <a:gd name="connsiteX0" fmla="*/ 0 w 1245641"/>
                <a:gd name="connsiteY0" fmla="*/ 179225 h 716900"/>
                <a:gd name="connsiteX1" fmla="*/ 416980 w 1245641"/>
                <a:gd name="connsiteY1" fmla="*/ 179225 h 716900"/>
                <a:gd name="connsiteX2" fmla="*/ 887191 w 1245641"/>
                <a:gd name="connsiteY2" fmla="*/ 179225 h 716900"/>
                <a:gd name="connsiteX3" fmla="*/ 887191 w 1245641"/>
                <a:gd name="connsiteY3" fmla="*/ 0 h 716900"/>
                <a:gd name="connsiteX4" fmla="*/ 1245641 w 1245641"/>
                <a:gd name="connsiteY4" fmla="*/ 358450 h 716900"/>
                <a:gd name="connsiteX5" fmla="*/ 887191 w 1245641"/>
                <a:gd name="connsiteY5" fmla="*/ 716900 h 716900"/>
                <a:gd name="connsiteX6" fmla="*/ 887191 w 1245641"/>
                <a:gd name="connsiteY6" fmla="*/ 537675 h 716900"/>
                <a:gd name="connsiteX7" fmla="*/ 434724 w 1245641"/>
                <a:gd name="connsiteY7" fmla="*/ 537675 h 716900"/>
                <a:gd name="connsiteX8" fmla="*/ 0 w 1245641"/>
                <a:gd name="connsiteY8" fmla="*/ 537675 h 716900"/>
                <a:gd name="connsiteX9" fmla="*/ 0 w 1245641"/>
                <a:gd name="connsiteY9" fmla="*/ 179225 h 71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641" h="716900" extrusionOk="0">
                  <a:moveTo>
                    <a:pt x="0" y="179225"/>
                  </a:moveTo>
                  <a:cubicBezTo>
                    <a:pt x="96600" y="142076"/>
                    <a:pt x="280443" y="183685"/>
                    <a:pt x="416980" y="179225"/>
                  </a:cubicBezTo>
                  <a:cubicBezTo>
                    <a:pt x="553517" y="174765"/>
                    <a:pt x="755310" y="188878"/>
                    <a:pt x="887191" y="179225"/>
                  </a:cubicBezTo>
                  <a:cubicBezTo>
                    <a:pt x="886575" y="139439"/>
                    <a:pt x="896824" y="44866"/>
                    <a:pt x="887191" y="0"/>
                  </a:cubicBezTo>
                  <a:cubicBezTo>
                    <a:pt x="1018873" y="62523"/>
                    <a:pt x="1141873" y="261557"/>
                    <a:pt x="1245641" y="358450"/>
                  </a:cubicBezTo>
                  <a:cubicBezTo>
                    <a:pt x="1125469" y="558195"/>
                    <a:pt x="1024314" y="499982"/>
                    <a:pt x="887191" y="716900"/>
                  </a:cubicBezTo>
                  <a:cubicBezTo>
                    <a:pt x="876613" y="650291"/>
                    <a:pt x="893774" y="600509"/>
                    <a:pt x="887191" y="537675"/>
                  </a:cubicBezTo>
                  <a:cubicBezTo>
                    <a:pt x="675080" y="588340"/>
                    <a:pt x="532620" y="517772"/>
                    <a:pt x="434724" y="537675"/>
                  </a:cubicBezTo>
                  <a:cubicBezTo>
                    <a:pt x="336828" y="557578"/>
                    <a:pt x="171996" y="515787"/>
                    <a:pt x="0" y="537675"/>
                  </a:cubicBezTo>
                  <a:cubicBezTo>
                    <a:pt x="-37264" y="456164"/>
                    <a:pt x="19363" y="257542"/>
                    <a:pt x="0" y="179225"/>
                  </a:cubicBezTo>
                  <a:close/>
                </a:path>
              </a:pathLst>
            </a:custGeom>
            <a:solidFill>
              <a:srgbClr val="428E8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4179223304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Montserrat Classic" panose="020B060402020202020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3270BE7-8707-DD4E-FDC7-30F1C6C6414B}"/>
              </a:ext>
            </a:extLst>
          </p:cNvPr>
          <p:cNvGrpSpPr/>
          <p:nvPr/>
        </p:nvGrpSpPr>
        <p:grpSpPr>
          <a:xfrm>
            <a:off x="9118835" y="3295123"/>
            <a:ext cx="1669810" cy="1780169"/>
            <a:chOff x="7752002" y="1963782"/>
            <a:chExt cx="1510618" cy="1920305"/>
          </a:xfrm>
        </p:grpSpPr>
        <p:sp>
          <p:nvSpPr>
            <p:cNvPr id="76" name="Rectangle: Rounded Corners 14">
              <a:extLst>
                <a:ext uri="{FF2B5EF4-FFF2-40B4-BE49-F238E27FC236}">
                  <a16:creationId xmlns:a16="http://schemas.microsoft.com/office/drawing/2014/main" id="{C7983F70-4B22-8BF9-2B9F-4EB56C88A5DE}"/>
                </a:ext>
              </a:extLst>
            </p:cNvPr>
            <p:cNvSpPr/>
            <p:nvPr/>
          </p:nvSpPr>
          <p:spPr>
            <a:xfrm>
              <a:off x="7807605" y="1963782"/>
              <a:ext cx="1381125" cy="1740612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26A7AC4-3E82-3F19-7143-34AE957ABF83}"/>
                </a:ext>
              </a:extLst>
            </p:cNvPr>
            <p:cNvSpPr txBox="1"/>
            <p:nvPr/>
          </p:nvSpPr>
          <p:spPr>
            <a:xfrm>
              <a:off x="7752002" y="2929980"/>
              <a:ext cx="15106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Domain Data Research Scientist</a:t>
              </a:r>
            </a:p>
            <a:p>
              <a:pPr algn="ctr"/>
              <a:endParaRPr lang="en-US" sz="14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266728" y="1943100"/>
            <a:ext cx="3365705" cy="3925727"/>
            <a:chOff x="14266728" y="1943100"/>
            <a:chExt cx="3365705" cy="392572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08BFCEB-6CFE-3CFF-508E-FD20BF970BDE}"/>
                </a:ext>
              </a:extLst>
            </p:cNvPr>
            <p:cNvSpPr txBox="1"/>
            <p:nvPr/>
          </p:nvSpPr>
          <p:spPr>
            <a:xfrm>
              <a:off x="14451088" y="3314282"/>
              <a:ext cx="318134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Expert</a:t>
              </a:r>
            </a:p>
            <a:p>
              <a:pPr algn="r"/>
              <a:r>
                <a:rPr lang="en-GB" sz="32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Health &amp;</a:t>
              </a:r>
            </a:p>
            <a:p>
              <a:pPr algn="r"/>
              <a:r>
                <a:rPr lang="en-GB" sz="32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Admin</a:t>
              </a:r>
            </a:p>
            <a:p>
              <a:pPr algn="r"/>
              <a:r>
                <a:rPr lang="en-GB" sz="32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User</a:t>
              </a:r>
            </a:p>
            <a:p>
              <a:pPr algn="r"/>
              <a:endParaRPr lang="en-US" sz="3200" b="1" dirty="0">
                <a:solidFill>
                  <a:srgbClr val="FABE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349465" y="1943100"/>
              <a:ext cx="1011066" cy="1302840"/>
              <a:chOff x="16687728" y="1943100"/>
              <a:chExt cx="1011066" cy="1302840"/>
            </a:xfrm>
          </p:grpSpPr>
          <p:sp>
            <p:nvSpPr>
              <p:cNvPr id="100" name="Rectangle: Rounded Corners 24">
                <a:extLst>
                  <a:ext uri="{FF2B5EF4-FFF2-40B4-BE49-F238E27FC236}">
                    <a16:creationId xmlns:a16="http://schemas.microsoft.com/office/drawing/2014/main" id="{9B7BEC52-DAF1-33A3-5386-525F1F6A2FD5}"/>
                  </a:ext>
                </a:extLst>
              </p:cNvPr>
              <p:cNvSpPr/>
              <p:nvPr/>
            </p:nvSpPr>
            <p:spPr>
              <a:xfrm>
                <a:off x="16687728" y="1943100"/>
                <a:ext cx="1011066" cy="1302840"/>
              </a:xfrm>
              <a:prstGeom prst="roundRect">
                <a:avLst/>
              </a:prstGeom>
              <a:ln w="28575">
                <a:solidFill>
                  <a:srgbClr val="FABE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" name="Graphic 26" descr="Diploma roll with solid fill">
                <a:extLst>
                  <a:ext uri="{FF2B5EF4-FFF2-40B4-BE49-F238E27FC236}">
                    <a16:creationId xmlns:a16="http://schemas.microsoft.com/office/drawing/2014/main" id="{D3E84194-C00E-394B-9BE3-935E01117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6803434" y="2046289"/>
                <a:ext cx="827872" cy="827872"/>
              </a:xfrm>
              <a:prstGeom prst="rect">
                <a:avLst/>
              </a:prstGeom>
            </p:spPr>
          </p:pic>
          <p:pic>
            <p:nvPicPr>
              <p:cNvPr id="103" name="Graphic 27" descr="Badge New with solid fill">
                <a:extLst>
                  <a:ext uri="{FF2B5EF4-FFF2-40B4-BE49-F238E27FC236}">
                    <a16:creationId xmlns:a16="http://schemas.microsoft.com/office/drawing/2014/main" id="{E4A47425-A225-2BC5-F246-AECAACC29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7088387" y="2647791"/>
                <a:ext cx="307777" cy="307777"/>
              </a:xfrm>
              <a:prstGeom prst="rect">
                <a:avLst/>
              </a:prstGeom>
            </p:spPr>
          </p:pic>
          <p:pic>
            <p:nvPicPr>
              <p:cNvPr id="104" name="Graphic 28" descr="Badge New with solid fill">
                <a:extLst>
                  <a:ext uri="{FF2B5EF4-FFF2-40B4-BE49-F238E27FC236}">
                    <a16:creationId xmlns:a16="http://schemas.microsoft.com/office/drawing/2014/main" id="{0367376B-0539-6667-4FDC-9ECADB235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7361364" y="2641071"/>
                <a:ext cx="307777" cy="307777"/>
              </a:xfrm>
              <a:prstGeom prst="rect">
                <a:avLst/>
              </a:prstGeom>
            </p:spPr>
          </p:pic>
          <p:pic>
            <p:nvPicPr>
              <p:cNvPr id="105" name="Graphic 29" descr="Badge New with solid fill">
                <a:extLst>
                  <a:ext uri="{FF2B5EF4-FFF2-40B4-BE49-F238E27FC236}">
                    <a16:creationId xmlns:a16="http://schemas.microsoft.com/office/drawing/2014/main" id="{3EDDE9BF-5F01-98F2-DA76-FC9159667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6806233" y="2656197"/>
                <a:ext cx="307777" cy="307777"/>
              </a:xfrm>
              <a:prstGeom prst="rect">
                <a:avLst/>
              </a:prstGeom>
            </p:spPr>
          </p:pic>
        </p:grpSp>
        <p:sp>
          <p:nvSpPr>
            <p:cNvPr id="85" name="Arrow: Right 60">
              <a:extLst>
                <a:ext uri="{FF2B5EF4-FFF2-40B4-BE49-F238E27FC236}">
                  <a16:creationId xmlns:a16="http://schemas.microsoft.com/office/drawing/2014/main" id="{A210A040-ED35-D105-81E1-561B3AC18A3A}"/>
                </a:ext>
              </a:extLst>
            </p:cNvPr>
            <p:cNvSpPr/>
            <p:nvPr/>
          </p:nvSpPr>
          <p:spPr>
            <a:xfrm rot="20829600">
              <a:off x="14266728" y="2151266"/>
              <a:ext cx="1962024" cy="1135720"/>
            </a:xfrm>
            <a:custGeom>
              <a:avLst/>
              <a:gdLst>
                <a:gd name="connsiteX0" fmla="*/ 0 w 1245641"/>
                <a:gd name="connsiteY0" fmla="*/ 179225 h 716900"/>
                <a:gd name="connsiteX1" fmla="*/ 416980 w 1245641"/>
                <a:gd name="connsiteY1" fmla="*/ 179225 h 716900"/>
                <a:gd name="connsiteX2" fmla="*/ 887191 w 1245641"/>
                <a:gd name="connsiteY2" fmla="*/ 179225 h 716900"/>
                <a:gd name="connsiteX3" fmla="*/ 887191 w 1245641"/>
                <a:gd name="connsiteY3" fmla="*/ 0 h 716900"/>
                <a:gd name="connsiteX4" fmla="*/ 1245641 w 1245641"/>
                <a:gd name="connsiteY4" fmla="*/ 358450 h 716900"/>
                <a:gd name="connsiteX5" fmla="*/ 887191 w 1245641"/>
                <a:gd name="connsiteY5" fmla="*/ 716900 h 716900"/>
                <a:gd name="connsiteX6" fmla="*/ 887191 w 1245641"/>
                <a:gd name="connsiteY6" fmla="*/ 537675 h 716900"/>
                <a:gd name="connsiteX7" fmla="*/ 434724 w 1245641"/>
                <a:gd name="connsiteY7" fmla="*/ 537675 h 716900"/>
                <a:gd name="connsiteX8" fmla="*/ 0 w 1245641"/>
                <a:gd name="connsiteY8" fmla="*/ 537675 h 716900"/>
                <a:gd name="connsiteX9" fmla="*/ 0 w 1245641"/>
                <a:gd name="connsiteY9" fmla="*/ 179225 h 71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641" h="716900" extrusionOk="0">
                  <a:moveTo>
                    <a:pt x="0" y="179225"/>
                  </a:moveTo>
                  <a:cubicBezTo>
                    <a:pt x="96600" y="142076"/>
                    <a:pt x="280443" y="183685"/>
                    <a:pt x="416980" y="179225"/>
                  </a:cubicBezTo>
                  <a:cubicBezTo>
                    <a:pt x="553517" y="174765"/>
                    <a:pt x="755310" y="188878"/>
                    <a:pt x="887191" y="179225"/>
                  </a:cubicBezTo>
                  <a:cubicBezTo>
                    <a:pt x="886575" y="139439"/>
                    <a:pt x="896824" y="44866"/>
                    <a:pt x="887191" y="0"/>
                  </a:cubicBezTo>
                  <a:cubicBezTo>
                    <a:pt x="1018873" y="62523"/>
                    <a:pt x="1141873" y="261557"/>
                    <a:pt x="1245641" y="358450"/>
                  </a:cubicBezTo>
                  <a:cubicBezTo>
                    <a:pt x="1125469" y="558195"/>
                    <a:pt x="1024314" y="499982"/>
                    <a:pt x="887191" y="716900"/>
                  </a:cubicBezTo>
                  <a:cubicBezTo>
                    <a:pt x="876613" y="650291"/>
                    <a:pt x="893774" y="600509"/>
                    <a:pt x="887191" y="537675"/>
                  </a:cubicBezTo>
                  <a:cubicBezTo>
                    <a:pt x="675080" y="588340"/>
                    <a:pt x="532620" y="517772"/>
                    <a:pt x="434724" y="537675"/>
                  </a:cubicBezTo>
                  <a:cubicBezTo>
                    <a:pt x="336828" y="557578"/>
                    <a:pt x="171996" y="515787"/>
                    <a:pt x="0" y="537675"/>
                  </a:cubicBezTo>
                  <a:cubicBezTo>
                    <a:pt x="-37264" y="456164"/>
                    <a:pt x="19363" y="257542"/>
                    <a:pt x="0" y="179225"/>
                  </a:cubicBezTo>
                  <a:close/>
                </a:path>
              </a:pathLst>
            </a:custGeom>
            <a:solidFill>
              <a:srgbClr val="428E8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4179223304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Montserrat Classic" panose="020B060402020202020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BF7C81-0ED6-F2C9-C58E-E9BC598A478D}"/>
              </a:ext>
            </a:extLst>
          </p:cNvPr>
          <p:cNvGrpSpPr/>
          <p:nvPr/>
        </p:nvGrpSpPr>
        <p:grpSpPr>
          <a:xfrm>
            <a:off x="13189219" y="2266088"/>
            <a:ext cx="1702364" cy="1780712"/>
            <a:chOff x="7752002" y="1963782"/>
            <a:chExt cx="1510618" cy="1920305"/>
          </a:xfrm>
        </p:grpSpPr>
        <p:sp>
          <p:nvSpPr>
            <p:cNvPr id="83" name="Rectangle: Rounded Corners 26">
              <a:extLst>
                <a:ext uri="{FF2B5EF4-FFF2-40B4-BE49-F238E27FC236}">
                  <a16:creationId xmlns:a16="http://schemas.microsoft.com/office/drawing/2014/main" id="{2AB4B25B-F258-7BA8-3C58-A117BBF4F2F2}"/>
                </a:ext>
              </a:extLst>
            </p:cNvPr>
            <p:cNvSpPr/>
            <p:nvPr/>
          </p:nvSpPr>
          <p:spPr>
            <a:xfrm>
              <a:off x="7807605" y="1963782"/>
              <a:ext cx="1381125" cy="1740612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B76D04C-B3B3-2B16-35BD-3798AD9A208D}"/>
                </a:ext>
              </a:extLst>
            </p:cNvPr>
            <p:cNvSpPr txBox="1"/>
            <p:nvPr/>
          </p:nvSpPr>
          <p:spPr>
            <a:xfrm>
              <a:off x="7752002" y="2929980"/>
              <a:ext cx="15106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Senior Domain Data Research Scientist</a:t>
              </a:r>
            </a:p>
            <a:p>
              <a:pPr algn="ctr"/>
              <a:endParaRPr lang="en-US" sz="14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65F026A-6E60-9CDB-F304-A0A9EC276F28}"/>
              </a:ext>
            </a:extLst>
          </p:cNvPr>
          <p:cNvSpPr txBox="1"/>
          <p:nvPr/>
        </p:nvSpPr>
        <p:spPr>
          <a:xfrm>
            <a:off x="1395533" y="2499472"/>
            <a:ext cx="100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AD47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  <a:r>
              <a:rPr lang="en-GB" b="1" dirty="0" smtClean="0">
                <a:solidFill>
                  <a:srgbClr val="70AD47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Privacy</a:t>
            </a:r>
            <a:endParaRPr lang="en-US" sz="700" b="1" dirty="0">
              <a:solidFill>
                <a:srgbClr val="70AD47">
                  <a:lumMod val="60000"/>
                  <a:lumOff val="4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90248" y="2451371"/>
            <a:ext cx="1011066" cy="687176"/>
            <a:chOff x="12716600" y="6912481"/>
            <a:chExt cx="1011066" cy="687176"/>
          </a:xfrm>
        </p:grpSpPr>
        <p:sp>
          <p:nvSpPr>
            <p:cNvPr id="93" name="Rectangle: Rounded Corners 78">
              <a:extLst>
                <a:ext uri="{FF2B5EF4-FFF2-40B4-BE49-F238E27FC236}">
                  <a16:creationId xmlns:a16="http://schemas.microsoft.com/office/drawing/2014/main" id="{BD0FC53E-F653-9C7B-9871-54E9225CBC20}"/>
                </a:ext>
              </a:extLst>
            </p:cNvPr>
            <p:cNvSpPr/>
            <p:nvPr/>
          </p:nvSpPr>
          <p:spPr>
            <a:xfrm>
              <a:off x="12716600" y="6912481"/>
              <a:ext cx="1011066" cy="6871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CE88063-7B96-47F7-E435-EA97939CC37F}"/>
                </a:ext>
              </a:extLst>
            </p:cNvPr>
            <p:cNvSpPr/>
            <p:nvPr/>
          </p:nvSpPr>
          <p:spPr>
            <a:xfrm>
              <a:off x="12742348" y="6953848"/>
              <a:ext cx="284671" cy="282961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A</a:t>
              </a:r>
            </a:p>
          </p:txBody>
        </p:sp>
        <p:pic>
          <p:nvPicPr>
            <p:cNvPr id="97" name="Graphic 81" descr="Brainstorm with solid fill">
              <a:extLst>
                <a:ext uri="{FF2B5EF4-FFF2-40B4-BE49-F238E27FC236}">
                  <a16:creationId xmlns:a16="http://schemas.microsoft.com/office/drawing/2014/main" id="{FD241EF7-DC15-8A10-0BD0-DCC04667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2978879" y="7026699"/>
              <a:ext cx="557629" cy="557629"/>
            </a:xfrm>
            <a:prstGeom prst="rect">
              <a:avLst/>
            </a:prstGeom>
          </p:spPr>
        </p:pic>
      </p:grpSp>
      <p:pic>
        <p:nvPicPr>
          <p:cNvPr id="99" name="Graphic 90" descr="Binary with solid fill">
            <a:extLst>
              <a:ext uri="{FF2B5EF4-FFF2-40B4-BE49-F238E27FC236}">
                <a16:creationId xmlns:a16="http://schemas.microsoft.com/office/drawing/2014/main" id="{E0B3C79C-B94D-04DA-75AC-764AE5ADBAA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987090" y="6943532"/>
            <a:ext cx="1104701" cy="110470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56E9339C-C338-E4D5-D44C-9F816E823C29}"/>
              </a:ext>
            </a:extLst>
          </p:cNvPr>
          <p:cNvSpPr txBox="1"/>
          <p:nvPr/>
        </p:nvSpPr>
        <p:spPr>
          <a:xfrm>
            <a:off x="995060" y="3764867"/>
            <a:ext cx="14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4472C4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</a:p>
          <a:p>
            <a:pPr algn="ctr"/>
            <a:r>
              <a:rPr lang="en-GB" b="1" dirty="0" smtClean="0">
                <a:solidFill>
                  <a:srgbClr val="4472C4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Engineering</a:t>
            </a:r>
            <a:endParaRPr lang="en-US" sz="700" b="1" dirty="0">
              <a:solidFill>
                <a:srgbClr val="4472C4">
                  <a:lumMod val="60000"/>
                  <a:lumOff val="4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90248" y="3697135"/>
            <a:ext cx="1011066" cy="680695"/>
            <a:chOff x="11110335" y="7954407"/>
            <a:chExt cx="1011066" cy="680695"/>
          </a:xfrm>
        </p:grpSpPr>
        <p:sp>
          <p:nvSpPr>
            <p:cNvPr id="113" name="Rectangle: Rounded Corners 2">
              <a:extLst>
                <a:ext uri="{FF2B5EF4-FFF2-40B4-BE49-F238E27FC236}">
                  <a16:creationId xmlns:a16="http://schemas.microsoft.com/office/drawing/2014/main" id="{6A84433D-A1C9-2F57-4263-8DEE6A1BCDF1}"/>
                </a:ext>
              </a:extLst>
            </p:cNvPr>
            <p:cNvSpPr/>
            <p:nvPr/>
          </p:nvSpPr>
          <p:spPr>
            <a:xfrm>
              <a:off x="11110335" y="7954407"/>
              <a:ext cx="1011066" cy="68069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01498B0-9F8B-6225-CFAD-101D970F6DB1}"/>
                </a:ext>
              </a:extLst>
            </p:cNvPr>
            <p:cNvSpPr/>
            <p:nvPr/>
          </p:nvSpPr>
          <p:spPr>
            <a:xfrm>
              <a:off x="11145329" y="8000505"/>
              <a:ext cx="284671" cy="282961"/>
            </a:xfrm>
            <a:prstGeom prst="ellipse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B</a:t>
              </a:r>
            </a:p>
          </p:txBody>
        </p:sp>
        <p:pic>
          <p:nvPicPr>
            <p:cNvPr id="120" name="Graphic 6" descr="Brainstorm with solid fill">
              <a:extLst>
                <a:ext uri="{FF2B5EF4-FFF2-40B4-BE49-F238E27FC236}">
                  <a16:creationId xmlns:a16="http://schemas.microsoft.com/office/drawing/2014/main" id="{6DDB0DAE-87CC-1442-A505-4874A1FD3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1372615" y="8069595"/>
              <a:ext cx="557629" cy="557629"/>
            </a:xfrm>
            <a:prstGeom prst="rect">
              <a:avLst/>
            </a:prstGeom>
          </p:spPr>
        </p:pic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FBD5FE2-613D-3DEA-E5C4-F3A13E6F747F}"/>
              </a:ext>
            </a:extLst>
          </p:cNvPr>
          <p:cNvSpPr txBox="1"/>
          <p:nvPr/>
        </p:nvSpPr>
        <p:spPr>
          <a:xfrm>
            <a:off x="1146989" y="5060727"/>
            <a:ext cx="12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 </a:t>
            </a:r>
            <a:r>
              <a:rPr lang="en-GB" b="1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Definition</a:t>
            </a:r>
            <a:endParaRPr lang="en-US" b="1" dirty="0">
              <a:solidFill>
                <a:srgbClr val="FFC000">
                  <a:lumMod val="60000"/>
                  <a:lumOff val="4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00882" y="7087580"/>
            <a:ext cx="1011066" cy="672817"/>
            <a:chOff x="10851840" y="7954412"/>
            <a:chExt cx="1011066" cy="672817"/>
          </a:xfrm>
        </p:grpSpPr>
        <p:sp>
          <p:nvSpPr>
            <p:cNvPr id="159" name="Rectangle: Rounded Corners 9">
              <a:extLst>
                <a:ext uri="{FF2B5EF4-FFF2-40B4-BE49-F238E27FC236}">
                  <a16:creationId xmlns:a16="http://schemas.microsoft.com/office/drawing/2014/main" id="{52007B84-C36E-F968-72E7-81D23B3E9720}"/>
                </a:ext>
              </a:extLst>
            </p:cNvPr>
            <p:cNvSpPr/>
            <p:nvPr/>
          </p:nvSpPr>
          <p:spPr>
            <a:xfrm>
              <a:off x="10851840" y="7954412"/>
              <a:ext cx="1011066" cy="672817"/>
            </a:xfrm>
            <a:prstGeom prst="roundRect">
              <a:avLst/>
            </a:prstGeom>
            <a:ln w="28575">
              <a:solidFill>
                <a:srgbClr val="CC99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7E42E56-69C1-ACAB-4178-36E4533BA8BD}"/>
                </a:ext>
              </a:extLst>
            </p:cNvPr>
            <p:cNvSpPr/>
            <p:nvPr/>
          </p:nvSpPr>
          <p:spPr>
            <a:xfrm>
              <a:off x="10885197" y="8000505"/>
              <a:ext cx="284671" cy="28296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Montserrat Classic" panose="020B0604020202020204" charset="0"/>
                  <a:ea typeface="Cambria" panose="02040503050406030204" pitchFamily="18" charset="0"/>
                </a:rPr>
                <a:t>E</a:t>
              </a:r>
            </a:p>
          </p:txBody>
        </p:sp>
        <p:pic>
          <p:nvPicPr>
            <p:cNvPr id="162" name="Graphic 12" descr="Brainstorm with solid fill">
              <a:extLst>
                <a:ext uri="{FF2B5EF4-FFF2-40B4-BE49-F238E27FC236}">
                  <a16:creationId xmlns:a16="http://schemas.microsoft.com/office/drawing/2014/main" id="{F20F0334-5FC9-4776-8897-03AE2996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1114120" y="8069600"/>
              <a:ext cx="557629" cy="55762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12110" y="4876029"/>
            <a:ext cx="1011066" cy="672817"/>
            <a:chOff x="11084249" y="7666352"/>
            <a:chExt cx="1011066" cy="672817"/>
          </a:xfrm>
        </p:grpSpPr>
        <p:sp>
          <p:nvSpPr>
            <p:cNvPr id="138" name="Rectangle: Rounded Corners 2">
              <a:extLst>
                <a:ext uri="{FF2B5EF4-FFF2-40B4-BE49-F238E27FC236}">
                  <a16:creationId xmlns:a16="http://schemas.microsoft.com/office/drawing/2014/main" id="{49FAF3A2-78AA-6597-6E6E-6F6075772557}"/>
                </a:ext>
              </a:extLst>
            </p:cNvPr>
            <p:cNvSpPr/>
            <p:nvPr/>
          </p:nvSpPr>
          <p:spPr>
            <a:xfrm>
              <a:off x="11084249" y="7666352"/>
              <a:ext cx="1011066" cy="67281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5AF61F8-1B8C-34C5-3D48-63971CC6D683}"/>
                </a:ext>
              </a:extLst>
            </p:cNvPr>
            <p:cNvSpPr/>
            <p:nvPr/>
          </p:nvSpPr>
          <p:spPr>
            <a:xfrm>
              <a:off x="11113797" y="7695705"/>
              <a:ext cx="284671" cy="282961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C</a:t>
              </a:r>
            </a:p>
          </p:txBody>
        </p:sp>
        <p:pic>
          <p:nvPicPr>
            <p:cNvPr id="141" name="Graphic 6" descr="Brainstorm with solid fill">
              <a:extLst>
                <a:ext uri="{FF2B5EF4-FFF2-40B4-BE49-F238E27FC236}">
                  <a16:creationId xmlns:a16="http://schemas.microsoft.com/office/drawing/2014/main" id="{142CA729-274B-1C80-96E4-A8F0B9576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1346529" y="7781540"/>
              <a:ext cx="557629" cy="557629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429A76B7-1B06-ED83-801C-DE2D5A852E26}"/>
              </a:ext>
            </a:extLst>
          </p:cNvPr>
          <p:cNvSpPr txBox="1"/>
          <p:nvPr/>
        </p:nvSpPr>
        <p:spPr>
          <a:xfrm>
            <a:off x="1211603" y="6139485"/>
            <a:ext cx="10775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</a:p>
          <a:p>
            <a:pPr algn="ctr"/>
            <a:r>
              <a:rPr lang="en-GB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  <a:endParaRPr lang="en-US" sz="700" b="1" dirty="0">
              <a:solidFill>
                <a:srgbClr val="ED7D31">
                  <a:lumMod val="60000"/>
                  <a:lumOff val="4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08201" y="5986619"/>
            <a:ext cx="1011066" cy="721165"/>
            <a:chOff x="11439334" y="7611710"/>
            <a:chExt cx="1011066" cy="721165"/>
          </a:xfrm>
        </p:grpSpPr>
        <p:sp>
          <p:nvSpPr>
            <p:cNvPr id="152" name="Rectangle: Rounded Corners 2">
              <a:extLst>
                <a:ext uri="{FF2B5EF4-FFF2-40B4-BE49-F238E27FC236}">
                  <a16:creationId xmlns:a16="http://schemas.microsoft.com/office/drawing/2014/main" id="{CFB95DF4-585C-DFC7-9CFE-BA1205A8B19E}"/>
                </a:ext>
              </a:extLst>
            </p:cNvPr>
            <p:cNvSpPr/>
            <p:nvPr/>
          </p:nvSpPr>
          <p:spPr>
            <a:xfrm>
              <a:off x="11439334" y="7611710"/>
              <a:ext cx="1011066" cy="72116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1DA0FD9-6585-876D-34DE-9ED08CB6D42F}"/>
                </a:ext>
              </a:extLst>
            </p:cNvPr>
            <p:cNvSpPr/>
            <p:nvPr/>
          </p:nvSpPr>
          <p:spPr>
            <a:xfrm>
              <a:off x="11479031" y="7648407"/>
              <a:ext cx="284671" cy="282961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Classic" panose="020B0604020202020204" charset="0"/>
                  <a:ea typeface="Cambria" panose="02040503050406030204" pitchFamily="18" charset="0"/>
                </a:rPr>
                <a:t>D</a:t>
              </a:r>
            </a:p>
          </p:txBody>
        </p:sp>
        <p:pic>
          <p:nvPicPr>
            <p:cNvPr id="155" name="Graphic 6" descr="Brainstorm with solid fill">
              <a:extLst>
                <a:ext uri="{FF2B5EF4-FFF2-40B4-BE49-F238E27FC236}">
                  <a16:creationId xmlns:a16="http://schemas.microsoft.com/office/drawing/2014/main" id="{5F91ECD2-4C3B-7BEB-AE59-BF1852FB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1701614" y="7726898"/>
              <a:ext cx="557629" cy="55762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08179" y="5864243"/>
            <a:ext cx="6241795" cy="3686554"/>
            <a:chOff x="708179" y="5864243"/>
            <a:chExt cx="6241795" cy="3686554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4CFBCB3-CF49-914F-7DAC-9653C9BAA1FA}"/>
                </a:ext>
              </a:extLst>
            </p:cNvPr>
            <p:cNvSpPr txBox="1"/>
            <p:nvPr/>
          </p:nvSpPr>
          <p:spPr>
            <a:xfrm>
              <a:off x="3078318" y="7981137"/>
              <a:ext cx="38716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Confident </a:t>
              </a:r>
              <a:r>
                <a:rPr lang="en-GB" sz="32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Health &amp; Admin </a:t>
              </a:r>
              <a:r>
                <a:rPr lang="en-GB" sz="32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User</a:t>
              </a:r>
            </a:p>
            <a:p>
              <a:pPr algn="ctr"/>
              <a:endParaRPr lang="en-US" sz="3200" b="1" dirty="0">
                <a:solidFill>
                  <a:srgbClr val="FABE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34202" y="5864243"/>
              <a:ext cx="1011066" cy="1302840"/>
              <a:chOff x="3617597" y="6663222"/>
              <a:chExt cx="1011066" cy="1302840"/>
            </a:xfrm>
          </p:grpSpPr>
          <p:sp>
            <p:nvSpPr>
              <p:cNvPr id="121" name="Rectangle: Rounded Corners 76">
                <a:extLst>
                  <a:ext uri="{FF2B5EF4-FFF2-40B4-BE49-F238E27FC236}">
                    <a16:creationId xmlns:a16="http://schemas.microsoft.com/office/drawing/2014/main" id="{B5D26626-2489-F0E8-6F47-3646A55EED8A}"/>
                  </a:ext>
                </a:extLst>
              </p:cNvPr>
              <p:cNvSpPr/>
              <p:nvPr/>
            </p:nvSpPr>
            <p:spPr>
              <a:xfrm>
                <a:off x="3617597" y="6663222"/>
                <a:ext cx="1011066" cy="1302840"/>
              </a:xfrm>
              <a:prstGeom prst="roundRect">
                <a:avLst/>
              </a:prstGeom>
              <a:ln w="28575">
                <a:solidFill>
                  <a:srgbClr val="FABE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2" name="Graphic 80" descr="Medal with solid fill">
                <a:extLst>
                  <a:ext uri="{FF2B5EF4-FFF2-40B4-BE49-F238E27FC236}">
                    <a16:creationId xmlns:a16="http://schemas.microsoft.com/office/drawing/2014/main" id="{6BC96938-F120-2007-90C3-10C9A7DB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3719667" y="6930537"/>
                <a:ext cx="806925" cy="806925"/>
              </a:xfrm>
              <a:prstGeom prst="rect">
                <a:avLst/>
              </a:prstGeom>
            </p:spPr>
          </p:pic>
        </p:grpSp>
        <p:sp>
          <p:nvSpPr>
            <p:cNvPr id="127" name="Arrow: Right 60">
              <a:extLst>
                <a:ext uri="{FF2B5EF4-FFF2-40B4-BE49-F238E27FC236}">
                  <a16:creationId xmlns:a16="http://schemas.microsoft.com/office/drawing/2014/main" id="{A210A040-ED35-D105-81E1-561B3AC18A3A}"/>
                </a:ext>
              </a:extLst>
            </p:cNvPr>
            <p:cNvSpPr/>
            <p:nvPr/>
          </p:nvSpPr>
          <p:spPr>
            <a:xfrm rot="20233028">
              <a:off x="1827488" y="6903797"/>
              <a:ext cx="1962024" cy="1135720"/>
            </a:xfrm>
            <a:custGeom>
              <a:avLst/>
              <a:gdLst>
                <a:gd name="connsiteX0" fmla="*/ 0 w 1245641"/>
                <a:gd name="connsiteY0" fmla="*/ 179225 h 716900"/>
                <a:gd name="connsiteX1" fmla="*/ 416980 w 1245641"/>
                <a:gd name="connsiteY1" fmla="*/ 179225 h 716900"/>
                <a:gd name="connsiteX2" fmla="*/ 887191 w 1245641"/>
                <a:gd name="connsiteY2" fmla="*/ 179225 h 716900"/>
                <a:gd name="connsiteX3" fmla="*/ 887191 w 1245641"/>
                <a:gd name="connsiteY3" fmla="*/ 0 h 716900"/>
                <a:gd name="connsiteX4" fmla="*/ 1245641 w 1245641"/>
                <a:gd name="connsiteY4" fmla="*/ 358450 h 716900"/>
                <a:gd name="connsiteX5" fmla="*/ 887191 w 1245641"/>
                <a:gd name="connsiteY5" fmla="*/ 716900 h 716900"/>
                <a:gd name="connsiteX6" fmla="*/ 887191 w 1245641"/>
                <a:gd name="connsiteY6" fmla="*/ 537675 h 716900"/>
                <a:gd name="connsiteX7" fmla="*/ 434724 w 1245641"/>
                <a:gd name="connsiteY7" fmla="*/ 537675 h 716900"/>
                <a:gd name="connsiteX8" fmla="*/ 0 w 1245641"/>
                <a:gd name="connsiteY8" fmla="*/ 537675 h 716900"/>
                <a:gd name="connsiteX9" fmla="*/ 0 w 1245641"/>
                <a:gd name="connsiteY9" fmla="*/ 179225 h 71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641" h="716900" extrusionOk="0">
                  <a:moveTo>
                    <a:pt x="0" y="179225"/>
                  </a:moveTo>
                  <a:cubicBezTo>
                    <a:pt x="96600" y="142076"/>
                    <a:pt x="280443" y="183685"/>
                    <a:pt x="416980" y="179225"/>
                  </a:cubicBezTo>
                  <a:cubicBezTo>
                    <a:pt x="553517" y="174765"/>
                    <a:pt x="755310" y="188878"/>
                    <a:pt x="887191" y="179225"/>
                  </a:cubicBezTo>
                  <a:cubicBezTo>
                    <a:pt x="886575" y="139439"/>
                    <a:pt x="896824" y="44866"/>
                    <a:pt x="887191" y="0"/>
                  </a:cubicBezTo>
                  <a:cubicBezTo>
                    <a:pt x="1018873" y="62523"/>
                    <a:pt x="1141873" y="261557"/>
                    <a:pt x="1245641" y="358450"/>
                  </a:cubicBezTo>
                  <a:cubicBezTo>
                    <a:pt x="1125469" y="558195"/>
                    <a:pt x="1024314" y="499982"/>
                    <a:pt x="887191" y="716900"/>
                  </a:cubicBezTo>
                  <a:cubicBezTo>
                    <a:pt x="876613" y="650291"/>
                    <a:pt x="893774" y="600509"/>
                    <a:pt x="887191" y="537675"/>
                  </a:cubicBezTo>
                  <a:cubicBezTo>
                    <a:pt x="675080" y="588340"/>
                    <a:pt x="532620" y="517772"/>
                    <a:pt x="434724" y="537675"/>
                  </a:cubicBezTo>
                  <a:cubicBezTo>
                    <a:pt x="336828" y="557578"/>
                    <a:pt x="171996" y="515787"/>
                    <a:pt x="0" y="537675"/>
                  </a:cubicBezTo>
                  <a:cubicBezTo>
                    <a:pt x="-37264" y="456164"/>
                    <a:pt x="19363" y="257542"/>
                    <a:pt x="0" y="179225"/>
                  </a:cubicBezTo>
                  <a:close/>
                </a:path>
              </a:pathLst>
            </a:custGeom>
            <a:solidFill>
              <a:srgbClr val="428E8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4179223304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Montserrat Classic" panose="020B0604020202020204" charset="0"/>
                <a:ea typeface="Cambria" panose="02040503050406030204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08179" y="7287187"/>
              <a:ext cx="1634380" cy="1807281"/>
              <a:chOff x="666171" y="3763187"/>
              <a:chExt cx="2372785" cy="3110211"/>
            </a:xfrm>
          </p:grpSpPr>
          <p:sp>
            <p:nvSpPr>
              <p:cNvPr id="48" name="Rectangle: Rounded Corners 4">
                <a:extLst>
                  <a:ext uri="{FF2B5EF4-FFF2-40B4-BE49-F238E27FC236}">
                    <a16:creationId xmlns:a16="http://schemas.microsoft.com/office/drawing/2014/main" id="{29AAA137-C77C-1B74-D185-6003D17A84CE}"/>
                  </a:ext>
                </a:extLst>
              </p:cNvPr>
              <p:cNvSpPr/>
              <p:nvPr/>
            </p:nvSpPr>
            <p:spPr>
              <a:xfrm>
                <a:off x="767871" y="3763187"/>
                <a:ext cx="2169386" cy="2734046"/>
              </a:xfrm>
              <a:prstGeom prst="roundRect">
                <a:avLst/>
              </a:prstGeom>
              <a:ln w="28575">
                <a:solidFill>
                  <a:srgbClr val="428E8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EA89E"/>
                  </a:solidFill>
                </a:endParaRPr>
              </a:p>
            </p:txBody>
          </p:sp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BDC35649-8A76-CCBE-04EC-7F5D3E9C2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550" y="3917826"/>
                <a:ext cx="1377178" cy="1566948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96A7B4-A4AB-5554-88AF-1E856F5DBB7C}"/>
                  </a:ext>
                </a:extLst>
              </p:cNvPr>
              <p:cNvSpPr txBox="1"/>
              <p:nvPr/>
            </p:nvSpPr>
            <p:spPr>
              <a:xfrm>
                <a:off x="666171" y="5496274"/>
                <a:ext cx="2372785" cy="137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</a:t>
                </a:r>
                <a:r>
                  <a:rPr lang="en-GB" sz="1400" b="1" dirty="0" smtClean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Data/</a:t>
                </a:r>
                <a:r>
                  <a:rPr lang="en-GB" sz="1400" b="1" dirty="0" err="1" smtClean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Sci</a:t>
                </a:r>
                <a:r>
                  <a:rPr lang="en-GB" sz="1400" b="1" dirty="0" smtClean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1400" b="1" dirty="0">
                    <a:solidFill>
                      <a:srgbClr val="428E8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Knowledge</a:t>
                </a:r>
              </a:p>
              <a:p>
                <a:pPr algn="ctr"/>
                <a:endParaRPr lang="en-US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5226483" y="7593084"/>
            <a:ext cx="2757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2E2D5F"/>
                </a:solidFill>
                <a:latin typeface="Arial Black" panose="020B0A04020102020204" pitchFamily="34" charset="0"/>
              </a:rPr>
              <a:t>DARE UK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20112" y="8210722"/>
            <a:ext cx="193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dareuk.org.uk</a:t>
            </a:r>
          </a:p>
          <a:p>
            <a:endParaRPr lang="en-GB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13197527" y="7167083"/>
            <a:ext cx="1610787" cy="1728194"/>
            <a:chOff x="7928975" y="3772762"/>
            <a:chExt cx="2372785" cy="2990021"/>
          </a:xfrm>
        </p:grpSpPr>
        <p:sp>
          <p:nvSpPr>
            <p:cNvPr id="173" name="Rectangle: Rounded Corners 52">
              <a:extLst>
                <a:ext uri="{FF2B5EF4-FFF2-40B4-BE49-F238E27FC236}">
                  <a16:creationId xmlns:a16="http://schemas.microsoft.com/office/drawing/2014/main" id="{7C097B0B-0A45-DA4E-7201-73D63A9B62D7}"/>
                </a:ext>
              </a:extLst>
            </p:cNvPr>
            <p:cNvSpPr/>
            <p:nvPr/>
          </p:nvSpPr>
          <p:spPr>
            <a:xfrm>
              <a:off x="8030675" y="3772762"/>
              <a:ext cx="2169386" cy="2734046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4136301-AEAA-9166-3854-A88B9E9A15A6}"/>
                </a:ext>
              </a:extLst>
            </p:cNvPr>
            <p:cNvSpPr txBox="1"/>
            <p:nvPr/>
          </p:nvSpPr>
          <p:spPr>
            <a:xfrm>
              <a:off x="7928975" y="5505848"/>
              <a:ext cx="2372785" cy="125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Domain Researcher</a:t>
              </a:r>
            </a:p>
            <a:p>
              <a:pPr algn="ctr"/>
              <a:endParaRPr lang="en-US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5" name="Picture 174" descr="Icon&#10;&#10;Description automatically generated">
              <a:extLst>
                <a:ext uri="{FF2B5EF4-FFF2-40B4-BE49-F238E27FC236}">
                  <a16:creationId xmlns:a16="http://schemas.microsoft.com/office/drawing/2014/main" id="{FA4C0EE4-B20F-3855-C1ED-4913F912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111" y="3977613"/>
              <a:ext cx="1488540" cy="1520099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11545773" y="7181609"/>
            <a:ext cx="1655661" cy="1678704"/>
            <a:chOff x="10361249" y="3782694"/>
            <a:chExt cx="2372785" cy="2893334"/>
          </a:xfrm>
        </p:grpSpPr>
        <p:sp>
          <p:nvSpPr>
            <p:cNvPr id="170" name="Rectangle: Rounded Corners 57">
              <a:extLst>
                <a:ext uri="{FF2B5EF4-FFF2-40B4-BE49-F238E27FC236}">
                  <a16:creationId xmlns:a16="http://schemas.microsoft.com/office/drawing/2014/main" id="{E7B09C4F-83A6-8A8E-5A3E-7E67497D019E}"/>
                </a:ext>
              </a:extLst>
            </p:cNvPr>
            <p:cNvSpPr/>
            <p:nvPr/>
          </p:nvSpPr>
          <p:spPr>
            <a:xfrm>
              <a:off x="10462949" y="3782694"/>
              <a:ext cx="2169386" cy="2734046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986DD50-BE22-AF5D-E2A1-0A6403A4B906}"/>
                </a:ext>
              </a:extLst>
            </p:cNvPr>
            <p:cNvSpPr txBox="1"/>
            <p:nvPr/>
          </p:nvSpPr>
          <p:spPr>
            <a:xfrm>
              <a:off x="10361249" y="5515780"/>
              <a:ext cx="2372785" cy="11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Scientist</a:t>
              </a:r>
            </a:p>
            <a:p>
              <a:pPr algn="ctr"/>
              <a:endParaRPr lang="en-US" sz="14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67F8210E-21D7-A74C-1570-2DE6B3BA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1993" y="3948889"/>
              <a:ext cx="1513846" cy="1519102"/>
            </a:xfrm>
            <a:prstGeom prst="rect">
              <a:avLst/>
            </a:prstGeom>
          </p:spPr>
        </p:pic>
      </p:grpSp>
      <p:sp>
        <p:nvSpPr>
          <p:cNvPr id="183" name="TextBox 182"/>
          <p:cNvSpPr txBox="1"/>
          <p:nvPr/>
        </p:nvSpPr>
        <p:spPr>
          <a:xfrm>
            <a:off x="15260632" y="7327281"/>
            <a:ext cx="24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For personae, see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69" y="3373311"/>
            <a:ext cx="1005788" cy="890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639" y="2375513"/>
            <a:ext cx="967412" cy="8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FCC3E-451E-418B-4288-6438499B5B44}"/>
              </a:ext>
            </a:extLst>
          </p:cNvPr>
          <p:cNvSpPr/>
          <p:nvPr/>
        </p:nvSpPr>
        <p:spPr>
          <a:xfrm>
            <a:off x="8" y="-38100"/>
            <a:ext cx="18287992" cy="1677014"/>
          </a:xfrm>
          <a:prstGeom prst="rect">
            <a:avLst/>
          </a:prstGeom>
          <a:solidFill>
            <a:srgbClr val="242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0D0B-BB2F-BC9F-CE67-8285A1B39B07}"/>
              </a:ext>
            </a:extLst>
          </p:cNvPr>
          <p:cNvCxnSpPr>
            <a:cxnSpLocks/>
          </p:cNvCxnSpPr>
          <p:nvPr/>
        </p:nvCxnSpPr>
        <p:spPr>
          <a:xfrm flipV="1">
            <a:off x="0" y="1637268"/>
            <a:ext cx="18288000" cy="40722"/>
          </a:xfrm>
          <a:prstGeom prst="line">
            <a:avLst/>
          </a:prstGeom>
          <a:ln w="57150">
            <a:solidFill>
              <a:srgbClr val="CAD4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4011" y="342900"/>
            <a:ext cx="182880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The blocks</a:t>
            </a:r>
          </a:p>
          <a:p>
            <a:pPr algn="ctr"/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490" y="9029700"/>
            <a:ext cx="17835659" cy="994255"/>
            <a:chOff x="189490" y="9029700"/>
            <a:chExt cx="17835659" cy="994255"/>
          </a:xfrm>
        </p:grpSpPr>
        <p:pic>
          <p:nvPicPr>
            <p:cNvPr id="68" name="Picture 67" descr="Logo&#10;&#10;Description automatically generated">
              <a:extLst>
                <a:ext uri="{FF2B5EF4-FFF2-40B4-BE49-F238E27FC236}">
                  <a16:creationId xmlns:a16="http://schemas.microsoft.com/office/drawing/2014/main" id="{DA05D53A-BD66-7651-9ABC-44B88BF5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9069585"/>
              <a:ext cx="2763736" cy="914485"/>
            </a:xfrm>
            <a:prstGeom prst="rect">
              <a:avLst/>
            </a:prstGeom>
          </p:spPr>
        </p:pic>
        <p:pic>
          <p:nvPicPr>
            <p:cNvPr id="69" name="Picture 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D69E5E-7F9A-1F5F-6260-4C5EBD04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9245901"/>
              <a:ext cx="2209800" cy="561852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76A10AA7-7401-6B2F-99DB-609253AC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069584"/>
              <a:ext cx="2344392" cy="914486"/>
            </a:xfrm>
            <a:prstGeom prst="rect">
              <a:avLst/>
            </a:prstGeom>
          </p:spPr>
        </p:pic>
        <p:pic>
          <p:nvPicPr>
            <p:cNvPr id="73" name="Picture 72" descr="A picture containing text, font, screenshot&#10;&#10;Description automatically generated">
              <a:extLst>
                <a:ext uri="{FF2B5EF4-FFF2-40B4-BE49-F238E27FC236}">
                  <a16:creationId xmlns:a16="http://schemas.microsoft.com/office/drawing/2014/main" id="{F63CDD59-9F5B-D2F2-E2E4-E0976FE5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" y="9029700"/>
              <a:ext cx="4001510" cy="994255"/>
            </a:xfrm>
            <a:prstGeom prst="rect">
              <a:avLst/>
            </a:prstGeom>
          </p:spPr>
        </p:pic>
        <p:pic>
          <p:nvPicPr>
            <p:cNvPr id="46" name="Picture 45" descr="Homepage | Health Care Research Wales">
              <a:extLst>
                <a:ext uri="{FF2B5EF4-FFF2-40B4-BE49-F238E27FC236}">
                  <a16:creationId xmlns:a16="http://schemas.microsoft.com/office/drawing/2014/main" id="{733C6F39-ACF0-00AC-285B-04F7A8A10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5" t="19206" r="14143" b="25556"/>
            <a:stretch/>
          </p:blipFill>
          <p:spPr bwMode="auto">
            <a:xfrm>
              <a:off x="14612592" y="9127296"/>
              <a:ext cx="1352541" cy="7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0AEF1C-2173-0EC2-AD82-54127B47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250267"/>
              <a:ext cx="1427940" cy="553120"/>
            </a:xfrm>
            <a:prstGeom prst="rect">
              <a:avLst/>
            </a:prstGeom>
          </p:spPr>
        </p:pic>
        <p:pic>
          <p:nvPicPr>
            <p:cNvPr id="50" name="Picture 49" descr="Home - SeRP">
              <a:extLst>
                <a:ext uri="{FF2B5EF4-FFF2-40B4-BE49-F238E27FC236}">
                  <a16:creationId xmlns:a16="http://schemas.microsoft.com/office/drawing/2014/main" id="{E4612E8D-1D1B-1B92-DDCB-D382BB99B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30" y="9214093"/>
              <a:ext cx="1427940" cy="625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A picture containing text, font, cartoon, white&#10;&#10;Description automatically generated">
              <a:extLst>
                <a:ext uri="{FF2B5EF4-FFF2-40B4-BE49-F238E27FC236}">
                  <a16:creationId xmlns:a16="http://schemas.microsoft.com/office/drawing/2014/main" id="{BDD8AC25-2E63-F271-7260-7AAD23D9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925" y="9219976"/>
              <a:ext cx="1849224" cy="61958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002880" y="2545777"/>
            <a:ext cx="14241780" cy="5135035"/>
            <a:chOff x="1802190" y="2466210"/>
            <a:chExt cx="14241780" cy="5135035"/>
          </a:xfrm>
        </p:grpSpPr>
        <p:grpSp>
          <p:nvGrpSpPr>
            <p:cNvPr id="9" name="Group 8"/>
            <p:cNvGrpSpPr/>
            <p:nvPr/>
          </p:nvGrpSpPr>
          <p:grpSpPr>
            <a:xfrm>
              <a:off x="1802190" y="3051316"/>
              <a:ext cx="11033760" cy="4549929"/>
              <a:chOff x="946216" y="2758440"/>
              <a:chExt cx="11033760" cy="4549929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946216" y="2787286"/>
                <a:ext cx="11033760" cy="45210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r>
                  <a:rPr lang="en-GB" sz="3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endParaRPr lang="en-GB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017076" y="2758440"/>
                <a:ext cx="7962900" cy="406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987350" y="2466210"/>
              <a:ext cx="11056620" cy="4521083"/>
              <a:chOff x="4572000" y="2324100"/>
              <a:chExt cx="11056620" cy="4521083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610100" y="2324100"/>
                <a:ext cx="11018520" cy="452108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0" rtlCol="0" anchor="ctr"/>
              <a:lstStyle/>
              <a:p>
                <a:pPr algn="r"/>
                <a:endParaRPr lang="en-GB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72000" y="2781300"/>
                <a:ext cx="7962900" cy="406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057110" y="4152496"/>
              <a:ext cx="2019300" cy="1286807"/>
            </a:xfrm>
            <a:prstGeom prst="rect">
              <a:avLst/>
            </a:prstGeom>
            <a:solidFill>
              <a:srgbClr val="FFE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817883" y="3089416"/>
              <a:ext cx="2018067" cy="3897877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75000">
                  <a:schemeClr val="bg2">
                    <a:lumMod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>
                <a:lnSpc>
                  <a:spcPct val="200000"/>
                </a:lnSpc>
              </a:pPr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Assessments</a:t>
              </a:r>
            </a:p>
            <a:p>
              <a:pPr algn="ctr">
                <a:lnSpc>
                  <a:spcPct val="200000"/>
                </a:lnSpc>
              </a:pPr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A2-E4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9" name="Rectangle 218"/>
          <p:cNvSpPr/>
          <p:nvPr/>
        </p:nvSpPr>
        <p:spPr>
          <a:xfrm>
            <a:off x="5226192" y="3164492"/>
            <a:ext cx="1708008" cy="1030669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A2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9083274" y="4050651"/>
            <a:ext cx="1760273" cy="1694760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D2</a:t>
            </a:r>
            <a:endParaRPr lang="en-GB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26140" y="5555772"/>
            <a:ext cx="2050960" cy="629734"/>
            <a:chOff x="5226140" y="4303518"/>
            <a:chExt cx="3003460" cy="1697435"/>
          </a:xfrm>
        </p:grpSpPr>
        <p:sp>
          <p:nvSpPr>
            <p:cNvPr id="218" name="Rectangle 217"/>
            <p:cNvSpPr/>
            <p:nvPr/>
          </p:nvSpPr>
          <p:spPr>
            <a:xfrm>
              <a:off x="5226140" y="4303518"/>
              <a:ext cx="3003460" cy="1694760"/>
            </a:xfrm>
            <a:prstGeom prst="rect">
              <a:avLst/>
            </a:prstGeom>
            <a:solidFill>
              <a:srgbClr val="BFCF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B1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226140" y="4306193"/>
              <a:ext cx="2584413" cy="1694760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B1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6140" y="6217616"/>
            <a:ext cx="3803560" cy="858498"/>
            <a:chOff x="5378540" y="4455918"/>
            <a:chExt cx="3003460" cy="1697435"/>
          </a:xfrm>
        </p:grpSpPr>
        <p:sp>
          <p:nvSpPr>
            <p:cNvPr id="222" name="Rectangle 221"/>
            <p:cNvSpPr/>
            <p:nvPr/>
          </p:nvSpPr>
          <p:spPr>
            <a:xfrm>
              <a:off x="5378540" y="4455918"/>
              <a:ext cx="3003460" cy="1694760"/>
            </a:xfrm>
            <a:prstGeom prst="rect">
              <a:avLst/>
            </a:prstGeom>
            <a:solidFill>
              <a:srgbClr val="BFCF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B1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378541" y="4458593"/>
              <a:ext cx="2012860" cy="1694760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B2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4" name="Rectangle 223"/>
          <p:cNvSpPr/>
          <p:nvPr/>
        </p:nvSpPr>
        <p:spPr>
          <a:xfrm>
            <a:off x="5226139" y="4224007"/>
            <a:ext cx="1066800" cy="12846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C2</a:t>
            </a:r>
            <a:endParaRPr lang="en-GB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83274" y="3178540"/>
            <a:ext cx="1765653" cy="831575"/>
            <a:chOff x="7818945" y="4587296"/>
            <a:chExt cx="2003799" cy="1573926"/>
          </a:xfrm>
        </p:grpSpPr>
        <p:sp>
          <p:nvSpPr>
            <p:cNvPr id="225" name="Rectangle 224"/>
            <p:cNvSpPr/>
            <p:nvPr/>
          </p:nvSpPr>
          <p:spPr>
            <a:xfrm>
              <a:off x="7851814" y="4587296"/>
              <a:ext cx="1970930" cy="1573925"/>
            </a:xfrm>
            <a:prstGeom prst="rect">
              <a:avLst/>
            </a:prstGeom>
            <a:solidFill>
              <a:srgbClr val="FAD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818945" y="4587297"/>
              <a:ext cx="1153621" cy="1573925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D1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9083274" y="5785947"/>
            <a:ext cx="1765653" cy="1293491"/>
            <a:chOff x="7818945" y="4587296"/>
            <a:chExt cx="2003799" cy="1573926"/>
          </a:xfrm>
        </p:grpSpPr>
        <p:sp>
          <p:nvSpPr>
            <p:cNvPr id="227" name="Rectangle 226"/>
            <p:cNvSpPr/>
            <p:nvPr/>
          </p:nvSpPr>
          <p:spPr>
            <a:xfrm>
              <a:off x="7851814" y="4587296"/>
              <a:ext cx="1970930" cy="1573925"/>
            </a:xfrm>
            <a:prstGeom prst="rect">
              <a:avLst/>
            </a:prstGeom>
            <a:solidFill>
              <a:srgbClr val="FAD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818945" y="4587297"/>
              <a:ext cx="1519022" cy="1573925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D3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007614" y="3173204"/>
            <a:ext cx="2045669" cy="1021957"/>
            <a:chOff x="7818944" y="4587296"/>
            <a:chExt cx="2003800" cy="1573926"/>
          </a:xfrm>
        </p:grpSpPr>
        <p:sp>
          <p:nvSpPr>
            <p:cNvPr id="230" name="Rectangle 229"/>
            <p:cNvSpPr/>
            <p:nvPr/>
          </p:nvSpPr>
          <p:spPr>
            <a:xfrm>
              <a:off x="7851814" y="4587296"/>
              <a:ext cx="1970930" cy="1573925"/>
            </a:xfrm>
            <a:prstGeom prst="rect">
              <a:avLst/>
            </a:prstGeom>
            <a:solidFill>
              <a:srgbClr val="EC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818944" y="4587298"/>
              <a:ext cx="1353586" cy="1573924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E1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324804" y="4239757"/>
            <a:ext cx="1728479" cy="1021957"/>
            <a:chOff x="7818944" y="4587296"/>
            <a:chExt cx="2003800" cy="1573926"/>
          </a:xfrm>
        </p:grpSpPr>
        <p:sp>
          <p:nvSpPr>
            <p:cNvPr id="233" name="Rectangle 232"/>
            <p:cNvSpPr/>
            <p:nvPr/>
          </p:nvSpPr>
          <p:spPr>
            <a:xfrm>
              <a:off x="7851814" y="4587296"/>
              <a:ext cx="1970930" cy="1573925"/>
            </a:xfrm>
            <a:prstGeom prst="rect">
              <a:avLst/>
            </a:prstGeom>
            <a:solidFill>
              <a:srgbClr val="EC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818944" y="4587298"/>
              <a:ext cx="1667279" cy="1573924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E2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339322" y="5306311"/>
            <a:ext cx="820518" cy="878204"/>
            <a:chOff x="7818944" y="4587296"/>
            <a:chExt cx="2003800" cy="1573926"/>
          </a:xfrm>
        </p:grpSpPr>
        <p:sp>
          <p:nvSpPr>
            <p:cNvPr id="236" name="Rectangle 235"/>
            <p:cNvSpPr/>
            <p:nvPr/>
          </p:nvSpPr>
          <p:spPr>
            <a:xfrm>
              <a:off x="7851814" y="4587296"/>
              <a:ext cx="1970930" cy="1573925"/>
            </a:xfrm>
            <a:prstGeom prst="rect">
              <a:avLst/>
            </a:prstGeom>
            <a:solidFill>
              <a:srgbClr val="EC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818944" y="4587298"/>
              <a:ext cx="1150801" cy="1573924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E3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215400" y="5306310"/>
            <a:ext cx="823034" cy="878204"/>
            <a:chOff x="7818944" y="4587296"/>
            <a:chExt cx="2009944" cy="1573926"/>
          </a:xfrm>
        </p:grpSpPr>
        <p:sp>
          <p:nvSpPr>
            <p:cNvPr id="239" name="Rectangle 238"/>
            <p:cNvSpPr/>
            <p:nvPr/>
          </p:nvSpPr>
          <p:spPr>
            <a:xfrm>
              <a:off x="7851814" y="4587296"/>
              <a:ext cx="1970930" cy="1573925"/>
            </a:xfrm>
            <a:prstGeom prst="rect">
              <a:avLst/>
            </a:prstGeom>
            <a:solidFill>
              <a:srgbClr val="EC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818944" y="4587298"/>
              <a:ext cx="2009944" cy="1573924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E4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01687" y="4017702"/>
            <a:ext cx="935407" cy="1436464"/>
            <a:chOff x="3311767" y="1928312"/>
            <a:chExt cx="935407" cy="1436464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BD0FB1F-4010-E5D9-159F-D7AEE5627875}"/>
                </a:ext>
              </a:extLst>
            </p:cNvPr>
            <p:cNvSpPr txBox="1"/>
            <p:nvPr/>
          </p:nvSpPr>
          <p:spPr>
            <a:xfrm>
              <a:off x="3311767" y="2841556"/>
              <a:ext cx="935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Proficient </a:t>
              </a:r>
            </a:p>
            <a:p>
              <a:pPr algn="ctr"/>
              <a:r>
                <a:rPr lang="en-GB" sz="7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Health + Admin</a:t>
              </a:r>
            </a:p>
            <a:p>
              <a:pPr algn="ctr"/>
              <a:r>
                <a:rPr lang="en-GB" sz="700" b="1" dirty="0" smtClean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00" b="1" dirty="0">
                  <a:solidFill>
                    <a:srgbClr val="FABE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User</a:t>
              </a:r>
            </a:p>
            <a:p>
              <a:pPr algn="ctr"/>
              <a:endParaRPr lang="en-US" sz="700" b="1" dirty="0">
                <a:solidFill>
                  <a:srgbClr val="FABE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2" name="Graphic 137" descr="Diploma roll with solid fill">
              <a:extLst>
                <a:ext uri="{FF2B5EF4-FFF2-40B4-BE49-F238E27FC236}">
                  <a16:creationId xmlns:a16="http://schemas.microsoft.com/office/drawing/2014/main" id="{472A019C-AABF-4BBD-9F05-9722E7AA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364747" y="1928312"/>
              <a:ext cx="827872" cy="827872"/>
            </a:xfrm>
            <a:prstGeom prst="rect">
              <a:avLst/>
            </a:prstGeom>
          </p:spPr>
        </p:pic>
        <p:pic>
          <p:nvPicPr>
            <p:cNvPr id="243" name="Graphic 69" descr="Badge Tick with solid fill">
              <a:extLst>
                <a:ext uri="{FF2B5EF4-FFF2-40B4-BE49-F238E27FC236}">
                  <a16:creationId xmlns:a16="http://schemas.microsoft.com/office/drawing/2014/main" id="{1B23AFBC-6CCC-A99D-F6CD-501B49D18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02422" y="2510554"/>
              <a:ext cx="410438" cy="41043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2723128" y="4551549"/>
            <a:ext cx="1634380" cy="1807281"/>
            <a:chOff x="666171" y="3763187"/>
            <a:chExt cx="2372785" cy="3110211"/>
          </a:xfrm>
        </p:grpSpPr>
        <p:sp>
          <p:nvSpPr>
            <p:cNvPr id="55" name="Rectangle: Rounded Corners 4">
              <a:extLst>
                <a:ext uri="{FF2B5EF4-FFF2-40B4-BE49-F238E27FC236}">
                  <a16:creationId xmlns:a16="http://schemas.microsoft.com/office/drawing/2014/main" id="{29AAA137-C77C-1B74-D185-6003D17A84CE}"/>
                </a:ext>
              </a:extLst>
            </p:cNvPr>
            <p:cNvSpPr/>
            <p:nvPr/>
          </p:nvSpPr>
          <p:spPr>
            <a:xfrm>
              <a:off x="767871" y="3763187"/>
              <a:ext cx="2169386" cy="2734046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C96A7B4-A4AB-5554-88AF-1E856F5DBB7C}"/>
                </a:ext>
              </a:extLst>
            </p:cNvPr>
            <p:cNvSpPr txBox="1"/>
            <p:nvPr/>
          </p:nvSpPr>
          <p:spPr>
            <a:xfrm>
              <a:off x="666171" y="5496274"/>
              <a:ext cx="2372785" cy="137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</a:t>
              </a:r>
              <a:r>
                <a:rPr lang="en-GB" sz="1400" b="1" dirty="0" smtClean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Data/</a:t>
              </a:r>
              <a:r>
                <a:rPr lang="en-GB" sz="1400" b="1" dirty="0" err="1" smtClean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</a:t>
              </a:r>
              <a:r>
                <a:rPr lang="en-GB" sz="1400" b="1" dirty="0" smtClean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Knowledge</a:t>
              </a:r>
            </a:p>
            <a:p>
              <a:pPr algn="ctr"/>
              <a:endParaRPr lang="en-US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BDC35649-8A76-CCBE-04EC-7F5D3E9C2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550" y="3917826"/>
              <a:ext cx="1377178" cy="1566948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3262703" y="3911383"/>
            <a:ext cx="1655661" cy="1678704"/>
            <a:chOff x="10361249" y="3782694"/>
            <a:chExt cx="2372785" cy="2893334"/>
          </a:xfrm>
        </p:grpSpPr>
        <p:sp>
          <p:nvSpPr>
            <p:cNvPr id="59" name="Rectangle: Rounded Corners 57">
              <a:extLst>
                <a:ext uri="{FF2B5EF4-FFF2-40B4-BE49-F238E27FC236}">
                  <a16:creationId xmlns:a16="http://schemas.microsoft.com/office/drawing/2014/main" id="{E7B09C4F-83A6-8A8E-5A3E-7E67497D019E}"/>
                </a:ext>
              </a:extLst>
            </p:cNvPr>
            <p:cNvSpPr/>
            <p:nvPr/>
          </p:nvSpPr>
          <p:spPr>
            <a:xfrm>
              <a:off x="10462949" y="3782694"/>
              <a:ext cx="2169386" cy="2734046"/>
            </a:xfrm>
            <a:prstGeom prst="roundRect">
              <a:avLst/>
            </a:prstGeom>
            <a:ln w="28575">
              <a:solidFill>
                <a:srgbClr val="428E8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86DD50-BE22-AF5D-E2A1-0A6403A4B906}"/>
                </a:ext>
              </a:extLst>
            </p:cNvPr>
            <p:cNvSpPr txBox="1"/>
            <p:nvPr/>
          </p:nvSpPr>
          <p:spPr>
            <a:xfrm>
              <a:off x="10361249" y="5515780"/>
              <a:ext cx="2372785" cy="11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</a:t>
              </a:r>
            </a:p>
            <a:p>
              <a:pPr algn="ctr"/>
              <a:r>
                <a:rPr lang="en-GB" sz="1400" b="1" dirty="0">
                  <a:solidFill>
                    <a:srgbClr val="428E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Scientist</a:t>
              </a:r>
            </a:p>
            <a:p>
              <a:pPr algn="ctr"/>
              <a:endParaRPr lang="en-US" sz="1400" b="1" dirty="0">
                <a:solidFill>
                  <a:srgbClr val="428E8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7F8210E-21D7-A74C-1570-2DE6B3BA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1993" y="3948889"/>
              <a:ext cx="1513846" cy="151910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9091922" y="5767413"/>
            <a:ext cx="1765653" cy="1293491"/>
            <a:chOff x="7818945" y="4587296"/>
            <a:chExt cx="2003799" cy="1573926"/>
          </a:xfrm>
        </p:grpSpPr>
        <p:sp>
          <p:nvSpPr>
            <p:cNvPr id="63" name="Rectangle 62"/>
            <p:cNvSpPr/>
            <p:nvPr/>
          </p:nvSpPr>
          <p:spPr>
            <a:xfrm>
              <a:off x="7851814" y="4587296"/>
              <a:ext cx="1970930" cy="15739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818945" y="4587297"/>
              <a:ext cx="1519022" cy="15739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D3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1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/>
          <p:cNvCxnSpPr/>
          <p:nvPr/>
        </p:nvCxnSpPr>
        <p:spPr>
          <a:xfrm flipH="1">
            <a:off x="6102235" y="3240053"/>
            <a:ext cx="673034" cy="1374573"/>
          </a:xfrm>
          <a:prstGeom prst="straightConnector1">
            <a:avLst/>
          </a:prstGeom>
          <a:ln w="76200">
            <a:solidFill>
              <a:srgbClr val="CAD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15733" y="3314282"/>
            <a:ext cx="3014067" cy="3467482"/>
          </a:xfrm>
          <a:prstGeom prst="straightConnector1">
            <a:avLst/>
          </a:prstGeom>
          <a:ln w="76200">
            <a:solidFill>
              <a:srgbClr val="CAD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88757" y="3306273"/>
            <a:ext cx="6508143" cy="2367811"/>
          </a:xfrm>
          <a:prstGeom prst="straightConnector1">
            <a:avLst/>
          </a:prstGeom>
          <a:ln w="76200">
            <a:solidFill>
              <a:srgbClr val="CAD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856634" y="3287637"/>
            <a:ext cx="2835102" cy="65721"/>
          </a:xfrm>
          <a:prstGeom prst="straightConnector1">
            <a:avLst/>
          </a:prstGeom>
          <a:ln w="76200">
            <a:solidFill>
              <a:srgbClr val="CAD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CDFCC3E-451E-418B-4288-6438499B5B44}"/>
              </a:ext>
            </a:extLst>
          </p:cNvPr>
          <p:cNvSpPr/>
          <p:nvPr/>
        </p:nvSpPr>
        <p:spPr>
          <a:xfrm>
            <a:off x="8" y="-38100"/>
            <a:ext cx="18287992" cy="1677014"/>
          </a:xfrm>
          <a:prstGeom prst="rect">
            <a:avLst/>
          </a:prstGeom>
          <a:solidFill>
            <a:srgbClr val="242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0D0B-BB2F-BC9F-CE67-8285A1B39B07}"/>
              </a:ext>
            </a:extLst>
          </p:cNvPr>
          <p:cNvCxnSpPr>
            <a:cxnSpLocks/>
          </p:cNvCxnSpPr>
          <p:nvPr/>
        </p:nvCxnSpPr>
        <p:spPr>
          <a:xfrm flipV="1">
            <a:off x="0" y="1637268"/>
            <a:ext cx="18288000" cy="40722"/>
          </a:xfrm>
          <a:prstGeom prst="line">
            <a:avLst/>
          </a:prstGeom>
          <a:ln w="57150">
            <a:solidFill>
              <a:srgbClr val="CAD4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-20230" y="366976"/>
            <a:ext cx="182880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For example: SQL</a:t>
            </a:r>
          </a:p>
          <a:p>
            <a:pPr algn="ctr"/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490" y="9029700"/>
            <a:ext cx="17835659" cy="994255"/>
            <a:chOff x="189490" y="9029700"/>
            <a:chExt cx="17835659" cy="994255"/>
          </a:xfrm>
        </p:grpSpPr>
        <p:pic>
          <p:nvPicPr>
            <p:cNvPr id="68" name="Picture 67" descr="Logo&#10;&#10;Description automatically generated">
              <a:extLst>
                <a:ext uri="{FF2B5EF4-FFF2-40B4-BE49-F238E27FC236}">
                  <a16:creationId xmlns:a16="http://schemas.microsoft.com/office/drawing/2014/main" id="{DA05D53A-BD66-7651-9ABC-44B88BF5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9069585"/>
              <a:ext cx="2763736" cy="914485"/>
            </a:xfrm>
            <a:prstGeom prst="rect">
              <a:avLst/>
            </a:prstGeom>
          </p:spPr>
        </p:pic>
        <p:pic>
          <p:nvPicPr>
            <p:cNvPr id="69" name="Picture 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D69E5E-7F9A-1F5F-6260-4C5EBD04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9245901"/>
              <a:ext cx="2209800" cy="561852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76A10AA7-7401-6B2F-99DB-609253AC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069584"/>
              <a:ext cx="2344392" cy="914486"/>
            </a:xfrm>
            <a:prstGeom prst="rect">
              <a:avLst/>
            </a:prstGeom>
          </p:spPr>
        </p:pic>
        <p:pic>
          <p:nvPicPr>
            <p:cNvPr id="73" name="Picture 72" descr="A picture containing text, font, screenshot&#10;&#10;Description automatically generated">
              <a:extLst>
                <a:ext uri="{FF2B5EF4-FFF2-40B4-BE49-F238E27FC236}">
                  <a16:creationId xmlns:a16="http://schemas.microsoft.com/office/drawing/2014/main" id="{F63CDD59-9F5B-D2F2-E2E4-E0976FE5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" y="9029700"/>
              <a:ext cx="4001510" cy="994255"/>
            </a:xfrm>
            <a:prstGeom prst="rect">
              <a:avLst/>
            </a:prstGeom>
          </p:spPr>
        </p:pic>
        <p:pic>
          <p:nvPicPr>
            <p:cNvPr id="46" name="Picture 45" descr="Homepage | Health Care Research Wales">
              <a:extLst>
                <a:ext uri="{FF2B5EF4-FFF2-40B4-BE49-F238E27FC236}">
                  <a16:creationId xmlns:a16="http://schemas.microsoft.com/office/drawing/2014/main" id="{733C6F39-ACF0-00AC-285B-04F7A8A10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5" t="19206" r="14143" b="25556"/>
            <a:stretch/>
          </p:blipFill>
          <p:spPr bwMode="auto">
            <a:xfrm>
              <a:off x="14612592" y="9127296"/>
              <a:ext cx="1352541" cy="7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0AEF1C-2173-0EC2-AD82-54127B47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250267"/>
              <a:ext cx="1427940" cy="553120"/>
            </a:xfrm>
            <a:prstGeom prst="rect">
              <a:avLst/>
            </a:prstGeom>
          </p:spPr>
        </p:pic>
        <p:pic>
          <p:nvPicPr>
            <p:cNvPr id="50" name="Picture 49" descr="Home - SeRP">
              <a:extLst>
                <a:ext uri="{FF2B5EF4-FFF2-40B4-BE49-F238E27FC236}">
                  <a16:creationId xmlns:a16="http://schemas.microsoft.com/office/drawing/2014/main" id="{E4612E8D-1D1B-1B92-DDCB-D382BB99B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30" y="9214093"/>
              <a:ext cx="1427940" cy="625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A picture containing text, font, cartoon, white&#10;&#10;Description automatically generated">
              <a:extLst>
                <a:ext uri="{FF2B5EF4-FFF2-40B4-BE49-F238E27FC236}">
                  <a16:creationId xmlns:a16="http://schemas.microsoft.com/office/drawing/2014/main" id="{BDD8AC25-2E63-F271-7260-7AAD23D9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925" y="9219976"/>
              <a:ext cx="1849224" cy="61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422929" y="2223222"/>
            <a:ext cx="5041835" cy="1817891"/>
            <a:chOff x="5458810" y="3249408"/>
            <a:chExt cx="5041835" cy="1817891"/>
          </a:xfrm>
        </p:grpSpPr>
        <p:grpSp>
          <p:nvGrpSpPr>
            <p:cNvPr id="41" name="Group 40"/>
            <p:cNvGrpSpPr/>
            <p:nvPr/>
          </p:nvGrpSpPr>
          <p:grpSpPr>
            <a:xfrm>
              <a:off x="5458810" y="3456546"/>
              <a:ext cx="3906141" cy="1610753"/>
              <a:chOff x="946216" y="2758440"/>
              <a:chExt cx="11033760" cy="454992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46216" y="2787286"/>
                <a:ext cx="11033760" cy="45210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r>
                  <a:rPr lang="en-GB" sz="1400" dirty="0" err="1" smtClean="0">
                    <a:latin typeface="Montserrat Classic" panose="020B0604020202020204" charset="0"/>
                  </a:rPr>
                  <a:t>Prereqs</a:t>
                </a:r>
                <a:r>
                  <a:rPr lang="en-GB" sz="1400" dirty="0" smtClean="0">
                    <a:latin typeface="Montserrat Classic" panose="020B0604020202020204" charset="0"/>
                  </a:rPr>
                  <a:t>                                                                                                                            </a:t>
                </a:r>
              </a:p>
              <a:p>
                <a:endParaRPr lang="en-GB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017076" y="2758440"/>
                <a:ext cx="7962900" cy="406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586411" y="3249408"/>
              <a:ext cx="3914234" cy="1600541"/>
              <a:chOff x="4572000" y="2324100"/>
              <a:chExt cx="11056620" cy="452108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610100" y="2324100"/>
                <a:ext cx="11018520" cy="45210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0" rtlCol="0" anchor="ctr"/>
              <a:lstStyle/>
              <a:p>
                <a:pPr algn="r"/>
                <a:r>
                  <a:rPr lang="en-GB" sz="1400" dirty="0" err="1" smtClean="0">
                    <a:latin typeface="Montserrat Classic" panose="020B0604020202020204" charset="0"/>
                    <a:ea typeface="Cambria" panose="02040503050406030204" pitchFamily="18" charset="0"/>
                  </a:rPr>
                  <a:t>Quals</a:t>
                </a:r>
                <a:endParaRPr lang="en-GB" sz="1400" dirty="0">
                  <a:latin typeface="Montserrat Classic" panose="020B060402020202020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572000" y="2781300"/>
                <a:ext cx="7962900" cy="406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599899" y="3470034"/>
              <a:ext cx="1969256" cy="137991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sz="3200" dirty="0" smtClean="0"/>
                <a:t>Basic SQL</a:t>
              </a:r>
              <a:endParaRPr lang="en-GB" sz="32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50520" y="3470034"/>
              <a:ext cx="714430" cy="1379916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5000">
                  <a:schemeClr val="accent6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GB" dirty="0" err="1" smtClean="0"/>
                <a:t>BasicSQL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err="1" smtClean="0"/>
                <a:t>Ass't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9295" y="4858045"/>
            <a:ext cx="5041835" cy="3453054"/>
            <a:chOff x="1576403" y="4890846"/>
            <a:chExt cx="5041835" cy="3453054"/>
          </a:xfrm>
        </p:grpSpPr>
        <p:grpSp>
          <p:nvGrpSpPr>
            <p:cNvPr id="54" name="Group 53"/>
            <p:cNvGrpSpPr/>
            <p:nvPr/>
          </p:nvGrpSpPr>
          <p:grpSpPr>
            <a:xfrm>
              <a:off x="1576403" y="5097984"/>
              <a:ext cx="3906141" cy="3245916"/>
              <a:chOff x="946216" y="2758440"/>
              <a:chExt cx="11033760" cy="916880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46216" y="2787286"/>
                <a:ext cx="11033760" cy="91399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r>
                  <a:rPr lang="en-GB" dirty="0" smtClean="0"/>
                  <a:t> </a:t>
                </a:r>
                <a:r>
                  <a:rPr lang="en-GB" sz="1400" dirty="0" err="1">
                    <a:latin typeface="Montserrat Classic" panose="020B0604020202020204" charset="0"/>
                  </a:rPr>
                  <a:t>Prereqs</a:t>
                </a:r>
                <a:r>
                  <a:rPr lang="en-GB" dirty="0" smtClean="0"/>
                  <a:t>                                                                                                                               </a:t>
                </a:r>
              </a:p>
              <a:p>
                <a:pPr algn="ctr"/>
                <a:endParaRPr lang="en-GB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017075" y="2758440"/>
                <a:ext cx="7962901" cy="83078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704004" y="4890846"/>
              <a:ext cx="3914234" cy="3158465"/>
              <a:chOff x="4572000" y="2324100"/>
              <a:chExt cx="11056620" cy="892178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610100" y="2324100"/>
                <a:ext cx="11018520" cy="892178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0" rtlCol="0" anchor="ctr"/>
              <a:lstStyle/>
              <a:p>
                <a:pPr algn="r"/>
                <a:r>
                  <a:rPr lang="en-GB" sz="1400" dirty="0" err="1" smtClean="0">
                    <a:latin typeface="Montserrat Classic" panose="020B0604020202020204" charset="0"/>
                    <a:ea typeface="Cambria" panose="02040503050406030204" pitchFamily="18" charset="0"/>
                  </a:rPr>
                  <a:t>Quals</a:t>
                </a:r>
                <a:endParaRPr lang="en-GB" sz="1400" dirty="0">
                  <a:latin typeface="Montserrat Classic" panose="020B060402020202020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572000" y="2781298"/>
                <a:ext cx="7962901" cy="8464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2717492" y="5111472"/>
              <a:ext cx="1969256" cy="2891022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sz="3200" dirty="0" smtClean="0"/>
                <a:t>Basic SQL with  all the details</a:t>
              </a:r>
              <a:endParaRPr lang="en-GB" sz="3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68113" y="5111472"/>
              <a:ext cx="714430" cy="1379916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5000">
                  <a:schemeClr val="accent6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GB" dirty="0" err="1"/>
                <a:t>BasicSQL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 err="1"/>
                <a:t>Ass't</a:t>
              </a:r>
              <a:endParaRPr lang="en-GB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3639007" y="4963934"/>
            <a:ext cx="4171434" cy="1817891"/>
            <a:chOff x="6381733" y="3249408"/>
            <a:chExt cx="4118912" cy="1817891"/>
          </a:xfrm>
        </p:grpSpPr>
        <p:grpSp>
          <p:nvGrpSpPr>
            <p:cNvPr id="84" name="Group 83"/>
            <p:cNvGrpSpPr/>
            <p:nvPr/>
          </p:nvGrpSpPr>
          <p:grpSpPr>
            <a:xfrm>
              <a:off x="6381733" y="3456546"/>
              <a:ext cx="2983220" cy="1610753"/>
              <a:chOff x="3553215" y="2758440"/>
              <a:chExt cx="8426764" cy="454992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553215" y="2787286"/>
                <a:ext cx="8426764" cy="45210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r>
                  <a:rPr lang="en-GB" sz="1400" dirty="0" err="1" smtClean="0">
                    <a:latin typeface="Montserrat Classic" panose="020B0604020202020204" charset="0"/>
                  </a:rPr>
                  <a:t>Prereqs</a:t>
                </a:r>
                <a:endParaRPr lang="en-GB" sz="1400" dirty="0"/>
              </a:p>
              <a:p>
                <a:r>
                  <a:rPr lang="en-GB" dirty="0" smtClean="0"/>
                  <a:t>                                                                                                                         </a:t>
                </a:r>
              </a:p>
              <a:p>
                <a:pPr algn="ctr"/>
                <a:endParaRPr lang="en-GB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732695" y="2758440"/>
                <a:ext cx="5247281" cy="4063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7507323" y="3249408"/>
              <a:ext cx="2993322" cy="1600541"/>
              <a:chOff x="7173320" y="2324100"/>
              <a:chExt cx="8455300" cy="452108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308810" y="2324100"/>
                <a:ext cx="8319810" cy="45210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0" rtlCol="0" anchor="ctr"/>
              <a:lstStyle/>
              <a:p>
                <a:pPr algn="r"/>
                <a:r>
                  <a:rPr lang="en-GB" sz="1400" dirty="0" err="1" smtClean="0">
                    <a:latin typeface="Montserrat Classic" panose="020B0604020202020204" charset="0"/>
                    <a:ea typeface="Cambria" panose="02040503050406030204" pitchFamily="18" charset="0"/>
                  </a:rPr>
                  <a:t>Quals</a:t>
                </a:r>
                <a:endParaRPr lang="en-GB" sz="1400" dirty="0">
                  <a:latin typeface="Montserrat Classic" panose="020B060402020202020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173320" y="2781301"/>
                <a:ext cx="5381094" cy="4063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7555289" y="3470034"/>
              <a:ext cx="1013865" cy="13799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dirty="0" smtClean="0"/>
                <a:t>SQL 4 CS</a:t>
              </a:r>
              <a:endParaRPr lang="en-GB" sz="3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650520" y="3470034"/>
              <a:ext cx="714430" cy="1379916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5000">
                  <a:schemeClr val="accent6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GB" dirty="0" smtClean="0"/>
                <a:t>Basic</a:t>
              </a:r>
            </a:p>
            <a:p>
              <a:r>
                <a:rPr lang="en-GB" dirty="0" smtClean="0"/>
                <a:t>SQL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 err="1"/>
                <a:t>Ass't</a:t>
              </a:r>
              <a:endParaRPr lang="en-GB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162800" y="7104887"/>
            <a:ext cx="7082729" cy="1817891"/>
            <a:chOff x="4522816" y="3249408"/>
            <a:chExt cx="7082729" cy="1817891"/>
          </a:xfrm>
        </p:grpSpPr>
        <p:grpSp>
          <p:nvGrpSpPr>
            <p:cNvPr id="101" name="Group 100"/>
            <p:cNvGrpSpPr/>
            <p:nvPr/>
          </p:nvGrpSpPr>
          <p:grpSpPr>
            <a:xfrm>
              <a:off x="4522816" y="3456546"/>
              <a:ext cx="5894208" cy="1610753"/>
              <a:chOff x="-1697706" y="2758440"/>
              <a:chExt cx="16649495" cy="4549929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-1697706" y="2787286"/>
                <a:ext cx="16649495" cy="45210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r>
                  <a:rPr lang="en-GB" sz="1400" dirty="0" err="1" smtClean="0">
                    <a:latin typeface="Montserrat Classic" panose="020B0604020202020204" charset="0"/>
                  </a:rPr>
                  <a:t>Prereqs</a:t>
                </a:r>
                <a:endParaRPr lang="en-GB" sz="1400" dirty="0"/>
              </a:p>
              <a:p>
                <a:r>
                  <a:rPr lang="en-GB" dirty="0" smtClean="0"/>
                  <a:t>                                                                                                           </a:t>
                </a:r>
              </a:p>
              <a:p>
                <a:endParaRPr lang="en-GB" sz="14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445203" y="2758440"/>
                <a:ext cx="13506583" cy="4063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701347" y="3249408"/>
              <a:ext cx="5904198" cy="1600541"/>
              <a:chOff x="2071941" y="2324100"/>
              <a:chExt cx="16677714" cy="4521083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2071941" y="2324100"/>
                <a:ext cx="16677714" cy="45210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0" rtlCol="0" anchor="ctr"/>
              <a:lstStyle/>
              <a:p>
                <a:pPr algn="r"/>
                <a:r>
                  <a:rPr lang="en-GB" sz="1400" dirty="0" err="1" smtClean="0">
                    <a:latin typeface="Montserrat Classic" panose="020B0604020202020204" charset="0"/>
                    <a:ea typeface="Cambria" panose="02040503050406030204" pitchFamily="18" charset="0"/>
                  </a:rPr>
                  <a:t>Quals</a:t>
                </a:r>
                <a:endParaRPr lang="en-GB" sz="1400" dirty="0">
                  <a:latin typeface="Montserrat Classic" panose="020B060402020202020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071941" y="2781301"/>
                <a:ext cx="13583995" cy="4063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5701347" y="3470034"/>
              <a:ext cx="3919907" cy="13799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sz="3200" dirty="0" smtClean="0"/>
                <a:t>Basic SQL for those with no computer experience</a:t>
              </a:r>
              <a:endParaRPr lang="en-GB" sz="3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702594" y="3462024"/>
              <a:ext cx="714430" cy="1379916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5000">
                  <a:schemeClr val="accent6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GB" dirty="0" err="1"/>
                <a:t>BasicSQL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 err="1"/>
                <a:t>Ass't</a:t>
              </a:r>
              <a:endParaRPr lang="en-GB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57647" y="2411237"/>
            <a:ext cx="5041835" cy="1817891"/>
            <a:chOff x="5458810" y="3249408"/>
            <a:chExt cx="5041835" cy="1817891"/>
          </a:xfrm>
        </p:grpSpPr>
        <p:grpSp>
          <p:nvGrpSpPr>
            <p:cNvPr id="62" name="Group 61"/>
            <p:cNvGrpSpPr/>
            <p:nvPr/>
          </p:nvGrpSpPr>
          <p:grpSpPr>
            <a:xfrm>
              <a:off x="5458810" y="3456546"/>
              <a:ext cx="3906141" cy="1610753"/>
              <a:chOff x="946216" y="2758440"/>
              <a:chExt cx="11033760" cy="454992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946216" y="2787286"/>
                <a:ext cx="11033760" cy="45210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r>
                  <a:rPr lang="en-GB" sz="1400" dirty="0" err="1" smtClean="0">
                    <a:latin typeface="Montserrat Classic" panose="020B0604020202020204" charset="0"/>
                  </a:rPr>
                  <a:t>Prereqs</a:t>
                </a:r>
                <a:endParaRPr lang="en-GB" sz="1400" dirty="0"/>
              </a:p>
              <a:p>
                <a:r>
                  <a:rPr lang="en-GB" dirty="0" smtClean="0"/>
                  <a:t>                                                                                                                             </a:t>
                </a:r>
              </a:p>
              <a:p>
                <a:pPr algn="ctr"/>
                <a:endParaRPr lang="en-GB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17076" y="2758440"/>
                <a:ext cx="7962900" cy="406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586411" y="3249408"/>
              <a:ext cx="3914234" cy="1600541"/>
              <a:chOff x="4572000" y="2324099"/>
              <a:chExt cx="11056620" cy="452108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610100" y="2324099"/>
                <a:ext cx="11018520" cy="45210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0" rtlCol="0" anchor="ctr"/>
              <a:lstStyle/>
              <a:p>
                <a:pPr algn="r"/>
                <a:r>
                  <a:rPr lang="en-GB" sz="1400" dirty="0" err="1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ontserrat Classic" panose="020B0604020202020204" charset="0"/>
                    <a:ea typeface="Cambria" panose="02040503050406030204" pitchFamily="18" charset="0"/>
                  </a:rPr>
                  <a:t>Quals</a:t>
                </a:r>
                <a:endParaRPr lang="en-GB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 Classic" panose="020B060402020202020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572000" y="2781300"/>
                <a:ext cx="7962900" cy="406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6599899" y="3470034"/>
              <a:ext cx="1969256" cy="137991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algn="ctr"/>
              <a:r>
                <a:rPr lang="en-GB" sz="3200" dirty="0" smtClean="0"/>
                <a:t>Basic SQL (DB2)</a:t>
              </a:r>
              <a:endParaRPr lang="en-GB" sz="3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50520" y="3470034"/>
              <a:ext cx="714430" cy="1379916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5000">
                  <a:schemeClr val="accent6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GB" dirty="0" err="1" smtClean="0"/>
                <a:t>BasicSQL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err="1" smtClean="0"/>
                <a:t>Ass't</a:t>
              </a:r>
              <a:endParaRPr lang="en-GB" dirty="0"/>
            </a:p>
          </p:txBody>
        </p:sp>
      </p:grpSp>
      <p:pic>
        <p:nvPicPr>
          <p:cNvPr id="77" name="Picture 7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3E0AEF1C-2173-0EC2-AD82-54127B47D6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1955" y="2287661"/>
            <a:ext cx="2348486" cy="909698"/>
          </a:xfrm>
          <a:prstGeom prst="rect">
            <a:avLst/>
          </a:prstGeom>
        </p:spPr>
      </p:pic>
      <p:pic>
        <p:nvPicPr>
          <p:cNvPr id="9218" name="Picture 2" descr="https://trustplatform.sg/wp-content/uploads/2022/03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975" y="3491321"/>
            <a:ext cx="2818532" cy="6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FCC3E-451E-418B-4288-6438499B5B44}"/>
              </a:ext>
            </a:extLst>
          </p:cNvPr>
          <p:cNvSpPr/>
          <p:nvPr/>
        </p:nvSpPr>
        <p:spPr>
          <a:xfrm>
            <a:off x="8" y="-38100"/>
            <a:ext cx="18287992" cy="1677014"/>
          </a:xfrm>
          <a:prstGeom prst="rect">
            <a:avLst/>
          </a:prstGeom>
          <a:solidFill>
            <a:srgbClr val="242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0D0B-BB2F-BC9F-CE67-8285A1B39B07}"/>
              </a:ext>
            </a:extLst>
          </p:cNvPr>
          <p:cNvCxnSpPr>
            <a:cxnSpLocks/>
          </p:cNvCxnSpPr>
          <p:nvPr/>
        </p:nvCxnSpPr>
        <p:spPr>
          <a:xfrm flipV="1">
            <a:off x="0" y="1637268"/>
            <a:ext cx="18288000" cy="40722"/>
          </a:xfrm>
          <a:prstGeom prst="line">
            <a:avLst/>
          </a:prstGeom>
          <a:ln w="57150">
            <a:solidFill>
              <a:srgbClr val="CAD4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-20230" y="366976"/>
            <a:ext cx="182880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Delivering the blocks</a:t>
            </a:r>
          </a:p>
          <a:p>
            <a:pPr algn="ctr"/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490" y="9029700"/>
            <a:ext cx="17835659" cy="994255"/>
            <a:chOff x="189490" y="9029700"/>
            <a:chExt cx="17835659" cy="994255"/>
          </a:xfrm>
        </p:grpSpPr>
        <p:pic>
          <p:nvPicPr>
            <p:cNvPr id="68" name="Picture 67" descr="Logo&#10;&#10;Description automatically generated">
              <a:extLst>
                <a:ext uri="{FF2B5EF4-FFF2-40B4-BE49-F238E27FC236}">
                  <a16:creationId xmlns:a16="http://schemas.microsoft.com/office/drawing/2014/main" id="{DA05D53A-BD66-7651-9ABC-44B88BF5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9069585"/>
              <a:ext cx="2763736" cy="914485"/>
            </a:xfrm>
            <a:prstGeom prst="rect">
              <a:avLst/>
            </a:prstGeom>
          </p:spPr>
        </p:pic>
        <p:pic>
          <p:nvPicPr>
            <p:cNvPr id="69" name="Picture 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D69E5E-7F9A-1F5F-6260-4C5EBD04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9245901"/>
              <a:ext cx="2209800" cy="561852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76A10AA7-7401-6B2F-99DB-609253AC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069584"/>
              <a:ext cx="2344392" cy="914486"/>
            </a:xfrm>
            <a:prstGeom prst="rect">
              <a:avLst/>
            </a:prstGeom>
          </p:spPr>
        </p:pic>
        <p:pic>
          <p:nvPicPr>
            <p:cNvPr id="73" name="Picture 72" descr="A picture containing text, font, screenshot&#10;&#10;Description automatically generated">
              <a:extLst>
                <a:ext uri="{FF2B5EF4-FFF2-40B4-BE49-F238E27FC236}">
                  <a16:creationId xmlns:a16="http://schemas.microsoft.com/office/drawing/2014/main" id="{F63CDD59-9F5B-D2F2-E2E4-E0976FE5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" y="9029700"/>
              <a:ext cx="4001510" cy="994255"/>
            </a:xfrm>
            <a:prstGeom prst="rect">
              <a:avLst/>
            </a:prstGeom>
          </p:spPr>
        </p:pic>
        <p:pic>
          <p:nvPicPr>
            <p:cNvPr id="46" name="Picture 45" descr="Homepage | Health Care Research Wales">
              <a:extLst>
                <a:ext uri="{FF2B5EF4-FFF2-40B4-BE49-F238E27FC236}">
                  <a16:creationId xmlns:a16="http://schemas.microsoft.com/office/drawing/2014/main" id="{733C6F39-ACF0-00AC-285B-04F7A8A10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5" t="19206" r="14143" b="25556"/>
            <a:stretch/>
          </p:blipFill>
          <p:spPr bwMode="auto">
            <a:xfrm>
              <a:off x="14612592" y="9127296"/>
              <a:ext cx="1352541" cy="7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0AEF1C-2173-0EC2-AD82-54127B47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250267"/>
              <a:ext cx="1427940" cy="553120"/>
            </a:xfrm>
            <a:prstGeom prst="rect">
              <a:avLst/>
            </a:prstGeom>
          </p:spPr>
        </p:pic>
        <p:pic>
          <p:nvPicPr>
            <p:cNvPr id="50" name="Picture 49" descr="Home - SeRP">
              <a:extLst>
                <a:ext uri="{FF2B5EF4-FFF2-40B4-BE49-F238E27FC236}">
                  <a16:creationId xmlns:a16="http://schemas.microsoft.com/office/drawing/2014/main" id="{E4612E8D-1D1B-1B92-DDCB-D382BB99B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30" y="9214093"/>
              <a:ext cx="1427940" cy="625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A picture containing text, font, cartoon, white&#10;&#10;Description automatically generated">
              <a:extLst>
                <a:ext uri="{FF2B5EF4-FFF2-40B4-BE49-F238E27FC236}">
                  <a16:creationId xmlns:a16="http://schemas.microsoft.com/office/drawing/2014/main" id="{BDD8AC25-2E63-F271-7260-7AAD23D9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925" y="9219976"/>
              <a:ext cx="1849224" cy="61958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9194" y="3101635"/>
            <a:ext cx="4227632" cy="2015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280" y="3900384"/>
            <a:ext cx="3407930" cy="2517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0743" y="5274734"/>
            <a:ext cx="3544533" cy="2629633"/>
          </a:xfrm>
          <a:prstGeom prst="rect">
            <a:avLst/>
          </a:prstGeom>
        </p:spPr>
      </p:pic>
      <p:sp>
        <p:nvSpPr>
          <p:cNvPr id="53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533400" y="2543111"/>
            <a:ext cx="17526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Flip</a:t>
            </a:r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1105910" y="7874605"/>
            <a:ext cx="628549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Differentiate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7F30C7E6-8A53-89D6-0BF6-7CAEC5DA9A78}"/>
              </a:ext>
            </a:extLst>
          </p:cNvPr>
          <p:cNvSpPr txBox="1"/>
          <p:nvPr/>
        </p:nvSpPr>
        <p:spPr>
          <a:xfrm>
            <a:off x="4744630" y="2082676"/>
            <a:ext cx="264677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spc="799" dirty="0" smtClean="0">
                <a:solidFill>
                  <a:srgbClr val="CAD400"/>
                </a:solidFill>
                <a:latin typeface="Montserrat Classic Bold" panose="020B0604020202020204" charset="0"/>
              </a:rPr>
              <a:t>Blend</a:t>
            </a:r>
            <a:endParaRPr lang="en-US" sz="5500" b="1" spc="799" dirty="0">
              <a:solidFill>
                <a:srgbClr val="CAD400"/>
              </a:solidFill>
              <a:latin typeface="Montserrat Classic Bold" panose="020B060402020202020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289338-CAF4-1CB3-E5D7-5DBC8FE3237F}"/>
              </a:ext>
            </a:extLst>
          </p:cNvPr>
          <p:cNvGrpSpPr/>
          <p:nvPr/>
        </p:nvGrpSpPr>
        <p:grpSpPr>
          <a:xfrm>
            <a:off x="9135291" y="2288514"/>
            <a:ext cx="2751909" cy="3302590"/>
            <a:chOff x="686524" y="1928964"/>
            <a:chExt cx="1692170" cy="1977120"/>
          </a:xfrm>
        </p:grpSpPr>
        <p:sp>
          <p:nvSpPr>
            <p:cNvPr id="23" name="Rectangle: Rounded Corners 15">
              <a:extLst>
                <a:ext uri="{FF2B5EF4-FFF2-40B4-BE49-F238E27FC236}">
                  <a16:creationId xmlns:a16="http://schemas.microsoft.com/office/drawing/2014/main" id="{F6B6384C-281E-6E1A-95ED-2977BAB48E5A}"/>
                </a:ext>
              </a:extLst>
            </p:cNvPr>
            <p:cNvSpPr/>
            <p:nvPr/>
          </p:nvSpPr>
          <p:spPr>
            <a:xfrm>
              <a:off x="932823" y="2165472"/>
              <a:ext cx="1381125" cy="1740612"/>
            </a:xfrm>
            <a:prstGeom prst="roundRect">
              <a:avLst/>
            </a:prstGeom>
            <a:ln w="28575">
              <a:solidFill>
                <a:srgbClr val="FF99C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360159-7340-6661-A905-BA60A9A656C6}"/>
                </a:ext>
              </a:extLst>
            </p:cNvPr>
            <p:cNvSpPr txBox="1"/>
            <p:nvPr/>
          </p:nvSpPr>
          <p:spPr>
            <a:xfrm>
              <a:off x="868076" y="3195678"/>
              <a:ext cx="1510618" cy="6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99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Self-paced Learning</a:t>
              </a:r>
            </a:p>
            <a:p>
              <a:pPr algn="ctr"/>
              <a:endParaRPr lang="en-US" b="1" dirty="0">
                <a:solidFill>
                  <a:srgbClr val="FF99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5" name="Graphic 21" descr="Badge 1 with solid fill">
              <a:extLst>
                <a:ext uri="{FF2B5EF4-FFF2-40B4-BE49-F238E27FC236}">
                  <a16:creationId xmlns:a16="http://schemas.microsoft.com/office/drawing/2014/main" id="{BDBB8ECF-621E-452E-7D77-0C3D78A32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6524" y="1928964"/>
              <a:ext cx="363878" cy="363878"/>
            </a:xfrm>
            <a:prstGeom prst="rect">
              <a:avLst/>
            </a:prstGeom>
          </p:spPr>
        </p:pic>
        <p:pic>
          <p:nvPicPr>
            <p:cNvPr id="26" name="Graphic 53" descr="Speedometer Low with solid fill">
              <a:extLst>
                <a:ext uri="{FF2B5EF4-FFF2-40B4-BE49-F238E27FC236}">
                  <a16:creationId xmlns:a16="http://schemas.microsoft.com/office/drawing/2014/main" id="{838993D7-2D8F-9EB1-11B5-4C2CC5460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23802" y="2222208"/>
              <a:ext cx="1027408" cy="102740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906DE3-19FA-5C3D-45A9-339C380E2702}"/>
              </a:ext>
            </a:extLst>
          </p:cNvPr>
          <p:cNvGrpSpPr/>
          <p:nvPr/>
        </p:nvGrpSpPr>
        <p:grpSpPr>
          <a:xfrm>
            <a:off x="12090866" y="3872061"/>
            <a:ext cx="2743200" cy="3147071"/>
            <a:chOff x="2753015" y="1911983"/>
            <a:chExt cx="1678162" cy="2000943"/>
          </a:xfrm>
        </p:grpSpPr>
        <p:sp>
          <p:nvSpPr>
            <p:cNvPr id="28" name="Rectangle: Rounded Corners 35">
              <a:extLst>
                <a:ext uri="{FF2B5EF4-FFF2-40B4-BE49-F238E27FC236}">
                  <a16:creationId xmlns:a16="http://schemas.microsoft.com/office/drawing/2014/main" id="{6BE23CDC-0568-0862-04E8-B42CE06BBE75}"/>
                </a:ext>
              </a:extLst>
            </p:cNvPr>
            <p:cNvSpPr/>
            <p:nvPr/>
          </p:nvSpPr>
          <p:spPr>
            <a:xfrm>
              <a:off x="2985306" y="2172314"/>
              <a:ext cx="1381125" cy="1740612"/>
            </a:xfrm>
            <a:prstGeom prst="roundRect">
              <a:avLst/>
            </a:prstGeom>
            <a:ln w="28575">
              <a:solidFill>
                <a:srgbClr val="FF99C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A89E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E454CE-144E-B51E-C8E9-AC9F12EBD098}"/>
                </a:ext>
              </a:extLst>
            </p:cNvPr>
            <p:cNvSpPr txBox="1"/>
            <p:nvPr/>
          </p:nvSpPr>
          <p:spPr>
            <a:xfrm>
              <a:off x="2920559" y="3202520"/>
              <a:ext cx="1510618" cy="61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99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Work-based Learning</a:t>
              </a:r>
            </a:p>
            <a:p>
              <a:pPr algn="ctr"/>
              <a:endParaRPr lang="en-US" b="1" dirty="0">
                <a:solidFill>
                  <a:srgbClr val="FF99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" name="Graphic 49" descr="Badge with solid fill">
              <a:extLst>
                <a:ext uri="{FF2B5EF4-FFF2-40B4-BE49-F238E27FC236}">
                  <a16:creationId xmlns:a16="http://schemas.microsoft.com/office/drawing/2014/main" id="{C2333BB2-99AD-759E-A83C-88C806808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753015" y="1911983"/>
              <a:ext cx="371475" cy="371475"/>
            </a:xfrm>
            <a:prstGeom prst="rect">
              <a:avLst/>
            </a:prstGeom>
          </p:spPr>
        </p:pic>
        <p:pic>
          <p:nvPicPr>
            <p:cNvPr id="31" name="Graphic 57" descr="Remote work with solid fill">
              <a:extLst>
                <a:ext uri="{FF2B5EF4-FFF2-40B4-BE49-F238E27FC236}">
                  <a16:creationId xmlns:a16="http://schemas.microsoft.com/office/drawing/2014/main" id="{0B9EAD8C-D971-A5EF-663F-D19107055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03157" y="2277077"/>
              <a:ext cx="995250" cy="99525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4977572" y="5459441"/>
            <a:ext cx="2627598" cy="3119381"/>
            <a:chOff x="10513200" y="3764451"/>
            <a:chExt cx="1646138" cy="197925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F360F7-251A-3238-8F94-525B1F389E12}"/>
                </a:ext>
              </a:extLst>
            </p:cNvPr>
            <p:cNvGrpSpPr/>
            <p:nvPr/>
          </p:nvGrpSpPr>
          <p:grpSpPr>
            <a:xfrm>
              <a:off x="10513200" y="3764451"/>
              <a:ext cx="1646138" cy="1979252"/>
              <a:chOff x="4693584" y="1953338"/>
              <a:chExt cx="1646138" cy="1979252"/>
            </a:xfrm>
          </p:grpSpPr>
          <p:sp>
            <p:nvSpPr>
              <p:cNvPr id="35" name="Rectangle: Rounded Corners 43">
                <a:extLst>
                  <a:ext uri="{FF2B5EF4-FFF2-40B4-BE49-F238E27FC236}">
                    <a16:creationId xmlns:a16="http://schemas.microsoft.com/office/drawing/2014/main" id="{1E09F14C-6EFE-10E9-7528-2FE2E8F4880E}"/>
                  </a:ext>
                </a:extLst>
              </p:cNvPr>
              <p:cNvSpPr/>
              <p:nvPr/>
            </p:nvSpPr>
            <p:spPr>
              <a:xfrm>
                <a:off x="4958597" y="2191978"/>
                <a:ext cx="1381125" cy="1740612"/>
              </a:xfrm>
              <a:prstGeom prst="roundRect">
                <a:avLst/>
              </a:prstGeom>
              <a:ln w="28575">
                <a:solidFill>
                  <a:srgbClr val="FF99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EA89E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8B0EE6-5D77-2661-CD83-E9BA23ACD3CE}"/>
                  </a:ext>
                </a:extLst>
              </p:cNvPr>
              <p:cNvSpPr txBox="1"/>
              <p:nvPr/>
            </p:nvSpPr>
            <p:spPr>
              <a:xfrm>
                <a:off x="4986832" y="3224118"/>
                <a:ext cx="1324653" cy="61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rgbClr val="FF99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Summer School</a:t>
                </a:r>
              </a:p>
              <a:p>
                <a:pPr algn="ctr"/>
                <a:endParaRPr lang="en-US" b="1" dirty="0">
                  <a:solidFill>
                    <a:srgbClr val="FF99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7" name="Graphic 50" descr="Badge 3 with solid fill">
                <a:extLst>
                  <a:ext uri="{FF2B5EF4-FFF2-40B4-BE49-F238E27FC236}">
                    <a16:creationId xmlns:a16="http://schemas.microsoft.com/office/drawing/2014/main" id="{F5D8B6E0-C6A2-BBB5-8515-0A6B68A04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4693584" y="1953338"/>
                <a:ext cx="378602" cy="378602"/>
              </a:xfrm>
              <a:prstGeom prst="rect">
                <a:avLst/>
              </a:prstGeom>
            </p:spPr>
          </p:pic>
        </p:grpSp>
        <p:pic>
          <p:nvPicPr>
            <p:cNvPr id="34" name="Graphic 74" descr="Battery charging with solid fill">
              <a:extLst>
                <a:ext uri="{FF2B5EF4-FFF2-40B4-BE49-F238E27FC236}">
                  <a16:creationId xmlns:a16="http://schemas.microsoft.com/office/drawing/2014/main" id="{540B0919-FB9C-C10C-2E48-1FA4A26C7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011575" y="4089998"/>
              <a:ext cx="974574" cy="974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5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10777023" y="3488254"/>
            <a:ext cx="7543799" cy="1645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199"/>
              </a:lnSpc>
            </a:pPr>
            <a:r>
              <a:rPr lang="en-US" sz="6600" b="1" spc="599" dirty="0" smtClean="0">
                <a:solidFill>
                  <a:schemeClr val="bg1"/>
                </a:solidFill>
                <a:latin typeface="Montserrat Classic"/>
              </a:rPr>
              <a:t>Any</a:t>
            </a:r>
          </a:p>
          <a:p>
            <a:pPr algn="ctr" defTabSz="914445">
              <a:lnSpc>
                <a:spcPts val="4199"/>
              </a:lnSpc>
            </a:pPr>
            <a:endParaRPr lang="en-US" sz="6600" b="1" spc="599" dirty="0">
              <a:solidFill>
                <a:schemeClr val="bg1"/>
              </a:solidFill>
              <a:latin typeface="Montserrat Classic"/>
            </a:endParaRPr>
          </a:p>
          <a:p>
            <a:pPr algn="ctr" defTabSz="914445">
              <a:lnSpc>
                <a:spcPts val="4199"/>
              </a:lnSpc>
            </a:pPr>
            <a:r>
              <a:rPr lang="en-US" sz="6600" b="1" spc="599" dirty="0" smtClean="0">
                <a:solidFill>
                  <a:schemeClr val="bg1"/>
                </a:solidFill>
                <a:latin typeface="Montserrat Classic"/>
              </a:rPr>
              <a:t>questions?</a:t>
            </a:r>
            <a:endParaRPr lang="en-US" sz="6600" b="1" spc="599" dirty="0">
              <a:solidFill>
                <a:schemeClr val="bg1"/>
              </a:solidFill>
              <a:latin typeface="Montserrat Classic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11430000" y="7168633"/>
            <a:ext cx="528540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4199"/>
              </a:lnSpc>
            </a:pPr>
            <a:r>
              <a:rPr lang="en-US" sz="3600" b="1" spc="599" dirty="0">
                <a:solidFill>
                  <a:srgbClr val="CAD400"/>
                </a:solidFill>
                <a:latin typeface="Montserrat Classic"/>
              </a:rPr>
              <a:t>SOCIAL MEDIA 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11430000" y="8026928"/>
            <a:ext cx="154542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2100" b="1" dirty="0">
                <a:solidFill>
                  <a:srgbClr val="FFFFFF"/>
                </a:solidFill>
                <a:latin typeface="Montserrat Classic"/>
              </a:rPr>
              <a:t>Twitter</a:t>
            </a:r>
            <a:r>
              <a:rPr lang="en-US" sz="2100" dirty="0">
                <a:solidFill>
                  <a:srgbClr val="FFFFFF"/>
                </a:solidFill>
                <a:latin typeface="Montserrat Classic"/>
              </a:rPr>
              <a:t> 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12975429" y="8026928"/>
            <a:ext cx="385525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2100" dirty="0">
                <a:solidFill>
                  <a:srgbClr val="CAD400"/>
                </a:solidFill>
                <a:latin typeface="Montserrat Classic"/>
              </a:rPr>
              <a:t>@PopDataSci_SU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11430000" y="8658848"/>
            <a:ext cx="154542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2100" b="1" dirty="0">
                <a:solidFill>
                  <a:srgbClr val="FFFFFF"/>
                </a:solidFill>
                <a:latin typeface="Montserrat Classic"/>
              </a:rPr>
              <a:t>LinkedIn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12975429" y="8658846"/>
            <a:ext cx="500777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2100" dirty="0">
                <a:solidFill>
                  <a:srgbClr val="CAD400"/>
                </a:solidFill>
                <a:latin typeface="Montserrat Classic"/>
              </a:rPr>
              <a:t>Population Data Science at Swansea University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3743317" y="6194684"/>
            <a:ext cx="154542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endParaRPr sz="15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1430000" y="9268689"/>
            <a:ext cx="154542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2100" b="1" dirty="0">
                <a:solidFill>
                  <a:srgbClr val="FFFFFF"/>
                </a:solidFill>
                <a:latin typeface="Montserrat Classic"/>
              </a:rPr>
              <a:t>YouTube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12975427" y="9303069"/>
            <a:ext cx="523637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2100" spc="11" dirty="0">
                <a:solidFill>
                  <a:srgbClr val="CAD400"/>
                </a:solidFill>
                <a:latin typeface="Montserrat Classic"/>
              </a:rPr>
              <a:t>Population Data Science at Swansea University</a:t>
            </a: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F2C5E837-2732-7AD5-F020-D403A5831552}"/>
              </a:ext>
            </a:extLst>
          </p:cNvPr>
          <p:cNvSpPr/>
          <p:nvPr/>
        </p:nvSpPr>
        <p:spPr>
          <a:xfrm>
            <a:off x="457201" y="8889512"/>
            <a:ext cx="3517592" cy="1052346"/>
          </a:xfrm>
          <a:custGeom>
            <a:avLst/>
            <a:gdLst/>
            <a:ahLst/>
            <a:cxnLst/>
            <a:rect l="l" t="t" r="r" b="b"/>
            <a:pathLst>
              <a:path w="3517591" h="1052346">
                <a:moveTo>
                  <a:pt x="0" y="0"/>
                </a:moveTo>
                <a:lnTo>
                  <a:pt x="3517592" y="0"/>
                </a:lnTo>
                <a:lnTo>
                  <a:pt x="3517592" y="1052346"/>
                </a:lnTo>
                <a:lnTo>
                  <a:pt x="0" y="1052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FB76E142-C072-6AFC-BE22-2E8E17E41A43}"/>
              </a:ext>
            </a:extLst>
          </p:cNvPr>
          <p:cNvSpPr txBox="1"/>
          <p:nvPr/>
        </p:nvSpPr>
        <p:spPr>
          <a:xfrm>
            <a:off x="538842" y="6055948"/>
            <a:ext cx="267858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endParaRPr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22521D34-F987-C730-F77D-7095D7CCC678}"/>
              </a:ext>
            </a:extLst>
          </p:cNvPr>
          <p:cNvSpPr txBox="1"/>
          <p:nvPr/>
        </p:nvSpPr>
        <p:spPr>
          <a:xfrm>
            <a:off x="538843" y="7340327"/>
            <a:ext cx="267858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endParaRPr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37123E4F-68AB-D072-0C23-A64DE8EFB31D}"/>
              </a:ext>
            </a:extLst>
          </p:cNvPr>
          <p:cNvSpPr txBox="1"/>
          <p:nvPr/>
        </p:nvSpPr>
        <p:spPr>
          <a:xfrm>
            <a:off x="10809844" y="920821"/>
            <a:ext cx="747815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199"/>
              </a:lnSpc>
            </a:pPr>
            <a:endParaRPr lang="en-US" sz="12000" b="1" spc="599" dirty="0">
              <a:solidFill>
                <a:srgbClr val="CAD400"/>
              </a:solidFill>
              <a:latin typeface="Mystical Woods Rough Script" panose="02000500000000000000" pitchFamily="2" charset="0"/>
            </a:endParaRPr>
          </a:p>
          <a:p>
            <a:pPr algn="ctr" defTabSz="914445">
              <a:lnSpc>
                <a:spcPts val="4199"/>
              </a:lnSpc>
            </a:pPr>
            <a:endParaRPr lang="en-US" sz="9600" b="1" spc="599" dirty="0">
              <a:solidFill>
                <a:srgbClr val="CAD400"/>
              </a:solidFill>
              <a:latin typeface="Mystical Woods Rough Script" panose="02000500000000000000" pitchFamily="2" charset="0"/>
            </a:endParaRPr>
          </a:p>
          <a:p>
            <a:pPr algn="ctr" defTabSz="914445">
              <a:lnSpc>
                <a:spcPts val="4199"/>
              </a:lnSpc>
            </a:pPr>
            <a:r>
              <a:rPr lang="en-US" sz="9600" b="1" spc="599" dirty="0">
                <a:solidFill>
                  <a:srgbClr val="CAD400"/>
                </a:solidFill>
                <a:latin typeface="Mystical Woods Rough Script" panose="02000500000000000000" pitchFamily="2" charset="0"/>
              </a:rPr>
              <a:t>Thank You</a:t>
            </a: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083BD185-418C-7AEF-3077-8750BE500D58}"/>
              </a:ext>
            </a:extLst>
          </p:cNvPr>
          <p:cNvSpPr txBox="1"/>
          <p:nvPr/>
        </p:nvSpPr>
        <p:spPr>
          <a:xfrm>
            <a:off x="823595" y="7476561"/>
            <a:ext cx="738487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3600" b="1" dirty="0">
                <a:solidFill>
                  <a:srgbClr val="CAD400"/>
                </a:solidFill>
                <a:latin typeface="Montserrat Classic"/>
              </a:rPr>
              <a:t>          </a:t>
            </a:r>
            <a:r>
              <a:rPr lang="en-US" sz="3600" b="1" dirty="0" smtClean="0">
                <a:solidFill>
                  <a:srgbClr val="CAD400"/>
                </a:solidFill>
                <a:latin typeface="Montserrat Classic"/>
              </a:rPr>
              <a:t>p.t.arnold@swansea.ac.uk</a:t>
            </a:r>
            <a:endParaRPr lang="en-US" sz="3600" b="1" dirty="0">
              <a:solidFill>
                <a:srgbClr val="CAD400"/>
              </a:solidFill>
              <a:latin typeface="Montserrat Classic"/>
            </a:endParaRPr>
          </a:p>
          <a:p>
            <a:pPr defTabSz="914445">
              <a:lnSpc>
                <a:spcPts val="2414"/>
              </a:lnSpc>
            </a:pPr>
            <a:endParaRPr lang="en-US" sz="3600" b="1" dirty="0">
              <a:solidFill>
                <a:srgbClr val="CAD400"/>
              </a:solidFill>
              <a:latin typeface="Montserrat Classic"/>
            </a:endParaRPr>
          </a:p>
          <a:p>
            <a:pPr defTabSz="914445">
              <a:lnSpc>
                <a:spcPts val="2414"/>
              </a:lnSpc>
            </a:pPr>
            <a:endParaRPr lang="en-US" sz="3600" b="1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A37BCCD1-A5F1-C50C-9771-CD73487AC2FD}"/>
              </a:ext>
            </a:extLst>
          </p:cNvPr>
          <p:cNvSpPr txBox="1"/>
          <p:nvPr/>
        </p:nvSpPr>
        <p:spPr>
          <a:xfrm>
            <a:off x="11430000" y="6317634"/>
            <a:ext cx="5175072" cy="935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2414"/>
              </a:lnSpc>
            </a:pPr>
            <a:r>
              <a:rPr lang="en-US" sz="3600" b="1" dirty="0">
                <a:solidFill>
                  <a:srgbClr val="CAD400"/>
                </a:solidFill>
                <a:latin typeface="Montserrat Classic"/>
              </a:rPr>
              <a:t>          </a:t>
            </a:r>
            <a:r>
              <a:rPr lang="en-US" sz="3600" b="1" dirty="0" smtClean="0">
                <a:solidFill>
                  <a:srgbClr val="CAD400"/>
                </a:solidFill>
                <a:latin typeface="Montserrat Classic"/>
              </a:rPr>
              <a:t>popdatasci.swan.ac.uk</a:t>
            </a:r>
            <a:endParaRPr lang="en-US" sz="3600" b="1" dirty="0">
              <a:solidFill>
                <a:srgbClr val="CAD400"/>
              </a:solidFill>
              <a:latin typeface="Montserrat Classic"/>
            </a:endParaRPr>
          </a:p>
          <a:p>
            <a:pPr defTabSz="914445">
              <a:lnSpc>
                <a:spcPts val="2414"/>
              </a:lnSpc>
            </a:pPr>
            <a:endParaRPr lang="en-US" sz="3600" b="1" dirty="0">
              <a:solidFill>
                <a:srgbClr val="FFFFFF"/>
              </a:solidFill>
              <a:latin typeface="Montserrat Classic"/>
            </a:endParaRPr>
          </a:p>
        </p:txBody>
      </p:sp>
      <p:pic>
        <p:nvPicPr>
          <p:cNvPr id="17" name="Picture 2" descr="The Minions: Names and Facts Plus Who's Who List - ReelRun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9845" cy="60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16549</TotalTime>
  <Words>325</Words>
  <Application>Microsoft Office PowerPoint</Application>
  <PresentationFormat>Custom</PresentationFormat>
  <Paragraphs>180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Candy Round BTN</vt:lpstr>
      <vt:lpstr>Montserrat Classic Bold</vt:lpstr>
      <vt:lpstr>Arial Black</vt:lpstr>
      <vt:lpstr>Montserrat Classic</vt:lpstr>
      <vt:lpstr>Cambria</vt:lpstr>
      <vt:lpstr>Calibri</vt:lpstr>
      <vt:lpstr>Mystical Woods Rough Script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Data Science Slide Deck</dc:title>
  <dc:creator>Pete Arnold</dc:creator>
  <cp:lastModifiedBy>Pete Arnold</cp:lastModifiedBy>
  <cp:revision>120</cp:revision>
  <dcterms:created xsi:type="dcterms:W3CDTF">2006-08-16T00:00:00Z</dcterms:created>
  <dcterms:modified xsi:type="dcterms:W3CDTF">2023-08-31T15:27:17Z</dcterms:modified>
  <dc:identifier>DAFfCpz3axk</dc:identifier>
</cp:coreProperties>
</file>