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43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50" d="100"/>
          <a:sy n="50" d="100"/>
        </p:scale>
        <p:origin x="279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ann-k\Documents\Promotion\Interviews%20F&#252;hren\Dissertation_Trapez_Sensibilisierung_Lehrkr&#228;fte_Aussagen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ann-k\Documents\Promotion\Interviews%20F&#252;hren\Dissertation_Trapez_Sensibilisierung_Lehrkr&#228;fte_Aussagen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ann-k\Documents\Promotion\Interviews%20F&#252;hren\Dissertation_Trapez_Sensibilisierung_Lehrkr&#228;fte_Aussagen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ann-k\Documents\Promotion\Interviews%20F&#252;hren\Dissertation_Trapez_Sensibilisierung_Lehrkr&#228;fte_Aussagen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ann-k\Documents\Promotion\Interviews%20F&#252;hren\Dissertation_Trapez_Sensibilisierung_Lehrkr&#228;fte_Aussagen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ann-k\Documents\Promotion\Interviews%20F&#252;hren\Dissertation_Trapez_Sensibilisierung_Lehrkr&#228;fte_Aussagen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ann-k\Documents\Promotion\Interviews%20F&#252;hren\Dissertation_Trapez_Sensibilisierung_Lehrkr&#228;fte_Aussagen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ann-k\Documents\Promotion\Interviews%20F&#252;hren\Dissertation_Trapez_Sensibilisierung_Lehrkr&#228;fte_Aussage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000739996221739"/>
          <c:y val="1.2772087642594186E-2"/>
          <c:w val="0.60540966754155734"/>
          <c:h val="0.97445582471481162"/>
        </c:manualLayout>
      </c:layout>
      <c:radarChart>
        <c:radarStyle val="filled"/>
        <c:varyColors val="0"/>
        <c:ser>
          <c:idx val="0"/>
          <c:order val="0"/>
          <c:spPr>
            <a:solidFill>
              <a:srgbClr val="000099">
                <a:alpha val="20000"/>
              </a:srgbClr>
            </a:solidFill>
            <a:ln w="19050">
              <a:solidFill>
                <a:schemeClr val="accent1"/>
              </a:solidFill>
              <a:prstDash val="solid"/>
            </a:ln>
            <a:effectLst/>
          </c:spPr>
          <c:val>
            <c:numRef>
              <c:f>'Workshop 4'!$AH$27:$AK$27</c:f>
              <c:numCache>
                <c:formatCode>0.00</c:formatCode>
                <c:ptCount val="4"/>
                <c:pt idx="0">
                  <c:v>1.1000000000000001</c:v>
                </c:pt>
                <c:pt idx="1">
                  <c:v>2</c:v>
                </c:pt>
                <c:pt idx="2">
                  <c:v>1.6428571428571428</c:v>
                </c:pt>
                <c:pt idx="3">
                  <c:v>2.3333333333333335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C5-449D-B856-7ED1858AF1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460912"/>
        <c:axId val="161462992"/>
      </c:radarChart>
      <c:catAx>
        <c:axId val="161460912"/>
        <c:scaling>
          <c:orientation val="minMax"/>
        </c:scaling>
        <c:delete val="1"/>
        <c:axPos val="b"/>
        <c:majorTickMark val="none"/>
        <c:minorTickMark val="none"/>
        <c:tickLblPos val="nextTo"/>
        <c:crossAx val="161462992"/>
        <c:crosses val="autoZero"/>
        <c:auto val="1"/>
        <c:lblAlgn val="ctr"/>
        <c:lblOffset val="100"/>
        <c:noMultiLvlLbl val="0"/>
      </c:catAx>
      <c:valAx>
        <c:axId val="161462992"/>
        <c:scaling>
          <c:orientation val="minMax"/>
          <c:max val="4"/>
        </c:scaling>
        <c:delete val="1"/>
        <c:axPos val="l"/>
        <c:numFmt formatCode="0.00" sourceLinked="1"/>
        <c:majorTickMark val="none"/>
        <c:minorTickMark val="none"/>
        <c:tickLblPos val="nextTo"/>
        <c:crossAx val="16146091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000739996221739"/>
          <c:y val="1.2772087642594186E-2"/>
          <c:w val="0.60540966754155734"/>
          <c:h val="0.97445582471481162"/>
        </c:manualLayout>
      </c:layout>
      <c:radarChart>
        <c:radarStyle val="filled"/>
        <c:varyColors val="0"/>
        <c:ser>
          <c:idx val="0"/>
          <c:order val="0"/>
          <c:spPr>
            <a:solidFill>
              <a:srgbClr val="000099">
                <a:alpha val="20000"/>
              </a:srgbClr>
            </a:solidFill>
            <a:ln w="19050">
              <a:solidFill>
                <a:schemeClr val="accent1"/>
              </a:solidFill>
              <a:prstDash val="solid"/>
            </a:ln>
            <a:effectLst/>
          </c:spPr>
          <c:val>
            <c:numRef>
              <c:f>'Workshop 2'!$AH$38:$AK$38</c:f>
              <c:numCache>
                <c:formatCode>0.00</c:formatCode>
                <c:ptCount val="4"/>
                <c:pt idx="0">
                  <c:v>1.6666666666666667</c:v>
                </c:pt>
                <c:pt idx="1">
                  <c:v>2.1</c:v>
                </c:pt>
                <c:pt idx="2">
                  <c:v>2.1666666666666665</c:v>
                </c:pt>
                <c:pt idx="3">
                  <c:v>1.9166666666666667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0F-466E-A82C-29A60F247D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460912"/>
        <c:axId val="161462992"/>
      </c:radarChart>
      <c:catAx>
        <c:axId val="161460912"/>
        <c:scaling>
          <c:orientation val="minMax"/>
        </c:scaling>
        <c:delete val="1"/>
        <c:axPos val="b"/>
        <c:majorTickMark val="none"/>
        <c:minorTickMark val="none"/>
        <c:tickLblPos val="nextTo"/>
        <c:crossAx val="161462992"/>
        <c:crosses val="autoZero"/>
        <c:auto val="1"/>
        <c:lblAlgn val="ctr"/>
        <c:lblOffset val="100"/>
        <c:noMultiLvlLbl val="0"/>
      </c:catAx>
      <c:valAx>
        <c:axId val="161462992"/>
        <c:scaling>
          <c:orientation val="minMax"/>
          <c:max val="4"/>
        </c:scaling>
        <c:delete val="1"/>
        <c:axPos val="l"/>
        <c:numFmt formatCode="0.00" sourceLinked="1"/>
        <c:majorTickMark val="none"/>
        <c:minorTickMark val="none"/>
        <c:tickLblPos val="nextTo"/>
        <c:crossAx val="16146091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000739996221739"/>
          <c:y val="1.2772087642594186E-2"/>
          <c:w val="0.60540966754155734"/>
          <c:h val="0.97445582471481162"/>
        </c:manualLayout>
      </c:layout>
      <c:radarChart>
        <c:radarStyle val="filled"/>
        <c:varyColors val="0"/>
        <c:ser>
          <c:idx val="0"/>
          <c:order val="0"/>
          <c:spPr>
            <a:solidFill>
              <a:srgbClr val="000099">
                <a:alpha val="20000"/>
              </a:srgbClr>
            </a:solidFill>
            <a:ln w="19050">
              <a:solidFill>
                <a:schemeClr val="accent1"/>
              </a:solidFill>
              <a:prstDash val="solid"/>
            </a:ln>
            <a:effectLst/>
          </c:spPr>
          <c:val>
            <c:numRef>
              <c:f>'Workshop 3'!$AH$27:$AK$27</c:f>
              <c:numCache>
                <c:formatCode>0.00</c:formatCode>
                <c:ptCount val="4"/>
                <c:pt idx="0">
                  <c:v>2.6666666666666665</c:v>
                </c:pt>
                <c:pt idx="1">
                  <c:v>1.3333333333333333</c:v>
                </c:pt>
                <c:pt idx="2">
                  <c:v>2.1666666666666665</c:v>
                </c:pt>
                <c:pt idx="3">
                  <c:v>1.3333333333333333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9C-4C42-9A6F-B0C2F97FD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460912"/>
        <c:axId val="161462992"/>
      </c:radarChart>
      <c:catAx>
        <c:axId val="161460912"/>
        <c:scaling>
          <c:orientation val="minMax"/>
        </c:scaling>
        <c:delete val="1"/>
        <c:axPos val="b"/>
        <c:majorTickMark val="none"/>
        <c:minorTickMark val="none"/>
        <c:tickLblPos val="nextTo"/>
        <c:crossAx val="161462992"/>
        <c:crosses val="autoZero"/>
        <c:auto val="1"/>
        <c:lblAlgn val="ctr"/>
        <c:lblOffset val="100"/>
        <c:noMultiLvlLbl val="0"/>
      </c:catAx>
      <c:valAx>
        <c:axId val="161462992"/>
        <c:scaling>
          <c:orientation val="minMax"/>
          <c:max val="4"/>
        </c:scaling>
        <c:delete val="1"/>
        <c:axPos val="l"/>
        <c:numFmt formatCode="0.00" sourceLinked="1"/>
        <c:majorTickMark val="none"/>
        <c:minorTickMark val="none"/>
        <c:tickLblPos val="nextTo"/>
        <c:crossAx val="16146091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000739996221739"/>
          <c:y val="1.2772087642594186E-2"/>
          <c:w val="0.60540966754155734"/>
          <c:h val="0.97445582471481162"/>
        </c:manualLayout>
      </c:layout>
      <c:radarChart>
        <c:radarStyle val="filled"/>
        <c:varyColors val="0"/>
        <c:ser>
          <c:idx val="0"/>
          <c:order val="0"/>
          <c:spPr>
            <a:solidFill>
              <a:srgbClr val="000099">
                <a:alpha val="20000"/>
              </a:srgbClr>
            </a:solidFill>
            <a:ln w="19050">
              <a:solidFill>
                <a:schemeClr val="accent1"/>
              </a:solidFill>
              <a:prstDash val="solid"/>
            </a:ln>
            <a:effectLst/>
          </c:spPr>
          <c:val>
            <c:numRef>
              <c:f>'Workshop 1'!$AH$31:$AK$31</c:f>
              <c:numCache>
                <c:formatCode>0.00</c:formatCode>
                <c:ptCount val="4"/>
                <c:pt idx="0">
                  <c:v>1.625</c:v>
                </c:pt>
                <c:pt idx="1">
                  <c:v>1.7142857142857142</c:v>
                </c:pt>
                <c:pt idx="2">
                  <c:v>1.6</c:v>
                </c:pt>
                <c:pt idx="3">
                  <c:v>1.8333333333333333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1F-4D28-BED3-691D2E176D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460912"/>
        <c:axId val="161462992"/>
      </c:radarChart>
      <c:catAx>
        <c:axId val="161460912"/>
        <c:scaling>
          <c:orientation val="minMax"/>
        </c:scaling>
        <c:delete val="1"/>
        <c:axPos val="b"/>
        <c:majorTickMark val="none"/>
        <c:minorTickMark val="none"/>
        <c:tickLblPos val="nextTo"/>
        <c:crossAx val="161462992"/>
        <c:crosses val="autoZero"/>
        <c:auto val="1"/>
        <c:lblAlgn val="ctr"/>
        <c:lblOffset val="100"/>
        <c:noMultiLvlLbl val="0"/>
      </c:catAx>
      <c:valAx>
        <c:axId val="161462992"/>
        <c:scaling>
          <c:orientation val="minMax"/>
          <c:max val="4"/>
        </c:scaling>
        <c:delete val="1"/>
        <c:axPos val="l"/>
        <c:numFmt formatCode="0.00" sourceLinked="1"/>
        <c:majorTickMark val="none"/>
        <c:minorTickMark val="none"/>
        <c:tickLblPos val="nextTo"/>
        <c:crossAx val="16146091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097621702391376"/>
          <c:y val="8.4206034142924824E-2"/>
          <c:w val="0.56412731309408592"/>
          <c:h val="0.9099163612061808"/>
        </c:manualLayout>
      </c:layout>
      <c:radarChart>
        <c:radarStyle val="filled"/>
        <c:varyColors val="0"/>
        <c:ser>
          <c:idx val="0"/>
          <c:order val="0"/>
          <c:spPr>
            <a:solidFill>
              <a:srgbClr val="00B050">
                <a:alpha val="20000"/>
              </a:srgbClr>
            </a:solidFill>
            <a:ln w="25400">
              <a:solidFill>
                <a:schemeClr val="accent1"/>
              </a:solidFill>
              <a:prstDash val="solid"/>
            </a:ln>
            <a:effectLst/>
          </c:spPr>
          <c:val>
            <c:numRef>
              <c:f>'Workshop 4'!$AL$27:$AO$27</c:f>
              <c:numCache>
                <c:formatCode>0.00</c:formatCode>
                <c:ptCount val="4"/>
                <c:pt idx="0">
                  <c:v>1.3888888888888888</c:v>
                </c:pt>
                <c:pt idx="1">
                  <c:v>2.4166666666666665</c:v>
                </c:pt>
                <c:pt idx="2">
                  <c:v>1.6666666666666667</c:v>
                </c:pt>
                <c:pt idx="3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3D-41C0-8C16-553C9CB797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460912"/>
        <c:axId val="161462992"/>
      </c:radarChart>
      <c:catAx>
        <c:axId val="161460912"/>
        <c:scaling>
          <c:orientation val="minMax"/>
        </c:scaling>
        <c:delete val="1"/>
        <c:axPos val="b"/>
        <c:majorTickMark val="none"/>
        <c:minorTickMark val="none"/>
        <c:tickLblPos val="nextTo"/>
        <c:crossAx val="161462992"/>
        <c:crosses val="autoZero"/>
        <c:auto val="1"/>
        <c:lblAlgn val="ctr"/>
        <c:lblOffset val="100"/>
        <c:noMultiLvlLbl val="0"/>
      </c:catAx>
      <c:valAx>
        <c:axId val="161462992"/>
        <c:scaling>
          <c:orientation val="minMax"/>
          <c:max val="4"/>
        </c:scaling>
        <c:delete val="1"/>
        <c:axPos val="l"/>
        <c:numFmt formatCode="0.00" sourceLinked="1"/>
        <c:majorTickMark val="none"/>
        <c:minorTickMark val="none"/>
        <c:tickLblPos val="nextTo"/>
        <c:crossAx val="16146091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097621702391376"/>
          <c:y val="8.4206034142924824E-2"/>
          <c:w val="0.56412731309408592"/>
          <c:h val="0.9099163612061808"/>
        </c:manualLayout>
      </c:layout>
      <c:radarChart>
        <c:radarStyle val="filled"/>
        <c:varyColors val="0"/>
        <c:ser>
          <c:idx val="0"/>
          <c:order val="0"/>
          <c:spPr>
            <a:solidFill>
              <a:srgbClr val="00B050">
                <a:alpha val="20000"/>
              </a:srgbClr>
            </a:solidFill>
            <a:ln w="25400">
              <a:solidFill>
                <a:schemeClr val="accent1"/>
              </a:solidFill>
              <a:prstDash val="solid"/>
            </a:ln>
            <a:effectLst/>
          </c:spPr>
          <c:val>
            <c:numRef>
              <c:f>'Workshop 2'!$AL$38:$AO$38</c:f>
              <c:numCache>
                <c:formatCode>0.00</c:formatCode>
                <c:ptCount val="4"/>
                <c:pt idx="0">
                  <c:v>1.5833333333333333</c:v>
                </c:pt>
                <c:pt idx="1">
                  <c:v>2.3571428571428572</c:v>
                </c:pt>
                <c:pt idx="2">
                  <c:v>1.8666666666666667</c:v>
                </c:pt>
                <c:pt idx="3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BE-43BE-9862-37472D48DF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460912"/>
        <c:axId val="161462992"/>
      </c:radarChart>
      <c:catAx>
        <c:axId val="161460912"/>
        <c:scaling>
          <c:orientation val="minMax"/>
        </c:scaling>
        <c:delete val="1"/>
        <c:axPos val="b"/>
        <c:majorTickMark val="none"/>
        <c:minorTickMark val="none"/>
        <c:tickLblPos val="nextTo"/>
        <c:crossAx val="161462992"/>
        <c:crosses val="autoZero"/>
        <c:auto val="1"/>
        <c:lblAlgn val="ctr"/>
        <c:lblOffset val="100"/>
        <c:noMultiLvlLbl val="0"/>
      </c:catAx>
      <c:valAx>
        <c:axId val="161462992"/>
        <c:scaling>
          <c:orientation val="minMax"/>
          <c:max val="4"/>
        </c:scaling>
        <c:delete val="1"/>
        <c:axPos val="l"/>
        <c:numFmt formatCode="0.00" sourceLinked="1"/>
        <c:majorTickMark val="none"/>
        <c:minorTickMark val="none"/>
        <c:tickLblPos val="nextTo"/>
        <c:crossAx val="16146091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097621702391376"/>
          <c:y val="8.4206034142924824E-2"/>
          <c:w val="0.56412731309408592"/>
          <c:h val="0.9099163612061808"/>
        </c:manualLayout>
      </c:layout>
      <c:radarChart>
        <c:radarStyle val="filled"/>
        <c:varyColors val="0"/>
        <c:ser>
          <c:idx val="0"/>
          <c:order val="0"/>
          <c:spPr>
            <a:solidFill>
              <a:srgbClr val="00B050">
                <a:alpha val="20000"/>
              </a:srgbClr>
            </a:solidFill>
            <a:ln w="25400">
              <a:solidFill>
                <a:schemeClr val="accent1"/>
              </a:solidFill>
              <a:prstDash val="solid"/>
            </a:ln>
            <a:effectLst/>
          </c:spPr>
          <c:val>
            <c:numRef>
              <c:f>'Workshop 3'!$AL$27:$AO$27</c:f>
              <c:numCache>
                <c:formatCode>0.00</c:formatCode>
                <c:ptCount val="4"/>
                <c:pt idx="0">
                  <c:v>2.1875</c:v>
                </c:pt>
                <c:pt idx="1">
                  <c:v>2.6666666666666665</c:v>
                </c:pt>
                <c:pt idx="2">
                  <c:v>2.5714285714285716</c:v>
                </c:pt>
                <c:pt idx="3">
                  <c:v>2.6785714285714284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4E-4AE0-BDEC-FF10B0879D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460912"/>
        <c:axId val="161462992"/>
      </c:radarChart>
      <c:catAx>
        <c:axId val="161460912"/>
        <c:scaling>
          <c:orientation val="minMax"/>
        </c:scaling>
        <c:delete val="1"/>
        <c:axPos val="b"/>
        <c:majorTickMark val="none"/>
        <c:minorTickMark val="none"/>
        <c:tickLblPos val="nextTo"/>
        <c:crossAx val="161462992"/>
        <c:crosses val="autoZero"/>
        <c:auto val="1"/>
        <c:lblAlgn val="ctr"/>
        <c:lblOffset val="100"/>
        <c:noMultiLvlLbl val="0"/>
      </c:catAx>
      <c:valAx>
        <c:axId val="161462992"/>
        <c:scaling>
          <c:orientation val="minMax"/>
          <c:max val="4"/>
        </c:scaling>
        <c:delete val="1"/>
        <c:axPos val="l"/>
        <c:numFmt formatCode="0.00" sourceLinked="1"/>
        <c:majorTickMark val="none"/>
        <c:minorTickMark val="none"/>
        <c:tickLblPos val="nextTo"/>
        <c:crossAx val="16146091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097621702391376"/>
          <c:y val="8.4206034142924824E-2"/>
          <c:w val="0.56412731309408592"/>
          <c:h val="0.9099163612061808"/>
        </c:manualLayout>
      </c:layout>
      <c:radarChart>
        <c:radarStyle val="filled"/>
        <c:varyColors val="0"/>
        <c:ser>
          <c:idx val="0"/>
          <c:order val="0"/>
          <c:spPr>
            <a:solidFill>
              <a:srgbClr val="00B050">
                <a:alpha val="20000"/>
              </a:srgbClr>
            </a:solidFill>
            <a:ln w="25400">
              <a:solidFill>
                <a:schemeClr val="accent1"/>
              </a:solidFill>
              <a:prstDash val="solid"/>
            </a:ln>
            <a:effectLst/>
          </c:spPr>
          <c:val>
            <c:numRef>
              <c:f>'Workshop 1'!$AL$31:$AO$31</c:f>
              <c:numCache>
                <c:formatCode>0.00</c:formatCode>
                <c:ptCount val="4"/>
                <c:pt idx="0">
                  <c:v>1.5</c:v>
                </c:pt>
                <c:pt idx="1">
                  <c:v>2.2857142857142856</c:v>
                </c:pt>
                <c:pt idx="2">
                  <c:v>2.1</c:v>
                </c:pt>
                <c:pt idx="3">
                  <c:v>2.1428571428571428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11-4AC0-AAAF-4C0EE3AC6C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460912"/>
        <c:axId val="161462992"/>
      </c:radarChart>
      <c:catAx>
        <c:axId val="161460912"/>
        <c:scaling>
          <c:orientation val="minMax"/>
        </c:scaling>
        <c:delete val="1"/>
        <c:axPos val="b"/>
        <c:majorTickMark val="none"/>
        <c:minorTickMark val="none"/>
        <c:tickLblPos val="nextTo"/>
        <c:crossAx val="161462992"/>
        <c:crosses val="autoZero"/>
        <c:auto val="1"/>
        <c:lblAlgn val="ctr"/>
        <c:lblOffset val="100"/>
        <c:noMultiLvlLbl val="0"/>
      </c:catAx>
      <c:valAx>
        <c:axId val="161462992"/>
        <c:scaling>
          <c:orientation val="minMax"/>
          <c:max val="4"/>
        </c:scaling>
        <c:delete val="1"/>
        <c:axPos val="l"/>
        <c:numFmt formatCode="0.00" sourceLinked="1"/>
        <c:majorTickMark val="none"/>
        <c:minorTickMark val="none"/>
        <c:tickLblPos val="nextTo"/>
        <c:crossAx val="16146091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50196"/>
        </a:schemeClr>
      </a:solidFill>
      <a:ln w="25400">
        <a:solidFill>
          <a:schemeClr val="phClr"/>
        </a:solidFill>
        <a:prstDash val="sysDot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50196"/>
        </a:schemeClr>
      </a:solidFill>
      <a:ln w="25400">
        <a:solidFill>
          <a:schemeClr val="phClr"/>
        </a:solidFill>
        <a:prstDash val="sysDot"/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5400" cap="rnd" cmpd="sng" algn="ctr">
        <a:solidFill>
          <a:schemeClr val="phClr"/>
        </a:solidFill>
        <a:prstDash val="sysDot"/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1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50196"/>
        </a:schemeClr>
      </a:solidFill>
      <a:ln w="25400">
        <a:solidFill>
          <a:schemeClr val="phClr"/>
        </a:solidFill>
        <a:prstDash val="sysDot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50196"/>
        </a:schemeClr>
      </a:solidFill>
      <a:ln w="25400">
        <a:solidFill>
          <a:schemeClr val="phClr"/>
        </a:solidFill>
        <a:prstDash val="sysDot"/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5400" cap="rnd" cmpd="sng" algn="ctr">
        <a:solidFill>
          <a:schemeClr val="phClr"/>
        </a:solidFill>
        <a:prstDash val="sysDot"/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1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50196"/>
        </a:schemeClr>
      </a:solidFill>
      <a:ln w="25400">
        <a:solidFill>
          <a:schemeClr val="phClr"/>
        </a:solidFill>
        <a:prstDash val="sysDot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50196"/>
        </a:schemeClr>
      </a:solidFill>
      <a:ln w="25400">
        <a:solidFill>
          <a:schemeClr val="phClr"/>
        </a:solidFill>
        <a:prstDash val="sysDot"/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5400" cap="rnd" cmpd="sng" algn="ctr">
        <a:solidFill>
          <a:schemeClr val="phClr"/>
        </a:solidFill>
        <a:prstDash val="sysDot"/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1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50196"/>
        </a:schemeClr>
      </a:solidFill>
      <a:ln w="25400">
        <a:solidFill>
          <a:schemeClr val="phClr"/>
        </a:solidFill>
        <a:prstDash val="sysDot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50196"/>
        </a:schemeClr>
      </a:solidFill>
      <a:ln w="25400">
        <a:solidFill>
          <a:schemeClr val="phClr"/>
        </a:solidFill>
        <a:prstDash val="sysDot"/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5400" cap="rnd" cmpd="sng" algn="ctr">
        <a:solidFill>
          <a:schemeClr val="phClr"/>
        </a:solidFill>
        <a:prstDash val="sysDot"/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1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50196"/>
        </a:schemeClr>
      </a:solidFill>
      <a:ln w="25400">
        <a:solidFill>
          <a:schemeClr val="phClr"/>
        </a:solidFill>
        <a:prstDash val="sysDot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50196"/>
        </a:schemeClr>
      </a:solidFill>
      <a:ln w="25400">
        <a:solidFill>
          <a:schemeClr val="phClr"/>
        </a:solidFill>
        <a:prstDash val="sysDot"/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5400" cap="rnd" cmpd="sng" algn="ctr">
        <a:solidFill>
          <a:schemeClr val="phClr"/>
        </a:solidFill>
        <a:prstDash val="sysDot"/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1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50196"/>
        </a:schemeClr>
      </a:solidFill>
      <a:ln w="25400">
        <a:solidFill>
          <a:schemeClr val="phClr"/>
        </a:solidFill>
        <a:prstDash val="sysDot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50196"/>
        </a:schemeClr>
      </a:solidFill>
      <a:ln w="25400">
        <a:solidFill>
          <a:schemeClr val="phClr"/>
        </a:solidFill>
        <a:prstDash val="sysDot"/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5400" cap="rnd" cmpd="sng" algn="ctr">
        <a:solidFill>
          <a:schemeClr val="phClr"/>
        </a:solidFill>
        <a:prstDash val="sysDot"/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1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50196"/>
        </a:schemeClr>
      </a:solidFill>
      <a:ln w="25400">
        <a:solidFill>
          <a:schemeClr val="phClr"/>
        </a:solidFill>
        <a:prstDash val="sysDot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50196"/>
        </a:schemeClr>
      </a:solidFill>
      <a:ln w="25400">
        <a:solidFill>
          <a:schemeClr val="phClr"/>
        </a:solidFill>
        <a:prstDash val="sysDot"/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5400" cap="rnd" cmpd="sng" algn="ctr">
        <a:solidFill>
          <a:schemeClr val="phClr"/>
        </a:solidFill>
        <a:prstDash val="sysDot"/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1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50196"/>
        </a:schemeClr>
      </a:solidFill>
      <a:ln w="25400">
        <a:solidFill>
          <a:schemeClr val="phClr"/>
        </a:solidFill>
        <a:prstDash val="sysDot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50196"/>
        </a:schemeClr>
      </a:solidFill>
      <a:ln w="25400">
        <a:solidFill>
          <a:schemeClr val="phClr"/>
        </a:solidFill>
        <a:prstDash val="sysDot"/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5400" cap="rnd" cmpd="sng" algn="ctr">
        <a:solidFill>
          <a:schemeClr val="phClr"/>
        </a:solidFill>
        <a:prstDash val="sysDot"/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9B955A-357A-45C6-EFC9-99FEEC62C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3227051-CD7E-E834-9CC0-3C26374425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A6D676-AB74-2A32-51B7-D0478B2DD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5704-3C1D-4705-A4EE-C4DDED7A265E}" type="datetimeFigureOut">
              <a:rPr lang="de-DE" smtClean="0"/>
              <a:t>05.03.2023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1182E9-E9E2-CD04-2D4C-0BED564FF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719C0A-FE9E-D475-603C-8DC7BA2ED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3FA8-9E1F-46D2-97B8-42C71215B7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2164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06F953-1F57-962C-72B6-8A11AAE51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6EEB66B-DBA8-B005-EA8D-F5493B1A9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0BA18C-9025-AE8E-EF0E-A7268009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5704-3C1D-4705-A4EE-C4DDED7A265E}" type="datetimeFigureOut">
              <a:rPr lang="de-DE" smtClean="0"/>
              <a:t>05.03.2023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16F144-3C0D-B2B9-F80E-E256029F6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3DA41D-E3F8-E43C-FD63-809F2D50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3FA8-9E1F-46D2-97B8-42C71215B7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8502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C1068FE-A72E-8067-393F-194BF92BC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A3D4ABA-7FB2-636C-314B-95CCBA7DFA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1FD2D8-C974-DA79-2B75-E61E692BB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5704-3C1D-4705-A4EE-C4DDED7A265E}" type="datetimeFigureOut">
              <a:rPr lang="de-DE" smtClean="0"/>
              <a:t>05.03.2023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433CFA-FE80-8F4E-4CA4-919DA2F60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C7766B-FFE3-8B25-3A50-8F1A87B8F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3FA8-9E1F-46D2-97B8-42C71215B7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1253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51612C-58E5-24E8-8859-74B4ADD97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FBF81A-1F93-F2F2-29ED-BF3023D4A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A0B834-ED65-B135-67BD-A665E76BB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5704-3C1D-4705-A4EE-C4DDED7A265E}" type="datetimeFigureOut">
              <a:rPr lang="de-DE" smtClean="0"/>
              <a:t>05.03.2023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2DFCA9-BD3E-666D-9D76-9EEFA5083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1D5DF6-3D6B-ECD7-0E6B-254DCAAB8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3FA8-9E1F-46D2-97B8-42C71215B7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5579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243635-5BD5-10A7-5C19-6DFD22F4C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83E7F70-1EAF-61A1-E781-B2AE145DC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418DF4-3913-79B7-4DD0-75F24ACB1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5704-3C1D-4705-A4EE-C4DDED7A265E}" type="datetimeFigureOut">
              <a:rPr lang="de-DE" smtClean="0"/>
              <a:t>05.03.2023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ACE2DE-2D4D-937D-822C-0E179FE75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4F319C-986C-8A60-FF21-859859C60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3FA8-9E1F-46D2-97B8-42C71215B7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4814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89B574-CF17-9E2A-9960-3F2BE5362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7638B5-361F-F498-8284-4FD86F812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0ED7892-018D-B944-4CD0-1F6DD08A6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1F8524F-5BAB-E6A6-B55B-80F5C6104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5704-3C1D-4705-A4EE-C4DDED7A265E}" type="datetimeFigureOut">
              <a:rPr lang="de-DE" smtClean="0"/>
              <a:t>05.03.2023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E3E7745-EDA9-64A0-0BE9-60C746B90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9E94786-1D01-15BD-540D-89CCE112B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3FA8-9E1F-46D2-97B8-42C71215B7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1977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80F8A5-0DAA-D882-B8B6-BC6912756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A3E1180-46E2-51A5-068D-3B47B9B13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B037645-5B33-1895-4A3C-55A839A4A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B36E162-8000-AE92-9CEB-D06C437D10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D5E62A8-4DCF-B57A-FE93-99D1EAAF7D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E191144-28B4-E749-7FB7-36E1EB572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5704-3C1D-4705-A4EE-C4DDED7A265E}" type="datetimeFigureOut">
              <a:rPr lang="de-DE" smtClean="0"/>
              <a:t>05.03.2023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6CDD9B7-7FD1-F3C8-1071-7B2A118AA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04E4795-9281-F64A-5930-CA9F727B0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3FA8-9E1F-46D2-97B8-42C71215B7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5102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642CEE-4AB4-4AD4-E701-97E6533E5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1DA46CC-8150-5B77-3395-F7EFF9967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5704-3C1D-4705-A4EE-C4DDED7A265E}" type="datetimeFigureOut">
              <a:rPr lang="de-DE" smtClean="0"/>
              <a:t>05.03.2023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79122CC-A2C8-CBC3-39A0-28427390C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C61BEB-9E91-02B0-339C-6F54C8A29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3FA8-9E1F-46D2-97B8-42C71215B7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0263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77FCAD9-ECF2-DCB1-1292-124E5D613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5704-3C1D-4705-A4EE-C4DDED7A265E}" type="datetimeFigureOut">
              <a:rPr lang="de-DE" smtClean="0"/>
              <a:t>05.03.2023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E31A24E-3BFB-AA43-AF95-F784A384D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0C8EC4B-4351-F410-14D5-FDB00106B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3FA8-9E1F-46D2-97B8-42C71215B7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245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C85573-488E-453F-47ED-2B70FA7FB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F7124F-68CA-AB1F-5F15-0D7817F5B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D676409-E6C2-63FF-1B8F-447BEC7A8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CA9E8AC-22F5-D805-18FA-79C48D564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5704-3C1D-4705-A4EE-C4DDED7A265E}" type="datetimeFigureOut">
              <a:rPr lang="de-DE" smtClean="0"/>
              <a:t>05.03.2023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A6202AB-96A8-1928-8D49-8BD2010E3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D3B2DC3-239D-CC59-FF15-B024F68E4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3FA8-9E1F-46D2-97B8-42C71215B7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8090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AA823-AC3F-0D4A-7BCA-9202B5FF8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38431A1-BFA3-F9B7-5E84-63E9ACB128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8ADC1FC-BE7D-42FA-7B1B-ECA244021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4C94757-3525-F9D5-FD1A-78D2982AF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5704-3C1D-4705-A4EE-C4DDED7A265E}" type="datetimeFigureOut">
              <a:rPr lang="de-DE" smtClean="0"/>
              <a:t>05.03.2023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CBFE347-D91E-ECFF-BDB1-4FDE5AE07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6DCB5C5-F0AB-196B-40E9-075A96FAB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3FA8-9E1F-46D2-97B8-42C71215B7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1402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3E9AD41-A7A1-0404-F3E6-23EE89269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055003A-B063-0E9A-8830-4E26322AC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6DC121-DC17-E60F-BCEB-1206CDB3F4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15704-3C1D-4705-A4EE-C4DDED7A265E}" type="datetimeFigureOut">
              <a:rPr lang="de-DE" smtClean="0"/>
              <a:t>05.03.2023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C49DC8-C9AF-6DBF-3125-DBF72354AD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4E6F20-E6D7-2F81-8309-35C3496DC0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63FA8-9E1F-46D2-97B8-42C71215B7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6854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13" Type="http://schemas.openxmlformats.org/officeDocument/2006/relationships/chart" Target="../charts/chart8.xml"/><Relationship Id="rId3" Type="http://schemas.openxmlformats.org/officeDocument/2006/relationships/image" Target="../media/image2.png"/><Relationship Id="rId7" Type="http://schemas.openxmlformats.org/officeDocument/2006/relationships/chart" Target="../charts/chart2.xml"/><Relationship Id="rId12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11" Type="http://schemas.openxmlformats.org/officeDocument/2006/relationships/chart" Target="../charts/chart6.xml"/><Relationship Id="rId5" Type="http://schemas.openxmlformats.org/officeDocument/2006/relationships/image" Target="../media/image4.png"/><Relationship Id="rId10" Type="http://schemas.openxmlformats.org/officeDocument/2006/relationships/chart" Target="../charts/chart5.xml"/><Relationship Id="rId4" Type="http://schemas.openxmlformats.org/officeDocument/2006/relationships/image" Target="../media/image3.png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514120-98F8-AC35-7F28-8874006CDA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Sensibilisierungs-visualisierung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47626BF-A02C-EA79-87EE-A64B8CB536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Lehrkraft 5</a:t>
            </a:r>
          </a:p>
        </p:txBody>
      </p:sp>
    </p:spTree>
    <p:extLst>
      <p:ext uri="{BB962C8B-B14F-4D97-AF65-F5344CB8AC3E}">
        <p14:creationId xmlns:p14="http://schemas.microsoft.com/office/powerpoint/2010/main" val="1500463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rafik 44">
            <a:extLst>
              <a:ext uri="{FF2B5EF4-FFF2-40B4-BE49-F238E27FC236}">
                <a16:creationId xmlns:a16="http://schemas.microsoft.com/office/drawing/2014/main" id="{E166A92B-6989-B12A-FEC5-84595D496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55030" y="123825"/>
            <a:ext cx="6783551" cy="6858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FDB6127-80E5-2878-860A-62F8B7795D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824" y="123825"/>
            <a:ext cx="6783552" cy="6858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785C482-BC5B-6908-84CB-793367E291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4" r="3590"/>
          <a:stretch/>
        </p:blipFill>
        <p:spPr>
          <a:xfrm>
            <a:off x="-3125076" y="6994354"/>
            <a:ext cx="6783551" cy="6858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84D11CA-942B-49F0-B5BF-055A24653D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 r="27502"/>
          <a:stretch/>
        </p:blipFill>
        <p:spPr>
          <a:xfrm>
            <a:off x="5813860" y="6994354"/>
            <a:ext cx="7117479" cy="6858000"/>
          </a:xfrm>
          <a:prstGeom prst="rect">
            <a:avLst/>
          </a:prstGeom>
        </p:spPr>
      </p:pic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D735A27D-1D51-04A3-1D38-32A776050518}"/>
              </a:ext>
            </a:extLst>
          </p:cNvPr>
          <p:cNvGrpSpPr/>
          <p:nvPr/>
        </p:nvGrpSpPr>
        <p:grpSpPr>
          <a:xfrm>
            <a:off x="-4322046" y="484862"/>
            <a:ext cx="9896474" cy="6029389"/>
            <a:chOff x="-2952749" y="463485"/>
            <a:chExt cx="9896474" cy="6029389"/>
          </a:xfrm>
        </p:grpSpPr>
        <p:graphicFrame>
          <p:nvGraphicFramePr>
            <p:cNvPr id="42" name="Diagramm 41">
              <a:extLst>
                <a:ext uri="{FF2B5EF4-FFF2-40B4-BE49-F238E27FC236}">
                  <a16:creationId xmlns:a16="http://schemas.microsoft.com/office/drawing/2014/main" id="{1F862EDB-9995-8A41-31F7-0CF09493796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28147658"/>
                </p:ext>
              </p:extLst>
            </p:nvPr>
          </p:nvGraphicFramePr>
          <p:xfrm>
            <a:off x="-2806979" y="550637"/>
            <a:ext cx="9658629" cy="58390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44" name="Diagramm 43">
              <a:extLst>
                <a:ext uri="{FF2B5EF4-FFF2-40B4-BE49-F238E27FC236}">
                  <a16:creationId xmlns:a16="http://schemas.microsoft.com/office/drawing/2014/main" id="{4209F85E-7E65-1E12-5159-E004D6E5BF1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3955318"/>
                </p:ext>
              </p:extLst>
            </p:nvPr>
          </p:nvGraphicFramePr>
          <p:xfrm>
            <a:off x="-2695119" y="553002"/>
            <a:ext cx="9480492" cy="58350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47" name="Diagramm 46">
              <a:extLst>
                <a:ext uri="{FF2B5EF4-FFF2-40B4-BE49-F238E27FC236}">
                  <a16:creationId xmlns:a16="http://schemas.microsoft.com/office/drawing/2014/main" id="{A16908A5-165A-F256-6DBD-C7EBDBAFAF0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34396814"/>
                </p:ext>
              </p:extLst>
            </p:nvPr>
          </p:nvGraphicFramePr>
          <p:xfrm>
            <a:off x="-2952749" y="538108"/>
            <a:ext cx="9896474" cy="58626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49" name="Diagramm 48">
              <a:extLst>
                <a:ext uri="{FF2B5EF4-FFF2-40B4-BE49-F238E27FC236}">
                  <a16:creationId xmlns:a16="http://schemas.microsoft.com/office/drawing/2014/main" id="{92B39FA7-FB7A-2CB9-0D1B-13CDCFF6EA3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78717092"/>
                </p:ext>
              </p:extLst>
            </p:nvPr>
          </p:nvGraphicFramePr>
          <p:xfrm>
            <a:off x="-2639691" y="463485"/>
            <a:ext cx="9383391" cy="60293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7148DF99-8C25-6911-61D2-38031F04B775}"/>
              </a:ext>
            </a:extLst>
          </p:cNvPr>
          <p:cNvGrpSpPr/>
          <p:nvPr/>
        </p:nvGrpSpPr>
        <p:grpSpPr>
          <a:xfrm>
            <a:off x="5087393" y="13813"/>
            <a:ext cx="10589976" cy="6452647"/>
            <a:chOff x="5842000" y="-12821"/>
            <a:chExt cx="10589976" cy="6452647"/>
          </a:xfrm>
        </p:grpSpPr>
        <p:graphicFrame>
          <p:nvGraphicFramePr>
            <p:cNvPr id="43" name="Diagramm 42">
              <a:extLst>
                <a:ext uri="{FF2B5EF4-FFF2-40B4-BE49-F238E27FC236}">
                  <a16:creationId xmlns:a16="http://schemas.microsoft.com/office/drawing/2014/main" id="{A4690C94-243B-92D3-EF90-4BA459DC465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14632896"/>
                </p:ext>
              </p:extLst>
            </p:nvPr>
          </p:nvGraphicFramePr>
          <p:xfrm>
            <a:off x="5989066" y="109009"/>
            <a:ext cx="10258750" cy="62430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graphicFrame>
          <p:nvGraphicFramePr>
            <p:cNvPr id="46" name="Diagramm 45">
              <a:extLst>
                <a:ext uri="{FF2B5EF4-FFF2-40B4-BE49-F238E27FC236}">
                  <a16:creationId xmlns:a16="http://schemas.microsoft.com/office/drawing/2014/main" id="{736A7FF3-12AB-1FD7-0AD1-558EC09A860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04003784"/>
                </p:ext>
              </p:extLst>
            </p:nvPr>
          </p:nvGraphicFramePr>
          <p:xfrm>
            <a:off x="5997736" y="67499"/>
            <a:ext cx="10220164" cy="63009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graphicFrame>
          <p:nvGraphicFramePr>
            <p:cNvPr id="48" name="Diagramm 47">
              <a:extLst>
                <a:ext uri="{FF2B5EF4-FFF2-40B4-BE49-F238E27FC236}">
                  <a16:creationId xmlns:a16="http://schemas.microsoft.com/office/drawing/2014/main" id="{3E563763-328E-CCAA-1600-2488E605FD2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76180182"/>
                </p:ext>
              </p:extLst>
            </p:nvPr>
          </p:nvGraphicFramePr>
          <p:xfrm>
            <a:off x="5842000" y="96603"/>
            <a:ext cx="10589976" cy="62735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graphicFrame>
          <p:nvGraphicFramePr>
            <p:cNvPr id="50" name="Diagramm 49">
              <a:extLst>
                <a:ext uri="{FF2B5EF4-FFF2-40B4-BE49-F238E27FC236}">
                  <a16:creationId xmlns:a16="http://schemas.microsoft.com/office/drawing/2014/main" id="{DCE003F9-D981-2502-A36E-EEBC34CDD18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40147766"/>
                </p:ext>
              </p:extLst>
            </p:nvPr>
          </p:nvGraphicFramePr>
          <p:xfrm>
            <a:off x="6067426" y="-12821"/>
            <a:ext cx="10058400" cy="64526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873337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Breitbild</PresentationFormat>
  <Paragraphs>2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</vt:lpstr>
      <vt:lpstr>Sensibilisierungs-visualisierung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Sensibilisierungs-visualisierung</dc:title>
  <dc:creator>Ann-Katrin Krebs</dc:creator>
  <cp:lastModifiedBy>Ann-Katrin Krebs</cp:lastModifiedBy>
  <cp:revision>6</cp:revision>
  <dcterms:created xsi:type="dcterms:W3CDTF">2023-03-05T13:17:59Z</dcterms:created>
  <dcterms:modified xsi:type="dcterms:W3CDTF">2023-03-05T13:48:25Z</dcterms:modified>
</cp:coreProperties>
</file>