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66" r:id="rId2"/>
    <p:sldId id="371" r:id="rId3"/>
    <p:sldId id="364" r:id="rId4"/>
    <p:sldId id="367" r:id="rId5"/>
    <p:sldId id="365" r:id="rId6"/>
    <p:sldId id="366" r:id="rId7"/>
    <p:sldId id="370" r:id="rId8"/>
    <p:sldId id="368" r:id="rId9"/>
    <p:sldId id="369" r:id="rId10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thijs Hofmijster" initials="MH" lastIdx="2" clrIdx="0">
    <p:extLst>
      <p:ext uri="{19B8F6BF-5375-455C-9EA6-DF929625EA0E}">
        <p15:presenceInfo xmlns:p15="http://schemas.microsoft.com/office/powerpoint/2012/main" userId="e93fc8b2d635575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10D86"/>
    <a:srgbClr val="9999FF"/>
    <a:srgbClr val="FACAD0"/>
    <a:srgbClr val="FF6600"/>
    <a:srgbClr val="FF9900"/>
    <a:srgbClr val="BFBFBF"/>
    <a:srgbClr val="DF4D46"/>
    <a:srgbClr val="7BADBF"/>
    <a:srgbClr val="9BD5B7"/>
    <a:srgbClr val="FFD9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4019" autoAdjust="0"/>
  </p:normalViewPr>
  <p:slideViewPr>
    <p:cSldViewPr snapToGrid="0">
      <p:cViewPr varScale="1">
        <p:scale>
          <a:sx n="92" d="100"/>
          <a:sy n="92" d="100"/>
        </p:scale>
        <p:origin x="123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DD0F49-D750-4043-84D1-EE8CADA9E9BC}" type="datetimeFigureOut">
              <a:rPr lang="nl-NL" smtClean="0"/>
              <a:t>23-4-2024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FA9A0B-5850-45B2-B41E-EE38072B8CD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380908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6180C-FF6D-4FD2-90C9-F6AC718ACA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6180C-FF6D-4FD2-90C9-F6AC718ACA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71787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FA9A0B-5850-45B2-B41E-EE38072B8CD4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519337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FA9A0B-5850-45B2-B41E-EE38072B8CD4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748089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FA9A0B-5850-45B2-B41E-EE38072B8CD4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224035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Mainly student projects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FA9A0B-5850-45B2-B41E-EE38072B8CD4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0168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588456-013F-4D6E-B9D3-F8548D35C8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ED73B12-BC2E-4E95-97D6-2E978BF216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pic>
        <p:nvPicPr>
          <p:cNvPr id="7" name="51D38375-627A-49EC-BE8F-F3C3768535A0">
            <a:extLst>
              <a:ext uri="{FF2B5EF4-FFF2-40B4-BE49-F238E27FC236}">
                <a16:creationId xmlns:a16="http://schemas.microsoft.com/office/drawing/2014/main" id="{9B6776CF-6228-CE74-47B6-E8B2A988F769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06" b="34313"/>
          <a:stretch/>
        </p:blipFill>
        <p:spPr bwMode="auto">
          <a:xfrm>
            <a:off x="10367705" y="6217990"/>
            <a:ext cx="1744719" cy="578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2232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F8A453-C1CA-4892-B4BB-2A1370DD7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D7CBE663-212A-4953-AB65-55B3AA78E1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7E41779-8001-4EB0-9284-C1BDBB77A5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779615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9E3E31-DD90-4C7B-B2A5-0EC82552C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0CB2B1B-6CEF-4EB3-B2C9-BF76F1A31D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pic>
        <p:nvPicPr>
          <p:cNvPr id="7" name="51D38375-627A-49EC-BE8F-F3C3768535A0">
            <a:extLst>
              <a:ext uri="{FF2B5EF4-FFF2-40B4-BE49-F238E27FC236}">
                <a16:creationId xmlns:a16="http://schemas.microsoft.com/office/drawing/2014/main" id="{179A52D2-9F08-5E4E-3512-8A6604C972A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06" b="34313"/>
          <a:stretch/>
        </p:blipFill>
        <p:spPr bwMode="auto">
          <a:xfrm>
            <a:off x="10367705" y="6217990"/>
            <a:ext cx="1744719" cy="578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07956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F0C29C71-7F39-433E-8D4B-101FB0BCEA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04CB1B7C-1506-4129-8DF2-1EFA7D268B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pic>
        <p:nvPicPr>
          <p:cNvPr id="7" name="51D38375-627A-49EC-BE8F-F3C3768535A0">
            <a:extLst>
              <a:ext uri="{FF2B5EF4-FFF2-40B4-BE49-F238E27FC236}">
                <a16:creationId xmlns:a16="http://schemas.microsoft.com/office/drawing/2014/main" id="{7BD499FC-7247-A688-249B-3E5DE6470DE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06" b="34313"/>
          <a:stretch/>
        </p:blipFill>
        <p:spPr bwMode="auto">
          <a:xfrm>
            <a:off x="10367705" y="6217990"/>
            <a:ext cx="1744719" cy="578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688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B5D4B5-3C1D-4EB5-A5A0-4CD758FE7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5E21696-B59C-404F-93F6-AE052A3E5B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pic>
        <p:nvPicPr>
          <p:cNvPr id="7" name="51D38375-627A-49EC-BE8F-F3C3768535A0">
            <a:extLst>
              <a:ext uri="{FF2B5EF4-FFF2-40B4-BE49-F238E27FC236}">
                <a16:creationId xmlns:a16="http://schemas.microsoft.com/office/drawing/2014/main" id="{A80C87C4-67BD-7F42-FC11-D66B8EE2B47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06" b="34313"/>
          <a:stretch/>
        </p:blipFill>
        <p:spPr bwMode="auto">
          <a:xfrm>
            <a:off x="10367705" y="6217990"/>
            <a:ext cx="1744719" cy="578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4289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el en objec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B5D4B5-3C1D-4EB5-A5A0-4CD758FE73BC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5E21696-B59C-404F-93F6-AE052A3E5B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2C6A017-7D69-8DA8-BF5D-FA0CCBBFE5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1080" y="6193588"/>
            <a:ext cx="1816265" cy="578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5583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7ED468-76DE-4DDD-BB4D-3D269C860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792D1C1-8228-4DBA-9080-A6BC119B92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476822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6E36AA-F7D3-4B08-BA36-B211A508E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83019A0-7780-448E-99B5-516F9C2E92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BEA2998-0773-4338-89B6-51F0609241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pic>
        <p:nvPicPr>
          <p:cNvPr id="8" name="51D38375-627A-49EC-BE8F-F3C3768535A0">
            <a:extLst>
              <a:ext uri="{FF2B5EF4-FFF2-40B4-BE49-F238E27FC236}">
                <a16:creationId xmlns:a16="http://schemas.microsoft.com/office/drawing/2014/main" id="{866286BD-7473-278B-C900-86450FF45E4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06" b="34313"/>
          <a:stretch/>
        </p:blipFill>
        <p:spPr bwMode="auto">
          <a:xfrm>
            <a:off x="10367705" y="6217990"/>
            <a:ext cx="1744719" cy="578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9843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0C43F5-21C2-40DA-B955-C7F775FED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240B733-7629-47D7-A80D-E066257C2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76EA339-961F-4AB8-BFA9-5C4F1C1894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A65C669C-AA05-49C3-9682-7F1E32DA7C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69F6E060-659E-4A53-A7AF-DFBDD222D2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pic>
        <p:nvPicPr>
          <p:cNvPr id="10" name="51D38375-627A-49EC-BE8F-F3C3768535A0">
            <a:extLst>
              <a:ext uri="{FF2B5EF4-FFF2-40B4-BE49-F238E27FC236}">
                <a16:creationId xmlns:a16="http://schemas.microsoft.com/office/drawing/2014/main" id="{9DC88247-99E8-C6AB-2CCE-554716554B9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06" b="34313"/>
          <a:stretch/>
        </p:blipFill>
        <p:spPr bwMode="auto">
          <a:xfrm>
            <a:off x="10367705" y="6217990"/>
            <a:ext cx="1744719" cy="578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79672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F74CB9-A7D7-47F0-93B7-1164A2F06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pic>
        <p:nvPicPr>
          <p:cNvPr id="6" name="51D38375-627A-49EC-BE8F-F3C3768535A0">
            <a:extLst>
              <a:ext uri="{FF2B5EF4-FFF2-40B4-BE49-F238E27FC236}">
                <a16:creationId xmlns:a16="http://schemas.microsoft.com/office/drawing/2014/main" id="{2C2313A3-B466-EBDA-1BC0-03756FA9B4C7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06" b="34313"/>
          <a:stretch/>
        </p:blipFill>
        <p:spPr bwMode="auto">
          <a:xfrm>
            <a:off x="10367705" y="6217990"/>
            <a:ext cx="1744719" cy="578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8898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09236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88CA32-CC03-417B-AFE3-2F1720FEB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83D8060-F62A-4BA3-819F-2A1AD89AAF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7BA5060-E2B5-4235-8113-6592CD97B4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8" name="51D38375-627A-49EC-BE8F-F3C3768535A0">
            <a:extLst>
              <a:ext uri="{FF2B5EF4-FFF2-40B4-BE49-F238E27FC236}">
                <a16:creationId xmlns:a16="http://schemas.microsoft.com/office/drawing/2014/main" id="{7954D508-D694-672E-5143-3136B97060B7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06" b="34313"/>
          <a:stretch/>
        </p:blipFill>
        <p:spPr bwMode="auto">
          <a:xfrm>
            <a:off x="10367705" y="6217990"/>
            <a:ext cx="1744719" cy="578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26601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D402A272-4080-4009-8059-1F013C3DC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A8254E4-65EE-4C03-9D3A-481EAB0B49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388886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ptly Medium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ptly Medium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ptly Medium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ptly Medium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ptly Medium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ptly Medium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483928" y="759599"/>
            <a:ext cx="51435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DF4D46"/>
                </a:solidFill>
                <a:effectLst/>
                <a:uLnTx/>
                <a:uFillTx/>
                <a:latin typeface="Aptly Medium"/>
              </a:rPr>
              <a:t>ResearchDrive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DF4D46"/>
              </a:solidFill>
              <a:effectLst/>
              <a:uLnTx/>
              <a:uFillTx/>
              <a:latin typeface="Aptly Medium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i="1" dirty="0">
                <a:solidFill>
                  <a:srgbClr val="DF4D46"/>
                </a:solidFill>
                <a:latin typeface="Aptly Medium"/>
              </a:rPr>
              <a:t>Experiences in HMS (Sports-) research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DF4D46"/>
              </a:solidFill>
              <a:effectLst/>
              <a:uLnTx/>
              <a:uFillTx/>
              <a:latin typeface="Aptly Medium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E3FA4E9-FDC4-4BA8-B4B9-B7B13D5B5B84}"/>
              </a:ext>
            </a:extLst>
          </p:cNvPr>
          <p:cNvSpPr txBox="1"/>
          <p:nvPr/>
        </p:nvSpPr>
        <p:spPr>
          <a:xfrm>
            <a:off x="6483928" y="2554272"/>
            <a:ext cx="4727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400" b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ly Medium"/>
                <a:cs typeface="Arial" panose="020B0604020202020204" pitchFamily="34" charset="0"/>
              </a:rPr>
              <a:t>Mathijs Hofmijster | </a:t>
            </a:r>
            <a:r>
              <a:rPr kumimoji="0" lang="en-US" sz="2400" b="0" u="sng" strike="noStrike" kern="1200" cap="none" spc="-15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Aptly Medium"/>
                <a:cs typeface="Arial" panose="020B0604020202020204" pitchFamily="34" charset="0"/>
              </a:rPr>
              <a:t>m.hofmijster@vu.nl </a:t>
            </a:r>
          </a:p>
        </p:txBody>
      </p:sp>
      <p:pic>
        <p:nvPicPr>
          <p:cNvPr id="1026" name="Picture 1">
            <a:extLst>
              <a:ext uri="{FF2B5EF4-FFF2-40B4-BE49-F238E27FC236}">
                <a16:creationId xmlns:a16="http://schemas.microsoft.com/office/drawing/2014/main" id="{989845DC-89AD-451C-8FD8-6C2B5D27C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764" y="5555476"/>
            <a:ext cx="34290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E59406D-8512-3FC6-718C-1496DD6B5B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956"/>
          <a:stretch/>
        </p:blipFill>
        <p:spPr>
          <a:xfrm>
            <a:off x="0" y="0"/>
            <a:ext cx="617669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483928" y="759599"/>
            <a:ext cx="51435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DF4D46"/>
                </a:solidFill>
                <a:effectLst/>
                <a:uLnTx/>
                <a:uFillTx/>
                <a:latin typeface="Aptly Medium"/>
              </a:rPr>
              <a:t>Sharing potentially sensitive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DF4D46"/>
                </a:solidFill>
                <a:effectLst/>
                <a:uLnTx/>
                <a:uFillTx/>
                <a:latin typeface="Aptly Medium"/>
              </a:rPr>
              <a:t>datawith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DF4D46"/>
                </a:solidFill>
                <a:effectLst/>
                <a:uLnTx/>
                <a:uFillTx/>
                <a:latin typeface="Aptly Medium"/>
              </a:rPr>
              <a:t> fellow researchers, students and other stakeholders; experiences with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DF4D46"/>
                </a:solidFill>
                <a:effectLst/>
                <a:uLnTx/>
                <a:uFillTx/>
                <a:latin typeface="Aptly Medium"/>
              </a:rPr>
              <a:t>ResearchDrive</a:t>
            </a:r>
            <a:endParaRPr kumimoji="0" lang="en-US" sz="2600" b="0" i="1" u="none" strike="noStrike" kern="1200" cap="none" spc="0" normalizeH="0" baseline="0" noProof="0" dirty="0">
              <a:ln>
                <a:noFill/>
              </a:ln>
              <a:solidFill>
                <a:srgbClr val="DF4D46"/>
              </a:solidFill>
              <a:effectLst/>
              <a:uLnTx/>
              <a:uFillTx/>
              <a:latin typeface="Aptly Medium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E3FA4E9-FDC4-4BA8-B4B9-B7B13D5B5B84}"/>
              </a:ext>
            </a:extLst>
          </p:cNvPr>
          <p:cNvSpPr txBox="1"/>
          <p:nvPr/>
        </p:nvSpPr>
        <p:spPr>
          <a:xfrm>
            <a:off x="6483928" y="2554272"/>
            <a:ext cx="4727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400" b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ly Medium"/>
                <a:cs typeface="Arial" panose="020B0604020202020204" pitchFamily="34" charset="0"/>
              </a:rPr>
              <a:t>Mathijs Hofmijster | </a:t>
            </a:r>
            <a:r>
              <a:rPr kumimoji="0" lang="en-US" sz="2400" b="0" u="sng" strike="noStrike" kern="1200" cap="none" spc="-15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Aptly Medium"/>
                <a:cs typeface="Arial" panose="020B0604020202020204" pitchFamily="34" charset="0"/>
              </a:rPr>
              <a:t>m.hofmijster@vu.nl </a:t>
            </a:r>
          </a:p>
        </p:txBody>
      </p:sp>
      <p:pic>
        <p:nvPicPr>
          <p:cNvPr id="1026" name="Picture 1">
            <a:extLst>
              <a:ext uri="{FF2B5EF4-FFF2-40B4-BE49-F238E27FC236}">
                <a16:creationId xmlns:a16="http://schemas.microsoft.com/office/drawing/2014/main" id="{989845DC-89AD-451C-8FD8-6C2B5D27C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764" y="5555476"/>
            <a:ext cx="34290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E59406D-8512-3FC6-718C-1496DD6B5B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956"/>
          <a:stretch/>
        </p:blipFill>
        <p:spPr>
          <a:xfrm>
            <a:off x="0" y="0"/>
            <a:ext cx="61766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8880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37DA83A-96A7-7882-D318-36C4C1FD81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90" t="4841" r="7085" b="5226"/>
          <a:stretch/>
        </p:blipFill>
        <p:spPr>
          <a:xfrm>
            <a:off x="7803572" y="207818"/>
            <a:ext cx="3766450" cy="20885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8D1E82-4BD9-16F7-8AED-E331AEC822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328"/>
          <a:stretch/>
        </p:blipFill>
        <p:spPr>
          <a:xfrm>
            <a:off x="504214" y="2470263"/>
            <a:ext cx="3768586" cy="4031428"/>
          </a:xfrm>
          <a:prstGeom prst="rect">
            <a:avLst/>
          </a:prstGeom>
        </p:spPr>
      </p:pic>
      <p:pic>
        <p:nvPicPr>
          <p:cNvPr id="10" name="Picture 9" descr="A person standing on a mountain&#10;&#10;Description automatically generated">
            <a:extLst>
              <a:ext uri="{FF2B5EF4-FFF2-40B4-BE49-F238E27FC236}">
                <a16:creationId xmlns:a16="http://schemas.microsoft.com/office/drawing/2014/main" id="{0750437E-B581-DDE0-564E-9DEE8F8C0F1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" t="2522" r="50" b="6112"/>
          <a:stretch/>
        </p:blipFill>
        <p:spPr>
          <a:xfrm>
            <a:off x="4643060" y="2470263"/>
            <a:ext cx="6926962" cy="3560003"/>
          </a:xfrm>
          <a:prstGeom prst="rect">
            <a:avLst/>
          </a:prstGeom>
        </p:spPr>
      </p:pic>
      <p:pic>
        <p:nvPicPr>
          <p:cNvPr id="12" name="Picture 11" descr="A person hiking on a snowy mountain&#10;&#10;Description automatically generated">
            <a:extLst>
              <a:ext uri="{FF2B5EF4-FFF2-40B4-BE49-F238E27FC236}">
                <a16:creationId xmlns:a16="http://schemas.microsoft.com/office/drawing/2014/main" id="{8D7A33D9-ACFB-5536-D3A8-6D016006AD2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" t="2350" r="-305" b="2758"/>
          <a:stretch/>
        </p:blipFill>
        <p:spPr>
          <a:xfrm>
            <a:off x="4652024" y="207818"/>
            <a:ext cx="2934659" cy="20885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2F1F01B-F948-B5D6-5BDF-A90F47E1ADC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8148"/>
          <a:stretch/>
        </p:blipFill>
        <p:spPr>
          <a:xfrm>
            <a:off x="529219" y="207816"/>
            <a:ext cx="3743581" cy="208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2776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38D1E82-4BD9-16F7-8AED-E331AEC822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328"/>
          <a:stretch/>
        </p:blipFill>
        <p:spPr>
          <a:xfrm>
            <a:off x="504214" y="2470263"/>
            <a:ext cx="3768586" cy="403142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BA1F-4EB4-9F5B-4972-DA4664BC77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8872" y="488373"/>
            <a:ext cx="6864927" cy="5688590"/>
          </a:xfrm>
        </p:spPr>
        <p:txBody>
          <a:bodyPr/>
          <a:lstStyle/>
          <a:p>
            <a:r>
              <a:rPr lang="en-GB" dirty="0"/>
              <a:t>Privacy sensitive data</a:t>
            </a:r>
            <a:br>
              <a:rPr lang="en-GB" dirty="0"/>
            </a:br>
            <a:r>
              <a:rPr lang="en-GB" dirty="0"/>
              <a:t>AVG (GDPR) “</a:t>
            </a:r>
            <a:r>
              <a:rPr lang="en-GB" dirty="0" err="1"/>
              <a:t>Bijzondere</a:t>
            </a:r>
            <a:r>
              <a:rPr lang="en-GB" dirty="0"/>
              <a:t> </a:t>
            </a:r>
            <a:r>
              <a:rPr lang="en-GB" dirty="0" err="1"/>
              <a:t>persoonsgegevens</a:t>
            </a:r>
            <a:r>
              <a:rPr lang="en-GB" dirty="0"/>
              <a:t>” </a:t>
            </a:r>
            <a:br>
              <a:rPr lang="en-GB" dirty="0"/>
            </a:br>
            <a:r>
              <a:rPr lang="en-GB" dirty="0"/>
              <a:t>Health and biometric data</a:t>
            </a:r>
          </a:p>
          <a:p>
            <a:r>
              <a:rPr lang="en-GB" dirty="0"/>
              <a:t>Easily traced back to individuals</a:t>
            </a:r>
          </a:p>
          <a:p>
            <a:r>
              <a:rPr lang="en-GB" dirty="0"/>
              <a:t>Data sometimes is of particular interest to unauthorized people</a:t>
            </a:r>
            <a:br>
              <a:rPr lang="en-GB" dirty="0"/>
            </a:br>
            <a:r>
              <a:rPr lang="en-GB" dirty="0"/>
              <a:t>(Media, Competitors)</a:t>
            </a:r>
          </a:p>
          <a:p>
            <a:r>
              <a:rPr lang="en-GB" dirty="0"/>
              <a:t>Multiple Stakeholders</a:t>
            </a:r>
            <a:br>
              <a:rPr lang="en-GB" dirty="0"/>
            </a:br>
            <a:r>
              <a:rPr lang="en-GB" dirty="0"/>
              <a:t>Athletes, Researchers, Federations, Coaches, Students</a:t>
            </a:r>
          </a:p>
          <a:p>
            <a:endParaRPr lang="en-GB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04969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DC48FAA-E1D5-C3E4-C0A0-8B1B259B6D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136"/>
          <a:stretch/>
        </p:blipFill>
        <p:spPr>
          <a:xfrm>
            <a:off x="0" y="218207"/>
            <a:ext cx="12192000" cy="58685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B8D515-4B2C-4E5E-7DA0-BFF3F2EB21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2333" y="1050977"/>
            <a:ext cx="1049049" cy="411392"/>
          </a:xfrm>
          <a:prstGeom prst="rect">
            <a:avLst/>
          </a:prstGeom>
        </p:spPr>
      </p:pic>
      <p:pic>
        <p:nvPicPr>
          <p:cNvPr id="1026" name="Picture 2" descr="KNSB">
            <a:extLst>
              <a:ext uri="{FF2B5EF4-FFF2-40B4-BE49-F238E27FC236}">
                <a16:creationId xmlns:a16="http://schemas.microsoft.com/office/drawing/2014/main" id="{4CD64664-1D61-2407-9425-FC99FB9DF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131" y="1545496"/>
            <a:ext cx="502305" cy="356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FF5AEE-2628-6C57-7F82-DB2ADEB862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7948" y="1490792"/>
            <a:ext cx="903143" cy="4759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F7E880-2B9C-A34C-7230-03D8FADE82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7131" y="1514411"/>
            <a:ext cx="1653960" cy="103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039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ADA40D-FB61-D3E9-F3DA-C44158BD6C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294"/>
          <a:stretch/>
        </p:blipFill>
        <p:spPr>
          <a:xfrm>
            <a:off x="0" y="10391"/>
            <a:ext cx="12192000" cy="5858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3436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508D8DB-1295-C46A-690C-929F73F0C1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294"/>
          <a:stretch/>
        </p:blipFill>
        <p:spPr>
          <a:xfrm>
            <a:off x="0" y="0"/>
            <a:ext cx="12192000" cy="5858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1696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279F736-1C0B-B470-1DC3-78B0B058B9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 b="32398"/>
          <a:stretch/>
        </p:blipFill>
        <p:spPr>
          <a:xfrm>
            <a:off x="810489" y="235960"/>
            <a:ext cx="10396345" cy="5853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6311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6F91DD-C572-9EA0-E19F-98F38CB38D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529936"/>
            <a:ext cx="5181600" cy="5647027"/>
          </a:xfrm>
        </p:spPr>
        <p:txBody>
          <a:bodyPr/>
          <a:lstStyle/>
          <a:p>
            <a:pPr marL="0" indent="0">
              <a:buNone/>
            </a:pPr>
            <a:r>
              <a:rPr lang="en-GB" b="1" dirty="0"/>
              <a:t>What I like best </a:t>
            </a:r>
          </a:p>
          <a:p>
            <a:pPr marL="0" indent="0">
              <a:buNone/>
            </a:pPr>
            <a:r>
              <a:rPr lang="en-GB" dirty="0"/>
              <a:t>Safe sharing of data</a:t>
            </a:r>
          </a:p>
          <a:p>
            <a:pPr marL="457200" lvl="1" indent="0">
              <a:buNone/>
            </a:pPr>
            <a:r>
              <a:rPr lang="en-GB" dirty="0"/>
              <a:t>Inside and outside of VU</a:t>
            </a:r>
          </a:p>
          <a:p>
            <a:pPr marL="0" indent="0">
              <a:buNone/>
            </a:pPr>
            <a:r>
              <a:rPr lang="en-GB" dirty="0"/>
              <a:t>Can mount it as an extra drive in my computer (OwnCloud)</a:t>
            </a:r>
          </a:p>
          <a:p>
            <a:pPr marL="457200" lvl="1" indent="0">
              <a:buNone/>
            </a:pPr>
            <a:r>
              <a:rPr lang="en-GB" dirty="0"/>
              <a:t>Remotely accessible</a:t>
            </a:r>
          </a:p>
          <a:p>
            <a:pPr marL="0" indent="0">
              <a:buNone/>
            </a:pPr>
            <a:r>
              <a:rPr lang="en-GB" dirty="0"/>
              <a:t>No more tedious data-transfer processes with students</a:t>
            </a:r>
          </a:p>
          <a:p>
            <a:pPr marL="0" indent="0">
              <a:buNone/>
            </a:pPr>
            <a:r>
              <a:rPr lang="en-GB" dirty="0"/>
              <a:t>All stakeholders have access</a:t>
            </a:r>
          </a:p>
          <a:p>
            <a:pPr marL="457200" lvl="1" indent="0">
              <a:buNone/>
            </a:pPr>
            <a:r>
              <a:rPr lang="en-GB" dirty="0"/>
              <a:t>Some control over access rights</a:t>
            </a:r>
          </a:p>
          <a:p>
            <a:pPr marL="457200" lvl="1" indent="0">
              <a:buNone/>
            </a:pPr>
            <a:r>
              <a:rPr lang="en-GB" dirty="0"/>
              <a:t>Back-up copies?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757BF2C-E23C-3907-0792-DD3430DE69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529936"/>
            <a:ext cx="5181600" cy="5647027"/>
          </a:xfrm>
        </p:spPr>
        <p:txBody>
          <a:bodyPr/>
          <a:lstStyle/>
          <a:p>
            <a:pPr marL="0" indent="0">
              <a:buNone/>
            </a:pPr>
            <a:r>
              <a:rPr lang="en-GB" b="1" dirty="0"/>
              <a:t>What I like least</a:t>
            </a:r>
          </a:p>
          <a:p>
            <a:pPr marL="0" indent="0">
              <a:buNone/>
            </a:pPr>
            <a:r>
              <a:rPr lang="en-US" dirty="0"/>
              <a:t>No 2FA for non-academic partners</a:t>
            </a:r>
          </a:p>
          <a:p>
            <a:pPr marL="0" indent="0">
              <a:buNone/>
            </a:pPr>
            <a:r>
              <a:rPr lang="en-US" dirty="0"/>
              <a:t>Invitation and sharing process is somewhat cumbersome</a:t>
            </a:r>
          </a:p>
          <a:p>
            <a:pPr marL="457200" lvl="1" indent="0">
              <a:buNone/>
            </a:pPr>
            <a:r>
              <a:rPr lang="en-US" dirty="0"/>
              <a:t>limited documentation</a:t>
            </a:r>
          </a:p>
          <a:p>
            <a:pPr marL="457200" lvl="1" indent="0">
              <a:buNone/>
            </a:pPr>
            <a:r>
              <a:rPr lang="en-US" dirty="0"/>
              <a:t>“This is not for students” (UCIT)</a:t>
            </a:r>
          </a:p>
          <a:p>
            <a:pPr marL="0" indent="0">
              <a:buNone/>
            </a:pPr>
            <a:r>
              <a:rPr lang="en-US" dirty="0"/>
              <a:t>Limited time</a:t>
            </a:r>
          </a:p>
          <a:p>
            <a:pPr marL="0" indent="0">
              <a:buNone/>
            </a:pPr>
            <a:r>
              <a:rPr lang="en-US" dirty="0"/>
              <a:t>Confusing what to use</a:t>
            </a:r>
          </a:p>
          <a:p>
            <a:pPr marL="457200" lvl="1" indent="0">
              <a:buNone/>
            </a:pPr>
            <a:r>
              <a:rPr lang="en-US" dirty="0"/>
              <a:t>OneDrive, </a:t>
            </a:r>
            <a:r>
              <a:rPr lang="en-US" dirty="0" err="1"/>
              <a:t>SURFdrive</a:t>
            </a:r>
            <a:r>
              <a:rPr lang="en-US" dirty="0"/>
              <a:t>, Yoda</a:t>
            </a:r>
          </a:p>
          <a:p>
            <a:pPr marL="0" indent="0">
              <a:buNone/>
            </a:pPr>
            <a:r>
              <a:rPr lang="en-US" dirty="0"/>
              <a:t>Sluggish at times</a:t>
            </a:r>
          </a:p>
          <a:p>
            <a:pPr marL="0" indent="0">
              <a:buNone/>
            </a:pPr>
            <a:r>
              <a:rPr lang="en-US" dirty="0"/>
              <a:t>Online functionality is limited</a:t>
            </a:r>
          </a:p>
        </p:txBody>
      </p:sp>
    </p:spTree>
    <p:extLst>
      <p:ext uri="{BB962C8B-B14F-4D97-AF65-F5344CB8AC3E}">
        <p14:creationId xmlns:p14="http://schemas.microsoft.com/office/powerpoint/2010/main" val="2401012012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 AISS opmaak" id="{9FA1DF23-76F1-42A6-BDEE-AF815BD150E4}" vid="{C1B9DD6E-6930-4ABD-9C33-6E49DBFEE4B9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Presentatie AISS opmaak</Template>
  <TotalTime>0</TotalTime>
  <Words>194</Words>
  <Application>Microsoft Office PowerPoint</Application>
  <PresentationFormat>Widescreen</PresentationFormat>
  <Paragraphs>35</Paragraphs>
  <Slides>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Aptly Medium</vt:lpstr>
      <vt:lpstr>Arial</vt:lpstr>
      <vt:lpstr>Calibri</vt:lpstr>
      <vt:lpstr>Kantoorthema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Timmerman - Ricken, A.X.C. (Annieck)</dc:creator>
  <cp:lastModifiedBy>Hofmijster, M.J. (MJ)</cp:lastModifiedBy>
  <cp:revision>107</cp:revision>
  <dcterms:created xsi:type="dcterms:W3CDTF">2022-05-04T13:08:03Z</dcterms:created>
  <dcterms:modified xsi:type="dcterms:W3CDTF">2024-04-23T14:46:53Z</dcterms:modified>
</cp:coreProperties>
</file>