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7" r:id="rId4"/>
    <p:sldId id="258" r:id="rId5"/>
    <p:sldId id="259" r:id="rId6"/>
    <p:sldId id="262" r:id="rId7"/>
    <p:sldId id="278" r:id="rId8"/>
    <p:sldId id="268" r:id="rId9"/>
    <p:sldId id="269" r:id="rId10"/>
    <p:sldId id="264" r:id="rId11"/>
    <p:sldId id="270" r:id="rId12"/>
    <p:sldId id="279" r:id="rId13"/>
    <p:sldId id="266" r:id="rId14"/>
    <p:sldId id="272" r:id="rId15"/>
    <p:sldId id="271" r:id="rId16"/>
    <p:sldId id="273" r:id="rId17"/>
    <p:sldId id="274" r:id="rId18"/>
    <p:sldId id="275" r:id="rId19"/>
    <p:sldId id="280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DED12-8EE2-48BD-94C8-0706F755C5F6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E577C0-F179-41C4-8630-CD0F148329AC}">
      <dgm:prSet phldrT="[Text]"/>
      <dgm:spPr/>
      <dgm:t>
        <a:bodyPr/>
        <a:lstStyle/>
        <a:p>
          <a:r>
            <a:rPr lang="en-US" dirty="0" smtClean="0"/>
            <a:t>Affine Registration</a:t>
          </a:r>
          <a:endParaRPr lang="en-US" dirty="0"/>
        </a:p>
      </dgm:t>
    </dgm:pt>
    <dgm:pt modelId="{D97824F9-C035-43D4-A773-24883116787B}" type="parTrans" cxnId="{7C759594-7B50-490F-A150-82D6A5731657}">
      <dgm:prSet/>
      <dgm:spPr/>
      <dgm:t>
        <a:bodyPr/>
        <a:lstStyle/>
        <a:p>
          <a:endParaRPr lang="en-US"/>
        </a:p>
      </dgm:t>
    </dgm:pt>
    <dgm:pt modelId="{C7AC975B-16E7-4C76-82B3-381B059782FD}" type="sibTrans" cxnId="{7C759594-7B50-490F-A150-82D6A5731657}">
      <dgm:prSet/>
      <dgm:spPr/>
      <dgm:t>
        <a:bodyPr/>
        <a:lstStyle/>
        <a:p>
          <a:endParaRPr lang="en-US"/>
        </a:p>
      </dgm:t>
    </dgm:pt>
    <dgm:pt modelId="{85B8C88C-3601-4B93-8B1C-E448CFE9BE39}">
      <dgm:prSet phldrT="[Text]"/>
      <dgm:spPr/>
      <dgm:t>
        <a:bodyPr/>
        <a:lstStyle/>
        <a:p>
          <a:r>
            <a:rPr lang="en-US" dirty="0" smtClean="0"/>
            <a:t>Estimate from Peak Pressure Images</a:t>
          </a:r>
          <a:endParaRPr lang="en-US" dirty="0"/>
        </a:p>
      </dgm:t>
    </dgm:pt>
    <dgm:pt modelId="{4B9E1365-8A9B-405F-8E33-7A1C3D5D875F}" type="parTrans" cxnId="{102AC010-4AC2-4B23-8287-BD37414CA8E0}">
      <dgm:prSet/>
      <dgm:spPr/>
      <dgm:t>
        <a:bodyPr/>
        <a:lstStyle/>
        <a:p>
          <a:endParaRPr lang="en-US"/>
        </a:p>
      </dgm:t>
    </dgm:pt>
    <dgm:pt modelId="{23A3053C-5E01-45E4-AE4B-4E902443B9D7}" type="sibTrans" cxnId="{102AC010-4AC2-4B23-8287-BD37414CA8E0}">
      <dgm:prSet/>
      <dgm:spPr/>
      <dgm:t>
        <a:bodyPr/>
        <a:lstStyle/>
        <a:p>
          <a:endParaRPr lang="en-US"/>
        </a:p>
      </dgm:t>
    </dgm:pt>
    <dgm:pt modelId="{4DCE6019-F765-42B4-9C89-141E74C050C7}">
      <dgm:prSet phldrT="[Text]"/>
      <dgm:spPr/>
      <dgm:t>
        <a:bodyPr/>
        <a:lstStyle/>
        <a:p>
          <a:r>
            <a:rPr lang="en-US" dirty="0" smtClean="0"/>
            <a:t>Apply transformation to each frame</a:t>
          </a:r>
          <a:endParaRPr lang="en-US" dirty="0"/>
        </a:p>
      </dgm:t>
    </dgm:pt>
    <dgm:pt modelId="{9BB7D2D6-CBB4-4E55-902E-7486BF4AFB6F}" type="parTrans" cxnId="{076877D5-CCB4-4C58-B3E4-A324A2BBB4BE}">
      <dgm:prSet/>
      <dgm:spPr/>
      <dgm:t>
        <a:bodyPr/>
        <a:lstStyle/>
        <a:p>
          <a:endParaRPr lang="en-US"/>
        </a:p>
      </dgm:t>
    </dgm:pt>
    <dgm:pt modelId="{CBA53327-96AC-4735-AFCD-1892B1A42023}" type="sibTrans" cxnId="{076877D5-CCB4-4C58-B3E4-A324A2BBB4BE}">
      <dgm:prSet/>
      <dgm:spPr/>
      <dgm:t>
        <a:bodyPr/>
        <a:lstStyle/>
        <a:p>
          <a:endParaRPr lang="en-US"/>
        </a:p>
      </dgm:t>
    </dgm:pt>
    <dgm:pt modelId="{457AEBFF-6F7E-41D4-8FDF-9AB234CD02D6}">
      <dgm:prSet phldrT="[Text]"/>
      <dgm:spPr/>
      <dgm:t>
        <a:bodyPr/>
        <a:lstStyle/>
        <a:p>
          <a:r>
            <a:rPr lang="en-US" dirty="0" smtClean="0"/>
            <a:t>Deformable Registration</a:t>
          </a:r>
          <a:endParaRPr lang="en-US" dirty="0"/>
        </a:p>
      </dgm:t>
    </dgm:pt>
    <dgm:pt modelId="{51D659F1-DF9D-4CD0-AC2D-2EAFBD114F12}" type="parTrans" cxnId="{9C8B5326-0544-408D-ABB2-B9840C260591}">
      <dgm:prSet/>
      <dgm:spPr/>
      <dgm:t>
        <a:bodyPr/>
        <a:lstStyle/>
        <a:p>
          <a:endParaRPr lang="en-US"/>
        </a:p>
      </dgm:t>
    </dgm:pt>
    <dgm:pt modelId="{7AF8D468-24BC-4FDD-BC8B-1643728D0394}" type="sibTrans" cxnId="{9C8B5326-0544-408D-ABB2-B9840C260591}">
      <dgm:prSet/>
      <dgm:spPr/>
      <dgm:t>
        <a:bodyPr/>
        <a:lstStyle/>
        <a:p>
          <a:endParaRPr lang="en-US"/>
        </a:p>
      </dgm:t>
    </dgm:pt>
    <dgm:pt modelId="{898A5BE6-2E05-4C1F-9CAE-4DBA1D4E5C33}">
      <dgm:prSet phldrT="[Text]"/>
      <dgm:spPr/>
      <dgm:t>
        <a:bodyPr/>
        <a:lstStyle/>
        <a:p>
          <a:r>
            <a:rPr lang="en-US" dirty="0" smtClean="0"/>
            <a:t>Estimate from 2D foot segmentations</a:t>
          </a:r>
          <a:endParaRPr lang="en-US" dirty="0"/>
        </a:p>
      </dgm:t>
    </dgm:pt>
    <dgm:pt modelId="{5FE945D0-6940-43BF-8190-6A5959B114CB}" type="parTrans" cxnId="{65B4D5A6-073B-4A29-9750-3B1C3FF303CC}">
      <dgm:prSet/>
      <dgm:spPr/>
      <dgm:t>
        <a:bodyPr/>
        <a:lstStyle/>
        <a:p>
          <a:endParaRPr lang="en-US"/>
        </a:p>
      </dgm:t>
    </dgm:pt>
    <dgm:pt modelId="{1531523A-6B20-4DD1-9010-3D99A1A3B352}" type="sibTrans" cxnId="{65B4D5A6-073B-4A29-9750-3B1C3FF303CC}">
      <dgm:prSet/>
      <dgm:spPr/>
      <dgm:t>
        <a:bodyPr/>
        <a:lstStyle/>
        <a:p>
          <a:endParaRPr lang="en-US"/>
        </a:p>
      </dgm:t>
    </dgm:pt>
    <dgm:pt modelId="{D7AF8EDC-AE2A-4A13-99D9-FE014C57B05C}">
      <dgm:prSet phldrT="[Text]"/>
      <dgm:spPr/>
      <dgm:t>
        <a:bodyPr/>
        <a:lstStyle/>
        <a:p>
          <a:r>
            <a:rPr lang="en-US" dirty="0" smtClean="0"/>
            <a:t>Apply deformation to each frame</a:t>
          </a:r>
          <a:endParaRPr lang="en-US" dirty="0"/>
        </a:p>
      </dgm:t>
    </dgm:pt>
    <dgm:pt modelId="{E820303D-14EA-4B85-8F4F-0E31AEBB0239}" type="parTrans" cxnId="{C1C93ABE-548C-42CB-A3B5-8A2AA9DF4D8A}">
      <dgm:prSet/>
      <dgm:spPr/>
      <dgm:t>
        <a:bodyPr/>
        <a:lstStyle/>
        <a:p>
          <a:endParaRPr lang="en-US"/>
        </a:p>
      </dgm:t>
    </dgm:pt>
    <dgm:pt modelId="{0428DF68-540E-4EC2-BC0D-F04DAA66D440}" type="sibTrans" cxnId="{C1C93ABE-548C-42CB-A3B5-8A2AA9DF4D8A}">
      <dgm:prSet/>
      <dgm:spPr/>
      <dgm:t>
        <a:bodyPr/>
        <a:lstStyle/>
        <a:p>
          <a:endParaRPr lang="en-US"/>
        </a:p>
      </dgm:t>
    </dgm:pt>
    <dgm:pt modelId="{93EBCEDD-22EE-4C05-9979-A98A806E6C22}">
      <dgm:prSet phldrT="[Text]"/>
      <dgm:spPr/>
      <dgm:t>
        <a:bodyPr/>
        <a:lstStyle/>
        <a:p>
          <a:r>
            <a:rPr lang="en-US" dirty="0" smtClean="0"/>
            <a:t>Dynamic Time Warping</a:t>
          </a:r>
          <a:endParaRPr lang="en-US" dirty="0"/>
        </a:p>
      </dgm:t>
    </dgm:pt>
    <dgm:pt modelId="{9CFE6191-7D71-4792-982D-7B0DC89ED6CF}" type="parTrans" cxnId="{36428146-A6E0-4554-BC5F-8F64CBF49029}">
      <dgm:prSet/>
      <dgm:spPr/>
      <dgm:t>
        <a:bodyPr/>
        <a:lstStyle/>
        <a:p>
          <a:endParaRPr lang="en-US"/>
        </a:p>
      </dgm:t>
    </dgm:pt>
    <dgm:pt modelId="{5D55B1F8-6141-4065-B2A1-B3440C3A123B}" type="sibTrans" cxnId="{36428146-A6E0-4554-BC5F-8F64CBF49029}">
      <dgm:prSet/>
      <dgm:spPr/>
      <dgm:t>
        <a:bodyPr/>
        <a:lstStyle/>
        <a:p>
          <a:endParaRPr lang="en-US"/>
        </a:p>
      </dgm:t>
    </dgm:pt>
    <dgm:pt modelId="{7FB26816-9589-4878-8BBB-AC06640CD5F8}">
      <dgm:prSet phldrT="[Text]"/>
      <dgm:spPr/>
      <dgm:t>
        <a:bodyPr/>
        <a:lstStyle/>
        <a:p>
          <a:r>
            <a:rPr lang="en-US" dirty="0" smtClean="0"/>
            <a:t>Estimate warp from video frames</a:t>
          </a:r>
          <a:endParaRPr lang="en-US" dirty="0"/>
        </a:p>
      </dgm:t>
    </dgm:pt>
    <dgm:pt modelId="{0DC33B67-6029-47CF-8AF7-43DF1E91EECB}" type="parTrans" cxnId="{31A38B25-FA73-4768-9A91-C301965A69AD}">
      <dgm:prSet/>
      <dgm:spPr/>
      <dgm:t>
        <a:bodyPr/>
        <a:lstStyle/>
        <a:p>
          <a:endParaRPr lang="en-US"/>
        </a:p>
      </dgm:t>
    </dgm:pt>
    <dgm:pt modelId="{733D12D1-1C64-4293-8014-ECDFC80DCE3A}" type="sibTrans" cxnId="{31A38B25-FA73-4768-9A91-C301965A69AD}">
      <dgm:prSet/>
      <dgm:spPr/>
      <dgm:t>
        <a:bodyPr/>
        <a:lstStyle/>
        <a:p>
          <a:endParaRPr lang="en-US"/>
        </a:p>
      </dgm:t>
    </dgm:pt>
    <dgm:pt modelId="{F6E3BF61-41DD-4840-89A9-49AAF7AFC137}">
      <dgm:prSet phldrT="[Text]"/>
      <dgm:spPr/>
      <dgm:t>
        <a:bodyPr/>
        <a:lstStyle/>
        <a:p>
          <a:r>
            <a:rPr lang="en-US" dirty="0" smtClean="0"/>
            <a:t>Apply warp globally</a:t>
          </a:r>
          <a:endParaRPr lang="en-US" dirty="0"/>
        </a:p>
      </dgm:t>
    </dgm:pt>
    <dgm:pt modelId="{0CAFECD0-79C2-4940-A101-4E825263F00B}" type="parTrans" cxnId="{A2D55046-E2B1-4848-A302-8C6E8AEC3298}">
      <dgm:prSet/>
      <dgm:spPr/>
      <dgm:t>
        <a:bodyPr/>
        <a:lstStyle/>
        <a:p>
          <a:endParaRPr lang="en-US"/>
        </a:p>
      </dgm:t>
    </dgm:pt>
    <dgm:pt modelId="{A68354E0-4F1E-4CBF-AEFA-FE9729EDCCE6}" type="sibTrans" cxnId="{A2D55046-E2B1-4848-A302-8C6E8AEC3298}">
      <dgm:prSet/>
      <dgm:spPr/>
      <dgm:t>
        <a:bodyPr/>
        <a:lstStyle/>
        <a:p>
          <a:endParaRPr lang="en-US"/>
        </a:p>
      </dgm:t>
    </dgm:pt>
    <dgm:pt modelId="{2594E59E-11E3-4384-88BE-B6E2F6E8541D}" type="pres">
      <dgm:prSet presAssocID="{E2BDED12-8EE2-48BD-94C8-0706F755C5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CE3B89-3EF3-4AFE-B53E-5B9084B066B4}" type="pres">
      <dgm:prSet presAssocID="{A3E577C0-F179-41C4-8630-CD0F148329AC}" presName="composite" presStyleCnt="0"/>
      <dgm:spPr/>
    </dgm:pt>
    <dgm:pt modelId="{E830FE13-1181-4807-A025-D46EF5EBAF1A}" type="pres">
      <dgm:prSet presAssocID="{A3E577C0-F179-41C4-8630-CD0F148329AC}" presName="imagSh" presStyleLbl="bgImgPlace1" presStyleIdx="0" presStyleCnt="3" custLinFactNeighborX="-212" custLinFactNeighborY="397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87" t="-584" r="-21943" b="14980"/>
          </a:stretch>
        </a:blipFill>
      </dgm:spPr>
    </dgm:pt>
    <dgm:pt modelId="{6C343010-3C18-4580-AB35-2462BE6CD7A9}" type="pres">
      <dgm:prSet presAssocID="{A3E577C0-F179-41C4-8630-CD0F148329AC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7A28F-558F-4B0E-A5AB-10CC0A5DF4A4}" type="pres">
      <dgm:prSet presAssocID="{C7AC975B-16E7-4C76-82B3-381B059782F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C309C07-11EC-46B0-83B9-054FB7310094}" type="pres">
      <dgm:prSet presAssocID="{C7AC975B-16E7-4C76-82B3-381B059782FD}" presName="connTx" presStyleLbl="sibTrans2D1" presStyleIdx="0" presStyleCnt="2"/>
      <dgm:spPr/>
      <dgm:t>
        <a:bodyPr/>
        <a:lstStyle/>
        <a:p>
          <a:endParaRPr lang="en-US"/>
        </a:p>
      </dgm:t>
    </dgm:pt>
    <dgm:pt modelId="{1072F9F6-F6CA-4FBA-9FFF-E47C26D32D47}" type="pres">
      <dgm:prSet presAssocID="{457AEBFF-6F7E-41D4-8FDF-9AB234CD02D6}" presName="composite" presStyleCnt="0"/>
      <dgm:spPr/>
    </dgm:pt>
    <dgm:pt modelId="{58490313-E27D-46AE-8C27-02A9554140BC}" type="pres">
      <dgm:prSet presAssocID="{457AEBFF-6F7E-41D4-8FDF-9AB234CD02D6}" presName="imagSh" presStyleLbl="b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334" t="5252" r="30556" b="20817"/>
          </a:stretch>
        </a:blipFill>
      </dgm:spPr>
    </dgm:pt>
    <dgm:pt modelId="{EC8A1522-3A7E-4303-B0B4-1EBD693929F3}" type="pres">
      <dgm:prSet presAssocID="{457AEBFF-6F7E-41D4-8FDF-9AB234CD02D6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E2ECA-1773-4D64-8F0F-C1CB540EF163}" type="pres">
      <dgm:prSet presAssocID="{7AF8D468-24BC-4FDD-BC8B-1643728D039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F184E8E-630A-4C14-8596-83339377B7FC}" type="pres">
      <dgm:prSet presAssocID="{7AF8D468-24BC-4FDD-BC8B-1643728D0394}" presName="connTx" presStyleLbl="sibTrans2D1" presStyleIdx="1" presStyleCnt="2"/>
      <dgm:spPr/>
      <dgm:t>
        <a:bodyPr/>
        <a:lstStyle/>
        <a:p>
          <a:endParaRPr lang="en-US"/>
        </a:p>
      </dgm:t>
    </dgm:pt>
    <dgm:pt modelId="{8B9C49EA-F720-4D9E-9F15-08A80E90451A}" type="pres">
      <dgm:prSet presAssocID="{93EBCEDD-22EE-4C05-9979-A98A806E6C22}" presName="composite" presStyleCnt="0"/>
      <dgm:spPr/>
    </dgm:pt>
    <dgm:pt modelId="{812FFC5E-E6DD-4D45-B630-BD8A949ECB19}" type="pres">
      <dgm:prSet presAssocID="{93EBCEDD-22EE-4C05-9979-A98A806E6C22}" presName="imagSh" presStyleLbl="b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90" t="3307" r="1390" b="42217"/>
          </a:stretch>
        </a:blipFill>
      </dgm:spPr>
    </dgm:pt>
    <dgm:pt modelId="{42F830C7-E6CC-4642-8718-C16348752BD5}" type="pres">
      <dgm:prSet presAssocID="{93EBCEDD-22EE-4C05-9979-A98A806E6C22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2EA554-B9D4-4092-8CE8-F88645D3B27F}" type="presOf" srcId="{4DCE6019-F765-42B4-9C89-141E74C050C7}" destId="{6C343010-3C18-4580-AB35-2462BE6CD7A9}" srcOrd="0" destOrd="2" presId="urn:microsoft.com/office/officeart/2005/8/layout/hProcess10"/>
    <dgm:cxn modelId="{19657A57-615A-4EA1-8E12-1E8213807C7B}" type="presOf" srcId="{C7AC975B-16E7-4C76-82B3-381B059782FD}" destId="{F167A28F-558F-4B0E-A5AB-10CC0A5DF4A4}" srcOrd="0" destOrd="0" presId="urn:microsoft.com/office/officeart/2005/8/layout/hProcess10"/>
    <dgm:cxn modelId="{DDDFE02A-1AC8-48A9-A918-FEA019E74DB6}" type="presOf" srcId="{85B8C88C-3601-4B93-8B1C-E448CFE9BE39}" destId="{6C343010-3C18-4580-AB35-2462BE6CD7A9}" srcOrd="0" destOrd="1" presId="urn:microsoft.com/office/officeart/2005/8/layout/hProcess10"/>
    <dgm:cxn modelId="{9447188B-5B00-4E38-9720-50DE5EA93847}" type="presOf" srcId="{7AF8D468-24BC-4FDD-BC8B-1643728D0394}" destId="{0E6E2ECA-1773-4D64-8F0F-C1CB540EF163}" srcOrd="0" destOrd="0" presId="urn:microsoft.com/office/officeart/2005/8/layout/hProcess10"/>
    <dgm:cxn modelId="{15637ECE-8ED3-489C-BAAA-AFCE716CD83E}" type="presOf" srcId="{457AEBFF-6F7E-41D4-8FDF-9AB234CD02D6}" destId="{EC8A1522-3A7E-4303-B0B4-1EBD693929F3}" srcOrd="0" destOrd="0" presId="urn:microsoft.com/office/officeart/2005/8/layout/hProcess10"/>
    <dgm:cxn modelId="{71885F84-F6E5-4D3F-8E50-5BC0C066C28E}" type="presOf" srcId="{F6E3BF61-41DD-4840-89A9-49AAF7AFC137}" destId="{42F830C7-E6CC-4642-8718-C16348752BD5}" srcOrd="0" destOrd="2" presId="urn:microsoft.com/office/officeart/2005/8/layout/hProcess10"/>
    <dgm:cxn modelId="{DDDF7A90-C444-45D0-A82E-50B0E2F133CE}" type="presOf" srcId="{E2BDED12-8EE2-48BD-94C8-0706F755C5F6}" destId="{2594E59E-11E3-4384-88BE-B6E2F6E8541D}" srcOrd="0" destOrd="0" presId="urn:microsoft.com/office/officeart/2005/8/layout/hProcess10"/>
    <dgm:cxn modelId="{FA504F84-CCA0-4EFA-B3CD-4202CB57DF7B}" type="presOf" srcId="{93EBCEDD-22EE-4C05-9979-A98A806E6C22}" destId="{42F830C7-E6CC-4642-8718-C16348752BD5}" srcOrd="0" destOrd="0" presId="urn:microsoft.com/office/officeart/2005/8/layout/hProcess10"/>
    <dgm:cxn modelId="{7C759594-7B50-490F-A150-82D6A5731657}" srcId="{E2BDED12-8EE2-48BD-94C8-0706F755C5F6}" destId="{A3E577C0-F179-41C4-8630-CD0F148329AC}" srcOrd="0" destOrd="0" parTransId="{D97824F9-C035-43D4-A773-24883116787B}" sibTransId="{C7AC975B-16E7-4C76-82B3-381B059782FD}"/>
    <dgm:cxn modelId="{99925055-FFDE-431E-8E27-7C39A57F66D5}" type="presOf" srcId="{7FB26816-9589-4878-8BBB-AC06640CD5F8}" destId="{42F830C7-E6CC-4642-8718-C16348752BD5}" srcOrd="0" destOrd="1" presId="urn:microsoft.com/office/officeart/2005/8/layout/hProcess10"/>
    <dgm:cxn modelId="{102AC010-4AC2-4B23-8287-BD37414CA8E0}" srcId="{A3E577C0-F179-41C4-8630-CD0F148329AC}" destId="{85B8C88C-3601-4B93-8B1C-E448CFE9BE39}" srcOrd="0" destOrd="0" parTransId="{4B9E1365-8A9B-405F-8E33-7A1C3D5D875F}" sibTransId="{23A3053C-5E01-45E4-AE4B-4E902443B9D7}"/>
    <dgm:cxn modelId="{1F03705B-1922-4E4B-9A6D-6B4CAF618163}" type="presOf" srcId="{7AF8D468-24BC-4FDD-BC8B-1643728D0394}" destId="{FF184E8E-630A-4C14-8596-83339377B7FC}" srcOrd="1" destOrd="0" presId="urn:microsoft.com/office/officeart/2005/8/layout/hProcess10"/>
    <dgm:cxn modelId="{31A38B25-FA73-4768-9A91-C301965A69AD}" srcId="{93EBCEDD-22EE-4C05-9979-A98A806E6C22}" destId="{7FB26816-9589-4878-8BBB-AC06640CD5F8}" srcOrd="0" destOrd="0" parTransId="{0DC33B67-6029-47CF-8AF7-43DF1E91EECB}" sibTransId="{733D12D1-1C64-4293-8014-ECDFC80DCE3A}"/>
    <dgm:cxn modelId="{C1C93ABE-548C-42CB-A3B5-8A2AA9DF4D8A}" srcId="{457AEBFF-6F7E-41D4-8FDF-9AB234CD02D6}" destId="{D7AF8EDC-AE2A-4A13-99D9-FE014C57B05C}" srcOrd="1" destOrd="0" parTransId="{E820303D-14EA-4B85-8F4F-0E31AEBB0239}" sibTransId="{0428DF68-540E-4EC2-BC0D-F04DAA66D440}"/>
    <dgm:cxn modelId="{A2D55046-E2B1-4848-A302-8C6E8AEC3298}" srcId="{93EBCEDD-22EE-4C05-9979-A98A806E6C22}" destId="{F6E3BF61-41DD-4840-89A9-49AAF7AFC137}" srcOrd="1" destOrd="0" parTransId="{0CAFECD0-79C2-4940-A101-4E825263F00B}" sibTransId="{A68354E0-4F1E-4CBF-AEFA-FE9729EDCCE6}"/>
    <dgm:cxn modelId="{D3A7459C-A744-4734-ACA6-60CBEA2D11A1}" type="presOf" srcId="{A3E577C0-F179-41C4-8630-CD0F148329AC}" destId="{6C343010-3C18-4580-AB35-2462BE6CD7A9}" srcOrd="0" destOrd="0" presId="urn:microsoft.com/office/officeart/2005/8/layout/hProcess10"/>
    <dgm:cxn modelId="{36428146-A6E0-4554-BC5F-8F64CBF49029}" srcId="{E2BDED12-8EE2-48BD-94C8-0706F755C5F6}" destId="{93EBCEDD-22EE-4C05-9979-A98A806E6C22}" srcOrd="2" destOrd="0" parTransId="{9CFE6191-7D71-4792-982D-7B0DC89ED6CF}" sibTransId="{5D55B1F8-6141-4065-B2A1-B3440C3A123B}"/>
    <dgm:cxn modelId="{076877D5-CCB4-4C58-B3E4-A324A2BBB4BE}" srcId="{A3E577C0-F179-41C4-8630-CD0F148329AC}" destId="{4DCE6019-F765-42B4-9C89-141E74C050C7}" srcOrd="1" destOrd="0" parTransId="{9BB7D2D6-CBB4-4E55-902E-7486BF4AFB6F}" sibTransId="{CBA53327-96AC-4735-AFCD-1892B1A42023}"/>
    <dgm:cxn modelId="{1C02F868-F601-4CC9-9537-B566A2C098D2}" type="presOf" srcId="{C7AC975B-16E7-4C76-82B3-381B059782FD}" destId="{AC309C07-11EC-46B0-83B9-054FB7310094}" srcOrd="1" destOrd="0" presId="urn:microsoft.com/office/officeart/2005/8/layout/hProcess10"/>
    <dgm:cxn modelId="{647A0006-0DC1-4B2D-9126-5CFDE1CC790E}" type="presOf" srcId="{898A5BE6-2E05-4C1F-9CAE-4DBA1D4E5C33}" destId="{EC8A1522-3A7E-4303-B0B4-1EBD693929F3}" srcOrd="0" destOrd="1" presId="urn:microsoft.com/office/officeart/2005/8/layout/hProcess10"/>
    <dgm:cxn modelId="{65B4D5A6-073B-4A29-9750-3B1C3FF303CC}" srcId="{457AEBFF-6F7E-41D4-8FDF-9AB234CD02D6}" destId="{898A5BE6-2E05-4C1F-9CAE-4DBA1D4E5C33}" srcOrd="0" destOrd="0" parTransId="{5FE945D0-6940-43BF-8190-6A5959B114CB}" sibTransId="{1531523A-6B20-4DD1-9010-3D99A1A3B352}"/>
    <dgm:cxn modelId="{9C8B5326-0544-408D-ABB2-B9840C260591}" srcId="{E2BDED12-8EE2-48BD-94C8-0706F755C5F6}" destId="{457AEBFF-6F7E-41D4-8FDF-9AB234CD02D6}" srcOrd="1" destOrd="0" parTransId="{51D659F1-DF9D-4CD0-AC2D-2EAFBD114F12}" sibTransId="{7AF8D468-24BC-4FDD-BC8B-1643728D0394}"/>
    <dgm:cxn modelId="{10FE418E-3194-48EB-9548-712F2E196047}" type="presOf" srcId="{D7AF8EDC-AE2A-4A13-99D9-FE014C57B05C}" destId="{EC8A1522-3A7E-4303-B0B4-1EBD693929F3}" srcOrd="0" destOrd="2" presId="urn:microsoft.com/office/officeart/2005/8/layout/hProcess10"/>
    <dgm:cxn modelId="{F5E7CD4E-87CC-4BFE-9C21-69C2FA508E62}" type="presParOf" srcId="{2594E59E-11E3-4384-88BE-B6E2F6E8541D}" destId="{A9CE3B89-3EF3-4AFE-B53E-5B9084B066B4}" srcOrd="0" destOrd="0" presId="urn:microsoft.com/office/officeart/2005/8/layout/hProcess10"/>
    <dgm:cxn modelId="{E47F2897-18A7-4AE8-8585-D89A0E74BD73}" type="presParOf" srcId="{A9CE3B89-3EF3-4AFE-B53E-5B9084B066B4}" destId="{E830FE13-1181-4807-A025-D46EF5EBAF1A}" srcOrd="0" destOrd="0" presId="urn:microsoft.com/office/officeart/2005/8/layout/hProcess10"/>
    <dgm:cxn modelId="{99B526A3-11C3-44C9-93CD-DEE3A7856219}" type="presParOf" srcId="{A9CE3B89-3EF3-4AFE-B53E-5B9084B066B4}" destId="{6C343010-3C18-4580-AB35-2462BE6CD7A9}" srcOrd="1" destOrd="0" presId="urn:microsoft.com/office/officeart/2005/8/layout/hProcess10"/>
    <dgm:cxn modelId="{B11262F1-9A2C-4966-BE24-7DC3BDFB991A}" type="presParOf" srcId="{2594E59E-11E3-4384-88BE-B6E2F6E8541D}" destId="{F167A28F-558F-4B0E-A5AB-10CC0A5DF4A4}" srcOrd="1" destOrd="0" presId="urn:microsoft.com/office/officeart/2005/8/layout/hProcess10"/>
    <dgm:cxn modelId="{B4889463-92DB-4B20-BF3B-B922DB4B98BD}" type="presParOf" srcId="{F167A28F-558F-4B0E-A5AB-10CC0A5DF4A4}" destId="{AC309C07-11EC-46B0-83B9-054FB7310094}" srcOrd="0" destOrd="0" presId="urn:microsoft.com/office/officeart/2005/8/layout/hProcess10"/>
    <dgm:cxn modelId="{EA1ECED3-35A6-4762-B64B-72C2CDDFB260}" type="presParOf" srcId="{2594E59E-11E3-4384-88BE-B6E2F6E8541D}" destId="{1072F9F6-F6CA-4FBA-9FFF-E47C26D32D47}" srcOrd="2" destOrd="0" presId="urn:microsoft.com/office/officeart/2005/8/layout/hProcess10"/>
    <dgm:cxn modelId="{DC6F2061-B46F-4FC4-9B79-B1DC1D88A6F1}" type="presParOf" srcId="{1072F9F6-F6CA-4FBA-9FFF-E47C26D32D47}" destId="{58490313-E27D-46AE-8C27-02A9554140BC}" srcOrd="0" destOrd="0" presId="urn:microsoft.com/office/officeart/2005/8/layout/hProcess10"/>
    <dgm:cxn modelId="{88E165F2-CDF9-43F5-A7AC-F719791C293B}" type="presParOf" srcId="{1072F9F6-F6CA-4FBA-9FFF-E47C26D32D47}" destId="{EC8A1522-3A7E-4303-B0B4-1EBD693929F3}" srcOrd="1" destOrd="0" presId="urn:microsoft.com/office/officeart/2005/8/layout/hProcess10"/>
    <dgm:cxn modelId="{76E82566-5930-4DFB-847C-8ACEBC714B3C}" type="presParOf" srcId="{2594E59E-11E3-4384-88BE-B6E2F6E8541D}" destId="{0E6E2ECA-1773-4D64-8F0F-C1CB540EF163}" srcOrd="3" destOrd="0" presId="urn:microsoft.com/office/officeart/2005/8/layout/hProcess10"/>
    <dgm:cxn modelId="{E01F1709-97E5-4DF7-AA20-6212B257301D}" type="presParOf" srcId="{0E6E2ECA-1773-4D64-8F0F-C1CB540EF163}" destId="{FF184E8E-630A-4C14-8596-83339377B7FC}" srcOrd="0" destOrd="0" presId="urn:microsoft.com/office/officeart/2005/8/layout/hProcess10"/>
    <dgm:cxn modelId="{7D38DAEC-AE22-477E-84F2-FD4B0983197A}" type="presParOf" srcId="{2594E59E-11E3-4384-88BE-B6E2F6E8541D}" destId="{8B9C49EA-F720-4D9E-9F15-08A80E90451A}" srcOrd="4" destOrd="0" presId="urn:microsoft.com/office/officeart/2005/8/layout/hProcess10"/>
    <dgm:cxn modelId="{0D3D9E5E-D815-4DDC-8D14-82E253A7F747}" type="presParOf" srcId="{8B9C49EA-F720-4D9E-9F15-08A80E90451A}" destId="{812FFC5E-E6DD-4D45-B630-BD8A949ECB19}" srcOrd="0" destOrd="0" presId="urn:microsoft.com/office/officeart/2005/8/layout/hProcess10"/>
    <dgm:cxn modelId="{11FF55B6-DCB1-467B-9223-B08A6D9E4302}" type="presParOf" srcId="{8B9C49EA-F720-4D9E-9F15-08A80E90451A}" destId="{42F830C7-E6CC-4642-8718-C16348752BD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0FE13-1181-4807-A025-D46EF5EBAF1A}">
      <dsp:nvSpPr>
        <dsp:cNvPr id="0" name=""/>
        <dsp:cNvSpPr/>
      </dsp:nvSpPr>
      <dsp:spPr>
        <a:xfrm>
          <a:off x="6" y="9329"/>
          <a:ext cx="2351374" cy="234998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87" t="-584" r="-21943" b="1498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43010-3C18-4580-AB35-2462BE6CD7A9}">
      <dsp:nvSpPr>
        <dsp:cNvPr id="0" name=""/>
        <dsp:cNvSpPr/>
      </dsp:nvSpPr>
      <dsp:spPr>
        <a:xfrm>
          <a:off x="387772" y="1409991"/>
          <a:ext cx="2351374" cy="2349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Affine Registration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Estimate from Peak Pressure Images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Apply transformation to each frame</a:t>
          </a:r>
          <a:endParaRPr lang="en-US" sz="1600" kern="1200" dirty="0"/>
        </a:p>
      </dsp:txBody>
      <dsp:txXfrm>
        <a:off x="456601" y="1478820"/>
        <a:ext cx="2213716" cy="2212328"/>
      </dsp:txXfrm>
    </dsp:sp>
    <dsp:sp modelId="{F167A28F-558F-4B0E-A5AB-10CC0A5DF4A4}">
      <dsp:nvSpPr>
        <dsp:cNvPr id="0" name=""/>
        <dsp:cNvSpPr/>
      </dsp:nvSpPr>
      <dsp:spPr>
        <a:xfrm rot="21591214">
          <a:off x="2806051" y="897073"/>
          <a:ext cx="454672" cy="565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806051" y="1010247"/>
        <a:ext cx="318270" cy="339002"/>
      </dsp:txXfrm>
    </dsp:sp>
    <dsp:sp modelId="{58490313-E27D-46AE-8C27-02A9554140BC}">
      <dsp:nvSpPr>
        <dsp:cNvPr id="0" name=""/>
        <dsp:cNvSpPr/>
      </dsp:nvSpPr>
      <dsp:spPr>
        <a:xfrm>
          <a:off x="3650441" y="0"/>
          <a:ext cx="2351374" cy="234998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334" t="5252" r="30556" b="20817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A1522-3A7E-4303-B0B4-1EBD693929F3}">
      <dsp:nvSpPr>
        <dsp:cNvPr id="0" name=""/>
        <dsp:cNvSpPr/>
      </dsp:nvSpPr>
      <dsp:spPr>
        <a:xfrm>
          <a:off x="4033223" y="1409991"/>
          <a:ext cx="2351374" cy="2349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Deformable Registration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Estimate from 2D foot segmentations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Apply deformation to each frame</a:t>
          </a:r>
          <a:endParaRPr lang="en-US" sz="1600" kern="1200" dirty="0"/>
        </a:p>
      </dsp:txBody>
      <dsp:txXfrm>
        <a:off x="4102052" y="1478820"/>
        <a:ext cx="2213716" cy="2212328"/>
      </dsp:txXfrm>
    </dsp:sp>
    <dsp:sp modelId="{0E6E2ECA-1773-4D64-8F0F-C1CB540EF163}">
      <dsp:nvSpPr>
        <dsp:cNvPr id="0" name=""/>
        <dsp:cNvSpPr/>
      </dsp:nvSpPr>
      <dsp:spPr>
        <a:xfrm>
          <a:off x="6454742" y="892491"/>
          <a:ext cx="452926" cy="565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454742" y="1005491"/>
        <a:ext cx="317048" cy="339002"/>
      </dsp:txXfrm>
    </dsp:sp>
    <dsp:sp modelId="{812FFC5E-E6DD-4D45-B630-BD8A949ECB19}">
      <dsp:nvSpPr>
        <dsp:cNvPr id="0" name=""/>
        <dsp:cNvSpPr/>
      </dsp:nvSpPr>
      <dsp:spPr>
        <a:xfrm>
          <a:off x="7295891" y="0"/>
          <a:ext cx="2351374" cy="234998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90" t="3307" r="1390" b="42217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830C7-E6CC-4642-8718-C16348752BD5}">
      <dsp:nvSpPr>
        <dsp:cNvPr id="0" name=""/>
        <dsp:cNvSpPr/>
      </dsp:nvSpPr>
      <dsp:spPr>
        <a:xfrm>
          <a:off x="7678673" y="1409991"/>
          <a:ext cx="2351374" cy="2349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Dynamic Time Warping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Estimate warp from video frames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Apply warp globally</a:t>
          </a:r>
          <a:endParaRPr lang="en-US" sz="1600" kern="1200" dirty="0"/>
        </a:p>
      </dsp:txBody>
      <dsp:txXfrm>
        <a:off x="7747502" y="1478820"/>
        <a:ext cx="2213716" cy="2212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E0F7A-7822-4B85-88D2-F4C70C794BB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0FB33-756D-47DB-B5C6-E49D979C5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9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FB33-756D-47DB-B5C6-E49D979C57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03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A0CBC600-9429-4DA6-8C08-5319C310DFC7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0FD9-3E08-4A17-8471-EC177039B9FA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6D77-D4A9-4E15-944F-617E85ADECF0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D477-3B96-410F-B93A-10A91055E399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C09F-851C-4B22-8D1F-6EB5A0477133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DA34-01F4-4699-8569-E9CF23A59677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ED0F-7F1B-4E07-9137-A7625A1F9D21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3507-3768-4D53-8A67-FA23EF413A7E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8E88-DF88-447B-BFC1-1B9D78E619D9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049C-4058-4FEF-B192-357FF6A81BE4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7C76-05F9-4403-8BD2-891EF5F96915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1DFA-1FC8-4D24-A64C-4BD43F14F4A4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322B-28F7-46A3-9F42-55DA4E5DF971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AE46-4B63-4E31-AF77-3DB6BCE6B1A5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1D51-E8FA-43F5-AFCA-96DA3E7443B4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B13E-DE79-45FF-B784-5E869F88BBB3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D714-9055-49D1-9A26-605D3DE1B31F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5DF6C0D-1915-4AEF-94A2-045950D8A709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.gif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dwalk.eu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Innovative Analysis Techniques of Pressure Data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Brian G. Booth, PHD</a:t>
            </a:r>
          </a:p>
          <a:p>
            <a:r>
              <a:rPr lang="en-US" dirty="0" smtClean="0"/>
              <a:t>Marie Curie Fellow, University of Antwerp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928" y="5125177"/>
            <a:ext cx="2730159" cy="126984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433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833989" y="2889504"/>
            <a:ext cx="1958663" cy="1350901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Modelling - Plantar Pressure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432041" y="3778898"/>
            <a:ext cx="3303037" cy="125963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Y = MX+ B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467" y="2466242"/>
            <a:ext cx="2209600" cy="2385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2798596"/>
            <a:ext cx="878135" cy="1720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" y="2889504"/>
            <a:ext cx="878135" cy="1720968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" y="2980944"/>
            <a:ext cx="878135" cy="1720968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4" y="3072384"/>
            <a:ext cx="878135" cy="1720968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4" y="3163824"/>
            <a:ext cx="878135" cy="1720968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" y="3255264"/>
            <a:ext cx="878135" cy="1720968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cxnSp>
        <p:nvCxnSpPr>
          <p:cNvPr id="16" name="Straight Connector 15"/>
          <p:cNvCxnSpPr/>
          <p:nvPr/>
        </p:nvCxnSpPr>
        <p:spPr>
          <a:xfrm>
            <a:off x="2121719" y="3778898"/>
            <a:ext cx="670933" cy="461507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>
            <a:off x="2578919" y="3163824"/>
            <a:ext cx="2515595" cy="951924"/>
          </a:xfrm>
          <a:prstGeom prst="curvedConnector3">
            <a:avLst>
              <a:gd name="adj1" fmla="val 100444"/>
            </a:avLst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rot="10800000" flipV="1">
            <a:off x="6363481" y="3163824"/>
            <a:ext cx="2742987" cy="951924"/>
          </a:xfrm>
          <a:prstGeom prst="curvedConnector3">
            <a:avLst>
              <a:gd name="adj1" fmla="val 100004"/>
            </a:avLst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8516" y="5005142"/>
            <a:ext cx="2791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Aligned Plantar</a:t>
            </a:r>
          </a:p>
          <a:p>
            <a:pPr algn="ctr"/>
            <a:r>
              <a:rPr lang="en-US" i="1" dirty="0" smtClean="0"/>
              <a:t>Pressure Measurements</a:t>
            </a:r>
          </a:p>
          <a:p>
            <a:pPr algn="ctr"/>
            <a:r>
              <a:rPr lang="en-US" i="1" dirty="0" smtClean="0"/>
              <a:t>(healthy controls)</a:t>
            </a:r>
            <a:endParaRPr lang="en-US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9145768" y="4851919"/>
            <a:ext cx="21702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Demographics</a:t>
            </a:r>
          </a:p>
          <a:p>
            <a:pPr algn="ctr"/>
            <a:r>
              <a:rPr lang="en-US" sz="1600" i="1" dirty="0" smtClean="0"/>
              <a:t>(e.g. age, weight, gender, height)</a:t>
            </a:r>
            <a:endParaRPr lang="en-US" sz="16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4841856" y="5928472"/>
            <a:ext cx="26317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Linear Pressure Model</a:t>
            </a:r>
          </a:p>
          <a:p>
            <a:r>
              <a:rPr lang="en-US" sz="1600" b="1" dirty="0" smtClean="0"/>
              <a:t>(+ standard error </a:t>
            </a:r>
            <a:r>
              <a:rPr lang="en-US" sz="1600" b="1" dirty="0" smtClean="0"/>
              <a:t>video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cxnSp>
        <p:nvCxnSpPr>
          <p:cNvPr id="48" name="Elbow Connector 47"/>
          <p:cNvCxnSpPr>
            <a:endCxn id="46" idx="0"/>
          </p:cNvCxnSpPr>
          <p:nvPr/>
        </p:nvCxnSpPr>
        <p:spPr>
          <a:xfrm rot="16200000" flipH="1">
            <a:off x="5441921" y="5212677"/>
            <a:ext cx="1226560" cy="205030"/>
          </a:xfrm>
          <a:prstGeom prst="bentConnector3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endCxn id="46" idx="0"/>
          </p:cNvCxnSpPr>
          <p:nvPr/>
        </p:nvCxnSpPr>
        <p:spPr>
          <a:xfrm rot="5400000">
            <a:off x="5973766" y="4885862"/>
            <a:ext cx="1226560" cy="858660"/>
          </a:xfrm>
          <a:prstGeom prst="bentConnector3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a new patient’s scan,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lvl="1"/>
                <a:r>
                  <a:rPr lang="en-US" dirty="0" smtClean="0"/>
                  <a:t>Compute their healthy estimate from patient metadata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lvl="1"/>
                <a:r>
                  <a:rPr lang="en-US" dirty="0" smtClean="0"/>
                  <a:t>Align estimate and standard error images to patient’s measurement</a:t>
                </a:r>
              </a:p>
              <a:p>
                <a:pPr lvl="2"/>
                <a:r>
                  <a:rPr lang="en-US" dirty="0" smtClean="0"/>
                  <a:t>Image registration &amp; Dynamic Time Warping</a:t>
                </a:r>
              </a:p>
              <a:p>
                <a:pPr lvl="1"/>
                <a:r>
                  <a:rPr lang="en-US" dirty="0" smtClean="0"/>
                  <a:t>Single-sample t-tests for significance at each sample location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3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3" y="3335358"/>
            <a:ext cx="4827587" cy="19525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897155" y="3652934"/>
                <a:ext cx="15475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𝑀𝑋𝑡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𝑒𝑠𝑡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155" y="3652934"/>
                <a:ext cx="1547540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150" r="-2756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1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</a:t>
            </a:r>
            <a:r>
              <a:rPr lang="en-US" dirty="0" err="1" smtClean="0"/>
              <a:t>Metatarsalgia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2627344"/>
            <a:ext cx="1553256" cy="3479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45" y="2627344"/>
            <a:ext cx="1553256" cy="3479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713" y="2633026"/>
            <a:ext cx="1543827" cy="3473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5319" y="6106637"/>
            <a:ext cx="2326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Patient Measurement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2259" y="6107465"/>
            <a:ext cx="1834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Healthy Estimate</a:t>
            </a:r>
            <a:endParaRPr lang="en-US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883961" y="6099461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Abnormality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5673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Hallux Valgus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44" y="2607485"/>
            <a:ext cx="1544403" cy="3503069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99" y="2609443"/>
            <a:ext cx="1542675" cy="3499151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239" y="2607485"/>
            <a:ext cx="1553052" cy="3493913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5319" y="6106637"/>
            <a:ext cx="2326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Patient Measurement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642259" y="6107465"/>
            <a:ext cx="1834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Healthy Estimate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804100" y="6098441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Abnormality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53134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Current statistical model only addresses plantar pressure</a:t>
            </a:r>
          </a:p>
          <a:p>
            <a:pPr lvl="1"/>
            <a:r>
              <a:rPr lang="en-US" dirty="0" smtClean="0"/>
              <a:t>No foot size</a:t>
            </a:r>
          </a:p>
          <a:p>
            <a:pPr lvl="1"/>
            <a:r>
              <a:rPr lang="en-US" dirty="0" smtClean="0"/>
              <a:t>No foot shape</a:t>
            </a:r>
          </a:p>
          <a:p>
            <a:pPr lvl="1"/>
            <a:r>
              <a:rPr lang="en-US" dirty="0" smtClean="0"/>
              <a:t>No footstep duration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Current model assumes a linear relationship between pressure and demographics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01" y="2603500"/>
            <a:ext cx="4560938" cy="34163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9175" y="1853730"/>
            <a:ext cx="1678937" cy="104187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CAD WALK</a:t>
            </a:r>
            <a:endParaRPr lang="en-U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0" y="2329184"/>
            <a:ext cx="5195888" cy="28092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1"/>
            <a:ext cx="2793159" cy="1078826"/>
          </a:xfrm>
        </p:spPr>
        <p:txBody>
          <a:bodyPr/>
          <a:lstStyle/>
          <a:p>
            <a:r>
              <a:rPr lang="en-US" dirty="0" smtClean="0"/>
              <a:t>Enabling Computer Aided Diagnosis of Foot Pathologies through the use of Metric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3" y="1853730"/>
            <a:ext cx="1114222" cy="10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CAD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Introduce estimations of foot size, shape, and footstep duration</a:t>
            </a:r>
          </a:p>
          <a:p>
            <a:pPr lvl="1"/>
            <a:r>
              <a:rPr lang="en-US" dirty="0" smtClean="0"/>
              <a:t>Estimate time warp</a:t>
            </a:r>
          </a:p>
          <a:p>
            <a:pPr lvl="1"/>
            <a:r>
              <a:rPr lang="en-US" dirty="0" smtClean="0"/>
              <a:t>Estimate deformation</a:t>
            </a:r>
          </a:p>
          <a:p>
            <a:pPr lvl="1"/>
            <a:r>
              <a:rPr lang="en-US" dirty="0" smtClean="0"/>
              <a:t>Estimate scaling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Remove the linear assumption on the statistical model</a:t>
            </a:r>
          </a:p>
          <a:p>
            <a:pPr lvl="1"/>
            <a:r>
              <a:rPr lang="en-US" dirty="0" smtClean="0"/>
              <a:t>Model → Metric Learning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248" y="2603500"/>
            <a:ext cx="1331778" cy="34163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8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of Healthy Controls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Healthy Plantar Pressure Estimates: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Weighted Mean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Weighted Standard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61253" y="3782975"/>
                <a:ext cx="1450910" cy="5992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253" y="3782975"/>
                <a:ext cx="1450910" cy="5992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43121" y="5103469"/>
                <a:ext cx="2087174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121" y="5103469"/>
                <a:ext cx="2087174" cy="818366"/>
              </a:xfrm>
              <a:prstGeom prst="rect">
                <a:avLst/>
              </a:prstGeom>
              <a:blipFill rotWithShape="0">
                <a:blip r:embed="rId3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54" y="3168906"/>
            <a:ext cx="1346074" cy="1346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94" y="2953265"/>
            <a:ext cx="922860" cy="1777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56" y="5103469"/>
            <a:ext cx="4505325" cy="1247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471" y="2662490"/>
            <a:ext cx="919574" cy="235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Subject Similarity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Weight healthy controls by their similarity to the patient</a:t>
            </a:r>
          </a:p>
          <a:p>
            <a:pPr lvl="1"/>
            <a:r>
              <a:rPr lang="en-US" dirty="0" smtClean="0"/>
              <a:t>Age, Gender, Weight, Height, …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much impact does each demographic factor have?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Need to define what similarity means</a:t>
            </a:r>
          </a:p>
          <a:p>
            <a:pPr lvl="1"/>
            <a:r>
              <a:rPr lang="en-US" dirty="0" smtClean="0"/>
              <a:t>Inverse of Distance</a:t>
            </a:r>
          </a:p>
          <a:p>
            <a:pPr lvl="1"/>
            <a:r>
              <a:rPr lang="en-US" dirty="0" smtClean="0"/>
              <a:t>Distances → Metric Learning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3" y="2757494"/>
            <a:ext cx="4827587" cy="31083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 WALK Online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www.cadwalk.eu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cad_walk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CADwalkEU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7998" t="10662" r="34003" b="5336"/>
          <a:stretch/>
        </p:blipFill>
        <p:spPr>
          <a:xfrm>
            <a:off x="4461470" y="3297451"/>
            <a:ext cx="3247881" cy="31972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4001" t="6663" r="24248" b="4001"/>
          <a:stretch/>
        </p:blipFill>
        <p:spPr>
          <a:xfrm>
            <a:off x="971644" y="3297451"/>
            <a:ext cx="3312478" cy="32164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2497" t="6663" r="24255" b="20001"/>
          <a:stretch/>
        </p:blipFill>
        <p:spPr>
          <a:xfrm>
            <a:off x="7886699" y="3297451"/>
            <a:ext cx="3505678" cy="271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</a:t>
            </a:r>
            <a:br>
              <a:rPr lang="en-US" dirty="0" smtClean="0"/>
            </a:br>
            <a:r>
              <a:rPr lang="en-US" dirty="0" smtClean="0"/>
              <a:t>Plantar Pressure Measurement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55" y="709546"/>
            <a:ext cx="2120252" cy="543890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2" y="3917496"/>
            <a:ext cx="4807948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Sum Up…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Research Goals:</a:t>
            </a:r>
          </a:p>
          <a:p>
            <a:pPr lvl="1"/>
            <a:r>
              <a:rPr lang="en-US" dirty="0" smtClean="0"/>
              <a:t>Analysis of the full dynamic plantar pressure measurement</a:t>
            </a:r>
          </a:p>
          <a:p>
            <a:pPr lvl="1"/>
            <a:r>
              <a:rPr lang="en-US" dirty="0" smtClean="0"/>
              <a:t>Quantitative personalized analysis techniques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Active Project: CAD WALK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hlinkClick r:id="rId2"/>
              </a:rPr>
              <a:t>www.cadwalk.eu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Future Directions:</a:t>
            </a:r>
          </a:p>
          <a:p>
            <a:pPr lvl="1"/>
            <a:r>
              <a:rPr lang="en-US" dirty="0" smtClean="0"/>
              <a:t>Plantar pressure analysis for automated orthosis design.</a:t>
            </a:r>
          </a:p>
          <a:p>
            <a:pPr lvl="1"/>
            <a:r>
              <a:rPr lang="en-US" dirty="0" smtClean="0"/>
              <a:t>Computer Aided Diagnosis of foot pathologies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4382529"/>
            <a:ext cx="2793159" cy="1642349"/>
          </a:xfrm>
        </p:spPr>
        <p:txBody>
          <a:bodyPr/>
          <a:lstStyle/>
          <a:p>
            <a:pPr algn="ctr"/>
            <a:r>
              <a:rPr lang="en-US" dirty="0" smtClean="0"/>
              <a:t>CAD WALK </a:t>
            </a:r>
            <a:r>
              <a:rPr lang="en-US" dirty="0"/>
              <a:t>has received funding from the European Union’s Horizon 2020 research and innovation </a:t>
            </a:r>
            <a:r>
              <a:rPr lang="en-US" dirty="0" err="1" smtClean="0"/>
              <a:t>programme</a:t>
            </a:r>
            <a:r>
              <a:rPr lang="en-US" dirty="0" smtClean="0"/>
              <a:t> under </a:t>
            </a:r>
            <a:r>
              <a:rPr lang="en-US" dirty="0"/>
              <a:t>the Marie </a:t>
            </a:r>
            <a:r>
              <a:rPr lang="en-US" dirty="0" err="1"/>
              <a:t>Sklodowska</a:t>
            </a:r>
            <a:r>
              <a:rPr lang="en-US" dirty="0"/>
              <a:t>-Curie grant agreement no. 746614.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s</a:t>
            </a:r>
            <a:r>
              <a:rPr lang="en-US" dirty="0" smtClean="0"/>
              <a:t> scan &amp; Plantar Pressure Analysis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-23317" y="5330580"/>
            <a:ext cx="2493315" cy="1210180"/>
          </a:xfrm>
        </p:spPr>
        <p:txBody>
          <a:bodyPr/>
          <a:lstStyle/>
          <a:p>
            <a:pPr algn="ctr"/>
            <a:r>
              <a:rPr lang="en-US" dirty="0" smtClean="0"/>
              <a:t>Computer-Aided Diagnosis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9509300" y="5647539"/>
            <a:ext cx="2524677" cy="576262"/>
          </a:xfrm>
        </p:spPr>
        <p:txBody>
          <a:bodyPr/>
          <a:lstStyle/>
          <a:p>
            <a:pPr algn="ctr"/>
            <a:r>
              <a:rPr lang="en-US" dirty="0" smtClean="0"/>
              <a:t>Orthosis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86" y="2336866"/>
            <a:ext cx="6925999" cy="4370522"/>
          </a:xfrm>
          <a:prstGeom prst="rect">
            <a:avLst/>
          </a:prstGeom>
        </p:spPr>
      </p:pic>
      <p:cxnSp>
        <p:nvCxnSpPr>
          <p:cNvPr id="22" name="Curved Connector 21"/>
          <p:cNvCxnSpPr>
            <a:stCxn id="9" idx="0"/>
          </p:cNvCxnSpPr>
          <p:nvPr/>
        </p:nvCxnSpPr>
        <p:spPr>
          <a:xfrm rot="5400000" flipH="1" flipV="1">
            <a:off x="1944548" y="3253635"/>
            <a:ext cx="1355739" cy="2798153"/>
          </a:xfrm>
          <a:prstGeom prst="curvedConnector2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1" idx="0"/>
          </p:cNvCxnSpPr>
          <p:nvPr/>
        </p:nvCxnSpPr>
        <p:spPr>
          <a:xfrm rot="16200000" flipV="1">
            <a:off x="9427771" y="4303670"/>
            <a:ext cx="1125412" cy="1562325"/>
          </a:xfrm>
          <a:prstGeom prst="curvedConnector2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6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Plantar Pressure Preprocessing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2" y="2458977"/>
            <a:ext cx="5253134" cy="428320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62707" y="3336282"/>
            <a:ext cx="4828032" cy="2528596"/>
          </a:xfrm>
        </p:spPr>
        <p:txBody>
          <a:bodyPr/>
          <a:lstStyle/>
          <a:p>
            <a:r>
              <a:rPr lang="en-US" dirty="0" smtClean="0"/>
              <a:t>Data Reductions: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Regions of Interest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Center of Pressure Trajectories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Pressure Pattern Images</a:t>
            </a:r>
          </a:p>
          <a:p>
            <a:pPr marL="57150" indent="0">
              <a:buNone/>
            </a:pPr>
            <a:endParaRPr lang="en-US" dirty="0" smtClean="0"/>
          </a:p>
          <a:p>
            <a:pPr indent="-285750"/>
            <a:r>
              <a:rPr lang="en-US" dirty="0" smtClean="0"/>
              <a:t>Personalized Analysis is Qualitative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Research Objectives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229599" y="3219106"/>
            <a:ext cx="4828032" cy="2474168"/>
          </a:xfrm>
        </p:spPr>
        <p:txBody>
          <a:bodyPr/>
          <a:lstStyle/>
          <a:p>
            <a:r>
              <a:rPr lang="en-US" dirty="0" smtClean="0"/>
              <a:t>Analysis of the whole dynamic plantar pressure measurement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Quantitative personalized analysis techniques</a:t>
            </a:r>
          </a:p>
          <a:p>
            <a:pPr lvl="1"/>
            <a:r>
              <a:rPr lang="en-US" dirty="0" smtClean="0"/>
              <a:t>Computer-Aided Diagnosis</a:t>
            </a:r>
          </a:p>
          <a:p>
            <a:pPr lvl="1"/>
            <a:r>
              <a:rPr lang="en-US" dirty="0" smtClean="0"/>
              <a:t>Orthosis Design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30" y="2841947"/>
            <a:ext cx="1449161" cy="3246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22" y="2841949"/>
            <a:ext cx="1441190" cy="324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Subject-Specific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2627344"/>
            <a:ext cx="1553256" cy="3479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45" y="2627344"/>
            <a:ext cx="1553256" cy="3479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713" y="2633026"/>
            <a:ext cx="1543827" cy="3473611"/>
          </a:xfrm>
          <a:prstGeom prst="rect">
            <a:avLst/>
          </a:prstGeom>
        </p:spPr>
      </p:pic>
      <p:sp>
        <p:nvSpPr>
          <p:cNvPr id="8" name="Equal 7"/>
          <p:cNvSpPr/>
          <p:nvPr/>
        </p:nvSpPr>
        <p:spPr>
          <a:xfrm>
            <a:off x="3107725" y="3835145"/>
            <a:ext cx="1278294" cy="106369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7001324" y="3835145"/>
            <a:ext cx="1147665" cy="10636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5319" y="6106637"/>
            <a:ext cx="2326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Patient Measurement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74583" y="6121710"/>
            <a:ext cx="2380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Healthy Measurement</a:t>
            </a:r>
            <a:endParaRPr lang="en-US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883961" y="6099461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Abnormality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44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Statistical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2627344"/>
            <a:ext cx="1553256" cy="3479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45" y="2627344"/>
            <a:ext cx="1553256" cy="3479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713" y="2633026"/>
            <a:ext cx="1543827" cy="3473611"/>
          </a:xfrm>
          <a:prstGeom prst="rect">
            <a:avLst/>
          </a:prstGeom>
        </p:spPr>
      </p:pic>
      <p:sp>
        <p:nvSpPr>
          <p:cNvPr id="8" name="Equal 7"/>
          <p:cNvSpPr/>
          <p:nvPr/>
        </p:nvSpPr>
        <p:spPr>
          <a:xfrm>
            <a:off x="6936010" y="3835145"/>
            <a:ext cx="1278294" cy="106369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319" y="6106637"/>
            <a:ext cx="2326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Patient Measurement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2259" y="6107465"/>
            <a:ext cx="1834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1"/>
                </a:solidFill>
              </a:rPr>
              <a:t>Healthy Estimate</a:t>
            </a:r>
            <a:endParaRPr lang="en-US" sz="1600" b="1" i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3961" y="6099461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Abnormality</a:t>
            </a:r>
            <a:endParaRPr lang="en-US" sz="1600" i="1" dirty="0"/>
          </a:p>
        </p:txBody>
      </p:sp>
      <p:sp>
        <p:nvSpPr>
          <p:cNvPr id="3" name="Minus 2"/>
          <p:cNvSpPr/>
          <p:nvPr/>
        </p:nvSpPr>
        <p:spPr>
          <a:xfrm>
            <a:off x="3197103" y="3909658"/>
            <a:ext cx="1099538" cy="9146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2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Pipeline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789234"/>
            <a:ext cx="9957059" cy="34354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24" y="2687476"/>
            <a:ext cx="686759" cy="1539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54" y="2701602"/>
            <a:ext cx="634665" cy="1422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Footstep Alignment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108449"/>
              </p:ext>
            </p:extLst>
          </p:nvPr>
        </p:nvGraphicFramePr>
        <p:xfrm>
          <a:off x="1155700" y="2603500"/>
          <a:ext cx="10035039" cy="3759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1540</TotalTime>
  <Words>352</Words>
  <Application>Microsoft Office PowerPoint</Application>
  <PresentationFormat>Widescreen</PresentationFormat>
  <Paragraphs>125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Century Gothic</vt:lpstr>
      <vt:lpstr>Wingdings 3</vt:lpstr>
      <vt:lpstr>Ion Boardroom</vt:lpstr>
      <vt:lpstr>Innovative Analysis Techniques of Pressure Data</vt:lpstr>
      <vt:lpstr>Dynamic  Plantar Pressure Measurement</vt:lpstr>
      <vt:lpstr>rs scan &amp; Plantar Pressure Analysis</vt:lpstr>
      <vt:lpstr>Typical Plantar Pressure Preprocessing</vt:lpstr>
      <vt:lpstr>Current Research Objectives</vt:lpstr>
      <vt:lpstr>Subject-Specific Analysis</vt:lpstr>
      <vt:lpstr>Need for Statistical Model</vt:lpstr>
      <vt:lpstr>Analysis Pipeline</vt:lpstr>
      <vt:lpstr>Footstep Alignment</vt:lpstr>
      <vt:lpstr>Statistical Modelling - Plantar Pressure</vt:lpstr>
      <vt:lpstr>Personalized Analysis</vt:lpstr>
      <vt:lpstr>Example - Metatarsalgia</vt:lpstr>
      <vt:lpstr>Example – Hallux Valgus</vt:lpstr>
      <vt:lpstr>Limitations</vt:lpstr>
      <vt:lpstr>CAD WALK</vt:lpstr>
      <vt:lpstr>Goal of CAD WALK</vt:lpstr>
      <vt:lpstr>Weighting of Healthy Controls</vt:lpstr>
      <vt:lpstr>Estimating Subject Similarity</vt:lpstr>
      <vt:lpstr>CAD WALK Online</vt:lpstr>
      <vt:lpstr>To Sum Up…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Analysis Techniques of Pressure Data</dc:title>
  <dc:creator>scan</dc:creator>
  <cp:lastModifiedBy>scan</cp:lastModifiedBy>
  <cp:revision>35</cp:revision>
  <dcterms:created xsi:type="dcterms:W3CDTF">2018-01-16T15:46:17Z</dcterms:created>
  <dcterms:modified xsi:type="dcterms:W3CDTF">2018-01-23T12:40:30Z</dcterms:modified>
</cp:coreProperties>
</file>