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83" r:id="rId3"/>
    <p:sldId id="272" r:id="rId4"/>
    <p:sldId id="278" r:id="rId5"/>
    <p:sldId id="257" r:id="rId6"/>
    <p:sldId id="277" r:id="rId7"/>
    <p:sldId id="260" r:id="rId8"/>
    <p:sldId id="281" r:id="rId9"/>
    <p:sldId id="264" r:id="rId10"/>
    <p:sldId id="279" r:id="rId11"/>
    <p:sldId id="267" r:id="rId12"/>
    <p:sldId id="280" r:id="rId13"/>
    <p:sldId id="284" r:id="rId14"/>
    <p:sldId id="285" r:id="rId15"/>
    <p:sldId id="274" r:id="rId16"/>
    <p:sldId id="286" r:id="rId17"/>
    <p:sldId id="287" r:id="rId1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06" autoAdjust="0"/>
    <p:restoredTop sz="94660"/>
  </p:normalViewPr>
  <p:slideViewPr>
    <p:cSldViewPr>
      <p:cViewPr>
        <p:scale>
          <a:sx n="77" d="100"/>
          <a:sy n="77" d="100"/>
        </p:scale>
        <p:origin x="-121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- Έλλειψη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- Έλλειψη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- Ευθεία γραμμή σύνδεσης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Έλλειψη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Έλλειψη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3" name="12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Έλλειψη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Έλλειψη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Θέση περιεχομένου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2" name="11 - Θέση περιεχομένου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- Ορθογώνιο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Ορθογώνιο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l-GR"/>
          </a:p>
        </p:txBody>
      </p:sp>
      <p:sp>
        <p:nvSpPr>
          <p:cNvPr id="15" name="14 - Ευθεία γραμμή σύνδεσης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- Θέση περιεχομένου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Έλλειψη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Έλλειψη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3" name="22 - Τίτλος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- Ορθογώνιο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- Ορθογώνιο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- Θέση περιεχομένου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Έλλειψη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Έλλειψη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1" name="20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Ευθεία γραμμή σύνδεσης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- Έλλειψη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Έλλειψη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22" name="21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FD38635-24E6-4BAA-8AE7-C30576C2B6C2}" type="datetimeFigureOut">
              <a:rPr lang="el-GR" smtClean="0"/>
              <a:pPr/>
              <a:t>27/6/2018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Έλλειψη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Έλλειψη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B7DB8DD-647D-4118-A236-F5A10D3270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42946"/>
          </a:xfrm>
        </p:spPr>
        <p:txBody>
          <a:bodyPr>
            <a:noAutofit/>
          </a:bodyPr>
          <a:lstStyle/>
          <a:p>
            <a:r>
              <a:rPr lang="en-US" sz="6000" dirty="0" smtClean="0"/>
              <a:t>PRAXIS</a:t>
            </a:r>
            <a:endParaRPr lang="el-GR" sz="6000" dirty="0"/>
          </a:p>
        </p:txBody>
      </p:sp>
      <p:pic>
        <p:nvPicPr>
          <p:cNvPr id="3" name="Imagen 2" descr="IMG_65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556792"/>
            <a:ext cx="6132173" cy="4599130"/>
          </a:xfrm>
          <a:prstGeom prst="rect">
            <a:avLst/>
          </a:prstGeom>
        </p:spPr>
      </p:pic>
      <p:sp>
        <p:nvSpPr>
          <p:cNvPr id="4" name="Franja diagonal 3"/>
          <p:cNvSpPr/>
          <p:nvPr/>
        </p:nvSpPr>
        <p:spPr>
          <a:xfrm rot="309937">
            <a:off x="4779653" y="4132459"/>
            <a:ext cx="358578" cy="234598"/>
          </a:xfrm>
          <a:prstGeom prst="diagStrip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20180329_094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EDUCACIÓN ESPECIAL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251520" y="1412776"/>
            <a:ext cx="8503920" cy="4572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S" dirty="0" smtClean="0"/>
              <a:t>Su objetivos son:</a:t>
            </a:r>
          </a:p>
          <a:p>
            <a:pPr lvl="1" algn="just"/>
            <a:r>
              <a:rPr lang="es-ES" dirty="0"/>
              <a:t>D</a:t>
            </a:r>
            <a:r>
              <a:rPr lang="es-ES" dirty="0" smtClean="0"/>
              <a:t>esarrollar </a:t>
            </a:r>
            <a:r>
              <a:rPr lang="es-ES" dirty="0"/>
              <a:t>el comportamiento </a:t>
            </a:r>
            <a:r>
              <a:rPr lang="es-ES" dirty="0" smtClean="0"/>
              <a:t>prosocial del niño/a.</a:t>
            </a:r>
          </a:p>
          <a:p>
            <a:pPr lvl="1" algn="just"/>
            <a:r>
              <a:rPr lang="es-ES" dirty="0" smtClean="0"/>
              <a:t>Promover las habilidades de adaptación del niño/a en situaciones sociales y desarrollar estrategias para hacer frente a las dificultades de aprendizaje de niños/as y adolescentes en el campo de la salud mental:</a:t>
            </a:r>
          </a:p>
          <a:p>
            <a:pPr lvl="2" algn="just"/>
            <a:r>
              <a:rPr lang="es-ES" dirty="0" smtClean="0"/>
              <a:t>Dificultades generales y </a:t>
            </a:r>
            <a:r>
              <a:rPr lang="es-ES" dirty="0"/>
              <a:t>especiales de aprendizaje (Dislexia, </a:t>
            </a:r>
            <a:r>
              <a:rPr lang="es-ES" dirty="0" err="1"/>
              <a:t>Disgrafía</a:t>
            </a:r>
            <a:r>
              <a:rPr lang="es-ES" dirty="0" smtClean="0"/>
              <a:t>).</a:t>
            </a:r>
          </a:p>
          <a:p>
            <a:pPr lvl="2" algn="just"/>
            <a:r>
              <a:rPr lang="es-ES" dirty="0" smtClean="0"/>
              <a:t>Deficiencia </a:t>
            </a:r>
            <a:r>
              <a:rPr lang="es-ES" dirty="0"/>
              <a:t>visual y </a:t>
            </a:r>
            <a:r>
              <a:rPr lang="es-ES" dirty="0" smtClean="0"/>
              <a:t>auditiva.</a:t>
            </a:r>
          </a:p>
          <a:p>
            <a:pPr lvl="2" algn="just"/>
            <a:r>
              <a:rPr lang="es-ES" dirty="0" smtClean="0"/>
              <a:t>Trastornos </a:t>
            </a:r>
            <a:r>
              <a:rPr lang="es-ES" dirty="0"/>
              <a:t>del espectro del autismo del desarrollo, síndrome de </a:t>
            </a:r>
            <a:r>
              <a:rPr lang="es-ES" dirty="0" smtClean="0"/>
              <a:t>Asperger y TDAH.</a:t>
            </a:r>
          </a:p>
          <a:p>
            <a:pPr marL="274320" lvl="1" algn="just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" sz="2700" dirty="0" smtClean="0">
                <a:solidFill>
                  <a:schemeClr val="tx1"/>
                </a:solidFill>
              </a:rPr>
              <a:t>Metodología:</a:t>
            </a:r>
            <a:endParaRPr lang="es-ES" sz="2700" dirty="0">
              <a:solidFill>
                <a:schemeClr val="tx1"/>
              </a:solidFill>
            </a:endParaRPr>
          </a:p>
          <a:p>
            <a:pPr lvl="1" algn="just"/>
            <a:r>
              <a:rPr lang="es-ES" dirty="0" smtClean="0"/>
              <a:t>El juego como estrategia para desarrollar habilidades</a:t>
            </a:r>
          </a:p>
          <a:p>
            <a:pPr marL="274320" lvl="1" indent="0" algn="just">
              <a:buNone/>
            </a:pPr>
            <a:r>
              <a:rPr lang="es-ES" dirty="0" smtClean="0"/>
              <a:t>cognitivas</a:t>
            </a:r>
            <a:r>
              <a:rPr lang="es-ES" dirty="0"/>
              <a:t>.</a:t>
            </a:r>
          </a:p>
          <a:p>
            <a:pPr lvl="1" algn="just"/>
            <a:endParaRPr lang="es-ES" dirty="0" smtClean="0"/>
          </a:p>
          <a:p>
            <a:pPr marL="274320" lvl="1" indent="0" algn="just">
              <a:buNone/>
            </a:pPr>
            <a:endParaRPr lang="el-GR" dirty="0"/>
          </a:p>
          <a:p>
            <a:pPr lvl="1" algn="just"/>
            <a:endParaRPr lang="es-ES" dirty="0" smtClean="0"/>
          </a:p>
          <a:p>
            <a:pPr lvl="1" algn="just"/>
            <a:endParaRPr lang="es-ES" dirty="0"/>
          </a:p>
          <a:p>
            <a:pPr algn="just"/>
            <a:endParaRPr lang="el-GR" dirty="0"/>
          </a:p>
        </p:txBody>
      </p:sp>
      <p:pic>
        <p:nvPicPr>
          <p:cNvPr id="4" name="Imagen 3" descr="IMG_65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4869160"/>
            <a:ext cx="1812709" cy="1359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20180329_094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/>
              <a:t>Su objetivo </a:t>
            </a:r>
            <a:r>
              <a:rPr lang="es-ES" dirty="0" smtClean="0"/>
              <a:t>es:</a:t>
            </a:r>
          </a:p>
          <a:p>
            <a:pPr lvl="1" algn="just"/>
            <a:r>
              <a:rPr lang="es-ES" dirty="0"/>
              <a:t>D</a:t>
            </a:r>
            <a:r>
              <a:rPr lang="es-ES" dirty="0" smtClean="0"/>
              <a:t>iagnosticar </a:t>
            </a:r>
            <a:r>
              <a:rPr lang="es-ES" dirty="0"/>
              <a:t>y </a:t>
            </a:r>
            <a:r>
              <a:rPr lang="es-ES" dirty="0" smtClean="0"/>
              <a:t>evaluar desde la perspectiva psicológica, mediante sesiones </a:t>
            </a:r>
            <a:r>
              <a:rPr lang="es-ES" dirty="0"/>
              <a:t>de apoyo individuales y grupales, </a:t>
            </a:r>
            <a:r>
              <a:rPr lang="es-ES" dirty="0" smtClean="0"/>
              <a:t>en las que se asesora y forma a las familias.</a:t>
            </a:r>
          </a:p>
          <a:p>
            <a:pPr marL="274320" lvl="1" indent="0" algn="just">
              <a:buNone/>
            </a:pPr>
            <a:endParaRPr lang="es-ES" dirty="0" smtClean="0"/>
          </a:p>
          <a:p>
            <a:pPr marL="274320" lvl="1" algn="just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" sz="2700" dirty="0" smtClean="0">
                <a:solidFill>
                  <a:schemeClr val="tx1"/>
                </a:solidFill>
              </a:rPr>
              <a:t>Metodología:</a:t>
            </a:r>
            <a:endParaRPr lang="es-ES" sz="2700" dirty="0">
              <a:solidFill>
                <a:schemeClr val="tx1"/>
              </a:solidFill>
            </a:endParaRPr>
          </a:p>
          <a:p>
            <a:pPr lvl="1" algn="just"/>
            <a:r>
              <a:rPr lang="es-ES" dirty="0" smtClean="0"/>
              <a:t>Uso </a:t>
            </a:r>
            <a:r>
              <a:rPr lang="es-ES" dirty="0"/>
              <a:t>de herramientas de diagnóstico</a:t>
            </a:r>
            <a:r>
              <a:rPr lang="es-ES" dirty="0" smtClean="0"/>
              <a:t>: </a:t>
            </a:r>
            <a:r>
              <a:rPr lang="en-US" dirty="0" smtClean="0"/>
              <a:t>Raven</a:t>
            </a:r>
            <a:r>
              <a:rPr lang="el-GR" dirty="0"/>
              <a:t>, </a:t>
            </a:r>
            <a:r>
              <a:rPr lang="en-US" dirty="0" err="1"/>
              <a:t>Wisc</a:t>
            </a:r>
            <a:r>
              <a:rPr lang="en-US" dirty="0"/>
              <a:t>, </a:t>
            </a:r>
            <a:r>
              <a:rPr lang="en-US" dirty="0" err="1"/>
              <a:t>Prueba</a:t>
            </a:r>
            <a:r>
              <a:rPr lang="en-US" dirty="0"/>
              <a:t> </a:t>
            </a:r>
            <a:r>
              <a:rPr lang="en-US" dirty="0" err="1"/>
              <a:t>proyectiva</a:t>
            </a:r>
            <a:r>
              <a:rPr lang="en-US" dirty="0"/>
              <a:t> y CAT-TAT.</a:t>
            </a:r>
            <a:endParaRPr lang="el-GR" dirty="0"/>
          </a:p>
          <a:p>
            <a:pPr lvl="1" algn="just"/>
            <a:endParaRPr lang="es-ES" dirty="0" smtClean="0"/>
          </a:p>
          <a:p>
            <a:pPr marL="274320" lvl="1" indent="0" algn="just">
              <a:buNone/>
            </a:pPr>
            <a:endParaRPr lang="el-GR" dirty="0"/>
          </a:p>
          <a:p>
            <a:pPr lvl="1" algn="just"/>
            <a:endParaRPr lang="es-ES" dirty="0" smtClean="0"/>
          </a:p>
          <a:p>
            <a:pPr lvl="1" algn="just"/>
            <a:endParaRPr lang="es-ES" dirty="0"/>
          </a:p>
          <a:p>
            <a:pPr algn="just"/>
            <a:endParaRPr lang="el-GR" dirty="0"/>
          </a:p>
        </p:txBody>
      </p:sp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s-ES" dirty="0" smtClean="0"/>
              <a:t>PSICOLOGÍA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2886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83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MUSICOTERAPIA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Su objetivo es utilizar la música como herramienta para:</a:t>
            </a:r>
          </a:p>
          <a:p>
            <a:pPr marL="0" indent="0">
              <a:buNone/>
            </a:pPr>
            <a:endParaRPr lang="es-ES" dirty="0" smtClean="0"/>
          </a:p>
          <a:p>
            <a:pPr lvl="1"/>
            <a:r>
              <a:rPr lang="es-ES" dirty="0"/>
              <a:t>F</a:t>
            </a:r>
            <a:r>
              <a:rPr lang="es-ES" dirty="0" smtClean="0"/>
              <a:t>omentar la comunicación entre el/la terapeuta y el niño/a,</a:t>
            </a:r>
          </a:p>
          <a:p>
            <a:pPr lvl="1"/>
            <a:r>
              <a:rPr lang="es-ES" dirty="0" smtClean="0"/>
              <a:t>Fomentar el auto conocimiento para mejorar su adaptación al entorno social </a:t>
            </a:r>
            <a:r>
              <a:rPr lang="es-ES" dirty="0"/>
              <a:t>.</a:t>
            </a:r>
            <a:endParaRPr lang="es-ES" dirty="0" smtClean="0"/>
          </a:p>
        </p:txBody>
      </p:sp>
      <p:pic>
        <p:nvPicPr>
          <p:cNvPr id="4" name="Imagen 3" descr="IMG_65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296" y="5013176"/>
            <a:ext cx="1691680" cy="126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83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4294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¡GRACIAS POR SU ATTENCIÓN! </a:t>
            </a:r>
            <a:br>
              <a:rPr lang="es-ES" dirty="0" smtClean="0"/>
            </a:br>
            <a:r>
              <a:rPr lang="es-ES" dirty="0" smtClean="0"/>
              <a:t>¡ESKERRIKASKO!</a:t>
            </a:r>
            <a:endParaRPr lang="el-GR" dirty="0"/>
          </a:p>
        </p:txBody>
      </p:sp>
      <p:pic>
        <p:nvPicPr>
          <p:cNvPr id="4" name="3 - Εικόνα" descr="31506458_573436043030496_439935946542651801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500174"/>
            <a:ext cx="8636028" cy="47148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pic>
        <p:nvPicPr>
          <p:cNvPr id="3" name="Imagen 2" descr="IMG_65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708920"/>
            <a:ext cx="2880321" cy="2160240"/>
          </a:xfrm>
          <a:prstGeom prst="rect">
            <a:avLst/>
          </a:prstGeom>
        </p:spPr>
      </p:pic>
      <p:pic>
        <p:nvPicPr>
          <p:cNvPr id="4" name="Imagen 3" descr="IMG_657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1484784"/>
            <a:ext cx="1691680" cy="1268760"/>
          </a:xfrm>
          <a:prstGeom prst="rect">
            <a:avLst/>
          </a:prstGeom>
        </p:spPr>
      </p:pic>
      <p:pic>
        <p:nvPicPr>
          <p:cNvPr id="5" name="Imagen 4" descr="IMG_657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068960"/>
            <a:ext cx="1800200" cy="1350150"/>
          </a:xfrm>
          <a:prstGeom prst="rect">
            <a:avLst/>
          </a:prstGeom>
        </p:spPr>
      </p:pic>
      <p:pic>
        <p:nvPicPr>
          <p:cNvPr id="7" name="Imagen 6" descr="IMG_657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484784"/>
            <a:ext cx="1787690" cy="1340768"/>
          </a:xfrm>
          <a:prstGeom prst="rect">
            <a:avLst/>
          </a:prstGeom>
        </p:spPr>
      </p:pic>
      <p:pic>
        <p:nvPicPr>
          <p:cNvPr id="9" name="Imagen 8" descr="IMG_656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068960"/>
            <a:ext cx="1728192" cy="1296144"/>
          </a:xfrm>
          <a:prstGeom prst="rect">
            <a:avLst/>
          </a:prstGeom>
        </p:spPr>
      </p:pic>
      <p:pic>
        <p:nvPicPr>
          <p:cNvPr id="11" name="Imagen 10" descr="IMG_656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4797152"/>
            <a:ext cx="1812709" cy="1359532"/>
          </a:xfrm>
          <a:prstGeom prst="rect">
            <a:avLst/>
          </a:prstGeom>
        </p:spPr>
      </p:pic>
      <p:pic>
        <p:nvPicPr>
          <p:cNvPr id="12" name="Imagen 11" descr="IMG_657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653135"/>
            <a:ext cx="1872207" cy="14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5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DEPARTAMENTO DE SERVICIOS SOCIALES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ES" dirty="0" smtClean="0"/>
              <a:t>El trabajo social pretende:</a:t>
            </a:r>
          </a:p>
          <a:p>
            <a:pPr lvl="1" algn="just"/>
            <a:r>
              <a:rPr lang="es-ES" dirty="0" smtClean="0"/>
              <a:t>Dar respuesta a problemas cotidianos, personales y sociales, crisis y emergencias.</a:t>
            </a:r>
          </a:p>
          <a:p>
            <a:pPr lvl="1" algn="just"/>
            <a:r>
              <a:rPr lang="es-ES" dirty="0" smtClean="0"/>
              <a:t>Ofrece servicios de apoyo a niños/as, familias, grupos y comunidades, promoviendo la calidad de vida de las personas.</a:t>
            </a:r>
            <a:endParaRPr lang="es-ES_tradnl" dirty="0" smtClean="0"/>
          </a:p>
          <a:p>
            <a:r>
              <a:rPr lang="es-ES" sz="2800" dirty="0" smtClean="0">
                <a:sym typeface="Wingdings" pitchFamily="2" charset="2"/>
              </a:rPr>
              <a:t>Código ético:</a:t>
            </a:r>
            <a:endParaRPr lang="es-ES" dirty="0" smtClean="0">
              <a:sym typeface="Wingdings" pitchFamily="2" charset="2"/>
            </a:endParaRPr>
          </a:p>
          <a:p>
            <a:pPr lvl="1"/>
            <a:r>
              <a:rPr lang="en-US" dirty="0" err="1" smtClean="0"/>
              <a:t>Discreción</a:t>
            </a:r>
            <a:r>
              <a:rPr lang="en-US" dirty="0" smtClean="0"/>
              <a:t>, </a:t>
            </a:r>
            <a:r>
              <a:rPr lang="en-US" dirty="0" err="1" smtClean="0"/>
              <a:t>confidencialidad</a:t>
            </a:r>
            <a:r>
              <a:rPr lang="en-US" dirty="0" smtClean="0"/>
              <a:t>, </a:t>
            </a:r>
            <a:r>
              <a:rPr lang="en-US" dirty="0" err="1" smtClean="0"/>
              <a:t>honestidad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Metodología</a:t>
            </a:r>
            <a:r>
              <a:rPr lang="en-US" dirty="0" smtClean="0"/>
              <a:t>:</a:t>
            </a:r>
          </a:p>
          <a:p>
            <a:pPr lvl="1" algn="just"/>
            <a:r>
              <a:rPr lang="es-ES" dirty="0" smtClean="0"/>
              <a:t>Realiza el primer contacto con las familias.</a:t>
            </a:r>
          </a:p>
          <a:p>
            <a:pPr lvl="1" algn="just"/>
            <a:r>
              <a:rPr lang="es-ES" dirty="0" smtClean="0"/>
              <a:t>Analiza las necesidades económicas y sociales de las familias y sus niños/as.</a:t>
            </a:r>
          </a:p>
          <a:p>
            <a:pPr lvl="1" algn="just"/>
            <a:r>
              <a:rPr lang="es-ES" dirty="0" smtClean="0"/>
              <a:t>Asesora y coordina las ayudas del gobierno y familias</a:t>
            </a:r>
          </a:p>
          <a:p>
            <a:pPr lvl="1" algn="just"/>
            <a:r>
              <a:rPr lang="es-ES" dirty="0" smtClean="0"/>
              <a:t>Realiza un seguimiento y evaluación de este proceso. </a:t>
            </a:r>
          </a:p>
          <a:p>
            <a:endParaRPr lang="en-US" dirty="0" smtClean="0"/>
          </a:p>
          <a:p>
            <a:endParaRPr lang="el-GR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5" name="Imagen 4" descr="IMG_65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5000636"/>
            <a:ext cx="1787690" cy="1209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20180329_093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FISIOTERAPIA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ES" dirty="0"/>
              <a:t>E</a:t>
            </a:r>
            <a:r>
              <a:rPr lang="es-ES" dirty="0" smtClean="0"/>
              <a:t>l trabajo fisioterapéutico tiene como objetivo:</a:t>
            </a:r>
          </a:p>
          <a:p>
            <a:pPr lvl="1" algn="just"/>
            <a:r>
              <a:rPr lang="es-ES" dirty="0" smtClean="0"/>
              <a:t>La rehabilitación de necesidades motrices.</a:t>
            </a:r>
          </a:p>
          <a:p>
            <a:pPr lvl="1" algn="just"/>
            <a:r>
              <a:rPr lang="es-ES" dirty="0" smtClean="0"/>
              <a:t>Coordinación para la elaboración de materiales ortopédicos. </a:t>
            </a:r>
            <a:endParaRPr lang="es-ES" dirty="0" smtClean="0">
              <a:sym typeface="Wingdings" pitchFamily="2" charset="2"/>
            </a:endParaRPr>
          </a:p>
          <a:p>
            <a:pPr algn="just"/>
            <a:r>
              <a:rPr lang="es-ES" dirty="0" smtClean="0">
                <a:sym typeface="Wingdings" pitchFamily="2" charset="2"/>
              </a:rPr>
              <a:t>Usuarios/as</a:t>
            </a:r>
          </a:p>
          <a:p>
            <a:pPr lvl="1" algn="just"/>
            <a:r>
              <a:rPr lang="es-ES" dirty="0" smtClean="0">
                <a:sym typeface="Wingdings" pitchFamily="2" charset="2"/>
              </a:rPr>
              <a:t>Adultos</a:t>
            </a:r>
            <a:r>
              <a:rPr lang="es-ES" dirty="0">
                <a:sym typeface="Wingdings" pitchFamily="2" charset="2"/>
              </a:rPr>
              <a:t>, niños/as y recién nacidos que </a:t>
            </a:r>
            <a:r>
              <a:rPr lang="es-ES" dirty="0" smtClean="0">
                <a:sym typeface="Wingdings" pitchFamily="2" charset="2"/>
              </a:rPr>
              <a:t>tienen: </a:t>
            </a:r>
            <a:r>
              <a:rPr lang="es-ES" dirty="0" smtClean="0"/>
              <a:t>Parálisis Cerebral, lesiones </a:t>
            </a:r>
            <a:r>
              <a:rPr lang="es-ES" dirty="0"/>
              <a:t>cráneo-</a:t>
            </a:r>
            <a:r>
              <a:rPr lang="es-ES" dirty="0" smtClean="0"/>
              <a:t>encefálicas, niños</a:t>
            </a:r>
            <a:r>
              <a:rPr lang="es-ES" dirty="0"/>
              <a:t>/as </a:t>
            </a:r>
            <a:r>
              <a:rPr lang="es-ES" dirty="0" smtClean="0"/>
              <a:t>prematuros, esclerosis múltiple, etc.</a:t>
            </a:r>
          </a:p>
          <a:p>
            <a:r>
              <a:rPr lang="en-US" dirty="0"/>
              <a:t> </a:t>
            </a:r>
            <a:r>
              <a:rPr lang="en-US" dirty="0" smtClean="0"/>
              <a:t>Metodología:</a:t>
            </a:r>
          </a:p>
          <a:p>
            <a:pPr lvl="1"/>
            <a:r>
              <a:rPr lang="es-ES" dirty="0"/>
              <a:t>Diagnóstico </a:t>
            </a:r>
            <a:r>
              <a:rPr lang="es-ES" dirty="0" smtClean="0"/>
              <a:t>neuromuscular.</a:t>
            </a:r>
          </a:p>
          <a:p>
            <a:pPr lvl="1"/>
            <a:r>
              <a:rPr lang="es-ES" dirty="0" smtClean="0"/>
              <a:t>Propioceptiva neurológica facilitadora (PNF).</a:t>
            </a:r>
            <a:endParaRPr lang="es-ES" dirty="0"/>
          </a:p>
          <a:p>
            <a:pPr lvl="1"/>
            <a:r>
              <a:rPr lang="en-US" dirty="0" err="1" smtClean="0"/>
              <a:t>Tratamiento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 smtClean="0"/>
              <a:t>desarrollo</a:t>
            </a:r>
            <a:r>
              <a:rPr lang="en-US" dirty="0" smtClean="0"/>
              <a:t> </a:t>
            </a:r>
            <a:r>
              <a:rPr lang="en-US" dirty="0" err="1" smtClean="0"/>
              <a:t>neurológico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Bobath</a:t>
            </a:r>
            <a:r>
              <a:rPr lang="en-US" dirty="0" smtClean="0"/>
              <a:t>).</a:t>
            </a:r>
            <a:endParaRPr lang="en-US" dirty="0"/>
          </a:p>
          <a:p>
            <a:pPr lvl="1"/>
            <a:r>
              <a:rPr lang="es-ES" dirty="0" smtClean="0"/>
              <a:t>Integración sensorial.</a:t>
            </a:r>
            <a:endParaRPr lang="el-GR" dirty="0"/>
          </a:p>
          <a:p>
            <a:pPr lvl="1"/>
            <a:r>
              <a:rPr lang="es-ES" dirty="0" smtClean="0"/>
              <a:t>Máquinas </a:t>
            </a:r>
            <a:r>
              <a:rPr lang="es-ES" dirty="0"/>
              <a:t>especiales </a:t>
            </a:r>
            <a:r>
              <a:rPr lang="es-ES" dirty="0" smtClean="0"/>
              <a:t>y Terapia manual.</a:t>
            </a:r>
            <a:endParaRPr lang="en-US" dirty="0"/>
          </a:p>
          <a:p>
            <a:pPr marL="0" indent="0" algn="just">
              <a:buNone/>
            </a:pPr>
            <a:endParaRPr lang="en-US" dirty="0" smtClean="0"/>
          </a:p>
        </p:txBody>
      </p:sp>
      <p:pic>
        <p:nvPicPr>
          <p:cNvPr id="4" name="Imagen 3" descr="IMG_657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2293" y="4941168"/>
            <a:ext cx="1680186" cy="1260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20180329_093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TERAPIA OCUPACIONAL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dirty="0" smtClean="0"/>
              <a:t>Su objetivo es mejorar y desarrollar las habilidades del niño/a:</a:t>
            </a:r>
          </a:p>
          <a:p>
            <a:pPr lvl="1" algn="just"/>
            <a:r>
              <a:rPr lang="es-ES" dirty="0"/>
              <a:t>La motricidad fina y </a:t>
            </a:r>
            <a:r>
              <a:rPr lang="es-ES" dirty="0" smtClean="0"/>
              <a:t>gruesa.</a:t>
            </a:r>
            <a:endParaRPr lang="el-GR" dirty="0"/>
          </a:p>
          <a:p>
            <a:pPr lvl="1" algn="just"/>
            <a:r>
              <a:rPr lang="es-ES" dirty="0"/>
              <a:t>El desarrollo </a:t>
            </a:r>
            <a:r>
              <a:rPr lang="es-ES" dirty="0" smtClean="0"/>
              <a:t>neuromuscular.</a:t>
            </a:r>
            <a:endParaRPr lang="el-GR" dirty="0"/>
          </a:p>
          <a:p>
            <a:pPr lvl="1" algn="just"/>
            <a:r>
              <a:rPr lang="es-ES" dirty="0"/>
              <a:t>La integración sensorial</a:t>
            </a:r>
            <a:r>
              <a:rPr lang="el-GR" dirty="0"/>
              <a:t>- </a:t>
            </a:r>
            <a:r>
              <a:rPr lang="es-ES" dirty="0"/>
              <a:t>procesamiento </a:t>
            </a:r>
            <a:r>
              <a:rPr lang="es-ES" dirty="0" smtClean="0"/>
              <a:t>sensorial.</a:t>
            </a:r>
            <a:endParaRPr lang="es-ES" dirty="0"/>
          </a:p>
          <a:p>
            <a:pPr lvl="1" algn="just"/>
            <a:r>
              <a:rPr lang="es-ES" dirty="0"/>
              <a:t>Actividades de la vida </a:t>
            </a:r>
            <a:r>
              <a:rPr lang="es-ES" dirty="0" smtClean="0"/>
              <a:t>cotidiana.</a:t>
            </a:r>
            <a:endParaRPr lang="es-ES" dirty="0"/>
          </a:p>
          <a:p>
            <a:pPr lvl="1" algn="just"/>
            <a:r>
              <a:rPr lang="es-ES" dirty="0"/>
              <a:t>Habilidades </a:t>
            </a:r>
            <a:r>
              <a:rPr lang="es-ES" dirty="0" smtClean="0"/>
              <a:t>sociales, cognitivas </a:t>
            </a:r>
            <a:r>
              <a:rPr lang="es-ES" dirty="0"/>
              <a:t>y de </a:t>
            </a:r>
            <a:r>
              <a:rPr lang="es-ES" dirty="0" smtClean="0"/>
              <a:t>compresión.</a:t>
            </a:r>
          </a:p>
          <a:p>
            <a:pPr algn="just"/>
            <a:r>
              <a:rPr lang="es-ES_tradnl" dirty="0" smtClean="0"/>
              <a:t>Usuarios:</a:t>
            </a:r>
          </a:p>
          <a:p>
            <a:pPr lvl="1" algn="just"/>
            <a:r>
              <a:rPr lang="es-ES_tradnl" dirty="0" smtClean="0"/>
              <a:t>Personas con diversidad funcional: TDAH, TEA, etc.</a:t>
            </a:r>
          </a:p>
          <a:p>
            <a:pPr marL="274320" lvl="1" algn="just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_tradnl" sz="2700" dirty="0" smtClean="0">
                <a:solidFill>
                  <a:schemeClr val="tx1"/>
                </a:solidFill>
              </a:rPr>
              <a:t>Metodología</a:t>
            </a:r>
          </a:p>
          <a:p>
            <a:pPr lvl="1" algn="just"/>
            <a:r>
              <a:rPr lang="es-ES" dirty="0" smtClean="0"/>
              <a:t>Integración </a:t>
            </a:r>
            <a:r>
              <a:rPr lang="es-ES" dirty="0"/>
              <a:t>sensorial </a:t>
            </a:r>
            <a:r>
              <a:rPr lang="es-ES" dirty="0" smtClean="0"/>
              <a:t>y sistema TEACCH.</a:t>
            </a:r>
            <a:endParaRPr lang="es-ES" dirty="0"/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endParaRPr lang="es-ES_tradnl" sz="2700" dirty="0" smtClean="0">
              <a:solidFill>
                <a:schemeClr val="tx1"/>
              </a:solidFill>
            </a:endParaRP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endParaRPr lang="es-ES_tradnl" sz="2700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s-ES_tradnl" dirty="0"/>
          </a:p>
          <a:p>
            <a:pPr marL="274320" lvl="1" indent="0">
              <a:buNone/>
            </a:pPr>
            <a:endParaRPr lang="el-GR" dirty="0" smtClean="0"/>
          </a:p>
          <a:p>
            <a:endParaRPr lang="es-ES" dirty="0" smtClean="0"/>
          </a:p>
          <a:p>
            <a:endParaRPr lang="el-GR" dirty="0"/>
          </a:p>
        </p:txBody>
      </p:sp>
      <p:pic>
        <p:nvPicPr>
          <p:cNvPr id="4" name="Imagen 3" descr="IMG_65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5013176"/>
            <a:ext cx="1728192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20180329_094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LOGOPEDIA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lvl="1" algn="just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" sz="2800" dirty="0">
                <a:solidFill>
                  <a:schemeClr val="tx1"/>
                </a:solidFill>
              </a:rPr>
              <a:t>Su objetivos </a:t>
            </a:r>
            <a:r>
              <a:rPr lang="es-ES" sz="2800" dirty="0" smtClean="0">
                <a:solidFill>
                  <a:schemeClr val="tx1"/>
                </a:solidFill>
              </a:rPr>
              <a:t>son:</a:t>
            </a:r>
          </a:p>
          <a:p>
            <a:pPr lvl="1"/>
            <a:r>
              <a:rPr lang="es-ES" dirty="0"/>
              <a:t>Realizar diagnóstico, prevención, rehabilitación y estudio científico de los trastornos del lenguaje: dislexia, disartria, disfagia, </a:t>
            </a:r>
            <a:r>
              <a:rPr lang="es-ES" dirty="0" smtClean="0"/>
              <a:t>etc.</a:t>
            </a:r>
          </a:p>
          <a:p>
            <a:pPr lvl="1"/>
            <a:r>
              <a:rPr lang="es-ES" dirty="0" smtClean="0"/>
              <a:t>Además </a:t>
            </a:r>
            <a:r>
              <a:rPr lang="es-ES" dirty="0"/>
              <a:t>de atender a los trastornos del lenguaje, el servicio de logopedia atiende a la diversidad funcional.</a:t>
            </a:r>
          </a:p>
          <a:p>
            <a:pPr algn="just"/>
            <a:r>
              <a:rPr lang="es-ES" dirty="0" smtClean="0"/>
              <a:t>Metodología: </a:t>
            </a:r>
          </a:p>
          <a:p>
            <a:pPr lvl="1"/>
            <a:r>
              <a:rPr lang="es-ES" dirty="0" smtClean="0"/>
              <a:t>Sistemas </a:t>
            </a:r>
            <a:r>
              <a:rPr lang="es-ES" dirty="0"/>
              <a:t>de </a:t>
            </a:r>
            <a:r>
              <a:rPr lang="es-ES" dirty="0" smtClean="0"/>
              <a:t>comunicación </a:t>
            </a:r>
            <a:r>
              <a:rPr lang="es-ES" dirty="0"/>
              <a:t>alternativa (PECS, MAKATON</a:t>
            </a:r>
            <a:r>
              <a:rPr lang="es-ES" dirty="0" smtClean="0"/>
              <a:t>).</a:t>
            </a:r>
          </a:p>
          <a:p>
            <a:pPr lvl="1"/>
            <a:r>
              <a:rPr lang="es-ES" dirty="0" smtClean="0"/>
              <a:t>Método </a:t>
            </a:r>
            <a:r>
              <a:rPr lang="es-ES" dirty="0"/>
              <a:t>de </a:t>
            </a:r>
            <a:r>
              <a:rPr lang="es-ES" dirty="0" smtClean="0"/>
              <a:t>“</a:t>
            </a:r>
            <a:r>
              <a:rPr lang="es-ES" dirty="0" err="1" smtClean="0"/>
              <a:t>touch</a:t>
            </a:r>
            <a:r>
              <a:rPr lang="es-ES" dirty="0" smtClean="0"/>
              <a:t> </a:t>
            </a:r>
            <a:r>
              <a:rPr lang="es-ES" dirty="0"/>
              <a:t>&amp; </a:t>
            </a:r>
            <a:r>
              <a:rPr lang="es-ES" dirty="0" err="1" smtClean="0"/>
              <a:t>say</a:t>
            </a:r>
            <a:r>
              <a:rPr lang="es-ES" dirty="0" smtClean="0"/>
              <a:t>”.</a:t>
            </a:r>
          </a:p>
          <a:p>
            <a:pPr lvl="1"/>
            <a:r>
              <a:rPr lang="es-ES" dirty="0" smtClean="0"/>
              <a:t>Integración </a:t>
            </a:r>
            <a:r>
              <a:rPr lang="es-ES" dirty="0"/>
              <a:t>de padres e </a:t>
            </a:r>
            <a:r>
              <a:rPr lang="es-ES" dirty="0" smtClean="0"/>
              <a:t>hijos (</a:t>
            </a:r>
            <a:r>
              <a:rPr lang="es-ES" dirty="0" err="1" smtClean="0"/>
              <a:t>Palin</a:t>
            </a:r>
            <a:r>
              <a:rPr lang="es-ES" dirty="0" smtClean="0"/>
              <a:t> PCI).</a:t>
            </a:r>
            <a:endParaRPr lang="el-GR" dirty="0"/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endParaRPr lang="es-ES" sz="2700" dirty="0">
              <a:solidFill>
                <a:schemeClr val="tx1"/>
              </a:solidFill>
            </a:endParaRPr>
          </a:p>
          <a:p>
            <a:pPr algn="just">
              <a:buNone/>
            </a:pPr>
            <a:endParaRPr lang="es-ES" dirty="0" smtClean="0"/>
          </a:p>
        </p:txBody>
      </p:sp>
      <p:pic>
        <p:nvPicPr>
          <p:cNvPr id="4" name="Imagen 3" descr="IMG_65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4941168"/>
            <a:ext cx="1800200" cy="135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ημοτικός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Δημοτικός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Δημοτικός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2151</TotalTime>
  <Words>485</Words>
  <Application>Microsoft Macintosh PowerPoint</Application>
  <PresentationFormat>Προβολή στην οθόνη (4:3)</PresentationFormat>
  <Paragraphs>77</Paragraphs>
  <Slides>17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18" baseType="lpstr">
      <vt:lpstr>Δημοτικός</vt:lpstr>
      <vt:lpstr>PRAXIS</vt:lpstr>
      <vt:lpstr>INTRODUCCIÓN</vt:lpstr>
      <vt:lpstr>DEPARTAMENTO DE SERVICIOS SOCIALES</vt:lpstr>
      <vt:lpstr>Διαφάνεια 4</vt:lpstr>
      <vt:lpstr>FISIOTERAPIA</vt:lpstr>
      <vt:lpstr>Διαφάνεια 6</vt:lpstr>
      <vt:lpstr>TERAPIA OCUPACIONAL</vt:lpstr>
      <vt:lpstr>Διαφάνεια 8</vt:lpstr>
      <vt:lpstr>LOGOPEDIA</vt:lpstr>
      <vt:lpstr>Διαφάνεια 10</vt:lpstr>
      <vt:lpstr>EDUCACIÓN ESPECIAL </vt:lpstr>
      <vt:lpstr>Διαφάνεια 12</vt:lpstr>
      <vt:lpstr>PSICOLOGÍA</vt:lpstr>
      <vt:lpstr>Διαφάνεια 14</vt:lpstr>
      <vt:lpstr>MUSICOTERAPIA</vt:lpstr>
      <vt:lpstr>Διαφάνεια 16</vt:lpstr>
      <vt:lpstr>¡GRACIAS POR SU ATTENCIÓN!  ¡ESKERRIKASKO!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PRAXIS</dc:title>
  <dc:creator>user</dc:creator>
  <cp:lastModifiedBy>User</cp:lastModifiedBy>
  <cp:revision>160</cp:revision>
  <dcterms:created xsi:type="dcterms:W3CDTF">2018-06-21T14:09:02Z</dcterms:created>
  <dcterms:modified xsi:type="dcterms:W3CDTF">2018-06-27T19:09:06Z</dcterms:modified>
</cp:coreProperties>
</file>