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11700"/>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5"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D3F"/>
    <a:srgbClr val="FC60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p:restoredTop sz="95206" autoAdjust="0"/>
  </p:normalViewPr>
  <p:slideViewPr>
    <p:cSldViewPr snapToGrid="0" snapToObjects="1">
      <p:cViewPr>
        <p:scale>
          <a:sx n="33" d="100"/>
          <a:sy n="33" d="100"/>
        </p:scale>
        <p:origin x="2076" y="-2934"/>
      </p:cViewPr>
      <p:guideLst>
        <p:guide orient="horz" pos="13485"/>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42C68-FF60-D940-A5F6-FB126342EFF3}" type="datetimeFigureOut">
              <a:rPr lang="en-US" smtClean="0"/>
              <a:t>4/18/2018</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F4D94-AABD-374B-B3D6-45B8AA3C55F5}" type="slidenum">
              <a:rPr lang="en-GB" smtClean="0"/>
              <a:t>‹Nº›</a:t>
            </a:fld>
            <a:endParaRPr lang="en-GB"/>
          </a:p>
        </p:txBody>
      </p:sp>
    </p:spTree>
    <p:extLst>
      <p:ext uri="{BB962C8B-B14F-4D97-AF65-F5344CB8AC3E}">
        <p14:creationId xmlns:p14="http://schemas.microsoft.com/office/powerpoint/2010/main" val="2617206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7F4D94-AABD-374B-B3D6-45B8AA3C55F5}" type="slidenum">
              <a:rPr lang="en-GB" smtClean="0"/>
              <a:t>1</a:t>
            </a:fld>
            <a:endParaRPr lang="en-GB"/>
          </a:p>
        </p:txBody>
      </p:sp>
    </p:spTree>
    <p:extLst>
      <p:ext uri="{BB962C8B-B14F-4D97-AF65-F5344CB8AC3E}">
        <p14:creationId xmlns:p14="http://schemas.microsoft.com/office/powerpoint/2010/main" val="7238879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tif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475501-D937-F545-9CE1-A69C11BEEACF}"/>
              </a:ext>
            </a:extLst>
          </p:cNvPr>
          <p:cNvSpPr txBox="1"/>
          <p:nvPr/>
        </p:nvSpPr>
        <p:spPr>
          <a:xfrm>
            <a:off x="1250003" y="41860317"/>
            <a:ext cx="27717238" cy="527709"/>
          </a:xfrm>
          <a:prstGeom prst="rect">
            <a:avLst/>
          </a:prstGeom>
          <a:noFill/>
        </p:spPr>
        <p:txBody>
          <a:bodyPr wrap="square" rtlCol="0">
            <a:spAutoFit/>
          </a:bodyPr>
          <a:lstStyle/>
          <a:p>
            <a:pPr algn="ctr"/>
            <a:r>
              <a:rPr lang="en-GB" sz="2829" dirty="0"/>
              <a:t>These projects have received funding from the European Union’s Horizon 2020 research and innovation programme under grants agreements No 635898, 636626, 633338, 635773</a:t>
            </a:r>
          </a:p>
        </p:txBody>
      </p:sp>
      <p:pic>
        <p:nvPicPr>
          <p:cNvPr id="10" name="Picture 9">
            <a:extLst>
              <a:ext uri="{FF2B5EF4-FFF2-40B4-BE49-F238E27FC236}">
                <a16:creationId xmlns:a16="http://schemas.microsoft.com/office/drawing/2014/main" id="{FB5737CC-4F17-5D45-BAA6-1A028C0F40C5}"/>
              </a:ext>
            </a:extLst>
          </p:cNvPr>
          <p:cNvPicPr>
            <a:picLocks noChangeAspect="1"/>
          </p:cNvPicPr>
          <p:nvPr/>
        </p:nvPicPr>
        <p:blipFill>
          <a:blip r:embed="rId2"/>
          <a:stretch>
            <a:fillRect/>
          </a:stretch>
        </p:blipFill>
        <p:spPr>
          <a:xfrm>
            <a:off x="5092677" y="39830006"/>
            <a:ext cx="4715573" cy="1190964"/>
          </a:xfrm>
          <a:prstGeom prst="rect">
            <a:avLst/>
          </a:prstGeom>
        </p:spPr>
      </p:pic>
      <p:pic>
        <p:nvPicPr>
          <p:cNvPr id="11" name="Picture 10">
            <a:extLst>
              <a:ext uri="{FF2B5EF4-FFF2-40B4-BE49-F238E27FC236}">
                <a16:creationId xmlns:a16="http://schemas.microsoft.com/office/drawing/2014/main" id="{35EC5B61-6211-AF42-9876-B9B8437C8C0A}"/>
              </a:ext>
            </a:extLst>
          </p:cNvPr>
          <p:cNvPicPr>
            <a:picLocks noChangeAspect="1"/>
          </p:cNvPicPr>
          <p:nvPr/>
        </p:nvPicPr>
        <p:blipFill>
          <a:blip r:embed="rId3"/>
          <a:stretch>
            <a:fillRect/>
          </a:stretch>
        </p:blipFill>
        <p:spPr>
          <a:xfrm>
            <a:off x="10620940" y="39228912"/>
            <a:ext cx="3311568" cy="2480029"/>
          </a:xfrm>
          <a:prstGeom prst="rect">
            <a:avLst/>
          </a:prstGeom>
        </p:spPr>
      </p:pic>
      <p:pic>
        <p:nvPicPr>
          <p:cNvPr id="12" name="Picture 11">
            <a:extLst>
              <a:ext uri="{FF2B5EF4-FFF2-40B4-BE49-F238E27FC236}">
                <a16:creationId xmlns:a16="http://schemas.microsoft.com/office/drawing/2014/main" id="{F7E6BC4F-3024-5E40-AF47-ABFDE32CA7FB}"/>
              </a:ext>
            </a:extLst>
          </p:cNvPr>
          <p:cNvPicPr>
            <a:picLocks noChangeAspect="1"/>
          </p:cNvPicPr>
          <p:nvPr/>
        </p:nvPicPr>
        <p:blipFill>
          <a:blip r:embed="rId4"/>
          <a:stretch>
            <a:fillRect/>
          </a:stretch>
        </p:blipFill>
        <p:spPr>
          <a:xfrm>
            <a:off x="15108621" y="39763912"/>
            <a:ext cx="5128195" cy="1410029"/>
          </a:xfrm>
          <a:prstGeom prst="rect">
            <a:avLst/>
          </a:prstGeom>
        </p:spPr>
      </p:pic>
      <p:pic>
        <p:nvPicPr>
          <p:cNvPr id="13" name="Picture 12">
            <a:extLst>
              <a:ext uri="{FF2B5EF4-FFF2-40B4-BE49-F238E27FC236}">
                <a16:creationId xmlns:a16="http://schemas.microsoft.com/office/drawing/2014/main" id="{F05D8B22-65FE-8843-A90B-777A52DC6E43}"/>
              </a:ext>
            </a:extLst>
          </p:cNvPr>
          <p:cNvPicPr>
            <a:picLocks noChangeAspect="1"/>
          </p:cNvPicPr>
          <p:nvPr/>
        </p:nvPicPr>
        <p:blipFill>
          <a:blip r:embed="rId5"/>
          <a:stretch>
            <a:fillRect/>
          </a:stretch>
        </p:blipFill>
        <p:spPr>
          <a:xfrm>
            <a:off x="21412930" y="39691744"/>
            <a:ext cx="3514813" cy="2017197"/>
          </a:xfrm>
          <a:prstGeom prst="rect">
            <a:avLst/>
          </a:prstGeom>
        </p:spPr>
      </p:pic>
      <p:pic>
        <p:nvPicPr>
          <p:cNvPr id="14" name="Picture 13">
            <a:extLst>
              <a:ext uri="{FF2B5EF4-FFF2-40B4-BE49-F238E27FC236}">
                <a16:creationId xmlns:a16="http://schemas.microsoft.com/office/drawing/2014/main" id="{165164F4-7964-9C4D-96A6-BC87F5E29980}"/>
              </a:ext>
            </a:extLst>
          </p:cNvPr>
          <p:cNvPicPr>
            <a:picLocks noChangeAspect="1"/>
          </p:cNvPicPr>
          <p:nvPr/>
        </p:nvPicPr>
        <p:blipFill>
          <a:blip r:embed="rId6"/>
          <a:stretch>
            <a:fillRect/>
          </a:stretch>
        </p:blipFill>
        <p:spPr>
          <a:xfrm>
            <a:off x="26103855" y="39691744"/>
            <a:ext cx="3048323" cy="2059678"/>
          </a:xfrm>
          <a:prstGeom prst="rect">
            <a:avLst/>
          </a:prstGeom>
        </p:spPr>
      </p:pic>
      <p:pic>
        <p:nvPicPr>
          <p:cNvPr id="16" name="Picture 15">
            <a:extLst>
              <a:ext uri="{FF2B5EF4-FFF2-40B4-BE49-F238E27FC236}">
                <a16:creationId xmlns:a16="http://schemas.microsoft.com/office/drawing/2014/main" id="{87A27AF2-BCA3-D04D-B6AC-94BACDFB472B}"/>
              </a:ext>
            </a:extLst>
          </p:cNvPr>
          <p:cNvPicPr>
            <a:picLocks noChangeAspect="1"/>
          </p:cNvPicPr>
          <p:nvPr userDrawn="1"/>
        </p:nvPicPr>
        <p:blipFill>
          <a:blip r:embed="rId7"/>
          <a:stretch>
            <a:fillRect/>
          </a:stretch>
        </p:blipFill>
        <p:spPr>
          <a:xfrm>
            <a:off x="2061690" y="39338794"/>
            <a:ext cx="1854873" cy="2173387"/>
          </a:xfrm>
          <a:prstGeom prst="rect">
            <a:avLst/>
          </a:prstGeom>
        </p:spPr>
      </p:pic>
      <p:sp>
        <p:nvSpPr>
          <p:cNvPr id="17" name="Rectangle 16"/>
          <p:cNvSpPr/>
          <p:nvPr userDrawn="1"/>
        </p:nvSpPr>
        <p:spPr>
          <a:xfrm>
            <a:off x="-48127" y="-249385"/>
            <a:ext cx="30323340" cy="38968509"/>
          </a:xfrm>
          <a:prstGeom prst="rect">
            <a:avLst/>
          </a:prstGeom>
          <a:solidFill>
            <a:srgbClr val="E94E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userDrawn="1"/>
        </p:nvSpPr>
        <p:spPr>
          <a:xfrm>
            <a:off x="-1" y="2590512"/>
            <a:ext cx="1440000" cy="1440000"/>
          </a:xfrm>
          <a:prstGeom prst="rect">
            <a:avLst/>
          </a:prstGeom>
          <a:solidFill>
            <a:srgbClr val="2B44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userDrawn="1"/>
        </p:nvSpPr>
        <p:spPr>
          <a:xfrm>
            <a:off x="1439999" y="1170564"/>
            <a:ext cx="1440000" cy="1440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userDrawn="1"/>
        </p:nvSpPr>
        <p:spPr>
          <a:xfrm>
            <a:off x="2879999" y="-249384"/>
            <a:ext cx="1440000" cy="1440000"/>
          </a:xfrm>
          <a:prstGeom prst="rect">
            <a:avLst/>
          </a:prstGeom>
          <a:solidFill>
            <a:srgbClr val="2B44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ZoneTexte 20"/>
          <p:cNvSpPr txBox="1"/>
          <p:nvPr userDrawn="1"/>
        </p:nvSpPr>
        <p:spPr>
          <a:xfrm>
            <a:off x="4701888" y="379266"/>
            <a:ext cx="21325109" cy="938719"/>
          </a:xfrm>
          <a:prstGeom prst="rect">
            <a:avLst/>
          </a:prstGeom>
          <a:noFill/>
        </p:spPr>
        <p:txBody>
          <a:bodyPr wrap="square" rtlCol="0">
            <a:spAutoFit/>
          </a:bodyPr>
          <a:lstStyle/>
          <a:p>
            <a:r>
              <a:rPr lang="en-GB" sz="5500" b="1" dirty="0" smtClean="0">
                <a:solidFill>
                  <a:schemeClr val="bg1"/>
                </a:solidFill>
                <a:latin typeface="Century Gothic" panose="020B0502020202020204" pitchFamily="34" charset="0"/>
              </a:rPr>
              <a:t>SUCCESS – </a:t>
            </a:r>
            <a:r>
              <a:rPr lang="en-GB" sz="5500" b="1" dirty="0" smtClean="0">
                <a:solidFill>
                  <a:schemeClr val="bg1"/>
                </a:solidFill>
              </a:rPr>
              <a:t>Sustainable </a:t>
            </a:r>
            <a:r>
              <a:rPr lang="en-GB" sz="5500" b="1" dirty="0">
                <a:solidFill>
                  <a:schemeClr val="bg1"/>
                </a:solidFill>
              </a:rPr>
              <a:t>Urban </a:t>
            </a:r>
            <a:r>
              <a:rPr lang="en-GB" sz="5500" b="1" dirty="0" smtClean="0">
                <a:solidFill>
                  <a:schemeClr val="bg1"/>
                </a:solidFill>
              </a:rPr>
              <a:t>Consolidation </a:t>
            </a:r>
            <a:r>
              <a:rPr lang="en-GB" sz="5500" b="1" dirty="0" err="1" smtClean="0">
                <a:solidFill>
                  <a:schemeClr val="bg1"/>
                </a:solidFill>
              </a:rPr>
              <a:t>CentrES</a:t>
            </a:r>
            <a:r>
              <a:rPr lang="en-GB" sz="5500" b="1" dirty="0" smtClean="0">
                <a:solidFill>
                  <a:schemeClr val="bg1"/>
                </a:solidFill>
              </a:rPr>
              <a:t> </a:t>
            </a:r>
            <a:r>
              <a:rPr lang="en-GB" sz="5500" b="1" dirty="0">
                <a:solidFill>
                  <a:schemeClr val="bg1"/>
                </a:solidFill>
              </a:rPr>
              <a:t>for </a:t>
            </a:r>
            <a:r>
              <a:rPr lang="en-GB" sz="5500" b="1" dirty="0" err="1">
                <a:solidFill>
                  <a:schemeClr val="bg1"/>
                </a:solidFill>
              </a:rPr>
              <a:t>conStruction</a:t>
            </a:r>
            <a:endParaRPr lang="en-GB" sz="5500" b="1" dirty="0">
              <a:solidFill>
                <a:schemeClr val="bg1"/>
              </a:solidFill>
              <a:latin typeface="Century Gothic" panose="020B0502020202020204" pitchFamily="34" charset="0"/>
            </a:endParaRPr>
          </a:p>
        </p:txBody>
      </p:sp>
      <p:pic>
        <p:nvPicPr>
          <p:cNvPr id="22" name="Image 21"/>
          <p:cNvPicPr>
            <a:picLocks noChangeAspect="1"/>
          </p:cNvPicPr>
          <p:nvPr userDrawn="1"/>
        </p:nvPicPr>
        <p:blipFill>
          <a:blip r:embed="rId8"/>
          <a:stretch>
            <a:fillRect/>
          </a:stretch>
        </p:blipFill>
        <p:spPr>
          <a:xfrm>
            <a:off x="25772327" y="548307"/>
            <a:ext cx="3869471" cy="3574093"/>
          </a:xfrm>
          <a:prstGeom prst="rect">
            <a:avLst/>
          </a:prstGeom>
        </p:spPr>
      </p:pic>
      <p:sp>
        <p:nvSpPr>
          <p:cNvPr id="23" name="ZoneTexte 22"/>
          <p:cNvSpPr txBox="1"/>
          <p:nvPr userDrawn="1"/>
        </p:nvSpPr>
        <p:spPr>
          <a:xfrm>
            <a:off x="20650200" y="37652684"/>
            <a:ext cx="9204721" cy="769441"/>
          </a:xfrm>
          <a:prstGeom prst="rect">
            <a:avLst/>
          </a:prstGeom>
          <a:noFill/>
        </p:spPr>
        <p:txBody>
          <a:bodyPr wrap="square" rtlCol="0">
            <a:spAutoFit/>
          </a:bodyPr>
          <a:lstStyle/>
          <a:p>
            <a:r>
              <a:rPr lang="en-GB" sz="4400" b="1" dirty="0" smtClean="0">
                <a:solidFill>
                  <a:schemeClr val="bg1"/>
                </a:solidFill>
                <a:latin typeface="Century Gothic" panose="020B0502020202020204" pitchFamily="34" charset="0"/>
              </a:rPr>
              <a:t>www.success-urbanlogistics.eu</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6533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Date Placeholder 3"/>
          <p:cNvSpPr>
            <a:spLocks noGrp="1"/>
          </p:cNvSpPr>
          <p:nvPr>
            <p:ph type="dt" sz="half" idx="10"/>
          </p:nvPr>
        </p:nvSpPr>
        <p:spPr/>
        <p:txBody>
          <a:bodyPr/>
          <a:lstStyle/>
          <a:p>
            <a:fld id="{34F7FD06-308D-BF40-BD42-BE14D5C58958}"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148842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67529" y="7571328"/>
            <a:ext cx="31894096" cy="161257404"/>
          </a:xfrm>
        </p:spPr>
        <p:txBody>
          <a:bodyPr vert="eaVert"/>
          <a:lstStyle/>
          <a:p>
            <a:r>
              <a:rPr lang="fr-FR" smtClean="0"/>
              <a:t>Modifiez le style du titre</a:t>
            </a:r>
            <a:endParaRPr lang="en-GB"/>
          </a:p>
        </p:txBody>
      </p:sp>
      <p:sp>
        <p:nvSpPr>
          <p:cNvPr id="3" name="Vertical Text Placeholder 2"/>
          <p:cNvSpPr>
            <a:spLocks noGrp="1"/>
          </p:cNvSpPr>
          <p:nvPr>
            <p:ph type="body" orient="vert" idx="1"/>
          </p:nvPr>
        </p:nvSpPr>
        <p:spPr>
          <a:xfrm>
            <a:off x="7085241" y="7571328"/>
            <a:ext cx="95177701" cy="16125740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Date Placeholder 3"/>
          <p:cNvSpPr>
            <a:spLocks noGrp="1"/>
          </p:cNvSpPr>
          <p:nvPr>
            <p:ph type="dt" sz="half" idx="10"/>
          </p:nvPr>
        </p:nvSpPr>
        <p:spPr/>
        <p:txBody>
          <a:bodyPr/>
          <a:lstStyle/>
          <a:p>
            <a:fld id="{34F7FD06-308D-BF40-BD42-BE14D5C58958}"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304924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Date Placeholder 3"/>
          <p:cNvSpPr>
            <a:spLocks noGrp="1"/>
          </p:cNvSpPr>
          <p:nvPr>
            <p:ph type="dt" sz="half" idx="10"/>
          </p:nvPr>
        </p:nvSpPr>
        <p:spPr/>
        <p:txBody>
          <a:bodyPr/>
          <a:lstStyle/>
          <a:p>
            <a:fld id="{34F7FD06-308D-BF40-BD42-BE14D5C58958}"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1880857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80"/>
          </a:xfrm>
        </p:spPr>
        <p:txBody>
          <a:bodyPr anchor="t"/>
          <a:lstStyle>
            <a:lvl1pPr algn="l">
              <a:defRPr sz="12942" b="1" cap="all"/>
            </a:lvl1pPr>
          </a:lstStyle>
          <a:p>
            <a:r>
              <a:rPr lang="fr-FR" smtClean="0"/>
              <a:t>Modifiez le style du titre</a:t>
            </a:r>
            <a:endParaRPr lang="en-GB"/>
          </a:p>
        </p:txBody>
      </p:sp>
      <p:sp>
        <p:nvSpPr>
          <p:cNvPr id="3" name="Text Placeholder 2"/>
          <p:cNvSpPr>
            <a:spLocks noGrp="1"/>
          </p:cNvSpPr>
          <p:nvPr>
            <p:ph type="body" idx="1"/>
          </p:nvPr>
        </p:nvSpPr>
        <p:spPr>
          <a:xfrm>
            <a:off x="2391533" y="18145428"/>
            <a:ext cx="25733931" cy="9365057"/>
          </a:xfrm>
        </p:spPr>
        <p:txBody>
          <a:bodyPr anchor="b"/>
          <a:lstStyle>
            <a:lvl1pPr marL="0" indent="0">
              <a:buNone/>
              <a:defRPr sz="6436">
                <a:solidFill>
                  <a:schemeClr val="tx1">
                    <a:tint val="75000"/>
                  </a:schemeClr>
                </a:solidFill>
              </a:defRPr>
            </a:lvl1pPr>
            <a:lvl2pPr marL="1476754" indent="0">
              <a:buNone/>
              <a:defRPr sz="5799">
                <a:solidFill>
                  <a:schemeClr val="tx1">
                    <a:tint val="75000"/>
                  </a:schemeClr>
                </a:solidFill>
              </a:defRPr>
            </a:lvl2pPr>
            <a:lvl3pPr marL="2953507" indent="0">
              <a:buNone/>
              <a:defRPr sz="5163">
                <a:solidFill>
                  <a:schemeClr val="tx1">
                    <a:tint val="75000"/>
                  </a:schemeClr>
                </a:solidFill>
              </a:defRPr>
            </a:lvl3pPr>
            <a:lvl4pPr marL="4430261" indent="0">
              <a:buNone/>
              <a:defRPr sz="4526">
                <a:solidFill>
                  <a:schemeClr val="tx1">
                    <a:tint val="75000"/>
                  </a:schemeClr>
                </a:solidFill>
              </a:defRPr>
            </a:lvl4pPr>
            <a:lvl5pPr marL="5907014" indent="0">
              <a:buNone/>
              <a:defRPr sz="4526">
                <a:solidFill>
                  <a:schemeClr val="tx1">
                    <a:tint val="75000"/>
                  </a:schemeClr>
                </a:solidFill>
              </a:defRPr>
            </a:lvl5pPr>
            <a:lvl6pPr marL="7383768" indent="0">
              <a:buNone/>
              <a:defRPr sz="4526">
                <a:solidFill>
                  <a:schemeClr val="tx1">
                    <a:tint val="75000"/>
                  </a:schemeClr>
                </a:solidFill>
              </a:defRPr>
            </a:lvl6pPr>
            <a:lvl7pPr marL="8860521" indent="0">
              <a:buNone/>
              <a:defRPr sz="4526">
                <a:solidFill>
                  <a:schemeClr val="tx1">
                    <a:tint val="75000"/>
                  </a:schemeClr>
                </a:solidFill>
              </a:defRPr>
            </a:lvl7pPr>
            <a:lvl8pPr marL="10337275" indent="0">
              <a:buNone/>
              <a:defRPr sz="4526">
                <a:solidFill>
                  <a:schemeClr val="tx1">
                    <a:tint val="75000"/>
                  </a:schemeClr>
                </a:solidFill>
              </a:defRPr>
            </a:lvl8pPr>
            <a:lvl9pPr marL="11814028" indent="0">
              <a:buNone/>
              <a:defRPr sz="4526">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4F7FD06-308D-BF40-BD42-BE14D5C58958}" type="datetimeFigureOut">
              <a:rPr lang="en-US" smtClean="0"/>
              <a:t>4/18/2018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8880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Content Placeholder 2"/>
          <p:cNvSpPr>
            <a:spLocks noGrp="1"/>
          </p:cNvSpPr>
          <p:nvPr>
            <p:ph sz="half" idx="1"/>
          </p:nvPr>
        </p:nvSpPr>
        <p:spPr>
          <a:xfrm>
            <a:off x="7085241" y="44100018"/>
            <a:ext cx="63535898" cy="124728716"/>
          </a:xfrm>
        </p:spPr>
        <p:txBody>
          <a:bodyPr/>
          <a:lstStyle>
            <a:lvl1pPr>
              <a:defRPr sz="9052"/>
            </a:lvl1pPr>
            <a:lvl2pPr>
              <a:defRPr sz="7779"/>
            </a:lvl2pPr>
            <a:lvl3pPr>
              <a:defRPr sz="6436"/>
            </a:lvl3pPr>
            <a:lvl4pPr>
              <a:defRPr sz="5799"/>
            </a:lvl4pPr>
            <a:lvl5pPr>
              <a:defRPr sz="5799"/>
            </a:lvl5pPr>
            <a:lvl6pPr>
              <a:defRPr sz="5799"/>
            </a:lvl6pPr>
            <a:lvl7pPr>
              <a:defRPr sz="5799"/>
            </a:lvl7pPr>
            <a:lvl8pPr>
              <a:defRPr sz="5799"/>
            </a:lvl8pPr>
            <a:lvl9pPr>
              <a:defRPr sz="5799"/>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Content Placeholder 3"/>
          <p:cNvSpPr>
            <a:spLocks noGrp="1"/>
          </p:cNvSpPr>
          <p:nvPr>
            <p:ph sz="half" idx="2"/>
          </p:nvPr>
        </p:nvSpPr>
        <p:spPr>
          <a:xfrm>
            <a:off x="71125727" y="44100018"/>
            <a:ext cx="63535898" cy="124728716"/>
          </a:xfrm>
        </p:spPr>
        <p:txBody>
          <a:bodyPr/>
          <a:lstStyle>
            <a:lvl1pPr>
              <a:defRPr sz="9052"/>
            </a:lvl1pPr>
            <a:lvl2pPr>
              <a:defRPr sz="7779"/>
            </a:lvl2pPr>
            <a:lvl3pPr>
              <a:defRPr sz="6436"/>
            </a:lvl3pPr>
            <a:lvl4pPr>
              <a:defRPr sz="5799"/>
            </a:lvl4pPr>
            <a:lvl5pPr>
              <a:defRPr sz="5799"/>
            </a:lvl5pPr>
            <a:lvl6pPr>
              <a:defRPr sz="5799"/>
            </a:lvl6pPr>
            <a:lvl7pPr>
              <a:defRPr sz="5799"/>
            </a:lvl7pPr>
            <a:lvl8pPr>
              <a:defRPr sz="5799"/>
            </a:lvl8pPr>
            <a:lvl9pPr>
              <a:defRPr sz="5799"/>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Date Placeholder 4"/>
          <p:cNvSpPr>
            <a:spLocks noGrp="1"/>
          </p:cNvSpPr>
          <p:nvPr>
            <p:ph type="dt" sz="half" idx="10"/>
          </p:nvPr>
        </p:nvSpPr>
        <p:spPr/>
        <p:txBody>
          <a:bodyPr/>
          <a:lstStyle/>
          <a:p>
            <a:fld id="{34F7FD06-308D-BF40-BD42-BE14D5C58958}" type="datetimeFigureOut">
              <a:rPr lang="en-US" smtClean="0"/>
              <a:t>4/18/2018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185909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4"/>
          </a:xfrm>
        </p:spPr>
        <p:txBody>
          <a:bodyPr/>
          <a:lstStyle>
            <a:lvl1pPr>
              <a:defRPr/>
            </a:lvl1pPr>
          </a:lstStyle>
          <a:p>
            <a:r>
              <a:rPr lang="fr-FR" smtClean="0"/>
              <a:t>Modifiez le style du titre</a:t>
            </a:r>
            <a:endParaRPr lang="en-GB"/>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7779" b="1"/>
            </a:lvl1pPr>
            <a:lvl2pPr marL="1476754" indent="0">
              <a:buNone/>
              <a:defRPr sz="6436" b="1"/>
            </a:lvl2pPr>
            <a:lvl3pPr marL="2953507" indent="0">
              <a:buNone/>
              <a:defRPr sz="5799" b="1"/>
            </a:lvl3pPr>
            <a:lvl4pPr marL="4430261" indent="0">
              <a:buNone/>
              <a:defRPr sz="5163" b="1"/>
            </a:lvl4pPr>
            <a:lvl5pPr marL="5907014" indent="0">
              <a:buNone/>
              <a:defRPr sz="5163" b="1"/>
            </a:lvl5pPr>
            <a:lvl6pPr marL="7383768" indent="0">
              <a:buNone/>
              <a:defRPr sz="5163" b="1"/>
            </a:lvl6pPr>
            <a:lvl7pPr marL="8860521" indent="0">
              <a:buNone/>
              <a:defRPr sz="5163" b="1"/>
            </a:lvl7pPr>
            <a:lvl8pPr marL="10337275" indent="0">
              <a:buNone/>
              <a:defRPr sz="5163" b="1"/>
            </a:lvl8pPr>
            <a:lvl9pPr marL="11814028" indent="0">
              <a:buNone/>
              <a:defRPr sz="5163" b="1"/>
            </a:lvl9pPr>
          </a:lstStyle>
          <a:p>
            <a:pPr lvl="0"/>
            <a:r>
              <a:rPr lang="fr-FR" smtClean="0"/>
              <a:t>Modifiez les styles du texte du masque</a:t>
            </a:r>
          </a:p>
        </p:txBody>
      </p:sp>
      <p:sp>
        <p:nvSpPr>
          <p:cNvPr id="4" name="Content Placeholder 3"/>
          <p:cNvSpPr>
            <a:spLocks noGrp="1"/>
          </p:cNvSpPr>
          <p:nvPr>
            <p:ph sz="half" idx="2"/>
          </p:nvPr>
        </p:nvSpPr>
        <p:spPr>
          <a:xfrm>
            <a:off x="1513761" y="13576858"/>
            <a:ext cx="13376810" cy="24666281"/>
          </a:xfrm>
        </p:spPr>
        <p:txBody>
          <a:bodyPr/>
          <a:lstStyle>
            <a:lvl1pPr>
              <a:defRPr sz="7779"/>
            </a:lvl1pPr>
            <a:lvl2pPr>
              <a:defRPr sz="6436"/>
            </a:lvl2pPr>
            <a:lvl3pPr>
              <a:defRPr sz="5799"/>
            </a:lvl3pPr>
            <a:lvl4pPr>
              <a:defRPr sz="5163"/>
            </a:lvl4pPr>
            <a:lvl5pPr>
              <a:defRPr sz="5163"/>
            </a:lvl5pPr>
            <a:lvl6pPr>
              <a:defRPr sz="5163"/>
            </a:lvl6pPr>
            <a:lvl7pPr>
              <a:defRPr sz="5163"/>
            </a:lvl7pPr>
            <a:lvl8pPr>
              <a:defRPr sz="5163"/>
            </a:lvl8pPr>
            <a:lvl9pPr>
              <a:defRPr sz="5163"/>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7779" b="1"/>
            </a:lvl1pPr>
            <a:lvl2pPr marL="1476754" indent="0">
              <a:buNone/>
              <a:defRPr sz="6436" b="1"/>
            </a:lvl2pPr>
            <a:lvl3pPr marL="2953507" indent="0">
              <a:buNone/>
              <a:defRPr sz="5799" b="1"/>
            </a:lvl3pPr>
            <a:lvl4pPr marL="4430261" indent="0">
              <a:buNone/>
              <a:defRPr sz="5163" b="1"/>
            </a:lvl4pPr>
            <a:lvl5pPr marL="5907014" indent="0">
              <a:buNone/>
              <a:defRPr sz="5163" b="1"/>
            </a:lvl5pPr>
            <a:lvl6pPr marL="7383768" indent="0">
              <a:buNone/>
              <a:defRPr sz="5163" b="1"/>
            </a:lvl6pPr>
            <a:lvl7pPr marL="8860521" indent="0">
              <a:buNone/>
              <a:defRPr sz="5163" b="1"/>
            </a:lvl7pPr>
            <a:lvl8pPr marL="10337275" indent="0">
              <a:buNone/>
              <a:defRPr sz="5163" b="1"/>
            </a:lvl8pPr>
            <a:lvl9pPr marL="11814028" indent="0">
              <a:buNone/>
              <a:defRPr sz="5163" b="1"/>
            </a:lvl9pPr>
          </a:lstStyle>
          <a:p>
            <a:pPr lvl="0"/>
            <a:r>
              <a:rPr lang="fr-FR" smtClean="0"/>
              <a:t>Modifiez les styles du texte du masque</a:t>
            </a:r>
          </a:p>
        </p:txBody>
      </p:sp>
      <p:sp>
        <p:nvSpPr>
          <p:cNvPr id="6" name="Content Placeholder 5"/>
          <p:cNvSpPr>
            <a:spLocks noGrp="1"/>
          </p:cNvSpPr>
          <p:nvPr>
            <p:ph sz="quarter" idx="4"/>
          </p:nvPr>
        </p:nvSpPr>
        <p:spPr>
          <a:xfrm>
            <a:off x="15379389" y="13576858"/>
            <a:ext cx="13382065" cy="24666281"/>
          </a:xfrm>
        </p:spPr>
        <p:txBody>
          <a:bodyPr/>
          <a:lstStyle>
            <a:lvl1pPr>
              <a:defRPr sz="7779"/>
            </a:lvl1pPr>
            <a:lvl2pPr>
              <a:defRPr sz="6436"/>
            </a:lvl2pPr>
            <a:lvl3pPr>
              <a:defRPr sz="5799"/>
            </a:lvl3pPr>
            <a:lvl4pPr>
              <a:defRPr sz="5163"/>
            </a:lvl4pPr>
            <a:lvl5pPr>
              <a:defRPr sz="5163"/>
            </a:lvl5pPr>
            <a:lvl6pPr>
              <a:defRPr sz="5163"/>
            </a:lvl6pPr>
            <a:lvl7pPr>
              <a:defRPr sz="5163"/>
            </a:lvl7pPr>
            <a:lvl8pPr>
              <a:defRPr sz="5163"/>
            </a:lvl8pPr>
            <a:lvl9pPr>
              <a:defRPr sz="5163"/>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Date Placeholder 6"/>
          <p:cNvSpPr>
            <a:spLocks noGrp="1"/>
          </p:cNvSpPr>
          <p:nvPr>
            <p:ph type="dt" sz="half" idx="10"/>
          </p:nvPr>
        </p:nvSpPr>
        <p:spPr/>
        <p:txBody>
          <a:bodyPr/>
          <a:lstStyle/>
          <a:p>
            <a:fld id="{34F7FD06-308D-BF40-BD42-BE14D5C58958}" type="datetimeFigureOut">
              <a:rPr lang="en-US" smtClean="0"/>
              <a:t>4/18/2018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18927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Date Placeholder 2"/>
          <p:cNvSpPr>
            <a:spLocks noGrp="1"/>
          </p:cNvSpPr>
          <p:nvPr>
            <p:ph type="dt" sz="half" idx="10"/>
          </p:nvPr>
        </p:nvSpPr>
        <p:spPr/>
        <p:txBody>
          <a:bodyPr/>
          <a:lstStyle/>
          <a:p>
            <a:fld id="{34F7FD06-308D-BF40-BD42-BE14D5C58958}" type="datetimeFigureOut">
              <a:rPr lang="en-US" smtClean="0"/>
              <a:t>4/18/2018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137952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7FD06-308D-BF40-BD42-BE14D5C58958}" type="datetimeFigureOut">
              <a:rPr lang="en-US" smtClean="0"/>
              <a:t>4/18/2018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333730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1"/>
            <a:ext cx="9960336" cy="7254205"/>
          </a:xfrm>
        </p:spPr>
        <p:txBody>
          <a:bodyPr anchor="b"/>
          <a:lstStyle>
            <a:lvl1pPr algn="l">
              <a:defRPr sz="6436" b="1"/>
            </a:lvl1pPr>
          </a:lstStyle>
          <a:p>
            <a:r>
              <a:rPr lang="fr-FR" smtClean="0"/>
              <a:t>Modifiez le style du titre</a:t>
            </a:r>
            <a:endParaRPr lang="en-GB"/>
          </a:p>
        </p:txBody>
      </p:sp>
      <p:sp>
        <p:nvSpPr>
          <p:cNvPr id="3" name="Content Placeholder 2"/>
          <p:cNvSpPr>
            <a:spLocks noGrp="1"/>
          </p:cNvSpPr>
          <p:nvPr>
            <p:ph idx="1"/>
          </p:nvPr>
        </p:nvSpPr>
        <p:spPr>
          <a:xfrm>
            <a:off x="11836767" y="1704543"/>
            <a:ext cx="16924685" cy="36538601"/>
          </a:xfrm>
        </p:spPr>
        <p:txBody>
          <a:bodyPr/>
          <a:lstStyle>
            <a:lvl1pPr>
              <a:defRPr sz="10325"/>
            </a:lvl1pPr>
            <a:lvl2pPr>
              <a:defRPr sz="9052"/>
            </a:lvl2pPr>
            <a:lvl3pPr>
              <a:defRPr sz="7779"/>
            </a:lvl3pPr>
            <a:lvl4pPr>
              <a:defRPr sz="6436"/>
            </a:lvl4pPr>
            <a:lvl5pPr>
              <a:defRPr sz="6436"/>
            </a:lvl5pPr>
            <a:lvl6pPr>
              <a:defRPr sz="6436"/>
            </a:lvl6pPr>
            <a:lvl7pPr>
              <a:defRPr sz="6436"/>
            </a:lvl7pPr>
            <a:lvl8pPr>
              <a:defRPr sz="6436"/>
            </a:lvl8pPr>
            <a:lvl9pPr>
              <a:defRPr sz="6436"/>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Text Placeholder 3"/>
          <p:cNvSpPr>
            <a:spLocks noGrp="1"/>
          </p:cNvSpPr>
          <p:nvPr>
            <p:ph type="body" sz="half" idx="2"/>
          </p:nvPr>
        </p:nvSpPr>
        <p:spPr>
          <a:xfrm>
            <a:off x="1513763" y="8958749"/>
            <a:ext cx="9960336" cy="29284395"/>
          </a:xfrm>
        </p:spPr>
        <p:txBody>
          <a:bodyPr/>
          <a:lstStyle>
            <a:lvl1pPr marL="0" indent="0">
              <a:buNone/>
              <a:defRPr sz="4526"/>
            </a:lvl1pPr>
            <a:lvl2pPr marL="1476754" indent="0">
              <a:buNone/>
              <a:defRPr sz="3890"/>
            </a:lvl2pPr>
            <a:lvl3pPr marL="2953507" indent="0">
              <a:buNone/>
              <a:defRPr sz="3253"/>
            </a:lvl3pPr>
            <a:lvl4pPr marL="4430261" indent="0">
              <a:buNone/>
              <a:defRPr sz="2900"/>
            </a:lvl4pPr>
            <a:lvl5pPr marL="5907014" indent="0">
              <a:buNone/>
              <a:defRPr sz="2900"/>
            </a:lvl5pPr>
            <a:lvl6pPr marL="7383768" indent="0">
              <a:buNone/>
              <a:defRPr sz="2900"/>
            </a:lvl6pPr>
            <a:lvl7pPr marL="8860521" indent="0">
              <a:buNone/>
              <a:defRPr sz="2900"/>
            </a:lvl7pPr>
            <a:lvl8pPr marL="10337275" indent="0">
              <a:buNone/>
              <a:defRPr sz="2900"/>
            </a:lvl8pPr>
            <a:lvl9pPr marL="11814028" indent="0">
              <a:buNone/>
              <a:defRPr sz="2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F7FD06-308D-BF40-BD42-BE14D5C58958}" type="datetimeFigureOut">
              <a:rPr lang="en-US" smtClean="0"/>
              <a:t>4/18/2018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169443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6436" b="1"/>
            </a:lvl1pPr>
          </a:lstStyle>
          <a:p>
            <a:r>
              <a:rPr lang="fr-FR" smtClean="0"/>
              <a:t>Modifiez le style du titre</a:t>
            </a:r>
            <a:endParaRPr lang="en-GB"/>
          </a:p>
        </p:txBody>
      </p:sp>
      <p:sp>
        <p:nvSpPr>
          <p:cNvPr id="3" name="Picture Placeholder 2"/>
          <p:cNvSpPr>
            <a:spLocks noGrp="1"/>
          </p:cNvSpPr>
          <p:nvPr>
            <p:ph type="pic" idx="1"/>
          </p:nvPr>
        </p:nvSpPr>
        <p:spPr>
          <a:xfrm>
            <a:off x="5934154" y="3825304"/>
            <a:ext cx="18165128" cy="25687020"/>
          </a:xfrm>
        </p:spPr>
        <p:txBody>
          <a:bodyPr/>
          <a:lstStyle>
            <a:lvl1pPr marL="0" indent="0">
              <a:buNone/>
              <a:defRPr sz="10325"/>
            </a:lvl1pPr>
            <a:lvl2pPr marL="1476754" indent="0">
              <a:buNone/>
              <a:defRPr sz="9052"/>
            </a:lvl2pPr>
            <a:lvl3pPr marL="2953507" indent="0">
              <a:buNone/>
              <a:defRPr sz="7779"/>
            </a:lvl3pPr>
            <a:lvl4pPr marL="4430261" indent="0">
              <a:buNone/>
              <a:defRPr sz="6436"/>
            </a:lvl4pPr>
            <a:lvl5pPr marL="5907014" indent="0">
              <a:buNone/>
              <a:defRPr sz="6436"/>
            </a:lvl5pPr>
            <a:lvl6pPr marL="7383768" indent="0">
              <a:buNone/>
              <a:defRPr sz="6436"/>
            </a:lvl6pPr>
            <a:lvl7pPr marL="8860521" indent="0">
              <a:buNone/>
              <a:defRPr sz="6436"/>
            </a:lvl7pPr>
            <a:lvl8pPr marL="10337275" indent="0">
              <a:buNone/>
              <a:defRPr sz="6436"/>
            </a:lvl8pPr>
            <a:lvl9pPr marL="11814028" indent="0">
              <a:buNone/>
              <a:defRPr sz="6436"/>
            </a:lvl9pPr>
          </a:lstStyle>
          <a:p>
            <a:r>
              <a:rPr lang="fr-FR" smtClean="0"/>
              <a:t>Cliquez sur l'icône pour ajouter une image</a:t>
            </a:r>
            <a:endParaRPr lang="en-GB"/>
          </a:p>
        </p:txBody>
      </p:sp>
      <p:sp>
        <p:nvSpPr>
          <p:cNvPr id="4" name="Text Placeholder 3"/>
          <p:cNvSpPr>
            <a:spLocks noGrp="1"/>
          </p:cNvSpPr>
          <p:nvPr>
            <p:ph type="body" sz="half" idx="2"/>
          </p:nvPr>
        </p:nvSpPr>
        <p:spPr>
          <a:xfrm>
            <a:off x="5934154" y="33506104"/>
            <a:ext cx="18165128" cy="5024425"/>
          </a:xfrm>
        </p:spPr>
        <p:txBody>
          <a:bodyPr/>
          <a:lstStyle>
            <a:lvl1pPr marL="0" indent="0">
              <a:buNone/>
              <a:defRPr sz="4526"/>
            </a:lvl1pPr>
            <a:lvl2pPr marL="1476754" indent="0">
              <a:buNone/>
              <a:defRPr sz="3890"/>
            </a:lvl2pPr>
            <a:lvl3pPr marL="2953507" indent="0">
              <a:buNone/>
              <a:defRPr sz="3253"/>
            </a:lvl3pPr>
            <a:lvl4pPr marL="4430261" indent="0">
              <a:buNone/>
              <a:defRPr sz="2900"/>
            </a:lvl4pPr>
            <a:lvl5pPr marL="5907014" indent="0">
              <a:buNone/>
              <a:defRPr sz="2900"/>
            </a:lvl5pPr>
            <a:lvl6pPr marL="7383768" indent="0">
              <a:buNone/>
              <a:defRPr sz="2900"/>
            </a:lvl6pPr>
            <a:lvl7pPr marL="8860521" indent="0">
              <a:buNone/>
              <a:defRPr sz="2900"/>
            </a:lvl7pPr>
            <a:lvl8pPr marL="10337275" indent="0">
              <a:buNone/>
              <a:defRPr sz="2900"/>
            </a:lvl8pPr>
            <a:lvl9pPr marL="11814028" indent="0">
              <a:buNone/>
              <a:defRPr sz="2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F7FD06-308D-BF40-BD42-BE14D5C58958}" type="datetimeFigureOut">
              <a:rPr lang="en-US" smtClean="0"/>
              <a:t>4/18/2018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99836-CBEF-6448-8DB0-88BCA808EEB1}" type="slidenum">
              <a:rPr lang="en-GB" smtClean="0"/>
              <a:t>‹Nº›</a:t>
            </a:fld>
            <a:endParaRPr lang="en-GB"/>
          </a:p>
        </p:txBody>
      </p:sp>
    </p:spTree>
    <p:extLst>
      <p:ext uri="{BB962C8B-B14F-4D97-AF65-F5344CB8AC3E}">
        <p14:creationId xmlns:p14="http://schemas.microsoft.com/office/powerpoint/2010/main" val="9342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2" cy="7135284"/>
          </a:xfrm>
          <a:prstGeom prst="rect">
            <a:avLst/>
          </a:prstGeom>
        </p:spPr>
        <p:txBody>
          <a:bodyPr vert="horz" lIns="417634" tIns="208817" rIns="417634" bIns="208817" rtlCol="0" anchor="ctr">
            <a:normAutofit/>
          </a:bodyPr>
          <a:lstStyle/>
          <a:p>
            <a:r>
              <a:rPr lang="fr-FR" smtClean="0"/>
              <a:t>Modifiez le style du titre</a:t>
            </a:r>
            <a:endParaRPr lang="en-GB"/>
          </a:p>
        </p:txBody>
      </p:sp>
      <p:sp>
        <p:nvSpPr>
          <p:cNvPr id="3" name="Text Placeholder 2"/>
          <p:cNvSpPr>
            <a:spLocks noGrp="1"/>
          </p:cNvSpPr>
          <p:nvPr>
            <p:ph type="body" idx="1"/>
          </p:nvPr>
        </p:nvSpPr>
        <p:spPr>
          <a:xfrm>
            <a:off x="1513761" y="9989401"/>
            <a:ext cx="27247692" cy="28253743"/>
          </a:xfrm>
          <a:prstGeom prst="rect">
            <a:avLst/>
          </a:prstGeom>
        </p:spPr>
        <p:txBody>
          <a:bodyPr vert="horz" lIns="417634" tIns="208817" rIns="417634" bIns="20881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761" y="39680107"/>
            <a:ext cx="7064217" cy="2279327"/>
          </a:xfrm>
          <a:prstGeom prst="rect">
            <a:avLst/>
          </a:prstGeom>
        </p:spPr>
        <p:txBody>
          <a:bodyPr vert="horz" lIns="417634" tIns="208817" rIns="417634" bIns="208817" rtlCol="0" anchor="ctr"/>
          <a:lstStyle>
            <a:lvl1pPr algn="l">
              <a:defRPr sz="3890">
                <a:solidFill>
                  <a:schemeClr val="tx1">
                    <a:tint val="75000"/>
                  </a:schemeClr>
                </a:solidFill>
              </a:defRPr>
            </a:lvl1pPr>
          </a:lstStyle>
          <a:p>
            <a:fld id="{34F7FD06-308D-BF40-BD42-BE14D5C58958}" type="datetimeFigureOut">
              <a:rPr lang="en-US" smtClean="0"/>
              <a:t>4/18/2018</a:t>
            </a:fld>
            <a:endParaRPr lang="en-GB"/>
          </a:p>
        </p:txBody>
      </p:sp>
      <p:sp>
        <p:nvSpPr>
          <p:cNvPr id="5" name="Footer Placeholder 4"/>
          <p:cNvSpPr>
            <a:spLocks noGrp="1"/>
          </p:cNvSpPr>
          <p:nvPr>
            <p:ph type="ftr" sz="quarter" idx="3"/>
          </p:nvPr>
        </p:nvSpPr>
        <p:spPr>
          <a:xfrm>
            <a:off x="10344031" y="39680107"/>
            <a:ext cx="9587151" cy="2279327"/>
          </a:xfrm>
          <a:prstGeom prst="rect">
            <a:avLst/>
          </a:prstGeom>
        </p:spPr>
        <p:txBody>
          <a:bodyPr vert="horz" lIns="417634" tIns="208817" rIns="417634" bIns="208817" rtlCol="0" anchor="ctr"/>
          <a:lstStyle>
            <a:lvl1pPr algn="ctr">
              <a:defRPr sz="389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97236" y="39680107"/>
            <a:ext cx="7064217" cy="2279327"/>
          </a:xfrm>
          <a:prstGeom prst="rect">
            <a:avLst/>
          </a:prstGeom>
        </p:spPr>
        <p:txBody>
          <a:bodyPr vert="horz" lIns="417634" tIns="208817" rIns="417634" bIns="208817" rtlCol="0" anchor="ctr"/>
          <a:lstStyle>
            <a:lvl1pPr algn="r">
              <a:defRPr sz="3890">
                <a:solidFill>
                  <a:schemeClr val="tx1">
                    <a:tint val="75000"/>
                  </a:schemeClr>
                </a:solidFill>
              </a:defRPr>
            </a:lvl1pPr>
          </a:lstStyle>
          <a:p>
            <a:fld id="{0DE99836-CBEF-6448-8DB0-88BCA808EEB1}" type="slidenum">
              <a:rPr lang="en-GB" smtClean="0"/>
              <a:t>‹Nº›</a:t>
            </a:fld>
            <a:endParaRPr lang="en-GB"/>
          </a:p>
        </p:txBody>
      </p:sp>
    </p:spTree>
    <p:extLst>
      <p:ext uri="{BB962C8B-B14F-4D97-AF65-F5344CB8AC3E}">
        <p14:creationId xmlns:p14="http://schemas.microsoft.com/office/powerpoint/2010/main" val="286092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476754" rtl="0" eaLnBrk="1" latinLnBrk="0" hangingPunct="1">
        <a:spcBef>
          <a:spcPct val="0"/>
        </a:spcBef>
        <a:buNone/>
        <a:defRPr sz="14215" kern="1200">
          <a:solidFill>
            <a:schemeClr val="tx1"/>
          </a:solidFill>
          <a:latin typeface="+mj-lt"/>
          <a:ea typeface="+mj-ea"/>
          <a:cs typeface="+mj-cs"/>
        </a:defRPr>
      </a:lvl1pPr>
    </p:titleStyle>
    <p:bodyStyle>
      <a:lvl1pPr marL="1107565" indent="-1107565" algn="l" defTabSz="1476754" rtl="0" eaLnBrk="1" latinLnBrk="0" hangingPunct="1">
        <a:spcBef>
          <a:spcPct val="20000"/>
        </a:spcBef>
        <a:buFont typeface="Arial"/>
        <a:buChar char="•"/>
        <a:defRPr sz="10325" kern="1200">
          <a:solidFill>
            <a:schemeClr val="tx1"/>
          </a:solidFill>
          <a:latin typeface="+mn-lt"/>
          <a:ea typeface="+mn-ea"/>
          <a:cs typeface="+mn-cs"/>
        </a:defRPr>
      </a:lvl1pPr>
      <a:lvl2pPr marL="2399725" indent="-922971" algn="l" defTabSz="1476754" rtl="0" eaLnBrk="1" latinLnBrk="0" hangingPunct="1">
        <a:spcBef>
          <a:spcPct val="20000"/>
        </a:spcBef>
        <a:buFont typeface="Arial"/>
        <a:buChar char="–"/>
        <a:defRPr sz="9052" kern="1200">
          <a:solidFill>
            <a:schemeClr val="tx1"/>
          </a:solidFill>
          <a:latin typeface="+mn-lt"/>
          <a:ea typeface="+mn-ea"/>
          <a:cs typeface="+mn-cs"/>
        </a:defRPr>
      </a:lvl2pPr>
      <a:lvl3pPr marL="3691884" indent="-738377" algn="l" defTabSz="1476754" rtl="0" eaLnBrk="1" latinLnBrk="0" hangingPunct="1">
        <a:spcBef>
          <a:spcPct val="20000"/>
        </a:spcBef>
        <a:buFont typeface="Arial"/>
        <a:buChar char="•"/>
        <a:defRPr sz="7779" kern="1200">
          <a:solidFill>
            <a:schemeClr val="tx1"/>
          </a:solidFill>
          <a:latin typeface="+mn-lt"/>
          <a:ea typeface="+mn-ea"/>
          <a:cs typeface="+mn-cs"/>
        </a:defRPr>
      </a:lvl3pPr>
      <a:lvl4pPr marL="5168637" indent="-738377" algn="l" defTabSz="1476754" rtl="0" eaLnBrk="1" latinLnBrk="0" hangingPunct="1">
        <a:spcBef>
          <a:spcPct val="20000"/>
        </a:spcBef>
        <a:buFont typeface="Arial"/>
        <a:buChar char="–"/>
        <a:defRPr sz="6436" kern="1200">
          <a:solidFill>
            <a:schemeClr val="tx1"/>
          </a:solidFill>
          <a:latin typeface="+mn-lt"/>
          <a:ea typeface="+mn-ea"/>
          <a:cs typeface="+mn-cs"/>
        </a:defRPr>
      </a:lvl4pPr>
      <a:lvl5pPr marL="6645391" indent="-738377" algn="l" defTabSz="1476754" rtl="0" eaLnBrk="1" latinLnBrk="0" hangingPunct="1">
        <a:spcBef>
          <a:spcPct val="20000"/>
        </a:spcBef>
        <a:buFont typeface="Arial"/>
        <a:buChar char="»"/>
        <a:defRPr sz="6436" kern="1200">
          <a:solidFill>
            <a:schemeClr val="tx1"/>
          </a:solidFill>
          <a:latin typeface="+mn-lt"/>
          <a:ea typeface="+mn-ea"/>
          <a:cs typeface="+mn-cs"/>
        </a:defRPr>
      </a:lvl5pPr>
      <a:lvl6pPr marL="8122145" indent="-738377" algn="l" defTabSz="1476754" rtl="0" eaLnBrk="1" latinLnBrk="0" hangingPunct="1">
        <a:spcBef>
          <a:spcPct val="20000"/>
        </a:spcBef>
        <a:buFont typeface="Arial"/>
        <a:buChar char="•"/>
        <a:defRPr sz="6436" kern="1200">
          <a:solidFill>
            <a:schemeClr val="tx1"/>
          </a:solidFill>
          <a:latin typeface="+mn-lt"/>
          <a:ea typeface="+mn-ea"/>
          <a:cs typeface="+mn-cs"/>
        </a:defRPr>
      </a:lvl6pPr>
      <a:lvl7pPr marL="9598898" indent="-738377" algn="l" defTabSz="1476754" rtl="0" eaLnBrk="1" latinLnBrk="0" hangingPunct="1">
        <a:spcBef>
          <a:spcPct val="20000"/>
        </a:spcBef>
        <a:buFont typeface="Arial"/>
        <a:buChar char="•"/>
        <a:defRPr sz="6436" kern="1200">
          <a:solidFill>
            <a:schemeClr val="tx1"/>
          </a:solidFill>
          <a:latin typeface="+mn-lt"/>
          <a:ea typeface="+mn-ea"/>
          <a:cs typeface="+mn-cs"/>
        </a:defRPr>
      </a:lvl7pPr>
      <a:lvl8pPr marL="11075652" indent="-738377" algn="l" defTabSz="1476754" rtl="0" eaLnBrk="1" latinLnBrk="0" hangingPunct="1">
        <a:spcBef>
          <a:spcPct val="20000"/>
        </a:spcBef>
        <a:buFont typeface="Arial"/>
        <a:buChar char="•"/>
        <a:defRPr sz="6436" kern="1200">
          <a:solidFill>
            <a:schemeClr val="tx1"/>
          </a:solidFill>
          <a:latin typeface="+mn-lt"/>
          <a:ea typeface="+mn-ea"/>
          <a:cs typeface="+mn-cs"/>
        </a:defRPr>
      </a:lvl8pPr>
      <a:lvl9pPr marL="12552405" indent="-738377" algn="l" defTabSz="1476754" rtl="0" eaLnBrk="1" latinLnBrk="0" hangingPunct="1">
        <a:spcBef>
          <a:spcPct val="20000"/>
        </a:spcBef>
        <a:buFont typeface="Arial"/>
        <a:buChar char="•"/>
        <a:defRPr sz="6436" kern="1200">
          <a:solidFill>
            <a:schemeClr val="tx1"/>
          </a:solidFill>
          <a:latin typeface="+mn-lt"/>
          <a:ea typeface="+mn-ea"/>
          <a:cs typeface="+mn-cs"/>
        </a:defRPr>
      </a:lvl9pPr>
    </p:bodyStyle>
    <p:otherStyle>
      <a:defPPr>
        <a:defRPr lang="en-US"/>
      </a:defPPr>
      <a:lvl1pPr marL="0" algn="l" defTabSz="1476754" rtl="0" eaLnBrk="1" latinLnBrk="0" hangingPunct="1">
        <a:defRPr sz="5799" kern="1200">
          <a:solidFill>
            <a:schemeClr val="tx1"/>
          </a:solidFill>
          <a:latin typeface="+mn-lt"/>
          <a:ea typeface="+mn-ea"/>
          <a:cs typeface="+mn-cs"/>
        </a:defRPr>
      </a:lvl1pPr>
      <a:lvl2pPr marL="1476754" algn="l" defTabSz="1476754" rtl="0" eaLnBrk="1" latinLnBrk="0" hangingPunct="1">
        <a:defRPr sz="5799" kern="1200">
          <a:solidFill>
            <a:schemeClr val="tx1"/>
          </a:solidFill>
          <a:latin typeface="+mn-lt"/>
          <a:ea typeface="+mn-ea"/>
          <a:cs typeface="+mn-cs"/>
        </a:defRPr>
      </a:lvl2pPr>
      <a:lvl3pPr marL="2953507" algn="l" defTabSz="1476754" rtl="0" eaLnBrk="1" latinLnBrk="0" hangingPunct="1">
        <a:defRPr sz="5799" kern="1200">
          <a:solidFill>
            <a:schemeClr val="tx1"/>
          </a:solidFill>
          <a:latin typeface="+mn-lt"/>
          <a:ea typeface="+mn-ea"/>
          <a:cs typeface="+mn-cs"/>
        </a:defRPr>
      </a:lvl3pPr>
      <a:lvl4pPr marL="4430261" algn="l" defTabSz="1476754" rtl="0" eaLnBrk="1" latinLnBrk="0" hangingPunct="1">
        <a:defRPr sz="5799" kern="1200">
          <a:solidFill>
            <a:schemeClr val="tx1"/>
          </a:solidFill>
          <a:latin typeface="+mn-lt"/>
          <a:ea typeface="+mn-ea"/>
          <a:cs typeface="+mn-cs"/>
        </a:defRPr>
      </a:lvl4pPr>
      <a:lvl5pPr marL="5907014" algn="l" defTabSz="1476754" rtl="0" eaLnBrk="1" latinLnBrk="0" hangingPunct="1">
        <a:defRPr sz="5799" kern="1200">
          <a:solidFill>
            <a:schemeClr val="tx1"/>
          </a:solidFill>
          <a:latin typeface="+mn-lt"/>
          <a:ea typeface="+mn-ea"/>
          <a:cs typeface="+mn-cs"/>
        </a:defRPr>
      </a:lvl5pPr>
      <a:lvl6pPr marL="7383768" algn="l" defTabSz="1476754" rtl="0" eaLnBrk="1" latinLnBrk="0" hangingPunct="1">
        <a:defRPr sz="5799" kern="1200">
          <a:solidFill>
            <a:schemeClr val="tx1"/>
          </a:solidFill>
          <a:latin typeface="+mn-lt"/>
          <a:ea typeface="+mn-ea"/>
          <a:cs typeface="+mn-cs"/>
        </a:defRPr>
      </a:lvl6pPr>
      <a:lvl7pPr marL="8860521" algn="l" defTabSz="1476754" rtl="0" eaLnBrk="1" latinLnBrk="0" hangingPunct="1">
        <a:defRPr sz="5799" kern="1200">
          <a:solidFill>
            <a:schemeClr val="tx1"/>
          </a:solidFill>
          <a:latin typeface="+mn-lt"/>
          <a:ea typeface="+mn-ea"/>
          <a:cs typeface="+mn-cs"/>
        </a:defRPr>
      </a:lvl7pPr>
      <a:lvl8pPr marL="10337275" algn="l" defTabSz="1476754" rtl="0" eaLnBrk="1" latinLnBrk="0" hangingPunct="1">
        <a:defRPr sz="5799" kern="1200">
          <a:solidFill>
            <a:schemeClr val="tx1"/>
          </a:solidFill>
          <a:latin typeface="+mn-lt"/>
          <a:ea typeface="+mn-ea"/>
          <a:cs typeface="+mn-cs"/>
        </a:defRPr>
      </a:lvl8pPr>
      <a:lvl9pPr marL="11814028" algn="l" defTabSz="1476754" rtl="0" eaLnBrk="1" latinLnBrk="0" hangingPunct="1">
        <a:defRPr sz="5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300481" y="21650446"/>
            <a:ext cx="14220000" cy="157991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15307681" y="7921825"/>
            <a:ext cx="14212800" cy="131420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736005" y="7921824"/>
            <a:ext cx="14212800" cy="294638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ZoneTexte 2"/>
          <p:cNvSpPr txBox="1"/>
          <p:nvPr/>
        </p:nvSpPr>
        <p:spPr>
          <a:xfrm>
            <a:off x="679961" y="8001970"/>
            <a:ext cx="14212800" cy="30653196"/>
          </a:xfrm>
          <a:prstGeom prst="rect">
            <a:avLst/>
          </a:prstGeom>
          <a:noFill/>
        </p:spPr>
        <p:txBody>
          <a:bodyPr wrap="square" lIns="360000" tIns="360000" rIns="360000" bIns="180000" rtlCol="0">
            <a:spAutoFit/>
          </a:bodyPr>
          <a:lstStyle/>
          <a:p>
            <a:r>
              <a:rPr lang="en-US" sz="4000" b="1" dirty="0" smtClean="0">
                <a:latin typeface="Century Gothic" panose="020B0502020202020204" pitchFamily="34" charset="0"/>
              </a:rPr>
              <a:t>SUMMARY</a:t>
            </a:r>
            <a:endParaRPr lang="en-US" sz="4000" b="1" dirty="0">
              <a:latin typeface="Century Gothic" panose="020B0502020202020204" pitchFamily="34" charset="0"/>
            </a:endParaRPr>
          </a:p>
          <a:p>
            <a:pPr algn="just"/>
            <a:r>
              <a:rPr lang="en-GB" sz="3200" dirty="0" smtClean="0">
                <a:latin typeface="Century Gothic" panose="020B0502020202020204" pitchFamily="34" charset="0"/>
              </a:rPr>
              <a:t> </a:t>
            </a:r>
          </a:p>
          <a:p>
            <a:pPr algn="just"/>
            <a:r>
              <a:rPr lang="en-US" sz="3200" dirty="0" smtClean="0">
                <a:latin typeface="Century Gothic" panose="020B0502020202020204" pitchFamily="34" charset="0"/>
              </a:rPr>
              <a:t>This </a:t>
            </a:r>
            <a:r>
              <a:rPr lang="en-US" sz="3200" dirty="0">
                <a:latin typeface="Century Gothic" panose="020B0502020202020204" pitchFamily="34" charset="0"/>
              </a:rPr>
              <a:t>poster includes some of the results obtained in the deliverable “Business models for construction logistics </a:t>
            </a:r>
            <a:r>
              <a:rPr lang="en-US" sz="3200" dirty="0" err="1">
                <a:latin typeface="Century Gothic" panose="020B0502020202020204" pitchFamily="34" charset="0"/>
              </a:rPr>
              <a:t>optimisation</a:t>
            </a:r>
            <a:r>
              <a:rPr lang="en-US" sz="3200" dirty="0">
                <a:latin typeface="Century Gothic" panose="020B0502020202020204" pitchFamily="34" charset="0"/>
              </a:rPr>
              <a:t> and CCC </a:t>
            </a:r>
            <a:r>
              <a:rPr lang="en-US" sz="3200" dirty="0" smtClean="0">
                <a:latin typeface="Century Gothic" panose="020B0502020202020204" pitchFamily="34" charset="0"/>
              </a:rPr>
              <a:t>introduction”, </a:t>
            </a:r>
            <a:r>
              <a:rPr lang="en-US" sz="3200" dirty="0">
                <a:latin typeface="Century Gothic" panose="020B0502020202020204" pitchFamily="34" charset="0"/>
              </a:rPr>
              <a:t>aiming to improve the current understanding of the functioning of the Construction Consolidation </a:t>
            </a:r>
            <a:r>
              <a:rPr lang="en-GB" sz="3200" dirty="0">
                <a:latin typeface="Century Gothic" panose="020B0502020202020204" pitchFamily="34" charset="0"/>
              </a:rPr>
              <a:t>Centres</a:t>
            </a:r>
            <a:r>
              <a:rPr lang="en-US" sz="3200" dirty="0">
                <a:latin typeface="Century Gothic" panose="020B0502020202020204" pitchFamily="34" charset="0"/>
              </a:rPr>
              <a:t> (CCCs). For this purpose, the CANVAS Business Model has been used to assess the business models of several alternatives of CCCs. A CANVAS is a structured methodology that considers nine basic building blocks that cover the main areas of any business. The results obtained from the analysis pointed out that, even though several cities face the similar problems regarding the urban logistics, the level of intensity of these problems vary in each of them.</a:t>
            </a:r>
          </a:p>
          <a:p>
            <a:pPr algn="just"/>
            <a:r>
              <a:rPr lang="en-GB" sz="3200" dirty="0">
                <a:latin typeface="Century Gothic" panose="020B0502020202020204" pitchFamily="34" charset="0"/>
              </a:rPr>
              <a:t>This poster shows the results obtained where several business models for the implementation of CCCs in urban areas have been assessed in four cities (Valencia, Luxemburg, Paris and Verona) from three different perspectives: financial, commercial and organisational</a:t>
            </a:r>
          </a:p>
          <a:p>
            <a:pPr algn="just"/>
            <a:endParaRPr lang="en-US" sz="3200" dirty="0">
              <a:solidFill>
                <a:srgbClr val="FF0000"/>
              </a:solidFill>
              <a:latin typeface="Century Gothic" panose="020B0502020202020204" pitchFamily="34" charset="0"/>
            </a:endParaRPr>
          </a:p>
          <a:p>
            <a:pPr algn="just"/>
            <a:r>
              <a:rPr lang="en-GB" sz="4000" b="1" dirty="0" smtClean="0">
                <a:latin typeface="Century Gothic" panose="020B0502020202020204" pitchFamily="34" charset="0"/>
              </a:rPr>
              <a:t>THE CONCEPT OF CONSTRUCTION CONSOLIDATION CENTRES</a:t>
            </a:r>
          </a:p>
          <a:p>
            <a:pPr algn="just"/>
            <a:endParaRPr lang="es-ES" sz="4000" b="1" dirty="0">
              <a:latin typeface="Century Gothic" panose="020B0502020202020204" pitchFamily="34" charset="0"/>
            </a:endParaRPr>
          </a:p>
          <a:p>
            <a:pPr algn="just"/>
            <a:r>
              <a:rPr lang="en-GB" sz="3200" dirty="0" smtClean="0">
                <a:latin typeface="Century Gothic" panose="020B0502020202020204" pitchFamily="34" charset="0"/>
              </a:rPr>
              <a:t>Construction </a:t>
            </a:r>
            <a:r>
              <a:rPr lang="en-GB" sz="3200" dirty="0">
                <a:latin typeface="Century Gothic" panose="020B0502020202020204" pitchFamily="34" charset="0"/>
              </a:rPr>
              <a:t>Consolidation Centres (CCC) are distribution facilities for the construction industry through which the material deliveries are sent to construction sites. </a:t>
            </a:r>
          </a:p>
          <a:p>
            <a:endParaRPr lang="es-ES" sz="4000" b="1" dirty="0">
              <a:latin typeface="Century Gothic" panose="020B0502020202020204" pitchFamily="34" charset="0"/>
            </a:endParaRPr>
          </a:p>
          <a:p>
            <a:endParaRPr lang="es-ES" sz="4000" b="1" dirty="0">
              <a:latin typeface="Century Gothic" panose="020B0502020202020204" pitchFamily="34" charset="0"/>
            </a:endParaRPr>
          </a:p>
          <a:p>
            <a:endParaRPr lang="es-ES" sz="4000" b="1" dirty="0">
              <a:latin typeface="Century Gothic" panose="020B0502020202020204" pitchFamily="34" charset="0"/>
            </a:endParaRPr>
          </a:p>
          <a:p>
            <a:endParaRPr lang="es-ES" sz="4000" b="1" dirty="0">
              <a:latin typeface="Century Gothic" panose="020B0502020202020204" pitchFamily="34" charset="0"/>
            </a:endParaRPr>
          </a:p>
          <a:p>
            <a:endParaRPr lang="de-DE" sz="3200" dirty="0">
              <a:latin typeface="Century Gothic" panose="020B0502020202020204" pitchFamily="34" charset="0"/>
            </a:endParaRPr>
          </a:p>
          <a:p>
            <a:endParaRPr lang="de-DE" sz="3200" dirty="0">
              <a:latin typeface="Century Gothic" panose="020B0502020202020204" pitchFamily="34" charset="0"/>
            </a:endParaRPr>
          </a:p>
          <a:p>
            <a:endParaRPr lang="de-DE" sz="3200" dirty="0">
              <a:latin typeface="Century Gothic" panose="020B0502020202020204" pitchFamily="34" charset="0"/>
            </a:endParaRPr>
          </a:p>
          <a:p>
            <a:endParaRPr lang="de-DE" sz="3200" dirty="0">
              <a:latin typeface="Century Gothic" panose="020B0502020202020204" pitchFamily="34" charset="0"/>
            </a:endParaRPr>
          </a:p>
          <a:p>
            <a:endParaRPr lang="de-DE" sz="3200" dirty="0">
              <a:latin typeface="Century Gothic" panose="020B0502020202020204" pitchFamily="34" charset="0"/>
            </a:endParaRPr>
          </a:p>
          <a:p>
            <a:pPr algn="just">
              <a:lnSpc>
                <a:spcPct val="150000"/>
              </a:lnSpc>
            </a:pPr>
            <a:endParaRPr lang="en-GB" sz="3200" dirty="0" smtClean="0">
              <a:latin typeface="Century Gothic" panose="020B0502020202020204" pitchFamily="34" charset="0"/>
            </a:endParaRPr>
          </a:p>
          <a:p>
            <a:pPr algn="just">
              <a:lnSpc>
                <a:spcPct val="150000"/>
              </a:lnSpc>
            </a:pPr>
            <a:endParaRPr lang="en-GB" sz="3200" dirty="0" smtClean="0">
              <a:latin typeface="Century Gothic" panose="020B0502020202020204" pitchFamily="34" charset="0"/>
            </a:endParaRPr>
          </a:p>
          <a:p>
            <a:pPr algn="just">
              <a:lnSpc>
                <a:spcPct val="150000"/>
              </a:lnSpc>
            </a:pPr>
            <a:endParaRPr lang="en-GB" sz="3200" dirty="0">
              <a:latin typeface="Century Gothic" panose="020B0502020202020204" pitchFamily="34" charset="0"/>
            </a:endParaRPr>
          </a:p>
          <a:p>
            <a:pPr algn="just">
              <a:lnSpc>
                <a:spcPct val="150000"/>
              </a:lnSpc>
            </a:pPr>
            <a:endParaRPr lang="en-GB" sz="3200" dirty="0" smtClean="0">
              <a:latin typeface="Century Gothic" panose="020B0502020202020204" pitchFamily="34" charset="0"/>
            </a:endParaRPr>
          </a:p>
          <a:p>
            <a:pPr algn="just">
              <a:lnSpc>
                <a:spcPct val="150000"/>
              </a:lnSpc>
            </a:pPr>
            <a:endParaRPr lang="en-GB" sz="3200" dirty="0">
              <a:latin typeface="Century Gothic" panose="020B0502020202020204" pitchFamily="34" charset="0"/>
            </a:endParaRPr>
          </a:p>
          <a:p>
            <a:pPr algn="just">
              <a:lnSpc>
                <a:spcPct val="150000"/>
              </a:lnSpc>
            </a:pPr>
            <a:endParaRPr lang="en-GB" sz="3200" dirty="0" smtClean="0">
              <a:latin typeface="Century Gothic" panose="020B0502020202020204" pitchFamily="34" charset="0"/>
            </a:endParaRPr>
          </a:p>
          <a:p>
            <a:pPr algn="just">
              <a:lnSpc>
                <a:spcPct val="150000"/>
              </a:lnSpc>
            </a:pPr>
            <a:endParaRPr lang="en-GB" sz="3200" dirty="0">
              <a:latin typeface="Century Gothic" panose="020B0502020202020204" pitchFamily="34" charset="0"/>
            </a:endParaRPr>
          </a:p>
          <a:p>
            <a:pPr algn="just">
              <a:lnSpc>
                <a:spcPct val="150000"/>
              </a:lnSpc>
            </a:pPr>
            <a:endParaRPr lang="en-GB" sz="3200" dirty="0" smtClean="0">
              <a:latin typeface="Century Gothic" panose="020B0502020202020204" pitchFamily="34" charset="0"/>
            </a:endParaRPr>
          </a:p>
          <a:p>
            <a:pPr algn="just">
              <a:lnSpc>
                <a:spcPct val="150000"/>
              </a:lnSpc>
            </a:pPr>
            <a:endParaRPr lang="en-GB" sz="3200" dirty="0" smtClean="0">
              <a:latin typeface="Century Gothic" panose="020B0502020202020204" pitchFamily="34" charset="0"/>
            </a:endParaRPr>
          </a:p>
          <a:p>
            <a:pPr marL="36000" algn="just">
              <a:lnSpc>
                <a:spcPct val="150000"/>
              </a:lnSpc>
            </a:pPr>
            <a:r>
              <a:rPr lang="en-GB" sz="3200" b="1" dirty="0" smtClean="0">
                <a:latin typeface="Century Gothic" panose="020B0502020202020204" pitchFamily="34" charset="0"/>
              </a:rPr>
              <a:t>Benefits </a:t>
            </a:r>
            <a:r>
              <a:rPr lang="en-GB" sz="3200" b="1" dirty="0">
                <a:latin typeface="Century Gothic" panose="020B0502020202020204" pitchFamily="34" charset="0"/>
              </a:rPr>
              <a:t>of the use of CCCs</a:t>
            </a:r>
            <a:r>
              <a:rPr lang="en-GB" sz="3200" b="1" dirty="0" smtClean="0">
                <a:latin typeface="Century Gothic" panose="020B0502020202020204" pitchFamily="34" charset="0"/>
              </a:rPr>
              <a:t>:</a:t>
            </a:r>
          </a:p>
          <a:p>
            <a:pPr marL="36000" indent="-457200" algn="just">
              <a:lnSpc>
                <a:spcPct val="150000"/>
              </a:lnSpc>
              <a:buFont typeface="Wingdings" panose="05000000000000000000" pitchFamily="2" charset="2"/>
              <a:buChar char="§"/>
            </a:pPr>
            <a:r>
              <a:rPr lang="en-GB" sz="3200" dirty="0" smtClean="0">
                <a:latin typeface="Century Gothic" panose="020B0502020202020204" pitchFamily="34" charset="0"/>
              </a:rPr>
              <a:t>Material </a:t>
            </a:r>
            <a:r>
              <a:rPr lang="en-GB" sz="3200" dirty="0">
                <a:latin typeface="Century Gothic" panose="020B0502020202020204" pitchFamily="34" charset="0"/>
              </a:rPr>
              <a:t>handled with appropriate equipment </a:t>
            </a:r>
          </a:p>
          <a:p>
            <a:pPr marL="36000" indent="-457200" algn="just">
              <a:lnSpc>
                <a:spcPct val="150000"/>
              </a:lnSpc>
              <a:buFont typeface="Wingdings" panose="05000000000000000000" pitchFamily="2" charset="2"/>
              <a:buChar char="§"/>
            </a:pPr>
            <a:r>
              <a:rPr lang="en-GB" sz="3200" dirty="0">
                <a:latin typeface="Century Gothic" panose="020B0502020202020204" pitchFamily="34" charset="0"/>
              </a:rPr>
              <a:t>Storage in dry and secure locations</a:t>
            </a:r>
          </a:p>
          <a:p>
            <a:pPr marL="36000" indent="-457200" algn="just">
              <a:lnSpc>
                <a:spcPct val="150000"/>
              </a:lnSpc>
              <a:buFont typeface="Wingdings" panose="05000000000000000000" pitchFamily="2" charset="2"/>
              <a:buChar char="§"/>
            </a:pPr>
            <a:r>
              <a:rPr lang="en-GB" sz="3200" dirty="0">
                <a:latin typeface="Century Gothic" panose="020B0502020202020204" pitchFamily="34" charset="0"/>
              </a:rPr>
              <a:t>Possibility to work on Just-In-Time basis</a:t>
            </a:r>
          </a:p>
          <a:p>
            <a:pPr marL="36000" indent="-457200" algn="just">
              <a:lnSpc>
                <a:spcPct val="150000"/>
              </a:lnSpc>
              <a:buFont typeface="Wingdings" panose="05000000000000000000" pitchFamily="2" charset="2"/>
              <a:buChar char="§"/>
            </a:pPr>
            <a:r>
              <a:rPr lang="en-GB" sz="3200" dirty="0">
                <a:latin typeface="Century Gothic" panose="020B0502020202020204" pitchFamily="34" charset="0"/>
              </a:rPr>
              <a:t>Transport de-coupling and its potential benefits</a:t>
            </a:r>
          </a:p>
          <a:p>
            <a:pPr marL="36000" indent="-457200" algn="just">
              <a:lnSpc>
                <a:spcPct val="150000"/>
              </a:lnSpc>
              <a:buFont typeface="Wingdings" panose="05000000000000000000" pitchFamily="2" charset="2"/>
              <a:buChar char="§"/>
            </a:pPr>
            <a:r>
              <a:rPr lang="en-GB" sz="3200" dirty="0">
                <a:latin typeface="Century Gothic" panose="020B0502020202020204" pitchFamily="34" charset="0"/>
              </a:rPr>
              <a:t>Higher consolidation and load factor</a:t>
            </a:r>
          </a:p>
          <a:p>
            <a:pPr marL="36000" indent="-457200" algn="just">
              <a:lnSpc>
                <a:spcPct val="150000"/>
              </a:lnSpc>
              <a:buFont typeface="Wingdings" panose="05000000000000000000" pitchFamily="2" charset="2"/>
              <a:buChar char="§"/>
            </a:pPr>
            <a:r>
              <a:rPr lang="en-GB" sz="3200" dirty="0">
                <a:latin typeface="Century Gothic" panose="020B0502020202020204" pitchFamily="34" charset="0"/>
              </a:rPr>
              <a:t>Integration of the reverse logistics </a:t>
            </a:r>
          </a:p>
          <a:p>
            <a:pPr>
              <a:lnSpc>
                <a:spcPct val="114000"/>
              </a:lnSpc>
            </a:pPr>
            <a:endParaRPr lang="en-US" sz="3200" dirty="0" smtClean="0">
              <a:latin typeface="Century Gothic" panose="020B0502020202020204" pitchFamily="34" charset="0"/>
            </a:endParaRPr>
          </a:p>
        </p:txBody>
      </p:sp>
      <p:sp>
        <p:nvSpPr>
          <p:cNvPr id="4" name="ZoneTexte 3"/>
          <p:cNvSpPr txBox="1"/>
          <p:nvPr/>
        </p:nvSpPr>
        <p:spPr>
          <a:xfrm>
            <a:off x="4754975" y="1519415"/>
            <a:ext cx="20231100" cy="4708981"/>
          </a:xfrm>
          <a:prstGeom prst="rect">
            <a:avLst/>
          </a:prstGeom>
          <a:noFill/>
        </p:spPr>
        <p:txBody>
          <a:bodyPr wrap="square" rtlCol="0">
            <a:spAutoFit/>
          </a:bodyPr>
          <a:lstStyle/>
          <a:p>
            <a:pPr algn="ctr"/>
            <a:r>
              <a:rPr lang="en-GB" sz="10000" b="1" dirty="0">
                <a:solidFill>
                  <a:srgbClr val="2B4462"/>
                </a:solidFill>
                <a:latin typeface="Century Gothic" panose="020B0502020202020204" pitchFamily="34" charset="0"/>
              </a:rPr>
              <a:t>Business models analysis of Construction Consolidation Centres</a:t>
            </a:r>
          </a:p>
        </p:txBody>
      </p:sp>
      <p:sp>
        <p:nvSpPr>
          <p:cNvPr id="5" name="ZoneTexte 4"/>
          <p:cNvSpPr txBox="1"/>
          <p:nvPr/>
        </p:nvSpPr>
        <p:spPr>
          <a:xfrm>
            <a:off x="2182981" y="6417685"/>
            <a:ext cx="20231100" cy="1323439"/>
          </a:xfrm>
          <a:prstGeom prst="rect">
            <a:avLst/>
          </a:prstGeom>
          <a:noFill/>
        </p:spPr>
        <p:txBody>
          <a:bodyPr wrap="square" rtlCol="0">
            <a:spAutoFit/>
          </a:bodyPr>
          <a:lstStyle/>
          <a:p>
            <a:r>
              <a:rPr lang="en-US" sz="4000" b="1" i="1" dirty="0" smtClean="0">
                <a:solidFill>
                  <a:srgbClr val="B3B2B2"/>
                </a:solidFill>
                <a:latin typeface="Century Gothic" panose="020B0502020202020204" pitchFamily="34" charset="0"/>
              </a:rPr>
              <a:t>Carles Pérez Cervera, </a:t>
            </a:r>
            <a:r>
              <a:rPr lang="en-US" sz="4000" b="1" i="1" dirty="0" err="1" smtClean="0">
                <a:solidFill>
                  <a:srgbClr val="B3B2B2"/>
                </a:solidFill>
                <a:latin typeface="Century Gothic" panose="020B0502020202020204" pitchFamily="34" charset="0"/>
              </a:rPr>
              <a:t>Fundación</a:t>
            </a:r>
            <a:r>
              <a:rPr lang="en-US" sz="4000" b="1" i="1" dirty="0" smtClean="0">
                <a:solidFill>
                  <a:srgbClr val="B3B2B2"/>
                </a:solidFill>
                <a:latin typeface="Century Gothic" panose="020B0502020202020204" pitchFamily="34" charset="0"/>
              </a:rPr>
              <a:t> </a:t>
            </a:r>
            <a:r>
              <a:rPr lang="en-US" sz="4000" b="1" i="1" dirty="0" err="1" smtClean="0">
                <a:solidFill>
                  <a:srgbClr val="B3B2B2"/>
                </a:solidFill>
                <a:latin typeface="Century Gothic" panose="020B0502020202020204" pitchFamily="34" charset="0"/>
              </a:rPr>
              <a:t>Valenciaport</a:t>
            </a:r>
            <a:r>
              <a:rPr lang="en-US" sz="4000" b="1" i="1" dirty="0">
                <a:solidFill>
                  <a:srgbClr val="B3B2B2"/>
                </a:solidFill>
                <a:latin typeface="Century Gothic" panose="020B0502020202020204" pitchFamily="34" charset="0"/>
              </a:rPr>
              <a:t> </a:t>
            </a:r>
            <a:r>
              <a:rPr lang="en-US" sz="4000" b="1" i="1" dirty="0" smtClean="0">
                <a:solidFill>
                  <a:srgbClr val="B3B2B2"/>
                </a:solidFill>
                <a:latin typeface="Century Gothic" panose="020B0502020202020204" pitchFamily="34" charset="0"/>
              </a:rPr>
              <a:t>Spain</a:t>
            </a:r>
            <a:endParaRPr lang="en-US" sz="4000" b="1" i="1" dirty="0">
              <a:solidFill>
                <a:srgbClr val="B3B2B2"/>
              </a:solidFill>
              <a:latin typeface="Century Gothic" panose="020B0502020202020204" pitchFamily="34" charset="0"/>
            </a:endParaRPr>
          </a:p>
          <a:p>
            <a:r>
              <a:rPr lang="en-US" sz="4000" b="1" i="1" dirty="0" smtClean="0">
                <a:solidFill>
                  <a:srgbClr val="B3B2B2"/>
                </a:solidFill>
                <a:latin typeface="Century Gothic" panose="020B0502020202020204" pitchFamily="34" charset="0"/>
              </a:rPr>
              <a:t>Carolina Navarro Correcher, </a:t>
            </a:r>
            <a:r>
              <a:rPr lang="en-US" sz="4000" b="1" i="1" dirty="0" err="1">
                <a:solidFill>
                  <a:srgbClr val="B3B2B2"/>
                </a:solidFill>
                <a:latin typeface="Century Gothic" panose="020B0502020202020204" pitchFamily="34" charset="0"/>
              </a:rPr>
              <a:t>Fundación</a:t>
            </a:r>
            <a:r>
              <a:rPr lang="en-US" sz="4000" b="1" i="1" dirty="0">
                <a:solidFill>
                  <a:srgbClr val="B3B2B2"/>
                </a:solidFill>
                <a:latin typeface="Century Gothic" panose="020B0502020202020204" pitchFamily="34" charset="0"/>
              </a:rPr>
              <a:t> </a:t>
            </a:r>
            <a:r>
              <a:rPr lang="en-US" sz="4000" b="1" i="1" dirty="0" err="1">
                <a:solidFill>
                  <a:srgbClr val="B3B2B2"/>
                </a:solidFill>
                <a:latin typeface="Century Gothic" panose="020B0502020202020204" pitchFamily="34" charset="0"/>
              </a:rPr>
              <a:t>Valenciaport</a:t>
            </a:r>
            <a:r>
              <a:rPr lang="en-US" sz="4000" b="1" i="1" dirty="0">
                <a:solidFill>
                  <a:srgbClr val="B3B2B2"/>
                </a:solidFill>
                <a:latin typeface="Century Gothic" panose="020B0502020202020204" pitchFamily="34" charset="0"/>
              </a:rPr>
              <a:t> Spain</a:t>
            </a:r>
          </a:p>
        </p:txBody>
      </p:sp>
      <p:sp>
        <p:nvSpPr>
          <p:cNvPr id="6" name="ZoneTexte 5"/>
          <p:cNvSpPr txBox="1"/>
          <p:nvPr/>
        </p:nvSpPr>
        <p:spPr>
          <a:xfrm>
            <a:off x="15307681" y="8001970"/>
            <a:ext cx="14212800" cy="3322637"/>
          </a:xfrm>
          <a:prstGeom prst="rect">
            <a:avLst/>
          </a:prstGeom>
          <a:noFill/>
        </p:spPr>
        <p:txBody>
          <a:bodyPr wrap="square" lIns="360000" tIns="360000" rIns="360000" bIns="180000" rtlCol="0">
            <a:spAutoFit/>
          </a:bodyPr>
          <a:lstStyle/>
          <a:p>
            <a:r>
              <a:rPr lang="de-DE" sz="4000" b="1" dirty="0">
                <a:latin typeface="Century Gothic" panose="020B0502020202020204" pitchFamily="34" charset="0"/>
              </a:rPr>
              <a:t>SCENARIOS FOR THE IMPLEMENTATION OF CCC‘s</a:t>
            </a:r>
          </a:p>
          <a:p>
            <a:endParaRPr lang="en-GB" sz="3200" dirty="0" smtClean="0">
              <a:latin typeface="Century Gothic" panose="020B0502020202020204" pitchFamily="34" charset="0"/>
            </a:endParaRPr>
          </a:p>
          <a:p>
            <a:r>
              <a:rPr lang="en-GB" sz="3200" dirty="0" smtClean="0">
                <a:latin typeface="Century Gothic" panose="020B0502020202020204" pitchFamily="34" charset="0"/>
              </a:rPr>
              <a:t>The </a:t>
            </a:r>
            <a:r>
              <a:rPr lang="en-GB" sz="3200" dirty="0">
                <a:latin typeface="Century Gothic" panose="020B0502020202020204" pitchFamily="34" charset="0"/>
              </a:rPr>
              <a:t>city pilots of the SUCCESS project selected the following scenarios for the  implementation of CCC’s:</a:t>
            </a:r>
            <a:endParaRPr lang="de-DE" sz="3200" dirty="0">
              <a:latin typeface="Century Gothic" panose="020B0502020202020204" pitchFamily="34" charset="0"/>
            </a:endParaRPr>
          </a:p>
          <a:p>
            <a:pPr>
              <a:lnSpc>
                <a:spcPct val="114000"/>
              </a:lnSpc>
            </a:pPr>
            <a:endParaRPr lang="en-US" sz="3200" dirty="0" smtClean="0">
              <a:latin typeface="Century Gothic" panose="020B0502020202020204" pitchFamily="34" charset="0"/>
            </a:endParaRPr>
          </a:p>
        </p:txBody>
      </p:sp>
      <p:sp>
        <p:nvSpPr>
          <p:cNvPr id="7" name="ZoneTexte 6"/>
          <p:cNvSpPr txBox="1"/>
          <p:nvPr/>
        </p:nvSpPr>
        <p:spPr>
          <a:xfrm>
            <a:off x="15356525" y="21650446"/>
            <a:ext cx="14212800" cy="13540819"/>
          </a:xfrm>
          <a:prstGeom prst="rect">
            <a:avLst/>
          </a:prstGeom>
          <a:noFill/>
        </p:spPr>
        <p:txBody>
          <a:bodyPr wrap="square" lIns="360000" tIns="360000" rIns="360000" bIns="180000" rtlCol="0">
            <a:spAutoFit/>
          </a:bodyPr>
          <a:lstStyle/>
          <a:p>
            <a:r>
              <a:rPr lang="de-DE" sz="4000" b="1" dirty="0">
                <a:latin typeface="Century Gothic" panose="020B0502020202020204" pitchFamily="34" charset="0"/>
              </a:rPr>
              <a:t>RESULTS - BUSINESS MODEL </a:t>
            </a:r>
            <a:r>
              <a:rPr lang="de-DE" sz="4000" b="1" dirty="0" smtClean="0">
                <a:latin typeface="Century Gothic" panose="020B0502020202020204" pitchFamily="34" charset="0"/>
              </a:rPr>
              <a:t>CANVAS</a:t>
            </a:r>
          </a:p>
          <a:p>
            <a:endParaRPr lang="de-DE" sz="4000" b="1" dirty="0">
              <a:latin typeface="Century Gothic" panose="020B0502020202020204" pitchFamily="34" charset="0"/>
            </a:endParaRPr>
          </a:p>
          <a:p>
            <a:pPr algn="just"/>
            <a:r>
              <a:rPr lang="en-GB" sz="3200" dirty="0">
                <a:latin typeface="Century Gothic" panose="020B0502020202020204" pitchFamily="34" charset="0"/>
              </a:rPr>
              <a:t>The scenarios analysed include the use of a CCC managed by the construction company (as a cost centre) and where the CCC managed by an external company (as a profit centre).</a:t>
            </a:r>
          </a:p>
          <a:p>
            <a:pPr algn="just"/>
            <a:r>
              <a:rPr lang="en-GB" sz="3200" b="1" dirty="0">
                <a:latin typeface="Century Gothic" panose="020B0502020202020204" pitchFamily="34" charset="0"/>
              </a:rPr>
              <a:t>Common features</a:t>
            </a:r>
            <a:r>
              <a:rPr lang="en-GB" sz="3200" dirty="0">
                <a:latin typeface="Century Gothic" panose="020B0502020202020204" pitchFamily="34" charset="0"/>
              </a:rPr>
              <a:t>:</a:t>
            </a:r>
          </a:p>
          <a:p>
            <a:pPr algn="just"/>
            <a:endParaRPr lang="en-GB" sz="4000" dirty="0"/>
          </a:p>
          <a:p>
            <a:pPr algn="just"/>
            <a:endParaRPr lang="en-GB" sz="4000" dirty="0"/>
          </a:p>
          <a:p>
            <a:pPr algn="just"/>
            <a:endParaRPr lang="en-GB" sz="4400" dirty="0"/>
          </a:p>
          <a:p>
            <a:pPr algn="just"/>
            <a:endParaRPr lang="en-GB" sz="4000" dirty="0"/>
          </a:p>
          <a:p>
            <a:pPr algn="just"/>
            <a:endParaRPr lang="en-GB" sz="4000" dirty="0"/>
          </a:p>
          <a:p>
            <a:pPr algn="just"/>
            <a:endParaRPr lang="en-GB" sz="4000" dirty="0"/>
          </a:p>
          <a:p>
            <a:pPr algn="just"/>
            <a:endParaRPr lang="en-GB" sz="4000" dirty="0"/>
          </a:p>
          <a:p>
            <a:pPr algn="just"/>
            <a:endParaRPr lang="en-GB" sz="4000" dirty="0"/>
          </a:p>
          <a:p>
            <a:pPr algn="just"/>
            <a:endParaRPr lang="en-US" sz="4000" dirty="0">
              <a:solidFill>
                <a:srgbClr val="FF0000"/>
              </a:solidFill>
            </a:endParaRPr>
          </a:p>
          <a:p>
            <a:pPr algn="just"/>
            <a:endParaRPr lang="en-US" sz="4400" dirty="0"/>
          </a:p>
          <a:p>
            <a:pPr algn="just"/>
            <a:r>
              <a:rPr lang="en-US" sz="3200" b="1" dirty="0">
                <a:latin typeface="Century Gothic" panose="020B0502020202020204" pitchFamily="34" charset="0"/>
              </a:rPr>
              <a:t>Differences</a:t>
            </a:r>
            <a:r>
              <a:rPr lang="en-US" sz="4000" dirty="0" smtClean="0"/>
              <a:t>:</a:t>
            </a:r>
            <a:endParaRPr lang="en-US" sz="4000" dirty="0"/>
          </a:p>
          <a:p>
            <a:pPr algn="just"/>
            <a:endParaRPr lang="en-US" sz="4000" dirty="0"/>
          </a:p>
          <a:p>
            <a:pPr algn="just"/>
            <a:endParaRPr lang="en-US" sz="4000" dirty="0"/>
          </a:p>
          <a:p>
            <a:pPr algn="just"/>
            <a:endParaRPr lang="en-US" sz="4000" dirty="0"/>
          </a:p>
          <a:p>
            <a:pPr algn="just"/>
            <a:endParaRPr lang="en-US" sz="4000" dirty="0"/>
          </a:p>
          <a:p>
            <a:pPr>
              <a:lnSpc>
                <a:spcPct val="114000"/>
              </a:lnSpc>
            </a:pPr>
            <a:endParaRPr lang="en-US" sz="3200" dirty="0" smtClean="0">
              <a:latin typeface="Century Gothic" panose="020B0502020202020204" pitchFamily="34" charset="0"/>
            </a:endParaRPr>
          </a:p>
        </p:txBody>
      </p:sp>
      <p:pic>
        <p:nvPicPr>
          <p:cNvPr id="12" name="Imagen 11"/>
          <p:cNvPicPr>
            <a:picLocks noChangeAspect="1"/>
          </p:cNvPicPr>
          <p:nvPr/>
        </p:nvPicPr>
        <p:blipFill rotWithShape="1">
          <a:blip r:embed="rId3">
            <a:clrChange>
              <a:clrFrom>
                <a:srgbClr val="F9F9F9"/>
              </a:clrFrom>
              <a:clrTo>
                <a:srgbClr val="F9F9F9">
                  <a:alpha val="0"/>
                </a:srgbClr>
              </a:clrTo>
            </a:clrChange>
          </a:blip>
          <a:srcRect t="14339"/>
          <a:stretch/>
        </p:blipFill>
        <p:spPr>
          <a:xfrm>
            <a:off x="3093519" y="20819655"/>
            <a:ext cx="8352210" cy="5623021"/>
          </a:xfrm>
          <a:prstGeom prst="rect">
            <a:avLst/>
          </a:prstGeom>
        </p:spPr>
      </p:pic>
      <p:pic>
        <p:nvPicPr>
          <p:cNvPr id="13" name="Imagen 12"/>
          <p:cNvPicPr>
            <a:picLocks noChangeAspect="1"/>
          </p:cNvPicPr>
          <p:nvPr/>
        </p:nvPicPr>
        <p:blipFill rotWithShape="1">
          <a:blip r:embed="rId4">
            <a:clrChange>
              <a:clrFrom>
                <a:srgbClr val="F9F9F9"/>
              </a:clrFrom>
              <a:clrTo>
                <a:srgbClr val="F9F9F9">
                  <a:alpha val="0"/>
                </a:srgbClr>
              </a:clrTo>
            </a:clrChange>
          </a:blip>
          <a:srcRect t="13637"/>
          <a:stretch/>
        </p:blipFill>
        <p:spPr>
          <a:xfrm>
            <a:off x="3205789" y="26346878"/>
            <a:ext cx="9846497" cy="5762176"/>
          </a:xfrm>
          <a:prstGeom prst="rect">
            <a:avLst/>
          </a:prstGeom>
        </p:spPr>
      </p:pic>
      <p:sp>
        <p:nvSpPr>
          <p:cNvPr id="8" name="CuadroTexto 7"/>
          <p:cNvSpPr txBox="1"/>
          <p:nvPr/>
        </p:nvSpPr>
        <p:spPr>
          <a:xfrm rot="16200000">
            <a:off x="-674774" y="21939071"/>
            <a:ext cx="6335486" cy="707888"/>
          </a:xfrm>
          <a:prstGeom prst="rect">
            <a:avLst/>
          </a:prstGeom>
          <a:noFill/>
        </p:spPr>
        <p:txBody>
          <a:bodyPr wrap="square" rtlCol="0">
            <a:spAutoFit/>
          </a:bodyPr>
          <a:lstStyle/>
          <a:p>
            <a:r>
              <a:rPr lang="es-ES" sz="4000" b="1" dirty="0">
                <a:latin typeface="Century Gothic" panose="020B0502020202020204" pitchFamily="34" charset="0"/>
              </a:rPr>
              <a:t>As </a:t>
            </a:r>
            <a:r>
              <a:rPr lang="es-ES" sz="4000" b="1" dirty="0" err="1">
                <a:latin typeface="Century Gothic" panose="020B0502020202020204" pitchFamily="34" charset="0"/>
              </a:rPr>
              <a:t>is</a:t>
            </a:r>
            <a:r>
              <a:rPr lang="es-ES" sz="4000" b="1" dirty="0">
                <a:latin typeface="Century Gothic" panose="020B0502020202020204" pitchFamily="34" charset="0"/>
              </a:rPr>
              <a:t> </a:t>
            </a:r>
            <a:r>
              <a:rPr lang="es-ES" sz="4000" b="1" dirty="0" err="1">
                <a:latin typeface="Century Gothic" panose="020B0502020202020204" pitchFamily="34" charset="0"/>
              </a:rPr>
              <a:t>situation</a:t>
            </a:r>
            <a:endParaRPr lang="es-ES" sz="4000" b="1" dirty="0">
              <a:latin typeface="Century Gothic" panose="020B0502020202020204" pitchFamily="34" charset="0"/>
            </a:endParaRPr>
          </a:p>
        </p:txBody>
      </p:sp>
      <p:sp>
        <p:nvSpPr>
          <p:cNvPr id="14" name="CuadroTexto 13"/>
          <p:cNvSpPr txBox="1"/>
          <p:nvPr/>
        </p:nvSpPr>
        <p:spPr>
          <a:xfrm rot="16200000">
            <a:off x="-779844" y="27054455"/>
            <a:ext cx="6335486" cy="707888"/>
          </a:xfrm>
          <a:prstGeom prst="rect">
            <a:avLst/>
          </a:prstGeom>
          <a:noFill/>
        </p:spPr>
        <p:txBody>
          <a:bodyPr wrap="square" rtlCol="0">
            <a:spAutoFit/>
          </a:bodyPr>
          <a:lstStyle/>
          <a:p>
            <a:r>
              <a:rPr lang="es-ES" sz="4000" b="1" dirty="0" smtClean="0">
                <a:latin typeface="Century Gothic" panose="020B0502020202020204" pitchFamily="34" charset="0"/>
              </a:rPr>
              <a:t>CCC </a:t>
            </a:r>
            <a:r>
              <a:rPr lang="es-ES" sz="4000" b="1" dirty="0" err="1" smtClean="0">
                <a:latin typeface="Century Gothic" panose="020B0502020202020204" pitchFamily="34" charset="0"/>
              </a:rPr>
              <a:t>situation</a:t>
            </a:r>
            <a:endParaRPr lang="es-ES" sz="4000" b="1" dirty="0">
              <a:latin typeface="Century Gothic" panose="020B0502020202020204" pitchFamily="34" charset="0"/>
            </a:endParaRPr>
          </a:p>
        </p:txBody>
      </p:sp>
      <p:cxnSp>
        <p:nvCxnSpPr>
          <p:cNvPr id="16" name="Conector recto 15"/>
          <p:cNvCxnSpPr/>
          <p:nvPr/>
        </p:nvCxnSpPr>
        <p:spPr>
          <a:xfrm>
            <a:off x="3208654" y="21226065"/>
            <a:ext cx="0" cy="4430485"/>
          </a:xfrm>
          <a:prstGeom prst="line">
            <a:avLst/>
          </a:prstGeom>
          <a:ln w="1016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cxnSp>
        <p:nvCxnSpPr>
          <p:cNvPr id="17" name="Conector recto 16"/>
          <p:cNvCxnSpPr/>
          <p:nvPr/>
        </p:nvCxnSpPr>
        <p:spPr>
          <a:xfrm>
            <a:off x="3132454" y="26442676"/>
            <a:ext cx="0" cy="4430485"/>
          </a:xfrm>
          <a:prstGeom prst="line">
            <a:avLst/>
          </a:prstGeom>
          <a:ln w="1016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pic>
        <p:nvPicPr>
          <p:cNvPr id="18" name="Imagen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25970" y="11144125"/>
            <a:ext cx="13569019" cy="8891860"/>
          </a:xfrm>
          <a:prstGeom prst="rect">
            <a:avLst/>
          </a:prstGeom>
        </p:spPr>
      </p:pic>
      <p:pic>
        <p:nvPicPr>
          <p:cNvPr id="19" name="Imagen 18"/>
          <p:cNvPicPr/>
          <p:nvPr/>
        </p:nvPicPr>
        <p:blipFill>
          <a:blip r:embed="rId6"/>
          <a:stretch>
            <a:fillRect/>
          </a:stretch>
        </p:blipFill>
        <p:spPr>
          <a:xfrm>
            <a:off x="17965879" y="25523270"/>
            <a:ext cx="10073065" cy="5267829"/>
          </a:xfrm>
          <a:prstGeom prst="rect">
            <a:avLst/>
          </a:prstGeom>
        </p:spPr>
      </p:pic>
      <p:pic>
        <p:nvPicPr>
          <p:cNvPr id="20" name="Imagen 19"/>
          <p:cNvPicPr>
            <a:picLocks noChangeAspect="1"/>
          </p:cNvPicPr>
          <p:nvPr/>
        </p:nvPicPr>
        <p:blipFill rotWithShape="1">
          <a:blip r:embed="rId7">
            <a:clrChange>
              <a:clrFrom>
                <a:srgbClr val="FFFFFF"/>
              </a:clrFrom>
              <a:clrTo>
                <a:srgbClr val="FFFFFF">
                  <a:alpha val="0"/>
                </a:srgbClr>
              </a:clrTo>
            </a:clrChange>
          </a:blip>
          <a:srcRect t="5406" b="3784"/>
          <a:stretch/>
        </p:blipFill>
        <p:spPr>
          <a:xfrm>
            <a:off x="16809835" y="31389696"/>
            <a:ext cx="12385154" cy="5987771"/>
          </a:xfrm>
          <a:prstGeom prst="rect">
            <a:avLst/>
          </a:prstGeom>
        </p:spPr>
      </p:pic>
    </p:spTree>
    <p:extLst>
      <p:ext uri="{BB962C8B-B14F-4D97-AF65-F5344CB8AC3E}">
        <p14:creationId xmlns:p14="http://schemas.microsoft.com/office/powerpoint/2010/main" val="1266049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A0 - Poster - CIVITAS UF 2018 Portra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BA4F9882-FB1A-8E41-BB89-7690C55D61F1}" vid="{6AB18049-75DF-CB46-96C4-38C0A4E421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A0 - Poster - CIVITAS UF 2018 Portrait</Template>
  <TotalTime>235</TotalTime>
  <Words>328</Words>
  <Application>Microsoft Office PowerPoint</Application>
  <PresentationFormat>Personalizado</PresentationFormat>
  <Paragraphs>60</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Century Gothic</vt:lpstr>
      <vt:lpstr>Wingdings</vt:lpstr>
      <vt:lpstr>A0 - Poster - CIVITAS UF 2018 Portrait</vt:lpstr>
      <vt:lpstr>Presentación de PowerPoint</vt:lpstr>
    </vt:vector>
  </TitlesOfParts>
  <Company>AFT-IFTIM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AFT-IFTIM</dc:creator>
  <cp:lastModifiedBy>Carles Pérez Cervera</cp:lastModifiedBy>
  <cp:revision>20</cp:revision>
  <cp:lastPrinted>2014-05-27T12:02:58Z</cp:lastPrinted>
  <dcterms:created xsi:type="dcterms:W3CDTF">2018-03-29T10:03:12Z</dcterms:created>
  <dcterms:modified xsi:type="dcterms:W3CDTF">2018-04-18T09:08:50Z</dcterms:modified>
</cp:coreProperties>
</file>