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1"/>
  </p:notesMasterIdLst>
  <p:sldIdLst>
    <p:sldId id="256" r:id="rId3"/>
    <p:sldId id="263" r:id="rId4"/>
    <p:sldId id="260" r:id="rId5"/>
    <p:sldId id="270" r:id="rId6"/>
    <p:sldId id="269" r:id="rId7"/>
    <p:sldId id="261" r:id="rId8"/>
    <p:sldId id="268" r:id="rId9"/>
    <p:sldId id="266" r:id="rId10"/>
  </p:sldIdLst>
  <p:sldSz cx="12192000" cy="6858000"/>
  <p:notesSz cx="6858000" cy="9144000"/>
  <p:embeddedFontLst>
    <p:embeddedFont>
      <p:font typeface="Montserrat SemiBold" panose="00000700000000000000" pitchFamily="2" charset="0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19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668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727eb7d9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8727eb7d9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801cda0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70801cda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0c6b022f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80c6b022f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0801cda09_1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70801cda09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folie mit Bild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911225" y="692150"/>
            <a:ext cx="7296150" cy="5443538"/>
            <a:chOff x="107504" y="433201"/>
            <a:chExt cx="6912768" cy="5986816"/>
          </a:xfrm>
        </p:grpSpPr>
        <p:sp>
          <p:nvSpPr>
            <p:cNvPr id="17" name="Google Shape;17;p2"/>
            <p:cNvSpPr/>
            <p:nvPr/>
          </p:nvSpPr>
          <p:spPr>
            <a:xfrm>
              <a:off x="107504" y="515261"/>
              <a:ext cx="6912768" cy="590475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7504" y="433201"/>
              <a:ext cx="6912768" cy="1152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520825"/>
            <a:ext cx="2176463" cy="4841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295468" y="5157192"/>
            <a:ext cx="6527917" cy="74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95468" y="3356992"/>
            <a:ext cx="6527917" cy="155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2" descr="\\tib.tibub.de\DFS1\Bereiche\Marketing\_CI\03_Logos\andere interne Logos\Leibniz Gemeinschaft\NEU\Logo_DE\Web\PNG\Leibniz_Logo_DE_negativ_500p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8528" y="5805264"/>
            <a:ext cx="1152128" cy="95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eite">
  <p:cSld name="Textsei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912287" y="1484784"/>
            <a:ext cx="10368300" cy="4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ildern">
  <p:cSld name="Text mit Bilder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192012" y="1484784"/>
            <a:ext cx="5088600" cy="4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>
            <a:spLocks noGrp="1"/>
          </p:cNvSpPr>
          <p:nvPr>
            <p:ph type="pic" idx="2"/>
          </p:nvPr>
        </p:nvSpPr>
        <p:spPr>
          <a:xfrm>
            <a:off x="911425" y="1484784"/>
            <a:ext cx="4992600" cy="21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>
            <a:spLocks noGrp="1"/>
          </p:cNvSpPr>
          <p:nvPr>
            <p:ph type="pic" idx="3"/>
          </p:nvPr>
        </p:nvSpPr>
        <p:spPr>
          <a:xfrm>
            <a:off x="911425" y="3789040"/>
            <a:ext cx="49926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folie mit Bild">
  <p:cSld name="1_Titelfolie mit Bil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5"/>
          <p:cNvGrpSpPr/>
          <p:nvPr/>
        </p:nvGrpSpPr>
        <p:grpSpPr>
          <a:xfrm>
            <a:off x="911229" y="692170"/>
            <a:ext cx="7296566" cy="5443943"/>
            <a:chOff x="107504" y="433201"/>
            <a:chExt cx="6912900" cy="5986960"/>
          </a:xfrm>
        </p:grpSpPr>
        <p:sp>
          <p:nvSpPr>
            <p:cNvPr id="99" name="Google Shape;99;p15"/>
            <p:cNvSpPr/>
            <p:nvPr/>
          </p:nvSpPr>
          <p:spPr>
            <a:xfrm>
              <a:off x="107504" y="515261"/>
              <a:ext cx="6912900" cy="59049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07504" y="433201"/>
              <a:ext cx="6912900" cy="11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68" y="1520990"/>
            <a:ext cx="1941281" cy="5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\\tib.tibub.de\DFS1\Bereiche\Marketing\_CI\03_Logos\andere interne Logos\Leibniz Gemeinschaft\NEU\Logo_EN\Web\PNG\Leibniz_Logo_EN_negative_250p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8528" y="5771053"/>
            <a:ext cx="1175890" cy="97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1295468" y="4509120"/>
            <a:ext cx="65280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ctrTitle"/>
          </p:nvPr>
        </p:nvSpPr>
        <p:spPr>
          <a:xfrm>
            <a:off x="1295468" y="2708920"/>
            <a:ext cx="65280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2142952" y="5661248"/>
            <a:ext cx="4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Commons Attribution 3.0 Germany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https://creativecommons.org/licenses/by/3.0/de/deed.en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3867" y="5713666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911424" y="620694"/>
            <a:ext cx="80649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912287" y="1483544"/>
            <a:ext cx="10368300" cy="4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9141201" y="6245079"/>
            <a:ext cx="2844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25" tIns="48350" rIns="96725" bIns="483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eite">
  <p:cSld name="Textsei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12287" y="1484784"/>
            <a:ext cx="10368292" cy="446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ildern">
  <p:cSld name="Text mit Bilder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192012" y="1484784"/>
            <a:ext cx="5088565" cy="446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911425" y="1484784"/>
            <a:ext cx="4992555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pic" idx="3"/>
          </p:nvPr>
        </p:nvSpPr>
        <p:spPr>
          <a:xfrm>
            <a:off x="911425" y="3789040"/>
            <a:ext cx="4992555" cy="216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ildern">
  <p:cSld name="1_Text mit Bilder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192012" y="1484784"/>
            <a:ext cx="5088565" cy="446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>
            <a:spLocks noGrp="1"/>
          </p:cNvSpPr>
          <p:nvPr>
            <p:ph type="pic" idx="2"/>
          </p:nvPr>
        </p:nvSpPr>
        <p:spPr>
          <a:xfrm>
            <a:off x="911425" y="1484784"/>
            <a:ext cx="4992555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>
            <a:spLocks noGrp="1"/>
          </p:cNvSpPr>
          <p:nvPr>
            <p:ph type="pic" idx="3"/>
          </p:nvPr>
        </p:nvSpPr>
        <p:spPr>
          <a:xfrm>
            <a:off x="911425" y="3789040"/>
            <a:ext cx="4992555" cy="216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elfolie mit Bild">
  <p:cSld name="2_Titelfolie mit Bil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911225" y="692150"/>
            <a:ext cx="7296150" cy="5443538"/>
            <a:chOff x="107504" y="433201"/>
            <a:chExt cx="6912768" cy="5986816"/>
          </a:xfrm>
        </p:grpSpPr>
        <p:sp>
          <p:nvSpPr>
            <p:cNvPr id="49" name="Google Shape;49;p7"/>
            <p:cNvSpPr/>
            <p:nvPr/>
          </p:nvSpPr>
          <p:spPr>
            <a:xfrm>
              <a:off x="107504" y="515261"/>
              <a:ext cx="6912768" cy="590475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107504" y="433201"/>
              <a:ext cx="6912768" cy="1152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520825"/>
            <a:ext cx="2176463" cy="48418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295468" y="4509120"/>
            <a:ext cx="6527917" cy="74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1295468" y="2708920"/>
            <a:ext cx="6527917" cy="155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" name="Google Shape;55;p7" descr="\\tib.tibub.de\DFS1\Bereiche\Marketing\_CI\03_Logos\andere interne Logos\Leibniz Gemeinschaft\NEU\Logo_DE\Web\PNG\Leibniz_Logo_DE_negativ_500p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8528" y="5805264"/>
            <a:ext cx="1152128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2142952" y="5661248"/>
            <a:ext cx="40250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Commons Namensnennung 3.0 Deutschland </a:t>
            </a:r>
            <a:r>
              <a:rPr lang="de-DE" sz="1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http://creativecommons.org/licenses/by/3.0/de</a:t>
            </a:r>
            <a:endParaRPr/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3867" y="5713666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seite">
  <p:cSld name="1_Textsei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911424" y="1484791"/>
            <a:ext cx="8064896" cy="417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elfolie mit Bild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0"/>
          <p:cNvGrpSpPr/>
          <p:nvPr/>
        </p:nvGrpSpPr>
        <p:grpSpPr>
          <a:xfrm>
            <a:off x="911229" y="692170"/>
            <a:ext cx="7296566" cy="5443943"/>
            <a:chOff x="107504" y="433201"/>
            <a:chExt cx="6912900" cy="5986960"/>
          </a:xfrm>
        </p:grpSpPr>
        <p:sp>
          <p:nvSpPr>
            <p:cNvPr id="69" name="Google Shape;69;p10"/>
            <p:cNvSpPr/>
            <p:nvPr/>
          </p:nvSpPr>
          <p:spPr>
            <a:xfrm>
              <a:off x="107504" y="515261"/>
              <a:ext cx="6912900" cy="59049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107504" y="433201"/>
              <a:ext cx="6912900" cy="11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ubTitle" idx="1"/>
          </p:nvPr>
        </p:nvSpPr>
        <p:spPr>
          <a:xfrm>
            <a:off x="1295468" y="5157192"/>
            <a:ext cx="65280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1295468" y="3356992"/>
            <a:ext cx="65280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68" y="1520990"/>
            <a:ext cx="1941281" cy="5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 descr="\\tib.tibub.de\DFS1\Bereiche\Marketing\_CI\03_Logos\andere interne Logos\Leibniz Gemeinschaft\NEU\Logo_EN\Web\PNG\Leibniz_Logo_EN_negative_250p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8528" y="5771053"/>
            <a:ext cx="1175890" cy="97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Agenda mit Bild">
  <p:cSld name="1_Agenda mit Bi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911225" y="766763"/>
            <a:ext cx="7296000" cy="53688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911225" y="692150"/>
            <a:ext cx="7296000" cy="10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/>
          <p:nvPr/>
        </p:nvSpPr>
        <p:spPr>
          <a:xfrm>
            <a:off x="911225" y="766763"/>
            <a:ext cx="10369500" cy="53688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911225" y="692150"/>
            <a:ext cx="10369500" cy="10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295471" y="980735"/>
            <a:ext cx="64284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1295472" y="1700816"/>
            <a:ext cx="64161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seite">
  <p:cSld name="1_Textsei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911424" y="620695"/>
            <a:ext cx="80649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911424" y="1484791"/>
            <a:ext cx="80649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56813" y="390525"/>
            <a:ext cx="1220787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1225" y="620713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2813" y="1484313"/>
            <a:ext cx="103679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10106025" y="6538913"/>
            <a:ext cx="158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Seite </a:t>
            </a:r>
            <a:fld id="{00000000-1234-1234-1234-123412341234}" type="slidenum">
              <a:rPr lang="de-DE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56813" y="390525"/>
            <a:ext cx="1220787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911225" y="620713"/>
            <a:ext cx="80646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912813" y="1484313"/>
            <a:ext cx="103680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10106025" y="6538913"/>
            <a:ext cx="15828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Seite </a:t>
            </a:r>
            <a:fld id="{00000000-1234-1234-1234-123412341234}" type="slidenum">
              <a:rPr lang="de-DE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rchristian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openmod-initiativ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orum.opensay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worthington@tib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orce11.org/group/open-climate-knowledge" TargetMode="External"/><Relationship Id="rId4" Type="http://schemas.openxmlformats.org/officeDocument/2006/relationships/hyperlink" Target="https://twitter.com/mrchristian9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orum.openmod-initiative.org/uploads/short-url/bcCdg3V2vrsSJXwMrJqt9E4f5zT.tgz" TargetMode="External"/><Relationship Id="rId3" Type="http://schemas.openxmlformats.org/officeDocument/2006/relationships/hyperlink" Target="https://doi.org/10/gf64mq" TargetMode="External"/><Relationship Id="rId7" Type="http://schemas.openxmlformats.org/officeDocument/2006/relationships/hyperlink" Target="https://forum.openmod-initiative.org/t/an-open-energy-system-analysis-community/1900/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iki.openmod-initiative.org/wiki/Open_Energy_Modelling_Workshop_-_Zurich_2018" TargetMode="External"/><Relationship Id="rId5" Type="http://schemas.openxmlformats.org/officeDocument/2006/relationships/hyperlink" Target="https://www.reeem.org/2018/06/15/1416/" TargetMode="External"/><Relationship Id="rId4" Type="http://schemas.openxmlformats.org/officeDocument/2006/relationships/hyperlink" Target="https://flowcharts.llnl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subTitle" idx="1"/>
          </p:nvPr>
        </p:nvSpPr>
        <p:spPr>
          <a:xfrm>
            <a:off x="1295400" y="5603225"/>
            <a:ext cx="65277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Simon Worthington - Twitter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@mrchristian99</a:t>
            </a:r>
            <a:r>
              <a:rPr lang="de-DE"/>
              <a:t>, Open Science Lab, TIB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 txBox="1">
            <a:spLocks noGrp="1"/>
          </p:cNvSpPr>
          <p:nvPr>
            <p:ph type="ctrTitle"/>
          </p:nvPr>
        </p:nvSpPr>
        <p:spPr>
          <a:xfrm>
            <a:off x="1295400" y="3977200"/>
            <a:ext cx="69879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 smtClean="0"/>
              <a:t>Open </a:t>
            </a:r>
            <a:r>
              <a:rPr lang="de-DE" sz="3200" dirty="0" err="1" smtClean="0"/>
              <a:t>Climate</a:t>
            </a:r>
            <a:r>
              <a:rPr lang="de-DE" sz="3200" dirty="0" smtClean="0"/>
              <a:t> Knowledge</a:t>
            </a:r>
            <a:br>
              <a:rPr lang="de-DE" sz="3200" dirty="0" smtClean="0"/>
            </a:br>
            <a:endParaRPr sz="1800" dirty="0"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i="1" dirty="0" smtClean="0">
                <a:solidFill>
                  <a:schemeClr val="dk1"/>
                </a:solidFill>
              </a:rPr>
              <a:t>100% Open </a:t>
            </a:r>
            <a:r>
              <a:rPr lang="de-DE" sz="4400" i="1" dirty="0" err="1" smtClean="0">
                <a:solidFill>
                  <a:schemeClr val="dk1"/>
                </a:solidFill>
              </a:rPr>
              <a:t>for</a:t>
            </a:r>
            <a:r>
              <a:rPr lang="de-DE" sz="4400" i="1" dirty="0" smtClean="0">
                <a:solidFill>
                  <a:schemeClr val="dk1"/>
                </a:solidFill>
              </a:rPr>
              <a:t> </a:t>
            </a:r>
            <a:r>
              <a:rPr lang="de-DE" sz="4400" i="1" dirty="0" err="1" smtClean="0">
                <a:solidFill>
                  <a:schemeClr val="dk1"/>
                </a:solidFill>
              </a:rPr>
              <a:t>Climate</a:t>
            </a:r>
            <a:r>
              <a:rPr lang="de-DE" sz="4400" i="1" dirty="0" smtClean="0">
                <a:solidFill>
                  <a:schemeClr val="dk1"/>
                </a:solidFill>
              </a:rPr>
              <a:t/>
            </a:r>
            <a:br>
              <a:rPr lang="de-DE" sz="4400" i="1" dirty="0" smtClean="0">
                <a:solidFill>
                  <a:schemeClr val="dk1"/>
                </a:solidFill>
              </a:rPr>
            </a:br>
            <a:r>
              <a:rPr lang="de-DE" i="1" dirty="0" smtClean="0">
                <a:solidFill>
                  <a:schemeClr val="dk1"/>
                </a:solidFill>
              </a:rPr>
              <a:t/>
            </a:r>
            <a:br>
              <a:rPr lang="de-DE" i="1" dirty="0" smtClean="0">
                <a:solidFill>
                  <a:schemeClr val="dk1"/>
                </a:solidFill>
              </a:rPr>
            </a:br>
            <a:r>
              <a:rPr lang="de-DE" i="1" dirty="0" smtClean="0">
                <a:solidFill>
                  <a:schemeClr val="dk1"/>
                </a:solidFill>
              </a:rPr>
              <a:t>@</a:t>
            </a:r>
            <a:r>
              <a:rPr lang="de-DE" i="1" dirty="0" err="1" smtClean="0">
                <a:solidFill>
                  <a:schemeClr val="dk1"/>
                </a:solidFill>
              </a:rPr>
              <a:t>OCKProject</a:t>
            </a:r>
            <a:endParaRPr i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>
            <a:spLocks noGrp="1"/>
          </p:cNvSpPr>
          <p:nvPr>
            <p:ph type="title"/>
          </p:nvPr>
        </p:nvSpPr>
        <p:spPr>
          <a:xfrm>
            <a:off x="911225" y="835725"/>
            <a:ext cx="9152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600" dirty="0" smtClean="0"/>
              <a:t>Q. Open </a:t>
            </a:r>
            <a:r>
              <a:rPr lang="en-US" sz="3600" dirty="0"/>
              <a:t>Climate Knowledge</a:t>
            </a:r>
            <a:r>
              <a:rPr lang="en-US" sz="3600" dirty="0" smtClean="0"/>
              <a:t>?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A. Search </a:t>
            </a:r>
            <a:r>
              <a:rPr lang="en-US" sz="3600" dirty="0"/>
              <a:t>on </a:t>
            </a:r>
            <a:r>
              <a:rPr lang="en-US" sz="3600" dirty="0" smtClean="0"/>
              <a:t>steroids! </a:t>
            </a:r>
            <a:endParaRPr dirty="0"/>
          </a:p>
        </p:txBody>
      </p:sp>
      <p:sp>
        <p:nvSpPr>
          <p:cNvPr id="291" name="Google Shape;291;p41"/>
          <p:cNvSpPr txBox="1">
            <a:spLocks noGrp="1"/>
          </p:cNvSpPr>
          <p:nvPr>
            <p:ph type="body" idx="1"/>
          </p:nvPr>
        </p:nvSpPr>
        <p:spPr>
          <a:xfrm>
            <a:off x="479377" y="2348880"/>
            <a:ext cx="6336704" cy="356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do we do</a:t>
            </a:r>
            <a:r>
              <a:rPr lang="en-US" sz="2400" dirty="0" smtClean="0"/>
              <a:t>?</a:t>
            </a:r>
            <a:endParaRPr lang="en-US" sz="2400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100</a:t>
            </a:r>
            <a:r>
              <a:rPr lang="en-US" sz="2400" dirty="0"/>
              <a:t>% Open for Climate</a:t>
            </a:r>
            <a:endParaRPr lang="en-US" sz="24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How do we do it?</a:t>
            </a:r>
            <a:endParaRPr lang="en-US" sz="2400" dirty="0"/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en-US" sz="2400" dirty="0"/>
              <a:t>Use ‘search on steroids’ </a:t>
            </a:r>
            <a:r>
              <a:rPr lang="en-US" sz="2400" dirty="0" smtClean="0"/>
              <a:t>AKA </a:t>
            </a:r>
            <a:br>
              <a:rPr lang="en-US" sz="2400" dirty="0" smtClean="0"/>
            </a:br>
            <a:r>
              <a:rPr lang="en-US" sz="2400" dirty="0" smtClean="0"/>
              <a:t>data </a:t>
            </a:r>
            <a:r>
              <a:rPr lang="en-US" sz="2400" dirty="0"/>
              <a:t>mining to do </a:t>
            </a:r>
            <a:r>
              <a:rPr lang="en-US" sz="2400" dirty="0" smtClean="0"/>
              <a:t>three </a:t>
            </a:r>
            <a:r>
              <a:rPr lang="en-US" sz="2400" dirty="0"/>
              <a:t>things</a:t>
            </a:r>
            <a:r>
              <a:rPr lang="en-US" sz="2400" dirty="0" smtClean="0"/>
              <a:t>:</a:t>
            </a:r>
            <a:endParaRPr lang="en-US" sz="2400" dirty="0"/>
          </a:p>
          <a:p>
            <a:pPr marL="1428750" lvl="2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Establish % of open research in specific fields</a:t>
            </a:r>
          </a:p>
          <a:p>
            <a:pPr marL="1428750" lvl="2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Help the </a:t>
            </a:r>
            <a:r>
              <a:rPr lang="en-US" sz="2400" dirty="0" smtClean="0"/>
              <a:t>public access </a:t>
            </a:r>
            <a:r>
              <a:rPr lang="en-US" sz="2400" dirty="0"/>
              <a:t>research</a:t>
            </a:r>
          </a:p>
          <a:p>
            <a:pPr marL="1428750" lvl="2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Help researchers answer questions</a:t>
            </a:r>
          </a:p>
        </p:txBody>
      </p:sp>
      <p:pic>
        <p:nvPicPr>
          <p:cNvPr id="5" name="Google Shape;273;p39"/>
          <p:cNvPicPr preferRelativeResize="0"/>
          <p:nvPr/>
        </p:nvPicPr>
        <p:blipFill rotWithShape="1">
          <a:blip r:embed="rId3">
            <a:alphaModFix/>
          </a:blip>
          <a:srcRect t="-1994" b="3752"/>
          <a:stretch/>
        </p:blipFill>
        <p:spPr>
          <a:xfrm>
            <a:off x="6857731" y="1291706"/>
            <a:ext cx="4838118" cy="513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911225" y="620725"/>
            <a:ext cx="9152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/>
              <a:t>IPCC 1.5 Report</a:t>
            </a:r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25" y="317550"/>
            <a:ext cx="11733550" cy="6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8154975" y="1871650"/>
            <a:ext cx="35505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261" name="Google Shape;261;p38"/>
          <p:cNvCxnSpPr/>
          <p:nvPr/>
        </p:nvCxnSpPr>
        <p:spPr>
          <a:xfrm flipV="1">
            <a:off x="3869725" y="2222860"/>
            <a:ext cx="0" cy="3798429"/>
          </a:xfrm>
          <a:prstGeom prst="straightConnector1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Google Shape;263;p38"/>
          <p:cNvCxnSpPr/>
          <p:nvPr/>
        </p:nvCxnSpPr>
        <p:spPr>
          <a:xfrm flipV="1">
            <a:off x="5310125" y="1651960"/>
            <a:ext cx="0" cy="4369329"/>
          </a:xfrm>
          <a:prstGeom prst="straightConnector1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4151784" y="317550"/>
            <a:ext cx="2448272" cy="980110"/>
          </a:xfrm>
          <a:prstGeom prst="wedgeRoundRectCallout">
            <a:avLst>
              <a:gd name="adj1" fmla="val -10948"/>
              <a:gd name="adj2" fmla="val 764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Google Shape;264;p38"/>
          <p:cNvSpPr txBox="1"/>
          <p:nvPr/>
        </p:nvSpPr>
        <p:spPr>
          <a:xfrm>
            <a:off x="4295800" y="404664"/>
            <a:ext cx="2411997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 err="1"/>
              <a:t>You</a:t>
            </a:r>
            <a:r>
              <a:rPr lang="de-DE" sz="1800" b="1" dirty="0"/>
              <a:t> Are </a:t>
            </a:r>
            <a:r>
              <a:rPr lang="de-DE" sz="1800" b="1" dirty="0" err="1" smtClean="0"/>
              <a:t>Here</a:t>
            </a:r>
            <a:r>
              <a:rPr lang="de-DE" sz="1800" b="1" dirty="0" smtClean="0"/>
              <a:t>!</a:t>
            </a:r>
            <a:r>
              <a:rPr lang="de-DE" sz="1800" b="1" dirty="0"/>
              <a:t> 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30</a:t>
            </a:r>
            <a:r>
              <a:rPr lang="de-DE" sz="1800" b="1" dirty="0"/>
              <a:t>% </a:t>
            </a:r>
            <a:r>
              <a:rPr lang="de-DE" sz="1800" b="1" dirty="0" smtClean="0"/>
              <a:t>Open Access?</a:t>
            </a:r>
            <a:endParaRPr sz="1800" b="1" dirty="0"/>
          </a:p>
        </p:txBody>
      </p:sp>
      <p:cxnSp>
        <p:nvCxnSpPr>
          <p:cNvPr id="265" name="Google Shape;265;p38"/>
          <p:cNvCxnSpPr/>
          <p:nvPr/>
        </p:nvCxnSpPr>
        <p:spPr>
          <a:xfrm flipV="1">
            <a:off x="6829325" y="980728"/>
            <a:ext cx="0" cy="5040562"/>
          </a:xfrm>
          <a:prstGeom prst="straightConnector1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983432" y="993370"/>
            <a:ext cx="2448272" cy="1317180"/>
          </a:xfrm>
          <a:prstGeom prst="wedgeRoundRectCallout">
            <a:avLst>
              <a:gd name="adj1" fmla="val 68938"/>
              <a:gd name="adj2" fmla="val 274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Google Shape;262;p38"/>
          <p:cNvSpPr txBox="1"/>
          <p:nvPr/>
        </p:nvSpPr>
        <p:spPr>
          <a:xfrm>
            <a:off x="1307704" y="1081060"/>
            <a:ext cx="2088232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/>
              <a:t>Open Access 2003 Budapest </a:t>
            </a:r>
            <a:r>
              <a:rPr lang="de-DE" sz="1800" b="1" dirty="0" err="1"/>
              <a:t>Declaration</a:t>
            </a:r>
            <a:endParaRPr sz="1800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7375808" y="391864"/>
            <a:ext cx="3256052" cy="1918686"/>
          </a:xfrm>
          <a:prstGeom prst="wedgeRoundRectCallout">
            <a:avLst>
              <a:gd name="adj1" fmla="val -63023"/>
              <a:gd name="adj2" fmla="val -235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Google Shape;266;p38"/>
          <p:cNvSpPr txBox="1"/>
          <p:nvPr/>
        </p:nvSpPr>
        <p:spPr>
          <a:xfrm>
            <a:off x="7536160" y="577925"/>
            <a:ext cx="3095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 smtClean="0"/>
              <a:t>20 </a:t>
            </a:r>
            <a:r>
              <a:rPr lang="de-DE" sz="1800" b="1" dirty="0" err="1" smtClean="0"/>
              <a:t>years</a:t>
            </a:r>
            <a:r>
              <a:rPr lang="de-DE" sz="1800" b="1" dirty="0" smtClean="0"/>
              <a:t> </a:t>
            </a:r>
            <a:r>
              <a:rPr lang="de-DE" sz="1800" b="1" dirty="0" err="1"/>
              <a:t>and</a:t>
            </a:r>
            <a:r>
              <a:rPr lang="de-DE" sz="1800" b="1" dirty="0"/>
              <a:t> </a:t>
            </a:r>
            <a:r>
              <a:rPr lang="de-DE" sz="1800" b="1" dirty="0" err="1"/>
              <a:t>we</a:t>
            </a:r>
            <a:r>
              <a:rPr lang="de-DE" sz="1800" b="1" dirty="0"/>
              <a:t> </a:t>
            </a:r>
            <a:r>
              <a:rPr lang="de-DE" sz="1800" b="1" dirty="0" err="1"/>
              <a:t>hit</a:t>
            </a:r>
            <a:r>
              <a:rPr lang="de-DE" sz="1800" b="1" dirty="0"/>
              <a:t> </a:t>
            </a:r>
            <a:r>
              <a:rPr lang="de-DE" sz="1800" b="1" dirty="0" smtClean="0"/>
              <a:t>1.5C.</a:t>
            </a:r>
            <a:br>
              <a:rPr lang="de-DE" sz="1800" b="1" dirty="0" smtClean="0"/>
            </a:b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err="1" smtClean="0"/>
              <a:t>We</a:t>
            </a:r>
            <a:r>
              <a:rPr lang="de-DE" sz="1800" b="1" dirty="0" smtClean="0"/>
              <a:t> </a:t>
            </a:r>
            <a:r>
              <a:rPr lang="de-DE" sz="1800" b="1" dirty="0" err="1"/>
              <a:t>don’t</a:t>
            </a:r>
            <a:r>
              <a:rPr lang="de-DE" sz="1800" b="1" dirty="0"/>
              <a:t> </a:t>
            </a:r>
            <a:r>
              <a:rPr lang="de-DE" sz="1800" b="1" dirty="0" err="1"/>
              <a:t>have</a:t>
            </a:r>
            <a:r>
              <a:rPr lang="de-DE" sz="1800" b="1" dirty="0"/>
              <a:t> time </a:t>
            </a:r>
            <a:r>
              <a:rPr lang="de-DE" sz="1800" b="1" dirty="0" err="1"/>
              <a:t>for</a:t>
            </a:r>
            <a:r>
              <a:rPr lang="de-DE" sz="1800" b="1" dirty="0"/>
              <a:t> Open </a:t>
            </a:r>
            <a:r>
              <a:rPr lang="de-DE" sz="1800" b="1" dirty="0" smtClean="0"/>
              <a:t>Access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</a:t>
            </a:r>
            <a:r>
              <a:rPr lang="de-DE" sz="1800" b="1" dirty="0"/>
              <a:t>Open </a:t>
            </a:r>
            <a:r>
              <a:rPr lang="de-DE" sz="1800" b="1" dirty="0" smtClean="0"/>
              <a:t>Science </a:t>
            </a:r>
            <a:r>
              <a:rPr lang="de-DE" sz="1800" b="1" dirty="0" err="1" smtClean="0"/>
              <a:t>to</a:t>
            </a:r>
            <a:r>
              <a:rPr lang="de-DE" sz="1800" b="1" dirty="0" smtClean="0"/>
              <a:t> catch-</a:t>
            </a:r>
            <a:r>
              <a:rPr lang="de-DE" sz="1800" b="1" dirty="0" err="1" smtClean="0"/>
              <a:t>up</a:t>
            </a:r>
            <a:r>
              <a:rPr lang="de-DE" sz="1800" b="1" dirty="0" smtClean="0"/>
              <a:t>!</a:t>
            </a: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Communities: Open </a:t>
            </a:r>
            <a:r>
              <a:rPr lang="en-US" sz="3200" dirty="0"/>
              <a:t>Energy Modelling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188640"/>
            <a:ext cx="12550754" cy="73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Open </a:t>
            </a:r>
            <a:r>
              <a:rPr lang="de-DE" sz="3600" dirty="0" err="1" smtClean="0"/>
              <a:t>Energy</a:t>
            </a:r>
            <a:r>
              <a:rPr lang="de-DE" sz="3600" dirty="0" smtClean="0"/>
              <a:t> </a:t>
            </a:r>
            <a:r>
              <a:rPr lang="de-DE" sz="3600" dirty="0" err="1" smtClean="0"/>
              <a:t>Modelling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2642533"/>
            <a:ext cx="10058400" cy="4215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412776"/>
            <a:ext cx="3744416" cy="37444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47928" y="4409728"/>
            <a:ext cx="5529808" cy="2448272"/>
          </a:xfrm>
          <a:solidFill>
            <a:schemeClr val="bg1"/>
          </a:solidFill>
        </p:spPr>
        <p:txBody>
          <a:bodyPr/>
          <a:lstStyle/>
          <a:p>
            <a:pPr indent="0"/>
            <a:r>
              <a:rPr lang="de-DE" sz="2000" b="1" dirty="0" smtClean="0"/>
              <a:t>A </a:t>
            </a:r>
            <a:r>
              <a:rPr lang="de-DE" sz="2000" b="1" dirty="0" err="1" smtClean="0"/>
              <a:t>community</a:t>
            </a:r>
            <a:r>
              <a:rPr lang="de-DE" sz="2000" b="1" dirty="0" smtClean="0"/>
              <a:t>:</a:t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err="1" smtClean="0"/>
              <a:t>Openmod</a:t>
            </a:r>
            <a:r>
              <a:rPr lang="de-DE" sz="2000" b="1" dirty="0"/>
              <a:t>: The Open </a:t>
            </a:r>
            <a:r>
              <a:rPr lang="de-DE" sz="2000" b="1" dirty="0" err="1"/>
              <a:t>Energy</a:t>
            </a:r>
            <a:r>
              <a:rPr lang="de-DE" sz="2000" b="1" dirty="0"/>
              <a:t> </a:t>
            </a:r>
            <a:r>
              <a:rPr lang="de-DE" sz="2000" b="1" dirty="0" err="1"/>
              <a:t>Modelling</a:t>
            </a:r>
            <a:r>
              <a:rPr lang="de-DE" sz="2000" b="1" dirty="0"/>
              <a:t> (</a:t>
            </a:r>
            <a:r>
              <a:rPr lang="de-DE" sz="2000" b="1" dirty="0" err="1"/>
              <a:t>openmod</a:t>
            </a:r>
            <a:r>
              <a:rPr lang="de-DE" sz="2000" b="1" dirty="0"/>
              <a:t>) Initiative </a:t>
            </a:r>
            <a:r>
              <a:rPr lang="de-DE" sz="2000" b="1" dirty="0" err="1"/>
              <a:t>promotes</a:t>
            </a:r>
            <a:r>
              <a:rPr lang="de-DE" sz="2000" b="1" dirty="0"/>
              <a:t> open </a:t>
            </a:r>
            <a:r>
              <a:rPr lang="de-DE" sz="2000" b="1" dirty="0" err="1"/>
              <a:t>energy</a:t>
            </a:r>
            <a:r>
              <a:rPr lang="de-DE" sz="2000" b="1" dirty="0"/>
              <a:t> </a:t>
            </a:r>
            <a:r>
              <a:rPr lang="de-DE" sz="2000" b="1" dirty="0" err="1"/>
              <a:t>modelling</a:t>
            </a:r>
            <a:r>
              <a:rPr lang="de-DE" sz="2000" b="1" dirty="0"/>
              <a:t> in Europe</a:t>
            </a:r>
            <a:r>
              <a:rPr lang="de-DE" sz="2000" b="1" dirty="0" smtClean="0"/>
              <a:t>.</a:t>
            </a:r>
          </a:p>
          <a:p>
            <a:pPr indent="0"/>
            <a:endParaRPr lang="de-DE" sz="2000" b="1" dirty="0"/>
          </a:p>
          <a:p>
            <a:pPr indent="0"/>
            <a:r>
              <a:rPr lang="en-US" sz="2000" b="1" dirty="0">
                <a:hlinkClick r:id="rId4"/>
              </a:rPr>
              <a:t>https://openmod-initiative.org</a:t>
            </a:r>
            <a:r>
              <a:rPr lang="en-US" sz="2000" b="1" dirty="0" smtClean="0">
                <a:hlinkClick r:id="rId4"/>
              </a:rPr>
              <a:t>/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06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92" y="1570490"/>
            <a:ext cx="8091150" cy="517087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9"/>
          <p:cNvSpPr txBox="1">
            <a:spLocks noGrp="1"/>
          </p:cNvSpPr>
          <p:nvPr>
            <p:ph type="body" idx="1"/>
          </p:nvPr>
        </p:nvSpPr>
        <p:spPr>
          <a:xfrm>
            <a:off x="1127448" y="2636912"/>
            <a:ext cx="59898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620695"/>
            <a:ext cx="8784976" cy="433500"/>
          </a:xfrm>
        </p:spPr>
        <p:txBody>
          <a:bodyPr/>
          <a:lstStyle/>
          <a:p>
            <a:r>
              <a:rPr lang="de-DE" sz="3600" dirty="0" err="1" smtClean="0"/>
              <a:t>Planloss</a:t>
            </a:r>
            <a:r>
              <a:rPr lang="de-DE" sz="3600" dirty="0" smtClean="0"/>
              <a:t>/</a:t>
            </a:r>
            <a:r>
              <a:rPr lang="de-DE" sz="3600" dirty="0" err="1" smtClean="0"/>
              <a:t>less</a:t>
            </a:r>
            <a:r>
              <a:rPr lang="de-DE" sz="3600" dirty="0" smtClean="0"/>
              <a:t>: Rapid </a:t>
            </a:r>
            <a:r>
              <a:rPr lang="de-DE" sz="3600" dirty="0" err="1" smtClean="0"/>
              <a:t>Decarbonisation</a:t>
            </a:r>
            <a:r>
              <a:rPr lang="de-DE" sz="3600" dirty="0" smtClean="0"/>
              <a:t>?</a:t>
            </a:r>
            <a:endParaRPr lang="en-US" sz="36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714542" y="2027784"/>
            <a:ext cx="3286114" cy="41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/>
            <a:r>
              <a:rPr lang="de-DE" sz="2000" b="1" dirty="0" smtClean="0"/>
              <a:t>A </a:t>
            </a:r>
            <a:r>
              <a:rPr lang="de-DE" sz="2000" b="1" dirty="0" err="1" smtClean="0"/>
              <a:t>community</a:t>
            </a:r>
            <a:r>
              <a:rPr lang="de-DE" sz="2000" b="1" dirty="0" smtClean="0"/>
              <a:t>:</a:t>
            </a:r>
            <a:br>
              <a:rPr lang="de-DE" sz="2000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3600" b="1" dirty="0" err="1" smtClean="0">
                <a:solidFill>
                  <a:schemeClr val="bg2"/>
                </a:solidFill>
              </a:rPr>
              <a:t>Opensay</a:t>
            </a:r>
            <a:endParaRPr lang="de-DE" sz="3600" b="1" dirty="0" smtClean="0">
              <a:solidFill>
                <a:schemeClr val="bg2"/>
              </a:solidFill>
            </a:endParaRPr>
          </a:p>
          <a:p>
            <a:pPr indent="0"/>
            <a:endParaRPr lang="de-DE" sz="2000" b="1" dirty="0" smtClean="0"/>
          </a:p>
          <a:p>
            <a:pPr indent="0"/>
            <a:r>
              <a:rPr lang="en-US" sz="2000" b="1" dirty="0">
                <a:hlinkClick r:id="rId4"/>
              </a:rPr>
              <a:t>https://forum</a:t>
            </a:r>
            <a:r>
              <a:rPr lang="en-US" sz="2000" b="1" dirty="0" smtClean="0">
                <a:hlinkClick r:id="rId4"/>
              </a:rPr>
              <a:t>.</a:t>
            </a:r>
            <a:br>
              <a:rPr lang="en-US" sz="2000" b="1" dirty="0" smtClean="0">
                <a:hlinkClick r:id="rId4"/>
              </a:rPr>
            </a:br>
            <a:r>
              <a:rPr lang="en-US" sz="2000" b="1" dirty="0" smtClean="0">
                <a:hlinkClick r:id="rId4"/>
              </a:rPr>
              <a:t>opensay.org/</a:t>
            </a:r>
            <a:r>
              <a:rPr lang="en-US" sz="2000" b="1" dirty="0" smtClean="0"/>
              <a:t> </a:t>
            </a:r>
          </a:p>
          <a:p>
            <a:pPr indent="0"/>
            <a:endParaRPr lang="de-DE" sz="2000" b="1" dirty="0"/>
          </a:p>
          <a:p>
            <a:pPr indent="0"/>
            <a:r>
              <a:rPr lang="de-DE" sz="2000" b="1" dirty="0" err="1" smtClean="0"/>
              <a:t>Bringing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civil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society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energy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modellers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together</a:t>
            </a:r>
            <a:endParaRPr lang="en-US" sz="2000" b="1" dirty="0" smtClean="0"/>
          </a:p>
          <a:p>
            <a:pPr indent="0"/>
            <a:endParaRPr lang="de-DE" sz="2000" b="1" dirty="0"/>
          </a:p>
          <a:p>
            <a:pPr indent="0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subTitle" idx="1"/>
          </p:nvPr>
        </p:nvSpPr>
        <p:spPr>
          <a:xfrm>
            <a:off x="1295475" y="4868380"/>
            <a:ext cx="6528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 err="1"/>
              <a:t>Contact</a:t>
            </a:r>
            <a:r>
              <a:rPr lang="de-DE" b="1" dirty="0"/>
              <a:t> </a:t>
            </a:r>
            <a:r>
              <a:rPr lang="de-DE" b="1" dirty="0" err="1"/>
              <a:t>details</a:t>
            </a:r>
            <a:r>
              <a:rPr lang="de-DE" b="1" dirty="0"/>
              <a:t>:</a:t>
            </a:r>
            <a:endParaRPr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Simon </a:t>
            </a:r>
            <a:r>
              <a:rPr lang="de-DE" dirty="0" err="1"/>
              <a:t>Worthington</a:t>
            </a:r>
            <a:r>
              <a:rPr lang="de-DE" dirty="0"/>
              <a:t> </a:t>
            </a:r>
            <a:r>
              <a:rPr lang="de-DE" u="sng" dirty="0">
                <a:solidFill>
                  <a:schemeClr val="hlink"/>
                </a:solidFill>
                <a:hlinkClick r:id="rId3"/>
              </a:rPr>
              <a:t>Simon.Worthington</a:t>
            </a:r>
            <a:r>
              <a:rPr lang="de-DE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@</a:t>
            </a:r>
            <a:r>
              <a:rPr lang="de-DE" u="sng" dirty="0">
                <a:solidFill>
                  <a:schemeClr val="hlink"/>
                </a:solidFill>
                <a:hlinkClick r:id="rId3"/>
              </a:rPr>
              <a:t>tib</a:t>
            </a:r>
            <a:r>
              <a:rPr lang="de-DE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.eu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u="sng" dirty="0">
                <a:solidFill>
                  <a:schemeClr val="hlink"/>
                </a:solidFill>
                <a:hlinkClick r:id="rId4"/>
              </a:rPr>
              <a:t>@mrchristian99</a:t>
            </a:r>
            <a:r>
              <a:rPr lang="de-DE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			</a:t>
            </a:r>
            <a:r>
              <a:rPr lang="de-DE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de-DE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			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46"/>
          <p:cNvSpPr txBox="1">
            <a:spLocks noGrp="1"/>
          </p:cNvSpPr>
          <p:nvPr>
            <p:ph type="ctrTitle"/>
          </p:nvPr>
        </p:nvSpPr>
        <p:spPr>
          <a:xfrm>
            <a:off x="1271464" y="3391068"/>
            <a:ext cx="78198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 smtClean="0"/>
              <a:t>!</a:t>
            </a:r>
            <a:r>
              <a:rPr lang="de-DE" sz="1800" u="sng" dirty="0" smtClean="0">
                <a:solidFill>
                  <a:schemeClr val="hlink"/>
                </a:solidFill>
              </a:rPr>
              <a:t/>
            </a:r>
            <a:br>
              <a:rPr lang="de-DE" sz="1800" u="sng" dirty="0" smtClean="0">
                <a:solidFill>
                  <a:schemeClr val="hlink"/>
                </a:solidFill>
              </a:rPr>
            </a:br>
            <a:r>
              <a:rPr lang="de-DE" sz="3200" dirty="0" err="1"/>
              <a:t>OCKProject</a:t>
            </a:r>
            <a:r>
              <a:rPr lang="de-DE" sz="3200" dirty="0"/>
              <a:t>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u="sng" dirty="0">
                <a:solidFill>
                  <a:schemeClr val="hlink"/>
                </a:solidFill>
                <a:hlinkClick r:id="rId5"/>
              </a:rPr>
              <a:t>https://www.force11.org/group/open-climate-knowledge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3200" dirty="0" smtClean="0"/>
              <a:t>#</a:t>
            </a:r>
            <a:r>
              <a:rPr lang="de-DE" sz="3200" dirty="0" err="1" smtClean="0"/>
              <a:t>openVirus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u="sng" dirty="0">
                <a:solidFill>
                  <a:schemeClr val="hlink"/>
                </a:solidFill>
              </a:rPr>
              <a:t>https://github.com/petermr/openVirus </a:t>
            </a:r>
            <a:endParaRPr sz="1800" dirty="0"/>
          </a:p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911225" y="620725"/>
            <a:ext cx="9152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dirty="0" smtClean="0"/>
              <a:t>Images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references</a:t>
            </a:r>
            <a:endParaRPr dirty="0"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695400" y="1412776"/>
            <a:ext cx="10124344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j-lt"/>
              </a:rPr>
              <a:t>LIBER Open </a:t>
            </a:r>
            <a:r>
              <a:rPr lang="en-US" sz="1600" dirty="0">
                <a:latin typeface="+mj-lt"/>
              </a:rPr>
              <a:t>Science Skills https://libereurope.eu/blog/2020/03/10/open-science-skills-diagram/</a:t>
            </a:r>
            <a:endParaRPr lang="en-US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Special Report on Global Warming of 1.5°C </a:t>
            </a:r>
            <a:r>
              <a:rPr lang="en-US" sz="1600" dirty="0" smtClean="0">
                <a:latin typeface="+mj-lt"/>
              </a:rPr>
              <a:t>. SPM.1</a:t>
            </a:r>
            <a:r>
              <a:rPr lang="en-US" sz="1600" dirty="0">
                <a:latin typeface="+mj-lt"/>
              </a:rPr>
              <a:t>: Figure 1 of the Summary for Policymakers of the IPCC’s Special Report on Global Warming of 1.5°C</a:t>
            </a:r>
            <a:r>
              <a:rPr lang="en-US" sz="1600" dirty="0">
                <a:latin typeface="+mj-lt"/>
              </a:rPr>
              <a:t>. https://apps.ipcc.ch/report/sr15/fig1/index.html</a:t>
            </a:r>
            <a:endParaRPr lang="en-US" sz="1600" dirty="0"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solidFill>
                  <a:srgbClr val="595959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Reference</a:t>
            </a:r>
            <a:r>
              <a:rPr lang="en-US" sz="1600" dirty="0">
                <a:solidFill>
                  <a:srgbClr val="595959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: Tai, Travis C., and James P. W. Robinson. ‘Enhancing Climate Change Research With Open Science’. Frontiers in Environmental Science 6 (2018). </a:t>
            </a:r>
            <a:r>
              <a:rPr lang="en-US" sz="1600" u="sng" dirty="0">
                <a:solidFill>
                  <a:srgbClr val="0097A7"/>
                </a:solidFill>
                <a:latin typeface="+mj-lt"/>
                <a:ea typeface="Montserrat SemiBold"/>
                <a:cs typeface="Montserrat SemiBold"/>
                <a:sym typeface="Montserrat SemiBold"/>
                <a:hlinkClick r:id="rId3"/>
              </a:rPr>
              <a:t>https://doi.org/10/gf64mq</a:t>
            </a:r>
            <a:r>
              <a:rPr lang="en-US" sz="1600" dirty="0" smtClean="0">
                <a:solidFill>
                  <a:srgbClr val="595959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.</a:t>
            </a:r>
            <a:endParaRPr lang="de-DE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Source: Estimated U.S. Energy Consumption in 2018: 101.2 Quads. LLNL March 2019. Data is based on DOE/EIA MER (2018</a:t>
            </a:r>
            <a:r>
              <a:rPr lang="en-US" sz="1600" dirty="0" smtClean="0">
                <a:latin typeface="+mj-lt"/>
              </a:rPr>
              <a:t>) . LLNL-MI-410527</a:t>
            </a:r>
            <a:r>
              <a:rPr lang="en-US" sz="1600" dirty="0">
                <a:latin typeface="+mj-lt"/>
              </a:rPr>
              <a:t>. URL: </a:t>
            </a:r>
            <a:r>
              <a:rPr lang="en-US" sz="1600" dirty="0">
                <a:latin typeface="+mj-lt"/>
                <a:hlinkClick r:id="rId4"/>
              </a:rPr>
              <a:t>https://flowcharts.llnl.gov/</a:t>
            </a:r>
            <a:endParaRPr lang="en-US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+mj-lt"/>
              </a:rPr>
              <a:t>Open </a:t>
            </a:r>
            <a:r>
              <a:rPr lang="en-US" sz="1600" dirty="0">
                <a:latin typeface="+mj-lt"/>
              </a:rPr>
              <a:t>Energy Modelling Workshop - Zurich </a:t>
            </a:r>
            <a:r>
              <a:rPr lang="en-US" sz="1600" dirty="0">
                <a:latin typeface="+mj-lt"/>
              </a:rPr>
              <a:t>2018 </a:t>
            </a:r>
            <a:r>
              <a:rPr lang="en-US" sz="1600" dirty="0" smtClean="0">
                <a:latin typeface="+mj-lt"/>
                <a:hlinkClick r:id="rId5"/>
              </a:rPr>
              <a:t>–</a:t>
            </a:r>
            <a:r>
              <a:rPr lang="en-US" sz="1600" dirty="0" smtClean="0">
                <a:latin typeface="+mj-lt"/>
              </a:rPr>
              <a:t>  </a:t>
            </a:r>
            <a:r>
              <a:rPr lang="en-US" sz="1600" dirty="0" smtClean="0">
                <a:latin typeface="+mj-lt"/>
                <a:hlinkClick r:id="rId5"/>
              </a:rPr>
              <a:t>(no attribution, no </a:t>
            </a:r>
            <a:r>
              <a:rPr lang="en-US" sz="1600" dirty="0" err="1" smtClean="0">
                <a:latin typeface="+mj-lt"/>
                <a:hlinkClick r:id="rId5"/>
              </a:rPr>
              <a:t>licence</a:t>
            </a:r>
            <a:r>
              <a:rPr lang="en-US" sz="1600" dirty="0" smtClean="0">
                <a:latin typeface="+mj-lt"/>
                <a:hlinkClick r:id="rId5"/>
              </a:rPr>
              <a:t>) https</a:t>
            </a:r>
            <a:r>
              <a:rPr lang="en-US" sz="1600" dirty="0">
                <a:latin typeface="+mj-lt"/>
                <a:hlinkClick r:id="rId5"/>
              </a:rPr>
              <a:t>://www.reeem.org/2018/06/15/1416</a:t>
            </a:r>
            <a:r>
              <a:rPr lang="en-US" sz="1600" dirty="0" smtClean="0">
                <a:latin typeface="+mj-lt"/>
                <a:hlinkClick r:id="rId5"/>
              </a:rPr>
              <a:t>/</a:t>
            </a:r>
            <a:endParaRPr lang="en-US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+mj-lt"/>
              </a:rPr>
              <a:t>Workshop </a:t>
            </a:r>
            <a:r>
              <a:rPr lang="en-US" sz="1600" dirty="0" smtClean="0">
                <a:latin typeface="+mj-lt"/>
                <a:hlinkClick r:id="rId6"/>
              </a:rPr>
              <a:t>https</a:t>
            </a:r>
            <a:r>
              <a:rPr lang="en-US" sz="1600" dirty="0">
                <a:latin typeface="+mj-lt"/>
                <a:hlinkClick r:id="rId6"/>
              </a:rPr>
              <a:t>://wiki.openmod-initiative.org/wiki/Open_Energy_Modelling_Workshop_-_</a:t>
            </a:r>
            <a:r>
              <a:rPr lang="en-US" sz="1600" dirty="0" smtClean="0">
                <a:latin typeface="+mj-lt"/>
                <a:hlinkClick r:id="rId6"/>
              </a:rPr>
              <a:t>Zurich_2018</a:t>
            </a:r>
            <a:endParaRPr lang="en-US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Image: Futures and Systems Views Diagram, 07, 4 February 2020, Robbie Morrison </a:t>
            </a:r>
            <a:r>
              <a:rPr lang="en-US" sz="1600" dirty="0" err="1">
                <a:latin typeface="+mj-lt"/>
              </a:rPr>
              <a:t>robbie.morrison</a:t>
            </a:r>
            <a:r>
              <a:rPr lang="en-US" sz="1600" dirty="0">
                <a:latin typeface="+mj-lt"/>
              </a:rPr>
              <a:t> AT posteo.de, Creative Commons CC-BY-4.0. URL: </a:t>
            </a:r>
            <a:r>
              <a:rPr lang="en-US" sz="1600" dirty="0">
                <a:latin typeface="+mj-lt"/>
                <a:hlinkClick r:id="rId7"/>
              </a:rPr>
              <a:t>https://forum.openmod-initiative.org/t/an-open-energy-system-analysis-community/1900/2</a:t>
            </a:r>
            <a:r>
              <a:rPr lang="en-US" sz="1600" dirty="0">
                <a:latin typeface="+mj-lt"/>
              </a:rPr>
              <a:t> – source: </a:t>
            </a:r>
            <a:r>
              <a:rPr lang="en-US" sz="1600" dirty="0">
                <a:latin typeface="+mj-lt"/>
                <a:hlinkClick r:id="rId8"/>
              </a:rPr>
              <a:t>https://forum.openmod-initiative.org/uploads/short-url/bcCdg3V2vrsSJXwMrJqt9E4f5zT.tgz</a:t>
            </a:r>
            <a:endParaRPr lang="en-US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B 2018 de 16-9 CC-By">
  <a:themeElements>
    <a:clrScheme name="TIB_Designfarben">
      <a:dk1>
        <a:srgbClr val="555555"/>
      </a:dk1>
      <a:lt1>
        <a:srgbClr val="FFFFFF"/>
      </a:lt1>
      <a:dk2>
        <a:srgbClr val="C21222"/>
      </a:dk2>
      <a:lt2>
        <a:srgbClr val="DDDDDD"/>
      </a:lt2>
      <a:accent1>
        <a:srgbClr val="F03205"/>
      </a:accent1>
      <a:accent2>
        <a:srgbClr val="555555"/>
      </a:accent2>
      <a:accent3>
        <a:srgbClr val="FB8063"/>
      </a:accent3>
      <a:accent4>
        <a:srgbClr val="999999"/>
      </a:accent4>
      <a:accent5>
        <a:srgbClr val="B32503"/>
      </a:accent5>
      <a:accent6>
        <a:srgbClr val="FFB921"/>
      </a:accent6>
      <a:hlink>
        <a:srgbClr val="555555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B_PowerPoint_Vorlage_16-9_office2010">
  <a:themeElements>
    <a:clrScheme name="TIB_Designfarben">
      <a:dk1>
        <a:srgbClr val="555555"/>
      </a:dk1>
      <a:lt1>
        <a:srgbClr val="FFFFFF"/>
      </a:lt1>
      <a:dk2>
        <a:srgbClr val="C21222"/>
      </a:dk2>
      <a:lt2>
        <a:srgbClr val="DDDDDD"/>
      </a:lt2>
      <a:accent1>
        <a:srgbClr val="F03205"/>
      </a:accent1>
      <a:accent2>
        <a:srgbClr val="555555"/>
      </a:accent2>
      <a:accent3>
        <a:srgbClr val="FB8063"/>
      </a:accent3>
      <a:accent4>
        <a:srgbClr val="999999"/>
      </a:accent4>
      <a:accent5>
        <a:srgbClr val="B32503"/>
      </a:accent5>
      <a:accent6>
        <a:srgbClr val="FFB921"/>
      </a:accent6>
      <a:hlink>
        <a:srgbClr val="555555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Custom</PresentationFormat>
  <Paragraphs>56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Montserrat SemiBold</vt:lpstr>
      <vt:lpstr>Noto Sans Symbols</vt:lpstr>
      <vt:lpstr>Calibri</vt:lpstr>
      <vt:lpstr>Courier New</vt:lpstr>
      <vt:lpstr>TIB 2018 de 16-9 CC-By</vt:lpstr>
      <vt:lpstr>TIB_PowerPoint_Vorlage_16-9_office2010</vt:lpstr>
      <vt:lpstr>   Open Climate Knowledge  100% Open for Climate  @OCKProject </vt:lpstr>
      <vt:lpstr>Q. Open Climate Knowledge?  A. Search on steroids! </vt:lpstr>
      <vt:lpstr> IPCC 1.5 Report</vt:lpstr>
      <vt:lpstr>Communities: Open Energy Modelling</vt:lpstr>
      <vt:lpstr>Open Energy Modelling </vt:lpstr>
      <vt:lpstr>Planloss/less: Rapid Decarbonisation?</vt:lpstr>
      <vt:lpstr> Thank you! OCKProject  https://www.force11.org/group/open-climate-knowledge  #openVirus https://github.com/petermr/openVirus  </vt:lpstr>
      <vt:lpstr>Images and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X-Sprint: Climate and migration - Workshop - Infrastructure  for the Year to come Summer School 2020 #OCK @OCKProject - 10 June 2020</dc:title>
  <dc:creator>Worthington, Simon</dc:creator>
  <cp:lastModifiedBy>Simon Worthington</cp:lastModifiedBy>
  <cp:revision>13</cp:revision>
  <dcterms:modified xsi:type="dcterms:W3CDTF">2020-10-06T15:43:20Z</dcterms:modified>
</cp:coreProperties>
</file>