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removePersonalInfoOnSave="1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332" r:id="rId2"/>
    <p:sldId id="333" r:id="rId3"/>
    <p:sldId id="340" r:id="rId4"/>
    <p:sldId id="336" r:id="rId5"/>
    <p:sldId id="339" r:id="rId6"/>
    <p:sldId id="341" r:id="rId7"/>
    <p:sldId id="261" r:id="rId8"/>
    <p:sldId id="345" r:id="rId9"/>
    <p:sldId id="337" r:id="rId10"/>
    <p:sldId id="280" r:id="rId11"/>
    <p:sldId id="346" r:id="rId12"/>
    <p:sldId id="292" r:id="rId13"/>
    <p:sldId id="323" r:id="rId14"/>
    <p:sldId id="342" r:id="rId15"/>
    <p:sldId id="343" r:id="rId16"/>
    <p:sldId id="344" r:id="rId17"/>
    <p:sldId id="277" r:id="rId18"/>
  </p:sldIdLst>
  <p:sldSz cx="9144000" cy="6858000" type="screen4x3"/>
  <p:notesSz cx="9928225" cy="6797675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1">
          <p15:clr>
            <a:srgbClr val="A4A3A4"/>
          </p15:clr>
        </p15:guide>
        <p15:guide id="2" pos="312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66FF"/>
    <a:srgbClr val="005B82"/>
    <a:srgbClr val="E0EBF0"/>
    <a:srgbClr val="002D54"/>
    <a:srgbClr val="FF9900"/>
    <a:srgbClr val="0033CC"/>
    <a:srgbClr val="003366"/>
    <a:srgbClr val="FF6600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912C8C85-51F0-491E-9774-3900AFEF0FD7}" styleName="Helle Formatvorlage 2 - Akz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E9639D4-E3E2-4D34-9284-5A2195B3D0D7}" styleName="Helle Formatvorlag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E171933-4619-4E11-9A3F-F7608DF75F80}" styleName="Mittlere Formatvorlage 1 - Akz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Keine Formatvorlage, Tabellengitternetz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Keine Formatvorlage, kein Gitternetz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68" autoAdjust="0"/>
    <p:restoredTop sz="78012" autoAdjust="0"/>
  </p:normalViewPr>
  <p:slideViewPr>
    <p:cSldViewPr snapToGrid="0" snapToObjects="1">
      <p:cViewPr varScale="1">
        <p:scale>
          <a:sx n="103" d="100"/>
          <a:sy n="103" d="100"/>
        </p:scale>
        <p:origin x="96" y="17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68" d="100"/>
          <a:sy n="168" d="100"/>
        </p:scale>
        <p:origin x="-2368" y="-112"/>
      </p:cViewPr>
      <p:guideLst>
        <p:guide orient="horz" pos="2141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46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image" Target="../media/image23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4.emf"/><Relationship Id="rId1" Type="http://schemas.openxmlformats.org/officeDocument/2006/relationships/image" Target="../media/image2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63211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3" y="2"/>
            <a:ext cx="4300995" cy="339123"/>
          </a:xfrm>
          <a:prstGeom prst="rect">
            <a:avLst/>
          </a:prstGeom>
        </p:spPr>
        <p:txBody>
          <a:bodyPr vert="horz" lIns="91605" tIns="45803" rIns="91605" bIns="45803" rtlCol="0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624915" y="2"/>
            <a:ext cx="4300995" cy="339123"/>
          </a:xfrm>
          <a:prstGeom prst="rect">
            <a:avLst/>
          </a:prstGeom>
        </p:spPr>
        <p:txBody>
          <a:bodyPr vert="horz" lIns="91605" tIns="45803" rIns="91605" bIns="45803" rtlCol="0"/>
          <a:lstStyle>
            <a:lvl1pPr algn="r">
              <a:defRPr sz="1200"/>
            </a:lvl1pPr>
          </a:lstStyle>
          <a:p>
            <a:pPr>
              <a:defRPr/>
            </a:pPr>
            <a:fld id="{B1530648-B62F-4039-8E2D-133B7076D3D0}" type="datetimeFigureOut">
              <a:rPr lang="de-DE"/>
              <a:pPr>
                <a:defRPr/>
              </a:pPr>
              <a:t>29.08.2023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400425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605" tIns="45803" rIns="91605" bIns="45803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992361" y="3229277"/>
            <a:ext cx="7943507" cy="3058628"/>
          </a:xfrm>
          <a:prstGeom prst="rect">
            <a:avLst/>
          </a:prstGeom>
        </p:spPr>
        <p:txBody>
          <a:bodyPr vert="horz" lIns="91605" tIns="45803" rIns="91605" bIns="45803" rtlCol="0">
            <a:normAutofit/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3" y="6456378"/>
            <a:ext cx="4300995" cy="340210"/>
          </a:xfrm>
          <a:prstGeom prst="rect">
            <a:avLst/>
          </a:prstGeom>
        </p:spPr>
        <p:txBody>
          <a:bodyPr vert="horz" lIns="91605" tIns="45803" rIns="91605" bIns="45803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624915" y="6456378"/>
            <a:ext cx="4300995" cy="340210"/>
          </a:xfrm>
          <a:prstGeom prst="rect">
            <a:avLst/>
          </a:prstGeom>
        </p:spPr>
        <p:txBody>
          <a:bodyPr vert="horz" lIns="91605" tIns="45803" rIns="91605" bIns="45803" rtlCol="0" anchor="b"/>
          <a:lstStyle>
            <a:lvl1pPr algn="r">
              <a:defRPr sz="1200"/>
            </a:lvl1pPr>
          </a:lstStyle>
          <a:p>
            <a:pPr>
              <a:defRPr/>
            </a:pPr>
            <a:fld id="{35EC4224-DA9F-42DB-8B3F-1154418177B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20050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EC4224-DA9F-42DB-8B3F-1154418177B7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9123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EC4224-DA9F-42DB-8B3F-1154418177B7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78406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EC4224-DA9F-42DB-8B3F-1154418177B7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40851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EC4224-DA9F-42DB-8B3F-1154418177B7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04492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EC4224-DA9F-42DB-8B3F-1154418177B7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8541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EC4224-DA9F-42DB-8B3F-1154418177B7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0473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137165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Foliennummernplatzhalter 1"/>
          <p:cNvSpPr>
            <a:spLocks noGrp="1"/>
          </p:cNvSpPr>
          <p:nvPr>
            <p:ph type="sldNum" sz="quarter" idx="4"/>
          </p:nvPr>
        </p:nvSpPr>
        <p:spPr>
          <a:xfrm>
            <a:off x="2080771" y="6419024"/>
            <a:ext cx="6635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80BF8A-68D3-AE4B-A260-1E18D12FC69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7813" y="333375"/>
            <a:ext cx="2058987" cy="579278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46088" y="333375"/>
            <a:ext cx="6029325" cy="5792788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Foliennummernplatzhalter 1"/>
          <p:cNvSpPr>
            <a:spLocks noGrp="1"/>
          </p:cNvSpPr>
          <p:nvPr>
            <p:ph type="sldNum" sz="quarter" idx="4"/>
          </p:nvPr>
        </p:nvSpPr>
        <p:spPr>
          <a:xfrm>
            <a:off x="2080771" y="6419024"/>
            <a:ext cx="6635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80BF8A-68D3-AE4B-A260-1E18D12FC69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8625" y="214313"/>
            <a:ext cx="8229600" cy="503237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4929188"/>
          </a:xfrm>
        </p:spPr>
        <p:txBody>
          <a:bodyPr/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Foliennummernplatzhalter 1"/>
          <p:cNvSpPr>
            <a:spLocks noGrp="1"/>
          </p:cNvSpPr>
          <p:nvPr>
            <p:ph type="sldNum" sz="quarter" idx="4"/>
          </p:nvPr>
        </p:nvSpPr>
        <p:spPr>
          <a:xfrm>
            <a:off x="2080771" y="6419024"/>
            <a:ext cx="6635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80BF8A-68D3-AE4B-A260-1E18D12FC696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Foliennummernplatzhalter 1"/>
          <p:cNvSpPr txBox="1">
            <a:spLocks/>
          </p:cNvSpPr>
          <p:nvPr userDrawn="1"/>
        </p:nvSpPr>
        <p:spPr>
          <a:xfrm>
            <a:off x="2070198" y="6419023"/>
            <a:ext cx="6635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E780BF8A-68D3-AE4B-A260-1E18D12FC69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_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000" y="201600"/>
            <a:ext cx="8568000" cy="5436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25" name="Textplatzhalter 24"/>
          <p:cNvSpPr>
            <a:spLocks noGrp="1"/>
          </p:cNvSpPr>
          <p:nvPr>
            <p:ph type="body" sz="quarter" idx="11"/>
          </p:nvPr>
        </p:nvSpPr>
        <p:spPr>
          <a:xfrm>
            <a:off x="288000" y="1152000"/>
            <a:ext cx="8569325" cy="25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FontTx/>
              <a:buNone/>
              <a:defRPr sz="2000" b="1"/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3"/>
          </p:nvPr>
        </p:nvSpPr>
        <p:spPr>
          <a:xfrm>
            <a:off x="287338" y="1684800"/>
            <a:ext cx="8569325" cy="319405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2459344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064730"/>
            <a:ext cx="8229600" cy="5061433"/>
          </a:xfrm>
        </p:spPr>
        <p:txBody>
          <a:bodyPr/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15" name="Titel 11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4" name="Foliennummernplatzhalter 1"/>
          <p:cNvSpPr>
            <a:spLocks noGrp="1"/>
          </p:cNvSpPr>
          <p:nvPr>
            <p:ph type="sldNum" sz="quarter" idx="4"/>
          </p:nvPr>
        </p:nvSpPr>
        <p:spPr>
          <a:xfrm>
            <a:off x="2080771" y="6419024"/>
            <a:ext cx="6635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80BF8A-68D3-AE4B-A260-1E18D12FC696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Foliennummernplatzhalter 1"/>
          <p:cNvSpPr txBox="1">
            <a:spLocks/>
          </p:cNvSpPr>
          <p:nvPr userDrawn="1"/>
        </p:nvSpPr>
        <p:spPr>
          <a:xfrm>
            <a:off x="2080771" y="6419024"/>
            <a:ext cx="6635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E780BF8A-68D3-AE4B-A260-1E18D12FC69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Foliennummernplatzhalter 1"/>
          <p:cNvSpPr>
            <a:spLocks noGrp="1"/>
          </p:cNvSpPr>
          <p:nvPr>
            <p:ph type="sldNum" sz="quarter" idx="4"/>
          </p:nvPr>
        </p:nvSpPr>
        <p:spPr>
          <a:xfrm>
            <a:off x="2080771" y="6419024"/>
            <a:ext cx="6635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80BF8A-68D3-AE4B-A260-1E18D12FC69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196975"/>
            <a:ext cx="4038600" cy="4929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196975"/>
            <a:ext cx="4038600" cy="4929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Foliennummernplatzhalter 1"/>
          <p:cNvSpPr>
            <a:spLocks noGrp="1"/>
          </p:cNvSpPr>
          <p:nvPr>
            <p:ph type="sldNum" sz="quarter" idx="4"/>
          </p:nvPr>
        </p:nvSpPr>
        <p:spPr>
          <a:xfrm>
            <a:off x="2080771" y="6419024"/>
            <a:ext cx="6635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80BF8A-68D3-AE4B-A260-1E18D12FC69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oliennummernplatzhalter 1"/>
          <p:cNvSpPr>
            <a:spLocks noGrp="1"/>
          </p:cNvSpPr>
          <p:nvPr>
            <p:ph type="sldNum" sz="quarter" idx="10"/>
          </p:nvPr>
        </p:nvSpPr>
        <p:spPr>
          <a:xfrm>
            <a:off x="2080771" y="6419024"/>
            <a:ext cx="6635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80BF8A-68D3-AE4B-A260-1E18D12FC69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Foliennummernplatzhalter 1"/>
          <p:cNvSpPr>
            <a:spLocks noGrp="1"/>
          </p:cNvSpPr>
          <p:nvPr>
            <p:ph type="sldNum" sz="quarter" idx="4"/>
          </p:nvPr>
        </p:nvSpPr>
        <p:spPr>
          <a:xfrm>
            <a:off x="2080771" y="6419024"/>
            <a:ext cx="6635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80BF8A-68D3-AE4B-A260-1E18D12FC69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>
          <a:xfrm>
            <a:off x="2080771" y="6419024"/>
            <a:ext cx="6635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80BF8A-68D3-AE4B-A260-1E18D12FC696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3" name="Foliennummernplatzhalter 1"/>
          <p:cNvSpPr txBox="1">
            <a:spLocks/>
          </p:cNvSpPr>
          <p:nvPr userDrawn="1"/>
        </p:nvSpPr>
        <p:spPr>
          <a:xfrm>
            <a:off x="2080771" y="6419023"/>
            <a:ext cx="6635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E780BF8A-68D3-AE4B-A260-1E18D12FC69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Foliennummernplatzhalter 1"/>
          <p:cNvSpPr>
            <a:spLocks noGrp="1"/>
          </p:cNvSpPr>
          <p:nvPr>
            <p:ph type="sldNum" sz="quarter" idx="4"/>
          </p:nvPr>
        </p:nvSpPr>
        <p:spPr>
          <a:xfrm>
            <a:off x="2080771" y="6419024"/>
            <a:ext cx="6635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80BF8A-68D3-AE4B-A260-1E18D12FC69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Foliennummernplatzhalter 1"/>
          <p:cNvSpPr>
            <a:spLocks noGrp="1"/>
          </p:cNvSpPr>
          <p:nvPr>
            <p:ph type="sldNum" sz="quarter" idx="4"/>
          </p:nvPr>
        </p:nvSpPr>
        <p:spPr>
          <a:xfrm>
            <a:off x="2080771" y="6419024"/>
            <a:ext cx="6635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80BF8A-68D3-AE4B-A260-1E18D12FC69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w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214313"/>
            <a:ext cx="822960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96975"/>
            <a:ext cx="8229600" cy="492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err="1"/>
              <a:t>Textmasterformate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pic>
        <p:nvPicPr>
          <p:cNvPr id="1029" name="Grafik 6" descr="Logo_neu_transparent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816850" y="6208713"/>
            <a:ext cx="1060450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Grafik 6" descr="fau-logo-weissbg-2362px.gif"/>
          <p:cNvPicPr>
            <a:picLocks noChangeAspect="1"/>
          </p:cNvPicPr>
          <p:nvPr userDrawn="1"/>
        </p:nvPicPr>
        <p:blipFill>
          <a:blip r:embed="rId16" cstate="print"/>
          <a:stretch>
            <a:fillRect/>
          </a:stretch>
        </p:blipFill>
        <p:spPr>
          <a:xfrm>
            <a:off x="76201" y="6419025"/>
            <a:ext cx="1866900" cy="365950"/>
          </a:xfrm>
          <a:prstGeom prst="rect">
            <a:avLst/>
          </a:prstGeom>
        </p:spPr>
      </p:pic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>
          <a:xfrm>
            <a:off x="2080771" y="6419024"/>
            <a:ext cx="6635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80BF8A-68D3-AE4B-A260-1E18D12FC69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002D54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002D54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002D54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002D54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002D54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3366"/>
        </a:buClr>
        <a:buSzPct val="100000"/>
        <a:buBlip>
          <a:blip r:embed="rId17"/>
        </a:buBlip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3366"/>
        </a:buClr>
        <a:buSzPct val="100000"/>
        <a:buBlip>
          <a:blip r:embed="rId18"/>
        </a:buBlip>
        <a:defRPr sz="1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3366"/>
        </a:buClr>
        <a:buSzPct val="100000"/>
        <a:buBlip>
          <a:blip r:embed="rId17"/>
        </a:buBlip>
        <a:defRPr sz="1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3366"/>
        </a:buClr>
        <a:buSzPct val="75000"/>
        <a:buFont typeface="Wingdings 2" pitchFamily="18" charset="2"/>
        <a:buChar char="¤"/>
        <a:defRPr sz="1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3366"/>
        </a:buClr>
        <a:buSzPct val="75000"/>
        <a:buFont typeface="Wingdings 2" pitchFamily="18" charset="2"/>
        <a:buChar char="¤"/>
        <a:defRPr sz="1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003366"/>
        </a:buClr>
        <a:buSzPct val="75000"/>
        <a:buFont typeface="Wingdings 2" pitchFamily="18" charset="2"/>
        <a:buChar char="¤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003366"/>
        </a:buClr>
        <a:buSzPct val="75000"/>
        <a:buFont typeface="Wingdings 2" pitchFamily="18" charset="2"/>
        <a:buChar char="¤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003366"/>
        </a:buClr>
        <a:buSzPct val="75000"/>
        <a:buFont typeface="Wingdings 2" pitchFamily="18" charset="2"/>
        <a:buChar char="¤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003366"/>
        </a:buClr>
        <a:buSzPct val="75000"/>
        <a:buFont typeface="Wingdings 2" pitchFamily="18" charset="2"/>
        <a:buChar char="¤"/>
        <a:defRPr sz="14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8.jpeg"/><Relationship Id="rId7" Type="http://schemas.openxmlformats.org/officeDocument/2006/relationships/image" Target="../media/image1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4.png"/><Relationship Id="rId5" Type="http://schemas.openxmlformats.org/officeDocument/2006/relationships/image" Target="../media/image3.png"/><Relationship Id="rId10" Type="http://schemas.openxmlformats.org/officeDocument/2006/relationships/image" Target="../media/image13.png"/><Relationship Id="rId4" Type="http://schemas.openxmlformats.org/officeDocument/2006/relationships/image" Target="../media/image9.jpe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13" Type="http://schemas.openxmlformats.org/officeDocument/2006/relationships/image" Target="../media/image27.png"/><Relationship Id="rId3" Type="http://schemas.openxmlformats.org/officeDocument/2006/relationships/image" Target="../media/image21.jpeg"/><Relationship Id="rId7" Type="http://schemas.openxmlformats.org/officeDocument/2006/relationships/oleObject" Target="../embeddings/oleObject1.bin"/><Relationship Id="rId12" Type="http://schemas.openxmlformats.org/officeDocument/2006/relationships/image" Target="../media/image26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microsoft.com/office/2007/relationships/hdphoto" Target="../media/hdphoto1.wdp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0" Type="http://schemas.openxmlformats.org/officeDocument/2006/relationships/image" Target="../media/image24.emf"/><Relationship Id="rId4" Type="http://schemas.openxmlformats.org/officeDocument/2006/relationships/image" Target="../media/image18.png"/><Relationship Id="rId9" Type="http://schemas.openxmlformats.org/officeDocument/2006/relationships/oleObject" Target="../embeddings/oleObject2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4.e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8.emf"/><Relationship Id="rId10" Type="http://schemas.openxmlformats.org/officeDocument/2006/relationships/image" Target="../media/image23.emf"/><Relationship Id="rId4" Type="http://schemas.openxmlformats.org/officeDocument/2006/relationships/oleObject" Target="../embeddings/oleObject3.bin"/><Relationship Id="rId9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Box 5"/>
          <p:cNvSpPr txBox="1">
            <a:spLocks noChangeArrowheads="1"/>
          </p:cNvSpPr>
          <p:nvPr/>
        </p:nvSpPr>
        <p:spPr bwMode="auto">
          <a:xfrm>
            <a:off x="2720898" y="2078850"/>
            <a:ext cx="6423102" cy="3570208"/>
          </a:xfrm>
          <a:prstGeom prst="rect">
            <a:avLst/>
          </a:prstGeom>
          <a:solidFill>
            <a:schemeClr val="bg1">
              <a:alpha val="6705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altLang="de-DE" sz="2000" b="1" dirty="0" smtClean="0"/>
              <a:t>Institute </a:t>
            </a:r>
            <a:r>
              <a:rPr lang="de-DE" altLang="de-DE" sz="2000" b="1" dirty="0" err="1" smtClean="0"/>
              <a:t>for</a:t>
            </a:r>
            <a:r>
              <a:rPr lang="de-DE" altLang="de-DE" sz="2000" b="1" dirty="0" smtClean="0"/>
              <a:t> Chemical </a:t>
            </a:r>
            <a:r>
              <a:rPr lang="de-DE" altLang="de-DE" sz="2000" b="1" dirty="0" err="1" smtClean="0"/>
              <a:t>Reaction</a:t>
            </a:r>
            <a:r>
              <a:rPr lang="de-DE" altLang="de-DE" sz="2000" b="1" dirty="0" smtClean="0"/>
              <a:t> Engineering</a:t>
            </a:r>
            <a:r>
              <a:rPr lang="de-DE" altLang="de-DE" sz="2800" b="1" dirty="0"/>
              <a:t/>
            </a:r>
            <a:br>
              <a:rPr lang="de-DE" altLang="de-DE" sz="2800" b="1" dirty="0"/>
            </a:br>
            <a:endParaRPr lang="de-DE" altLang="de-DE" sz="2800" b="1" dirty="0"/>
          </a:p>
          <a:p>
            <a:pPr algn="ctr"/>
            <a:r>
              <a:rPr lang="en-US" sz="2800" b="1" dirty="0"/>
              <a:t>Floating Green Hydrogen Production: LOHC as an energy transport </a:t>
            </a:r>
            <a:r>
              <a:rPr lang="en-US" sz="2800" b="1" dirty="0" smtClean="0"/>
              <a:t>vector</a:t>
            </a:r>
          </a:p>
          <a:p>
            <a:pPr algn="ctr"/>
            <a:endParaRPr lang="en-US" sz="2800" b="1" dirty="0"/>
          </a:p>
          <a:p>
            <a:pPr algn="ctr"/>
            <a:r>
              <a:rPr lang="de-DE" b="1" smtClean="0"/>
              <a:t>EKC 2023</a:t>
            </a:r>
            <a:endParaRPr lang="de-DE" dirty="0"/>
          </a:p>
          <a:p>
            <a:pPr algn="ctr" eaLnBrk="1" hangingPunct="1"/>
            <a:r>
              <a:rPr lang="de-DE" sz="2800" dirty="0" smtClean="0"/>
              <a:t> </a:t>
            </a:r>
            <a:r>
              <a:rPr lang="de-DE" sz="2800" dirty="0"/>
              <a:t/>
            </a:r>
            <a:br>
              <a:rPr lang="de-DE" sz="2800" dirty="0"/>
            </a:br>
            <a:endParaRPr lang="de-DE" altLang="de-DE" sz="2000" b="1" dirty="0" smtClean="0"/>
          </a:p>
        </p:txBody>
      </p:sp>
      <p:sp>
        <p:nvSpPr>
          <p:cNvPr id="90115" name="Text Box 6"/>
          <p:cNvSpPr txBox="1">
            <a:spLocks noChangeArrowheads="1"/>
          </p:cNvSpPr>
          <p:nvPr/>
        </p:nvSpPr>
        <p:spPr bwMode="auto">
          <a:xfrm>
            <a:off x="2636785" y="5334710"/>
            <a:ext cx="5378395" cy="104644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de-DE" u="sng" dirty="0" smtClean="0"/>
              <a:t>Andreas Bösmann</a:t>
            </a:r>
            <a:endParaRPr lang="en-US" altLang="de-DE" dirty="0" smtClean="0"/>
          </a:p>
          <a:p>
            <a:pPr eaLnBrk="1" hangingPunct="1"/>
            <a:r>
              <a:rPr lang="en-US" altLang="de-DE" dirty="0" smtClean="0"/>
              <a:t>Friedrich-Alexander </a:t>
            </a:r>
            <a:r>
              <a:rPr lang="en-US" altLang="de-DE" dirty="0" err="1" smtClean="0"/>
              <a:t>Universität</a:t>
            </a:r>
            <a:r>
              <a:rPr lang="en-US" altLang="de-DE" dirty="0" smtClean="0"/>
              <a:t> Erlangen-</a:t>
            </a:r>
            <a:r>
              <a:rPr lang="en-US" altLang="de-DE" dirty="0" err="1" smtClean="0"/>
              <a:t>Nürnberg</a:t>
            </a:r>
            <a:endParaRPr lang="en-US" altLang="de-DE" dirty="0"/>
          </a:p>
          <a:p>
            <a:pPr eaLnBrk="1" hangingPunct="1"/>
            <a:endParaRPr lang="en-US" altLang="de-DE" sz="800" dirty="0"/>
          </a:p>
          <a:p>
            <a:pPr eaLnBrk="1" hangingPunct="1"/>
            <a:r>
              <a:rPr lang="en-US" altLang="de-DE" b="1" dirty="0" smtClean="0">
                <a:solidFill>
                  <a:srgbClr val="002D54"/>
                </a:solidFill>
              </a:rPr>
              <a:t>Andreas.boesmann@fau.de</a:t>
            </a:r>
          </a:p>
        </p:txBody>
      </p:sp>
      <p:pic>
        <p:nvPicPr>
          <p:cNvPr id="90116" name="Picture 12" descr="slim build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273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7" name="Rectangle 15"/>
          <p:cNvSpPr>
            <a:spLocks noChangeArrowheads="1"/>
          </p:cNvSpPr>
          <p:nvPr/>
        </p:nvSpPr>
        <p:spPr bwMode="auto">
          <a:xfrm>
            <a:off x="2627313" y="0"/>
            <a:ext cx="5040312" cy="7651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de-DE"/>
          </a:p>
        </p:txBody>
      </p:sp>
      <p:pic>
        <p:nvPicPr>
          <p:cNvPr id="90118" name="Grafik 6" descr="Logo_neu_transparent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150" y="184150"/>
            <a:ext cx="2081213" cy="1130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805" y="143635"/>
            <a:ext cx="2362511" cy="112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025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LOHC – a particularly safe way of hydrogen storage</a:t>
            </a:r>
            <a:endParaRPr lang="de-DE" dirty="0"/>
          </a:p>
        </p:txBody>
      </p:sp>
      <p:pic>
        <p:nvPicPr>
          <p:cNvPr id="3" name="151009_lohc-experiment_boom-only_kein_h2_v1_720p_t3MKx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6706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156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3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Industrial </a:t>
            </a:r>
            <a:r>
              <a:rPr lang="de-DE" dirty="0" err="1" smtClean="0"/>
              <a:t>projects</a:t>
            </a:r>
            <a:endParaRPr lang="de-DE" dirty="0"/>
          </a:p>
        </p:txBody>
      </p:sp>
      <p:sp>
        <p:nvSpPr>
          <p:cNvPr id="38" name="Textfeld 37"/>
          <p:cNvSpPr txBox="1"/>
          <p:nvPr/>
        </p:nvSpPr>
        <p:spPr>
          <a:xfrm>
            <a:off x="665538" y="950072"/>
            <a:ext cx="600585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latin typeface="+mn-lt"/>
              </a:rPr>
              <a:t>ChemPark</a:t>
            </a:r>
            <a:r>
              <a:rPr lang="de-DE" dirty="0" smtClean="0">
                <a:latin typeface="+mn-lt"/>
              </a:rPr>
              <a:t> Dormagen:</a:t>
            </a:r>
          </a:p>
          <a:p>
            <a:r>
              <a:rPr lang="de-DE" baseline="-25000" dirty="0" smtClean="0">
                <a:latin typeface="+mn-lt"/>
              </a:rPr>
              <a:t> </a:t>
            </a:r>
          </a:p>
          <a:p>
            <a:pPr>
              <a:buBlip>
                <a:blip r:embed="rId3"/>
              </a:buBlip>
            </a:pPr>
            <a:r>
              <a:rPr lang="de-DE" dirty="0" smtClean="0"/>
              <a:t> 1800 t/a H</a:t>
            </a:r>
            <a:r>
              <a:rPr lang="de-DE" baseline="-25000" dirty="0" smtClean="0"/>
              <a:t>2</a:t>
            </a:r>
            <a:r>
              <a:rPr lang="de-DE" dirty="0" smtClean="0"/>
              <a:t> </a:t>
            </a:r>
            <a:r>
              <a:rPr lang="de-DE" dirty="0" err="1" smtClean="0"/>
              <a:t>hydrogenation</a:t>
            </a:r>
            <a:r>
              <a:rPr lang="de-DE" dirty="0" smtClean="0"/>
              <a:t> </a:t>
            </a:r>
            <a:r>
              <a:rPr lang="de-DE" dirty="0" err="1" smtClean="0"/>
              <a:t>capacity</a:t>
            </a:r>
            <a:endParaRPr lang="de-DE" dirty="0" smtClean="0"/>
          </a:p>
          <a:p>
            <a:pPr>
              <a:buBlip>
                <a:blip r:embed="rId3"/>
              </a:buBlip>
            </a:pPr>
            <a:r>
              <a:rPr lang="de-DE" dirty="0"/>
              <a:t> </a:t>
            </a:r>
            <a:r>
              <a:rPr lang="de-DE" dirty="0" err="1" smtClean="0"/>
              <a:t>heat</a:t>
            </a:r>
            <a:r>
              <a:rPr lang="de-DE" dirty="0" smtClean="0"/>
              <a:t> </a:t>
            </a:r>
            <a:r>
              <a:rPr lang="de-DE" dirty="0" err="1" smtClean="0"/>
              <a:t>integration</a:t>
            </a:r>
            <a:r>
              <a:rPr lang="de-DE" dirty="0" smtClean="0"/>
              <a:t> </a:t>
            </a:r>
            <a:r>
              <a:rPr lang="de-DE" dirty="0" err="1" smtClean="0"/>
              <a:t>into</a:t>
            </a:r>
            <a:r>
              <a:rPr lang="de-DE" dirty="0" smtClean="0"/>
              <a:t> </a:t>
            </a:r>
            <a:r>
              <a:rPr lang="de-DE" dirty="0" err="1" smtClean="0"/>
              <a:t>ChemPark</a:t>
            </a:r>
            <a:endParaRPr lang="de-DE" dirty="0" smtClean="0"/>
          </a:p>
          <a:p>
            <a:pPr>
              <a:buBlip>
                <a:blip r:embed="rId3"/>
              </a:buBlip>
            </a:pPr>
            <a:endParaRPr lang="de-DE" dirty="0"/>
          </a:p>
          <a:p>
            <a:r>
              <a:rPr lang="de-DE" dirty="0" smtClean="0"/>
              <a:t>Rotterdam:</a:t>
            </a:r>
          </a:p>
          <a:p>
            <a:endParaRPr lang="de-DE" dirty="0"/>
          </a:p>
          <a:p>
            <a:pPr>
              <a:buBlip>
                <a:blip r:embed="rId3"/>
              </a:buBlip>
            </a:pPr>
            <a:r>
              <a:rPr lang="de-DE" dirty="0"/>
              <a:t> </a:t>
            </a:r>
            <a:r>
              <a:rPr lang="de-DE" dirty="0" smtClean="0"/>
              <a:t>600 t/a H</a:t>
            </a:r>
            <a:r>
              <a:rPr lang="de-DE" baseline="-25000" dirty="0" smtClean="0"/>
              <a:t>2</a:t>
            </a:r>
            <a:r>
              <a:rPr lang="de-DE" dirty="0" smtClean="0"/>
              <a:t> </a:t>
            </a:r>
            <a:r>
              <a:rPr lang="de-DE" dirty="0" err="1" smtClean="0"/>
              <a:t>dehydrogenation</a:t>
            </a:r>
            <a:r>
              <a:rPr lang="de-DE" dirty="0" smtClean="0"/>
              <a:t> </a:t>
            </a:r>
            <a:r>
              <a:rPr lang="de-DE" dirty="0" err="1" smtClean="0"/>
              <a:t>capacity</a:t>
            </a:r>
            <a:endParaRPr lang="de-DE" dirty="0"/>
          </a:p>
          <a:p>
            <a:endParaRPr lang="de-DE" baseline="-25000" dirty="0">
              <a:latin typeface="+mn-lt"/>
            </a:endParaRPr>
          </a:p>
        </p:txBody>
      </p:sp>
      <p:sp>
        <p:nvSpPr>
          <p:cNvPr id="17" name="Inhaltsplatzhalter 2"/>
          <p:cNvSpPr txBox="1">
            <a:spLocks/>
          </p:cNvSpPr>
          <p:nvPr/>
        </p:nvSpPr>
        <p:spPr bwMode="auto">
          <a:xfrm>
            <a:off x="665538" y="3918607"/>
            <a:ext cx="4774742" cy="1087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58775" indent="-358775" defTabSz="358775" eaLnBrk="0" hangingPunct="0">
              <a:spcAft>
                <a:spcPts val="900"/>
              </a:spcAft>
              <a:buClr>
                <a:schemeClr val="tx2"/>
              </a:buClr>
              <a:buFont typeface="Wingdings" pitchFamily="2" charset="2"/>
              <a:buChar char="n"/>
              <a:defRPr>
                <a:latin typeface="+mn-lt"/>
              </a:defRPr>
            </a:lvl1pPr>
            <a:lvl2pPr marL="719138" lvl="1" indent="-358775" defTabSz="358775" eaLnBrk="0" hangingPunct="0">
              <a:spcAft>
                <a:spcPts val="900"/>
              </a:spcAft>
              <a:buClr>
                <a:schemeClr val="bg2"/>
              </a:buClr>
              <a:buFont typeface="Wingdings" pitchFamily="2" charset="2"/>
              <a:buNone/>
              <a:defRPr>
                <a:latin typeface="+mn-lt"/>
              </a:defRPr>
            </a:lvl2pPr>
            <a:lvl3pPr marL="1079500" indent="-358775" defTabSz="358775" eaLnBrk="0" hangingPunct="0"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latin typeface="+mn-lt"/>
              </a:defRPr>
            </a:lvl3pPr>
            <a:lvl4pPr marL="1439863" indent="-358775" defTabSz="358775" eaLnBrk="0" hangingPunct="0"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latin typeface="+mn-lt"/>
              </a:defRPr>
            </a:lvl4pPr>
            <a:lvl5pPr marL="1798638" indent="-358775" defTabSz="358775" eaLnBrk="0" hangingPunct="0"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latin typeface="+mn-lt"/>
              </a:defRPr>
            </a:lvl5pPr>
            <a:lvl6pPr marL="1887538" indent="-358775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latin typeface="+mn-lt"/>
              </a:defRPr>
            </a:lvl6pPr>
            <a:lvl7pPr marL="2344738" indent="-358775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latin typeface="+mn-lt"/>
              </a:defRPr>
            </a:lvl7pPr>
            <a:lvl8pPr marL="2801938" indent="-358775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latin typeface="+mn-lt"/>
              </a:defRPr>
            </a:lvl8pPr>
            <a:lvl9pPr marL="3259138" indent="-358775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latin typeface="+mn-lt"/>
              </a:defRPr>
            </a:lvl9pPr>
          </a:lstStyle>
          <a:p>
            <a:pPr marL="0" indent="0">
              <a:buNone/>
            </a:pPr>
            <a:r>
              <a:rPr lang="de-DE" dirty="0" smtClean="0"/>
              <a:t>Hydrogen Fuel </a:t>
            </a:r>
            <a:r>
              <a:rPr lang="de-DE" dirty="0" err="1" smtClean="0"/>
              <a:t>station</a:t>
            </a:r>
            <a:r>
              <a:rPr lang="de-DE" dirty="0" smtClean="0"/>
              <a:t> Erlangen (</a:t>
            </a:r>
            <a:r>
              <a:rPr lang="de-DE" dirty="0" err="1" smtClean="0"/>
              <a:t>since</a:t>
            </a:r>
            <a:r>
              <a:rPr lang="de-DE" dirty="0" smtClean="0"/>
              <a:t> 2022):</a:t>
            </a:r>
          </a:p>
          <a:p>
            <a:pPr marL="0" indent="0">
              <a:buNone/>
            </a:pPr>
            <a:endParaRPr lang="de-DE" dirty="0" smtClean="0"/>
          </a:p>
          <a:p>
            <a:pPr>
              <a:buBlip>
                <a:blip r:embed="rId3"/>
              </a:buBlip>
            </a:pPr>
            <a:r>
              <a:rPr lang="de-DE" dirty="0" smtClean="0"/>
              <a:t>Public </a:t>
            </a:r>
            <a:r>
              <a:rPr lang="de-DE" dirty="0" err="1" smtClean="0"/>
              <a:t>fuel</a:t>
            </a:r>
            <a:r>
              <a:rPr lang="de-DE" dirty="0" smtClean="0"/>
              <a:t> </a:t>
            </a:r>
            <a:r>
              <a:rPr lang="de-DE" dirty="0" err="1" smtClean="0"/>
              <a:t>station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700 / 350 </a:t>
            </a:r>
            <a:r>
              <a:rPr lang="de-DE" dirty="0"/>
              <a:t>bar H</a:t>
            </a:r>
            <a:r>
              <a:rPr lang="de-DE" baseline="-25000" dirty="0"/>
              <a:t>2</a:t>
            </a:r>
            <a:endParaRPr lang="de-DE" dirty="0"/>
          </a:p>
          <a:p>
            <a:pPr marL="0" indent="0">
              <a:buNone/>
            </a:pPr>
            <a:endParaRPr lang="de-DE" dirty="0"/>
          </a:p>
          <a:p>
            <a:pPr>
              <a:buBlip>
                <a:blip r:embed="rId3"/>
              </a:buBlip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08921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-3175" y="4346575"/>
            <a:ext cx="1893888" cy="95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70745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600" b="1" i="1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Nanoscale</a:t>
            </a:r>
            <a:r>
              <a:rPr lang="de-DE" sz="1600" b="1" i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:</a:t>
            </a:r>
          </a:p>
          <a:p>
            <a:pPr algn="ctr" defTabSz="70745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8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algn="ctr" defTabSz="70745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600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Optimizing</a:t>
            </a:r>
            <a:r>
              <a:rPr lang="de-DE" sz="16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</a:t>
            </a:r>
            <a:r>
              <a:rPr lang="de-DE" sz="1600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the</a:t>
            </a:r>
            <a:r>
              <a:rPr lang="de-DE" sz="16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</a:t>
            </a:r>
          </a:p>
          <a:p>
            <a:pPr algn="ctr" defTabSz="70745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600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active</a:t>
            </a:r>
            <a:r>
              <a:rPr lang="de-DE" sz="16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</a:t>
            </a:r>
            <a:r>
              <a:rPr lang="de-DE" sz="1600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catalytic</a:t>
            </a:r>
            <a:r>
              <a:rPr lang="de-DE" sz="16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</a:t>
            </a:r>
            <a:r>
              <a:rPr lang="de-DE" sz="1600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site</a:t>
            </a:r>
            <a:endParaRPr lang="de-DE" sz="16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2178050" y="2732088"/>
            <a:ext cx="2106613" cy="12017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70745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600" b="1" i="1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Mesoscale</a:t>
            </a:r>
            <a:r>
              <a:rPr lang="de-DE" sz="1600" b="1" i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:</a:t>
            </a:r>
          </a:p>
          <a:p>
            <a:pPr algn="ctr" defTabSz="70745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8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algn="ctr" defTabSz="70745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600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Optimizing</a:t>
            </a:r>
            <a:r>
              <a:rPr lang="de-DE" sz="16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</a:t>
            </a:r>
            <a:r>
              <a:rPr lang="de-DE" sz="1600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mass</a:t>
            </a:r>
            <a:r>
              <a:rPr lang="de-DE" sz="16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</a:t>
            </a:r>
            <a:r>
              <a:rPr lang="de-DE" sz="1600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transfer</a:t>
            </a:r>
            <a:r>
              <a:rPr lang="de-DE" sz="16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at </a:t>
            </a:r>
            <a:r>
              <a:rPr lang="de-DE" sz="1600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the</a:t>
            </a:r>
            <a:r>
              <a:rPr lang="de-DE" sz="16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</a:t>
            </a:r>
            <a:r>
              <a:rPr lang="de-DE" sz="1600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catalyst</a:t>
            </a:r>
            <a:r>
              <a:rPr lang="de-DE" sz="16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pellet </a:t>
            </a:r>
            <a:r>
              <a:rPr lang="de-DE" sz="1600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level</a:t>
            </a:r>
            <a:endParaRPr lang="de-DE" sz="16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pic>
        <p:nvPicPr>
          <p:cNvPr id="41989" name="Grafik 30" descr="IMG_425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1273175"/>
            <a:ext cx="16557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hteck 7"/>
          <p:cNvSpPr/>
          <p:nvPr/>
        </p:nvSpPr>
        <p:spPr>
          <a:xfrm>
            <a:off x="0" y="2446338"/>
            <a:ext cx="3240088" cy="1020762"/>
          </a:xfrm>
          <a:prstGeom prst="rect">
            <a:avLst/>
          </a:prstGeom>
          <a:noFill/>
          <a:ln w="19050" cap="flat" cmpd="sng" algn="ctr">
            <a:noFill/>
            <a:prstDash val="solid"/>
          </a:ln>
          <a:effectLst/>
        </p:spPr>
        <p:txBody>
          <a:bodyPr anchor="ctr"/>
          <a:lstStyle/>
          <a:p>
            <a:pPr defTabSz="70745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kern="0" dirty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Operando spectroscopies, microscopies, on-line</a:t>
            </a:r>
            <a:br>
              <a:rPr lang="en-US" sz="1400" b="1" kern="0" dirty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1400" b="1" kern="0" dirty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monitoring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4992688" y="1847850"/>
            <a:ext cx="1739900" cy="9540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70745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600" b="1" i="1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Reactor</a:t>
            </a:r>
            <a:r>
              <a:rPr lang="de-DE" sz="1600" b="1" i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</a:t>
            </a:r>
            <a:r>
              <a:rPr lang="de-DE" sz="1600" b="1" i="1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scale</a:t>
            </a:r>
            <a:r>
              <a:rPr lang="de-DE" sz="1600" b="1" i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:</a:t>
            </a:r>
          </a:p>
          <a:p>
            <a:pPr defTabSz="70745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8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defTabSz="70745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600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Optimizing</a:t>
            </a:r>
            <a:r>
              <a:rPr lang="de-DE" sz="16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</a:t>
            </a:r>
            <a:r>
              <a:rPr lang="de-DE" sz="1600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mass</a:t>
            </a:r>
            <a:r>
              <a:rPr lang="de-DE" sz="16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</a:t>
            </a:r>
            <a:r>
              <a:rPr lang="de-DE" sz="1600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and</a:t>
            </a:r>
            <a:r>
              <a:rPr lang="de-DE" sz="16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</a:t>
            </a:r>
            <a:r>
              <a:rPr lang="de-DE" sz="1600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heat</a:t>
            </a:r>
            <a:r>
              <a:rPr lang="de-DE" sz="16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</a:t>
            </a:r>
            <a:r>
              <a:rPr lang="de-DE" sz="1600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transfer</a:t>
            </a:r>
            <a:r>
              <a:rPr lang="de-DE" sz="16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7092950" y="1179513"/>
            <a:ext cx="2020888" cy="9540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70745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600" b="1" i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Storage </a:t>
            </a:r>
            <a:r>
              <a:rPr lang="de-DE" sz="1600" b="1" i="1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unit</a:t>
            </a:r>
            <a:r>
              <a:rPr lang="de-DE" sz="1600" b="1" i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</a:t>
            </a:r>
            <a:r>
              <a:rPr lang="de-DE" sz="1600" b="1" i="1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scale</a:t>
            </a:r>
            <a:r>
              <a:rPr lang="de-DE" sz="1600" b="1" i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:</a:t>
            </a:r>
          </a:p>
          <a:p>
            <a:pPr defTabSz="70745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8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algn="ctr" defTabSz="70745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600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Optimizing</a:t>
            </a:r>
            <a:r>
              <a:rPr lang="de-DE" sz="16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</a:t>
            </a:r>
            <a:r>
              <a:rPr lang="de-DE" sz="1600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heat</a:t>
            </a:r>
            <a:r>
              <a:rPr lang="de-DE" sz="16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/>
            </a:r>
            <a:br>
              <a:rPr lang="de-DE" sz="16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</a:br>
            <a:r>
              <a:rPr lang="de-DE" sz="1600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integration</a:t>
            </a:r>
            <a:r>
              <a:rPr lang="de-DE" sz="16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</a:t>
            </a:r>
            <a:r>
              <a:rPr lang="de-DE" sz="1600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aspects</a:t>
            </a:r>
            <a:r>
              <a:rPr lang="de-DE" sz="16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7156450" y="4365625"/>
            <a:ext cx="1993900" cy="738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70745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400" b="1" kern="0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Theory</a:t>
            </a:r>
            <a:r>
              <a:rPr lang="de-DE" sz="1400" b="1" kern="0" dirty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&amp; </a:t>
            </a:r>
            <a:r>
              <a:rPr lang="de-DE" sz="1400" b="1" kern="0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simulation</a:t>
            </a:r>
            <a:r>
              <a:rPr lang="de-DE" sz="1400" b="1" kern="0" dirty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</a:p>
          <a:p>
            <a:pPr algn="ctr" defTabSz="70745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400" b="1" kern="0" dirty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DFT, CFD, </a:t>
            </a:r>
            <a:r>
              <a:rPr lang="de-DE" sz="1400" b="1" kern="0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mass</a:t>
            </a:r>
            <a:r>
              <a:rPr lang="de-DE" sz="1400" b="1" kern="0" dirty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&amp; </a:t>
            </a:r>
            <a:r>
              <a:rPr lang="de-DE" sz="1400" b="1" kern="0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heat</a:t>
            </a:r>
            <a:r>
              <a:rPr lang="de-DE" sz="1400" b="1" kern="0" dirty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400" b="1" kern="0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balances</a:t>
            </a:r>
            <a:endParaRPr lang="de-DE" sz="1400" b="1" kern="0" dirty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19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213" y="5173663"/>
            <a:ext cx="1655762" cy="157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5" name="Grafik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6288" y="2346325"/>
            <a:ext cx="1944687" cy="122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6" name="Grafik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463" y="2903538"/>
            <a:ext cx="2495550" cy="2051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975" y="4138613"/>
            <a:ext cx="2825750" cy="184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1998" name="Grafik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5578475"/>
            <a:ext cx="2000250" cy="99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Pfeil nach rechts 17"/>
          <p:cNvSpPr/>
          <p:nvPr/>
        </p:nvSpPr>
        <p:spPr bwMode="auto">
          <a:xfrm rot="20017096">
            <a:off x="1871663" y="5357813"/>
            <a:ext cx="557212" cy="504825"/>
          </a:xfrm>
          <a:prstGeom prst="rightArrow">
            <a:avLst/>
          </a:prstGeom>
          <a:solidFill>
            <a:srgbClr val="005B82"/>
          </a:solidFill>
          <a:ln w="38100" cap="rnd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lIns="79242" tIns="39621" rIns="79242" bIns="39621" anchor="ctr"/>
          <a:lstStyle/>
          <a:p>
            <a:pPr algn="ctr" defTabSz="79241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600" kern="0">
              <a:solidFill>
                <a:srgbClr val="FFFFFF"/>
              </a:solidFill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Pfeil nach rechts 18"/>
          <p:cNvSpPr/>
          <p:nvPr/>
        </p:nvSpPr>
        <p:spPr bwMode="auto">
          <a:xfrm rot="20017096">
            <a:off x="4148138" y="4175125"/>
            <a:ext cx="558800" cy="504825"/>
          </a:xfrm>
          <a:prstGeom prst="rightArrow">
            <a:avLst/>
          </a:prstGeom>
          <a:solidFill>
            <a:srgbClr val="005B82"/>
          </a:solidFill>
          <a:ln w="38100" cap="rnd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lIns="79242" tIns="39621" rIns="79242" bIns="39621" anchor="ctr"/>
          <a:lstStyle/>
          <a:p>
            <a:pPr algn="ctr" defTabSz="79241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600" kern="0">
              <a:solidFill>
                <a:srgbClr val="FFFFFF"/>
              </a:solidFill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" name="Pfeil nach rechts 19"/>
          <p:cNvSpPr/>
          <p:nvPr/>
        </p:nvSpPr>
        <p:spPr bwMode="auto">
          <a:xfrm rot="20017096">
            <a:off x="6550025" y="2894013"/>
            <a:ext cx="558800" cy="504825"/>
          </a:xfrm>
          <a:prstGeom prst="rightArrow">
            <a:avLst/>
          </a:prstGeom>
          <a:solidFill>
            <a:srgbClr val="005B82"/>
          </a:solidFill>
          <a:ln w="38100" cap="rnd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lIns="79242" tIns="39621" rIns="79242" bIns="39621" anchor="ctr"/>
          <a:lstStyle/>
          <a:p>
            <a:pPr algn="ctr" defTabSz="79241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600" kern="0">
              <a:solidFill>
                <a:srgbClr val="FFFFFF"/>
              </a:solidFill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2981604" y="6165850"/>
            <a:ext cx="3212546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Preuster, Papp, </a:t>
            </a:r>
            <a:r>
              <a:rPr lang="de-DE" sz="1200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Wasserscheid</a:t>
            </a:r>
            <a:r>
              <a:rPr lang="de-DE" sz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, Accounts of </a:t>
            </a:r>
            <a:br>
              <a:rPr lang="de-DE" sz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</a:br>
            <a:r>
              <a:rPr lang="de-DE" sz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Chemical Research, </a:t>
            </a:r>
            <a:r>
              <a:rPr lang="de-DE" sz="12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2017</a:t>
            </a:r>
            <a:r>
              <a:rPr lang="de-DE" sz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, 50(1), 74-85. 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1709738" y="1179513"/>
            <a:ext cx="5329237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70745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600" b="1" i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General: </a:t>
            </a:r>
            <a:r>
              <a:rPr lang="de-DE" sz="16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Design </a:t>
            </a:r>
            <a:r>
              <a:rPr lang="de-DE" sz="1600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and</a:t>
            </a:r>
            <a:r>
              <a:rPr lang="de-DE" sz="16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</a:t>
            </a:r>
            <a:r>
              <a:rPr lang="de-DE" sz="1600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test</a:t>
            </a:r>
            <a:r>
              <a:rPr lang="de-DE" sz="16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</a:t>
            </a:r>
            <a:r>
              <a:rPr lang="de-DE" sz="1600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other</a:t>
            </a:r>
            <a:r>
              <a:rPr lang="de-DE" sz="16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LOHC </a:t>
            </a:r>
            <a:r>
              <a:rPr lang="de-DE" sz="1600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systems</a:t>
            </a:r>
            <a:endParaRPr lang="de-DE" sz="16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Aspects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LOHC </a:t>
            </a:r>
            <a:r>
              <a:rPr lang="de-DE" dirty="0" err="1"/>
              <a:t>technology</a:t>
            </a:r>
            <a:r>
              <a:rPr lang="de-DE" dirty="0"/>
              <a:t> </a:t>
            </a:r>
            <a:r>
              <a:rPr lang="de-DE" dirty="0" err="1"/>
              <a:t>development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22258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dirty="0" err="1" smtClean="0"/>
              <a:t>Reactor</a:t>
            </a:r>
            <a:r>
              <a:rPr lang="de-DE" dirty="0" smtClean="0"/>
              <a:t> Development: Main </a:t>
            </a:r>
            <a:r>
              <a:rPr lang="de-DE" dirty="0" err="1" smtClean="0"/>
              <a:t>obstacles</a:t>
            </a:r>
            <a:endParaRPr lang="de-DE" dirty="0"/>
          </a:p>
        </p:txBody>
      </p:sp>
      <p:sp>
        <p:nvSpPr>
          <p:cNvPr id="6" name="Inhaltsplatzhalter 2"/>
          <p:cNvSpPr txBox="1">
            <a:spLocks/>
          </p:cNvSpPr>
          <p:nvPr/>
        </p:nvSpPr>
        <p:spPr bwMode="auto">
          <a:xfrm>
            <a:off x="428625" y="908970"/>
            <a:ext cx="8229600" cy="478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58775" indent="-358775" defTabSz="358775" eaLnBrk="0" hangingPunct="0">
              <a:spcAft>
                <a:spcPts val="900"/>
              </a:spcAft>
              <a:buClr>
                <a:schemeClr val="tx2"/>
              </a:buClr>
              <a:buFont typeface="Wingdings" pitchFamily="2" charset="2"/>
              <a:buChar char="n"/>
              <a:defRPr>
                <a:latin typeface="+mn-lt"/>
              </a:defRPr>
            </a:lvl1pPr>
            <a:lvl2pPr marL="719138" lvl="1" indent="-358775" defTabSz="358775" eaLnBrk="0" hangingPunct="0">
              <a:spcAft>
                <a:spcPts val="900"/>
              </a:spcAft>
              <a:buClr>
                <a:schemeClr val="bg2"/>
              </a:buClr>
              <a:buFont typeface="Wingdings" pitchFamily="2" charset="2"/>
              <a:buNone/>
              <a:defRPr>
                <a:latin typeface="+mn-lt"/>
              </a:defRPr>
            </a:lvl2pPr>
            <a:lvl3pPr marL="1079500" indent="-358775" defTabSz="358775" eaLnBrk="0" hangingPunct="0"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latin typeface="+mn-lt"/>
              </a:defRPr>
            </a:lvl3pPr>
            <a:lvl4pPr marL="1439863" indent="-358775" defTabSz="358775" eaLnBrk="0" hangingPunct="0"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latin typeface="+mn-lt"/>
              </a:defRPr>
            </a:lvl4pPr>
            <a:lvl5pPr marL="1798638" indent="-358775" defTabSz="358775" eaLnBrk="0" hangingPunct="0"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latin typeface="+mn-lt"/>
              </a:defRPr>
            </a:lvl5pPr>
            <a:lvl6pPr marL="1887538" indent="-358775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latin typeface="+mn-lt"/>
              </a:defRPr>
            </a:lvl6pPr>
            <a:lvl7pPr marL="2344738" indent="-358775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latin typeface="+mn-lt"/>
              </a:defRPr>
            </a:lvl7pPr>
            <a:lvl8pPr marL="2801938" indent="-358775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latin typeface="+mn-lt"/>
              </a:defRPr>
            </a:lvl8pPr>
            <a:lvl9pPr marL="3259138" indent="-358775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latin typeface="+mn-lt"/>
              </a:defRPr>
            </a:lvl9pPr>
          </a:lstStyle>
          <a:p>
            <a:pPr marL="0" indent="0">
              <a:buNone/>
            </a:pPr>
            <a:r>
              <a:rPr lang="de-DE" b="1" dirty="0" err="1" smtClean="0"/>
              <a:t>Hydrogenation</a:t>
            </a:r>
            <a:endParaRPr lang="de-DE" dirty="0"/>
          </a:p>
          <a:p>
            <a:pPr>
              <a:buBlip>
                <a:blip r:embed="rId2"/>
              </a:buBlip>
            </a:pPr>
            <a:r>
              <a:rPr lang="de-DE" dirty="0" smtClean="0"/>
              <a:t>Operating </a:t>
            </a:r>
            <a:r>
              <a:rPr lang="de-DE" dirty="0" err="1" smtClean="0"/>
              <a:t>window</a:t>
            </a:r>
            <a:r>
              <a:rPr lang="de-DE" dirty="0" smtClean="0"/>
              <a:t>: 100 – 320 °C, 10 – 50 bar hydrogen </a:t>
            </a:r>
            <a:r>
              <a:rPr lang="de-DE" dirty="0" err="1" smtClean="0"/>
              <a:t>pressure</a:t>
            </a:r>
            <a:endParaRPr lang="de-DE" dirty="0" smtClean="0"/>
          </a:p>
          <a:p>
            <a:pPr>
              <a:buBlip>
                <a:blip r:embed="rId2"/>
              </a:buBlip>
            </a:pPr>
            <a:r>
              <a:rPr lang="de-DE" dirty="0" err="1" smtClean="0"/>
              <a:t>Heat</a:t>
            </a:r>
            <a:r>
              <a:rPr lang="de-DE" dirty="0" smtClean="0"/>
              <a:t> </a:t>
            </a:r>
            <a:r>
              <a:rPr lang="de-DE" dirty="0" err="1" smtClean="0"/>
              <a:t>transfer</a:t>
            </a:r>
            <a:r>
              <a:rPr lang="de-DE" dirty="0" smtClean="0"/>
              <a:t> (</a:t>
            </a:r>
            <a:r>
              <a:rPr lang="de-DE" dirty="0" err="1" smtClean="0"/>
              <a:t>cooling</a:t>
            </a:r>
            <a:r>
              <a:rPr lang="de-DE" dirty="0" smtClean="0"/>
              <a:t>)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limiting</a:t>
            </a:r>
            <a:endParaRPr lang="de-DE" dirty="0" smtClean="0"/>
          </a:p>
          <a:p>
            <a:pPr>
              <a:buBlip>
                <a:blip r:embed="rId2"/>
              </a:buBlip>
            </a:pPr>
            <a:r>
              <a:rPr lang="de-DE" dirty="0" smtClean="0"/>
              <a:t>Well-</a:t>
            </a:r>
            <a:r>
              <a:rPr lang="de-DE" dirty="0" err="1" smtClean="0"/>
              <a:t>known</a:t>
            </a:r>
            <a:r>
              <a:rPr lang="de-DE" dirty="0" smtClean="0"/>
              <a:t> </a:t>
            </a:r>
            <a:r>
              <a:rPr lang="de-DE" dirty="0" err="1" smtClean="0"/>
              <a:t>process</a:t>
            </a:r>
            <a:r>
              <a:rPr lang="de-DE" dirty="0" smtClean="0"/>
              <a:t> in </a:t>
            </a:r>
            <a:r>
              <a:rPr lang="de-DE" dirty="0" err="1" smtClean="0"/>
              <a:t>industry</a:t>
            </a:r>
            <a:endParaRPr lang="de-DE" dirty="0" smtClean="0"/>
          </a:p>
          <a:p>
            <a:pPr>
              <a:buBlip>
                <a:blip r:embed="rId2"/>
              </a:buBlip>
            </a:pPr>
            <a:r>
              <a:rPr lang="de-DE" b="1" dirty="0" err="1" smtClean="0"/>
              <a:t>Hydrodynamics</a:t>
            </a:r>
            <a:r>
              <a:rPr lang="de-DE" b="1" dirty="0" smtClean="0"/>
              <a:t> </a:t>
            </a:r>
            <a:r>
              <a:rPr lang="de-DE" b="1" dirty="0" err="1" smtClean="0"/>
              <a:t>of</a:t>
            </a:r>
            <a:r>
              <a:rPr lang="de-DE" b="1" dirty="0" smtClean="0"/>
              <a:t> </a:t>
            </a:r>
            <a:r>
              <a:rPr lang="de-DE" b="1" dirty="0" err="1" smtClean="0"/>
              <a:t>packed</a:t>
            </a:r>
            <a:r>
              <a:rPr lang="de-DE" b="1" dirty="0" smtClean="0"/>
              <a:t> </a:t>
            </a:r>
            <a:r>
              <a:rPr lang="de-DE" b="1" dirty="0" err="1" smtClean="0"/>
              <a:t>bed</a:t>
            </a:r>
            <a:r>
              <a:rPr lang="de-DE" b="1" dirty="0" smtClean="0"/>
              <a:t> </a:t>
            </a:r>
            <a:r>
              <a:rPr lang="de-DE" b="1" dirty="0" err="1" smtClean="0"/>
              <a:t>reactors</a:t>
            </a:r>
            <a:r>
              <a:rPr lang="de-DE" b="1" dirty="0" smtClean="0"/>
              <a:t> </a:t>
            </a:r>
            <a:r>
              <a:rPr lang="de-DE" b="1" dirty="0" err="1" smtClean="0"/>
              <a:t>under</a:t>
            </a:r>
            <a:r>
              <a:rPr lang="de-DE" b="1" dirty="0" smtClean="0"/>
              <a:t> </a:t>
            </a:r>
            <a:r>
              <a:rPr lang="de-DE" b="1" dirty="0" err="1" smtClean="0"/>
              <a:t>motion</a:t>
            </a:r>
            <a:r>
              <a:rPr lang="de-DE" b="1" dirty="0" smtClean="0"/>
              <a:t>?</a:t>
            </a:r>
          </a:p>
          <a:p>
            <a:pPr>
              <a:buBlip>
                <a:blip r:embed="rId2"/>
              </a:buBlip>
            </a:pPr>
            <a:r>
              <a:rPr lang="de-DE" b="1" dirty="0" smtClean="0"/>
              <a:t>Operation </a:t>
            </a:r>
            <a:r>
              <a:rPr lang="de-DE" b="1" dirty="0" err="1" smtClean="0"/>
              <a:t>under</a:t>
            </a:r>
            <a:r>
              <a:rPr lang="de-DE" b="1" dirty="0" smtClean="0"/>
              <a:t> offshore-</a:t>
            </a:r>
            <a:r>
              <a:rPr lang="de-DE" b="1" dirty="0" err="1" smtClean="0"/>
              <a:t>conditions</a:t>
            </a:r>
            <a:r>
              <a:rPr lang="de-DE" b="1" dirty="0" smtClean="0"/>
              <a:t>?</a:t>
            </a:r>
            <a:endParaRPr lang="de-DE" b="1" dirty="0"/>
          </a:p>
          <a:p>
            <a:pPr>
              <a:buBlip>
                <a:blip r:embed="rId2"/>
              </a:buBlip>
            </a:pPr>
            <a:endParaRPr lang="de-DE" dirty="0" smtClean="0"/>
          </a:p>
          <a:p>
            <a:pPr marL="0" indent="0">
              <a:buNone/>
            </a:pPr>
            <a:r>
              <a:rPr lang="de-DE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Dehydrogenation</a:t>
            </a:r>
            <a:r>
              <a:rPr lang="de-DE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endParaRPr lang="de-DE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buBlip>
                <a:blip r:embed="rId2"/>
              </a:buBlip>
            </a:pPr>
            <a:r>
              <a:rPr lang="de-DE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Operating </a:t>
            </a:r>
            <a:r>
              <a:rPr lang="de-DE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window</a:t>
            </a:r>
            <a:r>
              <a:rPr lang="de-DE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: 250 - 320 °C, 0.5 – 5 bar </a:t>
            </a:r>
            <a:endParaRPr lang="de-DE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buBlip>
                <a:blip r:embed="rId2"/>
              </a:buBlip>
            </a:pPr>
            <a:r>
              <a:rPr lang="de-DE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Side </a:t>
            </a:r>
            <a:r>
              <a:rPr lang="de-DE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reactions</a:t>
            </a:r>
            <a:r>
              <a:rPr lang="de-DE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de-DE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degradation</a:t>
            </a:r>
            <a:r>
              <a:rPr lang="de-DE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/</a:t>
            </a:r>
            <a:r>
              <a:rPr lang="de-DE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deactivation</a:t>
            </a:r>
            <a:r>
              <a:rPr lang="de-DE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of</a:t>
            </a:r>
            <a:r>
              <a:rPr lang="de-DE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LOHC </a:t>
            </a:r>
            <a:r>
              <a:rPr lang="de-DE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and</a:t>
            </a:r>
            <a:r>
              <a:rPr lang="de-DE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catalyst</a:t>
            </a:r>
            <a:endParaRPr lang="de-DE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buBlip>
                <a:blip r:embed="rId2"/>
              </a:buBlip>
            </a:pPr>
            <a:r>
              <a:rPr lang="de-DE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Heat</a:t>
            </a:r>
            <a:r>
              <a:rPr lang="de-DE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- </a:t>
            </a:r>
            <a:r>
              <a:rPr lang="de-DE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and</a:t>
            </a:r>
            <a:r>
              <a:rPr lang="de-DE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mass</a:t>
            </a:r>
            <a:r>
              <a:rPr lang="de-DE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transfer</a:t>
            </a:r>
            <a:r>
              <a:rPr lang="de-DE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problems</a:t>
            </a:r>
            <a:endParaRPr lang="de-DE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buBlip>
                <a:blip r:embed="rId2"/>
              </a:buBlip>
            </a:pPr>
            <a:r>
              <a:rPr lang="de-DE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Liquid-phase gas-</a:t>
            </a:r>
            <a:r>
              <a:rPr lang="de-DE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generating</a:t>
            </a:r>
            <a:r>
              <a:rPr lang="de-DE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processes</a:t>
            </a:r>
            <a:r>
              <a:rPr lang="de-DE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are</a:t>
            </a:r>
            <a:r>
              <a:rPr lang="de-DE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not well-</a:t>
            </a:r>
            <a:r>
              <a:rPr lang="de-DE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known</a:t>
            </a:r>
            <a:r>
              <a:rPr lang="de-DE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endParaRPr lang="de-DE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buBlip>
                <a:blip r:embed="rId2"/>
              </a:buBlip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>
              <a:buBlip>
                <a:blip r:embed="rId2"/>
              </a:buBlip>
            </a:pPr>
            <a:endParaRPr lang="de-DE" dirty="0"/>
          </a:p>
        </p:txBody>
      </p:sp>
      <p:sp>
        <p:nvSpPr>
          <p:cNvPr id="5" name="Rectangle 8"/>
          <p:cNvSpPr txBox="1">
            <a:spLocks noChangeArrowheads="1"/>
          </p:cNvSpPr>
          <p:nvPr/>
        </p:nvSpPr>
        <p:spPr bwMode="auto">
          <a:xfrm>
            <a:off x="7178440" y="214312"/>
            <a:ext cx="1953631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2D54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2D54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2D54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2D54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2D54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lnSpc>
                <a:spcPct val="120000"/>
              </a:lnSpc>
            </a:pPr>
            <a:endParaRPr lang="en-GB" sz="2400" i="1" kern="0" dirty="0" smtClean="0">
              <a:solidFill>
                <a:srgbClr val="0033CC"/>
              </a:solidFill>
              <a:latin typeface="Linux Libertine Display O" panose="02000503000000000000" pitchFamily="50" charset="0"/>
              <a:ea typeface="Linux Libertine Display O" panose="02000503000000000000" pitchFamily="50" charset="0"/>
              <a:cs typeface="Linux Libertine Display O" panose="02000503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071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dirty="0" err="1" smtClean="0"/>
              <a:t>Reactor</a:t>
            </a:r>
            <a:r>
              <a:rPr lang="de-DE" dirty="0" smtClean="0"/>
              <a:t> Development: </a:t>
            </a:r>
            <a:r>
              <a:rPr lang="de-DE" dirty="0" err="1" smtClean="0"/>
              <a:t>Hydrodynamics</a:t>
            </a:r>
            <a:endParaRPr lang="de-DE" dirty="0"/>
          </a:p>
        </p:txBody>
      </p:sp>
      <p:sp>
        <p:nvSpPr>
          <p:cNvPr id="6" name="Inhaltsplatzhalter 2"/>
          <p:cNvSpPr txBox="1">
            <a:spLocks/>
          </p:cNvSpPr>
          <p:nvPr/>
        </p:nvSpPr>
        <p:spPr bwMode="auto">
          <a:xfrm>
            <a:off x="314326" y="970718"/>
            <a:ext cx="5529592" cy="2054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58775" indent="-358775" defTabSz="358775" eaLnBrk="0" hangingPunct="0">
              <a:spcAft>
                <a:spcPts val="900"/>
              </a:spcAft>
              <a:buClr>
                <a:schemeClr val="tx2"/>
              </a:buClr>
              <a:buFont typeface="Wingdings" pitchFamily="2" charset="2"/>
              <a:buChar char="n"/>
              <a:defRPr>
                <a:latin typeface="+mn-lt"/>
              </a:defRPr>
            </a:lvl1pPr>
            <a:lvl2pPr marL="719138" lvl="1" indent="-358775" defTabSz="358775" eaLnBrk="0" hangingPunct="0">
              <a:spcAft>
                <a:spcPts val="900"/>
              </a:spcAft>
              <a:buClr>
                <a:schemeClr val="bg2"/>
              </a:buClr>
              <a:buFont typeface="Wingdings" pitchFamily="2" charset="2"/>
              <a:buNone/>
              <a:defRPr>
                <a:latin typeface="+mn-lt"/>
              </a:defRPr>
            </a:lvl2pPr>
            <a:lvl3pPr marL="1079500" indent="-358775" defTabSz="358775" eaLnBrk="0" hangingPunct="0"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latin typeface="+mn-lt"/>
              </a:defRPr>
            </a:lvl3pPr>
            <a:lvl4pPr marL="1439863" indent="-358775" defTabSz="358775" eaLnBrk="0" hangingPunct="0"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latin typeface="+mn-lt"/>
              </a:defRPr>
            </a:lvl4pPr>
            <a:lvl5pPr marL="1798638" indent="-358775" defTabSz="358775" eaLnBrk="0" hangingPunct="0"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latin typeface="+mn-lt"/>
              </a:defRPr>
            </a:lvl5pPr>
            <a:lvl6pPr marL="1887538" indent="-358775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latin typeface="+mn-lt"/>
              </a:defRPr>
            </a:lvl6pPr>
            <a:lvl7pPr marL="2344738" indent="-358775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latin typeface="+mn-lt"/>
              </a:defRPr>
            </a:lvl7pPr>
            <a:lvl8pPr marL="2801938" indent="-358775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latin typeface="+mn-lt"/>
              </a:defRPr>
            </a:lvl8pPr>
            <a:lvl9pPr marL="3259138" indent="-358775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latin typeface="+mn-lt"/>
              </a:defRPr>
            </a:lvl9pPr>
          </a:lstStyle>
          <a:p>
            <a:pPr marL="0" indent="0">
              <a:buNone/>
            </a:pPr>
            <a:r>
              <a:rPr lang="de-DE" b="1" dirty="0" err="1" smtClean="0"/>
              <a:t>Hydrogenation</a:t>
            </a:r>
            <a:endParaRPr lang="de-DE" dirty="0" smtClean="0"/>
          </a:p>
          <a:p>
            <a:pPr>
              <a:buBlip>
                <a:blip r:embed="rId3"/>
              </a:buBlip>
            </a:pPr>
            <a:r>
              <a:rPr lang="de-DE" dirty="0" err="1" smtClean="0"/>
              <a:t>Vertical</a:t>
            </a:r>
            <a:r>
              <a:rPr lang="de-DE" dirty="0" smtClean="0"/>
              <a:t> </a:t>
            </a:r>
            <a:r>
              <a:rPr lang="de-DE" dirty="0" err="1" smtClean="0"/>
              <a:t>packed-bed</a:t>
            </a:r>
            <a:r>
              <a:rPr lang="de-DE" dirty="0" smtClean="0"/>
              <a:t> </a:t>
            </a:r>
            <a:r>
              <a:rPr lang="de-DE" dirty="0" err="1" smtClean="0"/>
              <a:t>tubular</a:t>
            </a:r>
            <a:r>
              <a:rPr lang="de-DE" dirty="0" smtClean="0"/>
              <a:t> </a:t>
            </a:r>
            <a:r>
              <a:rPr lang="de-DE" dirty="0" err="1" smtClean="0"/>
              <a:t>reactor</a:t>
            </a:r>
            <a:endParaRPr lang="de-DE" dirty="0" smtClean="0"/>
          </a:p>
          <a:p>
            <a:pPr>
              <a:buBlip>
                <a:blip r:embed="rId3"/>
              </a:buBlip>
            </a:pPr>
            <a:r>
              <a:rPr lang="de-DE" dirty="0" smtClean="0"/>
              <a:t>First </a:t>
            </a:r>
            <a:r>
              <a:rPr lang="de-DE" dirty="0" err="1" smtClean="0"/>
              <a:t>experiments</a:t>
            </a:r>
            <a:r>
              <a:rPr lang="de-DE" dirty="0" smtClean="0"/>
              <a:t> </a:t>
            </a:r>
            <a:r>
              <a:rPr lang="de-DE" dirty="0" err="1" smtClean="0"/>
              <a:t>indicate</a:t>
            </a:r>
            <a:r>
              <a:rPr lang="de-DE" dirty="0" smtClean="0"/>
              <a:t> </a:t>
            </a:r>
            <a:r>
              <a:rPr lang="de-DE" dirty="0" err="1" smtClean="0"/>
              <a:t>permanently</a:t>
            </a:r>
            <a:r>
              <a:rPr lang="de-DE" dirty="0" smtClean="0"/>
              <a:t> </a:t>
            </a:r>
            <a:r>
              <a:rPr lang="de-DE" dirty="0" err="1" smtClean="0"/>
              <a:t>tilted</a:t>
            </a:r>
            <a:r>
              <a:rPr lang="de-DE" dirty="0" smtClean="0"/>
              <a:t> </a:t>
            </a:r>
            <a:r>
              <a:rPr lang="de-DE" dirty="0" err="1" smtClean="0"/>
              <a:t>reactor</a:t>
            </a:r>
            <a:r>
              <a:rPr lang="de-DE" dirty="0" smtClean="0"/>
              <a:t> </a:t>
            </a:r>
            <a:r>
              <a:rPr lang="de-DE" dirty="0" err="1" smtClean="0"/>
              <a:t>tubes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detrimental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reactor</a:t>
            </a:r>
            <a:r>
              <a:rPr lang="de-DE" dirty="0" smtClean="0"/>
              <a:t> </a:t>
            </a:r>
            <a:r>
              <a:rPr lang="de-DE" dirty="0" err="1" smtClean="0"/>
              <a:t>efficiency</a:t>
            </a:r>
            <a:endParaRPr lang="de-DE" dirty="0" smtClean="0"/>
          </a:p>
          <a:p>
            <a:pPr>
              <a:buBlip>
                <a:blip r:embed="rId3"/>
              </a:buBlip>
            </a:pPr>
            <a:r>
              <a:rPr lang="de-DE" dirty="0" err="1" smtClean="0"/>
              <a:t>Possible</a:t>
            </a:r>
            <a:r>
              <a:rPr lang="de-DE" dirty="0" smtClean="0"/>
              <a:t> fluid </a:t>
            </a:r>
            <a:r>
              <a:rPr lang="de-DE" dirty="0" err="1" smtClean="0"/>
              <a:t>stratification</a:t>
            </a:r>
            <a:r>
              <a:rPr lang="de-DE" dirty="0" smtClean="0"/>
              <a:t> in </a:t>
            </a:r>
            <a:r>
              <a:rPr lang="de-DE" dirty="0" err="1" smtClean="0"/>
              <a:t>catalyst</a:t>
            </a:r>
            <a:r>
              <a:rPr lang="de-DE" dirty="0" smtClean="0"/>
              <a:t> </a:t>
            </a:r>
            <a:r>
              <a:rPr lang="de-DE" dirty="0" err="1" smtClean="0"/>
              <a:t>bed</a:t>
            </a:r>
            <a:endParaRPr lang="de-DE" dirty="0"/>
          </a:p>
          <a:p>
            <a:pPr marL="0" indent="0">
              <a:buNone/>
            </a:pPr>
            <a:endParaRPr lang="de-DE" dirty="0"/>
          </a:p>
          <a:p>
            <a:pPr>
              <a:buBlip>
                <a:blip r:embed="rId3"/>
              </a:buBlip>
            </a:pPr>
            <a:endParaRPr lang="de-DE" dirty="0"/>
          </a:p>
        </p:txBody>
      </p:sp>
      <p:sp>
        <p:nvSpPr>
          <p:cNvPr id="5" name="Rectangle 8"/>
          <p:cNvSpPr txBox="1">
            <a:spLocks noChangeArrowheads="1"/>
          </p:cNvSpPr>
          <p:nvPr/>
        </p:nvSpPr>
        <p:spPr bwMode="auto">
          <a:xfrm>
            <a:off x="7178440" y="214312"/>
            <a:ext cx="1953631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2D54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2D54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2D54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2D54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2D54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lnSpc>
                <a:spcPct val="120000"/>
              </a:lnSpc>
            </a:pPr>
            <a:endParaRPr lang="en-GB" sz="2400" i="1" kern="0" dirty="0" smtClean="0">
              <a:solidFill>
                <a:srgbClr val="0033CC"/>
              </a:solidFill>
              <a:latin typeface="Linux Libertine Display O" panose="02000503000000000000" pitchFamily="50" charset="0"/>
              <a:ea typeface="Linux Libertine Display O" panose="02000503000000000000" pitchFamily="50" charset="0"/>
              <a:cs typeface="Linux Libertine Display O" panose="02000503000000000000" pitchFamily="50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091" y="688073"/>
            <a:ext cx="3198503" cy="2398878"/>
          </a:xfrm>
          <a:prstGeom prst="rect">
            <a:avLst/>
          </a:prstGeom>
        </p:spPr>
      </p:pic>
      <p:grpSp>
        <p:nvGrpSpPr>
          <p:cNvPr id="115" name="Gruppieren 114"/>
          <p:cNvGrpSpPr/>
          <p:nvPr/>
        </p:nvGrpSpPr>
        <p:grpSpPr>
          <a:xfrm>
            <a:off x="1204602" y="3426488"/>
            <a:ext cx="734730" cy="1979525"/>
            <a:chOff x="1204602" y="3426488"/>
            <a:chExt cx="734730" cy="1979525"/>
          </a:xfrm>
        </p:grpSpPr>
        <p:sp>
          <p:nvSpPr>
            <p:cNvPr id="4" name="Rechteck 3"/>
            <p:cNvSpPr/>
            <p:nvPr/>
          </p:nvSpPr>
          <p:spPr>
            <a:xfrm>
              <a:off x="1205802" y="3426488"/>
              <a:ext cx="733530" cy="197952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Ellipse 8"/>
            <p:cNvSpPr/>
            <p:nvPr/>
          </p:nvSpPr>
          <p:spPr>
            <a:xfrm>
              <a:off x="1264817" y="3475823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Ellipse 9"/>
            <p:cNvSpPr/>
            <p:nvPr/>
          </p:nvSpPr>
          <p:spPr>
            <a:xfrm>
              <a:off x="1417217" y="3628223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Ellipse 10"/>
            <p:cNvSpPr/>
            <p:nvPr/>
          </p:nvSpPr>
          <p:spPr>
            <a:xfrm>
              <a:off x="1463109" y="3475823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Ellipse 11"/>
            <p:cNvSpPr/>
            <p:nvPr/>
          </p:nvSpPr>
          <p:spPr>
            <a:xfrm>
              <a:off x="1615509" y="3628223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Ellipse 12"/>
            <p:cNvSpPr/>
            <p:nvPr/>
          </p:nvSpPr>
          <p:spPr>
            <a:xfrm>
              <a:off x="1801641" y="3628223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Ellipse 13"/>
            <p:cNvSpPr/>
            <p:nvPr/>
          </p:nvSpPr>
          <p:spPr>
            <a:xfrm>
              <a:off x="1218925" y="3628223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Ellipse 14"/>
            <p:cNvSpPr/>
            <p:nvPr/>
          </p:nvSpPr>
          <p:spPr>
            <a:xfrm>
              <a:off x="1612584" y="3488237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Ellipse 15"/>
            <p:cNvSpPr/>
            <p:nvPr/>
          </p:nvSpPr>
          <p:spPr>
            <a:xfrm>
              <a:off x="1810876" y="3488237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Ellipse 16"/>
            <p:cNvSpPr/>
            <p:nvPr/>
          </p:nvSpPr>
          <p:spPr>
            <a:xfrm>
              <a:off x="1264304" y="5133268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Ellipse 17"/>
            <p:cNvSpPr/>
            <p:nvPr/>
          </p:nvSpPr>
          <p:spPr>
            <a:xfrm>
              <a:off x="1416704" y="5285668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Ellipse 18"/>
            <p:cNvSpPr/>
            <p:nvPr/>
          </p:nvSpPr>
          <p:spPr>
            <a:xfrm>
              <a:off x="1462596" y="5133268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" name="Ellipse 19"/>
            <p:cNvSpPr/>
            <p:nvPr/>
          </p:nvSpPr>
          <p:spPr>
            <a:xfrm>
              <a:off x="1614996" y="5285668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" name="Ellipse 20"/>
            <p:cNvSpPr/>
            <p:nvPr/>
          </p:nvSpPr>
          <p:spPr>
            <a:xfrm>
              <a:off x="1801128" y="5285668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Ellipse 21"/>
            <p:cNvSpPr/>
            <p:nvPr/>
          </p:nvSpPr>
          <p:spPr>
            <a:xfrm>
              <a:off x="1218412" y="5285668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Ellipse 22"/>
            <p:cNvSpPr/>
            <p:nvPr/>
          </p:nvSpPr>
          <p:spPr>
            <a:xfrm>
              <a:off x="1612071" y="5145682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Ellipse 23"/>
            <p:cNvSpPr/>
            <p:nvPr/>
          </p:nvSpPr>
          <p:spPr>
            <a:xfrm>
              <a:off x="1810363" y="5145682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Ellipse 24"/>
            <p:cNvSpPr/>
            <p:nvPr/>
          </p:nvSpPr>
          <p:spPr>
            <a:xfrm>
              <a:off x="1250494" y="4107623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Ellipse 25"/>
            <p:cNvSpPr/>
            <p:nvPr/>
          </p:nvSpPr>
          <p:spPr>
            <a:xfrm>
              <a:off x="1402894" y="4260023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Ellipse 26"/>
            <p:cNvSpPr/>
            <p:nvPr/>
          </p:nvSpPr>
          <p:spPr>
            <a:xfrm>
              <a:off x="1448786" y="4107623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Ellipse 27"/>
            <p:cNvSpPr/>
            <p:nvPr/>
          </p:nvSpPr>
          <p:spPr>
            <a:xfrm>
              <a:off x="1601186" y="4260023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" name="Ellipse 28"/>
            <p:cNvSpPr/>
            <p:nvPr/>
          </p:nvSpPr>
          <p:spPr>
            <a:xfrm>
              <a:off x="1787318" y="4260023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Ellipse 29"/>
            <p:cNvSpPr/>
            <p:nvPr/>
          </p:nvSpPr>
          <p:spPr>
            <a:xfrm>
              <a:off x="1204602" y="4260023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Ellipse 30"/>
            <p:cNvSpPr/>
            <p:nvPr/>
          </p:nvSpPr>
          <p:spPr>
            <a:xfrm>
              <a:off x="1598261" y="4120037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2" name="Ellipse 31"/>
            <p:cNvSpPr/>
            <p:nvPr/>
          </p:nvSpPr>
          <p:spPr>
            <a:xfrm>
              <a:off x="1796553" y="4120037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" name="Ellipse 32"/>
            <p:cNvSpPr/>
            <p:nvPr/>
          </p:nvSpPr>
          <p:spPr>
            <a:xfrm>
              <a:off x="1260028" y="4623682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Ellipse 33"/>
            <p:cNvSpPr/>
            <p:nvPr/>
          </p:nvSpPr>
          <p:spPr>
            <a:xfrm>
              <a:off x="1412428" y="4776082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5" name="Ellipse 34"/>
            <p:cNvSpPr/>
            <p:nvPr/>
          </p:nvSpPr>
          <p:spPr>
            <a:xfrm>
              <a:off x="1458320" y="4623682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6" name="Ellipse 35"/>
            <p:cNvSpPr/>
            <p:nvPr/>
          </p:nvSpPr>
          <p:spPr>
            <a:xfrm>
              <a:off x="1610720" y="4776082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7" name="Ellipse 36"/>
            <p:cNvSpPr/>
            <p:nvPr/>
          </p:nvSpPr>
          <p:spPr>
            <a:xfrm>
              <a:off x="1796852" y="4776082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8" name="Ellipse 37"/>
            <p:cNvSpPr/>
            <p:nvPr/>
          </p:nvSpPr>
          <p:spPr>
            <a:xfrm>
              <a:off x="1214136" y="4776082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9" name="Ellipse 38"/>
            <p:cNvSpPr/>
            <p:nvPr/>
          </p:nvSpPr>
          <p:spPr>
            <a:xfrm>
              <a:off x="1607795" y="4636096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0" name="Ellipse 39"/>
            <p:cNvSpPr/>
            <p:nvPr/>
          </p:nvSpPr>
          <p:spPr>
            <a:xfrm>
              <a:off x="1806087" y="4636096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1" name="Ellipse 40"/>
            <p:cNvSpPr/>
            <p:nvPr/>
          </p:nvSpPr>
          <p:spPr>
            <a:xfrm>
              <a:off x="1296922" y="3791383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Ellipse 41"/>
            <p:cNvSpPr/>
            <p:nvPr/>
          </p:nvSpPr>
          <p:spPr>
            <a:xfrm>
              <a:off x="1495214" y="3791383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" name="Ellipse 42"/>
            <p:cNvSpPr/>
            <p:nvPr/>
          </p:nvSpPr>
          <p:spPr>
            <a:xfrm>
              <a:off x="1237906" y="3949138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4" name="Ellipse 43"/>
            <p:cNvSpPr/>
            <p:nvPr/>
          </p:nvSpPr>
          <p:spPr>
            <a:xfrm>
              <a:off x="1436198" y="3949138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5" name="Ellipse 44"/>
            <p:cNvSpPr/>
            <p:nvPr/>
          </p:nvSpPr>
          <p:spPr>
            <a:xfrm>
              <a:off x="1623009" y="3973901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6" name="Ellipse 45"/>
            <p:cNvSpPr/>
            <p:nvPr/>
          </p:nvSpPr>
          <p:spPr>
            <a:xfrm>
              <a:off x="1821301" y="3973901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7" name="Ellipse 46"/>
            <p:cNvSpPr/>
            <p:nvPr/>
          </p:nvSpPr>
          <p:spPr>
            <a:xfrm>
              <a:off x="1642535" y="3812458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8" name="Ellipse 47"/>
            <p:cNvSpPr/>
            <p:nvPr/>
          </p:nvSpPr>
          <p:spPr>
            <a:xfrm>
              <a:off x="1792010" y="3824872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9" name="Ellipse 48"/>
            <p:cNvSpPr/>
            <p:nvPr/>
          </p:nvSpPr>
          <p:spPr>
            <a:xfrm>
              <a:off x="1277427" y="4897739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" name="Ellipse 49"/>
            <p:cNvSpPr/>
            <p:nvPr/>
          </p:nvSpPr>
          <p:spPr>
            <a:xfrm>
              <a:off x="1426902" y="4910153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1" name="Ellipse 50"/>
            <p:cNvSpPr/>
            <p:nvPr/>
          </p:nvSpPr>
          <p:spPr>
            <a:xfrm>
              <a:off x="1593137" y="4491033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2" name="Ellipse 51"/>
            <p:cNvSpPr/>
            <p:nvPr/>
          </p:nvSpPr>
          <p:spPr>
            <a:xfrm>
              <a:off x="1742612" y="4503447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3" name="Ellipse 52"/>
            <p:cNvSpPr/>
            <p:nvPr/>
          </p:nvSpPr>
          <p:spPr>
            <a:xfrm>
              <a:off x="1355447" y="5019396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4" name="Ellipse 53"/>
            <p:cNvSpPr/>
            <p:nvPr/>
          </p:nvSpPr>
          <p:spPr>
            <a:xfrm>
              <a:off x="1704985" y="4379675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6" name="Ellipse 55"/>
            <p:cNvSpPr/>
            <p:nvPr/>
          </p:nvSpPr>
          <p:spPr>
            <a:xfrm>
              <a:off x="1465332" y="4380874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7" name="Ellipse 56"/>
            <p:cNvSpPr/>
            <p:nvPr/>
          </p:nvSpPr>
          <p:spPr>
            <a:xfrm>
              <a:off x="1358201" y="4500886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8" name="Ellipse 57"/>
            <p:cNvSpPr/>
            <p:nvPr/>
          </p:nvSpPr>
          <p:spPr>
            <a:xfrm>
              <a:off x="1259534" y="4400567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9" name="Ellipse 58"/>
            <p:cNvSpPr/>
            <p:nvPr/>
          </p:nvSpPr>
          <p:spPr>
            <a:xfrm>
              <a:off x="1542170" y="5011611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0" name="Ellipse 59"/>
            <p:cNvSpPr/>
            <p:nvPr/>
          </p:nvSpPr>
          <p:spPr>
            <a:xfrm>
              <a:off x="1642534" y="4904238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1" name="Ellipse 60"/>
            <p:cNvSpPr/>
            <p:nvPr/>
          </p:nvSpPr>
          <p:spPr>
            <a:xfrm>
              <a:off x="1775069" y="4996653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16" name="Gruppieren 115"/>
          <p:cNvGrpSpPr/>
          <p:nvPr/>
        </p:nvGrpSpPr>
        <p:grpSpPr>
          <a:xfrm rot="20348843">
            <a:off x="2912495" y="3426488"/>
            <a:ext cx="734730" cy="1979525"/>
            <a:chOff x="1204602" y="3426488"/>
            <a:chExt cx="734730" cy="1979525"/>
          </a:xfrm>
        </p:grpSpPr>
        <p:sp>
          <p:nvSpPr>
            <p:cNvPr id="117" name="Rechteck 116"/>
            <p:cNvSpPr/>
            <p:nvPr/>
          </p:nvSpPr>
          <p:spPr>
            <a:xfrm>
              <a:off x="1205802" y="3426488"/>
              <a:ext cx="733530" cy="197952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8" name="Ellipse 117"/>
            <p:cNvSpPr/>
            <p:nvPr/>
          </p:nvSpPr>
          <p:spPr>
            <a:xfrm>
              <a:off x="1264817" y="3475823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9" name="Ellipse 118"/>
            <p:cNvSpPr/>
            <p:nvPr/>
          </p:nvSpPr>
          <p:spPr>
            <a:xfrm>
              <a:off x="1417217" y="3628223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0" name="Ellipse 119"/>
            <p:cNvSpPr/>
            <p:nvPr/>
          </p:nvSpPr>
          <p:spPr>
            <a:xfrm>
              <a:off x="1463109" y="3475823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1" name="Ellipse 120"/>
            <p:cNvSpPr/>
            <p:nvPr/>
          </p:nvSpPr>
          <p:spPr>
            <a:xfrm>
              <a:off x="1615509" y="3628223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2" name="Ellipse 121"/>
            <p:cNvSpPr/>
            <p:nvPr/>
          </p:nvSpPr>
          <p:spPr>
            <a:xfrm>
              <a:off x="1801641" y="3628223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3" name="Ellipse 122"/>
            <p:cNvSpPr/>
            <p:nvPr/>
          </p:nvSpPr>
          <p:spPr>
            <a:xfrm>
              <a:off x="1218925" y="3628223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4" name="Ellipse 123"/>
            <p:cNvSpPr/>
            <p:nvPr/>
          </p:nvSpPr>
          <p:spPr>
            <a:xfrm>
              <a:off x="1612584" y="3488237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5" name="Ellipse 124"/>
            <p:cNvSpPr/>
            <p:nvPr/>
          </p:nvSpPr>
          <p:spPr>
            <a:xfrm>
              <a:off x="1810876" y="3488237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6" name="Ellipse 125"/>
            <p:cNvSpPr/>
            <p:nvPr/>
          </p:nvSpPr>
          <p:spPr>
            <a:xfrm>
              <a:off x="1264304" y="5133268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7" name="Ellipse 126"/>
            <p:cNvSpPr/>
            <p:nvPr/>
          </p:nvSpPr>
          <p:spPr>
            <a:xfrm>
              <a:off x="1416704" y="5285668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8" name="Ellipse 127"/>
            <p:cNvSpPr/>
            <p:nvPr/>
          </p:nvSpPr>
          <p:spPr>
            <a:xfrm>
              <a:off x="1462596" y="5133268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9" name="Ellipse 128"/>
            <p:cNvSpPr/>
            <p:nvPr/>
          </p:nvSpPr>
          <p:spPr>
            <a:xfrm>
              <a:off x="1614996" y="5285668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0" name="Ellipse 129"/>
            <p:cNvSpPr/>
            <p:nvPr/>
          </p:nvSpPr>
          <p:spPr>
            <a:xfrm>
              <a:off x="1801128" y="5285668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1" name="Ellipse 130"/>
            <p:cNvSpPr/>
            <p:nvPr/>
          </p:nvSpPr>
          <p:spPr>
            <a:xfrm>
              <a:off x="1218412" y="5285668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2" name="Ellipse 131"/>
            <p:cNvSpPr/>
            <p:nvPr/>
          </p:nvSpPr>
          <p:spPr>
            <a:xfrm>
              <a:off x="1612071" y="5145682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3" name="Ellipse 132"/>
            <p:cNvSpPr/>
            <p:nvPr/>
          </p:nvSpPr>
          <p:spPr>
            <a:xfrm>
              <a:off x="1810363" y="5145682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4" name="Ellipse 133"/>
            <p:cNvSpPr/>
            <p:nvPr/>
          </p:nvSpPr>
          <p:spPr>
            <a:xfrm>
              <a:off x="1250494" y="4107623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5" name="Ellipse 134"/>
            <p:cNvSpPr/>
            <p:nvPr/>
          </p:nvSpPr>
          <p:spPr>
            <a:xfrm>
              <a:off x="1402894" y="4260023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6" name="Ellipse 135"/>
            <p:cNvSpPr/>
            <p:nvPr/>
          </p:nvSpPr>
          <p:spPr>
            <a:xfrm>
              <a:off x="1448786" y="4107623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7" name="Ellipse 136"/>
            <p:cNvSpPr/>
            <p:nvPr/>
          </p:nvSpPr>
          <p:spPr>
            <a:xfrm>
              <a:off x="1601186" y="4260023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8" name="Ellipse 137"/>
            <p:cNvSpPr/>
            <p:nvPr/>
          </p:nvSpPr>
          <p:spPr>
            <a:xfrm>
              <a:off x="1787318" y="4260023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9" name="Ellipse 138"/>
            <p:cNvSpPr/>
            <p:nvPr/>
          </p:nvSpPr>
          <p:spPr>
            <a:xfrm>
              <a:off x="1204602" y="4260023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0" name="Ellipse 139"/>
            <p:cNvSpPr/>
            <p:nvPr/>
          </p:nvSpPr>
          <p:spPr>
            <a:xfrm>
              <a:off x="1598261" y="4120037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1" name="Ellipse 140"/>
            <p:cNvSpPr/>
            <p:nvPr/>
          </p:nvSpPr>
          <p:spPr>
            <a:xfrm>
              <a:off x="1796553" y="4120037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2" name="Ellipse 141"/>
            <p:cNvSpPr/>
            <p:nvPr/>
          </p:nvSpPr>
          <p:spPr>
            <a:xfrm>
              <a:off x="1260028" y="4623682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3" name="Ellipse 142"/>
            <p:cNvSpPr/>
            <p:nvPr/>
          </p:nvSpPr>
          <p:spPr>
            <a:xfrm>
              <a:off x="1412428" y="4776082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4" name="Ellipse 143"/>
            <p:cNvSpPr/>
            <p:nvPr/>
          </p:nvSpPr>
          <p:spPr>
            <a:xfrm>
              <a:off x="1458320" y="4623682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5" name="Ellipse 144"/>
            <p:cNvSpPr/>
            <p:nvPr/>
          </p:nvSpPr>
          <p:spPr>
            <a:xfrm>
              <a:off x="1610720" y="4776082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6" name="Ellipse 145"/>
            <p:cNvSpPr/>
            <p:nvPr/>
          </p:nvSpPr>
          <p:spPr>
            <a:xfrm>
              <a:off x="1796852" y="4776082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7" name="Ellipse 146"/>
            <p:cNvSpPr/>
            <p:nvPr/>
          </p:nvSpPr>
          <p:spPr>
            <a:xfrm>
              <a:off x="1214136" y="4776082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8" name="Ellipse 147"/>
            <p:cNvSpPr/>
            <p:nvPr/>
          </p:nvSpPr>
          <p:spPr>
            <a:xfrm>
              <a:off x="1607795" y="4636096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9" name="Ellipse 148"/>
            <p:cNvSpPr/>
            <p:nvPr/>
          </p:nvSpPr>
          <p:spPr>
            <a:xfrm>
              <a:off x="1806087" y="4636096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0" name="Ellipse 149"/>
            <p:cNvSpPr/>
            <p:nvPr/>
          </p:nvSpPr>
          <p:spPr>
            <a:xfrm>
              <a:off x="1296922" y="3791383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1" name="Ellipse 150"/>
            <p:cNvSpPr/>
            <p:nvPr/>
          </p:nvSpPr>
          <p:spPr>
            <a:xfrm>
              <a:off x="1495214" y="3791383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2" name="Ellipse 151"/>
            <p:cNvSpPr/>
            <p:nvPr/>
          </p:nvSpPr>
          <p:spPr>
            <a:xfrm>
              <a:off x="1237906" y="3949138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3" name="Ellipse 152"/>
            <p:cNvSpPr/>
            <p:nvPr/>
          </p:nvSpPr>
          <p:spPr>
            <a:xfrm>
              <a:off x="1436198" y="3949138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4" name="Ellipse 153"/>
            <p:cNvSpPr/>
            <p:nvPr/>
          </p:nvSpPr>
          <p:spPr>
            <a:xfrm>
              <a:off x="1623009" y="3973901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5" name="Ellipse 154"/>
            <p:cNvSpPr/>
            <p:nvPr/>
          </p:nvSpPr>
          <p:spPr>
            <a:xfrm>
              <a:off x="1821301" y="3973901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6" name="Ellipse 155"/>
            <p:cNvSpPr/>
            <p:nvPr/>
          </p:nvSpPr>
          <p:spPr>
            <a:xfrm>
              <a:off x="1642535" y="3812458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7" name="Ellipse 156"/>
            <p:cNvSpPr/>
            <p:nvPr/>
          </p:nvSpPr>
          <p:spPr>
            <a:xfrm>
              <a:off x="1792010" y="3824872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8" name="Ellipse 157"/>
            <p:cNvSpPr/>
            <p:nvPr/>
          </p:nvSpPr>
          <p:spPr>
            <a:xfrm>
              <a:off x="1277427" y="4897739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9" name="Ellipse 158"/>
            <p:cNvSpPr/>
            <p:nvPr/>
          </p:nvSpPr>
          <p:spPr>
            <a:xfrm>
              <a:off x="1426902" y="4910153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0" name="Ellipse 159"/>
            <p:cNvSpPr/>
            <p:nvPr/>
          </p:nvSpPr>
          <p:spPr>
            <a:xfrm>
              <a:off x="1593137" y="4491033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1" name="Ellipse 160"/>
            <p:cNvSpPr/>
            <p:nvPr/>
          </p:nvSpPr>
          <p:spPr>
            <a:xfrm>
              <a:off x="1742612" y="4503447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2" name="Ellipse 161"/>
            <p:cNvSpPr/>
            <p:nvPr/>
          </p:nvSpPr>
          <p:spPr>
            <a:xfrm>
              <a:off x="1355447" y="5019396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3" name="Ellipse 162"/>
            <p:cNvSpPr/>
            <p:nvPr/>
          </p:nvSpPr>
          <p:spPr>
            <a:xfrm>
              <a:off x="1704985" y="4379675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4" name="Ellipse 163"/>
            <p:cNvSpPr/>
            <p:nvPr/>
          </p:nvSpPr>
          <p:spPr>
            <a:xfrm>
              <a:off x="1465332" y="4380874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5" name="Ellipse 164"/>
            <p:cNvSpPr/>
            <p:nvPr/>
          </p:nvSpPr>
          <p:spPr>
            <a:xfrm>
              <a:off x="1358201" y="4500886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6" name="Ellipse 165"/>
            <p:cNvSpPr/>
            <p:nvPr/>
          </p:nvSpPr>
          <p:spPr>
            <a:xfrm>
              <a:off x="1259534" y="4400567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7" name="Ellipse 166"/>
            <p:cNvSpPr/>
            <p:nvPr/>
          </p:nvSpPr>
          <p:spPr>
            <a:xfrm>
              <a:off x="1542170" y="5011611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8" name="Ellipse 167"/>
            <p:cNvSpPr/>
            <p:nvPr/>
          </p:nvSpPr>
          <p:spPr>
            <a:xfrm>
              <a:off x="1642534" y="4904238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9" name="Ellipse 168"/>
            <p:cNvSpPr/>
            <p:nvPr/>
          </p:nvSpPr>
          <p:spPr>
            <a:xfrm>
              <a:off x="1775069" y="4996653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70" name="Gruppieren 169"/>
          <p:cNvGrpSpPr/>
          <p:nvPr/>
        </p:nvGrpSpPr>
        <p:grpSpPr>
          <a:xfrm rot="21163918">
            <a:off x="4870564" y="3387529"/>
            <a:ext cx="734730" cy="1979525"/>
            <a:chOff x="1204602" y="3426488"/>
            <a:chExt cx="734730" cy="1979525"/>
          </a:xfrm>
        </p:grpSpPr>
        <p:sp>
          <p:nvSpPr>
            <p:cNvPr id="171" name="Rechteck 170"/>
            <p:cNvSpPr/>
            <p:nvPr/>
          </p:nvSpPr>
          <p:spPr>
            <a:xfrm>
              <a:off x="1205802" y="3426488"/>
              <a:ext cx="733530" cy="197952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2" name="Ellipse 171"/>
            <p:cNvSpPr/>
            <p:nvPr/>
          </p:nvSpPr>
          <p:spPr>
            <a:xfrm>
              <a:off x="1264817" y="3475823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3" name="Ellipse 172"/>
            <p:cNvSpPr/>
            <p:nvPr/>
          </p:nvSpPr>
          <p:spPr>
            <a:xfrm>
              <a:off x="1417217" y="3628223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4" name="Ellipse 173"/>
            <p:cNvSpPr/>
            <p:nvPr/>
          </p:nvSpPr>
          <p:spPr>
            <a:xfrm>
              <a:off x="1463109" y="3475823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5" name="Ellipse 174"/>
            <p:cNvSpPr/>
            <p:nvPr/>
          </p:nvSpPr>
          <p:spPr>
            <a:xfrm>
              <a:off x="1615509" y="3628223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6" name="Ellipse 175"/>
            <p:cNvSpPr/>
            <p:nvPr/>
          </p:nvSpPr>
          <p:spPr>
            <a:xfrm>
              <a:off x="1801641" y="3628223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7" name="Ellipse 176"/>
            <p:cNvSpPr/>
            <p:nvPr/>
          </p:nvSpPr>
          <p:spPr>
            <a:xfrm>
              <a:off x="1218925" y="3628223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8" name="Ellipse 177"/>
            <p:cNvSpPr/>
            <p:nvPr/>
          </p:nvSpPr>
          <p:spPr>
            <a:xfrm>
              <a:off x="1612584" y="3488237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9" name="Ellipse 178"/>
            <p:cNvSpPr/>
            <p:nvPr/>
          </p:nvSpPr>
          <p:spPr>
            <a:xfrm>
              <a:off x="1810876" y="3488237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0" name="Ellipse 179"/>
            <p:cNvSpPr/>
            <p:nvPr/>
          </p:nvSpPr>
          <p:spPr>
            <a:xfrm>
              <a:off x="1264304" y="5133268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1" name="Ellipse 180"/>
            <p:cNvSpPr/>
            <p:nvPr/>
          </p:nvSpPr>
          <p:spPr>
            <a:xfrm>
              <a:off x="1416704" y="5285668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2" name="Ellipse 181"/>
            <p:cNvSpPr/>
            <p:nvPr/>
          </p:nvSpPr>
          <p:spPr>
            <a:xfrm>
              <a:off x="1462596" y="5133268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3" name="Ellipse 182"/>
            <p:cNvSpPr/>
            <p:nvPr/>
          </p:nvSpPr>
          <p:spPr>
            <a:xfrm>
              <a:off x="1614996" y="5285668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4" name="Ellipse 183"/>
            <p:cNvSpPr/>
            <p:nvPr/>
          </p:nvSpPr>
          <p:spPr>
            <a:xfrm>
              <a:off x="1801128" y="5285668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5" name="Ellipse 184"/>
            <p:cNvSpPr/>
            <p:nvPr/>
          </p:nvSpPr>
          <p:spPr>
            <a:xfrm>
              <a:off x="1218412" y="5285668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6" name="Ellipse 185"/>
            <p:cNvSpPr/>
            <p:nvPr/>
          </p:nvSpPr>
          <p:spPr>
            <a:xfrm>
              <a:off x="1612071" y="5145682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7" name="Ellipse 186"/>
            <p:cNvSpPr/>
            <p:nvPr/>
          </p:nvSpPr>
          <p:spPr>
            <a:xfrm>
              <a:off x="1810363" y="5145682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8" name="Ellipse 187"/>
            <p:cNvSpPr/>
            <p:nvPr/>
          </p:nvSpPr>
          <p:spPr>
            <a:xfrm>
              <a:off x="1250494" y="4107623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9" name="Ellipse 188"/>
            <p:cNvSpPr/>
            <p:nvPr/>
          </p:nvSpPr>
          <p:spPr>
            <a:xfrm>
              <a:off x="1402894" y="4260023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0" name="Ellipse 189"/>
            <p:cNvSpPr/>
            <p:nvPr/>
          </p:nvSpPr>
          <p:spPr>
            <a:xfrm>
              <a:off x="1448786" y="4107623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1" name="Ellipse 190"/>
            <p:cNvSpPr/>
            <p:nvPr/>
          </p:nvSpPr>
          <p:spPr>
            <a:xfrm>
              <a:off x="1601186" y="4260023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2" name="Ellipse 191"/>
            <p:cNvSpPr/>
            <p:nvPr/>
          </p:nvSpPr>
          <p:spPr>
            <a:xfrm>
              <a:off x="1787318" y="4260023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3" name="Ellipse 192"/>
            <p:cNvSpPr/>
            <p:nvPr/>
          </p:nvSpPr>
          <p:spPr>
            <a:xfrm>
              <a:off x="1204602" y="4260023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4" name="Ellipse 193"/>
            <p:cNvSpPr/>
            <p:nvPr/>
          </p:nvSpPr>
          <p:spPr>
            <a:xfrm>
              <a:off x="1598261" y="4120037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5" name="Ellipse 194"/>
            <p:cNvSpPr/>
            <p:nvPr/>
          </p:nvSpPr>
          <p:spPr>
            <a:xfrm>
              <a:off x="1796553" y="4120037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6" name="Ellipse 195"/>
            <p:cNvSpPr/>
            <p:nvPr/>
          </p:nvSpPr>
          <p:spPr>
            <a:xfrm>
              <a:off x="1260028" y="4623682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7" name="Ellipse 196"/>
            <p:cNvSpPr/>
            <p:nvPr/>
          </p:nvSpPr>
          <p:spPr>
            <a:xfrm>
              <a:off x="1412428" y="4776082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8" name="Ellipse 197"/>
            <p:cNvSpPr/>
            <p:nvPr/>
          </p:nvSpPr>
          <p:spPr>
            <a:xfrm>
              <a:off x="1458320" y="4623682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9" name="Ellipse 198"/>
            <p:cNvSpPr/>
            <p:nvPr/>
          </p:nvSpPr>
          <p:spPr>
            <a:xfrm>
              <a:off x="1610720" y="4776082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0" name="Ellipse 199"/>
            <p:cNvSpPr/>
            <p:nvPr/>
          </p:nvSpPr>
          <p:spPr>
            <a:xfrm>
              <a:off x="1796852" y="4776082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1" name="Ellipse 200"/>
            <p:cNvSpPr/>
            <p:nvPr/>
          </p:nvSpPr>
          <p:spPr>
            <a:xfrm>
              <a:off x="1214136" y="4776082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2" name="Ellipse 201"/>
            <p:cNvSpPr/>
            <p:nvPr/>
          </p:nvSpPr>
          <p:spPr>
            <a:xfrm>
              <a:off x="1607795" y="4636096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3" name="Ellipse 202"/>
            <p:cNvSpPr/>
            <p:nvPr/>
          </p:nvSpPr>
          <p:spPr>
            <a:xfrm>
              <a:off x="1806087" y="4636096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4" name="Ellipse 203"/>
            <p:cNvSpPr/>
            <p:nvPr/>
          </p:nvSpPr>
          <p:spPr>
            <a:xfrm>
              <a:off x="1296922" y="3791383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5" name="Ellipse 204"/>
            <p:cNvSpPr/>
            <p:nvPr/>
          </p:nvSpPr>
          <p:spPr>
            <a:xfrm>
              <a:off x="1495214" y="3791383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6" name="Ellipse 205"/>
            <p:cNvSpPr/>
            <p:nvPr/>
          </p:nvSpPr>
          <p:spPr>
            <a:xfrm>
              <a:off x="1237906" y="3949138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7" name="Ellipse 206"/>
            <p:cNvSpPr/>
            <p:nvPr/>
          </p:nvSpPr>
          <p:spPr>
            <a:xfrm>
              <a:off x="1436198" y="3949138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8" name="Ellipse 207"/>
            <p:cNvSpPr/>
            <p:nvPr/>
          </p:nvSpPr>
          <p:spPr>
            <a:xfrm>
              <a:off x="1623009" y="3973901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9" name="Ellipse 208"/>
            <p:cNvSpPr/>
            <p:nvPr/>
          </p:nvSpPr>
          <p:spPr>
            <a:xfrm>
              <a:off x="1821301" y="3973901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0" name="Ellipse 209"/>
            <p:cNvSpPr/>
            <p:nvPr/>
          </p:nvSpPr>
          <p:spPr>
            <a:xfrm>
              <a:off x="1642535" y="3812458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1" name="Ellipse 210"/>
            <p:cNvSpPr/>
            <p:nvPr/>
          </p:nvSpPr>
          <p:spPr>
            <a:xfrm>
              <a:off x="1792010" y="3824872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2" name="Ellipse 211"/>
            <p:cNvSpPr/>
            <p:nvPr/>
          </p:nvSpPr>
          <p:spPr>
            <a:xfrm>
              <a:off x="1277427" y="4897739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3" name="Ellipse 212"/>
            <p:cNvSpPr/>
            <p:nvPr/>
          </p:nvSpPr>
          <p:spPr>
            <a:xfrm>
              <a:off x="1426902" y="4910153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4" name="Ellipse 213"/>
            <p:cNvSpPr/>
            <p:nvPr/>
          </p:nvSpPr>
          <p:spPr>
            <a:xfrm>
              <a:off x="1593137" y="4491033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5" name="Ellipse 214"/>
            <p:cNvSpPr/>
            <p:nvPr/>
          </p:nvSpPr>
          <p:spPr>
            <a:xfrm>
              <a:off x="1742612" y="4503447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6" name="Ellipse 215"/>
            <p:cNvSpPr/>
            <p:nvPr/>
          </p:nvSpPr>
          <p:spPr>
            <a:xfrm>
              <a:off x="1355447" y="5019396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7" name="Ellipse 216"/>
            <p:cNvSpPr/>
            <p:nvPr/>
          </p:nvSpPr>
          <p:spPr>
            <a:xfrm>
              <a:off x="1704985" y="4379675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8" name="Ellipse 217"/>
            <p:cNvSpPr/>
            <p:nvPr/>
          </p:nvSpPr>
          <p:spPr>
            <a:xfrm>
              <a:off x="1465332" y="4380874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9" name="Ellipse 218"/>
            <p:cNvSpPr/>
            <p:nvPr/>
          </p:nvSpPr>
          <p:spPr>
            <a:xfrm>
              <a:off x="1358201" y="4500886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0" name="Ellipse 219"/>
            <p:cNvSpPr/>
            <p:nvPr/>
          </p:nvSpPr>
          <p:spPr>
            <a:xfrm>
              <a:off x="1259534" y="4400567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1" name="Ellipse 220"/>
            <p:cNvSpPr/>
            <p:nvPr/>
          </p:nvSpPr>
          <p:spPr>
            <a:xfrm>
              <a:off x="1542170" y="5011611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2" name="Ellipse 221"/>
            <p:cNvSpPr/>
            <p:nvPr/>
          </p:nvSpPr>
          <p:spPr>
            <a:xfrm>
              <a:off x="1642534" y="4904238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3" name="Ellipse 222"/>
            <p:cNvSpPr/>
            <p:nvPr/>
          </p:nvSpPr>
          <p:spPr>
            <a:xfrm>
              <a:off x="1775069" y="4996653"/>
              <a:ext cx="118031" cy="10145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25" name="Freihandform 224"/>
          <p:cNvSpPr/>
          <p:nvPr/>
        </p:nvSpPr>
        <p:spPr>
          <a:xfrm>
            <a:off x="1346570" y="3439236"/>
            <a:ext cx="102719" cy="1978925"/>
          </a:xfrm>
          <a:custGeom>
            <a:avLst/>
            <a:gdLst>
              <a:gd name="connsiteX0" fmla="*/ 72797 w 102719"/>
              <a:gd name="connsiteY0" fmla="*/ 0 h 1978925"/>
              <a:gd name="connsiteX1" fmla="*/ 72797 w 102719"/>
              <a:gd name="connsiteY1" fmla="*/ 109182 h 1978925"/>
              <a:gd name="connsiteX2" fmla="*/ 38678 w 102719"/>
              <a:gd name="connsiteY2" fmla="*/ 197892 h 1978925"/>
              <a:gd name="connsiteX3" fmla="*/ 31854 w 102719"/>
              <a:gd name="connsiteY3" fmla="*/ 286603 h 1978925"/>
              <a:gd name="connsiteX4" fmla="*/ 38678 w 102719"/>
              <a:gd name="connsiteY4" fmla="*/ 354842 h 1978925"/>
              <a:gd name="connsiteX5" fmla="*/ 86445 w 102719"/>
              <a:gd name="connsiteY5" fmla="*/ 429904 h 1978925"/>
              <a:gd name="connsiteX6" fmla="*/ 65973 w 102719"/>
              <a:gd name="connsiteY6" fmla="*/ 504967 h 1978925"/>
              <a:gd name="connsiteX7" fmla="*/ 4558 w 102719"/>
              <a:gd name="connsiteY7" fmla="*/ 559558 h 1978925"/>
              <a:gd name="connsiteX8" fmla="*/ 11382 w 102719"/>
              <a:gd name="connsiteY8" fmla="*/ 661916 h 1978925"/>
              <a:gd name="connsiteX9" fmla="*/ 65973 w 102719"/>
              <a:gd name="connsiteY9" fmla="*/ 736979 h 1978925"/>
              <a:gd name="connsiteX10" fmla="*/ 93269 w 102719"/>
              <a:gd name="connsiteY10" fmla="*/ 805218 h 1978925"/>
              <a:gd name="connsiteX11" fmla="*/ 79621 w 102719"/>
              <a:gd name="connsiteY11" fmla="*/ 846161 h 1978925"/>
              <a:gd name="connsiteX12" fmla="*/ 25030 w 102719"/>
              <a:gd name="connsiteY12" fmla="*/ 907576 h 1978925"/>
              <a:gd name="connsiteX13" fmla="*/ 18206 w 102719"/>
              <a:gd name="connsiteY13" fmla="*/ 968991 h 1978925"/>
              <a:gd name="connsiteX14" fmla="*/ 72797 w 102719"/>
              <a:gd name="connsiteY14" fmla="*/ 1037230 h 1978925"/>
              <a:gd name="connsiteX15" fmla="*/ 86445 w 102719"/>
              <a:gd name="connsiteY15" fmla="*/ 1064525 h 1978925"/>
              <a:gd name="connsiteX16" fmla="*/ 100093 w 102719"/>
              <a:gd name="connsiteY16" fmla="*/ 1105468 h 1978925"/>
              <a:gd name="connsiteX17" fmla="*/ 100093 w 102719"/>
              <a:gd name="connsiteY17" fmla="*/ 1153236 h 1978925"/>
              <a:gd name="connsiteX18" fmla="*/ 72797 w 102719"/>
              <a:gd name="connsiteY18" fmla="*/ 1180531 h 1978925"/>
              <a:gd name="connsiteX19" fmla="*/ 52326 w 102719"/>
              <a:gd name="connsiteY19" fmla="*/ 1276065 h 1978925"/>
              <a:gd name="connsiteX20" fmla="*/ 25030 w 102719"/>
              <a:gd name="connsiteY20" fmla="*/ 1330657 h 1978925"/>
              <a:gd name="connsiteX21" fmla="*/ 11382 w 102719"/>
              <a:gd name="connsiteY21" fmla="*/ 1392071 h 1978925"/>
              <a:gd name="connsiteX22" fmla="*/ 25030 w 102719"/>
              <a:gd name="connsiteY22" fmla="*/ 1467134 h 1978925"/>
              <a:gd name="connsiteX23" fmla="*/ 59149 w 102719"/>
              <a:gd name="connsiteY23" fmla="*/ 1549021 h 1978925"/>
              <a:gd name="connsiteX24" fmla="*/ 52326 w 102719"/>
              <a:gd name="connsiteY24" fmla="*/ 1589964 h 1978925"/>
              <a:gd name="connsiteX25" fmla="*/ 11382 w 102719"/>
              <a:gd name="connsiteY25" fmla="*/ 1624083 h 1978925"/>
              <a:gd name="connsiteX26" fmla="*/ 86445 w 102719"/>
              <a:gd name="connsiteY26" fmla="*/ 1808328 h 1978925"/>
              <a:gd name="connsiteX27" fmla="*/ 31854 w 102719"/>
              <a:gd name="connsiteY27" fmla="*/ 1924334 h 1978925"/>
              <a:gd name="connsiteX28" fmla="*/ 18206 w 102719"/>
              <a:gd name="connsiteY28" fmla="*/ 1978925 h 1978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02719" h="1978925">
                <a:moveTo>
                  <a:pt x="72797" y="0"/>
                </a:moveTo>
                <a:cubicBezTo>
                  <a:pt x="75640" y="38100"/>
                  <a:pt x="78483" y="76200"/>
                  <a:pt x="72797" y="109182"/>
                </a:cubicBezTo>
                <a:cubicBezTo>
                  <a:pt x="67111" y="142164"/>
                  <a:pt x="45502" y="168322"/>
                  <a:pt x="38678" y="197892"/>
                </a:cubicBezTo>
                <a:cubicBezTo>
                  <a:pt x="31854" y="227462"/>
                  <a:pt x="31854" y="260445"/>
                  <a:pt x="31854" y="286603"/>
                </a:cubicBezTo>
                <a:cubicBezTo>
                  <a:pt x="31854" y="312761"/>
                  <a:pt x="29579" y="330959"/>
                  <a:pt x="38678" y="354842"/>
                </a:cubicBezTo>
                <a:cubicBezTo>
                  <a:pt x="47776" y="378726"/>
                  <a:pt x="81896" y="404883"/>
                  <a:pt x="86445" y="429904"/>
                </a:cubicBezTo>
                <a:cubicBezTo>
                  <a:pt x="90994" y="454925"/>
                  <a:pt x="79621" y="483358"/>
                  <a:pt x="65973" y="504967"/>
                </a:cubicBezTo>
                <a:cubicBezTo>
                  <a:pt x="52325" y="526576"/>
                  <a:pt x="13656" y="533400"/>
                  <a:pt x="4558" y="559558"/>
                </a:cubicBezTo>
                <a:cubicBezTo>
                  <a:pt x="-4540" y="585716"/>
                  <a:pt x="1146" y="632346"/>
                  <a:pt x="11382" y="661916"/>
                </a:cubicBezTo>
                <a:cubicBezTo>
                  <a:pt x="21618" y="691486"/>
                  <a:pt x="52325" y="713095"/>
                  <a:pt x="65973" y="736979"/>
                </a:cubicBezTo>
                <a:cubicBezTo>
                  <a:pt x="79621" y="760863"/>
                  <a:pt x="90994" y="787021"/>
                  <a:pt x="93269" y="805218"/>
                </a:cubicBezTo>
                <a:cubicBezTo>
                  <a:pt x="95544" y="823415"/>
                  <a:pt x="90994" y="829101"/>
                  <a:pt x="79621" y="846161"/>
                </a:cubicBezTo>
                <a:cubicBezTo>
                  <a:pt x="68248" y="863221"/>
                  <a:pt x="35266" y="887104"/>
                  <a:pt x="25030" y="907576"/>
                </a:cubicBezTo>
                <a:cubicBezTo>
                  <a:pt x="14794" y="928048"/>
                  <a:pt x="10245" y="947382"/>
                  <a:pt x="18206" y="968991"/>
                </a:cubicBezTo>
                <a:cubicBezTo>
                  <a:pt x="26167" y="990600"/>
                  <a:pt x="61424" y="1021308"/>
                  <a:pt x="72797" y="1037230"/>
                </a:cubicBezTo>
                <a:cubicBezTo>
                  <a:pt x="84170" y="1053152"/>
                  <a:pt x="81896" y="1053152"/>
                  <a:pt x="86445" y="1064525"/>
                </a:cubicBezTo>
                <a:cubicBezTo>
                  <a:pt x="90994" y="1075898"/>
                  <a:pt x="97818" y="1090683"/>
                  <a:pt x="100093" y="1105468"/>
                </a:cubicBezTo>
                <a:cubicBezTo>
                  <a:pt x="102368" y="1120253"/>
                  <a:pt x="104642" y="1140726"/>
                  <a:pt x="100093" y="1153236"/>
                </a:cubicBezTo>
                <a:cubicBezTo>
                  <a:pt x="95544" y="1165746"/>
                  <a:pt x="80758" y="1160060"/>
                  <a:pt x="72797" y="1180531"/>
                </a:cubicBezTo>
                <a:cubicBezTo>
                  <a:pt x="64836" y="1201002"/>
                  <a:pt x="60287" y="1251044"/>
                  <a:pt x="52326" y="1276065"/>
                </a:cubicBezTo>
                <a:cubicBezTo>
                  <a:pt x="44365" y="1301086"/>
                  <a:pt x="31854" y="1311323"/>
                  <a:pt x="25030" y="1330657"/>
                </a:cubicBezTo>
                <a:cubicBezTo>
                  <a:pt x="18206" y="1349991"/>
                  <a:pt x="11382" y="1369325"/>
                  <a:pt x="11382" y="1392071"/>
                </a:cubicBezTo>
                <a:cubicBezTo>
                  <a:pt x="11382" y="1414817"/>
                  <a:pt x="17069" y="1440976"/>
                  <a:pt x="25030" y="1467134"/>
                </a:cubicBezTo>
                <a:cubicBezTo>
                  <a:pt x="32991" y="1493292"/>
                  <a:pt x="54600" y="1528549"/>
                  <a:pt x="59149" y="1549021"/>
                </a:cubicBezTo>
                <a:cubicBezTo>
                  <a:pt x="63698" y="1569493"/>
                  <a:pt x="60287" y="1577454"/>
                  <a:pt x="52326" y="1589964"/>
                </a:cubicBezTo>
                <a:cubicBezTo>
                  <a:pt x="44365" y="1602474"/>
                  <a:pt x="5696" y="1587689"/>
                  <a:pt x="11382" y="1624083"/>
                </a:cubicBezTo>
                <a:cubicBezTo>
                  <a:pt x="17068" y="1660477"/>
                  <a:pt x="83033" y="1758286"/>
                  <a:pt x="86445" y="1808328"/>
                </a:cubicBezTo>
                <a:cubicBezTo>
                  <a:pt x="89857" y="1858370"/>
                  <a:pt x="43227" y="1895901"/>
                  <a:pt x="31854" y="1924334"/>
                </a:cubicBezTo>
                <a:cubicBezTo>
                  <a:pt x="20481" y="1952767"/>
                  <a:pt x="6833" y="1970964"/>
                  <a:pt x="18206" y="1978925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6" name="Freihandform 225"/>
          <p:cNvSpPr/>
          <p:nvPr/>
        </p:nvSpPr>
        <p:spPr>
          <a:xfrm>
            <a:off x="1498904" y="3432412"/>
            <a:ext cx="197707" cy="1972101"/>
          </a:xfrm>
          <a:custGeom>
            <a:avLst/>
            <a:gdLst>
              <a:gd name="connsiteX0" fmla="*/ 125180 w 197707"/>
              <a:gd name="connsiteY0" fmla="*/ 0 h 1972101"/>
              <a:gd name="connsiteX1" fmla="*/ 91060 w 197707"/>
              <a:gd name="connsiteY1" fmla="*/ 129654 h 1972101"/>
              <a:gd name="connsiteX2" fmla="*/ 77412 w 197707"/>
              <a:gd name="connsiteY2" fmla="*/ 232012 h 1972101"/>
              <a:gd name="connsiteX3" fmla="*/ 91060 w 197707"/>
              <a:gd name="connsiteY3" fmla="*/ 313898 h 1972101"/>
              <a:gd name="connsiteX4" fmla="*/ 118356 w 197707"/>
              <a:gd name="connsiteY4" fmla="*/ 354842 h 1972101"/>
              <a:gd name="connsiteX5" fmla="*/ 118356 w 197707"/>
              <a:gd name="connsiteY5" fmla="*/ 450376 h 1972101"/>
              <a:gd name="connsiteX6" fmla="*/ 91060 w 197707"/>
              <a:gd name="connsiteY6" fmla="*/ 504967 h 1972101"/>
              <a:gd name="connsiteX7" fmla="*/ 56941 w 197707"/>
              <a:gd name="connsiteY7" fmla="*/ 586854 h 1972101"/>
              <a:gd name="connsiteX8" fmla="*/ 2350 w 197707"/>
              <a:gd name="connsiteY8" fmla="*/ 627797 h 1972101"/>
              <a:gd name="connsiteX9" fmla="*/ 15997 w 197707"/>
              <a:gd name="connsiteY9" fmla="*/ 689212 h 1972101"/>
              <a:gd name="connsiteX10" fmla="*/ 70589 w 197707"/>
              <a:gd name="connsiteY10" fmla="*/ 757451 h 1972101"/>
              <a:gd name="connsiteX11" fmla="*/ 97884 w 197707"/>
              <a:gd name="connsiteY11" fmla="*/ 825689 h 1972101"/>
              <a:gd name="connsiteX12" fmla="*/ 186595 w 197707"/>
              <a:gd name="connsiteY12" fmla="*/ 852985 h 1972101"/>
              <a:gd name="connsiteX13" fmla="*/ 193418 w 197707"/>
              <a:gd name="connsiteY13" fmla="*/ 941695 h 1972101"/>
              <a:gd name="connsiteX14" fmla="*/ 159299 w 197707"/>
              <a:gd name="connsiteY14" fmla="*/ 996287 h 1972101"/>
              <a:gd name="connsiteX15" fmla="*/ 132003 w 197707"/>
              <a:gd name="connsiteY15" fmla="*/ 1037230 h 1972101"/>
              <a:gd name="connsiteX16" fmla="*/ 104708 w 197707"/>
              <a:gd name="connsiteY16" fmla="*/ 1119116 h 1972101"/>
              <a:gd name="connsiteX17" fmla="*/ 77412 w 197707"/>
              <a:gd name="connsiteY17" fmla="*/ 1241946 h 1972101"/>
              <a:gd name="connsiteX18" fmla="*/ 125180 w 197707"/>
              <a:gd name="connsiteY18" fmla="*/ 1317009 h 1972101"/>
              <a:gd name="connsiteX19" fmla="*/ 91060 w 197707"/>
              <a:gd name="connsiteY19" fmla="*/ 1398895 h 1972101"/>
              <a:gd name="connsiteX20" fmla="*/ 77412 w 197707"/>
              <a:gd name="connsiteY20" fmla="*/ 1501254 h 1972101"/>
              <a:gd name="connsiteX21" fmla="*/ 111532 w 197707"/>
              <a:gd name="connsiteY21" fmla="*/ 1549021 h 1972101"/>
              <a:gd name="connsiteX22" fmla="*/ 179771 w 197707"/>
              <a:gd name="connsiteY22" fmla="*/ 1624084 h 1972101"/>
              <a:gd name="connsiteX23" fmla="*/ 104708 w 197707"/>
              <a:gd name="connsiteY23" fmla="*/ 1712794 h 1972101"/>
              <a:gd name="connsiteX24" fmla="*/ 77412 w 197707"/>
              <a:gd name="connsiteY24" fmla="*/ 1794681 h 1972101"/>
              <a:gd name="connsiteX25" fmla="*/ 50117 w 197707"/>
              <a:gd name="connsiteY25" fmla="*/ 1890215 h 1972101"/>
              <a:gd name="connsiteX26" fmla="*/ 63765 w 197707"/>
              <a:gd name="connsiteY26" fmla="*/ 1972101 h 197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97707" h="1972101">
                <a:moveTo>
                  <a:pt x="125180" y="0"/>
                </a:moveTo>
                <a:cubicBezTo>
                  <a:pt x="112100" y="45492"/>
                  <a:pt x="99021" y="90985"/>
                  <a:pt x="91060" y="129654"/>
                </a:cubicBezTo>
                <a:cubicBezTo>
                  <a:pt x="83099" y="168323"/>
                  <a:pt x="77412" y="201305"/>
                  <a:pt x="77412" y="232012"/>
                </a:cubicBezTo>
                <a:cubicBezTo>
                  <a:pt x="77412" y="262719"/>
                  <a:pt x="84236" y="293426"/>
                  <a:pt x="91060" y="313898"/>
                </a:cubicBezTo>
                <a:cubicBezTo>
                  <a:pt x="97884" y="334370"/>
                  <a:pt x="113807" y="332096"/>
                  <a:pt x="118356" y="354842"/>
                </a:cubicBezTo>
                <a:cubicBezTo>
                  <a:pt x="122905" y="377588"/>
                  <a:pt x="122905" y="425355"/>
                  <a:pt x="118356" y="450376"/>
                </a:cubicBezTo>
                <a:cubicBezTo>
                  <a:pt x="113807" y="475397"/>
                  <a:pt x="101296" y="482221"/>
                  <a:pt x="91060" y="504967"/>
                </a:cubicBezTo>
                <a:cubicBezTo>
                  <a:pt x="80824" y="527713"/>
                  <a:pt x="71726" y="566382"/>
                  <a:pt x="56941" y="586854"/>
                </a:cubicBezTo>
                <a:cubicBezTo>
                  <a:pt x="42156" y="607326"/>
                  <a:pt x="9174" y="610737"/>
                  <a:pt x="2350" y="627797"/>
                </a:cubicBezTo>
                <a:cubicBezTo>
                  <a:pt x="-4474" y="644857"/>
                  <a:pt x="4624" y="667603"/>
                  <a:pt x="15997" y="689212"/>
                </a:cubicBezTo>
                <a:cubicBezTo>
                  <a:pt x="27370" y="710821"/>
                  <a:pt x="56941" y="734705"/>
                  <a:pt x="70589" y="757451"/>
                </a:cubicBezTo>
                <a:cubicBezTo>
                  <a:pt x="84237" y="780197"/>
                  <a:pt x="78550" y="809767"/>
                  <a:pt x="97884" y="825689"/>
                </a:cubicBezTo>
                <a:cubicBezTo>
                  <a:pt x="117218" y="841611"/>
                  <a:pt x="170673" y="833651"/>
                  <a:pt x="186595" y="852985"/>
                </a:cubicBezTo>
                <a:cubicBezTo>
                  <a:pt x="202517" y="872319"/>
                  <a:pt x="197967" y="917811"/>
                  <a:pt x="193418" y="941695"/>
                </a:cubicBezTo>
                <a:cubicBezTo>
                  <a:pt x="188869" y="965579"/>
                  <a:pt x="169535" y="980365"/>
                  <a:pt x="159299" y="996287"/>
                </a:cubicBezTo>
                <a:cubicBezTo>
                  <a:pt x="149063" y="1012210"/>
                  <a:pt x="141101" y="1016759"/>
                  <a:pt x="132003" y="1037230"/>
                </a:cubicBezTo>
                <a:cubicBezTo>
                  <a:pt x="122905" y="1057701"/>
                  <a:pt x="113806" y="1084997"/>
                  <a:pt x="104708" y="1119116"/>
                </a:cubicBezTo>
                <a:cubicBezTo>
                  <a:pt x="95610" y="1153235"/>
                  <a:pt x="74000" y="1208964"/>
                  <a:pt x="77412" y="1241946"/>
                </a:cubicBezTo>
                <a:cubicBezTo>
                  <a:pt x="80824" y="1274928"/>
                  <a:pt x="122905" y="1290851"/>
                  <a:pt x="125180" y="1317009"/>
                </a:cubicBezTo>
                <a:cubicBezTo>
                  <a:pt x="127455" y="1343167"/>
                  <a:pt x="99021" y="1368188"/>
                  <a:pt x="91060" y="1398895"/>
                </a:cubicBezTo>
                <a:cubicBezTo>
                  <a:pt x="83099" y="1429602"/>
                  <a:pt x="74000" y="1476233"/>
                  <a:pt x="77412" y="1501254"/>
                </a:cubicBezTo>
                <a:cubicBezTo>
                  <a:pt x="80824" y="1526275"/>
                  <a:pt x="94472" y="1528549"/>
                  <a:pt x="111532" y="1549021"/>
                </a:cubicBezTo>
                <a:cubicBezTo>
                  <a:pt x="128592" y="1569493"/>
                  <a:pt x="180908" y="1596789"/>
                  <a:pt x="179771" y="1624084"/>
                </a:cubicBezTo>
                <a:cubicBezTo>
                  <a:pt x="178634" y="1651379"/>
                  <a:pt x="121768" y="1684361"/>
                  <a:pt x="104708" y="1712794"/>
                </a:cubicBezTo>
                <a:cubicBezTo>
                  <a:pt x="87648" y="1741227"/>
                  <a:pt x="86510" y="1765111"/>
                  <a:pt x="77412" y="1794681"/>
                </a:cubicBezTo>
                <a:cubicBezTo>
                  <a:pt x="68314" y="1824251"/>
                  <a:pt x="52391" y="1860645"/>
                  <a:pt x="50117" y="1890215"/>
                </a:cubicBezTo>
                <a:cubicBezTo>
                  <a:pt x="47843" y="1919785"/>
                  <a:pt x="55804" y="1924334"/>
                  <a:pt x="63765" y="1972101"/>
                </a:cubicBezTo>
              </a:path>
            </a:pathLst>
          </a:cu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7" name="Freihandform 226"/>
          <p:cNvSpPr/>
          <p:nvPr/>
        </p:nvSpPr>
        <p:spPr>
          <a:xfrm>
            <a:off x="1734838" y="3432412"/>
            <a:ext cx="143756" cy="1972101"/>
          </a:xfrm>
          <a:custGeom>
            <a:avLst/>
            <a:gdLst>
              <a:gd name="connsiteX0" fmla="*/ 53019 w 143756"/>
              <a:gd name="connsiteY0" fmla="*/ 0 h 1972101"/>
              <a:gd name="connsiteX1" fmla="*/ 25723 w 143756"/>
              <a:gd name="connsiteY1" fmla="*/ 129654 h 1972101"/>
              <a:gd name="connsiteX2" fmla="*/ 5252 w 143756"/>
              <a:gd name="connsiteY2" fmla="*/ 211540 h 1972101"/>
              <a:gd name="connsiteX3" fmla="*/ 25723 w 143756"/>
              <a:gd name="connsiteY3" fmla="*/ 279779 h 1972101"/>
              <a:gd name="connsiteX4" fmla="*/ 66666 w 143756"/>
              <a:gd name="connsiteY4" fmla="*/ 320722 h 1972101"/>
              <a:gd name="connsiteX5" fmla="*/ 100786 w 143756"/>
              <a:gd name="connsiteY5" fmla="*/ 368489 h 1972101"/>
              <a:gd name="connsiteX6" fmla="*/ 100786 w 143756"/>
              <a:gd name="connsiteY6" fmla="*/ 416257 h 1972101"/>
              <a:gd name="connsiteX7" fmla="*/ 32547 w 143756"/>
              <a:gd name="connsiteY7" fmla="*/ 436728 h 1972101"/>
              <a:gd name="connsiteX8" fmla="*/ 5252 w 143756"/>
              <a:gd name="connsiteY8" fmla="*/ 532263 h 1972101"/>
              <a:gd name="connsiteX9" fmla="*/ 5252 w 143756"/>
              <a:gd name="connsiteY9" fmla="*/ 614149 h 1972101"/>
              <a:gd name="connsiteX10" fmla="*/ 59843 w 143756"/>
              <a:gd name="connsiteY10" fmla="*/ 668740 h 1972101"/>
              <a:gd name="connsiteX11" fmla="*/ 87138 w 143756"/>
              <a:gd name="connsiteY11" fmla="*/ 689212 h 1972101"/>
              <a:gd name="connsiteX12" fmla="*/ 87138 w 143756"/>
              <a:gd name="connsiteY12" fmla="*/ 743803 h 1972101"/>
              <a:gd name="connsiteX13" fmla="*/ 25723 w 143756"/>
              <a:gd name="connsiteY13" fmla="*/ 798394 h 1972101"/>
              <a:gd name="connsiteX14" fmla="*/ 18899 w 143756"/>
              <a:gd name="connsiteY14" fmla="*/ 873457 h 1972101"/>
              <a:gd name="connsiteX15" fmla="*/ 73490 w 143756"/>
              <a:gd name="connsiteY15" fmla="*/ 955343 h 1972101"/>
              <a:gd name="connsiteX16" fmla="*/ 100786 w 143756"/>
              <a:gd name="connsiteY16" fmla="*/ 1016758 h 1972101"/>
              <a:gd name="connsiteX17" fmla="*/ 100786 w 143756"/>
              <a:gd name="connsiteY17" fmla="*/ 1105469 h 1972101"/>
              <a:gd name="connsiteX18" fmla="*/ 53019 w 143756"/>
              <a:gd name="connsiteY18" fmla="*/ 1194179 h 1972101"/>
              <a:gd name="connsiteX19" fmla="*/ 25723 w 143756"/>
              <a:gd name="connsiteY19" fmla="*/ 1317009 h 1972101"/>
              <a:gd name="connsiteX20" fmla="*/ 53019 w 143756"/>
              <a:gd name="connsiteY20" fmla="*/ 1460310 h 1972101"/>
              <a:gd name="connsiteX21" fmla="*/ 93962 w 143756"/>
              <a:gd name="connsiteY21" fmla="*/ 1501254 h 1972101"/>
              <a:gd name="connsiteX22" fmla="*/ 141729 w 143756"/>
              <a:gd name="connsiteY22" fmla="*/ 1555845 h 1972101"/>
              <a:gd name="connsiteX23" fmla="*/ 128081 w 143756"/>
              <a:gd name="connsiteY23" fmla="*/ 1637731 h 1972101"/>
              <a:gd name="connsiteX24" fmla="*/ 66666 w 143756"/>
              <a:gd name="connsiteY24" fmla="*/ 1705970 h 1972101"/>
              <a:gd name="connsiteX25" fmla="*/ 18899 w 143756"/>
              <a:gd name="connsiteY25" fmla="*/ 1760561 h 1972101"/>
              <a:gd name="connsiteX26" fmla="*/ 18899 w 143756"/>
              <a:gd name="connsiteY26" fmla="*/ 1849272 h 1972101"/>
              <a:gd name="connsiteX27" fmla="*/ 12075 w 143756"/>
              <a:gd name="connsiteY27" fmla="*/ 1944806 h 1972101"/>
              <a:gd name="connsiteX28" fmla="*/ 25723 w 143756"/>
              <a:gd name="connsiteY28" fmla="*/ 1972101 h 197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43756" h="1972101">
                <a:moveTo>
                  <a:pt x="53019" y="0"/>
                </a:moveTo>
                <a:cubicBezTo>
                  <a:pt x="43351" y="47198"/>
                  <a:pt x="33684" y="94397"/>
                  <a:pt x="25723" y="129654"/>
                </a:cubicBezTo>
                <a:cubicBezTo>
                  <a:pt x="17762" y="164911"/>
                  <a:pt x="5252" y="186519"/>
                  <a:pt x="5252" y="211540"/>
                </a:cubicBezTo>
                <a:cubicBezTo>
                  <a:pt x="5252" y="236561"/>
                  <a:pt x="15487" y="261582"/>
                  <a:pt x="25723" y="279779"/>
                </a:cubicBezTo>
                <a:cubicBezTo>
                  <a:pt x="35959" y="297976"/>
                  <a:pt x="54156" y="305937"/>
                  <a:pt x="66666" y="320722"/>
                </a:cubicBezTo>
                <a:cubicBezTo>
                  <a:pt x="79177" y="335507"/>
                  <a:pt x="95099" y="352567"/>
                  <a:pt x="100786" y="368489"/>
                </a:cubicBezTo>
                <a:cubicBezTo>
                  <a:pt x="106473" y="384411"/>
                  <a:pt x="112159" y="404884"/>
                  <a:pt x="100786" y="416257"/>
                </a:cubicBezTo>
                <a:cubicBezTo>
                  <a:pt x="89413" y="427630"/>
                  <a:pt x="48469" y="417394"/>
                  <a:pt x="32547" y="436728"/>
                </a:cubicBezTo>
                <a:cubicBezTo>
                  <a:pt x="16625" y="456062"/>
                  <a:pt x="9801" y="502693"/>
                  <a:pt x="5252" y="532263"/>
                </a:cubicBezTo>
                <a:cubicBezTo>
                  <a:pt x="703" y="561833"/>
                  <a:pt x="-3846" y="591403"/>
                  <a:pt x="5252" y="614149"/>
                </a:cubicBezTo>
                <a:cubicBezTo>
                  <a:pt x="14350" y="636895"/>
                  <a:pt x="59843" y="668740"/>
                  <a:pt x="59843" y="668740"/>
                </a:cubicBezTo>
                <a:cubicBezTo>
                  <a:pt x="73491" y="681251"/>
                  <a:pt x="82589" y="676701"/>
                  <a:pt x="87138" y="689212"/>
                </a:cubicBezTo>
                <a:cubicBezTo>
                  <a:pt x="91687" y="701723"/>
                  <a:pt x="97374" y="725606"/>
                  <a:pt x="87138" y="743803"/>
                </a:cubicBezTo>
                <a:cubicBezTo>
                  <a:pt x="76902" y="762000"/>
                  <a:pt x="37096" y="776785"/>
                  <a:pt x="25723" y="798394"/>
                </a:cubicBezTo>
                <a:cubicBezTo>
                  <a:pt x="14350" y="820003"/>
                  <a:pt x="10938" y="847299"/>
                  <a:pt x="18899" y="873457"/>
                </a:cubicBezTo>
                <a:cubicBezTo>
                  <a:pt x="26860" y="899615"/>
                  <a:pt x="59842" y="931460"/>
                  <a:pt x="73490" y="955343"/>
                </a:cubicBezTo>
                <a:cubicBezTo>
                  <a:pt x="87138" y="979227"/>
                  <a:pt x="96237" y="991737"/>
                  <a:pt x="100786" y="1016758"/>
                </a:cubicBezTo>
                <a:cubicBezTo>
                  <a:pt x="105335" y="1041779"/>
                  <a:pt x="108747" y="1075899"/>
                  <a:pt x="100786" y="1105469"/>
                </a:cubicBezTo>
                <a:cubicBezTo>
                  <a:pt x="92825" y="1135039"/>
                  <a:pt x="65530" y="1158922"/>
                  <a:pt x="53019" y="1194179"/>
                </a:cubicBezTo>
                <a:cubicBezTo>
                  <a:pt x="40508" y="1229436"/>
                  <a:pt x="25723" y="1272654"/>
                  <a:pt x="25723" y="1317009"/>
                </a:cubicBezTo>
                <a:cubicBezTo>
                  <a:pt x="25723" y="1361364"/>
                  <a:pt x="41646" y="1429602"/>
                  <a:pt x="53019" y="1460310"/>
                </a:cubicBezTo>
                <a:cubicBezTo>
                  <a:pt x="64392" y="1491018"/>
                  <a:pt x="79177" y="1485332"/>
                  <a:pt x="93962" y="1501254"/>
                </a:cubicBezTo>
                <a:cubicBezTo>
                  <a:pt x="108747" y="1517176"/>
                  <a:pt x="136043" y="1533099"/>
                  <a:pt x="141729" y="1555845"/>
                </a:cubicBezTo>
                <a:cubicBezTo>
                  <a:pt x="147415" y="1578591"/>
                  <a:pt x="140592" y="1612710"/>
                  <a:pt x="128081" y="1637731"/>
                </a:cubicBezTo>
                <a:cubicBezTo>
                  <a:pt x="115571" y="1662752"/>
                  <a:pt x="84863" y="1685498"/>
                  <a:pt x="66666" y="1705970"/>
                </a:cubicBezTo>
                <a:cubicBezTo>
                  <a:pt x="48469" y="1726442"/>
                  <a:pt x="26860" y="1736677"/>
                  <a:pt x="18899" y="1760561"/>
                </a:cubicBezTo>
                <a:cubicBezTo>
                  <a:pt x="10938" y="1784445"/>
                  <a:pt x="20036" y="1818565"/>
                  <a:pt x="18899" y="1849272"/>
                </a:cubicBezTo>
                <a:cubicBezTo>
                  <a:pt x="17762" y="1879979"/>
                  <a:pt x="10938" y="1924335"/>
                  <a:pt x="12075" y="1944806"/>
                </a:cubicBezTo>
                <a:cubicBezTo>
                  <a:pt x="13212" y="1965277"/>
                  <a:pt x="17762" y="1914098"/>
                  <a:pt x="25723" y="1972101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8" name="Freihandform 227"/>
          <p:cNvSpPr/>
          <p:nvPr/>
        </p:nvSpPr>
        <p:spPr>
          <a:xfrm>
            <a:off x="3145724" y="3391469"/>
            <a:ext cx="184950" cy="2094931"/>
          </a:xfrm>
          <a:custGeom>
            <a:avLst/>
            <a:gdLst>
              <a:gd name="connsiteX0" fmla="*/ 34204 w 184950"/>
              <a:gd name="connsiteY0" fmla="*/ 0 h 2094931"/>
              <a:gd name="connsiteX1" fmla="*/ 13733 w 184950"/>
              <a:gd name="connsiteY1" fmla="*/ 75062 h 2094931"/>
              <a:gd name="connsiteX2" fmla="*/ 27380 w 184950"/>
              <a:gd name="connsiteY2" fmla="*/ 177421 h 2094931"/>
              <a:gd name="connsiteX3" fmla="*/ 88795 w 184950"/>
              <a:gd name="connsiteY3" fmla="*/ 225188 h 2094931"/>
              <a:gd name="connsiteX4" fmla="*/ 109267 w 184950"/>
              <a:gd name="connsiteY4" fmla="*/ 279779 h 2094931"/>
              <a:gd name="connsiteX5" fmla="*/ 109267 w 184950"/>
              <a:gd name="connsiteY5" fmla="*/ 354841 h 2094931"/>
              <a:gd name="connsiteX6" fmla="*/ 27380 w 184950"/>
              <a:gd name="connsiteY6" fmla="*/ 368489 h 2094931"/>
              <a:gd name="connsiteX7" fmla="*/ 85 w 184950"/>
              <a:gd name="connsiteY7" fmla="*/ 477671 h 2094931"/>
              <a:gd name="connsiteX8" fmla="*/ 34204 w 184950"/>
              <a:gd name="connsiteY8" fmla="*/ 573206 h 2094931"/>
              <a:gd name="connsiteX9" fmla="*/ 75148 w 184950"/>
              <a:gd name="connsiteY9" fmla="*/ 580030 h 2094931"/>
              <a:gd name="connsiteX10" fmla="*/ 150210 w 184950"/>
              <a:gd name="connsiteY10" fmla="*/ 600501 h 2094931"/>
              <a:gd name="connsiteX11" fmla="*/ 150210 w 184950"/>
              <a:gd name="connsiteY11" fmla="*/ 675564 h 2094931"/>
              <a:gd name="connsiteX12" fmla="*/ 75148 w 184950"/>
              <a:gd name="connsiteY12" fmla="*/ 736979 h 2094931"/>
              <a:gd name="connsiteX13" fmla="*/ 68324 w 184950"/>
              <a:gd name="connsiteY13" fmla="*/ 846161 h 2094931"/>
              <a:gd name="connsiteX14" fmla="*/ 81972 w 184950"/>
              <a:gd name="connsiteY14" fmla="*/ 941695 h 2094931"/>
              <a:gd name="connsiteX15" fmla="*/ 129739 w 184950"/>
              <a:gd name="connsiteY15" fmla="*/ 996286 h 2094931"/>
              <a:gd name="connsiteX16" fmla="*/ 184330 w 184950"/>
              <a:gd name="connsiteY16" fmla="*/ 1064525 h 2094931"/>
              <a:gd name="connsiteX17" fmla="*/ 157034 w 184950"/>
              <a:gd name="connsiteY17" fmla="*/ 1125940 h 2094931"/>
              <a:gd name="connsiteX18" fmla="*/ 122915 w 184950"/>
              <a:gd name="connsiteY18" fmla="*/ 1214650 h 2094931"/>
              <a:gd name="connsiteX19" fmla="*/ 41028 w 184950"/>
              <a:gd name="connsiteY19" fmla="*/ 1296537 h 2094931"/>
              <a:gd name="connsiteX20" fmla="*/ 47852 w 184950"/>
              <a:gd name="connsiteY20" fmla="*/ 1398895 h 2094931"/>
              <a:gd name="connsiteX21" fmla="*/ 116091 w 184950"/>
              <a:gd name="connsiteY21" fmla="*/ 1501253 h 2094931"/>
              <a:gd name="connsiteX22" fmla="*/ 150210 w 184950"/>
              <a:gd name="connsiteY22" fmla="*/ 1569492 h 2094931"/>
              <a:gd name="connsiteX23" fmla="*/ 129739 w 184950"/>
              <a:gd name="connsiteY23" fmla="*/ 1678674 h 2094931"/>
              <a:gd name="connsiteX24" fmla="*/ 75148 w 184950"/>
              <a:gd name="connsiteY24" fmla="*/ 1740089 h 2094931"/>
              <a:gd name="connsiteX25" fmla="*/ 47852 w 184950"/>
              <a:gd name="connsiteY25" fmla="*/ 1821976 h 2094931"/>
              <a:gd name="connsiteX26" fmla="*/ 109267 w 184950"/>
              <a:gd name="connsiteY26" fmla="*/ 1924334 h 2094931"/>
              <a:gd name="connsiteX27" fmla="*/ 163858 w 184950"/>
              <a:gd name="connsiteY27" fmla="*/ 2060812 h 2094931"/>
              <a:gd name="connsiteX28" fmla="*/ 170682 w 184950"/>
              <a:gd name="connsiteY28" fmla="*/ 2094931 h 2094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84950" h="2094931">
                <a:moveTo>
                  <a:pt x="34204" y="0"/>
                </a:moveTo>
                <a:cubicBezTo>
                  <a:pt x="24537" y="22746"/>
                  <a:pt x="14870" y="45492"/>
                  <a:pt x="13733" y="75062"/>
                </a:cubicBezTo>
                <a:cubicBezTo>
                  <a:pt x="12596" y="104632"/>
                  <a:pt x="14870" y="152400"/>
                  <a:pt x="27380" y="177421"/>
                </a:cubicBezTo>
                <a:cubicBezTo>
                  <a:pt x="39890" y="202442"/>
                  <a:pt x="75147" y="208128"/>
                  <a:pt x="88795" y="225188"/>
                </a:cubicBezTo>
                <a:cubicBezTo>
                  <a:pt x="102443" y="242248"/>
                  <a:pt x="105855" y="258170"/>
                  <a:pt x="109267" y="279779"/>
                </a:cubicBezTo>
                <a:cubicBezTo>
                  <a:pt x="112679" y="301388"/>
                  <a:pt x="122915" y="340056"/>
                  <a:pt x="109267" y="354841"/>
                </a:cubicBezTo>
                <a:cubicBezTo>
                  <a:pt x="95619" y="369626"/>
                  <a:pt x="45577" y="348017"/>
                  <a:pt x="27380" y="368489"/>
                </a:cubicBezTo>
                <a:cubicBezTo>
                  <a:pt x="9183" y="388961"/>
                  <a:pt x="-1052" y="443552"/>
                  <a:pt x="85" y="477671"/>
                </a:cubicBezTo>
                <a:cubicBezTo>
                  <a:pt x="1222" y="511790"/>
                  <a:pt x="21694" y="556146"/>
                  <a:pt x="34204" y="573206"/>
                </a:cubicBezTo>
                <a:cubicBezTo>
                  <a:pt x="46714" y="590266"/>
                  <a:pt x="55814" y="575481"/>
                  <a:pt x="75148" y="580030"/>
                </a:cubicBezTo>
                <a:cubicBezTo>
                  <a:pt x="94482" y="584579"/>
                  <a:pt x="137700" y="584579"/>
                  <a:pt x="150210" y="600501"/>
                </a:cubicBezTo>
                <a:cubicBezTo>
                  <a:pt x="162720" y="616423"/>
                  <a:pt x="162720" y="652818"/>
                  <a:pt x="150210" y="675564"/>
                </a:cubicBezTo>
                <a:cubicBezTo>
                  <a:pt x="137700" y="698310"/>
                  <a:pt x="88796" y="708546"/>
                  <a:pt x="75148" y="736979"/>
                </a:cubicBezTo>
                <a:cubicBezTo>
                  <a:pt x="61500" y="765412"/>
                  <a:pt x="67187" y="812042"/>
                  <a:pt x="68324" y="846161"/>
                </a:cubicBezTo>
                <a:cubicBezTo>
                  <a:pt x="69461" y="880280"/>
                  <a:pt x="71736" y="916674"/>
                  <a:pt x="81972" y="941695"/>
                </a:cubicBezTo>
                <a:cubicBezTo>
                  <a:pt x="92208" y="966716"/>
                  <a:pt x="112679" y="975814"/>
                  <a:pt x="129739" y="996286"/>
                </a:cubicBezTo>
                <a:cubicBezTo>
                  <a:pt x="146799" y="1016758"/>
                  <a:pt x="179781" y="1042916"/>
                  <a:pt x="184330" y="1064525"/>
                </a:cubicBezTo>
                <a:cubicBezTo>
                  <a:pt x="188879" y="1086134"/>
                  <a:pt x="167270" y="1100919"/>
                  <a:pt x="157034" y="1125940"/>
                </a:cubicBezTo>
                <a:cubicBezTo>
                  <a:pt x="146798" y="1150961"/>
                  <a:pt x="142249" y="1186217"/>
                  <a:pt x="122915" y="1214650"/>
                </a:cubicBezTo>
                <a:cubicBezTo>
                  <a:pt x="103581" y="1243083"/>
                  <a:pt x="53538" y="1265830"/>
                  <a:pt x="41028" y="1296537"/>
                </a:cubicBezTo>
                <a:cubicBezTo>
                  <a:pt x="28518" y="1327244"/>
                  <a:pt x="35341" y="1364776"/>
                  <a:pt x="47852" y="1398895"/>
                </a:cubicBezTo>
                <a:cubicBezTo>
                  <a:pt x="60363" y="1433014"/>
                  <a:pt x="99031" y="1472820"/>
                  <a:pt x="116091" y="1501253"/>
                </a:cubicBezTo>
                <a:cubicBezTo>
                  <a:pt x="133151" y="1529686"/>
                  <a:pt x="147935" y="1539922"/>
                  <a:pt x="150210" y="1569492"/>
                </a:cubicBezTo>
                <a:cubicBezTo>
                  <a:pt x="152485" y="1599062"/>
                  <a:pt x="142249" y="1650241"/>
                  <a:pt x="129739" y="1678674"/>
                </a:cubicBezTo>
                <a:cubicBezTo>
                  <a:pt x="117229" y="1707107"/>
                  <a:pt x="88796" y="1716205"/>
                  <a:pt x="75148" y="1740089"/>
                </a:cubicBezTo>
                <a:cubicBezTo>
                  <a:pt x="61500" y="1763973"/>
                  <a:pt x="42166" y="1791269"/>
                  <a:pt x="47852" y="1821976"/>
                </a:cubicBezTo>
                <a:cubicBezTo>
                  <a:pt x="53539" y="1852684"/>
                  <a:pt x="89933" y="1884528"/>
                  <a:pt x="109267" y="1924334"/>
                </a:cubicBezTo>
                <a:cubicBezTo>
                  <a:pt x="128601" y="1964140"/>
                  <a:pt x="153622" y="2032379"/>
                  <a:pt x="163858" y="2060812"/>
                </a:cubicBezTo>
                <a:cubicBezTo>
                  <a:pt x="174094" y="2089245"/>
                  <a:pt x="155897" y="2049439"/>
                  <a:pt x="170682" y="2094931"/>
                </a:cubicBezTo>
              </a:path>
            </a:pathLst>
          </a:cu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9" name="Freihandform 228"/>
          <p:cNvSpPr/>
          <p:nvPr/>
        </p:nvSpPr>
        <p:spPr>
          <a:xfrm>
            <a:off x="2906973" y="3473355"/>
            <a:ext cx="293735" cy="1726442"/>
          </a:xfrm>
          <a:custGeom>
            <a:avLst/>
            <a:gdLst>
              <a:gd name="connsiteX0" fmla="*/ 20472 w 293735"/>
              <a:gd name="connsiteY0" fmla="*/ 0 h 1726442"/>
              <a:gd name="connsiteX1" fmla="*/ 81887 w 293735"/>
              <a:gd name="connsiteY1" fmla="*/ 116006 h 1726442"/>
              <a:gd name="connsiteX2" fmla="*/ 75063 w 293735"/>
              <a:gd name="connsiteY2" fmla="*/ 197893 h 1726442"/>
              <a:gd name="connsiteX3" fmla="*/ 0 w 293735"/>
              <a:gd name="connsiteY3" fmla="*/ 232012 h 1726442"/>
              <a:gd name="connsiteX4" fmla="*/ 75063 w 293735"/>
              <a:gd name="connsiteY4" fmla="*/ 334370 h 1726442"/>
              <a:gd name="connsiteX5" fmla="*/ 129654 w 293735"/>
              <a:gd name="connsiteY5" fmla="*/ 429905 h 1726442"/>
              <a:gd name="connsiteX6" fmla="*/ 143302 w 293735"/>
              <a:gd name="connsiteY6" fmla="*/ 525439 h 1726442"/>
              <a:gd name="connsiteX7" fmla="*/ 68239 w 293735"/>
              <a:gd name="connsiteY7" fmla="*/ 586854 h 1726442"/>
              <a:gd name="connsiteX8" fmla="*/ 88711 w 293735"/>
              <a:gd name="connsiteY8" fmla="*/ 661917 h 1726442"/>
              <a:gd name="connsiteX9" fmla="*/ 143302 w 293735"/>
              <a:gd name="connsiteY9" fmla="*/ 750627 h 1726442"/>
              <a:gd name="connsiteX10" fmla="*/ 143302 w 293735"/>
              <a:gd name="connsiteY10" fmla="*/ 812042 h 1726442"/>
              <a:gd name="connsiteX11" fmla="*/ 102358 w 293735"/>
              <a:gd name="connsiteY11" fmla="*/ 928048 h 1726442"/>
              <a:gd name="connsiteX12" fmla="*/ 88711 w 293735"/>
              <a:gd name="connsiteY12" fmla="*/ 1064526 h 1726442"/>
              <a:gd name="connsiteX13" fmla="*/ 95534 w 293735"/>
              <a:gd name="connsiteY13" fmla="*/ 1180532 h 1726442"/>
              <a:gd name="connsiteX14" fmla="*/ 122830 w 293735"/>
              <a:gd name="connsiteY14" fmla="*/ 1248770 h 1726442"/>
              <a:gd name="connsiteX15" fmla="*/ 156949 w 293735"/>
              <a:gd name="connsiteY15" fmla="*/ 1310185 h 1726442"/>
              <a:gd name="connsiteX16" fmla="*/ 191069 w 293735"/>
              <a:gd name="connsiteY16" fmla="*/ 1385248 h 1726442"/>
              <a:gd name="connsiteX17" fmla="*/ 211540 w 293735"/>
              <a:gd name="connsiteY17" fmla="*/ 1480782 h 1726442"/>
              <a:gd name="connsiteX18" fmla="*/ 252484 w 293735"/>
              <a:gd name="connsiteY18" fmla="*/ 1549021 h 1726442"/>
              <a:gd name="connsiteX19" fmla="*/ 279779 w 293735"/>
              <a:gd name="connsiteY19" fmla="*/ 1630908 h 1726442"/>
              <a:gd name="connsiteX20" fmla="*/ 293427 w 293735"/>
              <a:gd name="connsiteY20" fmla="*/ 1685499 h 1726442"/>
              <a:gd name="connsiteX21" fmla="*/ 293427 w 293735"/>
              <a:gd name="connsiteY21" fmla="*/ 1726442 h 1726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93735" h="1726442">
                <a:moveTo>
                  <a:pt x="20472" y="0"/>
                </a:moveTo>
                <a:cubicBezTo>
                  <a:pt x="46630" y="41512"/>
                  <a:pt x="72788" y="83024"/>
                  <a:pt x="81887" y="116006"/>
                </a:cubicBezTo>
                <a:cubicBezTo>
                  <a:pt x="90986" y="148988"/>
                  <a:pt x="88711" y="178559"/>
                  <a:pt x="75063" y="197893"/>
                </a:cubicBezTo>
                <a:cubicBezTo>
                  <a:pt x="61415" y="217227"/>
                  <a:pt x="0" y="209266"/>
                  <a:pt x="0" y="232012"/>
                </a:cubicBezTo>
                <a:cubicBezTo>
                  <a:pt x="0" y="254758"/>
                  <a:pt x="53454" y="301388"/>
                  <a:pt x="75063" y="334370"/>
                </a:cubicBezTo>
                <a:cubicBezTo>
                  <a:pt x="96672" y="367352"/>
                  <a:pt x="118281" y="398060"/>
                  <a:pt x="129654" y="429905"/>
                </a:cubicBezTo>
                <a:cubicBezTo>
                  <a:pt x="141027" y="461750"/>
                  <a:pt x="153538" y="499281"/>
                  <a:pt x="143302" y="525439"/>
                </a:cubicBezTo>
                <a:cubicBezTo>
                  <a:pt x="133066" y="551597"/>
                  <a:pt x="77337" y="564108"/>
                  <a:pt x="68239" y="586854"/>
                </a:cubicBezTo>
                <a:cubicBezTo>
                  <a:pt x="59141" y="609600"/>
                  <a:pt x="76201" y="634622"/>
                  <a:pt x="88711" y="661917"/>
                </a:cubicBezTo>
                <a:cubicBezTo>
                  <a:pt x="101221" y="689212"/>
                  <a:pt x="134204" y="725606"/>
                  <a:pt x="143302" y="750627"/>
                </a:cubicBezTo>
                <a:cubicBezTo>
                  <a:pt x="152400" y="775648"/>
                  <a:pt x="150126" y="782472"/>
                  <a:pt x="143302" y="812042"/>
                </a:cubicBezTo>
                <a:cubicBezTo>
                  <a:pt x="136478" y="841612"/>
                  <a:pt x="111457" y="885967"/>
                  <a:pt x="102358" y="928048"/>
                </a:cubicBezTo>
                <a:cubicBezTo>
                  <a:pt x="93260" y="970129"/>
                  <a:pt x="89848" y="1022445"/>
                  <a:pt x="88711" y="1064526"/>
                </a:cubicBezTo>
                <a:cubicBezTo>
                  <a:pt x="87574" y="1106607"/>
                  <a:pt x="89848" y="1149825"/>
                  <a:pt x="95534" y="1180532"/>
                </a:cubicBezTo>
                <a:cubicBezTo>
                  <a:pt x="101220" y="1211239"/>
                  <a:pt x="112594" y="1227161"/>
                  <a:pt x="122830" y="1248770"/>
                </a:cubicBezTo>
                <a:cubicBezTo>
                  <a:pt x="133066" y="1270379"/>
                  <a:pt x="145576" y="1287439"/>
                  <a:pt x="156949" y="1310185"/>
                </a:cubicBezTo>
                <a:cubicBezTo>
                  <a:pt x="168322" y="1332931"/>
                  <a:pt x="181971" y="1356815"/>
                  <a:pt x="191069" y="1385248"/>
                </a:cubicBezTo>
                <a:cubicBezTo>
                  <a:pt x="200167" y="1413681"/>
                  <a:pt x="201304" y="1453487"/>
                  <a:pt x="211540" y="1480782"/>
                </a:cubicBezTo>
                <a:cubicBezTo>
                  <a:pt x="221776" y="1508077"/>
                  <a:pt x="241111" y="1524000"/>
                  <a:pt x="252484" y="1549021"/>
                </a:cubicBezTo>
                <a:cubicBezTo>
                  <a:pt x="263857" y="1574042"/>
                  <a:pt x="272955" y="1608162"/>
                  <a:pt x="279779" y="1630908"/>
                </a:cubicBezTo>
                <a:cubicBezTo>
                  <a:pt x="286603" y="1653654"/>
                  <a:pt x="291152" y="1669577"/>
                  <a:pt x="293427" y="1685499"/>
                </a:cubicBezTo>
                <a:cubicBezTo>
                  <a:pt x="295702" y="1701421"/>
                  <a:pt x="284329" y="1696872"/>
                  <a:pt x="293427" y="1726442"/>
                </a:cubicBezTo>
              </a:path>
            </a:pathLst>
          </a:cu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0" name="Freihandform 229"/>
          <p:cNvSpPr/>
          <p:nvPr/>
        </p:nvSpPr>
        <p:spPr>
          <a:xfrm>
            <a:off x="2770496" y="3548418"/>
            <a:ext cx="313898" cy="1269242"/>
          </a:xfrm>
          <a:custGeom>
            <a:avLst/>
            <a:gdLst>
              <a:gd name="connsiteX0" fmla="*/ 0 w 313898"/>
              <a:gd name="connsiteY0" fmla="*/ 0 h 1269242"/>
              <a:gd name="connsiteX1" fmla="*/ 61414 w 313898"/>
              <a:gd name="connsiteY1" fmla="*/ 95534 h 1269242"/>
              <a:gd name="connsiteX2" fmla="*/ 109182 w 313898"/>
              <a:gd name="connsiteY2" fmla="*/ 191069 h 1269242"/>
              <a:gd name="connsiteX3" fmla="*/ 75062 w 313898"/>
              <a:gd name="connsiteY3" fmla="*/ 279779 h 1269242"/>
              <a:gd name="connsiteX4" fmla="*/ 20471 w 313898"/>
              <a:gd name="connsiteY4" fmla="*/ 375313 h 1269242"/>
              <a:gd name="connsiteX5" fmla="*/ 61414 w 313898"/>
              <a:gd name="connsiteY5" fmla="*/ 436728 h 1269242"/>
              <a:gd name="connsiteX6" fmla="*/ 102358 w 313898"/>
              <a:gd name="connsiteY6" fmla="*/ 511791 h 1269242"/>
              <a:gd name="connsiteX7" fmla="*/ 81886 w 313898"/>
              <a:gd name="connsiteY7" fmla="*/ 600501 h 1269242"/>
              <a:gd name="connsiteX8" fmla="*/ 68238 w 313898"/>
              <a:gd name="connsiteY8" fmla="*/ 655092 h 1269242"/>
              <a:gd name="connsiteX9" fmla="*/ 88710 w 313898"/>
              <a:gd name="connsiteY9" fmla="*/ 723331 h 1269242"/>
              <a:gd name="connsiteX10" fmla="*/ 136477 w 313898"/>
              <a:gd name="connsiteY10" fmla="*/ 805218 h 1269242"/>
              <a:gd name="connsiteX11" fmla="*/ 170597 w 313898"/>
              <a:gd name="connsiteY11" fmla="*/ 900752 h 1269242"/>
              <a:gd name="connsiteX12" fmla="*/ 204716 w 313898"/>
              <a:gd name="connsiteY12" fmla="*/ 968991 h 1269242"/>
              <a:gd name="connsiteX13" fmla="*/ 232011 w 313898"/>
              <a:gd name="connsiteY13" fmla="*/ 1030406 h 1269242"/>
              <a:gd name="connsiteX14" fmla="*/ 272955 w 313898"/>
              <a:gd name="connsiteY14" fmla="*/ 1160060 h 1269242"/>
              <a:gd name="connsiteX15" fmla="*/ 313898 w 313898"/>
              <a:gd name="connsiteY15" fmla="*/ 1269242 h 1269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13898" h="1269242">
                <a:moveTo>
                  <a:pt x="0" y="0"/>
                </a:moveTo>
                <a:cubicBezTo>
                  <a:pt x="21608" y="31844"/>
                  <a:pt x="43217" y="63689"/>
                  <a:pt x="61414" y="95534"/>
                </a:cubicBezTo>
                <a:cubicBezTo>
                  <a:pt x="79611" y="127379"/>
                  <a:pt x="106907" y="160362"/>
                  <a:pt x="109182" y="191069"/>
                </a:cubicBezTo>
                <a:cubicBezTo>
                  <a:pt x="111457" y="221776"/>
                  <a:pt x="89847" y="249072"/>
                  <a:pt x="75062" y="279779"/>
                </a:cubicBezTo>
                <a:cubicBezTo>
                  <a:pt x="60277" y="310486"/>
                  <a:pt x="22746" y="349155"/>
                  <a:pt x="20471" y="375313"/>
                </a:cubicBezTo>
                <a:cubicBezTo>
                  <a:pt x="18196" y="401471"/>
                  <a:pt x="47766" y="413982"/>
                  <a:pt x="61414" y="436728"/>
                </a:cubicBezTo>
                <a:cubicBezTo>
                  <a:pt x="75062" y="459474"/>
                  <a:pt x="98946" y="484496"/>
                  <a:pt x="102358" y="511791"/>
                </a:cubicBezTo>
                <a:cubicBezTo>
                  <a:pt x="105770" y="539086"/>
                  <a:pt x="87573" y="576618"/>
                  <a:pt x="81886" y="600501"/>
                </a:cubicBezTo>
                <a:cubicBezTo>
                  <a:pt x="76199" y="624385"/>
                  <a:pt x="67101" y="634620"/>
                  <a:pt x="68238" y="655092"/>
                </a:cubicBezTo>
                <a:cubicBezTo>
                  <a:pt x="69375" y="675564"/>
                  <a:pt x="77337" y="698310"/>
                  <a:pt x="88710" y="723331"/>
                </a:cubicBezTo>
                <a:cubicBezTo>
                  <a:pt x="100083" y="748352"/>
                  <a:pt x="122829" y="775648"/>
                  <a:pt x="136477" y="805218"/>
                </a:cubicBezTo>
                <a:cubicBezTo>
                  <a:pt x="150125" y="834788"/>
                  <a:pt x="159224" y="873457"/>
                  <a:pt x="170597" y="900752"/>
                </a:cubicBezTo>
                <a:cubicBezTo>
                  <a:pt x="181970" y="928047"/>
                  <a:pt x="194480" y="947382"/>
                  <a:pt x="204716" y="968991"/>
                </a:cubicBezTo>
                <a:cubicBezTo>
                  <a:pt x="214952" y="990600"/>
                  <a:pt x="220638" y="998561"/>
                  <a:pt x="232011" y="1030406"/>
                </a:cubicBezTo>
                <a:cubicBezTo>
                  <a:pt x="243384" y="1062251"/>
                  <a:pt x="259307" y="1120254"/>
                  <a:pt x="272955" y="1160060"/>
                </a:cubicBezTo>
                <a:cubicBezTo>
                  <a:pt x="286603" y="1199866"/>
                  <a:pt x="300250" y="1232848"/>
                  <a:pt x="313898" y="1269242"/>
                </a:cubicBezTo>
              </a:path>
            </a:pathLst>
          </a:cu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44" name="Grafik 24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521" y="2697450"/>
            <a:ext cx="984506" cy="984506"/>
          </a:xfrm>
          <a:prstGeom prst="rect">
            <a:avLst/>
          </a:prstGeom>
        </p:spPr>
      </p:pic>
      <p:cxnSp>
        <p:nvCxnSpPr>
          <p:cNvPr id="246" name="Gerader Verbinder 245"/>
          <p:cNvCxnSpPr/>
          <p:nvPr/>
        </p:nvCxnSpPr>
        <p:spPr>
          <a:xfrm flipH="1">
            <a:off x="1407178" y="2822929"/>
            <a:ext cx="7775" cy="47168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7" name="Gerader Verbinder 246"/>
          <p:cNvCxnSpPr/>
          <p:nvPr/>
        </p:nvCxnSpPr>
        <p:spPr>
          <a:xfrm>
            <a:off x="1395458" y="3299566"/>
            <a:ext cx="50306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2" name="Gerader Verbinder 251"/>
          <p:cNvCxnSpPr/>
          <p:nvPr/>
        </p:nvCxnSpPr>
        <p:spPr>
          <a:xfrm>
            <a:off x="2669431" y="2822929"/>
            <a:ext cx="170054" cy="447969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3" name="Gerader Verbinder 252"/>
          <p:cNvCxnSpPr/>
          <p:nvPr/>
        </p:nvCxnSpPr>
        <p:spPr>
          <a:xfrm>
            <a:off x="2827764" y="3275855"/>
            <a:ext cx="50306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" name="Bogen 255"/>
          <p:cNvSpPr/>
          <p:nvPr/>
        </p:nvSpPr>
        <p:spPr>
          <a:xfrm>
            <a:off x="1256170" y="3145040"/>
            <a:ext cx="340373" cy="340447"/>
          </a:xfrm>
          <a:prstGeom prst="arc">
            <a:avLst>
              <a:gd name="adj1" fmla="val 16200000"/>
              <a:gd name="adj2" fmla="val 21481853"/>
            </a:avLst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7" name="Ellipse 256"/>
          <p:cNvSpPr/>
          <p:nvPr/>
        </p:nvSpPr>
        <p:spPr>
          <a:xfrm flipH="1" flipV="1">
            <a:off x="1458319" y="3205281"/>
            <a:ext cx="45719" cy="45719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8" name="Textfeld 257"/>
          <p:cNvSpPr txBox="1"/>
          <p:nvPr/>
        </p:nvSpPr>
        <p:spPr>
          <a:xfrm>
            <a:off x="888286" y="5467496"/>
            <a:ext cx="15550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Optimal fluid </a:t>
            </a:r>
            <a:r>
              <a:rPr lang="de-DE" dirty="0" err="1" smtClean="0"/>
              <a:t>distribution</a:t>
            </a:r>
            <a:endParaRPr lang="de-DE" dirty="0"/>
          </a:p>
        </p:txBody>
      </p:sp>
      <p:sp>
        <p:nvSpPr>
          <p:cNvPr id="259" name="Textfeld 258"/>
          <p:cNvSpPr txBox="1"/>
          <p:nvPr/>
        </p:nvSpPr>
        <p:spPr>
          <a:xfrm>
            <a:off x="2651076" y="5467496"/>
            <a:ext cx="1555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Stratification</a:t>
            </a:r>
            <a:r>
              <a:rPr lang="de-DE" dirty="0" smtClean="0"/>
              <a:t>, </a:t>
            </a:r>
            <a:r>
              <a:rPr lang="de-DE" dirty="0" err="1" smtClean="0"/>
              <a:t>loss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efficiency</a:t>
            </a:r>
            <a:endParaRPr lang="de-DE" dirty="0"/>
          </a:p>
        </p:txBody>
      </p:sp>
      <p:sp>
        <p:nvSpPr>
          <p:cNvPr id="260" name="Textfeld 259"/>
          <p:cNvSpPr txBox="1"/>
          <p:nvPr/>
        </p:nvSpPr>
        <p:spPr>
          <a:xfrm>
            <a:off x="4984568" y="5504848"/>
            <a:ext cx="7775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b="1" dirty="0" smtClean="0">
                <a:solidFill>
                  <a:srgbClr val="FF0000"/>
                </a:solidFill>
              </a:rPr>
              <a:t>?</a:t>
            </a:r>
            <a:endParaRPr lang="de-DE" sz="4400" b="1" dirty="0">
              <a:solidFill>
                <a:srgbClr val="FF0000"/>
              </a:solidFill>
            </a:endParaRPr>
          </a:p>
        </p:txBody>
      </p:sp>
      <p:sp>
        <p:nvSpPr>
          <p:cNvPr id="261" name="Textfeld 260"/>
          <p:cNvSpPr txBox="1"/>
          <p:nvPr/>
        </p:nvSpPr>
        <p:spPr>
          <a:xfrm>
            <a:off x="6311992" y="3627804"/>
            <a:ext cx="155506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Unknown</a:t>
            </a:r>
            <a:r>
              <a:rPr lang="de-DE" dirty="0" smtClean="0"/>
              <a:t> </a:t>
            </a:r>
            <a:r>
              <a:rPr lang="de-DE" dirty="0" err="1" smtClean="0"/>
              <a:t>behavior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fluids</a:t>
            </a:r>
            <a:r>
              <a:rPr lang="de-DE" dirty="0" smtClean="0"/>
              <a:t> </a:t>
            </a:r>
            <a:r>
              <a:rPr lang="de-DE" dirty="0" err="1" smtClean="0"/>
              <a:t>under</a:t>
            </a:r>
            <a:r>
              <a:rPr lang="de-DE" dirty="0" smtClean="0"/>
              <a:t> </a:t>
            </a:r>
            <a:r>
              <a:rPr lang="de-DE" dirty="0" err="1" smtClean="0"/>
              <a:t>oscillating</a:t>
            </a:r>
            <a:r>
              <a:rPr lang="de-DE" dirty="0" smtClean="0"/>
              <a:t> </a:t>
            </a:r>
            <a:r>
              <a:rPr lang="de-DE" dirty="0" err="1" smtClean="0"/>
              <a:t>movement</a:t>
            </a:r>
            <a:r>
              <a:rPr lang="de-DE" dirty="0" smtClean="0"/>
              <a:t>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50975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Plant Development: Fault </a:t>
            </a:r>
            <a:r>
              <a:rPr lang="de-DE" dirty="0" err="1" smtClean="0"/>
              <a:t>resistance</a:t>
            </a:r>
            <a:endParaRPr lang="de-DE" dirty="0"/>
          </a:p>
        </p:txBody>
      </p:sp>
      <p:sp>
        <p:nvSpPr>
          <p:cNvPr id="6" name="Inhaltsplatzhalter 2"/>
          <p:cNvSpPr txBox="1">
            <a:spLocks/>
          </p:cNvSpPr>
          <p:nvPr/>
        </p:nvSpPr>
        <p:spPr bwMode="auto">
          <a:xfrm>
            <a:off x="428625" y="908970"/>
            <a:ext cx="8229600" cy="478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58775" indent="-358775" defTabSz="358775" eaLnBrk="0" hangingPunct="0">
              <a:spcAft>
                <a:spcPts val="900"/>
              </a:spcAft>
              <a:buClr>
                <a:schemeClr val="tx2"/>
              </a:buClr>
              <a:buFont typeface="Wingdings" pitchFamily="2" charset="2"/>
              <a:buChar char="n"/>
              <a:defRPr>
                <a:latin typeface="+mn-lt"/>
              </a:defRPr>
            </a:lvl1pPr>
            <a:lvl2pPr marL="719138" lvl="1" indent="-358775" defTabSz="358775" eaLnBrk="0" hangingPunct="0">
              <a:spcAft>
                <a:spcPts val="900"/>
              </a:spcAft>
              <a:buClr>
                <a:schemeClr val="bg2"/>
              </a:buClr>
              <a:buFont typeface="Wingdings" pitchFamily="2" charset="2"/>
              <a:buNone/>
              <a:defRPr>
                <a:latin typeface="+mn-lt"/>
              </a:defRPr>
            </a:lvl2pPr>
            <a:lvl3pPr marL="1079500" indent="-358775" defTabSz="358775" eaLnBrk="0" hangingPunct="0"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latin typeface="+mn-lt"/>
              </a:defRPr>
            </a:lvl3pPr>
            <a:lvl4pPr marL="1439863" indent="-358775" defTabSz="358775" eaLnBrk="0" hangingPunct="0"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latin typeface="+mn-lt"/>
              </a:defRPr>
            </a:lvl4pPr>
            <a:lvl5pPr marL="1798638" indent="-358775" defTabSz="358775" eaLnBrk="0" hangingPunct="0"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latin typeface="+mn-lt"/>
              </a:defRPr>
            </a:lvl5pPr>
            <a:lvl6pPr marL="1887538" indent="-358775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latin typeface="+mn-lt"/>
              </a:defRPr>
            </a:lvl6pPr>
            <a:lvl7pPr marL="2344738" indent="-358775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latin typeface="+mn-lt"/>
              </a:defRPr>
            </a:lvl7pPr>
            <a:lvl8pPr marL="2801938" indent="-358775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latin typeface="+mn-lt"/>
              </a:defRPr>
            </a:lvl8pPr>
            <a:lvl9pPr marL="3259138" indent="-358775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latin typeface="+mn-lt"/>
              </a:defRPr>
            </a:lvl9pPr>
          </a:lstStyle>
          <a:p>
            <a:pPr marL="0" indent="0">
              <a:buNone/>
            </a:pPr>
            <a:r>
              <a:rPr lang="de-DE" b="1" dirty="0" err="1" smtClean="0"/>
              <a:t>Typical</a:t>
            </a:r>
            <a:r>
              <a:rPr lang="de-DE" b="1" dirty="0" smtClean="0"/>
              <a:t> </a:t>
            </a:r>
            <a:r>
              <a:rPr lang="de-DE" b="1" dirty="0" err="1" smtClean="0"/>
              <a:t>industrial</a:t>
            </a:r>
            <a:r>
              <a:rPr lang="de-DE" b="1" dirty="0" smtClean="0"/>
              <a:t> </a:t>
            </a:r>
            <a:r>
              <a:rPr lang="de-DE" b="1" dirty="0" err="1" smtClean="0"/>
              <a:t>hydrogenation</a:t>
            </a:r>
            <a:r>
              <a:rPr lang="de-DE" b="1" dirty="0" smtClean="0"/>
              <a:t> plant:</a:t>
            </a:r>
            <a:endParaRPr lang="de-DE" dirty="0"/>
          </a:p>
          <a:p>
            <a:pPr>
              <a:buBlip>
                <a:blip r:embed="rId2"/>
              </a:buBlip>
            </a:pPr>
            <a:r>
              <a:rPr lang="de-DE" dirty="0" smtClean="0"/>
              <a:t>Embedded in </a:t>
            </a:r>
            <a:r>
              <a:rPr lang="de-DE" dirty="0" err="1" smtClean="0"/>
              <a:t>industrial</a:t>
            </a:r>
            <a:r>
              <a:rPr lang="de-DE" dirty="0" smtClean="0"/>
              <a:t> </a:t>
            </a:r>
            <a:r>
              <a:rPr lang="de-DE" dirty="0" err="1" smtClean="0"/>
              <a:t>site</a:t>
            </a:r>
            <a:r>
              <a:rPr lang="de-DE" dirty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complete</a:t>
            </a:r>
            <a:r>
              <a:rPr lang="de-DE" dirty="0" smtClean="0"/>
              <a:t> </a:t>
            </a:r>
            <a:r>
              <a:rPr lang="de-DE" dirty="0" err="1" smtClean="0"/>
              <a:t>infrastructure</a:t>
            </a:r>
            <a:endParaRPr lang="de-DE" dirty="0" smtClean="0"/>
          </a:p>
          <a:p>
            <a:pPr>
              <a:buBlip>
                <a:blip r:embed="rId2"/>
              </a:buBlip>
            </a:pPr>
            <a:r>
              <a:rPr lang="de-DE" dirty="0" smtClean="0"/>
              <a:t>24/7/365 </a:t>
            </a:r>
            <a:r>
              <a:rPr lang="de-DE" dirty="0" err="1" smtClean="0"/>
              <a:t>operators</a:t>
            </a:r>
            <a:r>
              <a:rPr lang="de-DE" dirty="0" smtClean="0"/>
              <a:t> </a:t>
            </a:r>
            <a:r>
              <a:rPr lang="de-DE" dirty="0" err="1" smtClean="0"/>
              <a:t>present</a:t>
            </a:r>
            <a:endParaRPr lang="de-DE" dirty="0" smtClean="0"/>
          </a:p>
          <a:p>
            <a:pPr>
              <a:buBlip>
                <a:blip r:embed="rId2"/>
              </a:buBlip>
            </a:pPr>
            <a:endParaRPr lang="de-DE" dirty="0"/>
          </a:p>
          <a:p>
            <a:pPr marL="0" indent="0">
              <a:buNone/>
            </a:pPr>
            <a:r>
              <a:rPr lang="de-DE" b="1" dirty="0"/>
              <a:t>Offshore </a:t>
            </a:r>
            <a:r>
              <a:rPr lang="de-DE" b="1" dirty="0" err="1"/>
              <a:t>hydrogenation</a:t>
            </a:r>
            <a:r>
              <a:rPr lang="de-DE" b="1" dirty="0"/>
              <a:t> plant:</a:t>
            </a:r>
          </a:p>
          <a:p>
            <a:pPr>
              <a:buBlip>
                <a:blip r:embed="rId2"/>
              </a:buBlip>
            </a:pPr>
            <a:r>
              <a:rPr lang="de-DE" dirty="0" err="1" smtClean="0"/>
              <a:t>Nothing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above</a:t>
            </a:r>
            <a:endParaRPr lang="de-DE" dirty="0" smtClean="0"/>
          </a:p>
          <a:p>
            <a:pPr>
              <a:buBlip>
                <a:blip r:embed="rId2"/>
              </a:buBlip>
            </a:pPr>
            <a:endParaRPr lang="de-DE" dirty="0"/>
          </a:p>
          <a:p>
            <a:pPr marL="0" indent="0">
              <a:buNone/>
            </a:pPr>
            <a:r>
              <a:rPr lang="de-DE" b="1" dirty="0"/>
              <a:t>Development </a:t>
            </a:r>
            <a:r>
              <a:rPr lang="de-DE" b="1" dirty="0" err="1"/>
              <a:t>goals</a:t>
            </a:r>
            <a:r>
              <a:rPr lang="de-DE" b="1" dirty="0"/>
              <a:t>:</a:t>
            </a:r>
          </a:p>
          <a:p>
            <a:pPr>
              <a:buBlip>
                <a:blip r:embed="rId2"/>
              </a:buBlip>
            </a:pPr>
            <a:r>
              <a:rPr lang="de-DE" dirty="0" smtClean="0"/>
              <a:t>Remote </a:t>
            </a:r>
            <a:r>
              <a:rPr lang="de-DE" dirty="0" err="1" smtClean="0"/>
              <a:t>operability</a:t>
            </a:r>
            <a:endParaRPr lang="de-DE" dirty="0" smtClean="0"/>
          </a:p>
          <a:p>
            <a:pPr>
              <a:buBlip>
                <a:blip r:embed="rId2"/>
              </a:buBlip>
            </a:pPr>
            <a:r>
              <a:rPr lang="de-DE" dirty="0" smtClean="0"/>
              <a:t>Fault </a:t>
            </a:r>
            <a:r>
              <a:rPr lang="de-DE" dirty="0" err="1" smtClean="0"/>
              <a:t>resistance</a:t>
            </a:r>
            <a:r>
              <a:rPr lang="de-DE" dirty="0" smtClean="0"/>
              <a:t>, </a:t>
            </a:r>
            <a:r>
              <a:rPr lang="de-DE" dirty="0" err="1" smtClean="0"/>
              <a:t>resilience</a:t>
            </a:r>
            <a:endParaRPr lang="de-DE" dirty="0" smtClean="0"/>
          </a:p>
          <a:p>
            <a:pPr>
              <a:buBlip>
                <a:blip r:embed="rId2"/>
              </a:buBlip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>
              <a:buBlip>
                <a:blip r:embed="rId2"/>
              </a:buBlip>
            </a:pPr>
            <a:endParaRPr lang="de-DE" dirty="0"/>
          </a:p>
        </p:txBody>
      </p:sp>
      <p:sp>
        <p:nvSpPr>
          <p:cNvPr id="5" name="Rectangle 8"/>
          <p:cNvSpPr txBox="1">
            <a:spLocks noChangeArrowheads="1"/>
          </p:cNvSpPr>
          <p:nvPr/>
        </p:nvSpPr>
        <p:spPr bwMode="auto">
          <a:xfrm>
            <a:off x="7178440" y="214312"/>
            <a:ext cx="1953631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2D54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2D54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2D54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2D54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2D54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lnSpc>
                <a:spcPct val="120000"/>
              </a:lnSpc>
            </a:pPr>
            <a:endParaRPr lang="en-GB" sz="2400" i="1" kern="0" dirty="0" smtClean="0">
              <a:solidFill>
                <a:srgbClr val="0033CC"/>
              </a:solidFill>
              <a:latin typeface="Linux Libertine Display O" panose="02000503000000000000" pitchFamily="50" charset="0"/>
              <a:ea typeface="Linux Libertine Display O" panose="02000503000000000000" pitchFamily="50" charset="0"/>
              <a:cs typeface="Linux Libertine Display O" panose="02000503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761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LOHC </a:t>
            </a:r>
            <a:r>
              <a:rPr lang="de-DE" dirty="0" err="1" smtClean="0"/>
              <a:t>as</a:t>
            </a:r>
            <a:r>
              <a:rPr lang="de-DE" dirty="0" smtClean="0"/>
              <a:t> </a:t>
            </a:r>
            <a:r>
              <a:rPr lang="de-DE" dirty="0" err="1" smtClean="0"/>
              <a:t>transport</a:t>
            </a:r>
            <a:r>
              <a:rPr lang="de-DE" dirty="0" smtClean="0"/>
              <a:t> medium </a:t>
            </a:r>
            <a:endParaRPr lang="de-DE" dirty="0"/>
          </a:p>
        </p:txBody>
      </p:sp>
      <p:sp>
        <p:nvSpPr>
          <p:cNvPr id="6" name="Inhaltsplatzhalter 2"/>
          <p:cNvSpPr txBox="1">
            <a:spLocks/>
          </p:cNvSpPr>
          <p:nvPr/>
        </p:nvSpPr>
        <p:spPr bwMode="auto">
          <a:xfrm>
            <a:off x="428625" y="908970"/>
            <a:ext cx="8229600" cy="478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58775" indent="-358775" defTabSz="358775" eaLnBrk="0" hangingPunct="0">
              <a:spcAft>
                <a:spcPts val="900"/>
              </a:spcAft>
              <a:buClr>
                <a:schemeClr val="tx2"/>
              </a:buClr>
              <a:buFont typeface="Wingdings" pitchFamily="2" charset="2"/>
              <a:buChar char="n"/>
              <a:defRPr>
                <a:latin typeface="+mn-lt"/>
              </a:defRPr>
            </a:lvl1pPr>
            <a:lvl2pPr marL="719138" lvl="1" indent="-358775" defTabSz="358775" eaLnBrk="0" hangingPunct="0">
              <a:spcAft>
                <a:spcPts val="900"/>
              </a:spcAft>
              <a:buClr>
                <a:schemeClr val="bg2"/>
              </a:buClr>
              <a:buFont typeface="Wingdings" pitchFamily="2" charset="2"/>
              <a:buNone/>
              <a:defRPr>
                <a:latin typeface="+mn-lt"/>
              </a:defRPr>
            </a:lvl2pPr>
            <a:lvl3pPr marL="1079500" indent="-358775" defTabSz="358775" eaLnBrk="0" hangingPunct="0"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latin typeface="+mn-lt"/>
              </a:defRPr>
            </a:lvl3pPr>
            <a:lvl4pPr marL="1439863" indent="-358775" defTabSz="358775" eaLnBrk="0" hangingPunct="0"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latin typeface="+mn-lt"/>
              </a:defRPr>
            </a:lvl4pPr>
            <a:lvl5pPr marL="1798638" indent="-358775" defTabSz="358775" eaLnBrk="0" hangingPunct="0"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latin typeface="+mn-lt"/>
              </a:defRPr>
            </a:lvl5pPr>
            <a:lvl6pPr marL="1887538" indent="-358775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latin typeface="+mn-lt"/>
              </a:defRPr>
            </a:lvl6pPr>
            <a:lvl7pPr marL="2344738" indent="-358775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latin typeface="+mn-lt"/>
              </a:defRPr>
            </a:lvl7pPr>
            <a:lvl8pPr marL="2801938" indent="-358775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latin typeface="+mn-lt"/>
              </a:defRPr>
            </a:lvl8pPr>
            <a:lvl9pPr marL="3259138" indent="-358775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latin typeface="+mn-lt"/>
              </a:defRPr>
            </a:lvl9pPr>
          </a:lstStyle>
          <a:p>
            <a:pPr marL="0" indent="0">
              <a:buNone/>
            </a:pPr>
            <a:r>
              <a:rPr lang="de-DE" b="1" dirty="0" err="1" smtClean="0"/>
              <a:t>Estimates</a:t>
            </a:r>
            <a:r>
              <a:rPr lang="de-DE" b="1" dirty="0" smtClean="0"/>
              <a:t> </a:t>
            </a:r>
            <a:r>
              <a:rPr lang="de-DE" b="1" dirty="0" err="1" smtClean="0"/>
              <a:t>for</a:t>
            </a:r>
            <a:r>
              <a:rPr lang="de-DE" b="1" dirty="0" smtClean="0"/>
              <a:t> a 15 MW wind </a:t>
            </a:r>
            <a:r>
              <a:rPr lang="de-DE" b="1" dirty="0" err="1" smtClean="0"/>
              <a:t>turbine</a:t>
            </a:r>
            <a:r>
              <a:rPr lang="de-DE" b="1" dirty="0" smtClean="0"/>
              <a:t> </a:t>
            </a:r>
            <a:r>
              <a:rPr lang="de-DE" b="1" dirty="0" err="1" smtClean="0"/>
              <a:t>with</a:t>
            </a:r>
            <a:r>
              <a:rPr lang="de-DE" b="1" dirty="0" smtClean="0"/>
              <a:t> LOHC-</a:t>
            </a:r>
            <a:r>
              <a:rPr lang="de-DE" b="1" dirty="0" err="1" smtClean="0"/>
              <a:t>storage</a:t>
            </a:r>
            <a:r>
              <a:rPr lang="de-DE" b="1" dirty="0" smtClean="0"/>
              <a:t>:</a:t>
            </a:r>
          </a:p>
          <a:p>
            <a:pPr marL="0" indent="0">
              <a:buNone/>
            </a:pPr>
            <a:endParaRPr lang="de-DE" dirty="0"/>
          </a:p>
          <a:p>
            <a:pPr>
              <a:buBlip>
                <a:blip r:embed="rId2"/>
              </a:buBlip>
            </a:pPr>
            <a:r>
              <a:rPr lang="de-DE" dirty="0" err="1" smtClean="0"/>
              <a:t>Electrolyzer</a:t>
            </a:r>
            <a:r>
              <a:rPr lang="de-DE" dirty="0" smtClean="0"/>
              <a:t> (</a:t>
            </a:r>
            <a:r>
              <a:rPr lang="el-GR" dirty="0" smtClean="0"/>
              <a:t>η</a:t>
            </a:r>
            <a:r>
              <a:rPr lang="de-DE" dirty="0" smtClean="0"/>
              <a:t> ~ 0.6) at 15 MW </a:t>
            </a:r>
            <a:r>
              <a:rPr lang="de-DE" dirty="0" err="1" smtClean="0"/>
              <a:t>generates</a:t>
            </a:r>
            <a:r>
              <a:rPr lang="de-DE" dirty="0" smtClean="0"/>
              <a:t> 270 kg/h H</a:t>
            </a:r>
            <a:r>
              <a:rPr lang="de-DE" baseline="-25000" dirty="0" smtClean="0"/>
              <a:t>2 </a:t>
            </a:r>
            <a:r>
              <a:rPr lang="de-DE" dirty="0" smtClean="0"/>
              <a:t>(6.48 t/d)</a:t>
            </a:r>
            <a:endParaRPr lang="de-DE" baseline="-25000" dirty="0" smtClean="0"/>
          </a:p>
          <a:p>
            <a:pPr>
              <a:buBlip>
                <a:blip r:embed="rId2"/>
              </a:buBlip>
            </a:pPr>
            <a:r>
              <a:rPr lang="de-DE" dirty="0" smtClean="0"/>
              <a:t>270 kg H</a:t>
            </a:r>
            <a:r>
              <a:rPr lang="de-DE" baseline="-25000" dirty="0"/>
              <a:t>2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stored</a:t>
            </a:r>
            <a:r>
              <a:rPr lang="de-DE" dirty="0" smtClean="0"/>
              <a:t> in </a:t>
            </a:r>
            <a:r>
              <a:rPr lang="de-DE" b="1" dirty="0" smtClean="0"/>
              <a:t>5.4 m</a:t>
            </a:r>
            <a:r>
              <a:rPr lang="de-DE" b="1" baseline="30000" dirty="0" smtClean="0"/>
              <a:t>3</a:t>
            </a:r>
            <a:r>
              <a:rPr lang="de-DE" b="1" dirty="0" smtClean="0"/>
              <a:t> LOHC</a:t>
            </a:r>
          </a:p>
          <a:p>
            <a:pPr>
              <a:buBlip>
                <a:blip r:embed="rId2"/>
              </a:buBlip>
            </a:pPr>
            <a:r>
              <a:rPr lang="de-DE" dirty="0" err="1" smtClean="0"/>
              <a:t>Storing</a:t>
            </a:r>
            <a:r>
              <a:rPr lang="de-DE" dirty="0" smtClean="0"/>
              <a:t> 270 kg H</a:t>
            </a:r>
            <a:r>
              <a:rPr lang="de-DE" baseline="-25000" dirty="0"/>
              <a:t>2</a:t>
            </a:r>
            <a:r>
              <a:rPr lang="de-DE" dirty="0" smtClean="0"/>
              <a:t> </a:t>
            </a:r>
            <a:r>
              <a:rPr lang="de-DE" dirty="0" err="1" smtClean="0"/>
              <a:t>releases</a:t>
            </a:r>
            <a:r>
              <a:rPr lang="de-DE" dirty="0" smtClean="0"/>
              <a:t> </a:t>
            </a:r>
            <a:r>
              <a:rPr lang="de-DE" b="1" dirty="0" smtClean="0"/>
              <a:t>2,5 MWh </a:t>
            </a:r>
            <a:r>
              <a:rPr lang="de-DE" b="1" dirty="0" err="1" smtClean="0"/>
              <a:t>heat</a:t>
            </a:r>
            <a:r>
              <a:rPr lang="de-DE" b="1" dirty="0" smtClean="0"/>
              <a:t> </a:t>
            </a:r>
            <a:r>
              <a:rPr lang="de-DE" dirty="0" smtClean="0"/>
              <a:t>at </a:t>
            </a:r>
            <a:r>
              <a:rPr lang="de-DE" dirty="0" err="1" smtClean="0"/>
              <a:t>hydrogenation</a:t>
            </a:r>
            <a:r>
              <a:rPr lang="de-DE" dirty="0" smtClean="0"/>
              <a:t> </a:t>
            </a:r>
            <a:r>
              <a:rPr lang="de-DE" dirty="0" err="1" smtClean="0"/>
              <a:t>temperature</a:t>
            </a:r>
            <a:endParaRPr lang="de-DE" dirty="0" smtClean="0"/>
          </a:p>
          <a:p>
            <a:pPr>
              <a:buBlip>
                <a:blip r:embed="rId2"/>
              </a:buBlip>
            </a:pPr>
            <a:endParaRPr lang="de-DE" dirty="0"/>
          </a:p>
          <a:p>
            <a:pPr>
              <a:buBlip>
                <a:blip r:embed="rId2"/>
              </a:buBlip>
            </a:pPr>
            <a:r>
              <a:rPr lang="de-DE" dirty="0" err="1" smtClean="0"/>
              <a:t>Monthly</a:t>
            </a:r>
            <a:r>
              <a:rPr lang="de-DE" dirty="0" smtClean="0"/>
              <a:t> LOHC </a:t>
            </a:r>
            <a:r>
              <a:rPr lang="de-DE" dirty="0" err="1" smtClean="0"/>
              <a:t>use</a:t>
            </a:r>
            <a:r>
              <a:rPr lang="de-DE" dirty="0" smtClean="0"/>
              <a:t>: </a:t>
            </a:r>
            <a:r>
              <a:rPr lang="de-DE" b="1" dirty="0" smtClean="0"/>
              <a:t>~ 3.900 m</a:t>
            </a:r>
            <a:r>
              <a:rPr lang="de-DE" b="1" baseline="30000" dirty="0" smtClean="0"/>
              <a:t>3</a:t>
            </a:r>
            <a:endParaRPr lang="de-DE" dirty="0" smtClean="0"/>
          </a:p>
          <a:p>
            <a:pPr>
              <a:buBlip>
                <a:blip r:embed="rId2"/>
              </a:buBlip>
            </a:pPr>
            <a:r>
              <a:rPr lang="de-DE" dirty="0" err="1" smtClean="0"/>
              <a:t>Monthly</a:t>
            </a:r>
            <a:r>
              <a:rPr lang="de-DE" dirty="0" smtClean="0"/>
              <a:t> </a:t>
            </a:r>
            <a:r>
              <a:rPr lang="de-DE" dirty="0" err="1" smtClean="0"/>
              <a:t>water</a:t>
            </a:r>
            <a:r>
              <a:rPr lang="de-DE" dirty="0" smtClean="0"/>
              <a:t> </a:t>
            </a:r>
            <a:r>
              <a:rPr lang="de-DE" dirty="0" err="1" smtClean="0"/>
              <a:t>use</a:t>
            </a:r>
            <a:r>
              <a:rPr lang="de-DE" dirty="0" smtClean="0"/>
              <a:t>: </a:t>
            </a:r>
            <a:r>
              <a:rPr lang="de-DE" b="1" dirty="0" smtClean="0"/>
              <a:t>~ 1.800 m</a:t>
            </a:r>
            <a:r>
              <a:rPr lang="de-DE" b="1" baseline="30000" dirty="0" smtClean="0"/>
              <a:t>3</a:t>
            </a:r>
          </a:p>
          <a:p>
            <a:pPr>
              <a:buBlip>
                <a:blip r:embed="rId2"/>
              </a:buBlip>
            </a:pPr>
            <a:r>
              <a:rPr lang="de-DE" dirty="0" err="1" smtClean="0"/>
              <a:t>Catalyst</a:t>
            </a:r>
            <a:r>
              <a:rPr lang="de-DE" dirty="0" smtClean="0"/>
              <a:t> </a:t>
            </a:r>
            <a:r>
              <a:rPr lang="de-DE" dirty="0" err="1" smtClean="0"/>
              <a:t>volume</a:t>
            </a:r>
            <a:r>
              <a:rPr lang="de-DE" dirty="0" smtClean="0"/>
              <a:t>: </a:t>
            </a:r>
            <a:r>
              <a:rPr lang="de-DE" b="1" dirty="0" smtClean="0"/>
              <a:t>~ 3 m</a:t>
            </a:r>
            <a:r>
              <a:rPr lang="de-DE" b="1" baseline="30000" dirty="0" smtClean="0"/>
              <a:t>3</a:t>
            </a:r>
            <a:endParaRPr lang="de-DE" dirty="0"/>
          </a:p>
          <a:p>
            <a:pPr>
              <a:buBlip>
                <a:blip r:embed="rId2"/>
              </a:buBlip>
            </a:pPr>
            <a:r>
              <a:rPr lang="de-DE" dirty="0" err="1" smtClean="0"/>
              <a:t>Heat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desalination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1.800 m</a:t>
            </a:r>
            <a:r>
              <a:rPr lang="de-DE" baseline="30000" dirty="0" smtClean="0"/>
              <a:t>3</a:t>
            </a:r>
            <a:r>
              <a:rPr lang="de-DE" dirty="0" smtClean="0"/>
              <a:t> (multiple </a:t>
            </a:r>
            <a:r>
              <a:rPr lang="de-DE" dirty="0" err="1" smtClean="0"/>
              <a:t>effect</a:t>
            </a:r>
            <a:r>
              <a:rPr lang="de-DE" dirty="0" smtClean="0"/>
              <a:t> </a:t>
            </a:r>
            <a:r>
              <a:rPr lang="de-DE" dirty="0" err="1" smtClean="0"/>
              <a:t>distillation</a:t>
            </a:r>
            <a:r>
              <a:rPr lang="de-DE" dirty="0" smtClean="0"/>
              <a:t>): </a:t>
            </a:r>
            <a:r>
              <a:rPr lang="de-DE" b="1" dirty="0" smtClean="0"/>
              <a:t>~ 15 MWh   </a:t>
            </a:r>
            <a:endParaRPr lang="de-DE" b="1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>
              <a:buBlip>
                <a:blip r:embed="rId2"/>
              </a:buBlip>
            </a:pPr>
            <a:endParaRPr lang="de-DE" dirty="0"/>
          </a:p>
        </p:txBody>
      </p:sp>
      <p:sp>
        <p:nvSpPr>
          <p:cNvPr id="5" name="Rectangle 8"/>
          <p:cNvSpPr txBox="1">
            <a:spLocks noChangeArrowheads="1"/>
          </p:cNvSpPr>
          <p:nvPr/>
        </p:nvSpPr>
        <p:spPr bwMode="auto">
          <a:xfrm>
            <a:off x="7178440" y="214312"/>
            <a:ext cx="1953631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2D54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2D54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2D54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2D54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2D54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lnSpc>
                <a:spcPct val="120000"/>
              </a:lnSpc>
            </a:pPr>
            <a:endParaRPr lang="en-GB" sz="2400" i="1" kern="0" dirty="0" smtClean="0">
              <a:solidFill>
                <a:srgbClr val="0033CC"/>
              </a:solidFill>
              <a:latin typeface="Linux Libertine Display O" panose="02000503000000000000" pitchFamily="50" charset="0"/>
              <a:ea typeface="Linux Libertine Display O" panose="02000503000000000000" pitchFamily="50" charset="0"/>
              <a:cs typeface="Linux Libertine Display O" panose="02000503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6968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/>
          <a:srcRect t="1" b="13498"/>
          <a:stretch/>
        </p:blipFill>
        <p:spPr>
          <a:xfrm>
            <a:off x="-1" y="-1"/>
            <a:ext cx="9144001" cy="6840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6561" y="219159"/>
            <a:ext cx="8208000" cy="369332"/>
          </a:xfrm>
        </p:spPr>
        <p:txBody>
          <a:bodyPr/>
          <a:lstStyle/>
          <a:p>
            <a:r>
              <a:rPr lang="de-DE" sz="2800" dirty="0" err="1"/>
              <a:t>Thank</a:t>
            </a:r>
            <a:r>
              <a:rPr lang="de-DE" sz="2800" dirty="0"/>
              <a:t> </a:t>
            </a:r>
            <a:r>
              <a:rPr lang="de-DE" sz="2800" dirty="0" err="1"/>
              <a:t>you</a:t>
            </a:r>
            <a:r>
              <a:rPr lang="de-DE" sz="2800" dirty="0"/>
              <a:t> </a:t>
            </a:r>
            <a:r>
              <a:rPr lang="de-DE" sz="2800" dirty="0" err="1"/>
              <a:t>for</a:t>
            </a:r>
            <a:r>
              <a:rPr lang="de-DE" sz="2800" dirty="0"/>
              <a:t> </a:t>
            </a:r>
            <a:r>
              <a:rPr lang="de-DE" sz="2800" dirty="0" err="1"/>
              <a:t>your</a:t>
            </a:r>
            <a:r>
              <a:rPr lang="de-DE" sz="2800" dirty="0"/>
              <a:t> </a:t>
            </a:r>
            <a:r>
              <a:rPr lang="de-DE" sz="2800" dirty="0" err="1"/>
              <a:t>kind</a:t>
            </a:r>
            <a:r>
              <a:rPr lang="de-DE" sz="2800" dirty="0"/>
              <a:t> </a:t>
            </a:r>
            <a:r>
              <a:rPr lang="de-DE" sz="2800" dirty="0" err="1"/>
              <a:t>attention</a:t>
            </a:r>
            <a:endParaRPr lang="de-DE" sz="28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631007" y="4630375"/>
            <a:ext cx="4084493" cy="2331535"/>
          </a:xfrm>
        </p:spPr>
        <p:txBody>
          <a:bodyPr/>
          <a:lstStyle/>
          <a:p>
            <a:pPr marL="0" indent="0">
              <a:buNone/>
            </a:pPr>
            <a:r>
              <a:rPr lang="de-DE" sz="1400" dirty="0" smtClean="0">
                <a:solidFill>
                  <a:schemeClr val="bg1"/>
                </a:solidFill>
              </a:rPr>
              <a:t>Dr. Andreas Bösmann</a:t>
            </a:r>
            <a:endParaRPr lang="de-DE" sz="1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400" dirty="0">
                <a:solidFill>
                  <a:schemeClr val="bg1"/>
                </a:solidFill>
              </a:rPr>
              <a:t>Friedrich-Alexander-</a:t>
            </a:r>
            <a:r>
              <a:rPr lang="en-US" sz="1400" dirty="0" err="1">
                <a:solidFill>
                  <a:schemeClr val="bg1"/>
                </a:solidFill>
              </a:rPr>
              <a:t>Universität</a:t>
            </a:r>
            <a:r>
              <a:rPr lang="en-US" sz="1400" dirty="0">
                <a:solidFill>
                  <a:schemeClr val="bg1"/>
                </a:solidFill>
              </a:rPr>
              <a:t> Erlangen </a:t>
            </a:r>
            <a:r>
              <a:rPr lang="en-US" sz="1400" dirty="0" err="1">
                <a:solidFill>
                  <a:schemeClr val="bg1"/>
                </a:solidFill>
              </a:rPr>
              <a:t>Nürnberg</a:t>
            </a:r>
            <a:endParaRPr lang="en-US" sz="1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de-DE" sz="1400" dirty="0" smtClean="0">
                <a:solidFill>
                  <a:schemeClr val="bg1"/>
                </a:solidFill>
              </a:rPr>
              <a:t>Institute </a:t>
            </a:r>
            <a:r>
              <a:rPr lang="de-DE" sz="1400" dirty="0" err="1">
                <a:solidFill>
                  <a:schemeClr val="bg1"/>
                </a:solidFill>
              </a:rPr>
              <a:t>of</a:t>
            </a:r>
            <a:r>
              <a:rPr lang="de-DE" sz="1400" dirty="0">
                <a:solidFill>
                  <a:schemeClr val="bg1"/>
                </a:solidFill>
              </a:rPr>
              <a:t> Chemical </a:t>
            </a:r>
            <a:r>
              <a:rPr lang="de-DE" sz="1400" dirty="0" err="1">
                <a:solidFill>
                  <a:schemeClr val="bg1"/>
                </a:solidFill>
              </a:rPr>
              <a:t>Reaction</a:t>
            </a:r>
            <a:r>
              <a:rPr lang="de-DE" sz="1400" dirty="0">
                <a:solidFill>
                  <a:schemeClr val="bg1"/>
                </a:solidFill>
              </a:rPr>
              <a:t> </a:t>
            </a:r>
            <a:r>
              <a:rPr lang="de-DE" sz="1400" dirty="0" smtClean="0">
                <a:solidFill>
                  <a:schemeClr val="bg1"/>
                </a:solidFill>
              </a:rPr>
              <a:t>Engineering</a:t>
            </a:r>
          </a:p>
          <a:p>
            <a:pPr marL="0" indent="0">
              <a:buNone/>
            </a:pPr>
            <a:r>
              <a:rPr lang="de-DE" sz="1400" dirty="0" smtClean="0">
                <a:solidFill>
                  <a:schemeClr val="bg1"/>
                </a:solidFill>
              </a:rPr>
              <a:t>Egerlandstr. 3, 91058 Erlangen, Germany</a:t>
            </a:r>
          </a:p>
          <a:p>
            <a:pPr marL="0" indent="0">
              <a:buNone/>
            </a:pPr>
            <a:endParaRPr lang="de-DE" sz="14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de-DE" sz="1400" u="sng" dirty="0" smtClean="0">
                <a:solidFill>
                  <a:schemeClr val="bg1"/>
                </a:solidFill>
              </a:rPr>
              <a:t>andreas.boesmann@fau.de</a:t>
            </a:r>
            <a:endParaRPr lang="de-DE" sz="1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de-DE" sz="1400" u="sng" dirty="0" smtClean="0">
                <a:solidFill>
                  <a:schemeClr val="bg1"/>
                </a:solidFill>
              </a:rPr>
              <a:t>www.crt.tf.fau.de</a:t>
            </a:r>
            <a:endParaRPr lang="de-DE" sz="1400" u="sng" dirty="0">
              <a:solidFill>
                <a:schemeClr val="bg1"/>
              </a:solidFill>
            </a:endParaRPr>
          </a:p>
          <a:p>
            <a:endParaRPr lang="de-DE" sz="1600" u="sng" dirty="0"/>
          </a:p>
          <a:p>
            <a:pPr marL="0" indent="0">
              <a:buNone/>
            </a:pPr>
            <a:endParaRPr lang="de-DE" sz="1600" dirty="0"/>
          </a:p>
        </p:txBody>
      </p:sp>
      <p:sp>
        <p:nvSpPr>
          <p:cNvPr id="5" name="Textfeld 4"/>
          <p:cNvSpPr txBox="1"/>
          <p:nvPr/>
        </p:nvSpPr>
        <p:spPr>
          <a:xfrm>
            <a:off x="-1" y="6581001"/>
            <a:ext cx="24036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Picture: CRUSE Offshore GmbH</a:t>
            </a:r>
            <a:endParaRPr lang="de-DE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980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4238625"/>
            <a:ext cx="676275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540" y="4239090"/>
            <a:ext cx="676275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672" y="4229360"/>
            <a:ext cx="674688" cy="87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1557338" y="971550"/>
            <a:ext cx="3240087" cy="24114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sz="2000" b="1" dirty="0">
                <a:solidFill>
                  <a:srgbClr val="002060"/>
                </a:solidFill>
              </a:rPr>
              <a:t>Head of Institute</a:t>
            </a:r>
            <a:endParaRPr lang="de-DE" sz="2000" dirty="0">
              <a:solidFill>
                <a:srgbClr val="002060"/>
              </a:solidFill>
            </a:endParaRPr>
          </a:p>
          <a:p>
            <a:pPr>
              <a:defRPr/>
            </a:pPr>
            <a:r>
              <a:rPr lang="de-DE" dirty="0">
                <a:solidFill>
                  <a:srgbClr val="002060"/>
                </a:solidFill>
              </a:rPr>
              <a:t>Prof. Dr. P. Wasserscheid</a:t>
            </a:r>
          </a:p>
          <a:p>
            <a:pPr>
              <a:defRPr/>
            </a:pPr>
            <a:endParaRPr lang="de-DE" sz="400" dirty="0">
              <a:solidFill>
                <a:srgbClr val="002060"/>
              </a:solidFill>
            </a:endParaRPr>
          </a:p>
          <a:p>
            <a:pPr>
              <a:spcBef>
                <a:spcPts val="200"/>
              </a:spcBef>
              <a:defRPr/>
            </a:pPr>
            <a:r>
              <a:rPr lang="de-DE" sz="1200" dirty="0">
                <a:solidFill>
                  <a:srgbClr val="002060"/>
                </a:solidFill>
              </a:rPr>
              <a:t>Tel.  09131-85 27420</a:t>
            </a:r>
          </a:p>
          <a:p>
            <a:pPr>
              <a:defRPr/>
            </a:pPr>
            <a:r>
              <a:rPr lang="de-DE" sz="1200" dirty="0">
                <a:solidFill>
                  <a:srgbClr val="002060"/>
                </a:solidFill>
              </a:rPr>
              <a:t>Fax. 09131-85 27421</a:t>
            </a:r>
          </a:p>
          <a:p>
            <a:pPr>
              <a:defRPr/>
            </a:pPr>
            <a:r>
              <a:rPr lang="de-DE" sz="1200" dirty="0">
                <a:solidFill>
                  <a:srgbClr val="002060"/>
                </a:solidFill>
              </a:rPr>
              <a:t>peter.wasserscheid@fau.de</a:t>
            </a:r>
          </a:p>
          <a:p>
            <a:pPr>
              <a:defRPr/>
            </a:pPr>
            <a:endParaRPr lang="de-DE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defRPr/>
            </a:pPr>
            <a:r>
              <a:rPr lang="de-DE" sz="15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Advanced</a:t>
            </a:r>
            <a:r>
              <a:rPr lang="de-DE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5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catalytic</a:t>
            </a:r>
            <a:r>
              <a:rPr lang="de-DE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5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systems</a:t>
            </a:r>
            <a:r>
              <a:rPr lang="de-DE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5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and</a:t>
            </a:r>
            <a:r>
              <a:rPr lang="de-DE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5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processes</a:t>
            </a:r>
            <a:r>
              <a:rPr lang="de-DE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; LOHC </a:t>
            </a:r>
            <a:r>
              <a:rPr lang="de-DE" sz="15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and</a:t>
            </a:r>
            <a:r>
              <a:rPr lang="de-DE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clean hydrogen </a:t>
            </a:r>
            <a:r>
              <a:rPr lang="de-DE" sz="15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technologies</a:t>
            </a:r>
            <a:endParaRPr lang="de-DE" sz="1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defRPr/>
            </a:pPr>
            <a:endParaRPr lang="de-DE" sz="1600" dirty="0">
              <a:solidFill>
                <a:srgbClr val="002060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4706938" y="2397125"/>
            <a:ext cx="3195637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Bef>
                <a:spcPts val="150"/>
              </a:spcBef>
              <a:defRPr/>
            </a:pP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r>
              <a:rPr lang="de-DE" sz="1600" dirty="0">
                <a:solidFill>
                  <a:srgbClr val="002060"/>
                </a:solidFill>
              </a:rPr>
              <a:t>	 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					</a:t>
            </a:r>
          </a:p>
        </p:txBody>
      </p:sp>
      <p:sp>
        <p:nvSpPr>
          <p:cNvPr id="16393" name="Rechteck 10"/>
          <p:cNvSpPr>
            <a:spLocks noChangeArrowheads="1"/>
          </p:cNvSpPr>
          <p:nvPr/>
        </p:nvSpPr>
        <p:spPr bwMode="auto">
          <a:xfrm>
            <a:off x="71438" y="908050"/>
            <a:ext cx="4481512" cy="2182813"/>
          </a:xfrm>
          <a:prstGeom prst="rect">
            <a:avLst/>
          </a:prstGeom>
          <a:noFill/>
          <a:ln w="28575" algn="ctr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3366"/>
              </a:buClr>
              <a:buSzPct val="100000"/>
              <a:buBlip>
                <a:blip r:embed="rId5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3366"/>
              </a:buClr>
              <a:buSzPct val="100000"/>
              <a:buBlip>
                <a:blip r:embed="rId6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3366"/>
              </a:buClr>
              <a:buSzPct val="100000"/>
              <a:buBlip>
                <a:blip r:embed="rId5"/>
              </a:buBlip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3366"/>
              </a:buClr>
              <a:buSzPct val="75000"/>
              <a:buFont typeface="Wingdings 2" panose="05020102010507070707" pitchFamily="18" charset="2"/>
              <a:buChar char="¤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3366"/>
              </a:buClr>
              <a:buSzPct val="75000"/>
              <a:buFont typeface="Wingdings 2" panose="05020102010507070707" pitchFamily="18" charset="2"/>
              <a:buChar char="¤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75000"/>
              <a:buFont typeface="Wingdings 2" panose="05020102010507070707" pitchFamily="18" charset="2"/>
              <a:buChar char="¤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75000"/>
              <a:buFont typeface="Wingdings 2" panose="05020102010507070707" pitchFamily="18" charset="2"/>
              <a:buChar char="¤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75000"/>
              <a:buFont typeface="Wingdings 2" panose="05020102010507070707" pitchFamily="18" charset="2"/>
              <a:buChar char="¤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75000"/>
              <a:buFont typeface="Wingdings 2" panose="05020102010507070707" pitchFamily="18" charset="2"/>
              <a:buChar char="¤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cxnSp>
        <p:nvCxnSpPr>
          <p:cNvPr id="16394" name="Gerade Verbindung 11"/>
          <p:cNvCxnSpPr>
            <a:cxnSpLocks noChangeShapeType="1"/>
          </p:cNvCxnSpPr>
          <p:nvPr/>
        </p:nvCxnSpPr>
        <p:spPr bwMode="auto">
          <a:xfrm>
            <a:off x="4552950" y="1306513"/>
            <a:ext cx="3525838" cy="15875"/>
          </a:xfrm>
          <a:prstGeom prst="line">
            <a:avLst/>
          </a:prstGeom>
          <a:noFill/>
          <a:ln w="28575" algn="ctr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396" name="Gerade Verbindung 15"/>
          <p:cNvCxnSpPr>
            <a:cxnSpLocks noChangeShapeType="1"/>
          </p:cNvCxnSpPr>
          <p:nvPr/>
        </p:nvCxnSpPr>
        <p:spPr bwMode="auto">
          <a:xfrm>
            <a:off x="225425" y="3090863"/>
            <a:ext cx="0" cy="865187"/>
          </a:xfrm>
          <a:prstGeom prst="line">
            <a:avLst/>
          </a:prstGeom>
          <a:noFill/>
          <a:ln w="28575" algn="ctr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397" name="Gerade Verbindung 16"/>
          <p:cNvCxnSpPr>
            <a:cxnSpLocks noChangeShapeType="1"/>
          </p:cNvCxnSpPr>
          <p:nvPr/>
        </p:nvCxnSpPr>
        <p:spPr bwMode="auto">
          <a:xfrm>
            <a:off x="225425" y="3956050"/>
            <a:ext cx="7880350" cy="0"/>
          </a:xfrm>
          <a:prstGeom prst="line">
            <a:avLst/>
          </a:prstGeom>
          <a:noFill/>
          <a:ln w="28575" algn="ctr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398" name="Eingekerbter Richtungspfeil 17"/>
          <p:cNvSpPr>
            <a:spLocks noChangeArrowheads="1"/>
          </p:cNvSpPr>
          <p:nvPr/>
        </p:nvSpPr>
        <p:spPr bwMode="auto">
          <a:xfrm>
            <a:off x="8078788" y="1173163"/>
            <a:ext cx="307975" cy="282575"/>
          </a:xfrm>
          <a:prstGeom prst="chevron">
            <a:avLst>
              <a:gd name="adj" fmla="val 33105"/>
            </a:avLst>
          </a:prstGeom>
          <a:solidFill>
            <a:srgbClr val="FF6600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003366"/>
              </a:buClr>
              <a:buSzPct val="100000"/>
              <a:buBlip>
                <a:blip r:embed="rId5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3366"/>
              </a:buClr>
              <a:buSzPct val="100000"/>
              <a:buBlip>
                <a:blip r:embed="rId6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3366"/>
              </a:buClr>
              <a:buSzPct val="100000"/>
              <a:buBlip>
                <a:blip r:embed="rId5"/>
              </a:buBlip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3366"/>
              </a:buClr>
              <a:buSzPct val="75000"/>
              <a:buFont typeface="Wingdings 2" panose="05020102010507070707" pitchFamily="18" charset="2"/>
              <a:buChar char="¤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3366"/>
              </a:buClr>
              <a:buSzPct val="75000"/>
              <a:buFont typeface="Wingdings 2" panose="05020102010507070707" pitchFamily="18" charset="2"/>
              <a:buChar char="¤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75000"/>
              <a:buFont typeface="Wingdings 2" panose="05020102010507070707" pitchFamily="18" charset="2"/>
              <a:buChar char="¤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75000"/>
              <a:buFont typeface="Wingdings 2" panose="05020102010507070707" pitchFamily="18" charset="2"/>
              <a:buChar char="¤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75000"/>
              <a:buFont typeface="Wingdings 2" panose="05020102010507070707" pitchFamily="18" charset="2"/>
              <a:buChar char="¤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75000"/>
              <a:buFont typeface="Wingdings 2" panose="05020102010507070707" pitchFamily="18" charset="2"/>
              <a:buChar char="¤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6399" name="Eingekerbter Richtungspfeil 18"/>
          <p:cNvSpPr>
            <a:spLocks noChangeArrowheads="1"/>
          </p:cNvSpPr>
          <p:nvPr/>
        </p:nvSpPr>
        <p:spPr bwMode="auto">
          <a:xfrm>
            <a:off x="8359775" y="1173163"/>
            <a:ext cx="307975" cy="282575"/>
          </a:xfrm>
          <a:prstGeom prst="chevron">
            <a:avLst>
              <a:gd name="adj" fmla="val 33105"/>
            </a:avLst>
          </a:prstGeom>
          <a:solidFill>
            <a:srgbClr val="00206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003366"/>
              </a:buClr>
              <a:buSzPct val="100000"/>
              <a:buBlip>
                <a:blip r:embed="rId5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3366"/>
              </a:buClr>
              <a:buSzPct val="100000"/>
              <a:buBlip>
                <a:blip r:embed="rId6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3366"/>
              </a:buClr>
              <a:buSzPct val="100000"/>
              <a:buBlip>
                <a:blip r:embed="rId5"/>
              </a:buBlip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3366"/>
              </a:buClr>
              <a:buSzPct val="75000"/>
              <a:buFont typeface="Wingdings 2" panose="05020102010507070707" pitchFamily="18" charset="2"/>
              <a:buChar char="¤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3366"/>
              </a:buClr>
              <a:buSzPct val="75000"/>
              <a:buFont typeface="Wingdings 2" panose="05020102010507070707" pitchFamily="18" charset="2"/>
              <a:buChar char="¤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75000"/>
              <a:buFont typeface="Wingdings 2" panose="05020102010507070707" pitchFamily="18" charset="2"/>
              <a:buChar char="¤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75000"/>
              <a:buFont typeface="Wingdings 2" panose="05020102010507070707" pitchFamily="18" charset="2"/>
              <a:buChar char="¤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75000"/>
              <a:buFont typeface="Wingdings 2" panose="05020102010507070707" pitchFamily="18" charset="2"/>
              <a:buChar char="¤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75000"/>
              <a:buFont typeface="Wingdings 2" panose="05020102010507070707" pitchFamily="18" charset="2"/>
              <a:buChar char="¤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6400" name="Eingekerbter Richtungspfeil 19"/>
          <p:cNvSpPr>
            <a:spLocks noChangeArrowheads="1"/>
          </p:cNvSpPr>
          <p:nvPr/>
        </p:nvSpPr>
        <p:spPr bwMode="auto">
          <a:xfrm>
            <a:off x="8105775" y="3814763"/>
            <a:ext cx="306388" cy="282575"/>
          </a:xfrm>
          <a:prstGeom prst="chevron">
            <a:avLst>
              <a:gd name="adj" fmla="val 32935"/>
            </a:avLst>
          </a:prstGeom>
          <a:solidFill>
            <a:srgbClr val="FF6600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003366"/>
              </a:buClr>
              <a:buSzPct val="100000"/>
              <a:buBlip>
                <a:blip r:embed="rId5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3366"/>
              </a:buClr>
              <a:buSzPct val="100000"/>
              <a:buBlip>
                <a:blip r:embed="rId6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3366"/>
              </a:buClr>
              <a:buSzPct val="100000"/>
              <a:buBlip>
                <a:blip r:embed="rId5"/>
              </a:buBlip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3366"/>
              </a:buClr>
              <a:buSzPct val="75000"/>
              <a:buFont typeface="Wingdings 2" panose="05020102010507070707" pitchFamily="18" charset="2"/>
              <a:buChar char="¤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3366"/>
              </a:buClr>
              <a:buSzPct val="75000"/>
              <a:buFont typeface="Wingdings 2" panose="05020102010507070707" pitchFamily="18" charset="2"/>
              <a:buChar char="¤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75000"/>
              <a:buFont typeface="Wingdings 2" panose="05020102010507070707" pitchFamily="18" charset="2"/>
              <a:buChar char="¤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75000"/>
              <a:buFont typeface="Wingdings 2" panose="05020102010507070707" pitchFamily="18" charset="2"/>
              <a:buChar char="¤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75000"/>
              <a:buFont typeface="Wingdings 2" panose="05020102010507070707" pitchFamily="18" charset="2"/>
              <a:buChar char="¤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75000"/>
              <a:buFont typeface="Wingdings 2" panose="05020102010507070707" pitchFamily="18" charset="2"/>
              <a:buChar char="¤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6401" name="Eingekerbter Richtungspfeil 20"/>
          <p:cNvSpPr>
            <a:spLocks noChangeArrowheads="1"/>
          </p:cNvSpPr>
          <p:nvPr/>
        </p:nvSpPr>
        <p:spPr bwMode="auto">
          <a:xfrm>
            <a:off x="8386763" y="3814763"/>
            <a:ext cx="306387" cy="282575"/>
          </a:xfrm>
          <a:prstGeom prst="chevron">
            <a:avLst>
              <a:gd name="adj" fmla="val 32935"/>
            </a:avLst>
          </a:prstGeom>
          <a:solidFill>
            <a:srgbClr val="00206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003366"/>
              </a:buClr>
              <a:buSzPct val="100000"/>
              <a:buBlip>
                <a:blip r:embed="rId5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3366"/>
              </a:buClr>
              <a:buSzPct val="100000"/>
              <a:buBlip>
                <a:blip r:embed="rId6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3366"/>
              </a:buClr>
              <a:buSzPct val="100000"/>
              <a:buBlip>
                <a:blip r:embed="rId5"/>
              </a:buBlip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3366"/>
              </a:buClr>
              <a:buSzPct val="75000"/>
              <a:buFont typeface="Wingdings 2" panose="05020102010507070707" pitchFamily="18" charset="2"/>
              <a:buChar char="¤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3366"/>
              </a:buClr>
              <a:buSzPct val="75000"/>
              <a:buFont typeface="Wingdings 2" panose="05020102010507070707" pitchFamily="18" charset="2"/>
              <a:buChar char="¤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75000"/>
              <a:buFont typeface="Wingdings 2" panose="05020102010507070707" pitchFamily="18" charset="2"/>
              <a:buChar char="¤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75000"/>
              <a:buFont typeface="Wingdings 2" panose="05020102010507070707" pitchFamily="18" charset="2"/>
              <a:buChar char="¤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75000"/>
              <a:buFont typeface="Wingdings 2" panose="05020102010507070707" pitchFamily="18" charset="2"/>
              <a:buChar char="¤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75000"/>
              <a:buFont typeface="Wingdings 2" panose="05020102010507070707" pitchFamily="18" charset="2"/>
              <a:buChar char="¤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22" name="Textfeld 21"/>
          <p:cNvSpPr txBox="1"/>
          <p:nvPr/>
        </p:nvSpPr>
        <p:spPr>
          <a:xfrm>
            <a:off x="296863" y="3595688"/>
            <a:ext cx="4938712" cy="11382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b="1" dirty="0">
                <a:solidFill>
                  <a:srgbClr val="002060"/>
                </a:solidFill>
              </a:rPr>
              <a:t>Group </a:t>
            </a:r>
            <a:r>
              <a:rPr lang="de-DE" b="1" dirty="0" err="1">
                <a:solidFill>
                  <a:srgbClr val="002060"/>
                </a:solidFill>
              </a:rPr>
              <a:t>leaders</a:t>
            </a:r>
            <a:r>
              <a:rPr lang="de-DE" b="1" dirty="0">
                <a:solidFill>
                  <a:srgbClr val="002060"/>
                </a:solidFill>
              </a:rPr>
              <a:t> Wasserscheid </a:t>
            </a:r>
            <a:r>
              <a:rPr lang="de-DE" b="1" dirty="0" err="1">
                <a:solidFill>
                  <a:srgbClr val="002060"/>
                </a:solidFill>
              </a:rPr>
              <a:t>team</a:t>
            </a:r>
            <a:endParaRPr lang="de-DE" b="1" dirty="0">
              <a:solidFill>
                <a:srgbClr val="002060"/>
              </a:solidFill>
            </a:endParaRPr>
          </a:p>
          <a:p>
            <a:pPr marL="804863">
              <a:defRPr/>
            </a:pPr>
            <a:endParaRPr lang="de-DE" sz="1400" dirty="0">
              <a:solidFill>
                <a:srgbClr val="002060"/>
              </a:solidFill>
            </a:endParaRPr>
          </a:p>
          <a:p>
            <a:pPr marL="804863" indent="-177800">
              <a:defRPr/>
            </a:pPr>
            <a:endParaRPr lang="de-DE" dirty="0">
              <a:solidFill>
                <a:srgbClr val="002060"/>
              </a:solidFill>
            </a:endParaRPr>
          </a:p>
          <a:p>
            <a:pPr marL="804863">
              <a:defRPr/>
            </a:pPr>
            <a:endParaRPr lang="de-DE" dirty="0">
              <a:solidFill>
                <a:srgbClr val="002060"/>
              </a:solidFill>
            </a:endParaRPr>
          </a:p>
        </p:txBody>
      </p:sp>
      <p:sp>
        <p:nvSpPr>
          <p:cNvPr id="16403" name="Textfeld 22"/>
          <p:cNvSpPr txBox="1">
            <a:spLocks noChangeArrowheads="1"/>
          </p:cNvSpPr>
          <p:nvPr/>
        </p:nvSpPr>
        <p:spPr bwMode="auto">
          <a:xfrm>
            <a:off x="250825" y="149225"/>
            <a:ext cx="35274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366"/>
              </a:buClr>
              <a:buSzPct val="100000"/>
              <a:buBlip>
                <a:blip r:embed="rId5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3366"/>
              </a:buClr>
              <a:buSzPct val="100000"/>
              <a:buBlip>
                <a:blip r:embed="rId6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3366"/>
              </a:buClr>
              <a:buSzPct val="100000"/>
              <a:buBlip>
                <a:blip r:embed="rId5"/>
              </a:buBlip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3366"/>
              </a:buClr>
              <a:buSzPct val="75000"/>
              <a:buFont typeface="Wingdings 2" panose="05020102010507070707" pitchFamily="18" charset="2"/>
              <a:buChar char="¤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3366"/>
              </a:buClr>
              <a:buSzPct val="75000"/>
              <a:buFont typeface="Wingdings 2" panose="05020102010507070707" pitchFamily="18" charset="2"/>
              <a:buChar char="¤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75000"/>
              <a:buFont typeface="Wingdings 2" panose="05020102010507070707" pitchFamily="18" charset="2"/>
              <a:buChar char="¤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75000"/>
              <a:buFont typeface="Wingdings 2" panose="05020102010507070707" pitchFamily="18" charset="2"/>
              <a:buChar char="¤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75000"/>
              <a:buFont typeface="Wingdings 2" panose="05020102010507070707" pitchFamily="18" charset="2"/>
              <a:buChar char="¤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75000"/>
              <a:buFont typeface="Wingdings 2" panose="05020102010507070707" pitchFamily="18" charset="2"/>
              <a:buChar char="¤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2000" b="1">
                <a:solidFill>
                  <a:srgbClr val="002060"/>
                </a:solidFill>
              </a:rPr>
              <a:t>Academic Staff of the CRT</a:t>
            </a:r>
          </a:p>
        </p:txBody>
      </p:sp>
      <p:pic>
        <p:nvPicPr>
          <p:cNvPr id="16404" name="Grafik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8413" y="87313"/>
            <a:ext cx="1247775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feld 13"/>
          <p:cNvSpPr txBox="1"/>
          <p:nvPr/>
        </p:nvSpPr>
        <p:spPr>
          <a:xfrm>
            <a:off x="-18510" y="5258665"/>
            <a:ext cx="1620838" cy="6715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Bef>
                <a:spcPts val="150"/>
              </a:spcBef>
              <a:defRPr/>
            </a:pPr>
            <a:r>
              <a:rPr lang="de-DE" dirty="0">
                <a:solidFill>
                  <a:srgbClr val="002060"/>
                </a:solidFill>
              </a:rPr>
              <a:t>Dr. P. Schulz </a:t>
            </a:r>
          </a:p>
          <a:p>
            <a:pPr>
              <a:spcBef>
                <a:spcPts val="150"/>
              </a:spcBef>
              <a:defRPr/>
            </a:pP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Ionic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Liquids</a:t>
            </a:r>
            <a:endParaRPr lang="de-DE" dirty="0"/>
          </a:p>
        </p:txBody>
      </p:sp>
      <p:sp>
        <p:nvSpPr>
          <p:cNvPr id="16406" name="Textfeld 24"/>
          <p:cNvSpPr txBox="1">
            <a:spLocks noChangeArrowheads="1"/>
          </p:cNvSpPr>
          <p:nvPr/>
        </p:nvSpPr>
        <p:spPr bwMode="auto">
          <a:xfrm>
            <a:off x="3311860" y="5261235"/>
            <a:ext cx="2246312" cy="913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3366"/>
              </a:buClr>
              <a:buSzPct val="100000"/>
              <a:buBlip>
                <a:blip r:embed="rId5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3366"/>
              </a:buClr>
              <a:buSzPct val="100000"/>
              <a:buBlip>
                <a:blip r:embed="rId6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3366"/>
              </a:buClr>
              <a:buSzPct val="100000"/>
              <a:buBlip>
                <a:blip r:embed="rId5"/>
              </a:buBlip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3366"/>
              </a:buClr>
              <a:buSzPct val="75000"/>
              <a:buFont typeface="Wingdings 2" panose="05020102010507070707" pitchFamily="18" charset="2"/>
              <a:buChar char="¤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3366"/>
              </a:buClr>
              <a:buSzPct val="75000"/>
              <a:buFont typeface="Wingdings 2" panose="05020102010507070707" pitchFamily="18" charset="2"/>
              <a:buChar char="¤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75000"/>
              <a:buFont typeface="Wingdings 2" panose="05020102010507070707" pitchFamily="18" charset="2"/>
              <a:buChar char="¤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75000"/>
              <a:buFont typeface="Wingdings 2" panose="05020102010507070707" pitchFamily="18" charset="2"/>
              <a:buChar char="¤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75000"/>
              <a:buFont typeface="Wingdings 2" panose="05020102010507070707" pitchFamily="18" charset="2"/>
              <a:buChar char="¤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75000"/>
              <a:buFont typeface="Wingdings 2" panose="05020102010507070707" pitchFamily="18" charset="2"/>
              <a:buChar char="¤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150"/>
              </a:spcBef>
              <a:buClrTx/>
              <a:buSzTx/>
              <a:buFontTx/>
              <a:buNone/>
            </a:pPr>
            <a:r>
              <a:rPr lang="de-DE" altLang="en-US" sz="1800" dirty="0">
                <a:solidFill>
                  <a:srgbClr val="002060"/>
                </a:solidFill>
              </a:rPr>
              <a:t>Dr. A. </a:t>
            </a:r>
            <a:r>
              <a:rPr lang="de-DE" altLang="en-US" sz="1800" dirty="0" err="1">
                <a:solidFill>
                  <a:srgbClr val="002060"/>
                </a:solidFill>
              </a:rPr>
              <a:t>Bösmann</a:t>
            </a:r>
            <a:endParaRPr lang="de-DE" altLang="en-US" sz="1800" dirty="0">
              <a:solidFill>
                <a:srgbClr val="002060"/>
              </a:solidFill>
            </a:endParaRPr>
          </a:p>
          <a:p>
            <a:pPr algn="ctr">
              <a:spcBef>
                <a:spcPts val="150"/>
              </a:spcBef>
              <a:buClrTx/>
              <a:buSzTx/>
              <a:buFontTx/>
              <a:buNone/>
            </a:pPr>
            <a:r>
              <a:rPr lang="de-DE" altLang="en-US" dirty="0" smtClean="0">
                <a:solidFill>
                  <a:srgbClr val="404040"/>
                </a:solidFill>
              </a:rPr>
              <a:t>Hydrogen </a:t>
            </a:r>
          </a:p>
          <a:p>
            <a:pPr algn="ctr">
              <a:spcBef>
                <a:spcPts val="150"/>
              </a:spcBef>
              <a:buClrTx/>
              <a:buSzTx/>
              <a:buFontTx/>
              <a:buNone/>
            </a:pPr>
            <a:r>
              <a:rPr lang="de-DE" altLang="en-US" dirty="0" err="1" smtClean="0">
                <a:solidFill>
                  <a:srgbClr val="404040"/>
                </a:solidFill>
              </a:rPr>
              <a:t>and</a:t>
            </a:r>
            <a:r>
              <a:rPr lang="de-DE" altLang="en-US" dirty="0" smtClean="0">
                <a:solidFill>
                  <a:srgbClr val="404040"/>
                </a:solidFill>
              </a:rPr>
              <a:t> </a:t>
            </a:r>
            <a:r>
              <a:rPr lang="de-DE" altLang="en-US" dirty="0" err="1" smtClean="0">
                <a:solidFill>
                  <a:srgbClr val="404040"/>
                </a:solidFill>
              </a:rPr>
              <a:t>Energy</a:t>
            </a:r>
            <a:endParaRPr lang="de-DE" altLang="en-US" dirty="0">
              <a:solidFill>
                <a:srgbClr val="404040"/>
              </a:solidFill>
            </a:endParaRPr>
          </a:p>
        </p:txBody>
      </p:sp>
      <p:sp>
        <p:nvSpPr>
          <p:cNvPr id="16407" name="Textfeld 14"/>
          <p:cNvSpPr txBox="1">
            <a:spLocks noChangeArrowheads="1"/>
          </p:cNvSpPr>
          <p:nvPr/>
        </p:nvSpPr>
        <p:spPr bwMode="auto">
          <a:xfrm>
            <a:off x="1563083" y="5268782"/>
            <a:ext cx="1928797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366"/>
              </a:buClr>
              <a:buSzPct val="100000"/>
              <a:buBlip>
                <a:blip r:embed="rId5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3366"/>
              </a:buClr>
              <a:buSzPct val="100000"/>
              <a:buBlip>
                <a:blip r:embed="rId6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3366"/>
              </a:buClr>
              <a:buSzPct val="100000"/>
              <a:buBlip>
                <a:blip r:embed="rId5"/>
              </a:buBlip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3366"/>
              </a:buClr>
              <a:buSzPct val="75000"/>
              <a:buFont typeface="Wingdings 2" panose="05020102010507070707" pitchFamily="18" charset="2"/>
              <a:buChar char="¤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3366"/>
              </a:buClr>
              <a:buSzPct val="75000"/>
              <a:buFont typeface="Wingdings 2" panose="05020102010507070707" pitchFamily="18" charset="2"/>
              <a:buChar char="¤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75000"/>
              <a:buFont typeface="Wingdings 2" panose="05020102010507070707" pitchFamily="18" charset="2"/>
              <a:buChar char="¤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75000"/>
              <a:buFont typeface="Wingdings 2" panose="05020102010507070707" pitchFamily="18" charset="2"/>
              <a:buChar char="¤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75000"/>
              <a:buFont typeface="Wingdings 2" panose="05020102010507070707" pitchFamily="18" charset="2"/>
              <a:buChar char="¤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75000"/>
              <a:buFont typeface="Wingdings 2" panose="05020102010507070707" pitchFamily="18" charset="2"/>
              <a:buChar char="¤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800" dirty="0">
                <a:solidFill>
                  <a:srgbClr val="002060"/>
                </a:solidFill>
              </a:rPr>
              <a:t> Dr. M. </a:t>
            </a:r>
            <a:r>
              <a:rPr lang="de-DE" altLang="en-US" sz="1800" dirty="0" err="1">
                <a:solidFill>
                  <a:srgbClr val="002060"/>
                </a:solidFill>
              </a:rPr>
              <a:t>Haumann</a:t>
            </a:r>
            <a:endParaRPr lang="de-DE" altLang="en-US" sz="1800" dirty="0">
              <a:solidFill>
                <a:srgbClr val="002060"/>
              </a:solidFill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dirty="0" smtClean="0">
                <a:solidFill>
                  <a:srgbClr val="404040"/>
                </a:solidFill>
              </a:rPr>
              <a:t>Hybrid </a:t>
            </a:r>
            <a:r>
              <a:rPr lang="de-DE" altLang="en-US" dirty="0" err="1" smtClean="0">
                <a:solidFill>
                  <a:srgbClr val="404040"/>
                </a:solidFill>
              </a:rPr>
              <a:t>materials</a:t>
            </a:r>
            <a:endParaRPr lang="de-DE" altLang="en-US" sz="1800" dirty="0"/>
          </a:p>
        </p:txBody>
      </p:sp>
      <p:sp>
        <p:nvSpPr>
          <p:cNvPr id="16408" name="Textfeld 27"/>
          <p:cNvSpPr txBox="1">
            <a:spLocks noChangeArrowheads="1"/>
          </p:cNvSpPr>
          <p:nvPr/>
        </p:nvSpPr>
        <p:spPr bwMode="auto">
          <a:xfrm>
            <a:off x="4889500" y="915988"/>
            <a:ext cx="22621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366"/>
              </a:buClr>
              <a:buSzPct val="100000"/>
              <a:buBlip>
                <a:blip r:embed="rId5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3366"/>
              </a:buClr>
              <a:buSzPct val="100000"/>
              <a:buBlip>
                <a:blip r:embed="rId6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3366"/>
              </a:buClr>
              <a:buSzPct val="100000"/>
              <a:buBlip>
                <a:blip r:embed="rId5"/>
              </a:buBlip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3366"/>
              </a:buClr>
              <a:buSzPct val="75000"/>
              <a:buFont typeface="Wingdings 2" panose="05020102010507070707" pitchFamily="18" charset="2"/>
              <a:buChar char="¤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3366"/>
              </a:buClr>
              <a:buSzPct val="75000"/>
              <a:buFont typeface="Wingdings 2" panose="05020102010507070707" pitchFamily="18" charset="2"/>
              <a:buChar char="¤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75000"/>
              <a:buFont typeface="Wingdings 2" panose="05020102010507070707" pitchFamily="18" charset="2"/>
              <a:buChar char="¤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75000"/>
              <a:buFont typeface="Wingdings 2" panose="05020102010507070707" pitchFamily="18" charset="2"/>
              <a:buChar char="¤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75000"/>
              <a:buFont typeface="Wingdings 2" panose="05020102010507070707" pitchFamily="18" charset="2"/>
              <a:buChar char="¤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75000"/>
              <a:buFont typeface="Wingdings 2" panose="05020102010507070707" pitchFamily="18" charset="2"/>
              <a:buChar char="¤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800" b="1">
                <a:solidFill>
                  <a:srgbClr val="002060"/>
                </a:solidFill>
              </a:rPr>
              <a:t>Further Professors</a:t>
            </a:r>
          </a:p>
        </p:txBody>
      </p:sp>
      <p:pic>
        <p:nvPicPr>
          <p:cNvPr id="16409" name="Grafik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363" y="1627910"/>
            <a:ext cx="971550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feld 29"/>
          <p:cNvSpPr txBox="1"/>
          <p:nvPr/>
        </p:nvSpPr>
        <p:spPr>
          <a:xfrm>
            <a:off x="5849938" y="1791423"/>
            <a:ext cx="3079750" cy="8620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>
                <a:solidFill>
                  <a:srgbClr val="002060"/>
                </a:solidFill>
              </a:rPr>
              <a:t>Prof. Dr. T. Franken</a:t>
            </a:r>
          </a:p>
          <a:p>
            <a:pPr>
              <a:defRPr/>
            </a:pP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Catalytic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and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electrocatalytic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systems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and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processes</a:t>
            </a:r>
            <a:endParaRPr lang="de-DE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412" name="Textfeld 31"/>
          <p:cNvSpPr txBox="1">
            <a:spLocks noChangeArrowheads="1"/>
          </p:cNvSpPr>
          <p:nvPr/>
        </p:nvSpPr>
        <p:spPr bwMode="auto">
          <a:xfrm>
            <a:off x="5247075" y="5270965"/>
            <a:ext cx="2246313" cy="1133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3366"/>
              </a:buClr>
              <a:buSzPct val="100000"/>
              <a:buBlip>
                <a:blip r:embed="rId5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3366"/>
              </a:buClr>
              <a:buSzPct val="100000"/>
              <a:buBlip>
                <a:blip r:embed="rId6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3366"/>
              </a:buClr>
              <a:buSzPct val="100000"/>
              <a:buBlip>
                <a:blip r:embed="rId5"/>
              </a:buBlip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3366"/>
              </a:buClr>
              <a:buSzPct val="75000"/>
              <a:buFont typeface="Wingdings 2" panose="05020102010507070707" pitchFamily="18" charset="2"/>
              <a:buChar char="¤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3366"/>
              </a:buClr>
              <a:buSzPct val="75000"/>
              <a:buFont typeface="Wingdings 2" panose="05020102010507070707" pitchFamily="18" charset="2"/>
              <a:buChar char="¤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75000"/>
              <a:buFont typeface="Wingdings 2" panose="05020102010507070707" pitchFamily="18" charset="2"/>
              <a:buChar char="¤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75000"/>
              <a:buFont typeface="Wingdings 2" panose="05020102010507070707" pitchFamily="18" charset="2"/>
              <a:buChar char="¤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75000"/>
              <a:buFont typeface="Wingdings 2" panose="05020102010507070707" pitchFamily="18" charset="2"/>
              <a:buChar char="¤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75000"/>
              <a:buFont typeface="Wingdings 2" panose="05020102010507070707" pitchFamily="18" charset="2"/>
              <a:buChar char="¤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150"/>
              </a:spcBef>
              <a:buClrTx/>
              <a:buSzTx/>
              <a:buFontTx/>
              <a:buNone/>
            </a:pPr>
            <a:r>
              <a:rPr lang="de-DE" altLang="en-US" sz="1800" dirty="0" smtClean="0">
                <a:solidFill>
                  <a:srgbClr val="002060"/>
                </a:solidFill>
              </a:rPr>
              <a:t>Dr. P</a:t>
            </a:r>
            <a:r>
              <a:rPr lang="de-DE" altLang="en-US" sz="1800" dirty="0">
                <a:solidFill>
                  <a:srgbClr val="002060"/>
                </a:solidFill>
              </a:rPr>
              <a:t>. Schühle</a:t>
            </a:r>
          </a:p>
          <a:p>
            <a:pPr algn="ctr">
              <a:spcBef>
                <a:spcPts val="150"/>
              </a:spcBef>
              <a:buClrTx/>
              <a:buSzTx/>
              <a:buFontTx/>
              <a:buNone/>
            </a:pPr>
            <a:r>
              <a:rPr lang="de-DE" altLang="en-US" dirty="0" err="1">
                <a:solidFill>
                  <a:srgbClr val="404040"/>
                </a:solidFill>
              </a:rPr>
              <a:t>Catalytic</a:t>
            </a:r>
            <a:r>
              <a:rPr lang="de-DE" altLang="en-US" dirty="0">
                <a:solidFill>
                  <a:srgbClr val="404040"/>
                </a:solidFill>
              </a:rPr>
              <a:t> </a:t>
            </a:r>
            <a:r>
              <a:rPr lang="de-DE" altLang="en-US" dirty="0" err="1">
                <a:solidFill>
                  <a:srgbClr val="404040"/>
                </a:solidFill>
              </a:rPr>
              <a:t>systems</a:t>
            </a:r>
            <a:r>
              <a:rPr lang="de-DE" altLang="en-US" dirty="0">
                <a:solidFill>
                  <a:srgbClr val="404040"/>
                </a:solidFill>
              </a:rPr>
              <a:t> </a:t>
            </a:r>
            <a:r>
              <a:rPr lang="de-DE" altLang="en-US" dirty="0" err="1">
                <a:solidFill>
                  <a:srgbClr val="404040"/>
                </a:solidFill>
              </a:rPr>
              <a:t>for</a:t>
            </a:r>
            <a:r>
              <a:rPr lang="de-DE" altLang="en-US" dirty="0">
                <a:solidFill>
                  <a:srgbClr val="404040"/>
                </a:solidFill>
              </a:rPr>
              <a:t> </a:t>
            </a:r>
            <a:r>
              <a:rPr lang="de-DE" altLang="en-US" dirty="0" err="1">
                <a:solidFill>
                  <a:srgbClr val="404040"/>
                </a:solidFill>
              </a:rPr>
              <a:t>chemical</a:t>
            </a:r>
            <a:r>
              <a:rPr lang="de-DE" altLang="en-US" dirty="0">
                <a:solidFill>
                  <a:srgbClr val="404040"/>
                </a:solidFill>
              </a:rPr>
              <a:t> </a:t>
            </a:r>
            <a:r>
              <a:rPr lang="de-DE" altLang="en-US" dirty="0" err="1">
                <a:solidFill>
                  <a:srgbClr val="404040"/>
                </a:solidFill>
              </a:rPr>
              <a:t>energy</a:t>
            </a:r>
            <a:r>
              <a:rPr lang="de-DE" altLang="en-US" dirty="0">
                <a:solidFill>
                  <a:srgbClr val="404040"/>
                </a:solidFill>
              </a:rPr>
              <a:t> </a:t>
            </a:r>
            <a:r>
              <a:rPr lang="de-DE" altLang="en-US" dirty="0" err="1">
                <a:solidFill>
                  <a:srgbClr val="404040"/>
                </a:solidFill>
              </a:rPr>
              <a:t>storage</a:t>
            </a:r>
            <a:endParaRPr lang="de-DE" altLang="en-US" dirty="0">
              <a:solidFill>
                <a:srgbClr val="404040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14418" y="4239090"/>
            <a:ext cx="670932" cy="894576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3579" y="991296"/>
            <a:ext cx="1483096" cy="1987654"/>
          </a:xfrm>
          <a:prstGeom prst="rect">
            <a:avLst/>
          </a:prstGeom>
        </p:spPr>
      </p:pic>
      <p:sp>
        <p:nvSpPr>
          <p:cNvPr id="31" name="Textfeld 31"/>
          <p:cNvSpPr txBox="1">
            <a:spLocks noChangeArrowheads="1"/>
          </p:cNvSpPr>
          <p:nvPr/>
        </p:nvSpPr>
        <p:spPr bwMode="auto">
          <a:xfrm>
            <a:off x="7137285" y="5274205"/>
            <a:ext cx="2246313" cy="887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3366"/>
              </a:buClr>
              <a:buSzPct val="100000"/>
              <a:buBlip>
                <a:blip r:embed="rId5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3366"/>
              </a:buClr>
              <a:buSzPct val="100000"/>
              <a:buBlip>
                <a:blip r:embed="rId6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3366"/>
              </a:buClr>
              <a:buSzPct val="100000"/>
              <a:buBlip>
                <a:blip r:embed="rId5"/>
              </a:buBlip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3366"/>
              </a:buClr>
              <a:buSzPct val="75000"/>
              <a:buFont typeface="Wingdings 2" panose="05020102010507070707" pitchFamily="18" charset="2"/>
              <a:buChar char="¤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3366"/>
              </a:buClr>
              <a:buSzPct val="75000"/>
              <a:buFont typeface="Wingdings 2" panose="05020102010507070707" pitchFamily="18" charset="2"/>
              <a:buChar char="¤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75000"/>
              <a:buFont typeface="Wingdings 2" panose="05020102010507070707" pitchFamily="18" charset="2"/>
              <a:buChar char="¤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75000"/>
              <a:buFont typeface="Wingdings 2" panose="05020102010507070707" pitchFamily="18" charset="2"/>
              <a:buChar char="¤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75000"/>
              <a:buFont typeface="Wingdings 2" panose="05020102010507070707" pitchFamily="18" charset="2"/>
              <a:buChar char="¤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75000"/>
              <a:buFont typeface="Wingdings 2" panose="05020102010507070707" pitchFamily="18" charset="2"/>
              <a:buChar char="¤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150"/>
              </a:spcBef>
              <a:buClrTx/>
              <a:buSzTx/>
              <a:buFontTx/>
              <a:buNone/>
            </a:pPr>
            <a:r>
              <a:rPr lang="de-DE" altLang="en-US" sz="1800" dirty="0" smtClean="0">
                <a:solidFill>
                  <a:srgbClr val="002060"/>
                </a:solidFill>
              </a:rPr>
              <a:t>Dr. A. </a:t>
            </a:r>
            <a:r>
              <a:rPr lang="de-DE" altLang="en-US" sz="1800" dirty="0" err="1" smtClean="0">
                <a:solidFill>
                  <a:srgbClr val="002060"/>
                </a:solidFill>
              </a:rPr>
              <a:t>Inayat</a:t>
            </a:r>
            <a:endParaRPr lang="de-DE" altLang="en-US" sz="1800" dirty="0">
              <a:solidFill>
                <a:srgbClr val="002060"/>
              </a:solidFill>
            </a:endParaRPr>
          </a:p>
          <a:p>
            <a:pPr algn="ctr">
              <a:spcBef>
                <a:spcPts val="150"/>
              </a:spcBef>
              <a:buClrTx/>
              <a:buSzTx/>
              <a:buFontTx/>
              <a:buNone/>
            </a:pPr>
            <a:r>
              <a:rPr lang="de-DE" altLang="en-US" dirty="0" smtClean="0">
                <a:solidFill>
                  <a:srgbClr val="404040"/>
                </a:solidFill>
              </a:rPr>
              <a:t>Green </a:t>
            </a:r>
            <a:r>
              <a:rPr lang="de-DE" altLang="en-US" dirty="0" err="1" smtClean="0">
                <a:solidFill>
                  <a:srgbClr val="404040"/>
                </a:solidFill>
              </a:rPr>
              <a:t>porous</a:t>
            </a:r>
            <a:r>
              <a:rPr lang="de-DE" altLang="en-US" dirty="0" smtClean="0">
                <a:solidFill>
                  <a:srgbClr val="404040"/>
                </a:solidFill>
              </a:rPr>
              <a:t> </a:t>
            </a:r>
            <a:r>
              <a:rPr lang="de-DE" altLang="en-US" dirty="0" err="1" smtClean="0">
                <a:solidFill>
                  <a:srgbClr val="404040"/>
                </a:solidFill>
              </a:rPr>
              <a:t>materials</a:t>
            </a:r>
            <a:endParaRPr lang="de-DE" altLang="en-US" dirty="0">
              <a:solidFill>
                <a:srgbClr val="404040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02370" y="4229360"/>
            <a:ext cx="626877" cy="874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093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2"/>
          <p:cNvSpPr txBox="1">
            <a:spLocks/>
          </p:cNvSpPr>
          <p:nvPr/>
        </p:nvSpPr>
        <p:spPr>
          <a:xfrm>
            <a:off x="578636" y="228478"/>
            <a:ext cx="8229600" cy="51201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2D54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2D54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2D54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2D54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2D54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kern="0" dirty="0" err="1" smtClean="0"/>
              <a:t>What</a:t>
            </a:r>
            <a:r>
              <a:rPr lang="de-DE" kern="0" dirty="0" smtClean="0"/>
              <a:t> </a:t>
            </a:r>
            <a:r>
              <a:rPr lang="de-DE" kern="0" dirty="0" err="1" smtClean="0"/>
              <a:t>is</a:t>
            </a:r>
            <a:r>
              <a:rPr lang="de-DE" kern="0" dirty="0" smtClean="0"/>
              <a:t> a </a:t>
            </a:r>
            <a:r>
              <a:rPr lang="de-DE" kern="0" dirty="0" err="1" smtClean="0"/>
              <a:t>suitable</a:t>
            </a:r>
            <a:r>
              <a:rPr lang="de-DE" kern="0" dirty="0" smtClean="0"/>
              <a:t> </a:t>
            </a:r>
            <a:r>
              <a:rPr lang="de-DE" kern="0" dirty="0" err="1" smtClean="0"/>
              <a:t>energy</a:t>
            </a:r>
            <a:r>
              <a:rPr lang="de-DE" kern="0" dirty="0" smtClean="0"/>
              <a:t> </a:t>
            </a:r>
            <a:r>
              <a:rPr lang="de-DE" kern="0" dirty="0" err="1" smtClean="0"/>
              <a:t>vector</a:t>
            </a:r>
            <a:r>
              <a:rPr lang="de-DE" kern="0" dirty="0" smtClean="0"/>
              <a:t> </a:t>
            </a:r>
            <a:r>
              <a:rPr lang="de-DE" kern="0" dirty="0" err="1" smtClean="0"/>
              <a:t>for</a:t>
            </a:r>
            <a:r>
              <a:rPr lang="de-DE" kern="0" dirty="0" smtClean="0"/>
              <a:t> offshore wind power?</a:t>
            </a:r>
          </a:p>
          <a:p>
            <a:r>
              <a:rPr lang="de-DE" sz="800" kern="0" dirty="0" smtClean="0"/>
              <a:t> </a:t>
            </a: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70" y="1457194"/>
            <a:ext cx="2420117" cy="1816612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404" y="1997215"/>
            <a:ext cx="1110634" cy="1276591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783" y="3070009"/>
            <a:ext cx="585622" cy="407593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023" y="3222409"/>
            <a:ext cx="585622" cy="407593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263" y="3070009"/>
            <a:ext cx="585622" cy="407593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503" y="3226613"/>
            <a:ext cx="585622" cy="407593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743" y="3070009"/>
            <a:ext cx="585622" cy="407593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075" y="3227944"/>
            <a:ext cx="585622" cy="407593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315" y="3071340"/>
            <a:ext cx="585622" cy="407593"/>
          </a:xfrm>
          <a:prstGeom prst="rect">
            <a:avLst/>
          </a:prstGeom>
        </p:spPr>
      </p:pic>
      <p:cxnSp>
        <p:nvCxnSpPr>
          <p:cNvPr id="25" name="Gerade Verbindung mit Pfeil 24"/>
          <p:cNvCxnSpPr/>
          <p:nvPr/>
        </p:nvCxnSpPr>
        <p:spPr>
          <a:xfrm flipV="1">
            <a:off x="2901820" y="2547257"/>
            <a:ext cx="2920482" cy="18661"/>
          </a:xfrm>
          <a:prstGeom prst="straightConnector1">
            <a:avLst/>
          </a:prstGeom>
          <a:ln w="28575">
            <a:solidFill>
              <a:srgbClr val="FF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feld 25"/>
          <p:cNvSpPr txBox="1"/>
          <p:nvPr/>
        </p:nvSpPr>
        <p:spPr>
          <a:xfrm>
            <a:off x="3411885" y="2148646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Energy</a:t>
            </a:r>
            <a:r>
              <a:rPr lang="de-DE" dirty="0" smtClean="0"/>
              <a:t> </a:t>
            </a:r>
            <a:r>
              <a:rPr lang="de-DE" dirty="0" err="1" smtClean="0"/>
              <a:t>transport</a:t>
            </a:r>
            <a:r>
              <a:rPr lang="de-DE" dirty="0" smtClean="0"/>
              <a:t>?</a:t>
            </a:r>
            <a:endParaRPr lang="de-DE" dirty="0"/>
          </a:p>
        </p:txBody>
      </p:sp>
      <p:sp>
        <p:nvSpPr>
          <p:cNvPr id="28" name="Rechteck 27"/>
          <p:cNvSpPr/>
          <p:nvPr/>
        </p:nvSpPr>
        <p:spPr>
          <a:xfrm>
            <a:off x="970310" y="3777380"/>
            <a:ext cx="715769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err="1"/>
              <a:t>Current</a:t>
            </a:r>
            <a:r>
              <a:rPr lang="de-DE" dirty="0"/>
              <a:t> </a:t>
            </a:r>
            <a:r>
              <a:rPr lang="de-DE" dirty="0" err="1"/>
              <a:t>technology</a:t>
            </a:r>
            <a:r>
              <a:rPr lang="de-DE" dirty="0"/>
              <a:t>: </a:t>
            </a:r>
            <a:r>
              <a:rPr lang="de-DE" dirty="0" smtClean="0"/>
              <a:t>Cable </a:t>
            </a:r>
            <a:r>
              <a:rPr lang="de-DE" dirty="0" err="1" smtClean="0"/>
              <a:t>connection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land-</a:t>
            </a:r>
            <a:r>
              <a:rPr lang="de-DE" dirty="0" err="1" smtClean="0"/>
              <a:t>based</a:t>
            </a:r>
            <a:r>
              <a:rPr lang="de-DE" dirty="0" smtClean="0"/>
              <a:t> </a:t>
            </a:r>
            <a:r>
              <a:rPr lang="de-DE" dirty="0" err="1" smtClean="0"/>
              <a:t>grid</a:t>
            </a:r>
            <a:r>
              <a:rPr lang="de-DE" dirty="0" smtClean="0"/>
              <a:t>. </a:t>
            </a:r>
          </a:p>
          <a:p>
            <a:endParaRPr lang="de-DE" dirty="0"/>
          </a:p>
          <a:p>
            <a:pPr>
              <a:buBlip>
                <a:blip r:embed="rId5"/>
              </a:buBlip>
            </a:pPr>
            <a:r>
              <a:rPr lang="de-DE" dirty="0" smtClean="0"/>
              <a:t> </a:t>
            </a:r>
            <a:r>
              <a:rPr lang="de-DE" dirty="0" err="1" smtClean="0"/>
              <a:t>Consumes</a:t>
            </a:r>
            <a:r>
              <a:rPr lang="de-DE" dirty="0" smtClean="0"/>
              <a:t> </a:t>
            </a:r>
            <a:r>
              <a:rPr lang="de-DE" dirty="0" err="1"/>
              <a:t>up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50 % </a:t>
            </a:r>
            <a:r>
              <a:rPr lang="de-DE" dirty="0" err="1"/>
              <a:t>of</a:t>
            </a:r>
            <a:r>
              <a:rPr lang="de-DE" dirty="0"/>
              <a:t> total </a:t>
            </a:r>
            <a:r>
              <a:rPr lang="de-DE" dirty="0" smtClean="0"/>
              <a:t>CAPEX.</a:t>
            </a:r>
          </a:p>
          <a:p>
            <a:pPr>
              <a:buBlip>
                <a:blip r:embed="rId5"/>
              </a:buBlip>
            </a:pPr>
            <a:r>
              <a:rPr lang="de-DE" dirty="0" smtClean="0"/>
              <a:t> </a:t>
            </a:r>
            <a:r>
              <a:rPr lang="de-DE" dirty="0" err="1" smtClean="0"/>
              <a:t>No</a:t>
            </a:r>
            <a:r>
              <a:rPr lang="de-DE" dirty="0" smtClean="0"/>
              <a:t> </a:t>
            </a:r>
            <a:r>
              <a:rPr lang="de-DE" dirty="0" err="1" smtClean="0"/>
              <a:t>energy</a:t>
            </a:r>
            <a:r>
              <a:rPr lang="de-DE" dirty="0" smtClean="0"/>
              <a:t> </a:t>
            </a:r>
            <a:r>
              <a:rPr lang="de-DE" dirty="0" err="1" smtClean="0"/>
              <a:t>storage</a:t>
            </a:r>
            <a:r>
              <a:rPr lang="de-DE" dirty="0" smtClean="0"/>
              <a:t> </a:t>
            </a:r>
            <a:r>
              <a:rPr lang="de-DE" dirty="0" err="1" smtClean="0"/>
              <a:t>included</a:t>
            </a:r>
            <a:r>
              <a:rPr lang="de-DE" dirty="0" smtClean="0"/>
              <a:t>.</a:t>
            </a:r>
          </a:p>
          <a:p>
            <a:pPr>
              <a:buBlip>
                <a:blip r:embed="rId5"/>
              </a:buBlip>
            </a:pPr>
            <a:endParaRPr lang="de-DE" dirty="0"/>
          </a:p>
          <a:p>
            <a:pPr>
              <a:buBlip>
                <a:blip r:embed="rId5"/>
              </a:buBlip>
            </a:pPr>
            <a:endParaRPr lang="de-DE" dirty="0" smtClean="0"/>
          </a:p>
          <a:p>
            <a:r>
              <a:rPr lang="de-DE" dirty="0" smtClean="0"/>
              <a:t>Are </a:t>
            </a:r>
            <a:r>
              <a:rPr lang="de-DE" dirty="0" err="1" smtClean="0"/>
              <a:t>there</a:t>
            </a:r>
            <a:r>
              <a:rPr lang="de-DE" dirty="0" smtClean="0"/>
              <a:t> </a:t>
            </a:r>
            <a:r>
              <a:rPr lang="de-DE" dirty="0" err="1" smtClean="0"/>
              <a:t>other</a:t>
            </a:r>
            <a:r>
              <a:rPr lang="de-DE" dirty="0" smtClean="0"/>
              <a:t> </a:t>
            </a:r>
            <a:r>
              <a:rPr lang="de-DE" dirty="0" err="1" smtClean="0"/>
              <a:t>options</a:t>
            </a:r>
            <a:r>
              <a:rPr lang="de-DE" dirty="0" smtClean="0"/>
              <a:t>?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37519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1413056"/>
            <a:ext cx="1579191" cy="104564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makes</a:t>
            </a:r>
            <a:r>
              <a:rPr lang="de-DE" dirty="0"/>
              <a:t> </a:t>
            </a:r>
            <a:r>
              <a:rPr lang="de-DE" dirty="0" smtClean="0"/>
              <a:t>hydrogen </a:t>
            </a:r>
            <a:r>
              <a:rPr lang="de-DE" dirty="0"/>
              <a:t>so </a:t>
            </a:r>
            <a:r>
              <a:rPr lang="de-DE" dirty="0" err="1"/>
              <a:t>interesting</a:t>
            </a:r>
            <a:r>
              <a:rPr lang="de-DE" dirty="0"/>
              <a:t>?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5744"/>
            <a:ext cx="9144000" cy="4987109"/>
          </a:xfrm>
          <a:prstGeom prst="rect">
            <a:avLst/>
          </a:prstGeom>
        </p:spPr>
      </p:pic>
      <p:sp>
        <p:nvSpPr>
          <p:cNvPr id="5" name="Ellipse 4"/>
          <p:cNvSpPr/>
          <p:nvPr/>
        </p:nvSpPr>
        <p:spPr>
          <a:xfrm>
            <a:off x="1426866" y="2642716"/>
            <a:ext cx="1256044" cy="693337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Ellipse 10"/>
          <p:cNvSpPr/>
          <p:nvPr/>
        </p:nvSpPr>
        <p:spPr>
          <a:xfrm>
            <a:off x="504092" y="3235569"/>
            <a:ext cx="1256044" cy="391886"/>
          </a:xfrm>
          <a:prstGeom prst="ellipse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Ellipse 11"/>
          <p:cNvSpPr/>
          <p:nvPr/>
        </p:nvSpPr>
        <p:spPr>
          <a:xfrm>
            <a:off x="2523811" y="2130251"/>
            <a:ext cx="1334756" cy="1205802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Ellipse 12"/>
          <p:cNvSpPr/>
          <p:nvPr/>
        </p:nvSpPr>
        <p:spPr>
          <a:xfrm>
            <a:off x="3779855" y="2230734"/>
            <a:ext cx="1175657" cy="663192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Ellipse 13"/>
          <p:cNvSpPr/>
          <p:nvPr/>
        </p:nvSpPr>
        <p:spPr>
          <a:xfrm>
            <a:off x="1132114" y="3751384"/>
            <a:ext cx="1179007" cy="391886"/>
          </a:xfrm>
          <a:prstGeom prst="ellipse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1474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 txBox="1">
            <a:spLocks/>
          </p:cNvSpPr>
          <p:nvPr/>
        </p:nvSpPr>
        <p:spPr>
          <a:xfrm>
            <a:off x="398185" y="939767"/>
            <a:ext cx="7053176" cy="70248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dirty="0" smtClean="0">
                <a:latin typeface="+mn-lt"/>
              </a:rPr>
              <a:t>Transport </a:t>
            </a:r>
            <a:r>
              <a:rPr lang="de-DE" dirty="0" err="1" smtClean="0">
                <a:latin typeface="+mn-lt"/>
              </a:rPr>
              <a:t>options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for</a:t>
            </a:r>
            <a:r>
              <a:rPr lang="de-DE" dirty="0" smtClean="0">
                <a:latin typeface="+mn-lt"/>
              </a:rPr>
              <a:t> hydrogen </a:t>
            </a:r>
          </a:p>
          <a:p>
            <a:r>
              <a:rPr lang="de-DE" dirty="0" err="1" smtClean="0">
                <a:latin typeface="+mn-lt"/>
              </a:rPr>
              <a:t>from</a:t>
            </a:r>
            <a:r>
              <a:rPr lang="de-DE" dirty="0" smtClean="0">
                <a:latin typeface="+mn-lt"/>
              </a:rPr>
              <a:t> offshore </a:t>
            </a:r>
            <a:r>
              <a:rPr lang="de-DE" dirty="0" err="1" smtClean="0">
                <a:latin typeface="+mn-lt"/>
              </a:rPr>
              <a:t>installations</a:t>
            </a:r>
            <a:r>
              <a:rPr lang="de-DE" dirty="0" smtClean="0">
                <a:latin typeface="+mn-lt"/>
              </a:rPr>
              <a:t>: </a:t>
            </a:r>
            <a:endParaRPr lang="de-DE" dirty="0">
              <a:latin typeface="+mn-lt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Can hydrogen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made</a:t>
            </a:r>
            <a:r>
              <a:rPr lang="de-DE" dirty="0" smtClean="0"/>
              <a:t> </a:t>
            </a:r>
            <a:r>
              <a:rPr lang="de-DE" dirty="0" err="1" smtClean="0"/>
              <a:t>feasible</a:t>
            </a:r>
            <a:r>
              <a:rPr lang="de-DE" dirty="0" smtClean="0"/>
              <a:t> offshore?</a:t>
            </a:r>
            <a:endParaRPr lang="de-DE" dirty="0"/>
          </a:p>
        </p:txBody>
      </p:sp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6702223"/>
              </p:ext>
            </p:extLst>
          </p:nvPr>
        </p:nvGraphicFramePr>
        <p:xfrm>
          <a:off x="301451" y="2055446"/>
          <a:ext cx="8581293" cy="37606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60431">
                  <a:extLst>
                    <a:ext uri="{9D8B030D-6E8A-4147-A177-3AD203B41FA5}">
                      <a16:colId xmlns:a16="http://schemas.microsoft.com/office/drawing/2014/main" val="3669894654"/>
                    </a:ext>
                  </a:extLst>
                </a:gridCol>
                <a:gridCol w="2860431">
                  <a:extLst>
                    <a:ext uri="{9D8B030D-6E8A-4147-A177-3AD203B41FA5}">
                      <a16:colId xmlns:a16="http://schemas.microsoft.com/office/drawing/2014/main" val="2289569588"/>
                    </a:ext>
                  </a:extLst>
                </a:gridCol>
                <a:gridCol w="2860431">
                  <a:extLst>
                    <a:ext uri="{9D8B030D-6E8A-4147-A177-3AD203B41FA5}">
                      <a16:colId xmlns:a16="http://schemas.microsoft.com/office/drawing/2014/main" val="965297882"/>
                    </a:ext>
                  </a:extLst>
                </a:gridCol>
              </a:tblGrid>
              <a:tr h="734423">
                <a:tc>
                  <a:txBody>
                    <a:bodyPr/>
                    <a:lstStyle/>
                    <a:p>
                      <a:r>
                        <a:rPr lang="de-DE" sz="1600" dirty="0" err="1" smtClean="0">
                          <a:solidFill>
                            <a:schemeClr val="tx1"/>
                          </a:solidFill>
                        </a:rPr>
                        <a:t>Method</a:t>
                      </a:r>
                      <a:endParaRPr lang="de-DE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 smtClean="0"/>
                        <a:t>Pro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 err="1" smtClean="0"/>
                        <a:t>Con</a:t>
                      </a:r>
                      <a:endParaRPr lang="de-DE" sz="1600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9390986"/>
                  </a:ext>
                </a:extLst>
              </a:tr>
              <a:tr h="734423"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Pipeline</a:t>
                      </a:r>
                      <a:endParaRPr lang="de-DE" sz="16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 err="1" smtClean="0"/>
                        <a:t>Highly</a:t>
                      </a:r>
                      <a:r>
                        <a:rPr lang="de-DE" sz="1600" dirty="0" smtClean="0"/>
                        <a:t> </a:t>
                      </a:r>
                      <a:r>
                        <a:rPr lang="de-DE" sz="1600" dirty="0" err="1" smtClean="0"/>
                        <a:t>efficient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err="1" smtClean="0"/>
                        <a:t>Cost</a:t>
                      </a:r>
                      <a:r>
                        <a:rPr lang="de-DE" sz="1600" dirty="0" smtClean="0"/>
                        <a:t> prohibitive</a:t>
                      </a:r>
                      <a:endParaRPr lang="de-DE" sz="16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7458397"/>
                  </a:ext>
                </a:extLst>
              </a:tr>
              <a:tr h="734423"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Compressed/</a:t>
                      </a:r>
                      <a:r>
                        <a:rPr lang="de-DE" sz="1600" dirty="0" err="1" smtClean="0"/>
                        <a:t>Cryo</a:t>
                      </a:r>
                      <a:endParaRPr lang="de-DE" sz="16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 err="1" smtClean="0"/>
                        <a:t>Established</a:t>
                      </a:r>
                      <a:r>
                        <a:rPr lang="de-DE" sz="1600" dirty="0" smtClean="0"/>
                        <a:t> </a:t>
                      </a:r>
                      <a:r>
                        <a:rPr lang="de-DE" sz="1600" dirty="0" err="1" smtClean="0"/>
                        <a:t>technology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err="1" smtClean="0"/>
                        <a:t>Safety</a:t>
                      </a:r>
                      <a:r>
                        <a:rPr lang="de-DE" sz="1600" dirty="0" smtClean="0"/>
                        <a:t> </a:t>
                      </a:r>
                      <a:r>
                        <a:rPr lang="de-DE" sz="1600" dirty="0" err="1" smtClean="0"/>
                        <a:t>aspects</a:t>
                      </a:r>
                      <a:endParaRPr lang="de-DE" sz="1600" dirty="0" smtClean="0"/>
                    </a:p>
                    <a:p>
                      <a:r>
                        <a:rPr lang="de-DE" sz="1600" dirty="0" err="1" smtClean="0"/>
                        <a:t>Compression</a:t>
                      </a:r>
                      <a:r>
                        <a:rPr lang="de-DE" sz="1600" dirty="0" smtClean="0"/>
                        <a:t>/</a:t>
                      </a:r>
                      <a:r>
                        <a:rPr lang="de-DE" sz="1600" dirty="0" err="1" smtClean="0"/>
                        <a:t>cooling</a:t>
                      </a:r>
                      <a:r>
                        <a:rPr lang="de-DE" sz="1600" dirty="0" smtClean="0"/>
                        <a:t> </a:t>
                      </a:r>
                      <a:r>
                        <a:rPr lang="de-DE" sz="1600" dirty="0" err="1" smtClean="0"/>
                        <a:t>energy</a:t>
                      </a:r>
                      <a:endParaRPr lang="de-DE" sz="160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4323745"/>
                  </a:ext>
                </a:extLst>
              </a:tr>
              <a:tr h="734423">
                <a:tc>
                  <a:txBody>
                    <a:bodyPr/>
                    <a:lstStyle/>
                    <a:p>
                      <a:r>
                        <a:rPr lang="de-DE" sz="1600" dirty="0" err="1" smtClean="0"/>
                        <a:t>Metal</a:t>
                      </a:r>
                      <a:r>
                        <a:rPr lang="de-DE" sz="1600" dirty="0" smtClean="0"/>
                        <a:t> </a:t>
                      </a:r>
                      <a:r>
                        <a:rPr lang="de-DE" sz="1600" dirty="0" err="1" smtClean="0"/>
                        <a:t>hydrides</a:t>
                      </a:r>
                      <a:endParaRPr lang="de-DE" sz="16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Low</a:t>
                      </a:r>
                      <a:r>
                        <a:rPr lang="de-DE" sz="1600" baseline="0" dirty="0" smtClean="0"/>
                        <a:t> </a:t>
                      </a:r>
                      <a:r>
                        <a:rPr lang="de-DE" sz="1600" baseline="0" dirty="0" err="1" smtClean="0"/>
                        <a:t>pressure</a:t>
                      </a:r>
                      <a:r>
                        <a:rPr lang="de-DE" sz="1600" baseline="0" dirty="0" smtClean="0"/>
                        <a:t> </a:t>
                      </a:r>
                      <a:r>
                        <a:rPr lang="de-DE" sz="1600" baseline="0" dirty="0" err="1" smtClean="0"/>
                        <a:t>storage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Solid </a:t>
                      </a:r>
                      <a:r>
                        <a:rPr lang="de-DE" sz="1600" dirty="0" err="1" smtClean="0"/>
                        <a:t>handling</a:t>
                      </a:r>
                      <a:endParaRPr lang="de-DE" sz="1600" dirty="0" smtClean="0"/>
                    </a:p>
                    <a:p>
                      <a:r>
                        <a:rPr lang="de-DE" sz="1600" dirty="0" err="1" smtClean="0"/>
                        <a:t>Weight</a:t>
                      </a:r>
                      <a:r>
                        <a:rPr lang="de-DE" sz="1600" dirty="0" smtClean="0"/>
                        <a:t> (1,5 </a:t>
                      </a:r>
                      <a:r>
                        <a:rPr lang="de-DE" sz="1600" dirty="0" err="1" smtClean="0"/>
                        <a:t>wt</a:t>
                      </a:r>
                      <a:r>
                        <a:rPr lang="de-DE" sz="1600" dirty="0" smtClean="0"/>
                        <a:t>% H</a:t>
                      </a:r>
                      <a:r>
                        <a:rPr lang="de-DE" sz="1600" baseline="-25000" dirty="0" smtClean="0"/>
                        <a:t>2</a:t>
                      </a:r>
                      <a:r>
                        <a:rPr lang="de-DE" sz="1600" dirty="0" smtClean="0"/>
                        <a:t> </a:t>
                      </a:r>
                      <a:r>
                        <a:rPr lang="de-DE" sz="1600" dirty="0" err="1" smtClean="0"/>
                        <a:t>capacity</a:t>
                      </a:r>
                      <a:r>
                        <a:rPr lang="de-DE" sz="1600" dirty="0" smtClean="0"/>
                        <a:t>)</a:t>
                      </a:r>
                    </a:p>
                    <a:p>
                      <a:r>
                        <a:rPr lang="de-DE" sz="1600" dirty="0" err="1" smtClean="0"/>
                        <a:t>Incompatible</a:t>
                      </a:r>
                      <a:r>
                        <a:rPr lang="de-DE" sz="1600" dirty="0" smtClean="0"/>
                        <a:t> </a:t>
                      </a:r>
                      <a:r>
                        <a:rPr lang="de-DE" sz="1600" dirty="0" err="1" smtClean="0"/>
                        <a:t>with</a:t>
                      </a:r>
                      <a:r>
                        <a:rPr lang="de-DE" sz="1600" dirty="0" smtClean="0"/>
                        <a:t> </a:t>
                      </a:r>
                      <a:r>
                        <a:rPr lang="de-DE" sz="1600" dirty="0" err="1" smtClean="0"/>
                        <a:t>water</a:t>
                      </a:r>
                      <a:endParaRPr lang="de-DE" sz="16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2945730"/>
                  </a:ext>
                </a:extLst>
              </a:tr>
              <a:tr h="734423"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LOHC</a:t>
                      </a:r>
                      <a:endParaRPr lang="de-DE" sz="16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 err="1" smtClean="0"/>
                        <a:t>Ambient</a:t>
                      </a:r>
                      <a:r>
                        <a:rPr lang="de-DE" sz="1600" dirty="0" smtClean="0"/>
                        <a:t> </a:t>
                      </a:r>
                      <a:r>
                        <a:rPr lang="de-DE" sz="1600" dirty="0" err="1" smtClean="0"/>
                        <a:t>storage</a:t>
                      </a:r>
                      <a:endParaRPr lang="de-DE" sz="1600" dirty="0" smtClean="0"/>
                    </a:p>
                    <a:p>
                      <a:r>
                        <a:rPr lang="de-DE" sz="1600" dirty="0" smtClean="0"/>
                        <a:t>Liquid </a:t>
                      </a:r>
                      <a:r>
                        <a:rPr lang="de-DE" sz="1600" dirty="0" err="1" smtClean="0"/>
                        <a:t>handling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 err="1" smtClean="0"/>
                        <a:t>Heat</a:t>
                      </a:r>
                      <a:r>
                        <a:rPr lang="de-DE" sz="1600" dirty="0" smtClean="0"/>
                        <a:t> </a:t>
                      </a:r>
                      <a:r>
                        <a:rPr lang="de-DE" sz="1600" dirty="0" err="1" smtClean="0"/>
                        <a:t>demand</a:t>
                      </a:r>
                      <a:r>
                        <a:rPr lang="de-DE" sz="1600" dirty="0" smtClean="0"/>
                        <a:t> </a:t>
                      </a:r>
                      <a:r>
                        <a:rPr lang="de-DE" sz="1600" dirty="0" err="1" smtClean="0"/>
                        <a:t>for</a:t>
                      </a:r>
                      <a:r>
                        <a:rPr lang="de-DE" sz="1600" dirty="0" smtClean="0"/>
                        <a:t> H</a:t>
                      </a:r>
                      <a:r>
                        <a:rPr lang="de-DE" sz="1600" baseline="-25000" dirty="0" smtClean="0"/>
                        <a:t>2</a:t>
                      </a:r>
                      <a:r>
                        <a:rPr lang="de-DE" sz="1600" dirty="0" smtClean="0"/>
                        <a:t>-release</a:t>
                      </a:r>
                    </a:p>
                    <a:p>
                      <a:endParaRPr lang="de-DE" sz="160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76735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7593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Liquid </a:t>
            </a:r>
            <a:r>
              <a:rPr lang="de-DE" dirty="0" err="1" smtClean="0"/>
              <a:t>organic</a:t>
            </a:r>
            <a:r>
              <a:rPr lang="de-DE" dirty="0" smtClean="0"/>
              <a:t> hydrogen </a:t>
            </a:r>
            <a:r>
              <a:rPr lang="de-DE" dirty="0" err="1" smtClean="0"/>
              <a:t>carriers</a:t>
            </a:r>
            <a:endParaRPr lang="de-DE" dirty="0"/>
          </a:p>
        </p:txBody>
      </p:sp>
      <p:sp>
        <p:nvSpPr>
          <p:cNvPr id="28" name="Textfeld 27"/>
          <p:cNvSpPr txBox="1"/>
          <p:nvPr/>
        </p:nvSpPr>
        <p:spPr>
          <a:xfrm>
            <a:off x="2168553" y="3751393"/>
            <a:ext cx="786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+mn-lt"/>
              </a:rPr>
              <a:t>H</a:t>
            </a:r>
            <a:r>
              <a:rPr lang="de-DE" baseline="-25000" dirty="0" smtClean="0">
                <a:latin typeface="+mn-lt"/>
              </a:rPr>
              <a:t>2</a:t>
            </a:r>
            <a:endParaRPr lang="de-DE" baseline="-25000" dirty="0">
              <a:latin typeface="+mn-lt"/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6612987" y="3751393"/>
            <a:ext cx="786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+mn-lt"/>
              </a:rPr>
              <a:t> </a:t>
            </a:r>
            <a:r>
              <a:rPr lang="de-DE" dirty="0">
                <a:latin typeface="+mn-lt"/>
              </a:rPr>
              <a:t>H</a:t>
            </a:r>
            <a:r>
              <a:rPr lang="de-DE" baseline="-25000" dirty="0">
                <a:latin typeface="+mn-lt"/>
              </a:rPr>
              <a:t>2</a:t>
            </a:r>
          </a:p>
        </p:txBody>
      </p:sp>
      <p:sp>
        <p:nvSpPr>
          <p:cNvPr id="38" name="Textfeld 37"/>
          <p:cNvSpPr txBox="1"/>
          <p:nvPr/>
        </p:nvSpPr>
        <p:spPr>
          <a:xfrm>
            <a:off x="2288320" y="959150"/>
            <a:ext cx="2076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>
                <a:latin typeface="+mn-lt"/>
              </a:rPr>
              <a:t>Hydrogenation</a:t>
            </a:r>
            <a:endParaRPr lang="de-DE" baseline="-25000" dirty="0">
              <a:latin typeface="+mn-lt"/>
            </a:endParaRPr>
          </a:p>
        </p:txBody>
      </p:sp>
      <p:sp>
        <p:nvSpPr>
          <p:cNvPr id="39" name="Textfeld 38"/>
          <p:cNvSpPr txBox="1"/>
          <p:nvPr/>
        </p:nvSpPr>
        <p:spPr>
          <a:xfrm>
            <a:off x="4708165" y="979786"/>
            <a:ext cx="2115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>
                <a:latin typeface="+mn-lt"/>
              </a:rPr>
              <a:t>Dehydrogenation</a:t>
            </a:r>
            <a:endParaRPr lang="de-DE" baseline="-25000" dirty="0">
              <a:latin typeface="+mn-lt"/>
            </a:endParaRPr>
          </a:p>
        </p:txBody>
      </p:sp>
      <p:sp>
        <p:nvSpPr>
          <p:cNvPr id="35" name="Oval 1"/>
          <p:cNvSpPr/>
          <p:nvPr/>
        </p:nvSpPr>
        <p:spPr>
          <a:xfrm rot="6136872" flipH="1" flipV="1">
            <a:off x="2513522" y="2522653"/>
            <a:ext cx="891347" cy="1249401"/>
          </a:xfrm>
          <a:custGeom>
            <a:avLst/>
            <a:gdLst/>
            <a:ahLst/>
            <a:cxnLst/>
            <a:rect l="l" t="t" r="r" b="b"/>
            <a:pathLst>
              <a:path w="2514183" h="3524129">
                <a:moveTo>
                  <a:pt x="2514183" y="584334"/>
                </a:moveTo>
                <a:lnTo>
                  <a:pt x="2387015" y="665975"/>
                </a:lnTo>
                <a:cubicBezTo>
                  <a:pt x="1761768" y="1110463"/>
                  <a:pt x="1492268" y="1921772"/>
                  <a:pt x="1742764" y="2659137"/>
                </a:cubicBezTo>
                <a:lnTo>
                  <a:pt x="1775801" y="2742274"/>
                </a:lnTo>
                <a:lnTo>
                  <a:pt x="1907522" y="2687056"/>
                </a:lnTo>
                <a:lnTo>
                  <a:pt x="1743598" y="3524129"/>
                </a:lnTo>
                <a:lnTo>
                  <a:pt x="1031762" y="3054181"/>
                </a:lnTo>
                <a:lnTo>
                  <a:pt x="1179065" y="2992431"/>
                </a:lnTo>
                <a:lnTo>
                  <a:pt x="1129132" y="2866773"/>
                </a:lnTo>
                <a:cubicBezTo>
                  <a:pt x="1110513" y="2811965"/>
                  <a:pt x="1093992" y="2756858"/>
                  <a:pt x="1080924" y="2701186"/>
                </a:cubicBezTo>
                <a:lnTo>
                  <a:pt x="1078095" y="2701186"/>
                </a:lnTo>
                <a:lnTo>
                  <a:pt x="1077438" y="2689214"/>
                </a:lnTo>
                <a:cubicBezTo>
                  <a:pt x="1048506" y="2580408"/>
                  <a:pt x="1028604" y="2470581"/>
                  <a:pt x="1018662" y="2360491"/>
                </a:cubicBezTo>
                <a:cubicBezTo>
                  <a:pt x="885644" y="1980531"/>
                  <a:pt x="535255" y="1690764"/>
                  <a:pt x="102530" y="1614410"/>
                </a:cubicBezTo>
                <a:lnTo>
                  <a:pt x="0" y="1600909"/>
                </a:lnTo>
                <a:lnTo>
                  <a:pt x="226760" y="1392084"/>
                </a:lnTo>
                <a:lnTo>
                  <a:pt x="9052" y="1191595"/>
                </a:lnTo>
                <a:lnTo>
                  <a:pt x="32755" y="1192628"/>
                </a:lnTo>
                <a:cubicBezTo>
                  <a:pt x="428286" y="1227298"/>
                  <a:pt x="783042" y="1390754"/>
                  <a:pt x="1046643" y="1637356"/>
                </a:cubicBezTo>
                <a:cubicBezTo>
                  <a:pt x="1176250" y="973318"/>
                  <a:pt x="1583757" y="372699"/>
                  <a:pt x="2201822" y="15866"/>
                </a:cubicBezTo>
                <a:lnTo>
                  <a:pt x="2232597" y="0"/>
                </a:lnTo>
                <a:lnTo>
                  <a:pt x="2075734" y="420949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5"/>
              </a:gs>
            </a:gsLst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43" name="Gleichschenkliges Dreieck 42"/>
          <p:cNvSpPr/>
          <p:nvPr/>
        </p:nvSpPr>
        <p:spPr>
          <a:xfrm rot="8225689">
            <a:off x="5485482" y="2611996"/>
            <a:ext cx="1250735" cy="1133633"/>
          </a:xfrm>
          <a:custGeom>
            <a:avLst/>
            <a:gdLst/>
            <a:ahLst/>
            <a:cxnLst/>
            <a:rect l="l" t="t" r="r" b="b"/>
            <a:pathLst>
              <a:path w="3377537" h="3061081">
                <a:moveTo>
                  <a:pt x="0" y="1617443"/>
                </a:moveTo>
                <a:lnTo>
                  <a:pt x="660539" y="1045057"/>
                </a:lnTo>
                <a:lnTo>
                  <a:pt x="681248" y="1187189"/>
                </a:lnTo>
                <a:lnTo>
                  <a:pt x="865070" y="1162661"/>
                </a:lnTo>
                <a:cubicBezTo>
                  <a:pt x="1016734" y="1150212"/>
                  <a:pt x="1166872" y="1152335"/>
                  <a:pt x="1313832" y="1168997"/>
                </a:cubicBezTo>
                <a:cubicBezTo>
                  <a:pt x="1199563" y="980620"/>
                  <a:pt x="1133207" y="767520"/>
                  <a:pt x="1123883" y="545844"/>
                </a:cubicBezTo>
                <a:lnTo>
                  <a:pt x="990214" y="545844"/>
                </a:lnTo>
                <a:lnTo>
                  <a:pt x="1134160" y="331283"/>
                </a:lnTo>
                <a:lnTo>
                  <a:pt x="1140835" y="273412"/>
                </a:lnTo>
                <a:lnTo>
                  <a:pt x="1169668" y="278355"/>
                </a:lnTo>
                <a:lnTo>
                  <a:pt x="1356412" y="0"/>
                </a:lnTo>
                <a:lnTo>
                  <a:pt x="1722609" y="545844"/>
                </a:lnTo>
                <a:lnTo>
                  <a:pt x="1535847" y="545844"/>
                </a:lnTo>
                <a:cubicBezTo>
                  <a:pt x="1548654" y="872440"/>
                  <a:pt x="1732734" y="1173003"/>
                  <a:pt x="2019172" y="1356902"/>
                </a:cubicBezTo>
                <a:cubicBezTo>
                  <a:pt x="2105399" y="1392641"/>
                  <a:pt x="2188549" y="1434917"/>
                  <a:pt x="2268616" y="1482328"/>
                </a:cubicBezTo>
                <a:lnTo>
                  <a:pt x="2354209" y="1508837"/>
                </a:lnTo>
                <a:lnTo>
                  <a:pt x="2332633" y="1522762"/>
                </a:lnTo>
                <a:cubicBezTo>
                  <a:pt x="2823504" y="1827574"/>
                  <a:pt x="3201969" y="2308821"/>
                  <a:pt x="3369630" y="2896304"/>
                </a:cubicBezTo>
                <a:lnTo>
                  <a:pt x="3377537" y="2930013"/>
                </a:lnTo>
                <a:lnTo>
                  <a:pt x="3007357" y="2675511"/>
                </a:lnTo>
                <a:lnTo>
                  <a:pt x="2742274" y="3061081"/>
                </a:lnTo>
                <a:lnTo>
                  <a:pt x="2694002" y="2917880"/>
                </a:lnTo>
                <a:cubicBezTo>
                  <a:pt x="2414867" y="2203325"/>
                  <a:pt x="1693426" y="1744658"/>
                  <a:pt x="917283" y="1808363"/>
                </a:cubicBezTo>
                <a:lnTo>
                  <a:pt x="774529" y="1827411"/>
                </a:lnTo>
                <a:lnTo>
                  <a:pt x="796405" y="1977552"/>
                </a:lnTo>
                <a:close/>
              </a:path>
            </a:pathLst>
          </a:cu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17" name="Inhaltsplatzhalter 2"/>
          <p:cNvSpPr txBox="1">
            <a:spLocks/>
          </p:cNvSpPr>
          <p:nvPr/>
        </p:nvSpPr>
        <p:spPr bwMode="auto">
          <a:xfrm>
            <a:off x="2893068" y="4660868"/>
            <a:ext cx="4747659" cy="2251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58775" indent="-358775" defTabSz="358775" eaLnBrk="0" hangingPunct="0">
              <a:spcAft>
                <a:spcPts val="900"/>
              </a:spcAft>
              <a:buClr>
                <a:schemeClr val="tx2"/>
              </a:buClr>
              <a:buFont typeface="Wingdings" pitchFamily="2" charset="2"/>
              <a:buChar char="n"/>
              <a:defRPr>
                <a:latin typeface="+mn-lt"/>
              </a:defRPr>
            </a:lvl1pPr>
            <a:lvl2pPr marL="719138" lvl="1" indent="-358775" defTabSz="358775" eaLnBrk="0" hangingPunct="0">
              <a:spcAft>
                <a:spcPts val="900"/>
              </a:spcAft>
              <a:buClr>
                <a:schemeClr val="bg2"/>
              </a:buClr>
              <a:buFont typeface="Wingdings" pitchFamily="2" charset="2"/>
              <a:buNone/>
              <a:defRPr>
                <a:latin typeface="+mn-lt"/>
              </a:defRPr>
            </a:lvl2pPr>
            <a:lvl3pPr marL="1079500" indent="-358775" defTabSz="358775" eaLnBrk="0" hangingPunct="0"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latin typeface="+mn-lt"/>
              </a:defRPr>
            </a:lvl3pPr>
            <a:lvl4pPr marL="1439863" indent="-358775" defTabSz="358775" eaLnBrk="0" hangingPunct="0"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latin typeface="+mn-lt"/>
              </a:defRPr>
            </a:lvl4pPr>
            <a:lvl5pPr marL="1798638" indent="-358775" defTabSz="358775" eaLnBrk="0" hangingPunct="0"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latin typeface="+mn-lt"/>
              </a:defRPr>
            </a:lvl5pPr>
            <a:lvl6pPr marL="1887538" indent="-358775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latin typeface="+mn-lt"/>
              </a:defRPr>
            </a:lvl6pPr>
            <a:lvl7pPr marL="2344738" indent="-358775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latin typeface="+mn-lt"/>
              </a:defRPr>
            </a:lvl7pPr>
            <a:lvl8pPr marL="2801938" indent="-358775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latin typeface="+mn-lt"/>
              </a:defRPr>
            </a:lvl8pPr>
            <a:lvl9pPr marL="3259138" indent="-358775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latin typeface="+mn-lt"/>
              </a:defRPr>
            </a:lvl9pPr>
          </a:lstStyle>
          <a:p>
            <a:pPr>
              <a:buBlip>
                <a:blip r:embed="rId3"/>
              </a:buBlip>
            </a:pPr>
            <a:r>
              <a:rPr lang="de-DE" dirty="0" smtClean="0"/>
              <a:t>High </a:t>
            </a:r>
            <a:r>
              <a:rPr lang="de-DE" dirty="0" err="1" smtClean="0"/>
              <a:t>storage</a:t>
            </a:r>
            <a:r>
              <a:rPr lang="de-DE" dirty="0" smtClean="0"/>
              <a:t> </a:t>
            </a:r>
            <a:r>
              <a:rPr lang="de-DE" dirty="0" err="1" smtClean="0"/>
              <a:t>density</a:t>
            </a:r>
            <a:endParaRPr lang="de-DE" dirty="0"/>
          </a:p>
          <a:p>
            <a:pPr>
              <a:buBlip>
                <a:blip r:embed="rId3"/>
              </a:buBlip>
            </a:pPr>
            <a:r>
              <a:rPr lang="de-DE" dirty="0" smtClean="0"/>
              <a:t>Large liquid </a:t>
            </a:r>
            <a:r>
              <a:rPr lang="de-DE" dirty="0" err="1" smtClean="0"/>
              <a:t>temperature</a:t>
            </a:r>
            <a:r>
              <a:rPr lang="de-DE" dirty="0" smtClean="0"/>
              <a:t> </a:t>
            </a:r>
            <a:r>
              <a:rPr lang="de-DE" dirty="0" err="1" smtClean="0"/>
              <a:t>range</a:t>
            </a:r>
            <a:endParaRPr lang="de-DE" dirty="0" smtClean="0"/>
          </a:p>
          <a:p>
            <a:pPr>
              <a:buBlip>
                <a:blip r:embed="rId3"/>
              </a:buBlip>
            </a:pPr>
            <a:r>
              <a:rPr lang="de-DE" dirty="0" smtClean="0"/>
              <a:t>Reversible </a:t>
            </a:r>
            <a:r>
              <a:rPr lang="de-DE" dirty="0" err="1" smtClean="0"/>
              <a:t>storage</a:t>
            </a:r>
            <a:endParaRPr lang="de-DE" dirty="0" smtClean="0"/>
          </a:p>
          <a:p>
            <a:pPr>
              <a:buBlip>
                <a:blip r:embed="rId3"/>
              </a:buBlip>
            </a:pPr>
            <a:r>
              <a:rPr lang="de-DE" dirty="0" err="1" smtClean="0"/>
              <a:t>Compatible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liquid </a:t>
            </a:r>
            <a:r>
              <a:rPr lang="de-DE" dirty="0" err="1" smtClean="0"/>
              <a:t>infrastructure</a:t>
            </a:r>
            <a:endParaRPr lang="de-DE" dirty="0" smtClean="0"/>
          </a:p>
          <a:p>
            <a:pPr>
              <a:buBlip>
                <a:blip r:embed="rId3"/>
              </a:buBlip>
            </a:pPr>
            <a:endParaRPr lang="de-DE" dirty="0"/>
          </a:p>
          <a:p>
            <a:pPr>
              <a:buBlip>
                <a:blip r:embed="rId3"/>
              </a:buBlip>
            </a:pPr>
            <a:endParaRPr lang="de-DE" dirty="0"/>
          </a:p>
        </p:txBody>
      </p:sp>
      <p:sp>
        <p:nvSpPr>
          <p:cNvPr id="18" name="Textfeld 17"/>
          <p:cNvSpPr txBox="1"/>
          <p:nvPr/>
        </p:nvSpPr>
        <p:spPr>
          <a:xfrm>
            <a:off x="1734200" y="3072991"/>
            <a:ext cx="1108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latin typeface="+mn-lt"/>
              </a:rPr>
              <a:t>Catalyst</a:t>
            </a:r>
            <a:endParaRPr lang="de-DE" baseline="-25000" dirty="0">
              <a:latin typeface="+mn-lt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6574196" y="2950390"/>
            <a:ext cx="1108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latin typeface="+mn-lt"/>
              </a:rPr>
              <a:t>Catalyst</a:t>
            </a:r>
            <a:endParaRPr lang="de-DE" baseline="-25000" dirty="0">
              <a:latin typeface="+mn-lt"/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5463037" y="1674251"/>
            <a:ext cx="20762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err="1" smtClean="0">
                <a:solidFill>
                  <a:srgbClr val="0066FF"/>
                </a:solidFill>
                <a:latin typeface="+mn-lt"/>
              </a:rPr>
              <a:t>Substance</a:t>
            </a:r>
            <a:r>
              <a:rPr lang="de-DE" sz="2800" b="1" dirty="0" smtClean="0">
                <a:solidFill>
                  <a:srgbClr val="0066FF"/>
                </a:solidFill>
                <a:latin typeface="+mn-lt"/>
              </a:rPr>
              <a:t> A</a:t>
            </a:r>
            <a:endParaRPr lang="de-DE" sz="2800" b="1" baseline="-25000" dirty="0">
              <a:solidFill>
                <a:srgbClr val="0066FF"/>
              </a:solidFill>
              <a:latin typeface="+mn-lt"/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1351276" y="1674251"/>
            <a:ext cx="20762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err="1" smtClean="0">
                <a:solidFill>
                  <a:srgbClr val="0066FF"/>
                </a:solidFill>
                <a:latin typeface="+mn-lt"/>
              </a:rPr>
              <a:t>Substance</a:t>
            </a:r>
            <a:r>
              <a:rPr lang="de-DE" sz="2800" b="1" dirty="0" smtClean="0">
                <a:solidFill>
                  <a:srgbClr val="0066FF"/>
                </a:solidFill>
                <a:latin typeface="+mn-lt"/>
              </a:rPr>
              <a:t> A</a:t>
            </a:r>
            <a:endParaRPr lang="de-DE" sz="2800" b="1" baseline="-25000" dirty="0">
              <a:solidFill>
                <a:srgbClr val="0066FF"/>
              </a:solidFill>
              <a:latin typeface="+mn-lt"/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3475153" y="3573518"/>
            <a:ext cx="20762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err="1" smtClean="0">
                <a:solidFill>
                  <a:srgbClr val="FF0000"/>
                </a:solidFill>
                <a:latin typeface="+mn-lt"/>
              </a:rPr>
              <a:t>Substance</a:t>
            </a:r>
            <a:r>
              <a:rPr lang="de-DE" sz="2800" b="1" dirty="0" smtClean="0">
                <a:solidFill>
                  <a:srgbClr val="FF0000"/>
                </a:solidFill>
                <a:latin typeface="+mn-lt"/>
              </a:rPr>
              <a:t> B</a:t>
            </a:r>
            <a:endParaRPr lang="de-DE" sz="2800" b="1" baseline="-2500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79750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 txBox="1">
            <a:spLocks/>
          </p:cNvSpPr>
          <p:nvPr/>
        </p:nvSpPr>
        <p:spPr>
          <a:xfrm>
            <a:off x="411539" y="1801071"/>
            <a:ext cx="6545995" cy="2888071"/>
          </a:xfrm>
          <a:prstGeom prst="rect">
            <a:avLst/>
          </a:prstGeom>
        </p:spPr>
        <p:txBody>
          <a:bodyPr lIns="79242" tIns="39621" rIns="79242" bIns="39621"/>
          <a:lstStyle>
            <a:lvl1pPr marL="306134" indent="-306134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9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3291" indent="-255112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500">
                <a:solidFill>
                  <a:schemeClr val="tx1"/>
                </a:solidFill>
                <a:latin typeface="+mn-lt"/>
              </a:defRPr>
            </a:lvl2pPr>
            <a:lvl3pPr marL="1020448" indent="-20409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1300">
                <a:solidFill>
                  <a:schemeClr val="tx1"/>
                </a:solidFill>
                <a:latin typeface="+mn-lt"/>
              </a:defRPr>
            </a:lvl3pPr>
            <a:lvl4pPr marL="1428627" indent="-20409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1300">
                <a:solidFill>
                  <a:schemeClr val="tx1"/>
                </a:solidFill>
                <a:latin typeface="+mn-lt"/>
              </a:defRPr>
            </a:lvl4pPr>
            <a:lvl5pPr marL="1836806" indent="-20409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1300">
                <a:solidFill>
                  <a:schemeClr val="tx1"/>
                </a:solidFill>
                <a:latin typeface="+mn-lt"/>
              </a:defRPr>
            </a:lvl5pPr>
            <a:lvl6pPr marL="2244985" indent="-204090" algn="l" rtl="0" fontAlgn="base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1300">
                <a:solidFill>
                  <a:schemeClr val="tx1"/>
                </a:solidFill>
                <a:latin typeface="+mn-lt"/>
              </a:defRPr>
            </a:lvl6pPr>
            <a:lvl7pPr marL="2653164" indent="-204090" algn="l" rtl="0" fontAlgn="base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1300">
                <a:solidFill>
                  <a:schemeClr val="tx1"/>
                </a:solidFill>
                <a:latin typeface="+mn-lt"/>
              </a:defRPr>
            </a:lvl7pPr>
            <a:lvl8pPr marL="3061343" indent="-204090" algn="l" rtl="0" fontAlgn="base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1300">
                <a:solidFill>
                  <a:schemeClr val="tx1"/>
                </a:solidFill>
                <a:latin typeface="+mn-lt"/>
              </a:defRPr>
            </a:lvl8pPr>
            <a:lvl9pPr marL="3469522" indent="-204090" algn="l" rtl="0" fontAlgn="base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1300">
                <a:solidFill>
                  <a:schemeClr val="tx1"/>
                </a:solidFill>
                <a:latin typeface="+mn-lt"/>
              </a:defRPr>
            </a:lvl9pPr>
          </a:lstStyle>
          <a:p>
            <a:pPr defTabSz="792419">
              <a:buClr>
                <a:srgbClr val="003366"/>
              </a:buClr>
              <a:buSzPct val="100000"/>
              <a:buBlip>
                <a:blip r:embed="rId3"/>
              </a:buBlip>
            </a:pPr>
            <a:r>
              <a:rPr lang="de-DE" sz="1800" dirty="0"/>
              <a:t>Hydrogen </a:t>
            </a:r>
            <a:r>
              <a:rPr lang="de-DE" sz="1800" dirty="0" err="1" smtClean="0"/>
              <a:t>storage</a:t>
            </a:r>
            <a:r>
              <a:rPr lang="de-DE" sz="1800" dirty="0" smtClean="0"/>
              <a:t> </a:t>
            </a:r>
            <a:r>
              <a:rPr lang="de-DE" sz="1800" dirty="0" err="1" smtClean="0"/>
              <a:t>capacity</a:t>
            </a:r>
            <a:r>
              <a:rPr lang="de-DE" sz="1800" dirty="0" smtClean="0"/>
              <a:t>  (kg H</a:t>
            </a:r>
            <a:r>
              <a:rPr lang="de-DE" sz="1800" baseline="-25000" dirty="0" smtClean="0"/>
              <a:t>2</a:t>
            </a:r>
            <a:r>
              <a:rPr lang="de-DE" sz="1800" dirty="0" smtClean="0"/>
              <a:t> </a:t>
            </a:r>
            <a:r>
              <a:rPr lang="de-DE" sz="1800" dirty="0"/>
              <a:t>/ kg (</a:t>
            </a:r>
            <a:r>
              <a:rPr lang="de-DE" sz="1800" dirty="0" err="1"/>
              <a:t>liter</a:t>
            </a:r>
            <a:r>
              <a:rPr lang="de-DE" sz="1800" dirty="0"/>
              <a:t>) LOHC </a:t>
            </a:r>
            <a:r>
              <a:rPr lang="de-DE" sz="1800" dirty="0" err="1"/>
              <a:t>system</a:t>
            </a:r>
            <a:r>
              <a:rPr lang="de-DE" sz="1800" dirty="0"/>
              <a:t>) </a:t>
            </a:r>
          </a:p>
          <a:p>
            <a:pPr defTabSz="792419">
              <a:buClr>
                <a:srgbClr val="003366"/>
              </a:buClr>
              <a:buSzPct val="100000"/>
              <a:buBlip>
                <a:blip r:embed="rId3"/>
              </a:buBlip>
            </a:pPr>
            <a:r>
              <a:rPr lang="de-DE" sz="1800" dirty="0" err="1"/>
              <a:t>Reversibility</a:t>
            </a:r>
            <a:r>
              <a:rPr lang="de-DE" sz="1800" dirty="0"/>
              <a:t> of </a:t>
            </a:r>
            <a:r>
              <a:rPr lang="de-DE" sz="1800" dirty="0" err="1"/>
              <a:t>the</a:t>
            </a:r>
            <a:r>
              <a:rPr lang="de-DE" sz="1800" dirty="0"/>
              <a:t> </a:t>
            </a:r>
            <a:r>
              <a:rPr lang="de-DE" sz="1800" dirty="0" err="1"/>
              <a:t>charging</a:t>
            </a:r>
            <a:r>
              <a:rPr lang="de-DE" sz="1800" dirty="0"/>
              <a:t>/</a:t>
            </a:r>
            <a:r>
              <a:rPr lang="de-DE" sz="1800" dirty="0" err="1"/>
              <a:t>decharging</a:t>
            </a:r>
            <a:r>
              <a:rPr lang="de-DE" sz="1800" dirty="0"/>
              <a:t> </a:t>
            </a:r>
            <a:r>
              <a:rPr lang="de-DE" sz="1800" dirty="0" err="1"/>
              <a:t>process</a:t>
            </a:r>
            <a:r>
              <a:rPr lang="de-DE" sz="1800" dirty="0"/>
              <a:t> (</a:t>
            </a:r>
            <a:r>
              <a:rPr lang="de-DE" sz="1800" dirty="0" err="1"/>
              <a:t>thermodynamics</a:t>
            </a:r>
            <a:r>
              <a:rPr lang="de-DE" sz="1800" dirty="0"/>
              <a:t>)</a:t>
            </a:r>
          </a:p>
          <a:p>
            <a:pPr defTabSz="792419">
              <a:buClr>
                <a:srgbClr val="003366"/>
              </a:buClr>
              <a:buSzPct val="100000"/>
              <a:buBlip>
                <a:blip r:embed="rId3"/>
              </a:buBlip>
            </a:pPr>
            <a:r>
              <a:rPr lang="de-DE" sz="1800" dirty="0"/>
              <a:t>Rate of </a:t>
            </a:r>
            <a:r>
              <a:rPr lang="de-DE" sz="1800" dirty="0" err="1"/>
              <a:t>charging</a:t>
            </a:r>
            <a:r>
              <a:rPr lang="de-DE" sz="1800" dirty="0"/>
              <a:t>/</a:t>
            </a:r>
            <a:r>
              <a:rPr lang="de-DE" sz="1800" dirty="0" err="1"/>
              <a:t>decharging</a:t>
            </a:r>
            <a:r>
              <a:rPr lang="de-DE" sz="1800" dirty="0"/>
              <a:t>  (</a:t>
            </a:r>
            <a:r>
              <a:rPr lang="de-DE" sz="1800" dirty="0" err="1"/>
              <a:t>kinetics</a:t>
            </a:r>
            <a:r>
              <a:rPr lang="de-DE" sz="1800" dirty="0"/>
              <a:t>)</a:t>
            </a:r>
          </a:p>
          <a:p>
            <a:pPr defTabSz="792419">
              <a:buClr>
                <a:srgbClr val="003366"/>
              </a:buClr>
              <a:buSzPct val="100000"/>
              <a:buBlip>
                <a:blip r:embed="rId3"/>
              </a:buBlip>
            </a:pPr>
            <a:r>
              <a:rPr lang="de-DE" sz="1800" dirty="0" err="1"/>
              <a:t>Selectivity</a:t>
            </a:r>
            <a:r>
              <a:rPr lang="de-DE" sz="1800" dirty="0"/>
              <a:t> </a:t>
            </a:r>
            <a:r>
              <a:rPr lang="de-DE" sz="1800" dirty="0" err="1"/>
              <a:t>and</a:t>
            </a:r>
            <a:r>
              <a:rPr lang="de-DE" sz="1800" dirty="0"/>
              <a:t> </a:t>
            </a:r>
            <a:r>
              <a:rPr lang="de-DE" sz="1800" dirty="0" err="1"/>
              <a:t>stability</a:t>
            </a:r>
            <a:endParaRPr lang="de-DE" sz="1800" dirty="0"/>
          </a:p>
          <a:p>
            <a:pPr defTabSz="792419">
              <a:buClr>
                <a:srgbClr val="003366"/>
              </a:buClr>
              <a:buSzPct val="100000"/>
              <a:buBlip>
                <a:blip r:embed="rId3"/>
              </a:buBlip>
            </a:pPr>
            <a:r>
              <a:rPr lang="de-DE" sz="1800" dirty="0"/>
              <a:t>Liquid </a:t>
            </a:r>
            <a:r>
              <a:rPr lang="de-DE" sz="1800" dirty="0" err="1"/>
              <a:t>range</a:t>
            </a:r>
            <a:r>
              <a:rPr lang="de-DE" sz="1800" dirty="0"/>
              <a:t> of </a:t>
            </a:r>
            <a:r>
              <a:rPr lang="de-DE" sz="1800" dirty="0" err="1"/>
              <a:t>carrier</a:t>
            </a:r>
            <a:r>
              <a:rPr lang="de-DE" sz="1800" dirty="0"/>
              <a:t> fluid</a:t>
            </a:r>
          </a:p>
          <a:p>
            <a:pPr defTabSz="792419">
              <a:buClr>
                <a:srgbClr val="003366"/>
              </a:buClr>
              <a:buSzPct val="100000"/>
              <a:buBlip>
                <a:blip r:embed="rId3"/>
              </a:buBlip>
            </a:pPr>
            <a:r>
              <a:rPr lang="de-DE" sz="1800" dirty="0" err="1"/>
              <a:t>Compatibility</a:t>
            </a:r>
            <a:r>
              <a:rPr lang="de-DE" sz="1800" dirty="0"/>
              <a:t> </a:t>
            </a:r>
            <a:r>
              <a:rPr lang="de-DE" sz="1800" dirty="0" err="1"/>
              <a:t>to</a:t>
            </a:r>
            <a:r>
              <a:rPr lang="de-DE" sz="1800" dirty="0"/>
              <a:t> </a:t>
            </a:r>
            <a:r>
              <a:rPr lang="de-DE" sz="1800" dirty="0" err="1"/>
              <a:t>today‘s</a:t>
            </a:r>
            <a:r>
              <a:rPr lang="de-DE" sz="1800" dirty="0"/>
              <a:t> </a:t>
            </a:r>
            <a:r>
              <a:rPr lang="de-DE" sz="1800" dirty="0" err="1"/>
              <a:t>infrastructure</a:t>
            </a:r>
            <a:r>
              <a:rPr lang="de-DE" sz="1800" dirty="0"/>
              <a:t> </a:t>
            </a:r>
            <a:r>
              <a:rPr lang="de-DE" sz="1800" dirty="0" err="1"/>
              <a:t>for</a:t>
            </a:r>
            <a:r>
              <a:rPr lang="de-DE" sz="1800" dirty="0"/>
              <a:t> </a:t>
            </a:r>
            <a:r>
              <a:rPr lang="de-DE" sz="1800" dirty="0" err="1"/>
              <a:t>fuels</a:t>
            </a:r>
            <a:endParaRPr lang="de-DE" sz="1800" dirty="0"/>
          </a:p>
          <a:p>
            <a:pPr defTabSz="792419">
              <a:buClr>
                <a:srgbClr val="003366"/>
              </a:buClr>
              <a:buSzPct val="100000"/>
              <a:buBlip>
                <a:blip r:embed="rId3"/>
              </a:buBlip>
            </a:pPr>
            <a:r>
              <a:rPr lang="de-DE" sz="1800" dirty="0" err="1"/>
              <a:t>Safety</a:t>
            </a:r>
            <a:r>
              <a:rPr lang="de-DE" sz="1800" dirty="0"/>
              <a:t> </a:t>
            </a:r>
            <a:r>
              <a:rPr lang="de-DE" sz="1800" dirty="0" err="1"/>
              <a:t>aspects</a:t>
            </a:r>
            <a:endParaRPr lang="de-DE" sz="1800" dirty="0"/>
          </a:p>
          <a:p>
            <a:pPr defTabSz="792419">
              <a:buClr>
                <a:srgbClr val="003366"/>
              </a:buClr>
              <a:buSzPct val="100000"/>
              <a:buBlip>
                <a:blip r:embed="rId3"/>
              </a:buBlip>
            </a:pPr>
            <a:r>
              <a:rPr lang="de-DE" sz="1800" dirty="0" err="1"/>
              <a:t>Toxicology</a:t>
            </a:r>
            <a:r>
              <a:rPr lang="de-DE" sz="1800" dirty="0"/>
              <a:t> </a:t>
            </a:r>
            <a:r>
              <a:rPr lang="de-DE" sz="1800" dirty="0" err="1"/>
              <a:t>and</a:t>
            </a:r>
            <a:r>
              <a:rPr lang="de-DE" sz="1800" dirty="0"/>
              <a:t> </a:t>
            </a:r>
            <a:r>
              <a:rPr lang="de-DE" sz="1800" dirty="0" err="1" smtClean="0"/>
              <a:t>ecotoxicology</a:t>
            </a:r>
            <a:endParaRPr lang="de-DE" sz="1800" dirty="0" smtClean="0"/>
          </a:p>
          <a:p>
            <a:pPr defTabSz="792419">
              <a:buClr>
                <a:srgbClr val="003366"/>
              </a:buClr>
              <a:buSzPct val="100000"/>
              <a:buBlip>
                <a:blip r:embed="rId3"/>
              </a:buBlip>
            </a:pPr>
            <a:r>
              <a:rPr lang="de-DE" sz="1800" dirty="0" smtClean="0"/>
              <a:t>…</a:t>
            </a:r>
          </a:p>
          <a:p>
            <a:pPr defTabSz="792419">
              <a:buClr>
                <a:srgbClr val="003366"/>
              </a:buClr>
              <a:buSzPct val="100000"/>
              <a:buBlip>
                <a:blip r:embed="rId3"/>
              </a:buBlip>
            </a:pPr>
            <a:endParaRPr lang="de-DE" sz="1800" dirty="0"/>
          </a:p>
          <a:p>
            <a:pPr marL="232498" lvl="1" indent="0" defTabSz="792419">
              <a:buNone/>
            </a:pPr>
            <a:endParaRPr lang="de-DE" kern="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6" t="407" r="49085" b="14344"/>
          <a:stretch/>
        </p:blipFill>
        <p:spPr>
          <a:xfrm>
            <a:off x="6948339" y="1807675"/>
            <a:ext cx="1859897" cy="2942963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7586753" y="3368994"/>
            <a:ext cx="567194" cy="957179"/>
          </a:xfrm>
          <a:prstGeom prst="rect">
            <a:avLst/>
          </a:prstGeom>
          <a:noFill/>
        </p:spPr>
        <p:txBody>
          <a:bodyPr wrap="none" lIns="79242" tIns="39621" rIns="79242" bIns="39621" rtlCol="0">
            <a:spAutoFit/>
          </a:bodyPr>
          <a:lstStyle/>
          <a:p>
            <a:r>
              <a:rPr lang="de-DE" sz="57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6" name="Titel 2"/>
          <p:cNvSpPr txBox="1">
            <a:spLocks/>
          </p:cNvSpPr>
          <p:nvPr/>
        </p:nvSpPr>
        <p:spPr>
          <a:xfrm>
            <a:off x="428625" y="214313"/>
            <a:ext cx="8229600" cy="50323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2D54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2D54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2D54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2D54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2D54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kern="0" dirty="0" err="1"/>
              <a:t>Selection</a:t>
            </a:r>
            <a:r>
              <a:rPr lang="de-DE" kern="0" dirty="0"/>
              <a:t> </a:t>
            </a:r>
            <a:r>
              <a:rPr lang="de-DE" kern="0" dirty="0" err="1"/>
              <a:t>of</a:t>
            </a:r>
            <a:r>
              <a:rPr lang="de-DE" kern="0" dirty="0"/>
              <a:t> a </a:t>
            </a:r>
            <a:r>
              <a:rPr lang="de-DE" kern="0" dirty="0" err="1"/>
              <a:t>most</a:t>
            </a:r>
            <a:r>
              <a:rPr lang="de-DE" kern="0" dirty="0"/>
              <a:t> </a:t>
            </a:r>
            <a:r>
              <a:rPr lang="de-DE" kern="0" dirty="0" err="1"/>
              <a:t>suitable</a:t>
            </a:r>
            <a:r>
              <a:rPr lang="de-DE" kern="0" dirty="0"/>
              <a:t> LOHC System</a:t>
            </a:r>
          </a:p>
        </p:txBody>
      </p:sp>
    </p:spTree>
    <p:extLst>
      <p:ext uri="{BB962C8B-B14F-4D97-AF65-F5344CB8AC3E}">
        <p14:creationId xmlns:p14="http://schemas.microsoft.com/office/powerpoint/2010/main" val="2339840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 txBox="1">
            <a:spLocks/>
          </p:cNvSpPr>
          <p:nvPr/>
        </p:nvSpPr>
        <p:spPr>
          <a:xfrm>
            <a:off x="578635" y="1801071"/>
            <a:ext cx="6378899" cy="2888071"/>
          </a:xfrm>
          <a:prstGeom prst="rect">
            <a:avLst/>
          </a:prstGeom>
        </p:spPr>
        <p:txBody>
          <a:bodyPr lIns="79242" tIns="39621" rIns="79242" bIns="39621"/>
          <a:lstStyle>
            <a:lvl1pPr marL="306134" indent="-306134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9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3291" indent="-255112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500">
                <a:solidFill>
                  <a:schemeClr val="tx1"/>
                </a:solidFill>
                <a:latin typeface="+mn-lt"/>
              </a:defRPr>
            </a:lvl2pPr>
            <a:lvl3pPr marL="1020448" indent="-20409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300">
                <a:solidFill>
                  <a:schemeClr val="tx1"/>
                </a:solidFill>
                <a:latin typeface="+mn-lt"/>
              </a:defRPr>
            </a:lvl3pPr>
            <a:lvl4pPr marL="1428627" indent="-20409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300">
                <a:solidFill>
                  <a:schemeClr val="tx1"/>
                </a:solidFill>
                <a:latin typeface="+mn-lt"/>
              </a:defRPr>
            </a:lvl4pPr>
            <a:lvl5pPr marL="1836806" indent="-20409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300">
                <a:solidFill>
                  <a:schemeClr val="tx1"/>
                </a:solidFill>
                <a:latin typeface="+mn-lt"/>
              </a:defRPr>
            </a:lvl5pPr>
            <a:lvl6pPr marL="2244985" indent="-204090" algn="l" rtl="0" fontAlgn="base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300">
                <a:solidFill>
                  <a:schemeClr val="tx1"/>
                </a:solidFill>
                <a:latin typeface="+mn-lt"/>
              </a:defRPr>
            </a:lvl6pPr>
            <a:lvl7pPr marL="2653164" indent="-204090" algn="l" rtl="0" fontAlgn="base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300">
                <a:solidFill>
                  <a:schemeClr val="tx1"/>
                </a:solidFill>
                <a:latin typeface="+mn-lt"/>
              </a:defRPr>
            </a:lvl7pPr>
            <a:lvl8pPr marL="3061343" indent="-204090" algn="l" rtl="0" fontAlgn="base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300">
                <a:solidFill>
                  <a:schemeClr val="tx1"/>
                </a:solidFill>
                <a:latin typeface="+mn-lt"/>
              </a:defRPr>
            </a:lvl8pPr>
            <a:lvl9pPr marL="3469522" indent="-204090" algn="l" rtl="0" fontAlgn="base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300">
                <a:solidFill>
                  <a:schemeClr val="tx1"/>
                </a:solidFill>
                <a:latin typeface="+mn-lt"/>
              </a:defRPr>
            </a:lvl9pPr>
          </a:lstStyle>
          <a:p>
            <a:pPr defTabSz="792419">
              <a:buClr>
                <a:srgbClr val="003366"/>
              </a:buClr>
              <a:buSzPct val="100000"/>
              <a:buBlip>
                <a:blip r:embed="rId4"/>
              </a:buBlip>
            </a:pPr>
            <a:r>
              <a:rPr lang="de-DE" sz="1800" dirty="0" smtClean="0"/>
              <a:t>54.5 kg/m</a:t>
            </a:r>
            <a:r>
              <a:rPr lang="de-DE" sz="1800" baseline="30000" dirty="0" smtClean="0"/>
              <a:t>3</a:t>
            </a:r>
            <a:r>
              <a:rPr lang="de-DE" sz="1800" dirty="0" smtClean="0"/>
              <a:t> H</a:t>
            </a:r>
            <a:r>
              <a:rPr lang="de-DE" sz="1800" baseline="-25000" dirty="0" smtClean="0"/>
              <a:t>2</a:t>
            </a:r>
            <a:endParaRPr lang="de-DE" sz="1800" baseline="-25000" dirty="0"/>
          </a:p>
          <a:p>
            <a:pPr defTabSz="792419">
              <a:buClr>
                <a:srgbClr val="003366"/>
              </a:buClr>
              <a:buSzPct val="100000"/>
              <a:buBlip>
                <a:blip r:embed="rId4"/>
              </a:buBlip>
            </a:pPr>
            <a:r>
              <a:rPr lang="de-DE" sz="1800" dirty="0" smtClean="0"/>
              <a:t>Liquid </a:t>
            </a:r>
            <a:r>
              <a:rPr lang="de-DE" sz="1800" dirty="0" err="1" smtClean="0"/>
              <a:t>range</a:t>
            </a:r>
            <a:r>
              <a:rPr lang="de-DE" sz="1800" dirty="0" smtClean="0"/>
              <a:t>: -35 °C – 270 °C</a:t>
            </a:r>
            <a:endParaRPr lang="de-DE" sz="1800" dirty="0"/>
          </a:p>
          <a:p>
            <a:pPr defTabSz="792419">
              <a:buClr>
                <a:srgbClr val="003366"/>
              </a:buClr>
              <a:buSzPct val="100000"/>
              <a:buBlip>
                <a:blip r:embed="rId4"/>
              </a:buBlip>
            </a:pPr>
            <a:r>
              <a:rPr lang="de-DE" sz="1800" dirty="0" err="1" smtClean="0"/>
              <a:t>Compatible</a:t>
            </a:r>
            <a:r>
              <a:rPr lang="de-DE" sz="1800" dirty="0" smtClean="0"/>
              <a:t> </a:t>
            </a:r>
            <a:r>
              <a:rPr lang="de-DE" sz="1800" dirty="0" err="1" smtClean="0"/>
              <a:t>with</a:t>
            </a:r>
            <a:r>
              <a:rPr lang="de-DE" sz="1800" dirty="0" smtClean="0"/>
              <a:t> </a:t>
            </a:r>
            <a:r>
              <a:rPr lang="de-DE" sz="1800" dirty="0" err="1" smtClean="0"/>
              <a:t>today‘s</a:t>
            </a:r>
            <a:r>
              <a:rPr lang="de-DE" sz="1800" dirty="0" smtClean="0"/>
              <a:t> </a:t>
            </a:r>
            <a:r>
              <a:rPr lang="de-DE" sz="1800" dirty="0" err="1"/>
              <a:t>infrastructure</a:t>
            </a:r>
            <a:r>
              <a:rPr lang="de-DE" sz="1800" dirty="0"/>
              <a:t> </a:t>
            </a:r>
            <a:r>
              <a:rPr lang="de-DE" sz="1800" dirty="0" err="1"/>
              <a:t>for</a:t>
            </a:r>
            <a:r>
              <a:rPr lang="de-DE" sz="1800" dirty="0"/>
              <a:t> </a:t>
            </a:r>
            <a:r>
              <a:rPr lang="de-DE" sz="1800" dirty="0" err="1" smtClean="0"/>
              <a:t>fuels</a:t>
            </a:r>
            <a:endParaRPr lang="de-DE" sz="1800" dirty="0"/>
          </a:p>
          <a:p>
            <a:pPr defTabSz="792419">
              <a:buClr>
                <a:srgbClr val="003366"/>
              </a:buClr>
              <a:buSzPct val="100000"/>
              <a:buBlip>
                <a:blip r:embed="rId4"/>
              </a:buBlip>
            </a:pPr>
            <a:r>
              <a:rPr lang="de-DE" sz="1800" dirty="0" smtClean="0"/>
              <a:t>Non-</a:t>
            </a:r>
            <a:r>
              <a:rPr lang="de-DE" sz="1800" dirty="0" err="1" smtClean="0"/>
              <a:t>flammable</a:t>
            </a:r>
            <a:endParaRPr lang="de-DE" sz="1800" dirty="0"/>
          </a:p>
          <a:p>
            <a:pPr defTabSz="792419">
              <a:buClr>
                <a:srgbClr val="003366"/>
              </a:buClr>
              <a:buSzPct val="100000"/>
              <a:buBlip>
                <a:blip r:embed="rId4"/>
              </a:buBlip>
            </a:pPr>
            <a:r>
              <a:rPr lang="de-DE" sz="1800" dirty="0" smtClean="0"/>
              <a:t>GHS: 7, 8, 9</a:t>
            </a:r>
            <a:endParaRPr lang="de-DE" sz="1800" dirty="0"/>
          </a:p>
          <a:p>
            <a:pPr marL="232498" lvl="1" indent="0" defTabSz="792419">
              <a:buNone/>
            </a:pPr>
            <a:endParaRPr lang="de-DE" kern="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6" t="407" r="49085" b="14344"/>
          <a:stretch/>
        </p:blipFill>
        <p:spPr>
          <a:xfrm>
            <a:off x="6948339" y="1807675"/>
            <a:ext cx="1859897" cy="2942963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7456129" y="3368994"/>
            <a:ext cx="881383" cy="757124"/>
          </a:xfrm>
          <a:prstGeom prst="rect">
            <a:avLst/>
          </a:prstGeom>
          <a:noFill/>
        </p:spPr>
        <p:txBody>
          <a:bodyPr wrap="none" lIns="79242" tIns="39621" rIns="79242" bIns="39621" rtlCol="0">
            <a:spAutoFit/>
          </a:bodyPr>
          <a:lstStyle/>
          <a:p>
            <a:r>
              <a:rPr lang="de-DE" sz="4400" dirty="0" smtClean="0"/>
              <a:t>BT</a:t>
            </a:r>
            <a:endParaRPr lang="de-DE" sz="4400" dirty="0"/>
          </a:p>
        </p:txBody>
      </p:sp>
      <p:sp>
        <p:nvSpPr>
          <p:cNvPr id="6" name="Titel 2"/>
          <p:cNvSpPr txBox="1">
            <a:spLocks/>
          </p:cNvSpPr>
          <p:nvPr/>
        </p:nvSpPr>
        <p:spPr>
          <a:xfrm>
            <a:off x="578636" y="228478"/>
            <a:ext cx="8229600" cy="107780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2D54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2D54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2D54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2D54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2D54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kern="0" dirty="0" err="1"/>
              <a:t>Selection</a:t>
            </a:r>
            <a:r>
              <a:rPr lang="de-DE" kern="0" dirty="0"/>
              <a:t> </a:t>
            </a:r>
            <a:r>
              <a:rPr lang="de-DE" kern="0" dirty="0" err="1"/>
              <a:t>of</a:t>
            </a:r>
            <a:r>
              <a:rPr lang="de-DE" kern="0" dirty="0"/>
              <a:t> a </a:t>
            </a:r>
            <a:r>
              <a:rPr lang="de-DE" kern="0" dirty="0" err="1"/>
              <a:t>most</a:t>
            </a:r>
            <a:r>
              <a:rPr lang="de-DE" kern="0" dirty="0"/>
              <a:t> </a:t>
            </a:r>
            <a:r>
              <a:rPr lang="de-DE" kern="0" dirty="0" err="1"/>
              <a:t>suitable</a:t>
            </a:r>
            <a:r>
              <a:rPr lang="de-DE" kern="0" dirty="0"/>
              <a:t> LOHC </a:t>
            </a:r>
            <a:r>
              <a:rPr lang="de-DE" kern="0" dirty="0" smtClean="0"/>
              <a:t>System</a:t>
            </a:r>
          </a:p>
          <a:p>
            <a:r>
              <a:rPr lang="de-DE" sz="800" kern="0" dirty="0" smtClean="0"/>
              <a:t> </a:t>
            </a:r>
          </a:p>
          <a:p>
            <a:r>
              <a:rPr lang="de-DE" sz="2400" kern="0" dirty="0" smtClean="0"/>
              <a:t>(Perhydro)-Benzyl-</a:t>
            </a:r>
            <a:r>
              <a:rPr lang="de-DE" sz="2400" kern="0" dirty="0" err="1" smtClean="0"/>
              <a:t>Toluene</a:t>
            </a:r>
            <a:endParaRPr lang="de-DE" sz="2400" kern="0" dirty="0"/>
          </a:p>
        </p:txBody>
      </p:sp>
      <p:graphicFrame>
        <p:nvGraphicFramePr>
          <p:cNvPr id="7" name="Obj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9506931"/>
              </p:ext>
            </p:extLst>
          </p:nvPr>
        </p:nvGraphicFramePr>
        <p:xfrm>
          <a:off x="1547467" y="4126118"/>
          <a:ext cx="2193810" cy="17388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8" name="CS ChemDraw Drawing" r:id="rId7" imgW="1847739" imgH="1459803" progId="ChemDraw.Document.6.0">
                  <p:embed/>
                </p:oleObj>
              </mc:Choice>
              <mc:Fallback>
                <p:oleObj name="CS ChemDraw Drawing" r:id="rId7" imgW="1847739" imgH="1459803" progId="ChemDraw.Document.6.0">
                  <p:embed/>
                  <p:pic>
                    <p:nvPicPr>
                      <p:cNvPr id="7" name="Objek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7467" y="4126118"/>
                        <a:ext cx="2193810" cy="17388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k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2370240"/>
              </p:ext>
            </p:extLst>
          </p:nvPr>
        </p:nvGraphicFramePr>
        <p:xfrm>
          <a:off x="4496406" y="4121959"/>
          <a:ext cx="2199058" cy="17430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9" name="CS ChemDraw Drawing" r:id="rId9" imgW="1847739" imgH="1459803" progId="ChemDraw.Document.6.0">
                  <p:embed/>
                </p:oleObj>
              </mc:Choice>
              <mc:Fallback>
                <p:oleObj name="CS ChemDraw Drawing" r:id="rId9" imgW="1847739" imgH="1459803" progId="ChemDraw.Document.6.0">
                  <p:embed/>
                  <p:pic>
                    <p:nvPicPr>
                      <p:cNvPr id="8" name="Objekt 7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496406" y="4121959"/>
                        <a:ext cx="2199058" cy="17430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Grafik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411" y="3036836"/>
            <a:ext cx="585119" cy="585119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134" y="3036836"/>
            <a:ext cx="585119" cy="585119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596" y="3036836"/>
            <a:ext cx="599552" cy="599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977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„LOHC </a:t>
            </a:r>
            <a:r>
              <a:rPr lang="de-DE" dirty="0" smtClean="0"/>
              <a:t>3.0</a:t>
            </a:r>
            <a:r>
              <a:rPr lang="de-DE" dirty="0"/>
              <a:t>“: </a:t>
            </a:r>
            <a:r>
              <a:rPr lang="de-DE" dirty="0" err="1"/>
              <a:t>B</a:t>
            </a:r>
            <a:r>
              <a:rPr lang="de-DE" dirty="0" err="1" smtClean="0"/>
              <a:t>enzyltoluene</a:t>
            </a:r>
            <a:endParaRPr lang="de-DE" dirty="0"/>
          </a:p>
        </p:txBody>
      </p:sp>
      <p:sp>
        <p:nvSpPr>
          <p:cNvPr id="28" name="Textfeld 27"/>
          <p:cNvSpPr txBox="1"/>
          <p:nvPr/>
        </p:nvSpPr>
        <p:spPr>
          <a:xfrm>
            <a:off x="2353574" y="3543310"/>
            <a:ext cx="786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+mn-lt"/>
              </a:rPr>
              <a:t>6</a:t>
            </a:r>
            <a:r>
              <a:rPr lang="de-DE" dirty="0" smtClean="0">
                <a:latin typeface="+mn-lt"/>
              </a:rPr>
              <a:t> </a:t>
            </a:r>
            <a:r>
              <a:rPr lang="de-DE" dirty="0">
                <a:latin typeface="+mn-lt"/>
              </a:rPr>
              <a:t>H</a:t>
            </a:r>
            <a:r>
              <a:rPr lang="de-DE" baseline="-25000" dirty="0">
                <a:latin typeface="+mn-lt"/>
              </a:rPr>
              <a:t>2</a:t>
            </a:r>
          </a:p>
        </p:txBody>
      </p:sp>
      <p:sp>
        <p:nvSpPr>
          <p:cNvPr id="29" name="Textfeld 28"/>
          <p:cNvSpPr txBox="1"/>
          <p:nvPr/>
        </p:nvSpPr>
        <p:spPr>
          <a:xfrm>
            <a:off x="6341507" y="3543310"/>
            <a:ext cx="786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+mn-lt"/>
              </a:rPr>
              <a:t>6</a:t>
            </a:r>
            <a:r>
              <a:rPr lang="de-DE" dirty="0" smtClean="0">
                <a:latin typeface="+mn-lt"/>
              </a:rPr>
              <a:t> </a:t>
            </a:r>
            <a:r>
              <a:rPr lang="de-DE" dirty="0">
                <a:latin typeface="+mn-lt"/>
              </a:rPr>
              <a:t>H</a:t>
            </a:r>
            <a:r>
              <a:rPr lang="de-DE" baseline="-25000" dirty="0">
                <a:latin typeface="+mn-lt"/>
              </a:rPr>
              <a:t>2</a:t>
            </a:r>
          </a:p>
        </p:txBody>
      </p:sp>
      <p:sp>
        <p:nvSpPr>
          <p:cNvPr id="38" name="Textfeld 37"/>
          <p:cNvSpPr txBox="1"/>
          <p:nvPr/>
        </p:nvSpPr>
        <p:spPr>
          <a:xfrm>
            <a:off x="1703663" y="950072"/>
            <a:ext cx="2076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>
                <a:latin typeface="+mn-lt"/>
              </a:rPr>
              <a:t>Hydrogenation</a:t>
            </a:r>
            <a:endParaRPr lang="de-DE" baseline="-25000" dirty="0">
              <a:latin typeface="+mn-lt"/>
            </a:endParaRPr>
          </a:p>
        </p:txBody>
      </p:sp>
      <p:sp>
        <p:nvSpPr>
          <p:cNvPr id="39" name="Textfeld 38"/>
          <p:cNvSpPr txBox="1"/>
          <p:nvPr/>
        </p:nvSpPr>
        <p:spPr>
          <a:xfrm>
            <a:off x="5371356" y="950072"/>
            <a:ext cx="2115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>
                <a:latin typeface="+mn-lt"/>
              </a:rPr>
              <a:t>Dehydrogenation</a:t>
            </a:r>
            <a:endParaRPr lang="de-DE" baseline="-25000" dirty="0">
              <a:latin typeface="+mn-lt"/>
            </a:endParaRPr>
          </a:p>
        </p:txBody>
      </p:sp>
      <p:sp>
        <p:nvSpPr>
          <p:cNvPr id="35" name="Oval 1"/>
          <p:cNvSpPr/>
          <p:nvPr/>
        </p:nvSpPr>
        <p:spPr>
          <a:xfrm rot="6136872" flipH="1" flipV="1">
            <a:off x="2513522" y="2522653"/>
            <a:ext cx="891347" cy="1249401"/>
          </a:xfrm>
          <a:custGeom>
            <a:avLst/>
            <a:gdLst/>
            <a:ahLst/>
            <a:cxnLst/>
            <a:rect l="l" t="t" r="r" b="b"/>
            <a:pathLst>
              <a:path w="2514183" h="3524129">
                <a:moveTo>
                  <a:pt x="2514183" y="584334"/>
                </a:moveTo>
                <a:lnTo>
                  <a:pt x="2387015" y="665975"/>
                </a:lnTo>
                <a:cubicBezTo>
                  <a:pt x="1761768" y="1110463"/>
                  <a:pt x="1492268" y="1921772"/>
                  <a:pt x="1742764" y="2659137"/>
                </a:cubicBezTo>
                <a:lnTo>
                  <a:pt x="1775801" y="2742274"/>
                </a:lnTo>
                <a:lnTo>
                  <a:pt x="1907522" y="2687056"/>
                </a:lnTo>
                <a:lnTo>
                  <a:pt x="1743598" y="3524129"/>
                </a:lnTo>
                <a:lnTo>
                  <a:pt x="1031762" y="3054181"/>
                </a:lnTo>
                <a:lnTo>
                  <a:pt x="1179065" y="2992431"/>
                </a:lnTo>
                <a:lnTo>
                  <a:pt x="1129132" y="2866773"/>
                </a:lnTo>
                <a:cubicBezTo>
                  <a:pt x="1110513" y="2811965"/>
                  <a:pt x="1093992" y="2756858"/>
                  <a:pt x="1080924" y="2701186"/>
                </a:cubicBezTo>
                <a:lnTo>
                  <a:pt x="1078095" y="2701186"/>
                </a:lnTo>
                <a:lnTo>
                  <a:pt x="1077438" y="2689214"/>
                </a:lnTo>
                <a:cubicBezTo>
                  <a:pt x="1048506" y="2580408"/>
                  <a:pt x="1028604" y="2470581"/>
                  <a:pt x="1018662" y="2360491"/>
                </a:cubicBezTo>
                <a:cubicBezTo>
                  <a:pt x="885644" y="1980531"/>
                  <a:pt x="535255" y="1690764"/>
                  <a:pt x="102530" y="1614410"/>
                </a:cubicBezTo>
                <a:lnTo>
                  <a:pt x="0" y="1600909"/>
                </a:lnTo>
                <a:lnTo>
                  <a:pt x="226760" y="1392084"/>
                </a:lnTo>
                <a:lnTo>
                  <a:pt x="9052" y="1191595"/>
                </a:lnTo>
                <a:lnTo>
                  <a:pt x="32755" y="1192628"/>
                </a:lnTo>
                <a:cubicBezTo>
                  <a:pt x="428286" y="1227298"/>
                  <a:pt x="783042" y="1390754"/>
                  <a:pt x="1046643" y="1637356"/>
                </a:cubicBezTo>
                <a:cubicBezTo>
                  <a:pt x="1176250" y="973318"/>
                  <a:pt x="1583757" y="372699"/>
                  <a:pt x="2201822" y="15866"/>
                </a:cubicBezTo>
                <a:lnTo>
                  <a:pt x="2232597" y="0"/>
                </a:lnTo>
                <a:lnTo>
                  <a:pt x="2075734" y="420949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5"/>
              </a:gs>
            </a:gsLst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2486295" y="2104361"/>
            <a:ext cx="1616066" cy="748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+mn-lt"/>
              </a:rPr>
              <a:t> </a:t>
            </a:r>
            <a:r>
              <a:rPr lang="de-DE" sz="1600" dirty="0" smtClean="0">
                <a:latin typeface="+mn-lt"/>
              </a:rPr>
              <a:t>100 – 320 °C</a:t>
            </a:r>
            <a:endParaRPr lang="de-DE" sz="1600" dirty="0">
              <a:latin typeface="+mn-lt"/>
            </a:endParaRPr>
          </a:p>
          <a:p>
            <a:pPr algn="ctr"/>
            <a:r>
              <a:rPr lang="de-DE" sz="1600" dirty="0">
                <a:latin typeface="+mn-lt"/>
              </a:rPr>
              <a:t>&gt; 10 bar H</a:t>
            </a:r>
            <a:r>
              <a:rPr lang="de-DE" sz="1600" baseline="-25000" dirty="0">
                <a:latin typeface="+mn-lt"/>
              </a:rPr>
              <a:t>2</a:t>
            </a:r>
          </a:p>
          <a:p>
            <a:pPr algn="ctr"/>
            <a:endParaRPr lang="de-DE" sz="1600" baseline="-25000" dirty="0">
              <a:latin typeface="+mn-lt"/>
            </a:endParaRPr>
          </a:p>
        </p:txBody>
      </p:sp>
      <p:sp>
        <p:nvSpPr>
          <p:cNvPr id="43" name="Gleichschenkliges Dreieck 42"/>
          <p:cNvSpPr/>
          <p:nvPr/>
        </p:nvSpPr>
        <p:spPr>
          <a:xfrm rot="8225689">
            <a:off x="5485482" y="2611996"/>
            <a:ext cx="1250735" cy="1133633"/>
          </a:xfrm>
          <a:custGeom>
            <a:avLst/>
            <a:gdLst/>
            <a:ahLst/>
            <a:cxnLst/>
            <a:rect l="l" t="t" r="r" b="b"/>
            <a:pathLst>
              <a:path w="3377537" h="3061081">
                <a:moveTo>
                  <a:pt x="0" y="1617443"/>
                </a:moveTo>
                <a:lnTo>
                  <a:pt x="660539" y="1045057"/>
                </a:lnTo>
                <a:lnTo>
                  <a:pt x="681248" y="1187189"/>
                </a:lnTo>
                <a:lnTo>
                  <a:pt x="865070" y="1162661"/>
                </a:lnTo>
                <a:cubicBezTo>
                  <a:pt x="1016734" y="1150212"/>
                  <a:pt x="1166872" y="1152335"/>
                  <a:pt x="1313832" y="1168997"/>
                </a:cubicBezTo>
                <a:cubicBezTo>
                  <a:pt x="1199563" y="980620"/>
                  <a:pt x="1133207" y="767520"/>
                  <a:pt x="1123883" y="545844"/>
                </a:cubicBezTo>
                <a:lnTo>
                  <a:pt x="990214" y="545844"/>
                </a:lnTo>
                <a:lnTo>
                  <a:pt x="1134160" y="331283"/>
                </a:lnTo>
                <a:lnTo>
                  <a:pt x="1140835" y="273412"/>
                </a:lnTo>
                <a:lnTo>
                  <a:pt x="1169668" y="278355"/>
                </a:lnTo>
                <a:lnTo>
                  <a:pt x="1356412" y="0"/>
                </a:lnTo>
                <a:lnTo>
                  <a:pt x="1722609" y="545844"/>
                </a:lnTo>
                <a:lnTo>
                  <a:pt x="1535847" y="545844"/>
                </a:lnTo>
                <a:cubicBezTo>
                  <a:pt x="1548654" y="872440"/>
                  <a:pt x="1732734" y="1173003"/>
                  <a:pt x="2019172" y="1356902"/>
                </a:cubicBezTo>
                <a:cubicBezTo>
                  <a:pt x="2105399" y="1392641"/>
                  <a:pt x="2188549" y="1434917"/>
                  <a:pt x="2268616" y="1482328"/>
                </a:cubicBezTo>
                <a:lnTo>
                  <a:pt x="2354209" y="1508837"/>
                </a:lnTo>
                <a:lnTo>
                  <a:pt x="2332633" y="1522762"/>
                </a:lnTo>
                <a:cubicBezTo>
                  <a:pt x="2823504" y="1827574"/>
                  <a:pt x="3201969" y="2308821"/>
                  <a:pt x="3369630" y="2896304"/>
                </a:cubicBezTo>
                <a:lnTo>
                  <a:pt x="3377537" y="2930013"/>
                </a:lnTo>
                <a:lnTo>
                  <a:pt x="3007357" y="2675511"/>
                </a:lnTo>
                <a:lnTo>
                  <a:pt x="2742274" y="3061081"/>
                </a:lnTo>
                <a:lnTo>
                  <a:pt x="2694002" y="2917880"/>
                </a:lnTo>
                <a:cubicBezTo>
                  <a:pt x="2414867" y="2203325"/>
                  <a:pt x="1693426" y="1744658"/>
                  <a:pt x="917283" y="1808363"/>
                </a:cubicBezTo>
                <a:lnTo>
                  <a:pt x="774529" y="1827411"/>
                </a:lnTo>
                <a:lnTo>
                  <a:pt x="796405" y="1977552"/>
                </a:lnTo>
                <a:close/>
              </a:path>
            </a:pathLst>
          </a:cu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44" name="Textfeld 43"/>
          <p:cNvSpPr txBox="1"/>
          <p:nvPr/>
        </p:nvSpPr>
        <p:spPr>
          <a:xfrm>
            <a:off x="4789853" y="2104361"/>
            <a:ext cx="16160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+mn-lt"/>
              </a:rPr>
              <a:t>&gt; 240 °C</a:t>
            </a:r>
          </a:p>
          <a:p>
            <a:pPr algn="ctr"/>
            <a:r>
              <a:rPr lang="de-DE" sz="1600" dirty="0">
                <a:latin typeface="+mn-lt"/>
              </a:rPr>
              <a:t>&lt; 10 bar H</a:t>
            </a:r>
            <a:r>
              <a:rPr lang="de-DE" sz="1600" baseline="-25000" dirty="0">
                <a:latin typeface="+mn-lt"/>
              </a:rPr>
              <a:t>2</a:t>
            </a:r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3041284"/>
              </p:ext>
            </p:extLst>
          </p:nvPr>
        </p:nvGraphicFramePr>
        <p:xfrm>
          <a:off x="6926263" y="1662113"/>
          <a:ext cx="1119187" cy="88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0" name="CS ChemDraw Drawing" r:id="rId4" imgW="1848331" imgH="1459803" progId="ChemDraw.Document.6.0">
                  <p:embed/>
                </p:oleObj>
              </mc:Choice>
              <mc:Fallback>
                <p:oleObj name="CS ChemDraw Drawing" r:id="rId4" imgW="1848331" imgH="1459803" progId="ChemDraw.Document.6.0">
                  <p:embed/>
                  <p:pic>
                    <p:nvPicPr>
                      <p:cNvPr id="4" name="Objek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26263" y="1662113"/>
                        <a:ext cx="1119187" cy="885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1137126"/>
              </p:ext>
            </p:extLst>
          </p:nvPr>
        </p:nvGraphicFramePr>
        <p:xfrm>
          <a:off x="3911600" y="2943225"/>
          <a:ext cx="1117600" cy="88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1" name="CS ChemDraw Drawing" r:id="rId6" imgW="1847739" imgH="1459803" progId="ChemDraw.Document.6.0">
                  <p:embed/>
                </p:oleObj>
              </mc:Choice>
              <mc:Fallback>
                <p:oleObj name="CS ChemDraw Drawing" r:id="rId6" imgW="1847739" imgH="1459803" progId="ChemDraw.Document.6.0">
                  <p:embed/>
                  <p:pic>
                    <p:nvPicPr>
                      <p:cNvPr id="5" name="Objekt 4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911600" y="2943225"/>
                        <a:ext cx="1117600" cy="885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Inhaltsplatzhalter 2"/>
          <p:cNvSpPr txBox="1">
            <a:spLocks/>
          </p:cNvSpPr>
          <p:nvPr/>
        </p:nvSpPr>
        <p:spPr bwMode="auto">
          <a:xfrm>
            <a:off x="2083029" y="4371280"/>
            <a:ext cx="4774742" cy="1087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58775" indent="-358775" defTabSz="358775" eaLnBrk="0" hangingPunct="0">
              <a:spcAft>
                <a:spcPts val="900"/>
              </a:spcAft>
              <a:buClr>
                <a:schemeClr val="tx2"/>
              </a:buClr>
              <a:buFont typeface="Wingdings" pitchFamily="2" charset="2"/>
              <a:buChar char="n"/>
              <a:defRPr>
                <a:latin typeface="+mn-lt"/>
              </a:defRPr>
            </a:lvl1pPr>
            <a:lvl2pPr marL="719138" lvl="1" indent="-358775" defTabSz="358775" eaLnBrk="0" hangingPunct="0">
              <a:spcAft>
                <a:spcPts val="900"/>
              </a:spcAft>
              <a:buClr>
                <a:schemeClr val="bg2"/>
              </a:buClr>
              <a:buFont typeface="Wingdings" pitchFamily="2" charset="2"/>
              <a:buNone/>
              <a:defRPr>
                <a:latin typeface="+mn-lt"/>
              </a:defRPr>
            </a:lvl2pPr>
            <a:lvl3pPr marL="1079500" indent="-358775" defTabSz="358775" eaLnBrk="0" hangingPunct="0"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latin typeface="+mn-lt"/>
              </a:defRPr>
            </a:lvl3pPr>
            <a:lvl4pPr marL="1439863" indent="-358775" defTabSz="358775" eaLnBrk="0" hangingPunct="0"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latin typeface="+mn-lt"/>
              </a:defRPr>
            </a:lvl4pPr>
            <a:lvl5pPr marL="1798638" indent="-358775" defTabSz="358775" eaLnBrk="0" hangingPunct="0"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latin typeface="+mn-lt"/>
              </a:defRPr>
            </a:lvl5pPr>
            <a:lvl6pPr marL="1887538" indent="-358775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latin typeface="+mn-lt"/>
              </a:defRPr>
            </a:lvl6pPr>
            <a:lvl7pPr marL="2344738" indent="-358775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latin typeface="+mn-lt"/>
              </a:defRPr>
            </a:lvl7pPr>
            <a:lvl8pPr marL="2801938" indent="-358775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latin typeface="+mn-lt"/>
              </a:defRPr>
            </a:lvl8pPr>
            <a:lvl9pPr marL="3259138" indent="-358775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latin typeface="+mn-lt"/>
              </a:defRPr>
            </a:lvl9pPr>
          </a:lstStyle>
          <a:p>
            <a:pPr>
              <a:buBlip>
                <a:blip r:embed="rId8"/>
              </a:buBlip>
            </a:pPr>
            <a:r>
              <a:rPr lang="de-DE" dirty="0"/>
              <a:t>6,2 wt% H</a:t>
            </a:r>
            <a:r>
              <a:rPr lang="de-DE" baseline="-25000" dirty="0"/>
              <a:t>2</a:t>
            </a:r>
            <a:r>
              <a:rPr lang="de-DE" dirty="0"/>
              <a:t> </a:t>
            </a:r>
            <a:r>
              <a:rPr lang="de-DE" sz="2400" dirty="0" smtClean="0">
                <a:latin typeface="Linux Libertine Display G" panose="02000503000000000000" pitchFamily="2" charset="0"/>
                <a:ea typeface="Linux Libertine Display G" panose="02000503000000000000" pitchFamily="2" charset="0"/>
                <a:cs typeface="Linux Libertine Display G" panose="02000503000000000000" pitchFamily="2" charset="0"/>
              </a:rPr>
              <a:t>≙</a:t>
            </a:r>
            <a:r>
              <a:rPr lang="de-DE" dirty="0" smtClean="0"/>
              <a:t> </a:t>
            </a:r>
            <a:r>
              <a:rPr lang="de-DE" dirty="0"/>
              <a:t>2,1 </a:t>
            </a:r>
            <a:r>
              <a:rPr lang="de-DE" dirty="0" smtClean="0"/>
              <a:t>MWh/t</a:t>
            </a:r>
            <a:endParaRPr lang="de-DE" dirty="0"/>
          </a:p>
          <a:p>
            <a:pPr>
              <a:buBlip>
                <a:blip r:embed="rId8"/>
              </a:buBlip>
            </a:pPr>
            <a:r>
              <a:rPr lang="de-DE" dirty="0"/>
              <a:t>m.p. -</a:t>
            </a:r>
            <a:r>
              <a:rPr lang="de-DE" dirty="0" smtClean="0"/>
              <a:t>35 </a:t>
            </a:r>
            <a:r>
              <a:rPr lang="de-DE" dirty="0"/>
              <a:t>°C, </a:t>
            </a:r>
            <a:r>
              <a:rPr lang="de-DE" dirty="0" err="1"/>
              <a:t>b.p</a:t>
            </a:r>
            <a:r>
              <a:rPr lang="de-DE" dirty="0"/>
              <a:t>. </a:t>
            </a:r>
            <a:r>
              <a:rPr lang="de-DE" dirty="0" smtClean="0"/>
              <a:t>270-290 </a:t>
            </a:r>
            <a:r>
              <a:rPr lang="de-DE" dirty="0"/>
              <a:t>°</a:t>
            </a:r>
            <a:r>
              <a:rPr lang="de-DE" dirty="0" smtClean="0"/>
              <a:t>C</a:t>
            </a:r>
          </a:p>
          <a:p>
            <a:pPr>
              <a:buBlip>
                <a:blip r:embed="rId8"/>
              </a:buBlip>
            </a:pPr>
            <a:r>
              <a:rPr lang="de-DE" dirty="0" err="1"/>
              <a:t>Exothermic</a:t>
            </a:r>
            <a:r>
              <a:rPr lang="de-DE" dirty="0"/>
              <a:t> </a:t>
            </a:r>
            <a:r>
              <a:rPr lang="de-DE" dirty="0" err="1"/>
              <a:t>hydrogenation</a:t>
            </a:r>
            <a:r>
              <a:rPr lang="de-DE" dirty="0"/>
              <a:t>: 63.5 kJ/mol</a:t>
            </a:r>
            <a:r>
              <a:rPr lang="de-DE" baseline="-25000" dirty="0"/>
              <a:t>H2</a:t>
            </a:r>
            <a:r>
              <a:rPr lang="de-DE" dirty="0"/>
              <a:t> </a:t>
            </a:r>
          </a:p>
          <a:p>
            <a:pPr marL="0" indent="0">
              <a:buNone/>
            </a:pPr>
            <a:endParaRPr lang="de-DE" dirty="0"/>
          </a:p>
          <a:p>
            <a:pPr>
              <a:buBlip>
                <a:blip r:embed="rId8"/>
              </a:buBlip>
            </a:pPr>
            <a:endParaRPr lang="de-DE" dirty="0"/>
          </a:p>
        </p:txBody>
      </p:sp>
      <p:sp>
        <p:nvSpPr>
          <p:cNvPr id="18" name="Textfeld 17"/>
          <p:cNvSpPr txBox="1"/>
          <p:nvPr/>
        </p:nvSpPr>
        <p:spPr>
          <a:xfrm>
            <a:off x="1145751" y="2994146"/>
            <a:ext cx="1108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latin typeface="+mn-lt"/>
              </a:rPr>
              <a:t>Ru</a:t>
            </a:r>
            <a:r>
              <a:rPr lang="de-DE" dirty="0" smtClean="0">
                <a:latin typeface="+mn-lt"/>
              </a:rPr>
              <a:t>, Rh, </a:t>
            </a:r>
            <a:r>
              <a:rPr lang="de-DE" dirty="0" err="1" smtClean="0">
                <a:latin typeface="+mn-lt"/>
              </a:rPr>
              <a:t>Pd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>
                <a:latin typeface="+mn-lt"/>
              </a:rPr>
              <a:t>or</a:t>
            </a:r>
            <a:r>
              <a:rPr lang="de-DE" dirty="0">
                <a:latin typeface="+mn-lt"/>
              </a:rPr>
              <a:t> Pt</a:t>
            </a:r>
            <a:endParaRPr lang="de-DE" baseline="-25000" dirty="0">
              <a:latin typeface="+mn-lt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6747147" y="2994146"/>
            <a:ext cx="1108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+mn-lt"/>
              </a:rPr>
              <a:t>Pt</a:t>
            </a:r>
            <a:endParaRPr lang="de-DE" baseline="-25000" dirty="0">
              <a:latin typeface="+mn-lt"/>
            </a:endParaRPr>
          </a:p>
        </p:txBody>
      </p:sp>
      <p:graphicFrame>
        <p:nvGraphicFramePr>
          <p:cNvPr id="21" name="Objek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4579123"/>
              </p:ext>
            </p:extLst>
          </p:nvPr>
        </p:nvGraphicFramePr>
        <p:xfrm>
          <a:off x="1025525" y="1662113"/>
          <a:ext cx="1117600" cy="88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2" name="CS ChemDraw Drawing" r:id="rId9" imgW="1847739" imgH="1459803" progId="ChemDraw.Document.6.0">
                  <p:embed/>
                </p:oleObj>
              </mc:Choice>
              <mc:Fallback>
                <p:oleObj name="CS ChemDraw Drawing" r:id="rId9" imgW="1847739" imgH="1459803" progId="ChemDraw.Document.6.0">
                  <p:embed/>
                  <p:pic>
                    <p:nvPicPr>
                      <p:cNvPr id="21" name="Objek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5525" y="1662113"/>
                        <a:ext cx="1117600" cy="885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86724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RT+Vortrag">
  <a:themeElements>
    <a:clrScheme name="Anne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92D050"/>
      </a:accent1>
      <a:accent2>
        <a:srgbClr val="FF0000"/>
      </a:accent2>
      <a:accent3>
        <a:srgbClr val="FFFF00"/>
      </a:accent3>
      <a:accent4>
        <a:srgbClr val="FFC000"/>
      </a:accent4>
      <a:accent5>
        <a:srgbClr val="FFFFFF"/>
      </a:accent5>
      <a:accent6>
        <a:srgbClr val="00B0F0"/>
      </a:accent6>
      <a:hlink>
        <a:srgbClr val="575F6D"/>
      </a:hlink>
      <a:folHlink>
        <a:srgbClr val="3B435B"/>
      </a:folHlink>
    </a:clrScheme>
    <a:fontScheme name="CRT SILP Vortra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RT SILP Vortra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T SILP Vortra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T SILP Vortra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T SILP Vortra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T SILP Vortra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T SILP Vortra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T SILP Vortra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T SILP Vortra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T SILP Vortra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T SILP Vortra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T SILP Vortra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T SILP Vortra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848</Words>
  <Application>Microsoft Office PowerPoint</Application>
  <PresentationFormat>Bildschirmpräsentation (4:3)</PresentationFormat>
  <Paragraphs>212</Paragraphs>
  <Slides>17</Slides>
  <Notes>6</Notes>
  <HiddenSlides>0</HiddenSlides>
  <MMClips>1</MMClips>
  <ScaleCrop>false</ScaleCrop>
  <HeadingPairs>
    <vt:vector size="8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5" baseType="lpstr">
      <vt:lpstr>Arial</vt:lpstr>
      <vt:lpstr>Calibri</vt:lpstr>
      <vt:lpstr>Linux Libertine Display G</vt:lpstr>
      <vt:lpstr>Linux Libertine Display O</vt:lpstr>
      <vt:lpstr>Wingdings</vt:lpstr>
      <vt:lpstr>Wingdings 2</vt:lpstr>
      <vt:lpstr>CRT+Vortrag</vt:lpstr>
      <vt:lpstr>CS ChemDraw Drawing</vt:lpstr>
      <vt:lpstr>PowerPoint-Präsentation</vt:lpstr>
      <vt:lpstr>PowerPoint-Präsentation</vt:lpstr>
      <vt:lpstr>PowerPoint-Präsentation</vt:lpstr>
      <vt:lpstr>What makes hydrogen so interesting?</vt:lpstr>
      <vt:lpstr>Can hydrogen be made feasible offshore?</vt:lpstr>
      <vt:lpstr>Liquid organic hydrogen carriers</vt:lpstr>
      <vt:lpstr>PowerPoint-Präsentation</vt:lpstr>
      <vt:lpstr>PowerPoint-Präsentation</vt:lpstr>
      <vt:lpstr>„LOHC 3.0“: Benzyltoluene</vt:lpstr>
      <vt:lpstr>LOHC – a particularly safe way of hydrogen storage</vt:lpstr>
      <vt:lpstr>Industrial projects</vt:lpstr>
      <vt:lpstr>Aspects of the LOHC technology development </vt:lpstr>
      <vt:lpstr>Reactor Development: Main obstacles</vt:lpstr>
      <vt:lpstr>Reactor Development: Hydrodynamics</vt:lpstr>
      <vt:lpstr>Plant Development: Fault resistance</vt:lpstr>
      <vt:lpstr>LOHC as transport medium </vt:lpstr>
      <vt:lpstr>Thank you for your kind attention</vt:lpstr>
    </vt:vector>
  </TitlesOfParts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2023-08-14T11:50:00Z</dcterms:created>
  <dcterms:modified xsi:type="dcterms:W3CDTF">2023-08-29T12:01:15Z</dcterms:modified>
</cp:coreProperties>
</file>