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0" r:id="rId3"/>
    <p:sldId id="265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ad.mfroot.org\rchhome\users04\M161552\Copy%20of%20Processed%20OCT%202018-7-30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Figure!$B$50</c:f>
              <c:strCache>
                <c:ptCount val="1"/>
                <c:pt idx="0">
                  <c:v>≤ first percentile of age-matched control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Figure!$A$51:$A$53</c:f>
              <c:strCache>
                <c:ptCount val="3"/>
                <c:pt idx="0">
                  <c:v>Average RNFL</c:v>
                </c:pt>
                <c:pt idx="1">
                  <c:v>Average GCL </c:v>
                </c:pt>
                <c:pt idx="2">
                  <c:v>Average RNFL or GCL</c:v>
                </c:pt>
              </c:strCache>
            </c:strRef>
          </c:cat>
          <c:val>
            <c:numRef>
              <c:f>Figure!$B$51:$B$53</c:f>
              <c:numCache>
                <c:formatCode>General</c:formatCode>
                <c:ptCount val="3"/>
                <c:pt idx="0">
                  <c:v>37.254901960784316</c:v>
                </c:pt>
                <c:pt idx="1">
                  <c:v>76.470588235294116</c:v>
                </c:pt>
                <c:pt idx="2">
                  <c:v>78.431372549019613</c:v>
                </c:pt>
              </c:numCache>
            </c:numRef>
          </c:val>
        </c:ser>
        <c:ser>
          <c:idx val="0"/>
          <c:order val="1"/>
          <c:tx>
            <c:strRef>
              <c:f>Figure!$C$50</c:f>
              <c:strCache>
                <c:ptCount val="1"/>
                <c:pt idx="0">
                  <c:v>Inter-eye difference threshold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Figure!$A$51:$A$53</c:f>
              <c:strCache>
                <c:ptCount val="3"/>
                <c:pt idx="0">
                  <c:v>Average RNFL</c:v>
                </c:pt>
                <c:pt idx="1">
                  <c:v>Average GCL </c:v>
                </c:pt>
                <c:pt idx="2">
                  <c:v>Average RNFL or GCL</c:v>
                </c:pt>
              </c:strCache>
            </c:strRef>
          </c:cat>
          <c:val>
            <c:numRef>
              <c:f>Figure!$C$51:$C$53</c:f>
              <c:numCache>
                <c:formatCode>General</c:formatCode>
                <c:ptCount val="3"/>
                <c:pt idx="0">
                  <c:v>72.549019607843135</c:v>
                </c:pt>
                <c:pt idx="1">
                  <c:v>96.078431372549019</c:v>
                </c:pt>
                <c:pt idx="2">
                  <c:v>96.078431372549019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729088"/>
        <c:axId val="90734976"/>
      </c:barChart>
      <c:catAx>
        <c:axId val="9072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0734976"/>
        <c:crosses val="autoZero"/>
        <c:auto val="1"/>
        <c:lblAlgn val="ctr"/>
        <c:lblOffset val="100"/>
        <c:noMultiLvlLbl val="0"/>
      </c:catAx>
      <c:valAx>
        <c:axId val="907349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Sensitivity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072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D144F-1607-4153-BB2C-DE95B6E9CAF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2E873-3FC5-4713-8707-886B3BF2E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9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2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4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C32A-624C-4BF9-A8CB-68349F651BE9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5207-73D4-4D61-BDCD-606A8359F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7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791289"/>
            <a:ext cx="63246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Supplemental Figure 1: </a:t>
            </a:r>
            <a:r>
              <a:rPr kumimoji="0" lang="en-US" altLang="zh-CN" sz="12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Sensitivity of OCT calculated by two methods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Sensitivity of OCT in detecting prior optic neuritis by using a thickness 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≤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percentile of age-matched controls in the Zeiss database (blue bars). Sensitivity of OCT in detecting prior optic neuritis by using a 99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percentile </a:t>
            </a:r>
            <a:r>
              <a:rPr kumimoji="0" lang="en-US" altLang="zh-CN" sz="12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difference threshold of ≥9 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Calibri"/>
                <a:ea typeface="SimSun" pitchFamily="2" charset="-122"/>
                <a:cs typeface="Times New Roman" pitchFamily="18" charset="0"/>
              </a:rPr>
              <a:t>µ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 in RNFL, ≥6 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Calibri"/>
                <a:ea typeface="SimSun" pitchFamily="2" charset="-122"/>
                <a:cs typeface="Times New Roman" pitchFamily="18" charset="0"/>
              </a:rPr>
              <a:t>µ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 in GCIPL, or either thicknesses as a threshold (red bars).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4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Supplemental Figure 2: </a:t>
            </a:r>
            <a:r>
              <a:rPr kumimoji="0" lang="en-US" altLang="zh-CN" sz="12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Comparison of </a:t>
            </a:r>
            <a:r>
              <a:rPr kumimoji="0" lang="en-US" altLang="zh-CN" sz="12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RNFL and GCIPL differences.  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99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threshold is shown for both RNFL (9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Calibri"/>
                <a:ea typeface="SimSun" pitchFamily="2" charset="-122"/>
                <a:cs typeface="Times New Roman" pitchFamily="18" charset="0"/>
              </a:rPr>
              <a:t>µ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m) and GCIPL (6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Calibri"/>
                <a:ea typeface="SimSun" pitchFamily="2" charset="-122"/>
                <a:cs typeface="Times New Roman" pitchFamily="18" charset="0"/>
              </a:rPr>
              <a:t>µ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m).  All eyes that met the 99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percentile </a:t>
            </a:r>
            <a:r>
              <a:rPr kumimoji="0" lang="en-US" altLang="zh-CN" sz="12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threshold for RNFL thinning also met the 99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percentile </a:t>
            </a:r>
            <a:r>
              <a:rPr kumimoji="0" lang="en-US" altLang="zh-CN" sz="12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threshold for GCIPL, while 12 eyes met the GCIPL 99</a:t>
            </a:r>
            <a:r>
              <a:rPr kumimoji="0" lang="en-US" altLang="zh-CN" sz="1200" b="0" i="0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2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intereye</a:t>
            </a:r>
            <a:r>
              <a:rPr kumimoji="0" lang="en-US" altLang="zh-CN" sz="12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threshold that did not meet the RNFL threshold.  </a:t>
            </a:r>
            <a:endParaRPr kumimoji="0" lang="en-US" altLang="zh-CN" sz="18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2937" y="2133600"/>
            <a:ext cx="5724526" cy="4810125"/>
            <a:chOff x="642937" y="2133600"/>
            <a:chExt cx="5724526" cy="4810125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5408626"/>
                </p:ext>
              </p:extLst>
            </p:nvPr>
          </p:nvGraphicFramePr>
          <p:xfrm>
            <a:off x="642937" y="2133600"/>
            <a:ext cx="5572126" cy="48101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447800" y="6324600"/>
              <a:ext cx="491966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Average RNFL              Average GCIPL         Average RNFL or GCILP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8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2700" y="1143000"/>
            <a:ext cx="6883400" cy="6858000"/>
            <a:chOff x="-12700" y="1143000"/>
            <a:chExt cx="6883400" cy="6858000"/>
          </a:xfrm>
        </p:grpSpPr>
        <p:grpSp>
          <p:nvGrpSpPr>
            <p:cNvPr id="2" name="Group 1"/>
            <p:cNvGrpSpPr/>
            <p:nvPr/>
          </p:nvGrpSpPr>
          <p:grpSpPr>
            <a:xfrm>
              <a:off x="-12700" y="1143000"/>
              <a:ext cx="6883400" cy="6858000"/>
              <a:chOff x="-12700" y="1143000"/>
              <a:chExt cx="6883400" cy="6858000"/>
            </a:xfrm>
          </p:grpSpPr>
          <p:pic>
            <p:nvPicPr>
              <p:cNvPr id="1026" name="Picture 2" descr="H:\Neurology Journal Reply 12.29.2018\Supplemental Figure 1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700" y="1143000"/>
                <a:ext cx="6883400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 rot="16200000">
                <a:off x="-1766129" y="4528379"/>
                <a:ext cx="4648202" cy="3539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GCIPL </a:t>
                </a:r>
                <a:r>
                  <a:rPr lang="en-US" sz="17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intereye</a:t>
                </a:r>
                <a:r>
                  <a:rPr lang="en-US" sz="1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difference (microns)</a:t>
                </a:r>
                <a:endParaRPr lang="en-US" sz="1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24000" y="7507552"/>
                <a:ext cx="4495800" cy="3539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RNFL </a:t>
                </a:r>
                <a:r>
                  <a:rPr lang="en-US" sz="17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intereye</a:t>
                </a:r>
                <a:r>
                  <a:rPr lang="en-US" sz="1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difference (microns)</a:t>
                </a:r>
                <a:endParaRPr lang="en-US" sz="1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667000" y="1676400"/>
              <a:ext cx="20574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          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244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169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</dc:creator>
  <cp:lastModifiedBy>John J Chen</cp:lastModifiedBy>
  <cp:revision>42</cp:revision>
  <dcterms:created xsi:type="dcterms:W3CDTF">2012-09-28T09:39:03Z</dcterms:created>
  <dcterms:modified xsi:type="dcterms:W3CDTF">2018-12-31T21:39:42Z</dcterms:modified>
</cp:coreProperties>
</file>