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669" r:id="rId5"/>
    <p:sldMasterId id="2147483670" r:id="rId6"/>
    <p:sldMasterId id="2147483671" r:id="rId7"/>
    <p:sldMasterId id="2147483663" r:id="rId8"/>
  </p:sldMasterIdLst>
  <p:notesMasterIdLst>
    <p:notesMasterId r:id="rId23"/>
  </p:notesMasterIdLst>
  <p:handoutMasterIdLst>
    <p:handoutMasterId r:id="rId24"/>
  </p:handoutMasterIdLst>
  <p:sldIdLst>
    <p:sldId id="272" r:id="rId9"/>
    <p:sldId id="284" r:id="rId10"/>
    <p:sldId id="281" r:id="rId11"/>
    <p:sldId id="285" r:id="rId12"/>
    <p:sldId id="286" r:id="rId13"/>
    <p:sldId id="287" r:id="rId14"/>
    <p:sldId id="288" r:id="rId15"/>
    <p:sldId id="289" r:id="rId16"/>
    <p:sldId id="290" r:id="rId17"/>
    <p:sldId id="291" r:id="rId18"/>
    <p:sldId id="295" r:id="rId19"/>
    <p:sldId id="294" r:id="rId20"/>
    <p:sldId id="293"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33"/>
    <p:restoredTop sz="94659"/>
  </p:normalViewPr>
  <p:slideViewPr>
    <p:cSldViewPr snapToGrid="0" snapToObjects="1">
      <p:cViewPr varScale="1">
        <p:scale>
          <a:sx n="111" d="100"/>
          <a:sy n="111" d="100"/>
        </p:scale>
        <p:origin x="648" y="26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5C8EE49-369F-4A3E-AFBA-826B5E3795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a:extLst>
              <a:ext uri="{FF2B5EF4-FFF2-40B4-BE49-F238E27FC236}">
                <a16:creationId xmlns:a16="http://schemas.microsoft.com/office/drawing/2014/main" id="{BF62BE1D-0B6C-4065-8BC7-B7715516C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D13BD9-19DE-46F5-BFA5-FC49AC7B0F73}" type="datetimeFigureOut">
              <a:rPr lang="fr-CA" smtClean="0"/>
              <a:t>2022-04-22</a:t>
            </a:fld>
            <a:endParaRPr lang="fr-CA" dirty="0"/>
          </a:p>
        </p:txBody>
      </p:sp>
      <p:sp>
        <p:nvSpPr>
          <p:cNvPr id="4" name="Espace réservé du pied de page 3">
            <a:extLst>
              <a:ext uri="{FF2B5EF4-FFF2-40B4-BE49-F238E27FC236}">
                <a16:creationId xmlns:a16="http://schemas.microsoft.com/office/drawing/2014/main" id="{1C82EF86-97B5-446C-9F73-148D251AD3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Espace réservé du numéro de diapositive 4">
            <a:extLst>
              <a:ext uri="{FF2B5EF4-FFF2-40B4-BE49-F238E27FC236}">
                <a16:creationId xmlns:a16="http://schemas.microsoft.com/office/drawing/2014/main" id="{67310CA2-CD4B-42B2-9F78-C746D87ADD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894241-CD87-4C72-8503-9D8633C587A5}" type="slidenum">
              <a:rPr lang="fr-CA" smtClean="0"/>
              <a:t>‹N°›</a:t>
            </a:fld>
            <a:endParaRPr lang="fr-CA" dirty="0"/>
          </a:p>
        </p:txBody>
      </p:sp>
    </p:spTree>
    <p:extLst>
      <p:ext uri="{BB962C8B-B14F-4D97-AF65-F5344CB8AC3E}">
        <p14:creationId xmlns:p14="http://schemas.microsoft.com/office/powerpoint/2010/main" val="1065618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E1037-2713-8045-8150-DE4D61D1C355}" type="datetimeFigureOut">
              <a:t>22/04/2022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61B6E-A724-E046-9C92-E6295C5FB80B}" type="slidenum">
              <a:t>‹N°›</a:t>
            </a:fld>
            <a:endParaRPr lang="en-US" dirty="0"/>
          </a:p>
        </p:txBody>
      </p:sp>
    </p:spTree>
    <p:extLst>
      <p:ext uri="{BB962C8B-B14F-4D97-AF65-F5344CB8AC3E}">
        <p14:creationId xmlns:p14="http://schemas.microsoft.com/office/powerpoint/2010/main" val="2498189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F6412E2-97C3-794C-AAC8-955EAF41B95B}"/>
              </a:ext>
            </a:extLst>
          </p:cNvPr>
          <p:cNvSpPr>
            <a:spLocks noGrp="1"/>
          </p:cNvSpPr>
          <p:nvPr>
            <p:ph type="title"/>
          </p:nvPr>
        </p:nvSpPr>
        <p:spPr>
          <a:xfrm>
            <a:off x="838200" y="1870058"/>
            <a:ext cx="10515600" cy="1910634"/>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3FEAA236-6D1B-4846-8333-EBEBA1910500}"/>
              </a:ext>
            </a:extLst>
          </p:cNvPr>
          <p:cNvSpPr>
            <a:spLocks noGrp="1"/>
          </p:cNvSpPr>
          <p:nvPr>
            <p:ph idx="1"/>
          </p:nvPr>
        </p:nvSpPr>
        <p:spPr>
          <a:xfrm>
            <a:off x="838200" y="3619449"/>
            <a:ext cx="10515600" cy="21714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815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D92E-A189-A542-9882-EDAF45B7001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461F48A-D788-5C4D-8C05-62749265CAE4}"/>
              </a:ext>
            </a:extLst>
          </p:cNvPr>
          <p:cNvSpPr>
            <a:spLocks noGrp="1"/>
          </p:cNvSpPr>
          <p:nvPr>
            <p:ph type="sldNum" sz="quarter" idx="10"/>
          </p:nvPr>
        </p:nvSpPr>
        <p:spPr/>
        <p:txBody>
          <a:bodyPr/>
          <a:lstStyle/>
          <a:p>
            <a:fld id="{7C8D7908-A7C7-CC46-9524-C00CE01F6968}" type="slidenum">
              <a:rPr lang="en-US"/>
              <a:pPr/>
              <a:t>‹N°›</a:t>
            </a:fld>
            <a:endParaRPr lang="en-US" dirty="0"/>
          </a:p>
        </p:txBody>
      </p:sp>
      <p:sp>
        <p:nvSpPr>
          <p:cNvPr id="4" name="Date Placeholder 3">
            <a:extLst>
              <a:ext uri="{FF2B5EF4-FFF2-40B4-BE49-F238E27FC236}">
                <a16:creationId xmlns:a16="http://schemas.microsoft.com/office/drawing/2014/main" id="{9F34B9CA-333C-0847-B198-A3FC12D11EC6}"/>
              </a:ext>
            </a:extLst>
          </p:cNvPr>
          <p:cNvSpPr>
            <a:spLocks noGrp="1"/>
          </p:cNvSpPr>
          <p:nvPr>
            <p:ph type="dt" sz="half" idx="11"/>
          </p:nvPr>
        </p:nvSpPr>
        <p:spPr/>
        <p:txBody>
          <a:bodyPr/>
          <a:lstStyle/>
          <a:p>
            <a:pPr algn="r"/>
            <a:fld id="{A21944FD-69D2-D94A-8E1B-3F569970413F}" type="datetime9">
              <a:t>22/04/2022 14:56:30</a:t>
            </a:fld>
            <a:endParaRPr lang="en-US" dirty="0"/>
          </a:p>
        </p:txBody>
      </p:sp>
      <p:sp>
        <p:nvSpPr>
          <p:cNvPr id="8" name="Text Placeholder 2">
            <a:extLst>
              <a:ext uri="{FF2B5EF4-FFF2-40B4-BE49-F238E27FC236}">
                <a16:creationId xmlns:a16="http://schemas.microsoft.com/office/drawing/2014/main" id="{7160EB13-DE5B-2D42-991B-913BA2C138B4}"/>
              </a:ext>
            </a:extLst>
          </p:cNvPr>
          <p:cNvSpPr>
            <a:spLocks noGrp="1"/>
          </p:cNvSpPr>
          <p:nvPr>
            <p:ph idx="1"/>
          </p:nvPr>
        </p:nvSpPr>
        <p:spPr>
          <a:xfrm>
            <a:off x="838200" y="3372329"/>
            <a:ext cx="10515600" cy="2804633"/>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62481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1329A-1938-C442-967B-AC36AD03666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555ED4A-23A5-2246-B53B-0368B20F1F89}"/>
              </a:ext>
            </a:extLst>
          </p:cNvPr>
          <p:cNvSpPr>
            <a:spLocks noGrp="1"/>
          </p:cNvSpPr>
          <p:nvPr>
            <p:ph type="sldNum" sz="quarter" idx="10"/>
          </p:nvPr>
        </p:nvSpPr>
        <p:spPr/>
        <p:txBody>
          <a:bodyPr/>
          <a:lstStyle/>
          <a:p>
            <a:fld id="{7C8D7908-A7C7-CC46-9524-C00CE01F6968}" type="slidenum">
              <a:rPr lang="en-US"/>
              <a:pPr/>
              <a:t>‹N°›</a:t>
            </a:fld>
            <a:endParaRPr lang="en-US" dirty="0"/>
          </a:p>
        </p:txBody>
      </p:sp>
      <p:sp>
        <p:nvSpPr>
          <p:cNvPr id="4" name="Date Placeholder 3">
            <a:extLst>
              <a:ext uri="{FF2B5EF4-FFF2-40B4-BE49-F238E27FC236}">
                <a16:creationId xmlns:a16="http://schemas.microsoft.com/office/drawing/2014/main" id="{7514AA3A-87CA-B94D-A1B9-56EA59E14919}"/>
              </a:ext>
            </a:extLst>
          </p:cNvPr>
          <p:cNvSpPr>
            <a:spLocks noGrp="1"/>
          </p:cNvSpPr>
          <p:nvPr>
            <p:ph type="dt" sz="half" idx="11"/>
          </p:nvPr>
        </p:nvSpPr>
        <p:spPr/>
        <p:txBody>
          <a:bodyPr/>
          <a:lstStyle/>
          <a:p>
            <a:pPr algn="r"/>
            <a:fld id="{A21944FD-69D2-D94A-8E1B-3F569970413F}" type="datetime9">
              <a:t>22/04/2022 14:56:30</a:t>
            </a:fld>
            <a:endParaRPr lang="en-US" dirty="0"/>
          </a:p>
        </p:txBody>
      </p:sp>
      <p:sp>
        <p:nvSpPr>
          <p:cNvPr id="6" name="Text Placeholder 2">
            <a:extLst>
              <a:ext uri="{FF2B5EF4-FFF2-40B4-BE49-F238E27FC236}">
                <a16:creationId xmlns:a16="http://schemas.microsoft.com/office/drawing/2014/main" id="{B5A7BC66-1501-624E-921E-E5CDE0AC7985}"/>
              </a:ext>
            </a:extLst>
          </p:cNvPr>
          <p:cNvSpPr>
            <a:spLocks noGrp="1"/>
          </p:cNvSpPr>
          <p:nvPr>
            <p:ph idx="1"/>
          </p:nvPr>
        </p:nvSpPr>
        <p:spPr>
          <a:xfrm>
            <a:off x="838200" y="3372329"/>
            <a:ext cx="10515600" cy="2804633"/>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3245771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FEC7-10BD-CB49-88BF-C7C5155DE2F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29C6BD3-CE47-4244-9877-BFBF6FB715F7}"/>
              </a:ext>
            </a:extLst>
          </p:cNvPr>
          <p:cNvSpPr>
            <a:spLocks noGrp="1"/>
          </p:cNvSpPr>
          <p:nvPr>
            <p:ph type="sldNum" sz="quarter" idx="10"/>
          </p:nvPr>
        </p:nvSpPr>
        <p:spPr/>
        <p:txBody>
          <a:bodyPr/>
          <a:lstStyle/>
          <a:p>
            <a:fld id="{7C8D7908-A7C7-CC46-9524-C00CE01F6968}" type="slidenum">
              <a:rPr lang="en-US"/>
              <a:pPr/>
              <a:t>‹N°›</a:t>
            </a:fld>
            <a:endParaRPr lang="en-US" dirty="0"/>
          </a:p>
        </p:txBody>
      </p:sp>
      <p:sp>
        <p:nvSpPr>
          <p:cNvPr id="4" name="Date Placeholder 3">
            <a:extLst>
              <a:ext uri="{FF2B5EF4-FFF2-40B4-BE49-F238E27FC236}">
                <a16:creationId xmlns:a16="http://schemas.microsoft.com/office/drawing/2014/main" id="{F1232F91-AAD9-FD40-B865-729E4E68D396}"/>
              </a:ext>
            </a:extLst>
          </p:cNvPr>
          <p:cNvSpPr>
            <a:spLocks noGrp="1"/>
          </p:cNvSpPr>
          <p:nvPr>
            <p:ph type="dt" sz="half" idx="11"/>
          </p:nvPr>
        </p:nvSpPr>
        <p:spPr/>
        <p:txBody>
          <a:bodyPr/>
          <a:lstStyle/>
          <a:p>
            <a:pPr algn="r"/>
            <a:fld id="{A21944FD-69D2-D94A-8E1B-3F569970413F}" type="datetime9">
              <a:t>22/04/2022 14:56:30</a:t>
            </a:fld>
            <a:endParaRPr lang="en-US" dirty="0"/>
          </a:p>
        </p:txBody>
      </p:sp>
      <p:sp>
        <p:nvSpPr>
          <p:cNvPr id="6" name="Text Placeholder 2">
            <a:extLst>
              <a:ext uri="{FF2B5EF4-FFF2-40B4-BE49-F238E27FC236}">
                <a16:creationId xmlns:a16="http://schemas.microsoft.com/office/drawing/2014/main" id="{EEED6AA2-2753-F646-A15B-685F6774CB9F}"/>
              </a:ext>
            </a:extLst>
          </p:cNvPr>
          <p:cNvSpPr>
            <a:spLocks noGrp="1"/>
          </p:cNvSpPr>
          <p:nvPr>
            <p:ph idx="1"/>
          </p:nvPr>
        </p:nvSpPr>
        <p:spPr>
          <a:xfrm>
            <a:off x="838200" y="3372329"/>
            <a:ext cx="10515600" cy="2804633"/>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2382508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E41D-64F5-DD40-972D-0D9E6AB18D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D9A6F8-ECEE-B14F-92D2-82F8B52AE4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18E6677-ECC1-1A45-B72F-D80475034F46}"/>
              </a:ext>
            </a:extLst>
          </p:cNvPr>
          <p:cNvSpPr>
            <a:spLocks noGrp="1"/>
          </p:cNvSpPr>
          <p:nvPr>
            <p:ph type="sldNum" sz="quarter" idx="12"/>
          </p:nvPr>
        </p:nvSpPr>
        <p:spPr/>
        <p:txBody>
          <a:bodyPr/>
          <a:lstStyle/>
          <a:p>
            <a:fld id="{7C8D7908-A7C7-CC46-9524-C00CE01F6968}" type="slidenum">
              <a:t>‹N°›</a:t>
            </a:fld>
            <a:endParaRPr lang="en-US" dirty="0"/>
          </a:p>
        </p:txBody>
      </p:sp>
      <p:sp>
        <p:nvSpPr>
          <p:cNvPr id="11" name="Date Placeholder 3">
            <a:extLst>
              <a:ext uri="{FF2B5EF4-FFF2-40B4-BE49-F238E27FC236}">
                <a16:creationId xmlns:a16="http://schemas.microsoft.com/office/drawing/2014/main" id="{A1D02D1D-FF99-354B-9259-BF40CD6C4C61}"/>
              </a:ext>
            </a:extLst>
          </p:cNvPr>
          <p:cNvSpPr>
            <a:spLocks noGrp="1"/>
          </p:cNvSpPr>
          <p:nvPr>
            <p:ph type="dt" sz="half" idx="2"/>
          </p:nvPr>
        </p:nvSpPr>
        <p:spPr>
          <a:xfrm>
            <a:off x="8571875" y="6282329"/>
            <a:ext cx="2372482" cy="298938"/>
          </a:xfrm>
          <a:prstGeom prst="rect">
            <a:avLst/>
          </a:prstGeom>
        </p:spPr>
        <p:txBody>
          <a:bodyPr anchor="ctr" anchorCtr="0"/>
          <a:lstStyle>
            <a:lvl1pPr>
              <a:defRPr sz="1200" baseline="0">
                <a:solidFill>
                  <a:schemeClr val="bg2">
                    <a:lumMod val="90000"/>
                  </a:schemeClr>
                </a:solidFill>
              </a:defRPr>
            </a:lvl1pPr>
          </a:lstStyle>
          <a:p>
            <a:pPr algn="r"/>
            <a:fld id="{37C8B763-8E54-CF48-BB94-160160C9358C}" type="datetime9">
              <a:t>22/04/2022 14:56:30</a:t>
            </a:fld>
            <a:endParaRPr lang="en-US" dirty="0"/>
          </a:p>
        </p:txBody>
      </p:sp>
    </p:spTree>
    <p:extLst>
      <p:ext uri="{BB962C8B-B14F-4D97-AF65-F5344CB8AC3E}">
        <p14:creationId xmlns:p14="http://schemas.microsoft.com/office/powerpoint/2010/main" val="4247259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B495-F78E-064A-BC7D-3C8B1F6EA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493B8-89FB-DE4D-A18D-D908B6B8BD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4EDE973-63A1-A446-B84F-9D60C902E1C8}"/>
              </a:ext>
            </a:extLst>
          </p:cNvPr>
          <p:cNvSpPr>
            <a:spLocks noGrp="1"/>
          </p:cNvSpPr>
          <p:nvPr>
            <p:ph type="sldNum" sz="quarter" idx="12"/>
          </p:nvPr>
        </p:nvSpPr>
        <p:spPr/>
        <p:txBody>
          <a:bodyPr/>
          <a:lstStyle/>
          <a:p>
            <a:fld id="{7C8D7908-A7C7-CC46-9524-C00CE01F6968}" type="slidenum">
              <a:t>‹N°›</a:t>
            </a:fld>
            <a:endParaRPr lang="en-US" dirty="0"/>
          </a:p>
        </p:txBody>
      </p:sp>
      <p:sp>
        <p:nvSpPr>
          <p:cNvPr id="10" name="Date Placeholder 3">
            <a:extLst>
              <a:ext uri="{FF2B5EF4-FFF2-40B4-BE49-F238E27FC236}">
                <a16:creationId xmlns:a16="http://schemas.microsoft.com/office/drawing/2014/main" id="{911E752F-50F6-FF49-9C50-AE08D83BBC30}"/>
              </a:ext>
            </a:extLst>
          </p:cNvPr>
          <p:cNvSpPr>
            <a:spLocks noGrp="1"/>
          </p:cNvSpPr>
          <p:nvPr>
            <p:ph type="dt" sz="half" idx="2"/>
          </p:nvPr>
        </p:nvSpPr>
        <p:spPr>
          <a:xfrm>
            <a:off x="8571875" y="6282329"/>
            <a:ext cx="2372482" cy="298938"/>
          </a:xfrm>
          <a:prstGeom prst="rect">
            <a:avLst/>
          </a:prstGeom>
        </p:spPr>
        <p:txBody>
          <a:bodyPr anchor="ctr" anchorCtr="0"/>
          <a:lstStyle>
            <a:lvl1pPr>
              <a:defRPr sz="1200" baseline="0">
                <a:solidFill>
                  <a:schemeClr val="bg2">
                    <a:lumMod val="90000"/>
                  </a:schemeClr>
                </a:solidFill>
              </a:defRPr>
            </a:lvl1pPr>
          </a:lstStyle>
          <a:p>
            <a:pPr algn="r"/>
            <a:fld id="{36E9025E-E634-994E-8038-02BE838DED92}" type="datetime9">
              <a:t>22/04/2022 14:56:30</a:t>
            </a:fld>
            <a:endParaRPr lang="en-US" dirty="0"/>
          </a:p>
        </p:txBody>
      </p:sp>
    </p:spTree>
    <p:extLst>
      <p:ext uri="{BB962C8B-B14F-4D97-AF65-F5344CB8AC3E}">
        <p14:creationId xmlns:p14="http://schemas.microsoft.com/office/powerpoint/2010/main" val="17295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1A987-D21A-7947-9E6B-F8A3F0831A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CCE5D4-9039-2B4A-ACAC-661F5F5299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44210F60-A371-BE4E-B7D6-8B67D166C0F7}"/>
              </a:ext>
            </a:extLst>
          </p:cNvPr>
          <p:cNvSpPr>
            <a:spLocks noGrp="1"/>
          </p:cNvSpPr>
          <p:nvPr>
            <p:ph type="sldNum" sz="quarter" idx="12"/>
          </p:nvPr>
        </p:nvSpPr>
        <p:spPr/>
        <p:txBody>
          <a:bodyPr/>
          <a:lstStyle/>
          <a:p>
            <a:fld id="{7C8D7908-A7C7-CC46-9524-C00CE01F6968}" type="slidenum">
              <a:t>‹N°›</a:t>
            </a:fld>
            <a:endParaRPr lang="en-US" dirty="0"/>
          </a:p>
        </p:txBody>
      </p:sp>
      <p:sp>
        <p:nvSpPr>
          <p:cNvPr id="8" name="Date Placeholder 3">
            <a:extLst>
              <a:ext uri="{FF2B5EF4-FFF2-40B4-BE49-F238E27FC236}">
                <a16:creationId xmlns:a16="http://schemas.microsoft.com/office/drawing/2014/main" id="{91286561-9283-0547-BB7A-3366258DF199}"/>
              </a:ext>
            </a:extLst>
          </p:cNvPr>
          <p:cNvSpPr>
            <a:spLocks noGrp="1"/>
          </p:cNvSpPr>
          <p:nvPr>
            <p:ph type="dt" sz="half" idx="2"/>
          </p:nvPr>
        </p:nvSpPr>
        <p:spPr>
          <a:xfrm>
            <a:off x="8571875" y="6282329"/>
            <a:ext cx="2372482" cy="298938"/>
          </a:xfrm>
          <a:prstGeom prst="rect">
            <a:avLst/>
          </a:prstGeom>
        </p:spPr>
        <p:txBody>
          <a:bodyPr anchor="ctr" anchorCtr="0"/>
          <a:lstStyle>
            <a:lvl1pPr>
              <a:defRPr sz="1200" baseline="0">
                <a:solidFill>
                  <a:schemeClr val="bg2">
                    <a:lumMod val="90000"/>
                  </a:schemeClr>
                </a:solidFill>
              </a:defRPr>
            </a:lvl1pPr>
          </a:lstStyle>
          <a:p>
            <a:pPr algn="r"/>
            <a:fld id="{03651AEF-7CB1-2E4A-A5BD-15CC847BD62A}" type="datetime9">
              <a:t>22/04/2022 14:56:30</a:t>
            </a:fld>
            <a:endParaRPr lang="en-US" dirty="0"/>
          </a:p>
        </p:txBody>
      </p:sp>
    </p:spTree>
    <p:extLst>
      <p:ext uri="{BB962C8B-B14F-4D97-AF65-F5344CB8AC3E}">
        <p14:creationId xmlns:p14="http://schemas.microsoft.com/office/powerpoint/2010/main" val="38709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4914-76C0-5543-B1D3-933779946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2D0CC8-8B3B-D747-A07E-E06F6A59F4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BD9D1B-60CC-2744-B249-DB9087E9BB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5240D90-184A-E54C-9A82-115505CFDA2B}"/>
              </a:ext>
            </a:extLst>
          </p:cNvPr>
          <p:cNvSpPr>
            <a:spLocks noGrp="1"/>
          </p:cNvSpPr>
          <p:nvPr>
            <p:ph type="sldNum" sz="quarter" idx="12"/>
          </p:nvPr>
        </p:nvSpPr>
        <p:spPr/>
        <p:txBody>
          <a:bodyPr/>
          <a:lstStyle/>
          <a:p>
            <a:fld id="{7C8D7908-A7C7-CC46-9524-C00CE01F6968}" type="slidenum">
              <a:t>‹N°›</a:t>
            </a:fld>
            <a:endParaRPr lang="en-US" dirty="0"/>
          </a:p>
        </p:txBody>
      </p:sp>
      <p:sp>
        <p:nvSpPr>
          <p:cNvPr id="9" name="Date Placeholder 3">
            <a:extLst>
              <a:ext uri="{FF2B5EF4-FFF2-40B4-BE49-F238E27FC236}">
                <a16:creationId xmlns:a16="http://schemas.microsoft.com/office/drawing/2014/main" id="{7A948507-24D1-984D-BACD-59D7D9459F0C}"/>
              </a:ext>
            </a:extLst>
          </p:cNvPr>
          <p:cNvSpPr>
            <a:spLocks noGrp="1"/>
          </p:cNvSpPr>
          <p:nvPr>
            <p:ph type="dt" sz="half" idx="13"/>
          </p:nvPr>
        </p:nvSpPr>
        <p:spPr>
          <a:xfrm>
            <a:off x="8571875" y="6282329"/>
            <a:ext cx="2372482" cy="298938"/>
          </a:xfrm>
          <a:prstGeom prst="rect">
            <a:avLst/>
          </a:prstGeom>
        </p:spPr>
        <p:txBody>
          <a:bodyPr anchor="ctr" anchorCtr="0"/>
          <a:lstStyle>
            <a:lvl1pPr>
              <a:defRPr sz="1200" baseline="0">
                <a:solidFill>
                  <a:schemeClr val="bg2">
                    <a:lumMod val="90000"/>
                  </a:schemeClr>
                </a:solidFill>
              </a:defRPr>
            </a:lvl1pPr>
          </a:lstStyle>
          <a:p>
            <a:pPr algn="r"/>
            <a:fld id="{A8B03A9B-446F-FA4C-9626-8BEB177B25BC}" type="datetime9">
              <a:t>22/04/2022 14:56:30</a:t>
            </a:fld>
            <a:endParaRPr lang="en-US" dirty="0"/>
          </a:p>
        </p:txBody>
      </p:sp>
    </p:spTree>
    <p:extLst>
      <p:ext uri="{BB962C8B-B14F-4D97-AF65-F5344CB8AC3E}">
        <p14:creationId xmlns:p14="http://schemas.microsoft.com/office/powerpoint/2010/main" val="254979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4582-296D-CE4A-BCB3-3E656966CD4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0CAEAD6-BBF0-BE47-B22D-CCD9533E731C}"/>
              </a:ext>
            </a:extLst>
          </p:cNvPr>
          <p:cNvSpPr>
            <a:spLocks noGrp="1"/>
          </p:cNvSpPr>
          <p:nvPr>
            <p:ph type="sldNum" sz="quarter" idx="12"/>
          </p:nvPr>
        </p:nvSpPr>
        <p:spPr/>
        <p:txBody>
          <a:bodyPr/>
          <a:lstStyle/>
          <a:p>
            <a:fld id="{7C8D7908-A7C7-CC46-9524-C00CE01F6968}" type="slidenum">
              <a:t>‹N°›</a:t>
            </a:fld>
            <a:endParaRPr lang="en-US" dirty="0"/>
          </a:p>
        </p:txBody>
      </p:sp>
      <p:sp>
        <p:nvSpPr>
          <p:cNvPr id="7" name="Date Placeholder 3">
            <a:extLst>
              <a:ext uri="{FF2B5EF4-FFF2-40B4-BE49-F238E27FC236}">
                <a16:creationId xmlns:a16="http://schemas.microsoft.com/office/drawing/2014/main" id="{84AC02E5-D1C1-C245-829D-1E8653EB0B99}"/>
              </a:ext>
            </a:extLst>
          </p:cNvPr>
          <p:cNvSpPr>
            <a:spLocks noGrp="1"/>
          </p:cNvSpPr>
          <p:nvPr>
            <p:ph type="dt" sz="half" idx="2"/>
          </p:nvPr>
        </p:nvSpPr>
        <p:spPr>
          <a:xfrm>
            <a:off x="8571875" y="6282329"/>
            <a:ext cx="2372482" cy="298938"/>
          </a:xfrm>
          <a:prstGeom prst="rect">
            <a:avLst/>
          </a:prstGeom>
        </p:spPr>
        <p:txBody>
          <a:bodyPr anchor="ctr" anchorCtr="0"/>
          <a:lstStyle>
            <a:lvl1pPr>
              <a:defRPr sz="1200" baseline="0">
                <a:solidFill>
                  <a:schemeClr val="bg2">
                    <a:lumMod val="90000"/>
                  </a:schemeClr>
                </a:solidFill>
              </a:defRPr>
            </a:lvl1pPr>
          </a:lstStyle>
          <a:p>
            <a:pPr algn="r"/>
            <a:fld id="{84CB2743-E19F-4842-B247-3EAC07985ED6}" type="datetime9">
              <a:t>22/04/2022 14:56:30</a:t>
            </a:fld>
            <a:endParaRPr lang="en-US" dirty="0"/>
          </a:p>
        </p:txBody>
      </p:sp>
    </p:spTree>
    <p:extLst>
      <p:ext uri="{BB962C8B-B14F-4D97-AF65-F5344CB8AC3E}">
        <p14:creationId xmlns:p14="http://schemas.microsoft.com/office/powerpoint/2010/main" val="88113569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449789-D754-9549-8AEC-97AD6B5AD8D4}"/>
              </a:ext>
            </a:extLst>
          </p:cNvPr>
          <p:cNvSpPr>
            <a:spLocks noGrp="1"/>
          </p:cNvSpPr>
          <p:nvPr>
            <p:ph type="title"/>
          </p:nvPr>
        </p:nvSpPr>
        <p:spPr>
          <a:xfrm>
            <a:off x="838200" y="1870058"/>
            <a:ext cx="10515600" cy="1910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D79DAE-F793-2049-959C-1AF0DFE05923}"/>
              </a:ext>
            </a:extLst>
          </p:cNvPr>
          <p:cNvSpPr>
            <a:spLocks noGrp="1"/>
          </p:cNvSpPr>
          <p:nvPr>
            <p:ph type="body" idx="1"/>
          </p:nvPr>
        </p:nvSpPr>
        <p:spPr>
          <a:xfrm>
            <a:off x="838200" y="3619449"/>
            <a:ext cx="10515600" cy="21714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14" name="Round Diagonal Corner Rectangle 13">
            <a:extLst>
              <a:ext uri="{FF2B5EF4-FFF2-40B4-BE49-F238E27FC236}">
                <a16:creationId xmlns:a16="http://schemas.microsoft.com/office/drawing/2014/main" id="{3BFE990C-8EC1-BE40-ACD0-0404DC5256E2}"/>
              </a:ext>
            </a:extLst>
          </p:cNvPr>
          <p:cNvSpPr/>
          <p:nvPr userDrawn="1"/>
        </p:nvSpPr>
        <p:spPr>
          <a:xfrm>
            <a:off x="9131701" y="1277705"/>
            <a:ext cx="679744" cy="679744"/>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Round Diagonal Corner Rectangle 18">
            <a:extLst>
              <a:ext uri="{FF2B5EF4-FFF2-40B4-BE49-F238E27FC236}">
                <a16:creationId xmlns:a16="http://schemas.microsoft.com/office/drawing/2014/main" id="{C0AF8900-5C27-F548-AB2D-9893FBE697C7}"/>
              </a:ext>
            </a:extLst>
          </p:cNvPr>
          <p:cNvSpPr/>
          <p:nvPr userDrawn="1"/>
        </p:nvSpPr>
        <p:spPr>
          <a:xfrm>
            <a:off x="10012207" y="874794"/>
            <a:ext cx="1263115" cy="1263115"/>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ound Diagonal Corner Rectangle 19">
            <a:extLst>
              <a:ext uri="{FF2B5EF4-FFF2-40B4-BE49-F238E27FC236}">
                <a16:creationId xmlns:a16="http://schemas.microsoft.com/office/drawing/2014/main" id="{A0BEFB75-0BC2-C04A-9CD8-769A496E1150}"/>
              </a:ext>
            </a:extLst>
          </p:cNvPr>
          <p:cNvSpPr/>
          <p:nvPr userDrawn="1"/>
        </p:nvSpPr>
        <p:spPr>
          <a:xfrm>
            <a:off x="11502460" y="559298"/>
            <a:ext cx="818372" cy="818372"/>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ound Diagonal Corner Rectangle 20">
            <a:extLst>
              <a:ext uri="{FF2B5EF4-FFF2-40B4-BE49-F238E27FC236}">
                <a16:creationId xmlns:a16="http://schemas.microsoft.com/office/drawing/2014/main" id="{1B1FAD93-2423-5A4A-923D-528A4B2FB904}"/>
              </a:ext>
            </a:extLst>
          </p:cNvPr>
          <p:cNvSpPr/>
          <p:nvPr userDrawn="1"/>
        </p:nvSpPr>
        <p:spPr>
          <a:xfrm>
            <a:off x="10472338" y="-487363"/>
            <a:ext cx="1159886" cy="1159886"/>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Round Diagonal Corner Rectangle 21">
            <a:extLst>
              <a:ext uri="{FF2B5EF4-FFF2-40B4-BE49-F238E27FC236}">
                <a16:creationId xmlns:a16="http://schemas.microsoft.com/office/drawing/2014/main" id="{EBD846F6-E36D-3C46-9BD3-34BDE9A89370}"/>
              </a:ext>
            </a:extLst>
          </p:cNvPr>
          <p:cNvSpPr/>
          <p:nvPr userDrawn="1"/>
        </p:nvSpPr>
        <p:spPr>
          <a:xfrm>
            <a:off x="11812818" y="-290015"/>
            <a:ext cx="652445" cy="652445"/>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38" name="Group 37">
            <a:extLst>
              <a:ext uri="{FF2B5EF4-FFF2-40B4-BE49-F238E27FC236}">
                <a16:creationId xmlns:a16="http://schemas.microsoft.com/office/drawing/2014/main" id="{A653A4C1-7A50-924D-BEE7-E4A8DE6A8096}"/>
              </a:ext>
            </a:extLst>
          </p:cNvPr>
          <p:cNvGrpSpPr/>
          <p:nvPr userDrawn="1"/>
        </p:nvGrpSpPr>
        <p:grpSpPr>
          <a:xfrm>
            <a:off x="-1970024" y="3273421"/>
            <a:ext cx="4361899" cy="3435116"/>
            <a:chOff x="-871015" y="4282806"/>
            <a:chExt cx="3333562" cy="2625272"/>
          </a:xfrm>
        </p:grpSpPr>
        <p:sp>
          <p:nvSpPr>
            <p:cNvPr id="33" name="Round Diagonal Corner Rectangle 32">
              <a:extLst>
                <a:ext uri="{FF2B5EF4-FFF2-40B4-BE49-F238E27FC236}">
                  <a16:creationId xmlns:a16="http://schemas.microsoft.com/office/drawing/2014/main" id="{FA4D2D2C-63D2-7848-A19A-2951516A0A0E}"/>
                </a:ext>
              </a:extLst>
            </p:cNvPr>
            <p:cNvSpPr/>
            <p:nvPr userDrawn="1"/>
          </p:nvSpPr>
          <p:spPr>
            <a:xfrm>
              <a:off x="-871015" y="6047874"/>
              <a:ext cx="679744" cy="679744"/>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Round Diagonal Corner Rectangle 33">
              <a:extLst>
                <a:ext uri="{FF2B5EF4-FFF2-40B4-BE49-F238E27FC236}">
                  <a16:creationId xmlns:a16="http://schemas.microsoft.com/office/drawing/2014/main" id="{796114F0-D86E-3B46-B89C-AB354910F00B}"/>
                </a:ext>
              </a:extLst>
            </p:cNvPr>
            <p:cNvSpPr/>
            <p:nvPr userDrawn="1"/>
          </p:nvSpPr>
          <p:spPr>
            <a:xfrm>
              <a:off x="9491" y="5644963"/>
              <a:ext cx="1263115" cy="1263115"/>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5" name="Round Diagonal Corner Rectangle 34">
              <a:extLst>
                <a:ext uri="{FF2B5EF4-FFF2-40B4-BE49-F238E27FC236}">
                  <a16:creationId xmlns:a16="http://schemas.microsoft.com/office/drawing/2014/main" id="{6433F8F8-D278-8F40-91CA-DBEE0A3A5F43}"/>
                </a:ext>
              </a:extLst>
            </p:cNvPr>
            <p:cNvSpPr/>
            <p:nvPr userDrawn="1"/>
          </p:nvSpPr>
          <p:spPr>
            <a:xfrm>
              <a:off x="1499744" y="5329467"/>
              <a:ext cx="818372" cy="818372"/>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6" name="Round Diagonal Corner Rectangle 35">
              <a:extLst>
                <a:ext uri="{FF2B5EF4-FFF2-40B4-BE49-F238E27FC236}">
                  <a16:creationId xmlns:a16="http://schemas.microsoft.com/office/drawing/2014/main" id="{3883827C-8D5C-1C42-B946-0ADA1FDBE834}"/>
                </a:ext>
              </a:extLst>
            </p:cNvPr>
            <p:cNvSpPr/>
            <p:nvPr userDrawn="1"/>
          </p:nvSpPr>
          <p:spPr>
            <a:xfrm>
              <a:off x="469622" y="4282806"/>
              <a:ext cx="1159886" cy="1159886"/>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Round Diagonal Corner Rectangle 36">
              <a:extLst>
                <a:ext uri="{FF2B5EF4-FFF2-40B4-BE49-F238E27FC236}">
                  <a16:creationId xmlns:a16="http://schemas.microsoft.com/office/drawing/2014/main" id="{676DD739-42FE-3F44-8667-D6F2548667E7}"/>
                </a:ext>
              </a:extLst>
            </p:cNvPr>
            <p:cNvSpPr/>
            <p:nvPr userDrawn="1"/>
          </p:nvSpPr>
          <p:spPr>
            <a:xfrm>
              <a:off x="1810102" y="4480154"/>
              <a:ext cx="652445" cy="652445"/>
            </a:xfrm>
            <a:prstGeom prst="round2DiagRect">
              <a:avLst>
                <a:gd name="adj1" fmla="val 39584"/>
                <a:gd name="adj2" fmla="val 0"/>
              </a:avLst>
            </a:pr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Tree>
    <p:extLst>
      <p:ext uri="{BB962C8B-B14F-4D97-AF65-F5344CB8AC3E}">
        <p14:creationId xmlns:p14="http://schemas.microsoft.com/office/powerpoint/2010/main" val="1710018926"/>
      </p:ext>
    </p:extLst>
  </p:cSld>
  <p:clrMap bg1="lt1" tx1="dk1" bg2="lt2" tx2="dk2" accent1="accent1" accent2="accent2" accent3="accent3" accent4="accent4" accent5="accent5" accent6="accent6" hlink="hlink" folHlink="folHlink"/>
  <p:sldLayoutIdLst>
    <p:sldLayoutId id="2147483682" r:id="rId1"/>
  </p:sldLayoutIdLst>
  <p:hf hdr="0"/>
  <p:txStyles>
    <p:title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sz="2400" kern="1200" baseline="0">
          <a:solidFill>
            <a:schemeClr val="bg1"/>
          </a:solidFill>
          <a:latin typeface="+mn-lt"/>
          <a:ea typeface="+mn-ea"/>
          <a:cs typeface="+mn-cs"/>
        </a:defRPr>
      </a:lvl1pPr>
      <a:lvl2pPr marL="0" indent="0" algn="ctr" defTabSz="914400" rtl="0" eaLnBrk="1" latinLnBrk="0" hangingPunct="1">
        <a:lnSpc>
          <a:spcPct val="90000"/>
        </a:lnSpc>
        <a:spcBef>
          <a:spcPts val="500"/>
        </a:spcBef>
        <a:buFontTx/>
        <a:buNone/>
        <a:defRPr sz="2000" kern="1200" baseline="0">
          <a:solidFill>
            <a:schemeClr val="accent1"/>
          </a:solidFill>
          <a:latin typeface="+mn-lt"/>
          <a:ea typeface="+mn-ea"/>
          <a:cs typeface="+mn-cs"/>
        </a:defRPr>
      </a:lvl2pPr>
      <a:lvl3pPr marL="0" indent="0" algn="ctr" defTabSz="914400" rtl="0" eaLnBrk="1" latinLnBrk="0" hangingPunct="1">
        <a:lnSpc>
          <a:spcPct val="90000"/>
        </a:lnSpc>
        <a:spcBef>
          <a:spcPts val="500"/>
        </a:spcBef>
        <a:buFontTx/>
        <a:buNone/>
        <a:defRPr sz="1800" kern="1200" baseline="0">
          <a:solidFill>
            <a:schemeClr val="bg2">
              <a:lumMod val="90000"/>
            </a:schemeClr>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2">
              <a:lumMod val="40000"/>
              <a:lumOff val="60000"/>
            </a:schemeClr>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2">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34" name="Round Diagonal Corner Rectangle 33">
            <a:extLst>
              <a:ext uri="{FF2B5EF4-FFF2-40B4-BE49-F238E27FC236}">
                <a16:creationId xmlns:a16="http://schemas.microsoft.com/office/drawing/2014/main" id="{853867B5-5449-3544-B6C8-FC00C5DEEB55}"/>
              </a:ext>
            </a:extLst>
          </p:cNvPr>
          <p:cNvSpPr/>
          <p:nvPr userDrawn="1"/>
        </p:nvSpPr>
        <p:spPr>
          <a:xfrm>
            <a:off x="9131701" y="1277705"/>
            <a:ext cx="679744" cy="679744"/>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6" name="Round Diagonal Corner Rectangle 35">
            <a:extLst>
              <a:ext uri="{FF2B5EF4-FFF2-40B4-BE49-F238E27FC236}">
                <a16:creationId xmlns:a16="http://schemas.microsoft.com/office/drawing/2014/main" id="{77C93E4A-1DD8-F94E-9282-C327C2AB9A31}"/>
              </a:ext>
            </a:extLst>
          </p:cNvPr>
          <p:cNvSpPr/>
          <p:nvPr userDrawn="1"/>
        </p:nvSpPr>
        <p:spPr>
          <a:xfrm>
            <a:off x="10012207" y="874794"/>
            <a:ext cx="1263115" cy="1263115"/>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Round Diagonal Corner Rectangle 36">
            <a:extLst>
              <a:ext uri="{FF2B5EF4-FFF2-40B4-BE49-F238E27FC236}">
                <a16:creationId xmlns:a16="http://schemas.microsoft.com/office/drawing/2014/main" id="{E684E270-4BFD-B44D-A851-A74B8F63ADDA}"/>
              </a:ext>
            </a:extLst>
          </p:cNvPr>
          <p:cNvSpPr/>
          <p:nvPr userDrawn="1"/>
        </p:nvSpPr>
        <p:spPr>
          <a:xfrm>
            <a:off x="11502460" y="559298"/>
            <a:ext cx="818372" cy="818372"/>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Round Diagonal Corner Rectangle 37">
            <a:extLst>
              <a:ext uri="{FF2B5EF4-FFF2-40B4-BE49-F238E27FC236}">
                <a16:creationId xmlns:a16="http://schemas.microsoft.com/office/drawing/2014/main" id="{B8B08091-EE7F-4C40-9850-F52B9672DECD}"/>
              </a:ext>
            </a:extLst>
          </p:cNvPr>
          <p:cNvSpPr/>
          <p:nvPr userDrawn="1"/>
        </p:nvSpPr>
        <p:spPr>
          <a:xfrm>
            <a:off x="10472338" y="-487363"/>
            <a:ext cx="1159886" cy="1159886"/>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Round Diagonal Corner Rectangle 38">
            <a:extLst>
              <a:ext uri="{FF2B5EF4-FFF2-40B4-BE49-F238E27FC236}">
                <a16:creationId xmlns:a16="http://schemas.microsoft.com/office/drawing/2014/main" id="{B0E55ABF-34A0-6042-9F6A-FFE637BD1629}"/>
              </a:ext>
            </a:extLst>
          </p:cNvPr>
          <p:cNvSpPr/>
          <p:nvPr userDrawn="1"/>
        </p:nvSpPr>
        <p:spPr>
          <a:xfrm>
            <a:off x="11812818" y="-290015"/>
            <a:ext cx="652445" cy="652445"/>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Round Diagonal Corner Rectangle 39">
            <a:extLst>
              <a:ext uri="{FF2B5EF4-FFF2-40B4-BE49-F238E27FC236}">
                <a16:creationId xmlns:a16="http://schemas.microsoft.com/office/drawing/2014/main" id="{0F8B88E2-CB98-6149-BD36-07A5D74728D0}"/>
              </a:ext>
            </a:extLst>
          </p:cNvPr>
          <p:cNvSpPr/>
          <p:nvPr userDrawn="1"/>
        </p:nvSpPr>
        <p:spPr>
          <a:xfrm>
            <a:off x="-817900" y="5055776"/>
            <a:ext cx="1652761" cy="1652761"/>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1" name="Round Diagonal Corner Rectangle 40">
            <a:extLst>
              <a:ext uri="{FF2B5EF4-FFF2-40B4-BE49-F238E27FC236}">
                <a16:creationId xmlns:a16="http://schemas.microsoft.com/office/drawing/2014/main" id="{5E4CF211-E60F-F343-8767-653A65A88C6A}"/>
              </a:ext>
            </a:extLst>
          </p:cNvPr>
          <p:cNvSpPr/>
          <p:nvPr userDrawn="1"/>
        </p:nvSpPr>
        <p:spPr>
          <a:xfrm>
            <a:off x="1132067" y="4642956"/>
            <a:ext cx="1070823" cy="1070823"/>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Round Diagonal Corner Rectangle 41">
            <a:extLst>
              <a:ext uri="{FF2B5EF4-FFF2-40B4-BE49-F238E27FC236}">
                <a16:creationId xmlns:a16="http://schemas.microsoft.com/office/drawing/2014/main" id="{019BEE28-7CCA-2547-ACA5-4AAF861C3575}"/>
              </a:ext>
            </a:extLst>
          </p:cNvPr>
          <p:cNvSpPr/>
          <p:nvPr userDrawn="1"/>
        </p:nvSpPr>
        <p:spPr>
          <a:xfrm>
            <a:off x="-215827" y="3273421"/>
            <a:ext cx="1517688" cy="1517688"/>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Round Diagonal Corner Rectangle 42">
            <a:extLst>
              <a:ext uri="{FF2B5EF4-FFF2-40B4-BE49-F238E27FC236}">
                <a16:creationId xmlns:a16="http://schemas.microsoft.com/office/drawing/2014/main" id="{E0136A34-28D7-3D45-97E4-FB9903F5D30E}"/>
              </a:ext>
            </a:extLst>
          </p:cNvPr>
          <p:cNvSpPr/>
          <p:nvPr userDrawn="1"/>
        </p:nvSpPr>
        <p:spPr>
          <a:xfrm>
            <a:off x="1538164" y="3531647"/>
            <a:ext cx="853711" cy="853711"/>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Round Diagonal Corner Rectangle 14">
            <a:extLst>
              <a:ext uri="{FF2B5EF4-FFF2-40B4-BE49-F238E27FC236}">
                <a16:creationId xmlns:a16="http://schemas.microsoft.com/office/drawing/2014/main" id="{37F35C7A-C081-4140-9EE4-9CD470A9A2AE}"/>
              </a:ext>
            </a:extLst>
          </p:cNvPr>
          <p:cNvSpPr/>
          <p:nvPr userDrawn="1"/>
        </p:nvSpPr>
        <p:spPr>
          <a:xfrm>
            <a:off x="148004" y="6174822"/>
            <a:ext cx="11895991" cy="533714"/>
          </a:xfrm>
          <a:prstGeom prst="round2DiagRect">
            <a:avLst>
              <a:gd name="adj1" fmla="val 2311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5" name="Slide Number Placeholder 5">
            <a:extLst>
              <a:ext uri="{FF2B5EF4-FFF2-40B4-BE49-F238E27FC236}">
                <a16:creationId xmlns:a16="http://schemas.microsoft.com/office/drawing/2014/main" id="{90DB460B-02EC-D047-90F0-68B7E3942BA6}"/>
              </a:ext>
            </a:extLst>
          </p:cNvPr>
          <p:cNvSpPr>
            <a:spLocks noGrp="1"/>
          </p:cNvSpPr>
          <p:nvPr>
            <p:ph type="sldNum" sz="quarter" idx="4"/>
          </p:nvPr>
        </p:nvSpPr>
        <p:spPr>
          <a:xfrm>
            <a:off x="11101773" y="6253158"/>
            <a:ext cx="829407" cy="365125"/>
          </a:xfrm>
          <a:prstGeom prst="rect">
            <a:avLst/>
          </a:prstGeom>
        </p:spPr>
        <p:txBody>
          <a:bodyPr vert="horz" lIns="91440" tIns="45720" rIns="91440" bIns="45720" rtlCol="0" anchor="ctr"/>
          <a:lstStyle>
            <a:lvl1pPr algn="r">
              <a:defRPr sz="2000" baseline="0">
                <a:solidFill>
                  <a:schemeClr val="bg1"/>
                </a:solidFill>
              </a:defRPr>
            </a:lvl1pPr>
          </a:lstStyle>
          <a:p>
            <a:fld id="{7C8D7908-A7C7-CC46-9524-C00CE01F6968}" type="slidenum">
              <a:rPr lang="en-US"/>
              <a:pPr/>
              <a:t>‹N°›</a:t>
            </a:fld>
            <a:endParaRPr lang="en-US" dirty="0"/>
          </a:p>
        </p:txBody>
      </p:sp>
      <p:sp>
        <p:nvSpPr>
          <p:cNvPr id="18" name="Date Placeholder 3">
            <a:extLst>
              <a:ext uri="{FF2B5EF4-FFF2-40B4-BE49-F238E27FC236}">
                <a16:creationId xmlns:a16="http://schemas.microsoft.com/office/drawing/2014/main" id="{F33F8664-266F-AB4C-BA6B-F2BDCD0B87B3}"/>
              </a:ext>
            </a:extLst>
          </p:cNvPr>
          <p:cNvSpPr>
            <a:spLocks noGrp="1"/>
          </p:cNvSpPr>
          <p:nvPr>
            <p:ph type="dt" sz="half" idx="2"/>
          </p:nvPr>
        </p:nvSpPr>
        <p:spPr>
          <a:xfrm>
            <a:off x="8571875" y="6282329"/>
            <a:ext cx="2372482" cy="298938"/>
          </a:xfrm>
          <a:prstGeom prst="rect">
            <a:avLst/>
          </a:prstGeom>
        </p:spPr>
        <p:txBody>
          <a:bodyPr anchor="ctr" anchorCtr="0"/>
          <a:lstStyle>
            <a:lvl1pPr>
              <a:defRPr sz="1200" baseline="0">
                <a:solidFill>
                  <a:schemeClr val="bg2">
                    <a:lumMod val="90000"/>
                  </a:schemeClr>
                </a:solidFill>
              </a:defRPr>
            </a:lvl1pPr>
          </a:lstStyle>
          <a:p>
            <a:pPr algn="r"/>
            <a:fld id="{A21944FD-69D2-D94A-8E1B-3F569970413F}" type="datetime9">
              <a:t>22/04/2022 14:56:30</a:t>
            </a:fld>
            <a:endParaRPr lang="en-US" dirty="0"/>
          </a:p>
        </p:txBody>
      </p:sp>
      <p:sp>
        <p:nvSpPr>
          <p:cNvPr id="30" name="Title Placeholder 1">
            <a:extLst>
              <a:ext uri="{FF2B5EF4-FFF2-40B4-BE49-F238E27FC236}">
                <a16:creationId xmlns:a16="http://schemas.microsoft.com/office/drawing/2014/main" id="{F1D90676-F418-8E40-A199-774758F4FED8}"/>
              </a:ext>
            </a:extLst>
          </p:cNvPr>
          <p:cNvSpPr>
            <a:spLocks noGrp="1"/>
          </p:cNvSpPr>
          <p:nvPr>
            <p:ph type="title"/>
          </p:nvPr>
        </p:nvSpPr>
        <p:spPr>
          <a:xfrm>
            <a:off x="838200" y="365126"/>
            <a:ext cx="10515600" cy="2747352"/>
          </a:xfrm>
          <a:prstGeom prst="rect">
            <a:avLst/>
          </a:prstGeom>
        </p:spPr>
        <p:txBody>
          <a:bodyPr vert="horz" lIns="91440" tIns="45720" rIns="91440" bIns="45720" rtlCol="0" anchor="b" anchorCtr="0">
            <a:normAutofit/>
          </a:bodyPr>
          <a:lstStyle/>
          <a:p>
            <a:r>
              <a:rPr lang="en-US"/>
              <a:t>Click to edit Master title style</a:t>
            </a:r>
          </a:p>
        </p:txBody>
      </p:sp>
      <p:sp>
        <p:nvSpPr>
          <p:cNvPr id="31" name="Text Placeholder 2">
            <a:extLst>
              <a:ext uri="{FF2B5EF4-FFF2-40B4-BE49-F238E27FC236}">
                <a16:creationId xmlns:a16="http://schemas.microsoft.com/office/drawing/2014/main" id="{270F5D37-3094-9B40-810D-630C3FC27BF2}"/>
              </a:ext>
            </a:extLst>
          </p:cNvPr>
          <p:cNvSpPr>
            <a:spLocks noGrp="1"/>
          </p:cNvSpPr>
          <p:nvPr>
            <p:ph type="body" idx="1"/>
          </p:nvPr>
        </p:nvSpPr>
        <p:spPr>
          <a:xfrm>
            <a:off x="838200" y="3372329"/>
            <a:ext cx="10515600" cy="2804633"/>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1496290507"/>
      </p:ext>
    </p:extLst>
  </p:cSld>
  <p:clrMap bg1="lt1" tx1="dk1" bg2="lt2" tx2="dk2" accent1="accent1" accent2="accent2" accent3="accent3" accent4="accent4" accent5="accent5" accent6="accent6" hlink="hlink" folHlink="folHlink"/>
  <p:sldLayoutIdLst>
    <p:sldLayoutId id="2147483678" r:id="rId1"/>
  </p:sldLayoutIdLst>
  <p:hf hdr="0"/>
  <p:txStyles>
    <p:titleStyle>
      <a:lvl1pPr algn="ctr" defTabSz="914400" rtl="0" eaLnBrk="1" latinLnBrk="0" hangingPunct="1">
        <a:lnSpc>
          <a:spcPct val="90000"/>
        </a:lnSpc>
        <a:spcBef>
          <a:spcPct val="0"/>
        </a:spcBef>
        <a:buNone/>
        <a:defRPr sz="5000" b="1" i="0" kern="1200" cap="none" baseline="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sz="3200" kern="120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34" name="Round Diagonal Corner Rectangle 33">
            <a:extLst>
              <a:ext uri="{FF2B5EF4-FFF2-40B4-BE49-F238E27FC236}">
                <a16:creationId xmlns:a16="http://schemas.microsoft.com/office/drawing/2014/main" id="{63D9CD90-419B-B448-AE5B-9D25B2E9765E}"/>
              </a:ext>
            </a:extLst>
          </p:cNvPr>
          <p:cNvSpPr/>
          <p:nvPr userDrawn="1"/>
        </p:nvSpPr>
        <p:spPr>
          <a:xfrm>
            <a:off x="9131701" y="1277705"/>
            <a:ext cx="679744" cy="679744"/>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6" name="Round Diagonal Corner Rectangle 35">
            <a:extLst>
              <a:ext uri="{FF2B5EF4-FFF2-40B4-BE49-F238E27FC236}">
                <a16:creationId xmlns:a16="http://schemas.microsoft.com/office/drawing/2014/main" id="{913DCD7F-D4C9-BB43-A094-DBCB1931F8D6}"/>
              </a:ext>
            </a:extLst>
          </p:cNvPr>
          <p:cNvSpPr/>
          <p:nvPr userDrawn="1"/>
        </p:nvSpPr>
        <p:spPr>
          <a:xfrm>
            <a:off x="10012207" y="874794"/>
            <a:ext cx="1263115" cy="1263115"/>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Round Diagonal Corner Rectangle 36">
            <a:extLst>
              <a:ext uri="{FF2B5EF4-FFF2-40B4-BE49-F238E27FC236}">
                <a16:creationId xmlns:a16="http://schemas.microsoft.com/office/drawing/2014/main" id="{A278F5FE-412F-9248-A642-C9AEDCAB2214}"/>
              </a:ext>
            </a:extLst>
          </p:cNvPr>
          <p:cNvSpPr/>
          <p:nvPr userDrawn="1"/>
        </p:nvSpPr>
        <p:spPr>
          <a:xfrm>
            <a:off x="11502460" y="559298"/>
            <a:ext cx="818372" cy="818372"/>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Round Diagonal Corner Rectangle 37">
            <a:extLst>
              <a:ext uri="{FF2B5EF4-FFF2-40B4-BE49-F238E27FC236}">
                <a16:creationId xmlns:a16="http://schemas.microsoft.com/office/drawing/2014/main" id="{BEC4E731-F276-0A4A-AC50-8349D110C639}"/>
              </a:ext>
            </a:extLst>
          </p:cNvPr>
          <p:cNvSpPr/>
          <p:nvPr userDrawn="1"/>
        </p:nvSpPr>
        <p:spPr>
          <a:xfrm>
            <a:off x="10472338" y="-487363"/>
            <a:ext cx="1159886" cy="1159886"/>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Round Diagonal Corner Rectangle 38">
            <a:extLst>
              <a:ext uri="{FF2B5EF4-FFF2-40B4-BE49-F238E27FC236}">
                <a16:creationId xmlns:a16="http://schemas.microsoft.com/office/drawing/2014/main" id="{EAC96456-EEE7-1E46-94BF-9780A5D32277}"/>
              </a:ext>
            </a:extLst>
          </p:cNvPr>
          <p:cNvSpPr/>
          <p:nvPr userDrawn="1"/>
        </p:nvSpPr>
        <p:spPr>
          <a:xfrm>
            <a:off x="11812818" y="-290015"/>
            <a:ext cx="652445" cy="652445"/>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Round Diagonal Corner Rectangle 39">
            <a:extLst>
              <a:ext uri="{FF2B5EF4-FFF2-40B4-BE49-F238E27FC236}">
                <a16:creationId xmlns:a16="http://schemas.microsoft.com/office/drawing/2014/main" id="{39E34EEE-08A0-044C-8743-48AA007C61FC}"/>
              </a:ext>
            </a:extLst>
          </p:cNvPr>
          <p:cNvSpPr/>
          <p:nvPr userDrawn="1"/>
        </p:nvSpPr>
        <p:spPr>
          <a:xfrm>
            <a:off x="-817900" y="5055776"/>
            <a:ext cx="1652761" cy="1652761"/>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1" name="Round Diagonal Corner Rectangle 40">
            <a:extLst>
              <a:ext uri="{FF2B5EF4-FFF2-40B4-BE49-F238E27FC236}">
                <a16:creationId xmlns:a16="http://schemas.microsoft.com/office/drawing/2014/main" id="{37C21B60-A6FC-B948-9694-F5721F3782E9}"/>
              </a:ext>
            </a:extLst>
          </p:cNvPr>
          <p:cNvSpPr/>
          <p:nvPr userDrawn="1"/>
        </p:nvSpPr>
        <p:spPr>
          <a:xfrm>
            <a:off x="1132067" y="4642956"/>
            <a:ext cx="1070823" cy="1070823"/>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Round Diagonal Corner Rectangle 41">
            <a:extLst>
              <a:ext uri="{FF2B5EF4-FFF2-40B4-BE49-F238E27FC236}">
                <a16:creationId xmlns:a16="http://schemas.microsoft.com/office/drawing/2014/main" id="{21FE4E93-C0EE-544E-9440-01F5F2E398C0}"/>
              </a:ext>
            </a:extLst>
          </p:cNvPr>
          <p:cNvSpPr/>
          <p:nvPr userDrawn="1"/>
        </p:nvSpPr>
        <p:spPr>
          <a:xfrm>
            <a:off x="-215827" y="3273421"/>
            <a:ext cx="1517688" cy="1517688"/>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Round Diagonal Corner Rectangle 42">
            <a:extLst>
              <a:ext uri="{FF2B5EF4-FFF2-40B4-BE49-F238E27FC236}">
                <a16:creationId xmlns:a16="http://schemas.microsoft.com/office/drawing/2014/main" id="{D48E47CD-1493-7240-995E-52706D3EDCA9}"/>
              </a:ext>
            </a:extLst>
          </p:cNvPr>
          <p:cNvSpPr/>
          <p:nvPr userDrawn="1"/>
        </p:nvSpPr>
        <p:spPr>
          <a:xfrm>
            <a:off x="1538164" y="3531647"/>
            <a:ext cx="853711" cy="853711"/>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Round Diagonal Corner Rectangle 14">
            <a:extLst>
              <a:ext uri="{FF2B5EF4-FFF2-40B4-BE49-F238E27FC236}">
                <a16:creationId xmlns:a16="http://schemas.microsoft.com/office/drawing/2014/main" id="{37F35C7A-C081-4140-9EE4-9CD470A9A2AE}"/>
              </a:ext>
            </a:extLst>
          </p:cNvPr>
          <p:cNvSpPr/>
          <p:nvPr userDrawn="1"/>
        </p:nvSpPr>
        <p:spPr>
          <a:xfrm>
            <a:off x="148004" y="6174822"/>
            <a:ext cx="11895991" cy="533714"/>
          </a:xfrm>
          <a:prstGeom prst="round2DiagRect">
            <a:avLst>
              <a:gd name="adj1" fmla="val 2311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2" name="Picture 11">
            <a:extLst>
              <a:ext uri="{FF2B5EF4-FFF2-40B4-BE49-F238E27FC236}">
                <a16:creationId xmlns:a16="http://schemas.microsoft.com/office/drawing/2014/main" id="{79E2F316-AC89-0B4A-AF59-4E060E99F766}"/>
              </a:ext>
            </a:extLst>
          </p:cNvPr>
          <p:cNvPicPr>
            <a:picLocks noChangeAspect="1"/>
          </p:cNvPicPr>
          <p:nvPr userDrawn="1"/>
        </p:nvPicPr>
        <p:blipFill>
          <a:blip r:embed="rId3"/>
          <a:stretch>
            <a:fillRect/>
          </a:stretch>
        </p:blipFill>
        <p:spPr>
          <a:xfrm>
            <a:off x="153835" y="5972053"/>
            <a:ext cx="1850811" cy="925406"/>
          </a:xfrm>
          <a:prstGeom prst="rect">
            <a:avLst/>
          </a:prstGeom>
        </p:spPr>
      </p:pic>
      <p:sp>
        <p:nvSpPr>
          <p:cNvPr id="35" name="Slide Number Placeholder 5">
            <a:extLst>
              <a:ext uri="{FF2B5EF4-FFF2-40B4-BE49-F238E27FC236}">
                <a16:creationId xmlns:a16="http://schemas.microsoft.com/office/drawing/2014/main" id="{90DB460B-02EC-D047-90F0-68B7E3942BA6}"/>
              </a:ext>
            </a:extLst>
          </p:cNvPr>
          <p:cNvSpPr>
            <a:spLocks noGrp="1"/>
          </p:cNvSpPr>
          <p:nvPr>
            <p:ph type="sldNum" sz="quarter" idx="4"/>
          </p:nvPr>
        </p:nvSpPr>
        <p:spPr>
          <a:xfrm>
            <a:off x="11101773" y="6253158"/>
            <a:ext cx="829407" cy="365125"/>
          </a:xfrm>
          <a:prstGeom prst="rect">
            <a:avLst/>
          </a:prstGeom>
        </p:spPr>
        <p:txBody>
          <a:bodyPr vert="horz" lIns="91440" tIns="45720" rIns="91440" bIns="45720" rtlCol="0" anchor="ctr"/>
          <a:lstStyle>
            <a:lvl1pPr algn="r">
              <a:defRPr sz="2000" baseline="0">
                <a:solidFill>
                  <a:schemeClr val="bg1"/>
                </a:solidFill>
              </a:defRPr>
            </a:lvl1pPr>
          </a:lstStyle>
          <a:p>
            <a:fld id="{7C8D7908-A7C7-CC46-9524-C00CE01F6968}" type="slidenum">
              <a:rPr lang="en-US"/>
              <a:pPr/>
              <a:t>‹N°›</a:t>
            </a:fld>
            <a:endParaRPr lang="en-US" dirty="0"/>
          </a:p>
        </p:txBody>
      </p:sp>
      <p:sp>
        <p:nvSpPr>
          <p:cNvPr id="18" name="Date Placeholder 3">
            <a:extLst>
              <a:ext uri="{FF2B5EF4-FFF2-40B4-BE49-F238E27FC236}">
                <a16:creationId xmlns:a16="http://schemas.microsoft.com/office/drawing/2014/main" id="{9E533731-EB5C-0747-B20C-48E907F3B8C2}"/>
              </a:ext>
            </a:extLst>
          </p:cNvPr>
          <p:cNvSpPr>
            <a:spLocks noGrp="1"/>
          </p:cNvSpPr>
          <p:nvPr>
            <p:ph type="dt" sz="half" idx="2"/>
          </p:nvPr>
        </p:nvSpPr>
        <p:spPr>
          <a:xfrm>
            <a:off x="8571875" y="6282329"/>
            <a:ext cx="2372482" cy="298938"/>
          </a:xfrm>
          <a:prstGeom prst="rect">
            <a:avLst/>
          </a:prstGeom>
        </p:spPr>
        <p:txBody>
          <a:bodyPr anchor="ctr" anchorCtr="0"/>
          <a:lstStyle>
            <a:lvl1pPr>
              <a:defRPr sz="1200" baseline="0">
                <a:solidFill>
                  <a:schemeClr val="bg2">
                    <a:lumMod val="90000"/>
                  </a:schemeClr>
                </a:solidFill>
              </a:defRPr>
            </a:lvl1pPr>
          </a:lstStyle>
          <a:p>
            <a:pPr algn="r"/>
            <a:fld id="{A21944FD-69D2-D94A-8E1B-3F569970413F}" type="datetime9">
              <a:t>22/04/2022 14:56:30</a:t>
            </a:fld>
            <a:endParaRPr lang="en-US" dirty="0"/>
          </a:p>
        </p:txBody>
      </p:sp>
      <p:sp>
        <p:nvSpPr>
          <p:cNvPr id="30" name="Title Placeholder 1">
            <a:extLst>
              <a:ext uri="{FF2B5EF4-FFF2-40B4-BE49-F238E27FC236}">
                <a16:creationId xmlns:a16="http://schemas.microsoft.com/office/drawing/2014/main" id="{CEBD6B3C-17B7-4348-85ED-9866F73580D6}"/>
              </a:ext>
            </a:extLst>
          </p:cNvPr>
          <p:cNvSpPr>
            <a:spLocks noGrp="1"/>
          </p:cNvSpPr>
          <p:nvPr>
            <p:ph type="title"/>
          </p:nvPr>
        </p:nvSpPr>
        <p:spPr>
          <a:xfrm>
            <a:off x="838200" y="365126"/>
            <a:ext cx="10515600" cy="2747352"/>
          </a:xfrm>
          <a:prstGeom prst="rect">
            <a:avLst/>
          </a:prstGeom>
        </p:spPr>
        <p:txBody>
          <a:bodyPr vert="horz" lIns="91440" tIns="45720" rIns="91440" bIns="45720" rtlCol="0" anchor="b" anchorCtr="0">
            <a:normAutofit/>
          </a:bodyPr>
          <a:lstStyle/>
          <a:p>
            <a:r>
              <a:rPr lang="en-US"/>
              <a:t>Click to edit Master title style</a:t>
            </a:r>
          </a:p>
        </p:txBody>
      </p:sp>
      <p:sp>
        <p:nvSpPr>
          <p:cNvPr id="31" name="Text Placeholder 2">
            <a:extLst>
              <a:ext uri="{FF2B5EF4-FFF2-40B4-BE49-F238E27FC236}">
                <a16:creationId xmlns:a16="http://schemas.microsoft.com/office/drawing/2014/main" id="{F53DE1CA-88F5-B044-8324-EA94D916278F}"/>
              </a:ext>
            </a:extLst>
          </p:cNvPr>
          <p:cNvSpPr>
            <a:spLocks noGrp="1"/>
          </p:cNvSpPr>
          <p:nvPr>
            <p:ph type="body" idx="1"/>
          </p:nvPr>
        </p:nvSpPr>
        <p:spPr>
          <a:xfrm>
            <a:off x="838200" y="3372329"/>
            <a:ext cx="10515600" cy="2804633"/>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1763940255"/>
      </p:ext>
    </p:extLst>
  </p:cSld>
  <p:clrMap bg1="lt1" tx1="dk1" bg2="lt2" tx2="dk2" accent1="accent1" accent2="accent2" accent3="accent3" accent4="accent4" accent5="accent5" accent6="accent6" hlink="hlink" folHlink="folHlink"/>
  <p:sldLayoutIdLst>
    <p:sldLayoutId id="2147483676" r:id="rId1"/>
  </p:sldLayoutIdLst>
  <p:hf hdr="0"/>
  <p:txStyles>
    <p:titleStyle>
      <a:lvl1pPr algn="ctr" defTabSz="914400" rtl="0" eaLnBrk="1" latinLnBrk="0" hangingPunct="1">
        <a:lnSpc>
          <a:spcPct val="90000"/>
        </a:lnSpc>
        <a:spcBef>
          <a:spcPct val="0"/>
        </a:spcBef>
        <a:buNone/>
        <a:defRPr sz="5000" b="1" i="0" kern="1200" cap="none" baseline="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sz="3200" kern="120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31" name="Round Diagonal Corner Rectangle 30">
            <a:extLst>
              <a:ext uri="{FF2B5EF4-FFF2-40B4-BE49-F238E27FC236}">
                <a16:creationId xmlns:a16="http://schemas.microsoft.com/office/drawing/2014/main" id="{0E49925F-F134-7A46-89DA-AE8130618A13}"/>
              </a:ext>
            </a:extLst>
          </p:cNvPr>
          <p:cNvSpPr/>
          <p:nvPr userDrawn="1"/>
        </p:nvSpPr>
        <p:spPr>
          <a:xfrm>
            <a:off x="9131701" y="1277705"/>
            <a:ext cx="679744" cy="679744"/>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Round Diagonal Corner Rectangle 33">
            <a:extLst>
              <a:ext uri="{FF2B5EF4-FFF2-40B4-BE49-F238E27FC236}">
                <a16:creationId xmlns:a16="http://schemas.microsoft.com/office/drawing/2014/main" id="{F3A0ECF0-687B-4649-AF4E-6BEE6DAD33C9}"/>
              </a:ext>
            </a:extLst>
          </p:cNvPr>
          <p:cNvSpPr/>
          <p:nvPr userDrawn="1"/>
        </p:nvSpPr>
        <p:spPr>
          <a:xfrm>
            <a:off x="10012207" y="874794"/>
            <a:ext cx="1263115" cy="1263115"/>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6" name="Round Diagonal Corner Rectangle 35">
            <a:extLst>
              <a:ext uri="{FF2B5EF4-FFF2-40B4-BE49-F238E27FC236}">
                <a16:creationId xmlns:a16="http://schemas.microsoft.com/office/drawing/2014/main" id="{2C0A8F4F-D12E-EC47-8F66-EF58EFEC62DC}"/>
              </a:ext>
            </a:extLst>
          </p:cNvPr>
          <p:cNvSpPr/>
          <p:nvPr userDrawn="1"/>
        </p:nvSpPr>
        <p:spPr>
          <a:xfrm>
            <a:off x="11502460" y="559298"/>
            <a:ext cx="818372" cy="818372"/>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Round Diagonal Corner Rectangle 36">
            <a:extLst>
              <a:ext uri="{FF2B5EF4-FFF2-40B4-BE49-F238E27FC236}">
                <a16:creationId xmlns:a16="http://schemas.microsoft.com/office/drawing/2014/main" id="{EEB7A54C-81B7-3C4E-AC4B-E362EE8369CD}"/>
              </a:ext>
            </a:extLst>
          </p:cNvPr>
          <p:cNvSpPr/>
          <p:nvPr userDrawn="1"/>
        </p:nvSpPr>
        <p:spPr>
          <a:xfrm>
            <a:off x="10472338" y="-487363"/>
            <a:ext cx="1159886" cy="1159886"/>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Round Diagonal Corner Rectangle 37">
            <a:extLst>
              <a:ext uri="{FF2B5EF4-FFF2-40B4-BE49-F238E27FC236}">
                <a16:creationId xmlns:a16="http://schemas.microsoft.com/office/drawing/2014/main" id="{BC03F12D-CE1F-304B-9DB6-A5ABDCAA3F0D}"/>
              </a:ext>
            </a:extLst>
          </p:cNvPr>
          <p:cNvSpPr/>
          <p:nvPr userDrawn="1"/>
        </p:nvSpPr>
        <p:spPr>
          <a:xfrm>
            <a:off x="11812818" y="-290015"/>
            <a:ext cx="652445" cy="652445"/>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Round Diagonal Corner Rectangle 38">
            <a:extLst>
              <a:ext uri="{FF2B5EF4-FFF2-40B4-BE49-F238E27FC236}">
                <a16:creationId xmlns:a16="http://schemas.microsoft.com/office/drawing/2014/main" id="{C1735633-1D87-C242-886C-8D90B88F0BD7}"/>
              </a:ext>
            </a:extLst>
          </p:cNvPr>
          <p:cNvSpPr/>
          <p:nvPr userDrawn="1"/>
        </p:nvSpPr>
        <p:spPr>
          <a:xfrm>
            <a:off x="-817900" y="5055776"/>
            <a:ext cx="1652761" cy="1652761"/>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Round Diagonal Corner Rectangle 39">
            <a:extLst>
              <a:ext uri="{FF2B5EF4-FFF2-40B4-BE49-F238E27FC236}">
                <a16:creationId xmlns:a16="http://schemas.microsoft.com/office/drawing/2014/main" id="{8F736CB9-8445-4A48-973B-8CBE630D55BB}"/>
              </a:ext>
            </a:extLst>
          </p:cNvPr>
          <p:cNvSpPr/>
          <p:nvPr userDrawn="1"/>
        </p:nvSpPr>
        <p:spPr>
          <a:xfrm>
            <a:off x="1132067" y="4642956"/>
            <a:ext cx="1070823" cy="1070823"/>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1" name="Round Diagonal Corner Rectangle 40">
            <a:extLst>
              <a:ext uri="{FF2B5EF4-FFF2-40B4-BE49-F238E27FC236}">
                <a16:creationId xmlns:a16="http://schemas.microsoft.com/office/drawing/2014/main" id="{7D9B912B-A4BB-B546-AA1E-9FFAB7AAB8B0}"/>
              </a:ext>
            </a:extLst>
          </p:cNvPr>
          <p:cNvSpPr/>
          <p:nvPr userDrawn="1"/>
        </p:nvSpPr>
        <p:spPr>
          <a:xfrm>
            <a:off x="-215827" y="3273421"/>
            <a:ext cx="1517688" cy="1517688"/>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Round Diagonal Corner Rectangle 41">
            <a:extLst>
              <a:ext uri="{FF2B5EF4-FFF2-40B4-BE49-F238E27FC236}">
                <a16:creationId xmlns:a16="http://schemas.microsoft.com/office/drawing/2014/main" id="{65241F9E-44AF-044B-AEA4-23F41171A541}"/>
              </a:ext>
            </a:extLst>
          </p:cNvPr>
          <p:cNvSpPr/>
          <p:nvPr userDrawn="1"/>
        </p:nvSpPr>
        <p:spPr>
          <a:xfrm>
            <a:off x="1538164" y="3531647"/>
            <a:ext cx="853711" cy="853711"/>
          </a:xfrm>
          <a:prstGeom prst="round2DiagRect">
            <a:avLst>
              <a:gd name="adj1" fmla="val 39584"/>
              <a:gd name="adj2" fmla="val 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Round Diagonal Corner Rectangle 14">
            <a:extLst>
              <a:ext uri="{FF2B5EF4-FFF2-40B4-BE49-F238E27FC236}">
                <a16:creationId xmlns:a16="http://schemas.microsoft.com/office/drawing/2014/main" id="{37F35C7A-C081-4140-9EE4-9CD470A9A2AE}"/>
              </a:ext>
            </a:extLst>
          </p:cNvPr>
          <p:cNvSpPr/>
          <p:nvPr userDrawn="1"/>
        </p:nvSpPr>
        <p:spPr>
          <a:xfrm>
            <a:off x="148004" y="6174822"/>
            <a:ext cx="11895991" cy="533714"/>
          </a:xfrm>
          <a:prstGeom prst="round2DiagRect">
            <a:avLst>
              <a:gd name="adj1" fmla="val 2311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2" name="Picture 11">
            <a:extLst>
              <a:ext uri="{FF2B5EF4-FFF2-40B4-BE49-F238E27FC236}">
                <a16:creationId xmlns:a16="http://schemas.microsoft.com/office/drawing/2014/main" id="{79E2F316-AC89-0B4A-AF59-4E060E99F766}"/>
              </a:ext>
            </a:extLst>
          </p:cNvPr>
          <p:cNvPicPr>
            <a:picLocks noChangeAspect="1"/>
          </p:cNvPicPr>
          <p:nvPr userDrawn="1"/>
        </p:nvPicPr>
        <p:blipFill>
          <a:blip r:embed="rId3"/>
          <a:stretch>
            <a:fillRect/>
          </a:stretch>
        </p:blipFill>
        <p:spPr>
          <a:xfrm>
            <a:off x="153835" y="5972053"/>
            <a:ext cx="1850811" cy="925406"/>
          </a:xfrm>
          <a:prstGeom prst="rect">
            <a:avLst/>
          </a:prstGeom>
        </p:spPr>
      </p:pic>
      <p:sp>
        <p:nvSpPr>
          <p:cNvPr id="35" name="Slide Number Placeholder 5">
            <a:extLst>
              <a:ext uri="{FF2B5EF4-FFF2-40B4-BE49-F238E27FC236}">
                <a16:creationId xmlns:a16="http://schemas.microsoft.com/office/drawing/2014/main" id="{90DB460B-02EC-D047-90F0-68B7E3942BA6}"/>
              </a:ext>
            </a:extLst>
          </p:cNvPr>
          <p:cNvSpPr>
            <a:spLocks noGrp="1"/>
          </p:cNvSpPr>
          <p:nvPr>
            <p:ph type="sldNum" sz="quarter" idx="4"/>
          </p:nvPr>
        </p:nvSpPr>
        <p:spPr>
          <a:xfrm>
            <a:off x="11101773" y="6253158"/>
            <a:ext cx="829407" cy="365125"/>
          </a:xfrm>
          <a:prstGeom prst="rect">
            <a:avLst/>
          </a:prstGeom>
        </p:spPr>
        <p:txBody>
          <a:bodyPr vert="horz" lIns="91440" tIns="45720" rIns="91440" bIns="45720" rtlCol="0" anchor="ctr"/>
          <a:lstStyle>
            <a:lvl1pPr algn="r">
              <a:defRPr sz="2000" baseline="0">
                <a:solidFill>
                  <a:schemeClr val="bg1"/>
                </a:solidFill>
              </a:defRPr>
            </a:lvl1pPr>
          </a:lstStyle>
          <a:p>
            <a:fld id="{7C8D7908-A7C7-CC46-9524-C00CE01F6968}" type="slidenum">
              <a:rPr lang="en-US"/>
              <a:pPr/>
              <a:t>‹N°›</a:t>
            </a:fld>
            <a:endParaRPr lang="en-US" dirty="0"/>
          </a:p>
        </p:txBody>
      </p:sp>
      <p:sp>
        <p:nvSpPr>
          <p:cNvPr id="18" name="Date Placeholder 3">
            <a:extLst>
              <a:ext uri="{FF2B5EF4-FFF2-40B4-BE49-F238E27FC236}">
                <a16:creationId xmlns:a16="http://schemas.microsoft.com/office/drawing/2014/main" id="{33873227-3CE3-134C-9722-3F6D4A07F047}"/>
              </a:ext>
            </a:extLst>
          </p:cNvPr>
          <p:cNvSpPr>
            <a:spLocks noGrp="1"/>
          </p:cNvSpPr>
          <p:nvPr>
            <p:ph type="dt" sz="half" idx="2"/>
          </p:nvPr>
        </p:nvSpPr>
        <p:spPr>
          <a:xfrm>
            <a:off x="8571875" y="6282329"/>
            <a:ext cx="2372482" cy="298938"/>
          </a:xfrm>
          <a:prstGeom prst="rect">
            <a:avLst/>
          </a:prstGeom>
        </p:spPr>
        <p:txBody>
          <a:bodyPr anchor="ctr" anchorCtr="0"/>
          <a:lstStyle>
            <a:lvl1pPr>
              <a:defRPr sz="1200" baseline="0">
                <a:solidFill>
                  <a:schemeClr val="bg2">
                    <a:lumMod val="90000"/>
                  </a:schemeClr>
                </a:solidFill>
              </a:defRPr>
            </a:lvl1pPr>
          </a:lstStyle>
          <a:p>
            <a:pPr algn="r"/>
            <a:fld id="{A21944FD-69D2-D94A-8E1B-3F569970413F}" type="datetime9">
              <a:t>22/04/2022 14:56:30</a:t>
            </a:fld>
            <a:endParaRPr lang="en-US" dirty="0"/>
          </a:p>
        </p:txBody>
      </p:sp>
      <p:sp>
        <p:nvSpPr>
          <p:cNvPr id="2" name="Title Placeholder 1">
            <a:extLst>
              <a:ext uri="{FF2B5EF4-FFF2-40B4-BE49-F238E27FC236}">
                <a16:creationId xmlns:a16="http://schemas.microsoft.com/office/drawing/2014/main" id="{16B390F0-7357-A446-B35D-3875F3E7A3BD}"/>
              </a:ext>
            </a:extLst>
          </p:cNvPr>
          <p:cNvSpPr>
            <a:spLocks noGrp="1"/>
          </p:cNvSpPr>
          <p:nvPr>
            <p:ph type="title"/>
          </p:nvPr>
        </p:nvSpPr>
        <p:spPr>
          <a:xfrm>
            <a:off x="838200" y="365126"/>
            <a:ext cx="10515600" cy="2747352"/>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76A5CA0-8A4D-EA47-96CF-913CB4619D56}"/>
              </a:ext>
            </a:extLst>
          </p:cNvPr>
          <p:cNvSpPr>
            <a:spLocks noGrp="1"/>
          </p:cNvSpPr>
          <p:nvPr>
            <p:ph type="body" idx="1"/>
          </p:nvPr>
        </p:nvSpPr>
        <p:spPr>
          <a:xfrm>
            <a:off x="838200" y="3372329"/>
            <a:ext cx="10515600" cy="2804633"/>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1289412520"/>
      </p:ext>
    </p:extLst>
  </p:cSld>
  <p:clrMap bg1="lt1" tx1="dk1" bg2="lt2" tx2="dk2" accent1="accent1" accent2="accent2" accent3="accent3" accent4="accent4" accent5="accent5" accent6="accent6" hlink="hlink" folHlink="folHlink"/>
  <p:sldLayoutIdLst>
    <p:sldLayoutId id="2147483677" r:id="rId1"/>
  </p:sldLayoutIdLst>
  <p:hf hdr="0"/>
  <p:txStyles>
    <p:titleStyle>
      <a:lvl1pPr algn="ctr" defTabSz="914400" rtl="0" eaLnBrk="1" latinLnBrk="0" hangingPunct="1">
        <a:lnSpc>
          <a:spcPct val="90000"/>
        </a:lnSpc>
        <a:spcBef>
          <a:spcPct val="0"/>
        </a:spcBef>
        <a:buNone/>
        <a:defRPr sz="5000" b="1" i="0" kern="1200" cap="none" baseline="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sz="3200" kern="120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Round Diagonal Corner Rectangle 24">
            <a:extLst>
              <a:ext uri="{FF2B5EF4-FFF2-40B4-BE49-F238E27FC236}">
                <a16:creationId xmlns:a16="http://schemas.microsoft.com/office/drawing/2014/main" id="{996DB83B-D69F-234A-A5E7-7AA0F1DE3923}"/>
              </a:ext>
            </a:extLst>
          </p:cNvPr>
          <p:cNvSpPr/>
          <p:nvPr userDrawn="1"/>
        </p:nvSpPr>
        <p:spPr>
          <a:xfrm>
            <a:off x="10550437" y="675347"/>
            <a:ext cx="1015341" cy="1015341"/>
          </a:xfrm>
          <a:prstGeom prst="round2DiagRect">
            <a:avLst>
              <a:gd name="adj1" fmla="val 39584"/>
              <a:gd name="adj2" fmla="val 0"/>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Round Diagonal Corner Rectangle 25">
            <a:extLst>
              <a:ext uri="{FF2B5EF4-FFF2-40B4-BE49-F238E27FC236}">
                <a16:creationId xmlns:a16="http://schemas.microsoft.com/office/drawing/2014/main" id="{DF0EFF73-8369-BA45-9C4E-8063A1391D05}"/>
              </a:ext>
            </a:extLst>
          </p:cNvPr>
          <p:cNvSpPr/>
          <p:nvPr userDrawn="1"/>
        </p:nvSpPr>
        <p:spPr>
          <a:xfrm>
            <a:off x="11708577" y="421740"/>
            <a:ext cx="657839" cy="657839"/>
          </a:xfrm>
          <a:prstGeom prst="round2DiagRect">
            <a:avLst>
              <a:gd name="adj1" fmla="val 39584"/>
              <a:gd name="adj2" fmla="val 0"/>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Round Diagonal Corner Rectangle 26">
            <a:extLst>
              <a:ext uri="{FF2B5EF4-FFF2-40B4-BE49-F238E27FC236}">
                <a16:creationId xmlns:a16="http://schemas.microsoft.com/office/drawing/2014/main" id="{693B532A-33E4-F24B-93DF-8EAD80907704}"/>
              </a:ext>
            </a:extLst>
          </p:cNvPr>
          <p:cNvSpPr/>
          <p:nvPr userDrawn="1"/>
        </p:nvSpPr>
        <p:spPr>
          <a:xfrm>
            <a:off x="10920308" y="-419607"/>
            <a:ext cx="932361" cy="932361"/>
          </a:xfrm>
          <a:prstGeom prst="round2DiagRect">
            <a:avLst>
              <a:gd name="adj1" fmla="val 39584"/>
              <a:gd name="adj2" fmla="val 0"/>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Round Diagonal Corner Rectangle 27">
            <a:extLst>
              <a:ext uri="{FF2B5EF4-FFF2-40B4-BE49-F238E27FC236}">
                <a16:creationId xmlns:a16="http://schemas.microsoft.com/office/drawing/2014/main" id="{FC21A54F-7828-524F-8B1A-3B606B523641}"/>
              </a:ext>
            </a:extLst>
          </p:cNvPr>
          <p:cNvSpPr/>
          <p:nvPr userDrawn="1"/>
        </p:nvSpPr>
        <p:spPr>
          <a:xfrm>
            <a:off x="11958054" y="-260971"/>
            <a:ext cx="524461" cy="524460"/>
          </a:xfrm>
          <a:prstGeom prst="round2DiagRect">
            <a:avLst>
              <a:gd name="adj1" fmla="val 39584"/>
              <a:gd name="adj2" fmla="val 0"/>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Round Diagonal Corner Rectangle 14">
            <a:extLst>
              <a:ext uri="{FF2B5EF4-FFF2-40B4-BE49-F238E27FC236}">
                <a16:creationId xmlns:a16="http://schemas.microsoft.com/office/drawing/2014/main" id="{37F35C7A-C081-4140-9EE4-9CD470A9A2AE}"/>
              </a:ext>
            </a:extLst>
          </p:cNvPr>
          <p:cNvSpPr/>
          <p:nvPr userDrawn="1"/>
        </p:nvSpPr>
        <p:spPr>
          <a:xfrm>
            <a:off x="148004" y="6174822"/>
            <a:ext cx="11895991" cy="533714"/>
          </a:xfrm>
          <a:prstGeom prst="round2DiagRect">
            <a:avLst>
              <a:gd name="adj1" fmla="val 2311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Placeholder 1">
            <a:extLst>
              <a:ext uri="{FF2B5EF4-FFF2-40B4-BE49-F238E27FC236}">
                <a16:creationId xmlns:a16="http://schemas.microsoft.com/office/drawing/2014/main" id="{2E449789-D754-9549-8AEC-97AD6B5AD8D4}"/>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D79DAE-F793-2049-959C-1AF0DFE05923}"/>
              </a:ext>
            </a:extLst>
          </p:cNvPr>
          <p:cNvSpPr>
            <a:spLocks noGrp="1"/>
          </p:cNvSpPr>
          <p:nvPr userDrawn="1">
            <p:ph type="body" idx="1"/>
          </p:nvPr>
        </p:nvSpPr>
        <p:spPr>
          <a:xfrm>
            <a:off x="838200" y="1825625"/>
            <a:ext cx="10515600" cy="41602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44297E6-3052-214F-95C9-51ACA86017B0}"/>
              </a:ext>
            </a:extLst>
          </p:cNvPr>
          <p:cNvSpPr>
            <a:spLocks noGrp="1"/>
          </p:cNvSpPr>
          <p:nvPr userDrawn="1">
            <p:ph type="sldNum" sz="quarter" idx="4"/>
          </p:nvPr>
        </p:nvSpPr>
        <p:spPr>
          <a:xfrm>
            <a:off x="11101773" y="6253158"/>
            <a:ext cx="829407" cy="365125"/>
          </a:xfrm>
          <a:prstGeom prst="rect">
            <a:avLst/>
          </a:prstGeom>
        </p:spPr>
        <p:txBody>
          <a:bodyPr vert="horz" lIns="91440" tIns="45720" rIns="91440" bIns="45720" rtlCol="0" anchor="ctr"/>
          <a:lstStyle>
            <a:lvl1pPr algn="r">
              <a:defRPr sz="2000" baseline="0">
                <a:solidFill>
                  <a:schemeClr val="bg1"/>
                </a:solidFill>
              </a:defRPr>
            </a:lvl1pPr>
          </a:lstStyle>
          <a:p>
            <a:fld id="{7C8D7908-A7C7-CC46-9524-C00CE01F6968}" type="slidenum">
              <a:rPr lang="en-US"/>
              <a:pPr/>
              <a:t>‹N°›</a:t>
            </a:fld>
            <a:endParaRPr lang="en-US" dirty="0"/>
          </a:p>
        </p:txBody>
      </p:sp>
      <p:pic>
        <p:nvPicPr>
          <p:cNvPr id="12" name="Picture 11">
            <a:extLst>
              <a:ext uri="{FF2B5EF4-FFF2-40B4-BE49-F238E27FC236}">
                <a16:creationId xmlns:a16="http://schemas.microsoft.com/office/drawing/2014/main" id="{79E2F316-AC89-0B4A-AF59-4E060E99F766}"/>
              </a:ext>
            </a:extLst>
          </p:cNvPr>
          <p:cNvPicPr>
            <a:picLocks noChangeAspect="1"/>
          </p:cNvPicPr>
          <p:nvPr userDrawn="1"/>
        </p:nvPicPr>
        <p:blipFill>
          <a:blip r:embed="rId7"/>
          <a:stretch>
            <a:fillRect/>
          </a:stretch>
        </p:blipFill>
        <p:spPr>
          <a:xfrm>
            <a:off x="153835" y="5972053"/>
            <a:ext cx="1850811" cy="925406"/>
          </a:xfrm>
          <a:prstGeom prst="rect">
            <a:avLst/>
          </a:prstGeom>
        </p:spPr>
      </p:pic>
      <p:sp>
        <p:nvSpPr>
          <p:cNvPr id="14" name="Date Placeholder 3">
            <a:extLst>
              <a:ext uri="{FF2B5EF4-FFF2-40B4-BE49-F238E27FC236}">
                <a16:creationId xmlns:a16="http://schemas.microsoft.com/office/drawing/2014/main" id="{2CF843A0-F00F-074F-9FEC-9AEA582A0B95}"/>
              </a:ext>
            </a:extLst>
          </p:cNvPr>
          <p:cNvSpPr>
            <a:spLocks noGrp="1"/>
          </p:cNvSpPr>
          <p:nvPr userDrawn="1">
            <p:ph type="dt" sz="half" idx="2"/>
          </p:nvPr>
        </p:nvSpPr>
        <p:spPr>
          <a:xfrm>
            <a:off x="8571875" y="6282329"/>
            <a:ext cx="2372482" cy="298938"/>
          </a:xfrm>
          <a:prstGeom prst="rect">
            <a:avLst/>
          </a:prstGeom>
        </p:spPr>
        <p:txBody>
          <a:bodyPr anchor="ctr" anchorCtr="0"/>
          <a:lstStyle>
            <a:lvl1pPr>
              <a:defRPr sz="1200" baseline="0">
                <a:solidFill>
                  <a:schemeClr val="bg2">
                    <a:lumMod val="90000"/>
                  </a:schemeClr>
                </a:solidFill>
              </a:defRPr>
            </a:lvl1pPr>
          </a:lstStyle>
          <a:p>
            <a:pPr algn="r"/>
            <a:fld id="{A21944FD-69D2-D94A-8E1B-3F569970413F}" type="datetime9">
              <a:t>22/04/2022 14:56:30</a:t>
            </a:fld>
            <a:endParaRPr lang="en-US" dirty="0"/>
          </a:p>
        </p:txBody>
      </p:sp>
      <p:sp>
        <p:nvSpPr>
          <p:cNvPr id="31" name="Round Diagonal Corner Rectangle 30">
            <a:extLst>
              <a:ext uri="{FF2B5EF4-FFF2-40B4-BE49-F238E27FC236}">
                <a16:creationId xmlns:a16="http://schemas.microsoft.com/office/drawing/2014/main" id="{F9B2AE04-FCDB-F84A-96F9-5DFB2CAB86CA}"/>
              </a:ext>
            </a:extLst>
          </p:cNvPr>
          <p:cNvSpPr/>
          <p:nvPr userDrawn="1"/>
        </p:nvSpPr>
        <p:spPr>
          <a:xfrm>
            <a:off x="9792583" y="1009626"/>
            <a:ext cx="615055" cy="615055"/>
          </a:xfrm>
          <a:prstGeom prst="round2DiagRect">
            <a:avLst>
              <a:gd name="adj1" fmla="val 39584"/>
              <a:gd name="adj2" fmla="val 0"/>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33820589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hf hdr="0"/>
  <p:txStyles>
    <p:titleStyle>
      <a:lvl1pPr algn="l" defTabSz="914400" rtl="0" eaLnBrk="1" latinLnBrk="0" hangingPunct="1">
        <a:lnSpc>
          <a:spcPct val="90000"/>
        </a:lnSpc>
        <a:spcBef>
          <a:spcPct val="0"/>
        </a:spcBef>
        <a:buNone/>
        <a:defRPr sz="3600" b="1" i="0" kern="1200" cap="none" baseline="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4.JPG"/><Relationship Id="rId2" Type="http://schemas.openxmlformats.org/officeDocument/2006/relationships/tags" Target="../tags/tag1.xml"/><Relationship Id="rId1" Type="http://schemas.openxmlformats.org/officeDocument/2006/relationships/themeOverride" Target="../theme/themeOverride1.xml"/><Relationship Id="rId6" Type="http://schemas.openxmlformats.org/officeDocument/2006/relationships/tags" Target="../tags/tag5.xml"/><Relationship Id="rId11" Type="http://schemas.openxmlformats.org/officeDocument/2006/relationships/image" Target="../media/image3.jpg"/><Relationship Id="rId5" Type="http://schemas.openxmlformats.org/officeDocument/2006/relationships/tags" Target="../tags/tag4.xml"/><Relationship Id="rId10" Type="http://schemas.openxmlformats.org/officeDocument/2006/relationships/hyperlink" Target="https://creativecommons.org/licenses/by-sa/4.0/deed.fr" TargetMode="External"/><Relationship Id="rId4" Type="http://schemas.openxmlformats.org/officeDocument/2006/relationships/tags" Target="../tags/tag3.xml"/><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9.xml"/><Relationship Id="rId7" Type="http://schemas.openxmlformats.org/officeDocument/2006/relationships/slideLayout" Target="../slideLayouts/slideLayout8.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audio" Target="../media/media7.m4a"/><Relationship Id="rId5" Type="http://schemas.microsoft.com/office/2007/relationships/media" Target="../media/media7.m4a"/><Relationship Id="rId4" Type="http://schemas.openxmlformats.org/officeDocument/2006/relationships/tags" Target="../tags/tag4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audio" Target="../media/media8.m4a"/><Relationship Id="rId5" Type="http://schemas.microsoft.com/office/2007/relationships/media" Target="../media/media8.m4a"/><Relationship Id="rId4" Type="http://schemas.openxmlformats.org/officeDocument/2006/relationships/tags" Target="../tags/tag44.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7.xml"/><Relationship Id="rId7" Type="http://schemas.openxmlformats.org/officeDocument/2006/relationships/slideLayout" Target="../slideLayouts/slideLayout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audio" Target="../media/media9.m4a"/><Relationship Id="rId5" Type="http://schemas.microsoft.com/office/2007/relationships/media" Target="../media/media9.m4a"/><Relationship Id="rId4" Type="http://schemas.openxmlformats.org/officeDocument/2006/relationships/tags" Target="../tags/tag48.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1.xml"/><Relationship Id="rId7" Type="http://schemas.openxmlformats.org/officeDocument/2006/relationships/slideLayout" Target="../slideLayouts/slideLayout8.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audio" Target="../media/media10.mp3"/><Relationship Id="rId5" Type="http://schemas.microsoft.com/office/2007/relationships/media" Target="../media/media10.mp3"/><Relationship Id="rId4" Type="http://schemas.openxmlformats.org/officeDocument/2006/relationships/tags" Target="../tags/tag52.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sa/4.0/deed.fr" TargetMode="External"/><Relationship Id="rId3" Type="http://schemas.openxmlformats.org/officeDocument/2006/relationships/tags" Target="../tags/tag55.xml"/><Relationship Id="rId7" Type="http://schemas.openxmlformats.org/officeDocument/2006/relationships/hyperlink" Target="https://wiki.teluq.ca/wikitedia/index.php/Bienvenue_dans_Wiki-TEDia." TargetMode="Externa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8.xml"/><Relationship Id="rId11" Type="http://schemas.openxmlformats.org/officeDocument/2006/relationships/image" Target="../media/image5.png"/><Relationship Id="rId5" Type="http://schemas.openxmlformats.org/officeDocument/2006/relationships/tags" Target="../tags/tag57.xml"/><Relationship Id="rId10" Type="http://schemas.openxmlformats.org/officeDocument/2006/relationships/image" Target="../media/image4.JPG"/><Relationship Id="rId4" Type="http://schemas.openxmlformats.org/officeDocument/2006/relationships/tags" Target="../tags/tag56.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sa/4.0/deed.fr" TargetMode="External"/><Relationship Id="rId3" Type="http://schemas.openxmlformats.org/officeDocument/2006/relationships/tags" Target="../tags/tag9.xml"/><Relationship Id="rId7" Type="http://schemas.openxmlformats.org/officeDocument/2006/relationships/hyperlink" Target="https://wiki.teluq.ca/wikitedia/index.php/Banque_de_cas_d%27utilisation_des_strat%C3%A9gies_de_formation" TargetMode="Externa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hyperlink" Target="https://wiki.teluq.ca/wikitedia/index.php/Banque_de_strat%C3%A9gies_de_formation" TargetMode="External"/><Relationship Id="rId5" Type="http://schemas.openxmlformats.org/officeDocument/2006/relationships/hyperlink" Target="https://wiki.teluq.ca/wikitedia/index.php/R%C3%A9troaction_positive" TargetMode="External"/><Relationship Id="rId4" Type="http://schemas.openxmlformats.org/officeDocument/2006/relationships/slideLayout" Target="../slideLayouts/slideLayout6.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3" Type="http://schemas.openxmlformats.org/officeDocument/2006/relationships/tags" Target="../tags/tag12.xml"/><Relationship Id="rId7" Type="http://schemas.openxmlformats.org/officeDocument/2006/relationships/slide" Target="slide6.xml"/><Relationship Id="rId12" Type="http://schemas.openxmlformats.org/officeDocument/2006/relationships/slide" Target="slide1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slide" Target="slide4.xml"/><Relationship Id="rId15" Type="http://schemas.openxmlformats.org/officeDocument/2006/relationships/image" Target="../media/image5.png"/><Relationship Id="rId10" Type="http://schemas.openxmlformats.org/officeDocument/2006/relationships/slide" Target="slide9.xml"/><Relationship Id="rId4" Type="http://schemas.openxmlformats.org/officeDocument/2006/relationships/slideLayout" Target="../slideLayouts/slideLayout6.xml"/><Relationship Id="rId9" Type="http://schemas.openxmlformats.org/officeDocument/2006/relationships/slide" Target="slide8.xml"/><Relationship Id="rId14" Type="http://schemas.openxmlformats.org/officeDocument/2006/relationships/slide" Target="slide13.xml"/></Relationships>
</file>

<file path=ppt/slides/_rels/slide4.xml.rels><?xml version="1.0" encoding="UTF-8" standalone="yes"?>
<Relationships xmlns="http://schemas.openxmlformats.org/package/2006/relationships"><Relationship Id="rId8" Type="http://schemas.openxmlformats.org/officeDocument/2006/relationships/hyperlink" Target="https://wiki.teluq.ca/wikitedia/index.php/R%C3%A9troaction_positive" TargetMode="Externa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audio" Target="../media/media1.mp3"/><Relationship Id="rId5" Type="http://schemas.microsoft.com/office/2007/relationships/media" Target="../media/media1.mp3"/><Relationship Id="rId10" Type="http://schemas.openxmlformats.org/officeDocument/2006/relationships/image" Target="../media/image5.png"/><Relationship Id="rId4" Type="http://schemas.openxmlformats.org/officeDocument/2006/relationships/tags" Target="../tags/tag16.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audio" Target="../media/media2.m4a"/><Relationship Id="rId5" Type="http://schemas.microsoft.com/office/2007/relationships/media" Target="../media/media2.m4a"/><Relationship Id="rId4" Type="http://schemas.openxmlformats.org/officeDocument/2006/relationships/tags" Target="../tags/tag20.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3.xml"/><Relationship Id="rId7" Type="http://schemas.openxmlformats.org/officeDocument/2006/relationships/slideLayout" Target="../slideLayouts/slideLayout8.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audio" Target="../media/media3.m4a"/><Relationship Id="rId5" Type="http://schemas.microsoft.com/office/2007/relationships/media" Target="../media/media3.m4a"/><Relationship Id="rId4" Type="http://schemas.openxmlformats.org/officeDocument/2006/relationships/tags" Target="../tags/tag24.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7.xml"/><Relationship Id="rId7" Type="http://schemas.openxmlformats.org/officeDocument/2006/relationships/slideLayout" Target="../slideLayouts/slideLayout8.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audio" Target="../media/media4.m4a"/><Relationship Id="rId5" Type="http://schemas.microsoft.com/office/2007/relationships/media" Target="../media/media4.m4a"/><Relationship Id="rId4" Type="http://schemas.openxmlformats.org/officeDocument/2006/relationships/tags" Target="../tags/tag28.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1.xml"/><Relationship Id="rId7" Type="http://schemas.openxmlformats.org/officeDocument/2006/relationships/slideLayout" Target="../slideLayouts/slideLayout8.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audio" Target="../media/media5.m4a"/><Relationship Id="rId5" Type="http://schemas.microsoft.com/office/2007/relationships/media" Target="../media/media5.m4a"/><Relationship Id="rId4" Type="http://schemas.openxmlformats.org/officeDocument/2006/relationships/tags" Target="../tags/tag3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hyperlink" Target="https://wiki.teluq.ca/wikitedia/index.php/Connaissances_proc%C3%A9durales" TargetMode="External"/><Relationship Id="rId3" Type="http://schemas.openxmlformats.org/officeDocument/2006/relationships/tags" Target="../tags/tag35.xml"/><Relationship Id="rId7" Type="http://schemas.openxmlformats.org/officeDocument/2006/relationships/slideLayout" Target="../slideLayouts/slideLayout8.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audio" Target="../media/media6.m4a"/><Relationship Id="rId11" Type="http://schemas.openxmlformats.org/officeDocument/2006/relationships/image" Target="../media/image5.png"/><Relationship Id="rId5" Type="http://schemas.microsoft.com/office/2007/relationships/media" Target="../media/media6.m4a"/><Relationship Id="rId10" Type="http://schemas.openxmlformats.org/officeDocument/2006/relationships/image" Target="../media/image6.png"/><Relationship Id="rId4" Type="http://schemas.openxmlformats.org/officeDocument/2006/relationships/tags" Target="../tags/tag36.xml"/><Relationship Id="rId9" Type="http://schemas.openxmlformats.org/officeDocument/2006/relationships/hyperlink" Target="https://wiki.teluq.ca/wikitedia/index.php/Connaissances_m%C3%A9tacognitiv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F79B74-F080-41E6-9BF7-E9A907F15FB8}"/>
              </a:ext>
            </a:extLst>
          </p:cNvPr>
          <p:cNvSpPr>
            <a:spLocks noGrp="1"/>
          </p:cNvSpPr>
          <p:nvPr>
            <p:ph type="title"/>
            <p:custDataLst>
              <p:tags r:id="rId2"/>
            </p:custDataLst>
          </p:nvPr>
        </p:nvSpPr>
        <p:spPr>
          <a:xfrm>
            <a:off x="2218099" y="927790"/>
            <a:ext cx="9723655" cy="2951430"/>
          </a:xfrm>
        </p:spPr>
        <p:txBody>
          <a:bodyPr vert="horz" lIns="91440" tIns="45720" rIns="91440" bIns="45720" rtlCol="0" anchor="ctr">
            <a:normAutofit/>
          </a:bodyPr>
          <a:lstStyle/>
          <a:p>
            <a:pPr algn="l"/>
            <a:r>
              <a:rPr lang="fr-FR" sz="3600" dirty="0"/>
              <a:t>Un cas d’utilisation </a:t>
            </a:r>
            <a:br>
              <a:rPr lang="fr-FR" sz="3600" dirty="0"/>
            </a:br>
            <a:r>
              <a:rPr lang="fr-FR" sz="3600" dirty="0"/>
              <a:t>de la stratégie de </a:t>
            </a:r>
            <a:r>
              <a:rPr lang="fr-FR" sz="3600" dirty="0" smtClean="0"/>
              <a:t>la rétroaction positive</a:t>
            </a:r>
            <a:r>
              <a:rPr lang="fr-FR" sz="3600" dirty="0">
                <a:solidFill>
                  <a:srgbClr val="FF0000"/>
                </a:solidFill>
              </a:rPr>
              <a:t/>
            </a:r>
            <a:br>
              <a:rPr lang="fr-FR" sz="3600" dirty="0">
                <a:solidFill>
                  <a:srgbClr val="FF0000"/>
                </a:solidFill>
              </a:rPr>
            </a:br>
            <a:r>
              <a:rPr lang="fr-FR" sz="3600" dirty="0" smtClean="0"/>
              <a:t>dans une formation de groupe de recherche </a:t>
            </a:r>
            <a:r>
              <a:rPr lang="fr-FR" sz="3600" dirty="0" smtClean="0"/>
              <a:t>d’emploi</a:t>
            </a:r>
            <a:br>
              <a:rPr lang="fr-FR" sz="3600" dirty="0" smtClean="0"/>
            </a:br>
            <a:r>
              <a:rPr lang="fr-FR" sz="2000" dirty="0">
                <a:solidFill>
                  <a:schemeClr val="tx2"/>
                </a:solidFill>
              </a:rPr>
              <a:t>Cas provenant de la Banque des cas d’utilisation des stratégies de formation de Wiki-</a:t>
            </a:r>
            <a:r>
              <a:rPr lang="fr-FR" sz="2000" dirty="0" err="1">
                <a:solidFill>
                  <a:schemeClr val="tx2"/>
                </a:solidFill>
              </a:rPr>
              <a:t>TEDia</a:t>
            </a:r>
            <a:endParaRPr lang="fr-CA" sz="2000" dirty="0">
              <a:solidFill>
                <a:srgbClr val="FF0000"/>
              </a:solidFill>
            </a:endParaRPr>
          </a:p>
        </p:txBody>
      </p:sp>
      <p:pic>
        <p:nvPicPr>
          <p:cNvPr id="13" name="Espace réservé du contenu 12"/>
          <p:cNvPicPr>
            <a:picLocks noGrp="1" noChangeAspect="1"/>
          </p:cNvPicPr>
          <p:nvPr>
            <p:ph idx="1"/>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384834" y="3504688"/>
            <a:ext cx="2290181" cy="826344"/>
          </a:xfrm>
        </p:spPr>
      </p:pic>
      <p:sp>
        <p:nvSpPr>
          <p:cNvPr id="7" name="Round Diagonal Corner Rectangle 6">
            <a:hlinkClick r:id="rId10"/>
            <a:extLst>
              <a:ext uri="{FF2B5EF4-FFF2-40B4-BE49-F238E27FC236}">
                <a16:creationId xmlns:a16="http://schemas.microsoft.com/office/drawing/2014/main" id="{8C3E8441-9FE4-4D5F-972F-B9A47C3B8297}"/>
              </a:ext>
            </a:extLst>
          </p:cNvPr>
          <p:cNvSpPr/>
          <p:nvPr>
            <p:custDataLst>
              <p:tags r:id="rId4"/>
            </p:custDataLst>
          </p:nvPr>
        </p:nvSpPr>
        <p:spPr>
          <a:xfrm>
            <a:off x="3320249" y="4568346"/>
            <a:ext cx="8621505" cy="1530276"/>
          </a:xfrm>
          <a:prstGeom prst="round2DiagRect">
            <a:avLst>
              <a:gd name="adj1" fmla="val 2647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Subtitle 2">
            <a:extLst>
              <a:ext uri="{FF2B5EF4-FFF2-40B4-BE49-F238E27FC236}">
                <a16:creationId xmlns:a16="http://schemas.microsoft.com/office/drawing/2014/main" id="{39465C6C-6460-438C-8849-9916B8B73F7A}"/>
              </a:ext>
            </a:extLst>
          </p:cNvPr>
          <p:cNvSpPr txBox="1">
            <a:spLocks/>
          </p:cNvSpPr>
          <p:nvPr>
            <p:custDataLst>
              <p:tags r:id="rId5"/>
            </p:custDataLst>
          </p:nvPr>
        </p:nvSpPr>
        <p:spPr>
          <a:xfrm>
            <a:off x="3817398" y="4811123"/>
            <a:ext cx="7794594" cy="13175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2400" kern="1200" baseline="0">
                <a:solidFill>
                  <a:schemeClr val="bg1"/>
                </a:solidFill>
                <a:latin typeface="+mn-lt"/>
                <a:ea typeface="+mn-ea"/>
                <a:cs typeface="+mn-cs"/>
              </a:defRPr>
            </a:lvl1pPr>
            <a:lvl2pPr marL="0" indent="0" algn="ctr" defTabSz="914400" rtl="0" eaLnBrk="1" latinLnBrk="0" hangingPunct="1">
              <a:lnSpc>
                <a:spcPct val="90000"/>
              </a:lnSpc>
              <a:spcBef>
                <a:spcPts val="500"/>
              </a:spcBef>
              <a:buFontTx/>
              <a:buNone/>
              <a:defRPr sz="2000" kern="1200" baseline="0">
                <a:solidFill>
                  <a:schemeClr val="accent1"/>
                </a:solidFill>
                <a:latin typeface="+mn-lt"/>
                <a:ea typeface="+mn-ea"/>
                <a:cs typeface="+mn-cs"/>
              </a:defRPr>
            </a:lvl2pPr>
            <a:lvl3pPr marL="0" indent="0" algn="ctr" defTabSz="914400" rtl="0" eaLnBrk="1" latinLnBrk="0" hangingPunct="1">
              <a:lnSpc>
                <a:spcPct val="90000"/>
              </a:lnSpc>
              <a:spcBef>
                <a:spcPts val="500"/>
              </a:spcBef>
              <a:buFontTx/>
              <a:buNone/>
              <a:defRPr sz="1800" kern="1200" baseline="0">
                <a:solidFill>
                  <a:schemeClr val="bg2">
                    <a:lumMod val="90000"/>
                  </a:schemeClr>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2">
                    <a:lumMod val="40000"/>
                    <a:lumOff val="60000"/>
                  </a:schemeClr>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2">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A" b="1" dirty="0" smtClean="0">
                <a:solidFill>
                  <a:schemeClr val="tx2"/>
                </a:solidFill>
              </a:rPr>
              <a:t>Auteur</a:t>
            </a:r>
            <a:r>
              <a:rPr lang="fr-CA" b="1" dirty="0">
                <a:solidFill>
                  <a:schemeClr val="tx2"/>
                </a:solidFill>
              </a:rPr>
              <a:t> : </a:t>
            </a:r>
            <a:r>
              <a:rPr lang="fr-CA" b="1" dirty="0" smtClean="0">
                <a:solidFill>
                  <a:schemeClr val="tx2">
                    <a:lumMod val="75000"/>
                  </a:schemeClr>
                </a:solidFill>
              </a:rPr>
              <a:t>Denis Ross</a:t>
            </a:r>
            <a:endParaRPr lang="fr-CA" b="1" i="1" dirty="0" smtClean="0">
              <a:solidFill>
                <a:schemeClr val="tx2">
                  <a:lumMod val="75000"/>
                </a:schemeClr>
              </a:solidFill>
            </a:endParaRPr>
          </a:p>
          <a:p>
            <a:pPr algn="l"/>
            <a:r>
              <a:rPr lang="fr-CA" b="1" dirty="0">
                <a:solidFill>
                  <a:schemeClr val="tx2"/>
                </a:solidFill>
              </a:rPr>
              <a:t>Ce document est diffusé sous licence </a:t>
            </a:r>
            <a:r>
              <a:rPr lang="fr-CA" b="1" dirty="0">
                <a:solidFill>
                  <a:schemeClr val="tx2"/>
                </a:solidFill>
                <a:hlinkClick r:id="rId10"/>
              </a:rPr>
              <a:t>CC BY </a:t>
            </a:r>
            <a:r>
              <a:rPr lang="fr-CA" b="1" dirty="0" smtClean="0">
                <a:solidFill>
                  <a:schemeClr val="tx2"/>
                </a:solidFill>
                <a:hlinkClick r:id="rId10"/>
              </a:rPr>
              <a:t>SA</a:t>
            </a:r>
            <a:endParaRPr lang="fr-CA" sz="1600" b="1" dirty="0">
              <a:solidFill>
                <a:schemeClr val="tx2"/>
              </a:solidFill>
            </a:endParaRPr>
          </a:p>
          <a:p>
            <a:pPr algn="l"/>
            <a:endParaRPr lang="fr-FR" sz="1600" dirty="0">
              <a:solidFill>
                <a:schemeClr val="tx2"/>
              </a:solidFill>
            </a:endParaRPr>
          </a:p>
        </p:txBody>
      </p:sp>
      <p:pic>
        <p:nvPicPr>
          <p:cNvPr id="10" name="Image 9"/>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427905" y="355238"/>
            <a:ext cx="1550558" cy="787201"/>
          </a:xfrm>
          <a:prstGeom prst="rect">
            <a:avLst/>
          </a:prstGeom>
        </p:spPr>
      </p:pic>
      <p:pic>
        <p:nvPicPr>
          <p:cNvPr id="14" name="Image 13"/>
          <p:cNvPicPr>
            <a:picLocks noChangeAspect="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9936006" y="5257079"/>
            <a:ext cx="1602414" cy="425636"/>
          </a:xfrm>
          <a:prstGeom prst="rect">
            <a:avLst/>
          </a:prstGeom>
        </p:spPr>
      </p:pic>
    </p:spTree>
    <p:extLst>
      <p:ext uri="{BB962C8B-B14F-4D97-AF65-F5344CB8AC3E}">
        <p14:creationId xmlns:p14="http://schemas.microsoft.com/office/powerpoint/2010/main" val="10487133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smtClean="0"/>
              <a:t>DÉROULEMENT  (1)</a:t>
            </a:r>
            <a:endParaRPr lang="fr-CA" dirty="0"/>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fr-CA" sz="2000" dirty="0" smtClean="0"/>
              <a:t>Quel était le déroulement des activités de formation ?</a:t>
            </a:r>
            <a:endParaRPr lang="fr-CA" sz="2000" dirty="0"/>
          </a:p>
          <a:p>
            <a:endParaRPr lang="fr-CA" sz="2400" i="1" dirty="0"/>
          </a:p>
          <a:p>
            <a:endParaRPr lang="fr-CA" sz="1800" i="1" dirty="0" smtClean="0"/>
          </a:p>
          <a:p>
            <a:endParaRPr lang="fr-CA" sz="1000" i="1" dirty="0"/>
          </a:p>
          <a:p>
            <a:endParaRPr lang="fr-CA" sz="1800" i="1" dirty="0" smtClean="0"/>
          </a:p>
          <a:p>
            <a:endParaRPr lang="fr-FR" sz="1800" i="1" dirty="0" smtClean="0"/>
          </a:p>
          <a:p>
            <a:endParaRPr lang="fr-FR" sz="1800" i="1" dirty="0"/>
          </a:p>
          <a:p>
            <a:endParaRPr lang="fr-CA" sz="1800" i="1" dirty="0"/>
          </a:p>
          <a:p>
            <a:endParaRPr lang="fr-CA" sz="1800" i="1" dirty="0" smtClean="0"/>
          </a:p>
          <a:p>
            <a:r>
              <a:rPr lang="fr-CA" sz="2000" i="1" dirty="0" smtClean="0"/>
              <a:t>Cliquez </a:t>
            </a:r>
            <a:r>
              <a:rPr lang="fr-CA" sz="2000" i="1" dirty="0"/>
              <a:t>sur l’icône pour entendre le commentaire</a:t>
            </a:r>
          </a:p>
          <a:p>
            <a:endParaRPr lang="fr-CA" sz="2400" i="1" dirty="0"/>
          </a:p>
        </p:txBody>
      </p:sp>
      <p:sp>
        <p:nvSpPr>
          <p:cNvPr id="7" name="Espace réservé du contenu 6"/>
          <p:cNvSpPr>
            <a:spLocks noGrp="1"/>
          </p:cNvSpPr>
          <p:nvPr>
            <p:ph sz="half" idx="2"/>
            <p:custDataLst>
              <p:tags r:id="rId3"/>
            </p:custDataLst>
          </p:nvPr>
        </p:nvSpPr>
        <p:spPr>
          <a:xfrm>
            <a:off x="3131389" y="888521"/>
            <a:ext cx="8222411" cy="5115115"/>
          </a:xfrm>
        </p:spPr>
        <p:style>
          <a:lnRef idx="2">
            <a:schemeClr val="accent1"/>
          </a:lnRef>
          <a:fillRef idx="1">
            <a:schemeClr val="lt1"/>
          </a:fillRef>
          <a:effectRef idx="0">
            <a:schemeClr val="accent1"/>
          </a:effectRef>
          <a:fontRef idx="minor">
            <a:schemeClr val="dk1"/>
          </a:fontRef>
        </p:style>
        <p:txBody>
          <a:bodyPr>
            <a:normAutofit/>
          </a:bodyPr>
          <a:lstStyle/>
          <a:p>
            <a:endParaRPr lang="fr-CA" sz="2400" dirty="0" smtClean="0"/>
          </a:p>
          <a:p>
            <a:r>
              <a:rPr lang="fr-CA" sz="2400" dirty="0" smtClean="0"/>
              <a:t>La </a:t>
            </a:r>
            <a:r>
              <a:rPr lang="fr-CA" sz="2400" dirty="0"/>
              <a:t>séance de formation se déroule :</a:t>
            </a:r>
          </a:p>
          <a:p>
            <a:pPr marL="342900" indent="-342900">
              <a:buFont typeface="Arial" panose="020B0604020202020204" pitchFamily="34" charset="0"/>
              <a:buChar char="•"/>
            </a:pPr>
            <a:r>
              <a:rPr lang="fr-CA" sz="2400" dirty="0"/>
              <a:t>En </a:t>
            </a:r>
            <a:r>
              <a:rPr lang="fr-CA" sz="2400" dirty="0" smtClean="0"/>
              <a:t>salle</a:t>
            </a:r>
            <a:endParaRPr lang="fr-CA" sz="2400" dirty="0"/>
          </a:p>
          <a:p>
            <a:pPr marL="342900" indent="-342900">
              <a:buFont typeface="Arial" panose="020B0604020202020204" pitchFamily="34" charset="0"/>
              <a:buChar char="•"/>
            </a:pPr>
            <a:r>
              <a:rPr lang="fr-CA" sz="2400" dirty="0"/>
              <a:t>En petit groupe de trois à cinq personnes accompagné</a:t>
            </a:r>
            <a:r>
              <a:rPr lang="fr-CA" sz="2400" dirty="0">
                <a:solidFill>
                  <a:schemeClr val="tx1"/>
                </a:solidFill>
              </a:rPr>
              <a:t>es</a:t>
            </a:r>
            <a:r>
              <a:rPr lang="fr-CA" sz="2400" dirty="0"/>
              <a:t> par le formateur (conseiller</a:t>
            </a:r>
            <a:r>
              <a:rPr lang="fr-CA" sz="2400" dirty="0" smtClean="0"/>
              <a:t>)</a:t>
            </a:r>
            <a:endParaRPr lang="fr-CA" sz="2400" dirty="0"/>
          </a:p>
          <a:p>
            <a:r>
              <a:rPr lang="fr-CA" sz="2400" b="1" dirty="0"/>
              <a:t>Activités de préparation</a:t>
            </a:r>
            <a:endParaRPr lang="fr-CA" sz="2400" dirty="0"/>
          </a:p>
          <a:p>
            <a:pPr marL="342900" indent="-342900">
              <a:buFont typeface="Arial" panose="020B0604020202020204" pitchFamily="34" charset="0"/>
              <a:buChar char="•"/>
            </a:pPr>
            <a:r>
              <a:rPr lang="fr-CA" sz="2400" dirty="0"/>
              <a:t>Chaque personne a préparé des réponses à des questions d’entrevue (fournies préalablement par le formateur</a:t>
            </a:r>
            <a:r>
              <a:rPr lang="fr-CA" sz="2400" dirty="0" smtClean="0"/>
              <a:t>)</a:t>
            </a:r>
            <a:endParaRPr lang="fr-CA" sz="2400" dirty="0"/>
          </a:p>
          <a:p>
            <a:pPr marL="342900" indent="-342900">
              <a:buFont typeface="Arial" panose="020B0604020202020204" pitchFamily="34" charset="0"/>
              <a:buChar char="•"/>
            </a:pPr>
            <a:r>
              <a:rPr lang="fr-CA" sz="2400" dirty="0"/>
              <a:t>Chaque personne participe à une entrevue fictive dans laquelle le rôle de l’employeur est joué par un des participants ou par le </a:t>
            </a:r>
            <a:r>
              <a:rPr lang="fr-CA" sz="2400" dirty="0" smtClean="0"/>
              <a:t>formateur</a:t>
            </a:r>
            <a:endParaRPr lang="fr-CA" sz="2400" dirty="0"/>
          </a:p>
          <a:p>
            <a:pPr marL="342900" indent="-342900">
              <a:buFont typeface="Arial" panose="020B0604020202020204" pitchFamily="34" charset="0"/>
              <a:buChar char="•"/>
            </a:pPr>
            <a:r>
              <a:rPr lang="fr-CA" sz="2400" dirty="0"/>
              <a:t>Cette entrevue fictive est enregistrée en </a:t>
            </a:r>
            <a:r>
              <a:rPr lang="fr-CA" sz="2400" dirty="0" smtClean="0"/>
              <a:t>vidéo</a:t>
            </a:r>
            <a:endParaRPr lang="fr-CA" sz="2400" dirty="0"/>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10</a:t>
            </a:fld>
            <a:endParaRPr lang="en-US" dirty="0"/>
          </a:p>
        </p:txBody>
      </p:sp>
      <p:pic>
        <p:nvPicPr>
          <p:cNvPr id="2" name="audio déroulement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440000" y="4320000"/>
            <a:ext cx="720000" cy="720000"/>
          </a:xfrm>
          <a:prstGeom prst="rect">
            <a:avLst/>
          </a:prstGeom>
        </p:spPr>
      </p:pic>
      <p:pic>
        <p:nvPicPr>
          <p:cNvPr id="8" name="Image 7"/>
          <p:cNvPicPr>
            <a:picLocks noChangeAspect="1"/>
          </p:cNvPicPr>
          <p:nvPr/>
        </p:nvPicPr>
        <p:blipFill>
          <a:blip r:embed="rId9"/>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4211673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smtClean="0"/>
              <a:t>DÉROULEMENT (2) </a:t>
            </a:r>
            <a:endParaRPr lang="fr-CA" dirty="0"/>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fr-CA" sz="2000" dirty="0" smtClean="0"/>
              <a:t>Quel était le déroulement des activités de formation ?</a:t>
            </a:r>
            <a:endParaRPr lang="fr-CA" sz="2000" dirty="0"/>
          </a:p>
          <a:p>
            <a:endParaRPr lang="fr-CA" sz="2400" i="1" dirty="0"/>
          </a:p>
          <a:p>
            <a:endParaRPr lang="fr-CA" sz="1800" i="1" dirty="0" smtClean="0"/>
          </a:p>
          <a:p>
            <a:endParaRPr lang="fr-CA" sz="900" i="1" dirty="0"/>
          </a:p>
          <a:p>
            <a:endParaRPr lang="fr-CA" sz="1800" i="1" dirty="0" smtClean="0"/>
          </a:p>
          <a:p>
            <a:endParaRPr lang="fr-FR" sz="1800" i="1" dirty="0" smtClean="0"/>
          </a:p>
          <a:p>
            <a:endParaRPr lang="fr-FR" sz="1800" i="1" dirty="0"/>
          </a:p>
          <a:p>
            <a:endParaRPr lang="fr-CA" sz="1800" i="1" dirty="0"/>
          </a:p>
          <a:p>
            <a:endParaRPr lang="fr-CA" sz="1800" i="1" dirty="0" smtClean="0"/>
          </a:p>
          <a:p>
            <a:r>
              <a:rPr lang="fr-CA" sz="2000" i="1" dirty="0" smtClean="0"/>
              <a:t>Cliquez </a:t>
            </a:r>
            <a:r>
              <a:rPr lang="fr-CA" sz="2000" i="1" dirty="0"/>
              <a:t>sur l’icône pour entendre le commentaire</a:t>
            </a:r>
          </a:p>
          <a:p>
            <a:endParaRPr lang="fr-CA" sz="2400" i="1" dirty="0"/>
          </a:p>
        </p:txBody>
      </p:sp>
      <p:sp>
        <p:nvSpPr>
          <p:cNvPr id="7" name="Espace réservé du contenu 6"/>
          <p:cNvSpPr>
            <a:spLocks noGrp="1"/>
          </p:cNvSpPr>
          <p:nvPr>
            <p:ph sz="half" idx="2"/>
            <p:custDataLst>
              <p:tags r:id="rId3"/>
            </p:custDataLst>
          </p:nvPr>
        </p:nvSpPr>
        <p:spPr>
          <a:xfrm>
            <a:off x="3131389" y="888521"/>
            <a:ext cx="8222411" cy="5115115"/>
          </a:xfrm>
        </p:spPr>
        <p:style>
          <a:lnRef idx="2">
            <a:schemeClr val="accent1"/>
          </a:lnRef>
          <a:fillRef idx="1">
            <a:schemeClr val="lt1"/>
          </a:fillRef>
          <a:effectRef idx="0">
            <a:schemeClr val="accent1"/>
          </a:effectRef>
          <a:fontRef idx="minor">
            <a:schemeClr val="dk1"/>
          </a:fontRef>
        </p:style>
        <p:txBody>
          <a:bodyPr>
            <a:noAutofit/>
          </a:bodyPr>
          <a:lstStyle/>
          <a:p>
            <a:r>
              <a:rPr lang="fr-CA" sz="1400" b="1" dirty="0"/>
              <a:t>Activités de réalisation</a:t>
            </a:r>
          </a:p>
          <a:p>
            <a:pPr marL="342900" indent="-342900">
              <a:buFont typeface="Arial" panose="020B0604020202020204" pitchFamily="34" charset="0"/>
              <a:buChar char="•"/>
            </a:pPr>
            <a:r>
              <a:rPr lang="fr-CA" sz="1400" dirty="0"/>
              <a:t>Les participants visionnent l’enregistrement d’une première entrevue fictive.</a:t>
            </a:r>
          </a:p>
          <a:p>
            <a:pPr marL="342900" indent="-342900">
              <a:buFont typeface="Arial" panose="020B0604020202020204" pitchFamily="34" charset="0"/>
              <a:buChar char="•"/>
            </a:pPr>
            <a:r>
              <a:rPr lang="fr-CA" sz="1400" dirty="0"/>
              <a:t>Ils sont invités à donner leur rétroaction positive à la personne ayant passé son entrevue (fictive) selon les consignes suivantes :</a:t>
            </a:r>
          </a:p>
          <a:p>
            <a:pPr lvl="1">
              <a:buFontTx/>
              <a:buChar char="-"/>
            </a:pPr>
            <a:r>
              <a:rPr lang="fr-CA" sz="1400" dirty="0"/>
              <a:t>Faire valoir d’abord des points positifs retenus de l’entrevue, ensuite les points à </a:t>
            </a:r>
            <a:r>
              <a:rPr lang="fr-CA" sz="1400" dirty="0" smtClean="0"/>
              <a:t>améliorer</a:t>
            </a:r>
            <a:endParaRPr lang="fr-CA" sz="1400" dirty="0"/>
          </a:p>
          <a:p>
            <a:pPr lvl="1">
              <a:buFontTx/>
              <a:buChar char="-"/>
            </a:pPr>
            <a:r>
              <a:rPr lang="fr-CA" sz="1400" dirty="0"/>
              <a:t>Mettre l’accent sur le comportement et non pas sur le caractère de la </a:t>
            </a:r>
            <a:r>
              <a:rPr lang="fr-CA" sz="1400" dirty="0" smtClean="0"/>
              <a:t>personne</a:t>
            </a:r>
            <a:endParaRPr lang="fr-CA" sz="1400" dirty="0"/>
          </a:p>
          <a:p>
            <a:pPr lvl="1">
              <a:buFontTx/>
              <a:buChar char="-"/>
            </a:pPr>
            <a:r>
              <a:rPr lang="fr-CA" sz="1400" dirty="0"/>
              <a:t>Se centrer sur le comportement contrôlable et non pas sur des caractéristiques innées (ex. défaut d’élocution</a:t>
            </a:r>
            <a:r>
              <a:rPr lang="fr-CA" sz="1400" dirty="0" smtClean="0"/>
              <a:t>)</a:t>
            </a:r>
            <a:endParaRPr lang="fr-CA" sz="1400" dirty="0"/>
          </a:p>
          <a:p>
            <a:pPr lvl="1">
              <a:buFontTx/>
              <a:buChar char="-"/>
            </a:pPr>
            <a:r>
              <a:rPr lang="fr-CA" sz="1400" dirty="0"/>
              <a:t>Être précis et concret et non pas émettre un commentaire </a:t>
            </a:r>
            <a:r>
              <a:rPr lang="fr-CA" sz="1400" dirty="0" smtClean="0"/>
              <a:t>général</a:t>
            </a:r>
            <a:endParaRPr lang="fr-CA" sz="1400" dirty="0"/>
          </a:p>
          <a:p>
            <a:pPr lvl="1">
              <a:buFontTx/>
              <a:buChar char="-"/>
            </a:pPr>
            <a:r>
              <a:rPr lang="fr-CA" sz="1400" dirty="0" smtClean="0"/>
              <a:t> Éviter </a:t>
            </a:r>
            <a:r>
              <a:rPr lang="fr-CA" sz="1400" dirty="0"/>
              <a:t>le langage </a:t>
            </a:r>
            <a:r>
              <a:rPr lang="fr-CA" sz="1400" dirty="0" smtClean="0"/>
              <a:t>technique</a:t>
            </a:r>
            <a:endParaRPr lang="fr-CA" sz="1400" dirty="0"/>
          </a:p>
          <a:p>
            <a:pPr lvl="1">
              <a:buFontTx/>
              <a:buChar char="-"/>
            </a:pPr>
            <a:r>
              <a:rPr lang="fr-CA" sz="1400" dirty="0"/>
              <a:t>Être personnel, aidant plutôt qu’agressant, en évitant tout jugement moral ou de valeur;</a:t>
            </a:r>
          </a:p>
          <a:p>
            <a:pPr lvl="1">
              <a:buFontTx/>
              <a:buChar char="-"/>
            </a:pPr>
            <a:r>
              <a:rPr lang="fr-CA" sz="1400" dirty="0"/>
              <a:t>Chercher une communication claire entre le donneur et le </a:t>
            </a:r>
            <a:r>
              <a:rPr lang="fr-CA" sz="1400" dirty="0" smtClean="0"/>
              <a:t>receveur</a:t>
            </a:r>
            <a:endParaRPr lang="fr-CA" sz="1400" dirty="0"/>
          </a:p>
          <a:p>
            <a:pPr marL="342900" indent="-342900">
              <a:buFont typeface="Arial" panose="020B0604020202020204" pitchFamily="34" charset="0"/>
              <a:buChar char="•"/>
            </a:pPr>
            <a:r>
              <a:rPr lang="fr-CA" sz="1400" dirty="0"/>
              <a:t> Ces activités se répètent pour chaque entrevue fictive </a:t>
            </a:r>
            <a:r>
              <a:rPr lang="fr-CA" sz="1400" dirty="0" smtClean="0"/>
              <a:t>visionnée</a:t>
            </a:r>
            <a:endParaRPr lang="fr-CA" sz="1400" dirty="0"/>
          </a:p>
          <a:p>
            <a:pPr marL="342900" indent="-342900">
              <a:buFont typeface="Arial" panose="020B0604020202020204" pitchFamily="34" charset="0"/>
              <a:buChar char="•"/>
            </a:pPr>
            <a:r>
              <a:rPr lang="fr-CA" sz="1400" dirty="0"/>
              <a:t> Chaque apprenant se retrouve en position de recevoir et de fournir la rétroaction </a:t>
            </a:r>
            <a:r>
              <a:rPr lang="fr-CA" sz="1400" dirty="0" smtClean="0"/>
              <a:t>positive</a:t>
            </a:r>
            <a:endParaRPr lang="fr-CA" sz="1400" b="1" dirty="0"/>
          </a:p>
          <a:p>
            <a:r>
              <a:rPr lang="fr-CA" sz="1400" b="1" dirty="0"/>
              <a:t>Activités de clôture</a:t>
            </a:r>
          </a:p>
          <a:p>
            <a:pPr marL="342900" indent="-342900">
              <a:buFont typeface="Arial" panose="020B0604020202020204" pitchFamily="34" charset="0"/>
              <a:buChar char="•"/>
            </a:pPr>
            <a:r>
              <a:rPr lang="fr-CA" sz="1400" dirty="0"/>
              <a:t>Retour systématique à la fin de la séance sur les aspects </a:t>
            </a:r>
            <a:r>
              <a:rPr lang="fr-CA" sz="1400" dirty="0" smtClean="0"/>
              <a:t>positifs</a:t>
            </a:r>
            <a:endParaRPr lang="fr-CA" sz="1400" dirty="0"/>
          </a:p>
          <a:p>
            <a:pPr marL="342900" indent="-342900">
              <a:buFont typeface="Arial" panose="020B0604020202020204" pitchFamily="34" charset="0"/>
              <a:buChar char="•"/>
            </a:pPr>
            <a:r>
              <a:rPr lang="fr-CA" sz="1400" dirty="0"/>
              <a:t>Encouragement à poursuivre certaines </a:t>
            </a:r>
            <a:r>
              <a:rPr lang="fr-CA" sz="1400" dirty="0" smtClean="0"/>
              <a:t>améliorations</a:t>
            </a:r>
            <a:endParaRPr lang="fr-CA" sz="1400" dirty="0"/>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11</a:t>
            </a:fld>
            <a:endParaRPr lang="en-US" dirty="0"/>
          </a:p>
        </p:txBody>
      </p:sp>
      <p:pic>
        <p:nvPicPr>
          <p:cNvPr id="2" name="audio déroulement 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440000" y="4320000"/>
            <a:ext cx="720000" cy="720000"/>
          </a:xfrm>
          <a:prstGeom prst="rect">
            <a:avLst/>
          </a:prstGeom>
        </p:spPr>
      </p:pic>
      <p:pic>
        <p:nvPicPr>
          <p:cNvPr id="8" name="Image 7"/>
          <p:cNvPicPr>
            <a:picLocks noChangeAspect="1"/>
          </p:cNvPicPr>
          <p:nvPr/>
        </p:nvPicPr>
        <p:blipFill>
          <a:blip r:embed="rId9"/>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3454155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1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smtClean="0"/>
              <a:t>POINTS IMPORTANTS</a:t>
            </a:r>
            <a:endParaRPr lang="fr-CA" dirty="0"/>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nSpc>
                <a:spcPct val="110000"/>
              </a:lnSpc>
            </a:pPr>
            <a:r>
              <a:rPr lang="fr-CA" sz="2000" dirty="0" smtClean="0"/>
              <a:t>Quels sont les points importants à souligner ?</a:t>
            </a:r>
            <a:endParaRPr lang="fr-CA" sz="2000" dirty="0"/>
          </a:p>
          <a:p>
            <a:endParaRPr lang="fr-CA" sz="2400" i="1" dirty="0"/>
          </a:p>
          <a:p>
            <a:endParaRPr lang="fr-CA" sz="1800" i="1" dirty="0" smtClean="0"/>
          </a:p>
          <a:p>
            <a:endParaRPr lang="fr-CA" sz="1800" i="1" dirty="0"/>
          </a:p>
          <a:p>
            <a:endParaRPr lang="fr-FR" sz="1800" i="1" dirty="0" smtClean="0"/>
          </a:p>
          <a:p>
            <a:endParaRPr lang="fr-FR" sz="1800" i="1" dirty="0"/>
          </a:p>
          <a:p>
            <a:endParaRPr lang="fr-FR" sz="1800" i="1" dirty="0" smtClean="0"/>
          </a:p>
          <a:p>
            <a:endParaRPr lang="fr-CA" sz="1600" i="1" dirty="0" smtClean="0"/>
          </a:p>
          <a:p>
            <a:endParaRPr lang="fr-CA" sz="1800" i="1" dirty="0"/>
          </a:p>
          <a:p>
            <a:r>
              <a:rPr lang="fr-CA" sz="2000" i="1" dirty="0" smtClean="0"/>
              <a:t>Cliquez </a:t>
            </a:r>
            <a:r>
              <a:rPr lang="fr-CA" sz="2000" i="1" dirty="0"/>
              <a:t>sur l’icône pour entendre le commentaire</a:t>
            </a:r>
          </a:p>
          <a:p>
            <a:endParaRPr lang="fr-CA" sz="2400" i="1" dirty="0"/>
          </a:p>
        </p:txBody>
      </p:sp>
      <p:sp>
        <p:nvSpPr>
          <p:cNvPr id="7" name="Espace réservé du contenu 6"/>
          <p:cNvSpPr>
            <a:spLocks noGrp="1"/>
          </p:cNvSpPr>
          <p:nvPr>
            <p:ph sz="half" idx="2"/>
            <p:custDataLst>
              <p:tags r:id="rId3"/>
            </p:custDataLst>
          </p:nvPr>
        </p:nvSpPr>
        <p:spPr>
          <a:xfrm>
            <a:off x="3131389" y="888521"/>
            <a:ext cx="8222411" cy="5115115"/>
          </a:xfrm>
        </p:spPr>
        <p:style>
          <a:lnRef idx="2">
            <a:schemeClr val="accent1"/>
          </a:lnRef>
          <a:fillRef idx="1">
            <a:schemeClr val="lt1"/>
          </a:fillRef>
          <a:effectRef idx="0">
            <a:schemeClr val="accent1"/>
          </a:effectRef>
          <a:fontRef idx="minor">
            <a:schemeClr val="dk1"/>
          </a:fontRef>
        </p:style>
        <p:txBody>
          <a:bodyPr>
            <a:normAutofit/>
          </a:bodyPr>
          <a:lstStyle/>
          <a:p>
            <a:pPr marL="342900" indent="-342900">
              <a:buFont typeface="Arial" panose="020B0604020202020204" pitchFamily="34" charset="0"/>
              <a:buChar char="•"/>
            </a:pPr>
            <a:endParaRPr lang="fr-CA" sz="2400" dirty="0" smtClean="0"/>
          </a:p>
          <a:p>
            <a:pPr marL="342900" indent="-342900">
              <a:buFont typeface="Arial" panose="020B0604020202020204" pitchFamily="34" charset="0"/>
              <a:buChar char="•"/>
            </a:pPr>
            <a:r>
              <a:rPr lang="fr-CA" sz="2400" dirty="0" smtClean="0"/>
              <a:t>Éviter </a:t>
            </a:r>
            <a:r>
              <a:rPr lang="fr-CA" sz="2400" dirty="0"/>
              <a:t>de tomber dans un « positivisme » qui sonne faux.</a:t>
            </a:r>
          </a:p>
          <a:p>
            <a:pPr marL="342900" indent="-342900">
              <a:buFont typeface="Arial" panose="020B0604020202020204" pitchFamily="34" charset="0"/>
              <a:buChar char="•"/>
            </a:pPr>
            <a:r>
              <a:rPr lang="fr-CA" sz="2400" dirty="0"/>
              <a:t>Rester authentique. </a:t>
            </a:r>
          </a:p>
          <a:p>
            <a:pPr marL="342900" indent="-342900">
              <a:buFont typeface="Arial" panose="020B0604020202020204" pitchFamily="34" charset="0"/>
              <a:buChar char="•"/>
            </a:pPr>
            <a:r>
              <a:rPr lang="fr-CA" sz="2400" dirty="0"/>
              <a:t>Appuyer sa rétroaction positive par la description du comportement ou de l’attitude jugée positive.</a:t>
            </a:r>
          </a:p>
          <a:p>
            <a:pPr marL="342900" indent="-342900">
              <a:buFont typeface="Arial" panose="020B0604020202020204" pitchFamily="34" charset="0"/>
              <a:buChar char="•"/>
            </a:pPr>
            <a:r>
              <a:rPr lang="fr-CA" sz="2400" dirty="0"/>
              <a:t>La rétroaction positive est une stratégie qui s’inscrit dans un contexte global d’intervention. Son efficacité demande une constance dans son application. </a:t>
            </a:r>
          </a:p>
          <a:p>
            <a:pPr marL="342900" indent="-342900">
              <a:buFont typeface="Arial" panose="020B0604020202020204" pitchFamily="34" charset="0"/>
              <a:buChar char="•"/>
            </a:pPr>
            <a:r>
              <a:rPr lang="fr-CA" sz="2400" dirty="0"/>
              <a:t>Chaque personne est différente : un « renforçateur » peut être positif pour une personne et non pour l’autre. Il est important d’adapter la stratégie des «renforçateurs sociaux» en fonction des profils personnels des apprenants. </a:t>
            </a:r>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12</a:t>
            </a:fld>
            <a:endParaRPr lang="en-US" dirty="0"/>
          </a:p>
        </p:txBody>
      </p:sp>
      <p:pic>
        <p:nvPicPr>
          <p:cNvPr id="2" name="audio points important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440000" y="4320000"/>
            <a:ext cx="720000" cy="720000"/>
          </a:xfrm>
          <a:prstGeom prst="rect">
            <a:avLst/>
          </a:prstGeom>
        </p:spPr>
      </p:pic>
      <p:pic>
        <p:nvPicPr>
          <p:cNvPr id="8" name="Image 7"/>
          <p:cNvPicPr>
            <a:picLocks noChangeAspect="1"/>
          </p:cNvPicPr>
          <p:nvPr/>
        </p:nvPicPr>
        <p:blipFill>
          <a:blip r:embed="rId9"/>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583226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smtClean="0"/>
              <a:t>CONCLUSION </a:t>
            </a:r>
            <a:endParaRPr lang="fr-CA" dirty="0"/>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fr-CA" sz="2000" dirty="0" smtClean="0"/>
              <a:t>Pourquoi recommandez-vous cette stratégie en éducation et formation des adultes ?</a:t>
            </a:r>
            <a:endParaRPr lang="fr-CA" sz="2000" dirty="0"/>
          </a:p>
          <a:p>
            <a:endParaRPr lang="fr-CA" sz="1800" i="1" dirty="0" smtClean="0"/>
          </a:p>
          <a:p>
            <a:endParaRPr lang="fr-CA" sz="1800" i="1" dirty="0"/>
          </a:p>
          <a:p>
            <a:endParaRPr lang="fr-FR" sz="1800" i="1" dirty="0" smtClean="0"/>
          </a:p>
          <a:p>
            <a:endParaRPr lang="fr-CA" sz="1800" i="1" dirty="0" smtClean="0"/>
          </a:p>
          <a:p>
            <a:endParaRPr lang="fr-CA" sz="1800" i="1" dirty="0"/>
          </a:p>
          <a:p>
            <a:endParaRPr lang="fr-CA" sz="1800" i="1" dirty="0" smtClean="0"/>
          </a:p>
          <a:p>
            <a:r>
              <a:rPr lang="fr-CA" sz="1800" i="1" dirty="0" smtClean="0"/>
              <a:t>Cliquez </a:t>
            </a:r>
            <a:r>
              <a:rPr lang="fr-CA" sz="1800" i="1" dirty="0"/>
              <a:t>sur l’icône pour entendre le commentaire</a:t>
            </a:r>
          </a:p>
          <a:p>
            <a:endParaRPr lang="fr-CA" sz="1800" i="1" dirty="0" smtClean="0"/>
          </a:p>
          <a:p>
            <a:endParaRPr lang="fr-CA" sz="1800" i="1" dirty="0"/>
          </a:p>
          <a:p>
            <a:endParaRPr lang="fr-CA" sz="1800" i="1" dirty="0" smtClean="0"/>
          </a:p>
          <a:p>
            <a:endParaRPr lang="fr-CA" sz="2900" i="1" dirty="0" smtClean="0"/>
          </a:p>
          <a:p>
            <a:r>
              <a:rPr lang="fr-CA" sz="2900" i="1" dirty="0" smtClean="0"/>
              <a:t>Cliquez </a:t>
            </a:r>
            <a:r>
              <a:rPr lang="fr-CA" sz="2900" i="1" dirty="0"/>
              <a:t>sur l’icône pour entendre le commentaire</a:t>
            </a:r>
          </a:p>
          <a:p>
            <a:endParaRPr lang="fr-CA" sz="2400" i="1" dirty="0"/>
          </a:p>
        </p:txBody>
      </p:sp>
      <p:sp>
        <p:nvSpPr>
          <p:cNvPr id="7" name="Espace réservé du contenu 6"/>
          <p:cNvSpPr>
            <a:spLocks noGrp="1"/>
          </p:cNvSpPr>
          <p:nvPr>
            <p:ph sz="half" idx="2"/>
            <p:custDataLst>
              <p:tags r:id="rId3"/>
            </p:custDataLst>
          </p:nvPr>
        </p:nvSpPr>
        <p:spPr>
          <a:xfrm>
            <a:off x="3019244" y="888521"/>
            <a:ext cx="8222411" cy="5115115"/>
          </a:xfrm>
        </p:spPr>
        <p:style>
          <a:lnRef idx="2">
            <a:schemeClr val="accent1"/>
          </a:lnRef>
          <a:fillRef idx="1">
            <a:schemeClr val="lt1"/>
          </a:fillRef>
          <a:effectRef idx="0">
            <a:schemeClr val="accent1"/>
          </a:effectRef>
          <a:fontRef idx="minor">
            <a:schemeClr val="dk1"/>
          </a:fontRef>
        </p:style>
        <p:txBody>
          <a:bodyPr>
            <a:normAutofit/>
          </a:bodyPr>
          <a:lstStyle/>
          <a:p>
            <a:pPr marL="95250" lvl="1" indent="0">
              <a:buNone/>
            </a:pPr>
            <a:endParaRPr lang="fr-CA" sz="2800" dirty="0" smtClean="0"/>
          </a:p>
          <a:p>
            <a:pPr marL="95250" lvl="1" indent="0">
              <a:buNone/>
            </a:pPr>
            <a:r>
              <a:rPr lang="fr-CA" dirty="0" smtClean="0"/>
              <a:t>La </a:t>
            </a:r>
            <a:r>
              <a:rPr lang="fr-CA" dirty="0"/>
              <a:t>rétroaction positive :</a:t>
            </a:r>
          </a:p>
          <a:p>
            <a:pPr lvl="1"/>
            <a:r>
              <a:rPr lang="fr-CA" dirty="0"/>
              <a:t>Pose des bases systématiques d’interaction de formation tant en contexte de groupe qu’interpersonnel;</a:t>
            </a:r>
          </a:p>
          <a:p>
            <a:pPr lvl="1"/>
            <a:r>
              <a:rPr lang="fr-CA" dirty="0"/>
              <a:t>S’adapte bien avec des personnes en situation de vulnérabilité (manque de motivation, sentiment d’échec, problèmes d’apprentissage, etc.);</a:t>
            </a:r>
          </a:p>
          <a:p>
            <a:pPr lvl="1"/>
            <a:r>
              <a:rPr lang="fr-CA" dirty="0"/>
              <a:t>Repose sur des données probantes démontrant qu’elle favorise le sentiment d’efficacité personnelle et l’attente de réussite.</a:t>
            </a:r>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13</a:t>
            </a:fld>
            <a:endParaRPr lang="en-US" dirty="0"/>
          </a:p>
        </p:txBody>
      </p:sp>
      <p:pic>
        <p:nvPicPr>
          <p:cNvPr id="2" name="audio conclusio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440000" y="4320000"/>
            <a:ext cx="720000" cy="720000"/>
          </a:xfrm>
          <a:prstGeom prst="rect">
            <a:avLst/>
          </a:prstGeom>
        </p:spPr>
      </p:pic>
      <p:pic>
        <p:nvPicPr>
          <p:cNvPr id="8" name="Image 7"/>
          <p:cNvPicPr>
            <a:picLocks noChangeAspect="1"/>
          </p:cNvPicPr>
          <p:nvPr/>
        </p:nvPicPr>
        <p:blipFill>
          <a:blip r:embed="rId9"/>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239671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half" idx="1"/>
            <p:custDataLst>
              <p:tags r:id="rId1"/>
            </p:custDataLst>
          </p:nvPr>
        </p:nvSpPr>
        <p:spPr>
          <a:xfrm>
            <a:off x="838200" y="888521"/>
            <a:ext cx="2181045" cy="528844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endParaRPr lang="fr-CA" dirty="0"/>
          </a:p>
          <a:p>
            <a:endParaRPr lang="fr-CA" dirty="0"/>
          </a:p>
          <a:p>
            <a:pPr algn="ctr"/>
            <a:r>
              <a:rPr lang="fr-CA" sz="5000" dirty="0" smtClean="0"/>
              <a:t>Merci !</a:t>
            </a:r>
            <a:endParaRPr lang="fr-CA" sz="5000" dirty="0"/>
          </a:p>
        </p:txBody>
      </p:sp>
      <p:sp>
        <p:nvSpPr>
          <p:cNvPr id="7" name="Espace réservé du contenu 6"/>
          <p:cNvSpPr>
            <a:spLocks noGrp="1"/>
          </p:cNvSpPr>
          <p:nvPr>
            <p:ph sz="half" idx="2"/>
            <p:custDataLst>
              <p:tags r:id="rId2"/>
            </p:custDataLst>
          </p:nvPr>
        </p:nvSpPr>
        <p:spPr>
          <a:xfrm>
            <a:off x="3131389" y="888521"/>
            <a:ext cx="8222411" cy="5288442"/>
          </a:xfrm>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marL="457200" indent="-457200">
              <a:buFont typeface="Arial" panose="020B0604020202020204" pitchFamily="34" charset="0"/>
              <a:buChar char="•"/>
            </a:pPr>
            <a:endParaRPr lang="fr-CA" dirty="0"/>
          </a:p>
          <a:p>
            <a:pPr algn="ctr"/>
            <a:endParaRPr lang="fr-CA" b="1" dirty="0">
              <a:solidFill>
                <a:srgbClr val="002060"/>
              </a:solidFill>
            </a:endParaRPr>
          </a:p>
          <a:p>
            <a:pPr algn="ctr"/>
            <a:r>
              <a:rPr lang="fr-CA" sz="6400" b="1" dirty="0" smtClean="0">
                <a:solidFill>
                  <a:srgbClr val="002060"/>
                </a:solidFill>
              </a:rPr>
              <a:t>Pour découvrir, enrichir et réutiliser les savoirs </a:t>
            </a:r>
          </a:p>
          <a:p>
            <a:pPr algn="ctr"/>
            <a:r>
              <a:rPr lang="fr-CA" sz="6400" b="1" dirty="0" smtClean="0">
                <a:solidFill>
                  <a:srgbClr val="002060"/>
                </a:solidFill>
              </a:rPr>
              <a:t>sur les stratégies de formation et leurs cas d’utilisation</a:t>
            </a:r>
          </a:p>
          <a:p>
            <a:pPr algn="ctr"/>
            <a:r>
              <a:rPr lang="fr-CA" sz="6400" b="1" dirty="0" smtClean="0">
                <a:solidFill>
                  <a:srgbClr val="002060"/>
                </a:solidFill>
              </a:rPr>
              <a:t> visitez :</a:t>
            </a:r>
          </a:p>
          <a:p>
            <a:pPr algn="ctr"/>
            <a:r>
              <a:rPr lang="fr-CA" sz="6400" b="1" dirty="0">
                <a:solidFill>
                  <a:srgbClr val="002060"/>
                </a:solidFill>
              </a:rPr>
              <a:t>L</a:t>
            </a:r>
            <a:r>
              <a:rPr lang="fr-CA" sz="6400" b="1" dirty="0" smtClean="0">
                <a:solidFill>
                  <a:srgbClr val="002060"/>
                </a:solidFill>
              </a:rPr>
              <a:t>’encyclopédie collaborative libre </a:t>
            </a:r>
            <a:r>
              <a:rPr lang="fr-CA" sz="6400" b="1" dirty="0" smtClean="0">
                <a:solidFill>
                  <a:srgbClr val="002060"/>
                </a:solidFill>
                <a:hlinkClick r:id="rId7"/>
              </a:rPr>
              <a:t>Wiki-TEDia</a:t>
            </a:r>
            <a:r>
              <a:rPr lang="fr-CA" sz="6400" b="1" dirty="0" smtClean="0">
                <a:solidFill>
                  <a:srgbClr val="002060"/>
                </a:solidFill>
              </a:rPr>
              <a:t> </a:t>
            </a:r>
          </a:p>
          <a:p>
            <a:pPr algn="ctr"/>
            <a:endParaRPr lang="fr-CA" sz="3600" b="1" dirty="0">
              <a:solidFill>
                <a:srgbClr val="002060"/>
              </a:solidFill>
            </a:endParaRPr>
          </a:p>
          <a:p>
            <a:pPr algn="ctr"/>
            <a:endParaRPr lang="fr-CA" b="1" dirty="0">
              <a:solidFill>
                <a:srgbClr val="002060"/>
              </a:solidFill>
            </a:endParaRPr>
          </a:p>
          <a:p>
            <a:pPr algn="ctr"/>
            <a:endParaRPr lang="fr-CA" b="1" dirty="0">
              <a:solidFill>
                <a:srgbClr val="002060"/>
              </a:solidFill>
            </a:endParaRPr>
          </a:p>
          <a:p>
            <a:pPr algn="ctr"/>
            <a:endParaRPr lang="fr-CA" b="1" dirty="0">
              <a:solidFill>
                <a:srgbClr val="002060"/>
              </a:solidFill>
            </a:endParaRPr>
          </a:p>
          <a:p>
            <a:pPr marL="457200" indent="-457200">
              <a:buFont typeface="Arial" panose="020B0604020202020204" pitchFamily="34" charset="0"/>
              <a:buChar char="•"/>
            </a:pPr>
            <a:endParaRPr lang="fr-CA" dirty="0"/>
          </a:p>
          <a:p>
            <a:endParaRPr lang="fr-CA" dirty="0"/>
          </a:p>
          <a:p>
            <a:endParaRPr lang="fr-CA" dirty="0"/>
          </a:p>
          <a:p>
            <a:pPr algn="ctr"/>
            <a:endParaRPr lang="fr-CA" sz="6000" b="1" dirty="0"/>
          </a:p>
          <a:p>
            <a:pPr algn="ctr"/>
            <a:endParaRPr lang="fr-CA" sz="6000" b="1" dirty="0" smtClean="0"/>
          </a:p>
          <a:p>
            <a:pPr algn="just"/>
            <a:endParaRPr lang="fr-CA" sz="6400" b="1" dirty="0" smtClean="0"/>
          </a:p>
          <a:p>
            <a:pPr algn="just"/>
            <a:r>
              <a:rPr lang="fr-CA" sz="6400" b="1" dirty="0" smtClean="0"/>
              <a:t>Pour </a:t>
            </a:r>
            <a:r>
              <a:rPr lang="fr-CA" sz="6400" b="1" dirty="0"/>
              <a:t>citer ce document </a:t>
            </a:r>
            <a:r>
              <a:rPr lang="fr-CA" sz="6400" dirty="0"/>
              <a:t> : </a:t>
            </a:r>
            <a:r>
              <a:rPr lang="fr-CA" sz="6400" dirty="0">
                <a:solidFill>
                  <a:schemeClr val="tx2">
                    <a:lumMod val="75000"/>
                  </a:schemeClr>
                </a:solidFill>
              </a:rPr>
              <a:t>Ross, D.(2022). </a:t>
            </a:r>
            <a:r>
              <a:rPr lang="fr-CA" sz="6400" i="1" dirty="0">
                <a:solidFill>
                  <a:schemeClr val="tx2">
                    <a:lumMod val="75000"/>
                  </a:schemeClr>
                </a:solidFill>
              </a:rPr>
              <a:t>Un cas d’utilisation de la stratégie de la rétroaction positive dans une formation de groupe de recherche d’emploi</a:t>
            </a:r>
            <a:r>
              <a:rPr lang="fr-CA" sz="6400" dirty="0">
                <a:solidFill>
                  <a:schemeClr val="tx2">
                    <a:lumMod val="75000"/>
                  </a:schemeClr>
                </a:solidFill>
              </a:rPr>
              <a:t>. </a:t>
            </a:r>
            <a:r>
              <a:rPr lang="fr-CA" sz="6400" dirty="0"/>
              <a:t>Université TÉLUQ, </a:t>
            </a:r>
            <a:r>
              <a:rPr lang="fr-CA" sz="6400" dirty="0" err="1"/>
              <a:t>fabriqueREL</a:t>
            </a:r>
            <a:r>
              <a:rPr lang="fr-CA" sz="6400" dirty="0"/>
              <a:t>. </a:t>
            </a:r>
            <a:r>
              <a:rPr lang="fr-CA" sz="6400" dirty="0">
                <a:hlinkClick r:id="rId8"/>
              </a:rPr>
              <a:t>Licence CC BY SA</a:t>
            </a:r>
            <a:r>
              <a:rPr lang="fr-CA" sz="6400" dirty="0"/>
              <a:t>. </a:t>
            </a:r>
            <a:endParaRPr lang="fr-CA" sz="6400" dirty="0">
              <a:solidFill>
                <a:srgbClr val="FF0000"/>
              </a:solidFill>
            </a:endParaRPr>
          </a:p>
          <a:p>
            <a:endParaRPr lang="fr-CA" dirty="0"/>
          </a:p>
          <a:p>
            <a:r>
              <a:rPr lang="fr-CA" dirty="0"/>
              <a:t>  </a:t>
            </a:r>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3"/>
            </p:custDataLst>
          </p:nvPr>
        </p:nvSpPr>
        <p:spPr>
          <a:xfrm>
            <a:off x="11102431" y="6261819"/>
            <a:ext cx="830262" cy="365125"/>
          </a:xfrm>
        </p:spPr>
        <p:txBody>
          <a:bodyPr/>
          <a:lstStyle/>
          <a:p>
            <a:fld id="{7C8D7908-A7C7-CC46-9524-C00CE01F6968}" type="slidenum">
              <a:rPr lang="en-US" smtClean="0"/>
              <a:pPr/>
              <a:t>14</a:t>
            </a:fld>
            <a:endParaRPr lang="en-US" dirty="0"/>
          </a:p>
        </p:txBody>
      </p:sp>
      <p:pic>
        <p:nvPicPr>
          <p:cNvPr id="8" name="Image 7"/>
          <p:cNvPicPr>
            <a:picLocks noChangeAspect="1"/>
          </p:cNvPicPr>
          <p:nvPr>
            <p:custDataLst>
              <p:tags r:id="rId4"/>
            </p:custDataLst>
          </p:nvPr>
        </p:nvPicPr>
        <p:blipFill>
          <a:blip r:embed="rId9"/>
          <a:stretch>
            <a:fillRect/>
          </a:stretch>
        </p:blipFill>
        <p:spPr>
          <a:xfrm>
            <a:off x="3548204" y="3198122"/>
            <a:ext cx="7353300" cy="1457325"/>
          </a:xfrm>
          <a:prstGeom prst="rect">
            <a:avLst/>
          </a:prstGeom>
        </p:spPr>
      </p:pic>
      <p:pic>
        <p:nvPicPr>
          <p:cNvPr id="9" name="Image 8"/>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9696219" y="4248211"/>
            <a:ext cx="1205285" cy="407236"/>
          </a:xfrm>
          <a:prstGeom prst="rect">
            <a:avLst/>
          </a:prstGeom>
        </p:spPr>
      </p:pic>
      <p:pic>
        <p:nvPicPr>
          <p:cNvPr id="10" name="Image 9"/>
          <p:cNvPicPr>
            <a:picLocks noChangeAspect="1"/>
          </p:cNvPicPr>
          <p:nvPr/>
        </p:nvPicPr>
        <p:blipFill>
          <a:blip r:embed="rId11"/>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2360832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38200" y="365125"/>
            <a:ext cx="10515600" cy="753991"/>
          </a:xfrm>
        </p:spPr>
        <p:txBody>
          <a:bodyPr/>
          <a:lstStyle/>
          <a:p>
            <a:pPr algn="ctr"/>
            <a:r>
              <a:rPr lang="fr-CA" dirty="0"/>
              <a:t>  CRÉDITS</a:t>
            </a:r>
          </a:p>
        </p:txBody>
      </p:sp>
      <p:sp>
        <p:nvSpPr>
          <p:cNvPr id="3" name="Espace réservé du contenu 2"/>
          <p:cNvSpPr>
            <a:spLocks noGrp="1"/>
          </p:cNvSpPr>
          <p:nvPr>
            <p:ph idx="1"/>
            <p:custDataLst>
              <p:tags r:id="rId2"/>
            </p:custDataLst>
          </p:nvPr>
        </p:nvSpPr>
        <p:spPr>
          <a:xfrm>
            <a:off x="838200" y="1119116"/>
            <a:ext cx="10796752" cy="4888381"/>
          </a:xfrm>
        </p:spPr>
        <p:txBody>
          <a:bodyPr>
            <a:normAutofit fontScale="92500" lnSpcReduction="10000"/>
          </a:bodyPr>
          <a:lstStyle/>
          <a:p>
            <a:pPr algn="just"/>
            <a:r>
              <a:rPr lang="fr-CA" sz="2400" dirty="0">
                <a:solidFill>
                  <a:schemeClr val="tx2">
                    <a:lumMod val="75000"/>
                  </a:schemeClr>
                </a:solidFill>
              </a:rPr>
              <a:t>Ce document multimédia </a:t>
            </a:r>
            <a:r>
              <a:rPr lang="fr-CA" sz="2400" dirty="0" smtClean="0">
                <a:solidFill>
                  <a:schemeClr val="tx2">
                    <a:lumMod val="75000"/>
                  </a:schemeClr>
                </a:solidFill>
              </a:rPr>
              <a:t>:</a:t>
            </a:r>
          </a:p>
          <a:p>
            <a:pPr marL="342900" indent="-342900" algn="just">
              <a:buFont typeface="Arial" panose="020B0604020202020204" pitchFamily="34" charset="0"/>
              <a:buChar char="•"/>
            </a:pPr>
            <a:r>
              <a:rPr lang="fr-CA" sz="2400" dirty="0">
                <a:solidFill>
                  <a:schemeClr val="tx2">
                    <a:lumMod val="75000"/>
                  </a:schemeClr>
                </a:solidFill>
              </a:rPr>
              <a:t>P</a:t>
            </a:r>
            <a:r>
              <a:rPr lang="fr-CA" sz="2400" dirty="0" smtClean="0">
                <a:solidFill>
                  <a:schemeClr val="tx2">
                    <a:lumMod val="75000"/>
                  </a:schemeClr>
                </a:solidFill>
              </a:rPr>
              <a:t>résente </a:t>
            </a:r>
            <a:r>
              <a:rPr lang="fr-CA" sz="2400" dirty="0">
                <a:solidFill>
                  <a:schemeClr val="tx2">
                    <a:lumMod val="75000"/>
                  </a:schemeClr>
                </a:solidFill>
              </a:rPr>
              <a:t>un exemple d’utilisation de la stratégie de </a:t>
            </a:r>
            <a:r>
              <a:rPr lang="fr-CA" sz="2400" dirty="0" smtClean="0">
                <a:solidFill>
                  <a:schemeClr val="tx2">
                    <a:lumMod val="75000"/>
                  </a:schemeClr>
                </a:solidFill>
              </a:rPr>
              <a:t>la rétroaction </a:t>
            </a:r>
            <a:r>
              <a:rPr lang="fr-CA" sz="2400" dirty="0" smtClean="0">
                <a:solidFill>
                  <a:schemeClr val="tx2">
                    <a:lumMod val="75000"/>
                  </a:schemeClr>
                </a:solidFill>
              </a:rPr>
              <a:t>positive</a:t>
            </a:r>
            <a:endParaRPr lang="fr-CA" sz="2400" dirty="0" smtClean="0">
              <a:solidFill>
                <a:schemeClr val="tx2">
                  <a:lumMod val="75000"/>
                </a:schemeClr>
              </a:solidFill>
            </a:endParaRPr>
          </a:p>
          <a:p>
            <a:pPr marL="342900" indent="-342900" algn="just">
              <a:buFont typeface="Arial" panose="020B0604020202020204" pitchFamily="34" charset="0"/>
              <a:buChar char="•"/>
            </a:pPr>
            <a:r>
              <a:rPr lang="fr-CA" sz="2400" dirty="0">
                <a:solidFill>
                  <a:schemeClr val="tx2">
                    <a:lumMod val="75000"/>
                  </a:schemeClr>
                </a:solidFill>
              </a:rPr>
              <a:t>V</a:t>
            </a:r>
            <a:r>
              <a:rPr lang="fr-CA" sz="2400" dirty="0" smtClean="0">
                <a:solidFill>
                  <a:schemeClr val="tx2">
                    <a:lumMod val="75000"/>
                  </a:schemeClr>
                </a:solidFill>
              </a:rPr>
              <a:t>ise </a:t>
            </a:r>
            <a:r>
              <a:rPr lang="fr-CA" sz="2400" dirty="0" smtClean="0">
                <a:solidFill>
                  <a:schemeClr val="tx2">
                    <a:lumMod val="75000"/>
                  </a:schemeClr>
                </a:solidFill>
              </a:rPr>
              <a:t>à illustrer l’utilisation de cette stratégie auprès des adultes</a:t>
            </a:r>
            <a:r>
              <a:rPr lang="fr-CA" sz="2400" dirty="0">
                <a:solidFill>
                  <a:schemeClr val="tx2">
                    <a:lumMod val="75000"/>
                  </a:schemeClr>
                </a:solidFill>
              </a:rPr>
              <a:t> </a:t>
            </a:r>
            <a:r>
              <a:rPr lang="fr-CA" sz="2400" dirty="0" smtClean="0">
                <a:solidFill>
                  <a:schemeClr val="tx2">
                    <a:lumMod val="75000"/>
                  </a:schemeClr>
                </a:solidFill>
              </a:rPr>
              <a:t>à la recherche </a:t>
            </a:r>
            <a:r>
              <a:rPr lang="fr-CA" sz="2400" dirty="0" smtClean="0">
                <a:solidFill>
                  <a:schemeClr val="tx2">
                    <a:lumMod val="75000"/>
                  </a:schemeClr>
                </a:solidFill>
              </a:rPr>
              <a:t>d’emploi</a:t>
            </a:r>
            <a:endParaRPr lang="fr-CA" sz="2400" dirty="0" smtClean="0">
              <a:solidFill>
                <a:schemeClr val="tx2">
                  <a:lumMod val="75000"/>
                </a:schemeClr>
              </a:solidFill>
            </a:endParaRPr>
          </a:p>
          <a:p>
            <a:pPr marL="342900" indent="-342900" algn="just">
              <a:buFont typeface="Arial" panose="020B0604020202020204" pitchFamily="34" charset="0"/>
              <a:buChar char="•"/>
            </a:pPr>
            <a:r>
              <a:rPr lang="fr-CA" sz="2400" dirty="0">
                <a:solidFill>
                  <a:schemeClr val="tx2">
                    <a:lumMod val="75000"/>
                  </a:schemeClr>
                </a:solidFill>
              </a:rPr>
              <a:t>C</a:t>
            </a:r>
            <a:r>
              <a:rPr lang="fr-CA" sz="2400" dirty="0" smtClean="0">
                <a:solidFill>
                  <a:schemeClr val="tx2">
                    <a:lumMod val="75000"/>
                  </a:schemeClr>
                </a:solidFill>
              </a:rPr>
              <a:t>omplète </a:t>
            </a:r>
            <a:r>
              <a:rPr lang="fr-CA" sz="2400" dirty="0" smtClean="0">
                <a:solidFill>
                  <a:schemeClr val="tx2">
                    <a:lumMod val="75000"/>
                  </a:schemeClr>
                </a:solidFill>
              </a:rPr>
              <a:t>la description de la stratégie de la </a:t>
            </a:r>
            <a:r>
              <a:rPr lang="fr-CA" sz="2400" dirty="0" smtClean="0">
                <a:solidFill>
                  <a:schemeClr val="tx2">
                    <a:lumMod val="75000"/>
                  </a:schemeClr>
                </a:solidFill>
                <a:hlinkClick r:id="rId5"/>
              </a:rPr>
              <a:t>rétroaction positive </a:t>
            </a:r>
            <a:r>
              <a:rPr lang="fr-CA" sz="2400" dirty="0" smtClean="0">
                <a:solidFill>
                  <a:schemeClr val="tx2">
                    <a:lumMod val="75000"/>
                  </a:schemeClr>
                </a:solidFill>
              </a:rPr>
              <a:t>figurant dans la </a:t>
            </a:r>
            <a:r>
              <a:rPr lang="fr-CA" sz="2400" dirty="0">
                <a:solidFill>
                  <a:schemeClr val="tx2">
                    <a:lumMod val="75000"/>
                  </a:schemeClr>
                </a:solidFill>
                <a:hlinkClick r:id="rId6"/>
              </a:rPr>
              <a:t>Banque de stratégies de formation </a:t>
            </a:r>
            <a:r>
              <a:rPr lang="fr-CA" sz="2400" dirty="0" smtClean="0">
                <a:solidFill>
                  <a:schemeClr val="tx2">
                    <a:lumMod val="75000"/>
                  </a:schemeClr>
                </a:solidFill>
                <a:hlinkClick r:id="rId6"/>
              </a:rPr>
              <a:t>Wiki-TEDia</a:t>
            </a:r>
            <a:endParaRPr lang="fr-CA" sz="2400" dirty="0" smtClean="0">
              <a:solidFill>
                <a:schemeClr val="tx2">
                  <a:lumMod val="75000"/>
                </a:schemeClr>
              </a:solidFill>
            </a:endParaRPr>
          </a:p>
          <a:p>
            <a:pPr marL="342900" indent="-342900" algn="just">
              <a:buFont typeface="Arial" panose="020B0604020202020204" pitchFamily="34" charset="0"/>
              <a:buChar char="•"/>
            </a:pPr>
            <a:r>
              <a:rPr lang="fr-CA" sz="2400" dirty="0">
                <a:solidFill>
                  <a:schemeClr val="tx2">
                    <a:lumMod val="75000"/>
                  </a:schemeClr>
                </a:solidFill>
              </a:rPr>
              <a:t>A</a:t>
            </a:r>
            <a:r>
              <a:rPr lang="fr-CA" sz="2400" dirty="0" smtClean="0">
                <a:solidFill>
                  <a:schemeClr val="tx2">
                    <a:lumMod val="75000"/>
                  </a:schemeClr>
                </a:solidFill>
              </a:rPr>
              <a:t> </a:t>
            </a:r>
            <a:r>
              <a:rPr lang="fr-CA" sz="2400" dirty="0">
                <a:solidFill>
                  <a:schemeClr val="tx2">
                    <a:lumMod val="75000"/>
                  </a:schemeClr>
                </a:solidFill>
              </a:rPr>
              <a:t>été élaboré </a:t>
            </a:r>
            <a:r>
              <a:rPr lang="fr-CA" sz="2400" dirty="0" smtClean="0">
                <a:solidFill>
                  <a:schemeClr val="tx2">
                    <a:lumMod val="75000"/>
                  </a:schemeClr>
                </a:solidFill>
              </a:rPr>
              <a:t>à </a:t>
            </a:r>
            <a:r>
              <a:rPr lang="fr-CA" sz="2400" dirty="0">
                <a:solidFill>
                  <a:schemeClr val="tx2">
                    <a:lumMod val="75000"/>
                  </a:schemeClr>
                </a:solidFill>
              </a:rPr>
              <a:t>l’aide du </a:t>
            </a:r>
            <a:r>
              <a:rPr lang="fr-CA" sz="2400" dirty="0">
                <a:solidFill>
                  <a:schemeClr val="tx2">
                    <a:lumMod val="75000"/>
                  </a:schemeClr>
                </a:solidFill>
                <a:hlinkClick r:id="rId7"/>
              </a:rPr>
              <a:t>Guide de conception d’un cas d’utilisation d’une stratégie de formation</a:t>
            </a:r>
            <a:r>
              <a:rPr lang="fr-CA" sz="2400" dirty="0">
                <a:solidFill>
                  <a:schemeClr val="tx2">
                    <a:lumMod val="75000"/>
                  </a:schemeClr>
                </a:solidFill>
              </a:rPr>
              <a:t> (Pudelko et Ross, </a:t>
            </a:r>
            <a:r>
              <a:rPr lang="fr-CA" sz="2400" dirty="0" smtClean="0">
                <a:solidFill>
                  <a:schemeClr val="tx2">
                    <a:lumMod val="75000"/>
                  </a:schemeClr>
                </a:solidFill>
              </a:rPr>
              <a:t>2022, Sous licence CC-BY-SA)</a:t>
            </a:r>
          </a:p>
          <a:p>
            <a:pPr marL="342900" indent="-342900" algn="just">
              <a:buFont typeface="Arial" panose="020B0604020202020204" pitchFamily="34" charset="0"/>
              <a:buChar char="•"/>
            </a:pPr>
            <a:r>
              <a:rPr lang="fr-CA" sz="2400" dirty="0">
                <a:solidFill>
                  <a:schemeClr val="tx2">
                    <a:lumMod val="75000"/>
                  </a:schemeClr>
                </a:solidFill>
              </a:rPr>
              <a:t>A</a:t>
            </a:r>
            <a:r>
              <a:rPr lang="fr-CA" sz="2400" dirty="0" smtClean="0">
                <a:solidFill>
                  <a:schemeClr val="tx2">
                    <a:lumMod val="75000"/>
                  </a:schemeClr>
                </a:solidFill>
              </a:rPr>
              <a:t> </a:t>
            </a:r>
            <a:r>
              <a:rPr lang="fr-CA" sz="2400" dirty="0">
                <a:solidFill>
                  <a:schemeClr val="tx2">
                    <a:lumMod val="75000"/>
                  </a:schemeClr>
                </a:solidFill>
              </a:rPr>
              <a:t>été élaboré dans le cadre du projet Wiki-TEDia+, grâce au soutien financier de la Fabrique </a:t>
            </a:r>
            <a:r>
              <a:rPr lang="fr-CA" sz="2400" dirty="0" smtClean="0">
                <a:solidFill>
                  <a:schemeClr val="tx2">
                    <a:lumMod val="75000"/>
                  </a:schemeClr>
                </a:solidFill>
              </a:rPr>
              <a:t>REL</a:t>
            </a:r>
            <a:endParaRPr lang="fr-CA" sz="2400" dirty="0">
              <a:solidFill>
                <a:schemeClr val="tx2">
                  <a:lumMod val="75000"/>
                </a:schemeClr>
              </a:solidFill>
            </a:endParaRPr>
          </a:p>
          <a:p>
            <a:pPr algn="just"/>
            <a:endParaRPr lang="fr-CA" sz="2400" b="1" dirty="0" smtClean="0">
              <a:solidFill>
                <a:schemeClr val="tx2">
                  <a:lumMod val="75000"/>
                </a:schemeClr>
              </a:solidFill>
            </a:endParaRPr>
          </a:p>
          <a:p>
            <a:pPr algn="just"/>
            <a:r>
              <a:rPr lang="fr-CA" sz="2400" b="1" dirty="0" smtClean="0">
                <a:solidFill>
                  <a:schemeClr val="tx2">
                    <a:lumMod val="75000"/>
                  </a:schemeClr>
                </a:solidFill>
              </a:rPr>
              <a:t>Pour </a:t>
            </a:r>
            <a:r>
              <a:rPr lang="fr-CA" sz="2400" b="1" dirty="0">
                <a:solidFill>
                  <a:schemeClr val="tx2">
                    <a:lumMod val="75000"/>
                  </a:schemeClr>
                </a:solidFill>
              </a:rPr>
              <a:t>citer ce document </a:t>
            </a:r>
            <a:r>
              <a:rPr lang="fr-CA" sz="2400" dirty="0" smtClean="0">
                <a:solidFill>
                  <a:schemeClr val="tx2">
                    <a:lumMod val="75000"/>
                  </a:schemeClr>
                </a:solidFill>
              </a:rPr>
              <a:t>: </a:t>
            </a:r>
          </a:p>
          <a:p>
            <a:pPr algn="just"/>
            <a:r>
              <a:rPr lang="fr-CA" sz="2400" dirty="0" smtClean="0">
                <a:solidFill>
                  <a:schemeClr val="tx2">
                    <a:lumMod val="75000"/>
                  </a:schemeClr>
                </a:solidFill>
              </a:rPr>
              <a:t>Ross, D</a:t>
            </a:r>
            <a:r>
              <a:rPr lang="fr-CA" sz="2400" dirty="0" smtClean="0">
                <a:solidFill>
                  <a:schemeClr val="tx2">
                    <a:lumMod val="75000"/>
                  </a:schemeClr>
                </a:solidFill>
              </a:rPr>
              <a:t>. (</a:t>
            </a:r>
            <a:r>
              <a:rPr lang="fr-CA" sz="2400" dirty="0" smtClean="0">
                <a:solidFill>
                  <a:schemeClr val="tx2">
                    <a:lumMod val="75000"/>
                  </a:schemeClr>
                </a:solidFill>
              </a:rPr>
              <a:t>2022). </a:t>
            </a:r>
            <a:r>
              <a:rPr lang="fr-CA" sz="2400" i="1" dirty="0" smtClean="0">
                <a:solidFill>
                  <a:schemeClr val="tx2">
                    <a:lumMod val="75000"/>
                  </a:schemeClr>
                </a:solidFill>
              </a:rPr>
              <a:t>Un cas d’utilisation de la stratégie de la rétroaction positive dans une formation de groupe de recherche d’emploi</a:t>
            </a:r>
            <a:r>
              <a:rPr lang="fr-CA" sz="2400" dirty="0" smtClean="0">
                <a:solidFill>
                  <a:schemeClr val="tx2">
                    <a:lumMod val="75000"/>
                  </a:schemeClr>
                </a:solidFill>
              </a:rPr>
              <a:t>. </a:t>
            </a:r>
            <a:r>
              <a:rPr lang="fr-CA" sz="2400" dirty="0"/>
              <a:t>Université TÉLUQ, </a:t>
            </a:r>
            <a:r>
              <a:rPr lang="fr-CA" sz="2400" dirty="0" err="1"/>
              <a:t>fabriqueREL</a:t>
            </a:r>
            <a:r>
              <a:rPr lang="fr-CA" sz="2400" dirty="0"/>
              <a:t>. </a:t>
            </a:r>
            <a:r>
              <a:rPr lang="fr-CA" sz="2400" dirty="0">
                <a:hlinkClick r:id="rId8"/>
              </a:rPr>
              <a:t>Licence CC BY SA</a:t>
            </a:r>
            <a:r>
              <a:rPr lang="fr-CA" sz="2400" dirty="0"/>
              <a:t>. </a:t>
            </a:r>
            <a:endParaRPr lang="fr-CA" dirty="0">
              <a:solidFill>
                <a:srgbClr val="FF0000"/>
              </a:solidFill>
            </a:endParaRPr>
          </a:p>
          <a:p>
            <a:pPr marL="457200" indent="-457200" algn="just">
              <a:buFont typeface="Arial" panose="020B0604020202020204" pitchFamily="34" charset="0"/>
              <a:buChar char="•"/>
            </a:pPr>
            <a:endParaRPr lang="fr-CA" dirty="0">
              <a:solidFill>
                <a:srgbClr val="FF0000"/>
              </a:solidFill>
            </a:endParaRPr>
          </a:p>
          <a:p>
            <a:pPr algn="just"/>
            <a:endParaRPr lang="fr-CA" dirty="0">
              <a:solidFill>
                <a:srgbClr val="FF0000"/>
              </a:solidFill>
            </a:endParaRPr>
          </a:p>
        </p:txBody>
      </p:sp>
      <p:sp>
        <p:nvSpPr>
          <p:cNvPr id="4" name="Espace réservé du numéro de diapositive 3"/>
          <p:cNvSpPr>
            <a:spLocks noGrp="1"/>
          </p:cNvSpPr>
          <p:nvPr>
            <p:ph type="sldNum" sz="quarter" idx="12"/>
            <p:custDataLst>
              <p:tags r:id="rId3"/>
            </p:custDataLst>
          </p:nvPr>
        </p:nvSpPr>
        <p:spPr/>
        <p:txBody>
          <a:bodyPr/>
          <a:lstStyle/>
          <a:p>
            <a:fld id="{7C8D7908-A7C7-CC46-9524-C00CE01F6968}" type="slidenum">
              <a:rPr lang="fr-CA" smtClean="0"/>
              <a:t>2</a:t>
            </a:fld>
            <a:endParaRPr lang="fr-CA" dirty="0"/>
          </a:p>
        </p:txBody>
      </p:sp>
      <p:pic>
        <p:nvPicPr>
          <p:cNvPr id="5" name="Image 4"/>
          <p:cNvPicPr>
            <a:picLocks noChangeAspect="1"/>
          </p:cNvPicPr>
          <p:nvPr/>
        </p:nvPicPr>
        <p:blipFill>
          <a:blip r:embed="rId9"/>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307940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1740E9-CB95-499C-8BD8-6BD31DAE4ADB}"/>
              </a:ext>
            </a:extLst>
          </p:cNvPr>
          <p:cNvSpPr>
            <a:spLocks noGrp="1"/>
          </p:cNvSpPr>
          <p:nvPr>
            <p:ph type="title"/>
            <p:custDataLst>
              <p:tags r:id="rId1"/>
            </p:custDataLst>
          </p:nvPr>
        </p:nvSpPr>
        <p:spPr>
          <a:xfrm>
            <a:off x="838200" y="365125"/>
            <a:ext cx="10515600" cy="890469"/>
          </a:xfrm>
        </p:spPr>
        <p:txBody>
          <a:bodyPr>
            <a:noAutofit/>
          </a:bodyPr>
          <a:lstStyle/>
          <a:p>
            <a:pPr algn="ctr"/>
            <a:r>
              <a:rPr lang="fr-CA" sz="4000" dirty="0"/>
              <a:t/>
            </a:r>
            <a:br>
              <a:rPr lang="fr-CA" sz="4000" dirty="0"/>
            </a:br>
            <a:r>
              <a:rPr lang="fr-CA" sz="4000" dirty="0"/>
              <a:t>Composantes du cas d’utilisation </a:t>
            </a:r>
            <a:br>
              <a:rPr lang="fr-CA" sz="4000" dirty="0"/>
            </a:br>
            <a:endParaRPr lang="fr-CA" sz="3600" dirty="0"/>
          </a:p>
        </p:txBody>
      </p:sp>
      <p:sp>
        <p:nvSpPr>
          <p:cNvPr id="5" name="Espace réservé du contenu 4">
            <a:extLst>
              <a:ext uri="{FF2B5EF4-FFF2-40B4-BE49-F238E27FC236}">
                <a16:creationId xmlns:a16="http://schemas.microsoft.com/office/drawing/2014/main" id="{822FA902-1449-4EDF-B420-851838D01EC9}"/>
              </a:ext>
            </a:extLst>
          </p:cNvPr>
          <p:cNvSpPr>
            <a:spLocks noGrp="1"/>
          </p:cNvSpPr>
          <p:nvPr>
            <p:ph idx="1"/>
            <p:custDataLst>
              <p:tags r:id="rId2"/>
            </p:custDataLst>
          </p:nvPr>
        </p:nvSpPr>
        <p:spPr>
          <a:xfrm>
            <a:off x="838200" y="1284169"/>
            <a:ext cx="10515600" cy="4701730"/>
          </a:xfrm>
        </p:spPr>
        <p:txBody>
          <a:bodyPr>
            <a:normAutofit lnSpcReduction="10000"/>
          </a:bodyPr>
          <a:lstStyle/>
          <a:p>
            <a:r>
              <a:rPr lang="fr-CA" dirty="0">
                <a:solidFill>
                  <a:srgbClr val="0070C0"/>
                </a:solidFill>
                <a:hlinkClick r:id="rId5" action="ppaction://hlinksldjump"/>
              </a:rPr>
              <a:t>Présentation personnelle </a:t>
            </a:r>
            <a:endParaRPr lang="fr-CA" dirty="0">
              <a:solidFill>
                <a:srgbClr val="0070C0"/>
              </a:solidFill>
            </a:endParaRPr>
          </a:p>
          <a:p>
            <a:r>
              <a:rPr lang="fr-CA" dirty="0">
                <a:solidFill>
                  <a:srgbClr val="0070C0"/>
                </a:solidFill>
                <a:hlinkClick r:id="rId6" action="ppaction://hlinksldjump"/>
              </a:rPr>
              <a:t>Contexte </a:t>
            </a:r>
            <a:endParaRPr lang="fr-CA" dirty="0">
              <a:solidFill>
                <a:srgbClr val="0070C0"/>
              </a:solidFill>
            </a:endParaRPr>
          </a:p>
          <a:p>
            <a:r>
              <a:rPr lang="fr-CA" dirty="0">
                <a:solidFill>
                  <a:srgbClr val="0070C0"/>
                </a:solidFill>
                <a:hlinkClick r:id="rId7" action="ppaction://hlinksldjump"/>
              </a:rPr>
              <a:t>But de la formation</a:t>
            </a:r>
            <a:endParaRPr lang="fr-CA" dirty="0">
              <a:solidFill>
                <a:srgbClr val="0070C0"/>
              </a:solidFill>
            </a:endParaRPr>
          </a:p>
          <a:p>
            <a:r>
              <a:rPr lang="fr-CA" dirty="0">
                <a:solidFill>
                  <a:srgbClr val="0070C0"/>
                </a:solidFill>
                <a:hlinkClick r:id="rId8" action="ppaction://hlinksldjump"/>
              </a:rPr>
              <a:t>Public cible</a:t>
            </a:r>
            <a:endParaRPr lang="fr-CA" dirty="0">
              <a:solidFill>
                <a:srgbClr val="0070C0"/>
              </a:solidFill>
            </a:endParaRPr>
          </a:p>
          <a:p>
            <a:r>
              <a:rPr lang="fr-CA" dirty="0">
                <a:solidFill>
                  <a:srgbClr val="0070C0"/>
                </a:solidFill>
                <a:hlinkClick r:id="rId9" action="ppaction://hlinksldjump"/>
              </a:rPr>
              <a:t>Problème d’apprentissage</a:t>
            </a:r>
            <a:endParaRPr lang="fr-CA" dirty="0">
              <a:solidFill>
                <a:srgbClr val="0070C0"/>
              </a:solidFill>
            </a:endParaRPr>
          </a:p>
          <a:p>
            <a:r>
              <a:rPr lang="fr-CA" dirty="0">
                <a:solidFill>
                  <a:srgbClr val="0070C0"/>
                </a:solidFill>
                <a:hlinkClick r:id="rId10" action="ppaction://hlinksldjump"/>
              </a:rPr>
              <a:t>Connaissances et objectifs</a:t>
            </a:r>
            <a:endParaRPr lang="fr-CA" dirty="0">
              <a:solidFill>
                <a:srgbClr val="0070C0"/>
              </a:solidFill>
            </a:endParaRPr>
          </a:p>
          <a:p>
            <a:r>
              <a:rPr lang="fr-CA" dirty="0">
                <a:solidFill>
                  <a:srgbClr val="0070C0"/>
                </a:solidFill>
                <a:hlinkClick r:id="rId11" action="ppaction://hlinksldjump"/>
              </a:rPr>
              <a:t>Déroulement (1)</a:t>
            </a:r>
            <a:endParaRPr lang="fr-CA" dirty="0">
              <a:solidFill>
                <a:srgbClr val="0070C0"/>
              </a:solidFill>
            </a:endParaRPr>
          </a:p>
          <a:p>
            <a:r>
              <a:rPr lang="fr-CA" dirty="0">
                <a:solidFill>
                  <a:srgbClr val="0070C0"/>
                </a:solidFill>
                <a:hlinkClick r:id="rId12" action="ppaction://hlinksldjump"/>
              </a:rPr>
              <a:t>Déroulement (2)</a:t>
            </a:r>
            <a:endParaRPr lang="fr-CA" dirty="0">
              <a:solidFill>
                <a:srgbClr val="0070C0"/>
              </a:solidFill>
            </a:endParaRPr>
          </a:p>
          <a:p>
            <a:r>
              <a:rPr lang="fr-CA" dirty="0">
                <a:solidFill>
                  <a:srgbClr val="0070C0"/>
                </a:solidFill>
                <a:hlinkClick r:id="rId13" action="ppaction://hlinksldjump"/>
              </a:rPr>
              <a:t>Points importants</a:t>
            </a:r>
            <a:endParaRPr lang="fr-CA" dirty="0">
              <a:solidFill>
                <a:srgbClr val="0070C0"/>
              </a:solidFill>
            </a:endParaRPr>
          </a:p>
          <a:p>
            <a:r>
              <a:rPr lang="fr-CA" dirty="0">
                <a:solidFill>
                  <a:srgbClr val="0070C0"/>
                </a:solidFill>
                <a:hlinkClick r:id="rId14" action="ppaction://hlinksldjump"/>
              </a:rPr>
              <a:t>Conclusion </a:t>
            </a:r>
            <a:endParaRPr lang="fr-CA" dirty="0">
              <a:solidFill>
                <a:srgbClr val="0070C0"/>
              </a:solidFill>
            </a:endParaRPr>
          </a:p>
          <a:p>
            <a:pPr marL="457200" indent="-457200" algn="l">
              <a:buFont typeface="Arial" panose="020B0604020202020204" pitchFamily="34" charset="0"/>
              <a:buChar char="•"/>
            </a:pPr>
            <a:endParaRPr lang="fr-CA" dirty="0"/>
          </a:p>
        </p:txBody>
      </p:sp>
      <p:sp>
        <p:nvSpPr>
          <p:cNvPr id="3" name="Espace réservé du numéro de diapositive 2">
            <a:extLst>
              <a:ext uri="{FF2B5EF4-FFF2-40B4-BE49-F238E27FC236}">
                <a16:creationId xmlns:a16="http://schemas.microsoft.com/office/drawing/2014/main" id="{7E5E3546-CC13-4814-ADC4-A73FAB81C795}"/>
              </a:ext>
            </a:extLst>
          </p:cNvPr>
          <p:cNvSpPr>
            <a:spLocks noGrp="1"/>
          </p:cNvSpPr>
          <p:nvPr>
            <p:ph type="sldNum" sz="quarter" idx="4294967295"/>
            <p:custDataLst>
              <p:tags r:id="rId3"/>
            </p:custDataLst>
          </p:nvPr>
        </p:nvSpPr>
        <p:spPr>
          <a:xfrm>
            <a:off x="11075135" y="6253163"/>
            <a:ext cx="830262" cy="365125"/>
          </a:xfrm>
        </p:spPr>
        <p:txBody>
          <a:bodyPr/>
          <a:lstStyle/>
          <a:p>
            <a:fld id="{7C8D7908-A7C7-CC46-9524-C00CE01F6968}" type="slidenum">
              <a:rPr lang="en-US" smtClean="0"/>
              <a:pPr/>
              <a:t>3</a:t>
            </a:fld>
            <a:endParaRPr lang="en-US" dirty="0"/>
          </a:p>
        </p:txBody>
      </p:sp>
      <p:pic>
        <p:nvPicPr>
          <p:cNvPr id="7" name="Image 6"/>
          <p:cNvPicPr>
            <a:picLocks noChangeAspect="1"/>
          </p:cNvPicPr>
          <p:nvPr/>
        </p:nvPicPr>
        <p:blipFill>
          <a:blip r:embed="rId15"/>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1511770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smtClean="0"/>
              <a:t>PRÉSENTATION PERSONNELLE </a:t>
            </a:r>
            <a:endParaRPr lang="fr-CA" dirty="0"/>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fr-CA" sz="2000" dirty="0" smtClean="0"/>
              <a:t>Je me présente…</a:t>
            </a:r>
            <a:endParaRPr lang="fr-CA" sz="2000" dirty="0"/>
          </a:p>
          <a:p>
            <a:endParaRPr lang="fr-CA" sz="2400" i="1" dirty="0"/>
          </a:p>
          <a:p>
            <a:endParaRPr lang="fr-CA" sz="1100" i="1" dirty="0" smtClean="0"/>
          </a:p>
          <a:p>
            <a:endParaRPr lang="fr-CA" sz="1800" i="1" dirty="0"/>
          </a:p>
          <a:p>
            <a:endParaRPr lang="fr-CA" sz="2000" i="1" dirty="0" smtClean="0"/>
          </a:p>
          <a:p>
            <a:endParaRPr lang="fr-CA" sz="900" i="1" dirty="0"/>
          </a:p>
          <a:p>
            <a:endParaRPr lang="fr-CA" sz="2000" i="1" dirty="0" smtClean="0"/>
          </a:p>
          <a:p>
            <a:endParaRPr lang="fr-FR" sz="2000" i="1" dirty="0" smtClean="0"/>
          </a:p>
          <a:p>
            <a:endParaRPr lang="fr-FR" sz="2000" i="1" dirty="0" smtClean="0"/>
          </a:p>
          <a:p>
            <a:endParaRPr lang="fr-CA" sz="2000" i="1" dirty="0"/>
          </a:p>
          <a:p>
            <a:endParaRPr lang="fr-CA" sz="2000" i="1" dirty="0" smtClean="0"/>
          </a:p>
          <a:p>
            <a:r>
              <a:rPr lang="fr-CA" sz="2000" i="1" dirty="0" smtClean="0"/>
              <a:t>Cliquez </a:t>
            </a:r>
            <a:r>
              <a:rPr lang="fr-CA" sz="2000" i="1" dirty="0"/>
              <a:t>sur l’icône pour entendre le </a:t>
            </a:r>
            <a:r>
              <a:rPr lang="fr-CA" sz="2000" i="1" dirty="0" smtClean="0"/>
              <a:t>commentaire</a:t>
            </a:r>
            <a:endParaRPr lang="fr-CA" sz="1200" i="1" dirty="0"/>
          </a:p>
        </p:txBody>
      </p:sp>
      <p:sp>
        <p:nvSpPr>
          <p:cNvPr id="7" name="Espace réservé du contenu 6"/>
          <p:cNvSpPr>
            <a:spLocks noGrp="1"/>
          </p:cNvSpPr>
          <p:nvPr>
            <p:ph sz="half" idx="2"/>
            <p:custDataLst>
              <p:tags r:id="rId3"/>
            </p:custDataLst>
          </p:nvPr>
        </p:nvSpPr>
        <p:spPr>
          <a:xfrm>
            <a:off x="3131389" y="888521"/>
            <a:ext cx="8222411" cy="5115115"/>
          </a:xfrm>
        </p:spPr>
        <p:style>
          <a:lnRef idx="2">
            <a:schemeClr val="accent1"/>
          </a:lnRef>
          <a:fillRef idx="1">
            <a:schemeClr val="lt1"/>
          </a:fillRef>
          <a:effectRef idx="0">
            <a:schemeClr val="accent1"/>
          </a:effectRef>
          <a:fontRef idx="minor">
            <a:schemeClr val="dk1"/>
          </a:fontRef>
        </p:style>
        <p:txBody>
          <a:bodyPr>
            <a:normAutofit fontScale="32500" lnSpcReduction="20000"/>
          </a:bodyPr>
          <a:lstStyle/>
          <a:p>
            <a:pPr algn="ctr">
              <a:lnSpc>
                <a:spcPct val="120000"/>
              </a:lnSpc>
            </a:pPr>
            <a:r>
              <a:rPr lang="fr-CA" sz="4900" b="1" i="1" dirty="0"/>
              <a:t>Denis Ross : formateur, conseiller, tuteur</a:t>
            </a:r>
          </a:p>
          <a:p>
            <a:pPr>
              <a:lnSpc>
                <a:spcPct val="120000"/>
              </a:lnSpc>
            </a:pPr>
            <a:r>
              <a:rPr lang="fr-CA" sz="6000" dirty="0"/>
              <a:t>Plus de 30 années d’expérience en tant que :</a:t>
            </a:r>
          </a:p>
          <a:p>
            <a:pPr marL="342900" indent="-342900">
              <a:buFont typeface="Arial" panose="020B0604020202020204" pitchFamily="34" charset="0"/>
              <a:buChar char="•"/>
            </a:pPr>
            <a:r>
              <a:rPr lang="fr-CA" sz="4300" dirty="0"/>
              <a:t>Conseiller en </a:t>
            </a:r>
            <a:r>
              <a:rPr lang="fr-CA" sz="4300" dirty="0" smtClean="0"/>
              <a:t>employabilité</a:t>
            </a:r>
            <a:endParaRPr lang="fr-CA" sz="4300" dirty="0"/>
          </a:p>
          <a:p>
            <a:pPr marL="342900" indent="-342900">
              <a:buFont typeface="Arial" panose="020B0604020202020204" pitchFamily="34" charset="0"/>
              <a:buChar char="•"/>
            </a:pPr>
            <a:r>
              <a:rPr lang="fr-CA" sz="4300" dirty="0"/>
              <a:t>Animateur des groupes de recherche </a:t>
            </a:r>
            <a:r>
              <a:rPr lang="fr-CA" sz="4300" dirty="0" smtClean="0"/>
              <a:t>d’emploi</a:t>
            </a:r>
            <a:endParaRPr lang="fr-CA" sz="4300" dirty="0"/>
          </a:p>
          <a:p>
            <a:pPr marL="342900" indent="-342900">
              <a:buFont typeface="Arial" panose="020B0604020202020204" pitchFamily="34" charset="0"/>
              <a:buChar char="•"/>
            </a:pPr>
            <a:r>
              <a:rPr lang="fr-CA" sz="4300" dirty="0"/>
              <a:t>Formateur des conseillers en employabilité au Canada et à </a:t>
            </a:r>
            <a:r>
              <a:rPr lang="fr-CA" sz="4300" dirty="0" smtClean="0"/>
              <a:t>l’international</a:t>
            </a:r>
            <a:endParaRPr lang="fr-CA" sz="4300" dirty="0"/>
          </a:p>
          <a:p>
            <a:pPr marL="342900" indent="-342900">
              <a:buFont typeface="Arial" panose="020B0604020202020204" pitchFamily="34" charset="0"/>
              <a:buChar char="•"/>
            </a:pPr>
            <a:r>
              <a:rPr lang="fr-CA" sz="4300" dirty="0"/>
              <a:t>Consultant en formation des </a:t>
            </a:r>
            <a:r>
              <a:rPr lang="fr-CA" sz="4300" dirty="0" smtClean="0"/>
              <a:t>adultes</a:t>
            </a:r>
            <a:endParaRPr lang="fr-CA" sz="4300" dirty="0"/>
          </a:p>
          <a:p>
            <a:pPr marL="342900" indent="-342900">
              <a:buFont typeface="Arial" panose="020B0604020202020204" pitchFamily="34" charset="0"/>
              <a:buChar char="•"/>
            </a:pPr>
            <a:r>
              <a:rPr lang="fr-CA" sz="4300" dirty="0"/>
              <a:t>Coordonnateur à l’encadrement et tuteur dans les cours en éducation des adultes à la TÉLUQ.</a:t>
            </a:r>
          </a:p>
          <a:p>
            <a:pPr marL="342900" indent="-342900">
              <a:buFont typeface="Arial" panose="020B0604020202020204" pitchFamily="34" charset="0"/>
              <a:buChar char="•"/>
            </a:pPr>
            <a:endParaRPr lang="fr-CA" sz="4000" dirty="0"/>
          </a:p>
          <a:p>
            <a:r>
              <a:rPr lang="fr-CA" sz="6000" dirty="0"/>
              <a:t>Intérêts en formation des adultes :</a:t>
            </a:r>
          </a:p>
          <a:p>
            <a:pPr marL="342900" indent="-342900">
              <a:buFont typeface="Arial" panose="020B0604020202020204" pitchFamily="34" charset="0"/>
              <a:buChar char="•"/>
            </a:pPr>
            <a:r>
              <a:rPr lang="fr-CA" sz="4300" dirty="0"/>
              <a:t>la pratique </a:t>
            </a:r>
            <a:r>
              <a:rPr lang="fr-CA" sz="4300" dirty="0" smtClean="0"/>
              <a:t>réflexive</a:t>
            </a:r>
            <a:endParaRPr lang="fr-CA" sz="4300" dirty="0"/>
          </a:p>
          <a:p>
            <a:pPr marL="342900" indent="-342900">
              <a:buFont typeface="Arial" panose="020B0604020202020204" pitchFamily="34" charset="0"/>
              <a:buChar char="•"/>
            </a:pPr>
            <a:r>
              <a:rPr lang="fr-CA" sz="4300" dirty="0"/>
              <a:t>les communautés de </a:t>
            </a:r>
            <a:r>
              <a:rPr lang="fr-CA" sz="4300" dirty="0" smtClean="0"/>
              <a:t>pratique</a:t>
            </a:r>
            <a:endParaRPr lang="fr-CA" sz="4300" dirty="0"/>
          </a:p>
          <a:p>
            <a:pPr marL="342900" indent="-342900">
              <a:buFont typeface="Arial" panose="020B0604020202020204" pitchFamily="34" charset="0"/>
              <a:buChar char="•"/>
            </a:pPr>
            <a:r>
              <a:rPr lang="fr-CA" sz="4300" dirty="0"/>
              <a:t>l’ingénierie </a:t>
            </a:r>
            <a:r>
              <a:rPr lang="fr-CA" sz="4300" dirty="0" smtClean="0"/>
              <a:t>pédagogique</a:t>
            </a:r>
            <a:endParaRPr lang="fr-CA" sz="4300" dirty="0"/>
          </a:p>
          <a:p>
            <a:pPr marL="342900" indent="-342900">
              <a:buFont typeface="Arial" panose="020B0604020202020204" pitchFamily="34" charset="0"/>
              <a:buChar char="•"/>
            </a:pPr>
            <a:r>
              <a:rPr lang="fr-CA" sz="4300" dirty="0"/>
              <a:t>les théories en éducation/formation des </a:t>
            </a:r>
            <a:r>
              <a:rPr lang="fr-CA" sz="4300" dirty="0" smtClean="0"/>
              <a:t>adultes</a:t>
            </a:r>
            <a:endParaRPr lang="fr-CA" sz="4300" dirty="0"/>
          </a:p>
          <a:p>
            <a:endParaRPr lang="fr-CA" sz="3200" dirty="0"/>
          </a:p>
          <a:p>
            <a:r>
              <a:rPr lang="fr-CA" sz="6000" dirty="0"/>
              <a:t>Ce cas d’utilisation est celui de la stratégie de la </a:t>
            </a:r>
            <a:r>
              <a:rPr lang="fr-CA" sz="6000" dirty="0">
                <a:hlinkClick r:id="rId8"/>
              </a:rPr>
              <a:t>rétroaction positive</a:t>
            </a:r>
            <a:r>
              <a:rPr lang="fr-CA" sz="6000" dirty="0"/>
              <a:t>.</a:t>
            </a:r>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4</a:t>
            </a:fld>
            <a:endParaRPr lang="en-US" dirty="0"/>
          </a:p>
        </p:txBody>
      </p:sp>
      <p:pic>
        <p:nvPicPr>
          <p:cNvPr id="2" name="audio présentatio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40000" y="4320000"/>
            <a:ext cx="720000" cy="720000"/>
          </a:xfrm>
          <a:prstGeom prst="rect">
            <a:avLst/>
          </a:prstGeom>
        </p:spPr>
      </p:pic>
      <p:pic>
        <p:nvPicPr>
          <p:cNvPr id="8" name="Image 7"/>
          <p:cNvPicPr>
            <a:picLocks noChangeAspect="1"/>
          </p:cNvPicPr>
          <p:nvPr/>
        </p:nvPicPr>
        <p:blipFill>
          <a:blip r:embed="rId10"/>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2267514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a:t>CONTEXTE </a:t>
            </a:r>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fr-CA" sz="2000" dirty="0" smtClean="0"/>
              <a:t>Dans </a:t>
            </a:r>
            <a:r>
              <a:rPr lang="fr-CA" sz="2000" dirty="0"/>
              <a:t>quel contexte </a:t>
            </a:r>
            <a:r>
              <a:rPr lang="fr-CA" sz="2000" dirty="0" smtClean="0"/>
              <a:t>a été mise en </a:t>
            </a:r>
            <a:r>
              <a:rPr lang="fr-CA" sz="2000" dirty="0"/>
              <a:t>place la </a:t>
            </a:r>
            <a:r>
              <a:rPr lang="fr-CA" sz="2000" dirty="0">
                <a:solidFill>
                  <a:srgbClr val="F1F1F2"/>
                </a:solidFill>
              </a:rPr>
              <a:t>stratégie </a:t>
            </a:r>
            <a:r>
              <a:rPr lang="fr-CA" sz="2000" dirty="0" smtClean="0">
                <a:solidFill>
                  <a:srgbClr val="F1F1F2"/>
                </a:solidFill>
              </a:rPr>
              <a:t>de la rétroaction positive</a:t>
            </a:r>
            <a:r>
              <a:rPr lang="fr-CA" sz="2000" dirty="0" smtClean="0"/>
              <a:t> </a:t>
            </a:r>
            <a:r>
              <a:rPr lang="fr-CA" sz="2000" dirty="0"/>
              <a:t>?</a:t>
            </a:r>
          </a:p>
          <a:p>
            <a:endParaRPr lang="fr-CA" sz="2400" i="1" dirty="0"/>
          </a:p>
          <a:p>
            <a:endParaRPr lang="fr-CA" sz="1600" i="1" dirty="0" smtClean="0"/>
          </a:p>
          <a:p>
            <a:endParaRPr lang="fr-CA" sz="1000" i="1" dirty="0"/>
          </a:p>
          <a:p>
            <a:endParaRPr lang="fr-FR" sz="2000" i="1" dirty="0" smtClean="0"/>
          </a:p>
          <a:p>
            <a:endParaRPr lang="fr-FR" sz="2000" i="1" dirty="0"/>
          </a:p>
          <a:p>
            <a:endParaRPr lang="fr-FR" sz="2000" i="1" dirty="0" smtClean="0"/>
          </a:p>
          <a:p>
            <a:endParaRPr lang="fr-CA" sz="2000" i="1" dirty="0"/>
          </a:p>
          <a:p>
            <a:r>
              <a:rPr lang="fr-CA" sz="2000" i="1" dirty="0"/>
              <a:t>Cliquez sur l’icône pour entendre le commentaire</a:t>
            </a:r>
          </a:p>
          <a:p>
            <a:endParaRPr lang="fr-CA" sz="2000" i="1" dirty="0" smtClean="0"/>
          </a:p>
          <a:p>
            <a:endParaRPr lang="fr-CA" sz="2000" i="1" dirty="0"/>
          </a:p>
          <a:p>
            <a:endParaRPr lang="fr-CA" sz="2000" i="1" dirty="0"/>
          </a:p>
          <a:p>
            <a:endParaRPr lang="fr-CA" sz="2000" i="1" dirty="0" smtClean="0"/>
          </a:p>
          <a:p>
            <a:endParaRPr lang="fr-CA" sz="2000" i="1" dirty="0"/>
          </a:p>
          <a:p>
            <a:endParaRPr lang="fr-CA" sz="2400" i="1" dirty="0"/>
          </a:p>
        </p:txBody>
      </p:sp>
      <p:sp>
        <p:nvSpPr>
          <p:cNvPr id="7" name="Espace réservé du contenu 6"/>
          <p:cNvSpPr>
            <a:spLocks noGrp="1"/>
          </p:cNvSpPr>
          <p:nvPr>
            <p:ph sz="half" idx="2"/>
            <p:custDataLst>
              <p:tags r:id="rId3"/>
            </p:custDataLst>
          </p:nvPr>
        </p:nvSpPr>
        <p:spPr>
          <a:xfrm>
            <a:off x="3131389" y="888521"/>
            <a:ext cx="8222411" cy="5115115"/>
          </a:xfrm>
        </p:spPr>
        <p:style>
          <a:lnRef idx="2">
            <a:schemeClr val="accent1"/>
          </a:lnRef>
          <a:fillRef idx="1">
            <a:schemeClr val="lt1"/>
          </a:fillRef>
          <a:effectRef idx="0">
            <a:schemeClr val="accent1"/>
          </a:effectRef>
          <a:fontRef idx="minor">
            <a:schemeClr val="dk1"/>
          </a:fontRef>
        </p:style>
        <p:txBody>
          <a:bodyPr>
            <a:normAutofit/>
          </a:bodyPr>
          <a:lstStyle/>
          <a:p>
            <a:endParaRPr lang="fr-CA" sz="2400" dirty="0" smtClean="0">
              <a:ea typeface="Calibri" panose="020F0502020204030204" pitchFamily="34" charset="0"/>
            </a:endParaRPr>
          </a:p>
          <a:p>
            <a:r>
              <a:rPr lang="fr-CA" sz="2400" dirty="0" smtClean="0">
                <a:ea typeface="Calibri" panose="020F0502020204030204" pitchFamily="34" charset="0"/>
              </a:rPr>
              <a:t>Des </a:t>
            </a:r>
            <a:r>
              <a:rPr lang="fr-CA" sz="2400" dirty="0">
                <a:ea typeface="Calibri" panose="020F0502020204030204" pitchFamily="34" charset="0"/>
              </a:rPr>
              <a:t>organismes d’aide à l’emploi : </a:t>
            </a:r>
          </a:p>
          <a:p>
            <a:pPr marL="457200" indent="-457200">
              <a:buFont typeface="Arial" panose="020B0604020202020204" pitchFamily="34" charset="0"/>
              <a:buChar char="•"/>
            </a:pPr>
            <a:r>
              <a:rPr lang="fr-CA" sz="2400" dirty="0">
                <a:ea typeface="Calibri" panose="020F0502020204030204" pitchFamily="34" charset="0"/>
              </a:rPr>
              <a:t>Offrant des formations de groupe aux personnes à la recherche d’un </a:t>
            </a:r>
            <a:r>
              <a:rPr lang="fr-CA" sz="2400" dirty="0" smtClean="0">
                <a:ea typeface="Calibri" panose="020F0502020204030204" pitchFamily="34" charset="0"/>
              </a:rPr>
              <a:t>emploi </a:t>
            </a:r>
            <a:endParaRPr lang="fr-CA" sz="2400" dirty="0">
              <a:ea typeface="Calibri" panose="020F0502020204030204" pitchFamily="34" charset="0"/>
            </a:endParaRPr>
          </a:p>
          <a:p>
            <a:pPr marL="457200" indent="-457200">
              <a:buFont typeface="Arial" panose="020B0604020202020204" pitchFamily="34" charset="0"/>
              <a:buChar char="•"/>
            </a:pPr>
            <a:r>
              <a:rPr lang="fr-CA" sz="2400" dirty="0">
                <a:ea typeface="Calibri" panose="020F0502020204030204" pitchFamily="34" charset="0"/>
              </a:rPr>
              <a:t>Selon la démarche des Clubs de recherche d’emploi (CRE</a:t>
            </a:r>
            <a:r>
              <a:rPr lang="fr-CA" sz="2400" dirty="0" smtClean="0">
                <a:ea typeface="Calibri" panose="020F0502020204030204" pitchFamily="34" charset="0"/>
              </a:rPr>
              <a:t>)  </a:t>
            </a:r>
            <a:endParaRPr lang="fr-CA" sz="2400" dirty="0">
              <a:ea typeface="Calibri" panose="020F0502020204030204" pitchFamily="34" charset="0"/>
            </a:endParaRPr>
          </a:p>
          <a:p>
            <a:r>
              <a:rPr lang="fr-CA" sz="2400" dirty="0">
                <a:ea typeface="Calibri" panose="020F0502020204030204" pitchFamily="34" charset="0"/>
              </a:rPr>
              <a:t>La démarche CRE inclut :</a:t>
            </a:r>
          </a:p>
          <a:p>
            <a:pPr marL="457200" indent="-457200">
              <a:buFont typeface="Arial" panose="020B0604020202020204" pitchFamily="34" charset="0"/>
              <a:buChar char="•"/>
            </a:pPr>
            <a:r>
              <a:rPr lang="fr-CA" sz="2400" dirty="0">
                <a:ea typeface="Calibri" panose="020F0502020204030204" pitchFamily="34" charset="0"/>
              </a:rPr>
              <a:t>plusieurs stratégies de formation </a:t>
            </a:r>
            <a:r>
              <a:rPr lang="fr-CA" sz="2400" dirty="0" err="1" smtClean="0">
                <a:ea typeface="Calibri" panose="020F0502020204030204" pitchFamily="34" charset="0"/>
              </a:rPr>
              <a:t>interreliées</a:t>
            </a:r>
            <a:endParaRPr lang="fr-CA" sz="2400" dirty="0">
              <a:ea typeface="Calibri" panose="020F0502020204030204" pitchFamily="34" charset="0"/>
            </a:endParaRPr>
          </a:p>
          <a:p>
            <a:pPr marL="457200" indent="-457200">
              <a:buFont typeface="Arial" panose="020B0604020202020204" pitchFamily="34" charset="0"/>
              <a:buChar char="•"/>
            </a:pPr>
            <a:r>
              <a:rPr lang="fr-CA" sz="2400" dirty="0">
                <a:ea typeface="Calibri" panose="020F0502020204030204" pitchFamily="34" charset="0"/>
              </a:rPr>
              <a:t>dont la stratégie de la rétroaction </a:t>
            </a:r>
            <a:r>
              <a:rPr lang="fr-CA" sz="2400" dirty="0" smtClean="0">
                <a:ea typeface="Calibri" panose="020F0502020204030204" pitchFamily="34" charset="0"/>
              </a:rPr>
              <a:t>positive</a:t>
            </a:r>
            <a:endParaRPr lang="fr-CA" sz="2400" dirty="0"/>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5</a:t>
            </a:fld>
            <a:endParaRPr lang="en-US" dirty="0"/>
          </a:p>
        </p:txBody>
      </p:sp>
      <p:pic>
        <p:nvPicPr>
          <p:cNvPr id="2" name="audio context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440000" y="4320000"/>
            <a:ext cx="720000" cy="720000"/>
          </a:xfrm>
          <a:prstGeom prst="rect">
            <a:avLst/>
          </a:prstGeom>
        </p:spPr>
      </p:pic>
      <p:pic>
        <p:nvPicPr>
          <p:cNvPr id="8" name="Image 7"/>
          <p:cNvPicPr>
            <a:picLocks noChangeAspect="1"/>
          </p:cNvPicPr>
          <p:nvPr/>
        </p:nvPicPr>
        <p:blipFill>
          <a:blip r:embed="rId9"/>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4045604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smtClean="0"/>
              <a:t>BUT DE LA FORMATION</a:t>
            </a:r>
            <a:endParaRPr lang="fr-CA" dirty="0"/>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fr-CA" sz="2000" dirty="0" smtClean="0"/>
              <a:t>Quel était le but de la formation ?</a:t>
            </a:r>
            <a:endParaRPr lang="fr-CA" sz="2000" dirty="0"/>
          </a:p>
          <a:p>
            <a:endParaRPr lang="fr-CA" sz="2400" i="1" dirty="0"/>
          </a:p>
          <a:p>
            <a:endParaRPr lang="fr-CA" sz="1800" i="1" dirty="0" smtClean="0"/>
          </a:p>
          <a:p>
            <a:endParaRPr lang="fr-CA" sz="1800" i="1" dirty="0" smtClean="0"/>
          </a:p>
          <a:p>
            <a:endParaRPr lang="fr-CA" sz="1200" i="1" dirty="0"/>
          </a:p>
          <a:p>
            <a:endParaRPr lang="fr-CA" sz="1800" i="1" dirty="0" smtClean="0"/>
          </a:p>
          <a:p>
            <a:endParaRPr lang="fr-FR" sz="2000" i="1" dirty="0" smtClean="0"/>
          </a:p>
          <a:p>
            <a:endParaRPr lang="fr-FR" sz="2000" i="1" dirty="0"/>
          </a:p>
          <a:p>
            <a:endParaRPr lang="fr-CA" sz="2000" i="1" dirty="0" smtClean="0"/>
          </a:p>
          <a:p>
            <a:endParaRPr lang="fr-CA" sz="2000" i="1" dirty="0" smtClean="0"/>
          </a:p>
          <a:p>
            <a:r>
              <a:rPr lang="fr-CA" sz="2000" i="1" dirty="0" smtClean="0"/>
              <a:t>Cliquez </a:t>
            </a:r>
            <a:r>
              <a:rPr lang="fr-CA" sz="2000" i="1" dirty="0"/>
              <a:t>sur l’icône pour entendre le commentaire</a:t>
            </a:r>
          </a:p>
          <a:p>
            <a:endParaRPr lang="fr-CA" sz="2400" i="1" dirty="0"/>
          </a:p>
        </p:txBody>
      </p:sp>
      <p:sp>
        <p:nvSpPr>
          <p:cNvPr id="7" name="Espace réservé du contenu 6"/>
          <p:cNvSpPr>
            <a:spLocks noGrp="1"/>
          </p:cNvSpPr>
          <p:nvPr>
            <p:ph sz="half" idx="2"/>
            <p:custDataLst>
              <p:tags r:id="rId3"/>
            </p:custDataLst>
          </p:nvPr>
        </p:nvSpPr>
        <p:spPr>
          <a:xfrm>
            <a:off x="3131389" y="888521"/>
            <a:ext cx="8222411" cy="5115115"/>
          </a:xfrm>
        </p:spPr>
        <p:style>
          <a:lnRef idx="2">
            <a:schemeClr val="accent1"/>
          </a:lnRef>
          <a:fillRef idx="1">
            <a:schemeClr val="lt1"/>
          </a:fillRef>
          <a:effectRef idx="0">
            <a:schemeClr val="accent1"/>
          </a:effectRef>
          <a:fontRef idx="minor">
            <a:schemeClr val="dk1"/>
          </a:fontRef>
        </p:style>
        <p:txBody>
          <a:bodyPr>
            <a:normAutofit/>
          </a:bodyPr>
          <a:lstStyle/>
          <a:p>
            <a:endParaRPr lang="fr-CA" sz="2400" dirty="0" smtClean="0"/>
          </a:p>
          <a:p>
            <a:r>
              <a:rPr lang="fr-CA" sz="2400" dirty="0" smtClean="0"/>
              <a:t>Buts </a:t>
            </a:r>
            <a:r>
              <a:rPr lang="fr-CA" sz="2400" dirty="0"/>
              <a:t>de la démarche de Club de recherche d’emploi (CRE) :</a:t>
            </a:r>
          </a:p>
          <a:p>
            <a:pPr marL="342900" indent="-342900">
              <a:buFont typeface="Arial" panose="020B0604020202020204" pitchFamily="34" charset="0"/>
              <a:buChar char="•"/>
            </a:pPr>
            <a:r>
              <a:rPr lang="fr-CA" sz="2400" dirty="0"/>
              <a:t>Aider chaque participant à trouver un emploi :</a:t>
            </a:r>
          </a:p>
          <a:p>
            <a:pPr marL="1028700" lvl="1" indent="-342900"/>
            <a:r>
              <a:rPr lang="fr-CA" dirty="0"/>
              <a:t>en accord avec son objectif </a:t>
            </a:r>
            <a:r>
              <a:rPr lang="fr-CA" dirty="0" smtClean="0"/>
              <a:t>professionnel</a:t>
            </a:r>
            <a:endParaRPr lang="fr-CA" dirty="0"/>
          </a:p>
          <a:p>
            <a:pPr marL="1028700" lvl="1" indent="-342900"/>
            <a:r>
              <a:rPr lang="fr-CA" dirty="0"/>
              <a:t>le plus rapidement </a:t>
            </a:r>
            <a:r>
              <a:rPr lang="fr-CA" dirty="0" smtClean="0"/>
              <a:t>possible</a:t>
            </a:r>
            <a:endParaRPr lang="fr-CA" dirty="0"/>
          </a:p>
          <a:p>
            <a:pPr marL="342900" indent="-342900">
              <a:buFont typeface="Arial" panose="020B0604020202020204" pitchFamily="34" charset="0"/>
              <a:buChar char="•"/>
            </a:pPr>
            <a:r>
              <a:rPr lang="fr-CA" sz="2400" dirty="0"/>
              <a:t>Soutenir les participants à :</a:t>
            </a:r>
          </a:p>
          <a:p>
            <a:pPr marL="1028700" lvl="1" indent="-342900"/>
            <a:r>
              <a:rPr lang="fr-CA" dirty="0"/>
              <a:t>mettre en application en situation réelle les techniques et les comportements adéquats de recherche </a:t>
            </a:r>
            <a:r>
              <a:rPr lang="fr-CA" dirty="0" smtClean="0"/>
              <a:t>d’emploi</a:t>
            </a:r>
            <a:endParaRPr lang="fr-CA" dirty="0"/>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6</a:t>
            </a:fld>
            <a:endParaRPr lang="en-US" dirty="0"/>
          </a:p>
        </p:txBody>
      </p:sp>
      <p:pic>
        <p:nvPicPr>
          <p:cNvPr id="2" name="audio bu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440000" y="4320000"/>
            <a:ext cx="720000" cy="720000"/>
          </a:xfrm>
          <a:prstGeom prst="rect">
            <a:avLst/>
          </a:prstGeom>
        </p:spPr>
      </p:pic>
      <p:pic>
        <p:nvPicPr>
          <p:cNvPr id="8" name="Image 7"/>
          <p:cNvPicPr>
            <a:picLocks noChangeAspect="1"/>
          </p:cNvPicPr>
          <p:nvPr/>
        </p:nvPicPr>
        <p:blipFill>
          <a:blip r:embed="rId9"/>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733589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smtClean="0"/>
              <a:t>CARACTÉRISTIQUES DU PUBLIC CIBLE </a:t>
            </a:r>
            <a:endParaRPr lang="fr-CA" dirty="0"/>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fr-CA" sz="2000" dirty="0" smtClean="0"/>
              <a:t>Qui étaient les apprenants et apprenantes ?</a:t>
            </a:r>
            <a:endParaRPr lang="fr-CA" sz="2000" dirty="0"/>
          </a:p>
          <a:p>
            <a:endParaRPr lang="fr-CA" sz="2400" i="1" dirty="0"/>
          </a:p>
          <a:p>
            <a:endParaRPr lang="fr-CA" sz="1800" i="1" dirty="0" smtClean="0"/>
          </a:p>
          <a:p>
            <a:endParaRPr lang="fr-CA" sz="1800" i="1" dirty="0"/>
          </a:p>
          <a:p>
            <a:endParaRPr lang="fr-CA" sz="1800" i="1" dirty="0" smtClean="0"/>
          </a:p>
          <a:p>
            <a:endParaRPr lang="fr-CA" i="1" dirty="0"/>
          </a:p>
          <a:p>
            <a:endParaRPr lang="fr-CA" sz="1800" i="1" dirty="0" smtClean="0"/>
          </a:p>
          <a:p>
            <a:endParaRPr lang="fr-FR" sz="1800" i="1" dirty="0" smtClean="0"/>
          </a:p>
          <a:p>
            <a:endParaRPr lang="fr-CA" sz="1800" i="1" dirty="0"/>
          </a:p>
          <a:p>
            <a:r>
              <a:rPr lang="fr-CA" sz="2000" i="1" dirty="0" smtClean="0"/>
              <a:t>Cliquez </a:t>
            </a:r>
            <a:r>
              <a:rPr lang="fr-CA" sz="2000" i="1" dirty="0"/>
              <a:t>sur l’icône pour entendre le commentaire</a:t>
            </a:r>
          </a:p>
          <a:p>
            <a:endParaRPr lang="fr-CA" sz="2400" i="1" dirty="0"/>
          </a:p>
        </p:txBody>
      </p:sp>
      <p:sp>
        <p:nvSpPr>
          <p:cNvPr id="7" name="Espace réservé du contenu 6"/>
          <p:cNvSpPr>
            <a:spLocks noGrp="1"/>
          </p:cNvSpPr>
          <p:nvPr>
            <p:ph sz="half" idx="2"/>
            <p:custDataLst>
              <p:tags r:id="rId3"/>
            </p:custDataLst>
          </p:nvPr>
        </p:nvSpPr>
        <p:spPr>
          <a:xfrm>
            <a:off x="3131389" y="888521"/>
            <a:ext cx="8222411" cy="5115115"/>
          </a:xfrm>
        </p:spPr>
        <p:style>
          <a:lnRef idx="2">
            <a:schemeClr val="accent1"/>
          </a:lnRef>
          <a:fillRef idx="1">
            <a:schemeClr val="lt1"/>
          </a:fillRef>
          <a:effectRef idx="0">
            <a:schemeClr val="accent1"/>
          </a:effectRef>
          <a:fontRef idx="minor">
            <a:schemeClr val="dk1"/>
          </a:fontRef>
        </p:style>
        <p:txBody>
          <a:bodyPr>
            <a:normAutofit/>
          </a:bodyPr>
          <a:lstStyle/>
          <a:p>
            <a:endParaRPr lang="fr-CA" dirty="0" smtClean="0">
              <a:ea typeface="Calibri" panose="020F0502020204030204" pitchFamily="34" charset="0"/>
              <a:cs typeface="Calibri" panose="020F0502020204030204" pitchFamily="34" charset="0"/>
            </a:endParaRPr>
          </a:p>
          <a:p>
            <a:r>
              <a:rPr lang="fr-CA" sz="2400" dirty="0" smtClean="0">
                <a:ea typeface="Calibri" panose="020F0502020204030204" pitchFamily="34" charset="0"/>
                <a:cs typeface="Calibri" panose="020F0502020204030204" pitchFamily="34" charset="0"/>
              </a:rPr>
              <a:t>Les </a:t>
            </a:r>
            <a:r>
              <a:rPr lang="fr-CA" sz="2400" dirty="0">
                <a:ea typeface="Calibri" panose="020F0502020204030204" pitchFamily="34" charset="0"/>
                <a:cs typeface="Calibri" panose="020F0502020204030204" pitchFamily="34" charset="0"/>
              </a:rPr>
              <a:t>apprenants sont des adultes : </a:t>
            </a:r>
          </a:p>
          <a:p>
            <a:pPr marL="457200" indent="-457200">
              <a:buFont typeface="Arial" panose="020B0604020202020204" pitchFamily="34" charset="0"/>
              <a:buChar char="•"/>
            </a:pPr>
            <a:r>
              <a:rPr lang="fr-CA" sz="2400" dirty="0">
                <a:ea typeface="Calibri" panose="020F0502020204030204" pitchFamily="34" charset="0"/>
                <a:cs typeface="Calibri" panose="020F0502020204030204" pitchFamily="34" charset="0"/>
              </a:rPr>
              <a:t>Sans emploi ayant un objectif </a:t>
            </a:r>
            <a:r>
              <a:rPr lang="fr-CA" sz="2400" dirty="0" smtClean="0">
                <a:ea typeface="Calibri" panose="020F0502020204030204" pitchFamily="34" charset="0"/>
                <a:cs typeface="Calibri" panose="020F0502020204030204" pitchFamily="34" charset="0"/>
              </a:rPr>
              <a:t>professionnel</a:t>
            </a:r>
            <a:endParaRPr lang="fr-CA" sz="2400" dirty="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fr-CA" sz="2400" dirty="0">
                <a:ea typeface="Calibri" panose="020F0502020204030204" pitchFamily="34" charset="0"/>
                <a:cs typeface="Calibri" panose="020F0502020204030204" pitchFamily="34" charset="0"/>
              </a:rPr>
              <a:t>Suffisamment motivées et disponibles pour s’investir dans une démarche de groupe de trois </a:t>
            </a:r>
            <a:r>
              <a:rPr lang="fr-CA" sz="2400" dirty="0" smtClean="0">
                <a:ea typeface="Calibri" panose="020F0502020204030204" pitchFamily="34" charset="0"/>
                <a:cs typeface="Calibri" panose="020F0502020204030204" pitchFamily="34" charset="0"/>
              </a:rPr>
              <a:t>semaines</a:t>
            </a:r>
            <a:endParaRPr lang="fr-CA" sz="2400" dirty="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fr-CA" sz="2400" dirty="0">
                <a:ea typeface="Calibri" panose="020F0502020204030204" pitchFamily="34" charset="0"/>
                <a:cs typeface="Calibri" panose="020F0502020204030204" pitchFamily="34" charset="0"/>
              </a:rPr>
              <a:t>Présentant différents profils professionnels et </a:t>
            </a:r>
            <a:r>
              <a:rPr lang="fr-CA" sz="2400" dirty="0" smtClean="0">
                <a:ea typeface="Calibri" panose="020F0502020204030204" pitchFamily="34" charset="0"/>
                <a:cs typeface="Calibri" panose="020F0502020204030204" pitchFamily="34" charset="0"/>
              </a:rPr>
              <a:t>sociaux</a:t>
            </a:r>
            <a:endParaRPr lang="fr-CA" sz="2400" dirty="0">
              <a:ea typeface="Calibri" panose="020F0502020204030204" pitchFamily="34" charset="0"/>
              <a:cs typeface="Calibri" panose="020F0502020204030204" pitchFamily="34" charset="0"/>
            </a:endParaRPr>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7</a:t>
            </a:fld>
            <a:endParaRPr lang="en-US" dirty="0"/>
          </a:p>
        </p:txBody>
      </p:sp>
      <p:pic>
        <p:nvPicPr>
          <p:cNvPr id="2" name="audio publi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440000" y="4320000"/>
            <a:ext cx="720000" cy="720000"/>
          </a:xfrm>
          <a:prstGeom prst="rect">
            <a:avLst/>
          </a:prstGeom>
        </p:spPr>
      </p:pic>
      <p:pic>
        <p:nvPicPr>
          <p:cNvPr id="8" name="Image 7"/>
          <p:cNvPicPr>
            <a:picLocks noChangeAspect="1"/>
          </p:cNvPicPr>
          <p:nvPr/>
        </p:nvPicPr>
        <p:blipFill>
          <a:blip r:embed="rId9"/>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269572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smtClean="0"/>
              <a:t>PROBLÈME D’APPRENTISSAGE </a:t>
            </a:r>
            <a:endParaRPr lang="fr-CA" dirty="0"/>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10000"/>
          </a:bodyPr>
          <a:lstStyle/>
          <a:p>
            <a:r>
              <a:rPr lang="fr-CA" sz="2200" dirty="0" smtClean="0"/>
              <a:t>Quel était le problème d’apprentissage ?</a:t>
            </a:r>
            <a:endParaRPr lang="fr-CA" sz="2200" dirty="0"/>
          </a:p>
          <a:p>
            <a:endParaRPr lang="fr-CA" sz="2400" i="1" dirty="0"/>
          </a:p>
          <a:p>
            <a:endParaRPr lang="fr-CA" sz="1800" i="1" dirty="0" smtClean="0"/>
          </a:p>
          <a:p>
            <a:endParaRPr lang="fr-CA" sz="1800" i="1" dirty="0"/>
          </a:p>
          <a:p>
            <a:endParaRPr lang="fr-CA" sz="1800" i="1" dirty="0" smtClean="0"/>
          </a:p>
          <a:p>
            <a:endParaRPr lang="fr-FR" sz="1800" i="1" dirty="0" smtClean="0"/>
          </a:p>
          <a:p>
            <a:endParaRPr lang="fr-FR" sz="1800" i="1" dirty="0"/>
          </a:p>
          <a:p>
            <a:endParaRPr lang="fr-CA" sz="1800" i="1" dirty="0"/>
          </a:p>
          <a:p>
            <a:endParaRPr lang="fr-CA" sz="1800" i="1" dirty="0" smtClean="0"/>
          </a:p>
          <a:p>
            <a:endParaRPr lang="fr-FR" sz="1800" i="1" dirty="0" smtClean="0"/>
          </a:p>
          <a:p>
            <a:endParaRPr lang="fr-CA" sz="1800" i="1" dirty="0"/>
          </a:p>
          <a:p>
            <a:r>
              <a:rPr lang="fr-CA" sz="2200" i="1" dirty="0" smtClean="0"/>
              <a:t>Cliquez </a:t>
            </a:r>
            <a:r>
              <a:rPr lang="fr-CA" sz="2200" i="1" dirty="0"/>
              <a:t>sur l’icône pour entendre le commentaire</a:t>
            </a:r>
          </a:p>
          <a:p>
            <a:endParaRPr lang="fr-CA" sz="2400" i="1" dirty="0"/>
          </a:p>
        </p:txBody>
      </p:sp>
      <p:sp>
        <p:nvSpPr>
          <p:cNvPr id="7" name="Espace réservé du contenu 6"/>
          <p:cNvSpPr>
            <a:spLocks noGrp="1"/>
          </p:cNvSpPr>
          <p:nvPr>
            <p:ph sz="half" idx="2"/>
            <p:custDataLst>
              <p:tags r:id="rId3"/>
            </p:custDataLst>
          </p:nvPr>
        </p:nvSpPr>
        <p:spPr>
          <a:xfrm>
            <a:off x="3131389" y="888521"/>
            <a:ext cx="8222411" cy="5115115"/>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endParaRPr lang="fr-CA" sz="2400" dirty="0" smtClean="0">
              <a:ea typeface="Calibri" panose="020F0502020204030204" pitchFamily="34" charset="0"/>
              <a:cs typeface="Times New Roman" panose="02020603050405020304" pitchFamily="18" charset="0"/>
            </a:endParaRPr>
          </a:p>
          <a:p>
            <a:r>
              <a:rPr lang="fr-CA" sz="2400" dirty="0" smtClean="0">
                <a:ea typeface="Calibri" panose="020F0502020204030204" pitchFamily="34" charset="0"/>
                <a:cs typeface="Times New Roman" panose="02020603050405020304" pitchFamily="18" charset="0"/>
              </a:rPr>
              <a:t>Les </a:t>
            </a:r>
            <a:r>
              <a:rPr lang="fr-CA" sz="2400" dirty="0">
                <a:ea typeface="Calibri" panose="020F0502020204030204" pitchFamily="34" charset="0"/>
                <a:cs typeface="Times New Roman" panose="02020603050405020304" pitchFamily="18" charset="0"/>
              </a:rPr>
              <a:t>personnes qui s’inscrivent au CRE :</a:t>
            </a:r>
          </a:p>
          <a:p>
            <a:pPr marL="342900" indent="-342900">
              <a:buFont typeface="Arial" panose="020B0604020202020204" pitchFamily="34" charset="0"/>
              <a:buChar char="•"/>
            </a:pPr>
            <a:r>
              <a:rPr lang="fr-CA" sz="2400" dirty="0">
                <a:ea typeface="Calibri" panose="020F0502020204030204" pitchFamily="34" charset="0"/>
                <a:cs typeface="Times New Roman" panose="02020603050405020304" pitchFamily="18" charset="0"/>
              </a:rPr>
              <a:t>N’ont pas trouvé d’emploi malgré leurs </a:t>
            </a:r>
            <a:r>
              <a:rPr lang="fr-CA" sz="2400" dirty="0" smtClean="0">
                <a:ea typeface="Calibri" panose="020F0502020204030204" pitchFamily="34" charset="0"/>
                <a:cs typeface="Times New Roman" panose="02020603050405020304" pitchFamily="18" charset="0"/>
              </a:rPr>
              <a:t>efforts</a:t>
            </a:r>
            <a:endParaRPr lang="fr-CA" sz="2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CA" sz="2400" dirty="0">
                <a:ea typeface="Calibri" panose="020F0502020204030204" pitchFamily="34" charset="0"/>
                <a:cs typeface="Times New Roman" panose="02020603050405020304" pitchFamily="18" charset="0"/>
              </a:rPr>
              <a:t>Ne connaissent pas ou utilisent mal les techniques appropriées de recherche d’emploi pour atteindre leurs objectifs </a:t>
            </a:r>
            <a:r>
              <a:rPr lang="fr-CA" sz="2400" dirty="0" smtClean="0">
                <a:ea typeface="Calibri" panose="020F0502020204030204" pitchFamily="34" charset="0"/>
                <a:cs typeface="Times New Roman" panose="02020603050405020304" pitchFamily="18" charset="0"/>
              </a:rPr>
              <a:t>professionnels</a:t>
            </a:r>
            <a:endParaRPr lang="fr-CA" sz="2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CA" sz="2400" dirty="0">
                <a:ea typeface="Calibri" panose="020F0502020204030204" pitchFamily="34" charset="0"/>
                <a:cs typeface="Times New Roman" panose="02020603050405020304" pitchFamily="18" charset="0"/>
              </a:rPr>
              <a:t>Se sentent </a:t>
            </a:r>
            <a:r>
              <a:rPr lang="fr-CA" sz="2400" dirty="0" smtClean="0">
                <a:ea typeface="Calibri" panose="020F0502020204030204" pitchFamily="34" charset="0"/>
                <a:cs typeface="Times New Roman" panose="02020603050405020304" pitchFamily="18" charset="0"/>
              </a:rPr>
              <a:t>isolées</a:t>
            </a:r>
            <a:endParaRPr lang="fr-CA" sz="2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fr-CA" sz="2400" dirty="0">
                <a:ea typeface="Calibri" panose="020F0502020204030204" pitchFamily="34" charset="0"/>
                <a:cs typeface="Times New Roman" panose="02020603050405020304" pitchFamily="18" charset="0"/>
              </a:rPr>
              <a:t>Sont </a:t>
            </a:r>
            <a:r>
              <a:rPr lang="fr-CA" sz="2400" dirty="0" smtClean="0">
                <a:ea typeface="Calibri" panose="020F0502020204030204" pitchFamily="34" charset="0"/>
                <a:cs typeface="Times New Roman" panose="02020603050405020304" pitchFamily="18" charset="0"/>
              </a:rPr>
              <a:t>démotivées</a:t>
            </a:r>
            <a:endParaRPr lang="fr-CA" sz="2400" dirty="0">
              <a:ea typeface="Calibri" panose="020F0502020204030204" pitchFamily="34" charset="0"/>
              <a:cs typeface="Times New Roman" panose="02020603050405020304" pitchFamily="18" charset="0"/>
            </a:endParaRPr>
          </a:p>
          <a:p>
            <a:pPr lvl="0">
              <a:lnSpc>
                <a:spcPct val="100000"/>
              </a:lnSpc>
              <a:spcBef>
                <a:spcPts val="0"/>
              </a:spcBef>
            </a:pPr>
            <a:endParaRPr lang="fr-CA" sz="1800" dirty="0">
              <a:solidFill>
                <a:srgbClr val="000000"/>
              </a:solidFill>
            </a:endParaRPr>
          </a:p>
          <a:p>
            <a:endParaRPr lang="fr-CA" dirty="0"/>
          </a:p>
          <a:p>
            <a:pPr marL="457200" indent="-457200">
              <a:buFontTx/>
              <a:buChar char="-"/>
            </a:pPr>
            <a:endParaRPr lang="fr-CA" dirty="0"/>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8</a:t>
            </a:fld>
            <a:endParaRPr lang="en-US" dirty="0"/>
          </a:p>
        </p:txBody>
      </p:sp>
      <p:sp>
        <p:nvSpPr>
          <p:cNvPr id="10" name="Flèche droite 1">
            <a:extLst>
              <a:ext uri="{FF2B5EF4-FFF2-40B4-BE49-F238E27FC236}">
                <a16:creationId xmlns:a16="http://schemas.microsoft.com/office/drawing/2014/main" id="{663C80FA-4F5C-4A3F-8801-3EE9DFD7D782}"/>
              </a:ext>
            </a:extLst>
          </p:cNvPr>
          <p:cNvSpPr/>
          <p:nvPr/>
        </p:nvSpPr>
        <p:spPr>
          <a:xfrm>
            <a:off x="4109609" y="4434924"/>
            <a:ext cx="1086929" cy="638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ZoneTexte 10">
            <a:extLst>
              <a:ext uri="{FF2B5EF4-FFF2-40B4-BE49-F238E27FC236}">
                <a16:creationId xmlns:a16="http://schemas.microsoft.com/office/drawing/2014/main" id="{B42A4042-093A-4D6B-BD4C-444917D9DF38}"/>
              </a:ext>
            </a:extLst>
          </p:cNvPr>
          <p:cNvSpPr txBox="1"/>
          <p:nvPr/>
        </p:nvSpPr>
        <p:spPr>
          <a:xfrm>
            <a:off x="5989741" y="3565314"/>
            <a:ext cx="5157931" cy="23775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CA" sz="2000" dirty="0"/>
              <a:t>La rétroaction positive est une stratégie efficace pour :</a:t>
            </a:r>
          </a:p>
          <a:p>
            <a:endParaRPr lang="fr-CA" sz="1050" dirty="0"/>
          </a:p>
          <a:p>
            <a:pPr marL="285750" indent="-285750">
              <a:buFont typeface="Arial" panose="020B0604020202020204" pitchFamily="34" charset="0"/>
              <a:buChar char="•"/>
            </a:pPr>
            <a:r>
              <a:rPr lang="fr-CA" sz="2000" dirty="0"/>
              <a:t>Augmenter la motivation en améliorant le sentiment </a:t>
            </a:r>
            <a:r>
              <a:rPr lang="fr-CA" sz="2000" dirty="0" smtClean="0"/>
              <a:t>d’efficacité</a:t>
            </a:r>
            <a:endParaRPr lang="fr-CA" sz="2000" dirty="0"/>
          </a:p>
          <a:p>
            <a:pPr marL="285750" indent="-285750">
              <a:buFont typeface="Arial" panose="020B0604020202020204" pitchFamily="34" charset="0"/>
              <a:buChar char="•"/>
            </a:pPr>
            <a:r>
              <a:rPr lang="fr-CA" sz="2000" dirty="0"/>
              <a:t>Renforcer les  comportements </a:t>
            </a:r>
            <a:r>
              <a:rPr lang="fr-CA" sz="2000" dirty="0" smtClean="0"/>
              <a:t>adéquats</a:t>
            </a:r>
            <a:endParaRPr lang="fr-CA" sz="2000" dirty="0"/>
          </a:p>
          <a:p>
            <a:pPr marL="285750" indent="-285750">
              <a:buFont typeface="Arial" panose="020B0604020202020204" pitchFamily="34" charset="0"/>
              <a:buChar char="•"/>
            </a:pPr>
            <a:r>
              <a:rPr lang="fr-CA" sz="2000" dirty="0"/>
              <a:t>Soutenir l’acquisition des </a:t>
            </a:r>
            <a:r>
              <a:rPr lang="fr-CA" sz="2000" dirty="0" smtClean="0"/>
              <a:t>techniques</a:t>
            </a:r>
            <a:endParaRPr lang="fr-CA" sz="2000" dirty="0"/>
          </a:p>
          <a:p>
            <a:pPr marL="285750" indent="-285750">
              <a:buFont typeface="Arial" panose="020B0604020202020204" pitchFamily="34" charset="0"/>
              <a:buChar char="•"/>
            </a:pPr>
            <a:endParaRPr lang="fr-CA" dirty="0"/>
          </a:p>
        </p:txBody>
      </p:sp>
      <p:pic>
        <p:nvPicPr>
          <p:cNvPr id="2" name="audio problèm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440000" y="4320000"/>
            <a:ext cx="720000" cy="720000"/>
          </a:xfrm>
          <a:prstGeom prst="rect">
            <a:avLst/>
          </a:prstGeom>
        </p:spPr>
      </p:pic>
      <p:pic>
        <p:nvPicPr>
          <p:cNvPr id="12" name="Image 11"/>
          <p:cNvPicPr>
            <a:picLocks noChangeAspect="1"/>
          </p:cNvPicPr>
          <p:nvPr/>
        </p:nvPicPr>
        <p:blipFill>
          <a:blip r:embed="rId9"/>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3308280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838200" y="365125"/>
            <a:ext cx="10515600" cy="255977"/>
          </a:xfrm>
        </p:spPr>
        <p:txBody>
          <a:bodyPr>
            <a:normAutofit fontScale="90000"/>
          </a:bodyPr>
          <a:lstStyle/>
          <a:p>
            <a:pPr algn="ctr"/>
            <a:r>
              <a:rPr lang="fr-CA" dirty="0" smtClean="0"/>
              <a:t>CONNAISSANCES ET OBJECTIFS D’APPRENTISSAGE</a:t>
            </a:r>
            <a:endParaRPr lang="fr-CA" dirty="0"/>
          </a:p>
        </p:txBody>
      </p:sp>
      <p:sp>
        <p:nvSpPr>
          <p:cNvPr id="6" name="Espace réservé du contenu 5"/>
          <p:cNvSpPr>
            <a:spLocks noGrp="1"/>
          </p:cNvSpPr>
          <p:nvPr>
            <p:ph sz="half" idx="1"/>
            <p:custDataLst>
              <p:tags r:id="rId2"/>
            </p:custDataLst>
          </p:nvPr>
        </p:nvSpPr>
        <p:spPr>
          <a:xfrm>
            <a:off x="838200" y="888521"/>
            <a:ext cx="2181045" cy="5115115"/>
          </a:xfrm>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20000"/>
          </a:bodyPr>
          <a:lstStyle/>
          <a:p>
            <a:r>
              <a:rPr lang="fr-CA" sz="2200" dirty="0" smtClean="0"/>
              <a:t>Quelles étaient les connaissances et les objectifs d’apprentissage visés ?</a:t>
            </a:r>
            <a:endParaRPr lang="fr-CA" sz="2200" dirty="0"/>
          </a:p>
          <a:p>
            <a:endParaRPr lang="fr-CA" sz="1800" i="1" dirty="0" smtClean="0"/>
          </a:p>
          <a:p>
            <a:endParaRPr lang="fr-CA" sz="1800" i="1" dirty="0"/>
          </a:p>
          <a:p>
            <a:endParaRPr lang="fr-CA" sz="1800" i="1" dirty="0" smtClean="0"/>
          </a:p>
          <a:p>
            <a:endParaRPr lang="fr-FR" sz="1800" i="1" dirty="0" smtClean="0"/>
          </a:p>
          <a:p>
            <a:endParaRPr lang="fr-FR" sz="1800" i="1" dirty="0"/>
          </a:p>
          <a:p>
            <a:endParaRPr lang="fr-CA" sz="1800" i="1" dirty="0"/>
          </a:p>
          <a:p>
            <a:endParaRPr lang="fr-CA" sz="1800" i="1" dirty="0" smtClean="0"/>
          </a:p>
          <a:p>
            <a:endParaRPr lang="fr-CA" sz="1800" i="1" dirty="0"/>
          </a:p>
          <a:p>
            <a:endParaRPr lang="fr-CA" sz="2000" i="1" dirty="0" smtClean="0"/>
          </a:p>
          <a:p>
            <a:endParaRPr lang="fr-CA" sz="2000" i="1" dirty="0"/>
          </a:p>
          <a:p>
            <a:r>
              <a:rPr lang="fr-CA" sz="2200" i="1" dirty="0" smtClean="0"/>
              <a:t>Cliquez </a:t>
            </a:r>
            <a:r>
              <a:rPr lang="fr-CA" sz="2200" i="1" dirty="0"/>
              <a:t>sur l’icône pour entendre le commentaire</a:t>
            </a:r>
          </a:p>
          <a:p>
            <a:endParaRPr lang="fr-CA" sz="2400" i="1" dirty="0"/>
          </a:p>
        </p:txBody>
      </p:sp>
      <p:sp>
        <p:nvSpPr>
          <p:cNvPr id="7" name="Espace réservé du contenu 6"/>
          <p:cNvSpPr>
            <a:spLocks noGrp="1"/>
          </p:cNvSpPr>
          <p:nvPr>
            <p:ph sz="half" idx="2"/>
            <p:custDataLst>
              <p:tags r:id="rId3"/>
            </p:custDataLst>
          </p:nvPr>
        </p:nvSpPr>
        <p:spPr>
          <a:xfrm>
            <a:off x="3131389" y="888521"/>
            <a:ext cx="8222411" cy="5115115"/>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nSpc>
                <a:spcPct val="107000"/>
              </a:lnSpc>
              <a:spcAft>
                <a:spcPts val="800"/>
              </a:spcAft>
            </a:pPr>
            <a:endParaRPr lang="fr-CA" sz="2400" dirty="0" smtClean="0">
              <a:ea typeface="Calibri" panose="020F0502020204030204" pitchFamily="34" charset="0"/>
              <a:cs typeface="Times New Roman" panose="02020603050405020304" pitchFamily="18" charset="0"/>
            </a:endParaRPr>
          </a:p>
          <a:p>
            <a:pPr>
              <a:lnSpc>
                <a:spcPct val="107000"/>
              </a:lnSpc>
              <a:spcAft>
                <a:spcPts val="800"/>
              </a:spcAft>
            </a:pPr>
            <a:r>
              <a:rPr lang="fr-CA" sz="3000" u="sng" dirty="0" smtClean="0">
                <a:ea typeface="Calibri" panose="020F0502020204030204" pitchFamily="34" charset="0"/>
                <a:cs typeface="Times New Roman" panose="02020603050405020304" pitchFamily="18" charset="0"/>
              </a:rPr>
              <a:t>Type </a:t>
            </a:r>
            <a:r>
              <a:rPr lang="fr-CA" sz="3000" u="sng" dirty="0">
                <a:ea typeface="Calibri" panose="020F0502020204030204" pitchFamily="34" charset="0"/>
                <a:cs typeface="Times New Roman" panose="02020603050405020304" pitchFamily="18" charset="0"/>
              </a:rPr>
              <a:t>de connaissances </a:t>
            </a:r>
            <a:r>
              <a:rPr lang="fr-CA" sz="3000" u="sng" dirty="0" smtClean="0">
                <a:ea typeface="Calibri" panose="020F0502020204030204" pitchFamily="34" charset="0"/>
                <a:cs typeface="Times New Roman" panose="02020603050405020304" pitchFamily="18" charset="0"/>
              </a:rPr>
              <a:t>visées </a:t>
            </a:r>
            <a:endParaRPr lang="fr-CA" sz="3000" u="sng"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fr-CA" sz="2600" dirty="0">
                <a:ea typeface="Calibri" panose="020F0502020204030204" pitchFamily="34" charset="0"/>
                <a:cs typeface="Times New Roman" panose="02020603050405020304" pitchFamily="18" charset="0"/>
                <a:hlinkClick r:id="rId8"/>
              </a:rPr>
              <a:t>Connaissances procédurales </a:t>
            </a:r>
            <a:r>
              <a:rPr lang="fr-CA" sz="2600" dirty="0">
                <a:ea typeface="Calibri" panose="020F0502020204030204" pitchFamily="34" charset="0"/>
                <a:cs typeface="Times New Roman" panose="02020603050405020304" pitchFamily="18" charset="0"/>
              </a:rPr>
              <a:t>(techniques et des comportements de recherche d’emploi</a:t>
            </a:r>
            <a:r>
              <a:rPr lang="fr-CA" sz="2600" dirty="0" smtClean="0">
                <a:ea typeface="Calibri" panose="020F0502020204030204" pitchFamily="34" charset="0"/>
                <a:cs typeface="Times New Roman" panose="02020603050405020304" pitchFamily="18" charset="0"/>
              </a:rPr>
              <a:t>)</a:t>
            </a:r>
            <a:endParaRPr lang="fr-CA" sz="26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fr-CA" sz="2600" dirty="0">
                <a:ea typeface="Calibri" panose="020F0502020204030204" pitchFamily="34" charset="0"/>
                <a:cs typeface="Times New Roman" panose="02020603050405020304" pitchFamily="18" charset="0"/>
                <a:hlinkClick r:id="rId9"/>
              </a:rPr>
              <a:t>Connaissances métacognitives </a:t>
            </a:r>
            <a:r>
              <a:rPr lang="fr-CA" sz="2600" dirty="0">
                <a:solidFill>
                  <a:schemeClr val="tx1"/>
                </a:solidFill>
                <a:ea typeface="Calibri" panose="020F0502020204030204" pitchFamily="34" charset="0"/>
                <a:cs typeface="Times New Roman" panose="02020603050405020304" pitchFamily="18" charset="0"/>
              </a:rPr>
              <a:t>(connaissance de ses forces et faiblesses en recherche d’emploi</a:t>
            </a:r>
            <a:r>
              <a:rPr lang="fr-CA" sz="2600" dirty="0" smtClean="0">
                <a:solidFill>
                  <a:schemeClr val="tx1"/>
                </a:solidFill>
                <a:ea typeface="Calibri" panose="020F0502020204030204" pitchFamily="34" charset="0"/>
                <a:cs typeface="Times New Roman" panose="02020603050405020304" pitchFamily="18" charset="0"/>
              </a:rPr>
              <a:t>)</a:t>
            </a:r>
            <a:endParaRPr lang="fr-CA" sz="2600" dirty="0">
              <a:solidFill>
                <a:schemeClr val="tx1"/>
              </a:solidFill>
              <a:ea typeface="Calibri" panose="020F0502020204030204" pitchFamily="34" charset="0"/>
              <a:cs typeface="Times New Roman" panose="02020603050405020304" pitchFamily="18" charset="0"/>
            </a:endParaRPr>
          </a:p>
          <a:p>
            <a:pPr>
              <a:lnSpc>
                <a:spcPct val="107000"/>
              </a:lnSpc>
              <a:spcAft>
                <a:spcPts val="800"/>
              </a:spcAft>
            </a:pPr>
            <a:r>
              <a:rPr lang="fr-CA" sz="3000" u="sng" dirty="0">
                <a:ea typeface="Calibri" panose="020F0502020204030204" pitchFamily="34" charset="0"/>
                <a:cs typeface="Times New Roman" panose="02020603050405020304" pitchFamily="18" charset="0"/>
              </a:rPr>
              <a:t>Objectifs </a:t>
            </a:r>
            <a:r>
              <a:rPr lang="fr-CA" sz="3000" u="sng" dirty="0" smtClean="0">
                <a:ea typeface="Calibri" panose="020F0502020204030204" pitchFamily="34" charset="0"/>
                <a:cs typeface="Times New Roman" panose="02020603050405020304" pitchFamily="18" charset="0"/>
              </a:rPr>
              <a:t>d’apprentissage</a:t>
            </a:r>
            <a:endParaRPr lang="fr-CA" sz="3000" u="sng" dirty="0">
              <a:ea typeface="Calibri" panose="020F0502020204030204" pitchFamily="34" charset="0"/>
              <a:cs typeface="Times New Roman" panose="02020603050405020304" pitchFamily="18" charset="0"/>
            </a:endParaRPr>
          </a:p>
          <a:p>
            <a:pPr lvl="1">
              <a:lnSpc>
                <a:spcPct val="107000"/>
              </a:lnSpc>
              <a:spcAft>
                <a:spcPts val="800"/>
              </a:spcAft>
            </a:pPr>
            <a:r>
              <a:rPr lang="fr-CA" sz="2600" dirty="0">
                <a:ea typeface="Calibri" panose="020F0502020204030204" pitchFamily="34" charset="0"/>
                <a:cs typeface="Times New Roman" panose="02020603050405020304" pitchFamily="18" charset="0"/>
              </a:rPr>
              <a:t>Appliquer les techniques et comportements efficaces en situation de recherche d’emploi;</a:t>
            </a:r>
          </a:p>
          <a:p>
            <a:pPr lvl="1">
              <a:lnSpc>
                <a:spcPct val="107000"/>
              </a:lnSpc>
              <a:spcAft>
                <a:spcPts val="800"/>
              </a:spcAft>
            </a:pPr>
            <a:r>
              <a:rPr lang="fr-CA" sz="2600" dirty="0">
                <a:cs typeface="Times New Roman" panose="02020603050405020304" pitchFamily="18" charset="0"/>
              </a:rPr>
              <a:t>Prendre un recul réflexif sur ses objectifs professionnels et ses actions de recherche d’emploi.</a:t>
            </a:r>
          </a:p>
        </p:txBody>
      </p:sp>
      <p:sp>
        <p:nvSpPr>
          <p:cNvPr id="3" name="Espace réservé du numéro de diapositive 2">
            <a:extLst>
              <a:ext uri="{FF2B5EF4-FFF2-40B4-BE49-F238E27FC236}">
                <a16:creationId xmlns:a16="http://schemas.microsoft.com/office/drawing/2014/main" id="{686A56CF-89E6-48D3-B9A7-A90C73AA9714}"/>
              </a:ext>
            </a:extLst>
          </p:cNvPr>
          <p:cNvSpPr>
            <a:spLocks noGrp="1"/>
          </p:cNvSpPr>
          <p:nvPr>
            <p:ph type="sldNum" sz="quarter" idx="4294967295"/>
            <p:custDataLst>
              <p:tags r:id="rId4"/>
            </p:custDataLst>
          </p:nvPr>
        </p:nvSpPr>
        <p:spPr>
          <a:xfrm>
            <a:off x="11075135" y="6253163"/>
            <a:ext cx="830262" cy="365125"/>
          </a:xfrm>
        </p:spPr>
        <p:txBody>
          <a:bodyPr/>
          <a:lstStyle/>
          <a:p>
            <a:fld id="{7C8D7908-A7C7-CC46-9524-C00CE01F6968}" type="slidenum">
              <a:rPr lang="en-US" smtClean="0"/>
              <a:pPr/>
              <a:t>9</a:t>
            </a:fld>
            <a:endParaRPr lang="en-US" dirty="0"/>
          </a:p>
        </p:txBody>
      </p:sp>
      <p:pic>
        <p:nvPicPr>
          <p:cNvPr id="2" name="audio connaissance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440000" y="4320000"/>
            <a:ext cx="720000" cy="720000"/>
          </a:xfrm>
          <a:prstGeom prst="rect">
            <a:avLst/>
          </a:prstGeom>
        </p:spPr>
      </p:pic>
      <p:pic>
        <p:nvPicPr>
          <p:cNvPr id="8" name="Image 7"/>
          <p:cNvPicPr>
            <a:picLocks noChangeAspect="1"/>
          </p:cNvPicPr>
          <p:nvPr/>
        </p:nvPicPr>
        <p:blipFill>
          <a:blip r:embed="rId11"/>
          <a:stretch>
            <a:fillRect/>
          </a:stretch>
        </p:blipFill>
        <p:spPr>
          <a:xfrm>
            <a:off x="2557451" y="6227095"/>
            <a:ext cx="1176630" cy="445047"/>
          </a:xfrm>
          <a:prstGeom prst="rect">
            <a:avLst/>
          </a:prstGeom>
        </p:spPr>
      </p:pic>
    </p:spTree>
    <p:extLst>
      <p:ext uri="{BB962C8B-B14F-4D97-AF65-F5344CB8AC3E}">
        <p14:creationId xmlns:p14="http://schemas.microsoft.com/office/powerpoint/2010/main" val="3514164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Custom 1">
      <a:dk1>
        <a:srgbClr val="000000"/>
      </a:dk1>
      <a:lt1>
        <a:srgbClr val="FFFFFF"/>
      </a:lt1>
      <a:dk2>
        <a:srgbClr val="173457"/>
      </a:dk2>
      <a:lt2>
        <a:srgbClr val="E8E8E8"/>
      </a:lt2>
      <a:accent1>
        <a:srgbClr val="008ECD"/>
      </a:accent1>
      <a:accent2>
        <a:srgbClr val="23A638"/>
      </a:accent2>
      <a:accent3>
        <a:srgbClr val="E73440"/>
      </a:accent3>
      <a:accent4>
        <a:srgbClr val="FECC00"/>
      </a:accent4>
      <a:accent5>
        <a:srgbClr val="C3243C"/>
      </a:accent5>
      <a:accent6>
        <a:srgbClr val="9BBC3C"/>
      </a:accent6>
      <a:hlink>
        <a:srgbClr val="0563C1"/>
      </a:hlink>
      <a:folHlink>
        <a:srgbClr val="F99F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
      <a:dk1>
        <a:srgbClr val="000000"/>
      </a:dk1>
      <a:lt1>
        <a:srgbClr val="FFFFFF"/>
      </a:lt1>
      <a:dk2>
        <a:srgbClr val="173457"/>
      </a:dk2>
      <a:lt2>
        <a:srgbClr val="E8E8E8"/>
      </a:lt2>
      <a:accent1>
        <a:srgbClr val="008ECD"/>
      </a:accent1>
      <a:accent2>
        <a:srgbClr val="23A638"/>
      </a:accent2>
      <a:accent3>
        <a:srgbClr val="E73440"/>
      </a:accent3>
      <a:accent4>
        <a:srgbClr val="FECC00"/>
      </a:accent4>
      <a:accent5>
        <a:srgbClr val="C3243C"/>
      </a:accent5>
      <a:accent6>
        <a:srgbClr val="9BBC3C"/>
      </a:accent6>
      <a:hlink>
        <a:srgbClr val="0563C1"/>
      </a:hlink>
      <a:folHlink>
        <a:srgbClr val="F99F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Custom 1">
      <a:dk1>
        <a:srgbClr val="000000"/>
      </a:dk1>
      <a:lt1>
        <a:srgbClr val="FFFFFF"/>
      </a:lt1>
      <a:dk2>
        <a:srgbClr val="173457"/>
      </a:dk2>
      <a:lt2>
        <a:srgbClr val="E8E8E8"/>
      </a:lt2>
      <a:accent1>
        <a:srgbClr val="008ECD"/>
      </a:accent1>
      <a:accent2>
        <a:srgbClr val="23A638"/>
      </a:accent2>
      <a:accent3>
        <a:srgbClr val="E73440"/>
      </a:accent3>
      <a:accent4>
        <a:srgbClr val="FECC00"/>
      </a:accent4>
      <a:accent5>
        <a:srgbClr val="C3243C"/>
      </a:accent5>
      <a:accent6>
        <a:srgbClr val="9BBC3C"/>
      </a:accent6>
      <a:hlink>
        <a:srgbClr val="0563C1"/>
      </a:hlink>
      <a:folHlink>
        <a:srgbClr val="F99F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Custom 1">
      <a:dk1>
        <a:srgbClr val="000000"/>
      </a:dk1>
      <a:lt1>
        <a:srgbClr val="FFFFFF"/>
      </a:lt1>
      <a:dk2>
        <a:srgbClr val="173457"/>
      </a:dk2>
      <a:lt2>
        <a:srgbClr val="E8E8E8"/>
      </a:lt2>
      <a:accent1>
        <a:srgbClr val="008ECD"/>
      </a:accent1>
      <a:accent2>
        <a:srgbClr val="23A638"/>
      </a:accent2>
      <a:accent3>
        <a:srgbClr val="E73440"/>
      </a:accent3>
      <a:accent4>
        <a:srgbClr val="FECC00"/>
      </a:accent4>
      <a:accent5>
        <a:srgbClr val="C3243C"/>
      </a:accent5>
      <a:accent6>
        <a:srgbClr val="9BBC3C"/>
      </a:accent6>
      <a:hlink>
        <a:srgbClr val="0563C1"/>
      </a:hlink>
      <a:folHlink>
        <a:srgbClr val="F99F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a:dk1>
        <a:srgbClr val="000000"/>
      </a:dk1>
      <a:lt1>
        <a:srgbClr val="FFFFFF"/>
      </a:lt1>
      <a:dk2>
        <a:srgbClr val="173457"/>
      </a:dk2>
      <a:lt2>
        <a:srgbClr val="E8E8E8"/>
      </a:lt2>
      <a:accent1>
        <a:srgbClr val="008ECD"/>
      </a:accent1>
      <a:accent2>
        <a:srgbClr val="23A638"/>
      </a:accent2>
      <a:accent3>
        <a:srgbClr val="E73440"/>
      </a:accent3>
      <a:accent4>
        <a:srgbClr val="FECC00"/>
      </a:accent4>
      <a:accent5>
        <a:srgbClr val="C3243C"/>
      </a:accent5>
      <a:accent6>
        <a:srgbClr val="9BBC3C"/>
      </a:accent6>
      <a:hlink>
        <a:srgbClr val="0563C1"/>
      </a:hlink>
      <a:folHlink>
        <a:srgbClr val="F99F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173457"/>
    </a:dk2>
    <a:lt2>
      <a:srgbClr val="E8E8E8"/>
    </a:lt2>
    <a:accent1>
      <a:srgbClr val="008ECD"/>
    </a:accent1>
    <a:accent2>
      <a:srgbClr val="23A638"/>
    </a:accent2>
    <a:accent3>
      <a:srgbClr val="E73440"/>
    </a:accent3>
    <a:accent4>
      <a:srgbClr val="FECC00"/>
    </a:accent4>
    <a:accent5>
      <a:srgbClr val="C3243C"/>
    </a:accent5>
    <a:accent6>
      <a:srgbClr val="9BBC3C"/>
    </a:accent6>
    <a:hlink>
      <a:srgbClr val="0563C1"/>
    </a:hlink>
    <a:folHlink>
      <a:srgbClr val="F99F1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f8da14a-a552-414f-aa75-340d022d5ff3">
      <Terms xmlns="http://schemas.microsoft.com/office/infopath/2007/PartnerControls"/>
    </lcf76f155ced4ddcb4097134ff3c332f>
    <TaxCatchAll xmlns="bc7123e2-5fe4-4571-b35e-1ed4fdd961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DC1DF9891D5B40B34D83E061E95155" ma:contentTypeVersion="17" ma:contentTypeDescription="Crée un document." ma:contentTypeScope="" ma:versionID="103d94b8ae1397c221219545df3ad60d">
  <xsd:schema xmlns:xsd="http://www.w3.org/2001/XMLSchema" xmlns:xs="http://www.w3.org/2001/XMLSchema" xmlns:p="http://schemas.microsoft.com/office/2006/metadata/properties" xmlns:ns2="af8da14a-a552-414f-aa75-340d022d5ff3" xmlns:ns3="bc7123e2-5fe4-4571-b35e-1ed4fdd961a0" targetNamespace="http://schemas.microsoft.com/office/2006/metadata/properties" ma:root="true" ma:fieldsID="1bde8bd8b5a32dcdc64d7ac328b0cb8b" ns2:_="" ns3:_="">
    <xsd:import namespace="af8da14a-a552-414f-aa75-340d022d5ff3"/>
    <xsd:import namespace="bc7123e2-5fe4-4571-b35e-1ed4fdd961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8da14a-a552-414f-aa75-340d022d5f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7123e2-5fe4-4571-b35e-1ed4fdd961a0"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dd5b6b52-3e84-4214-9c19-83cb2ab95f83}" ma:internalName="TaxCatchAll" ma:showField="CatchAllData" ma:web="bc7123e2-5fe4-4571-b35e-1ed4fdd961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BBD8F4-7A9B-4416-A29D-8E88347EE76E}">
  <ds:schemaRefs>
    <ds:schemaRef ds:uri="http://www.w3.org/XML/1998/namespace"/>
    <ds:schemaRef ds:uri="http://purl.org/dc/term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af8da14a-a552-414f-aa75-340d022d5ff3"/>
    <ds:schemaRef ds:uri="http://schemas.microsoft.com/office/infopath/2007/PartnerControls"/>
    <ds:schemaRef ds:uri="bc7123e2-5fe4-4571-b35e-1ed4fdd961a0"/>
    <ds:schemaRef ds:uri="http://purl.org/dc/elements/1.1/"/>
  </ds:schemaRefs>
</ds:datastoreItem>
</file>

<file path=customXml/itemProps2.xml><?xml version="1.0" encoding="utf-8"?>
<ds:datastoreItem xmlns:ds="http://schemas.openxmlformats.org/officeDocument/2006/customXml" ds:itemID="{4FBBEB61-2F99-4819-B519-CDB2C3B1C874}">
  <ds:schemaRefs>
    <ds:schemaRef ds:uri="http://schemas.microsoft.com/sharepoint/v3/contenttype/forms"/>
  </ds:schemaRefs>
</ds:datastoreItem>
</file>

<file path=customXml/itemProps3.xml><?xml version="1.0" encoding="utf-8"?>
<ds:datastoreItem xmlns:ds="http://schemas.openxmlformats.org/officeDocument/2006/customXml" ds:itemID="{AF13E04E-B0E1-4D30-83BD-4D3D724BBE74}"/>
</file>

<file path=docProps/app.xml><?xml version="1.0" encoding="utf-8"?>
<Properties xmlns="http://schemas.openxmlformats.org/officeDocument/2006/extended-properties" xmlns:vt="http://schemas.openxmlformats.org/officeDocument/2006/docPropsVTypes">
  <TotalTime>11335</TotalTime>
  <Words>1222</Words>
  <Application>Microsoft Office PowerPoint</Application>
  <PresentationFormat>Grand écran</PresentationFormat>
  <Paragraphs>270</Paragraphs>
  <Slides>14</Slides>
  <Notes>0</Notes>
  <HiddenSlides>0</HiddenSlides>
  <MMClips>10</MMClips>
  <ScaleCrop>false</ScaleCrop>
  <HeadingPairs>
    <vt:vector size="6" baseType="variant">
      <vt:variant>
        <vt:lpstr>Polices utilisées</vt:lpstr>
      </vt:variant>
      <vt:variant>
        <vt:i4>4</vt:i4>
      </vt:variant>
      <vt:variant>
        <vt:lpstr>Thème</vt:lpstr>
      </vt:variant>
      <vt:variant>
        <vt:i4>5</vt:i4>
      </vt:variant>
      <vt:variant>
        <vt:lpstr>Titres des diapositives</vt:lpstr>
      </vt:variant>
      <vt:variant>
        <vt:i4>14</vt:i4>
      </vt:variant>
    </vt:vector>
  </HeadingPairs>
  <TitlesOfParts>
    <vt:vector size="23" baseType="lpstr">
      <vt:lpstr>Arial</vt:lpstr>
      <vt:lpstr>Calibri</vt:lpstr>
      <vt:lpstr>Calibri Light</vt:lpstr>
      <vt:lpstr>Times New Roman</vt:lpstr>
      <vt:lpstr>Office Theme</vt:lpstr>
      <vt:lpstr>3_Office Theme</vt:lpstr>
      <vt:lpstr>4_Office Theme</vt:lpstr>
      <vt:lpstr>5_Office Theme</vt:lpstr>
      <vt:lpstr>2_Office Theme</vt:lpstr>
      <vt:lpstr>Un cas d’utilisation  de la stratégie de la rétroaction positive dans une formation de groupe de recherche d’emploi Cas provenant de la Banque des cas d’utilisation des stratégies de formation de Wiki-TEDia</vt:lpstr>
      <vt:lpstr>  CRÉDITS</vt:lpstr>
      <vt:lpstr> Composantes du cas d’utilisation  </vt:lpstr>
      <vt:lpstr>PRÉSENTATION PERSONNELLE </vt:lpstr>
      <vt:lpstr>CONTEXTE </vt:lpstr>
      <vt:lpstr>BUT DE LA FORMATION</vt:lpstr>
      <vt:lpstr>CARACTÉRISTIQUES DU PUBLIC CIBLE </vt:lpstr>
      <vt:lpstr>PROBLÈME D’APPRENTISSAGE </vt:lpstr>
      <vt:lpstr>CONNAISSANCES ET OBJECTIFS D’APPRENTISSAGE</vt:lpstr>
      <vt:lpstr>DÉROULEMENT  (1)</vt:lpstr>
      <vt:lpstr>DÉROULEMENT (2) </vt:lpstr>
      <vt:lpstr>POINTS IMPORTANTS</vt:lpstr>
      <vt:lpstr>CONCLUSION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mylène choquette</dc:creator>
  <cp:lastModifiedBy>Pudelko, Béatrice</cp:lastModifiedBy>
  <cp:revision>130</cp:revision>
  <dcterms:created xsi:type="dcterms:W3CDTF">2020-01-08T15:21:41Z</dcterms:created>
  <dcterms:modified xsi:type="dcterms:W3CDTF">2022-04-22T19:20:49Z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0x01010025DC1DF9891D5B40B34D83E061E95155</vt:lpwstr>
  </property>
  <property fmtid="{D5CDD505-2E9C-101B-9397-08002B2CF9AE}" pid="3" name="MediaServiceImageTags">
    <vt:lpwstr/>
  </property>
</Properties>
</file>