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7"/>
  </p:notesMasterIdLst>
  <p:sldIdLst>
    <p:sldId id="832" r:id="rId5"/>
    <p:sldId id="867" r:id="rId6"/>
    <p:sldId id="975" r:id="rId7"/>
    <p:sldId id="834" r:id="rId8"/>
    <p:sldId id="835" r:id="rId9"/>
    <p:sldId id="1029" r:id="rId10"/>
    <p:sldId id="976" r:id="rId11"/>
    <p:sldId id="1027" r:id="rId12"/>
    <p:sldId id="870" r:id="rId13"/>
    <p:sldId id="860" r:id="rId14"/>
    <p:sldId id="871" r:id="rId15"/>
    <p:sldId id="301" r:id="rId16"/>
    <p:sldId id="434" r:id="rId17"/>
    <p:sldId id="302" r:id="rId18"/>
    <p:sldId id="827" r:id="rId19"/>
    <p:sldId id="828" r:id="rId20"/>
    <p:sldId id="332" r:id="rId21"/>
    <p:sldId id="333" r:id="rId22"/>
    <p:sldId id="850" r:id="rId23"/>
    <p:sldId id="851" r:id="rId24"/>
    <p:sldId id="852" r:id="rId25"/>
    <p:sldId id="872" r:id="rId26"/>
    <p:sldId id="873" r:id="rId27"/>
    <p:sldId id="931" r:id="rId28"/>
    <p:sldId id="932" r:id="rId29"/>
    <p:sldId id="863" r:id="rId30"/>
    <p:sldId id="980" r:id="rId31"/>
    <p:sldId id="875" r:id="rId32"/>
    <p:sldId id="887" r:id="rId33"/>
    <p:sldId id="1032" r:id="rId34"/>
    <p:sldId id="933" r:id="rId35"/>
    <p:sldId id="892" r:id="rId36"/>
    <p:sldId id="891" r:id="rId37"/>
    <p:sldId id="937" r:id="rId38"/>
    <p:sldId id="838" r:id="rId39"/>
    <p:sldId id="878" r:id="rId40"/>
    <p:sldId id="882" r:id="rId41"/>
    <p:sldId id="934" r:id="rId42"/>
    <p:sldId id="959" r:id="rId43"/>
    <p:sldId id="1053" r:id="rId44"/>
    <p:sldId id="939" r:id="rId45"/>
    <p:sldId id="940" r:id="rId46"/>
    <p:sldId id="862" r:id="rId47"/>
    <p:sldId id="879" r:id="rId48"/>
    <p:sldId id="890" r:id="rId49"/>
    <p:sldId id="893" r:id="rId50"/>
    <p:sldId id="986" r:id="rId51"/>
    <p:sldId id="895" r:id="rId52"/>
    <p:sldId id="853" r:id="rId53"/>
    <p:sldId id="1055" r:id="rId54"/>
    <p:sldId id="1092" r:id="rId55"/>
    <p:sldId id="1079" r:id="rId56"/>
    <p:sldId id="1087" r:id="rId57"/>
    <p:sldId id="1086" r:id="rId58"/>
    <p:sldId id="899" r:id="rId59"/>
    <p:sldId id="842" r:id="rId60"/>
    <p:sldId id="922" r:id="rId61"/>
    <p:sldId id="920" r:id="rId62"/>
    <p:sldId id="1097" r:id="rId63"/>
    <p:sldId id="1093" r:id="rId64"/>
    <p:sldId id="1021" r:id="rId65"/>
    <p:sldId id="1089" r:id="rId66"/>
    <p:sldId id="1090" r:id="rId67"/>
    <p:sldId id="1094" r:id="rId68"/>
    <p:sldId id="981" r:id="rId69"/>
    <p:sldId id="1088" r:id="rId70"/>
    <p:sldId id="1091" r:id="rId71"/>
    <p:sldId id="1096" r:id="rId72"/>
    <p:sldId id="1015" r:id="rId73"/>
    <p:sldId id="1016" r:id="rId74"/>
    <p:sldId id="1017" r:id="rId75"/>
    <p:sldId id="1020" r:id="rId76"/>
    <p:sldId id="921" r:id="rId77"/>
    <p:sldId id="900" r:id="rId78"/>
    <p:sldId id="924" r:id="rId79"/>
    <p:sldId id="919" r:id="rId80"/>
    <p:sldId id="898" r:id="rId81"/>
    <p:sldId id="962" r:id="rId82"/>
    <p:sldId id="1076" r:id="rId83"/>
    <p:sldId id="1044" r:id="rId84"/>
    <p:sldId id="1038" r:id="rId85"/>
    <p:sldId id="1075" r:id="rId86"/>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3B75A66-9E91-4DD9-B746-828A96ED2253}">
          <p14:sldIdLst>
            <p14:sldId id="832"/>
            <p14:sldId id="867"/>
            <p14:sldId id="975"/>
            <p14:sldId id="834"/>
            <p14:sldId id="835"/>
            <p14:sldId id="1029"/>
            <p14:sldId id="976"/>
            <p14:sldId id="1027"/>
            <p14:sldId id="870"/>
            <p14:sldId id="860"/>
            <p14:sldId id="871"/>
            <p14:sldId id="301"/>
            <p14:sldId id="434"/>
            <p14:sldId id="302"/>
            <p14:sldId id="827"/>
            <p14:sldId id="828"/>
            <p14:sldId id="332"/>
            <p14:sldId id="333"/>
            <p14:sldId id="850"/>
            <p14:sldId id="851"/>
            <p14:sldId id="852"/>
            <p14:sldId id="872"/>
            <p14:sldId id="873"/>
            <p14:sldId id="931"/>
            <p14:sldId id="932"/>
            <p14:sldId id="863"/>
            <p14:sldId id="980"/>
            <p14:sldId id="875"/>
            <p14:sldId id="887"/>
            <p14:sldId id="1032"/>
            <p14:sldId id="933"/>
            <p14:sldId id="892"/>
            <p14:sldId id="891"/>
            <p14:sldId id="937"/>
            <p14:sldId id="838"/>
            <p14:sldId id="878"/>
            <p14:sldId id="882"/>
            <p14:sldId id="934"/>
            <p14:sldId id="959"/>
            <p14:sldId id="1053"/>
            <p14:sldId id="939"/>
            <p14:sldId id="940"/>
            <p14:sldId id="862"/>
            <p14:sldId id="879"/>
            <p14:sldId id="890"/>
            <p14:sldId id="893"/>
            <p14:sldId id="986"/>
            <p14:sldId id="895"/>
            <p14:sldId id="853"/>
            <p14:sldId id="1055"/>
            <p14:sldId id="1092"/>
            <p14:sldId id="1079"/>
            <p14:sldId id="1087"/>
            <p14:sldId id="1086"/>
            <p14:sldId id="899"/>
            <p14:sldId id="842"/>
            <p14:sldId id="922"/>
            <p14:sldId id="920"/>
            <p14:sldId id="1097"/>
            <p14:sldId id="1093"/>
            <p14:sldId id="1021"/>
            <p14:sldId id="1089"/>
            <p14:sldId id="1090"/>
            <p14:sldId id="1094"/>
            <p14:sldId id="981"/>
            <p14:sldId id="1088"/>
            <p14:sldId id="1091"/>
            <p14:sldId id="1096"/>
            <p14:sldId id="1015"/>
            <p14:sldId id="1016"/>
            <p14:sldId id="1017"/>
            <p14:sldId id="1020"/>
            <p14:sldId id="921"/>
            <p14:sldId id="900"/>
            <p14:sldId id="924"/>
            <p14:sldId id="919"/>
            <p14:sldId id="898"/>
            <p14:sldId id="962"/>
            <p14:sldId id="1076"/>
            <p14:sldId id="1044"/>
            <p14:sldId id="1038"/>
            <p14:sldId id="10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D40658"/>
    <a:srgbClr val="1C1C1C"/>
    <a:srgbClr val="DEDEDE"/>
    <a:srgbClr val="66FFCC"/>
    <a:srgbClr val="3DF5A2"/>
    <a:srgbClr val="00FFFF"/>
    <a:srgbClr val="00FF40"/>
    <a:srgbClr val="CCFF99"/>
    <a:srgbClr val="007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17" autoAdjust="0"/>
  </p:normalViewPr>
  <p:slideViewPr>
    <p:cSldViewPr snapToGrid="0">
      <p:cViewPr varScale="1">
        <p:scale>
          <a:sx n="78" d="100"/>
          <a:sy n="78" d="100"/>
        </p:scale>
        <p:origin x="892" y="44"/>
      </p:cViewPr>
      <p:guideLst/>
    </p:cSldViewPr>
  </p:slideViewPr>
  <p:outlineViewPr>
    <p:cViewPr>
      <p:scale>
        <a:sx n="33" d="100"/>
        <a:sy n="33" d="100"/>
      </p:scale>
      <p:origin x="0" y="-60096"/>
    </p:cViewPr>
  </p:outlineViewPr>
  <p:notesTextViewPr>
    <p:cViewPr>
      <p:scale>
        <a:sx n="3" d="2"/>
        <a:sy n="3" d="2"/>
      </p:scale>
      <p:origin x="0" y="-16"/>
    </p:cViewPr>
  </p:notesTextViewPr>
  <p:sorterViewPr>
    <p:cViewPr>
      <p:scale>
        <a:sx n="100" d="100"/>
        <a:sy n="100" d="100"/>
      </p:scale>
      <p:origin x="0" y="0"/>
    </p:cViewPr>
  </p:sorterViewPr>
  <p:notesViewPr>
    <p:cSldViewPr snapToGrid="0">
      <p:cViewPr varScale="1">
        <p:scale>
          <a:sx n="44" d="100"/>
          <a:sy n="44" d="100"/>
        </p:scale>
        <p:origin x="2780" y="60"/>
      </p:cViewPr>
      <p:guideLst/>
    </p:cSldViewPr>
  </p:notesViewPr>
  <p:gridSpacing cx="719999" cy="71999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16/11/2019</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0</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a:t>
            </a:fld>
            <a:endParaRPr lang="en-GB" altLang="en-US"/>
          </a:p>
        </p:txBody>
      </p:sp>
    </p:spTree>
    <p:extLst>
      <p:ext uri="{BB962C8B-B14F-4D97-AF65-F5344CB8AC3E}">
        <p14:creationId xmlns:p14="http://schemas.microsoft.com/office/powerpoint/2010/main" val="317172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37F8CC4-1F25-4AB6-B17C-97C04ABE2E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56767FF-0C23-4E4E-8FB8-A99780283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4036" name="Slide Number Placeholder 3">
            <a:extLst>
              <a:ext uri="{FF2B5EF4-FFF2-40B4-BE49-F238E27FC236}">
                <a16:creationId xmlns:a16="http://schemas.microsoft.com/office/drawing/2014/main" id="{0074D7BF-73BE-4D66-8EDB-C818BD93C3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8F7A73-5744-40C8-BDF9-5D86BB1D4FD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369BC71-C094-458E-B3A5-47686CD044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CA8AD91-CC53-4338-874D-D51417E77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6084" name="Slide Number Placeholder 3">
            <a:extLst>
              <a:ext uri="{FF2B5EF4-FFF2-40B4-BE49-F238E27FC236}">
                <a16:creationId xmlns:a16="http://schemas.microsoft.com/office/drawing/2014/main" id="{540959F1-21FB-4ED1-A9C5-688FF3541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AB8870-2A4B-40FC-99CB-AFB1BD127DB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4978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11</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27</a:t>
            </a:fld>
            <a:endParaRPr lang="en-GB" altLang="en-US"/>
          </a:p>
        </p:txBody>
      </p:sp>
    </p:spTree>
    <p:extLst>
      <p:ext uri="{BB962C8B-B14F-4D97-AF65-F5344CB8AC3E}">
        <p14:creationId xmlns:p14="http://schemas.microsoft.com/office/powerpoint/2010/main" val="11427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28</a:t>
            </a:fld>
            <a:endParaRPr lang="en-GB" altLang="en-US"/>
          </a:p>
        </p:txBody>
      </p:sp>
    </p:spTree>
    <p:extLst>
      <p:ext uri="{BB962C8B-B14F-4D97-AF65-F5344CB8AC3E}">
        <p14:creationId xmlns:p14="http://schemas.microsoft.com/office/powerpoint/2010/main" val="222720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4201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8119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8788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5832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198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a:t>
            </a:fld>
            <a:endParaRPr lang="en-GB" altLang="en-US"/>
          </a:p>
        </p:txBody>
      </p:sp>
    </p:spTree>
    <p:extLst>
      <p:ext uri="{BB962C8B-B14F-4D97-AF65-F5344CB8AC3E}">
        <p14:creationId xmlns:p14="http://schemas.microsoft.com/office/powerpoint/2010/main" val="4107356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9156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20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19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4465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8832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60250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0735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05785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887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14906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4213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6096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30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834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6090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4987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33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2514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35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20510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TIMING: 37</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80</a:t>
            </a:fld>
            <a:endParaRPr lang="en-GB" altLang="en-US"/>
          </a:p>
        </p:txBody>
      </p:sp>
    </p:spTree>
    <p:extLst>
      <p:ext uri="{BB962C8B-B14F-4D97-AF65-F5344CB8AC3E}">
        <p14:creationId xmlns:p14="http://schemas.microsoft.com/office/powerpoint/2010/main" val="1325767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583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3</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6</a:t>
            </a:fld>
            <a:endParaRPr lang="en-GB" altLang="en-US"/>
          </a:p>
        </p:txBody>
      </p:sp>
    </p:spTree>
    <p:extLst>
      <p:ext uri="{BB962C8B-B14F-4D97-AF65-F5344CB8AC3E}">
        <p14:creationId xmlns:p14="http://schemas.microsoft.com/office/powerpoint/2010/main" val="394939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8</a:t>
            </a:fld>
            <a:endParaRPr lang="en-GB" altLang="en-US"/>
          </a:p>
        </p:txBody>
      </p:sp>
    </p:spTree>
    <p:extLst>
      <p:ext uri="{BB962C8B-B14F-4D97-AF65-F5344CB8AC3E}">
        <p14:creationId xmlns:p14="http://schemas.microsoft.com/office/powerpoint/2010/main" val="345692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5</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102966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6</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10</a:t>
            </a:fld>
            <a:endParaRPr lang="en-GB" altLang="en-US"/>
          </a:p>
        </p:txBody>
      </p:sp>
    </p:spTree>
    <p:extLst>
      <p:ext uri="{BB962C8B-B14F-4D97-AF65-F5344CB8AC3E}">
        <p14:creationId xmlns:p14="http://schemas.microsoft.com/office/powerpoint/2010/main" val="261540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FE0A2-34EE-413D-B87D-BE548BE2D9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5651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2FB092D-1D66-4611-BC89-CFA8A807D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746067-F742-455B-A948-4EDA5D960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eaLnBrk="1" hangingPunct="1">
              <a:spcBef>
                <a:spcPct val="0"/>
              </a:spcBef>
              <a:buFontTx/>
              <a:buNone/>
            </a:pPr>
            <a:endParaRPr lang="en-GB" altLang="en-US" dirty="0"/>
          </a:p>
        </p:txBody>
      </p:sp>
      <p:sp>
        <p:nvSpPr>
          <p:cNvPr id="29700" name="Slide Number Placeholder 3">
            <a:extLst>
              <a:ext uri="{FF2B5EF4-FFF2-40B4-BE49-F238E27FC236}">
                <a16:creationId xmlns:a16="http://schemas.microsoft.com/office/drawing/2014/main" id="{D47B3228-362D-48A1-B8E7-64056CC45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230A03-63F4-446B-BA5C-AE6B1C5371C1}" type="slidenum">
              <a:rPr kumimoji="0" lang="en-GB"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08468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op slid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marL="0" indent="0">
              <a:lnSpc>
                <a:spcPct val="100000"/>
              </a:lnSpc>
              <a:buNone/>
              <a:defRPr sz="3400" b="1">
                <a:solidFill>
                  <a:schemeClr val="bg1"/>
                </a:solidFill>
              </a:defRPr>
            </a:lvl1pPr>
          </a:lstStyle>
          <a:p>
            <a:r>
              <a:rPr lang="en-US" dirty="0" err="1"/>
              <a:t>Slidedeck</a:t>
            </a:r>
            <a:r>
              <a:rPr lang="en-US" dirty="0"/>
              <a:t>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39"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47477"/>
            <a:ext cx="4353560" cy="454025"/>
          </a:xfrm>
        </p:spPr>
        <p:txBody>
          <a:bodyPr/>
          <a:lstStyle>
            <a:lvl1pPr marL="0" indent="0">
              <a:buNone/>
              <a:defRPr sz="2800" b="0">
                <a:solidFill>
                  <a:schemeClr val="bg1"/>
                </a:solidFill>
              </a:defRPr>
            </a:lvl1pPr>
          </a:lstStyle>
          <a:p>
            <a:pPr lvl="0"/>
            <a:r>
              <a:rPr lang="en-US" dirty="0"/>
              <a:t>Presenter name</a:t>
            </a:r>
            <a:endParaRPr lang="en-GB" dirty="0"/>
          </a:p>
        </p:txBody>
      </p:sp>
      <p:sp>
        <p:nvSpPr>
          <p:cNvPr id="7" name="Picture Placeholder 10">
            <a:extLst>
              <a:ext uri="{FF2B5EF4-FFF2-40B4-BE49-F238E27FC236}">
                <a16:creationId xmlns:a16="http://schemas.microsoft.com/office/drawing/2014/main" id="{880E1784-6502-40DF-8151-F6A3B84DF5AA}"/>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5" name="Text Placeholder 4">
            <a:extLst>
              <a:ext uri="{FF2B5EF4-FFF2-40B4-BE49-F238E27FC236}">
                <a16:creationId xmlns:a16="http://schemas.microsoft.com/office/drawing/2014/main" id="{E26C92EC-BC0C-4EBC-8D53-FF272E3DFC9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564821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ullets, image (Ligh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318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7" name="Picture Placeholder 2">
            <a:extLst>
              <a:ext uri="{FF2B5EF4-FFF2-40B4-BE49-F238E27FC236}">
                <a16:creationId xmlns:a16="http://schemas.microsoft.com/office/drawing/2014/main" id="{1EFE4AFE-B570-485B-8926-6A4990AFE3DE}"/>
              </a:ext>
            </a:extLst>
          </p:cNvPr>
          <p:cNvSpPr>
            <a:spLocks noGrp="1"/>
          </p:cNvSpPr>
          <p:nvPr>
            <p:ph type="pic" sz="quarter" idx="10"/>
          </p:nvPr>
        </p:nvSpPr>
        <p:spPr>
          <a:xfrm>
            <a:off x="5251450" y="702659"/>
            <a:ext cx="3892550" cy="3471618"/>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C9E77A27-9A41-4A09-83C0-3986423F3CBB}"/>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1374552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Dark) (Al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9" name="Text Placeholder 25">
            <a:extLst>
              <a:ext uri="{FF2B5EF4-FFF2-40B4-BE49-F238E27FC236}">
                <a16:creationId xmlns:a16="http://schemas.microsoft.com/office/drawing/2014/main" id="{FA79611A-8145-4287-999D-C17E624B80A5}"/>
              </a:ext>
            </a:extLst>
          </p:cNvPr>
          <p:cNvSpPr>
            <a:spLocks noGrp="1"/>
          </p:cNvSpPr>
          <p:nvPr>
            <p:ph type="body" sz="quarter" idx="12" hasCustomPrompt="1"/>
          </p:nvPr>
        </p:nvSpPr>
        <p:spPr>
          <a:xfrm>
            <a:off x="4791075" y="1294731"/>
            <a:ext cx="3921125" cy="2859827"/>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8" name="Text Placeholder 4">
            <a:extLst>
              <a:ext uri="{FF2B5EF4-FFF2-40B4-BE49-F238E27FC236}">
                <a16:creationId xmlns:a16="http://schemas.microsoft.com/office/drawing/2014/main" id="{BCE593B8-0DC7-446B-84E2-9F8F693BA57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55860936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p15:clr>
            <a:srgbClr val="FBAE40"/>
          </p15:clr>
        </p15:guide>
        <p15:guide id="7" pos="2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Al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791076" y="1294731"/>
            <a:ext cx="3921124" cy="2859827"/>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8" name="Text Placeholder 10">
            <a:extLst>
              <a:ext uri="{FF2B5EF4-FFF2-40B4-BE49-F238E27FC236}">
                <a16:creationId xmlns:a16="http://schemas.microsoft.com/office/drawing/2014/main" id="{39231439-2736-4BF2-9729-CC3E43F7C66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600203034"/>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Alt)">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791076" y="682940"/>
            <a:ext cx="3921124" cy="3471618"/>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Picture Placeholder 2">
            <a:extLst>
              <a:ext uri="{FF2B5EF4-FFF2-40B4-BE49-F238E27FC236}">
                <a16:creationId xmlns:a16="http://schemas.microsoft.com/office/drawing/2014/main" id="{66DCB931-AF3E-493E-BBC5-0ACD78686AB6}"/>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F83EAF9-96D4-4FDD-B57F-01E621C4CB7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26868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272" userDrawn="1">
          <p15:clr>
            <a:srgbClr val="FBAE40"/>
          </p15:clr>
        </p15:guide>
        <p15:guide id="7" pos="30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s, image (Al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7879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4" name="Picture Placeholder 2">
            <a:extLst>
              <a:ext uri="{FF2B5EF4-FFF2-40B4-BE49-F238E27FC236}">
                <a16:creationId xmlns:a16="http://schemas.microsoft.com/office/drawing/2014/main" id="{E819D4C3-6603-43E5-90D7-20E616ECFDD9}"/>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7" name="Text Placeholder 4">
            <a:extLst>
              <a:ext uri="{FF2B5EF4-FFF2-40B4-BE49-F238E27FC236}">
                <a16:creationId xmlns:a16="http://schemas.microsoft.com/office/drawing/2014/main" id="{2179F407-0D62-49A1-B4C8-5A2B20F329D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241130733"/>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images (Dark)">
    <p:bg>
      <p:bgPr>
        <a:solidFill>
          <a:schemeClr val="tx2"/>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3DD6AC7-34D2-4DCA-AEEA-3FFE241C700A}"/>
              </a:ext>
            </a:extLst>
          </p:cNvPr>
          <p:cNvSpPr>
            <a:spLocks noGrp="1"/>
          </p:cNvSpPr>
          <p:nvPr>
            <p:ph type="pic" sz="quarter" idx="10"/>
          </p:nvPr>
        </p:nvSpPr>
        <p:spPr>
          <a:xfrm>
            <a:off x="1079500" y="755968"/>
            <a:ext cx="3060700" cy="1923283"/>
          </a:xfrm>
        </p:spPr>
        <p:txBody>
          <a:bodyPr/>
          <a:lstStyle>
            <a:lvl1pPr marL="0" indent="0">
              <a:buNone/>
              <a:defRPr b="0">
                <a:solidFill>
                  <a:schemeClr val="bg1"/>
                </a:solidFill>
              </a:defRPr>
            </a:lvl1pPr>
          </a:lstStyle>
          <a:p>
            <a:r>
              <a:rPr lang="en-GB" dirty="0"/>
              <a:t>Click icon to add picture</a:t>
            </a:r>
          </a:p>
        </p:txBody>
      </p:sp>
      <p:sp>
        <p:nvSpPr>
          <p:cNvPr id="13" name="Picture Placeholder 2">
            <a:extLst>
              <a:ext uri="{FF2B5EF4-FFF2-40B4-BE49-F238E27FC236}">
                <a16:creationId xmlns:a16="http://schemas.microsoft.com/office/drawing/2014/main" id="{DDDC7B71-8338-4886-9324-FE1079858609}"/>
              </a:ext>
            </a:extLst>
          </p:cNvPr>
          <p:cNvSpPr>
            <a:spLocks noGrp="1"/>
          </p:cNvSpPr>
          <p:nvPr>
            <p:ph type="pic" sz="quarter" idx="11"/>
          </p:nvPr>
        </p:nvSpPr>
        <p:spPr>
          <a:xfrm>
            <a:off x="5003801" y="755968"/>
            <a:ext cx="3060699" cy="1923283"/>
          </a:xfrm>
        </p:spPr>
        <p:txBody>
          <a:bodyPr/>
          <a:lstStyle>
            <a:lvl1pPr marL="0" indent="0">
              <a:buNone/>
              <a:defRPr b="0">
                <a:solidFill>
                  <a:schemeClr val="bg1"/>
                </a:solidFill>
              </a:defRPr>
            </a:lvl1pPr>
          </a:lstStyle>
          <a:p>
            <a:r>
              <a:rPr lang="en-GB" dirty="0"/>
              <a:t>Click icon to add picture</a:t>
            </a:r>
          </a:p>
        </p:txBody>
      </p: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500" y="2918147"/>
            <a:ext cx="3050407" cy="996946"/>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2" y="2918146"/>
            <a:ext cx="3060700" cy="996946"/>
          </a:xfrm>
        </p:spPr>
        <p:txBody>
          <a:bodyPr/>
          <a:lstStyle>
            <a:lvl1pPr>
              <a:spcAft>
                <a:spcPts val="600"/>
              </a:spcAft>
              <a:defRPr>
                <a:solidFill>
                  <a:schemeClr val="bg1"/>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9C31122-3D18-46C6-9108-0ACC75C9080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4766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pos="680" userDrawn="1">
          <p15:clr>
            <a:srgbClr val="FBAE40"/>
          </p15:clr>
        </p15:guide>
        <p15:guide id="8" pos="3152" userDrawn="1">
          <p15:clr>
            <a:srgbClr val="FBAE40"/>
          </p15:clr>
        </p15:guide>
        <p15:guide id="9" pos="50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images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0AB5B7F-65EB-40B3-8ADF-96F4B0AC0201}"/>
              </a:ext>
            </a:extLst>
          </p:cNvPr>
          <p:cNvCxnSpPr>
            <a:cxnSpLocks/>
          </p:cNvCxnSpPr>
          <p:nvPr userDrawn="1"/>
        </p:nvCxnSpPr>
        <p:spPr>
          <a:xfrm>
            <a:off x="1079500" y="2887666"/>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Picture Placeholder 2">
            <a:extLst>
              <a:ext uri="{FF2B5EF4-FFF2-40B4-BE49-F238E27FC236}">
                <a16:creationId xmlns:a16="http://schemas.microsoft.com/office/drawing/2014/main" id="{D68D267A-F5EA-4642-8DED-8C076DFFD0B7}"/>
              </a:ext>
            </a:extLst>
          </p:cNvPr>
          <p:cNvSpPr>
            <a:spLocks noGrp="1"/>
          </p:cNvSpPr>
          <p:nvPr>
            <p:ph type="pic" sz="quarter" idx="10"/>
          </p:nvPr>
        </p:nvSpPr>
        <p:spPr>
          <a:xfrm>
            <a:off x="1079500" y="755968"/>
            <a:ext cx="3060700" cy="1923283"/>
          </a:xfrm>
        </p:spPr>
        <p:txBody>
          <a:bodyPr/>
          <a:lstStyle>
            <a:lvl1pPr marL="0" indent="0">
              <a:buNone/>
              <a:defRPr b="0">
                <a:solidFill>
                  <a:schemeClr val="tx1"/>
                </a:solidFill>
              </a:defRPr>
            </a:lvl1pPr>
          </a:lstStyle>
          <a:p>
            <a:r>
              <a:rPr lang="en-GB" dirty="0"/>
              <a:t>Click icon to add picture</a:t>
            </a:r>
          </a:p>
        </p:txBody>
      </p:sp>
      <p:sp>
        <p:nvSpPr>
          <p:cNvPr id="19" name="Picture Placeholder 2">
            <a:extLst>
              <a:ext uri="{FF2B5EF4-FFF2-40B4-BE49-F238E27FC236}">
                <a16:creationId xmlns:a16="http://schemas.microsoft.com/office/drawing/2014/main" id="{4ECC00A9-083C-4789-9FCC-AB8D7284A691}"/>
              </a:ext>
            </a:extLst>
          </p:cNvPr>
          <p:cNvSpPr>
            <a:spLocks noGrp="1"/>
          </p:cNvSpPr>
          <p:nvPr>
            <p:ph type="pic" sz="quarter" idx="11"/>
          </p:nvPr>
        </p:nvSpPr>
        <p:spPr>
          <a:xfrm>
            <a:off x="5003801" y="755968"/>
            <a:ext cx="3060699" cy="1923283"/>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AB7EF0F4-6140-4CA6-AC02-2ADC1F1CA43D}"/>
              </a:ext>
            </a:extLst>
          </p:cNvPr>
          <p:cNvCxnSpPr>
            <a:cxnSpLocks/>
          </p:cNvCxnSpPr>
          <p:nvPr userDrawn="1"/>
        </p:nvCxnSpPr>
        <p:spPr>
          <a:xfrm>
            <a:off x="5003803" y="2887666"/>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80CF1839-676C-46B5-A599-21AA96E532C0}"/>
              </a:ext>
            </a:extLst>
          </p:cNvPr>
          <p:cNvSpPr>
            <a:spLocks noGrp="1"/>
          </p:cNvSpPr>
          <p:nvPr>
            <p:ph type="body" sz="quarter" idx="15" hasCustomPrompt="1"/>
          </p:nvPr>
        </p:nvSpPr>
        <p:spPr>
          <a:xfrm>
            <a:off x="1079500" y="2918146"/>
            <a:ext cx="3050407" cy="1027427"/>
          </a:xfrm>
        </p:spPr>
        <p:txBody>
          <a:bodyPr/>
          <a:lstStyle>
            <a:lvl1pPr>
              <a:spcAft>
                <a:spcPts val="600"/>
              </a:spcAft>
              <a:defRPr>
                <a:solidFill>
                  <a:schemeClr val="tx1"/>
                </a:solidFill>
              </a:defRPr>
            </a:lvl1pPr>
          </a:lstStyle>
          <a:p>
            <a:pPr lvl="0"/>
            <a:r>
              <a:rPr lang="en-US" dirty="0"/>
              <a:t>Click to add text</a:t>
            </a:r>
          </a:p>
        </p:txBody>
      </p:sp>
      <p:sp>
        <p:nvSpPr>
          <p:cNvPr id="22" name="Text Placeholder 10">
            <a:extLst>
              <a:ext uri="{FF2B5EF4-FFF2-40B4-BE49-F238E27FC236}">
                <a16:creationId xmlns:a16="http://schemas.microsoft.com/office/drawing/2014/main" id="{20A1946A-052F-4EDE-BDC4-BAB850806D61}"/>
              </a:ext>
            </a:extLst>
          </p:cNvPr>
          <p:cNvSpPr>
            <a:spLocks noGrp="1"/>
          </p:cNvSpPr>
          <p:nvPr>
            <p:ph type="body" sz="quarter" idx="16" hasCustomPrompt="1"/>
          </p:nvPr>
        </p:nvSpPr>
        <p:spPr>
          <a:xfrm>
            <a:off x="5003802" y="2918145"/>
            <a:ext cx="3060700" cy="1027427"/>
          </a:xfrm>
        </p:spPr>
        <p:txBody>
          <a:bodyPr/>
          <a:lstStyle>
            <a:lvl1pPr>
              <a:spcAft>
                <a:spcPts val="600"/>
              </a:spcAft>
              <a:defRPr>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0D7E33B8-20F0-425F-945D-53C91292D06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43533805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imag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1525" y="3160713"/>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2200" y="3160713"/>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3132603"/>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0" y="1254440"/>
            <a:ext cx="2519363" cy="1692000"/>
          </a:xfrm>
        </p:spPr>
        <p:txBody>
          <a:bodyPr/>
          <a:lstStyle>
            <a:lvl1pPr marL="0" indent="0">
              <a:buNone/>
              <a:defRPr b="0">
                <a:solidFill>
                  <a:schemeClr val="bg1"/>
                </a:solidFill>
              </a:defRPr>
            </a:lvl1pPr>
          </a:lstStyle>
          <a:p>
            <a:r>
              <a:rPr lang="en-GB" dirty="0"/>
              <a:t>Click icon to add picture</a:t>
            </a:r>
          </a:p>
        </p:txBody>
      </p:sp>
      <p:sp>
        <p:nvSpPr>
          <p:cNvPr id="8" name="Picture Placeholder 2">
            <a:extLst>
              <a:ext uri="{FF2B5EF4-FFF2-40B4-BE49-F238E27FC236}">
                <a16:creationId xmlns:a16="http://schemas.microsoft.com/office/drawing/2014/main" id="{2F6DC436-4D86-413D-BBB3-A15CE4285A13}"/>
              </a:ext>
            </a:extLst>
          </p:cNvPr>
          <p:cNvSpPr>
            <a:spLocks noGrp="1"/>
          </p:cNvSpPr>
          <p:nvPr>
            <p:ph type="pic" sz="quarter" idx="11"/>
          </p:nvPr>
        </p:nvSpPr>
        <p:spPr>
          <a:xfrm>
            <a:off x="3312000" y="1254440"/>
            <a:ext cx="2520000" cy="1692000"/>
          </a:xfrm>
        </p:spPr>
        <p:txBody>
          <a:bodyPr/>
          <a:lstStyle>
            <a:lvl1pPr marL="0" indent="0">
              <a:buNone/>
              <a:defRPr b="0">
                <a:solidFill>
                  <a:schemeClr val="bg1"/>
                </a:solidFill>
              </a:defRPr>
            </a:lvl1pPr>
          </a:lstStyle>
          <a:p>
            <a:r>
              <a:rPr lang="en-GB" dirty="0"/>
              <a:t>Click icon to add picture</a:t>
            </a:r>
          </a:p>
        </p:txBody>
      </p:sp>
      <p:sp>
        <p:nvSpPr>
          <p:cNvPr id="9" name="Picture Placeholder 2">
            <a:extLst>
              <a:ext uri="{FF2B5EF4-FFF2-40B4-BE49-F238E27FC236}">
                <a16:creationId xmlns:a16="http://schemas.microsoft.com/office/drawing/2014/main" id="{5337A4C9-22E2-49AC-B029-CC29936ED356}"/>
              </a:ext>
            </a:extLst>
          </p:cNvPr>
          <p:cNvSpPr>
            <a:spLocks noGrp="1"/>
          </p:cNvSpPr>
          <p:nvPr>
            <p:ph type="pic" sz="quarter" idx="12"/>
          </p:nvPr>
        </p:nvSpPr>
        <p:spPr>
          <a:xfrm>
            <a:off x="6192200" y="1254442"/>
            <a:ext cx="2520000" cy="1692000"/>
          </a:xfrm>
        </p:spPr>
        <p:txBody>
          <a:bodyPr/>
          <a:lstStyle>
            <a:lvl1pPr marL="0" indent="0">
              <a:buNone/>
              <a:defRPr b="0">
                <a:solidFill>
                  <a:schemeClr val="bg1"/>
                </a:solidFill>
              </a:defRPr>
            </a:lvl1pPr>
          </a:lstStyle>
          <a:p>
            <a:r>
              <a:rPr lang="en-GB" dirty="0"/>
              <a:t>Click icon to add picture</a:t>
            </a:r>
          </a:p>
        </p:txBody>
      </p: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20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22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30850" y="3161758"/>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4" name="Text Placeholder 10">
            <a:extLst>
              <a:ext uri="{FF2B5EF4-FFF2-40B4-BE49-F238E27FC236}">
                <a16:creationId xmlns:a16="http://schemas.microsoft.com/office/drawing/2014/main" id="{9D4E3298-09B7-4A6D-81E1-57FDEC110C4A}"/>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1593543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8" pos="3674" userDrawn="1">
          <p15:clr>
            <a:srgbClr val="FBAE40"/>
          </p15:clr>
        </p15:guide>
        <p15:guide id="9" pos="3901" userDrawn="1">
          <p15:clr>
            <a:srgbClr val="FBAE40"/>
          </p15:clr>
        </p15:guide>
        <p15:guide id="10" pos="208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images (Light)">
    <p:bg>
      <p:bgPr>
        <a:solidFill>
          <a:schemeClr val="bg2"/>
        </a:solid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C9863077-8CC3-4BBF-B430-3855EC0D669A}"/>
              </a:ext>
            </a:extLst>
          </p:cNvPr>
          <p:cNvSpPr>
            <a:spLocks noGrp="1"/>
          </p:cNvSpPr>
          <p:nvPr>
            <p:ph type="body" sz="quarter" idx="13" hasCustomPrompt="1"/>
          </p:nvPr>
        </p:nvSpPr>
        <p:spPr>
          <a:xfrm>
            <a:off x="3311525" y="3160713"/>
            <a:ext cx="2520950" cy="701302"/>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11">
            <a:extLst>
              <a:ext uri="{FF2B5EF4-FFF2-40B4-BE49-F238E27FC236}">
                <a16:creationId xmlns:a16="http://schemas.microsoft.com/office/drawing/2014/main" id="{DA455E2B-2D9B-44D5-AF1B-E5C2833F6E58}"/>
              </a:ext>
            </a:extLst>
          </p:cNvPr>
          <p:cNvSpPr>
            <a:spLocks noGrp="1"/>
          </p:cNvSpPr>
          <p:nvPr>
            <p:ph type="body" sz="quarter" idx="14" hasCustomPrompt="1"/>
          </p:nvPr>
        </p:nvSpPr>
        <p:spPr>
          <a:xfrm>
            <a:off x="6192200" y="3160713"/>
            <a:ext cx="2520950" cy="701301"/>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itle 7">
            <a:extLst>
              <a:ext uri="{FF2B5EF4-FFF2-40B4-BE49-F238E27FC236}">
                <a16:creationId xmlns:a16="http://schemas.microsoft.com/office/drawing/2014/main" id="{40A893CA-5C26-4EC6-BAD0-71AE64858893}"/>
              </a:ext>
            </a:extLst>
          </p:cNvPr>
          <p:cNvSpPr>
            <a:spLocks noGrp="1"/>
          </p:cNvSpPr>
          <p:nvPr>
            <p:ph type="title" hasCustomPrompt="1"/>
          </p:nvPr>
        </p:nvSpPr>
        <p:spPr>
          <a:xfrm>
            <a:off x="431800" y="3160713"/>
            <a:ext cx="2520000" cy="701304"/>
          </a:xfrm>
        </p:spPr>
        <p:txBody>
          <a:bodyPr/>
          <a:lstStyle>
            <a:lvl1pPr marL="288000" indent="-288000">
              <a:lnSpc>
                <a:spcPct val="100000"/>
              </a:lnSpc>
              <a:spcAft>
                <a:spcPts val="500"/>
              </a:spcAft>
              <a:buFontTx/>
              <a:buChar char="–"/>
              <a:defRPr sz="1800" b="0">
                <a:solidFill>
                  <a:schemeClr val="tx1"/>
                </a:solidFill>
              </a:defRPr>
            </a:lvl1pPr>
          </a:lstStyle>
          <a:p>
            <a:r>
              <a:rPr lang="en-US" dirty="0"/>
              <a:t>Click to add text</a:t>
            </a:r>
            <a:endParaRPr lang="en-GB" dirty="0"/>
          </a:p>
        </p:txBody>
      </p:sp>
      <p:cxnSp>
        <p:nvCxnSpPr>
          <p:cNvPr id="26" name="Straight Connector 25">
            <a:extLst>
              <a:ext uri="{FF2B5EF4-FFF2-40B4-BE49-F238E27FC236}">
                <a16:creationId xmlns:a16="http://schemas.microsoft.com/office/drawing/2014/main" id="{2471527B-53ED-44E4-B84A-A9BF95EDB671}"/>
              </a:ext>
            </a:extLst>
          </p:cNvPr>
          <p:cNvCxnSpPr>
            <a:cxnSpLocks/>
          </p:cNvCxnSpPr>
          <p:nvPr userDrawn="1"/>
        </p:nvCxnSpPr>
        <p:spPr>
          <a:xfrm>
            <a:off x="431800" y="313260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icture Placeholder 2">
            <a:extLst>
              <a:ext uri="{FF2B5EF4-FFF2-40B4-BE49-F238E27FC236}">
                <a16:creationId xmlns:a16="http://schemas.microsoft.com/office/drawing/2014/main" id="{BB69E7F7-A753-4EE6-A6F6-2E1E77308480}"/>
              </a:ext>
            </a:extLst>
          </p:cNvPr>
          <p:cNvSpPr>
            <a:spLocks noGrp="1"/>
          </p:cNvSpPr>
          <p:nvPr>
            <p:ph type="pic" sz="quarter" idx="10"/>
          </p:nvPr>
        </p:nvSpPr>
        <p:spPr>
          <a:xfrm>
            <a:off x="4318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8" name="Picture Placeholder 2">
            <a:extLst>
              <a:ext uri="{FF2B5EF4-FFF2-40B4-BE49-F238E27FC236}">
                <a16:creationId xmlns:a16="http://schemas.microsoft.com/office/drawing/2014/main" id="{C756934B-E4E0-4141-9A7B-4932B5A304A4}"/>
              </a:ext>
            </a:extLst>
          </p:cNvPr>
          <p:cNvSpPr>
            <a:spLocks noGrp="1"/>
          </p:cNvSpPr>
          <p:nvPr>
            <p:ph type="pic" sz="quarter" idx="11"/>
          </p:nvPr>
        </p:nvSpPr>
        <p:spPr>
          <a:xfrm>
            <a:off x="33120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9" name="Picture Placeholder 2">
            <a:extLst>
              <a:ext uri="{FF2B5EF4-FFF2-40B4-BE49-F238E27FC236}">
                <a16:creationId xmlns:a16="http://schemas.microsoft.com/office/drawing/2014/main" id="{9E943CD3-34B8-45E5-AFBD-CA8813D4BE61}"/>
              </a:ext>
            </a:extLst>
          </p:cNvPr>
          <p:cNvSpPr>
            <a:spLocks noGrp="1"/>
          </p:cNvSpPr>
          <p:nvPr>
            <p:ph type="pic" sz="quarter" idx="12"/>
          </p:nvPr>
        </p:nvSpPr>
        <p:spPr>
          <a:xfrm>
            <a:off x="6192200" y="1254442"/>
            <a:ext cx="2520000" cy="1692000"/>
          </a:xfrm>
        </p:spPr>
        <p:txBody>
          <a:bodyPr/>
          <a:lstStyle>
            <a:lvl1pPr marL="0" indent="0">
              <a:buNone/>
              <a:defRPr b="0">
                <a:solidFill>
                  <a:schemeClr val="tx1"/>
                </a:solidFill>
              </a:defRPr>
            </a:lvl1pPr>
          </a:lstStyle>
          <a:p>
            <a:r>
              <a:rPr lang="en-GB" dirty="0"/>
              <a:t>Click icon to add picture</a:t>
            </a:r>
          </a:p>
        </p:txBody>
      </p:sp>
      <p:cxnSp>
        <p:nvCxnSpPr>
          <p:cNvPr id="30" name="Straight Connector 29">
            <a:extLst>
              <a:ext uri="{FF2B5EF4-FFF2-40B4-BE49-F238E27FC236}">
                <a16:creationId xmlns:a16="http://schemas.microsoft.com/office/drawing/2014/main" id="{8356D04E-96CE-42C6-8797-23AC35DCD5B2}"/>
              </a:ext>
            </a:extLst>
          </p:cNvPr>
          <p:cNvCxnSpPr>
            <a:cxnSpLocks/>
          </p:cNvCxnSpPr>
          <p:nvPr userDrawn="1"/>
        </p:nvCxnSpPr>
        <p:spPr>
          <a:xfrm>
            <a:off x="33120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5CABF2-DF5C-477C-A26C-AC42B4516332}"/>
              </a:ext>
            </a:extLst>
          </p:cNvPr>
          <p:cNvCxnSpPr>
            <a:cxnSpLocks/>
          </p:cNvCxnSpPr>
          <p:nvPr userDrawn="1"/>
        </p:nvCxnSpPr>
        <p:spPr>
          <a:xfrm>
            <a:off x="61922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885F8A9C-838B-4FB5-87B8-7A9D3778A73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595890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7" pos="2086" userDrawn="1">
          <p15:clr>
            <a:srgbClr val="FBAE40"/>
          </p15:clr>
        </p15:guide>
        <p15:guide id="8" pos="3674" userDrawn="1">
          <p15:clr>
            <a:srgbClr val="FBAE40"/>
          </p15:clr>
        </p15:guide>
        <p15:guide id="9" pos="390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boxes (Dark)">
    <p:bg>
      <p:bgPr>
        <a:solidFill>
          <a:schemeClr val="tx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B5299B8-75C7-4CEB-9D2A-D2DB0A44F4D4}"/>
              </a:ext>
            </a:extLst>
          </p:cNvPr>
          <p:cNvCxnSpPr>
            <a:cxnSpLocks/>
          </p:cNvCxnSpPr>
          <p:nvPr userDrawn="1"/>
        </p:nvCxnSpPr>
        <p:spPr>
          <a:xfrm>
            <a:off x="1079498" y="1606370"/>
            <a:ext cx="303458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0D6B7F-4D7A-4A69-8F7D-C94B97D75491}"/>
              </a:ext>
            </a:extLst>
          </p:cNvPr>
          <p:cNvCxnSpPr>
            <a:cxnSpLocks/>
          </p:cNvCxnSpPr>
          <p:nvPr userDrawn="1"/>
        </p:nvCxnSpPr>
        <p:spPr>
          <a:xfrm>
            <a:off x="5003801" y="1606370"/>
            <a:ext cx="30607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bg1"/>
                </a:solidFill>
              </a:defRPr>
            </a:lvl1pPr>
          </a:lstStyle>
          <a:p>
            <a:pPr lvl="0"/>
            <a:r>
              <a:rPr lang="en-US" dirty="0"/>
              <a:t>Click to add text</a:t>
            </a:r>
          </a:p>
        </p:txBody>
      </p:sp>
      <p:sp>
        <p:nvSpPr>
          <p:cNvPr id="8" name="Text Placeholder 4">
            <a:extLst>
              <a:ext uri="{FF2B5EF4-FFF2-40B4-BE49-F238E27FC236}">
                <a16:creationId xmlns:a16="http://schemas.microsoft.com/office/drawing/2014/main" id="{3181450E-2EAF-4796-B7BB-FBA615714212}"/>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2797322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op slid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a:lnSpc>
                <a:spcPct val="100000"/>
              </a:lnSpc>
              <a:defRPr sz="3400" b="1">
                <a:solidFill>
                  <a:schemeClr val="tx1"/>
                </a:solidFill>
              </a:defRPr>
            </a:lvl1pPr>
          </a:lstStyle>
          <a:p>
            <a:r>
              <a:rPr lang="en-US" dirty="0" err="1"/>
              <a:t>Slidedeck</a:t>
            </a:r>
            <a:r>
              <a:rPr lang="en-US" dirty="0"/>
              <a:t> title</a:t>
            </a:r>
            <a:endParaRPr lang="en-GB" dirty="0"/>
          </a:p>
        </p:txBody>
      </p:sp>
      <p:sp>
        <p:nvSpPr>
          <p:cNvPr id="11" name="Picture Placeholder 10">
            <a:extLst>
              <a:ext uri="{FF2B5EF4-FFF2-40B4-BE49-F238E27FC236}">
                <a16:creationId xmlns:a16="http://schemas.microsoft.com/office/drawing/2014/main" id="{8CBD8555-5574-479C-8AEF-5074012734A9}"/>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40"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67355"/>
            <a:ext cx="4353560" cy="454025"/>
          </a:xfrm>
        </p:spPr>
        <p:txBody>
          <a:bodyPr/>
          <a:lstStyle>
            <a:lvl1pPr marL="0" indent="0">
              <a:buNone/>
              <a:defRPr sz="2800" b="0"/>
            </a:lvl1pPr>
          </a:lstStyle>
          <a:p>
            <a:pPr lvl="0"/>
            <a:r>
              <a:rPr lang="en-US" dirty="0"/>
              <a:t>Presenter name</a:t>
            </a:r>
            <a:endParaRPr lang="en-GB" dirty="0"/>
          </a:p>
        </p:txBody>
      </p:sp>
      <p:sp>
        <p:nvSpPr>
          <p:cNvPr id="10" name="Text Placeholder 4">
            <a:extLst>
              <a:ext uri="{FF2B5EF4-FFF2-40B4-BE49-F238E27FC236}">
                <a16:creationId xmlns:a16="http://schemas.microsoft.com/office/drawing/2014/main" id="{F8AC59EB-9A36-4EA3-AC52-BE180B22E2F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4038573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boxes (Light)">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4C0798-3A00-4D85-AA21-D37CEDB1FA2D}"/>
              </a:ext>
            </a:extLst>
          </p:cNvPr>
          <p:cNvCxnSpPr>
            <a:cxnSpLocks/>
          </p:cNvCxnSpPr>
          <p:nvPr userDrawn="1"/>
        </p:nvCxnSpPr>
        <p:spPr>
          <a:xfrm>
            <a:off x="1079498" y="1606370"/>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CB00C7-989B-45C7-AA4C-E065DBEAFA1C}"/>
              </a:ext>
            </a:extLst>
          </p:cNvPr>
          <p:cNvCxnSpPr>
            <a:cxnSpLocks/>
          </p:cNvCxnSpPr>
          <p:nvPr userDrawn="1"/>
        </p:nvCxnSpPr>
        <p:spPr>
          <a:xfrm>
            <a:off x="5003801" y="1606370"/>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48DA490F-DDDB-45E4-BA8E-6EAC2B08F3E3}"/>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tx1"/>
                </a:solidFill>
              </a:defRPr>
            </a:lvl1pPr>
          </a:lstStyle>
          <a:p>
            <a:pPr lvl="0"/>
            <a:r>
              <a:rPr lang="en-US" dirty="0"/>
              <a:t>Click to add text</a:t>
            </a:r>
          </a:p>
        </p:txBody>
      </p:sp>
      <p:sp>
        <p:nvSpPr>
          <p:cNvPr id="11" name="Text Placeholder 10">
            <a:extLst>
              <a:ext uri="{FF2B5EF4-FFF2-40B4-BE49-F238E27FC236}">
                <a16:creationId xmlns:a16="http://schemas.microsoft.com/office/drawing/2014/main" id="{8598B511-DCBF-4838-9F07-F0BAEBE4EA8C}"/>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tx1"/>
                </a:solidFill>
              </a:defRPr>
            </a:lvl1pPr>
          </a:lstStyle>
          <a:p>
            <a:pPr lvl="0"/>
            <a:r>
              <a:rPr lang="en-US" dirty="0"/>
              <a:t>Click to add text</a:t>
            </a:r>
          </a:p>
        </p:txBody>
      </p:sp>
      <p:sp>
        <p:nvSpPr>
          <p:cNvPr id="7" name="Text Placeholder 10">
            <a:extLst>
              <a:ext uri="{FF2B5EF4-FFF2-40B4-BE49-F238E27FC236}">
                <a16:creationId xmlns:a16="http://schemas.microsoft.com/office/drawing/2014/main" id="{164FCC35-6330-4F26-9073-A3D5A1E80419}"/>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0033615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box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0850" y="1511326"/>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10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12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BB49F0C2-B36A-49E5-B55E-0BE42CE00A0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1245955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boxes (Light)">
    <p:bg>
      <p:bgPr>
        <a:solidFill>
          <a:schemeClr val="bg2"/>
        </a:solidFill>
        <a:effectLst/>
      </p:bgPr>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D9026A22-B87C-46F8-B2F4-6A0F11F9AF84}"/>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2" name="Text Placeholder 11">
            <a:extLst>
              <a:ext uri="{FF2B5EF4-FFF2-40B4-BE49-F238E27FC236}">
                <a16:creationId xmlns:a16="http://schemas.microsoft.com/office/drawing/2014/main" id="{51911C50-0DDD-4A01-9B6D-DC79062CABC4}"/>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3" name="Straight Connector 12">
            <a:extLst>
              <a:ext uri="{FF2B5EF4-FFF2-40B4-BE49-F238E27FC236}">
                <a16:creationId xmlns:a16="http://schemas.microsoft.com/office/drawing/2014/main" id="{9BFD4059-1CEA-431F-9737-E09AE1FE1EB5}"/>
              </a:ext>
            </a:extLst>
          </p:cNvPr>
          <p:cNvCxnSpPr>
            <a:cxnSpLocks/>
          </p:cNvCxnSpPr>
          <p:nvPr userDrawn="1"/>
        </p:nvCxnSpPr>
        <p:spPr>
          <a:xfrm>
            <a:off x="430850" y="1511326"/>
            <a:ext cx="25193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C88001-0B7A-4142-B613-954FB5D1A6C1}"/>
              </a:ext>
            </a:extLst>
          </p:cNvPr>
          <p:cNvCxnSpPr>
            <a:cxnSpLocks/>
          </p:cNvCxnSpPr>
          <p:nvPr userDrawn="1"/>
        </p:nvCxnSpPr>
        <p:spPr>
          <a:xfrm>
            <a:off x="33110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A71E79-A98D-4A0F-8EA8-7B9B1469E422}"/>
              </a:ext>
            </a:extLst>
          </p:cNvPr>
          <p:cNvCxnSpPr>
            <a:cxnSpLocks/>
          </p:cNvCxnSpPr>
          <p:nvPr userDrawn="1"/>
        </p:nvCxnSpPr>
        <p:spPr>
          <a:xfrm>
            <a:off x="61912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F94767EF-D844-43F5-980B-C5081407A37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FD7398D0-FEF0-498F-94C0-267E6DB7542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2071965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7" pos="2086">
          <p15:clr>
            <a:srgbClr val="FBAE40"/>
          </p15:clr>
        </p15:guide>
        <p15:guide id="8" pos="3674">
          <p15:clr>
            <a:srgbClr val="FBAE40"/>
          </p15:clr>
        </p15:guide>
        <p15:guide id="9" pos="39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47"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48" y="258544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47" y="420334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009D842B-21D1-45D5-A6FC-902C18A8F29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2341208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orient="horz" pos="1620" userDrawn="1">
          <p15:clr>
            <a:srgbClr val="FBAE40"/>
          </p15:clr>
        </p15:guide>
        <p15:guide id="8" pos="3152" userDrawn="1">
          <p15:clr>
            <a:srgbClr val="FBAE40"/>
          </p15:clr>
        </p15:guide>
        <p15:guide id="9" pos="1156" userDrawn="1">
          <p15:clr>
            <a:srgbClr val="FBAE40"/>
          </p15:clr>
        </p15:guide>
        <p15:guide id="10" pos="46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50"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50" y="2576334"/>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50"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A4E4481A-4ACE-4711-B580-93A80791245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2623816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userDrawn="1">
          <p15:clr>
            <a:srgbClr val="FBAE40"/>
          </p15:clr>
        </p15:guide>
        <p15:guide id="7" orient="horz" pos="1620" userDrawn="1">
          <p15:clr>
            <a:srgbClr val="FBAE40"/>
          </p15:clr>
        </p15:guide>
        <p15:guide id="8" pos="2608" userDrawn="1">
          <p15:clr>
            <a:srgbClr val="FBAE40"/>
          </p15:clr>
        </p15:guide>
        <p15:guide id="9" pos="3152" userDrawn="1">
          <p15:clr>
            <a:srgbClr val="FBAE40"/>
          </p15:clr>
        </p15:guide>
        <p15:guide id="10" pos="460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images (Dark) (Alt)">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4">
            <a:extLst>
              <a:ext uri="{FF2B5EF4-FFF2-40B4-BE49-F238E27FC236}">
                <a16:creationId xmlns:a16="http://schemas.microsoft.com/office/drawing/2014/main" id="{E86F4DAB-B431-4C8F-B92F-1183DA9918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9734199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orient="horz" pos="1620">
          <p15:clr>
            <a:srgbClr val="FBAE40"/>
          </p15:clr>
        </p15:guide>
        <p15:guide id="8" pos="3152">
          <p15:clr>
            <a:srgbClr val="FBAE40"/>
          </p15:clr>
        </p15:guide>
        <p15:guide id="9" pos="1156">
          <p15:clr>
            <a:srgbClr val="FBAE40"/>
          </p15:clr>
        </p15:guide>
        <p15:guide id="10" pos="46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mages (Light) (Al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10">
            <a:extLst>
              <a:ext uri="{FF2B5EF4-FFF2-40B4-BE49-F238E27FC236}">
                <a16:creationId xmlns:a16="http://schemas.microsoft.com/office/drawing/2014/main" id="{A6508766-540F-43B6-B3EF-230CF2F610C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2923990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p15:clr>
            <a:srgbClr val="FBAE40"/>
          </p15:clr>
        </p15:guide>
        <p15:guide id="7" orient="horz" pos="1620">
          <p15:clr>
            <a:srgbClr val="FBAE40"/>
          </p15:clr>
        </p15:guide>
        <p15:guide id="8" pos="2608">
          <p15:clr>
            <a:srgbClr val="FBAE40"/>
          </p15:clr>
        </p15:guide>
        <p15:guide id="9" pos="3152">
          <p15:clr>
            <a:srgbClr val="FBAE40"/>
          </p15:clr>
        </p15:guide>
        <p15:guide id="10" pos="46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9712"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9712"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9712"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66AFD672-803A-4A36-ACBD-90E88FA58C79}"/>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4853281"/>
      </p:ext>
    </p:extLst>
  </p:cSld>
  <p:clrMapOvr>
    <a:masterClrMapping/>
  </p:clrMapOvr>
  <p:extLst>
    <p:ext uri="{DCECCB84-F9BA-43D5-87BE-67443E8EF086}">
      <p15:sldGuideLst xmlns:p15="http://schemas.microsoft.com/office/powerpoint/2012/main">
        <p15:guide id="2" pos="272">
          <p15:clr>
            <a:srgbClr val="FBAE40"/>
          </p15:clr>
        </p15:guide>
        <p15:guide id="3" orient="horz" pos="1620" userDrawn="1">
          <p15:clr>
            <a:srgbClr val="FBAE40"/>
          </p15:clr>
        </p15:guide>
        <p15:guide id="4" orient="horz" pos="259">
          <p15:clr>
            <a:srgbClr val="FBAE40"/>
          </p15:clr>
        </p15:guide>
        <p15:guide id="5" pos="5488">
          <p15:clr>
            <a:srgbClr val="FBAE40"/>
          </p15:clr>
        </p15:guide>
        <p15:guide id="7" orient="horz" pos="2981" userDrawn="1">
          <p15:clr>
            <a:srgbClr val="FBAE40"/>
          </p15:clr>
        </p15:guide>
        <p15:guide id="8" pos="1723" userDrawn="1">
          <p15:clr>
            <a:srgbClr val="FBAE40"/>
          </p15:clr>
        </p15:guide>
        <p15:guide id="9" pos="2154" userDrawn="1">
          <p15:clr>
            <a:srgbClr val="FBAE40"/>
          </p15:clr>
        </p15:guide>
        <p15:guide id="10" pos="3606" userDrawn="1">
          <p15:clr>
            <a:srgbClr val="FBAE40"/>
          </p15:clr>
        </p15:guide>
        <p15:guide id="11" pos="403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9"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800" y="258428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9"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5386"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5387" y="2584284"/>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5386"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218AF280-30E5-4835-9869-6DBCD92B1E5B}"/>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9210634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7"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798"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3061"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3062" y="257175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7"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3061"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24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2426"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24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F8E39FB8-0668-42FA-954E-C94EE947AF4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3854448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606" userDrawn="1">
          <p15:clr>
            <a:srgbClr val="FBAE40"/>
          </p15:clr>
        </p15:guide>
        <p15:guide id="7" orient="horz" pos="1620">
          <p15:clr>
            <a:srgbClr val="FBAE40"/>
          </p15:clr>
        </p15:guide>
        <p15:guide id="8" pos="1723" userDrawn="1">
          <p15:clr>
            <a:srgbClr val="FBAE40"/>
          </p15:clr>
        </p15:guide>
        <p15:guide id="9" pos="2154" userDrawn="1">
          <p15:clr>
            <a:srgbClr val="FBAE40"/>
          </p15:clr>
        </p15:guide>
        <p15:guide id="10" pos="403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9805BFC-AF9C-4B7E-93F7-279A1D977E59}"/>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36867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4"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85440"/>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7388"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7389" y="2585440"/>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4"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7388"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6752"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6753" y="2585440"/>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6752"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5D88DCAB-9113-4AC2-8181-52F7F49C4D51}"/>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59681200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s, chart (Dark)">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8"/>
            <a:ext cx="3921122" cy="3462342"/>
          </a:xfrm>
        </p:spPr>
        <p:txBody>
          <a:bodyPr/>
          <a:lstStyle>
            <a:lvl1pPr marL="0" indent="0">
              <a:buNone/>
              <a:defRPr>
                <a:solidFill>
                  <a:schemeClr val="bg1"/>
                </a:solidFill>
              </a:defRPr>
            </a:lvl1pPr>
          </a:lstStyle>
          <a:p>
            <a:r>
              <a:rPr lang="en-GB" dirty="0"/>
              <a:t>Click to add chart</a:t>
            </a:r>
          </a:p>
        </p:txBody>
      </p:sp>
      <p:sp>
        <p:nvSpPr>
          <p:cNvPr id="9" name="Text Placeholder 11">
            <a:extLst>
              <a:ext uri="{FF2B5EF4-FFF2-40B4-BE49-F238E27FC236}">
                <a16:creationId xmlns:a16="http://schemas.microsoft.com/office/drawing/2014/main" id="{226ACCD3-1FD3-493E-8616-B63E8A20F5BC}"/>
              </a:ext>
            </a:extLst>
          </p:cNvPr>
          <p:cNvSpPr>
            <a:spLocks noGrp="1"/>
          </p:cNvSpPr>
          <p:nvPr>
            <p:ph type="body" sz="quarter" idx="14" hasCustomPrompt="1"/>
          </p:nvPr>
        </p:nvSpPr>
        <p:spPr>
          <a:xfrm>
            <a:off x="431801" y="682938"/>
            <a:ext cx="3921124" cy="3462342"/>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70B8A390-0093-4514-BC17-264F3265506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8086998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ullets, chart (Light)">
    <p:bg>
      <p:bgPr>
        <a:solidFill>
          <a:schemeClr val="bg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9"/>
            <a:ext cx="3921122" cy="3463200"/>
          </a:xfrm>
        </p:spPr>
        <p:txBody>
          <a:bodyPr/>
          <a:lstStyle>
            <a:lvl1pPr marL="0" indent="0">
              <a:buNone/>
              <a:defRPr/>
            </a:lvl1pPr>
          </a:lstStyle>
          <a:p>
            <a:r>
              <a:rPr lang="en-GB" dirty="0"/>
              <a:t>Click to add chart</a:t>
            </a:r>
          </a:p>
        </p:txBody>
      </p:sp>
      <p:sp>
        <p:nvSpPr>
          <p:cNvPr id="7" name="Text Placeholder 11">
            <a:extLst>
              <a:ext uri="{FF2B5EF4-FFF2-40B4-BE49-F238E27FC236}">
                <a16:creationId xmlns:a16="http://schemas.microsoft.com/office/drawing/2014/main" id="{AB92DF82-0651-4A19-A491-404FD49C1524}"/>
              </a:ext>
            </a:extLst>
          </p:cNvPr>
          <p:cNvSpPr>
            <a:spLocks noGrp="1"/>
          </p:cNvSpPr>
          <p:nvPr>
            <p:ph type="body" sz="quarter" idx="14" hasCustomPrompt="1"/>
          </p:nvPr>
        </p:nvSpPr>
        <p:spPr>
          <a:xfrm>
            <a:off x="431801" y="682938"/>
            <a:ext cx="3921124" cy="346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6" name="Text Placeholder 10">
            <a:extLst>
              <a:ext uri="{FF2B5EF4-FFF2-40B4-BE49-F238E27FC236}">
                <a16:creationId xmlns:a16="http://schemas.microsoft.com/office/drawing/2014/main" id="{2E86848B-BFE2-4D7D-8E33-8BFF220BDBD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0534380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eople circles (Dark)">
    <p:bg>
      <p:bgPr>
        <a:solidFill>
          <a:schemeClr val="tx2"/>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bg1"/>
                </a:solidFill>
              </a:defRPr>
            </a:lvl1pPr>
          </a:lstStyle>
          <a:p>
            <a:r>
              <a:rPr lang="en-US" dirty="0"/>
              <a:t>Click to add name</a:t>
            </a:r>
            <a:endParaRPr lang="en-GB" dirty="0"/>
          </a:p>
        </p:txBody>
      </p: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23" name="Text Placeholder 11">
            <a:extLst>
              <a:ext uri="{FF2B5EF4-FFF2-40B4-BE49-F238E27FC236}">
                <a16:creationId xmlns:a16="http://schemas.microsoft.com/office/drawing/2014/main" id="{5AEE4AA6-C375-4A82-9820-15E9C81737BC}"/>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24" name="Text Placeholder 11">
            <a:extLst>
              <a:ext uri="{FF2B5EF4-FFF2-40B4-BE49-F238E27FC236}">
                <a16:creationId xmlns:a16="http://schemas.microsoft.com/office/drawing/2014/main" id="{DE667011-FA77-499D-AD1E-64A45A637A68}"/>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People</a:t>
            </a:r>
          </a:p>
        </p:txBody>
      </p:sp>
      <p:sp>
        <p:nvSpPr>
          <p:cNvPr id="17" name="Text Placeholder 4">
            <a:extLst>
              <a:ext uri="{FF2B5EF4-FFF2-40B4-BE49-F238E27FC236}">
                <a16:creationId xmlns:a16="http://schemas.microsoft.com/office/drawing/2014/main" id="{EA0A416F-989B-41E3-AFF8-6748AA7E1A87}"/>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341396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655" userDrawn="1">
          <p15:clr>
            <a:srgbClr val="FBAE40"/>
          </p15:clr>
        </p15:guide>
        <p15:guide id="7" pos="1338"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eople circles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lvl1pPr>
          </a:lstStyle>
          <a:p>
            <a:r>
              <a:rPr lang="en-GB" dirty="0"/>
              <a:t>Click icon to add person</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lvl1pPr>
            <a:lvl2pPr>
              <a:defRPr sz="1800"/>
            </a:lvl2pPr>
            <a:lvl3pPr>
              <a:defRPr sz="1800"/>
            </a:lvl3pPr>
            <a:lvl4pPr>
              <a:defRPr sz="1800"/>
            </a:lvl4pPr>
            <a:lvl5pPr>
              <a:defRPr sz="1800"/>
            </a:lvl5pPr>
          </a:lstStyle>
          <a:p>
            <a:pPr lvl="0"/>
            <a:r>
              <a:rPr lang="en-GB" dirty="0"/>
              <a:t>People</a:t>
            </a:r>
          </a:p>
        </p:txBody>
      </p:sp>
      <p:sp>
        <p:nvSpPr>
          <p:cNvPr id="28" name="Text Placeholder 11">
            <a:extLst>
              <a:ext uri="{FF2B5EF4-FFF2-40B4-BE49-F238E27FC236}">
                <a16:creationId xmlns:a16="http://schemas.microsoft.com/office/drawing/2014/main" id="{2DAB8DF6-73B0-465A-A5B5-63EB5EAE6BE3}"/>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29" name="Title 7">
            <a:extLst>
              <a:ext uri="{FF2B5EF4-FFF2-40B4-BE49-F238E27FC236}">
                <a16:creationId xmlns:a16="http://schemas.microsoft.com/office/drawing/2014/main" id="{05F97DA4-1BA5-411A-8D02-EE02B66C04B3}"/>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tx1"/>
                </a:solidFill>
              </a:defRPr>
            </a:lvl1pPr>
          </a:lstStyle>
          <a:p>
            <a:r>
              <a:rPr lang="en-US" dirty="0"/>
              <a:t>Click to add name</a:t>
            </a:r>
            <a:endParaRPr lang="en-GB" dirty="0"/>
          </a:p>
        </p:txBody>
      </p:sp>
      <p:sp>
        <p:nvSpPr>
          <p:cNvPr id="30" name="Text Placeholder 11">
            <a:extLst>
              <a:ext uri="{FF2B5EF4-FFF2-40B4-BE49-F238E27FC236}">
                <a16:creationId xmlns:a16="http://schemas.microsoft.com/office/drawing/2014/main" id="{26AF3E9D-4783-429D-B30A-761E095F5098}"/>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31" name="Text Placeholder 11">
            <a:extLst>
              <a:ext uri="{FF2B5EF4-FFF2-40B4-BE49-F238E27FC236}">
                <a16:creationId xmlns:a16="http://schemas.microsoft.com/office/drawing/2014/main" id="{BE3E3404-208A-4DD2-9535-DC848B6F6421}"/>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16" name="Text Placeholder 4">
            <a:extLst>
              <a:ext uri="{FF2B5EF4-FFF2-40B4-BE49-F238E27FC236}">
                <a16:creationId xmlns:a16="http://schemas.microsoft.com/office/drawing/2014/main" id="{91F252F2-96D8-4142-970B-8EDCF4D57A6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9143484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338" userDrawn="1">
          <p15:clr>
            <a:srgbClr val="FBAE40"/>
          </p15:clr>
        </p15:guide>
        <p15:guide id="7" pos="1655"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title (Dark)">
    <p:bg>
      <p:bgPr>
        <a:solidFill>
          <a:schemeClr val="tx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176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45690464-3C1C-497F-8F4E-E218056E625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8621252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title (Light)">
    <p:bg>
      <p:bgPr>
        <a:solidFill>
          <a:schemeClr val="bg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tx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88C491EF-5B0F-4E64-AE49-B7AA5D7EDC1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5845950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0" y="411163"/>
            <a:ext cx="5645149" cy="288000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B45AC2A8-8EE4-4D6D-84E5-096502CFB59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9699429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bg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411162"/>
            <a:ext cx="5645149" cy="28800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A5BE669E-E698-4381-82EA-A9A0DBC87B1A}"/>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7195160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Dark)">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38DEE8-034B-4AA1-A8A7-6DFB691A441C}"/>
              </a:ext>
            </a:extLst>
          </p:cNvPr>
          <p:cNvSpPr>
            <a:spLocks noGrp="1"/>
          </p:cNvSpPr>
          <p:nvPr>
            <p:ph type="pic" sz="quarter" idx="10"/>
          </p:nvPr>
        </p:nvSpPr>
        <p:spPr>
          <a:xfrm>
            <a:off x="431802" y="411162"/>
            <a:ext cx="8280398" cy="4321175"/>
          </a:xfrm>
        </p:spPr>
        <p:txBody>
          <a:bodyPr/>
          <a:lstStyle>
            <a:lvl1pPr marL="0" indent="0">
              <a:buNone/>
              <a:defRPr b="0">
                <a:solidFill>
                  <a:schemeClr val="bg1"/>
                </a:solidFill>
              </a:defRPr>
            </a:lvl1pPr>
          </a:lstStyle>
          <a:p>
            <a:r>
              <a:rPr lang="en-GB" dirty="0"/>
              <a:t>Click icon to add picture</a:t>
            </a:r>
          </a:p>
        </p:txBody>
      </p:sp>
      <p:sp>
        <p:nvSpPr>
          <p:cNvPr id="4" name="Text Placeholder 4">
            <a:extLst>
              <a:ext uri="{FF2B5EF4-FFF2-40B4-BE49-F238E27FC236}">
                <a16:creationId xmlns:a16="http://schemas.microsoft.com/office/drawing/2014/main" id="{EF8C8BBE-C764-4266-A29F-CEF90A927B8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3425937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55726976-7A05-4BEF-8964-FA32F5CA5B7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98141843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549AF7-992D-4DF7-8F38-87B6CA839780}"/>
              </a:ext>
            </a:extLst>
          </p:cNvPr>
          <p:cNvSpPr>
            <a:spLocks noGrp="1"/>
          </p:cNvSpPr>
          <p:nvPr>
            <p:ph type="pic" sz="quarter" idx="10"/>
          </p:nvPr>
        </p:nvSpPr>
        <p:spPr>
          <a:xfrm>
            <a:off x="431802" y="411162"/>
            <a:ext cx="8280398" cy="4321175"/>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5A96754-8B5F-481D-AEAD-38B470C682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0836244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769379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2000" y="4723200"/>
            <a:ext cx="828000" cy="144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5EAFFC8-3617-47A8-84DF-F5CDF6E3CF00}" type="datetime1">
              <a:rPr kumimoji="0" lang="en-GB" sz="1800" b="0" i="0" u="none" strike="noStrike" kern="1200" cap="none" spc="0" normalizeH="0" baseline="0" noProof="0" smtClean="0">
                <a:ln>
                  <a:noFill/>
                </a:ln>
                <a:solidFill>
                  <a:srgbClr val="1C1C1C"/>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16/11/2019</a:t>
            </a:fld>
            <a:endPar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1296000" y="4849200"/>
            <a:ext cx="5400000" cy="144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University of Warwick Council Dinner </a:t>
            </a:r>
          </a:p>
        </p:txBody>
      </p:sp>
      <p:sp>
        <p:nvSpPr>
          <p:cNvPr id="4" name="Slide Number Placeholder 3"/>
          <p:cNvSpPr>
            <a:spLocks noGrp="1"/>
          </p:cNvSpPr>
          <p:nvPr>
            <p:ph type="sldNum" sz="quarter" idx="12"/>
          </p:nvPr>
        </p:nvSpPr>
        <p:spPr>
          <a:xfrm>
            <a:off x="8172000" y="4723200"/>
            <a:ext cx="540000" cy="144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868178-02AE-42FC-958D-6B8F13B60175}" type="slidenum">
              <a:rPr kumimoji="0" lang="en-GB" sz="1800" b="0" i="0" u="none" strike="noStrike" kern="1200" cap="none" spc="0" normalizeH="0" baseline="0" noProof="0" smtClean="0">
                <a:ln>
                  <a:noFill/>
                </a:ln>
                <a:solidFill>
                  <a:srgbClr val="1C1C1C"/>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663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Heading, bullets, image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31800" y="1314449"/>
            <a:ext cx="3921124" cy="3028949"/>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640740"/>
          </a:xfrm>
        </p:spPr>
        <p:txBody>
          <a:bodyPr/>
          <a:lstStyle>
            <a:lvl1pPr marL="0" indent="0">
              <a:buNone/>
              <a:defRPr b="0">
                <a:solidFill>
                  <a:schemeClr val="tx1"/>
                </a:solidFill>
              </a:defRPr>
            </a:lvl1pPr>
          </a:lstStyle>
          <a:p>
            <a:r>
              <a:rPr lang="en-GB" dirty="0"/>
              <a:t>Click icon to add picture</a:t>
            </a:r>
          </a:p>
        </p:txBody>
      </p:sp>
    </p:spTree>
    <p:extLst>
      <p:ext uri="{BB962C8B-B14F-4D97-AF65-F5344CB8AC3E}">
        <p14:creationId xmlns:p14="http://schemas.microsoft.com/office/powerpoint/2010/main" val="222682865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Blank, title (Light)">
    <p:bg>
      <p:bgPr>
        <a:solidFill>
          <a:schemeClr val="bg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tx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895598"/>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Tree>
    <p:extLst>
      <p:ext uri="{BB962C8B-B14F-4D97-AF65-F5344CB8AC3E}">
        <p14:creationId xmlns:p14="http://schemas.microsoft.com/office/powerpoint/2010/main" val="138865297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solidFill>
                  <a:schemeClr val="bg1"/>
                </a:solidFill>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119C7F3F-A7F4-4792-82B3-96F3765D73B0}"/>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9548808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E5A5A480-3DF0-476F-BC27-7A0516C98EA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451221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Heading, bullets, image (Ligh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4"/>
          </a:xfrm>
        </p:spPr>
        <p:txBody>
          <a:bodyPr/>
          <a:lstStyle>
            <a:lvl1pPr marL="0" indent="0">
              <a:buNone/>
              <a:defRPr b="0">
                <a:solidFill>
                  <a:schemeClr val="bg1"/>
                </a:solidFill>
              </a:defRPr>
            </a:lvl1pPr>
          </a:lstStyle>
          <a:p>
            <a:r>
              <a:rPr lang="en-GB" dirty="0"/>
              <a:t>Click icon to add picture</a:t>
            </a:r>
          </a:p>
        </p:txBody>
      </p:sp>
      <p:sp>
        <p:nvSpPr>
          <p:cNvPr id="6" name="Text Placeholder 25">
            <a:extLst>
              <a:ext uri="{FF2B5EF4-FFF2-40B4-BE49-F238E27FC236}">
                <a16:creationId xmlns:a16="http://schemas.microsoft.com/office/drawing/2014/main" id="{018247D9-5503-486A-97BE-69C90ACD679B}"/>
              </a:ext>
            </a:extLst>
          </p:cNvPr>
          <p:cNvSpPr>
            <a:spLocks noGrp="1"/>
          </p:cNvSpPr>
          <p:nvPr>
            <p:ph type="body" sz="quarter" idx="12" hasCustomPrompt="1"/>
          </p:nvPr>
        </p:nvSpPr>
        <p:spPr>
          <a:xfrm>
            <a:off x="431800" y="1325887"/>
            <a:ext cx="3921124" cy="2828670"/>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7" name="Text Placeholder 4">
            <a:extLst>
              <a:ext uri="{FF2B5EF4-FFF2-40B4-BE49-F238E27FC236}">
                <a16:creationId xmlns:a16="http://schemas.microsoft.com/office/drawing/2014/main" id="{3CD9B988-3A63-4943-931E-ADE925B8984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93174307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31800" y="1314450"/>
            <a:ext cx="3921124" cy="284010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0"/>
          </a:xfrm>
        </p:spPr>
        <p:txBody>
          <a:bodyPr/>
          <a:lstStyle>
            <a:lvl1pPr marL="0" indent="0">
              <a:buNone/>
              <a:defRPr b="0">
                <a:solidFill>
                  <a:schemeClr val="tx1"/>
                </a:solidFill>
              </a:defRPr>
            </a:lvl1pPr>
          </a:lstStyle>
          <a:p>
            <a:r>
              <a:rPr lang="en-GB" dirty="0"/>
              <a:t>Click icon to add picture</a:t>
            </a:r>
          </a:p>
        </p:txBody>
      </p:sp>
      <p:sp>
        <p:nvSpPr>
          <p:cNvPr id="10" name="Text Placeholder 10">
            <a:extLst>
              <a:ext uri="{FF2B5EF4-FFF2-40B4-BE49-F238E27FC236}">
                <a16:creationId xmlns:a16="http://schemas.microsoft.com/office/drawing/2014/main" id="{304042E0-7FF5-484F-9E1D-4056C3E07F1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3705303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31801" y="682938"/>
            <a:ext cx="3921124" cy="347162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9" name="Picture Placeholder 2">
            <a:extLst>
              <a:ext uri="{FF2B5EF4-FFF2-40B4-BE49-F238E27FC236}">
                <a16:creationId xmlns:a16="http://schemas.microsoft.com/office/drawing/2014/main" id="{E70E3B20-94D5-4F38-BAE2-3DD3B53ED096}"/>
              </a:ext>
            </a:extLst>
          </p:cNvPr>
          <p:cNvSpPr>
            <a:spLocks noGrp="1"/>
          </p:cNvSpPr>
          <p:nvPr>
            <p:ph type="pic" sz="quarter" idx="10"/>
          </p:nvPr>
        </p:nvSpPr>
        <p:spPr>
          <a:xfrm>
            <a:off x="5251450" y="702659"/>
            <a:ext cx="3892550" cy="3471620"/>
          </a:xfrm>
        </p:spPr>
        <p:txBody>
          <a:bodyPr/>
          <a:lstStyle>
            <a:lvl1pPr marL="0" indent="0">
              <a:buNone/>
              <a:defRPr b="0">
                <a:solidFill>
                  <a:schemeClr val="bg1"/>
                </a:solidFill>
              </a:defRPr>
            </a:lvl1pPr>
          </a:lstStyle>
          <a:p>
            <a:r>
              <a:rPr lang="en-GB" dirty="0"/>
              <a:t>Click icon to add picture</a:t>
            </a:r>
          </a:p>
        </p:txBody>
      </p:sp>
      <p:sp>
        <p:nvSpPr>
          <p:cNvPr id="5" name="Text Placeholder 4">
            <a:extLst>
              <a:ext uri="{FF2B5EF4-FFF2-40B4-BE49-F238E27FC236}">
                <a16:creationId xmlns:a16="http://schemas.microsoft.com/office/drawing/2014/main" id="{34185624-3F0D-443B-A4C6-FD0439CEFF2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1782077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1443037"/>
          </a:xfrm>
          <a:prstGeom prst="rect">
            <a:avLst/>
          </a:prstGeom>
        </p:spPr>
        <p:txBody>
          <a:bodyPr vert="horz" lIns="0" tIns="0" rIns="0" bIns="0" rtlCol="0" anchor="t" anchorCtr="0">
            <a:noAutofit/>
          </a:bodyPr>
          <a:lstStyle/>
          <a:p>
            <a:pPr lvl="0"/>
            <a:r>
              <a:rPr lang="en-GB" dirty="0"/>
              <a:t>Click to add sub-header text</a:t>
            </a:r>
          </a:p>
          <a:p>
            <a:pPr lvl="0"/>
            <a:endParaRPr lang="en-GB" dirty="0"/>
          </a:p>
          <a:p>
            <a:pPr marL="288000" marR="0" lvl="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a:pPr>
            <a:endParaRPr lang="en-GB" dirty="0"/>
          </a:p>
          <a:p>
            <a:pPr lvl="0"/>
            <a:endParaRPr lang="en-GB" dirty="0"/>
          </a:p>
          <a:p>
            <a:pPr lvl="0"/>
            <a:endParaRPr lang="en-GB" dirty="0"/>
          </a:p>
        </p:txBody>
      </p:sp>
    </p:spTree>
  </p:cSld>
  <p:clrMap bg1="lt1" tx1="dk1" bg2="lt2" tx2="dk2" accent1="accent1" accent2="accent2" accent3="accent3" accent4="accent4" accent5="accent5" accent6="accent6" hlink="hlink" folHlink="folHlink"/>
  <p:sldLayoutIdLst>
    <p:sldLayoutId id="2147483949" r:id="rId1"/>
    <p:sldLayoutId id="2147483943" r:id="rId2"/>
    <p:sldLayoutId id="2147483945" r:id="rId3"/>
    <p:sldLayoutId id="2147483947" r:id="rId4"/>
    <p:sldLayoutId id="2147483946" r:id="rId5"/>
    <p:sldLayoutId id="2147483948" r:id="rId6"/>
    <p:sldLayoutId id="2147483989" r:id="rId7"/>
    <p:sldLayoutId id="2147483956" r:id="rId8"/>
    <p:sldLayoutId id="2147483955" r:id="rId9"/>
    <p:sldLayoutId id="2147483957" r:id="rId10"/>
    <p:sldLayoutId id="2147483988" r:id="rId11"/>
    <p:sldLayoutId id="2147483960" r:id="rId12"/>
    <p:sldLayoutId id="2147483961" r:id="rId13"/>
    <p:sldLayoutId id="2147483962" r:id="rId14"/>
    <p:sldLayoutId id="2147483970" r:id="rId15"/>
    <p:sldLayoutId id="2147483978" r:id="rId16"/>
    <p:sldLayoutId id="2147483951" r:id="rId17"/>
    <p:sldLayoutId id="2147483950" r:id="rId18"/>
    <p:sldLayoutId id="2147483981" r:id="rId19"/>
    <p:sldLayoutId id="2147483982" r:id="rId20"/>
    <p:sldLayoutId id="2147483983" r:id="rId21"/>
    <p:sldLayoutId id="2147483984" r:id="rId22"/>
    <p:sldLayoutId id="2147483971" r:id="rId23"/>
    <p:sldLayoutId id="2147483973" r:id="rId24"/>
    <p:sldLayoutId id="2147483985" r:id="rId25"/>
    <p:sldLayoutId id="2147483986" r:id="rId26"/>
    <p:sldLayoutId id="2147483976" r:id="rId27"/>
    <p:sldLayoutId id="2147483977" r:id="rId28"/>
    <p:sldLayoutId id="2147483975" r:id="rId29"/>
    <p:sldLayoutId id="2147483974" r:id="rId30"/>
    <p:sldLayoutId id="2147483964" r:id="rId31"/>
    <p:sldLayoutId id="2147483958" r:id="rId32"/>
    <p:sldLayoutId id="2147483954" r:id="rId33"/>
    <p:sldLayoutId id="2147483953" r:id="rId34"/>
    <p:sldLayoutId id="2147483965" r:id="rId35"/>
    <p:sldLayoutId id="2147483966" r:id="rId36"/>
    <p:sldLayoutId id="2147483967" r:id="rId37"/>
    <p:sldLayoutId id="2147483968" r:id="rId38"/>
    <p:sldLayoutId id="2147483979" r:id="rId39"/>
    <p:sldLayoutId id="2147483980" r:id="rId40"/>
    <p:sldLayoutId id="2147483990" r:id="rId41"/>
    <p:sldLayoutId id="2147483991" r:id="rId42"/>
    <p:sldLayoutId id="2147483992" r:id="rId43"/>
    <p:sldLayoutId id="2147483993" r:id="rId44"/>
  </p:sldLayoutIdLst>
  <p:hf hdr="0"/>
  <p:txStyles>
    <p:titleStyle>
      <a:lvl1pPr marL="0" indent="0" algn="l" rtl="0" eaLnBrk="0" fontAlgn="base" hangingPunct="0">
        <a:lnSpc>
          <a:spcPct val="85000"/>
        </a:lnSpc>
        <a:spcBef>
          <a:spcPct val="0"/>
        </a:spcBef>
        <a:spcAft>
          <a:spcPct val="0"/>
        </a:spcAft>
        <a:buFont typeface="Arial" panose="020B0604020202020204" pitchFamily="34" charset="0"/>
        <a:buNone/>
        <a:defRPr sz="34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9.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44.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39.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1.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3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5.xm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5.xml"/><Relationship Id="rId5" Type="http://schemas.openxmlformats.org/officeDocument/2006/relationships/image" Target="../media/image106.png"/><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40.xml"/><Relationship Id="rId1" Type="http://schemas.openxmlformats.org/officeDocument/2006/relationships/video" Target="https://www.youtube.com/embed/a5i42lSj-L4?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8.xml"/><Relationship Id="rId6" Type="http://schemas.openxmlformats.org/officeDocument/2006/relationships/image" Target="../media/image129.png"/><Relationship Id="rId5" Type="http://schemas.openxmlformats.org/officeDocument/2006/relationships/hyperlink" Target="https://mozilla.github.io/olm-whitepaper/" TargetMode="Externa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0.pn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5281/zenodo.3332807"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0D61-6563-4FCB-9C3E-A771DD76972D}"/>
              </a:ext>
            </a:extLst>
          </p:cNvPr>
          <p:cNvSpPr>
            <a:spLocks noGrp="1"/>
          </p:cNvSpPr>
          <p:nvPr>
            <p:ph type="title"/>
          </p:nvPr>
        </p:nvSpPr>
        <p:spPr>
          <a:xfrm>
            <a:off x="431799" y="2184921"/>
            <a:ext cx="4732868" cy="1382871"/>
          </a:xfrm>
        </p:spPr>
        <p:txBody>
          <a:bodyPr/>
          <a:lstStyle/>
          <a:p>
            <a:r>
              <a:rPr lang="en-GB" dirty="0"/>
              <a:t>The Turing Way</a:t>
            </a:r>
            <a:br>
              <a:rPr lang="en-GB" dirty="0"/>
            </a:br>
            <a:r>
              <a:rPr lang="en-GB" sz="2600" dirty="0"/>
              <a:t>Reproducible, Inclusive, Collaborative Data Science</a:t>
            </a:r>
          </a:p>
        </p:txBody>
      </p:sp>
      <p:pic>
        <p:nvPicPr>
          <p:cNvPr id="7" name="Picture Placeholder 6" descr="A close up of a computer keyboard&#10;&#10;Description automatically generated">
            <a:extLst>
              <a:ext uri="{FF2B5EF4-FFF2-40B4-BE49-F238E27FC236}">
                <a16:creationId xmlns:a16="http://schemas.microsoft.com/office/drawing/2014/main" id="{25F50532-9BD1-4B07-8642-4505F2E178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32" r="27032"/>
          <a:stretch>
            <a:fillRect/>
          </a:stretch>
        </p:blipFill>
        <p:spPr/>
      </p:pic>
      <p:sp>
        <p:nvSpPr>
          <p:cNvPr id="5" name="Text Placeholder 4">
            <a:extLst>
              <a:ext uri="{FF2B5EF4-FFF2-40B4-BE49-F238E27FC236}">
                <a16:creationId xmlns:a16="http://schemas.microsoft.com/office/drawing/2014/main" id="{65851AC4-36C6-4A21-9E46-931A817AB4D9}"/>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9" name="Text Placeholder 2">
            <a:extLst>
              <a:ext uri="{FF2B5EF4-FFF2-40B4-BE49-F238E27FC236}">
                <a16:creationId xmlns:a16="http://schemas.microsoft.com/office/drawing/2014/main" id="{41E45B43-9CAB-4833-8043-A66B4EA127B6}"/>
              </a:ext>
            </a:extLst>
          </p:cNvPr>
          <p:cNvSpPr>
            <a:spLocks noGrp="1"/>
          </p:cNvSpPr>
          <p:nvPr>
            <p:ph type="body" sz="quarter" idx="12"/>
          </p:nvPr>
        </p:nvSpPr>
        <p:spPr>
          <a:xfrm>
            <a:off x="431800" y="3660805"/>
            <a:ext cx="4353560" cy="973565"/>
          </a:xfrm>
        </p:spPr>
        <p:txBody>
          <a:bodyPr/>
          <a:lstStyle/>
          <a:p>
            <a:r>
              <a:rPr lang="en-GB" dirty="0"/>
              <a:t>Kirstie Whitaker</a:t>
            </a:r>
          </a:p>
          <a:p>
            <a:r>
              <a:rPr lang="en-GB" sz="2000" dirty="0"/>
              <a:t>Pronouns: she/her</a:t>
            </a:r>
          </a:p>
        </p:txBody>
      </p:sp>
    </p:spTree>
    <p:extLst>
      <p:ext uri="{BB962C8B-B14F-4D97-AF65-F5344CB8AC3E}">
        <p14:creationId xmlns:p14="http://schemas.microsoft.com/office/powerpoint/2010/main" val="344256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56EF4-7C06-4F61-ABA1-34B879246ACA}"/>
              </a:ext>
            </a:extLst>
          </p:cNvPr>
          <p:cNvSpPr>
            <a:spLocks noGrp="1"/>
          </p:cNvSpPr>
          <p:nvPr>
            <p:ph type="body" sz="quarter" idx="18"/>
          </p:nvPr>
        </p:nvSpPr>
        <p:spPr/>
        <p:txBody>
          <a:bodyPr/>
          <a:lstStyle/>
          <a:p>
            <a:r>
              <a:rPr lang="en-GB" dirty="0"/>
              <a:t>https://doi.org/10.6084/m9.figshare.5537101</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itle 3">
            <a:extLst>
              <a:ext uri="{FF2B5EF4-FFF2-40B4-BE49-F238E27FC236}">
                <a16:creationId xmlns:a16="http://schemas.microsoft.com/office/drawing/2014/main" id="{8B75D193-D19C-4D0B-8AE2-CDC120133872}"/>
              </a:ext>
            </a:extLst>
          </p:cNvPr>
          <p:cNvSpPr txBox="1">
            <a:spLocks/>
          </p:cNvSpPr>
          <p:nvPr/>
        </p:nvSpPr>
        <p:spPr bwMode="auto">
          <a:xfrm>
            <a:off x="2015516" y="1308763"/>
            <a:ext cx="5112568" cy="269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algn="ctr"/>
            <a:r>
              <a:rPr lang="en-GB" sz="5400" dirty="0">
                <a:solidFill>
                  <a:schemeClr val="accent6"/>
                </a:solidFill>
              </a:rPr>
              <a:t>Barriers to reproducible research</a:t>
            </a:r>
          </a:p>
        </p:txBody>
      </p:sp>
      <p:sp>
        <p:nvSpPr>
          <p:cNvPr id="5" name="TextBox 4">
            <a:extLst>
              <a:ext uri="{FF2B5EF4-FFF2-40B4-BE49-F238E27FC236}">
                <a16:creationId xmlns:a16="http://schemas.microsoft.com/office/drawing/2014/main" id="{9EDB45EB-FD2E-4B16-BCE4-700295190C6E}"/>
              </a:ext>
            </a:extLst>
          </p:cNvPr>
          <p:cNvSpPr txBox="1"/>
          <p:nvPr/>
        </p:nvSpPr>
        <p:spPr>
          <a:xfrm>
            <a:off x="3401155" y="106552"/>
            <a:ext cx="3024841" cy="1200329"/>
          </a:xfrm>
          <a:prstGeom prst="rect">
            <a:avLst/>
          </a:prstGeom>
          <a:noFill/>
        </p:spPr>
        <p:txBody>
          <a:bodyPr wrap="square" rtlCol="0">
            <a:spAutoFit/>
          </a:bodyPr>
          <a:lstStyle/>
          <a:p>
            <a:pPr algn="ctr"/>
            <a:r>
              <a:rPr lang="en-GB" sz="2400" dirty="0">
                <a:solidFill>
                  <a:schemeClr val="bg2"/>
                </a:solidFill>
                <a:latin typeface="+mj-lt"/>
              </a:rPr>
              <a:t>Held to higher standards than others</a:t>
            </a:r>
          </a:p>
        </p:txBody>
      </p:sp>
      <p:sp>
        <p:nvSpPr>
          <p:cNvPr id="6" name="TextBox 5">
            <a:extLst>
              <a:ext uri="{FF2B5EF4-FFF2-40B4-BE49-F238E27FC236}">
                <a16:creationId xmlns:a16="http://schemas.microsoft.com/office/drawing/2014/main" id="{19FDB789-712B-4256-BB19-43DC86845489}"/>
              </a:ext>
            </a:extLst>
          </p:cNvPr>
          <p:cNvSpPr txBox="1"/>
          <p:nvPr/>
        </p:nvSpPr>
        <p:spPr>
          <a:xfrm>
            <a:off x="251520" y="603090"/>
            <a:ext cx="2876066" cy="830997"/>
          </a:xfrm>
          <a:prstGeom prst="rect">
            <a:avLst/>
          </a:prstGeom>
          <a:noFill/>
        </p:spPr>
        <p:txBody>
          <a:bodyPr wrap="square" rtlCol="0">
            <a:spAutoFit/>
          </a:bodyPr>
          <a:lstStyle/>
          <a:p>
            <a:pPr algn="ctr"/>
            <a:r>
              <a:rPr lang="en-GB" sz="2400" dirty="0">
                <a:solidFill>
                  <a:schemeClr val="bg2"/>
                </a:solidFill>
                <a:latin typeface="+mj-lt"/>
              </a:rPr>
              <a:t>Is not considered for promotion</a:t>
            </a:r>
          </a:p>
        </p:txBody>
      </p:sp>
      <p:sp>
        <p:nvSpPr>
          <p:cNvPr id="7" name="TextBox 6">
            <a:extLst>
              <a:ext uri="{FF2B5EF4-FFF2-40B4-BE49-F238E27FC236}">
                <a16:creationId xmlns:a16="http://schemas.microsoft.com/office/drawing/2014/main" id="{D139C54D-C934-49CE-9B6D-18550AB944D7}"/>
              </a:ext>
            </a:extLst>
          </p:cNvPr>
          <p:cNvSpPr txBox="1"/>
          <p:nvPr/>
        </p:nvSpPr>
        <p:spPr>
          <a:xfrm>
            <a:off x="5388309" y="3745290"/>
            <a:ext cx="1823766" cy="461665"/>
          </a:xfrm>
          <a:prstGeom prst="rect">
            <a:avLst/>
          </a:prstGeom>
          <a:noFill/>
        </p:spPr>
        <p:txBody>
          <a:bodyPr wrap="square" rtlCol="0">
            <a:spAutoFit/>
          </a:bodyPr>
          <a:lstStyle/>
          <a:p>
            <a:pPr algn="ctr"/>
            <a:r>
              <a:rPr lang="en-GB" sz="2400" dirty="0">
                <a:solidFill>
                  <a:schemeClr val="bg2"/>
                </a:solidFill>
                <a:latin typeface="+mj-lt"/>
              </a:rPr>
              <a:t>Takes time</a:t>
            </a:r>
          </a:p>
        </p:txBody>
      </p:sp>
      <p:sp>
        <p:nvSpPr>
          <p:cNvPr id="8" name="TextBox 7">
            <a:extLst>
              <a:ext uri="{FF2B5EF4-FFF2-40B4-BE49-F238E27FC236}">
                <a16:creationId xmlns:a16="http://schemas.microsoft.com/office/drawing/2014/main" id="{F06FDF34-BE68-45CA-B734-A4B2E9D72E1C}"/>
              </a:ext>
            </a:extLst>
          </p:cNvPr>
          <p:cNvSpPr txBox="1"/>
          <p:nvPr/>
        </p:nvSpPr>
        <p:spPr>
          <a:xfrm>
            <a:off x="294212" y="2326922"/>
            <a:ext cx="2078604" cy="1200329"/>
          </a:xfrm>
          <a:prstGeom prst="rect">
            <a:avLst/>
          </a:prstGeom>
          <a:noFill/>
        </p:spPr>
        <p:txBody>
          <a:bodyPr wrap="square" rtlCol="0">
            <a:spAutoFit/>
          </a:bodyPr>
          <a:lstStyle/>
          <a:p>
            <a:pPr algn="ctr"/>
            <a:r>
              <a:rPr lang="en-GB" sz="2400" dirty="0">
                <a:solidFill>
                  <a:schemeClr val="bg2"/>
                </a:solidFill>
                <a:latin typeface="+mj-lt"/>
              </a:rPr>
              <a:t>Requires additional skills</a:t>
            </a:r>
          </a:p>
        </p:txBody>
      </p:sp>
      <p:sp>
        <p:nvSpPr>
          <p:cNvPr id="9" name="TextBox 8">
            <a:extLst>
              <a:ext uri="{FF2B5EF4-FFF2-40B4-BE49-F238E27FC236}">
                <a16:creationId xmlns:a16="http://schemas.microsoft.com/office/drawing/2014/main" id="{5E3BBF65-1255-4658-A4C1-CC5E67BC0CD5}"/>
              </a:ext>
            </a:extLst>
          </p:cNvPr>
          <p:cNvSpPr txBox="1"/>
          <p:nvPr/>
        </p:nvSpPr>
        <p:spPr>
          <a:xfrm>
            <a:off x="6300192" y="859336"/>
            <a:ext cx="2843808" cy="1200329"/>
          </a:xfrm>
          <a:prstGeom prst="rect">
            <a:avLst/>
          </a:prstGeom>
          <a:noFill/>
        </p:spPr>
        <p:txBody>
          <a:bodyPr wrap="square" rtlCol="0">
            <a:spAutoFit/>
          </a:bodyPr>
          <a:lstStyle/>
          <a:p>
            <a:pPr algn="ctr"/>
            <a:r>
              <a:rPr lang="en-GB" sz="2400" dirty="0">
                <a:solidFill>
                  <a:schemeClr val="bg2"/>
                </a:solidFill>
                <a:latin typeface="+mj-lt"/>
              </a:rPr>
              <a:t>Publication bias towards novel findings</a:t>
            </a:r>
          </a:p>
        </p:txBody>
      </p:sp>
      <p:sp>
        <p:nvSpPr>
          <p:cNvPr id="10" name="TextBox 9">
            <a:extLst>
              <a:ext uri="{FF2B5EF4-FFF2-40B4-BE49-F238E27FC236}">
                <a16:creationId xmlns:a16="http://schemas.microsoft.com/office/drawing/2014/main" id="{1E489D50-3CC0-4ADF-B503-CDBBDF93562D}"/>
              </a:ext>
            </a:extLst>
          </p:cNvPr>
          <p:cNvSpPr txBox="1"/>
          <p:nvPr/>
        </p:nvSpPr>
        <p:spPr>
          <a:xfrm>
            <a:off x="6838776" y="2914130"/>
            <a:ext cx="2053304" cy="461665"/>
          </a:xfrm>
          <a:prstGeom prst="rect">
            <a:avLst/>
          </a:prstGeom>
          <a:noFill/>
        </p:spPr>
        <p:txBody>
          <a:bodyPr wrap="square" rtlCol="0">
            <a:spAutoFit/>
          </a:bodyPr>
          <a:lstStyle/>
          <a:p>
            <a:pPr algn="ctr"/>
            <a:r>
              <a:rPr lang="en-GB" sz="2400" dirty="0">
                <a:solidFill>
                  <a:schemeClr val="bg2"/>
                </a:solidFill>
                <a:latin typeface="+mj-lt"/>
              </a:rPr>
              <a:t>Plead the 5th</a:t>
            </a:r>
          </a:p>
        </p:txBody>
      </p:sp>
      <p:sp>
        <p:nvSpPr>
          <p:cNvPr id="11" name="TextBox 10">
            <a:extLst>
              <a:ext uri="{FF2B5EF4-FFF2-40B4-BE49-F238E27FC236}">
                <a16:creationId xmlns:a16="http://schemas.microsoft.com/office/drawing/2014/main" id="{EC5050F1-EB84-42A1-BD4E-B00B52FE5308}"/>
              </a:ext>
            </a:extLst>
          </p:cNvPr>
          <p:cNvSpPr txBox="1"/>
          <p:nvPr/>
        </p:nvSpPr>
        <p:spPr>
          <a:xfrm>
            <a:off x="633769" y="3791457"/>
            <a:ext cx="3277534" cy="830997"/>
          </a:xfrm>
          <a:prstGeom prst="rect">
            <a:avLst/>
          </a:prstGeom>
          <a:noFill/>
        </p:spPr>
        <p:txBody>
          <a:bodyPr wrap="square" rtlCol="0">
            <a:spAutoFit/>
          </a:bodyPr>
          <a:lstStyle/>
          <a:p>
            <a:pPr algn="ctr"/>
            <a:r>
              <a:rPr lang="en-GB" sz="2400" dirty="0">
                <a:solidFill>
                  <a:schemeClr val="bg2"/>
                </a:solidFill>
                <a:latin typeface="+mj-lt"/>
              </a:rPr>
              <a:t>Support additional users</a:t>
            </a:r>
          </a:p>
        </p:txBody>
      </p:sp>
    </p:spTree>
    <p:extLst>
      <p:ext uri="{BB962C8B-B14F-4D97-AF65-F5344CB8AC3E}">
        <p14:creationId xmlns:p14="http://schemas.microsoft.com/office/powerpoint/2010/main" val="1926999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522450" cy="571512"/>
          </a:xfrm>
        </p:spPr>
        <p:txBody>
          <a:bodyPr/>
          <a:lstStyle/>
          <a:p>
            <a:r>
              <a:rPr lang="en-GB" dirty="0"/>
              <a:t>The Turing Institute</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808" r="18492" b="1575"/>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a:xfrm>
            <a:off x="431800" y="4279697"/>
            <a:ext cx="8712200" cy="863802"/>
          </a:xfrm>
        </p:spPr>
        <p:txBody>
          <a:bodyPr/>
          <a:lstStyle/>
          <a:p>
            <a:r>
              <a:rPr lang="en-GB" dirty="0"/>
              <a:t>https://www.turing.ac.uk/news/enigma-machine-goes-display-alan-turing-institute</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389416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dict Cumberbatch as Alan Turing in The Imitation Game">
            <a:extLst>
              <a:ext uri="{FF2B5EF4-FFF2-40B4-BE49-F238E27FC236}">
                <a16:creationId xmlns:a16="http://schemas.microsoft.com/office/drawing/2014/main" id="{0D9D720A-89DC-44B3-A61C-207B7A186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4" y="0"/>
            <a:ext cx="9324528" cy="5820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635108CA-8684-4539-94A5-2555AEA64393}"/>
              </a:ext>
            </a:extLst>
          </p:cNvPr>
          <p:cNvSpPr txBox="1">
            <a:spLocks/>
          </p:cNvSpPr>
          <p:nvPr/>
        </p:nvSpPr>
        <p:spPr>
          <a:xfrm>
            <a:off x="431800" y="4279697"/>
            <a:ext cx="8712200" cy="863802"/>
          </a:xfrm>
          <a:prstGeom prst="rect">
            <a:avLst/>
          </a:prstGeom>
        </p:spPr>
        <p:txBody>
          <a:bodyPr lIns="0" tIns="0" rIns="108000" bIns="72000" anchor="b"/>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kumimoji="0" lang="en-GB" sz="1400" b="0" i="0" u="none" strike="noStrike" kern="1200" cap="none" spc="0" normalizeH="0" baseline="0" noProof="0" dirty="0" err="1">
                <a:ln>
                  <a:noFill/>
                </a:ln>
                <a:solidFill>
                  <a:prstClr val="white"/>
                </a:solidFill>
                <a:effectLst/>
                <a:uLnTx/>
                <a:uFillTx/>
                <a:latin typeface="Arial"/>
                <a:ea typeface="+mn-ea"/>
                <a:cs typeface="+mn-cs"/>
              </a:rPr>
              <a:t>PyDataCambridge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TuringWay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kirstie_j</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914400" rtl="0" eaLnBrk="0" fontAlgn="base" latinLnBrk="0" hangingPunct="0">
              <a:lnSpc>
                <a:spcPct val="100000"/>
              </a:lnSpc>
              <a:spcBef>
                <a:spcPct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https://doi.org/10.5281/zenodo.3543478</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588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62A861-7366-41FD-8C68-C07A97C17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 Placeholder 2">
            <a:extLst>
              <a:ext uri="{FF2B5EF4-FFF2-40B4-BE49-F238E27FC236}">
                <a16:creationId xmlns:a16="http://schemas.microsoft.com/office/drawing/2014/main" id="{D080ED1D-D569-4AF6-B87C-3DDC52EE5625}"/>
              </a:ext>
            </a:extLst>
          </p:cNvPr>
          <p:cNvSpPr txBox="1">
            <a:spLocks/>
          </p:cNvSpPr>
          <p:nvPr/>
        </p:nvSpPr>
        <p:spPr>
          <a:xfrm>
            <a:off x="431800" y="4279697"/>
            <a:ext cx="8712200" cy="863802"/>
          </a:xfrm>
          <a:prstGeom prst="rect">
            <a:avLst/>
          </a:prstGeom>
        </p:spPr>
        <p:txBody>
          <a:bodyPr lIns="0" tIns="0" rIns="108000" bIns="72000" anchor="b"/>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https://www.bbc.co.uk/programmes/p0704h04</a:t>
            </a:r>
          </a:p>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kumimoji="0" lang="en-GB" sz="1400" b="0" i="0" u="none" strike="noStrike" kern="1200" cap="none" spc="0" normalizeH="0" baseline="0" noProof="0" dirty="0" err="1">
                <a:ln>
                  <a:noFill/>
                </a:ln>
                <a:solidFill>
                  <a:prstClr val="white"/>
                </a:solidFill>
                <a:effectLst/>
                <a:uLnTx/>
                <a:uFillTx/>
                <a:latin typeface="Arial"/>
                <a:ea typeface="+mn-ea"/>
                <a:cs typeface="+mn-cs"/>
              </a:rPr>
              <a:t>PyDataCambridge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TuringWay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kirstie_j</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914400" rtl="0" eaLnBrk="0" fontAlgn="base" latinLnBrk="0" hangingPunct="0">
              <a:lnSpc>
                <a:spcPct val="100000"/>
              </a:lnSpc>
              <a:spcBef>
                <a:spcPct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https://doi.org/10.5281/zenodo.3543478</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8439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72F59-FE3C-405F-85F4-50B8EECBA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806"/>
            <a:ext cx="6858000" cy="5143500"/>
          </a:xfrm>
          <a:prstGeom prst="rect">
            <a:avLst/>
          </a:prstGeom>
        </p:spPr>
      </p:pic>
      <p:pic>
        <p:nvPicPr>
          <p:cNvPr id="4" name="Picture 3">
            <a:extLst>
              <a:ext uri="{FF2B5EF4-FFF2-40B4-BE49-F238E27FC236}">
                <a16:creationId xmlns:a16="http://schemas.microsoft.com/office/drawing/2014/main" id="{6347673C-9BF9-4BEA-BAF7-4644F6CC6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
        <p:nvSpPr>
          <p:cNvPr id="5" name="Text Placeholder 2">
            <a:extLst>
              <a:ext uri="{FF2B5EF4-FFF2-40B4-BE49-F238E27FC236}">
                <a16:creationId xmlns:a16="http://schemas.microsoft.com/office/drawing/2014/main" id="{33375C66-DBCF-4FDF-BD57-8853B11DEC03}"/>
              </a:ext>
            </a:extLst>
          </p:cNvPr>
          <p:cNvSpPr txBox="1">
            <a:spLocks/>
          </p:cNvSpPr>
          <p:nvPr/>
        </p:nvSpPr>
        <p:spPr>
          <a:xfrm>
            <a:off x="431800" y="4279697"/>
            <a:ext cx="8712200" cy="863802"/>
          </a:xfrm>
          <a:prstGeom prst="rect">
            <a:avLst/>
          </a:prstGeom>
        </p:spPr>
        <p:txBody>
          <a:bodyPr lIns="0" tIns="0" rIns="108000" bIns="72000" anchor="b"/>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https://bletchleypark.org.uk</a:t>
            </a:r>
          </a:p>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kumimoji="0" lang="en-GB" sz="1400" b="0" i="0" u="none" strike="noStrike" kern="1200" cap="none" spc="0" normalizeH="0" baseline="0" noProof="0" dirty="0" err="1">
                <a:ln>
                  <a:noFill/>
                </a:ln>
                <a:solidFill>
                  <a:prstClr val="white"/>
                </a:solidFill>
                <a:effectLst/>
                <a:uLnTx/>
                <a:uFillTx/>
                <a:latin typeface="Arial"/>
                <a:ea typeface="+mn-ea"/>
                <a:cs typeface="+mn-cs"/>
              </a:rPr>
              <a:t>PyDataCambridge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TuringWay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kirstie_j</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914400" rtl="0" eaLnBrk="0" fontAlgn="base" latinLnBrk="0" hangingPunct="0">
              <a:lnSpc>
                <a:spcPct val="100000"/>
              </a:lnSpc>
              <a:spcBef>
                <a:spcPct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https://doi.org/10.5281/zenodo.3543478</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89177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169785-B3ED-4D07-ACB3-6418397B636E}"/>
              </a:ext>
            </a:extLst>
          </p:cNvPr>
          <p:cNvSpPr>
            <a:spLocks noGrp="1"/>
          </p:cNvSpPr>
          <p:nvPr>
            <p:ph type="body" sz="quarter" idx="13"/>
          </p:nvPr>
        </p:nvSpPr>
        <p:spPr/>
        <p:txBody>
          <a:bodyPr/>
          <a:lstStyle/>
          <a:p>
            <a:r>
              <a:rPr lang="en-GB" sz="3200" b="1" dirty="0"/>
              <a:t>University network</a:t>
            </a:r>
          </a:p>
        </p:txBody>
      </p:sp>
      <p:pic>
        <p:nvPicPr>
          <p:cNvPr id="17" name="Picture 10">
            <a:extLst>
              <a:ext uri="{FF2B5EF4-FFF2-40B4-BE49-F238E27FC236}">
                <a16:creationId xmlns:a16="http://schemas.microsoft.com/office/drawing/2014/main" id="{27CF9BE5-0CA3-459D-9EE1-D515078DFA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8418" y="1312723"/>
            <a:ext cx="1339572" cy="3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a:extLst>
              <a:ext uri="{FF2B5EF4-FFF2-40B4-BE49-F238E27FC236}">
                <a16:creationId xmlns:a16="http://schemas.microsoft.com/office/drawing/2014/main" id="{6F055010-0103-4561-BFEB-D92B84CC85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9536" y="1347120"/>
            <a:ext cx="1088433" cy="25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9A3199C4-953C-4ED8-821A-D88AF289A75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800" y="2030808"/>
            <a:ext cx="1015472" cy="31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a:extLst>
              <a:ext uri="{FF2B5EF4-FFF2-40B4-BE49-F238E27FC236}">
                <a16:creationId xmlns:a16="http://schemas.microsoft.com/office/drawing/2014/main" id="{918A5C38-7463-4C61-874E-028839EB02E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33844" y="2047607"/>
            <a:ext cx="951736" cy="27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FE4A45A0-364F-402F-A4A4-FB796C21730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72151" y="1923634"/>
            <a:ext cx="793335" cy="52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a:extLst>
              <a:ext uri="{FF2B5EF4-FFF2-40B4-BE49-F238E27FC236}">
                <a16:creationId xmlns:a16="http://schemas.microsoft.com/office/drawing/2014/main" id="{C8AFD91E-39BA-4CCE-AA6E-CB6E0BF6CD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645577" y="3423966"/>
            <a:ext cx="1092855" cy="46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a:extLst>
              <a:ext uri="{FF2B5EF4-FFF2-40B4-BE49-F238E27FC236}">
                <a16:creationId xmlns:a16="http://schemas.microsoft.com/office/drawing/2014/main" id="{2B182379-7382-4B5B-94EF-2B29BAC509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050536" y="3496623"/>
            <a:ext cx="1095141" cy="31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a:extLst>
              <a:ext uri="{FF2B5EF4-FFF2-40B4-BE49-F238E27FC236}">
                <a16:creationId xmlns:a16="http://schemas.microsoft.com/office/drawing/2014/main" id="{6DC77166-0722-4315-BBA6-45062400D0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3304113" y="2743673"/>
            <a:ext cx="1048811" cy="39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a:extLst>
              <a:ext uri="{FF2B5EF4-FFF2-40B4-BE49-F238E27FC236}">
                <a16:creationId xmlns:a16="http://schemas.microsoft.com/office/drawing/2014/main" id="{2060776B-1307-4590-8410-EEE0E3ADAB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1870095" y="2806366"/>
            <a:ext cx="1095141" cy="2706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a:extLst>
              <a:ext uri="{FF2B5EF4-FFF2-40B4-BE49-F238E27FC236}">
                <a16:creationId xmlns:a16="http://schemas.microsoft.com/office/drawing/2014/main" id="{BF2D99E7-E3EF-42B0-B63B-2F6C433EA8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466611" y="2787769"/>
            <a:ext cx="1064607" cy="30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a:extLst>
              <a:ext uri="{FF2B5EF4-FFF2-40B4-BE49-F238E27FC236}">
                <a16:creationId xmlns:a16="http://schemas.microsoft.com/office/drawing/2014/main" id="{797BB379-0090-4726-BE26-7ED57ED873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auto">
          <a:xfrm>
            <a:off x="436147" y="4202619"/>
            <a:ext cx="1093765" cy="29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a:extLst>
              <a:ext uri="{FF2B5EF4-FFF2-40B4-BE49-F238E27FC236}">
                <a16:creationId xmlns:a16="http://schemas.microsoft.com/office/drawing/2014/main" id="{2F0D99F5-1667-4B36-B4BE-4E43F91C46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3269381" y="4229328"/>
            <a:ext cx="1070455" cy="23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a:extLst>
              <a:ext uri="{FF2B5EF4-FFF2-40B4-BE49-F238E27FC236}">
                <a16:creationId xmlns:a16="http://schemas.microsoft.com/office/drawing/2014/main" id="{E88A9B65-B27C-4E70-930E-743FA33702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1847390" y="4168537"/>
            <a:ext cx="1092859" cy="3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642CB089-41A0-4682-AF59-456923D5C1CE}"/>
              </a:ext>
            </a:extLst>
          </p:cNvPr>
          <p:cNvPicPr>
            <a:picLocks noChangeAspect="1"/>
          </p:cNvPicPr>
          <p:nvPr/>
        </p:nvPicPr>
        <p:blipFill rotWithShape="1">
          <a:blip r:embed="rId15">
            <a:extLst>
              <a:ext uri="{28A0092B-C50C-407E-A947-70E740481C1C}">
                <a14:useLocalDpi xmlns:a14="http://schemas.microsoft.com/office/drawing/2010/main" val="0"/>
              </a:ext>
            </a:extLst>
          </a:blip>
          <a:srcRect r="14901"/>
          <a:stretch/>
        </p:blipFill>
        <p:spPr>
          <a:xfrm>
            <a:off x="4172879" y="187685"/>
            <a:ext cx="4312874" cy="4975408"/>
          </a:xfrm>
          <a:prstGeom prst="rect">
            <a:avLst/>
          </a:prstGeom>
        </p:spPr>
      </p:pic>
      <p:sp>
        <p:nvSpPr>
          <p:cNvPr id="19" name="Text Placeholder 2">
            <a:extLst>
              <a:ext uri="{FF2B5EF4-FFF2-40B4-BE49-F238E27FC236}">
                <a16:creationId xmlns:a16="http://schemas.microsoft.com/office/drawing/2014/main" id="{5F3F2E43-ADAD-4B75-BA1F-04B8520B7B63}"/>
              </a:ext>
            </a:extLst>
          </p:cNvPr>
          <p:cNvSpPr txBox="1">
            <a:spLocks/>
          </p:cNvSpPr>
          <p:nvPr/>
        </p:nvSpPr>
        <p:spPr>
          <a:xfrm>
            <a:off x="431800" y="4279697"/>
            <a:ext cx="8712200" cy="863802"/>
          </a:xfrm>
          <a:prstGeom prst="rect">
            <a:avLst/>
          </a:prstGeom>
        </p:spPr>
        <p:txBody>
          <a:bodyPr lIns="0" tIns="0" rIns="108000" bIns="72000" anchor="b"/>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C1C1C"/>
                </a:solidFill>
                <a:effectLst/>
                <a:uLnTx/>
                <a:uFillTx/>
                <a:latin typeface="Arial"/>
                <a:ea typeface="+mn-ea"/>
                <a:cs typeface="+mn-cs"/>
              </a:rPr>
              <a:t>#</a:t>
            </a:r>
            <a:r>
              <a:rPr kumimoji="0" lang="en-GB" sz="1400" b="0" i="0" u="none" strike="noStrike" kern="1200" cap="none" spc="0" normalizeH="0" baseline="0" noProof="0" dirty="0" err="1">
                <a:ln>
                  <a:noFill/>
                </a:ln>
                <a:solidFill>
                  <a:srgbClr val="1C1C1C"/>
                </a:solidFill>
                <a:effectLst/>
                <a:uLnTx/>
                <a:uFillTx/>
                <a:latin typeface="Arial"/>
                <a:ea typeface="+mn-ea"/>
                <a:cs typeface="+mn-cs"/>
              </a:rPr>
              <a:t>PyDataCambridge</a:t>
            </a:r>
            <a:r>
              <a:rPr kumimoji="0" lang="en-GB" sz="1400" b="0" i="0" u="none" strike="noStrike" kern="1200" cap="none" spc="0" normalizeH="0" baseline="0" noProof="0" dirty="0">
                <a:ln>
                  <a:noFill/>
                </a:ln>
                <a:solidFill>
                  <a:srgbClr val="1C1C1C"/>
                </a:solidFill>
                <a:effectLst/>
                <a:uLnTx/>
                <a:uFillTx/>
                <a:latin typeface="Arial"/>
                <a:ea typeface="+mn-ea"/>
                <a:cs typeface="+mn-cs"/>
              </a:rPr>
              <a:t> #</a:t>
            </a:r>
            <a:r>
              <a:rPr kumimoji="0" lang="en-GB" sz="1400" b="0" i="0" u="none" strike="noStrike" kern="1200" cap="none" spc="0" normalizeH="0" baseline="0" noProof="0" dirty="0" err="1">
                <a:ln>
                  <a:noFill/>
                </a:ln>
                <a:solidFill>
                  <a:srgbClr val="1C1C1C"/>
                </a:solidFill>
                <a:effectLst/>
                <a:uLnTx/>
                <a:uFillTx/>
                <a:latin typeface="Arial"/>
                <a:ea typeface="+mn-ea"/>
                <a:cs typeface="+mn-cs"/>
              </a:rPr>
              <a:t>TuringWay</a:t>
            </a:r>
            <a:r>
              <a:rPr kumimoji="0" lang="en-GB" sz="1400" b="0" i="0" u="none" strike="noStrike" kern="1200" cap="none" spc="0" normalizeH="0" baseline="0" noProof="0" dirty="0">
                <a:ln>
                  <a:noFill/>
                </a:ln>
                <a:solidFill>
                  <a:srgbClr val="1C1C1C"/>
                </a:solidFill>
                <a:effectLst/>
                <a:uLnTx/>
                <a:uFillTx/>
                <a:latin typeface="Arial"/>
                <a:ea typeface="+mn-ea"/>
                <a:cs typeface="+mn-cs"/>
              </a:rPr>
              <a:t> @</a:t>
            </a:r>
            <a:r>
              <a:rPr kumimoji="0" lang="en-GB" sz="1400" b="0" i="0" u="none" strike="noStrike" kern="1200" cap="none" spc="0" normalizeH="0" baseline="0" noProof="0" dirty="0" err="1">
                <a:ln>
                  <a:noFill/>
                </a:ln>
                <a:solidFill>
                  <a:srgbClr val="1C1C1C"/>
                </a:solidFill>
                <a:effectLst/>
                <a:uLnTx/>
                <a:uFillTx/>
                <a:latin typeface="Arial"/>
                <a:ea typeface="+mn-ea"/>
                <a:cs typeface="+mn-cs"/>
              </a:rPr>
              <a:t>kirstie_j</a:t>
            </a:r>
            <a:endParaRPr kumimoji="0" lang="en-GB" sz="1400" b="0" i="0" u="none" strike="noStrike" kern="1200" cap="none" spc="0" normalizeH="0" baseline="0" noProof="0" dirty="0">
              <a:ln>
                <a:noFill/>
              </a:ln>
              <a:solidFill>
                <a:srgbClr val="1C1C1C"/>
              </a:solidFill>
              <a:effectLst/>
              <a:uLnTx/>
              <a:uFillTx/>
              <a:latin typeface="Arial"/>
              <a:ea typeface="+mn-ea"/>
              <a:cs typeface="+mn-cs"/>
            </a:endParaRPr>
          </a:p>
          <a:p>
            <a:pPr marL="0" marR="0" lvl="0" indent="0" algn="r" defTabSz="914400" rtl="0" eaLnBrk="0" fontAlgn="base" latinLnBrk="0" hangingPunct="0">
              <a:lnSpc>
                <a:spcPct val="100000"/>
              </a:lnSpc>
              <a:spcBef>
                <a:spcPct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C1C1C"/>
                </a:solidFill>
                <a:effectLst/>
                <a:uLnTx/>
                <a:uFillTx/>
                <a:latin typeface="Arial"/>
                <a:ea typeface="+mn-ea"/>
                <a:cs typeface="+mn-cs"/>
              </a:rPr>
              <a:t>https://doi.org/10.5281/zenodo.3543478</a:t>
            </a:r>
            <a:endParaRPr kumimoji="0" lang="en-GB" sz="1400" b="0" i="0" u="none" strike="noStrike" kern="1200" cap="none" spc="0" normalizeH="0" baseline="0" noProof="0" dirty="0">
              <a:ln>
                <a:noFill/>
              </a:ln>
              <a:solidFill>
                <a:srgbClr val="1C1C1C"/>
              </a:solidFill>
              <a:effectLst/>
              <a:uLnTx/>
              <a:uFillTx/>
              <a:latin typeface="Arial"/>
              <a:ea typeface="+mn-ea"/>
              <a:cs typeface="+mn-cs"/>
            </a:endParaRPr>
          </a:p>
        </p:txBody>
      </p:sp>
    </p:spTree>
    <p:extLst>
      <p:ext uri="{BB962C8B-B14F-4D97-AF65-F5344CB8AC3E}">
        <p14:creationId xmlns:p14="http://schemas.microsoft.com/office/powerpoint/2010/main" val="1994301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2D49D3-083E-4E8E-BB90-242C4EBA73CD}"/>
              </a:ext>
            </a:extLst>
          </p:cNvPr>
          <p:cNvSpPr>
            <a:spLocks noGrp="1"/>
          </p:cNvSpPr>
          <p:nvPr>
            <p:ph type="body" sz="quarter" idx="20"/>
          </p:nvPr>
        </p:nvSpPr>
        <p:spPr/>
        <p:txBody>
          <a:bodyPr/>
          <a:lstStyle/>
          <a:p>
            <a:r>
              <a:rPr lang="en-GB" sz="3200" b="1" dirty="0"/>
              <a:t>The Institute’s partners and collaborators</a:t>
            </a:r>
          </a:p>
        </p:txBody>
      </p:sp>
      <p:sp>
        <p:nvSpPr>
          <p:cNvPr id="19" name="Rectangle 18">
            <a:extLst>
              <a:ext uri="{FF2B5EF4-FFF2-40B4-BE49-F238E27FC236}">
                <a16:creationId xmlns:a16="http://schemas.microsoft.com/office/drawing/2014/main" id="{E0282FE7-E343-4711-92D2-8A94398430E8}"/>
              </a:ext>
            </a:extLst>
          </p:cNvPr>
          <p:cNvSpPr/>
          <p:nvPr/>
        </p:nvSpPr>
        <p:spPr>
          <a:xfrm>
            <a:off x="431800" y="1184067"/>
            <a:ext cx="8280400" cy="988071"/>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175F1C3-928B-456C-91E8-185557105E03}"/>
              </a:ext>
            </a:extLst>
          </p:cNvPr>
          <p:cNvGrpSpPr/>
          <p:nvPr/>
        </p:nvGrpSpPr>
        <p:grpSpPr>
          <a:xfrm>
            <a:off x="719900" y="1276191"/>
            <a:ext cx="7703800" cy="803822"/>
            <a:chOff x="584927" y="1100987"/>
            <a:chExt cx="7703800" cy="803822"/>
          </a:xfrm>
        </p:grpSpPr>
        <p:pic>
          <p:nvPicPr>
            <p:cNvPr id="28679" name="Picture 12">
              <a:extLst>
                <a:ext uri="{FF2B5EF4-FFF2-40B4-BE49-F238E27FC236}">
                  <a16:creationId xmlns:a16="http://schemas.microsoft.com/office/drawing/2014/main" id="{ADEB0E0C-DB68-4585-B35B-69C54B0E12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84927" y="1216702"/>
              <a:ext cx="1682489" cy="57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4">
              <a:extLst>
                <a:ext uri="{FF2B5EF4-FFF2-40B4-BE49-F238E27FC236}">
                  <a16:creationId xmlns:a16="http://schemas.microsoft.com/office/drawing/2014/main" id="{8C45B36E-E160-4E93-898F-4149ACBC6F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821099" y="1155036"/>
              <a:ext cx="1063329" cy="70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a:extLst>
                <a:ext uri="{FF2B5EF4-FFF2-40B4-BE49-F238E27FC236}">
                  <a16:creationId xmlns:a16="http://schemas.microsoft.com/office/drawing/2014/main" id="{B5EFFEA4-1BB6-491B-A8B3-20F93BEC39E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768530" y="1268010"/>
              <a:ext cx="1520197" cy="46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63D2E1-1720-4879-AEC8-112143EDCE02}"/>
                </a:ext>
              </a:extLst>
            </p:cNvPr>
            <p:cNvGrpSpPr/>
            <p:nvPr/>
          </p:nvGrpSpPr>
          <p:grpSpPr>
            <a:xfrm>
              <a:off x="4432112" y="1100987"/>
              <a:ext cx="1831850" cy="803822"/>
              <a:chOff x="4472668" y="1286924"/>
              <a:chExt cx="2037290" cy="893971"/>
            </a:xfrm>
          </p:grpSpPr>
          <p:pic>
            <p:nvPicPr>
              <p:cNvPr id="29" name="Picture 20">
                <a:extLst>
                  <a:ext uri="{FF2B5EF4-FFF2-40B4-BE49-F238E27FC236}">
                    <a16:creationId xmlns:a16="http://schemas.microsoft.com/office/drawing/2014/main" id="{1DD38509-ECF8-446C-8AEA-04E6CDDE86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5807826" y="1452737"/>
                <a:ext cx="702132" cy="56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51B2A856-6192-4A7F-8C33-CA26718495F5}"/>
                  </a:ext>
                </a:extLst>
              </p:cNvPr>
              <p:cNvGrpSpPr/>
              <p:nvPr/>
            </p:nvGrpSpPr>
            <p:grpSpPr>
              <a:xfrm>
                <a:off x="4472668" y="1286924"/>
                <a:ext cx="1182580" cy="893971"/>
                <a:chOff x="4476430" y="1272317"/>
                <a:chExt cx="1182580" cy="893971"/>
              </a:xfrm>
            </p:grpSpPr>
            <p:pic>
              <p:nvPicPr>
                <p:cNvPr id="31" name="Picture 22">
                  <a:extLst>
                    <a:ext uri="{FF2B5EF4-FFF2-40B4-BE49-F238E27FC236}">
                      <a16:creationId xmlns:a16="http://schemas.microsoft.com/office/drawing/2014/main" id="{96888F5A-0041-42FF-BA1C-3CFFE0F64E7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4476430" y="1272317"/>
                  <a:ext cx="1182580" cy="33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a:extLst>
                    <a:ext uri="{FF2B5EF4-FFF2-40B4-BE49-F238E27FC236}">
                      <a16:creationId xmlns:a16="http://schemas.microsoft.com/office/drawing/2014/main" id="{B8A0C8CA-EA57-477D-B7DA-65136A9FF62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658221" y="1785788"/>
                  <a:ext cx="818993" cy="38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4" name="Group 13">
            <a:extLst>
              <a:ext uri="{FF2B5EF4-FFF2-40B4-BE49-F238E27FC236}">
                <a16:creationId xmlns:a16="http://schemas.microsoft.com/office/drawing/2014/main" id="{99E28263-CD37-4EF9-A8F5-EB8ECF5ADF8A}"/>
              </a:ext>
            </a:extLst>
          </p:cNvPr>
          <p:cNvGrpSpPr/>
          <p:nvPr/>
        </p:nvGrpSpPr>
        <p:grpSpPr>
          <a:xfrm>
            <a:off x="433173" y="3370430"/>
            <a:ext cx="8273408" cy="499948"/>
            <a:chOff x="433173" y="3164690"/>
            <a:chExt cx="8273408" cy="499948"/>
          </a:xfrm>
        </p:grpSpPr>
        <p:pic>
          <p:nvPicPr>
            <p:cNvPr id="28692" name="Picture 10">
              <a:extLst>
                <a:ext uri="{FF2B5EF4-FFF2-40B4-BE49-F238E27FC236}">
                  <a16:creationId xmlns:a16="http://schemas.microsoft.com/office/drawing/2014/main" id="{EE0F8860-25BF-4202-B366-8FB2C5E49F6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3487737" y="3362170"/>
              <a:ext cx="881435" cy="10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34">
              <a:extLst>
                <a:ext uri="{FF2B5EF4-FFF2-40B4-BE49-F238E27FC236}">
                  <a16:creationId xmlns:a16="http://schemas.microsoft.com/office/drawing/2014/main" id="{95826986-2463-4CE6-ADD1-5AC71EDB845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433173" y="3281868"/>
              <a:ext cx="1352442" cy="26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4">
              <a:extLst>
                <a:ext uri="{FF2B5EF4-FFF2-40B4-BE49-F238E27FC236}">
                  <a16:creationId xmlns:a16="http://schemas.microsoft.com/office/drawing/2014/main" id="{4A270129-749D-4C8B-8386-CB9444809F6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6259498" y="3330236"/>
              <a:ext cx="1061987" cy="16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6">
              <a:extLst>
                <a:ext uri="{FF2B5EF4-FFF2-40B4-BE49-F238E27FC236}">
                  <a16:creationId xmlns:a16="http://schemas.microsoft.com/office/drawing/2014/main" id="{6AC414F0-4E97-4D57-A980-ADE0B7014C8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810589" y="3310389"/>
              <a:ext cx="1007492" cy="20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a:extLst>
                <a:ext uri="{FF2B5EF4-FFF2-40B4-BE49-F238E27FC236}">
                  <a16:creationId xmlns:a16="http://schemas.microsoft.com/office/drawing/2014/main" id="{9A869B55-3CEB-45DD-A5D2-E1C98058387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762903" y="3180115"/>
              <a:ext cx="943678" cy="46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a:extLst>
                <a:ext uri="{FF2B5EF4-FFF2-40B4-BE49-F238E27FC236}">
                  <a16:creationId xmlns:a16="http://schemas.microsoft.com/office/drawing/2014/main" id="{2C3423A4-C73E-4740-B475-655965E7FCF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227032" y="3164690"/>
              <a:ext cx="819288" cy="4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6FD12B1B-05A2-4A8A-9E9D-3F82B835491D}"/>
              </a:ext>
            </a:extLst>
          </p:cNvPr>
          <p:cNvGrpSpPr/>
          <p:nvPr/>
        </p:nvGrpSpPr>
        <p:grpSpPr>
          <a:xfrm>
            <a:off x="431935" y="4102650"/>
            <a:ext cx="8279730" cy="680683"/>
            <a:chOff x="431935" y="3896910"/>
            <a:chExt cx="8279730" cy="680683"/>
          </a:xfrm>
        </p:grpSpPr>
        <p:pic>
          <p:nvPicPr>
            <p:cNvPr id="28694" name="Picture 30">
              <a:extLst>
                <a:ext uri="{FF2B5EF4-FFF2-40B4-BE49-F238E27FC236}">
                  <a16:creationId xmlns:a16="http://schemas.microsoft.com/office/drawing/2014/main" id="{209F37CA-A498-4090-9C04-97951927F15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3025049" y="3927172"/>
              <a:ext cx="846715" cy="6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2">
              <a:extLst>
                <a:ext uri="{FF2B5EF4-FFF2-40B4-BE49-F238E27FC236}">
                  <a16:creationId xmlns:a16="http://schemas.microsoft.com/office/drawing/2014/main" id="{8E2E8721-E4E8-43C7-A924-AF9CCE0EF08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431935" y="4052602"/>
              <a:ext cx="1322920" cy="3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a:extLst>
                <a:ext uri="{FF2B5EF4-FFF2-40B4-BE49-F238E27FC236}">
                  <a16:creationId xmlns:a16="http://schemas.microsoft.com/office/drawing/2014/main" id="{5B5B24C6-1FF9-4A27-A144-3EE6FD76E43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2189576" y="3896910"/>
              <a:ext cx="400752" cy="6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a:extLst>
                <a:ext uri="{FF2B5EF4-FFF2-40B4-BE49-F238E27FC236}">
                  <a16:creationId xmlns:a16="http://schemas.microsoft.com/office/drawing/2014/main" id="{887E08DA-88E8-4127-ACC9-2D493E3CC57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5803949" y="4069873"/>
              <a:ext cx="1008209" cy="3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68109A39-6F70-47FF-936D-BB6AC31A8166}"/>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tretch>
              <a:fillRect/>
            </a:stretch>
          </p:blipFill>
          <p:spPr bwMode="auto">
            <a:xfrm>
              <a:off x="7246877" y="4122240"/>
              <a:ext cx="1464788" cy="23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0">
              <a:extLst>
                <a:ext uri="{FF2B5EF4-FFF2-40B4-BE49-F238E27FC236}">
                  <a16:creationId xmlns:a16="http://schemas.microsoft.com/office/drawing/2014/main" id="{F55737EC-D0BE-4C70-877D-EC13012E8FD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tretch>
              <a:fillRect/>
            </a:stretch>
          </p:blipFill>
          <p:spPr bwMode="auto">
            <a:xfrm>
              <a:off x="4306485" y="4045053"/>
              <a:ext cx="1062743" cy="38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34F7CABF-5AB7-4088-8D5F-7C790C750106}"/>
              </a:ext>
            </a:extLst>
          </p:cNvPr>
          <p:cNvGrpSpPr/>
          <p:nvPr/>
        </p:nvGrpSpPr>
        <p:grpSpPr>
          <a:xfrm>
            <a:off x="431800" y="2417450"/>
            <a:ext cx="8274781" cy="720708"/>
            <a:chOff x="431800" y="2211710"/>
            <a:chExt cx="8274781" cy="720708"/>
          </a:xfrm>
        </p:grpSpPr>
        <p:pic>
          <p:nvPicPr>
            <p:cNvPr id="28690" name="Picture 16">
              <a:extLst>
                <a:ext uri="{FF2B5EF4-FFF2-40B4-BE49-F238E27FC236}">
                  <a16:creationId xmlns:a16="http://schemas.microsoft.com/office/drawing/2014/main" id="{9C9D423D-60F1-4341-AEC5-8B1C9C1B12D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tretch>
              <a:fillRect/>
            </a:stretch>
          </p:blipFill>
          <p:spPr bwMode="auto">
            <a:xfrm>
              <a:off x="5915337" y="2434047"/>
              <a:ext cx="1183106" cy="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0">
              <a:extLst>
                <a:ext uri="{FF2B5EF4-FFF2-40B4-BE49-F238E27FC236}">
                  <a16:creationId xmlns:a16="http://schemas.microsoft.com/office/drawing/2014/main" id="{C53BBC2C-2D5B-40E4-AF16-7E9B32457BC9}"/>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tretch>
              <a:fillRect/>
            </a:stretch>
          </p:blipFill>
          <p:spPr bwMode="auto">
            <a:xfrm>
              <a:off x="4936270" y="2211710"/>
              <a:ext cx="554036" cy="72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8">
              <a:extLst>
                <a:ext uri="{FF2B5EF4-FFF2-40B4-BE49-F238E27FC236}">
                  <a16:creationId xmlns:a16="http://schemas.microsoft.com/office/drawing/2014/main" id="{98F7455B-3D0D-45CB-BB46-243A3AD1719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tretch>
              <a:fillRect/>
            </a:stretch>
          </p:blipFill>
          <p:spPr bwMode="auto">
            <a:xfrm>
              <a:off x="1815315" y="2415855"/>
              <a:ext cx="1183105" cy="3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a:extLst>
                <a:ext uri="{FF2B5EF4-FFF2-40B4-BE49-F238E27FC236}">
                  <a16:creationId xmlns:a16="http://schemas.microsoft.com/office/drawing/2014/main" id="{655D9277-8493-41AE-A498-2F8D2980621F}"/>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3423451" y="2436752"/>
              <a:ext cx="1087788" cy="27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a:extLst>
                <a:ext uri="{FF2B5EF4-FFF2-40B4-BE49-F238E27FC236}">
                  <a16:creationId xmlns:a16="http://schemas.microsoft.com/office/drawing/2014/main" id="{A1A2F21A-7B5B-4EFB-8490-FCD5E3E009B6}"/>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tretch>
              <a:fillRect/>
            </a:stretch>
          </p:blipFill>
          <p:spPr bwMode="auto">
            <a:xfrm>
              <a:off x="7523476" y="2368100"/>
              <a:ext cx="1183105" cy="4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6">
              <a:extLst>
                <a:ext uri="{FF2B5EF4-FFF2-40B4-BE49-F238E27FC236}">
                  <a16:creationId xmlns:a16="http://schemas.microsoft.com/office/drawing/2014/main" id="{82B7BE56-0005-4234-83B0-927EE946244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431800" y="2334951"/>
              <a:ext cx="958484" cy="47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 Placeholder 2">
            <a:extLst>
              <a:ext uri="{FF2B5EF4-FFF2-40B4-BE49-F238E27FC236}">
                <a16:creationId xmlns:a16="http://schemas.microsoft.com/office/drawing/2014/main" id="{457128A1-1183-46DD-9679-7F901EB211B3}"/>
              </a:ext>
            </a:extLst>
          </p:cNvPr>
          <p:cNvSpPr txBox="1">
            <a:spLocks/>
          </p:cNvSpPr>
          <p:nvPr/>
        </p:nvSpPr>
        <p:spPr>
          <a:xfrm>
            <a:off x="431800" y="4279697"/>
            <a:ext cx="8712200" cy="863802"/>
          </a:xfrm>
          <a:prstGeom prst="rect">
            <a:avLst/>
          </a:prstGeom>
        </p:spPr>
        <p:txBody>
          <a:bodyPr lIns="0" tIns="0" rIns="108000" bIns="72000" anchor="b"/>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C1C1C"/>
                </a:solidFill>
                <a:effectLst/>
                <a:uLnTx/>
                <a:uFillTx/>
                <a:latin typeface="Arial"/>
                <a:ea typeface="+mn-ea"/>
                <a:cs typeface="+mn-cs"/>
              </a:rPr>
              <a:t>#</a:t>
            </a:r>
            <a:r>
              <a:rPr kumimoji="0" lang="en-GB" sz="1400" b="0" i="0" u="none" strike="noStrike" kern="1200" cap="none" spc="0" normalizeH="0" baseline="0" noProof="0" dirty="0" err="1">
                <a:ln>
                  <a:noFill/>
                </a:ln>
                <a:solidFill>
                  <a:srgbClr val="1C1C1C"/>
                </a:solidFill>
                <a:effectLst/>
                <a:uLnTx/>
                <a:uFillTx/>
                <a:latin typeface="Arial"/>
                <a:ea typeface="+mn-ea"/>
                <a:cs typeface="+mn-cs"/>
              </a:rPr>
              <a:t>PyDataCambridge</a:t>
            </a:r>
            <a:r>
              <a:rPr kumimoji="0" lang="en-GB" sz="1400" b="0" i="0" u="none" strike="noStrike" kern="1200" cap="none" spc="0" normalizeH="0" baseline="0" noProof="0" dirty="0">
                <a:ln>
                  <a:noFill/>
                </a:ln>
                <a:solidFill>
                  <a:srgbClr val="1C1C1C"/>
                </a:solidFill>
                <a:effectLst/>
                <a:uLnTx/>
                <a:uFillTx/>
                <a:latin typeface="Arial"/>
                <a:ea typeface="+mn-ea"/>
                <a:cs typeface="+mn-cs"/>
              </a:rPr>
              <a:t> #</a:t>
            </a:r>
            <a:r>
              <a:rPr kumimoji="0" lang="en-GB" sz="1400" b="0" i="0" u="none" strike="noStrike" kern="1200" cap="none" spc="0" normalizeH="0" baseline="0" noProof="0" dirty="0" err="1">
                <a:ln>
                  <a:noFill/>
                </a:ln>
                <a:solidFill>
                  <a:srgbClr val="1C1C1C"/>
                </a:solidFill>
                <a:effectLst/>
                <a:uLnTx/>
                <a:uFillTx/>
                <a:latin typeface="Arial"/>
                <a:ea typeface="+mn-ea"/>
                <a:cs typeface="+mn-cs"/>
              </a:rPr>
              <a:t>TuringWay</a:t>
            </a:r>
            <a:r>
              <a:rPr kumimoji="0" lang="en-GB" sz="1400" b="0" i="0" u="none" strike="noStrike" kern="1200" cap="none" spc="0" normalizeH="0" baseline="0" noProof="0" dirty="0">
                <a:ln>
                  <a:noFill/>
                </a:ln>
                <a:solidFill>
                  <a:srgbClr val="1C1C1C"/>
                </a:solidFill>
                <a:effectLst/>
                <a:uLnTx/>
                <a:uFillTx/>
                <a:latin typeface="Arial"/>
                <a:ea typeface="+mn-ea"/>
                <a:cs typeface="+mn-cs"/>
              </a:rPr>
              <a:t> @</a:t>
            </a:r>
            <a:r>
              <a:rPr kumimoji="0" lang="en-GB" sz="1400" b="0" i="0" u="none" strike="noStrike" kern="1200" cap="none" spc="0" normalizeH="0" baseline="0" noProof="0" dirty="0" err="1">
                <a:ln>
                  <a:noFill/>
                </a:ln>
                <a:solidFill>
                  <a:srgbClr val="1C1C1C"/>
                </a:solidFill>
                <a:effectLst/>
                <a:uLnTx/>
                <a:uFillTx/>
                <a:latin typeface="Arial"/>
                <a:ea typeface="+mn-ea"/>
                <a:cs typeface="+mn-cs"/>
              </a:rPr>
              <a:t>kirstie_j</a:t>
            </a:r>
            <a:endParaRPr kumimoji="0" lang="en-GB" sz="1400" b="0" i="0" u="none" strike="noStrike" kern="1200" cap="none" spc="0" normalizeH="0" baseline="0" noProof="0" dirty="0">
              <a:ln>
                <a:noFill/>
              </a:ln>
              <a:solidFill>
                <a:srgbClr val="1C1C1C"/>
              </a:solidFill>
              <a:effectLst/>
              <a:uLnTx/>
              <a:uFillTx/>
              <a:latin typeface="Arial"/>
              <a:ea typeface="+mn-ea"/>
              <a:cs typeface="+mn-cs"/>
            </a:endParaRPr>
          </a:p>
          <a:p>
            <a:pPr marL="0" marR="0" lvl="0" indent="0" algn="r" defTabSz="914400" rtl="0" eaLnBrk="0" fontAlgn="base" latinLnBrk="0" hangingPunct="0">
              <a:lnSpc>
                <a:spcPct val="100000"/>
              </a:lnSpc>
              <a:spcBef>
                <a:spcPct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C1C1C"/>
                </a:solidFill>
                <a:effectLst/>
                <a:uLnTx/>
                <a:uFillTx/>
                <a:latin typeface="Arial"/>
                <a:ea typeface="+mn-ea"/>
                <a:cs typeface="+mn-cs"/>
              </a:rPr>
              <a:t>https://doi.org/10.5281/zenodo.3543478</a:t>
            </a:r>
            <a:endParaRPr kumimoji="0" lang="en-GB" sz="1400" b="0" i="0" u="none" strike="noStrike" kern="1200" cap="none" spc="0" normalizeH="0" baseline="0" noProof="0" dirty="0">
              <a:ln>
                <a:noFill/>
              </a:ln>
              <a:solidFill>
                <a:srgbClr val="1C1C1C"/>
              </a:solidFill>
              <a:effectLst/>
              <a:uLnTx/>
              <a:uFillTx/>
              <a:latin typeface="Arial"/>
              <a:ea typeface="+mn-ea"/>
              <a:cs typeface="+mn-cs"/>
            </a:endParaRPr>
          </a:p>
        </p:txBody>
      </p:sp>
    </p:spTree>
    <p:extLst>
      <p:ext uri="{BB962C8B-B14F-4D97-AF65-F5344CB8AC3E}">
        <p14:creationId xmlns:p14="http://schemas.microsoft.com/office/powerpoint/2010/main" val="78583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6C4C2A-C2B6-4235-A448-B27112891441}"/>
              </a:ext>
            </a:extLst>
          </p:cNvPr>
          <p:cNvSpPr>
            <a:spLocks noGrp="1"/>
          </p:cNvSpPr>
          <p:nvPr>
            <p:ph type="body" sz="quarter" idx="20"/>
          </p:nvPr>
        </p:nvSpPr>
        <p:spPr/>
        <p:txBody>
          <a:bodyPr/>
          <a:lstStyle/>
          <a:p>
            <a:r>
              <a:rPr lang="en-GB" b="1" dirty="0"/>
              <a:t>Challenges</a:t>
            </a:r>
          </a:p>
        </p:txBody>
      </p:sp>
      <p:sp>
        <p:nvSpPr>
          <p:cNvPr id="3" name="Text Placeholder 2">
            <a:extLst>
              <a:ext uri="{FF2B5EF4-FFF2-40B4-BE49-F238E27FC236}">
                <a16:creationId xmlns:a16="http://schemas.microsoft.com/office/drawing/2014/main" id="{CAFE83C7-2084-49C0-85FD-A1A5E1C19870}"/>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endParaRPr lang="en-GB" dirty="0"/>
          </a:p>
        </p:txBody>
      </p:sp>
      <p:pic>
        <p:nvPicPr>
          <p:cNvPr id="43038" name="Picture 7">
            <a:extLst>
              <a:ext uri="{FF2B5EF4-FFF2-40B4-BE49-F238E27FC236}">
                <a16:creationId xmlns:a16="http://schemas.microsoft.com/office/drawing/2014/main" id="{6E4665E1-3086-4231-BC6C-76A445DDAB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19100"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D66EE869-62A5-425F-B597-D42DAFDC5458}"/>
              </a:ext>
            </a:extLst>
          </p:cNvPr>
          <p:cNvSpPr/>
          <p:nvPr/>
        </p:nvSpPr>
        <p:spPr bwMode="auto">
          <a:xfrm>
            <a:off x="419100"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924DB9B6-14DD-4B49-A5F3-3EA030DE2DB8}"/>
              </a:ext>
            </a:extLst>
          </p:cNvPr>
          <p:cNvSpPr txBox="1"/>
          <p:nvPr/>
        </p:nvSpPr>
        <p:spPr bwMode="auto">
          <a:xfrm>
            <a:off x="419100" y="1796107"/>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Revolutionise healthcare</a:t>
            </a:r>
          </a:p>
        </p:txBody>
      </p:sp>
      <p:pic>
        <p:nvPicPr>
          <p:cNvPr id="43035" name="Picture 46">
            <a:extLst>
              <a:ext uri="{FF2B5EF4-FFF2-40B4-BE49-F238E27FC236}">
                <a16:creationId xmlns:a16="http://schemas.microsoft.com/office/drawing/2014/main" id="{C4258892-2D7D-4167-A41F-B514D8CBF2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2546350" y="1377594"/>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a16="http://schemas.microsoft.com/office/drawing/2014/main" id="{1F3AC0E6-47C2-4435-A51D-E75E38FA3370}"/>
              </a:ext>
            </a:extLst>
          </p:cNvPr>
          <p:cNvSpPr/>
          <p:nvPr/>
        </p:nvSpPr>
        <p:spPr bwMode="auto">
          <a:xfrm>
            <a:off x="2546350"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6DD9AFB-3561-45C9-8EF5-7F8130482CC9}"/>
              </a:ext>
            </a:extLst>
          </p:cNvPr>
          <p:cNvSpPr txBox="1"/>
          <p:nvPr/>
        </p:nvSpPr>
        <p:spPr bwMode="auto">
          <a:xfrm>
            <a:off x="2546350" y="1796107"/>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Deliver safer, smarter engineering</a:t>
            </a:r>
          </a:p>
        </p:txBody>
      </p:sp>
      <p:pic>
        <p:nvPicPr>
          <p:cNvPr id="43032" name="Picture 47">
            <a:extLst>
              <a:ext uri="{FF2B5EF4-FFF2-40B4-BE49-F238E27FC236}">
                <a16:creationId xmlns:a16="http://schemas.microsoft.com/office/drawing/2014/main" id="{B24FA87B-9988-4E64-B7A8-19CB89CE4A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4668837"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0452F09B-9EB8-4B23-A9ED-BD1AFD1FB881}"/>
              </a:ext>
            </a:extLst>
          </p:cNvPr>
          <p:cNvSpPr/>
          <p:nvPr/>
        </p:nvSpPr>
        <p:spPr bwMode="auto">
          <a:xfrm>
            <a:off x="4668837"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6D5E06A1-5705-44CF-A401-5F2552AFE656}"/>
              </a:ext>
            </a:extLst>
          </p:cNvPr>
          <p:cNvSpPr txBox="1"/>
          <p:nvPr/>
        </p:nvSpPr>
        <p:spPr bwMode="auto">
          <a:xfrm>
            <a:off x="4668837" y="1796107"/>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Manage security in an insecure world</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43029" name="Picture 48">
            <a:extLst>
              <a:ext uri="{FF2B5EF4-FFF2-40B4-BE49-F238E27FC236}">
                <a16:creationId xmlns:a16="http://schemas.microsoft.com/office/drawing/2014/main" id="{51580F14-B5C5-49BA-81F8-0795A9C9EE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6786563"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a16="http://schemas.microsoft.com/office/drawing/2014/main" id="{6F8545C8-9FE5-4BFF-8D29-38A4339DF64C}"/>
              </a:ext>
            </a:extLst>
          </p:cNvPr>
          <p:cNvSpPr/>
          <p:nvPr/>
        </p:nvSpPr>
        <p:spPr bwMode="auto">
          <a:xfrm>
            <a:off x="6786563" y="1796107"/>
            <a:ext cx="1908000" cy="434975"/>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extLst>
              <a:ext uri="{FF2B5EF4-FFF2-40B4-BE49-F238E27FC236}">
                <a16:creationId xmlns:a16="http://schemas.microsoft.com/office/drawing/2014/main" id="{D4F95986-5B1F-47DD-86F4-AB908A6DE6D6}"/>
              </a:ext>
            </a:extLst>
          </p:cNvPr>
          <p:cNvSpPr txBox="1"/>
          <p:nvPr/>
        </p:nvSpPr>
        <p:spPr bwMode="auto">
          <a:xfrm>
            <a:off x="6786563" y="1796107"/>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Shine a light on our economy </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3019" name="TextBox 6">
            <a:extLst>
              <a:ext uri="{FF2B5EF4-FFF2-40B4-BE49-F238E27FC236}">
                <a16:creationId xmlns:a16="http://schemas.microsoft.com/office/drawing/2014/main" id="{BD58E6F1-99CC-4F7A-9D66-105E126F0A84}"/>
              </a:ext>
            </a:extLst>
          </p:cNvPr>
          <p:cNvSpPr txBox="1">
            <a:spLocks noChangeArrowheads="1"/>
          </p:cNvSpPr>
          <p:nvPr/>
        </p:nvSpPr>
        <p:spPr bwMode="auto">
          <a:xfrm>
            <a:off x="433388" y="886098"/>
            <a:ext cx="760883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 data science and artificial intelligence to…</a:t>
            </a:r>
          </a:p>
        </p:txBody>
      </p:sp>
      <p:pic>
        <p:nvPicPr>
          <p:cNvPr id="43041" name="Picture 70">
            <a:extLst>
              <a:ext uri="{FF2B5EF4-FFF2-40B4-BE49-F238E27FC236}">
                <a16:creationId xmlns:a16="http://schemas.microsoft.com/office/drawing/2014/main" id="{31166C7C-E0DC-4238-8BCB-3670B86258E3}"/>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86563"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339CF4A8-E24E-4F28-89DC-07450D49E0B8}"/>
              </a:ext>
            </a:extLst>
          </p:cNvPr>
          <p:cNvSpPr/>
          <p:nvPr/>
        </p:nvSpPr>
        <p:spPr bwMode="auto">
          <a:xfrm>
            <a:off x="6786563" y="3291558"/>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pic>
        <p:nvPicPr>
          <p:cNvPr id="43044" name="Picture 64">
            <a:extLst>
              <a:ext uri="{FF2B5EF4-FFF2-40B4-BE49-F238E27FC236}">
                <a16:creationId xmlns:a16="http://schemas.microsoft.com/office/drawing/2014/main" id="{1B34D0D8-F4A7-48E8-B705-0478C1557D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4668837"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D7BBF29D-6EC2-440C-BA54-B6E95430F29E}"/>
              </a:ext>
            </a:extLst>
          </p:cNvPr>
          <p:cNvSpPr/>
          <p:nvPr/>
        </p:nvSpPr>
        <p:spPr bwMode="auto">
          <a:xfrm>
            <a:off x="4668837" y="3189958"/>
            <a:ext cx="1908000" cy="638175"/>
          </a:xfrm>
          <a:prstGeom prst="rect">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84" name="TextBox 83">
            <a:extLst>
              <a:ext uri="{FF2B5EF4-FFF2-40B4-BE49-F238E27FC236}">
                <a16:creationId xmlns:a16="http://schemas.microsoft.com/office/drawing/2014/main" id="{FBFDA838-8C2E-4223-85F3-F500F107A866}"/>
              </a:ext>
            </a:extLst>
          </p:cNvPr>
          <p:cNvSpPr txBox="1"/>
          <p:nvPr/>
        </p:nvSpPr>
        <p:spPr bwMode="auto">
          <a:xfrm>
            <a:off x="4668837" y="3291558"/>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Supercharge research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 science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humanities </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43026" name="Picture 62">
            <a:extLst>
              <a:ext uri="{FF2B5EF4-FFF2-40B4-BE49-F238E27FC236}">
                <a16:creationId xmlns:a16="http://schemas.microsoft.com/office/drawing/2014/main" id="{2E61EEBC-75CF-46F6-8A63-4306A9B06E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419100" y="2873892"/>
            <a:ext cx="1908000" cy="127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86">
            <a:extLst>
              <a:ext uri="{FF2B5EF4-FFF2-40B4-BE49-F238E27FC236}">
                <a16:creationId xmlns:a16="http://schemas.microsoft.com/office/drawing/2014/main" id="{6EB173CA-D399-4C8C-BB8E-0BE37F76488E}"/>
              </a:ext>
            </a:extLst>
          </p:cNvPr>
          <p:cNvSpPr/>
          <p:nvPr/>
        </p:nvSpPr>
        <p:spPr bwMode="auto">
          <a:xfrm>
            <a:off x="419100" y="3189958"/>
            <a:ext cx="1908000" cy="6381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82" name="TextBox 81">
            <a:extLst>
              <a:ext uri="{FF2B5EF4-FFF2-40B4-BE49-F238E27FC236}">
                <a16:creationId xmlns:a16="http://schemas.microsoft.com/office/drawing/2014/main" id="{5FC31090-2AB2-4E30-927B-3D2698780A39}"/>
              </a:ext>
            </a:extLst>
          </p:cNvPr>
          <p:cNvSpPr txBox="1"/>
          <p:nvPr/>
        </p:nvSpPr>
        <p:spPr bwMode="auto">
          <a:xfrm>
            <a:off x="419100" y="3291558"/>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Make algorithmic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systems fair,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transparent, and ethical</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43023" name="Picture 63">
            <a:extLst>
              <a:ext uri="{FF2B5EF4-FFF2-40B4-BE49-F238E27FC236}">
                <a16:creationId xmlns:a16="http://schemas.microsoft.com/office/drawing/2014/main" id="{7EFFEB62-1E9E-4E70-BC4E-69ACEA6FB04C}"/>
              </a:ext>
            </a:extLst>
          </p:cNvPr>
          <p:cNvPicPr>
            <a:picLocks noChangeAspect="1"/>
          </p:cNvPicPr>
          <p:nvPr/>
        </p:nvPicPr>
        <p:blipFill>
          <a:blip r:embed="rId10" cstate="print">
            <a:extLst>
              <a:ext uri="{28A0092B-C50C-407E-A947-70E740481C1C}">
                <a14:useLocalDpi xmlns:a14="http://schemas.microsoft.com/office/drawing/2010/main"/>
              </a:ext>
            </a:extLst>
          </a:blip>
          <a:srcRect r="-2"/>
          <a:stretch>
            <a:fillRect/>
          </a:stretch>
        </p:blipFill>
        <p:spPr bwMode="auto">
          <a:xfrm>
            <a:off x="2546350"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6AD98A78-A2CC-4C6C-A091-31289EBE3A47}"/>
              </a:ext>
            </a:extLst>
          </p:cNvPr>
          <p:cNvSpPr/>
          <p:nvPr/>
        </p:nvSpPr>
        <p:spPr bwMode="auto">
          <a:xfrm>
            <a:off x="2546350" y="3189958"/>
            <a:ext cx="1908000" cy="638175"/>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1" i="0" u="none" strike="noStrike" kern="1200" cap="none" spc="0" normalizeH="0" baseline="0" noProof="0" dirty="0">
              <a:ln>
                <a:noFill/>
              </a:ln>
              <a:solidFill>
                <a:prstClr val="white"/>
              </a:solidFill>
              <a:effectLst/>
              <a:uLnTx/>
              <a:uFillTx/>
              <a:latin typeface="Arial"/>
              <a:ea typeface="+mn-ea"/>
              <a:cs typeface="+mn-cs"/>
            </a:endParaRPr>
          </a:p>
        </p:txBody>
      </p:sp>
      <p:sp>
        <p:nvSpPr>
          <p:cNvPr id="83" name="TextBox 82">
            <a:extLst>
              <a:ext uri="{FF2B5EF4-FFF2-40B4-BE49-F238E27FC236}">
                <a16:creationId xmlns:a16="http://schemas.microsoft.com/office/drawing/2014/main" id="{12441ACE-6348-46ED-B738-B421E52573F7}"/>
              </a:ext>
            </a:extLst>
          </p:cNvPr>
          <p:cNvSpPr txBox="1"/>
          <p:nvPr/>
        </p:nvSpPr>
        <p:spPr bwMode="auto">
          <a:xfrm>
            <a:off x="2546350" y="3291558"/>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Design computers for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the next generation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of algorithms</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5" name="TextBox 84">
            <a:extLst>
              <a:ext uri="{FF2B5EF4-FFF2-40B4-BE49-F238E27FC236}">
                <a16:creationId xmlns:a16="http://schemas.microsoft.com/office/drawing/2014/main" id="{7F20BB87-F250-4403-9FBA-218BC89F4AF6}"/>
              </a:ext>
            </a:extLst>
          </p:cNvPr>
          <p:cNvSpPr txBox="1"/>
          <p:nvPr/>
        </p:nvSpPr>
        <p:spPr bwMode="auto">
          <a:xfrm>
            <a:off x="6786563" y="3291558"/>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Foster government innovation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951F73-FEAD-4573-A5A2-77FBAFB9DD13}"/>
              </a:ext>
            </a:extLst>
          </p:cNvPr>
          <p:cNvSpPr>
            <a:spLocks noGrp="1"/>
          </p:cNvSpPr>
          <p:nvPr>
            <p:ph type="body" sz="quarter" idx="20"/>
          </p:nvPr>
        </p:nvSpPr>
        <p:spPr/>
        <p:txBody>
          <a:bodyPr/>
          <a:lstStyle/>
          <a:p>
            <a:r>
              <a:rPr lang="en-GB" b="1" dirty="0"/>
              <a:t>Core capabilities</a:t>
            </a:r>
          </a:p>
        </p:txBody>
      </p:sp>
      <p:sp>
        <p:nvSpPr>
          <p:cNvPr id="4" name="Text Placeholder 3">
            <a:extLst>
              <a:ext uri="{FF2B5EF4-FFF2-40B4-BE49-F238E27FC236}">
                <a16:creationId xmlns:a16="http://schemas.microsoft.com/office/drawing/2014/main" id="{C8F3A5DA-18CD-4CF1-A9BB-9C655D58F87D}"/>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endParaRPr lang="en-GB" dirty="0"/>
          </a:p>
        </p:txBody>
      </p:sp>
      <p:grpSp>
        <p:nvGrpSpPr>
          <p:cNvPr id="9" name="Group 8">
            <a:extLst>
              <a:ext uri="{FF2B5EF4-FFF2-40B4-BE49-F238E27FC236}">
                <a16:creationId xmlns:a16="http://schemas.microsoft.com/office/drawing/2014/main" id="{D1955941-764D-4B16-A376-3E6E56CBF180}"/>
              </a:ext>
            </a:extLst>
          </p:cNvPr>
          <p:cNvGrpSpPr/>
          <p:nvPr/>
        </p:nvGrpSpPr>
        <p:grpSpPr>
          <a:xfrm>
            <a:off x="2555800" y="1208204"/>
            <a:ext cx="1908000" cy="1270800"/>
            <a:chOff x="4679800" y="1212055"/>
            <a:chExt cx="1908000" cy="1270800"/>
          </a:xfrm>
        </p:grpSpPr>
        <p:pic>
          <p:nvPicPr>
            <p:cNvPr id="27" name="Picture 47">
              <a:extLst>
                <a:ext uri="{FF2B5EF4-FFF2-40B4-BE49-F238E27FC236}">
                  <a16:creationId xmlns:a16="http://schemas.microsoft.com/office/drawing/2014/main" id="{EB36AF5C-B351-4E67-B80A-DB447D4ACB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679800" y="1212055"/>
              <a:ext cx="1908000"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19655106-FBB8-49D1-B09B-A537989D2BC6}"/>
                </a:ext>
              </a:extLst>
            </p:cNvPr>
            <p:cNvSpPr/>
            <p:nvPr/>
          </p:nvSpPr>
          <p:spPr>
            <a:xfrm>
              <a:off x="4679800" y="1631363"/>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097D68DD-17CA-4711-9502-C271D038BE22}"/>
                </a:ext>
              </a:extLst>
            </p:cNvPr>
            <p:cNvSpPr txBox="1"/>
            <p:nvPr/>
          </p:nvSpPr>
          <p:spPr>
            <a:xfrm>
              <a:off x="4679800" y="1631363"/>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Security and robustness</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7" name="Group 6">
            <a:extLst>
              <a:ext uri="{FF2B5EF4-FFF2-40B4-BE49-F238E27FC236}">
                <a16:creationId xmlns:a16="http://schemas.microsoft.com/office/drawing/2014/main" id="{54918FC4-CD5E-4EE3-A899-56994DF2DCD3}"/>
              </a:ext>
            </a:extLst>
          </p:cNvPr>
          <p:cNvGrpSpPr/>
          <p:nvPr/>
        </p:nvGrpSpPr>
        <p:grpSpPr>
          <a:xfrm>
            <a:off x="6803800" y="1212055"/>
            <a:ext cx="1908000" cy="1270801"/>
            <a:chOff x="6857522" y="1212527"/>
            <a:chExt cx="1908000" cy="1270801"/>
          </a:xfrm>
        </p:grpSpPr>
        <p:pic>
          <p:nvPicPr>
            <p:cNvPr id="45073" name="Picture 48">
              <a:extLst>
                <a:ext uri="{FF2B5EF4-FFF2-40B4-BE49-F238E27FC236}">
                  <a16:creationId xmlns:a16="http://schemas.microsoft.com/office/drawing/2014/main" id="{894BAC92-E13E-4D8F-9B3F-442F402A85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7176121" y="893928"/>
              <a:ext cx="1270801"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292E349-C580-4703-B1DD-0FEDE136CF43}"/>
                </a:ext>
              </a:extLst>
            </p:cNvPr>
            <p:cNvGrpSpPr/>
            <p:nvPr/>
          </p:nvGrpSpPr>
          <p:grpSpPr>
            <a:xfrm>
              <a:off x="6857522" y="1631363"/>
              <a:ext cx="1908000" cy="434975"/>
              <a:chOff x="6852043" y="2344737"/>
              <a:chExt cx="1908000" cy="434975"/>
            </a:xfrm>
          </p:grpSpPr>
          <p:sp>
            <p:nvSpPr>
              <p:cNvPr id="52" name="Rectangle 51">
                <a:extLst>
                  <a:ext uri="{FF2B5EF4-FFF2-40B4-BE49-F238E27FC236}">
                    <a16:creationId xmlns:a16="http://schemas.microsoft.com/office/drawing/2014/main" id="{98812B8C-D92F-4E0C-A23C-74F636BF107D}"/>
                  </a:ext>
                </a:extLst>
              </p:cNvPr>
              <p:cNvSpPr/>
              <p:nvPr/>
            </p:nvSpPr>
            <p:spPr>
              <a:xfrm>
                <a:off x="6852043" y="2344737"/>
                <a:ext cx="1908000" cy="434975"/>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extLst>
                  <a:ext uri="{FF2B5EF4-FFF2-40B4-BE49-F238E27FC236}">
                    <a16:creationId xmlns:a16="http://schemas.microsoft.com/office/drawing/2014/main" id="{E39878D8-062F-46DA-B83D-E6FC43BFF764}"/>
                  </a:ext>
                </a:extLst>
              </p:cNvPr>
              <p:cNvSpPr txBox="1"/>
              <p:nvPr/>
            </p:nvSpPr>
            <p:spPr>
              <a:xfrm>
                <a:off x="6852043" y="2344737"/>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Machine learning and artificial intelligence</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pic>
        <p:nvPicPr>
          <p:cNvPr id="45064" name="Picture 7">
            <a:extLst>
              <a:ext uri="{FF2B5EF4-FFF2-40B4-BE49-F238E27FC236}">
                <a16:creationId xmlns:a16="http://schemas.microsoft.com/office/drawing/2014/main" id="{F4A07E85-580B-4E34-B1C8-EC80A67D13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431600" y="1208204"/>
            <a:ext cx="1908000" cy="12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B930BE1B-B182-4D00-A08A-58D9171ED875}"/>
              </a:ext>
            </a:extLst>
          </p:cNvPr>
          <p:cNvSpPr/>
          <p:nvPr/>
        </p:nvSpPr>
        <p:spPr>
          <a:xfrm>
            <a:off x="431600" y="1627512"/>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5260B665-832F-4F3B-8197-FD9DC1A0CC5E}"/>
              </a:ext>
            </a:extLst>
          </p:cNvPr>
          <p:cNvSpPr txBox="1"/>
          <p:nvPr/>
        </p:nvSpPr>
        <p:spPr>
          <a:xfrm>
            <a:off x="431600" y="1627512"/>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System architecture</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nvGrpSpPr>
          <p:cNvPr id="14" name="Group 13">
            <a:extLst>
              <a:ext uri="{FF2B5EF4-FFF2-40B4-BE49-F238E27FC236}">
                <a16:creationId xmlns:a16="http://schemas.microsoft.com/office/drawing/2014/main" id="{8304EB1A-D8D8-4AFD-ADB4-965917E6FA88}"/>
              </a:ext>
            </a:extLst>
          </p:cNvPr>
          <p:cNvGrpSpPr/>
          <p:nvPr/>
        </p:nvGrpSpPr>
        <p:grpSpPr>
          <a:xfrm>
            <a:off x="431600" y="2711232"/>
            <a:ext cx="1908000" cy="1271471"/>
            <a:chOff x="2555800" y="1213115"/>
            <a:chExt cx="1908000" cy="1271471"/>
          </a:xfrm>
        </p:grpSpPr>
        <p:pic>
          <p:nvPicPr>
            <p:cNvPr id="45067" name="Picture 46">
              <a:extLst>
                <a:ext uri="{FF2B5EF4-FFF2-40B4-BE49-F238E27FC236}">
                  <a16:creationId xmlns:a16="http://schemas.microsoft.com/office/drawing/2014/main" id="{0395603F-F193-429A-A8AE-99CBF6ABFAC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55800" y="1213115"/>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a16="http://schemas.microsoft.com/office/drawing/2014/main" id="{1EB21EC0-4751-4494-BD3D-34DF98131512}"/>
                </a:ext>
              </a:extLst>
            </p:cNvPr>
            <p:cNvSpPr/>
            <p:nvPr/>
          </p:nvSpPr>
          <p:spPr>
            <a:xfrm>
              <a:off x="2555800" y="1631363"/>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416DE6C2-6EE5-426C-ADAF-B9D1762C61CE}"/>
                </a:ext>
              </a:extLst>
            </p:cNvPr>
            <p:cNvSpPr txBox="1"/>
            <p:nvPr/>
          </p:nvSpPr>
          <p:spPr>
            <a:xfrm>
              <a:off x="2555800" y="1631363"/>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Mathematical modelling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of complex systems</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D9950FB-A5EE-4A47-9BC2-5A39A1321073}"/>
              </a:ext>
            </a:extLst>
          </p:cNvPr>
          <p:cNvGrpSpPr/>
          <p:nvPr/>
        </p:nvGrpSpPr>
        <p:grpSpPr>
          <a:xfrm>
            <a:off x="4679800" y="2711232"/>
            <a:ext cx="1908000" cy="1270799"/>
            <a:chOff x="4679800" y="2711232"/>
            <a:chExt cx="1908000" cy="1270799"/>
          </a:xfrm>
        </p:grpSpPr>
        <p:pic>
          <p:nvPicPr>
            <p:cNvPr id="45058" name="Picture 70">
              <a:extLst>
                <a:ext uri="{FF2B5EF4-FFF2-40B4-BE49-F238E27FC236}">
                  <a16:creationId xmlns:a16="http://schemas.microsoft.com/office/drawing/2014/main" id="{7DD8975D-485E-4C94-875A-C08312F285B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79800" y="2711232"/>
              <a:ext cx="1908000" cy="127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FEB32718-B433-4389-B719-B12CD5D6AC29}"/>
                </a:ext>
              </a:extLst>
            </p:cNvPr>
            <p:cNvSpPr/>
            <p:nvPr/>
          </p:nvSpPr>
          <p:spPr>
            <a:xfrm>
              <a:off x="4679800" y="3026110"/>
              <a:ext cx="1908000" cy="648072"/>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TextBox 84">
              <a:extLst>
                <a:ext uri="{FF2B5EF4-FFF2-40B4-BE49-F238E27FC236}">
                  <a16:creationId xmlns:a16="http://schemas.microsoft.com/office/drawing/2014/main" id="{84631CF7-F863-42CF-81B5-67BB017D5EDC}"/>
                </a:ext>
              </a:extLst>
            </p:cNvPr>
            <p:cNvSpPr txBox="1"/>
            <p:nvPr/>
          </p:nvSpPr>
          <p:spPr>
            <a:xfrm>
              <a:off x="4679800" y="3132659"/>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Ethics of data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science and artificial intelligence</a:t>
              </a:r>
            </a:p>
          </p:txBody>
        </p:sp>
      </p:grpSp>
      <p:grpSp>
        <p:nvGrpSpPr>
          <p:cNvPr id="12" name="Group 11">
            <a:extLst>
              <a:ext uri="{FF2B5EF4-FFF2-40B4-BE49-F238E27FC236}">
                <a16:creationId xmlns:a16="http://schemas.microsoft.com/office/drawing/2014/main" id="{BCC61313-35BB-4FFF-B2EA-8F2BAD0EC835}"/>
              </a:ext>
            </a:extLst>
          </p:cNvPr>
          <p:cNvGrpSpPr/>
          <p:nvPr/>
        </p:nvGrpSpPr>
        <p:grpSpPr>
          <a:xfrm>
            <a:off x="4679800" y="1208204"/>
            <a:ext cx="1908000" cy="1271471"/>
            <a:chOff x="431800" y="2710560"/>
            <a:chExt cx="1908000" cy="1271471"/>
          </a:xfrm>
        </p:grpSpPr>
        <p:pic>
          <p:nvPicPr>
            <p:cNvPr id="45076" name="Picture 43">
              <a:extLst>
                <a:ext uri="{FF2B5EF4-FFF2-40B4-BE49-F238E27FC236}">
                  <a16:creationId xmlns:a16="http://schemas.microsoft.com/office/drawing/2014/main" id="{4F6469DB-CBF3-401A-B351-C6B8E7DDBB34}"/>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1800" y="2710560"/>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183D888B-19C7-409C-8FE9-F51ACCDBB6AA}"/>
                </a:ext>
              </a:extLst>
            </p:cNvPr>
            <p:cNvSpPr/>
            <p:nvPr/>
          </p:nvSpPr>
          <p:spPr>
            <a:xfrm>
              <a:off x="431800" y="3022259"/>
              <a:ext cx="1908000" cy="648072"/>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TextBox 45">
              <a:extLst>
                <a:ext uri="{FF2B5EF4-FFF2-40B4-BE49-F238E27FC236}">
                  <a16:creationId xmlns:a16="http://schemas.microsoft.com/office/drawing/2014/main" id="{3D093D02-488D-46C5-809D-BB4984F3BDBF}"/>
                </a:ext>
              </a:extLst>
            </p:cNvPr>
            <p:cNvSpPr txBox="1"/>
            <p:nvPr/>
          </p:nvSpPr>
          <p:spPr>
            <a:xfrm>
              <a:off x="431800" y="3128808"/>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Core statistics: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complex structure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in data</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F8E75BD-11E7-45CF-8572-A92099E62CEB}"/>
              </a:ext>
            </a:extLst>
          </p:cNvPr>
          <p:cNvGrpSpPr/>
          <p:nvPr/>
        </p:nvGrpSpPr>
        <p:grpSpPr>
          <a:xfrm>
            <a:off x="2555800" y="2714411"/>
            <a:ext cx="1908000" cy="1271471"/>
            <a:chOff x="2555800" y="2714411"/>
            <a:chExt cx="1908000" cy="1271471"/>
          </a:xfrm>
        </p:grpSpPr>
        <p:pic>
          <p:nvPicPr>
            <p:cNvPr id="45079" name="Picture 54">
              <a:extLst>
                <a:ext uri="{FF2B5EF4-FFF2-40B4-BE49-F238E27FC236}">
                  <a16:creationId xmlns:a16="http://schemas.microsoft.com/office/drawing/2014/main" id="{8683F1ED-C6A5-484F-ADBC-428AB11A2C87}"/>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555800" y="2714411"/>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CA5FE4F8-3808-4816-B7E3-DA7CCA07E5EE}"/>
                </a:ext>
              </a:extLst>
            </p:cNvPr>
            <p:cNvSpPr/>
            <p:nvPr/>
          </p:nvSpPr>
          <p:spPr>
            <a:xfrm>
              <a:off x="2555800" y="3132659"/>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7A7A07F2-E731-4094-815A-9A7D4794A1D6}"/>
                </a:ext>
              </a:extLst>
            </p:cNvPr>
            <p:cNvSpPr txBox="1"/>
            <p:nvPr/>
          </p:nvSpPr>
          <p:spPr>
            <a:xfrm>
              <a:off x="2555800" y="3132659"/>
              <a:ext cx="1908000" cy="434975"/>
            </a:xfrm>
            <a:prstGeom prst="rect">
              <a:avLst/>
            </a:prstGeom>
            <a:noFill/>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Understanding human behaviour</a:t>
              </a:r>
              <a:endParaRPr kumimoji="0" lang="en-GB" sz="11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https://www.turing.ac.uk/people/researchers/martin-oreilly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Martin O’Reilly</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spcAft>
                <a:spcPts val="1200"/>
              </a:spcAft>
              <a:buNone/>
            </a:pPr>
            <a:r>
              <a:rPr lang="en-GB" dirty="0"/>
              <a:t>“Make reproducible research too easy not to do.”</a:t>
            </a:r>
          </a:p>
        </p:txBody>
      </p:sp>
      <p:pic>
        <p:nvPicPr>
          <p:cNvPr id="6" name="Picture Placeholder 5">
            <a:extLst>
              <a:ext uri="{FF2B5EF4-FFF2-40B4-BE49-F238E27FC236}">
                <a16:creationId xmlns:a16="http://schemas.microsoft.com/office/drawing/2014/main" id="{D1457442-EB4C-4F9C-AD68-1A88B0E48841}"/>
              </a:ext>
            </a:extLst>
          </p:cNvPr>
          <p:cNvPicPr>
            <a:picLocks noGrp="1" noChangeAspect="1"/>
          </p:cNvPicPr>
          <p:nvPr>
            <p:ph type="pic" sz="quarter" idx="10"/>
          </p:nvPr>
        </p:nvPicPr>
        <p:blipFill rotWithShape="1">
          <a:blip r:embed="rId2"/>
          <a:srcRect t="4948" b="21166"/>
          <a:stretch/>
        </p:blipFill>
        <p:spPr>
          <a:xfrm>
            <a:off x="5251450" y="702659"/>
            <a:ext cx="3892550" cy="3451894"/>
          </a:xfrm>
          <a:prstGeom prst="rect">
            <a:avLst/>
          </a:prstGeom>
        </p:spPr>
      </p:pic>
    </p:spTree>
    <p:extLst>
      <p:ext uri="{BB962C8B-B14F-4D97-AF65-F5344CB8AC3E}">
        <p14:creationId xmlns:p14="http://schemas.microsoft.com/office/powerpoint/2010/main" val="2661698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noFill/>
        </p:spPr>
        <p:txBody>
          <a:bodyPr/>
          <a:lstStyle/>
          <a:p>
            <a:pPr marL="0" indent="0">
              <a:buNone/>
            </a:pPr>
            <a:r>
              <a:rPr lang="en-GB" sz="3200" dirty="0"/>
              <a:t>The Turing Way is:</a:t>
            </a:r>
          </a:p>
          <a:p>
            <a:r>
              <a:rPr lang="en-GB" sz="3200" dirty="0"/>
              <a:t>a book</a:t>
            </a:r>
          </a:p>
          <a:p>
            <a:r>
              <a:rPr lang="en-GB" sz="3200" dirty="0"/>
              <a:t>a community</a:t>
            </a:r>
          </a:p>
          <a:p>
            <a:r>
              <a:rPr lang="en-GB" sz="3200" dirty="0"/>
              <a:t>a global collaboration</a:t>
            </a:r>
          </a:p>
          <a:p>
            <a:r>
              <a:rPr lang="en-GB" sz="3200" dirty="0"/>
              <a:t>a whole tonne of work</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8" name="Picture 2" descr="https://ndownloader.figshare.com/files/9646846/preview/9646846/preview.jpg">
            <a:extLst>
              <a:ext uri="{FF2B5EF4-FFF2-40B4-BE49-F238E27FC236}">
                <a16:creationId xmlns:a16="http://schemas.microsoft.com/office/drawing/2014/main" id="{9409484A-8BC6-4F54-B5E0-41855DCA81D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7937" r="7937"/>
          <a:stretch>
            <a:fillRect/>
          </a:stretch>
        </p:blipFill>
        <p:spPr bwMode="auto">
          <a:xfrm>
            <a:off x="5251450" y="703263"/>
            <a:ext cx="3892550" cy="347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7A82E8-B7B2-4E7D-BC97-53CD5D788DBB}"/>
              </a:ext>
            </a:extLst>
          </p:cNvPr>
          <p:cNvPicPr>
            <a:picLocks noChangeAspect="1"/>
          </p:cNvPicPr>
          <p:nvPr/>
        </p:nvPicPr>
        <p:blipFill>
          <a:blip r:embed="rId4"/>
          <a:stretch>
            <a:fillRect/>
          </a:stretch>
        </p:blipFill>
        <p:spPr>
          <a:xfrm>
            <a:off x="5004000" y="411163"/>
            <a:ext cx="4140000" cy="2332200"/>
          </a:xfrm>
          <a:prstGeom prst="rect">
            <a:avLst/>
          </a:prstGeom>
        </p:spPr>
      </p:pic>
      <p:pic>
        <p:nvPicPr>
          <p:cNvPr id="6" name="Picture 5">
            <a:extLst>
              <a:ext uri="{FF2B5EF4-FFF2-40B4-BE49-F238E27FC236}">
                <a16:creationId xmlns:a16="http://schemas.microsoft.com/office/drawing/2014/main" id="{D8F22BB0-10E6-43F6-B716-2CC0D62FFE65}"/>
              </a:ext>
            </a:extLst>
          </p:cNvPr>
          <p:cNvPicPr>
            <a:picLocks noChangeAspect="1"/>
          </p:cNvPicPr>
          <p:nvPr/>
        </p:nvPicPr>
        <p:blipFill rotWithShape="1">
          <a:blip r:embed="rId5">
            <a:extLst>
              <a:ext uri="{28A0092B-C50C-407E-A947-70E740481C1C}">
                <a14:useLocalDpi xmlns:a14="http://schemas.microsoft.com/office/drawing/2010/main" val="0"/>
              </a:ext>
            </a:extLst>
          </a:blip>
          <a:srcRect b="10340"/>
          <a:stretch/>
        </p:blipFill>
        <p:spPr>
          <a:xfrm>
            <a:off x="5004000" y="2438400"/>
            <a:ext cx="4140000" cy="2088000"/>
          </a:xfrm>
          <a:prstGeom prst="rect">
            <a:avLst/>
          </a:prstGeom>
        </p:spPr>
      </p:pic>
    </p:spTree>
    <p:extLst>
      <p:ext uri="{BB962C8B-B14F-4D97-AF65-F5344CB8AC3E}">
        <p14:creationId xmlns:p14="http://schemas.microsoft.com/office/powerpoint/2010/main" val="405402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https://www.turing.ac.uk/people/researchers/martin-oreilly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Martin O’Reilly</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spcAft>
                <a:spcPts val="1200"/>
              </a:spcAft>
              <a:buNone/>
            </a:pPr>
            <a:r>
              <a:rPr lang="en-GB" dirty="0"/>
              <a:t>“Make reproducible research too easy not to do.</a:t>
            </a:r>
          </a:p>
          <a:p>
            <a:pPr marL="0" indent="0">
              <a:spcAft>
                <a:spcPts val="1200"/>
              </a:spcAft>
              <a:buNone/>
            </a:pPr>
            <a:r>
              <a:rPr lang="en-GB" dirty="0"/>
              <a:t>Do you need a biscuit?”</a:t>
            </a:r>
          </a:p>
        </p:txBody>
      </p:sp>
      <p:pic>
        <p:nvPicPr>
          <p:cNvPr id="6" name="Picture Placeholder 5">
            <a:extLst>
              <a:ext uri="{FF2B5EF4-FFF2-40B4-BE49-F238E27FC236}">
                <a16:creationId xmlns:a16="http://schemas.microsoft.com/office/drawing/2014/main" id="{D1457442-EB4C-4F9C-AD68-1A88B0E48841}"/>
              </a:ext>
            </a:extLst>
          </p:cNvPr>
          <p:cNvPicPr>
            <a:picLocks noGrp="1" noChangeAspect="1"/>
          </p:cNvPicPr>
          <p:nvPr>
            <p:ph type="pic" sz="quarter" idx="10"/>
          </p:nvPr>
        </p:nvPicPr>
        <p:blipFill rotWithShape="1">
          <a:blip r:embed="rId2"/>
          <a:srcRect t="4948" b="21166"/>
          <a:stretch/>
        </p:blipFill>
        <p:spPr>
          <a:xfrm>
            <a:off x="5251450" y="702659"/>
            <a:ext cx="3892550" cy="3451894"/>
          </a:xfrm>
          <a:prstGeom prst="rect">
            <a:avLst/>
          </a:prstGeom>
        </p:spPr>
      </p:pic>
    </p:spTree>
    <p:extLst>
      <p:ext uri="{BB962C8B-B14F-4D97-AF65-F5344CB8AC3E}">
        <p14:creationId xmlns:p14="http://schemas.microsoft.com/office/powerpoint/2010/main" val="379885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https://www.turing.ac.uk/people/researchers/martin-oreilly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Martin O’Reilly</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spcAft>
                <a:spcPts val="1200"/>
              </a:spcAft>
              <a:buNone/>
            </a:pPr>
            <a:r>
              <a:rPr lang="en-GB" dirty="0"/>
              <a:t>“Make reproducible research too easy not to do.</a:t>
            </a:r>
          </a:p>
          <a:p>
            <a:pPr marL="0" indent="0">
              <a:spcAft>
                <a:spcPts val="1200"/>
              </a:spcAft>
              <a:buNone/>
            </a:pPr>
            <a:r>
              <a:rPr lang="en-GB" dirty="0"/>
              <a:t>Do you need a biscuit?</a:t>
            </a:r>
          </a:p>
          <a:p>
            <a:pPr marL="0" indent="0">
              <a:spcAft>
                <a:spcPts val="1200"/>
              </a:spcAft>
              <a:buNone/>
            </a:pPr>
            <a:r>
              <a:rPr lang="en-GB" dirty="0"/>
              <a:t>If we can’t do it here, we can’t do it at all.”</a:t>
            </a:r>
          </a:p>
        </p:txBody>
      </p:sp>
      <p:pic>
        <p:nvPicPr>
          <p:cNvPr id="6" name="Picture Placeholder 5">
            <a:extLst>
              <a:ext uri="{FF2B5EF4-FFF2-40B4-BE49-F238E27FC236}">
                <a16:creationId xmlns:a16="http://schemas.microsoft.com/office/drawing/2014/main" id="{D1457442-EB4C-4F9C-AD68-1A88B0E48841}"/>
              </a:ext>
            </a:extLst>
          </p:cNvPr>
          <p:cNvPicPr>
            <a:picLocks noGrp="1" noChangeAspect="1"/>
          </p:cNvPicPr>
          <p:nvPr>
            <p:ph type="pic" sz="quarter" idx="10"/>
          </p:nvPr>
        </p:nvPicPr>
        <p:blipFill rotWithShape="1">
          <a:blip r:embed="rId2"/>
          <a:srcRect t="4948" b="21166"/>
          <a:stretch/>
        </p:blipFill>
        <p:spPr>
          <a:xfrm>
            <a:off x="5251450" y="702659"/>
            <a:ext cx="3892550" cy="3451894"/>
          </a:xfrm>
          <a:prstGeom prst="rect">
            <a:avLst/>
          </a:prstGeom>
        </p:spPr>
      </p:pic>
    </p:spTree>
    <p:extLst>
      <p:ext uri="{BB962C8B-B14F-4D97-AF65-F5344CB8AC3E}">
        <p14:creationId xmlns:p14="http://schemas.microsoft.com/office/powerpoint/2010/main" val="3080159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The Turing Way</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373" t="6047" r="14643" b="-3241"/>
          <a:stretch/>
        </p:blipFill>
        <p:spPr>
          <a:xfrm>
            <a:off x="5695200" y="-12424"/>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301457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https://the-turing-way.netlify.com/introduction/introduction</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4" name="Picture 3">
            <a:extLst>
              <a:ext uri="{FF2B5EF4-FFF2-40B4-BE49-F238E27FC236}">
                <a16:creationId xmlns:a16="http://schemas.microsoft.com/office/drawing/2014/main" id="{10AC24DD-88FB-4343-BBF0-D3993AF433DF}"/>
              </a:ext>
            </a:extLst>
          </p:cNvPr>
          <p:cNvPicPr>
            <a:picLocks noChangeAspect="1"/>
          </p:cNvPicPr>
          <p:nvPr/>
        </p:nvPicPr>
        <p:blipFill rotWithShape="1">
          <a:blip r:embed="rId2"/>
          <a:srcRect r="18149" b="9108"/>
          <a:stretch/>
        </p:blipFill>
        <p:spPr>
          <a:xfrm>
            <a:off x="829769" y="411163"/>
            <a:ext cx="7484462" cy="3796304"/>
          </a:xfrm>
          <a:prstGeom prst="rect">
            <a:avLst/>
          </a:prstGeom>
        </p:spPr>
      </p:pic>
    </p:spTree>
    <p:extLst>
      <p:ext uri="{BB962C8B-B14F-4D97-AF65-F5344CB8AC3E}">
        <p14:creationId xmlns:p14="http://schemas.microsoft.com/office/powerpoint/2010/main" val="125317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https://the-turing-way.netlify.com/introduction/introduction</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4" name="Picture 3">
            <a:extLst>
              <a:ext uri="{FF2B5EF4-FFF2-40B4-BE49-F238E27FC236}">
                <a16:creationId xmlns:a16="http://schemas.microsoft.com/office/drawing/2014/main" id="{10AC24DD-88FB-4343-BBF0-D3993AF433DF}"/>
              </a:ext>
            </a:extLst>
          </p:cNvPr>
          <p:cNvPicPr>
            <a:picLocks noChangeAspect="1"/>
          </p:cNvPicPr>
          <p:nvPr/>
        </p:nvPicPr>
        <p:blipFill rotWithShape="1">
          <a:blip r:embed="rId2"/>
          <a:srcRect r="18149" b="9108"/>
          <a:stretch/>
        </p:blipFill>
        <p:spPr>
          <a:xfrm>
            <a:off x="829769" y="411163"/>
            <a:ext cx="7484462" cy="3796304"/>
          </a:xfrm>
          <a:prstGeom prst="rect">
            <a:avLst/>
          </a:prstGeom>
        </p:spPr>
      </p:pic>
      <p:pic>
        <p:nvPicPr>
          <p:cNvPr id="5" name="Picture 4" descr="A close up of a logo&#10;&#10;Description automatically generated">
            <a:extLst>
              <a:ext uri="{FF2B5EF4-FFF2-40B4-BE49-F238E27FC236}">
                <a16:creationId xmlns:a16="http://schemas.microsoft.com/office/drawing/2014/main" id="{65275207-032E-4087-879C-888B846DF45F}"/>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6794"/>
          <a:stretch/>
        </p:blipFill>
        <p:spPr>
          <a:xfrm>
            <a:off x="2157254" y="715548"/>
            <a:ext cx="1189632" cy="989844"/>
          </a:xfrm>
          <a:prstGeom prst="rect">
            <a:avLst/>
          </a:prstGeom>
        </p:spPr>
      </p:pic>
      <p:cxnSp>
        <p:nvCxnSpPr>
          <p:cNvPr id="6" name="Straight Connector 5">
            <a:extLst>
              <a:ext uri="{FF2B5EF4-FFF2-40B4-BE49-F238E27FC236}">
                <a16:creationId xmlns:a16="http://schemas.microsoft.com/office/drawing/2014/main" id="{E7232393-33E0-41D8-ABAA-CBBDDA63BA3A}"/>
              </a:ext>
            </a:extLst>
          </p:cNvPr>
          <p:cNvCxnSpPr/>
          <p:nvPr/>
        </p:nvCxnSpPr>
        <p:spPr>
          <a:xfrm>
            <a:off x="4215173" y="1007898"/>
            <a:ext cx="1327867" cy="0"/>
          </a:xfrm>
          <a:prstGeom prst="line">
            <a:avLst/>
          </a:prstGeom>
          <a:ln w="38100" cap="rnd">
            <a:solidFill>
              <a:srgbClr val="D406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001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https://the-turing-way.netlify.com/introduction/introduction</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4" name="Picture 3">
            <a:extLst>
              <a:ext uri="{FF2B5EF4-FFF2-40B4-BE49-F238E27FC236}">
                <a16:creationId xmlns:a16="http://schemas.microsoft.com/office/drawing/2014/main" id="{10AC24DD-88FB-4343-BBF0-D3993AF433DF}"/>
              </a:ext>
            </a:extLst>
          </p:cNvPr>
          <p:cNvPicPr>
            <a:picLocks noChangeAspect="1"/>
          </p:cNvPicPr>
          <p:nvPr/>
        </p:nvPicPr>
        <p:blipFill rotWithShape="1">
          <a:blip r:embed="rId2"/>
          <a:srcRect r="18149" b="9108"/>
          <a:stretch/>
        </p:blipFill>
        <p:spPr>
          <a:xfrm>
            <a:off x="829769" y="411163"/>
            <a:ext cx="7484462" cy="37963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334C78-7CAE-4FD2-A8B1-3D9E3C8ADB84}"/>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4357"/>
          <a:stretch/>
        </p:blipFill>
        <p:spPr>
          <a:xfrm>
            <a:off x="7084299" y="1967715"/>
            <a:ext cx="1271214" cy="1088700"/>
          </a:xfrm>
          <a:prstGeom prst="rect">
            <a:avLst/>
          </a:prstGeom>
        </p:spPr>
      </p:pic>
      <p:cxnSp>
        <p:nvCxnSpPr>
          <p:cNvPr id="6" name="Straight Connector 5">
            <a:extLst>
              <a:ext uri="{FF2B5EF4-FFF2-40B4-BE49-F238E27FC236}">
                <a16:creationId xmlns:a16="http://schemas.microsoft.com/office/drawing/2014/main" id="{49CF405C-214A-4EF1-87DF-7824484E66AD}"/>
              </a:ext>
            </a:extLst>
          </p:cNvPr>
          <p:cNvCxnSpPr/>
          <p:nvPr/>
        </p:nvCxnSpPr>
        <p:spPr>
          <a:xfrm>
            <a:off x="4699764" y="1867948"/>
            <a:ext cx="2412000" cy="0"/>
          </a:xfrm>
          <a:prstGeom prst="line">
            <a:avLst/>
          </a:prstGeom>
          <a:ln w="38100" cap="rnd">
            <a:solidFill>
              <a:srgbClr val="D40658"/>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id="{04191297-9290-4500-8E1F-603D7BFE51C9}"/>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16794"/>
          <a:stretch/>
        </p:blipFill>
        <p:spPr>
          <a:xfrm>
            <a:off x="2157254" y="715548"/>
            <a:ext cx="1189632" cy="989844"/>
          </a:xfrm>
          <a:prstGeom prst="rect">
            <a:avLst/>
          </a:prstGeom>
        </p:spPr>
      </p:pic>
      <p:cxnSp>
        <p:nvCxnSpPr>
          <p:cNvPr id="8" name="Straight Connector 7">
            <a:extLst>
              <a:ext uri="{FF2B5EF4-FFF2-40B4-BE49-F238E27FC236}">
                <a16:creationId xmlns:a16="http://schemas.microsoft.com/office/drawing/2014/main" id="{18139659-D488-430D-AFC1-8CBE903F46CA}"/>
              </a:ext>
            </a:extLst>
          </p:cNvPr>
          <p:cNvCxnSpPr/>
          <p:nvPr/>
        </p:nvCxnSpPr>
        <p:spPr>
          <a:xfrm>
            <a:off x="4215173" y="1007898"/>
            <a:ext cx="1327867" cy="0"/>
          </a:xfrm>
          <a:prstGeom prst="line">
            <a:avLst/>
          </a:prstGeom>
          <a:ln w="38100" cap="rnd">
            <a:solidFill>
              <a:srgbClr val="D406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85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56EF4-7C06-4F61-ABA1-34B879246ACA}"/>
              </a:ext>
            </a:extLst>
          </p:cNvPr>
          <p:cNvSpPr>
            <a:spLocks noGrp="1"/>
          </p:cNvSpPr>
          <p:nvPr>
            <p:ph type="body" sz="quarter" idx="18"/>
          </p:nvPr>
        </p:nvSpPr>
        <p:spPr/>
        <p:txBody>
          <a:bodyPr/>
          <a:lstStyle/>
          <a:p>
            <a:r>
              <a:rPr lang="en-GB" dirty="0"/>
              <a:t>https://doi.org/10.6084/m9.figshare.5537101</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itle 3">
            <a:extLst>
              <a:ext uri="{FF2B5EF4-FFF2-40B4-BE49-F238E27FC236}">
                <a16:creationId xmlns:a16="http://schemas.microsoft.com/office/drawing/2014/main" id="{8B75D193-D19C-4D0B-8AE2-CDC120133872}"/>
              </a:ext>
            </a:extLst>
          </p:cNvPr>
          <p:cNvSpPr txBox="1">
            <a:spLocks/>
          </p:cNvSpPr>
          <p:nvPr/>
        </p:nvSpPr>
        <p:spPr bwMode="auto">
          <a:xfrm>
            <a:off x="2015516" y="1308763"/>
            <a:ext cx="5112568" cy="269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FF007D"/>
                </a:solidFill>
                <a:effectLst/>
                <a:uLnTx/>
                <a:uFillTx/>
                <a:latin typeface="Arial"/>
                <a:ea typeface="+mj-ea"/>
                <a:cs typeface="+mj-cs"/>
              </a:rPr>
              <a:t>Barriers to reproducible research</a:t>
            </a:r>
          </a:p>
        </p:txBody>
      </p:sp>
      <p:sp>
        <p:nvSpPr>
          <p:cNvPr id="5" name="TextBox 4">
            <a:extLst>
              <a:ext uri="{FF2B5EF4-FFF2-40B4-BE49-F238E27FC236}">
                <a16:creationId xmlns:a16="http://schemas.microsoft.com/office/drawing/2014/main" id="{9EDB45EB-FD2E-4B16-BCE4-700295190C6E}"/>
              </a:ext>
            </a:extLst>
          </p:cNvPr>
          <p:cNvSpPr txBox="1"/>
          <p:nvPr/>
        </p:nvSpPr>
        <p:spPr>
          <a:xfrm>
            <a:off x="3401155" y="106552"/>
            <a:ext cx="3024841"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DEDEDE"/>
                </a:solidFill>
                <a:effectLst/>
                <a:uLnTx/>
                <a:uFillTx/>
                <a:latin typeface="Arial"/>
                <a:ea typeface="+mn-ea"/>
                <a:cs typeface="Arial" panose="020B0604020202020204" pitchFamily="34" charset="0"/>
              </a:rPr>
              <a:t>Held to higher standards than others</a:t>
            </a:r>
          </a:p>
        </p:txBody>
      </p:sp>
      <p:sp>
        <p:nvSpPr>
          <p:cNvPr id="6" name="TextBox 5">
            <a:extLst>
              <a:ext uri="{FF2B5EF4-FFF2-40B4-BE49-F238E27FC236}">
                <a16:creationId xmlns:a16="http://schemas.microsoft.com/office/drawing/2014/main" id="{19FDB789-712B-4256-BB19-43DC86845489}"/>
              </a:ext>
            </a:extLst>
          </p:cNvPr>
          <p:cNvSpPr txBox="1"/>
          <p:nvPr/>
        </p:nvSpPr>
        <p:spPr>
          <a:xfrm>
            <a:off x="251520" y="603090"/>
            <a:ext cx="287606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6CA7B"/>
                </a:solidFill>
                <a:effectLst/>
                <a:uLnTx/>
                <a:uFillTx/>
                <a:latin typeface="Arial"/>
                <a:ea typeface="+mn-ea"/>
                <a:cs typeface="Arial" panose="020B0604020202020204" pitchFamily="34" charset="0"/>
              </a:rPr>
              <a:t>Is not considered for promotion</a:t>
            </a:r>
          </a:p>
        </p:txBody>
      </p:sp>
      <p:sp>
        <p:nvSpPr>
          <p:cNvPr id="7" name="TextBox 6">
            <a:extLst>
              <a:ext uri="{FF2B5EF4-FFF2-40B4-BE49-F238E27FC236}">
                <a16:creationId xmlns:a16="http://schemas.microsoft.com/office/drawing/2014/main" id="{D139C54D-C934-49CE-9B6D-18550AB944D7}"/>
              </a:ext>
            </a:extLst>
          </p:cNvPr>
          <p:cNvSpPr txBox="1"/>
          <p:nvPr/>
        </p:nvSpPr>
        <p:spPr>
          <a:xfrm>
            <a:off x="5388309" y="3745290"/>
            <a:ext cx="182376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6CA7B"/>
                </a:solidFill>
                <a:effectLst/>
                <a:uLnTx/>
                <a:uFillTx/>
                <a:latin typeface="Arial"/>
                <a:ea typeface="+mn-ea"/>
                <a:cs typeface="Arial" panose="020B0604020202020204" pitchFamily="34" charset="0"/>
              </a:rPr>
              <a:t>Takes time</a:t>
            </a:r>
          </a:p>
        </p:txBody>
      </p:sp>
      <p:sp>
        <p:nvSpPr>
          <p:cNvPr id="8" name="TextBox 7">
            <a:extLst>
              <a:ext uri="{FF2B5EF4-FFF2-40B4-BE49-F238E27FC236}">
                <a16:creationId xmlns:a16="http://schemas.microsoft.com/office/drawing/2014/main" id="{F06FDF34-BE68-45CA-B734-A4B2E9D72E1C}"/>
              </a:ext>
            </a:extLst>
          </p:cNvPr>
          <p:cNvSpPr txBox="1"/>
          <p:nvPr/>
        </p:nvSpPr>
        <p:spPr>
          <a:xfrm>
            <a:off x="294212" y="2326922"/>
            <a:ext cx="2078604"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6CA7B"/>
                </a:solidFill>
                <a:effectLst/>
                <a:uLnTx/>
                <a:uFillTx/>
                <a:latin typeface="Arial"/>
                <a:ea typeface="+mn-ea"/>
                <a:cs typeface="Arial" panose="020B0604020202020204" pitchFamily="34" charset="0"/>
              </a:rPr>
              <a:t>Requires additional skills</a:t>
            </a:r>
          </a:p>
        </p:txBody>
      </p:sp>
      <p:sp>
        <p:nvSpPr>
          <p:cNvPr id="9" name="TextBox 8">
            <a:extLst>
              <a:ext uri="{FF2B5EF4-FFF2-40B4-BE49-F238E27FC236}">
                <a16:creationId xmlns:a16="http://schemas.microsoft.com/office/drawing/2014/main" id="{5E3BBF65-1255-4658-A4C1-CC5E67BC0CD5}"/>
              </a:ext>
            </a:extLst>
          </p:cNvPr>
          <p:cNvSpPr txBox="1"/>
          <p:nvPr/>
        </p:nvSpPr>
        <p:spPr>
          <a:xfrm>
            <a:off x="6300192" y="859336"/>
            <a:ext cx="2843808"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DEDEDE"/>
                </a:solidFill>
                <a:effectLst/>
                <a:uLnTx/>
                <a:uFillTx/>
                <a:latin typeface="Arial"/>
                <a:ea typeface="+mn-ea"/>
                <a:cs typeface="Arial" panose="020B0604020202020204" pitchFamily="34" charset="0"/>
              </a:rPr>
              <a:t>Publication bias towards novel findings</a:t>
            </a:r>
          </a:p>
        </p:txBody>
      </p:sp>
      <p:sp>
        <p:nvSpPr>
          <p:cNvPr id="10" name="TextBox 9">
            <a:extLst>
              <a:ext uri="{FF2B5EF4-FFF2-40B4-BE49-F238E27FC236}">
                <a16:creationId xmlns:a16="http://schemas.microsoft.com/office/drawing/2014/main" id="{1E489D50-3CC0-4ADF-B503-CDBBDF93562D}"/>
              </a:ext>
            </a:extLst>
          </p:cNvPr>
          <p:cNvSpPr txBox="1"/>
          <p:nvPr/>
        </p:nvSpPr>
        <p:spPr>
          <a:xfrm>
            <a:off x="6838776" y="2914130"/>
            <a:ext cx="205330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DEDEDE"/>
                </a:solidFill>
                <a:effectLst/>
                <a:uLnTx/>
                <a:uFillTx/>
                <a:latin typeface="Arial"/>
                <a:ea typeface="+mn-ea"/>
                <a:cs typeface="Arial" panose="020B0604020202020204" pitchFamily="34" charset="0"/>
              </a:rPr>
              <a:t>Plead the 5th</a:t>
            </a:r>
          </a:p>
        </p:txBody>
      </p:sp>
      <p:sp>
        <p:nvSpPr>
          <p:cNvPr id="11" name="TextBox 10">
            <a:extLst>
              <a:ext uri="{FF2B5EF4-FFF2-40B4-BE49-F238E27FC236}">
                <a16:creationId xmlns:a16="http://schemas.microsoft.com/office/drawing/2014/main" id="{EC5050F1-EB84-42A1-BD4E-B00B52FE5308}"/>
              </a:ext>
            </a:extLst>
          </p:cNvPr>
          <p:cNvSpPr txBox="1"/>
          <p:nvPr/>
        </p:nvSpPr>
        <p:spPr>
          <a:xfrm>
            <a:off x="633769" y="3791457"/>
            <a:ext cx="327753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DEDEDE"/>
                </a:solidFill>
                <a:effectLst/>
                <a:uLnTx/>
                <a:uFillTx/>
                <a:latin typeface="Arial"/>
                <a:ea typeface="+mn-ea"/>
                <a:cs typeface="Arial" panose="020B0604020202020204" pitchFamily="34" charset="0"/>
              </a:rPr>
              <a:t>Support additional users</a:t>
            </a:r>
          </a:p>
        </p:txBody>
      </p:sp>
    </p:spTree>
    <p:extLst>
      <p:ext uri="{BB962C8B-B14F-4D97-AF65-F5344CB8AC3E}">
        <p14:creationId xmlns:p14="http://schemas.microsoft.com/office/powerpoint/2010/main" val="123507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021A315-8D03-4769-B1B8-21D3FFBC6973}"/>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Wilkinson et al., Sci. Data, 2016. </a:t>
            </a:r>
            <a:r>
              <a:rPr lang="en-GB" sz="1400" dirty="0" err="1">
                <a:solidFill>
                  <a:schemeClr val="bg1"/>
                </a:solidFill>
              </a:rPr>
              <a:t>doi</a:t>
            </a:r>
            <a:r>
              <a:rPr lang="en-GB" sz="1400" dirty="0">
                <a:solidFill>
                  <a:schemeClr val="bg1"/>
                </a:solidFill>
              </a:rPr>
              <a:t>: 10.1038/sdata.2016.18</a:t>
            </a:r>
          </a:p>
        </p:txBody>
      </p:sp>
      <p:pic>
        <p:nvPicPr>
          <p:cNvPr id="9" name="Picture 8">
            <a:extLst>
              <a:ext uri="{FF2B5EF4-FFF2-40B4-BE49-F238E27FC236}">
                <a16:creationId xmlns:a16="http://schemas.microsoft.com/office/drawing/2014/main" id="{48C6F522-87E2-47DA-81D6-AAE0B8F7F4DF}"/>
              </a:ext>
            </a:extLst>
          </p:cNvPr>
          <p:cNvPicPr>
            <a:picLocks noChangeAspect="1"/>
          </p:cNvPicPr>
          <p:nvPr/>
        </p:nvPicPr>
        <p:blipFill rotWithShape="1">
          <a:blip r:embed="rId3">
            <a:extLst>
              <a:ext uri="{28A0092B-C50C-407E-A947-70E740481C1C}">
                <a14:useLocalDpi xmlns:a14="http://schemas.microsoft.com/office/drawing/2010/main" val="0"/>
              </a:ext>
            </a:extLst>
          </a:blip>
          <a:srcRect t="2360" b="7994"/>
          <a:stretch/>
        </p:blipFill>
        <p:spPr>
          <a:xfrm>
            <a:off x="1114085" y="0"/>
            <a:ext cx="6915829" cy="4610956"/>
          </a:xfrm>
          <a:prstGeom prst="rect">
            <a:avLst/>
          </a:prstGeom>
        </p:spPr>
      </p:pic>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9" name="Rectangle 18">
            <a:extLst>
              <a:ext uri="{FF2B5EF4-FFF2-40B4-BE49-F238E27FC236}">
                <a16:creationId xmlns:a16="http://schemas.microsoft.com/office/drawing/2014/main" id="{1B571C44-2229-4C12-BB1C-8A40614BF2DD}"/>
              </a:ext>
            </a:extLst>
          </p:cNvPr>
          <p:cNvSpPr/>
          <p:nvPr/>
        </p:nvSpPr>
        <p:spPr>
          <a:xfrm>
            <a:off x="6983427" y="4507264"/>
            <a:ext cx="1046487" cy="103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3925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https://www.turing.ac.uk/people/business-team/catherine-lawrence</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Catherine Lawrence</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p:spPr>
        <p:txBody>
          <a:bodyPr/>
          <a:lstStyle/>
          <a:p>
            <a:pPr marL="0" indent="0">
              <a:buNone/>
            </a:pPr>
            <a:r>
              <a:rPr lang="en-GB" sz="2400" dirty="0"/>
              <a:t>“We should ensure all our processes for running programmes are FAIR.</a:t>
            </a:r>
          </a:p>
          <a:p>
            <a:pPr>
              <a:buFontTx/>
              <a:buChar char="-"/>
            </a:pPr>
            <a:r>
              <a:rPr lang="en-GB" sz="2400" dirty="0"/>
              <a:t>Findable (intranet)</a:t>
            </a:r>
          </a:p>
          <a:p>
            <a:pPr>
              <a:buFontTx/>
              <a:buChar char="-"/>
            </a:pPr>
            <a:r>
              <a:rPr lang="en-GB" sz="2400" dirty="0"/>
              <a:t>Accessible (EDI)</a:t>
            </a:r>
          </a:p>
          <a:p>
            <a:pPr>
              <a:buFontTx/>
              <a:buChar char="-"/>
            </a:pPr>
            <a:r>
              <a:rPr lang="en-GB" sz="2400" dirty="0"/>
              <a:t>Interoperable across programmes and projects</a:t>
            </a:r>
          </a:p>
          <a:p>
            <a:pPr>
              <a:buFontTx/>
              <a:buChar char="-"/>
            </a:pPr>
            <a:r>
              <a:rPr lang="en-GB" sz="2400" dirty="0"/>
              <a:t>Reusable (bus factor)”</a:t>
            </a:r>
          </a:p>
        </p:txBody>
      </p:sp>
      <p:pic>
        <p:nvPicPr>
          <p:cNvPr id="7" name="Picture Placeholder 6" descr="A person wearing glasses and smiling at the camera&#10;&#10;Description automatically generated">
            <a:extLst>
              <a:ext uri="{FF2B5EF4-FFF2-40B4-BE49-F238E27FC236}">
                <a16:creationId xmlns:a16="http://schemas.microsoft.com/office/drawing/2014/main" id="{3EF6EC98-0694-450A-B66B-C0CC924F36D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404" b="5404"/>
          <a:stretch>
            <a:fillRect/>
          </a:stretch>
        </p:blipFill>
        <p:spPr>
          <a:xfrm>
            <a:off x="5251450" y="702659"/>
            <a:ext cx="3892550" cy="3451894"/>
          </a:xfrm>
        </p:spPr>
      </p:pic>
    </p:spTree>
    <p:extLst>
      <p:ext uri="{BB962C8B-B14F-4D97-AF65-F5344CB8AC3E}">
        <p14:creationId xmlns:p14="http://schemas.microsoft.com/office/powerpoint/2010/main" val="537037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Testing for research</a:t>
            </a:r>
          </a:p>
        </p:txBody>
      </p:sp>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7" name="Picture Placeholder 6" descr="A person using a computer&#10;&#10;Description automatically generated">
            <a:extLst>
              <a:ext uri="{FF2B5EF4-FFF2-40B4-BE49-F238E27FC236}">
                <a16:creationId xmlns:a16="http://schemas.microsoft.com/office/drawing/2014/main" id="{57A38006-A2A0-4115-A6EA-5E81ACF657B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893" r="18157"/>
          <a:stretch/>
        </p:blipFill>
        <p:spPr>
          <a:xfrm>
            <a:off x="5695200" y="0"/>
            <a:ext cx="3448800" cy="4573587"/>
          </a:xfrm>
        </p:spPr>
      </p:pic>
    </p:spTree>
    <p:extLst>
      <p:ext uri="{BB962C8B-B14F-4D97-AF65-F5344CB8AC3E}">
        <p14:creationId xmlns:p14="http://schemas.microsoft.com/office/powerpoint/2010/main" val="338778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Thank you to all our contributors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a:extLst>
              <a:ext uri="{FF2B5EF4-FFF2-40B4-BE49-F238E27FC236}">
                <a16:creationId xmlns:a16="http://schemas.microsoft.com/office/drawing/2014/main" id="{4B8B54F4-8A01-422B-AD27-FC4E94626DCE}"/>
              </a:ext>
            </a:extLst>
          </p:cNvPr>
          <p:cNvPicPr>
            <a:picLocks noChangeAspect="1"/>
          </p:cNvPicPr>
          <p:nvPr/>
        </p:nvPicPr>
        <p:blipFill rotWithShape="1">
          <a:blip r:embed="rId2"/>
          <a:srcRect l="13733" t="63213" r="13480" b="20361"/>
          <a:stretch/>
        </p:blipFill>
        <p:spPr>
          <a:xfrm>
            <a:off x="504000" y="1104110"/>
            <a:ext cx="3816000" cy="3420000"/>
          </a:xfrm>
          <a:prstGeom prst="rect">
            <a:avLst/>
          </a:prstGeom>
        </p:spPr>
      </p:pic>
      <p:pic>
        <p:nvPicPr>
          <p:cNvPr id="10" name="Picture 9">
            <a:extLst>
              <a:ext uri="{FF2B5EF4-FFF2-40B4-BE49-F238E27FC236}">
                <a16:creationId xmlns:a16="http://schemas.microsoft.com/office/drawing/2014/main" id="{A3B04496-691C-4D37-AFFA-D1826E871BD6}"/>
              </a:ext>
            </a:extLst>
          </p:cNvPr>
          <p:cNvPicPr>
            <a:picLocks noChangeAspect="1"/>
          </p:cNvPicPr>
          <p:nvPr/>
        </p:nvPicPr>
        <p:blipFill rotWithShape="1">
          <a:blip r:embed="rId2"/>
          <a:srcRect l="13735" t="79852" r="13479" b="3722"/>
          <a:stretch/>
        </p:blipFill>
        <p:spPr>
          <a:xfrm>
            <a:off x="4824000" y="1104110"/>
            <a:ext cx="3816000" cy="3420000"/>
          </a:xfrm>
          <a:prstGeom prst="rect">
            <a:avLst/>
          </a:prstGeom>
        </p:spPr>
      </p:pic>
      <p:sp>
        <p:nvSpPr>
          <p:cNvPr id="11" name="TextBox 10">
            <a:extLst>
              <a:ext uri="{FF2B5EF4-FFF2-40B4-BE49-F238E27FC236}">
                <a16:creationId xmlns:a16="http://schemas.microsoft.com/office/drawing/2014/main" id="{D80675EC-0483-4F53-A812-4ED156C09531}"/>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https://github.com/alan-turing-institute/the-turing-way#contributors</a:t>
            </a:r>
          </a:p>
          <a:p>
            <a:r>
              <a:rPr lang="en-GB" sz="1400" dirty="0">
                <a:solidFill>
                  <a:schemeClr val="bg1"/>
                </a:solidFill>
              </a:rPr>
              <a:t>https://allcontributors.org/docs/en/emoji-key</a:t>
            </a:r>
          </a:p>
        </p:txBody>
      </p:sp>
    </p:spTree>
    <p:extLst>
      <p:ext uri="{BB962C8B-B14F-4D97-AF65-F5344CB8AC3E}">
        <p14:creationId xmlns:p14="http://schemas.microsoft.com/office/powerpoint/2010/main" val="178729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A448A-0289-43BB-B498-B705446114BE}"/>
              </a:ext>
            </a:extLst>
          </p:cNvPr>
          <p:cNvSpPr>
            <a:spLocks noGrp="1"/>
          </p:cNvSpPr>
          <p:nvPr>
            <p:ph type="body" sz="quarter" idx="13"/>
          </p:nvPr>
        </p:nvSpPr>
        <p:spPr/>
        <p:txBody>
          <a:bodyPr/>
          <a:lstStyle/>
          <a:p>
            <a:r>
              <a:rPr lang="en-GB" dirty="0"/>
              <a:t>Is your code doing what you think its doing?</a:t>
            </a:r>
          </a:p>
        </p:txBody>
      </p:sp>
      <p:sp>
        <p:nvSpPr>
          <p:cNvPr id="5" name="Text Placeholder 4">
            <a:extLst>
              <a:ext uri="{FF2B5EF4-FFF2-40B4-BE49-F238E27FC236}">
                <a16:creationId xmlns:a16="http://schemas.microsoft.com/office/drawing/2014/main" id="{80E8D3C6-B8A8-4CE5-AE26-18F2FDFEA384}"/>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1" name="Picture Placeholder 10">
            <a:extLst>
              <a:ext uri="{FF2B5EF4-FFF2-40B4-BE49-F238E27FC236}">
                <a16:creationId xmlns:a16="http://schemas.microsoft.com/office/drawing/2014/main" id="{A35A2644-5160-499A-A009-9613092E0C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69" b="5669"/>
          <a:stretch>
            <a:fillRect/>
          </a:stretch>
        </p:blipFill>
        <p:spPr>
          <a:xfrm>
            <a:off x="5251450" y="703263"/>
            <a:ext cx="3892550" cy="3451225"/>
          </a:xfrm>
          <a:prstGeom prst="rect">
            <a:avLst/>
          </a:prstGeom>
        </p:spPr>
      </p:pic>
      <p:sp>
        <p:nvSpPr>
          <p:cNvPr id="6" name="TextBox 5">
            <a:extLst>
              <a:ext uri="{FF2B5EF4-FFF2-40B4-BE49-F238E27FC236}">
                <a16:creationId xmlns:a16="http://schemas.microsoft.com/office/drawing/2014/main" id="{8BFEC584-E45E-4570-BF10-E44986B45CBD}"/>
              </a:ext>
            </a:extLst>
          </p:cNvPr>
          <p:cNvSpPr txBox="1"/>
          <p:nvPr/>
        </p:nvSpPr>
        <p:spPr>
          <a:xfrm>
            <a:off x="-1" y="4302177"/>
            <a:ext cx="5891003" cy="841323"/>
          </a:xfrm>
          <a:prstGeom prst="rect">
            <a:avLst/>
          </a:prstGeom>
          <a:noFill/>
        </p:spPr>
        <p:txBody>
          <a:bodyPr wrap="square" lIns="108000" tIns="0" rIns="0" bIns="72000" rtlCol="0" anchor="b">
            <a:noAutofit/>
          </a:bodyPr>
          <a:lstStyle/>
          <a:p>
            <a:r>
              <a:rPr lang="en-GB" sz="1400" dirty="0">
                <a:solidFill>
                  <a:schemeClr val="bg1"/>
                </a:solidFill>
              </a:rPr>
              <a:t>https://the-turing-way.netlify.com/testing/testing.html</a:t>
            </a:r>
          </a:p>
          <a:p>
            <a:r>
              <a:rPr lang="en-GB" sz="1400" dirty="0">
                <a:solidFill>
                  <a:schemeClr val="bg1"/>
                </a:solidFill>
              </a:rPr>
              <a:t>https://www.toptal.com/qa/how-to-write-testable-code-and-why-it-matters</a:t>
            </a:r>
          </a:p>
        </p:txBody>
      </p:sp>
    </p:spTree>
    <p:extLst>
      <p:ext uri="{BB962C8B-B14F-4D97-AF65-F5344CB8AC3E}">
        <p14:creationId xmlns:p14="http://schemas.microsoft.com/office/powerpoint/2010/main" val="584849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A448A-0289-43BB-B498-B705446114BE}"/>
              </a:ext>
            </a:extLst>
          </p:cNvPr>
          <p:cNvSpPr>
            <a:spLocks noGrp="1"/>
          </p:cNvSpPr>
          <p:nvPr>
            <p:ph type="body" sz="quarter" idx="13"/>
          </p:nvPr>
        </p:nvSpPr>
        <p:spPr/>
        <p:txBody>
          <a:bodyPr/>
          <a:lstStyle/>
          <a:p>
            <a:r>
              <a:rPr lang="en-GB" dirty="0"/>
              <a:t>Is your code doing what you think its doing?</a:t>
            </a:r>
          </a:p>
        </p:txBody>
      </p:sp>
      <p:sp>
        <p:nvSpPr>
          <p:cNvPr id="5" name="Text Placeholder 4">
            <a:extLst>
              <a:ext uri="{FF2B5EF4-FFF2-40B4-BE49-F238E27FC236}">
                <a16:creationId xmlns:a16="http://schemas.microsoft.com/office/drawing/2014/main" id="{80E8D3C6-B8A8-4CE5-AE26-18F2FDFEA384}"/>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7" name="Picture Placeholder 16">
            <a:extLst>
              <a:ext uri="{FF2B5EF4-FFF2-40B4-BE49-F238E27FC236}">
                <a16:creationId xmlns:a16="http://schemas.microsoft.com/office/drawing/2014/main" id="{34C13450-1F0D-41F3-8962-8A03C54B3D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69" b="5669"/>
          <a:stretch>
            <a:fillRect/>
          </a:stretch>
        </p:blipFill>
        <p:spPr/>
      </p:pic>
      <p:pic>
        <p:nvPicPr>
          <p:cNvPr id="7" name="Picture 6" descr="A picture containing transport&#10;&#10;Description automatically generated">
            <a:extLst>
              <a:ext uri="{FF2B5EF4-FFF2-40B4-BE49-F238E27FC236}">
                <a16:creationId xmlns:a16="http://schemas.microsoft.com/office/drawing/2014/main" id="{592F415F-2A58-48FB-A0D0-6E2D79AF339D}"/>
              </a:ext>
            </a:extLst>
          </p:cNvPr>
          <p:cNvPicPr>
            <a:picLocks noChangeAspect="1"/>
          </p:cNvPicPr>
          <p:nvPr/>
        </p:nvPicPr>
        <p:blipFill rotWithShape="1">
          <a:blip r:embed="rId3">
            <a:extLst>
              <a:ext uri="{28A0092B-C50C-407E-A947-70E740481C1C}">
                <a14:useLocalDpi xmlns:a14="http://schemas.microsoft.com/office/drawing/2010/main" val="0"/>
              </a:ext>
            </a:extLst>
          </a:blip>
          <a:srcRect l="5096" r="4790" b="13661"/>
          <a:stretch/>
        </p:blipFill>
        <p:spPr>
          <a:xfrm>
            <a:off x="4947241" y="314463"/>
            <a:ext cx="1339770" cy="1283630"/>
          </a:xfrm>
          <a:prstGeom prst="rect">
            <a:avLst/>
          </a:prstGeom>
        </p:spPr>
      </p:pic>
      <p:sp>
        <p:nvSpPr>
          <p:cNvPr id="6" name="TextBox 5">
            <a:extLst>
              <a:ext uri="{FF2B5EF4-FFF2-40B4-BE49-F238E27FC236}">
                <a16:creationId xmlns:a16="http://schemas.microsoft.com/office/drawing/2014/main" id="{9F7B6808-A2F9-458E-9904-D66DE22B3379}"/>
              </a:ext>
            </a:extLst>
          </p:cNvPr>
          <p:cNvSpPr txBox="1"/>
          <p:nvPr/>
        </p:nvSpPr>
        <p:spPr>
          <a:xfrm>
            <a:off x="-1" y="4302177"/>
            <a:ext cx="5891003" cy="841323"/>
          </a:xfrm>
          <a:prstGeom prst="rect">
            <a:avLst/>
          </a:prstGeom>
          <a:noFill/>
        </p:spPr>
        <p:txBody>
          <a:bodyPr wrap="square" lIns="108000" tIns="0" rIns="0" bIns="72000" rtlCol="0" anchor="b">
            <a:noAutofit/>
          </a:bodyPr>
          <a:lstStyle/>
          <a:p>
            <a:r>
              <a:rPr lang="en-GB" sz="1400" dirty="0">
                <a:solidFill>
                  <a:schemeClr val="bg1"/>
                </a:solidFill>
              </a:rPr>
              <a:t>https://the-turing-way.netlify.com/testing/testing.html</a:t>
            </a:r>
          </a:p>
          <a:p>
            <a:r>
              <a:rPr lang="en-GB" sz="1400" dirty="0">
                <a:solidFill>
                  <a:schemeClr val="bg1"/>
                </a:solidFill>
              </a:rPr>
              <a:t>https://www.toptal.com/qa/how-to-write-testable-code-and-why-it-matters</a:t>
            </a:r>
          </a:p>
        </p:txBody>
      </p:sp>
    </p:spTree>
    <p:extLst>
      <p:ext uri="{BB962C8B-B14F-4D97-AF65-F5344CB8AC3E}">
        <p14:creationId xmlns:p14="http://schemas.microsoft.com/office/powerpoint/2010/main" val="3777133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A448A-0289-43BB-B498-B705446114BE}"/>
              </a:ext>
            </a:extLst>
          </p:cNvPr>
          <p:cNvSpPr>
            <a:spLocks noGrp="1"/>
          </p:cNvSpPr>
          <p:nvPr>
            <p:ph type="body" sz="quarter" idx="13"/>
          </p:nvPr>
        </p:nvSpPr>
        <p:spPr/>
        <p:txBody>
          <a:bodyPr/>
          <a:lstStyle/>
          <a:p>
            <a:r>
              <a:rPr lang="en-GB" dirty="0"/>
              <a:t>Is your code doing what you think its doing?</a:t>
            </a:r>
          </a:p>
        </p:txBody>
      </p:sp>
      <p:sp>
        <p:nvSpPr>
          <p:cNvPr id="4" name="Text Placeholder 3">
            <a:extLst>
              <a:ext uri="{FF2B5EF4-FFF2-40B4-BE49-F238E27FC236}">
                <a16:creationId xmlns:a16="http://schemas.microsoft.com/office/drawing/2014/main" id="{4067DEBE-8DD7-42DB-9C73-B81D36CA7269}"/>
              </a:ext>
            </a:extLst>
          </p:cNvPr>
          <p:cNvSpPr>
            <a:spLocks noGrp="1"/>
          </p:cNvSpPr>
          <p:nvPr>
            <p:ph type="body" sz="quarter" idx="12"/>
          </p:nvPr>
        </p:nvSpPr>
        <p:spPr>
          <a:xfrm>
            <a:off x="431800" y="1804945"/>
            <a:ext cx="3921124" cy="2349611"/>
          </a:xfrm>
        </p:spPr>
        <p:txBody>
          <a:bodyPr/>
          <a:lstStyle/>
          <a:p>
            <a:pPr marL="180000" indent="0" eaLnBrk="1" fontAlgn="auto" hangingPunct="1">
              <a:lnSpc>
                <a:spcPct val="150000"/>
              </a:lnSpc>
              <a:spcBef>
                <a:spcPts val="0"/>
              </a:spcBef>
              <a:spcAft>
                <a:spcPts val="0"/>
              </a:spcAft>
              <a:buNone/>
            </a:pPr>
            <a:r>
              <a:rPr lang="en-GB" b="1" dirty="0" err="1">
                <a:latin typeface="Courier New" panose="02070309020205020404" pitchFamily="49" charset="0"/>
                <a:cs typeface="Courier New" panose="02070309020205020404" pitchFamily="49" charset="0"/>
              </a:rPr>
              <a:t>Assert.AreEqual</a:t>
            </a:r>
            <a:r>
              <a:rPr lang="en-GB" b="1" dirty="0">
                <a:latin typeface="Courier New" panose="02070309020205020404" pitchFamily="49" charset="0"/>
                <a:cs typeface="Courier New" panose="02070309020205020404" pitchFamily="49" charset="0"/>
              </a:rPr>
              <a:t>(</a:t>
            </a:r>
          </a:p>
          <a:p>
            <a:pPr marL="180000" indent="0" eaLnBrk="1" fontAlgn="auto" hangingPunct="1">
              <a:lnSpc>
                <a:spcPct val="150000"/>
              </a:lnSpc>
              <a:spcBef>
                <a:spcPts val="0"/>
              </a:spcBef>
              <a:spcAft>
                <a:spcPts val="0"/>
              </a:spcAft>
              <a:buNone/>
            </a:pPr>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GetTimeOfDay</a:t>
            </a:r>
            <a:r>
              <a:rPr lang="en-GB" b="1" dirty="0">
                <a:latin typeface="Courier New" panose="02070309020205020404" pitchFamily="49" charset="0"/>
                <a:cs typeface="Courier New" panose="02070309020205020404" pitchFamily="49" charset="0"/>
              </a:rPr>
              <a:t>(),</a:t>
            </a:r>
          </a:p>
          <a:p>
            <a:pPr marL="180000" indent="0" eaLnBrk="1" fontAlgn="auto" hangingPunct="1">
              <a:lnSpc>
                <a:spcPct val="150000"/>
              </a:lnSpc>
              <a:spcBef>
                <a:spcPts val="0"/>
              </a:spcBef>
              <a:spcAft>
                <a:spcPts val="0"/>
              </a:spcAft>
              <a:buNone/>
            </a:pPr>
            <a:r>
              <a:rPr lang="en-GB" b="1" dirty="0">
                <a:latin typeface="Courier New" panose="02070309020205020404" pitchFamily="49" charset="0"/>
                <a:cs typeface="Courier New" panose="02070309020205020404" pitchFamily="49" charset="0"/>
              </a:rPr>
              <a:t>    “Morning” )</a:t>
            </a:r>
          </a:p>
          <a:p>
            <a:endParaRPr lang="en-GB" dirty="0"/>
          </a:p>
        </p:txBody>
      </p:sp>
      <p:pic>
        <p:nvPicPr>
          <p:cNvPr id="8" name="Picture Placeholder 7">
            <a:extLst>
              <a:ext uri="{FF2B5EF4-FFF2-40B4-BE49-F238E27FC236}">
                <a16:creationId xmlns:a16="http://schemas.microsoft.com/office/drawing/2014/main" id="{D57CB18A-DAF6-4C44-A666-02E63B2C44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69" b="5669"/>
          <a:stretch>
            <a:fillRect/>
          </a:stretch>
        </p:blipFill>
        <p:spPr/>
      </p:pic>
      <p:pic>
        <p:nvPicPr>
          <p:cNvPr id="6" name="Picture 5" descr="A picture containing transport&#10;&#10;Description automatically generated">
            <a:extLst>
              <a:ext uri="{FF2B5EF4-FFF2-40B4-BE49-F238E27FC236}">
                <a16:creationId xmlns:a16="http://schemas.microsoft.com/office/drawing/2014/main" id="{780C55DB-3EB5-4800-A193-F4547FE0A4EF}"/>
              </a:ext>
            </a:extLst>
          </p:cNvPr>
          <p:cNvPicPr>
            <a:picLocks noChangeAspect="1"/>
          </p:cNvPicPr>
          <p:nvPr/>
        </p:nvPicPr>
        <p:blipFill rotWithShape="1">
          <a:blip r:embed="rId3">
            <a:extLst>
              <a:ext uri="{28A0092B-C50C-407E-A947-70E740481C1C}">
                <a14:useLocalDpi xmlns:a14="http://schemas.microsoft.com/office/drawing/2010/main" val="0"/>
              </a:ext>
            </a:extLst>
          </a:blip>
          <a:srcRect l="5096" r="4790" b="13661"/>
          <a:stretch/>
        </p:blipFill>
        <p:spPr>
          <a:xfrm>
            <a:off x="4947241" y="314463"/>
            <a:ext cx="1339770" cy="1283630"/>
          </a:xfrm>
          <a:prstGeom prst="rect">
            <a:avLst/>
          </a:prstGeom>
        </p:spPr>
      </p:pic>
      <p:sp>
        <p:nvSpPr>
          <p:cNvPr id="11" name="Text Placeholder 4">
            <a:extLst>
              <a:ext uri="{FF2B5EF4-FFF2-40B4-BE49-F238E27FC236}">
                <a16:creationId xmlns:a16="http://schemas.microsoft.com/office/drawing/2014/main" id="{87D75D0F-3AA6-4C5A-9B82-3E52253BEDF4}"/>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2" name="TextBox 11">
            <a:extLst>
              <a:ext uri="{FF2B5EF4-FFF2-40B4-BE49-F238E27FC236}">
                <a16:creationId xmlns:a16="http://schemas.microsoft.com/office/drawing/2014/main" id="{147D11D8-91DF-4DB3-89E9-DF28F973A111}"/>
              </a:ext>
            </a:extLst>
          </p:cNvPr>
          <p:cNvSpPr txBox="1"/>
          <p:nvPr/>
        </p:nvSpPr>
        <p:spPr>
          <a:xfrm>
            <a:off x="-1" y="4302177"/>
            <a:ext cx="5891003" cy="841323"/>
          </a:xfrm>
          <a:prstGeom prst="rect">
            <a:avLst/>
          </a:prstGeom>
          <a:noFill/>
        </p:spPr>
        <p:txBody>
          <a:bodyPr wrap="square" lIns="108000" tIns="0" rIns="0" bIns="72000" rtlCol="0" anchor="b">
            <a:noAutofit/>
          </a:bodyPr>
          <a:lstStyle/>
          <a:p>
            <a:r>
              <a:rPr lang="en-GB" sz="1400" dirty="0">
                <a:solidFill>
                  <a:schemeClr val="bg1"/>
                </a:solidFill>
              </a:rPr>
              <a:t>https://the-turing-way.netlify.com/testing/testing.html</a:t>
            </a:r>
          </a:p>
          <a:p>
            <a:r>
              <a:rPr lang="en-GB" sz="1400" dirty="0">
                <a:solidFill>
                  <a:schemeClr val="bg1"/>
                </a:solidFill>
              </a:rPr>
              <a:t>https://www.toptal.com/qa/how-to-write-testable-code-and-why-it-matters</a:t>
            </a:r>
          </a:p>
        </p:txBody>
      </p:sp>
    </p:spTree>
    <p:extLst>
      <p:ext uri="{BB962C8B-B14F-4D97-AF65-F5344CB8AC3E}">
        <p14:creationId xmlns:p14="http://schemas.microsoft.com/office/powerpoint/2010/main" val="3636558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A448A-0289-43BB-B498-B705446114BE}"/>
              </a:ext>
            </a:extLst>
          </p:cNvPr>
          <p:cNvSpPr>
            <a:spLocks noGrp="1"/>
          </p:cNvSpPr>
          <p:nvPr>
            <p:ph type="body" sz="quarter" idx="13"/>
          </p:nvPr>
        </p:nvSpPr>
        <p:spPr/>
        <p:txBody>
          <a:bodyPr/>
          <a:lstStyle/>
          <a:p>
            <a:r>
              <a:rPr lang="en-GB" dirty="0"/>
              <a:t>Is your code doing what you think its doing?</a:t>
            </a:r>
          </a:p>
        </p:txBody>
      </p:sp>
      <p:sp>
        <p:nvSpPr>
          <p:cNvPr id="4" name="Text Placeholder 3">
            <a:extLst>
              <a:ext uri="{FF2B5EF4-FFF2-40B4-BE49-F238E27FC236}">
                <a16:creationId xmlns:a16="http://schemas.microsoft.com/office/drawing/2014/main" id="{4067DEBE-8DD7-42DB-9C73-B81D36CA7269}"/>
              </a:ext>
            </a:extLst>
          </p:cNvPr>
          <p:cNvSpPr>
            <a:spLocks noGrp="1"/>
          </p:cNvSpPr>
          <p:nvPr>
            <p:ph type="body" sz="quarter" idx="12"/>
          </p:nvPr>
        </p:nvSpPr>
        <p:spPr>
          <a:xfrm>
            <a:off x="431800" y="1804945"/>
            <a:ext cx="3921124" cy="2349611"/>
          </a:xfrm>
        </p:spPr>
        <p:txBody>
          <a:bodyPr/>
          <a:lstStyle/>
          <a:p>
            <a:pPr marL="180000" indent="0" eaLnBrk="1" fontAlgn="auto" hangingPunct="1">
              <a:lnSpc>
                <a:spcPct val="150000"/>
              </a:lnSpc>
              <a:spcBef>
                <a:spcPts val="0"/>
              </a:spcBef>
              <a:spcAft>
                <a:spcPts val="0"/>
              </a:spcAft>
              <a:buNone/>
            </a:pPr>
            <a:r>
              <a:rPr lang="en-GB" b="1" dirty="0" err="1">
                <a:latin typeface="Courier New" panose="02070309020205020404" pitchFamily="49" charset="0"/>
                <a:cs typeface="Courier New" panose="02070309020205020404" pitchFamily="49" charset="0"/>
              </a:rPr>
              <a:t>Assert.AreEqual</a:t>
            </a:r>
            <a:r>
              <a:rPr lang="en-GB" b="1" dirty="0">
                <a:latin typeface="Courier New" panose="02070309020205020404" pitchFamily="49" charset="0"/>
                <a:cs typeface="Courier New" panose="02070309020205020404" pitchFamily="49" charset="0"/>
              </a:rPr>
              <a:t>(</a:t>
            </a:r>
          </a:p>
          <a:p>
            <a:pPr marL="180000" indent="0" eaLnBrk="1" fontAlgn="auto" hangingPunct="1">
              <a:lnSpc>
                <a:spcPct val="150000"/>
              </a:lnSpc>
              <a:spcBef>
                <a:spcPts val="0"/>
              </a:spcBef>
              <a:spcAft>
                <a:spcPts val="0"/>
              </a:spcAft>
              <a:buNone/>
            </a:pPr>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GetTimeOfDay</a:t>
            </a:r>
            <a:r>
              <a:rPr lang="en-GB" b="1" dirty="0">
                <a:latin typeface="Courier New" panose="02070309020205020404" pitchFamily="49" charset="0"/>
                <a:cs typeface="Courier New" panose="02070309020205020404" pitchFamily="49" charset="0"/>
              </a:rPr>
              <a:t>(),</a:t>
            </a:r>
          </a:p>
          <a:p>
            <a:pPr marL="180000" indent="0" eaLnBrk="1" fontAlgn="auto" hangingPunct="1">
              <a:lnSpc>
                <a:spcPct val="150000"/>
              </a:lnSpc>
              <a:spcBef>
                <a:spcPts val="0"/>
              </a:spcBef>
              <a:spcAft>
                <a:spcPts val="0"/>
              </a:spcAft>
              <a:buNone/>
            </a:pPr>
            <a:r>
              <a:rPr lang="en-GB" b="1" dirty="0">
                <a:latin typeface="Courier New" panose="02070309020205020404" pitchFamily="49" charset="0"/>
                <a:cs typeface="Courier New" panose="02070309020205020404" pitchFamily="49" charset="0"/>
              </a:rPr>
              <a:t>    “Morning” )</a:t>
            </a:r>
          </a:p>
          <a:p>
            <a:endParaRPr lang="en-GB" dirty="0"/>
          </a:p>
        </p:txBody>
      </p:sp>
      <p:pic>
        <p:nvPicPr>
          <p:cNvPr id="9" name="Picture Placeholder 8" descr="A picture containing outdoor&#10;&#10;Description automatically generated">
            <a:extLst>
              <a:ext uri="{FF2B5EF4-FFF2-40B4-BE49-F238E27FC236}">
                <a16:creationId xmlns:a16="http://schemas.microsoft.com/office/drawing/2014/main" id="{E22401FB-9077-4CFB-81DB-60DB5ECC2C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69" b="5669"/>
          <a:stretch>
            <a:fillRect/>
          </a:stretch>
        </p:blipFill>
        <p:spPr/>
      </p:pic>
      <p:sp>
        <p:nvSpPr>
          <p:cNvPr id="8" name="Text Placeholder 4">
            <a:extLst>
              <a:ext uri="{FF2B5EF4-FFF2-40B4-BE49-F238E27FC236}">
                <a16:creationId xmlns:a16="http://schemas.microsoft.com/office/drawing/2014/main" id="{79712B1E-87F1-42C0-8C02-977E2D6132C0}"/>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0" name="TextBox 9">
            <a:extLst>
              <a:ext uri="{FF2B5EF4-FFF2-40B4-BE49-F238E27FC236}">
                <a16:creationId xmlns:a16="http://schemas.microsoft.com/office/drawing/2014/main" id="{E8E1F0C5-8817-436F-99A9-2727ACDA37E6}"/>
              </a:ext>
            </a:extLst>
          </p:cNvPr>
          <p:cNvSpPr txBox="1"/>
          <p:nvPr/>
        </p:nvSpPr>
        <p:spPr>
          <a:xfrm>
            <a:off x="-1" y="4302177"/>
            <a:ext cx="5891003" cy="841323"/>
          </a:xfrm>
          <a:prstGeom prst="rect">
            <a:avLst/>
          </a:prstGeom>
          <a:noFill/>
        </p:spPr>
        <p:txBody>
          <a:bodyPr wrap="square" lIns="108000" tIns="0" rIns="0" bIns="72000" rtlCol="0" anchor="b">
            <a:noAutofit/>
          </a:bodyPr>
          <a:lstStyle/>
          <a:p>
            <a:r>
              <a:rPr lang="en-GB" sz="1400" dirty="0">
                <a:solidFill>
                  <a:schemeClr val="bg1"/>
                </a:solidFill>
              </a:rPr>
              <a:t>https://the-turing-way.netlify.com/testing/testing.html</a:t>
            </a:r>
          </a:p>
          <a:p>
            <a:r>
              <a:rPr lang="en-GB" sz="1400" dirty="0">
                <a:solidFill>
                  <a:schemeClr val="bg1"/>
                </a:solidFill>
              </a:rPr>
              <a:t>https://www.toptal.com/qa/how-to-write-testable-code-and-why-it-matters</a:t>
            </a:r>
          </a:p>
        </p:txBody>
      </p:sp>
    </p:spTree>
    <p:extLst>
      <p:ext uri="{BB962C8B-B14F-4D97-AF65-F5344CB8AC3E}">
        <p14:creationId xmlns:p14="http://schemas.microsoft.com/office/powerpoint/2010/main" val="2007162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https://www.turing.ac.uk/people/researchers/louise-bowler</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Louise Bowler</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spcAft>
                <a:spcPts val="1800"/>
              </a:spcAft>
              <a:buNone/>
            </a:pPr>
            <a:r>
              <a:rPr lang="en-GB" dirty="0"/>
              <a:t>“Add a test before you change anything.”</a:t>
            </a:r>
          </a:p>
        </p:txBody>
      </p:sp>
      <p:pic>
        <p:nvPicPr>
          <p:cNvPr id="3074" name="Picture 2" descr="Louise Bowler">
            <a:extLst>
              <a:ext uri="{FF2B5EF4-FFF2-40B4-BE49-F238E27FC236}">
                <a16:creationId xmlns:a16="http://schemas.microsoft.com/office/drawing/2014/main" id="{ED3EDC7B-A62B-45EE-A0DC-0BC460D8533C}"/>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3406" b="22708"/>
          <a:stretch/>
        </p:blipFill>
        <p:spPr bwMode="auto">
          <a:xfrm>
            <a:off x="5251450" y="702659"/>
            <a:ext cx="3892550" cy="345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68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https://www.turing.ac.uk/people/researchers/louise-bowler</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Louise Bowler</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spcAft>
                <a:spcPts val="1800"/>
              </a:spcAft>
              <a:buNone/>
            </a:pPr>
            <a:r>
              <a:rPr lang="en-GB" dirty="0"/>
              <a:t>“Add a test before you change anything.</a:t>
            </a:r>
          </a:p>
          <a:p>
            <a:pPr marL="0" indent="0">
              <a:spcAft>
                <a:spcPts val="1800"/>
              </a:spcAft>
              <a:buNone/>
            </a:pPr>
            <a:r>
              <a:rPr lang="en-GB" dirty="0"/>
              <a:t>Particularly if you’re just going to tidy up your code before sharing it.”</a:t>
            </a:r>
          </a:p>
        </p:txBody>
      </p:sp>
      <p:pic>
        <p:nvPicPr>
          <p:cNvPr id="3074" name="Picture 2" descr="Louise Bowler">
            <a:extLst>
              <a:ext uri="{FF2B5EF4-FFF2-40B4-BE49-F238E27FC236}">
                <a16:creationId xmlns:a16="http://schemas.microsoft.com/office/drawing/2014/main" id="{ED3EDC7B-A62B-45EE-A0DC-0BC460D8533C}"/>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3406" b="22708"/>
          <a:stretch/>
        </p:blipFill>
        <p:spPr bwMode="auto">
          <a:xfrm>
            <a:off x="5251450" y="702659"/>
            <a:ext cx="3892550" cy="345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499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Continuous Analysis</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6477" t="12635" r="31080" b="2943"/>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270847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C1AFE6-98BA-4F70-B17A-EA8689BC64C4}"/>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3" name="Picture 2">
            <a:extLst>
              <a:ext uri="{FF2B5EF4-FFF2-40B4-BE49-F238E27FC236}">
                <a16:creationId xmlns:a16="http://schemas.microsoft.com/office/drawing/2014/main" id="{92297607-13B0-4A2D-A187-9CE19A415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50" y="702659"/>
            <a:ext cx="4595150" cy="3451894"/>
          </a:xfrm>
          <a:prstGeom prst="rect">
            <a:avLst/>
          </a:prstGeom>
        </p:spPr>
      </p:pic>
      <p:sp>
        <p:nvSpPr>
          <p:cNvPr id="8" name="Text Placeholder 1">
            <a:extLst>
              <a:ext uri="{FF2B5EF4-FFF2-40B4-BE49-F238E27FC236}">
                <a16:creationId xmlns:a16="http://schemas.microsoft.com/office/drawing/2014/main" id="{49F6F8E5-F381-4CC8-B84F-E981EE40FE2E}"/>
              </a:ext>
            </a:extLst>
          </p:cNvPr>
          <p:cNvSpPr>
            <a:spLocks noGrp="1"/>
          </p:cNvSpPr>
          <p:nvPr>
            <p:ph type="body" sz="quarter" idx="14"/>
          </p:nvPr>
        </p:nvSpPr>
        <p:spPr>
          <a:xfrm>
            <a:off x="431800" y="682938"/>
            <a:ext cx="3970267" cy="4278676"/>
          </a:xfrm>
        </p:spPr>
        <p:txBody>
          <a:bodyPr/>
          <a:lstStyle/>
          <a:p>
            <a:r>
              <a:rPr lang="en-GB" sz="2400" dirty="0"/>
              <a:t>Plan and design your experiment</a:t>
            </a:r>
          </a:p>
          <a:p>
            <a:r>
              <a:rPr lang="en-GB" sz="2400" dirty="0"/>
              <a:t>Write down those steps in code</a:t>
            </a:r>
          </a:p>
          <a:p>
            <a:r>
              <a:rPr lang="en-GB" sz="2400" dirty="0"/>
              <a:t>Push to version control and run the analyses</a:t>
            </a:r>
          </a:p>
          <a:p>
            <a:pPr marL="720725" indent="-287338"/>
            <a:r>
              <a:rPr lang="en-GB" sz="1800" dirty="0"/>
              <a:t>Traditionally done on the cloud, but the important part is that </a:t>
            </a:r>
            <a:r>
              <a:rPr lang="en-GB" sz="1800" b="1" u="sng" dirty="0"/>
              <a:t>all steps</a:t>
            </a:r>
            <a:r>
              <a:rPr lang="en-GB" sz="1800" dirty="0"/>
              <a:t> are run </a:t>
            </a:r>
            <a:r>
              <a:rPr lang="en-GB" sz="1800" b="1" u="sng" dirty="0"/>
              <a:t>every time</a:t>
            </a:r>
            <a:endParaRPr lang="en-GB" sz="1400" b="1" u="sng" dirty="0"/>
          </a:p>
          <a:p>
            <a:r>
              <a:rPr lang="en-GB" sz="2400" dirty="0"/>
              <a:t>Test to see what’s changed</a:t>
            </a:r>
          </a:p>
        </p:txBody>
      </p:sp>
      <p:sp>
        <p:nvSpPr>
          <p:cNvPr id="13" name="TextBox 12">
            <a:extLst>
              <a:ext uri="{FF2B5EF4-FFF2-40B4-BE49-F238E27FC236}">
                <a16:creationId xmlns:a16="http://schemas.microsoft.com/office/drawing/2014/main" id="{77549B04-660E-4881-A18F-7505F281EB68}"/>
              </a:ext>
            </a:extLst>
          </p:cNvPr>
          <p:cNvSpPr txBox="1"/>
          <p:nvPr/>
        </p:nvSpPr>
        <p:spPr>
          <a:xfrm>
            <a:off x="0" y="4302177"/>
            <a:ext cx="5640150" cy="841323"/>
          </a:xfrm>
          <a:prstGeom prst="rect">
            <a:avLst/>
          </a:prstGeom>
          <a:noFill/>
        </p:spPr>
        <p:txBody>
          <a:bodyPr wrap="square" lIns="108000" tIns="0" rIns="0" bIns="72000" rtlCol="0" anchor="b">
            <a:noAutofit/>
          </a:bodyPr>
          <a:lstStyle/>
          <a:p>
            <a:r>
              <a:rPr lang="en-GB" sz="1400" dirty="0">
                <a:solidFill>
                  <a:schemeClr val="bg1"/>
                </a:solidFill>
              </a:rPr>
              <a:t>https://the-turing-way.netlify.com/</a:t>
            </a:r>
          </a:p>
          <a:p>
            <a:r>
              <a:rPr lang="en-GB" sz="1400" dirty="0" err="1">
                <a:solidFill>
                  <a:schemeClr val="bg1"/>
                </a:solidFill>
              </a:rPr>
              <a:t>continuous_integration</a:t>
            </a:r>
            <a:r>
              <a:rPr lang="en-GB" sz="1400" dirty="0">
                <a:solidFill>
                  <a:schemeClr val="bg1"/>
                </a:solidFill>
              </a:rPr>
              <a:t>/continuous_integration.html</a:t>
            </a:r>
          </a:p>
        </p:txBody>
      </p:sp>
    </p:spTree>
    <p:extLst>
      <p:ext uri="{BB962C8B-B14F-4D97-AF65-F5344CB8AC3E}">
        <p14:creationId xmlns:p14="http://schemas.microsoft.com/office/powerpoint/2010/main" val="3589522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https://github.com/alan-turing-institute/signatures-psychiatry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a:extLst>
              <a:ext uri="{FF2B5EF4-FFF2-40B4-BE49-F238E27FC236}">
                <a16:creationId xmlns:a16="http://schemas.microsoft.com/office/drawing/2014/main" id="{9CCCBC97-785A-4D92-BE73-D08B8F952E6A}"/>
              </a:ext>
            </a:extLst>
          </p:cNvPr>
          <p:cNvPicPr>
            <a:picLocks noChangeAspect="1"/>
          </p:cNvPicPr>
          <p:nvPr/>
        </p:nvPicPr>
        <p:blipFill>
          <a:blip r:embed="rId2"/>
          <a:stretch>
            <a:fillRect/>
          </a:stretch>
        </p:blipFill>
        <p:spPr>
          <a:xfrm>
            <a:off x="592522" y="411162"/>
            <a:ext cx="8032552" cy="3719403"/>
          </a:xfrm>
          <a:prstGeom prst="rect">
            <a:avLst/>
          </a:prstGeom>
        </p:spPr>
      </p:pic>
      <p:sp>
        <p:nvSpPr>
          <p:cNvPr id="4" name="TextBox 3">
            <a:extLst>
              <a:ext uri="{FF2B5EF4-FFF2-40B4-BE49-F238E27FC236}">
                <a16:creationId xmlns:a16="http://schemas.microsoft.com/office/drawing/2014/main" id="{4EF632C4-7C49-4D3F-9BEF-2CFAB195C4CC}"/>
              </a:ext>
            </a:extLst>
          </p:cNvPr>
          <p:cNvSpPr txBox="1"/>
          <p:nvPr/>
        </p:nvSpPr>
        <p:spPr>
          <a:xfrm>
            <a:off x="0" y="4302177"/>
            <a:ext cx="5640150" cy="841323"/>
          </a:xfrm>
          <a:prstGeom prst="rect">
            <a:avLst/>
          </a:prstGeom>
          <a:noFill/>
        </p:spPr>
        <p:txBody>
          <a:bodyPr wrap="square" lIns="108000" tIns="0" rIns="0" bIns="72000" rtlCol="0" anchor="b">
            <a:noAutofit/>
          </a:bodyPr>
          <a:lstStyle/>
          <a:p>
            <a:r>
              <a:rPr lang="en-GB" sz="1400" dirty="0">
                <a:solidFill>
                  <a:schemeClr val="bg1"/>
                </a:solidFill>
              </a:rPr>
              <a:t>https://the-turing-way.netlify.com/</a:t>
            </a:r>
          </a:p>
          <a:p>
            <a:r>
              <a:rPr lang="en-GB" sz="1400" dirty="0" err="1">
                <a:solidFill>
                  <a:schemeClr val="bg1"/>
                </a:solidFill>
              </a:rPr>
              <a:t>continuous_integration</a:t>
            </a:r>
            <a:r>
              <a:rPr lang="en-GB" sz="1400" dirty="0">
                <a:solidFill>
                  <a:schemeClr val="bg1"/>
                </a:solidFill>
              </a:rPr>
              <a:t>/continuous_integration.html</a:t>
            </a:r>
          </a:p>
        </p:txBody>
      </p:sp>
    </p:spTree>
    <p:extLst>
      <p:ext uri="{BB962C8B-B14F-4D97-AF65-F5344CB8AC3E}">
        <p14:creationId xmlns:p14="http://schemas.microsoft.com/office/powerpoint/2010/main" val="1655234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https://github.com/alan-turing-institute/signatures-psychiatry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a:extLst>
              <a:ext uri="{FF2B5EF4-FFF2-40B4-BE49-F238E27FC236}">
                <a16:creationId xmlns:a16="http://schemas.microsoft.com/office/drawing/2014/main" id="{9CCCBC97-785A-4D92-BE73-D08B8F952E6A}"/>
              </a:ext>
            </a:extLst>
          </p:cNvPr>
          <p:cNvPicPr>
            <a:picLocks noChangeAspect="1"/>
          </p:cNvPicPr>
          <p:nvPr/>
        </p:nvPicPr>
        <p:blipFill>
          <a:blip r:embed="rId2"/>
          <a:stretch>
            <a:fillRect/>
          </a:stretch>
        </p:blipFill>
        <p:spPr>
          <a:xfrm>
            <a:off x="592522" y="411162"/>
            <a:ext cx="8032552" cy="3719403"/>
          </a:xfrm>
          <a:prstGeom prst="rect">
            <a:avLst/>
          </a:prstGeom>
        </p:spPr>
      </p:pic>
      <p:pic>
        <p:nvPicPr>
          <p:cNvPr id="2" name="Picture 1">
            <a:extLst>
              <a:ext uri="{FF2B5EF4-FFF2-40B4-BE49-F238E27FC236}">
                <a16:creationId xmlns:a16="http://schemas.microsoft.com/office/drawing/2014/main" id="{652320BC-8F41-4647-B42C-9419E426D811}"/>
              </a:ext>
            </a:extLst>
          </p:cNvPr>
          <p:cNvPicPr>
            <a:picLocks noChangeAspect="1"/>
          </p:cNvPicPr>
          <p:nvPr/>
        </p:nvPicPr>
        <p:blipFill rotWithShape="1">
          <a:blip r:embed="rId3"/>
          <a:srcRect l="24809" t="15448" b="62043"/>
          <a:stretch/>
        </p:blipFill>
        <p:spPr>
          <a:xfrm>
            <a:off x="2275493" y="411162"/>
            <a:ext cx="5034551" cy="3935647"/>
          </a:xfrm>
          <a:prstGeom prst="rect">
            <a:avLst/>
          </a:prstGeom>
        </p:spPr>
      </p:pic>
      <p:sp>
        <p:nvSpPr>
          <p:cNvPr id="5" name="TextBox 4">
            <a:extLst>
              <a:ext uri="{FF2B5EF4-FFF2-40B4-BE49-F238E27FC236}">
                <a16:creationId xmlns:a16="http://schemas.microsoft.com/office/drawing/2014/main" id="{5BBFC981-0C89-4245-8E06-3A2649E598BA}"/>
              </a:ext>
            </a:extLst>
          </p:cNvPr>
          <p:cNvSpPr txBox="1"/>
          <p:nvPr/>
        </p:nvSpPr>
        <p:spPr>
          <a:xfrm>
            <a:off x="0" y="4302177"/>
            <a:ext cx="5640150" cy="841323"/>
          </a:xfrm>
          <a:prstGeom prst="rect">
            <a:avLst/>
          </a:prstGeom>
          <a:noFill/>
        </p:spPr>
        <p:txBody>
          <a:bodyPr wrap="square" lIns="108000" tIns="0" rIns="0" bIns="72000" rtlCol="0" anchor="b">
            <a:noAutofit/>
          </a:bodyPr>
          <a:lstStyle/>
          <a:p>
            <a:r>
              <a:rPr lang="en-GB" sz="1400" dirty="0">
                <a:solidFill>
                  <a:schemeClr val="bg1"/>
                </a:solidFill>
              </a:rPr>
              <a:t>https://the-turing-way.netlify.com/</a:t>
            </a:r>
          </a:p>
          <a:p>
            <a:r>
              <a:rPr lang="en-GB" sz="1400" dirty="0" err="1">
                <a:solidFill>
                  <a:schemeClr val="bg1"/>
                </a:solidFill>
              </a:rPr>
              <a:t>continuous_integration</a:t>
            </a:r>
            <a:r>
              <a:rPr lang="en-GB" sz="1400" dirty="0">
                <a:solidFill>
                  <a:schemeClr val="bg1"/>
                </a:solidFill>
              </a:rPr>
              <a:t>/continuous_integration.html</a:t>
            </a:r>
          </a:p>
        </p:txBody>
      </p:sp>
    </p:spTree>
    <p:extLst>
      <p:ext uri="{BB962C8B-B14F-4D97-AF65-F5344CB8AC3E}">
        <p14:creationId xmlns:p14="http://schemas.microsoft.com/office/powerpoint/2010/main" val="1503199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An introduction to me</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974" r="25054" b="1575"/>
          <a:stretch/>
        </p:blipFill>
        <p:spPr>
          <a:xfrm>
            <a:off x="5694204" y="0"/>
            <a:ext cx="3449796"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1992312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https://github.com/alan-turing-institute/signatures-psychiatry</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a:extLst>
              <a:ext uri="{FF2B5EF4-FFF2-40B4-BE49-F238E27FC236}">
                <a16:creationId xmlns:a16="http://schemas.microsoft.com/office/drawing/2014/main" id="{9CCCBC97-785A-4D92-BE73-D08B8F952E6A}"/>
              </a:ext>
            </a:extLst>
          </p:cNvPr>
          <p:cNvPicPr>
            <a:picLocks noChangeAspect="1"/>
          </p:cNvPicPr>
          <p:nvPr/>
        </p:nvPicPr>
        <p:blipFill>
          <a:blip r:embed="rId2"/>
          <a:stretch>
            <a:fillRect/>
          </a:stretch>
        </p:blipFill>
        <p:spPr>
          <a:xfrm>
            <a:off x="592522" y="411162"/>
            <a:ext cx="8032552" cy="3719403"/>
          </a:xfrm>
          <a:prstGeom prst="rect">
            <a:avLst/>
          </a:prstGeom>
        </p:spPr>
      </p:pic>
      <p:pic>
        <p:nvPicPr>
          <p:cNvPr id="2" name="Picture 1">
            <a:extLst>
              <a:ext uri="{FF2B5EF4-FFF2-40B4-BE49-F238E27FC236}">
                <a16:creationId xmlns:a16="http://schemas.microsoft.com/office/drawing/2014/main" id="{652320BC-8F41-4647-B42C-9419E426D811}"/>
              </a:ext>
            </a:extLst>
          </p:cNvPr>
          <p:cNvPicPr>
            <a:picLocks noChangeAspect="1"/>
          </p:cNvPicPr>
          <p:nvPr/>
        </p:nvPicPr>
        <p:blipFill rotWithShape="1">
          <a:blip r:embed="rId3"/>
          <a:srcRect l="24809" t="15448" b="62043"/>
          <a:stretch/>
        </p:blipFill>
        <p:spPr>
          <a:xfrm>
            <a:off x="2275493" y="411162"/>
            <a:ext cx="5034551" cy="3935647"/>
          </a:xfrm>
          <a:prstGeom prst="rect">
            <a:avLst/>
          </a:prstGeom>
        </p:spPr>
      </p:pic>
      <p:sp>
        <p:nvSpPr>
          <p:cNvPr id="5" name="TextBox 4">
            <a:extLst>
              <a:ext uri="{FF2B5EF4-FFF2-40B4-BE49-F238E27FC236}">
                <a16:creationId xmlns:a16="http://schemas.microsoft.com/office/drawing/2014/main" id="{5BBFC981-0C89-4245-8E06-3A2649E598BA}"/>
              </a:ext>
            </a:extLst>
          </p:cNvPr>
          <p:cNvSpPr txBox="1"/>
          <p:nvPr/>
        </p:nvSpPr>
        <p:spPr>
          <a:xfrm>
            <a:off x="0" y="4302177"/>
            <a:ext cx="5640150" cy="841323"/>
          </a:xfrm>
          <a:prstGeom prst="rect">
            <a:avLst/>
          </a:prstGeom>
          <a:noFill/>
        </p:spPr>
        <p:txBody>
          <a:bodyPr wrap="square" lIns="108000" tIns="0" rIns="0" bIns="72000" rtlCol="0" anchor="b">
            <a:noAutofit/>
          </a:bodyPr>
          <a:lstStyle/>
          <a:p>
            <a:r>
              <a:rPr lang="en-GB" sz="1400" dirty="0">
                <a:solidFill>
                  <a:schemeClr val="bg1"/>
                </a:solidFill>
              </a:rPr>
              <a:t>https://the-turing-way.netlify.com/</a:t>
            </a:r>
          </a:p>
          <a:p>
            <a:r>
              <a:rPr lang="en-GB" sz="1400" dirty="0" err="1">
                <a:solidFill>
                  <a:schemeClr val="bg1"/>
                </a:solidFill>
              </a:rPr>
              <a:t>continuous_integration</a:t>
            </a:r>
            <a:r>
              <a:rPr lang="en-GB" sz="1400" dirty="0">
                <a:solidFill>
                  <a:schemeClr val="bg1"/>
                </a:solidFill>
              </a:rPr>
              <a:t>/continuous_integration.html</a:t>
            </a:r>
          </a:p>
        </p:txBody>
      </p:sp>
      <p:pic>
        <p:nvPicPr>
          <p:cNvPr id="7" name="Picture 6">
            <a:extLst>
              <a:ext uri="{FF2B5EF4-FFF2-40B4-BE49-F238E27FC236}">
                <a16:creationId xmlns:a16="http://schemas.microsoft.com/office/drawing/2014/main" id="{7B821C6F-BF20-4D14-8700-E9E2A70AF957}"/>
              </a:ext>
            </a:extLst>
          </p:cNvPr>
          <p:cNvPicPr>
            <a:picLocks noChangeAspect="1"/>
          </p:cNvPicPr>
          <p:nvPr/>
        </p:nvPicPr>
        <p:blipFill rotWithShape="1">
          <a:blip r:embed="rId3"/>
          <a:srcRect l="28055" t="33378" r="22684" b="64661"/>
          <a:stretch/>
        </p:blipFill>
        <p:spPr>
          <a:xfrm>
            <a:off x="1" y="2096443"/>
            <a:ext cx="9144000" cy="950614"/>
          </a:xfrm>
          <a:prstGeom prst="rect">
            <a:avLst/>
          </a:prstGeom>
        </p:spPr>
      </p:pic>
    </p:spTree>
    <p:extLst>
      <p:ext uri="{BB962C8B-B14F-4D97-AF65-F5344CB8AC3E}">
        <p14:creationId xmlns:p14="http://schemas.microsoft.com/office/powerpoint/2010/main" val="2639714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03424-CA96-44B1-932B-E18608152C71}"/>
              </a:ext>
            </a:extLst>
          </p:cNvPr>
          <p:cNvSpPr>
            <a:spLocks noGrp="1"/>
          </p:cNvSpPr>
          <p:nvPr>
            <p:ph type="body" sz="quarter" idx="14"/>
          </p:nvPr>
        </p:nvSpPr>
        <p:spPr>
          <a:xfrm>
            <a:off x="431800" y="682938"/>
            <a:ext cx="4140199" cy="4278676"/>
          </a:xfrm>
        </p:spPr>
        <p:txBody>
          <a:bodyPr/>
          <a:lstStyle/>
          <a:p>
            <a:r>
              <a:rPr lang="en-GB" sz="2400" dirty="0"/>
              <a:t>Run the analysis from start to finish as you work</a:t>
            </a:r>
          </a:p>
          <a:p>
            <a:r>
              <a:rPr lang="en-GB" sz="2400" dirty="0"/>
              <a:t>Many times tests will fail as expected: you’re developing the analysis!</a:t>
            </a:r>
          </a:p>
          <a:p>
            <a:r>
              <a:rPr lang="en-GB" sz="2400" dirty="0"/>
              <a:t>Sometimes tests will fail unexpectedly</a:t>
            </a:r>
          </a:p>
          <a:p>
            <a:r>
              <a:rPr lang="en-GB" sz="2400" dirty="0"/>
              <a:t>CI makes you be explicit about what has changed</a:t>
            </a:r>
          </a:p>
        </p:txBody>
      </p:sp>
      <p:sp>
        <p:nvSpPr>
          <p:cNvPr id="4" name="Text Placeholder 3">
            <a:extLst>
              <a:ext uri="{FF2B5EF4-FFF2-40B4-BE49-F238E27FC236}">
                <a16:creationId xmlns:a16="http://schemas.microsoft.com/office/drawing/2014/main" id="{2DFC4185-7910-4A09-9A7D-502FF31E35B4}"/>
              </a:ext>
            </a:extLst>
          </p:cNvPr>
          <p:cNvSpPr>
            <a:spLocks noGrp="1"/>
          </p:cNvSpPr>
          <p:nvPr>
            <p:ph type="body" sz="quarter" idx="18"/>
          </p:nvPr>
        </p:nvSpPr>
        <p:spPr/>
        <p:txBody>
          <a:bodyPr/>
          <a:lstStyle/>
          <a:p>
            <a:endParaRPr lang="en-GB" dirty="0"/>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5" name="TextBox 4">
            <a:extLst>
              <a:ext uri="{FF2B5EF4-FFF2-40B4-BE49-F238E27FC236}">
                <a16:creationId xmlns:a16="http://schemas.microsoft.com/office/drawing/2014/main" id="{13EBE82B-3509-4568-89E7-93914604A166}"/>
              </a:ext>
            </a:extLst>
          </p:cNvPr>
          <p:cNvSpPr txBox="1"/>
          <p:nvPr/>
        </p:nvSpPr>
        <p:spPr>
          <a:xfrm>
            <a:off x="0" y="4302177"/>
            <a:ext cx="5640150" cy="841323"/>
          </a:xfrm>
          <a:prstGeom prst="rect">
            <a:avLst/>
          </a:prstGeom>
          <a:noFill/>
        </p:spPr>
        <p:txBody>
          <a:bodyPr wrap="square" lIns="108000" tIns="0" rIns="0" bIns="72000" rtlCol="0" anchor="b">
            <a:noAutofit/>
          </a:bodyPr>
          <a:lstStyle/>
          <a:p>
            <a:r>
              <a:rPr lang="en-GB" sz="1400" dirty="0">
                <a:solidFill>
                  <a:schemeClr val="bg1"/>
                </a:solidFill>
              </a:rPr>
              <a:t>https://the-turing-way.netlify.com/</a:t>
            </a:r>
          </a:p>
          <a:p>
            <a:r>
              <a:rPr lang="en-GB" sz="1400" dirty="0" err="1">
                <a:solidFill>
                  <a:schemeClr val="bg1"/>
                </a:solidFill>
              </a:rPr>
              <a:t>continuous_integration</a:t>
            </a:r>
            <a:r>
              <a:rPr lang="en-GB" sz="1400" dirty="0">
                <a:solidFill>
                  <a:schemeClr val="bg1"/>
                </a:solidFill>
              </a:rPr>
              <a:t>/continuous_integration.html</a:t>
            </a:r>
          </a:p>
        </p:txBody>
      </p:sp>
      <p:pic>
        <p:nvPicPr>
          <p:cNvPr id="6" name="Picture 6" descr="trailer ok GIF">
            <a:extLst>
              <a:ext uri="{FF2B5EF4-FFF2-40B4-BE49-F238E27FC236}">
                <a16:creationId xmlns:a16="http://schemas.microsoft.com/office/drawing/2014/main" id="{521EB728-0FD4-4C65-9E9B-30EC019800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1450" y="682938"/>
            <a:ext cx="5100071" cy="280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51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https://the-turing-way.netlify.com/introduction/introduction</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4" name="Picture 3">
            <a:extLst>
              <a:ext uri="{FF2B5EF4-FFF2-40B4-BE49-F238E27FC236}">
                <a16:creationId xmlns:a16="http://schemas.microsoft.com/office/drawing/2014/main" id="{10AC24DD-88FB-4343-BBF0-D3993AF433DF}"/>
              </a:ext>
            </a:extLst>
          </p:cNvPr>
          <p:cNvPicPr>
            <a:picLocks noChangeAspect="1"/>
          </p:cNvPicPr>
          <p:nvPr/>
        </p:nvPicPr>
        <p:blipFill rotWithShape="1">
          <a:blip r:embed="rId2"/>
          <a:srcRect r="18149" b="9108"/>
          <a:stretch/>
        </p:blipFill>
        <p:spPr>
          <a:xfrm>
            <a:off x="829769" y="411163"/>
            <a:ext cx="7484462" cy="3796304"/>
          </a:xfrm>
          <a:prstGeom prst="rect">
            <a:avLst/>
          </a:prstGeom>
        </p:spPr>
      </p:pic>
      <p:cxnSp>
        <p:nvCxnSpPr>
          <p:cNvPr id="9" name="Straight Connector 8">
            <a:extLst>
              <a:ext uri="{FF2B5EF4-FFF2-40B4-BE49-F238E27FC236}">
                <a16:creationId xmlns:a16="http://schemas.microsoft.com/office/drawing/2014/main" id="{08008482-2DBA-410A-A0B6-3E7182220FA0}"/>
              </a:ext>
            </a:extLst>
          </p:cNvPr>
          <p:cNvCxnSpPr/>
          <p:nvPr/>
        </p:nvCxnSpPr>
        <p:spPr>
          <a:xfrm>
            <a:off x="4268074" y="3318421"/>
            <a:ext cx="2052000" cy="0"/>
          </a:xfrm>
          <a:prstGeom prst="line">
            <a:avLst/>
          </a:prstGeom>
          <a:ln w="38100" cap="rnd">
            <a:solidFill>
              <a:srgbClr val="D40658"/>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412DB362-2DAE-4734-BF04-027857F7CCA9}"/>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t="7994" b="16794"/>
          <a:stretch/>
        </p:blipFill>
        <p:spPr>
          <a:xfrm>
            <a:off x="1778311" y="3318421"/>
            <a:ext cx="1541221" cy="1159184"/>
          </a:xfrm>
          <a:prstGeom prst="rect">
            <a:avLst/>
          </a:prstGeom>
        </p:spPr>
      </p:pic>
    </p:spTree>
    <p:extLst>
      <p:ext uri="{BB962C8B-B14F-4D97-AF65-F5344CB8AC3E}">
        <p14:creationId xmlns:p14="http://schemas.microsoft.com/office/powerpoint/2010/main" val="2511632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https://software.ac.uk/about/fellows/becky-arnold</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Becky Arnold</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buNone/>
            </a:pPr>
            <a:r>
              <a:rPr lang="en-GB" dirty="0"/>
              <a:t>“There are a lot of things you need to know before you can jump into continuous integration.</a:t>
            </a:r>
          </a:p>
          <a:p>
            <a:pPr marL="0" indent="0">
              <a:buNone/>
            </a:pPr>
            <a:r>
              <a:rPr lang="en-GB" dirty="0"/>
              <a:t>Version control is a prerequisite for pretty much everything.”</a:t>
            </a:r>
          </a:p>
        </p:txBody>
      </p:sp>
      <p:pic>
        <p:nvPicPr>
          <p:cNvPr id="7" name="Picture Placeholder 6" descr="A close up of a coral&#10;&#10;Description automatically generated">
            <a:extLst>
              <a:ext uri="{FF2B5EF4-FFF2-40B4-BE49-F238E27FC236}">
                <a16:creationId xmlns:a16="http://schemas.microsoft.com/office/drawing/2014/main" id="{F9324FF5-53C9-452D-811C-B08D08976D4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252" r="25843"/>
          <a:stretch/>
        </p:blipFill>
        <p:spPr>
          <a:xfrm>
            <a:off x="5251450" y="702659"/>
            <a:ext cx="3892550" cy="3451894"/>
          </a:xfrm>
        </p:spPr>
      </p:pic>
    </p:spTree>
    <p:extLst>
      <p:ext uri="{BB962C8B-B14F-4D97-AF65-F5344CB8AC3E}">
        <p14:creationId xmlns:p14="http://schemas.microsoft.com/office/powerpoint/2010/main" val="42839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A7186-3FCD-4B02-9129-EB3837558828}"/>
              </a:ext>
            </a:extLst>
          </p:cNvPr>
          <p:cNvPicPr>
            <a:picLocks noChangeAspect="1"/>
          </p:cNvPicPr>
          <p:nvPr/>
        </p:nvPicPr>
        <p:blipFill rotWithShape="1">
          <a:blip r:embed="rId2"/>
          <a:srcRect r="18150" b="9067"/>
          <a:stretch/>
        </p:blipFill>
        <p:spPr>
          <a:xfrm>
            <a:off x="829800" y="411163"/>
            <a:ext cx="7484400" cy="3798000"/>
          </a:xfrm>
          <a:prstGeom prst="rect">
            <a:avLst/>
          </a:prstGeom>
        </p:spPr>
      </p:pic>
      <p:sp>
        <p:nvSpPr>
          <p:cNvPr id="3" name="Text Placeholder 2">
            <a:extLst>
              <a:ext uri="{FF2B5EF4-FFF2-40B4-BE49-F238E27FC236}">
                <a16:creationId xmlns:a16="http://schemas.microsoft.com/office/drawing/2014/main" id="{11BBB935-C881-4199-A436-FADCBECF026B}"/>
              </a:ext>
            </a:extLst>
          </p:cNvPr>
          <p:cNvSpPr>
            <a:spLocks noGrp="1"/>
          </p:cNvSpPr>
          <p:nvPr>
            <p:ph type="body" sz="quarter" idx="18"/>
          </p:nvPr>
        </p:nvSpPr>
        <p:spPr/>
        <p:txBody>
          <a:bodyPr/>
          <a:lstStyle/>
          <a:p>
            <a:r>
              <a:rPr lang="en-GB" dirty="0"/>
              <a:t>https://the-turing-way.netlify.com/continuous_integration/continuous_integration.html</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4" name="Rectangle: Rounded Corners 13">
            <a:extLst>
              <a:ext uri="{FF2B5EF4-FFF2-40B4-BE49-F238E27FC236}">
                <a16:creationId xmlns:a16="http://schemas.microsoft.com/office/drawing/2014/main" id="{D849DE37-25B7-43F0-AAED-1DEE9DFE6790}"/>
              </a:ext>
            </a:extLst>
          </p:cNvPr>
          <p:cNvSpPr/>
          <p:nvPr/>
        </p:nvSpPr>
        <p:spPr>
          <a:xfrm>
            <a:off x="893109" y="1402903"/>
            <a:ext cx="1080000" cy="216000"/>
          </a:xfrm>
          <a:prstGeom prst="roundRect">
            <a:avLst/>
          </a:prstGeom>
          <a:noFill/>
          <a:ln w="28575">
            <a:solidFill>
              <a:srgbClr val="D40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C8A4EFDB-25D0-4B73-B14C-EB992362574A}"/>
              </a:ext>
            </a:extLst>
          </p:cNvPr>
          <p:cNvSpPr/>
          <p:nvPr/>
        </p:nvSpPr>
        <p:spPr>
          <a:xfrm>
            <a:off x="893109" y="2277360"/>
            <a:ext cx="1728000" cy="216000"/>
          </a:xfrm>
          <a:prstGeom prst="roundRect">
            <a:avLst/>
          </a:prstGeom>
          <a:noFill/>
          <a:ln w="28575">
            <a:solidFill>
              <a:srgbClr val="D40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E141398C-915B-486F-B2ED-845E3F22009D}"/>
              </a:ext>
            </a:extLst>
          </p:cNvPr>
          <p:cNvSpPr/>
          <p:nvPr/>
        </p:nvSpPr>
        <p:spPr>
          <a:xfrm>
            <a:off x="893109" y="2561610"/>
            <a:ext cx="612000" cy="216000"/>
          </a:xfrm>
          <a:prstGeom prst="roundRect">
            <a:avLst/>
          </a:prstGeom>
          <a:noFill/>
          <a:ln w="28575">
            <a:solidFill>
              <a:srgbClr val="D40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5801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Version control</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61" t="5242" r="5100" b="-753"/>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1420099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AF5B6-009D-43D5-82B6-861C577D2A34}"/>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5" name="Picture 2" descr="http://3.bp.blogspot.com/-SnWr9oa-G30/UY6tZKwGZPI/AAAAAAAABLc/dyQGoX_i3E8/s800/Github.png">
            <a:extLst>
              <a:ext uri="{FF2B5EF4-FFF2-40B4-BE49-F238E27FC236}">
                <a16:creationId xmlns:a16="http://schemas.microsoft.com/office/drawing/2014/main" id="{CACFA405-6141-4E7E-8F64-8A3427F89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2660"/>
            <a:ext cx="4787900" cy="3247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6A981C-9BA7-4BC5-BE3D-BB58F6B1F655}"/>
              </a:ext>
            </a:extLst>
          </p:cNvPr>
          <p:cNvPicPr>
            <a:picLocks noChangeAspect="1"/>
          </p:cNvPicPr>
          <p:nvPr/>
        </p:nvPicPr>
        <p:blipFill rotWithShape="1">
          <a:blip r:embed="rId3">
            <a:clrChange>
              <a:clrFrom>
                <a:srgbClr val="FFFFFF"/>
              </a:clrFrom>
              <a:clrTo>
                <a:srgbClr val="FFFFFF">
                  <a:alpha val="0"/>
                </a:srgbClr>
              </a:clrTo>
            </a:clrChange>
          </a:blip>
          <a:srcRect l="41334" t="23913" r="46854" b="50580"/>
          <a:stretch/>
        </p:blipFill>
        <p:spPr>
          <a:xfrm>
            <a:off x="1906904" y="2522000"/>
            <a:ext cx="906708" cy="906708"/>
          </a:xfrm>
          <a:prstGeom prst="rect">
            <a:avLst/>
          </a:prstGeom>
        </p:spPr>
      </p:pic>
      <p:pic>
        <p:nvPicPr>
          <p:cNvPr id="8" name="Picture 7">
            <a:extLst>
              <a:ext uri="{FF2B5EF4-FFF2-40B4-BE49-F238E27FC236}">
                <a16:creationId xmlns:a16="http://schemas.microsoft.com/office/drawing/2014/main" id="{BCA1039D-A8D8-4243-B8D8-75FB53B3DCF9}"/>
              </a:ext>
            </a:extLst>
          </p:cNvPr>
          <p:cNvPicPr>
            <a:picLocks noChangeAspect="1"/>
          </p:cNvPicPr>
          <p:nvPr/>
        </p:nvPicPr>
        <p:blipFill rotWithShape="1">
          <a:blip r:embed="rId4">
            <a:clrChange>
              <a:clrFrom>
                <a:srgbClr val="FEFEFE"/>
              </a:clrFrom>
              <a:clrTo>
                <a:srgbClr val="FEFEFE">
                  <a:alpha val="0"/>
                </a:srgbClr>
              </a:clrTo>
            </a:clrChange>
          </a:blip>
          <a:srcRect l="41341" t="44898" r="46848" b="29592"/>
          <a:stretch/>
        </p:blipFill>
        <p:spPr>
          <a:xfrm>
            <a:off x="3282169" y="2532568"/>
            <a:ext cx="906708" cy="906809"/>
          </a:xfrm>
          <a:prstGeom prst="rect">
            <a:avLst/>
          </a:prstGeom>
        </p:spPr>
      </p:pic>
      <p:pic>
        <p:nvPicPr>
          <p:cNvPr id="9" name="Picture 8">
            <a:extLst>
              <a:ext uri="{FF2B5EF4-FFF2-40B4-BE49-F238E27FC236}">
                <a16:creationId xmlns:a16="http://schemas.microsoft.com/office/drawing/2014/main" id="{C3BA98C0-CA58-4D59-AB47-6272CA788A1B}"/>
              </a:ext>
            </a:extLst>
          </p:cNvPr>
          <p:cNvPicPr>
            <a:picLocks noChangeAspect="1"/>
          </p:cNvPicPr>
          <p:nvPr/>
        </p:nvPicPr>
        <p:blipFill rotWithShape="1">
          <a:blip r:embed="rId5">
            <a:clrChange>
              <a:clrFrom>
                <a:srgbClr val="FFFFFF"/>
              </a:clrFrom>
              <a:clrTo>
                <a:srgbClr val="FFFFFF">
                  <a:alpha val="0"/>
                </a:srgbClr>
              </a:clrTo>
            </a:clrChange>
          </a:blip>
          <a:srcRect l="41664" t="17107" r="46527" b="57382"/>
          <a:stretch/>
        </p:blipFill>
        <p:spPr>
          <a:xfrm>
            <a:off x="531640" y="2532568"/>
            <a:ext cx="906708" cy="906708"/>
          </a:xfrm>
          <a:prstGeom prst="rect">
            <a:avLst/>
          </a:prstGeom>
        </p:spPr>
      </p:pic>
      <p:sp>
        <p:nvSpPr>
          <p:cNvPr id="13" name="TextBox 12">
            <a:extLst>
              <a:ext uri="{FF2B5EF4-FFF2-40B4-BE49-F238E27FC236}">
                <a16:creationId xmlns:a16="http://schemas.microsoft.com/office/drawing/2014/main" id="{89207495-5829-48C6-BCE1-DAD2B075CFE1}"/>
              </a:ext>
            </a:extLst>
          </p:cNvPr>
          <p:cNvSpPr txBox="1"/>
          <p:nvPr/>
        </p:nvSpPr>
        <p:spPr>
          <a:xfrm>
            <a:off x="-1" y="4302177"/>
            <a:ext cx="6408893" cy="841323"/>
          </a:xfrm>
          <a:prstGeom prst="rect">
            <a:avLst/>
          </a:prstGeom>
          <a:noFill/>
        </p:spPr>
        <p:txBody>
          <a:bodyPr wrap="square" lIns="108000" tIns="0" rIns="0" bIns="72000" rtlCol="0" anchor="b">
            <a:noAutofit/>
          </a:bodyPr>
          <a:lstStyle/>
          <a:p>
            <a:r>
              <a:rPr lang="en-GB" sz="1400" dirty="0">
                <a:solidFill>
                  <a:schemeClr val="bg1"/>
                </a:solidFill>
              </a:rPr>
              <a:t>https://the-turing-way.netlify.com/collaborating_github/collaborating_github.html</a:t>
            </a:r>
          </a:p>
          <a:p>
            <a:r>
              <a:rPr lang="en-GB" sz="1400" dirty="0">
                <a:solidFill>
                  <a:schemeClr val="bg1"/>
                </a:solidFill>
              </a:rPr>
              <a:t>https://the-turing-way.netlify.com/version_control/version_control.html</a:t>
            </a:r>
          </a:p>
          <a:p>
            <a:endParaRPr lang="en-GB" sz="1400" dirty="0">
              <a:solidFill>
                <a:schemeClr val="bg1"/>
              </a:solidFill>
            </a:endParaRPr>
          </a:p>
        </p:txBody>
      </p:sp>
    </p:spTree>
    <p:extLst>
      <p:ext uri="{BB962C8B-B14F-4D97-AF65-F5344CB8AC3E}">
        <p14:creationId xmlns:p14="http://schemas.microsoft.com/office/powerpoint/2010/main" val="2853715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2AF5B6-009D-43D5-82B6-861C577D2A34}"/>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5" name="Picture 2" descr="http://3.bp.blogspot.com/-SnWr9oa-G30/UY6tZKwGZPI/AAAAAAAABLc/dyQGoX_i3E8/s800/Github.png">
            <a:extLst>
              <a:ext uri="{FF2B5EF4-FFF2-40B4-BE49-F238E27FC236}">
                <a16:creationId xmlns:a16="http://schemas.microsoft.com/office/drawing/2014/main" id="{CACFA405-6141-4E7E-8F64-8A3427F89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2660"/>
            <a:ext cx="4787900" cy="3247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6A981C-9BA7-4BC5-BE3D-BB58F6B1F655}"/>
              </a:ext>
            </a:extLst>
          </p:cNvPr>
          <p:cNvPicPr>
            <a:picLocks noChangeAspect="1"/>
          </p:cNvPicPr>
          <p:nvPr/>
        </p:nvPicPr>
        <p:blipFill rotWithShape="1">
          <a:blip r:embed="rId3">
            <a:clrChange>
              <a:clrFrom>
                <a:srgbClr val="FFFFFF"/>
              </a:clrFrom>
              <a:clrTo>
                <a:srgbClr val="FFFFFF">
                  <a:alpha val="0"/>
                </a:srgbClr>
              </a:clrTo>
            </a:clrChange>
          </a:blip>
          <a:srcRect l="41334" t="23913" r="46854" b="50580"/>
          <a:stretch/>
        </p:blipFill>
        <p:spPr>
          <a:xfrm>
            <a:off x="1906904" y="2522000"/>
            <a:ext cx="906708" cy="906708"/>
          </a:xfrm>
          <a:prstGeom prst="rect">
            <a:avLst/>
          </a:prstGeom>
        </p:spPr>
      </p:pic>
      <p:pic>
        <p:nvPicPr>
          <p:cNvPr id="8" name="Picture 7">
            <a:extLst>
              <a:ext uri="{FF2B5EF4-FFF2-40B4-BE49-F238E27FC236}">
                <a16:creationId xmlns:a16="http://schemas.microsoft.com/office/drawing/2014/main" id="{BCA1039D-A8D8-4243-B8D8-75FB53B3DCF9}"/>
              </a:ext>
            </a:extLst>
          </p:cNvPr>
          <p:cNvPicPr>
            <a:picLocks noChangeAspect="1"/>
          </p:cNvPicPr>
          <p:nvPr/>
        </p:nvPicPr>
        <p:blipFill rotWithShape="1">
          <a:blip r:embed="rId4">
            <a:clrChange>
              <a:clrFrom>
                <a:srgbClr val="FEFEFE"/>
              </a:clrFrom>
              <a:clrTo>
                <a:srgbClr val="FEFEFE">
                  <a:alpha val="0"/>
                </a:srgbClr>
              </a:clrTo>
            </a:clrChange>
          </a:blip>
          <a:srcRect l="41341" t="44898" r="46848" b="29592"/>
          <a:stretch/>
        </p:blipFill>
        <p:spPr>
          <a:xfrm>
            <a:off x="3282169" y="2532568"/>
            <a:ext cx="906708" cy="906809"/>
          </a:xfrm>
          <a:prstGeom prst="rect">
            <a:avLst/>
          </a:prstGeom>
        </p:spPr>
      </p:pic>
      <p:pic>
        <p:nvPicPr>
          <p:cNvPr id="9" name="Picture 8">
            <a:extLst>
              <a:ext uri="{FF2B5EF4-FFF2-40B4-BE49-F238E27FC236}">
                <a16:creationId xmlns:a16="http://schemas.microsoft.com/office/drawing/2014/main" id="{C3BA98C0-CA58-4D59-AB47-6272CA788A1B}"/>
              </a:ext>
            </a:extLst>
          </p:cNvPr>
          <p:cNvPicPr>
            <a:picLocks noChangeAspect="1"/>
          </p:cNvPicPr>
          <p:nvPr/>
        </p:nvPicPr>
        <p:blipFill rotWithShape="1">
          <a:blip r:embed="rId5">
            <a:clrChange>
              <a:clrFrom>
                <a:srgbClr val="FFFFFF"/>
              </a:clrFrom>
              <a:clrTo>
                <a:srgbClr val="FFFFFF">
                  <a:alpha val="0"/>
                </a:srgbClr>
              </a:clrTo>
            </a:clrChange>
          </a:blip>
          <a:srcRect l="41664" t="17107" r="46527" b="57382"/>
          <a:stretch/>
        </p:blipFill>
        <p:spPr>
          <a:xfrm>
            <a:off x="531640" y="2532568"/>
            <a:ext cx="906708" cy="906708"/>
          </a:xfrm>
          <a:prstGeom prst="rect">
            <a:avLst/>
          </a:prstGeom>
        </p:spPr>
      </p:pic>
      <p:pic>
        <p:nvPicPr>
          <p:cNvPr id="10" name="Picture 9" descr="A person standing in front of a whiteboard&#10;&#10;Description automatically generated">
            <a:extLst>
              <a:ext uri="{FF2B5EF4-FFF2-40B4-BE49-F238E27FC236}">
                <a16:creationId xmlns:a16="http://schemas.microsoft.com/office/drawing/2014/main" id="{083587D5-6237-4EC6-B073-9197018A5B2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4364" t="7889" r="11267" b="16002"/>
          <a:stretch/>
        </p:blipFill>
        <p:spPr>
          <a:xfrm>
            <a:off x="5251450" y="702660"/>
            <a:ext cx="3892550" cy="3451894"/>
          </a:xfrm>
          <a:prstGeom prst="rect">
            <a:avLst/>
          </a:prstGeom>
        </p:spPr>
      </p:pic>
      <p:sp>
        <p:nvSpPr>
          <p:cNvPr id="13" name="TextBox 12">
            <a:extLst>
              <a:ext uri="{FF2B5EF4-FFF2-40B4-BE49-F238E27FC236}">
                <a16:creationId xmlns:a16="http://schemas.microsoft.com/office/drawing/2014/main" id="{89207495-5829-48C6-BCE1-DAD2B075CFE1}"/>
              </a:ext>
            </a:extLst>
          </p:cNvPr>
          <p:cNvSpPr txBox="1"/>
          <p:nvPr/>
        </p:nvSpPr>
        <p:spPr>
          <a:xfrm>
            <a:off x="-1" y="4302177"/>
            <a:ext cx="6692114" cy="841323"/>
          </a:xfrm>
          <a:prstGeom prst="rect">
            <a:avLst/>
          </a:prstGeom>
          <a:noFill/>
        </p:spPr>
        <p:txBody>
          <a:bodyPr wrap="square" lIns="108000" tIns="0" rIns="0" bIns="72000" rtlCol="0" anchor="b">
            <a:noAutofit/>
          </a:bodyPr>
          <a:lstStyle/>
          <a:p>
            <a:r>
              <a:rPr lang="en-GB" sz="1400" dirty="0">
                <a:solidFill>
                  <a:schemeClr val="bg1"/>
                </a:solidFill>
              </a:rPr>
              <a:t>https://the-turing-way.netlify.com/collaborating_github/collaborating_github.html</a:t>
            </a:r>
          </a:p>
          <a:p>
            <a:r>
              <a:rPr lang="en-GB" sz="1400" dirty="0">
                <a:solidFill>
                  <a:schemeClr val="bg1"/>
                </a:solidFill>
              </a:rPr>
              <a:t>https://the-turing-way.netlify.com/version_control/version_control.html</a:t>
            </a:r>
          </a:p>
          <a:p>
            <a:r>
              <a:rPr lang="en-GB" sz="1400" dirty="0">
                <a:solidFill>
                  <a:schemeClr val="bg1"/>
                </a:solidFill>
              </a:rPr>
              <a:t>https://neurohackademy.org</a:t>
            </a:r>
          </a:p>
        </p:txBody>
      </p:sp>
    </p:spTree>
    <p:extLst>
      <p:ext uri="{BB962C8B-B14F-4D97-AF65-F5344CB8AC3E}">
        <p14:creationId xmlns:p14="http://schemas.microsoft.com/office/powerpoint/2010/main" val="733986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https://neurohackademy.org</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err="1"/>
              <a:t>Neurohackademy</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buNone/>
            </a:pPr>
            <a:r>
              <a:rPr lang="en-GB" dirty="0"/>
              <a:t>“Every hackathon should have a gong that you can ring when you complete your first pull request.”</a:t>
            </a:r>
          </a:p>
        </p:txBody>
      </p:sp>
      <p:pic>
        <p:nvPicPr>
          <p:cNvPr id="10" name="Picture Placeholder 9" descr="A group of people standing in front of a crowd posing for the camera&#10;&#10;Description automatically generated">
            <a:extLst>
              <a:ext uri="{FF2B5EF4-FFF2-40B4-BE49-F238E27FC236}">
                <a16:creationId xmlns:a16="http://schemas.microsoft.com/office/drawing/2014/main" id="{0697934A-0733-4F07-A185-F8594978549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26" r="13083"/>
          <a:stretch/>
        </p:blipFill>
        <p:spPr>
          <a:xfrm>
            <a:off x="5251450" y="702659"/>
            <a:ext cx="3892550" cy="3451894"/>
          </a:xfrm>
        </p:spPr>
      </p:pic>
    </p:spTree>
    <p:extLst>
      <p:ext uri="{BB962C8B-B14F-4D97-AF65-F5344CB8AC3E}">
        <p14:creationId xmlns:p14="http://schemas.microsoft.com/office/powerpoint/2010/main" val="2558856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9CD77559-FC12-4F95-B17A-8EEB27DD5756}"/>
              </a:ext>
            </a:extLst>
          </p:cNvPr>
          <p:cNvPicPr>
            <a:picLocks noChangeAspect="1"/>
          </p:cNvPicPr>
          <p:nvPr/>
        </p:nvPicPr>
        <p:blipFill rotWithShape="1">
          <a:blip r:embed="rId3">
            <a:extLst>
              <a:ext uri="{28A0092B-C50C-407E-A947-70E740481C1C}">
                <a14:useLocalDpi xmlns:a14="http://schemas.microsoft.com/office/drawing/2010/main" val="0"/>
              </a:ext>
            </a:extLst>
          </a:blip>
          <a:srcRect l="18735" t="2956" r="95" b="15247"/>
          <a:stretch/>
        </p:blipFill>
        <p:spPr>
          <a:xfrm>
            <a:off x="5695200" y="0"/>
            <a:ext cx="3448800" cy="4312800"/>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pic>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Beyond reproducibility</a:t>
            </a:r>
          </a:p>
        </p:txBody>
      </p:sp>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924214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t a table using a computer&#10;&#10;Description automatically generated">
            <a:extLst>
              <a:ext uri="{FF2B5EF4-FFF2-40B4-BE49-F238E27FC236}">
                <a16:creationId xmlns:a16="http://schemas.microsoft.com/office/drawing/2014/main" id="{3FFB4377-7E81-461C-AB54-091C17BE85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61" b="10861"/>
          <a:stretch>
            <a:fillRect/>
          </a:stretch>
        </p:blipFill>
        <p:spPr>
          <a:xfrm>
            <a:off x="-356085" y="510"/>
            <a:ext cx="9855191" cy="5142990"/>
          </a:xfrm>
        </p:spPr>
      </p:pic>
      <p:sp>
        <p:nvSpPr>
          <p:cNvPr id="7" name="Text Placeholder 4">
            <a:extLst>
              <a:ext uri="{FF2B5EF4-FFF2-40B4-BE49-F238E27FC236}">
                <a16:creationId xmlns:a16="http://schemas.microsoft.com/office/drawing/2014/main" id="{6236B073-131B-4896-9E0F-5A2FE939EA08}"/>
              </a:ext>
            </a:extLst>
          </p:cNvPr>
          <p:cNvSpPr>
            <a:spLocks noGrp="1"/>
          </p:cNvSpPr>
          <p:nvPr>
            <p:ph type="body" sz="quarter" idx="18"/>
          </p:nvPr>
        </p:nvSpPr>
        <p:spPr>
          <a:xfrm>
            <a:off x="431800" y="4279697"/>
            <a:ext cx="8712200" cy="863802"/>
          </a:xfrm>
        </p:spPr>
        <p:txBody>
          <a:bodyPr/>
          <a:lstStyle/>
          <a:p>
            <a:r>
              <a:rPr lang="en-GB" dirty="0"/>
              <a:t>Picture credit: Chris </a:t>
            </a:r>
            <a:r>
              <a:rPr lang="en-GB" dirty="0" err="1"/>
              <a:t>Gorgolewski</a:t>
            </a:r>
            <a:endParaRPr lang="en-GB" dirty="0"/>
          </a:p>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4252198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0813231-E45A-4030-835D-3F534F3BDA72}"/>
              </a:ext>
            </a:extLst>
          </p:cNvPr>
          <p:cNvSpPr>
            <a:spLocks noGrp="1"/>
          </p:cNvSpPr>
          <p:nvPr>
            <p:ph type="body" sz="quarter" idx="13"/>
          </p:nvPr>
        </p:nvSpPr>
        <p:spPr/>
        <p:txBody>
          <a:bodyPr/>
          <a:lstStyle/>
          <a:p>
            <a:r>
              <a:rPr lang="en-US" sz="3200" b="1" dirty="0"/>
              <a:t>The expansion</a:t>
            </a:r>
          </a:p>
        </p:txBody>
      </p:sp>
      <p:sp>
        <p:nvSpPr>
          <p:cNvPr id="3" name="Text Placeholder 2">
            <a:extLst>
              <a:ext uri="{FF2B5EF4-FFF2-40B4-BE49-F238E27FC236}">
                <a16:creationId xmlns:a16="http://schemas.microsoft.com/office/drawing/2014/main" id="{5E11182C-D168-4E3A-9F3A-E5A4E09E41B3}"/>
              </a:ext>
            </a:extLst>
          </p:cNvPr>
          <p:cNvSpPr>
            <a:spLocks noGrp="1"/>
          </p:cNvSpPr>
          <p:nvPr>
            <p:ph type="body" sz="quarter" idx="12"/>
          </p:nvPr>
        </p:nvSpPr>
        <p:spPr>
          <a:xfrm>
            <a:off x="431800" y="1325886"/>
            <a:ext cx="3927475" cy="3406451"/>
          </a:xfrm>
        </p:spPr>
        <p:txBody>
          <a:bodyPr/>
          <a:lstStyle/>
          <a:p>
            <a:r>
              <a:rPr lang="en-GB" sz="2400" dirty="0"/>
              <a:t>Create a handbook for all data science practices</a:t>
            </a:r>
          </a:p>
          <a:p>
            <a:pPr marL="720725" lvl="0" indent="-287338"/>
            <a:r>
              <a:rPr lang="en-GB" sz="2000" dirty="0">
                <a:solidFill>
                  <a:prstClr val="white"/>
                </a:solidFill>
              </a:rPr>
              <a:t>Reproducibility</a:t>
            </a:r>
          </a:p>
          <a:p>
            <a:pPr marL="720725" lvl="0" indent="-287338"/>
            <a:r>
              <a:rPr lang="en-GB" sz="2000" dirty="0">
                <a:solidFill>
                  <a:prstClr val="white"/>
                </a:solidFill>
              </a:rPr>
              <a:t>Scoping and designing a data science project</a:t>
            </a:r>
          </a:p>
          <a:p>
            <a:pPr marL="720725" lvl="0" indent="-287338"/>
            <a:r>
              <a:rPr lang="en-GB" sz="2000" dirty="0">
                <a:solidFill>
                  <a:prstClr val="white"/>
                </a:solidFill>
              </a:rPr>
              <a:t>Communication and visualisation</a:t>
            </a:r>
          </a:p>
          <a:p>
            <a:pPr marL="720725" indent="-287338"/>
            <a:r>
              <a:rPr lang="en-GB" sz="2000" dirty="0">
                <a:solidFill>
                  <a:prstClr val="white"/>
                </a:solidFill>
              </a:rPr>
              <a:t>Ethics</a:t>
            </a:r>
          </a:p>
          <a:p>
            <a:pPr marL="720725" lvl="0" indent="-287338"/>
            <a:r>
              <a:rPr lang="en-GB" sz="2000" dirty="0">
                <a:solidFill>
                  <a:prstClr val="white"/>
                </a:solidFill>
              </a:rPr>
              <a:t>Collaborative working</a:t>
            </a:r>
          </a:p>
        </p:txBody>
      </p:sp>
      <p:sp>
        <p:nvSpPr>
          <p:cNvPr id="15" name="Text Placeholder 14">
            <a:extLst>
              <a:ext uri="{FF2B5EF4-FFF2-40B4-BE49-F238E27FC236}">
                <a16:creationId xmlns:a16="http://schemas.microsoft.com/office/drawing/2014/main" id="{B095C734-27BD-4260-BF62-DA64554674DF}"/>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028" name="Picture 4" descr="hope please GIF">
            <a:extLst>
              <a:ext uri="{FF2B5EF4-FFF2-40B4-BE49-F238E27FC236}">
                <a16:creationId xmlns:a16="http://schemas.microsoft.com/office/drawing/2014/main" id="{22C50509-ED58-43FD-B4D2-7ABD29887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000" y="702659"/>
            <a:ext cx="4320000" cy="2436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2203E048-C689-499E-9237-B1DDECB23BC9}"/>
              </a:ext>
            </a:extLst>
          </p:cNvPr>
          <p:cNvSpPr txBox="1">
            <a:spLocks/>
          </p:cNvSpPr>
          <p:nvPr/>
        </p:nvSpPr>
        <p:spPr>
          <a:xfrm>
            <a:off x="4791076" y="1920899"/>
            <a:ext cx="3921124" cy="3406451"/>
          </a:xfrm>
          <a:prstGeom prst="rect">
            <a:avLst/>
          </a:prstGeom>
        </p:spPr>
        <p:txBody>
          <a:bodyPr vert="horz" lIns="0" tIns="0" rIns="0" bIns="0" rtlCol="0" anchor="t" anchorCtr="0">
            <a:noAutofit/>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2" name="Rectangle 1">
            <a:extLst>
              <a:ext uri="{FF2B5EF4-FFF2-40B4-BE49-F238E27FC236}">
                <a16:creationId xmlns:a16="http://schemas.microsoft.com/office/drawing/2014/main" id="{DDA2F986-5BC3-49F2-B935-A78C566073C2}"/>
              </a:ext>
            </a:extLst>
          </p:cNvPr>
          <p:cNvSpPr/>
          <p:nvPr/>
        </p:nvSpPr>
        <p:spPr>
          <a:xfrm>
            <a:off x="4791075" y="3557237"/>
            <a:ext cx="4597777" cy="1077218"/>
          </a:xfrm>
          <a:prstGeom prst="rect">
            <a:avLst/>
          </a:prstGeom>
        </p:spPr>
        <p:txBody>
          <a:bodyPr wrap="square">
            <a:spAutoFit/>
          </a:bodyPr>
          <a:lstStyle/>
          <a:p>
            <a:r>
              <a:rPr lang="en-GB" sz="1600" dirty="0">
                <a:solidFill>
                  <a:schemeClr val="bg1"/>
                </a:solidFill>
              </a:rPr>
              <a:t>https://github.com/</a:t>
            </a:r>
          </a:p>
          <a:p>
            <a:pPr>
              <a:tabLst>
                <a:tab pos="357188" algn="l"/>
              </a:tabLst>
            </a:pPr>
            <a:r>
              <a:rPr lang="en-GB" sz="1600" dirty="0">
                <a:solidFill>
                  <a:schemeClr val="bg1"/>
                </a:solidFill>
              </a:rPr>
              <a:t>	</a:t>
            </a:r>
            <a:r>
              <a:rPr lang="en-GB" sz="1600" dirty="0" err="1">
                <a:solidFill>
                  <a:schemeClr val="bg1"/>
                </a:solidFill>
              </a:rPr>
              <a:t>alan</a:t>
            </a:r>
            <a:r>
              <a:rPr lang="en-GB" sz="1600" dirty="0">
                <a:solidFill>
                  <a:schemeClr val="bg1"/>
                </a:solidFill>
              </a:rPr>
              <a:t>-</a:t>
            </a:r>
            <a:r>
              <a:rPr lang="en-GB" sz="1600" dirty="0" err="1">
                <a:solidFill>
                  <a:schemeClr val="bg1"/>
                </a:solidFill>
              </a:rPr>
              <a:t>turing</a:t>
            </a:r>
            <a:r>
              <a:rPr lang="en-GB" sz="1600" dirty="0">
                <a:solidFill>
                  <a:schemeClr val="bg1"/>
                </a:solidFill>
              </a:rPr>
              <a:t>-institute/the-</a:t>
            </a:r>
            <a:r>
              <a:rPr lang="en-GB" sz="1600" dirty="0" err="1">
                <a:solidFill>
                  <a:schemeClr val="bg1"/>
                </a:solidFill>
              </a:rPr>
              <a:t>turing</a:t>
            </a:r>
            <a:r>
              <a:rPr lang="en-GB" sz="1600" dirty="0">
                <a:solidFill>
                  <a:schemeClr val="bg1"/>
                </a:solidFill>
              </a:rPr>
              <a:t>-way/</a:t>
            </a:r>
          </a:p>
          <a:p>
            <a:pPr>
              <a:tabLst>
                <a:tab pos="357188" algn="l"/>
              </a:tabLst>
            </a:pPr>
            <a:r>
              <a:rPr lang="en-GB" sz="1600" dirty="0">
                <a:solidFill>
                  <a:schemeClr val="bg1"/>
                </a:solidFill>
              </a:rPr>
              <a:t>	blob/master/</a:t>
            </a:r>
            <a:r>
              <a:rPr lang="en-GB" sz="1600" dirty="0" err="1">
                <a:solidFill>
                  <a:schemeClr val="bg1"/>
                </a:solidFill>
              </a:rPr>
              <a:t>project_management</a:t>
            </a:r>
            <a:r>
              <a:rPr lang="en-GB" sz="1600" dirty="0">
                <a:solidFill>
                  <a:schemeClr val="bg1"/>
                </a:solidFill>
              </a:rPr>
              <a:t>/</a:t>
            </a:r>
          </a:p>
          <a:p>
            <a:pPr>
              <a:tabLst>
                <a:tab pos="357188" algn="l"/>
              </a:tabLst>
            </a:pPr>
            <a:r>
              <a:rPr lang="en-GB" sz="1600" dirty="0">
                <a:solidFill>
                  <a:schemeClr val="bg1"/>
                </a:solidFill>
              </a:rPr>
              <a:t>	tps-funding-application-20190429.md</a:t>
            </a:r>
          </a:p>
        </p:txBody>
      </p:sp>
      <p:pic>
        <p:nvPicPr>
          <p:cNvPr id="10" name="Picture 9">
            <a:extLst>
              <a:ext uri="{FF2B5EF4-FFF2-40B4-BE49-F238E27FC236}">
                <a16:creationId xmlns:a16="http://schemas.microsoft.com/office/drawing/2014/main" id="{AD77BE68-A2A0-4DEE-A8CC-262CECBD9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08" y="702659"/>
            <a:ext cx="4334291" cy="2896117"/>
          </a:xfrm>
          <a:prstGeom prst="rect">
            <a:avLst/>
          </a:prstGeom>
        </p:spPr>
      </p:pic>
    </p:spTree>
    <p:extLst>
      <p:ext uri="{BB962C8B-B14F-4D97-AF65-F5344CB8AC3E}">
        <p14:creationId xmlns:p14="http://schemas.microsoft.com/office/powerpoint/2010/main" val="1054292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B107F3C1-C00C-479F-9701-0945A2477A4F}"/>
              </a:ext>
            </a:extLst>
          </p:cNvPr>
          <p:cNvPicPr>
            <a:picLocks noChangeAspect="1"/>
          </p:cNvPicPr>
          <p:nvPr/>
        </p:nvPicPr>
        <p:blipFill rotWithShape="1">
          <a:blip r:embed="rId3">
            <a:extLst>
              <a:ext uri="{28A0092B-C50C-407E-A947-70E740481C1C}">
                <a14:useLocalDpi xmlns:a14="http://schemas.microsoft.com/office/drawing/2010/main" val="0"/>
              </a:ext>
            </a:extLst>
          </a:blip>
          <a:srcRect l="18735" t="2956" r="95" b="15247"/>
          <a:stretch/>
        </p:blipFill>
        <p:spPr>
          <a:xfrm>
            <a:off x="5695200" y="0"/>
            <a:ext cx="3448800" cy="4312800"/>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pic>
      <p:pic>
        <p:nvPicPr>
          <p:cNvPr id="9" name="Picture Placeholder 7">
            <a:extLst>
              <a:ext uri="{FF2B5EF4-FFF2-40B4-BE49-F238E27FC236}">
                <a16:creationId xmlns:a16="http://schemas.microsoft.com/office/drawing/2014/main" id="{9CD77559-FC12-4F95-B17A-8EEB27DD5756}"/>
              </a:ext>
            </a:extLst>
          </p:cNvPr>
          <p:cNvPicPr>
            <a:picLocks noChangeAspect="1"/>
          </p:cNvPicPr>
          <p:nvPr/>
        </p:nvPicPr>
        <p:blipFill rotWithShape="1">
          <a:blip r:embed="rId4">
            <a:extLst>
              <a:ext uri="{28A0092B-C50C-407E-A947-70E740481C1C}">
                <a14:useLocalDpi xmlns:a14="http://schemas.microsoft.com/office/drawing/2010/main" val="0"/>
              </a:ext>
            </a:extLst>
          </a:blip>
          <a:srcRect l="21119" r="25571"/>
          <a:stretch/>
        </p:blipFill>
        <p:spPr>
          <a:xfrm>
            <a:off x="5695199" y="0"/>
            <a:ext cx="3448801" cy="4312800"/>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pic>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Scoping &amp; designing a data science project</a:t>
            </a:r>
          </a:p>
        </p:txBody>
      </p:sp>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1383455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An algorithm is a set of instructions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descr="A picture containing person, indoor, sitting, man&#10;&#10;Description automatically generated">
            <a:extLst>
              <a:ext uri="{FF2B5EF4-FFF2-40B4-BE49-F238E27FC236}">
                <a16:creationId xmlns:a16="http://schemas.microsoft.com/office/drawing/2014/main" id="{F5649138-0E6C-4FC8-8E49-BEB788F2495D}"/>
              </a:ext>
            </a:extLst>
          </p:cNvPr>
          <p:cNvPicPr>
            <a:picLocks noChangeAspect="1"/>
          </p:cNvPicPr>
          <p:nvPr/>
        </p:nvPicPr>
        <p:blipFill rotWithShape="1">
          <a:blip r:embed="rId2">
            <a:extLst>
              <a:ext uri="{28A0092B-C50C-407E-A947-70E740481C1C}">
                <a14:useLocalDpi xmlns:a14="http://schemas.microsoft.com/office/drawing/2010/main" val="0"/>
              </a:ext>
            </a:extLst>
          </a:blip>
          <a:srcRect l="8261" r="11780"/>
          <a:stretch/>
        </p:blipFill>
        <p:spPr>
          <a:xfrm>
            <a:off x="3132632" y="1344014"/>
            <a:ext cx="2878737" cy="288000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38282281-8A91-4EFB-B299-5773D2D1BDF0}"/>
              </a:ext>
            </a:extLst>
          </p:cNvPr>
          <p:cNvPicPr>
            <a:picLocks noChangeAspect="1"/>
          </p:cNvPicPr>
          <p:nvPr/>
        </p:nvPicPr>
        <p:blipFill rotWithShape="1">
          <a:blip r:embed="rId3">
            <a:extLst>
              <a:ext uri="{28A0092B-C50C-407E-A947-70E740481C1C}">
                <a14:useLocalDpi xmlns:a14="http://schemas.microsoft.com/office/drawing/2010/main" val="0"/>
              </a:ext>
            </a:extLst>
          </a:blip>
          <a:srcRect l="16622" r="16622"/>
          <a:stretch/>
        </p:blipFill>
        <p:spPr>
          <a:xfrm>
            <a:off x="6137685" y="1344014"/>
            <a:ext cx="2880000" cy="2880000"/>
          </a:xfrm>
          <a:prstGeom prst="rect">
            <a:avLst/>
          </a:prstGeom>
        </p:spPr>
      </p:pic>
      <p:pic>
        <p:nvPicPr>
          <p:cNvPr id="3" name="Picture 2" descr="A picture containing indoor, table, food, cake&#10;&#10;Description automatically generated">
            <a:extLst>
              <a:ext uri="{FF2B5EF4-FFF2-40B4-BE49-F238E27FC236}">
                <a16:creationId xmlns:a16="http://schemas.microsoft.com/office/drawing/2014/main" id="{6C8C6135-3CAD-4C44-9EB5-2CE8A5FC6D1E}"/>
              </a:ext>
            </a:extLst>
          </p:cNvPr>
          <p:cNvPicPr>
            <a:picLocks noChangeAspect="1"/>
          </p:cNvPicPr>
          <p:nvPr/>
        </p:nvPicPr>
        <p:blipFill rotWithShape="1">
          <a:blip r:embed="rId4">
            <a:extLst>
              <a:ext uri="{28A0092B-C50C-407E-A947-70E740481C1C}">
                <a14:useLocalDpi xmlns:a14="http://schemas.microsoft.com/office/drawing/2010/main" val="0"/>
              </a:ext>
            </a:extLst>
          </a:blip>
          <a:srcRect l="22677" r="21057"/>
          <a:stretch/>
        </p:blipFill>
        <p:spPr>
          <a:xfrm>
            <a:off x="126316" y="1344014"/>
            <a:ext cx="2880000" cy="2880000"/>
          </a:xfrm>
          <a:prstGeom prst="rect">
            <a:avLst/>
          </a:prstGeom>
        </p:spPr>
      </p:pic>
    </p:spTree>
    <p:extLst>
      <p:ext uri="{BB962C8B-B14F-4D97-AF65-F5344CB8AC3E}">
        <p14:creationId xmlns:p14="http://schemas.microsoft.com/office/powerpoint/2010/main" val="256066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An algorithm is a set of instructions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6" name="Picture 5" descr="A picture containing person, indoor, sitting, man&#10;&#10;Description automatically generated">
            <a:extLst>
              <a:ext uri="{FF2B5EF4-FFF2-40B4-BE49-F238E27FC236}">
                <a16:creationId xmlns:a16="http://schemas.microsoft.com/office/drawing/2014/main" id="{F5649138-0E6C-4FC8-8E49-BEB788F2495D}"/>
              </a:ext>
            </a:extLst>
          </p:cNvPr>
          <p:cNvPicPr>
            <a:picLocks noChangeAspect="1"/>
          </p:cNvPicPr>
          <p:nvPr/>
        </p:nvPicPr>
        <p:blipFill rotWithShape="1">
          <a:blip r:embed="rId2">
            <a:extLst>
              <a:ext uri="{28A0092B-C50C-407E-A947-70E740481C1C}">
                <a14:useLocalDpi xmlns:a14="http://schemas.microsoft.com/office/drawing/2010/main" val="0"/>
              </a:ext>
            </a:extLst>
          </a:blip>
          <a:srcRect l="8261" r="11780"/>
          <a:stretch/>
        </p:blipFill>
        <p:spPr>
          <a:xfrm>
            <a:off x="3132632" y="1344014"/>
            <a:ext cx="2878737" cy="288000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38282281-8A91-4EFB-B299-5773D2D1BDF0}"/>
              </a:ext>
            </a:extLst>
          </p:cNvPr>
          <p:cNvPicPr>
            <a:picLocks noChangeAspect="1"/>
          </p:cNvPicPr>
          <p:nvPr/>
        </p:nvPicPr>
        <p:blipFill rotWithShape="1">
          <a:blip r:embed="rId3">
            <a:extLst>
              <a:ext uri="{28A0092B-C50C-407E-A947-70E740481C1C}">
                <a14:useLocalDpi xmlns:a14="http://schemas.microsoft.com/office/drawing/2010/main" val="0"/>
              </a:ext>
            </a:extLst>
          </a:blip>
          <a:srcRect l="16622" r="16622"/>
          <a:stretch/>
        </p:blipFill>
        <p:spPr>
          <a:xfrm>
            <a:off x="6137685" y="1344014"/>
            <a:ext cx="2880000" cy="2880000"/>
          </a:xfrm>
          <a:prstGeom prst="rect">
            <a:avLst/>
          </a:prstGeom>
        </p:spPr>
      </p:pic>
      <p:pic>
        <p:nvPicPr>
          <p:cNvPr id="3" name="Picture 2" descr="A picture containing indoor, table, food, cake&#10;&#10;Description automatically generated">
            <a:extLst>
              <a:ext uri="{FF2B5EF4-FFF2-40B4-BE49-F238E27FC236}">
                <a16:creationId xmlns:a16="http://schemas.microsoft.com/office/drawing/2014/main" id="{6C8C6135-3CAD-4C44-9EB5-2CE8A5FC6D1E}"/>
              </a:ext>
            </a:extLst>
          </p:cNvPr>
          <p:cNvPicPr>
            <a:picLocks noChangeAspect="1"/>
          </p:cNvPicPr>
          <p:nvPr/>
        </p:nvPicPr>
        <p:blipFill rotWithShape="1">
          <a:blip r:embed="rId4">
            <a:extLst>
              <a:ext uri="{28A0092B-C50C-407E-A947-70E740481C1C}">
                <a14:useLocalDpi xmlns:a14="http://schemas.microsoft.com/office/drawing/2010/main" val="0"/>
              </a:ext>
            </a:extLst>
          </a:blip>
          <a:srcRect l="22677" r="21057"/>
          <a:stretch/>
        </p:blipFill>
        <p:spPr>
          <a:xfrm>
            <a:off x="126316" y="1344014"/>
            <a:ext cx="2880000" cy="2880000"/>
          </a:xfrm>
          <a:prstGeom prst="rect">
            <a:avLst/>
          </a:prstGeom>
        </p:spPr>
      </p:pic>
      <p:sp>
        <p:nvSpPr>
          <p:cNvPr id="14" name="Wave 13">
            <a:extLst>
              <a:ext uri="{FF2B5EF4-FFF2-40B4-BE49-F238E27FC236}">
                <a16:creationId xmlns:a16="http://schemas.microsoft.com/office/drawing/2014/main" id="{0C46CC81-AC36-40E6-98E3-8726D8C4AE5B}"/>
              </a:ext>
            </a:extLst>
          </p:cNvPr>
          <p:cNvSpPr/>
          <p:nvPr/>
        </p:nvSpPr>
        <p:spPr>
          <a:xfrm>
            <a:off x="2061000" y="1644750"/>
            <a:ext cx="5022000" cy="1854000"/>
          </a:xfrm>
          <a:prstGeom prst="wave">
            <a:avLst/>
          </a:prstGeom>
          <a:solidFill>
            <a:srgbClr val="D40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AI is not magic</a:t>
            </a:r>
          </a:p>
        </p:txBody>
      </p:sp>
      <p:grpSp>
        <p:nvGrpSpPr>
          <p:cNvPr id="15" name="Group 14">
            <a:extLst>
              <a:ext uri="{FF2B5EF4-FFF2-40B4-BE49-F238E27FC236}">
                <a16:creationId xmlns:a16="http://schemas.microsoft.com/office/drawing/2014/main" id="{626A2B29-F674-4B49-8DA4-A0BE9783D7B8}"/>
              </a:ext>
            </a:extLst>
          </p:cNvPr>
          <p:cNvGrpSpPr/>
          <p:nvPr/>
        </p:nvGrpSpPr>
        <p:grpSpPr>
          <a:xfrm>
            <a:off x="2667000" y="1711913"/>
            <a:ext cx="3810000" cy="1719675"/>
            <a:chOff x="2667000" y="1738877"/>
            <a:chExt cx="3810000" cy="1719675"/>
          </a:xfrm>
        </p:grpSpPr>
        <p:pic>
          <p:nvPicPr>
            <p:cNvPr id="16" name="Picture 2" descr="Sparkles on Apple ">
              <a:extLst>
                <a:ext uri="{FF2B5EF4-FFF2-40B4-BE49-F238E27FC236}">
                  <a16:creationId xmlns:a16="http://schemas.microsoft.com/office/drawing/2014/main" id="{755DA363-F0D2-4D0A-9251-3536DF6CD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738877"/>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parkles on Apple ">
              <a:extLst>
                <a:ext uri="{FF2B5EF4-FFF2-40B4-BE49-F238E27FC236}">
                  <a16:creationId xmlns:a16="http://schemas.microsoft.com/office/drawing/2014/main" id="{C500F974-8D5D-4365-BE15-96A9746B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887052"/>
              <a:ext cx="5715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06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xfrm>
            <a:off x="431801" y="682938"/>
            <a:ext cx="3921124" cy="4460562"/>
          </a:xfrm>
          <a:noFill/>
        </p:spPr>
        <p:txBody>
          <a:bodyPr/>
          <a:lstStyle/>
          <a:p>
            <a:pPr marL="0" indent="0">
              <a:buNone/>
            </a:pPr>
            <a:r>
              <a:rPr lang="en-GB" sz="3200" dirty="0"/>
              <a:t>“AI is whatever hasn't been done yet.”</a:t>
            </a:r>
          </a:p>
          <a:p>
            <a:r>
              <a:rPr lang="en-GB" sz="2400" dirty="0"/>
              <a:t>No agreed upon definition</a:t>
            </a:r>
          </a:p>
          <a:p>
            <a:r>
              <a:rPr lang="en-GB" sz="2400" dirty="0"/>
              <a:t>There is </a:t>
            </a:r>
            <a:r>
              <a:rPr lang="en-GB" sz="2400" u="sng" dirty="0"/>
              <a:t>a lot</a:t>
            </a:r>
            <a:r>
              <a:rPr lang="en-GB" sz="2400" dirty="0"/>
              <a:t> of hype</a:t>
            </a:r>
          </a:p>
          <a:p>
            <a:r>
              <a:rPr lang="en-GB" sz="2400" dirty="0"/>
              <a:t>Setting appropriate expectations in collaborations is really important and hard to do!</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7" name="AutoShape 4" descr="Image result for banksy shredded">
            <a:extLst>
              <a:ext uri="{FF2B5EF4-FFF2-40B4-BE49-F238E27FC236}">
                <a16:creationId xmlns:a16="http://schemas.microsoft.com/office/drawing/2014/main" id="{B8AC1D90-2994-4372-89F7-BF8249714A9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pic>
        <p:nvPicPr>
          <p:cNvPr id="13" name="Picture 4" descr="Image result for a marvel of ants">
            <a:extLst>
              <a:ext uri="{FF2B5EF4-FFF2-40B4-BE49-F238E27FC236}">
                <a16:creationId xmlns:a16="http://schemas.microsoft.com/office/drawing/2014/main" id="{43148A9C-434C-4173-878F-017EB063E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14"/>
          <a:stretch/>
        </p:blipFill>
        <p:spPr bwMode="auto">
          <a:xfrm>
            <a:off x="5222874" y="702659"/>
            <a:ext cx="3921125" cy="3474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CCF7C52-DBC0-4136-BAA3-AF33FD4A24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41" b="27704"/>
          <a:stretch/>
        </p:blipFill>
        <p:spPr>
          <a:xfrm>
            <a:off x="5222875" y="694408"/>
            <a:ext cx="3921125" cy="3474375"/>
          </a:xfrm>
          <a:prstGeom prst="rect">
            <a:avLst/>
          </a:prstGeom>
        </p:spPr>
      </p:pic>
      <p:sp>
        <p:nvSpPr>
          <p:cNvPr id="6" name="Rectangle 5">
            <a:extLst>
              <a:ext uri="{FF2B5EF4-FFF2-40B4-BE49-F238E27FC236}">
                <a16:creationId xmlns:a16="http://schemas.microsoft.com/office/drawing/2014/main" id="{A03FB8D1-990F-4FDE-A5F9-30F77AF6D921}"/>
              </a:ext>
            </a:extLst>
          </p:cNvPr>
          <p:cNvSpPr/>
          <p:nvPr/>
        </p:nvSpPr>
        <p:spPr>
          <a:xfrm>
            <a:off x="5222873" y="674688"/>
            <a:ext cx="3921127" cy="349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712F64C9-7A72-401C-A648-1958A4CD8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318" y="674688"/>
            <a:ext cx="2956235" cy="3494095"/>
          </a:xfrm>
          <a:prstGeom prst="rect">
            <a:avLst/>
          </a:prstGeom>
        </p:spPr>
      </p:pic>
      <p:sp>
        <p:nvSpPr>
          <p:cNvPr id="9" name="TextBox 8">
            <a:extLst>
              <a:ext uri="{FF2B5EF4-FFF2-40B4-BE49-F238E27FC236}">
                <a16:creationId xmlns:a16="http://schemas.microsoft.com/office/drawing/2014/main" id="{6D27A0BE-06B1-436C-80E4-FF0324F027EB}"/>
              </a:ext>
            </a:extLst>
          </p:cNvPr>
          <p:cNvSpPr txBox="1"/>
          <p:nvPr/>
        </p:nvSpPr>
        <p:spPr>
          <a:xfrm>
            <a:off x="-2" y="4302177"/>
            <a:ext cx="7620001" cy="841323"/>
          </a:xfrm>
          <a:prstGeom prst="rect">
            <a:avLst/>
          </a:prstGeom>
          <a:noFill/>
        </p:spPr>
        <p:txBody>
          <a:bodyPr wrap="square" lIns="108000" tIns="0" rIns="0" bIns="72000" rtlCol="0" anchor="b">
            <a:noAutofit/>
          </a:bodyPr>
          <a:lstStyle/>
          <a:p>
            <a:r>
              <a:rPr lang="en-GB" sz="1400" dirty="0">
                <a:solidFill>
                  <a:prstClr val="white"/>
                </a:solidFill>
              </a:rPr>
              <a:t>https://xkcd.com/1838</a:t>
            </a:r>
            <a:endParaRPr lang="en-GB" sz="1400" dirty="0"/>
          </a:p>
          <a:p>
            <a:r>
              <a:rPr lang="en-GB" sz="1400" dirty="0">
                <a:solidFill>
                  <a:schemeClr val="bg1"/>
                </a:solidFill>
              </a:rPr>
              <a:t>https://en.wikipedia.org/wiki/AI_effect</a:t>
            </a:r>
            <a:endParaRPr lang="en-US" sz="1400" dirty="0">
              <a:solidFill>
                <a:schemeClr val="bg1"/>
              </a:solidFill>
            </a:endParaRPr>
          </a:p>
        </p:txBody>
      </p:sp>
    </p:spTree>
    <p:extLst>
      <p:ext uri="{BB962C8B-B14F-4D97-AF65-F5344CB8AC3E}">
        <p14:creationId xmlns:p14="http://schemas.microsoft.com/office/powerpoint/2010/main" val="4049124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Communicating your work</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072" t="7569" r="35559" b="-199"/>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578694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F5406C-A6D1-4067-8E06-5FFB4133DBB7}"/>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2" name="Online Media 1" title="Publishing reproducible logbooks">
            <a:hlinkClick r:id="" action="ppaction://media"/>
            <a:extLst>
              <a:ext uri="{FF2B5EF4-FFF2-40B4-BE49-F238E27FC236}">
                <a16:creationId xmlns:a16="http://schemas.microsoft.com/office/drawing/2014/main" id="{821E43C4-39CE-407B-BDCF-F2C64EAF7822}"/>
              </a:ext>
            </a:extLst>
          </p:cNvPr>
          <p:cNvPicPr>
            <a:picLocks noRot="1" noChangeAspect="1"/>
          </p:cNvPicPr>
          <p:nvPr>
            <a:videoFile r:link="rId1"/>
          </p:nvPr>
        </p:nvPicPr>
        <p:blipFill>
          <a:blip r:embed="rId3"/>
          <a:stretch>
            <a:fillRect/>
          </a:stretch>
        </p:blipFill>
        <p:spPr>
          <a:xfrm>
            <a:off x="682428" y="0"/>
            <a:ext cx="7779144" cy="4375769"/>
          </a:xfrm>
          <a:prstGeom prst="rect">
            <a:avLst/>
          </a:prstGeom>
        </p:spPr>
      </p:pic>
      <p:sp>
        <p:nvSpPr>
          <p:cNvPr id="5" name="TextBox 4">
            <a:extLst>
              <a:ext uri="{FF2B5EF4-FFF2-40B4-BE49-F238E27FC236}">
                <a16:creationId xmlns:a16="http://schemas.microsoft.com/office/drawing/2014/main" id="{16394ADA-C99C-41FA-8DCB-0C89E072BBA3}"/>
              </a:ext>
            </a:extLst>
          </p:cNvPr>
          <p:cNvSpPr txBox="1"/>
          <p:nvPr/>
        </p:nvSpPr>
        <p:spPr>
          <a:xfrm>
            <a:off x="-2" y="4302177"/>
            <a:ext cx="7620001" cy="841323"/>
          </a:xfrm>
          <a:prstGeom prst="rect">
            <a:avLst/>
          </a:prstGeom>
          <a:noFill/>
        </p:spPr>
        <p:txBody>
          <a:bodyPr wrap="square" lIns="108000" tIns="0" rIns="0" bIns="72000" rtlCol="0" anchor="b">
            <a:noAutofit/>
          </a:bodyPr>
          <a:lstStyle/>
          <a:p>
            <a:r>
              <a:rPr lang="en-US" sz="1400" dirty="0">
                <a:solidFill>
                  <a:schemeClr val="bg1"/>
                </a:solidFill>
              </a:rPr>
              <a:t>Drawing by Juliette Taka: </a:t>
            </a:r>
            <a:r>
              <a:rPr lang="en-GB" sz="1400" dirty="0">
                <a:solidFill>
                  <a:schemeClr val="bg1"/>
                </a:solidFill>
              </a:rPr>
              <a:t>https://twitter.com/mybinderteam/status/1082556317842264064</a:t>
            </a:r>
          </a:p>
          <a:p>
            <a:r>
              <a:rPr lang="en-GB" sz="1400" dirty="0">
                <a:solidFill>
                  <a:schemeClr val="bg1"/>
                </a:solidFill>
              </a:rPr>
              <a:t>Animation by </a:t>
            </a:r>
            <a:r>
              <a:rPr lang="en-GB" sz="1400" dirty="0" err="1">
                <a:solidFill>
                  <a:schemeClr val="bg1"/>
                </a:solidFill>
              </a:rPr>
              <a:t>Pix</a:t>
            </a:r>
            <a:r>
              <a:rPr lang="en-GB" sz="1400" dirty="0">
                <a:solidFill>
                  <a:schemeClr val="bg1"/>
                </a:solidFill>
              </a:rPr>
              <a:t> Video, via Open Dream Kit project:</a:t>
            </a:r>
          </a:p>
          <a:p>
            <a:r>
              <a:rPr lang="en-GB" sz="1400" dirty="0">
                <a:solidFill>
                  <a:schemeClr val="bg1"/>
                </a:solidFill>
              </a:rPr>
              <a:t>https://youtu.be/a5i42lSj-L4</a:t>
            </a:r>
            <a:endParaRPr lang="en-US" sz="1400" dirty="0">
              <a:solidFill>
                <a:schemeClr val="bg1"/>
              </a:solidFill>
            </a:endParaRPr>
          </a:p>
        </p:txBody>
      </p:sp>
    </p:spTree>
    <p:extLst>
      <p:ext uri="{BB962C8B-B14F-4D97-AF65-F5344CB8AC3E}">
        <p14:creationId xmlns:p14="http://schemas.microsoft.com/office/powerpoint/2010/main" val="176277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03424-CA96-44B1-932B-E18608152C71}"/>
              </a:ext>
            </a:extLst>
          </p:cNvPr>
          <p:cNvSpPr>
            <a:spLocks noGrp="1"/>
          </p:cNvSpPr>
          <p:nvPr>
            <p:ph type="body" sz="quarter" idx="14"/>
          </p:nvPr>
        </p:nvSpPr>
        <p:spPr>
          <a:xfrm>
            <a:off x="431801" y="682938"/>
            <a:ext cx="3921124" cy="4278676"/>
          </a:xfrm>
        </p:spPr>
        <p:txBody>
          <a:bodyPr/>
          <a:lstStyle/>
          <a:p>
            <a:r>
              <a:rPr lang="en-GB" dirty="0"/>
              <a:t>Leave PDFs behind</a:t>
            </a:r>
          </a:p>
          <a:p>
            <a:r>
              <a:rPr lang="en-GB" dirty="0"/>
              <a:t>Share the responsibility of reproducibility with busy PIs</a:t>
            </a:r>
          </a:p>
          <a:p>
            <a:r>
              <a:rPr lang="en-GB" dirty="0"/>
              <a:t>Requires version control, capturing environment and new build for each change</a:t>
            </a:r>
          </a:p>
        </p:txBody>
      </p:sp>
      <p:pic>
        <p:nvPicPr>
          <p:cNvPr id="6" name="Picture Placeholder 5" descr="A picture containing person, indoor&#10;&#10;Description automatically generated">
            <a:extLst>
              <a:ext uri="{FF2B5EF4-FFF2-40B4-BE49-F238E27FC236}">
                <a16:creationId xmlns:a16="http://schemas.microsoft.com/office/drawing/2014/main" id="{E9F94C0C-AAE5-43DD-83C0-4F5D783CFA9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329" r="19805"/>
          <a:stretch/>
        </p:blipFill>
        <p:spPr>
          <a:xfrm rot="5400000">
            <a:off x="5462587" y="471801"/>
            <a:ext cx="3470275" cy="3892550"/>
          </a:xfrm>
        </p:spPr>
      </p:pic>
      <p:sp>
        <p:nvSpPr>
          <p:cNvPr id="4" name="Text Placeholder 3">
            <a:extLst>
              <a:ext uri="{FF2B5EF4-FFF2-40B4-BE49-F238E27FC236}">
                <a16:creationId xmlns:a16="http://schemas.microsoft.com/office/drawing/2014/main" id="{2DFC4185-7910-4A09-9A7D-502FF31E35B4}"/>
              </a:ext>
            </a:extLst>
          </p:cNvPr>
          <p:cNvSpPr>
            <a:spLocks noGrp="1"/>
          </p:cNvSpPr>
          <p:nvPr>
            <p:ph type="body" sz="quarter" idx="18"/>
          </p:nvPr>
        </p:nvSpPr>
        <p:spPr/>
        <p:txBody>
          <a:bodyPr/>
          <a:lstStyle/>
          <a:p>
            <a:endParaRPr lang="en-GB" dirty="0"/>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88961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https://www.turing.ac.uk/people/researchers/sarah-gibson</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Sarah Gibson</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7"/>
            <a:ext cx="3921124" cy="3406452"/>
          </a:xfrm>
          <a:noFill/>
        </p:spPr>
        <p:txBody>
          <a:bodyPr/>
          <a:lstStyle/>
          <a:p>
            <a:pPr marL="0" indent="0">
              <a:buNone/>
            </a:pPr>
            <a:r>
              <a:rPr lang="en-GB" sz="2400" dirty="0"/>
              <a:t>“It took me a while to feel like I knew enough to contribute to Binder. But the team are always so excited to have my input. Its really motivating to be part of such a welcoming community.”</a:t>
            </a:r>
            <a:endParaRPr lang="en-GB" dirty="0"/>
          </a:p>
        </p:txBody>
      </p:sp>
      <p:pic>
        <p:nvPicPr>
          <p:cNvPr id="2050" name="Picture 2" descr="Sarah Gibson">
            <a:extLst>
              <a:ext uri="{FF2B5EF4-FFF2-40B4-BE49-F238E27FC236}">
                <a16:creationId xmlns:a16="http://schemas.microsoft.com/office/drawing/2014/main" id="{2F194E2C-C896-4E35-8C6E-CE251D0032F8}"/>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5719" b="20395"/>
          <a:stretch/>
        </p:blipFill>
        <p:spPr bwMode="auto">
          <a:xfrm>
            <a:off x="5251450" y="702659"/>
            <a:ext cx="3892550" cy="345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62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F5406C-A6D1-4067-8E06-5FFB4133DBB7}"/>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5" name="TextBox 4">
            <a:extLst>
              <a:ext uri="{FF2B5EF4-FFF2-40B4-BE49-F238E27FC236}">
                <a16:creationId xmlns:a16="http://schemas.microsoft.com/office/drawing/2014/main" id="{16394ADA-C99C-41FA-8DCB-0C89E072BBA3}"/>
              </a:ext>
            </a:extLst>
          </p:cNvPr>
          <p:cNvSpPr txBox="1"/>
          <p:nvPr/>
        </p:nvSpPr>
        <p:spPr>
          <a:xfrm>
            <a:off x="-2" y="4302177"/>
            <a:ext cx="7620001" cy="841323"/>
          </a:xfrm>
          <a:prstGeom prst="rect">
            <a:avLst/>
          </a:prstGeom>
          <a:noFill/>
        </p:spPr>
        <p:txBody>
          <a:bodyPr wrap="square" lIns="108000" tIns="0" rIns="0" bIns="72000" rtlCol="0" anchor="b">
            <a:noAutofit/>
          </a:bodyPr>
          <a:lstStyle/>
          <a:p>
            <a:r>
              <a:rPr lang="en-GB" sz="1400" dirty="0">
                <a:solidFill>
                  <a:schemeClr val="bg1"/>
                </a:solidFill>
              </a:rPr>
              <a:t>https://chanzuckerberg.com/rfa/essential-open-source-software-for-science</a:t>
            </a:r>
          </a:p>
          <a:p>
            <a:r>
              <a:rPr lang="en-GB" sz="1400" dirty="0">
                <a:solidFill>
                  <a:schemeClr val="bg1"/>
                </a:solidFill>
              </a:rPr>
              <a:t>https://medium.com/@cziscience/</a:t>
            </a:r>
          </a:p>
          <a:p>
            <a:r>
              <a:rPr lang="en-GB" sz="1400" dirty="0">
                <a:solidFill>
                  <a:schemeClr val="bg1"/>
                </a:solidFill>
              </a:rPr>
              <a:t>the-invisible-foundations-of-biomedicine-4ab7f8d4f5dd</a:t>
            </a:r>
            <a:endParaRPr lang="en-US" sz="1400" dirty="0">
              <a:solidFill>
                <a:schemeClr val="bg1"/>
              </a:solidFill>
            </a:endParaRPr>
          </a:p>
        </p:txBody>
      </p:sp>
      <p:pic>
        <p:nvPicPr>
          <p:cNvPr id="8" name="Picture 7" descr="A person wearing a suit and tie talking on a cell phone&#10;&#10;Description automatically generated">
            <a:extLst>
              <a:ext uri="{FF2B5EF4-FFF2-40B4-BE49-F238E27FC236}">
                <a16:creationId xmlns:a16="http://schemas.microsoft.com/office/drawing/2014/main" id="{4BD77587-3DAD-458A-A076-9A2E5A86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11163"/>
            <a:ext cx="9138285" cy="3655314"/>
          </a:xfrm>
          <a:prstGeom prst="rect">
            <a:avLst/>
          </a:prstGeom>
        </p:spPr>
      </p:pic>
    </p:spTree>
    <p:extLst>
      <p:ext uri="{BB962C8B-B14F-4D97-AF65-F5344CB8AC3E}">
        <p14:creationId xmlns:p14="http://schemas.microsoft.com/office/powerpoint/2010/main" val="51303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Academic errors have real world effects</a:t>
            </a:r>
          </a:p>
        </p:txBody>
      </p:sp>
      <p:pic>
        <p:nvPicPr>
          <p:cNvPr id="7" name="Picture 6">
            <a:extLst>
              <a:ext uri="{FF2B5EF4-FFF2-40B4-BE49-F238E27FC236}">
                <a16:creationId xmlns:a16="http://schemas.microsoft.com/office/drawing/2014/main" id="{39D3F9F1-121B-4BB1-866A-141250876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729" y="1112464"/>
            <a:ext cx="3060000" cy="3023915"/>
          </a:xfrm>
          <a:prstGeom prst="rect">
            <a:avLst/>
          </a:prstGeom>
        </p:spPr>
      </p:pic>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https://statmodeling.stat.columbia.edu/2013/04/16/memo-to-reinhart-and-rogoff-i-think-its-best-to-admit-your-errors-and-go-on-from-there</a:t>
            </a:r>
          </a:p>
          <a:p>
            <a:r>
              <a:rPr lang="en-GB" sz="1400" dirty="0">
                <a:solidFill>
                  <a:schemeClr val="bg1"/>
                </a:solidFill>
              </a:rPr>
              <a:t>https://www.bbc.co.uk/news/magazine-22223190</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303999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Ethical research</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775" t="24465" r="28220"/>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2710917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5" name="Google Shape;347;p65">
            <a:extLst>
              <a:ext uri="{FF2B5EF4-FFF2-40B4-BE49-F238E27FC236}">
                <a16:creationId xmlns:a16="http://schemas.microsoft.com/office/drawing/2014/main" id="{4414894B-5043-4620-A323-53B6CD262AC8}"/>
              </a:ext>
            </a:extLst>
          </p:cNvPr>
          <p:cNvPicPr preferRelativeResize="0"/>
          <p:nvPr/>
        </p:nvPicPr>
        <p:blipFill rotWithShape="1">
          <a:blip r:embed="rId3"/>
          <a:srcRect l="-103" r="-257" b="4893"/>
          <a:stretch/>
        </p:blipFill>
        <p:spPr>
          <a:xfrm>
            <a:off x="431799" y="0"/>
            <a:ext cx="8308257" cy="4555958"/>
          </a:xfrm>
          <a:prstGeom prst="rect">
            <a:avLst/>
          </a:prstGeom>
          <a:noFill/>
          <a:ln>
            <a:noFill/>
          </a:ln>
        </p:spPr>
      </p:pic>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7" name="TextBox 6">
            <a:extLst>
              <a:ext uri="{FF2B5EF4-FFF2-40B4-BE49-F238E27FC236}">
                <a16:creationId xmlns:a16="http://schemas.microsoft.com/office/drawing/2014/main" id="{26750C3D-A118-4CDE-B2D1-F44CF6C80234}"/>
              </a:ext>
            </a:extLst>
          </p:cNvPr>
          <p:cNvSpPr txBox="1"/>
          <p:nvPr/>
        </p:nvSpPr>
        <p:spPr>
          <a:xfrm>
            <a:off x="-1" y="4302177"/>
            <a:ext cx="5748793" cy="841323"/>
          </a:xfrm>
          <a:prstGeom prst="rect">
            <a:avLst/>
          </a:prstGeom>
          <a:noFill/>
        </p:spPr>
        <p:txBody>
          <a:bodyPr wrap="square" lIns="108000" tIns="0" rIns="0" bIns="72000" rtlCol="0" anchor="b">
            <a:noAutofit/>
          </a:bodyPr>
          <a:lstStyle/>
          <a:p>
            <a:pPr lvl="0">
              <a:defRPr/>
            </a:pPr>
            <a:r>
              <a:rPr lang="en-GB" sz="1400" dirty="0">
                <a:solidFill>
                  <a:prstClr val="white"/>
                </a:solidFill>
              </a:rPr>
              <a:t>Image credit: Robin </a:t>
            </a:r>
            <a:r>
              <a:rPr lang="en-GB" sz="1400" dirty="0" err="1">
                <a:solidFill>
                  <a:prstClr val="white"/>
                </a:solidFill>
              </a:rPr>
              <a:t>Champieux</a:t>
            </a:r>
            <a:r>
              <a:rPr lang="en-GB" sz="1400" dirty="0">
                <a:solidFill>
                  <a:prstClr val="white"/>
                </a:solidFill>
              </a:rPr>
              <a:t> &amp; Danielle Robinson</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1454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3"/>
          </p:nvPr>
        </p:nvSpPr>
        <p:spPr/>
        <p:txBody>
          <a:bodyPr/>
          <a:lstStyle/>
          <a:p>
            <a:r>
              <a:rPr lang="en-GB" b="1" dirty="0"/>
              <a:t>Ethical data science</a:t>
            </a:r>
            <a:endParaRPr lang="en-US" b="1" dirty="0"/>
          </a:p>
        </p:txBody>
      </p:sp>
      <p:sp>
        <p:nvSpPr>
          <p:cNvPr id="5" name="TextBox 4">
            <a:extLst>
              <a:ext uri="{FF2B5EF4-FFF2-40B4-BE49-F238E27FC236}">
                <a16:creationId xmlns:a16="http://schemas.microsoft.com/office/drawing/2014/main" id="{99A5C764-182A-40BD-BBE7-6B30F7001FD5}"/>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https://twitter.com/eturnermd1/status/737436322344927232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https://doi.org/10.6084/m9.figshare.3381379</a:t>
            </a:r>
          </a:p>
        </p:txBody>
      </p:sp>
      <p:sp>
        <p:nvSpPr>
          <p:cNvPr id="14" name="Rectangle 13">
            <a:extLst>
              <a:ext uri="{FF2B5EF4-FFF2-40B4-BE49-F238E27FC236}">
                <a16:creationId xmlns:a16="http://schemas.microsoft.com/office/drawing/2014/main" id="{C2137F83-1260-4E20-86A1-C7C2039627C5}"/>
              </a:ext>
            </a:extLst>
          </p:cNvPr>
          <p:cNvSpPr/>
          <p:nvPr/>
        </p:nvSpPr>
        <p:spPr>
          <a:xfrm>
            <a:off x="5222873" y="674688"/>
            <a:ext cx="3921127" cy="349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2">
            <a:extLst>
              <a:ext uri="{FF2B5EF4-FFF2-40B4-BE49-F238E27FC236}">
                <a16:creationId xmlns:a16="http://schemas.microsoft.com/office/drawing/2014/main" id="{E2009B08-2F02-42C8-9A05-BEA33A14A42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p:blipFill>
        <p:spPr bwMode="auto">
          <a:xfrm>
            <a:off x="5223600" y="951585"/>
            <a:ext cx="3920400" cy="29402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AE8D5753-AE97-4C63-BEC3-2EB606A6BBBE}"/>
              </a:ext>
            </a:extLst>
          </p:cNvPr>
          <p:cNvSpPr>
            <a:spLocks noGrp="1"/>
          </p:cNvSpPr>
          <p:nvPr>
            <p:ph type="body" sz="quarter" idx="12"/>
          </p:nvPr>
        </p:nvSpPr>
        <p:spPr>
          <a:xfrm>
            <a:off x="431800" y="1358689"/>
            <a:ext cx="3921124" cy="3082152"/>
          </a:xfrm>
        </p:spPr>
        <p:txBody>
          <a:bodyPr/>
          <a:lstStyle/>
          <a:p>
            <a:r>
              <a:rPr lang="en-GB" dirty="0"/>
              <a:t>Transparent publishing</a:t>
            </a:r>
          </a:p>
          <a:p>
            <a:endParaRPr lang="en-GB" dirty="0"/>
          </a:p>
        </p:txBody>
      </p:sp>
      <p:sp>
        <p:nvSpPr>
          <p:cNvPr id="17" name="Text Placeholder 10">
            <a:extLst>
              <a:ext uri="{FF2B5EF4-FFF2-40B4-BE49-F238E27FC236}">
                <a16:creationId xmlns:a16="http://schemas.microsoft.com/office/drawing/2014/main" id="{2100F367-DD50-4AA2-A009-337699B703C8}"/>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2154850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3"/>
          </p:nvPr>
        </p:nvSpPr>
        <p:spPr/>
        <p:txBody>
          <a:bodyPr/>
          <a:lstStyle/>
          <a:p>
            <a:r>
              <a:rPr lang="en-GB" b="1" dirty="0"/>
              <a:t>Ethical data science</a:t>
            </a:r>
            <a:endParaRPr lang="en-US" b="1" dirty="0"/>
          </a:p>
        </p:txBody>
      </p:sp>
      <p:sp>
        <p:nvSpPr>
          <p:cNvPr id="5" name="TextBox 4">
            <a:extLst>
              <a:ext uri="{FF2B5EF4-FFF2-40B4-BE49-F238E27FC236}">
                <a16:creationId xmlns:a16="http://schemas.microsoft.com/office/drawing/2014/main" id="{99A5C764-182A-40BD-BBE7-6B30F7001FD5}"/>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https://twitter.com/eturnermd1/status/737436322344927232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https://doi.org/10.6084/m9.figshare.3381379</a:t>
            </a:r>
          </a:p>
        </p:txBody>
      </p:sp>
      <p:sp>
        <p:nvSpPr>
          <p:cNvPr id="14" name="Rectangle 13">
            <a:extLst>
              <a:ext uri="{FF2B5EF4-FFF2-40B4-BE49-F238E27FC236}">
                <a16:creationId xmlns:a16="http://schemas.microsoft.com/office/drawing/2014/main" id="{C2137F83-1260-4E20-86A1-C7C2039627C5}"/>
              </a:ext>
            </a:extLst>
          </p:cNvPr>
          <p:cNvSpPr/>
          <p:nvPr/>
        </p:nvSpPr>
        <p:spPr>
          <a:xfrm>
            <a:off x="5222873" y="674688"/>
            <a:ext cx="3921127" cy="349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15">
            <a:extLst>
              <a:ext uri="{FF2B5EF4-FFF2-40B4-BE49-F238E27FC236}">
                <a16:creationId xmlns:a16="http://schemas.microsoft.com/office/drawing/2014/main" id="{AE8D5753-AE97-4C63-BEC3-2EB606A6BBBE}"/>
              </a:ext>
            </a:extLst>
          </p:cNvPr>
          <p:cNvSpPr>
            <a:spLocks noGrp="1"/>
          </p:cNvSpPr>
          <p:nvPr>
            <p:ph type="body" sz="quarter" idx="12"/>
          </p:nvPr>
        </p:nvSpPr>
        <p:spPr>
          <a:xfrm>
            <a:off x="431800" y="1358689"/>
            <a:ext cx="3921124" cy="3082152"/>
          </a:xfrm>
        </p:spPr>
        <p:txBody>
          <a:bodyPr/>
          <a:lstStyle/>
          <a:p>
            <a:r>
              <a:rPr lang="en-GB" dirty="0"/>
              <a:t>Transparent publishing</a:t>
            </a:r>
          </a:p>
          <a:p>
            <a:endParaRPr lang="en-GB" dirty="0"/>
          </a:p>
        </p:txBody>
      </p:sp>
      <p:sp>
        <p:nvSpPr>
          <p:cNvPr id="17" name="Text Placeholder 10">
            <a:extLst>
              <a:ext uri="{FF2B5EF4-FFF2-40B4-BE49-F238E27FC236}">
                <a16:creationId xmlns:a16="http://schemas.microsoft.com/office/drawing/2014/main" id="{2100F367-DD50-4AA2-A009-337699B703C8}"/>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2" name="Picture 4">
            <a:extLst>
              <a:ext uri="{FF2B5EF4-FFF2-40B4-BE49-F238E27FC236}">
                <a16:creationId xmlns:a16="http://schemas.microsoft.com/office/drawing/2014/main" id="{49A9286E-A3C5-4639-94DF-C2976072A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73" y="951584"/>
            <a:ext cx="3920400" cy="2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32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3"/>
          </p:nvPr>
        </p:nvSpPr>
        <p:spPr/>
        <p:txBody>
          <a:bodyPr/>
          <a:lstStyle/>
          <a:p>
            <a:r>
              <a:rPr lang="en-GB" b="1" dirty="0"/>
              <a:t>Ethical data science</a:t>
            </a:r>
            <a:endParaRPr lang="en-US" b="1" dirty="0"/>
          </a:p>
        </p:txBody>
      </p:sp>
      <p:sp>
        <p:nvSpPr>
          <p:cNvPr id="5" name="TextBox 4">
            <a:extLst>
              <a:ext uri="{FF2B5EF4-FFF2-40B4-BE49-F238E27FC236}">
                <a16:creationId xmlns:a16="http://schemas.microsoft.com/office/drawing/2014/main" id="{99A5C764-182A-40BD-BBE7-6B30F7001FD5}"/>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https://twitter.com/eturnermd1/status/737436322344927232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https://doi.org/10.6084/m9.figshare.3381379</a:t>
            </a:r>
          </a:p>
        </p:txBody>
      </p:sp>
      <p:sp>
        <p:nvSpPr>
          <p:cNvPr id="14" name="Rectangle 13">
            <a:extLst>
              <a:ext uri="{FF2B5EF4-FFF2-40B4-BE49-F238E27FC236}">
                <a16:creationId xmlns:a16="http://schemas.microsoft.com/office/drawing/2014/main" id="{C2137F83-1260-4E20-86A1-C7C2039627C5}"/>
              </a:ext>
            </a:extLst>
          </p:cNvPr>
          <p:cNvSpPr/>
          <p:nvPr/>
        </p:nvSpPr>
        <p:spPr>
          <a:xfrm>
            <a:off x="5222873" y="674688"/>
            <a:ext cx="3921127" cy="349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15">
            <a:extLst>
              <a:ext uri="{FF2B5EF4-FFF2-40B4-BE49-F238E27FC236}">
                <a16:creationId xmlns:a16="http://schemas.microsoft.com/office/drawing/2014/main" id="{AE8D5753-AE97-4C63-BEC3-2EB606A6BBBE}"/>
              </a:ext>
            </a:extLst>
          </p:cNvPr>
          <p:cNvSpPr>
            <a:spLocks noGrp="1"/>
          </p:cNvSpPr>
          <p:nvPr>
            <p:ph type="body" sz="quarter" idx="12"/>
          </p:nvPr>
        </p:nvSpPr>
        <p:spPr>
          <a:xfrm>
            <a:off x="431800" y="1358689"/>
            <a:ext cx="3921124" cy="3082152"/>
          </a:xfrm>
        </p:spPr>
        <p:txBody>
          <a:bodyPr/>
          <a:lstStyle/>
          <a:p>
            <a:r>
              <a:rPr lang="en-GB" dirty="0"/>
              <a:t>Transparent publishing</a:t>
            </a:r>
          </a:p>
          <a:p>
            <a:r>
              <a:rPr lang="en-GB" dirty="0"/>
              <a:t>Consent (GDPR)</a:t>
            </a:r>
          </a:p>
          <a:p>
            <a:r>
              <a:rPr lang="en-GB" dirty="0"/>
              <a:t>Privacy (safe haven)</a:t>
            </a:r>
          </a:p>
          <a:p>
            <a:r>
              <a:rPr lang="en-GB" dirty="0"/>
              <a:t>Societal harm</a:t>
            </a:r>
          </a:p>
          <a:p>
            <a:endParaRPr lang="en-GB" dirty="0"/>
          </a:p>
        </p:txBody>
      </p:sp>
      <p:sp>
        <p:nvSpPr>
          <p:cNvPr id="17" name="Text Placeholder 10">
            <a:extLst>
              <a:ext uri="{FF2B5EF4-FFF2-40B4-BE49-F238E27FC236}">
                <a16:creationId xmlns:a16="http://schemas.microsoft.com/office/drawing/2014/main" id="{2100F367-DD50-4AA2-A009-337699B703C8}"/>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2" name="Picture 4">
            <a:extLst>
              <a:ext uri="{FF2B5EF4-FFF2-40B4-BE49-F238E27FC236}">
                <a16:creationId xmlns:a16="http://schemas.microsoft.com/office/drawing/2014/main" id="{49A9286E-A3C5-4639-94DF-C2976072A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73" y="951584"/>
            <a:ext cx="3920400" cy="2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044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FBF589-0342-461C-AABB-725744C82A6B}"/>
              </a:ext>
            </a:extLst>
          </p:cNvPr>
          <p:cNvPicPr>
            <a:picLocks noChangeAspect="1"/>
          </p:cNvPicPr>
          <p:nvPr/>
        </p:nvPicPr>
        <p:blipFill>
          <a:blip r:embed="rId2"/>
          <a:stretch>
            <a:fillRect/>
          </a:stretch>
        </p:blipFill>
        <p:spPr>
          <a:xfrm>
            <a:off x="-36513" y="-190957"/>
            <a:ext cx="9172981" cy="5499011"/>
          </a:xfrm>
          <a:prstGeom prst="rect">
            <a:avLst/>
          </a:prstGeom>
        </p:spPr>
      </p:pic>
      <p:sp>
        <p:nvSpPr>
          <p:cNvPr id="3" name="Text Placeholder 2">
            <a:extLst>
              <a:ext uri="{FF2B5EF4-FFF2-40B4-BE49-F238E27FC236}">
                <a16:creationId xmlns:a16="http://schemas.microsoft.com/office/drawing/2014/main" id="{DE649834-F66A-4CF8-AD21-A4B22950BD1A}"/>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5" name="TextBox 14">
            <a:extLst>
              <a:ext uri="{FF2B5EF4-FFF2-40B4-BE49-F238E27FC236}">
                <a16:creationId xmlns:a16="http://schemas.microsoft.com/office/drawing/2014/main" id="{3021A315-8D03-4769-B1B8-21D3FFBC6973}"/>
              </a:ext>
            </a:extLst>
          </p:cNvPr>
          <p:cNvSpPr txBox="1"/>
          <p:nvPr/>
        </p:nvSpPr>
        <p:spPr>
          <a:xfrm>
            <a:off x="655455" y="4094571"/>
            <a:ext cx="6893661" cy="1048930"/>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400" dirty="0">
                <a:solidFill>
                  <a:prstClr val="white"/>
                </a:solidFill>
              </a:rPr>
              <a:t>https://www.theguardian.com/technology/2017/sep/07/new-artificial-intelligence-</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can-tell-whether-</a:t>
            </a: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youre</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-gay-or-straight-from-a-photograph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https://osf.io/zn79k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https://arxiv.org/pdf/1902.10739.pdf</a:t>
            </a:r>
          </a:p>
        </p:txBody>
      </p:sp>
    </p:spTree>
    <p:extLst>
      <p:ext uri="{BB962C8B-B14F-4D97-AF65-F5344CB8AC3E}">
        <p14:creationId xmlns:p14="http://schemas.microsoft.com/office/powerpoint/2010/main" val="3867130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3"/>
          </p:nvPr>
        </p:nvSpPr>
        <p:spPr/>
        <p:txBody>
          <a:bodyPr/>
          <a:lstStyle/>
          <a:p>
            <a:r>
              <a:rPr lang="en-GB" b="1" dirty="0"/>
              <a:t>Ethical data science</a:t>
            </a:r>
            <a:endParaRPr lang="en-US" b="1" dirty="0"/>
          </a:p>
        </p:txBody>
      </p:sp>
      <p:sp>
        <p:nvSpPr>
          <p:cNvPr id="5" name="TextBox 4">
            <a:extLst>
              <a:ext uri="{FF2B5EF4-FFF2-40B4-BE49-F238E27FC236}">
                <a16:creationId xmlns:a16="http://schemas.microsoft.com/office/drawing/2014/main" id="{99A5C764-182A-40BD-BBE7-6B30F7001FD5}"/>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https://twitter.com/eturnermd1/status/737436322344927232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https://doi.org/10.6084/m9.figshare.3381379</a:t>
            </a:r>
          </a:p>
        </p:txBody>
      </p:sp>
      <p:sp>
        <p:nvSpPr>
          <p:cNvPr id="14" name="Rectangle 13">
            <a:extLst>
              <a:ext uri="{FF2B5EF4-FFF2-40B4-BE49-F238E27FC236}">
                <a16:creationId xmlns:a16="http://schemas.microsoft.com/office/drawing/2014/main" id="{C2137F83-1260-4E20-86A1-C7C2039627C5}"/>
              </a:ext>
            </a:extLst>
          </p:cNvPr>
          <p:cNvSpPr/>
          <p:nvPr/>
        </p:nvSpPr>
        <p:spPr>
          <a:xfrm>
            <a:off x="5222873" y="674688"/>
            <a:ext cx="3921127" cy="349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15">
            <a:extLst>
              <a:ext uri="{FF2B5EF4-FFF2-40B4-BE49-F238E27FC236}">
                <a16:creationId xmlns:a16="http://schemas.microsoft.com/office/drawing/2014/main" id="{AE8D5753-AE97-4C63-BEC3-2EB606A6BBBE}"/>
              </a:ext>
            </a:extLst>
          </p:cNvPr>
          <p:cNvSpPr>
            <a:spLocks noGrp="1"/>
          </p:cNvSpPr>
          <p:nvPr>
            <p:ph type="body" sz="quarter" idx="12"/>
          </p:nvPr>
        </p:nvSpPr>
        <p:spPr>
          <a:xfrm>
            <a:off x="431800" y="1358689"/>
            <a:ext cx="3921124" cy="3082152"/>
          </a:xfrm>
        </p:spPr>
        <p:txBody>
          <a:bodyPr/>
          <a:lstStyle/>
          <a:p>
            <a:r>
              <a:rPr lang="en-GB" dirty="0"/>
              <a:t>Transparent publishing</a:t>
            </a:r>
          </a:p>
          <a:p>
            <a:r>
              <a:rPr lang="en-GB" dirty="0"/>
              <a:t>Consent (GDPR)</a:t>
            </a:r>
          </a:p>
          <a:p>
            <a:r>
              <a:rPr lang="en-GB" dirty="0"/>
              <a:t>Privacy (safe haven)</a:t>
            </a:r>
          </a:p>
          <a:p>
            <a:r>
              <a:rPr lang="en-GB" dirty="0"/>
              <a:t>Societal harm</a:t>
            </a:r>
          </a:p>
          <a:p>
            <a:r>
              <a:rPr lang="en-GB" dirty="0"/>
              <a:t>Wellbeing of the research team</a:t>
            </a:r>
          </a:p>
          <a:p>
            <a:endParaRPr lang="en-GB" dirty="0"/>
          </a:p>
        </p:txBody>
      </p:sp>
      <p:sp>
        <p:nvSpPr>
          <p:cNvPr id="17" name="Text Placeholder 10">
            <a:extLst>
              <a:ext uri="{FF2B5EF4-FFF2-40B4-BE49-F238E27FC236}">
                <a16:creationId xmlns:a16="http://schemas.microsoft.com/office/drawing/2014/main" id="{2100F367-DD50-4AA2-A009-337699B703C8}"/>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2" name="Picture 4">
            <a:extLst>
              <a:ext uri="{FF2B5EF4-FFF2-40B4-BE49-F238E27FC236}">
                <a16:creationId xmlns:a16="http://schemas.microsoft.com/office/drawing/2014/main" id="{49A9286E-A3C5-4639-94DF-C2976072A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73" y="951584"/>
            <a:ext cx="3920400" cy="2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903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s, car, photo, front&#10;&#10;Description automatically generated">
            <a:extLst>
              <a:ext uri="{FF2B5EF4-FFF2-40B4-BE49-F238E27FC236}">
                <a16:creationId xmlns:a16="http://schemas.microsoft.com/office/drawing/2014/main" id="{E7B8AD06-10DF-4646-9DD1-4063F2A5C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DE649834-F66A-4CF8-AD21-A4B22950BD1A}"/>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8" name="TextBox 7">
            <a:extLst>
              <a:ext uri="{FF2B5EF4-FFF2-40B4-BE49-F238E27FC236}">
                <a16:creationId xmlns:a16="http://schemas.microsoft.com/office/drawing/2014/main" id="{8F796191-9E8E-4093-B80F-B4E2A2F1228A}"/>
              </a:ext>
            </a:extLst>
          </p:cNvPr>
          <p:cNvSpPr txBox="1"/>
          <p:nvPr/>
        </p:nvSpPr>
        <p:spPr>
          <a:xfrm>
            <a:off x="-1" y="4302177"/>
            <a:ext cx="5748793" cy="841323"/>
          </a:xfrm>
          <a:prstGeom prst="rect">
            <a:avLst/>
          </a:prstGeom>
          <a:noFill/>
        </p:spPr>
        <p:txBody>
          <a:bodyPr wrap="square" lIns="108000" tIns="0" rIns="0" bIns="72000" rtlCol="0" anchor="b">
            <a:noAutofit/>
          </a:bodyPr>
          <a:lstStyle/>
          <a:p>
            <a:pPr lvl="0">
              <a:defRPr/>
            </a:pPr>
            <a:r>
              <a:rPr lang="en-GB" sz="1400" dirty="0">
                <a:solidFill>
                  <a:prstClr val="white"/>
                </a:solidFill>
              </a:rPr>
              <a:t>https://www.theverge.com/2019/2/25/18229714/cognizant-facebook-content-moderator-interviews-trauma-working-conditions-arizona</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AutoShape 6">
            <a:extLst>
              <a:ext uri="{FF2B5EF4-FFF2-40B4-BE49-F238E27FC236}">
                <a16:creationId xmlns:a16="http://schemas.microsoft.com/office/drawing/2014/main" id="{BDAFE155-4A37-45CC-87A5-6ACCBAB0BF3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46716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Collaboration</a:t>
            </a:r>
          </a:p>
        </p:txBody>
      </p:sp>
      <p:pic>
        <p:nvPicPr>
          <p:cNvPr id="8" name="Picture Placeholder 7">
            <a:extLst>
              <a:ext uri="{FF2B5EF4-FFF2-40B4-BE49-F238E27FC236}">
                <a16:creationId xmlns:a16="http://schemas.microsoft.com/office/drawing/2014/main" id="{6ECA07D7-6D0A-4EEF-A334-B354EE9700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607" r="30105"/>
          <a:stretch/>
        </p:blipFill>
        <p:spPr>
          <a:xfrm>
            <a:off x="5695200" y="0"/>
            <a:ext cx="3448800" cy="4572000"/>
          </a:xfrm>
        </p:spPr>
      </p:pic>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110572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88B960-1339-4FD1-9630-9D17717118A3}"/>
              </a:ext>
            </a:extLst>
          </p:cNvPr>
          <p:cNvSpPr>
            <a:spLocks noGrp="1"/>
          </p:cNvSpPr>
          <p:nvPr>
            <p:ph type="body" sz="quarter" idx="18"/>
          </p:nvPr>
        </p:nvSpPr>
        <p:spPr/>
        <p:txBody>
          <a:bodyPr/>
          <a:lstStyle/>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https://medium.com/@penguinpress/an-excerpt-from-how-not-to-be-wrong-by-jordan-ellenberg-664e708cfc3d</a:t>
            </a:r>
          </a:p>
        </p:txBody>
      </p:sp>
      <p:pic>
        <p:nvPicPr>
          <p:cNvPr id="10" name="Google Shape;696;p108">
            <a:extLst>
              <a:ext uri="{FF2B5EF4-FFF2-40B4-BE49-F238E27FC236}">
                <a16:creationId xmlns:a16="http://schemas.microsoft.com/office/drawing/2014/main" id="{D64E302B-CDEB-497A-924C-ADA3FDBA1835}"/>
              </a:ext>
            </a:extLst>
          </p:cNvPr>
          <p:cNvPicPr preferRelativeResize="0"/>
          <p:nvPr/>
        </p:nvPicPr>
        <p:blipFill>
          <a:blip r:embed="rId2">
            <a:alphaModFix/>
          </a:blip>
          <a:stretch>
            <a:fillRect/>
          </a:stretch>
        </p:blipFill>
        <p:spPr>
          <a:xfrm>
            <a:off x="428575" y="0"/>
            <a:ext cx="8283625" cy="4348906"/>
          </a:xfrm>
          <a:prstGeom prst="rect">
            <a:avLst/>
          </a:prstGeom>
          <a:noFill/>
          <a:ln>
            <a:noFill/>
          </a:ln>
        </p:spPr>
      </p:pic>
    </p:spTree>
    <p:extLst>
      <p:ext uri="{BB962C8B-B14F-4D97-AF65-F5344CB8AC3E}">
        <p14:creationId xmlns:p14="http://schemas.microsoft.com/office/powerpoint/2010/main" val="3255213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Academic errors have real world effects</a:t>
            </a:r>
          </a:p>
        </p:txBody>
      </p:sp>
      <p:pic>
        <p:nvPicPr>
          <p:cNvPr id="7" name="Picture 6">
            <a:extLst>
              <a:ext uri="{FF2B5EF4-FFF2-40B4-BE49-F238E27FC236}">
                <a16:creationId xmlns:a16="http://schemas.microsoft.com/office/drawing/2014/main" id="{39D3F9F1-121B-4BB1-866A-141250876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729" y="1112464"/>
            <a:ext cx="3060000" cy="3023915"/>
          </a:xfrm>
          <a:prstGeom prst="rect">
            <a:avLst/>
          </a:prstGeom>
        </p:spPr>
      </p:pic>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https://statmodeling.stat.columbia.edu/2013/04/16/memo-to-reinhart-and-rogoff-i-think-its-best-to-admit-your-errors-and-go-on-from-there</a:t>
            </a:r>
          </a:p>
          <a:p>
            <a:r>
              <a:rPr lang="en-GB" sz="1400" dirty="0">
                <a:solidFill>
                  <a:schemeClr val="bg1"/>
                </a:solidFill>
              </a:rPr>
              <a:t>https://www.bbc.co.uk/news/magazine-22223190</a:t>
            </a:r>
          </a:p>
        </p:txBody>
      </p:sp>
      <p:pic>
        <p:nvPicPr>
          <p:cNvPr id="6" name="Picture 5">
            <a:extLst>
              <a:ext uri="{FF2B5EF4-FFF2-40B4-BE49-F238E27FC236}">
                <a16:creationId xmlns:a16="http://schemas.microsoft.com/office/drawing/2014/main" id="{2EF076F5-66C1-4AF5-88B9-26ED9D28C151}"/>
              </a:ext>
            </a:extLst>
          </p:cNvPr>
          <p:cNvPicPr>
            <a:picLocks noChangeAspect="1"/>
          </p:cNvPicPr>
          <p:nvPr/>
        </p:nvPicPr>
        <p:blipFill rotWithShape="1">
          <a:blip r:embed="rId3"/>
          <a:srcRect l="6777" t="1770" r="36300" b="84681"/>
          <a:stretch/>
        </p:blipFill>
        <p:spPr>
          <a:xfrm>
            <a:off x="5313458" y="1112464"/>
            <a:ext cx="2703812" cy="3024000"/>
          </a:xfrm>
          <a:prstGeom prst="rect">
            <a:avLst/>
          </a:prstGeom>
        </p:spPr>
      </p:pic>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3921515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88B960-1339-4FD1-9630-9D17717118A3}"/>
              </a:ext>
            </a:extLst>
          </p:cNvPr>
          <p:cNvSpPr>
            <a:spLocks noGrp="1"/>
          </p:cNvSpPr>
          <p:nvPr>
            <p:ph type="body" sz="quarter" idx="18"/>
          </p:nvPr>
        </p:nvSpPr>
        <p:spPr/>
        <p:txBody>
          <a:bodyPr/>
          <a:lstStyle/>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https://medium.com/@penguinpress/an-excerpt-from-how-not-to-be-wrong-by-jordan-ellenberg-664e708cfc3d</a:t>
            </a:r>
          </a:p>
        </p:txBody>
      </p:sp>
      <p:pic>
        <p:nvPicPr>
          <p:cNvPr id="10" name="Google Shape;696;p108">
            <a:extLst>
              <a:ext uri="{FF2B5EF4-FFF2-40B4-BE49-F238E27FC236}">
                <a16:creationId xmlns:a16="http://schemas.microsoft.com/office/drawing/2014/main" id="{D64E302B-CDEB-497A-924C-ADA3FDBA1835}"/>
              </a:ext>
            </a:extLst>
          </p:cNvPr>
          <p:cNvPicPr preferRelativeResize="0"/>
          <p:nvPr/>
        </p:nvPicPr>
        <p:blipFill>
          <a:blip r:embed="rId2">
            <a:alphaModFix/>
          </a:blip>
          <a:stretch>
            <a:fillRect/>
          </a:stretch>
        </p:blipFill>
        <p:spPr>
          <a:xfrm>
            <a:off x="428575" y="0"/>
            <a:ext cx="8283625" cy="4348906"/>
          </a:xfrm>
          <a:prstGeom prst="rect">
            <a:avLst/>
          </a:prstGeom>
          <a:noFill/>
          <a:ln>
            <a:noFill/>
          </a:ln>
        </p:spPr>
      </p:pic>
      <p:pic>
        <p:nvPicPr>
          <p:cNvPr id="5" name="Google Shape;708;p109">
            <a:extLst>
              <a:ext uri="{FF2B5EF4-FFF2-40B4-BE49-F238E27FC236}">
                <a16:creationId xmlns:a16="http://schemas.microsoft.com/office/drawing/2014/main" id="{1A74B302-3E4B-41C4-A09B-394B76DA75F1}"/>
              </a:ext>
            </a:extLst>
          </p:cNvPr>
          <p:cNvPicPr preferRelativeResize="0"/>
          <p:nvPr/>
        </p:nvPicPr>
        <p:blipFill>
          <a:blip r:embed="rId3">
            <a:alphaModFix/>
          </a:blip>
          <a:stretch>
            <a:fillRect/>
          </a:stretch>
        </p:blipFill>
        <p:spPr>
          <a:xfrm>
            <a:off x="828163" y="2990880"/>
            <a:ext cx="7487675" cy="929125"/>
          </a:xfrm>
          <a:prstGeom prst="rect">
            <a:avLst/>
          </a:prstGeom>
          <a:noFill/>
          <a:ln>
            <a:noFill/>
          </a:ln>
        </p:spPr>
      </p:pic>
    </p:spTree>
    <p:extLst>
      <p:ext uri="{BB962C8B-B14F-4D97-AF65-F5344CB8AC3E}">
        <p14:creationId xmlns:p14="http://schemas.microsoft.com/office/powerpoint/2010/main" val="299606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29FAC965-490E-42C1-AAD3-C0672C272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71" r="11510"/>
          <a:stretch/>
        </p:blipFill>
        <p:spPr bwMode="auto">
          <a:xfrm>
            <a:off x="5251450" y="702659"/>
            <a:ext cx="3892550" cy="3451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noFill/>
        </p:spPr>
        <p:txBody>
          <a:bodyPr/>
          <a:lstStyle/>
          <a:p>
            <a:pPr marL="0" indent="0">
              <a:buNone/>
            </a:pPr>
            <a:r>
              <a:rPr lang="en-GB" sz="3200" dirty="0"/>
              <a:t>Whose voices are missing?</a:t>
            </a:r>
          </a:p>
          <a:p>
            <a:r>
              <a:rPr lang="en-GB" sz="3200" dirty="0"/>
              <a:t>In this room</a:t>
            </a:r>
          </a:p>
          <a:p>
            <a:r>
              <a:rPr lang="en-GB" sz="3200" dirty="0"/>
              <a:t>In your friend group</a:t>
            </a:r>
          </a:p>
          <a:p>
            <a:r>
              <a:rPr lang="en-GB" sz="3200" dirty="0"/>
              <a:t>At work and in your open source communities</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Tree>
    <p:extLst>
      <p:ext uri="{BB962C8B-B14F-4D97-AF65-F5344CB8AC3E}">
        <p14:creationId xmlns:p14="http://schemas.microsoft.com/office/powerpoint/2010/main" val="15263411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13" name="Picture 4" descr="Image result for a marvel of ants">
            <a:extLst>
              <a:ext uri="{FF2B5EF4-FFF2-40B4-BE49-F238E27FC236}">
                <a16:creationId xmlns:a16="http://schemas.microsoft.com/office/drawing/2014/main" id="{43148A9C-434C-4173-878F-017EB063E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58" r="96" b="160"/>
          <a:stretch/>
        </p:blipFill>
        <p:spPr bwMode="auto">
          <a:xfrm>
            <a:off x="-5360" y="-32006"/>
            <a:ext cx="9149360" cy="54909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AutoShape 2" descr="Image result for banksy shredded">
            <a:extLst>
              <a:ext uri="{FF2B5EF4-FFF2-40B4-BE49-F238E27FC236}">
                <a16:creationId xmlns:a16="http://schemas.microsoft.com/office/drawing/2014/main" id="{D19B7193-E5A9-447E-8621-F151612443A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7" name="AutoShape 4" descr="Image result for banksy shredded">
            <a:extLst>
              <a:ext uri="{FF2B5EF4-FFF2-40B4-BE49-F238E27FC236}">
                <a16:creationId xmlns:a16="http://schemas.microsoft.com/office/drawing/2014/main" id="{B8AC1D90-2994-4372-89F7-BF8249714A9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5DCB2DC-E5E2-4793-AF6C-7320D8335DBE}"/>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https://www.nhm.ac.uk/visit/wpy/gallery/2010/images/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eric</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hosking</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-portfolio-award/4372/a-marvel-of-ants.html</a:t>
            </a:r>
          </a:p>
        </p:txBody>
      </p:sp>
    </p:spTree>
    <p:extLst>
      <p:ext uri="{BB962C8B-B14F-4D97-AF65-F5344CB8AC3E}">
        <p14:creationId xmlns:p14="http://schemas.microsoft.com/office/powerpoint/2010/main" val="3909197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3C65-AF4C-4B30-83B9-0FFDCB500236}"/>
              </a:ext>
            </a:extLst>
          </p:cNvPr>
          <p:cNvSpPr>
            <a:spLocks noGrp="1"/>
          </p:cNvSpPr>
          <p:nvPr>
            <p:ph type="title"/>
          </p:nvPr>
        </p:nvSpPr>
        <p:spPr>
          <a:xfrm>
            <a:off x="431799" y="2184922"/>
            <a:ext cx="4360334" cy="571512"/>
          </a:xfrm>
        </p:spPr>
        <p:txBody>
          <a:bodyPr/>
          <a:lstStyle/>
          <a:p>
            <a:r>
              <a:rPr lang="en-GB" dirty="0"/>
              <a:t>A global collaboration</a:t>
            </a:r>
          </a:p>
        </p:txBody>
      </p:sp>
      <p:sp>
        <p:nvSpPr>
          <p:cNvPr id="4" name="Text Placeholder 3">
            <a:extLst>
              <a:ext uri="{FF2B5EF4-FFF2-40B4-BE49-F238E27FC236}">
                <a16:creationId xmlns:a16="http://schemas.microsoft.com/office/drawing/2014/main" id="{3DA1CE1D-A4C1-469F-AD56-7612603E71EB}"/>
              </a:ext>
            </a:extLst>
          </p:cNvPr>
          <p:cNvSpPr>
            <a:spLocks noGrp="1"/>
          </p:cNvSpPr>
          <p:nvPr>
            <p:ph type="body" sz="quarter" idx="18"/>
          </p:nvPr>
        </p:nvSpPr>
        <p:spPr/>
        <p:txBody>
          <a:bodyPr/>
          <a:lstStyle/>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7" name="Picture Placeholder 6">
            <a:extLst>
              <a:ext uri="{FF2B5EF4-FFF2-40B4-BE49-F238E27FC236}">
                <a16:creationId xmlns:a16="http://schemas.microsoft.com/office/drawing/2014/main" id="{52F14B9F-61D3-4194-AC7E-BE86000291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534" r="24534"/>
          <a:stretch>
            <a:fillRect/>
          </a:stretch>
        </p:blipFill>
        <p:spPr>
          <a:xfrm>
            <a:off x="5695200" y="0"/>
            <a:ext cx="3448800" cy="4514790"/>
          </a:xfrm>
        </p:spPr>
      </p:pic>
    </p:spTree>
    <p:extLst>
      <p:ext uri="{BB962C8B-B14F-4D97-AF65-F5344CB8AC3E}">
        <p14:creationId xmlns:p14="http://schemas.microsoft.com/office/powerpoint/2010/main" val="33791415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https://rd-alliance.org/users/patricia-herterich</a:t>
            </a:r>
          </a:p>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Patricia </a:t>
            </a:r>
            <a:r>
              <a:rPr lang="en-GB" sz="3200" b="1" dirty="0" err="1"/>
              <a:t>Herterich</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buNone/>
            </a:pPr>
            <a:r>
              <a:rPr lang="en-GB" sz="2400" dirty="0"/>
              <a:t>“What really sets The Turing Way apart is HOW we’re writing the book. The focus on community, the commitment to transparency and working open right from the beginning is an exciting (and terrifying) new way of working.”</a:t>
            </a:r>
          </a:p>
          <a:p>
            <a:pPr>
              <a:buFont typeface="Arial" panose="020B0604020202020204" pitchFamily="34" charset="0"/>
              <a:buChar char="•"/>
            </a:pPr>
            <a:endParaRPr lang="en-GB" dirty="0"/>
          </a:p>
        </p:txBody>
      </p:sp>
      <p:pic>
        <p:nvPicPr>
          <p:cNvPr id="8" name="Picture 8" descr="Image result for patricia herterich">
            <a:extLst>
              <a:ext uri="{FF2B5EF4-FFF2-40B4-BE49-F238E27FC236}">
                <a16:creationId xmlns:a16="http://schemas.microsoft.com/office/drawing/2014/main" id="{96C19B2D-217B-4886-8E50-9F7295F0888A}"/>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14180" b="14180"/>
          <a:stretch/>
        </p:blipFill>
        <p:spPr bwMode="auto">
          <a:xfrm>
            <a:off x="5251450" y="703263"/>
            <a:ext cx="3892550" cy="345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75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EAD23E-739D-4F49-85FE-1D8B6F28EE30}"/>
              </a:ext>
            </a:extLst>
          </p:cNvPr>
          <p:cNvSpPr>
            <a:spLocks noGrp="1"/>
          </p:cNvSpPr>
          <p:nvPr>
            <p:ph type="body" sz="quarter" idx="18"/>
          </p:nvPr>
        </p:nvSpPr>
        <p:spPr/>
        <p:txBody>
          <a:bodyPr/>
          <a:lstStyle/>
          <a:p>
            <a:r>
              <a:rPr lang="en-GB" dirty="0">
                <a:solidFill>
                  <a:schemeClr val="tx1"/>
                </a:solidFill>
              </a:rPr>
              <a:t> #</a:t>
            </a:r>
            <a:r>
              <a:rPr lang="en-GB" dirty="0" err="1">
                <a:solidFill>
                  <a:schemeClr val="tx1"/>
                </a:solidFill>
              </a:rPr>
              <a:t>PyDataCambridge</a:t>
            </a:r>
            <a:r>
              <a:rPr lang="en-GB" dirty="0">
                <a:solidFill>
                  <a:schemeClr val="tx1"/>
                </a:solidFill>
              </a:rPr>
              <a:t> #</a:t>
            </a:r>
            <a:r>
              <a:rPr lang="en-GB" dirty="0" err="1">
                <a:solidFill>
                  <a:schemeClr val="tx1"/>
                </a:solidFill>
              </a:rPr>
              <a:t>TuringWay</a:t>
            </a:r>
            <a:r>
              <a:rPr lang="en-GB" dirty="0">
                <a:solidFill>
                  <a:schemeClr val="tx1"/>
                </a:solidFill>
              </a:rPr>
              <a:t> @</a:t>
            </a:r>
            <a:r>
              <a:rPr lang="en-GB" dirty="0" err="1">
                <a:solidFill>
                  <a:schemeClr val="tx1"/>
                </a:solidFill>
              </a:rPr>
              <a:t>kirstie_j</a:t>
            </a:r>
            <a:endParaRPr lang="en-GB" dirty="0">
              <a:solidFill>
                <a:schemeClr val="tx1"/>
              </a:solidFill>
            </a:endParaRPr>
          </a:p>
          <a:p>
            <a:r>
              <a:rPr lang="en-US" dirty="0">
                <a:solidFill>
                  <a:schemeClr val="tx1"/>
                </a:solidFill>
              </a:rPr>
              <a:t>https://doi.org/10.5281/zenodo.3543478</a:t>
            </a:r>
            <a:endParaRPr lang="en-GB" dirty="0">
              <a:solidFill>
                <a:schemeClr val="tx1"/>
              </a:solidFill>
            </a:endParaRPr>
          </a:p>
        </p:txBody>
      </p:sp>
      <p:sp>
        <p:nvSpPr>
          <p:cNvPr id="17" name="Google Shape;375;p70">
            <a:extLst>
              <a:ext uri="{FF2B5EF4-FFF2-40B4-BE49-F238E27FC236}">
                <a16:creationId xmlns:a16="http://schemas.microsoft.com/office/drawing/2014/main" id="{8CA5CA8F-2AAE-424E-95B8-9E4B0125810C}"/>
              </a:ext>
            </a:extLst>
          </p:cNvPr>
          <p:cNvSpPr txBox="1">
            <a:spLocks/>
          </p:cNvSpPr>
          <p:nvPr/>
        </p:nvSpPr>
        <p:spPr>
          <a:xfrm>
            <a:off x="228600" y="165241"/>
            <a:ext cx="8751000" cy="653100"/>
          </a:xfrm>
          <a:prstGeom prst="rect">
            <a:avLst/>
          </a:prstGeom>
        </p:spPr>
        <p:txBody>
          <a:bodyPr spcFirstLastPara="1" wrap="square" lIns="91425" tIns="91425" rIns="91425" bIns="91425" anchor="b" anchorCtr="0">
            <a:noAutofit/>
          </a:bodyPr>
          <a:lstStyle>
            <a:lvl1pPr marL="0" indent="0" algn="l" rtl="0" eaLnBrk="0" fontAlgn="base" hangingPunct="0">
              <a:lnSpc>
                <a:spcPct val="85000"/>
              </a:lnSpc>
              <a:spcBef>
                <a:spcPct val="0"/>
              </a:spcBef>
              <a:spcAft>
                <a:spcPct val="0"/>
              </a:spcAft>
              <a:buFont typeface="Arial" panose="020B0604020202020204" pitchFamily="34" charset="0"/>
              <a:buNone/>
              <a:defRPr sz="34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ts val="0"/>
              </a:spcBef>
              <a:spcAft>
                <a:spcPts val="0"/>
              </a:spcAft>
              <a:buClrTx/>
              <a:buSzTx/>
              <a:buFont typeface="Arial" panose="020B0604020202020204" pitchFamily="34" charset="0"/>
              <a:buNone/>
              <a:tabLst/>
              <a:defRPr/>
            </a:pPr>
            <a:r>
              <a:rPr kumimoji="0" lang="en-GB" sz="3400" b="1" i="0" u="none" strike="noStrike" kern="1200" cap="none" spc="0" normalizeH="0" baseline="0" noProof="0">
                <a:ln>
                  <a:noFill/>
                </a:ln>
                <a:solidFill>
                  <a:srgbClr val="1C1C1C"/>
                </a:solidFill>
                <a:effectLst/>
                <a:uLnTx/>
                <a:uFillTx/>
                <a:latin typeface="Zilla Slab"/>
                <a:ea typeface="Zilla Slab"/>
                <a:cs typeface="Zilla Slab"/>
                <a:sym typeface="Zilla Slab"/>
              </a:rPr>
              <a:t>Open Leadership Principles</a:t>
            </a:r>
          </a:p>
        </p:txBody>
      </p:sp>
      <p:sp>
        <p:nvSpPr>
          <p:cNvPr id="18" name="Google Shape;376;p70">
            <a:extLst>
              <a:ext uri="{FF2B5EF4-FFF2-40B4-BE49-F238E27FC236}">
                <a16:creationId xmlns:a16="http://schemas.microsoft.com/office/drawing/2014/main" id="{0FA6D7C5-3C02-458B-ADE4-C56CF26AFFEB}"/>
              </a:ext>
            </a:extLst>
          </p:cNvPr>
          <p:cNvSpPr txBox="1">
            <a:spLocks/>
          </p:cNvSpPr>
          <p:nvPr/>
        </p:nvSpPr>
        <p:spPr>
          <a:xfrm>
            <a:off x="407850" y="2959641"/>
            <a:ext cx="2648100" cy="653100"/>
          </a:xfrm>
          <a:prstGeom prst="rect">
            <a:avLst/>
          </a:prstGeom>
        </p:spPr>
        <p:txBody>
          <a:bodyPr spcFirstLastPara="1" wrap="square" lIns="91425" tIns="91425" rIns="91425" bIns="91425" anchor="t" anchorCtr="0">
            <a:noAutofit/>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1C1C1C"/>
                </a:solidFill>
                <a:effectLst/>
                <a:uLnTx/>
                <a:uFillTx/>
                <a:latin typeface="Arial"/>
                <a:ea typeface="+mn-ea"/>
                <a:cs typeface="+mn-cs"/>
              </a:rPr>
              <a:t>Understanding</a:t>
            </a:r>
            <a:br>
              <a:rPr kumimoji="0" lang="en-GB" sz="2800" b="1" i="0" u="none" strike="noStrike" kern="1200" cap="none" spc="0" normalizeH="0" baseline="0" noProof="0">
                <a:ln>
                  <a:noFill/>
                </a:ln>
                <a:solidFill>
                  <a:srgbClr val="1C1C1C"/>
                </a:solidFill>
                <a:effectLst/>
                <a:uLnTx/>
                <a:uFillTx/>
                <a:latin typeface="Arial"/>
                <a:ea typeface="+mn-ea"/>
                <a:cs typeface="+mn-cs"/>
              </a:rPr>
            </a:br>
            <a:r>
              <a:rPr kumimoji="0" lang="en-GB" sz="1800" b="0" i="0" u="none" strike="noStrike" kern="1200" cap="none" spc="0" normalizeH="0" baseline="0" noProof="0">
                <a:ln>
                  <a:noFill/>
                </a:ln>
                <a:solidFill>
                  <a:srgbClr val="1C1C1C"/>
                </a:solidFill>
                <a:effectLst/>
                <a:uLnTx/>
                <a:uFillTx/>
                <a:latin typeface="Arial"/>
                <a:ea typeface="+mn-ea"/>
                <a:cs typeface="+mn-cs"/>
              </a:rPr>
              <a:t>You make the work accessible and clear</a:t>
            </a:r>
          </a:p>
        </p:txBody>
      </p:sp>
      <p:sp>
        <p:nvSpPr>
          <p:cNvPr id="19" name="Google Shape;377;p70">
            <a:extLst>
              <a:ext uri="{FF2B5EF4-FFF2-40B4-BE49-F238E27FC236}">
                <a16:creationId xmlns:a16="http://schemas.microsoft.com/office/drawing/2014/main" id="{3892E752-ABD8-4AD7-B476-BA17E7555642}"/>
              </a:ext>
            </a:extLst>
          </p:cNvPr>
          <p:cNvSpPr txBox="1">
            <a:spLocks/>
          </p:cNvSpPr>
          <p:nvPr/>
        </p:nvSpPr>
        <p:spPr>
          <a:xfrm>
            <a:off x="3280050" y="2959641"/>
            <a:ext cx="2648100" cy="1038300"/>
          </a:xfrm>
          <a:prstGeom prst="rect">
            <a:avLst/>
          </a:prstGeom>
        </p:spPr>
        <p:txBody>
          <a:bodyPr spcFirstLastPara="1" wrap="square" lIns="91425" tIns="91425" rIns="91425" bIns="91425" anchor="t" anchorCtr="0">
            <a:noAutofit/>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1C1C1C"/>
                </a:solidFill>
                <a:effectLst/>
                <a:uLnTx/>
                <a:uFillTx/>
                <a:latin typeface="Arial"/>
                <a:ea typeface="+mn-ea"/>
                <a:cs typeface="+mn-cs"/>
              </a:rPr>
              <a:t>Sharing</a:t>
            </a:r>
            <a:br>
              <a:rPr kumimoji="0" lang="en-GB" sz="2800" b="1" i="0" u="none" strike="noStrike" kern="1200" cap="none" spc="0" normalizeH="0" baseline="0" noProof="0">
                <a:ln>
                  <a:noFill/>
                </a:ln>
                <a:solidFill>
                  <a:srgbClr val="1C1C1C"/>
                </a:solidFill>
                <a:effectLst/>
                <a:uLnTx/>
                <a:uFillTx/>
                <a:latin typeface="Arial"/>
                <a:ea typeface="+mn-ea"/>
                <a:cs typeface="+mn-cs"/>
              </a:rPr>
            </a:br>
            <a:r>
              <a:rPr kumimoji="0" lang="en-GB" sz="1800" b="0" i="0" u="none" strike="noStrike" kern="1200" cap="none" spc="0" normalizeH="0" baseline="0" noProof="0">
                <a:ln>
                  <a:noFill/>
                </a:ln>
                <a:solidFill>
                  <a:srgbClr val="1C1C1C"/>
                </a:solidFill>
                <a:effectLst/>
                <a:uLnTx/>
                <a:uFillTx/>
                <a:latin typeface="Arial"/>
                <a:ea typeface="+mn-ea"/>
                <a:cs typeface="+mn-cs"/>
              </a:rPr>
              <a:t>You make the work easy to adapt, reproduce, and spread</a:t>
            </a:r>
            <a:endParaRPr kumimoji="0" lang="en-GB" sz="1800" b="0" i="0" u="none" strike="noStrike" kern="1200" cap="none" spc="0" normalizeH="0" baseline="0" noProof="0" dirty="0">
              <a:ln>
                <a:noFill/>
              </a:ln>
              <a:solidFill>
                <a:srgbClr val="1C1C1C"/>
              </a:solidFill>
              <a:effectLst/>
              <a:uLnTx/>
              <a:uFillTx/>
              <a:latin typeface="Arial"/>
              <a:ea typeface="+mn-ea"/>
              <a:cs typeface="+mn-cs"/>
            </a:endParaRPr>
          </a:p>
        </p:txBody>
      </p:sp>
      <p:sp>
        <p:nvSpPr>
          <p:cNvPr id="20" name="Google Shape;378;p70">
            <a:extLst>
              <a:ext uri="{FF2B5EF4-FFF2-40B4-BE49-F238E27FC236}">
                <a16:creationId xmlns:a16="http://schemas.microsoft.com/office/drawing/2014/main" id="{E2E28F50-426B-4C72-B3C3-43C15A1D3679}"/>
              </a:ext>
            </a:extLst>
          </p:cNvPr>
          <p:cNvSpPr txBox="1">
            <a:spLocks/>
          </p:cNvSpPr>
          <p:nvPr/>
        </p:nvSpPr>
        <p:spPr>
          <a:xfrm>
            <a:off x="5904775" y="2959641"/>
            <a:ext cx="3032700" cy="1596300"/>
          </a:xfrm>
          <a:prstGeom prst="rect">
            <a:avLst/>
          </a:prstGeom>
        </p:spPr>
        <p:txBody>
          <a:bodyPr spcFirstLastPara="1" wrap="square" lIns="91425" tIns="91425" rIns="91425" bIns="91425" anchor="t" anchorCtr="0">
            <a:noAutofit/>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1C1C1C"/>
                </a:solidFill>
                <a:effectLst/>
                <a:uLnTx/>
                <a:uFillTx/>
                <a:latin typeface="Arial"/>
                <a:ea typeface="+mn-ea"/>
                <a:cs typeface="+mn-cs"/>
              </a:rPr>
              <a:t>Participation &amp; Inclusion</a:t>
            </a:r>
            <a:br>
              <a:rPr kumimoji="0" lang="en-GB" sz="2800" b="1" i="0" u="none" strike="noStrike" kern="1200" cap="none" spc="0" normalizeH="0" baseline="0" noProof="0">
                <a:ln>
                  <a:noFill/>
                </a:ln>
                <a:solidFill>
                  <a:srgbClr val="1C1C1C"/>
                </a:solidFill>
                <a:effectLst/>
                <a:uLnTx/>
                <a:uFillTx/>
                <a:latin typeface="Arial"/>
                <a:ea typeface="+mn-ea"/>
                <a:cs typeface="+mn-cs"/>
              </a:rPr>
            </a:br>
            <a:r>
              <a:rPr kumimoji="0" lang="en-GB" sz="1800" b="0" i="0" u="none" strike="noStrike" kern="1200" cap="none" spc="0" normalizeH="0" baseline="0" noProof="0">
                <a:ln>
                  <a:noFill/>
                </a:ln>
                <a:solidFill>
                  <a:srgbClr val="1C1C1C"/>
                </a:solidFill>
                <a:effectLst/>
                <a:uLnTx/>
                <a:uFillTx/>
                <a:latin typeface="Arial"/>
                <a:ea typeface="+mn-ea"/>
                <a:cs typeface="+mn-cs"/>
              </a:rPr>
              <a:t>You build shared ownership and agency to make the work inviting and sustainable for all.</a:t>
            </a:r>
            <a:endParaRPr kumimoji="0" lang="en-GB" sz="1800" b="0" i="0" u="none" strike="noStrike" kern="1200" cap="none" spc="0" normalizeH="0" baseline="0" noProof="0" dirty="0">
              <a:ln>
                <a:noFill/>
              </a:ln>
              <a:solidFill>
                <a:srgbClr val="1C1C1C"/>
              </a:solidFill>
              <a:effectLst/>
              <a:uLnTx/>
              <a:uFillTx/>
              <a:latin typeface="Arial"/>
              <a:ea typeface="+mn-ea"/>
              <a:cs typeface="+mn-cs"/>
            </a:endParaRPr>
          </a:p>
        </p:txBody>
      </p:sp>
      <p:sp>
        <p:nvSpPr>
          <p:cNvPr id="21" name="Google Shape;379;p70">
            <a:extLst>
              <a:ext uri="{FF2B5EF4-FFF2-40B4-BE49-F238E27FC236}">
                <a16:creationId xmlns:a16="http://schemas.microsoft.com/office/drawing/2014/main" id="{D6B412C5-0055-4792-A12B-403A1F7104E6}"/>
              </a:ext>
            </a:extLst>
          </p:cNvPr>
          <p:cNvSpPr/>
          <p:nvPr/>
        </p:nvSpPr>
        <p:spPr>
          <a:xfrm>
            <a:off x="757350" y="944241"/>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80;p70">
            <a:extLst>
              <a:ext uri="{FF2B5EF4-FFF2-40B4-BE49-F238E27FC236}">
                <a16:creationId xmlns:a16="http://schemas.microsoft.com/office/drawing/2014/main" id="{DE11FA05-7DC6-46B4-9242-E517EC721852}"/>
              </a:ext>
            </a:extLst>
          </p:cNvPr>
          <p:cNvSpPr/>
          <p:nvPr/>
        </p:nvSpPr>
        <p:spPr>
          <a:xfrm>
            <a:off x="3597450" y="944241"/>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81;p70">
            <a:extLst>
              <a:ext uri="{FF2B5EF4-FFF2-40B4-BE49-F238E27FC236}">
                <a16:creationId xmlns:a16="http://schemas.microsoft.com/office/drawing/2014/main" id="{C1344DB7-75C1-491B-9474-C77291B61859}"/>
              </a:ext>
            </a:extLst>
          </p:cNvPr>
          <p:cNvSpPr/>
          <p:nvPr/>
        </p:nvSpPr>
        <p:spPr>
          <a:xfrm>
            <a:off x="6437550" y="944241"/>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Google Shape;382;p70" descr="fa-share-alt.png">
            <a:extLst>
              <a:ext uri="{FF2B5EF4-FFF2-40B4-BE49-F238E27FC236}">
                <a16:creationId xmlns:a16="http://schemas.microsoft.com/office/drawing/2014/main" id="{21E6DC68-D2C7-4411-AA05-A5D4C07635DE}"/>
              </a:ext>
            </a:extLst>
          </p:cNvPr>
          <p:cNvPicPr preferRelativeResize="0"/>
          <p:nvPr/>
        </p:nvPicPr>
        <p:blipFill>
          <a:blip r:embed="rId2">
            <a:alphaModFix/>
          </a:blip>
          <a:stretch>
            <a:fillRect/>
          </a:stretch>
        </p:blipFill>
        <p:spPr>
          <a:xfrm>
            <a:off x="3783275" y="1206266"/>
            <a:ext cx="1425052" cy="1425052"/>
          </a:xfrm>
          <a:prstGeom prst="rect">
            <a:avLst/>
          </a:prstGeom>
          <a:noFill/>
          <a:ln>
            <a:noFill/>
          </a:ln>
        </p:spPr>
      </p:pic>
      <p:pic>
        <p:nvPicPr>
          <p:cNvPr id="25" name="Google Shape;383;p70">
            <a:extLst>
              <a:ext uri="{FF2B5EF4-FFF2-40B4-BE49-F238E27FC236}">
                <a16:creationId xmlns:a16="http://schemas.microsoft.com/office/drawing/2014/main" id="{1696AD27-0CC3-4069-B6AC-02836FB58702}"/>
              </a:ext>
            </a:extLst>
          </p:cNvPr>
          <p:cNvPicPr preferRelativeResize="0"/>
          <p:nvPr/>
        </p:nvPicPr>
        <p:blipFill>
          <a:blip r:embed="rId3">
            <a:alphaModFix/>
          </a:blip>
          <a:stretch>
            <a:fillRect/>
          </a:stretch>
        </p:blipFill>
        <p:spPr>
          <a:xfrm>
            <a:off x="6622975" y="1128941"/>
            <a:ext cx="1596300" cy="1596300"/>
          </a:xfrm>
          <a:prstGeom prst="rect">
            <a:avLst/>
          </a:prstGeom>
          <a:noFill/>
          <a:ln>
            <a:noFill/>
          </a:ln>
        </p:spPr>
      </p:pic>
      <p:pic>
        <p:nvPicPr>
          <p:cNvPr id="26" name="Google Shape;384;p70">
            <a:extLst>
              <a:ext uri="{FF2B5EF4-FFF2-40B4-BE49-F238E27FC236}">
                <a16:creationId xmlns:a16="http://schemas.microsoft.com/office/drawing/2014/main" id="{A1F55346-D837-41AF-BA45-C23D54FB9CBA}"/>
              </a:ext>
            </a:extLst>
          </p:cNvPr>
          <p:cNvPicPr preferRelativeResize="0"/>
          <p:nvPr/>
        </p:nvPicPr>
        <p:blipFill rotWithShape="1">
          <a:blip r:embed="rId4">
            <a:alphaModFix/>
          </a:blip>
          <a:srcRect b="16548"/>
          <a:stretch/>
        </p:blipFill>
        <p:spPr>
          <a:xfrm>
            <a:off x="700013" y="1089878"/>
            <a:ext cx="2006426" cy="1674425"/>
          </a:xfrm>
          <a:prstGeom prst="rect">
            <a:avLst/>
          </a:prstGeom>
          <a:noFill/>
          <a:ln>
            <a:noFill/>
          </a:ln>
        </p:spPr>
      </p:pic>
      <p:sp>
        <p:nvSpPr>
          <p:cNvPr id="27" name="Google Shape;385;p70">
            <a:extLst>
              <a:ext uri="{FF2B5EF4-FFF2-40B4-BE49-F238E27FC236}">
                <a16:creationId xmlns:a16="http://schemas.microsoft.com/office/drawing/2014/main" id="{71903B14-9E53-423E-AADD-510133AE7165}"/>
              </a:ext>
            </a:extLst>
          </p:cNvPr>
          <p:cNvSpPr txBox="1"/>
          <p:nvPr/>
        </p:nvSpPr>
        <p:spPr>
          <a:xfrm>
            <a:off x="116875" y="4038834"/>
            <a:ext cx="5787900" cy="6939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rPr>
              <a:t>Read more</a:t>
            </a:r>
            <a:endParaRPr kumimoji="0"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sng" strike="noStrike" kern="0" cap="none" spc="0" normalizeH="0" baseline="0" noProof="0" dirty="0">
                <a:ln>
                  <a:noFill/>
                </a:ln>
                <a:solidFill>
                  <a:srgbClr val="1155CC"/>
                </a:solidFill>
                <a:effectLst/>
                <a:highlight>
                  <a:srgbClr val="FFED00"/>
                </a:highlight>
                <a:uLnTx/>
                <a:uFillTx/>
                <a:latin typeface="Zilla Slab"/>
                <a:ea typeface="Zilla Slab"/>
                <a:cs typeface="Zilla Slab"/>
                <a:sym typeface="Zilla Slab"/>
                <a:hlinkClick r:id="rId5"/>
              </a:rPr>
              <a:t>https://mozilla.github.io/olm-whitepaper</a:t>
            </a:r>
            <a:endParaRPr kumimoji="0" sz="1800" b="0"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p:txBody>
      </p:sp>
      <p:pic>
        <p:nvPicPr>
          <p:cNvPr id="30" name="Google Shape;24;p4">
            <a:extLst>
              <a:ext uri="{FF2B5EF4-FFF2-40B4-BE49-F238E27FC236}">
                <a16:creationId xmlns:a16="http://schemas.microsoft.com/office/drawing/2014/main" id="{9157F008-D7BC-44C6-A15D-981D0A1981AB}"/>
              </a:ext>
            </a:extLst>
          </p:cNvPr>
          <p:cNvPicPr preferRelativeResize="0">
            <a:picLocks noChangeAspect="1"/>
          </p:cNvPicPr>
          <p:nvPr/>
        </p:nvPicPr>
        <p:blipFill>
          <a:blip r:embed="rId6">
            <a:alphaModFix/>
          </a:blip>
          <a:stretch>
            <a:fillRect/>
          </a:stretch>
        </p:blipFill>
        <p:spPr>
          <a:xfrm>
            <a:off x="228600" y="4734003"/>
            <a:ext cx="1197269" cy="343200"/>
          </a:xfrm>
          <a:prstGeom prst="rect">
            <a:avLst/>
          </a:prstGeom>
          <a:noFill/>
          <a:ln>
            <a:noFill/>
          </a:ln>
        </p:spPr>
      </p:pic>
    </p:spTree>
    <p:extLst>
      <p:ext uri="{BB962C8B-B14F-4D97-AF65-F5344CB8AC3E}">
        <p14:creationId xmlns:p14="http://schemas.microsoft.com/office/powerpoint/2010/main" val="3510985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563DE-EFDF-4EE2-80F1-0B79FA55F72B}"/>
              </a:ext>
            </a:extLst>
          </p:cNvPr>
          <p:cNvSpPr>
            <a:spLocks noGrp="1"/>
          </p:cNvSpPr>
          <p:nvPr>
            <p:ph type="body" sz="quarter" idx="18"/>
          </p:nvPr>
        </p:nvSpPr>
        <p:spPr/>
        <p:txBody>
          <a:bodyPr/>
          <a:lstStyle/>
          <a:p>
            <a:r>
              <a:rPr lang="en-GB" dirty="0"/>
              <a:t>https://github.com/alan-turing-institute/the-turing-way</a:t>
            </a:r>
          </a:p>
          <a:p>
            <a:r>
              <a:rPr lang="en-GB" dirty="0"/>
              <a:t> #</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0" name="Rectangle 9">
            <a:extLst>
              <a:ext uri="{FF2B5EF4-FFF2-40B4-BE49-F238E27FC236}">
                <a16:creationId xmlns:a16="http://schemas.microsoft.com/office/drawing/2014/main" id="{4C84F829-B42C-4853-B6C9-81A23B65FCF9}"/>
              </a:ext>
            </a:extLst>
          </p:cNvPr>
          <p:cNvSpPr/>
          <p:nvPr/>
        </p:nvSpPr>
        <p:spPr>
          <a:xfrm>
            <a:off x="5871954" y="411164"/>
            <a:ext cx="3272046" cy="3447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3E824050-24EE-4FEA-A8A4-EA1F437C8C4C}"/>
              </a:ext>
            </a:extLst>
          </p:cNvPr>
          <p:cNvPicPr>
            <a:picLocks noChangeAspect="1"/>
          </p:cNvPicPr>
          <p:nvPr/>
        </p:nvPicPr>
        <p:blipFill rotWithShape="1">
          <a:blip r:embed="rId2"/>
          <a:srcRect l="25235" t="16621" r="60295" b="60629"/>
          <a:stretch/>
        </p:blipFill>
        <p:spPr>
          <a:xfrm>
            <a:off x="5871954" y="411163"/>
            <a:ext cx="1044451" cy="3394724"/>
          </a:xfrm>
          <a:prstGeom prst="rect">
            <a:avLst/>
          </a:prstGeom>
        </p:spPr>
      </p:pic>
      <p:pic>
        <p:nvPicPr>
          <p:cNvPr id="8" name="Picture 7">
            <a:extLst>
              <a:ext uri="{FF2B5EF4-FFF2-40B4-BE49-F238E27FC236}">
                <a16:creationId xmlns:a16="http://schemas.microsoft.com/office/drawing/2014/main" id="{C15D074B-8ABB-4F72-8C98-03EBEF6D0731}"/>
              </a:ext>
            </a:extLst>
          </p:cNvPr>
          <p:cNvPicPr>
            <a:picLocks noChangeAspect="1"/>
          </p:cNvPicPr>
          <p:nvPr/>
        </p:nvPicPr>
        <p:blipFill rotWithShape="1">
          <a:blip r:embed="rId2"/>
          <a:srcRect l="25235" t="39499" r="60295" b="37400"/>
          <a:stretch/>
        </p:blipFill>
        <p:spPr>
          <a:xfrm>
            <a:off x="6985751" y="411164"/>
            <a:ext cx="1044451" cy="3447100"/>
          </a:xfrm>
          <a:prstGeom prst="rect">
            <a:avLst/>
          </a:prstGeom>
        </p:spPr>
      </p:pic>
      <p:pic>
        <p:nvPicPr>
          <p:cNvPr id="9" name="Picture 8">
            <a:extLst>
              <a:ext uri="{FF2B5EF4-FFF2-40B4-BE49-F238E27FC236}">
                <a16:creationId xmlns:a16="http://schemas.microsoft.com/office/drawing/2014/main" id="{435E6E3D-2C6B-4439-8987-768493CCA090}"/>
              </a:ext>
            </a:extLst>
          </p:cNvPr>
          <p:cNvPicPr>
            <a:picLocks noChangeAspect="1"/>
          </p:cNvPicPr>
          <p:nvPr/>
        </p:nvPicPr>
        <p:blipFill rotWithShape="1">
          <a:blip r:embed="rId2"/>
          <a:srcRect l="25235" t="62949" r="60295" b="15353"/>
          <a:stretch/>
        </p:blipFill>
        <p:spPr>
          <a:xfrm>
            <a:off x="8099549" y="411163"/>
            <a:ext cx="1044451" cy="3237746"/>
          </a:xfrm>
          <a:prstGeom prst="rect">
            <a:avLst/>
          </a:prstGeom>
        </p:spPr>
      </p:pic>
      <p:sp>
        <p:nvSpPr>
          <p:cNvPr id="13" name="TextBox 12">
            <a:extLst>
              <a:ext uri="{FF2B5EF4-FFF2-40B4-BE49-F238E27FC236}">
                <a16:creationId xmlns:a16="http://schemas.microsoft.com/office/drawing/2014/main" id="{3556DDD1-26BA-4147-9BE0-DA433D7A9DA0}"/>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https://github.com/alan-turing-institute/the-turing-way#contributors</a:t>
            </a:r>
          </a:p>
          <a:p>
            <a:r>
              <a:rPr lang="en-GB" sz="1400" dirty="0">
                <a:solidFill>
                  <a:schemeClr val="bg1"/>
                </a:solidFill>
              </a:rPr>
              <a:t>https://allcontributors.org/docs/en/emoji-key</a:t>
            </a:r>
          </a:p>
        </p:txBody>
      </p:sp>
      <p:pic>
        <p:nvPicPr>
          <p:cNvPr id="11" name="Picture 10">
            <a:extLst>
              <a:ext uri="{FF2B5EF4-FFF2-40B4-BE49-F238E27FC236}">
                <a16:creationId xmlns:a16="http://schemas.microsoft.com/office/drawing/2014/main" id="{987B4C17-C76B-4157-ADD3-C99EAA475B0F}"/>
              </a:ext>
            </a:extLst>
          </p:cNvPr>
          <p:cNvPicPr>
            <a:picLocks noChangeAspect="1"/>
          </p:cNvPicPr>
          <p:nvPr/>
        </p:nvPicPr>
        <p:blipFill rotWithShape="1">
          <a:blip r:embed="rId3"/>
          <a:srcRect l="13733" t="61445" r="13480" b="20361"/>
          <a:stretch/>
        </p:blipFill>
        <p:spPr>
          <a:xfrm>
            <a:off x="451102" y="56644"/>
            <a:ext cx="3816000" cy="3788069"/>
          </a:xfrm>
          <a:prstGeom prst="rect">
            <a:avLst/>
          </a:prstGeom>
        </p:spPr>
      </p:pic>
      <p:pic>
        <p:nvPicPr>
          <p:cNvPr id="12" name="Picture 11">
            <a:extLst>
              <a:ext uri="{FF2B5EF4-FFF2-40B4-BE49-F238E27FC236}">
                <a16:creationId xmlns:a16="http://schemas.microsoft.com/office/drawing/2014/main" id="{7CC4015A-9B71-4EC7-899B-9097AD328EB7}"/>
              </a:ext>
            </a:extLst>
          </p:cNvPr>
          <p:cNvPicPr>
            <a:picLocks noChangeAspect="1"/>
          </p:cNvPicPr>
          <p:nvPr/>
        </p:nvPicPr>
        <p:blipFill rotWithShape="1">
          <a:blip r:embed="rId3"/>
          <a:srcRect l="13735" t="79852" r="13479" b="3722"/>
          <a:stretch/>
        </p:blipFill>
        <p:spPr>
          <a:xfrm>
            <a:off x="966395" y="1193122"/>
            <a:ext cx="3816000" cy="3420000"/>
          </a:xfrm>
          <a:prstGeom prst="rect">
            <a:avLst/>
          </a:prstGeom>
        </p:spPr>
      </p:pic>
    </p:spTree>
    <p:extLst>
      <p:ext uri="{BB962C8B-B14F-4D97-AF65-F5344CB8AC3E}">
        <p14:creationId xmlns:p14="http://schemas.microsoft.com/office/powerpoint/2010/main" val="4162233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F8F4F5-565C-4B4C-BEC1-D4574DC48441}"/>
              </a:ext>
            </a:extLst>
          </p:cNvPr>
          <p:cNvSpPr>
            <a:spLocks noGrp="1"/>
          </p:cNvSpPr>
          <p:nvPr>
            <p:ph type="body" sz="quarter" idx="18"/>
          </p:nvPr>
        </p:nvSpPr>
        <p:spPr/>
        <p:txBody>
          <a:bodyPr/>
          <a:lstStyle/>
          <a:p>
            <a:r>
              <a:rPr lang="en-GB" dirty="0"/>
              <a:t>https://rosiehigman.wordpress.com</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4" name="Text Placeholder 3">
            <a:extLst>
              <a:ext uri="{FF2B5EF4-FFF2-40B4-BE49-F238E27FC236}">
                <a16:creationId xmlns:a16="http://schemas.microsoft.com/office/drawing/2014/main" id="{EAABD406-2E76-482F-9363-DF69154BBAFF}"/>
              </a:ext>
            </a:extLst>
          </p:cNvPr>
          <p:cNvSpPr>
            <a:spLocks noGrp="1"/>
          </p:cNvSpPr>
          <p:nvPr>
            <p:ph type="body" sz="quarter" idx="13"/>
          </p:nvPr>
        </p:nvSpPr>
        <p:spPr/>
        <p:txBody>
          <a:bodyPr/>
          <a:lstStyle/>
          <a:p>
            <a:r>
              <a:rPr lang="en-GB" sz="3200" b="1" dirty="0"/>
              <a:t>Rosie </a:t>
            </a:r>
            <a:r>
              <a:rPr lang="en-GB" sz="3200" b="1" dirty="0" err="1"/>
              <a:t>Higman</a:t>
            </a:r>
            <a:endParaRPr lang="en-US" sz="3200" b="1" dirty="0"/>
          </a:p>
        </p:txBody>
      </p:sp>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2"/>
          </p:nvPr>
        </p:nvSpPr>
        <p:spPr>
          <a:xfrm>
            <a:off x="431800" y="1325886"/>
            <a:ext cx="3921124" cy="3817613"/>
          </a:xfrm>
          <a:noFill/>
        </p:spPr>
        <p:txBody>
          <a:bodyPr/>
          <a:lstStyle/>
          <a:p>
            <a:pPr marL="0" indent="0">
              <a:buNone/>
            </a:pPr>
            <a:r>
              <a:rPr lang="en-GB" dirty="0"/>
              <a:t>“There’s no point in running events when you’re only preaching to the choir. We need to show researchers the selfish reasons to follow our recommendations.”</a:t>
            </a:r>
          </a:p>
        </p:txBody>
      </p:sp>
      <p:pic>
        <p:nvPicPr>
          <p:cNvPr id="10" name="Picture 4" descr="Image result for rosie higman">
            <a:extLst>
              <a:ext uri="{FF2B5EF4-FFF2-40B4-BE49-F238E27FC236}">
                <a16:creationId xmlns:a16="http://schemas.microsoft.com/office/drawing/2014/main" id="{13E9D3D9-3C3A-4389-A368-11C92A6475E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5669" b="5669"/>
          <a:stretch>
            <a:fillRect/>
          </a:stretch>
        </p:blipFill>
        <p:spPr bwMode="auto">
          <a:xfrm>
            <a:off x="5251450" y="703263"/>
            <a:ext cx="3892550" cy="345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211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0813231-E45A-4030-835D-3F534F3BDA72}"/>
              </a:ext>
            </a:extLst>
          </p:cNvPr>
          <p:cNvSpPr>
            <a:spLocks noGrp="1"/>
          </p:cNvSpPr>
          <p:nvPr>
            <p:ph type="body" sz="quarter" idx="13"/>
          </p:nvPr>
        </p:nvSpPr>
        <p:spPr/>
        <p:txBody>
          <a:bodyPr/>
          <a:lstStyle/>
          <a:p>
            <a:r>
              <a:rPr lang="en-US" sz="3200" b="1" dirty="0"/>
              <a:t>Book Dashes</a:t>
            </a:r>
          </a:p>
        </p:txBody>
      </p:sp>
      <p:sp>
        <p:nvSpPr>
          <p:cNvPr id="3" name="Text Placeholder 2">
            <a:extLst>
              <a:ext uri="{FF2B5EF4-FFF2-40B4-BE49-F238E27FC236}">
                <a16:creationId xmlns:a16="http://schemas.microsoft.com/office/drawing/2014/main" id="{5E11182C-D168-4E3A-9F3A-E5A4E09E41B3}"/>
              </a:ext>
            </a:extLst>
          </p:cNvPr>
          <p:cNvSpPr>
            <a:spLocks noGrp="1"/>
          </p:cNvSpPr>
          <p:nvPr>
            <p:ph type="body" sz="quarter" idx="12"/>
          </p:nvPr>
        </p:nvSpPr>
        <p:spPr>
          <a:xfrm>
            <a:off x="431800" y="1325886"/>
            <a:ext cx="3921124" cy="3406451"/>
          </a:xfrm>
        </p:spPr>
        <p:txBody>
          <a:bodyPr/>
          <a:lstStyle/>
          <a:p>
            <a:r>
              <a:rPr lang="en-GB" dirty="0"/>
              <a:t>Manchester and London</a:t>
            </a:r>
          </a:p>
          <a:p>
            <a:r>
              <a:rPr lang="en-GB" dirty="0"/>
              <a:t>13 selected people to contribute to the book</a:t>
            </a:r>
          </a:p>
          <a:p>
            <a:r>
              <a:rPr lang="en-GB" dirty="0"/>
              <a:t>1:3 support ratio: mentored support to contribute expertise </a:t>
            </a:r>
          </a:p>
        </p:txBody>
      </p:sp>
      <p:sp>
        <p:nvSpPr>
          <p:cNvPr id="15" name="Text Placeholder 14">
            <a:extLst>
              <a:ext uri="{FF2B5EF4-FFF2-40B4-BE49-F238E27FC236}">
                <a16:creationId xmlns:a16="http://schemas.microsoft.com/office/drawing/2014/main" id="{B095C734-27BD-4260-BF62-DA64554674DF}"/>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11" name="Picture 10" descr="A picture containing sky, outdoor, water sport, person&#10;&#10;Description automatically generated">
            <a:extLst>
              <a:ext uri="{FF2B5EF4-FFF2-40B4-BE49-F238E27FC236}">
                <a16:creationId xmlns:a16="http://schemas.microsoft.com/office/drawing/2014/main" id="{111EF689-7DFA-494D-88E7-D62F6FAEE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000" y="702659"/>
            <a:ext cx="4320000" cy="2486206"/>
          </a:xfrm>
          <a:prstGeom prst="rect">
            <a:avLst/>
          </a:prstGeom>
        </p:spPr>
      </p:pic>
      <p:sp>
        <p:nvSpPr>
          <p:cNvPr id="7" name="Rectangle 6">
            <a:extLst>
              <a:ext uri="{FF2B5EF4-FFF2-40B4-BE49-F238E27FC236}">
                <a16:creationId xmlns:a16="http://schemas.microsoft.com/office/drawing/2014/main" id="{EF33B737-F05E-4513-B9F5-FEC82F4F3424}"/>
              </a:ext>
            </a:extLst>
          </p:cNvPr>
          <p:cNvSpPr/>
          <p:nvPr/>
        </p:nvSpPr>
        <p:spPr>
          <a:xfrm>
            <a:off x="4824000" y="3188865"/>
            <a:ext cx="4320000" cy="1569660"/>
          </a:xfrm>
          <a:prstGeom prst="rect">
            <a:avLst/>
          </a:prstGeom>
        </p:spPr>
        <p:txBody>
          <a:bodyPr wrap="square">
            <a:spAutoFit/>
          </a:bodyPr>
          <a:lstStyle/>
          <a:p>
            <a:r>
              <a:rPr lang="en-GB" sz="1600" dirty="0">
                <a:solidFill>
                  <a:schemeClr val="bg1"/>
                </a:solidFill>
              </a:rPr>
              <a:t>https://github.com/</a:t>
            </a:r>
          </a:p>
          <a:p>
            <a:pPr>
              <a:tabLst>
                <a:tab pos="357188" algn="l"/>
              </a:tabLst>
            </a:pPr>
            <a:r>
              <a:rPr lang="en-GB" sz="1600" dirty="0">
                <a:solidFill>
                  <a:schemeClr val="bg1"/>
                </a:solidFill>
              </a:rPr>
              <a:t>	</a:t>
            </a:r>
            <a:r>
              <a:rPr lang="en-GB" sz="1600" dirty="0" err="1">
                <a:solidFill>
                  <a:schemeClr val="bg1"/>
                </a:solidFill>
              </a:rPr>
              <a:t>alan</a:t>
            </a:r>
            <a:r>
              <a:rPr lang="en-GB" sz="1600" dirty="0">
                <a:solidFill>
                  <a:schemeClr val="bg1"/>
                </a:solidFill>
              </a:rPr>
              <a:t>-</a:t>
            </a:r>
            <a:r>
              <a:rPr lang="en-GB" sz="1600" dirty="0" err="1">
                <a:solidFill>
                  <a:schemeClr val="bg1"/>
                </a:solidFill>
              </a:rPr>
              <a:t>turing</a:t>
            </a:r>
            <a:r>
              <a:rPr lang="en-GB" sz="1600" dirty="0">
                <a:solidFill>
                  <a:schemeClr val="bg1"/>
                </a:solidFill>
              </a:rPr>
              <a:t>-institute/the-</a:t>
            </a:r>
            <a:r>
              <a:rPr lang="en-GB" sz="1600" dirty="0" err="1">
                <a:solidFill>
                  <a:schemeClr val="bg1"/>
                </a:solidFill>
              </a:rPr>
              <a:t>turing</a:t>
            </a:r>
            <a:r>
              <a:rPr lang="en-GB" sz="1600" dirty="0">
                <a:solidFill>
                  <a:schemeClr val="bg1"/>
                </a:solidFill>
              </a:rPr>
              <a:t>-way/</a:t>
            </a:r>
          </a:p>
          <a:p>
            <a:pPr>
              <a:tabLst>
                <a:tab pos="357188" algn="l"/>
              </a:tabLst>
            </a:pPr>
            <a:r>
              <a:rPr lang="en-GB" sz="1600" dirty="0">
                <a:solidFill>
                  <a:schemeClr val="bg1"/>
                </a:solidFill>
              </a:rPr>
              <a:t>	blob/master/</a:t>
            </a:r>
          </a:p>
          <a:p>
            <a:pPr>
              <a:tabLst>
                <a:tab pos="357188" algn="l"/>
              </a:tabLst>
            </a:pPr>
            <a:r>
              <a:rPr lang="en-GB" sz="1600" dirty="0">
                <a:solidFill>
                  <a:schemeClr val="bg1"/>
                </a:solidFill>
              </a:rPr>
              <a:t>	workshops/book-dash/</a:t>
            </a:r>
          </a:p>
          <a:p>
            <a:pPr>
              <a:tabLst>
                <a:tab pos="357188" algn="l"/>
              </a:tabLst>
            </a:pPr>
            <a:r>
              <a:rPr lang="en-GB" sz="1600" dirty="0">
                <a:solidFill>
                  <a:schemeClr val="bg1"/>
                </a:solidFill>
              </a:rPr>
              <a:t>	book-dash-[</a:t>
            </a:r>
            <a:r>
              <a:rPr lang="en-GB" sz="1600" dirty="0" err="1">
                <a:solidFill>
                  <a:schemeClr val="bg1"/>
                </a:solidFill>
              </a:rPr>
              <a:t>mcr|ldn</a:t>
            </a:r>
            <a:r>
              <a:rPr lang="en-GB" sz="1600" dirty="0">
                <a:solidFill>
                  <a:schemeClr val="bg1"/>
                </a:solidFill>
              </a:rPr>
              <a:t>]-report.md</a:t>
            </a:r>
          </a:p>
          <a:p>
            <a:pPr>
              <a:tabLst>
                <a:tab pos="357188" algn="l"/>
              </a:tabLst>
            </a:pPr>
            <a:endParaRPr lang="en-GB" sz="1600" dirty="0">
              <a:solidFill>
                <a:schemeClr val="bg1"/>
              </a:solidFill>
            </a:endParaRPr>
          </a:p>
        </p:txBody>
      </p:sp>
    </p:spTree>
    <p:extLst>
      <p:ext uri="{BB962C8B-B14F-4D97-AF65-F5344CB8AC3E}">
        <p14:creationId xmlns:p14="http://schemas.microsoft.com/office/powerpoint/2010/main" val="3297862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0813231-E45A-4030-835D-3F534F3BDA72}"/>
              </a:ext>
            </a:extLst>
          </p:cNvPr>
          <p:cNvSpPr>
            <a:spLocks noGrp="1"/>
          </p:cNvSpPr>
          <p:nvPr>
            <p:ph type="body" sz="quarter" idx="13"/>
          </p:nvPr>
        </p:nvSpPr>
        <p:spPr/>
        <p:txBody>
          <a:bodyPr/>
          <a:lstStyle/>
          <a:p>
            <a:r>
              <a:rPr lang="en-US" sz="3200" b="1" dirty="0"/>
              <a:t>Collaboration cafes</a:t>
            </a:r>
          </a:p>
        </p:txBody>
      </p:sp>
      <p:sp>
        <p:nvSpPr>
          <p:cNvPr id="3" name="Text Placeholder 2">
            <a:extLst>
              <a:ext uri="{FF2B5EF4-FFF2-40B4-BE49-F238E27FC236}">
                <a16:creationId xmlns:a16="http://schemas.microsoft.com/office/drawing/2014/main" id="{5E11182C-D168-4E3A-9F3A-E5A4E09E41B3}"/>
              </a:ext>
            </a:extLst>
          </p:cNvPr>
          <p:cNvSpPr>
            <a:spLocks noGrp="1"/>
          </p:cNvSpPr>
          <p:nvPr>
            <p:ph type="body" sz="quarter" idx="12"/>
          </p:nvPr>
        </p:nvSpPr>
        <p:spPr>
          <a:xfrm>
            <a:off x="431800" y="1325886"/>
            <a:ext cx="3927475" cy="3406451"/>
          </a:xfrm>
        </p:spPr>
        <p:txBody>
          <a:bodyPr/>
          <a:lstStyle/>
          <a:p>
            <a:r>
              <a:rPr lang="en-GB" sz="2400" dirty="0"/>
              <a:t>1</a:t>
            </a:r>
            <a:r>
              <a:rPr lang="en-GB" sz="2400" baseline="30000" dirty="0"/>
              <a:t>st</a:t>
            </a:r>
            <a:r>
              <a:rPr lang="en-GB" sz="2400" dirty="0"/>
              <a:t> and 3</a:t>
            </a:r>
            <a:r>
              <a:rPr lang="en-GB" sz="2400" baseline="30000" dirty="0"/>
              <a:t>rd</a:t>
            </a:r>
            <a:r>
              <a:rPr lang="en-GB" sz="2400" dirty="0"/>
              <a:t> Wednesdays of each month</a:t>
            </a:r>
          </a:p>
          <a:p>
            <a:r>
              <a:rPr lang="en-GB" sz="2400" dirty="0"/>
              <a:t>All remote participation</a:t>
            </a:r>
          </a:p>
          <a:p>
            <a:pPr marL="720725" lvl="0" indent="-287338"/>
            <a:r>
              <a:rPr lang="en-GB" sz="2000" dirty="0">
                <a:solidFill>
                  <a:prstClr val="white"/>
                </a:solidFill>
              </a:rPr>
              <a:t>Zoom call</a:t>
            </a:r>
          </a:p>
          <a:p>
            <a:pPr marL="720725" lvl="0" indent="-287338"/>
            <a:r>
              <a:rPr lang="en-GB" sz="2000" dirty="0">
                <a:solidFill>
                  <a:prstClr val="white"/>
                </a:solidFill>
              </a:rPr>
              <a:t>Pomodoro technique</a:t>
            </a:r>
          </a:p>
          <a:p>
            <a:pPr marL="720725" lvl="0" indent="-287338"/>
            <a:r>
              <a:rPr lang="en-GB" sz="2000" dirty="0">
                <a:solidFill>
                  <a:prstClr val="white"/>
                </a:solidFill>
              </a:rPr>
              <a:t>Breakout rooms for mentored contributions</a:t>
            </a:r>
            <a:endParaRPr lang="en-GB" sz="2000" dirty="0"/>
          </a:p>
          <a:p>
            <a:r>
              <a:rPr lang="en-GB" sz="2400" dirty="0"/>
              <a:t>Everyone welcome</a:t>
            </a:r>
          </a:p>
        </p:txBody>
      </p:sp>
      <p:sp>
        <p:nvSpPr>
          <p:cNvPr id="15" name="Text Placeholder 14">
            <a:extLst>
              <a:ext uri="{FF2B5EF4-FFF2-40B4-BE49-F238E27FC236}">
                <a16:creationId xmlns:a16="http://schemas.microsoft.com/office/drawing/2014/main" id="{B095C734-27BD-4260-BF62-DA64554674DF}"/>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8" name="Text Placeholder 2">
            <a:extLst>
              <a:ext uri="{FF2B5EF4-FFF2-40B4-BE49-F238E27FC236}">
                <a16:creationId xmlns:a16="http://schemas.microsoft.com/office/drawing/2014/main" id="{2203E048-C689-499E-9237-B1DDECB23BC9}"/>
              </a:ext>
            </a:extLst>
          </p:cNvPr>
          <p:cNvSpPr txBox="1">
            <a:spLocks/>
          </p:cNvSpPr>
          <p:nvPr/>
        </p:nvSpPr>
        <p:spPr>
          <a:xfrm>
            <a:off x="4791076" y="1920899"/>
            <a:ext cx="3921124" cy="3406451"/>
          </a:xfrm>
          <a:prstGeom prst="rect">
            <a:avLst/>
          </a:prstGeom>
        </p:spPr>
        <p:txBody>
          <a:bodyPr vert="horz" lIns="0" tIns="0" rIns="0" bIns="0" rtlCol="0" anchor="t" anchorCtr="0">
            <a:noAutofit/>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TextBox 10">
            <a:extLst>
              <a:ext uri="{FF2B5EF4-FFF2-40B4-BE49-F238E27FC236}">
                <a16:creationId xmlns:a16="http://schemas.microsoft.com/office/drawing/2014/main" id="{071548B6-6C2A-4F7F-9715-469CFC1F236D}"/>
              </a:ext>
            </a:extLst>
          </p:cNvPr>
          <p:cNvSpPr txBox="1"/>
          <p:nvPr/>
        </p:nvSpPr>
        <p:spPr>
          <a:xfrm>
            <a:off x="-1" y="4302177"/>
            <a:ext cx="5748793" cy="841323"/>
          </a:xfrm>
          <a:prstGeom prst="rect">
            <a:avLst/>
          </a:prstGeom>
          <a:noFill/>
        </p:spPr>
        <p:txBody>
          <a:bodyPr wrap="square" lIns="108000" tIns="0" rIns="0" bIns="72000" rtlCol="0" anchor="b">
            <a:noAutofit/>
          </a:bodyPr>
          <a:lstStyle/>
          <a:p>
            <a:pPr lvl="0">
              <a:defRPr/>
            </a:pPr>
            <a:r>
              <a:rPr lang="en-GB" sz="1400" dirty="0">
                <a:solidFill>
                  <a:prstClr val="white"/>
                </a:solidFill>
              </a:rPr>
              <a:t>https://github.com/alan-turing-institute/the-turing-way/blob/master/</a:t>
            </a:r>
          </a:p>
          <a:p>
            <a:pPr lvl="0">
              <a:defRPr/>
            </a:pPr>
            <a:r>
              <a:rPr lang="en-GB" sz="1400" dirty="0">
                <a:solidFill>
                  <a:prstClr val="white"/>
                </a:solidFill>
              </a:rPr>
              <a:t>project_management/online-collaboration-cafe.md</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Placeholder 9">
            <a:extLst>
              <a:ext uri="{FF2B5EF4-FFF2-40B4-BE49-F238E27FC236}">
                <a16:creationId xmlns:a16="http://schemas.microsoft.com/office/drawing/2014/main" id="{5EA4EEFC-0914-468F-BE6B-458083C93661}"/>
              </a:ext>
            </a:extLst>
          </p:cNvPr>
          <p:cNvPicPr>
            <a:picLocks noGrp="1"/>
          </p:cNvPicPr>
          <p:nvPr>
            <p:ph type="pic" sz="quarter" idx="10"/>
          </p:nvPr>
        </p:nvPicPr>
        <p:blipFill rotWithShape="1">
          <a:blip r:embed="rId2"/>
          <a:srcRect l="32475" t="5845" r="13534" b="30826"/>
          <a:stretch/>
        </p:blipFill>
        <p:spPr>
          <a:xfrm>
            <a:off x="5252400" y="702659"/>
            <a:ext cx="3891600" cy="34236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83C59C-9A38-455A-9E61-1A47AEAF3F7C}"/>
              </a:ext>
            </a:extLst>
          </p:cNvPr>
          <p:cNvPicPr>
            <a:picLocks noChangeAspect="1"/>
          </p:cNvPicPr>
          <p:nvPr/>
        </p:nvPicPr>
        <p:blipFill rotWithShape="1">
          <a:blip r:embed="rId3">
            <a:extLst>
              <a:ext uri="{28A0092B-C50C-407E-A947-70E740481C1C}">
                <a14:useLocalDpi xmlns:a14="http://schemas.microsoft.com/office/drawing/2010/main" val="0"/>
              </a:ext>
            </a:extLst>
          </a:blip>
          <a:srcRect l="2257" r="2257"/>
          <a:stretch/>
        </p:blipFill>
        <p:spPr>
          <a:xfrm>
            <a:off x="5252400" y="702658"/>
            <a:ext cx="3891600" cy="3423601"/>
          </a:xfrm>
          <a:prstGeom prst="rect">
            <a:avLst/>
          </a:prstGeom>
        </p:spPr>
      </p:pic>
    </p:spTree>
    <p:extLst>
      <p:ext uri="{BB962C8B-B14F-4D97-AF65-F5344CB8AC3E}">
        <p14:creationId xmlns:p14="http://schemas.microsoft.com/office/powerpoint/2010/main" val="85975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noFill/>
        </p:spPr>
        <p:txBody>
          <a:bodyPr/>
          <a:lstStyle/>
          <a:p>
            <a:pPr marL="0" indent="0">
              <a:buNone/>
            </a:pPr>
            <a:r>
              <a:rPr lang="en-GB" sz="3200" dirty="0"/>
              <a:t>The humans are the hardest part of reproducibility</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pic>
        <p:nvPicPr>
          <p:cNvPr id="8" name="Picture 2" descr="https://ndownloader.figshare.com/files/9646846/preview/9646846/preview.jpg">
            <a:extLst>
              <a:ext uri="{FF2B5EF4-FFF2-40B4-BE49-F238E27FC236}">
                <a16:creationId xmlns:a16="http://schemas.microsoft.com/office/drawing/2014/main" id="{9409484A-8BC6-4F54-B5E0-41855DCA81D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7937" r="7937"/>
          <a:stretch>
            <a:fillRect/>
          </a:stretch>
        </p:blipFill>
        <p:spPr bwMode="auto">
          <a:xfrm>
            <a:off x="5251450" y="703263"/>
            <a:ext cx="389255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1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19" name="Rectangle 18">
            <a:extLst>
              <a:ext uri="{FF2B5EF4-FFF2-40B4-BE49-F238E27FC236}">
                <a16:creationId xmlns:a16="http://schemas.microsoft.com/office/drawing/2014/main" id="{1B571C44-2229-4C12-BB1C-8A40614BF2DD}"/>
              </a:ext>
            </a:extLst>
          </p:cNvPr>
          <p:cNvSpPr/>
          <p:nvPr/>
        </p:nvSpPr>
        <p:spPr>
          <a:xfrm>
            <a:off x="6983427" y="4507264"/>
            <a:ext cx="1046487" cy="103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3A69C95-43C4-413F-B22C-1F80E2930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86" y="0"/>
            <a:ext cx="7074028" cy="4610956"/>
          </a:xfrm>
          <a:prstGeom prst="rect">
            <a:avLst/>
          </a:prstGeom>
        </p:spPr>
      </p:pic>
    </p:spTree>
    <p:extLst>
      <p:ext uri="{BB962C8B-B14F-4D97-AF65-F5344CB8AC3E}">
        <p14:creationId xmlns:p14="http://schemas.microsoft.com/office/powerpoint/2010/main" val="1418028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Thank you to current (&amp; future) contributors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kumimoji="0" lang="en-GB" sz="1400" b="0" i="0" u="none" strike="noStrike" kern="1200" cap="none" spc="0" normalizeH="0" baseline="0" noProof="0" dirty="0" err="1">
                <a:ln>
                  <a:noFill/>
                </a:ln>
                <a:solidFill>
                  <a:prstClr val="white"/>
                </a:solidFill>
                <a:effectLst/>
                <a:uLnTx/>
                <a:uFillTx/>
                <a:latin typeface="Arial"/>
                <a:ea typeface="+mn-ea"/>
                <a:cs typeface="+mn-cs"/>
              </a:rPr>
              <a:t>PyDataCambridge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TuringWay</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err="1">
                <a:ln>
                  <a:noFill/>
                </a:ln>
                <a:solidFill>
                  <a:prstClr val="white"/>
                </a:solidFill>
                <a:effectLst/>
                <a:uLnTx/>
                <a:uFillTx/>
                <a:latin typeface="Arial"/>
                <a:ea typeface="+mn-ea"/>
                <a:cs typeface="+mn-cs"/>
              </a:rPr>
              <a:t>kirstie_j</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https://doi.org/10.5281/zenodo.3543478</a:t>
            </a:r>
          </a:p>
        </p:txBody>
      </p:sp>
      <p:pic>
        <p:nvPicPr>
          <p:cNvPr id="6" name="Picture 5">
            <a:extLst>
              <a:ext uri="{FF2B5EF4-FFF2-40B4-BE49-F238E27FC236}">
                <a16:creationId xmlns:a16="http://schemas.microsoft.com/office/drawing/2014/main" id="{4B8B54F4-8A01-422B-AD27-FC4E94626DCE}"/>
              </a:ext>
            </a:extLst>
          </p:cNvPr>
          <p:cNvPicPr>
            <a:picLocks noChangeAspect="1"/>
          </p:cNvPicPr>
          <p:nvPr/>
        </p:nvPicPr>
        <p:blipFill rotWithShape="1">
          <a:blip r:embed="rId2"/>
          <a:srcRect l="13733" t="63213" r="13480" b="20361"/>
          <a:stretch/>
        </p:blipFill>
        <p:spPr>
          <a:xfrm>
            <a:off x="504000" y="1104110"/>
            <a:ext cx="3816000" cy="3420000"/>
          </a:xfrm>
          <a:prstGeom prst="rect">
            <a:avLst/>
          </a:prstGeom>
        </p:spPr>
      </p:pic>
      <p:pic>
        <p:nvPicPr>
          <p:cNvPr id="10" name="Picture 9">
            <a:extLst>
              <a:ext uri="{FF2B5EF4-FFF2-40B4-BE49-F238E27FC236}">
                <a16:creationId xmlns:a16="http://schemas.microsoft.com/office/drawing/2014/main" id="{A3B04496-691C-4D37-AFFA-D1826E871BD6}"/>
              </a:ext>
            </a:extLst>
          </p:cNvPr>
          <p:cNvPicPr>
            <a:picLocks noChangeAspect="1"/>
          </p:cNvPicPr>
          <p:nvPr/>
        </p:nvPicPr>
        <p:blipFill rotWithShape="1">
          <a:blip r:embed="rId2"/>
          <a:srcRect l="13735" t="79852" r="13479" b="3722"/>
          <a:stretch/>
        </p:blipFill>
        <p:spPr>
          <a:xfrm>
            <a:off x="4824000" y="1104110"/>
            <a:ext cx="3816000" cy="3420000"/>
          </a:xfrm>
          <a:prstGeom prst="rect">
            <a:avLst/>
          </a:prstGeom>
        </p:spPr>
      </p:pic>
      <p:sp>
        <p:nvSpPr>
          <p:cNvPr id="11" name="TextBox 10">
            <a:extLst>
              <a:ext uri="{FF2B5EF4-FFF2-40B4-BE49-F238E27FC236}">
                <a16:creationId xmlns:a16="http://schemas.microsoft.com/office/drawing/2014/main" id="{D80675EC-0483-4F53-A812-4ED156C09531}"/>
              </a:ext>
            </a:extLst>
          </p:cNvPr>
          <p:cNvSpPr txBox="1"/>
          <p:nvPr/>
        </p:nvSpPr>
        <p:spPr>
          <a:xfrm>
            <a:off x="-1" y="4302177"/>
            <a:ext cx="5748793" cy="841323"/>
          </a:xfrm>
          <a:prstGeom prst="rect">
            <a:avLst/>
          </a:prstGeom>
          <a:noFill/>
        </p:spPr>
        <p:txBody>
          <a:bodyPr wrap="square" lIns="108000" tIns="0" rIns="0" bIns="72000" rtlCol="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https://github.com/alan-turing-institute/the-turing-way#contributors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https://allcontributors.org/docs/en/emoji-key</a:t>
            </a:r>
          </a:p>
        </p:txBody>
      </p:sp>
    </p:spTree>
    <p:extLst>
      <p:ext uri="{BB962C8B-B14F-4D97-AF65-F5344CB8AC3E}">
        <p14:creationId xmlns:p14="http://schemas.microsoft.com/office/powerpoint/2010/main" val="2892391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547625-BFEB-49B7-BF26-4ED6BF2B92FF}"/>
              </a:ext>
            </a:extLst>
          </p:cNvPr>
          <p:cNvSpPr>
            <a:spLocks noGrp="1"/>
          </p:cNvSpPr>
          <p:nvPr>
            <p:ph type="body" sz="quarter" idx="20"/>
          </p:nvPr>
        </p:nvSpPr>
        <p:spPr/>
        <p:txBody>
          <a:bodyPr/>
          <a:lstStyle/>
          <a:p>
            <a:r>
              <a:rPr lang="en-GB" dirty="0"/>
              <a:t>Thank you</a:t>
            </a:r>
          </a:p>
        </p:txBody>
      </p:sp>
      <p:sp>
        <p:nvSpPr>
          <p:cNvPr id="4" name="Text Placeholder 3">
            <a:extLst>
              <a:ext uri="{FF2B5EF4-FFF2-40B4-BE49-F238E27FC236}">
                <a16:creationId xmlns:a16="http://schemas.microsoft.com/office/drawing/2014/main" id="{FF06B5A0-1EEF-4427-85D5-E869E10D7E9D}"/>
              </a:ext>
            </a:extLst>
          </p:cNvPr>
          <p:cNvSpPr>
            <a:spLocks noGrp="1"/>
          </p:cNvSpPr>
          <p:nvPr>
            <p:ph type="body" sz="quarter" idx="14"/>
          </p:nvPr>
        </p:nvSpPr>
        <p:spPr>
          <a:xfrm>
            <a:off x="431801" y="1196390"/>
            <a:ext cx="8273626" cy="2903169"/>
          </a:xfrm>
        </p:spPr>
        <p:txBody>
          <a:bodyPr/>
          <a:lstStyle/>
          <a:p>
            <a:pPr>
              <a:spcAft>
                <a:spcPts val="600"/>
              </a:spcAft>
            </a:pPr>
            <a:r>
              <a:rPr lang="en-GB" sz="2000" dirty="0"/>
              <a:t>Book: </a:t>
            </a:r>
            <a:r>
              <a:rPr lang="en-GB" sz="2000" u="sng" dirty="0">
                <a:solidFill>
                  <a:schemeClr val="accent3"/>
                </a:solidFill>
              </a:rPr>
              <a:t>https://the-turing-way.netlify.com</a:t>
            </a:r>
          </a:p>
          <a:p>
            <a:pPr>
              <a:spcAft>
                <a:spcPts val="600"/>
              </a:spcAft>
            </a:pPr>
            <a:r>
              <a:rPr lang="en-GB" sz="2000" dirty="0"/>
              <a:t>Newsletter: </a:t>
            </a:r>
            <a:r>
              <a:rPr lang="en-GB" sz="2000" u="sng" dirty="0">
                <a:solidFill>
                  <a:schemeClr val="accent3"/>
                </a:solidFill>
              </a:rPr>
              <a:t>https://tinyletter.com/TuringWay</a:t>
            </a:r>
          </a:p>
          <a:p>
            <a:pPr>
              <a:spcAft>
                <a:spcPts val="600"/>
              </a:spcAft>
            </a:pPr>
            <a:r>
              <a:rPr lang="en-GB" sz="2000" dirty="0"/>
              <a:t>GitHub: </a:t>
            </a:r>
            <a:r>
              <a:rPr lang="en-GB" sz="2000" u="sng" dirty="0">
                <a:solidFill>
                  <a:schemeClr val="accent3"/>
                </a:solidFill>
              </a:rPr>
              <a:t>https://github.com/alan-turing-institute/the-turing-way</a:t>
            </a:r>
          </a:p>
          <a:p>
            <a:pPr>
              <a:spcAft>
                <a:spcPts val="600"/>
              </a:spcAft>
            </a:pPr>
            <a:r>
              <a:rPr lang="en-GB" sz="2000" dirty="0"/>
              <a:t>Chat: </a:t>
            </a:r>
            <a:r>
              <a:rPr lang="en-GB" sz="2000" u="sng" dirty="0">
                <a:solidFill>
                  <a:schemeClr val="accent3"/>
                </a:solidFill>
              </a:rPr>
              <a:t>https://gitter.im/alan-turing-institute/the-turing-way</a:t>
            </a:r>
          </a:p>
          <a:p>
            <a:pPr>
              <a:spcAft>
                <a:spcPts val="600"/>
              </a:spcAft>
            </a:pPr>
            <a:r>
              <a:rPr lang="en-GB" sz="2000" dirty="0"/>
              <a:t>Next Collaboration Café: 20 November at 7pm UK time</a:t>
            </a:r>
          </a:p>
          <a:p>
            <a:pPr>
              <a:spcAft>
                <a:spcPts val="600"/>
              </a:spcAft>
            </a:pPr>
            <a:r>
              <a:rPr lang="en-GB" sz="1400" dirty="0"/>
              <a:t>This work was supported by The UKRI Strategic Priorities Fund under the EPSRC Grant EP/T001569/1, particularly the "Tools, Practices and Systems" theme within that grant, and by The Alan Turing Institute under the EPSRC grant EP/N510129/1.</a:t>
            </a:r>
          </a:p>
          <a:p>
            <a:pPr>
              <a:spcAft>
                <a:spcPts val="600"/>
              </a:spcAft>
            </a:pPr>
            <a:r>
              <a:rPr lang="en-GB" sz="1400" dirty="0" err="1"/>
              <a:t>Unsplash</a:t>
            </a:r>
            <a:r>
              <a:rPr lang="en-GB" sz="1400" dirty="0"/>
              <a:t> photos by Adolfo Felix, Austin </a:t>
            </a:r>
            <a:r>
              <a:rPr lang="en-GB" sz="1400" dirty="0" err="1"/>
              <a:t>Distel</a:t>
            </a:r>
            <a:r>
              <a:rPr lang="en-GB" sz="1400" dirty="0"/>
              <a:t>, Chris </a:t>
            </a:r>
            <a:r>
              <a:rPr lang="en-GB" sz="1400" dirty="0" err="1"/>
              <a:t>Ried</a:t>
            </a:r>
            <a:r>
              <a:rPr lang="en-GB" sz="1400" dirty="0"/>
              <a:t>, Dan Gold, Freddy Castro, James Pond, Kinson Leung, Mateo </a:t>
            </a:r>
            <a:r>
              <a:rPr lang="en-GB" sz="1400" dirty="0" err="1"/>
              <a:t>Vrbnjak</a:t>
            </a:r>
            <a:r>
              <a:rPr lang="en-GB" sz="1400" dirty="0"/>
              <a:t>, Med </a:t>
            </a:r>
            <a:r>
              <a:rPr lang="en-GB" sz="1400" dirty="0" err="1"/>
              <a:t>Badr</a:t>
            </a:r>
            <a:r>
              <a:rPr lang="en-GB" sz="1400" dirty="0"/>
              <a:t>, Michael </a:t>
            </a:r>
            <a:r>
              <a:rPr lang="en-GB" sz="1400" dirty="0" err="1"/>
              <a:t>Aleo</a:t>
            </a:r>
            <a:r>
              <a:rPr lang="en-GB" sz="1400" dirty="0"/>
              <a:t>, Mimi </a:t>
            </a:r>
            <a:r>
              <a:rPr lang="en-GB" sz="1400" dirty="0" err="1"/>
              <a:t>thian</a:t>
            </a:r>
            <a:r>
              <a:rPr lang="en-GB" sz="1400" dirty="0"/>
              <a:t>, Perry </a:t>
            </a:r>
            <a:r>
              <a:rPr lang="en-GB" sz="1400" dirty="0" err="1"/>
              <a:t>Grone</a:t>
            </a:r>
            <a:r>
              <a:rPr lang="en-GB" sz="1400" dirty="0"/>
              <a:t>, Rebecca Grant, Wei Ding. Noun Project icons </a:t>
            </a:r>
            <a:r>
              <a:rPr lang="en-GB" sz="1400"/>
              <a:t>by Luis </a:t>
            </a:r>
            <a:r>
              <a:rPr lang="en-GB" sz="1400" dirty="0"/>
              <a:t>Prado, </a:t>
            </a:r>
            <a:r>
              <a:rPr lang="en-GB" sz="1400" dirty="0" err="1"/>
              <a:t>Becris</a:t>
            </a:r>
            <a:r>
              <a:rPr lang="en-GB" sz="1400" dirty="0"/>
              <a:t>, Rose Alice Design, </a:t>
            </a:r>
            <a:r>
              <a:rPr lang="en-GB" sz="1400" dirty="0" err="1"/>
              <a:t>Hyemm.work</a:t>
            </a:r>
            <a:r>
              <a:rPr lang="en-GB" sz="1400" dirty="0"/>
              <a:t>.</a:t>
            </a:r>
          </a:p>
          <a:p>
            <a:pPr>
              <a:spcAft>
                <a:spcPts val="600"/>
              </a:spcAft>
            </a:pPr>
            <a:r>
              <a:rPr lang="en-GB" sz="1400" dirty="0"/>
              <a:t>Original artwork by </a:t>
            </a:r>
            <a:r>
              <a:rPr lang="en-GB" sz="1400" dirty="0" err="1"/>
              <a:t>Scriberia</a:t>
            </a:r>
            <a:r>
              <a:rPr lang="en-GB" sz="1400" dirty="0"/>
              <a:t>:                                                         </a:t>
            </a:r>
            <a:r>
              <a:rPr lang="en-GB" sz="1400" u="sng" dirty="0">
                <a:solidFill>
                  <a:schemeClr val="accent3"/>
                </a:solidFill>
                <a:hlinkClick r:id="rId3">
                  <a:extLst>
                    <a:ext uri="{A12FA001-AC4F-418D-AE19-62706E023703}">
                      <ahyp:hlinkClr xmlns:ahyp="http://schemas.microsoft.com/office/drawing/2018/hyperlinkcolor" val="tx"/>
                    </a:ext>
                  </a:extLst>
                </a:hlinkClick>
              </a:rPr>
              <a:t>https://doi.org/10.5281/zenodo.3332807</a:t>
            </a:r>
            <a:r>
              <a:rPr lang="en-GB" sz="1400" u="sng" dirty="0">
                <a:solidFill>
                  <a:schemeClr val="accent3"/>
                </a:solidFill>
              </a:rPr>
              <a:t> </a:t>
            </a:r>
          </a:p>
        </p:txBody>
      </p:sp>
      <p:sp>
        <p:nvSpPr>
          <p:cNvPr id="5" name="Text Placeholder 3">
            <a:extLst>
              <a:ext uri="{FF2B5EF4-FFF2-40B4-BE49-F238E27FC236}">
                <a16:creationId xmlns:a16="http://schemas.microsoft.com/office/drawing/2014/main" id="{AE562D7F-2B90-466D-A872-CD702A065BE0}"/>
              </a:ext>
            </a:extLst>
          </p:cNvPr>
          <p:cNvSpPr>
            <a:spLocks noGrp="1"/>
          </p:cNvSpPr>
          <p:nvPr>
            <p:ph type="body" sz="quarter" idx="18"/>
          </p:nvPr>
        </p:nvSpPr>
        <p:spPr>
          <a:xfrm>
            <a:off x="431800" y="4279697"/>
            <a:ext cx="8712200" cy="863802"/>
          </a:xfrm>
        </p:spPr>
        <p:txBody>
          <a:bodyPr/>
          <a:lstStyle/>
          <a:p>
            <a:pPr lvl="0">
              <a:defRPr/>
            </a:pPr>
            <a:r>
              <a:rPr lang="en-GB" dirty="0">
                <a:solidFill>
                  <a:prstClr val="white"/>
                </a:solidFill>
              </a:rPr>
              <a:t>#</a:t>
            </a:r>
            <a:r>
              <a:rPr lang="en-GB" dirty="0" err="1">
                <a:solidFill>
                  <a:prstClr val="white"/>
                </a:solidFill>
              </a:rPr>
              <a:t>PyDataCambridge</a:t>
            </a:r>
            <a:r>
              <a:rPr lang="en-GB" dirty="0">
                <a:solidFill>
                  <a:prstClr val="white"/>
                </a:solidFill>
              </a:rPr>
              <a:t> #</a:t>
            </a:r>
            <a:r>
              <a:rPr lang="en-GB" dirty="0" err="1">
                <a:solidFill>
                  <a:prstClr val="white"/>
                </a:solidFill>
              </a:rPr>
              <a:t>TuringWay</a:t>
            </a:r>
            <a:r>
              <a:rPr lang="en-GB" dirty="0">
                <a:solidFill>
                  <a:prstClr val="white"/>
                </a:solidFill>
              </a:rPr>
              <a:t> @</a:t>
            </a:r>
            <a:r>
              <a:rPr lang="en-GB" dirty="0" err="1">
                <a:solidFill>
                  <a:prstClr val="white"/>
                </a:solidFill>
              </a:rPr>
              <a:t>kirstie_j</a:t>
            </a:r>
            <a:endParaRPr lang="en-GB" dirty="0">
              <a:solidFill>
                <a:prstClr val="white"/>
              </a:solidFill>
            </a:endParaRPr>
          </a:p>
          <a:p>
            <a:pPr lvl="0">
              <a:defRPr/>
            </a:pPr>
            <a:r>
              <a:rPr lang="en-US" dirty="0">
                <a:solidFill>
                  <a:prstClr val="white"/>
                </a:solidFill>
              </a:rPr>
              <a:t>https://doi.org/10.5281/zenodo.3543478</a:t>
            </a:r>
          </a:p>
        </p:txBody>
      </p:sp>
      <p:pic>
        <p:nvPicPr>
          <p:cNvPr id="7" name="Picture 6" descr="ATI_logo_white.ai">
            <a:extLst>
              <a:ext uri="{FF2B5EF4-FFF2-40B4-BE49-F238E27FC236}">
                <a16:creationId xmlns:a16="http://schemas.microsoft.com/office/drawing/2014/main" id="{75CAF629-25B7-4072-BB58-8745F983CF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4128" y="515777"/>
            <a:ext cx="1381299" cy="576000"/>
          </a:xfrm>
          <a:prstGeom prst="rect">
            <a:avLst/>
          </a:prstGeom>
        </p:spPr>
      </p:pic>
      <p:pic>
        <p:nvPicPr>
          <p:cNvPr id="9" name="Picture 2" descr="Image result for mozilla">
            <a:extLst>
              <a:ext uri="{FF2B5EF4-FFF2-40B4-BE49-F238E27FC236}">
                <a16:creationId xmlns:a16="http://schemas.microsoft.com/office/drawing/2014/main" id="{1157A22C-2E1F-4152-9929-F263B4769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128" y="1187249"/>
            <a:ext cx="1382400" cy="395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C204FA0-86CC-4BA9-99E7-BF7EA2D7A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4128" y="1572305"/>
            <a:ext cx="1382400" cy="362880"/>
          </a:xfrm>
          <a:prstGeom prst="rect">
            <a:avLst/>
          </a:prstGeom>
        </p:spPr>
      </p:pic>
    </p:spTree>
    <p:extLst>
      <p:ext uri="{BB962C8B-B14F-4D97-AF65-F5344CB8AC3E}">
        <p14:creationId xmlns:p14="http://schemas.microsoft.com/office/powerpoint/2010/main" val="313372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EC627D-A4C1-446A-B67C-A8DA1088A071}"/>
              </a:ext>
            </a:extLst>
          </p:cNvPr>
          <p:cNvSpPr>
            <a:spLocks noGrp="1"/>
          </p:cNvSpPr>
          <p:nvPr>
            <p:ph type="body" sz="quarter" idx="18"/>
          </p:nvPr>
        </p:nvSpPr>
        <p:spPr/>
        <p:txBody>
          <a:bodyPr/>
          <a:lstStyle/>
          <a:p>
            <a:r>
              <a:rPr lang="en-GB" dirty="0"/>
              <a:t>https://the-turing-way.netlify.com/reproducibility/03/definitions.html</a:t>
            </a:r>
          </a:p>
          <a:p>
            <a:r>
              <a:rPr lang="en-GB" dirty="0"/>
              <a:t>#</a:t>
            </a:r>
            <a:r>
              <a:rPr lang="en-GB" dirty="0" err="1"/>
              <a:t>PyDataCambridge</a:t>
            </a:r>
            <a:r>
              <a:rPr lang="en-GB" dirty="0"/>
              <a:t> #</a:t>
            </a:r>
            <a:r>
              <a:rPr lang="en-GB" dirty="0" err="1"/>
              <a:t>TuringWay</a:t>
            </a:r>
            <a:r>
              <a:rPr lang="en-GB" dirty="0"/>
              <a:t> @</a:t>
            </a:r>
            <a:r>
              <a:rPr lang="en-GB" dirty="0" err="1"/>
              <a:t>kirstie_j</a:t>
            </a:r>
            <a:endParaRPr lang="en-GB" dirty="0"/>
          </a:p>
          <a:p>
            <a:r>
              <a:rPr lang="en-US" dirty="0"/>
              <a:t>https://doi.org/10.5281/zenodo.3543478</a:t>
            </a:r>
          </a:p>
        </p:txBody>
      </p:sp>
      <p:sp>
        <p:nvSpPr>
          <p:cNvPr id="7" name="Rectangle 6">
            <a:extLst>
              <a:ext uri="{FF2B5EF4-FFF2-40B4-BE49-F238E27FC236}">
                <a16:creationId xmlns:a16="http://schemas.microsoft.com/office/drawing/2014/main" id="{6E7E061F-47B7-4D61-85B9-9795A7BFB97C}"/>
              </a:ext>
            </a:extLst>
          </p:cNvPr>
          <p:cNvSpPr/>
          <p:nvPr/>
        </p:nvSpPr>
        <p:spPr>
          <a:xfrm>
            <a:off x="870331" y="409697"/>
            <a:ext cx="7560000" cy="38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Picture Placeholder 4">
            <a:extLst>
              <a:ext uri="{FF2B5EF4-FFF2-40B4-BE49-F238E27FC236}">
                <a16:creationId xmlns:a16="http://schemas.microsoft.com/office/drawing/2014/main" id="{864E3B77-F537-4813-9C2D-14166283D6C1}"/>
              </a:ext>
            </a:extLst>
          </p:cNvPr>
          <p:cNvGraphicFramePr>
            <a:graphicFrameLocks noGrp="1"/>
          </p:cNvGraphicFramePr>
          <p:nvPr>
            <p:ph type="pic" sz="quarter" idx="10"/>
            <p:extLst>
              <p:ext uri="{D42A27DB-BD31-4B8C-83A1-F6EECF244321}">
                <p14:modId xmlns:p14="http://schemas.microsoft.com/office/powerpoint/2010/main" val="938590592"/>
              </p:ext>
            </p:extLst>
          </p:nvPr>
        </p:nvGraphicFramePr>
        <p:xfrm>
          <a:off x="870331" y="411161"/>
          <a:ext cx="7560000" cy="3868536"/>
        </p:xfrm>
        <a:graphic>
          <a:graphicData uri="http://schemas.openxmlformats.org/drawingml/2006/table">
            <a:tbl>
              <a:tblPr firstRow="1" bandRow="1">
                <a:tableStyleId>{5C22544A-7EE6-4342-B048-85BDC9FD1C3A}</a:tableStyleId>
              </a:tblPr>
              <a:tblGrid>
                <a:gridCol w="840002">
                  <a:extLst>
                    <a:ext uri="{9D8B030D-6E8A-4147-A177-3AD203B41FA5}">
                      <a16:colId xmlns:a16="http://schemas.microsoft.com/office/drawing/2014/main" val="495368565"/>
                    </a:ext>
                  </a:extLst>
                </a:gridCol>
                <a:gridCol w="840002">
                  <a:extLst>
                    <a:ext uri="{9D8B030D-6E8A-4147-A177-3AD203B41FA5}">
                      <a16:colId xmlns:a16="http://schemas.microsoft.com/office/drawing/2014/main" val="1063661409"/>
                    </a:ext>
                  </a:extLst>
                </a:gridCol>
                <a:gridCol w="2939998">
                  <a:extLst>
                    <a:ext uri="{9D8B030D-6E8A-4147-A177-3AD203B41FA5}">
                      <a16:colId xmlns:a16="http://schemas.microsoft.com/office/drawing/2014/main" val="1479851905"/>
                    </a:ext>
                  </a:extLst>
                </a:gridCol>
                <a:gridCol w="2939998">
                  <a:extLst>
                    <a:ext uri="{9D8B030D-6E8A-4147-A177-3AD203B41FA5}">
                      <a16:colId xmlns:a16="http://schemas.microsoft.com/office/drawing/2014/main" val="188804056"/>
                    </a:ext>
                  </a:extLst>
                </a:gridCol>
              </a:tblGrid>
              <a:tr h="764223">
                <a:tc>
                  <a:txBody>
                    <a:bodyPr/>
                    <a:lstStyle/>
                    <a:p>
                      <a:pPr algn="ctr"/>
                      <a:endParaRPr lang="en-GB" sz="1800" dirty="0">
                        <a:latin typeface="Gill Sans MT" panose="020B0502020104020203" pitchFamily="34" charset="0"/>
                      </a:endParaRPr>
                    </a:p>
                  </a:txBody>
                  <a:tcPr marL="84670" marR="84670" marT="42335" marB="42335" anchor="ctr">
                    <a:noFill/>
                  </a:tcPr>
                </a:tc>
                <a:tc>
                  <a:txBody>
                    <a:bodyPr/>
                    <a:lstStyle/>
                    <a:p>
                      <a:pPr algn="ctr"/>
                      <a:endParaRPr lang="en-GB" sz="1800" dirty="0">
                        <a:latin typeface="Gill Sans MT" panose="020B0502020104020203" pitchFamily="34" charset="0"/>
                      </a:endParaRPr>
                    </a:p>
                  </a:txBody>
                  <a:tcPr marL="84670" marR="84670" marT="42335" marB="42335" anchor="ctr">
                    <a:noFill/>
                  </a:tcPr>
                </a:tc>
                <a:tc gridSpan="2">
                  <a:txBody>
                    <a:bodyPr/>
                    <a:lstStyle/>
                    <a:p>
                      <a:pPr algn="ctr"/>
                      <a:r>
                        <a:rPr lang="en-GB" sz="3600" dirty="0">
                          <a:solidFill>
                            <a:schemeClr val="bg1"/>
                          </a:solidFill>
                          <a:latin typeface="Gill Sans MT" panose="020B0502020104020203" pitchFamily="34" charset="0"/>
                        </a:rPr>
                        <a:t>Data</a:t>
                      </a:r>
                      <a:endParaRPr lang="en-GB" sz="4400" dirty="0">
                        <a:solidFill>
                          <a:schemeClr val="bg1"/>
                        </a:solidFill>
                        <a:latin typeface="Gill Sans MT" panose="020B0502020104020203" pitchFamily="34" charset="0"/>
                      </a:endParaRPr>
                    </a:p>
                  </a:txBody>
                  <a:tcPr marL="84670" marR="84670" marT="42335" marB="42335" anchor="ctr">
                    <a:solidFill>
                      <a:srgbClr val="008080"/>
                    </a:solidFill>
                  </a:tcPr>
                </a:tc>
                <a:tc hMerge="1">
                  <a:txBody>
                    <a:bodyPr/>
                    <a:lstStyle/>
                    <a:p>
                      <a:endParaRPr lang="en-GB" dirty="0"/>
                    </a:p>
                  </a:txBody>
                  <a:tcPr/>
                </a:tc>
                <a:extLst>
                  <a:ext uri="{0D108BD9-81ED-4DB2-BD59-A6C34878D82A}">
                    <a16:rowId xmlns:a16="http://schemas.microsoft.com/office/drawing/2014/main" val="2690884886"/>
                  </a:ext>
                </a:extLst>
              </a:tr>
              <a:tr h="674851">
                <a:tc>
                  <a:txBody>
                    <a:bodyPr/>
                    <a:lstStyle/>
                    <a:p>
                      <a:pPr algn="ctr"/>
                      <a:endParaRPr lang="en-GB" sz="1800" dirty="0">
                        <a:latin typeface="Gill Sans MT" panose="020B0502020104020203" pitchFamily="34" charset="0"/>
                      </a:endParaRPr>
                    </a:p>
                  </a:txBody>
                  <a:tcPr marL="84670" marR="84670" marT="42335" marB="42335" anchor="ctr">
                    <a:noFill/>
                  </a:tcPr>
                </a:tc>
                <a:tc>
                  <a:txBody>
                    <a:bodyPr/>
                    <a:lstStyle/>
                    <a:p>
                      <a:pPr algn="ctr"/>
                      <a:endParaRPr lang="en-GB" sz="1800" dirty="0">
                        <a:latin typeface="Gill Sans MT" panose="020B0502020104020203" pitchFamily="34" charset="0"/>
                      </a:endParaRPr>
                    </a:p>
                  </a:txBody>
                  <a:tcPr marL="84670" marR="84670" marT="42335" marB="42335" anchor="ctr">
                    <a:noFill/>
                  </a:tcPr>
                </a:tc>
                <a:tc>
                  <a:txBody>
                    <a:bodyPr/>
                    <a:lstStyle/>
                    <a:p>
                      <a:pPr algn="ctr"/>
                      <a:r>
                        <a:rPr lang="en-GB" sz="2000" dirty="0">
                          <a:latin typeface="Gill Sans MT" panose="020B0502020104020203" pitchFamily="34" charset="0"/>
                        </a:rPr>
                        <a:t>Same</a:t>
                      </a:r>
                      <a:endParaRPr lang="en-GB" sz="2400" dirty="0">
                        <a:latin typeface="Gill Sans MT" panose="020B0502020104020203" pitchFamily="34" charset="0"/>
                      </a:endParaRPr>
                    </a:p>
                  </a:txBody>
                  <a:tcPr marL="84670" marR="84670" marT="42335" marB="42335" anchor="ctr">
                    <a:solidFill>
                      <a:srgbClr val="008080">
                        <a:alpha val="50000"/>
                      </a:srgbClr>
                    </a:solidFill>
                  </a:tcPr>
                </a:tc>
                <a:tc>
                  <a:txBody>
                    <a:bodyPr/>
                    <a:lstStyle/>
                    <a:p>
                      <a:pPr algn="ctr"/>
                      <a:r>
                        <a:rPr lang="en-GB" sz="2000" dirty="0">
                          <a:latin typeface="Gill Sans MT" panose="020B0502020104020203" pitchFamily="34" charset="0"/>
                        </a:rPr>
                        <a:t>Different</a:t>
                      </a:r>
                      <a:endParaRPr lang="en-GB" sz="2400" dirty="0">
                        <a:latin typeface="Gill Sans MT" panose="020B0502020104020203" pitchFamily="34" charset="0"/>
                      </a:endParaRPr>
                    </a:p>
                  </a:txBody>
                  <a:tcPr marL="84670" marR="84670" marT="42335" marB="42335" anchor="ctr">
                    <a:solidFill>
                      <a:srgbClr val="008080">
                        <a:alpha val="50000"/>
                      </a:srgbClr>
                    </a:solidFill>
                  </a:tcPr>
                </a:tc>
                <a:extLst>
                  <a:ext uri="{0D108BD9-81ED-4DB2-BD59-A6C34878D82A}">
                    <a16:rowId xmlns:a16="http://schemas.microsoft.com/office/drawing/2014/main" val="2299976131"/>
                  </a:ext>
                </a:extLst>
              </a:tr>
              <a:tr h="1214731">
                <a:tc rowSpan="2">
                  <a:txBody>
                    <a:bodyPr/>
                    <a:lstStyle/>
                    <a:p>
                      <a:pPr algn="ctr"/>
                      <a:r>
                        <a:rPr lang="en-GB" sz="3600" b="1" dirty="0">
                          <a:solidFill>
                            <a:schemeClr val="bg1"/>
                          </a:solidFill>
                          <a:latin typeface="Gill Sans MT" panose="020B0502020104020203" pitchFamily="34" charset="0"/>
                        </a:rPr>
                        <a:t>Analysis</a:t>
                      </a:r>
                    </a:p>
                  </a:txBody>
                  <a:tcPr marL="84670" marR="84670" marT="42335" marB="42335" vert="vert270" anchor="ctr">
                    <a:solidFill>
                      <a:srgbClr val="008080"/>
                    </a:solidFill>
                  </a:tcPr>
                </a:tc>
                <a:tc>
                  <a:txBody>
                    <a:bodyPr/>
                    <a:lstStyle/>
                    <a:p>
                      <a:pPr algn="ctr"/>
                      <a:r>
                        <a:rPr lang="en-GB" sz="2000" dirty="0">
                          <a:latin typeface="Gill Sans MT" panose="020B0502020104020203" pitchFamily="34" charset="0"/>
                        </a:rPr>
                        <a:t>Same</a:t>
                      </a:r>
                    </a:p>
                  </a:txBody>
                  <a:tcPr marL="84670" marR="84670" marT="42335" marB="42335" vert="vert270" anchor="ctr">
                    <a:solidFill>
                      <a:srgbClr val="008080">
                        <a:alpha val="50000"/>
                      </a:srgbClr>
                    </a:solidFill>
                  </a:tcPr>
                </a:tc>
                <a:tc>
                  <a:txBody>
                    <a:bodyPr/>
                    <a:lstStyle/>
                    <a:p>
                      <a:pPr algn="ctr"/>
                      <a:r>
                        <a:rPr lang="en-GB" sz="3200" dirty="0">
                          <a:latin typeface="Gill Sans MT" panose="020B0502020104020203" pitchFamily="34" charset="0"/>
                        </a:rPr>
                        <a:t>Reproducible</a:t>
                      </a:r>
                      <a:endParaRPr lang="en-GB" sz="1600" dirty="0">
                        <a:latin typeface="Gill Sans MT" panose="020B0502020104020203" pitchFamily="34" charset="0"/>
                      </a:endParaRPr>
                    </a:p>
                  </a:txBody>
                  <a:tcPr marL="84670" marR="84670" marT="42335" marB="42335" anchor="ctr">
                    <a:solidFill>
                      <a:srgbClr val="008080">
                        <a:alpha val="20000"/>
                      </a:srgbClr>
                    </a:solidFill>
                  </a:tcPr>
                </a:tc>
                <a:tc>
                  <a:txBody>
                    <a:bodyPr/>
                    <a:lstStyle/>
                    <a:p>
                      <a:pPr algn="ctr"/>
                      <a:r>
                        <a:rPr lang="en-GB" sz="3200" dirty="0">
                          <a:latin typeface="Gill Sans MT" panose="020B0502020104020203" pitchFamily="34" charset="0"/>
                        </a:rPr>
                        <a:t>Replicable</a:t>
                      </a:r>
                      <a:endParaRPr lang="en-GB" sz="1600" dirty="0">
                        <a:latin typeface="Gill Sans MT" panose="020B0502020104020203" pitchFamily="34" charset="0"/>
                      </a:endParaRPr>
                    </a:p>
                  </a:txBody>
                  <a:tcPr marL="84670" marR="84670" marT="42335" marB="42335" anchor="ctr">
                    <a:solidFill>
                      <a:srgbClr val="008080">
                        <a:alpha val="20000"/>
                      </a:srgbClr>
                    </a:solidFill>
                  </a:tcPr>
                </a:tc>
                <a:extLst>
                  <a:ext uri="{0D108BD9-81ED-4DB2-BD59-A6C34878D82A}">
                    <a16:rowId xmlns:a16="http://schemas.microsoft.com/office/drawing/2014/main" val="3239240244"/>
                  </a:ext>
                </a:extLst>
              </a:tr>
              <a:tr h="1214731">
                <a:tc vMerge="1">
                  <a:txBody>
                    <a:bodyPr/>
                    <a:lstStyle/>
                    <a:p>
                      <a:endParaRPr lang="en-GB" dirty="0"/>
                    </a:p>
                  </a:txBody>
                  <a:tcPr/>
                </a:tc>
                <a:tc>
                  <a:txBody>
                    <a:bodyPr/>
                    <a:lstStyle/>
                    <a:p>
                      <a:pPr algn="ctr"/>
                      <a:r>
                        <a:rPr lang="en-GB" sz="2000" dirty="0">
                          <a:latin typeface="Gill Sans MT" panose="020B0502020104020203" pitchFamily="34" charset="0"/>
                        </a:rPr>
                        <a:t>Different</a:t>
                      </a:r>
                      <a:endParaRPr lang="en-GB" sz="1800" dirty="0">
                        <a:latin typeface="Gill Sans MT" panose="020B0502020104020203" pitchFamily="34" charset="0"/>
                      </a:endParaRPr>
                    </a:p>
                  </a:txBody>
                  <a:tcPr marL="84670" marR="84670" marT="42335" marB="42335" vert="vert270" anchor="ctr">
                    <a:solidFill>
                      <a:srgbClr val="008080">
                        <a:alpha val="50000"/>
                      </a:srgbClr>
                    </a:solidFill>
                  </a:tcPr>
                </a:tc>
                <a:tc>
                  <a:txBody>
                    <a:bodyPr/>
                    <a:lstStyle/>
                    <a:p>
                      <a:pPr algn="ctr"/>
                      <a:r>
                        <a:rPr lang="en-GB" sz="3200" dirty="0">
                          <a:latin typeface="Gill Sans MT" panose="020B0502020104020203" pitchFamily="34" charset="0"/>
                        </a:rPr>
                        <a:t>Robust</a:t>
                      </a:r>
                      <a:endParaRPr lang="en-GB" sz="1600" dirty="0">
                        <a:latin typeface="Gill Sans MT" panose="020B0502020104020203" pitchFamily="34" charset="0"/>
                      </a:endParaRPr>
                    </a:p>
                  </a:txBody>
                  <a:tcPr marL="84670" marR="84670" marT="42335" marB="42335" anchor="ctr">
                    <a:solidFill>
                      <a:srgbClr val="008080">
                        <a:alpha val="20000"/>
                      </a:srgbClr>
                    </a:solidFill>
                  </a:tcPr>
                </a:tc>
                <a:tc>
                  <a:txBody>
                    <a:bodyPr/>
                    <a:lstStyle/>
                    <a:p>
                      <a:pPr algn="ctr"/>
                      <a:r>
                        <a:rPr lang="en-GB" sz="3200" dirty="0" err="1">
                          <a:latin typeface="Gill Sans MT" panose="020B0502020104020203" pitchFamily="34" charset="0"/>
                        </a:rPr>
                        <a:t>Generalisable</a:t>
                      </a:r>
                      <a:endParaRPr lang="en-GB" sz="3200" dirty="0">
                        <a:latin typeface="Gill Sans MT" panose="020B0502020104020203" pitchFamily="34" charset="0"/>
                      </a:endParaRPr>
                    </a:p>
                  </a:txBody>
                  <a:tcPr marL="84670" marR="84670" marT="42335" marB="42335" anchor="ctr">
                    <a:solidFill>
                      <a:srgbClr val="008080">
                        <a:alpha val="20000"/>
                      </a:srgbClr>
                    </a:solidFill>
                  </a:tcPr>
                </a:tc>
                <a:extLst>
                  <a:ext uri="{0D108BD9-81ED-4DB2-BD59-A6C34878D82A}">
                    <a16:rowId xmlns:a16="http://schemas.microsoft.com/office/drawing/2014/main" val="4061938836"/>
                  </a:ext>
                </a:extLst>
              </a:tr>
            </a:tbl>
          </a:graphicData>
        </a:graphic>
      </p:graphicFrame>
    </p:spTree>
    <p:extLst>
      <p:ext uri="{BB962C8B-B14F-4D97-AF65-F5344CB8AC3E}">
        <p14:creationId xmlns:p14="http://schemas.microsoft.com/office/powerpoint/2010/main" val="2916220129"/>
      </p:ext>
    </p:extLst>
  </p:cSld>
  <p:clrMapOvr>
    <a:masterClrMapping/>
  </p:clrMapOvr>
</p:sld>
</file>

<file path=ppt/theme/theme1.xml><?xml version="1.0" encoding="utf-8"?>
<a:theme xmlns:a="http://schemas.openxmlformats.org/drawingml/2006/main" name="Office Theme">
  <a:themeElements>
    <a:clrScheme name="Turing Presentation Palette">
      <a:dk1>
        <a:srgbClr val="1C1C1C"/>
      </a:dk1>
      <a:lt1>
        <a:sysClr val="window" lastClr="FFFFFF"/>
      </a:lt1>
      <a:dk2>
        <a:srgbClr val="404040"/>
      </a:dk2>
      <a:lt2>
        <a:srgbClr val="DEDEDE"/>
      </a:lt2>
      <a:accent1>
        <a:srgbClr val="00B0F0"/>
      </a:accent1>
      <a:accent2>
        <a:srgbClr val="0070C0"/>
      </a:accent2>
      <a:accent3>
        <a:srgbClr val="06CA7B"/>
      </a:accent3>
      <a:accent4>
        <a:srgbClr val="002060"/>
      </a:accent4>
      <a:accent5>
        <a:srgbClr val="7D02C2"/>
      </a:accent5>
      <a:accent6>
        <a:srgbClr val="FF007D"/>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The Alan Turing Master PPT with intro slides_widescreen_v3" id="{5DFD5C9A-0A2C-4E03-B4D8-1CB4749D4479}" vid="{9C62355F-E4EE-46CD-BECD-0FFB3DDDDA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AA62DCEA4FAE4394823B509BA2709F" ma:contentTypeVersion="" ma:contentTypeDescription="Create a new document." ma:contentTypeScope="" ma:versionID="f5f144880e0222ce0d875f5b6d538bcd">
  <xsd:schema xmlns:xsd="http://www.w3.org/2001/XMLSchema" xmlns:xs="http://www.w3.org/2001/XMLSchema" xmlns:p="http://schemas.microsoft.com/office/2006/metadata/properties" xmlns:ns2="ddc16f2e-ac79-420b-bf02-152a3fab2b22" xmlns:ns3="e5618448-e42b-40ea-80d2-fe7c2030a18b" targetNamespace="http://schemas.microsoft.com/office/2006/metadata/properties" ma:root="true" ma:fieldsID="d8f14032b450dcf0b5dfeee191d447cb" ns2:_="" ns3:_="">
    <xsd:import namespace="ddc16f2e-ac79-420b-bf02-152a3fab2b22"/>
    <xsd:import namespace="e5618448-e42b-40ea-80d2-fe7c2030a1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16f2e-ac79-420b-bf02-152a3fab2b2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18448-e42b-40ea-80d2-fe7c2030a1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A361FC-9574-4D3A-922B-90EB7E3EAC0E}">
  <ds:schemaRefs>
    <ds:schemaRef ds:uri="http://schemas.microsoft.com/sharepoint/v3/contenttype/forms"/>
  </ds:schemaRefs>
</ds:datastoreItem>
</file>

<file path=customXml/itemProps2.xml><?xml version="1.0" encoding="utf-8"?>
<ds:datastoreItem xmlns:ds="http://schemas.openxmlformats.org/officeDocument/2006/customXml" ds:itemID="{42D3EDB7-0ABD-4BC6-9C2A-32E4FC10473A}">
  <ds:schemaRefs>
    <ds:schemaRef ds:uri="http://purl.org/dc/terms/"/>
    <ds:schemaRef ds:uri="http://schemas.openxmlformats.org/package/2006/metadata/core-properties"/>
    <ds:schemaRef ds:uri="http://schemas.microsoft.com/office/2006/documentManagement/types"/>
    <ds:schemaRef ds:uri="ddc16f2e-ac79-420b-bf02-152a3fab2b22"/>
    <ds:schemaRef ds:uri="e5618448-e42b-40ea-80d2-fe7c2030a18b"/>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AAED0E6-9361-461C-840A-554672395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16f2e-ac79-420b-bf02-152a3fab2b22"/>
    <ds:schemaRef ds:uri="e5618448-e42b-40ea-80d2-fe7c2030a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25066</TotalTime>
  <Words>3866</Words>
  <Application>Microsoft Office PowerPoint</Application>
  <PresentationFormat>On-screen Show (16:9)</PresentationFormat>
  <Paragraphs>512</Paragraphs>
  <Slides>82</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Courier New</vt:lpstr>
      <vt:lpstr>Gill Sans MT</vt:lpstr>
      <vt:lpstr>Zilla Slab</vt:lpstr>
      <vt:lpstr>Office Theme</vt:lpstr>
      <vt:lpstr>The Turing Way Reproducible, Inclusive, Collaborative Data Science</vt:lpstr>
      <vt:lpstr>PowerPoint Presentation</vt:lpstr>
      <vt:lpstr>PowerPoint Presentation</vt:lpstr>
      <vt:lpstr>An introduction to me</vt:lpstr>
      <vt:lpstr>PowerPoint Presentation</vt:lpstr>
      <vt:lpstr>PowerPoint Presentation</vt:lpstr>
      <vt:lpstr>PowerPoint Presentation</vt:lpstr>
      <vt:lpstr>PowerPoint Presentation</vt:lpstr>
      <vt:lpstr>PowerPoint Presentation</vt:lpstr>
      <vt:lpstr>PowerPoint Presentation</vt:lpstr>
      <vt:lpstr>The Turing Institute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Turing Way</vt:lpstr>
      <vt:lpstr>PowerPoint Presentation</vt:lpstr>
      <vt:lpstr>PowerPoint Presentation</vt:lpstr>
      <vt:lpstr>PowerPoint Presentation</vt:lpstr>
      <vt:lpstr>PowerPoint Presentation</vt:lpstr>
      <vt:lpstr>PowerPoint Presentation</vt:lpstr>
      <vt:lpstr>PowerPoint Presentation</vt:lpstr>
      <vt:lpstr>Testing for research</vt:lpstr>
      <vt:lpstr>PowerPoint Presentation</vt:lpstr>
      <vt:lpstr>PowerPoint Presentation</vt:lpstr>
      <vt:lpstr>PowerPoint Presentation</vt:lpstr>
      <vt:lpstr>PowerPoint Presentation</vt:lpstr>
      <vt:lpstr>PowerPoint Presentation</vt:lpstr>
      <vt:lpstr>PowerPoint Presentation</vt:lpstr>
      <vt:lpstr>Continuous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Version control</vt:lpstr>
      <vt:lpstr>PowerPoint Presentation</vt:lpstr>
      <vt:lpstr>PowerPoint Presentation</vt:lpstr>
      <vt:lpstr>PowerPoint Presentation</vt:lpstr>
      <vt:lpstr>Beyond reproducibility</vt:lpstr>
      <vt:lpstr>PowerPoint Presentation</vt:lpstr>
      <vt:lpstr>Scoping &amp; designing a data science project</vt:lpstr>
      <vt:lpstr>PowerPoint Presentation</vt:lpstr>
      <vt:lpstr>PowerPoint Presentation</vt:lpstr>
      <vt:lpstr>PowerPoint Presentation</vt:lpstr>
      <vt:lpstr>Communicating your work</vt:lpstr>
      <vt:lpstr>PowerPoint Presentation</vt:lpstr>
      <vt:lpstr>PowerPoint Presentation</vt:lpstr>
      <vt:lpstr>PowerPoint Presentation</vt:lpstr>
      <vt:lpstr>PowerPoint Presentation</vt:lpstr>
      <vt:lpstr>Ethical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vt:lpstr>
      <vt:lpstr>PowerPoint Presentation</vt:lpstr>
      <vt:lpstr>PowerPoint Presentation</vt:lpstr>
      <vt:lpstr>PowerPoint Presentation</vt:lpstr>
      <vt:lpstr>PowerPoint Presentation</vt:lpstr>
      <vt:lpstr>A global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Yellow Balloon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Alan Turing Institute</dc:title>
  <dc:creator>Sophie Mclvor</dc:creator>
  <cp:lastModifiedBy>Kirstie Whitaker</cp:lastModifiedBy>
  <cp:revision>312</cp:revision>
  <cp:lastPrinted>2017-11-14T13:34:51Z</cp:lastPrinted>
  <dcterms:created xsi:type="dcterms:W3CDTF">2017-03-06T16:45:41Z</dcterms:created>
  <dcterms:modified xsi:type="dcterms:W3CDTF">2019-11-16T15:24:39Z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0x01010059AA62DCEA4FAE4394823B509BA2709F</vt:lpwstr>
  </property>
  <property fmtid="{D5CDD505-2E9C-101B-9397-08002B2CF9AE}" pid="3" name="Document Keywords">
    <vt:lpwstr/>
  </property>
</Properties>
</file>