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69" r:id="rId5"/>
    <p:sldId id="261" r:id="rId6"/>
    <p:sldId id="264" r:id="rId7"/>
    <p:sldId id="265" r:id="rId8"/>
    <p:sldId id="266" r:id="rId9"/>
    <p:sldId id="267" r:id="rId10"/>
    <p:sldId id="268" r:id="rId11"/>
    <p:sldId id="271" r:id="rId12"/>
    <p:sldId id="258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F37E-85A0-43E7-AA12-2654B8D74C6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4DB6E-73E2-4925-AFAA-0DE75368DB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76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4DB6E-73E2-4925-AFAA-0DE75368DB6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219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4DB6E-73E2-4925-AFAA-0DE75368DB6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219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4DB6E-73E2-4925-AFAA-0DE75368DB6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219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98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639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487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113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33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448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96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62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098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64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33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B09C-A1EC-49A1-985F-814D4AD50114}" type="datetimeFigureOut">
              <a:rPr lang="bg-BG" smtClean="0"/>
              <a:t>25.10.2019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D954-2B3B-4360-A6DD-5E83F2C5B79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273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dessidim3010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482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resilience to climate change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</a:t>
            </a:r>
          </a:p>
          <a:p>
            <a:pPr algn="ctr"/>
            <a:endParaRPr lang="en-US" sz="2000" dirty="0"/>
          </a:p>
          <a:p>
            <a:pPr algn="ctr"/>
            <a:r>
              <a:rPr lang="en-US" sz="2400" dirty="0" smtClean="0"/>
              <a:t>Assoc. Prof. </a:t>
            </a:r>
            <a:r>
              <a:rPr lang="en-US" sz="2400" dirty="0" err="1" smtClean="0"/>
              <a:t>Dessislava</a:t>
            </a:r>
            <a:r>
              <a:rPr lang="en-US" sz="2400" dirty="0" smtClean="0"/>
              <a:t> </a:t>
            </a:r>
            <a:r>
              <a:rPr lang="en-US" sz="2400" dirty="0" err="1" smtClean="0"/>
              <a:t>Dimitrova</a:t>
            </a:r>
            <a:r>
              <a:rPr lang="en-US" sz="2400" dirty="0" smtClean="0"/>
              <a:t>, PhD</a:t>
            </a:r>
            <a:endParaRPr lang="en-US" sz="2400" dirty="0"/>
          </a:p>
          <a:p>
            <a:pPr algn="ctr"/>
            <a:r>
              <a:rPr lang="en-US" sz="2400" dirty="0" smtClean="0"/>
              <a:t>Assist. Prof. Teodora </a:t>
            </a:r>
            <a:r>
              <a:rPr lang="en-US" sz="2400" dirty="0" err="1" smtClean="0"/>
              <a:t>Ivanova</a:t>
            </a:r>
            <a:r>
              <a:rPr lang="en-US" sz="2400" dirty="0" smtClean="0"/>
              <a:t>, PhD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Institute </a:t>
            </a:r>
            <a:r>
              <a:rPr lang="en-US" sz="2400" dirty="0"/>
              <a:t>of Biodiversity and Ecosystem Research,</a:t>
            </a:r>
          </a:p>
          <a:p>
            <a:pPr algn="ctr"/>
            <a:r>
              <a:rPr lang="en-US" sz="2400" dirty="0"/>
              <a:t>Bulgarian Academy of </a:t>
            </a:r>
            <a:r>
              <a:rPr lang="en-US" sz="2400" dirty="0" smtClean="0"/>
              <a:t>Sciences</a:t>
            </a:r>
            <a:endParaRPr lang="bg-BG" sz="32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356569"/>
            <a:ext cx="4896544" cy="13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424398"/>
            <a:ext cx="1530612" cy="117739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Scientific Conference of the Bulgarian Focal Point of EFSA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- a global threat for the food chain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October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5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0" y="929869"/>
            <a:ext cx="4932040" cy="178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39" y="908720"/>
            <a:ext cx="403244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Local onion (</a:t>
            </a:r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Allium </a:t>
            </a:r>
            <a:r>
              <a:rPr lang="en-US" i="1" dirty="0" err="1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cepa</a:t>
            </a:r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L.) and peppers (</a:t>
            </a:r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Capsicum </a:t>
            </a:r>
            <a:r>
              <a:rPr lang="en-US" i="1" dirty="0" err="1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annuum</a:t>
            </a:r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L.)  landraces. Potential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PDO. Seed production in the home gardens.</a:t>
            </a:r>
          </a:p>
          <a:p>
            <a:pPr marL="285750" indent="-285750">
              <a:spcBef>
                <a:spcPts val="600"/>
              </a:spcBef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Various marketing and promotion models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.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Storytelling and Experimenting in the garden – social prestige and affordable exoticism </a:t>
            </a:r>
          </a:p>
          <a:p>
            <a:pPr marL="285750" indent="-285750">
              <a:spcBef>
                <a:spcPts val="600"/>
              </a:spcBef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Promotion of onion through a festival; festivals without product: 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Petrevene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watermelon festival </a:t>
            </a:r>
          </a:p>
        </p:txBody>
      </p:sp>
      <p:pic>
        <p:nvPicPr>
          <p:cNvPr id="2" name="Picture 2" descr="D:\My Documents\proj\fni_2016\FieldWork\FieldTrip_3\ЛУК\11293482_10202682242296268_235618622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4242" y="2708920"/>
            <a:ext cx="2747797" cy="1944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&amp;Scy;&amp;ncy;&amp;icy;&amp;mcy;&amp;kcy;&amp;acy; &amp;ncy;&amp;acy; S. Petrevene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73" y="4601310"/>
            <a:ext cx="1569901" cy="225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0" y="116557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landraces and promoted plant diversity from the West Balkan Mts.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193" y="4523445"/>
            <a:ext cx="1300847" cy="23345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:\DCIM\104D3300\DSC_026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85" y="2706083"/>
            <a:ext cx="2025097" cy="19355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4541340"/>
            <a:ext cx="1750916" cy="23345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860032" y="5085184"/>
            <a:ext cx="3960439" cy="1656184"/>
            <a:chOff x="4091096" y="1340768"/>
            <a:chExt cx="4801383" cy="2160240"/>
          </a:xfrm>
        </p:grpSpPr>
        <p:sp>
          <p:nvSpPr>
            <p:cNvPr id="17" name="Pentagon 16"/>
            <p:cNvSpPr/>
            <p:nvPr/>
          </p:nvSpPr>
          <p:spPr>
            <a:xfrm flipH="1">
              <a:off x="4091096" y="1340768"/>
              <a:ext cx="4801383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Local landraces conservation and promotion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2000" dirty="0">
                  <a:solidFill>
                    <a:srgbClr val="FF0000"/>
                  </a:solidFill>
                </a:rPr>
                <a:t>Irrigation </a:t>
              </a:r>
              <a:r>
                <a:rPr lang="en-US" sz="2000" dirty="0" smtClean="0">
                  <a:solidFill>
                    <a:srgbClr val="FF0000"/>
                  </a:solidFill>
                </a:rPr>
                <a:t>issues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427984" y="2186078"/>
              <a:ext cx="338307" cy="398138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601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Discussion and Recommendations</a:t>
            </a:r>
            <a:endParaRPr lang="bg-BG" sz="28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6706" y="3395315"/>
            <a:ext cx="87440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adaptation to climate changes needs integration of traditional knowledge and external </a:t>
            </a:r>
            <a:r>
              <a:rPr lang="en-US" dirty="0" smtClean="0"/>
              <a:t>expertise</a:t>
            </a:r>
            <a:endParaRPr lang="en-US" dirty="0"/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Bidirectional collaboration between researchers and farmers – farmers to become the interpreters of traditional knowledge</a:t>
            </a:r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 Utilization of the potential of local varieties and breeds that are more resistant  to drought, cold, pests and deceases</a:t>
            </a:r>
            <a:endParaRPr lang="bg-BG" dirty="0"/>
          </a:p>
          <a:p>
            <a:pPr marL="285750" indent="-285750" algn="just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Constant public awareness campaign for the role of sustainable farming for mitigation of climate change and elaboration of </a:t>
            </a:r>
            <a:r>
              <a:rPr lang="en-US" dirty="0" smtClean="0"/>
              <a:t>adaptation strategies focused on apparent actions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20362245">
            <a:off x="3851908" y="980395"/>
            <a:ext cx="4608511" cy="1656184"/>
            <a:chOff x="4091096" y="1340768"/>
            <a:chExt cx="4801383" cy="2160240"/>
          </a:xfrm>
        </p:grpSpPr>
        <p:sp>
          <p:nvSpPr>
            <p:cNvPr id="17" name="Pentagon 16"/>
            <p:cNvSpPr/>
            <p:nvPr/>
          </p:nvSpPr>
          <p:spPr>
            <a:xfrm flipH="1">
              <a:off x="4091096" y="1340768"/>
              <a:ext cx="4801383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endParaRPr lang="en-US" sz="2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427984" y="2186078"/>
              <a:ext cx="338307" cy="398138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" name="TextBox 1"/>
          <p:cNvSpPr txBox="1"/>
          <p:nvPr/>
        </p:nvSpPr>
        <p:spPr>
          <a:xfrm rot="20381764">
            <a:off x="4652461" y="800885"/>
            <a:ext cx="369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Creating </a:t>
            </a:r>
            <a:r>
              <a:rPr lang="en-US" dirty="0"/>
              <a:t>p</a:t>
            </a:r>
            <a:r>
              <a:rPr lang="en-US" dirty="0" smtClean="0"/>
              <a:t>ositive image and demand for </a:t>
            </a:r>
            <a:r>
              <a:rPr lang="en-US" u="sng" dirty="0" smtClean="0"/>
              <a:t>responsible producers</a:t>
            </a:r>
          </a:p>
          <a:p>
            <a:pPr algn="just"/>
            <a:r>
              <a:rPr lang="en-US" dirty="0" smtClean="0"/>
              <a:t>Support for </a:t>
            </a:r>
            <a:r>
              <a:rPr lang="en-US" u="sng" dirty="0" smtClean="0"/>
              <a:t>green and socially-inclusive enterprises</a:t>
            </a:r>
            <a:endParaRPr lang="bg-BG" u="sng" dirty="0"/>
          </a:p>
          <a:p>
            <a:pPr algn="just"/>
            <a:r>
              <a:rPr lang="en-US" u="sng" dirty="0" smtClean="0"/>
              <a:t>Geographical origin</a:t>
            </a:r>
            <a:r>
              <a:rPr lang="en-US" dirty="0" smtClean="0"/>
              <a:t> – ecological, marketing and quality impact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11860"/>
            <a:ext cx="37444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Adaptation beyond greening of energy and transport</a:t>
            </a:r>
            <a:r>
              <a:rPr lang="en-US" dirty="0" smtClean="0"/>
              <a:t>:</a:t>
            </a:r>
          </a:p>
          <a:p>
            <a:endParaRPr lang="bg-BG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Environmental sustainability</a:t>
            </a:r>
            <a:endParaRPr lang="bg-BG" dirty="0" smtClean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Nature preservation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Quality of life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434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512" y="69269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Thank you for your attention</a:t>
            </a:r>
            <a:r>
              <a:rPr lang="en-US" sz="3600" b="1" dirty="0" smtClean="0">
                <a:solidFill>
                  <a:srgbClr val="C00000"/>
                </a:solidFill>
                <a:cs typeface="Arial" pitchFamily="34" charset="0"/>
              </a:rPr>
              <a:t>!</a:t>
            </a:r>
          </a:p>
          <a:p>
            <a:pPr lvl="0" algn="ctr" eaLnBrk="1" hangingPunct="1">
              <a:defRPr/>
            </a:pPr>
            <a:endParaRPr lang="en-US" sz="240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cs typeface="Arial" panose="020B0604020202020204" pitchFamily="34" charset="0"/>
              <a:hlinkClick r:id="rId2"/>
            </a:endParaRPr>
          </a:p>
          <a:p>
            <a:pPr lvl="0" algn="ctr" eaLnBrk="1" hangingPunct="1">
              <a:defRPr/>
            </a:pPr>
            <a:r>
              <a:rPr lang="en-US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dessidim3010</a:t>
            </a:r>
            <a:r>
              <a:rPr lang="en-US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@gmail.com</a:t>
            </a:r>
            <a:endParaRPr lang="bg-BG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5613047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This work has been carried out in the framework of the </a:t>
            </a:r>
            <a:r>
              <a:rPr lang="en-US" sz="1600" dirty="0" smtClean="0"/>
              <a:t>National Science </a:t>
            </a:r>
            <a:r>
              <a:rPr lang="en-US" sz="1600" dirty="0"/>
              <a:t>Program "Environmental Protection and Reduction of Risks of </a:t>
            </a:r>
            <a:r>
              <a:rPr lang="en-US" sz="1600" dirty="0" smtClean="0"/>
              <a:t>Adverse Events </a:t>
            </a:r>
            <a:r>
              <a:rPr lang="en-US" sz="1600" dirty="0"/>
              <a:t>and Natural Disasters", approved by the Resolution of the Council of </a:t>
            </a:r>
            <a:r>
              <a:rPr lang="en-US" sz="1600" dirty="0" smtClean="0"/>
              <a:t>Ministers № </a:t>
            </a:r>
            <a:r>
              <a:rPr lang="en-US" sz="1600" dirty="0"/>
              <a:t>577/17.08.2018 and supported by the Ministry of Education and Science (MES) </a:t>
            </a:r>
            <a:r>
              <a:rPr lang="en-US" sz="1600" dirty="0" smtClean="0"/>
              <a:t>of Bulgaria </a:t>
            </a:r>
            <a:r>
              <a:rPr lang="en-US" sz="1600" dirty="0"/>
              <a:t>(Agreement № </a:t>
            </a:r>
            <a:r>
              <a:rPr lang="en-US" sz="1600" dirty="0" smtClean="0"/>
              <a:t>D01- 30/06.12.2018</a:t>
            </a:r>
            <a:r>
              <a:rPr lang="en-US" sz="1600" dirty="0"/>
              <a:t>).</a:t>
            </a:r>
            <a:endParaRPr lang="bg-BG" sz="1600" dirty="0"/>
          </a:p>
        </p:txBody>
      </p:sp>
      <p:pic>
        <p:nvPicPr>
          <p:cNvPr id="4" name="Picture 9" descr="C:\Users\Dessi\Desktop\Kustendil\P519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1512169" cy="2808312"/>
          </a:xfrm>
          <a:prstGeom prst="rect">
            <a:avLst/>
          </a:prstGeom>
          <a:noFill/>
        </p:spPr>
      </p:pic>
      <p:pic>
        <p:nvPicPr>
          <p:cNvPr id="5" name="Picture 11" descr="http://cdn.honeytraveler.com/wp-content/uploads/2010/05/Chestnut.jpg?4c9b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832314" cy="2808312"/>
          </a:xfrm>
          <a:prstGeom prst="rect">
            <a:avLst/>
          </a:prstGeom>
          <a:noFill/>
        </p:spPr>
      </p:pic>
      <p:pic>
        <p:nvPicPr>
          <p:cNvPr id="6" name="Picture 4" descr="https://scontent.xx.fbcdn.net/v/t1.0-9/12039254_1201660616527826_1503502760642382850_n.jpg?oh=07a8a4b14613fe8049a4cb7e3d9d5a25&amp;oe=580AE71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8530" y="2276872"/>
            <a:ext cx="381399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3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239" y="44549"/>
            <a:ext cx="9144000" cy="792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Rural Areas in Bulgaria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4077072"/>
            <a:ext cx="46805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92D050"/>
              </a:buClr>
            </a:pPr>
            <a:r>
              <a:rPr lang="en-US" b="1" dirty="0" smtClean="0"/>
              <a:t>Global trends:</a:t>
            </a: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Increased demand for organic food;</a:t>
            </a: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Permaculture;</a:t>
            </a: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Replacement of </a:t>
            </a:r>
            <a:r>
              <a:rPr lang="en-US" dirty="0"/>
              <a:t>local </a:t>
            </a:r>
            <a:r>
              <a:rPr lang="en-US" dirty="0" smtClean="0"/>
              <a:t>landraces with foreign varieties;</a:t>
            </a: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Minimization of plots with local varieties and landraces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323528" y="836712"/>
            <a:ext cx="37261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Depopulation</a:t>
            </a:r>
            <a:r>
              <a:rPr lang="en-US" dirty="0">
                <a:cs typeface="Arial" panose="020B0604020202020204" pitchFamily="34" charset="0"/>
              </a:rPr>
              <a:t> of rural areas and lack of agricultural specialists in the farms;</a:t>
            </a:r>
          </a:p>
          <a:p>
            <a:pPr marL="285750" indent="-285750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Polarization of agriculture </a:t>
            </a:r>
            <a:r>
              <a:rPr lang="en-US" dirty="0">
                <a:cs typeface="Arial" panose="020B0604020202020204" pitchFamily="34" charset="0"/>
              </a:rPr>
              <a:t>– intensive grain production </a:t>
            </a:r>
            <a:r>
              <a:rPr lang="en-US" dirty="0" smtClean="0">
                <a:cs typeface="Arial" panose="020B0604020202020204" pitchFamily="34" charset="0"/>
              </a:rPr>
              <a:t>vs. shrinking in other </a:t>
            </a:r>
            <a:r>
              <a:rPr lang="en-US" dirty="0">
                <a:cs typeface="Arial" panose="020B0604020202020204" pitchFamily="34" charset="0"/>
              </a:rPr>
              <a:t>sectors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Re-</a:t>
            </a:r>
            <a:r>
              <a:rPr lang="en-US" b="1" dirty="0" err="1" smtClean="0">
                <a:cs typeface="Arial" panose="020B0604020202020204" pitchFamily="34" charset="0"/>
              </a:rPr>
              <a:t>wildening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and </a:t>
            </a:r>
            <a:r>
              <a:rPr lang="en-US" b="1" dirty="0" err="1">
                <a:cs typeface="Arial" panose="020B0604020202020204" pitchFamily="34" charset="0"/>
              </a:rPr>
              <a:t>ruderalization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of abandoned grasslands and fields</a:t>
            </a:r>
            <a:r>
              <a:rPr lang="en-US" dirty="0" smtClean="0">
                <a:cs typeface="Arial" panose="020B0604020202020204" pitchFamily="34" charset="0"/>
              </a:rPr>
              <a:t>;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Loss </a:t>
            </a:r>
            <a:r>
              <a:rPr lang="en-US" b="1" dirty="0">
                <a:cs typeface="Arial" panose="020B0604020202020204" pitchFamily="34" charset="0"/>
              </a:rPr>
              <a:t>of Bulgarian plant and animal genetic </a:t>
            </a:r>
            <a:r>
              <a:rPr lang="en-US" b="1" dirty="0" smtClean="0">
                <a:cs typeface="Arial" panose="020B0604020202020204" pitchFamily="34" charset="0"/>
              </a:rPr>
              <a:t>resources</a:t>
            </a:r>
            <a:r>
              <a:rPr lang="bg-BG" dirty="0">
                <a:cs typeface="Arial" panose="020B0604020202020204" pitchFamily="34" charset="0"/>
              </a:rPr>
              <a:t>.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36712"/>
            <a:ext cx="216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s://fermer.bgstart.net/files/2016/09/nov-put-front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8" r="41919"/>
          <a:stretch/>
        </p:blipFill>
        <p:spPr bwMode="auto">
          <a:xfrm>
            <a:off x="4211960" y="836712"/>
            <a:ext cx="23079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20273" y="4437699"/>
            <a:ext cx="3195228" cy="228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Climate change in Bulgaria</a:t>
            </a:r>
            <a:r>
              <a:rPr lang="bg-BG" sz="2800" b="1" dirty="0" smtClean="0">
                <a:solidFill>
                  <a:srgbClr val="00B050"/>
                </a:solidFill>
              </a:rPr>
              <a:t> – </a:t>
            </a:r>
            <a:r>
              <a:rPr lang="en-US" sz="2800" b="1" dirty="0" smtClean="0">
                <a:solidFill>
                  <a:srgbClr val="00B050"/>
                </a:solidFill>
              </a:rPr>
              <a:t>Local concerns</a:t>
            </a:r>
            <a:endParaRPr lang="bg-BG" sz="2800" b="1" dirty="0">
              <a:solidFill>
                <a:srgbClr val="00B050"/>
              </a:solidFill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19981" y="3887822"/>
            <a:ext cx="8767848" cy="2832060"/>
            <a:chOff x="1008287" y="7334981"/>
            <a:chExt cx="23448992" cy="7574139"/>
          </a:xfrm>
        </p:grpSpPr>
        <p:grpSp>
          <p:nvGrpSpPr>
            <p:cNvPr id="30" name="Group 29"/>
            <p:cNvGrpSpPr/>
            <p:nvPr/>
          </p:nvGrpSpPr>
          <p:grpSpPr>
            <a:xfrm>
              <a:off x="13393663" y="7387339"/>
              <a:ext cx="3337379" cy="2241215"/>
              <a:chOff x="13053006" y="9881262"/>
              <a:chExt cx="3337379" cy="2241215"/>
            </a:xfrm>
          </p:grpSpPr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53006" y="9881262"/>
                <a:ext cx="3337379" cy="2241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Rounded Rectangle 5"/>
              <p:cNvSpPr/>
              <p:nvPr/>
            </p:nvSpPr>
            <p:spPr>
              <a:xfrm>
                <a:off x="15096188" y="11816402"/>
                <a:ext cx="1294197" cy="2898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7354103" y="7419722"/>
              <a:ext cx="3291504" cy="2263406"/>
              <a:chOff x="16583390" y="9965140"/>
              <a:chExt cx="3291504" cy="2263406"/>
            </a:xfrm>
          </p:grpSpPr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3390" y="9965140"/>
                <a:ext cx="3291504" cy="2263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Rounded Rectangle 49"/>
              <p:cNvSpPr/>
              <p:nvPr/>
            </p:nvSpPr>
            <p:spPr>
              <a:xfrm>
                <a:off x="18601924" y="11839160"/>
                <a:ext cx="1272970" cy="2898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96719" y="7408627"/>
              <a:ext cx="3257098" cy="2329976"/>
              <a:chOff x="16471949" y="7281045"/>
              <a:chExt cx="3257098" cy="2329976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1949" y="7281045"/>
                <a:ext cx="3257098" cy="2329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ounded Rectangle 47"/>
              <p:cNvSpPr/>
              <p:nvPr/>
            </p:nvSpPr>
            <p:spPr>
              <a:xfrm>
                <a:off x="18515222" y="9210238"/>
                <a:ext cx="1164786" cy="28983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008287" y="7408626"/>
              <a:ext cx="3294670" cy="2219025"/>
              <a:chOff x="12966304" y="7281045"/>
              <a:chExt cx="3294670" cy="2219025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6304" y="7281045"/>
                <a:ext cx="3245630" cy="2219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ounded Rectangle 45"/>
              <p:cNvSpPr/>
              <p:nvPr/>
            </p:nvSpPr>
            <p:spPr>
              <a:xfrm>
                <a:off x="14960446" y="9210238"/>
                <a:ext cx="1300528" cy="2898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g-BG" sz="2400" dirty="0" smtClean="0">
                    <a:solidFill>
                      <a:schemeClr val="tx1"/>
                    </a:solidFill>
                  </a:rPr>
                  <a:t>а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9001175" y="7408627"/>
              <a:ext cx="3337379" cy="2274501"/>
              <a:chOff x="19874894" y="7336521"/>
              <a:chExt cx="3337379" cy="2274501"/>
            </a:xfrm>
          </p:grpSpPr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4894" y="7336521"/>
                <a:ext cx="3337379" cy="2274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ounded Rectangle 43"/>
              <p:cNvSpPr/>
              <p:nvPr/>
            </p:nvSpPr>
            <p:spPr>
              <a:xfrm>
                <a:off x="21945634" y="9210238"/>
                <a:ext cx="1164786" cy="2898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1136150" y="7334981"/>
              <a:ext cx="3274737" cy="2296691"/>
              <a:chOff x="19984021" y="9965140"/>
              <a:chExt cx="3274737" cy="2296691"/>
            </a:xfrm>
          </p:grpSpPr>
          <p:pic>
            <p:nvPicPr>
              <p:cNvPr id="41" name="Picture 7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4021" y="9965140"/>
                <a:ext cx="3257098" cy="2296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Rounded Rectangle 41"/>
              <p:cNvSpPr/>
              <p:nvPr/>
            </p:nvSpPr>
            <p:spPr>
              <a:xfrm>
                <a:off x="21975586" y="11816402"/>
                <a:ext cx="1283172" cy="2898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657400" y="10303212"/>
              <a:ext cx="11345204" cy="1389508"/>
              <a:chOff x="6200216" y="5582544"/>
              <a:chExt cx="9527938" cy="119287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221708" y="6068773"/>
                <a:ext cx="9506446" cy="706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Very low </a:t>
                </a:r>
                <a:r>
                  <a:rPr lang="en-US" sz="1400" dirty="0" smtClean="0"/>
                  <a:t>sensitivity &gt;&gt;&gt;&gt;&gt; </a:t>
                </a:r>
                <a:r>
                  <a:rPr lang="en-US" sz="1400" dirty="0"/>
                  <a:t>Very high </a:t>
                </a:r>
                <a:r>
                  <a:rPr lang="en-US" sz="1400" dirty="0" smtClean="0"/>
                  <a:t>sensitivity</a:t>
                </a:r>
                <a:endParaRPr lang="en-US" sz="1400" dirty="0"/>
              </a:p>
            </p:txBody>
          </p:sp>
          <p:pic>
            <p:nvPicPr>
              <p:cNvPr id="40" name="Picture 9" descr="http://www.mstworkbooks.co.za/natural-sciences/gr8/images/gr8ec04-gd-0014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6200216" y="5582544"/>
                <a:ext cx="8085751" cy="486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1008287" y="11865105"/>
              <a:ext cx="23384961" cy="2469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/>
                <a:t>Areas vulnerable to climate change: a</a:t>
              </a:r>
              <a:r>
                <a:rPr lang="en-US" dirty="0" smtClean="0"/>
                <a:t> – present climatic conditions</a:t>
              </a:r>
              <a:r>
                <a:rPr lang="bg-BG" dirty="0" smtClean="0"/>
                <a:t> </a:t>
              </a:r>
              <a:r>
                <a:rPr lang="ru-RU" dirty="0" smtClean="0"/>
                <a:t>(1961-1990)</a:t>
              </a:r>
              <a:r>
                <a:rPr lang="en-US" dirty="0" smtClean="0"/>
                <a:t>, </a:t>
              </a:r>
              <a:r>
                <a:rPr lang="en-US" b="1" dirty="0" smtClean="0"/>
                <a:t>b</a:t>
              </a:r>
              <a:r>
                <a:rPr lang="en-US" dirty="0" smtClean="0"/>
                <a:t> – </a:t>
              </a:r>
              <a:r>
                <a:rPr lang="ru-RU" dirty="0" smtClean="0"/>
                <a:t>2020</a:t>
              </a:r>
              <a:r>
                <a:rPr lang="en-US" dirty="0" smtClean="0"/>
                <a:t> (realistic scenario), </a:t>
              </a:r>
              <a:r>
                <a:rPr lang="en-US" b="1" dirty="0" smtClean="0"/>
                <a:t>c</a:t>
              </a:r>
              <a:r>
                <a:rPr lang="en-US" dirty="0" smtClean="0"/>
                <a:t> – 2050 (pessimistic scenario); </a:t>
              </a:r>
              <a:r>
                <a:rPr lang="en-US" b="1" dirty="0" smtClean="0"/>
                <a:t>d, e, f</a:t>
              </a:r>
              <a:r>
                <a:rPr lang="en-US" dirty="0" smtClean="0"/>
                <a:t> – 2080</a:t>
              </a:r>
            </a:p>
            <a:p>
              <a:pPr algn="just"/>
              <a:r>
                <a:rPr lang="en-US" dirty="0" smtClean="0"/>
                <a:t>				     (optimistic, realistic and pessimistic scenario)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72637" y="14003682"/>
              <a:ext cx="5084642" cy="90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Source: MAF, </a:t>
              </a:r>
              <a:r>
                <a:rPr lang="bg-BG" sz="1600" dirty="0" smtClean="0"/>
                <a:t>2011</a:t>
              </a:r>
              <a:endParaRPr lang="en-US" sz="16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36005" y="836712"/>
            <a:ext cx="8312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Climate change consequences with </a:t>
            </a:r>
            <a:r>
              <a:rPr lang="en-US" b="1" dirty="0" smtClean="0"/>
              <a:t>high public concern </a:t>
            </a:r>
            <a:endParaRPr lang="en-US" b="1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Extended drought periods</a:t>
            </a:r>
            <a:endParaRPr lang="bg-BG" dirty="0" smtClean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xtreme weather events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Shifting rainfalls</a:t>
            </a:r>
          </a:p>
          <a:p>
            <a:endParaRPr lang="en-US" dirty="0" smtClean="0"/>
          </a:p>
          <a:p>
            <a:r>
              <a:rPr lang="en-US" b="1" dirty="0" smtClean="0"/>
              <a:t>Interrelation with other socio-economic </a:t>
            </a:r>
            <a:r>
              <a:rPr lang="en-US" b="1" dirty="0"/>
              <a:t>issues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Land abandonment combined with strong dependence of food importation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Low preparedness for coping with extreme events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dirty="0" smtClean="0"/>
          </a:p>
          <a:p>
            <a:r>
              <a:rPr lang="en-US" b="1" dirty="0" smtClean="0"/>
              <a:t>Lack of public awareness – skepticism and lack of personal involvement</a:t>
            </a:r>
          </a:p>
        </p:txBody>
      </p:sp>
    </p:spTree>
    <p:extLst>
      <p:ext uri="{BB962C8B-B14F-4D97-AF65-F5344CB8AC3E}">
        <p14:creationId xmlns:p14="http://schemas.microsoft.com/office/powerpoint/2010/main" val="394356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Low cost adaptation measures?</a:t>
            </a:r>
            <a:endParaRPr lang="bg-BG" sz="28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6005" y="836712"/>
            <a:ext cx="83124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Popularization and promotion of: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Drought-resistant crops and varieties</a:t>
            </a:r>
            <a:r>
              <a:rPr lang="bg-BG" dirty="0" smtClean="0"/>
              <a:t>, </a:t>
            </a:r>
            <a:r>
              <a:rPr lang="en-US" dirty="0" smtClean="0"/>
              <a:t>shifting to suitable cultures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Amelioration of agricultural land (</a:t>
            </a:r>
            <a:r>
              <a:rPr lang="en-US" dirty="0"/>
              <a:t>incl. cooperation)</a:t>
            </a:r>
            <a:endParaRPr lang="bg-B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Sustainable agricultural practices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Added-value </a:t>
            </a:r>
            <a:r>
              <a:rPr lang="en-US" dirty="0" err="1" smtClean="0"/>
              <a:t>agri</a:t>
            </a:r>
            <a:r>
              <a:rPr lang="en-US" dirty="0" smtClean="0"/>
              <a:t>-food businesses (processing, upcycling, valorization in other sectors)</a:t>
            </a:r>
          </a:p>
          <a:p>
            <a:r>
              <a:rPr lang="en-US" b="1" dirty="0" smtClean="0"/>
              <a:t>Consumer/society involvement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Short food supply </a:t>
            </a:r>
            <a:r>
              <a:rPr lang="en-US" dirty="0" smtClean="0"/>
              <a:t>chains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Seasonal diet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Reduction of food waste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Ecologically-responsible consumer behavior (low toleration to over-packaging, responsible buying, etc.)</a:t>
            </a:r>
          </a:p>
        </p:txBody>
      </p:sp>
      <p:pic>
        <p:nvPicPr>
          <p:cNvPr id="28" name="Picture 30">
            <a:extLst>
              <a:ext uri="{FF2B5EF4-FFF2-40B4-BE49-F238E27FC236}">
                <a16:creationId xmlns="" xmlns:a16="http://schemas.microsoft.com/office/drawing/2014/main" id="{41BC7D28-1314-094F-A4CA-36A81605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5827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0C824FBC-0184-0D4F-A55B-FC1968EC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5661025"/>
            <a:ext cx="13414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" descr="http://www.spisanie8.bg/uploadfiles/images/luk.png">
            <a:extLst>
              <a:ext uri="{FF2B5EF4-FFF2-40B4-BE49-F238E27FC236}">
                <a16:creationId xmlns="" xmlns:a16="http://schemas.microsoft.com/office/drawing/2014/main" id="{3D364434-614A-3A43-9FFC-CA109691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188" y="5661025"/>
            <a:ext cx="1876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1A6BDE67-CBC8-584E-A1D9-001DF550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5613" y="5661024"/>
            <a:ext cx="1946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 descr="http://etiliailiev.com/images/rabotilnica/kori5.jpg">
            <a:extLst>
              <a:ext uri="{FF2B5EF4-FFF2-40B4-BE49-F238E27FC236}">
                <a16:creationId xmlns="" xmlns:a16="http://schemas.microsoft.com/office/drawing/2014/main" id="{F5A37B51-EDD9-1548-92E1-2CFEEA63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525" y="5661023"/>
            <a:ext cx="1998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s://fbcdn-sphotos-c-a.akamaihd.net/hphotos-ak-xta1/v/t1.0-9/971408_668525499844416_1317471637_n.jpg?oh=8310e58bc9dd7f117266112e1fffc581&amp;oe=55C632E8&amp;__gda__=1440162286_ad32d0faa2c86ac5a1221e7ad17dd481">
            <a:extLst>
              <a:ext uri="{FF2B5EF4-FFF2-40B4-BE49-F238E27FC236}">
                <a16:creationId xmlns="" xmlns:a16="http://schemas.microsoft.com/office/drawing/2014/main" id="{629EE7D4-00BB-9E45-BB05-5A459A94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661025"/>
            <a:ext cx="12350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4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239" y="116633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landraces and promoted plant diversity from the East Rhodope Mts.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980729"/>
            <a:ext cx="813690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>
              <a:spcAft>
                <a:spcPts val="600"/>
              </a:spcAft>
              <a:buClr>
                <a:srgbClr val="33CC33"/>
              </a:buClr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ocal traditional crops</a:t>
            </a:r>
          </a:p>
          <a:p>
            <a:pPr marL="7366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Vigna</a:t>
            </a:r>
            <a:r>
              <a:rPr lang="en-US" i="1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unguiculata</a:t>
            </a:r>
            <a:r>
              <a:rPr lang="bg-BG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(L.)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Walp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.</a:t>
            </a:r>
            <a:endParaRPr lang="bg-BG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7366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Lathyrus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sativus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L.</a:t>
            </a:r>
            <a:endParaRPr lang="bg-BG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7366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Vicia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faba</a:t>
            </a:r>
            <a:r>
              <a:rPr lang="bg-BG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L.</a:t>
            </a:r>
            <a:endParaRPr lang="bg-BG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7366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Phaseolus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vulgaris</a:t>
            </a:r>
            <a:r>
              <a:rPr lang="bg-BG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L.</a:t>
            </a:r>
            <a:endParaRPr lang="bg-BG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  <a:p>
            <a:pPr marL="7366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Cicer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arietinum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.</a:t>
            </a:r>
          </a:p>
          <a:p>
            <a:pPr marL="450850">
              <a:spcAft>
                <a:spcPts val="600"/>
              </a:spcAft>
              <a:buClr>
                <a:srgbClr val="33CC33"/>
              </a:buClr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New old business opportunities</a:t>
            </a:r>
          </a:p>
          <a:p>
            <a:pPr marL="7366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Sesamum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indicum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L.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9164" y="3933056"/>
            <a:ext cx="212729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2965" y="3954760"/>
            <a:ext cx="4475259" cy="27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485" y="3945979"/>
            <a:ext cx="270944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95936" y="1340768"/>
            <a:ext cx="4896544" cy="2160240"/>
            <a:chOff x="3995936" y="1340768"/>
            <a:chExt cx="4896544" cy="2160240"/>
          </a:xfrm>
        </p:grpSpPr>
        <p:sp>
          <p:nvSpPr>
            <p:cNvPr id="4" name="Pentagon 3"/>
            <p:cNvSpPr/>
            <p:nvPr/>
          </p:nvSpPr>
          <p:spPr>
            <a:xfrm flipH="1">
              <a:off x="3995936" y="1340768"/>
              <a:ext cx="4896544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accent3">
                      <a:lumMod val="75000"/>
                    </a:schemeClr>
                  </a:solidFill>
                </a:rPr>
                <a:t>Self-provision</a:t>
              </a:r>
            </a:p>
            <a:p>
              <a:pPr algn="ctr"/>
              <a:r>
                <a:rPr lang="en-US" sz="2200" dirty="0" smtClean="0">
                  <a:solidFill>
                    <a:schemeClr val="accent3">
                      <a:lumMod val="75000"/>
                    </a:schemeClr>
                  </a:solidFill>
                </a:rPr>
                <a:t>Seasonal traditional diet</a:t>
              </a:r>
            </a:p>
            <a:p>
              <a:pPr algn="ctr"/>
              <a:r>
                <a:rPr lang="en-US" sz="2200" dirty="0" smtClean="0">
                  <a:solidFill>
                    <a:srgbClr val="FF0000"/>
                  </a:solidFill>
                </a:rPr>
                <a:t>Lack of market-oriented production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“</a:t>
              </a:r>
              <a:r>
                <a:rPr lang="en-US" sz="2200" dirty="0" smtClean="0">
                  <a:solidFill>
                    <a:srgbClr val="FF0000"/>
                  </a:solidFill>
                </a:rPr>
                <a:t>The luxury of local” food</a:t>
              </a:r>
              <a:endParaRPr lang="bg-BG" sz="2200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27984" y="2224175"/>
              <a:ext cx="360040" cy="36004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3288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5886"/>
            <a:ext cx="9144000" cy="414883"/>
          </a:xfrm>
          <a:noFill/>
        </p:spPr>
        <p:txBody>
          <a:bodyPr>
            <a:normAutofit fontScale="90000"/>
          </a:bodyPr>
          <a:lstStyle/>
          <a:p>
            <a:r>
              <a:rPr lang="en-US" sz="2000" b="1" dirty="0" err="1" smtClean="0">
                <a:latin typeface="Arial" charset="0"/>
              </a:rPr>
              <a:t>Trakiya</a:t>
            </a:r>
            <a:r>
              <a:rPr lang="en-US" sz="2000" b="1" dirty="0" smtClean="0">
                <a:latin typeface="Arial" charset="0"/>
              </a:rPr>
              <a:t> traditional food, livelihood and crafts festival – </a:t>
            </a:r>
            <a:r>
              <a:rPr lang="en-US" sz="2000" b="1" dirty="0" err="1" smtClean="0">
                <a:latin typeface="Arial" charset="0"/>
              </a:rPr>
              <a:t>Ivaylovgrad</a:t>
            </a:r>
            <a:r>
              <a:rPr lang="en-US" sz="2000" b="1" dirty="0" smtClean="0">
                <a:latin typeface="Arial" charset="0"/>
              </a:rPr>
              <a:t/>
            </a:r>
            <a:br>
              <a:rPr lang="en-US" sz="20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(since 2012)</a:t>
            </a:r>
          </a:p>
        </p:txBody>
      </p:sp>
      <p:pic>
        <p:nvPicPr>
          <p:cNvPr id="46087" name="Picture 7" descr="P1530220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1406551"/>
            <a:ext cx="3178800" cy="172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P1530288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2975"/>
            <a:ext cx="3178800" cy="197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P1530291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73217"/>
            <a:ext cx="3178673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P1530379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940" y="3634816"/>
            <a:ext cx="2858244" cy="154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P153050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135" y="5362972"/>
            <a:ext cx="2854049" cy="149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6239" y="116633"/>
            <a:ext cx="9144000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landraces and promoted plant diversity from the East Rhodope Mts.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95936" y="1484784"/>
            <a:ext cx="4896544" cy="2016224"/>
            <a:chOff x="3995936" y="1340768"/>
            <a:chExt cx="4896544" cy="2160240"/>
          </a:xfrm>
        </p:grpSpPr>
        <p:sp>
          <p:nvSpPr>
            <p:cNvPr id="16" name="Pentagon 15"/>
            <p:cNvSpPr/>
            <p:nvPr/>
          </p:nvSpPr>
          <p:spPr>
            <a:xfrm flipH="1">
              <a:off x="3995936" y="1340768"/>
              <a:ext cx="4896544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Promotion of local culture related to agriculture and food</a:t>
              </a:r>
            </a:p>
            <a:p>
              <a:pPr algn="ctr"/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Tourist attraction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Regional and International cooperation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427984" y="2224175"/>
              <a:ext cx="360040" cy="36004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pic>
        <p:nvPicPr>
          <p:cNvPr id="3074" name="Picture 2" descr="Снимка на Фестивал &quot;Кулинарното наследство на Тракия&quot;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46"/>
          <a:stretch/>
        </p:blipFill>
        <p:spPr bwMode="auto">
          <a:xfrm>
            <a:off x="6444208" y="3502124"/>
            <a:ext cx="2699792" cy="33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8" descr="P1500318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1"/>
          <a:stretch/>
        </p:blipFill>
        <p:spPr>
          <a:xfrm>
            <a:off x="179512" y="4221087"/>
            <a:ext cx="1551184" cy="24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7498" y="4293096"/>
            <a:ext cx="1554342" cy="23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558" y="980728"/>
            <a:ext cx="442192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Cooperation </a:t>
            </a:r>
            <a:r>
              <a:rPr lang="en-US" dirty="0" smtClean="0">
                <a:cs typeface="Arial" pitchFamily="34" charset="0"/>
              </a:rPr>
              <a:t>for preservation and promotion of local products with known origin – garden crops and non-timber forest resources (berries, </a:t>
            </a:r>
            <a:r>
              <a:rPr lang="en-US" dirty="0">
                <a:cs typeface="Arial" pitchFamily="34" charset="0"/>
              </a:rPr>
              <a:t>h</a:t>
            </a:r>
            <a:r>
              <a:rPr lang="en-US" dirty="0" smtClean="0">
                <a:cs typeface="Arial" pitchFamily="34" charset="0"/>
              </a:rPr>
              <a:t>erbs and mushrooms). </a:t>
            </a:r>
          </a:p>
          <a:p>
            <a:pPr marL="288000" indent="-285750"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Festival of </a:t>
            </a:r>
            <a:r>
              <a:rPr lang="en-US" dirty="0" err="1" smtClean="0">
                <a:solidFill>
                  <a:srgbClr val="C00000"/>
                </a:solidFill>
                <a:cs typeface="Arial" pitchFamily="34" charset="0"/>
              </a:rPr>
              <a:t>Smilyan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beans</a:t>
            </a:r>
            <a:r>
              <a:rPr lang="en-US" dirty="0" smtClean="0">
                <a:cs typeface="Arial" pitchFamily="34" charset="0"/>
              </a:rPr>
              <a:t> – reinventing the identity of the product, promotion that increases income of people</a:t>
            </a:r>
          </a:p>
          <a:p>
            <a:pPr marL="288000" indent="-285750"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Recognition of climate warming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not good for the beans but allows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greater variety of garden cultures </a:t>
            </a:r>
            <a:endParaRPr lang="bg-BG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8000" indent="-285750">
              <a:spcBef>
                <a:spcPts val="600"/>
              </a:spcBef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0" y="116557"/>
            <a:ext cx="9144000" cy="792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beans and beyond – Central Rhodope Mts.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scontent-sof1-1.xx.fbcdn.net/v/t1.15752-9/s2048x2048/71912200_2451937874842562_5877482141201203200_n.jpg?_nc_cat=108&amp;_nc_oc=AQnzmbQVBATQbWGuwnmkzdtELqSkntnhvH-af1P4k7dnfN6GpPnzSMwYxnsZDrRaJJs&amp;_nc_ht=scontent-sof1-1.xx&amp;oh=98218641f696831c703091bdc240ac22&amp;oe=5E267F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10815"/>
            <a:ext cx="4147031" cy="311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P150041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234" y="4292475"/>
            <a:ext cx="1482734" cy="23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70558" y="4653136"/>
            <a:ext cx="4421922" cy="2016224"/>
            <a:chOff x="3995936" y="1340768"/>
            <a:chExt cx="4896544" cy="2160240"/>
          </a:xfrm>
        </p:grpSpPr>
        <p:sp>
          <p:nvSpPr>
            <p:cNvPr id="9" name="Pentagon 8"/>
            <p:cNvSpPr/>
            <p:nvPr/>
          </p:nvSpPr>
          <p:spPr>
            <a:xfrm flipH="1">
              <a:off x="3995936" y="1340768"/>
              <a:ext cx="4896544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Promotion of local culture related to agriculture and food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Tourist attraction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Low entrepreneurial capacity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27984" y="2224175"/>
              <a:ext cx="360040" cy="36004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23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5116" y="1246739"/>
            <a:ext cx="44219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Preserved local landraces </a:t>
            </a:r>
            <a:r>
              <a:rPr lang="en-US" dirty="0" smtClean="0">
                <a:cs typeface="Arial" pitchFamily="34" charset="0"/>
              </a:rPr>
              <a:t>(corn, beans, vegetables, tobacco and ornamentals)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and family traditions </a:t>
            </a:r>
            <a:r>
              <a:rPr lang="en-US" dirty="0" smtClean="0">
                <a:cs typeface="Arial" pitchFamily="34" charset="0"/>
              </a:rPr>
              <a:t>related to growing and processing </a:t>
            </a:r>
          </a:p>
          <a:p>
            <a:pPr marL="2880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Small-scale agriculture livelihoods and strong community sharing – promotion of 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seed saving and exchange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marL="288000" indent="-2857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Private garden and food growing skills as a foundation of 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food sovereignty</a:t>
            </a:r>
            <a:r>
              <a:rPr lang="en-US" dirty="0" smtClean="0">
                <a:cs typeface="Arial" pitchFamily="34" charset="0"/>
              </a:rPr>
              <a:t>.</a:t>
            </a:r>
          </a:p>
        </p:txBody>
      </p:sp>
      <p:sp>
        <p:nvSpPr>
          <p:cNvPr id="13" name="Rectangle 2"/>
          <p:cNvSpPr>
            <a:spLocks noGrp="1"/>
          </p:cNvSpPr>
          <p:nvPr>
            <p:ph type="title" idx="4294967295"/>
          </p:nvPr>
        </p:nvSpPr>
        <p:spPr>
          <a:xfrm>
            <a:off x="0" y="116557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genetic resources from the West Rhodope Mts.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C:\Users\Yulia\Documents\Current\FNI-2016-gradini\Снимки\Yulia\2019_08_28_Ablanitsa\IMG_1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Yulia\Documents\Current\FNI-2016-gradini\Снимки\Yulia\2019_08_28_Ablanitsa\IMG_15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64" r="-4628"/>
          <a:stretch/>
        </p:blipFill>
        <p:spPr bwMode="auto">
          <a:xfrm>
            <a:off x="179512" y="3212976"/>
            <a:ext cx="437761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45116" y="4293096"/>
            <a:ext cx="4519372" cy="2016224"/>
            <a:chOff x="3995936" y="1340768"/>
            <a:chExt cx="4896544" cy="2160240"/>
          </a:xfrm>
        </p:grpSpPr>
        <p:sp>
          <p:nvSpPr>
            <p:cNvPr id="7" name="Pentagon 6"/>
            <p:cNvSpPr/>
            <p:nvPr/>
          </p:nvSpPr>
          <p:spPr>
            <a:xfrm flipH="1">
              <a:off x="3995936" y="1340768"/>
              <a:ext cx="4896544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Local landraces conservation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Tobacco growing alternatives 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Irrigation issues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27984" y="2224175"/>
              <a:ext cx="360040" cy="36004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9049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0442" y="1294016"/>
            <a:ext cx="478753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5150" indent="-34290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  <a:cs typeface="Arial" pitchFamily="34" charset="0"/>
              </a:rPr>
              <a:t>Kurtovo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cs typeface="Arial" pitchFamily="34" charset="0"/>
              </a:rPr>
              <a:t>Konare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Fest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– promotion of locally grown fruits and vegetables and related preserves; preservation traditional knowledge and micro-business models</a:t>
            </a:r>
          </a:p>
          <a:p>
            <a:pPr marL="345150" indent="-34290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Food diversity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as part of the local cultural heritage</a:t>
            </a:r>
          </a:p>
          <a:p>
            <a:pPr marL="345150" indent="-34290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Local plant landraces and EU quality schemes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– producers reluctant to cooperate and develop common strategy</a:t>
            </a:r>
          </a:p>
          <a:p>
            <a:pPr marL="345150" indent="-34290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Climate change and new pests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– abandonment of local land races that are also low productive</a:t>
            </a:r>
            <a:endParaRPr lang="ru-RU" dirty="0" smtClean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Picture 4" descr="C:\Users\Yulia\Documents\Current\FNI-2016-gradini\Снимки\Yulia\2017_06_28_2_Kurtovo Konare_Baba Miche\20170628_1244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31931" y="5205792"/>
            <a:ext cx="1919537" cy="143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48294" y="426484"/>
            <a:ext cx="3072341" cy="215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Yulia\Documents\Current\FNI-2016-gradini\Снимки\Yulia\2017_09_08_3_Kurtovo Konare Fest\20170908_1908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38122" y="5277266"/>
            <a:ext cx="1917101" cy="129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-sof1-1.xx.fbcdn.net/v/t1.15752-9/33167860_2011509458881175_3608493945706774528_n.jpg?_nc_cat=0&amp;oh=6b9d261d3ac80e31a65ad43532fdcbbe&amp;oe=5B7F6CD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2829768" y="4965848"/>
            <a:ext cx="1310184" cy="191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sof1-1.xx.fbcdn.net/v/t1.15752-9/33382259_2011511895547598_3379120014673051648_n.jpg?_nc_cat=0&amp;oh=7fc5d20d8eacc18b57a246330a02f017&amp;oe=5B86DE1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0"/>
            <a:ext cx="1872698" cy="3074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sof1-1.xx.fbcdn.net/v/t1.15752-9/33224520_2011509735547814_58830958782054400_n.jpg?_nc_cat=0&amp;oh=873af64043cd27fa964e10f90fa17549&amp;oe=5BC4A84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7"/>
          <a:stretch/>
        </p:blipFill>
        <p:spPr bwMode="auto">
          <a:xfrm>
            <a:off x="1587820" y="3074779"/>
            <a:ext cx="2552132" cy="191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sof1-1.xx.fbcdn.net/v/t1.15752-9/33194548_2011510168881104_269077768359116800_n.jpg?_nc_cat=0&amp;oh=20434de23400a1b3fb11836a3da418f8&amp;oe=5B8841F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2" y="3025186"/>
            <a:ext cx="1555670" cy="1940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4140442" y="332581"/>
            <a:ext cx="5003558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landraces and promoted plant diversity from the Upper Thracian Valley.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11960" y="5085184"/>
            <a:ext cx="4608511" cy="1656184"/>
            <a:chOff x="4091096" y="1340768"/>
            <a:chExt cx="4801383" cy="2160240"/>
          </a:xfrm>
        </p:grpSpPr>
        <p:sp>
          <p:nvSpPr>
            <p:cNvPr id="13" name="Pentagon 12"/>
            <p:cNvSpPr/>
            <p:nvPr/>
          </p:nvSpPr>
          <p:spPr>
            <a:xfrm flipH="1">
              <a:off x="4091096" y="1340768"/>
              <a:ext cx="4801383" cy="2160240"/>
            </a:xfrm>
            <a:prstGeom prst="homePlate">
              <a:avLst/>
            </a:prstGeom>
            <a:no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Local landraces conservation and promotion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Added-value production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Valorization – food-culture fusion</a:t>
              </a:r>
            </a:p>
            <a:p>
              <a:pPr algn="ctr">
                <a:spcAft>
                  <a:spcPts val="30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Air pollution and new pests issues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427984" y="2186078"/>
              <a:ext cx="338307" cy="398138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0303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916</Words>
  <Application>Microsoft Office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Rural Areas in Bulgaria</vt:lpstr>
      <vt:lpstr>PowerPoint Presentation</vt:lpstr>
      <vt:lpstr>PowerPoint Presentation</vt:lpstr>
      <vt:lpstr>Traditional landraces and promoted plant diversity from the East Rhodope Mts.</vt:lpstr>
      <vt:lpstr>Trakiya traditional food, livelihood and crafts festival – Ivaylovgrad (since 2012)</vt:lpstr>
      <vt:lpstr>Local beans and beyond – Central Rhodope Mts.</vt:lpstr>
      <vt:lpstr>Plant genetic resources from the West Rhodope Mts.</vt:lpstr>
      <vt:lpstr>Traditional landraces and promoted plant diversity from the Upper Thracian Valley.</vt:lpstr>
      <vt:lpstr>Traditional landraces and promoted plant diversity from the West Balkan Mts.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TeoIvan</dc:creator>
  <cp:lastModifiedBy>dessidim</cp:lastModifiedBy>
  <cp:revision>44</cp:revision>
  <dcterms:created xsi:type="dcterms:W3CDTF">2019-10-08T10:48:11Z</dcterms:created>
  <dcterms:modified xsi:type="dcterms:W3CDTF">2019-10-25T12:42:44Z</dcterms:modified>
</cp:coreProperties>
</file>