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299801f78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4299801f78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4299801f78_0_5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4299801f78_0_5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3d77a5feeb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3d77a5feeb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03a20fb1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403a20fb1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3d77a5feeb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3d77a5feeb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3718710b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3718710b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13e84963c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13e84963c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3d77a5feeb_1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13d77a5feeb_1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3d77a5feeb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3d77a5feeb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3d77a5feeb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13d77a5feeb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3d77a5fe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3d77a5fe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3d77a5feeb_1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13d77a5feeb_1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29f54cef1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429f54cef1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4299801f78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4299801f78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4299801f78_0_3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4299801f78_0_3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299801f78_0_4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299801f78_0_4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4299801f78_0_4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4299801f78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43d14a0ea5_0_1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43d14a0ea5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4299801f78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4299801f78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4299801f78_0_2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4299801f78_0_2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opentraits.org/members/daniel-mietchen" TargetMode="External"/><Relationship Id="rId4" Type="http://schemas.openxmlformats.org/officeDocument/2006/relationships/hyperlink" Target="https://opentraits.org/members/jorrit-h-poelen" TargetMode="External"/><Relationship Id="rId5" Type="http://schemas.openxmlformats.org/officeDocument/2006/relationships/hyperlink" Target="https://opentraits.org/update/2022/07/25/sdev-traits-workshop.html" TargetMode="External"/><Relationship Id="rId6" Type="http://schemas.openxmlformats.org/officeDocument/2006/relationships/hyperlink" Target="https://doi.org/10.5281/zenodo.6863639" TargetMode="External"/><Relationship Id="rId7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github.com/open-traits-network/open-traits-network.github.io" TargetMode="External"/><Relationship Id="rId4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hyperlink" Target="https://github.com/open-traits-network/open-traits-network.github.io/blob/d499bdcc67927092654690b259bde07a737c33e0/_data/update.sh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hyperlink" Target="https://github.com/open-traits-network/open-traits-network.github.io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opentraits.org/publications" TargetMode="External"/><Relationship Id="rId4" Type="http://schemas.openxmlformats.org/officeDocument/2006/relationships/hyperlink" Target="https://query.wikidata.org/#%23%20tool%3A%20scholia%0A%23defaultView%3AGraph%0A%0APREFIX%20target%3A%20%3Chttp%3A%2F%2Fwww.wikidata.org%2Fentity%2FQ112326635%3E%0A%0ASELECT%0A%20%20%3Fauthor1%20%3Fauthor1Label%20%3Fimage1%20%3Frgb%0A%20%20%3Fauthor2%20%3Fauthor2Label%20%3Fimage2%20%3Fwork%20%3FworkLabel%0AWITH%20%7B%0A%20%20SELECT%0A%20%20%20%20%3Fauthor1%20%28SAMPLE%28%3Fimage1_%29%20AS%20%3Fimage1%29%0A%20%20%20%20%3Fauthor2%20%28SAMPLE%28%3Fimage2_%29%20AS%20%3Fimage2%29%0A%20%20%20%20%28SAMPLE%28%3Frgb_%29%20AS%20%3Frgb%29%0A%20%20%20%20%28SAMPLE%28%3Fwork_%29%20AS%20%3Fwork%29%0A%20%20WHERE%20%7B%0A%20%20%20%20target%3A%20%5Ewdt%3AP361%2a%20%2F%20%5E%28%20wdt%3AP108%20%7C%20wdt%3AP1416%20%7C%20wdt%3AP463%20%29%20%3Fauthor1%20%2C%20%3Fauthor2%20.%0A%20%20%20%20%3Fwork_%20wdt%3AP50%20%3Fauthor1%20%2C%20%3Fauthor2%20.%0A%0A%20%20%20%20%23%20Only%20display%20co-authorship%20for%20certain%20types%20of%20documents%0A%20%20%20%20%23%20Journal%20and%20conference%20articles%2C%20books%2C%20not%20%28yet%3F%29%20software%0A%20%20%20%20VALUES%20%3Fpublication_type%20%7B%20wd%3AQ13442814%20wd%3AQ571%20wd%3AQ26973022%20wd%3AQ17928402%20wd%3AQ947859%20wd%3AQ54670950%20%7D%0A%20%20%20%20FILTER%20EXISTS%20%7B%20%3Fwork_%20wdt%3AP31%20%3Fpublication_type%20.%20%7D%0A%0A%20%20%20%20%23%20No%20self-links.%0A%20%20%20%20FILTER%20%28%3Fauthor1%20%21%3D%20%3Fauthor2%29%0A%0A%20%20%20%20%23%20Images%0A%20%20%20%20OPTIONAL%20%7B%20%3Fauthor1%20wdt%3AP18%20%3Fimage1_%20%7D%0A%20%20%20%20OPTIONAL%20%7B%20%3Fauthor2%20wdt%3AP18%20%3Fimage2_%20%7D%0A%0A%20%20%20%20%23%20Coloring%20of%20the%20nodes%0A%20%20%20%20BIND%28%22FFFFFF%22%20AS%20%3Frgb_%29%0A%20%20%7D%0A%20%20GROUP%20BY%20%3Fauthor1%20%3Fauthor2%20%3Fwork%0A%7D%20AS%20%25result%0AWHERE%20%7B%0A%20%20INCLUDE%20%25result%0A%20%20%3Fwork%20wdt%3AP1476%20%3Ftitle_%20.%0A%20%20SERVICE%20wikibase%3Alabel%20%7B%20bd%3AserviceParam%20wikibase%3Alanguage%20%22en%2Cda%2Cde%2Ces%2Cfr%2Cjp%2Csv%2Cru%2Czh%22.%0A%20%20%7D%0A%7D%0AGROUP%20BY%20%20%20%3Fauthor1%20%3Fauthor1Label%20%3Fimage1%20%3Frgb%0A%20%20%3Fauthor2%20%3Fauthor2Label%20%3Fimage2%20%3Fwork%20%3FworkLabel%0A%0A" TargetMode="External"/><Relationship Id="rId5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query.wikidata.org/embed.html#%23title%3A%20Open%20Trait%20Network%20members%20who%20have%20published%20works%20on%20invasive%20species%0A%23defaultView%3AGraph%0APREFIX%20target1%3A%20%3Chttp%3A%2F%2Fwww.wikidata.org%2Fentity%2FQ112326635%3E%20%0APREFIX%20target2%3A%20%3Chttp%3A%2F%2Fwww.wikidata.org%2Fentity%2FQ183368%3E%20%0APREFIX%20target3%3A%20%3Chttp%3A%2F%2Fwww.wikidata.org%2Fentity%2FQ42985020%3E%0A%0ASELECT%0A%20%20%3Fcount%0A%20%20%3Fresearcher%20%3FresearcherLabel%20%0A%20%20%3Ftopic%20%3FtopicLabel%0AWITH%20%7B%0A%20%20SELECT%0A%20%20%20%20%3Ftopic%0A%20%20%20%20%3Fresearcher%0A%20%20%20%20(count(DISTINCT%20%3Fwork)%20as%20%3Fcount)%0A%20%20WHERE%20%7B%0A%20%20%20%20%3Fresearcher%20(%20wdt%3AP108%20%7C%20wdt%3AP463%20%7C%20wdt%3AP1416%20)%20%2F%20wdt%3AP361*%20target1%3A%20.%0A%20%20%20%20%3Fresearcher%20%5Ewdt%3AP50%20%3Fwork%20.%0A%20%20%20%20%7B%3Fwork%20wdt%3AP921%20target2%3A%20.%7D%0A%20%20%20%20UNION%0A%20%20%20%20%7B%3Fwork%20wdt%3AP921%20target3%3A%20.%7D%0A%20%20%20%20%3Fwork%20wdt%3AP921%20%3Ftopic%20.%0A%20%20%7D%0A%20%20GROUP%20BY%20%3Ftopic%20%3Fresearcher%0A%20%20ORDER%20BY%20DESC(%3Fcount)%0A%20%20LIMIT%20200%0A%7D%20AS%20%25result%0AWHERE%20%7B%0A%20%20INCLUDE%20%25result%0A%20%20SERVICE%20wikibase%3Alabel%20%7B%20bd%3AserviceParam%20wikibase%3Alanguage%20%22en%2Cda%2Cde%2Ces%2Cfr%2Cjp%2Cnl%2Cno%2Cru%2Csv%2Czh%22%20.%20%7D%20%0A%7D%0AORDER%20BY%20DESC(%3Fcount)%0A" TargetMode="External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opentraits.org/taxa" TargetMode="External"/><Relationship Id="rId4" Type="http://schemas.openxmlformats.org/officeDocument/2006/relationships/hyperlink" Target="https://w.wiki/5XmG" TargetMode="External"/><Relationship Id="rId9" Type="http://schemas.openxmlformats.org/officeDocument/2006/relationships/hyperlink" Target="https://scholia.toolforge.org/topic/Q113378236" TargetMode="External"/><Relationship Id="rId5" Type="http://schemas.openxmlformats.org/officeDocument/2006/relationships/hyperlink" Target="https://opentraits.org/methods" TargetMode="External"/><Relationship Id="rId6" Type="http://schemas.openxmlformats.org/officeDocument/2006/relationships/hyperlink" Target="https://query.wikidata.org/embed.html#%23title%3A%20Open%20Traits%20Network%20members%20who%20have%20published%20works%20using%20ArcGIS%20and%2F%20or%20ImageJ%0A%23defaultView%3AGraph%0APREFIX%20target1%3A%20%3Chttp%3A%2F%2Fwww.wikidata.org%2Fentity%2FQ112326635%3E%20%0APREFIX%20target2%3A%20%3Chttp%3A%2F%2Fwww.wikidata.org%2Fentity%2FQ513297%3E%20%0APREFIX%20target3%3A%20%3Chttp%3A%2F%2Fwww.wikidata.org%2Fentity%2FQ1659584%3E%20%0A%0ASELECT%0A%20%20%3Fcount%0A%20%20%3Ftopic%20%3FtopicLabel%0A%20%20%3Fresearcher%20%3FresearcherLabel%20%0AWITH%20%7B%0A%20%20SELECT%0A%20%20%20%20%3Ftopic%0A%20%20%20%20%3Fresearcher%0A%20%20%20%20(count(DISTINCT%20%3Fwork)%20as%20%3Fcount)%0A%20%20WHERE%20%7B%0A%20%20%20%20%3Fresearcher%20(%20wdt%3AP108%20%7C%20wdt%3AP463%20%7C%20wdt%3AP1416%20)%20%2F%20wdt%3AP361*%20target1%3A%20.%0A%20%20%20%20%3Fresearcher%20%5Ewdt%3AP50%20%3Fwork%20.%0A%20%20%20%20%7B%20%3Fwork%20wdt%3AP4510%20target2%3A%20.%7D%0A%20%20%20%20UNION%0A%20%20%20%20%7B%20%3Fwork%20wdt%3AP4510%20target3%3A%20.%7D%0A%20%20%20%20%3Fwork%20wdt%3AP4510%20%3Ftopic%20.%0A%20%20%7D%0A%20%20GROUP%20BY%20%3Ftopic%20%3Fresearcher%0A%20%20ORDER%20BY%20DESC(%3Fcount)%0A%20%20LIMIT%20200%0A%7D%20AS%20%25result%0AWHERE%20%7B%0A%20%20INCLUDE%20%25result%0A%20%20SERVICE%20wikibase%3Alabel%20%7B%20bd%3AserviceParam%20wikibase%3Alanguage%20%22%5BAUTOLANG%5D%2C%20en%22%20.%20%7D%20%0A%7D%0AORDER%20BY%20DESC(%3Fcount)" TargetMode="External"/><Relationship Id="rId7" Type="http://schemas.openxmlformats.org/officeDocument/2006/relationships/hyperlink" Target="https://query.wikidata.org/embed.html#%23title%3A%20Open%20Trait%20Network%20members%20and%20the%20methods%20they%20have%20used%20for%20published%20works%0A%23defaultView%3AGraph%0APREFIX%20target1%3A%20%3Chttp%3A%2F%2Fwww.wikidata.org%2Fentity%2FQ112326635%3E%20%0A%0ASELECT%0A%20%20%3Fcount%0A%20%20%3Fresearcher%20%3FresearcherLabel%20%0A%20%20%3Fmethod%20%3FmethodLabel%0AWITH%20%7B%0A%20%20SELECT%0A%20%20%20%20%3Fmethod%0A%20%20%20%20%3Fresearcher%0A%20%20%20%20(count(DISTINCT%20%3Fwork)%20as%20%3Fcount)%0A%20%20WHERE%20%7B%0A%20%20%20%20%3Fresearcher%20(%20wdt%3AP108%20%7C%20wdt%3AP463%20%7C%20wdt%3AP1416%20)%20%2F%20wdt%3AP361*%20target1%3A%20.%0A%20%20%20%20%3Fresearcher%20%5Ewdt%3AP50%20%3Fwork%20.%0A%20%20%20%20%3Fwork%20wdt%3AP4510%20%3Fmethod%20.%0A%20%20%7D%0A%20%20GROUP%20BY%20%3Fmethod%20%3Fresearcher%0A%20%20ORDER%20BY%20DESC(%3Fcount)%0A%20%20LIMIT%202000%0A%7D%20AS%20%25result%0AWHERE%20%7B%0A%20%20INCLUDE%20%25result%0A%20%20SERVICE%20wikibase%3Alabel%20%7B%20bd%3AserviceParam%20wikibase%3Alanguage%20%22en%2Cda%2Cde%2Ces%2Cfr%2Cjp%2Cnl%2Cno%2Cru%2Csv%2Czh%22%20.%20%7D%20%0A%7D%0AORDER%20BY%20DESC(%3Fcount)%0A" TargetMode="External"/><Relationship Id="rId8" Type="http://schemas.openxmlformats.org/officeDocument/2006/relationships/hyperlink" Target="https://opentraits.org/traits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opentraits.org/events" TargetMode="External"/><Relationship Id="rId4" Type="http://schemas.openxmlformats.org/officeDocument/2006/relationships/hyperlink" Target="https://scholia.toolforge.org/event/Q50706744" TargetMode="External"/><Relationship Id="rId5" Type="http://schemas.openxmlformats.org/officeDocument/2006/relationships/hyperlink" Target="https://query.wikidata.org/#%23defaultView%3AGraph%0A%23title%3A%20Invasion%20biology%20in%20a%20broader%20context%20that%20includes%20restoration%20ecology%2C%20urban%20ecology%20and%20freshwater%20ecology%0A%0APREFIX%20target1%3A%20%3Chttp%3A%2F%2Fwww.wikidata.org%2Fentity%2FQ183368%3E%20%23%20invasive%20species%0APREFIX%20target2%3A%20%3Chttp%3A%2F%2Fwww.wikidata.org%2Fentity%2FQ2428433%3E%20%20%23%20restoration%20ecology%0APREFIX%20target3%3A%20%3Chttp%3A%2F%2Fwww.wikidata.org%2Fentity%2FQ60566657%3E%20%23%20freshwater%20ecology%0APREFIX%20target4%3A%20%3Chttp%3A%2F%2Fwww.wikidata.org%2Fentity%2FQ1430301%3E%20%23%20urban%20ecology%0APREFIX%20target5%3A%20%3Chttp%3A%2F%2Fwww.wikidata.org%2Fentity%2FQ42985020%3E%20%23%20invasion%20biology%0A%0ASELECT%0A%20%20%3Ftopic1%20%3Ftopic1Label%20%3Frgb%20%3Ftopic2%20%3Ftopic2Label%20%0AWITH%20%7B%0A%20%20SELECT%0A%20%20%20%20%28COUNT%28DISTINCT%20%3Fwork%29%20AS%20%3Fcount%29%20%3Ftopic1%20%3Ftopic2%20%3Frgb%0A%20%20WHERE%20%7B%0A%20%20%20%20%23%20Find%20works%20that%20are%20marked%20with%20main%20subject%20of%20the%20topic.%0A%20%20%20%20%7B%3Fwork%20wdt%3AP921%20%2F%20%28%20wdt%3AP31%2a%2Fwdt%3AP279%2a%20%7C%20wdt%3AP361%2B%20%7C%20wdt%3AP1269%2B%20%29%20target1%3A%20.%7D%0A%20%20%20%20UNION%0A%20%20%20%20%7B%3Fwork%20wdt%3AP921%20%2F%20%28%20wdt%3AP31%2a%2Fwdt%3AP279%2a%20%7C%20wdt%3AP361%2B%20%7C%20wdt%3AP1269%2B%20%29%20target2%3A%20.%7D%0A%20%20%20%20UNION%0A%20%20%20%20%7B%3Fwork%20wdt%3AP921%20%2F%20%28%20wdt%3AP31%2a%2Fwdt%3AP279%2a%20%7C%20wdt%3AP361%2B%20%7C%20wdt%3AP1269%2B%20%29%20target3%3A%20.%7D%0A%20%20%20%20UNION%0A%20%20%20%20%7B%3Fwork%20wdt%3AP921%20%2F%20%28%20wdt%3AP31%2a%2Fwdt%3AP279%2a%20%7C%20wdt%3AP361%2B%20%7C%20wdt%3AP1269%2B%20%29%20target4%3A%20.%7D%0A%20%20%20%20UNION%0A%20%20%20%20%7B%3Fwork%20wdt%3AP921%20%2F%20%28%20wdt%3AP31%2a%2Fwdt%3AP279%2a%20%7C%20wdt%3AP361%2B%20%7C%20wdt%3AP1269%2B%20%29%20target5%3A%20.%7D%0A%20%20%20%20%0A%20%20%20%20%23%20Identify%20co-occuring%20topics.%20%0A%20%20%20%20%3Fwork%20wdt%3AP921%20%3Ftopic1%2C%20%3Ftopic2%20.%20%0A%0A%20%20%20%20%23%20Exclude%20the%20topic%20it%20self%0A%20%20%20%20FILTER%20%28target1%3A%20%21%3D%20%3Ftopic1%20%26%26%20target1%3A%20%21%3D%20%3Ftopic2%20%26%26%20%3Ftopic1%20%21%3D%20%3Ftopic2%29%0A%20%20%20%20%20%20BIND%28IF%28%3Ftopic1%20%3D%20target5%3A%2C%227FFF00%22%2C%0A%20%20%20%20%20%20%20%20%20%20%20%20%20%20IF%28%20%3Ftopic1%20%3D%20target4%3A%2C%20%223080BB%22%2C%0A%20%20%20%20%20%20%20%20%20%20%20%20%20%20%20%20IF%28%20%3Ftopic1%20%3D%20target3%3A%2C%20%223080BB%22%2C%0A%20%20%20%20%20%20%20%20%20%20%20%20%20%20%20%20%20%20IF%28%20%3Ftopic1%20%3D%20target2%3A%2C%20%223080BB%22%2C%0A%20%20%20%20%20%20%20%20%20%20%20%20%20%20%20%20%22FFA500%22%0A%20%20%20%20%20%20%20%20%20%20%20%20%20%20%20%20%20%20%20%20%20%29%0A%20%20%20%20%20%20%20%20%20%20%20%20%20%20%20%20%20%20%29%0A%20%20%20%20%20%20%20%20%20%20%20%20%20%20%20%20%29%0A%20%20%20%20%20%20%20%20%20%20%20%20%20%20%29%0A%20%20%20%20%20%20%20%20%20%20%20AS%20%3Frgb%29.%0A%20%20%7D%0A%20%20GROUP%20BY%20%3Ftopic1%20%3Ftopic2%20%3Frgb%0A%20%20ORDER%20BY%20DESC%28%3Fcount%29%0A%0A%20%20%23%20There%20a%20performance%20problems%20in%20the%20browser%3A%20We%20cannot%20show%20large%20graphs%2C%0A%20%20%23%20so%20we%20put%20a%20limit%20on%20the%20number%20of%20links%20displayed.%0A%20%20LIMIT%20200%0A%0A%7D%20AS%20%25results%0AWHERE%20%7B%0A%20%20INCLUDE%20%25results%0A%20%20%0A%20%20%23%20Label%20the%20results%0A%20%20SERVICE%20wikibase%3Alabel%20%7B%0A%20%20%20%20bd%3AserviceParam%20wikibase%3Alanguage%20%22en%2Cda%2Cde%2Ces%2Cfr%2Cjp%2Cnl%2Cno%2Cru%2Csv%2Czh%22.%0A%20%20%7D%0A%7D" TargetMode="External"/><Relationship Id="rId6" Type="http://schemas.openxmlformats.org/officeDocument/2006/relationships/hyperlink" Target="https://query.wikidata.org/#%23defaultView%3AGraph%0A%23title%3A%20Invasion%20biology%20in%20a%20broader%20context%20that%20includes%20restoration%20ecology%2C%20urban%20ecology%20and%20freshwater%20ecology%2C%20filtered%20for%20OTN%20members%0A%0APREFIX%20target1%3A%20%3Chttp%3A%2F%2Fwww.wikidata.org%2Fentity%2FQ183368%3E%20%23%20invasive%20species%0APREFIX%20target2%3A%20%3Chttp%3A%2F%2Fwww.wikidata.org%2Fentity%2FQ2428433%3E%20%20%23%20restoration%20ecology%0APREFIX%20target3%3A%20%3Chttp%3A%2F%2Fwww.wikidata.org%2Fentity%2FQ60566657%3E%20%23%20freshwater%20ecology%0APREFIX%20target4%3A%20%3Chttp%3A%2F%2Fwww.wikidata.org%2Fentity%2FQ1430301%3E%20%23%20urban%20ecology%0APREFIX%20target5%3A%20%3Chttp%3A%2F%2Fwww.wikidata.org%2Fentity%2FQ42985020%3E%20%23%20invasion%20biology%0A%0ASELECT%0A%20%20%3Ftopic1%20%3Ftopic1Label%20%3Frgb%20%3Ftopic2%20%3Ftopic2Label%20%0AWITH%20%7B%0A%20%20SELECT%0A%20%20%20%20%28COUNT%28DISTINCT%20%3Fwork%29%20AS%20%3Fcount%29%20%3Ftopic1%20%3Ftopic2%20%3Frgb%0A%20%20WHERE%20%7B%0A%20%20%20%20%23%20Find%20works%20by%20OTN%20members%0A%20%20%20%20%3Fresearcher%20%28%20wdt%3AP108%20%7C%20wdt%3AP463%20%7C%20wdt%3AP1416%20%29%20%2F%20wdt%3AP361%2a%20wd%3AQ112326635%20.%0A%20%20%20%20%3Fresearcher%20%5Ewdt%3AP50%20%3Fwork%20.%0A%20%20%20%20%23%20Find%20works%20that%20are%20marked%20with%20main%20subject%20of%20the%20topic.%0A%20%20%20%20%7B%3Fwork%20wdt%3AP921%20%2F%20%28%20wdt%3AP31%2a%2Fwdt%3AP279%2a%20%7C%20wdt%3AP361%2B%20%7C%20wdt%3AP1269%2B%20%29%20target1%3A%20.%7D%0A%20%20%20%20UNION%0A%20%20%20%20%7B%3Fwork%20wdt%3AP921%20%2F%20%28%20wdt%3AP31%2a%2Fwdt%3AP279%2a%20%7C%20wdt%3AP361%2B%20%7C%20wdt%3AP1269%2B%20%29%20target2%3A%20.%7D%0A%20%20%20%20UNION%0A%20%20%20%20%7B%3Fwork%20wdt%3AP921%20%2F%20%28%20wdt%3AP31%2a%2Fwdt%3AP279%2a%20%7C%20wdt%3AP361%2B%20%7C%20wdt%3AP1269%2B%20%29%20target3%3A%20.%7D%0A%20%20%20%20UNION%0A%20%20%20%20%7B%3Fwork%20wdt%3AP921%20%2F%20%28%20wdt%3AP31%2a%2Fwdt%3AP279%2a%20%7C%20wdt%3AP361%2B%20%7C%20wdt%3AP1269%2B%20%29%20target4%3A%20.%7D%0A%20%20%20%20UNION%0A%20%20%20%20%7B%3Fwork%20wdt%3AP921%20%2F%20%28%20wdt%3AP31%2a%2Fwdt%3AP279%2a%20%7C%20wdt%3AP361%2B%20%7C%20wdt%3AP1269%2B%20%29%20target5%3A%20.%7D%0A%20%20%20%20%0A%20%20%20%20%23%20Identify%20co-occuring%20topics.%20%0A%20%20%20%20%3Fwork%20wdt%3AP921%20%3Ftopic1%2C%20%3Ftopic2%20.%20%0A%0A%20%20%20%20%23%20Exclude%20the%20topic%20it%20self%0A%20%20%20%20FILTER%20%28target1%3A%20%21%3D%20%3Ftopic1%20%26%26%20target1%3A%20%21%3D%20%3Ftopic2%20%26%26%20%3Ftopic1%20%21%3D%20%3Ftopic2%29%0A%20%20%20%20%20%20BIND%28IF%28%3Ftopic1%20%3D%20target5%3A%2C%227FFF00%22%2C%0A%20%20%20%20%20%20%20%20%20%20%20%20%20%20IF%28%20%3Ftopic1%20%3D%20target4%3A%2C%20%223080BB%22%2C%0A%20%20%20%20%20%20%20%20%20%20%20%20%20%20%20%20IF%28%20%3Ftopic1%20%3D%20target3%3A%2C%20%223080BB%22%2C%0A%20%20%20%20%20%20%20%20%20%20%20%20%20%20%20%20%20%20IF%28%20%3Ftopic1%20%3D%20target2%3A%2C%20%223080BB%22%2C%0A%20%20%20%20%20%20%20%20%20%20%20%20%20%20%20%20%22FFA500%22%0A%20%20%20%20%20%20%20%20%20%20%20%20%20%20%20%20%20%20%20%20%20%29%0A%20%20%20%20%20%20%20%20%20%20%20%20%20%20%20%20%20%20%29%0A%20%20%20%20%20%20%20%20%20%20%20%20%20%20%20%20%29%0A%20%20%20%20%20%20%20%20%20%20%20%20%20%20%29%0A%20%20%20%20%20%20%20%20%20%20%20AS%20%3Frgb%29.%0A%20%20%7D%0A%20%20GROUP%20BY%20%3Ftopic1%20%3Ftopic2%20%3Frgb%0A%20%20ORDER%20BY%20DESC%28%3Fcount%29%0A%0A%20%20%23%20There%20a%20performance%20problems%20in%20the%20browser%3A%20We%20cannot%20show%20large%20graphs%2C%0A%20%20%23%20so%20we%20put%20a%20limit%20on%20the%20number%20of%20links%20displayed.%0A%20%20LIMIT%202000%0A%0A%7D%20AS%20%25results%0AWHERE%20%7B%0A%20%20INCLUDE%20%25results%0A%20%20%0A%20%20%23%20Label%20the%20results%0A%20%20SERVICE%20wikibase%3Alabel%20%7B%0A%20%20%20%20bd%3AserviceParam%20wikibase%3Alanguage%20%22en%2Cda%2Cde%2Ces%2Cfr%2Cjp%2Cnl%2Cno%2Cru%2Csv%2Czh%22.%0A%20%20%7D%0A%7D" TargetMode="External"/><Relationship Id="rId7" Type="http://schemas.openxmlformats.org/officeDocument/2006/relationships/hyperlink" Target="https://scholia.toolforge.org/topic/Q113468348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scholia.toolforge.org/" TargetMode="External"/><Relationship Id="rId4" Type="http://schemas.openxmlformats.org/officeDocument/2006/relationships/hyperlink" Target="https://w.wiki/5UaL" TargetMode="External"/><Relationship Id="rId5" Type="http://schemas.openxmlformats.org/officeDocument/2006/relationships/hyperlink" Target="https://www.berlin.de/sen/uvk/natur-und-gruen/naturschutz/landesbeauftragter-fuer-naturschutz/beratung-und-service/" TargetMode="External"/><Relationship Id="rId6" Type="http://schemas.openxmlformats.org/officeDocument/2006/relationships/hyperlink" Target="https://w.wiki/5Ubb" TargetMode="External"/><Relationship Id="rId7" Type="http://schemas.openxmlformats.org/officeDocument/2006/relationships/hyperlink" Target="https://scholia.toolforge.org/topic/Q113203921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i.org/10.1007/978-3-319-70407-4_36" TargetMode="External"/><Relationship Id="rId4" Type="http://schemas.openxmlformats.org/officeDocument/2006/relationships/hyperlink" Target="https://doi.org/10.1145/2629489" TargetMode="External"/><Relationship Id="rId5" Type="http://schemas.openxmlformats.org/officeDocument/2006/relationships/hyperlink" Target="https://doi.org/10.1038/s41559-020-1109-6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i.org/10.1038/s41559-020-1109-6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311708" y="287375"/>
            <a:ext cx="8520600" cy="166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Traits of the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Traits Network (OTN)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164275" y="3329975"/>
            <a:ext cx="8842800" cy="177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Mietchen &amp; </a:t>
            </a:r>
            <a:r>
              <a:rPr lang="en"/>
              <a:t>Jorrit H. Poelen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https://opentraits.org/members/daniel-mietchen</a:t>
            </a:r>
            <a:r>
              <a:rPr lang="en" sz="1800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https://opentraits.org/members/jorrit-h-poelen</a:t>
            </a:r>
            <a:r>
              <a:rPr lang="en" sz="1800"/>
              <a:t> 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Trait Workshop 8-11 August 2022</a:t>
            </a:r>
            <a:r>
              <a:rPr lang="en" sz="1800"/>
              <a:t> </a:t>
            </a:r>
            <a:r>
              <a:rPr lang="en" sz="1800"/>
              <a:t>hosted by iDiv in Leipzig, Germany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DOI: </a:t>
            </a:r>
            <a:r>
              <a:rPr lang="en" sz="1800" u="sng">
                <a:solidFill>
                  <a:schemeClr val="hlink"/>
                </a:solidFill>
                <a:hlinkClick r:id="rId6"/>
              </a:rPr>
              <a:t>10.5281/zenodo.6863639</a:t>
            </a:r>
            <a:endParaRPr sz="1800"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222701" y="473047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22"/>
          <p:cNvGrpSpPr/>
          <p:nvPr/>
        </p:nvGrpSpPr>
        <p:grpSpPr>
          <a:xfrm>
            <a:off x="921300" y="3635499"/>
            <a:ext cx="1454100" cy="1088100"/>
            <a:chOff x="997500" y="2492499"/>
            <a:chExt cx="1454100" cy="1088100"/>
          </a:xfrm>
        </p:grpSpPr>
        <p:sp>
          <p:nvSpPr>
            <p:cNvPr id="150" name="Google Shape;150;p22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2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52" name="Google Shape;152;p22"/>
          <p:cNvSpPr/>
          <p:nvPr/>
        </p:nvSpPr>
        <p:spPr>
          <a:xfrm>
            <a:off x="551298" y="2140112"/>
            <a:ext cx="1355085" cy="1173119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2"/>
          <p:cNvSpPr txBox="1"/>
          <p:nvPr>
            <p:ph type="title"/>
          </p:nvPr>
        </p:nvSpPr>
        <p:spPr>
          <a:xfrm>
            <a:off x="311700" y="445025"/>
            <a:ext cx="8984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github.com/open-traits-network/open-traits-network.github.io</a:t>
            </a:r>
            <a:endParaRPr/>
          </a:p>
        </p:txBody>
      </p:sp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12508" y="1091523"/>
            <a:ext cx="385299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20662">
            <a:off x="188700" y="1996871"/>
            <a:ext cx="867300" cy="5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620662">
            <a:off x="438450" y="3330221"/>
            <a:ext cx="867300" cy="55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2"/>
          <p:cNvSpPr/>
          <p:nvPr/>
        </p:nvSpPr>
        <p:spPr>
          <a:xfrm>
            <a:off x="2876550" y="2876550"/>
            <a:ext cx="2114400" cy="889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rgbClr val="21252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update.sh</a:t>
            </a:r>
            <a:endParaRPr sz="2400">
              <a:solidFill>
                <a:srgbClr val="212529"/>
              </a:solidFill>
            </a:endParaRPr>
          </a:p>
        </p:txBody>
      </p:sp>
      <p:sp>
        <p:nvSpPr>
          <p:cNvPr id="158" name="Google Shape;158;p22"/>
          <p:cNvSpPr txBox="1"/>
          <p:nvPr/>
        </p:nvSpPr>
        <p:spPr>
          <a:xfrm>
            <a:off x="504800" y="2588325"/>
            <a:ext cx="1357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verage"/>
                <a:ea typeface="Average"/>
                <a:cs typeface="Average"/>
                <a:sym typeface="Average"/>
              </a:rPr>
              <a:t>Wikidata</a:t>
            </a:r>
            <a:endParaRPr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/>
          <p:nvPr/>
        </p:nvSpPr>
        <p:spPr>
          <a:xfrm flipH="1" rot="10800000">
            <a:off x="311700" y="2352825"/>
            <a:ext cx="2488500" cy="23430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4" name="Google Shape;16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05" y="1179174"/>
            <a:ext cx="1205850" cy="160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7850" y="1179175"/>
            <a:ext cx="6373019" cy="3964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3">
            <a:alphaModFix/>
          </a:blip>
          <a:srcRect b="53686" l="1313" r="56599" t="39573"/>
          <a:stretch/>
        </p:blipFill>
        <p:spPr>
          <a:xfrm>
            <a:off x="65600" y="2876550"/>
            <a:ext cx="2639500" cy="5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3"/>
          <p:cNvSpPr txBox="1"/>
          <p:nvPr>
            <p:ph type="title"/>
          </p:nvPr>
        </p:nvSpPr>
        <p:spPr>
          <a:xfrm>
            <a:off x="311700" y="445025"/>
            <a:ext cx="8984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github.com/open-traits-network/open-traits-network.github.io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Existing Collaborations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4"/>
          <p:cNvSpPr txBox="1"/>
          <p:nvPr>
            <p:ph idx="1" type="body"/>
          </p:nvPr>
        </p:nvSpPr>
        <p:spPr>
          <a:xfrm>
            <a:off x="311700" y="1152475"/>
            <a:ext cx="8520600" cy="282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https://opentraits.org/publications</a:t>
            </a:r>
            <a:r>
              <a:rPr lang="en"/>
              <a:t> : Member - Publication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Who publishes with whom?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What work(s) did they co-author?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174" name="Google Shape;174;p2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7723" y="1781500"/>
            <a:ext cx="4346951" cy="32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</a:t>
            </a:r>
            <a:r>
              <a:rPr lang="en"/>
              <a:t>Potential</a:t>
            </a:r>
            <a:r>
              <a:rPr lang="en"/>
              <a:t> Collaborations (i)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 txBox="1"/>
          <p:nvPr>
            <p:ph idx="1" type="body"/>
          </p:nvPr>
        </p:nvSpPr>
        <p:spPr>
          <a:xfrm>
            <a:off x="311700" y="1152475"/>
            <a:ext cx="8520600" cy="46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Member - Topic - Member example: invasion biology</a:t>
            </a:r>
            <a:endParaRPr/>
          </a:p>
        </p:txBody>
      </p:sp>
      <p:pic>
        <p:nvPicPr>
          <p:cNvPr id="181" name="Google Shape;181;p2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47800" y="1766575"/>
            <a:ext cx="6203496" cy="322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Potential Collaborations (ii)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6"/>
          <p:cNvSpPr txBox="1"/>
          <p:nvPr>
            <p:ph idx="1" type="body"/>
          </p:nvPr>
        </p:nvSpPr>
        <p:spPr>
          <a:xfrm>
            <a:off x="311700" y="1152475"/>
            <a:ext cx="8520600" cy="3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https://opentraits.org/taxa</a:t>
            </a:r>
            <a:r>
              <a:rPr lang="en"/>
              <a:t> : Member - Taxon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works on </a:t>
            </a:r>
            <a:r>
              <a:rPr lang="en" u="sng">
                <a:solidFill>
                  <a:schemeClr val="hlink"/>
                </a:solidFill>
                <a:hlinkClick r:id="rId4"/>
              </a:rPr>
              <a:t>hymenoptera or angiosperms</a:t>
            </a:r>
            <a:r>
              <a:rPr lang="en"/>
              <a:t>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https://opentraits.org/methods</a:t>
            </a:r>
            <a:r>
              <a:rPr lang="en"/>
              <a:t> : Member - Method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uses </a:t>
            </a:r>
            <a:r>
              <a:rPr lang="en" u="sng">
                <a:solidFill>
                  <a:schemeClr val="hlink"/>
                </a:solidFill>
                <a:hlinkClick r:id="rId6"/>
              </a:rPr>
              <a:t>ArcGIS or ImageJ</a:t>
            </a:r>
            <a:r>
              <a:rPr lang="en"/>
              <a:t> or other </a:t>
            </a:r>
            <a:r>
              <a:rPr lang="en" u="sng">
                <a:solidFill>
                  <a:schemeClr val="hlink"/>
                </a:solidFill>
                <a:hlinkClick r:id="rId7"/>
              </a:rPr>
              <a:t>resources</a:t>
            </a:r>
            <a:r>
              <a:rPr lang="en"/>
              <a:t> in their research?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500"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https://opentraits.org/traits</a:t>
            </a:r>
            <a:r>
              <a:rPr lang="en"/>
              <a:t> : Member - Trait type - Member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Who studies </a:t>
            </a:r>
            <a:r>
              <a:rPr lang="en" u="sng">
                <a:solidFill>
                  <a:schemeClr val="hlink"/>
                </a:solidFill>
                <a:hlinkClick r:id="rId9"/>
              </a:rPr>
              <a:t>hairiness</a:t>
            </a:r>
            <a:r>
              <a:rPr lang="en"/>
              <a:t>, particularly in relation to insects? 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Exploring Potential Collaborations (ii)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93" name="Google Shape;1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155381"/>
            <a:ext cx="8679901" cy="3769694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7"/>
          <p:cNvSpPr/>
          <p:nvPr/>
        </p:nvSpPr>
        <p:spPr>
          <a:xfrm>
            <a:off x="4759468" y="1667874"/>
            <a:ext cx="291823" cy="252731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27"/>
          <p:cNvSpPr/>
          <p:nvPr/>
        </p:nvSpPr>
        <p:spPr>
          <a:xfrm>
            <a:off x="5350971" y="1672599"/>
            <a:ext cx="313213" cy="252766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7"/>
          <p:cNvSpPr/>
          <p:nvPr/>
        </p:nvSpPr>
        <p:spPr>
          <a:xfrm>
            <a:off x="5062644" y="1667838"/>
            <a:ext cx="293486" cy="252780"/>
          </a:xfrm>
          <a:prstGeom prst="roundRect">
            <a:avLst>
              <a:gd fmla="val 16667" name="adj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7"/>
          <p:cNvSpPr txBox="1"/>
          <p:nvPr/>
        </p:nvSpPr>
        <p:spPr>
          <a:xfrm>
            <a:off x="5039138" y="1668188"/>
            <a:ext cx="3405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Average"/>
                <a:ea typeface="Average"/>
                <a:cs typeface="Average"/>
                <a:sym typeface="Average"/>
              </a:rPr>
              <a:t>OTN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8" name="Google Shape;198;p27"/>
          <p:cNvSpPr txBox="1"/>
          <p:nvPr/>
        </p:nvSpPr>
        <p:spPr>
          <a:xfrm>
            <a:off x="5295628" y="1668200"/>
            <a:ext cx="423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Average"/>
                <a:ea typeface="Average"/>
                <a:cs typeface="Average"/>
                <a:sym typeface="Average"/>
              </a:rPr>
              <a:t>Scholia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4686025" y="1668200"/>
            <a:ext cx="4779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Average"/>
                <a:ea typeface="Average"/>
                <a:cs typeface="Average"/>
                <a:sym typeface="Average"/>
              </a:rPr>
              <a:t>Wikidata</a:t>
            </a:r>
            <a:endParaRPr sz="500">
              <a:latin typeface="Average"/>
              <a:ea typeface="Average"/>
              <a:cs typeface="Average"/>
              <a:sym typeface="Average"/>
            </a:endParaRPr>
          </a:p>
        </p:txBody>
      </p:sp>
      <p:grpSp>
        <p:nvGrpSpPr>
          <p:cNvPr id="200" name="Google Shape;200;p27"/>
          <p:cNvGrpSpPr/>
          <p:nvPr/>
        </p:nvGrpSpPr>
        <p:grpSpPr>
          <a:xfrm>
            <a:off x="6591025" y="3420438"/>
            <a:ext cx="1033503" cy="261962"/>
            <a:chOff x="4686025" y="1667838"/>
            <a:chExt cx="1033503" cy="261962"/>
          </a:xfrm>
        </p:grpSpPr>
        <p:sp>
          <p:nvSpPr>
            <p:cNvPr id="201" name="Google Shape;201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05" name="Google Shape;205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06" name="Google Shape;206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07" name="Google Shape;207;p27"/>
          <p:cNvGrpSpPr/>
          <p:nvPr/>
        </p:nvGrpSpPr>
        <p:grpSpPr>
          <a:xfrm>
            <a:off x="7657825" y="4792038"/>
            <a:ext cx="1033503" cy="261962"/>
            <a:chOff x="4686025" y="1667838"/>
            <a:chExt cx="1033503" cy="261962"/>
          </a:xfrm>
        </p:grpSpPr>
        <p:sp>
          <p:nvSpPr>
            <p:cNvPr id="208" name="Google Shape;208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2" name="Google Shape;212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3" name="Google Shape;213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14" name="Google Shape;214;p27"/>
          <p:cNvGrpSpPr/>
          <p:nvPr/>
        </p:nvGrpSpPr>
        <p:grpSpPr>
          <a:xfrm>
            <a:off x="4268800" y="4792038"/>
            <a:ext cx="1033503" cy="261962"/>
            <a:chOff x="4686025" y="1667838"/>
            <a:chExt cx="1033503" cy="261962"/>
          </a:xfrm>
        </p:grpSpPr>
        <p:sp>
          <p:nvSpPr>
            <p:cNvPr id="215" name="Google Shape;215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19" name="Google Shape;219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20" name="Google Shape;220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21" name="Google Shape;221;p27"/>
          <p:cNvGrpSpPr/>
          <p:nvPr/>
        </p:nvGrpSpPr>
        <p:grpSpPr>
          <a:xfrm>
            <a:off x="1071850" y="3254013"/>
            <a:ext cx="1033503" cy="261962"/>
            <a:chOff x="4686025" y="1667838"/>
            <a:chExt cx="1033503" cy="261962"/>
          </a:xfrm>
        </p:grpSpPr>
        <p:sp>
          <p:nvSpPr>
            <p:cNvPr id="222" name="Google Shape;222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7"/>
            <p:cNvSpPr txBox="1"/>
            <p:nvPr/>
          </p:nvSpPr>
          <p:spPr>
            <a:xfrm>
              <a:off x="5039138" y="1668188"/>
              <a:ext cx="3405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26" name="Google Shape;226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27" name="Google Shape;227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28" name="Google Shape;228;p27"/>
          <p:cNvGrpSpPr/>
          <p:nvPr/>
        </p:nvGrpSpPr>
        <p:grpSpPr>
          <a:xfrm>
            <a:off x="2323825" y="4792038"/>
            <a:ext cx="1033503" cy="261962"/>
            <a:chOff x="4686025" y="1667838"/>
            <a:chExt cx="1033503" cy="261962"/>
          </a:xfrm>
        </p:grpSpPr>
        <p:sp>
          <p:nvSpPr>
            <p:cNvPr id="229" name="Google Shape;229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33" name="Google Shape;233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234" name="Google Shape;234;p27"/>
          <p:cNvGrpSpPr/>
          <p:nvPr/>
        </p:nvGrpSpPr>
        <p:grpSpPr>
          <a:xfrm>
            <a:off x="5981425" y="4792038"/>
            <a:ext cx="1033503" cy="261962"/>
            <a:chOff x="4686025" y="1667838"/>
            <a:chExt cx="1033503" cy="261962"/>
          </a:xfrm>
        </p:grpSpPr>
        <p:sp>
          <p:nvSpPr>
            <p:cNvPr id="235" name="Google Shape;235;p27"/>
            <p:cNvSpPr/>
            <p:nvPr/>
          </p:nvSpPr>
          <p:spPr>
            <a:xfrm>
              <a:off x="4759468" y="1667874"/>
              <a:ext cx="291900" cy="2526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7"/>
            <p:cNvSpPr/>
            <p:nvPr/>
          </p:nvSpPr>
          <p:spPr>
            <a:xfrm>
              <a:off x="5350971" y="1672599"/>
              <a:ext cx="3132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7"/>
            <p:cNvSpPr/>
            <p:nvPr/>
          </p:nvSpPr>
          <p:spPr>
            <a:xfrm>
              <a:off x="5062644" y="1667838"/>
              <a:ext cx="293400" cy="2529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7"/>
            <p:cNvSpPr txBox="1"/>
            <p:nvPr/>
          </p:nvSpPr>
          <p:spPr>
            <a:xfrm>
              <a:off x="5295628" y="1668200"/>
              <a:ext cx="423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  <p:sp>
          <p:nvSpPr>
            <p:cNvPr id="239" name="Google Shape;239;p27"/>
            <p:cNvSpPr txBox="1"/>
            <p:nvPr/>
          </p:nvSpPr>
          <p:spPr>
            <a:xfrm>
              <a:off x="4686025" y="1668200"/>
              <a:ext cx="477900" cy="26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 sz="500"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311700" y="445025"/>
            <a:ext cx="8520600" cy="110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Exploring More Collaborations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311700" y="1152475"/>
            <a:ext cx="8747100" cy="3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https://opentraits.org/events</a:t>
            </a:r>
            <a:r>
              <a:rPr lang="en"/>
              <a:t>  : Members meet at conferences/ workshops etc.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	sample event: </a:t>
            </a:r>
            <a:r>
              <a:rPr lang="en" u="sng">
                <a:solidFill>
                  <a:schemeClr val="hlink"/>
                </a:solidFill>
                <a:hlinkClick r:id="rId4"/>
              </a:rPr>
              <a:t>ICEI 2018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https://opentraits.org/... : Member - &lt;Link&gt; - Member (what links help you?)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Who might have met and where?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Which event co-attendance possibly led to future collaborations?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Gaps? E.g. invasion/ urban/ restoration ecology </a:t>
            </a:r>
            <a:r>
              <a:rPr lang="en" u="sng">
                <a:solidFill>
                  <a:schemeClr val="hlink"/>
                </a:solidFill>
                <a:hlinkClick r:id="rId5"/>
              </a:rPr>
              <a:t>in general</a:t>
            </a:r>
            <a:r>
              <a:rPr lang="en"/>
              <a:t> vs. </a:t>
            </a:r>
            <a:r>
              <a:rPr lang="en" u="sng">
                <a:solidFill>
                  <a:schemeClr val="hlink"/>
                </a:solidFill>
                <a:hlinkClick r:id="rId6"/>
              </a:rPr>
              <a:t>via OTN</a:t>
            </a:r>
            <a:r>
              <a:rPr lang="en"/>
              <a:t> (</a:t>
            </a:r>
            <a:r>
              <a:rPr lang="en" u="sng">
                <a:solidFill>
                  <a:schemeClr val="hlink"/>
                </a:solidFill>
                <a:hlinkClick r:id="rId7"/>
              </a:rPr>
              <a:t>urban traits</a:t>
            </a:r>
            <a:r>
              <a:rPr lang="en"/>
              <a:t>?)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[Your question here]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Demo - Finding Invasive &amp; Bee Trait Connections</a:t>
            </a:r>
            <a:endParaRPr/>
          </a:p>
        </p:txBody>
      </p:sp>
      <p:sp>
        <p:nvSpPr>
          <p:cNvPr id="251" name="Google Shape;251;p29"/>
          <p:cNvSpPr txBox="1"/>
          <p:nvPr>
            <p:ph idx="1" type="body"/>
          </p:nvPr>
        </p:nvSpPr>
        <p:spPr>
          <a:xfrm>
            <a:off x="311700" y="1152475"/>
            <a:ext cx="8520600" cy="40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Daniel sharing a live demo, using </a:t>
            </a:r>
            <a:r>
              <a:rPr lang="en" u="sng">
                <a:solidFill>
                  <a:schemeClr val="hlink"/>
                </a:solidFill>
                <a:hlinkClick r:id="rId3"/>
              </a:rPr>
              <a:t>Scholia</a:t>
            </a:r>
            <a:r>
              <a:rPr lang="en"/>
              <a:t> for exploring a network of publications, datasets and people, especially those related to invasions or bee contexts.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Potential itinerary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list of invasive species </a:t>
            </a:r>
            <a:r>
              <a:rPr lang="en" u="sng">
                <a:solidFill>
                  <a:schemeClr val="hlink"/>
                </a:solidFill>
                <a:hlinkClick r:id="rId4"/>
              </a:rPr>
              <a:t>in Germany</a:t>
            </a:r>
            <a:r>
              <a:rPr lang="en"/>
              <a:t> / </a:t>
            </a:r>
            <a:r>
              <a:rPr lang="en"/>
              <a:t>Leipzig</a:t>
            </a:r>
            <a:r>
              <a:rPr lang="en"/>
              <a:t> / </a:t>
            </a:r>
            <a:r>
              <a:rPr lang="en" u="sng">
                <a:solidFill>
                  <a:schemeClr val="hlink"/>
                </a:solidFill>
                <a:hlinkClick r:id="rId5"/>
              </a:rPr>
              <a:t>Berlin</a:t>
            </a:r>
            <a:r>
              <a:rPr lang="en"/>
              <a:t> ?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select </a:t>
            </a:r>
            <a:r>
              <a:rPr lang="en" u="sng">
                <a:solidFill>
                  <a:schemeClr val="hlink"/>
                </a:solidFill>
                <a:hlinkClick r:id="rId6"/>
              </a:rPr>
              <a:t>only bees from invasive species list</a:t>
            </a:r>
            <a:r>
              <a:rPr lang="en"/>
              <a:t> (data missing)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</a:t>
            </a:r>
            <a:r>
              <a:rPr lang="en"/>
              <a:t>acquire</a:t>
            </a:r>
            <a:r>
              <a:rPr lang="en"/>
              <a:t> list of traits for the invasive bees, e.g. </a:t>
            </a:r>
            <a:r>
              <a:rPr lang="en" u="sng">
                <a:solidFill>
                  <a:schemeClr val="hlink"/>
                </a:solidFill>
                <a:hlinkClick r:id="rId7"/>
              </a:rPr>
              <a:t>intertegular span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	find experts and their publications related to these traits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	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0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Your Own Links (</a:t>
            </a:r>
            <a:r>
              <a:rPr lang="en"/>
              <a:t>BYOL)</a:t>
            </a:r>
            <a:endParaRPr/>
          </a:p>
        </p:txBody>
      </p:sp>
      <p:sp>
        <p:nvSpPr>
          <p:cNvPr id="257" name="Google Shape;257;p30"/>
          <p:cNvSpPr txBox="1"/>
          <p:nvPr>
            <p:ph idx="1" type="body"/>
          </p:nvPr>
        </p:nvSpPr>
        <p:spPr>
          <a:xfrm>
            <a:off x="311700" y="1152475"/>
            <a:ext cx="8520600" cy="37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Or,</a:t>
            </a:r>
            <a:r>
              <a:rPr lang="en"/>
              <a:t> enrich your research connections.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Or, poke around, hit some edit buttons, and add links.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ORCID, GitHub, Wikidata ID (10 minutes)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Traits of Interest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Taxa of Interest 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Add Methods of Interest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Add Publications of Interest (Wikidata/OTN)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https://opentraits.org/... : Member - &lt;Link&gt; - Member (what links help you?)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1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Explore Your Own Links (or Discover New Collaboration)</a:t>
            </a:r>
            <a:endParaRPr/>
          </a:p>
        </p:txBody>
      </p:sp>
      <p:sp>
        <p:nvSpPr>
          <p:cNvPr id="263" name="Google Shape;263;p31"/>
          <p:cNvSpPr txBox="1"/>
          <p:nvPr>
            <p:ph idx="1" type="body"/>
          </p:nvPr>
        </p:nvSpPr>
        <p:spPr>
          <a:xfrm>
            <a:off x="311700" y="1152475"/>
            <a:ext cx="85206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Analyze and Describe your existing collaborations in the OTN member 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Think about your potential collaborations in the OTN member network.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methods to explore existing or </a:t>
            </a:r>
            <a:r>
              <a:rPr lang="en"/>
              <a:t>potential</a:t>
            </a:r>
            <a:r>
              <a:rPr lang="en"/>
              <a:t> collaborations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Existing and Potential Collaborations in Wikidata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Existing and Potential Collaborations in opentraits.org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Identify Existing and Potential Collaborations in Scholia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Suggest Additional Ways to find publications, datasets, and people.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Proposed Agenda / Structure of Talk</a:t>
            </a:r>
            <a:endParaRPr/>
          </a:p>
        </p:txBody>
      </p:sp>
      <p:sp>
        <p:nvSpPr>
          <p:cNvPr id="67" name="Google Shape;67;p14"/>
          <p:cNvSpPr txBox="1"/>
          <p:nvPr>
            <p:ph idx="1" type="body"/>
          </p:nvPr>
        </p:nvSpPr>
        <p:spPr>
          <a:xfrm>
            <a:off x="311700" y="1152475"/>
            <a:ext cx="85206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Communities and Their Missions Coming Together (social &amp; technical alignment)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Exploring Existing Collaborations (current alignment)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Exploring Potential Collaborations (future alignment)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Demo - Invasive Bees Traits (more on that later)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Bring Your Own Links (</a:t>
            </a:r>
            <a:r>
              <a:rPr lang="en"/>
              <a:t>BYOL)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Explore Your Own Links (EYOL)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Discussion / What's next?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2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269" name="Google Shape;269;p32"/>
          <p:cNvSpPr txBox="1"/>
          <p:nvPr>
            <p:ph idx="1" type="body"/>
          </p:nvPr>
        </p:nvSpPr>
        <p:spPr>
          <a:xfrm>
            <a:off x="311700" y="1152475"/>
            <a:ext cx="8520600" cy="32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Is it OK to add information to someone else's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you feel about someone else editing your OTN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you feel about someone else editing your Wikidata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benefit of you or someone else editing your OTN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What is the benefit of you or someone else editing your Wikidata profile?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How do you feel about opening up your research connections and research interests?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Acknowledgements</a:t>
            </a:r>
            <a:endParaRPr/>
          </a:p>
        </p:txBody>
      </p:sp>
      <p:sp>
        <p:nvSpPr>
          <p:cNvPr id="275" name="Google Shape;275;p33"/>
          <p:cNvSpPr txBox="1"/>
          <p:nvPr>
            <p:ph idx="1" type="body"/>
          </p:nvPr>
        </p:nvSpPr>
        <p:spPr>
          <a:xfrm>
            <a:off x="311700" y="1152475"/>
            <a:ext cx="8520600" cy="172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iDiv for funding the workshop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Alfred P. Sloan Foundation (G-2021-17106) for supporting work on Scholia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VolkswagenStiftung (97863) for supporting work on integrating invasion biology into Wikidata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615000" y="2631363"/>
            <a:ext cx="42648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Nielsen et al. (2017) doi:</a:t>
            </a:r>
            <a:r>
              <a:rPr lang="en" u="sng">
                <a:solidFill>
                  <a:schemeClr val="hlink"/>
                </a:solidFill>
                <a:hlinkClick r:id="rId3"/>
              </a:rPr>
              <a:t>10.1007/978-3-319-70407-4_36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2615000" y="3917000"/>
            <a:ext cx="3823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Vrandečić &amp; Krötzsch (2014) </a:t>
            </a:r>
            <a:r>
              <a:rPr lang="en"/>
              <a:t>doi:</a:t>
            </a:r>
            <a:r>
              <a:rPr lang="en" u="sng">
                <a:solidFill>
                  <a:schemeClr val="hlink"/>
                </a:solidFill>
                <a:hlinkClick r:id="rId4"/>
              </a:rPr>
              <a:t>10.1145/2629489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2615000" y="1390275"/>
            <a:ext cx="34170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Gallagher et al. (2020) doi:</a:t>
            </a:r>
            <a:r>
              <a:rPr lang="en" u="sng">
                <a:solidFill>
                  <a:schemeClr val="hlink"/>
                </a:solidFill>
                <a:hlinkClick r:id="rId5"/>
              </a:rPr>
              <a:t>10.1038/s41559-020-1109-6</a:t>
            </a:r>
            <a:endParaRPr/>
          </a:p>
        </p:txBody>
      </p:sp>
      <p:grpSp>
        <p:nvGrpSpPr>
          <p:cNvPr id="76" name="Google Shape;76;p15"/>
          <p:cNvGrpSpPr/>
          <p:nvPr/>
        </p:nvGrpSpPr>
        <p:grpSpPr>
          <a:xfrm>
            <a:off x="997535" y="1154080"/>
            <a:ext cx="1454242" cy="1252703"/>
            <a:chOff x="997535" y="1154080"/>
            <a:chExt cx="1454242" cy="1252703"/>
          </a:xfrm>
        </p:grpSpPr>
        <p:sp>
          <p:nvSpPr>
            <p:cNvPr id="77" name="Google Shape;77;p15"/>
            <p:cNvSpPr/>
            <p:nvPr/>
          </p:nvSpPr>
          <p:spPr>
            <a:xfrm>
              <a:off x="997535" y="1154080"/>
              <a:ext cx="1454242" cy="1252703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 txBox="1"/>
            <p:nvPr/>
          </p:nvSpPr>
          <p:spPr>
            <a:xfrm>
              <a:off x="1038200" y="15977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79" name="Google Shape;79;p15"/>
          <p:cNvGrpSpPr/>
          <p:nvPr/>
        </p:nvGrpSpPr>
        <p:grpSpPr>
          <a:xfrm>
            <a:off x="997500" y="2492499"/>
            <a:ext cx="1454100" cy="1088100"/>
            <a:chOff x="997500" y="2492499"/>
            <a:chExt cx="1454100" cy="1088100"/>
          </a:xfrm>
        </p:grpSpPr>
        <p:sp>
          <p:nvSpPr>
            <p:cNvPr id="80" name="Google Shape;80;p15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82" name="Google Shape;82;p15"/>
          <p:cNvGrpSpPr/>
          <p:nvPr/>
        </p:nvGrpSpPr>
        <p:grpSpPr>
          <a:xfrm>
            <a:off x="1038200" y="3737474"/>
            <a:ext cx="1360633" cy="1173119"/>
            <a:chOff x="1038200" y="3737474"/>
            <a:chExt cx="1360633" cy="1173119"/>
          </a:xfrm>
        </p:grpSpPr>
        <p:sp>
          <p:nvSpPr>
            <p:cNvPr id="83" name="Google Shape;83;p15"/>
            <p:cNvSpPr/>
            <p:nvPr/>
          </p:nvSpPr>
          <p:spPr>
            <a:xfrm>
              <a:off x="1043748" y="3737474"/>
              <a:ext cx="1355085" cy="1173119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1038200" y="41885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2615000" y="1085475"/>
            <a:ext cx="6147900" cy="189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"The Open Traits Network (OTN) is a global, decentralised community of researchers and institutions who welcomes anyone working towards standardising and integrating trait data across all organisms."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opentraits.org at 2022-08-08</a:t>
            </a:r>
            <a:endParaRPr/>
          </a:p>
        </p:txBody>
      </p:sp>
      <p:grpSp>
        <p:nvGrpSpPr>
          <p:cNvPr id="91" name="Google Shape;91;p16"/>
          <p:cNvGrpSpPr/>
          <p:nvPr/>
        </p:nvGrpSpPr>
        <p:grpSpPr>
          <a:xfrm>
            <a:off x="997535" y="1154080"/>
            <a:ext cx="1454100" cy="1252800"/>
            <a:chOff x="997535" y="1154080"/>
            <a:chExt cx="1454100" cy="1252800"/>
          </a:xfrm>
        </p:grpSpPr>
        <p:sp>
          <p:nvSpPr>
            <p:cNvPr id="92" name="Google Shape;92;p16"/>
            <p:cNvSpPr/>
            <p:nvPr/>
          </p:nvSpPr>
          <p:spPr>
            <a:xfrm>
              <a:off x="997535" y="1154080"/>
              <a:ext cx="1454100" cy="12528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6"/>
            <p:cNvSpPr txBox="1"/>
            <p:nvPr/>
          </p:nvSpPr>
          <p:spPr>
            <a:xfrm>
              <a:off x="1038200" y="15977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2615000" y="2380875"/>
            <a:ext cx="61479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"Scholia is a service that creates visual scholarly profiles for topics, people, organizations, species, chemicals, etc using bibliographic and other information in Wikidata."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scholia.toolforge.org at 2022-08-08</a:t>
            </a:r>
            <a:endParaRPr/>
          </a:p>
        </p:txBody>
      </p:sp>
      <p:grpSp>
        <p:nvGrpSpPr>
          <p:cNvPr id="100" name="Google Shape;100;p17"/>
          <p:cNvGrpSpPr/>
          <p:nvPr/>
        </p:nvGrpSpPr>
        <p:grpSpPr>
          <a:xfrm>
            <a:off x="997500" y="2492499"/>
            <a:ext cx="1454100" cy="1088100"/>
            <a:chOff x="997500" y="2492499"/>
            <a:chExt cx="1454100" cy="1088100"/>
          </a:xfrm>
        </p:grpSpPr>
        <p:sp>
          <p:nvSpPr>
            <p:cNvPr id="101" name="Google Shape;101;p17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7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108" name="Google Shape;108;p18"/>
          <p:cNvSpPr txBox="1"/>
          <p:nvPr>
            <p:ph idx="1" type="body"/>
          </p:nvPr>
        </p:nvSpPr>
        <p:spPr>
          <a:xfrm>
            <a:off x="2615000" y="3676275"/>
            <a:ext cx="61479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</a:t>
            </a:r>
            <a:r>
              <a:rPr lang="en"/>
              <a:t>Wikidata is a free and open knowledge base that can be read and edited by both humans and machines." 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</a:t>
            </a:r>
            <a:r>
              <a:rPr lang="en"/>
              <a:t>wikidata.org at 2022-08-08</a:t>
            </a:r>
            <a:endParaRPr/>
          </a:p>
        </p:txBody>
      </p:sp>
      <p:grpSp>
        <p:nvGrpSpPr>
          <p:cNvPr id="109" name="Google Shape;109;p18"/>
          <p:cNvGrpSpPr/>
          <p:nvPr/>
        </p:nvGrpSpPr>
        <p:grpSpPr>
          <a:xfrm>
            <a:off x="997500" y="3711699"/>
            <a:ext cx="1454100" cy="1088100"/>
            <a:chOff x="997500" y="3711699"/>
            <a:chExt cx="1454100" cy="1088100"/>
          </a:xfrm>
        </p:grpSpPr>
        <p:sp>
          <p:nvSpPr>
            <p:cNvPr id="110" name="Google Shape;110;p18"/>
            <p:cNvSpPr/>
            <p:nvPr/>
          </p:nvSpPr>
          <p:spPr>
            <a:xfrm>
              <a:off x="997500" y="37116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8"/>
            <p:cNvSpPr txBox="1"/>
            <p:nvPr/>
          </p:nvSpPr>
          <p:spPr>
            <a:xfrm>
              <a:off x="1038200" y="40361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1104900" y="4363200"/>
            <a:ext cx="6934200" cy="7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adapted from Fig. 2 of Gallagher et al. (2020) doi:</a:t>
            </a:r>
            <a:r>
              <a:rPr lang="en" u="sng">
                <a:solidFill>
                  <a:schemeClr val="hlink"/>
                </a:solidFill>
                <a:hlinkClick r:id="rId3"/>
              </a:rPr>
              <a:t>10.1038/s41559-020-1109-6</a:t>
            </a:r>
            <a:endParaRPr/>
          </a:p>
        </p:txBody>
      </p:sp>
      <p:sp>
        <p:nvSpPr>
          <p:cNvPr id="118" name="Google Shape;118;p19"/>
          <p:cNvSpPr txBox="1"/>
          <p:nvPr>
            <p:ph idx="1" type="body"/>
          </p:nvPr>
        </p:nvSpPr>
        <p:spPr>
          <a:xfrm>
            <a:off x="710000" y="1695075"/>
            <a:ext cx="6147900" cy="157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Ways to organize communities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decentralized and disconnected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centralized and connected (hub and spoke)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Open Traits Network - decentralized and connected</a:t>
            </a:r>
            <a:endParaRPr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475" y="0"/>
            <a:ext cx="7663901" cy="3676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1171575" y="3676275"/>
            <a:ext cx="7591200" cy="125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"Open science elements based on UNESCO presentation of 17 February 2021. This depiction includes indigenous science.</a:t>
            </a:r>
            <a:endParaRPr/>
          </a:p>
          <a:p>
            <a:pPr indent="457200" lvl="0" marL="0" rtl="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— https://en.wikipedia.org/wiki/Open_science at 2022-08-08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21"/>
          <p:cNvGrpSpPr/>
          <p:nvPr/>
        </p:nvGrpSpPr>
        <p:grpSpPr>
          <a:xfrm>
            <a:off x="3283500" y="1349499"/>
            <a:ext cx="1454100" cy="1088100"/>
            <a:chOff x="997500" y="2492499"/>
            <a:chExt cx="1454100" cy="1088100"/>
          </a:xfrm>
        </p:grpSpPr>
        <p:sp>
          <p:nvSpPr>
            <p:cNvPr id="130" name="Google Shape;130;p21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1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OTN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grpSp>
        <p:nvGrpSpPr>
          <p:cNvPr id="132" name="Google Shape;132;p21"/>
          <p:cNvGrpSpPr/>
          <p:nvPr/>
        </p:nvGrpSpPr>
        <p:grpSpPr>
          <a:xfrm>
            <a:off x="4796425" y="3151274"/>
            <a:ext cx="1454100" cy="1088100"/>
            <a:chOff x="997500" y="2492499"/>
            <a:chExt cx="1454100" cy="1088100"/>
          </a:xfrm>
        </p:grpSpPr>
        <p:sp>
          <p:nvSpPr>
            <p:cNvPr id="133" name="Google Shape;133;p21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21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Scholia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45025"/>
            <a:ext cx="85206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Networks Coming Together (social aspects)</a:t>
            </a:r>
            <a:endParaRPr/>
          </a:p>
        </p:txBody>
      </p:sp>
      <p:sp>
        <p:nvSpPr>
          <p:cNvPr id="136" name="Google Shape;136;p21"/>
          <p:cNvSpPr/>
          <p:nvPr/>
        </p:nvSpPr>
        <p:spPr>
          <a:xfrm rot="3058294">
            <a:off x="2330674" y="2178864"/>
            <a:ext cx="407809" cy="785772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1"/>
          <p:cNvSpPr/>
          <p:nvPr/>
        </p:nvSpPr>
        <p:spPr>
          <a:xfrm rot="5400000">
            <a:off x="3636626" y="3206007"/>
            <a:ext cx="407700" cy="1002600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1"/>
          <p:cNvSpPr/>
          <p:nvPr/>
        </p:nvSpPr>
        <p:spPr>
          <a:xfrm flipH="1" rot="-3058294">
            <a:off x="4942474" y="2169689"/>
            <a:ext cx="407809" cy="785772"/>
          </a:xfrm>
          <a:prstGeom prst="up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20662">
            <a:off x="2798550" y="1181921"/>
            <a:ext cx="867300" cy="556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20662">
            <a:off x="4344700" y="2977496"/>
            <a:ext cx="867300" cy="5566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21"/>
          <p:cNvGrpSpPr/>
          <p:nvPr/>
        </p:nvGrpSpPr>
        <p:grpSpPr>
          <a:xfrm>
            <a:off x="1367425" y="3151274"/>
            <a:ext cx="1454100" cy="1088100"/>
            <a:chOff x="997500" y="2492499"/>
            <a:chExt cx="1454100" cy="1088100"/>
          </a:xfrm>
        </p:grpSpPr>
        <p:sp>
          <p:nvSpPr>
            <p:cNvPr id="142" name="Google Shape;142;p21"/>
            <p:cNvSpPr/>
            <p:nvPr/>
          </p:nvSpPr>
          <p:spPr>
            <a:xfrm>
              <a:off x="997500" y="2492499"/>
              <a:ext cx="1454100" cy="1088100"/>
            </a:xfrm>
            <a:prstGeom prst="roundRect">
              <a:avLst>
                <a:gd fmla="val 16667" name="adj"/>
              </a:avLst>
            </a:prstGeom>
            <a:solidFill>
              <a:schemeClr val="dk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21"/>
            <p:cNvSpPr txBox="1"/>
            <p:nvPr/>
          </p:nvSpPr>
          <p:spPr>
            <a:xfrm>
              <a:off x="1038200" y="2816925"/>
              <a:ext cx="1357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Average"/>
                  <a:ea typeface="Average"/>
                  <a:cs typeface="Average"/>
                  <a:sym typeface="Average"/>
                </a:rPr>
                <a:t>Wikidata</a:t>
              </a:r>
              <a:endParaRPr>
                <a:latin typeface="Average"/>
                <a:ea typeface="Average"/>
                <a:cs typeface="Average"/>
                <a:sym typeface="Average"/>
              </a:endParaRPr>
            </a:p>
          </p:txBody>
        </p:sp>
      </p:grpSp>
      <p:pic>
        <p:nvPicPr>
          <p:cNvPr id="144" name="Google Shape;14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20662">
            <a:off x="998325" y="2977496"/>
            <a:ext cx="867300" cy="5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